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7" r:id="rId7"/>
    <p:sldId id="261" r:id="rId8"/>
    <p:sldId id="262" r:id="rId9"/>
    <p:sldId id="263" r:id="rId10"/>
    <p:sldId id="264" r:id="rId11"/>
    <p:sldId id="268" r:id="rId12"/>
    <p:sldId id="272" r:id="rId13"/>
    <p:sldId id="270" r:id="rId14"/>
    <p:sldId id="265" r:id="rId15"/>
    <p:sldId id="266" r:id="rId16"/>
    <p:sldId id="271"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4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7" d="100"/>
          <a:sy n="127" d="100"/>
        </p:scale>
        <p:origin x="120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FE-4C12-AC91-0DDF20E735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FE-4C12-AC91-0DDF20E735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FE-4C12-AC91-0DDF20E735D0}"/>
              </c:ext>
            </c:extLst>
          </c:dPt>
          <c:val>
            <c:numRef>
              <c:f>Sheet1!$A$3:$A$5</c:f>
              <c:numCache>
                <c:formatCode>General</c:formatCode>
                <c:ptCount val="3"/>
                <c:pt idx="0">
                  <c:v>60</c:v>
                </c:pt>
                <c:pt idx="1">
                  <c:v>20</c:v>
                </c:pt>
                <c:pt idx="2">
                  <c:v>20</c:v>
                </c:pt>
              </c:numCache>
            </c:numRef>
          </c:val>
          <c:extLst>
            <c:ext xmlns:c16="http://schemas.microsoft.com/office/drawing/2014/chart" uri="{C3380CC4-5D6E-409C-BE32-E72D297353CC}">
              <c16:uniqueId val="{00000006-9DFE-4C12-AC91-0DDF20E735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413190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D0071E86-10D8-4CAE-8B19-FF4931874D09}"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268426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3821860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65260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280383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1127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4033889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223405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75887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396418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71E86-10D8-4CAE-8B19-FF4931874D09}"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313480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071E86-10D8-4CAE-8B19-FF4931874D09}"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243199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071E86-10D8-4CAE-8B19-FF4931874D09}"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107113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071E86-10D8-4CAE-8B19-FF4931874D09}"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1013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71E86-10D8-4CAE-8B19-FF4931874D09}"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320052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071E86-10D8-4CAE-8B19-FF4931874D09}"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410248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071E86-10D8-4CAE-8B19-FF4931874D09}" type="datetimeFigureOut">
              <a:rPr lang="en-US" smtClean="0"/>
              <a:t>4/6/2021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0642599F-ACCC-4CDA-A7E6-AC419E98D726}" type="slidenum">
              <a:rPr lang="en-US" smtClean="0"/>
              <a:t>‹#›</a:t>
            </a:fld>
            <a:endParaRPr lang="en-US"/>
          </a:p>
        </p:txBody>
      </p:sp>
    </p:spTree>
    <p:extLst>
      <p:ext uri="{BB962C8B-B14F-4D97-AF65-F5344CB8AC3E}">
        <p14:creationId xmlns:p14="http://schemas.microsoft.com/office/powerpoint/2010/main" val="231543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0071E86-10D8-4CAE-8B19-FF4931874D09}" type="datetimeFigureOut">
              <a:rPr lang="en-US" smtClean="0"/>
              <a:t>4/6/2021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642599F-ACCC-4CDA-A7E6-AC419E98D726}" type="slidenum">
              <a:rPr lang="en-US" smtClean="0"/>
              <a:t>‹#›</a:t>
            </a:fld>
            <a:endParaRPr lang="en-US"/>
          </a:p>
        </p:txBody>
      </p:sp>
    </p:spTree>
    <p:extLst>
      <p:ext uri="{BB962C8B-B14F-4D97-AF65-F5344CB8AC3E}">
        <p14:creationId xmlns:p14="http://schemas.microsoft.com/office/powerpoint/2010/main" val="38278320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1">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Rectangle 16">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F5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36F79F-3E8D-4ECA-AF4D-00E9178A1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660335"/>
            <a:ext cx="8178799" cy="3537330"/>
          </a:xfrm>
          <a:prstGeom prst="rect">
            <a:avLst/>
          </a:prstGeom>
        </p:spPr>
      </p:pic>
    </p:spTree>
    <p:extLst>
      <p:ext uri="{BB962C8B-B14F-4D97-AF65-F5344CB8AC3E}">
        <p14:creationId xmlns:p14="http://schemas.microsoft.com/office/powerpoint/2010/main" val="404518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Image result for Sales guy">
            <a:extLst>
              <a:ext uri="{FF2B5EF4-FFF2-40B4-BE49-F238E27FC236}">
                <a16:creationId xmlns:a16="http://schemas.microsoft.com/office/drawing/2014/main" id="{D881EE3B-E483-4222-9AD9-CFB2CE37A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52" y="2018513"/>
            <a:ext cx="3761297" cy="2820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D4C027-BBF3-44D0-BE19-6515ADC79CB4}"/>
              </a:ext>
            </a:extLst>
          </p:cNvPr>
          <p:cNvSpPr txBox="1"/>
          <p:nvPr/>
        </p:nvSpPr>
        <p:spPr>
          <a:xfrm>
            <a:off x="4908430" y="836762"/>
            <a:ext cx="3873261" cy="5016758"/>
          </a:xfrm>
          <a:prstGeom prst="rect">
            <a:avLst/>
          </a:prstGeom>
          <a:noFill/>
        </p:spPr>
        <p:txBody>
          <a:bodyPr wrap="square" rtlCol="0">
            <a:spAutoFit/>
          </a:bodyPr>
          <a:lstStyle/>
          <a:p>
            <a:r>
              <a:rPr lang="en-US" sz="3200" b="1" dirty="0"/>
              <a:t>Many Non-Profits aren’t built to compete:</a:t>
            </a:r>
          </a:p>
          <a:p>
            <a:endParaRPr lang="en-US" sz="3200" b="1" dirty="0"/>
          </a:p>
          <a:p>
            <a:r>
              <a:rPr lang="en-US" sz="3200" dirty="0"/>
              <a:t>Sales</a:t>
            </a:r>
          </a:p>
          <a:p>
            <a:r>
              <a:rPr lang="en-US" sz="3200" dirty="0"/>
              <a:t>Marketing</a:t>
            </a:r>
          </a:p>
          <a:p>
            <a:r>
              <a:rPr lang="en-US" sz="3200" dirty="0"/>
              <a:t>Analytics</a:t>
            </a:r>
          </a:p>
          <a:p>
            <a:r>
              <a:rPr lang="en-US" sz="3200" dirty="0"/>
              <a:t>Capital</a:t>
            </a:r>
          </a:p>
          <a:p>
            <a:r>
              <a:rPr lang="en-US" sz="3200" dirty="0"/>
              <a:t>R&amp;D</a:t>
            </a:r>
          </a:p>
          <a:p>
            <a:r>
              <a:rPr lang="en-US" sz="3200" dirty="0"/>
              <a:t>Donors</a:t>
            </a:r>
          </a:p>
        </p:txBody>
      </p:sp>
    </p:spTree>
    <p:extLst>
      <p:ext uri="{BB962C8B-B14F-4D97-AF65-F5344CB8AC3E}">
        <p14:creationId xmlns:p14="http://schemas.microsoft.com/office/powerpoint/2010/main" val="82170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ach Dale checks out his future All Stars">
            <a:extLst>
              <a:ext uri="{FF2B5EF4-FFF2-40B4-BE49-F238E27FC236}">
                <a16:creationId xmlns:a16="http://schemas.microsoft.com/office/drawing/2014/main" id="{B6F748B4-A6FA-4E09-ADEB-CA9B34C7D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636" y="3452070"/>
            <a:ext cx="4419747" cy="2423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4B0A4B-7521-4430-9699-501F831A42F5}"/>
              </a:ext>
            </a:extLst>
          </p:cNvPr>
          <p:cNvSpPr txBox="1"/>
          <p:nvPr/>
        </p:nvSpPr>
        <p:spPr>
          <a:xfrm>
            <a:off x="545284" y="696286"/>
            <a:ext cx="7684316" cy="5632311"/>
          </a:xfrm>
          <a:prstGeom prst="rect">
            <a:avLst/>
          </a:prstGeom>
          <a:noFill/>
        </p:spPr>
        <p:txBody>
          <a:bodyPr wrap="square" rtlCol="0">
            <a:spAutoFit/>
          </a:bodyPr>
          <a:lstStyle/>
          <a:p>
            <a:pPr algn="ctr"/>
            <a:r>
              <a:rPr lang="en-US" sz="4000" b="1" dirty="0"/>
              <a:t>Run the Picket Fence at ‘</a:t>
            </a:r>
            <a:r>
              <a:rPr lang="en-US" sz="4000" b="1" dirty="0" err="1"/>
              <a:t>em</a:t>
            </a:r>
            <a:r>
              <a:rPr lang="en-US" sz="4000" b="1" dirty="0"/>
              <a:t>!</a:t>
            </a:r>
          </a:p>
          <a:p>
            <a:r>
              <a:rPr lang="en-US" sz="3200" b="1" dirty="0"/>
              <a:t> </a:t>
            </a:r>
          </a:p>
          <a:p>
            <a:r>
              <a:rPr lang="en-US" sz="3200" b="1" dirty="0"/>
              <a:t>We have to learn to compete:</a:t>
            </a:r>
          </a:p>
          <a:p>
            <a:pPr marL="457200" indent="-457200">
              <a:buFont typeface="Arial" panose="020B0604020202020204" pitchFamily="34" charset="0"/>
              <a:buChar char="•"/>
            </a:pPr>
            <a:r>
              <a:rPr lang="en-US" sz="3200" b="1" dirty="0"/>
              <a:t>Marketing</a:t>
            </a:r>
          </a:p>
          <a:p>
            <a:pPr marL="457200" indent="-457200">
              <a:buFont typeface="Arial" panose="020B0604020202020204" pitchFamily="34" charset="0"/>
              <a:buChar char="•"/>
            </a:pPr>
            <a:r>
              <a:rPr lang="en-US" sz="3200" b="1" dirty="0"/>
              <a:t>Relationships</a:t>
            </a:r>
          </a:p>
          <a:p>
            <a:pPr marL="457200" indent="-457200">
              <a:buFont typeface="Arial" panose="020B0604020202020204" pitchFamily="34" charset="0"/>
              <a:buChar char="•"/>
            </a:pPr>
            <a:r>
              <a:rPr lang="en-US" sz="3200" b="1" dirty="0"/>
              <a:t>Quality </a:t>
            </a:r>
          </a:p>
          <a:p>
            <a:pPr marL="457200" indent="-457200">
              <a:buFont typeface="Arial" panose="020B0604020202020204" pitchFamily="34" charset="0"/>
              <a:buChar char="•"/>
            </a:pPr>
            <a:r>
              <a:rPr lang="en-US" sz="3200" b="1" dirty="0"/>
              <a:t>Data</a:t>
            </a:r>
          </a:p>
          <a:p>
            <a:pPr marL="457200" indent="-457200">
              <a:buFont typeface="Arial" panose="020B0604020202020204" pitchFamily="34" charset="0"/>
              <a:buChar char="•"/>
            </a:pPr>
            <a:r>
              <a:rPr lang="en-US" sz="3200" b="1" dirty="0"/>
              <a:t>Community                                       Buy-In</a:t>
            </a:r>
          </a:p>
          <a:p>
            <a:pPr marL="457200" indent="-457200">
              <a:buFont typeface="Arial" panose="020B0604020202020204" pitchFamily="34" charset="0"/>
              <a:buChar char="•"/>
            </a:pPr>
            <a:r>
              <a:rPr lang="en-US" sz="3200" b="1" dirty="0"/>
              <a:t>Margin/Mission</a:t>
            </a:r>
          </a:p>
          <a:p>
            <a:pPr marL="457200" indent="-457200">
              <a:buFont typeface="Arial" panose="020B0604020202020204" pitchFamily="34" charset="0"/>
              <a:buChar char="•"/>
            </a:pPr>
            <a:r>
              <a:rPr lang="en-US" sz="3200" b="1" dirty="0"/>
              <a:t>Partners</a:t>
            </a:r>
          </a:p>
        </p:txBody>
      </p:sp>
    </p:spTree>
    <p:extLst>
      <p:ext uri="{BB962C8B-B14F-4D97-AF65-F5344CB8AC3E}">
        <p14:creationId xmlns:p14="http://schemas.microsoft.com/office/powerpoint/2010/main" val="367971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FC01F0C-FFBA-4984-B6BC-1B355BCE7ADD}"/>
              </a:ext>
            </a:extLst>
          </p:cNvPr>
          <p:cNvGraphicFramePr>
            <a:graphicFrameLocks/>
          </p:cNvGraphicFramePr>
          <p:nvPr>
            <p:extLst>
              <p:ext uri="{D42A27DB-BD31-4B8C-83A1-F6EECF244321}">
                <p14:modId xmlns:p14="http://schemas.microsoft.com/office/powerpoint/2010/main" val="2952827487"/>
              </p:ext>
            </p:extLst>
          </p:nvPr>
        </p:nvGraphicFramePr>
        <p:xfrm>
          <a:off x="1797816" y="2042852"/>
          <a:ext cx="5821680" cy="39547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B4CA8FB-34DD-43D7-9EA0-9478259D8A51}"/>
              </a:ext>
            </a:extLst>
          </p:cNvPr>
          <p:cNvSpPr txBox="1"/>
          <p:nvPr/>
        </p:nvSpPr>
        <p:spPr>
          <a:xfrm>
            <a:off x="2122170" y="925651"/>
            <a:ext cx="4899660" cy="1200329"/>
          </a:xfrm>
          <a:prstGeom prst="rect">
            <a:avLst/>
          </a:prstGeom>
          <a:noFill/>
        </p:spPr>
        <p:txBody>
          <a:bodyPr wrap="square" rtlCol="0">
            <a:spAutoFit/>
          </a:bodyPr>
          <a:lstStyle/>
          <a:p>
            <a:pPr algn="ctr"/>
            <a:r>
              <a:rPr lang="en-US" sz="3600" b="1" dirty="0"/>
              <a:t>Our $1.2M Contribution</a:t>
            </a:r>
          </a:p>
        </p:txBody>
      </p:sp>
      <p:sp>
        <p:nvSpPr>
          <p:cNvPr id="6" name="TextBox 5">
            <a:extLst>
              <a:ext uri="{FF2B5EF4-FFF2-40B4-BE49-F238E27FC236}">
                <a16:creationId xmlns:a16="http://schemas.microsoft.com/office/drawing/2014/main" id="{E97E0848-A486-4177-9DBA-27A3669D2991}"/>
              </a:ext>
            </a:extLst>
          </p:cNvPr>
          <p:cNvSpPr txBox="1"/>
          <p:nvPr/>
        </p:nvSpPr>
        <p:spPr>
          <a:xfrm>
            <a:off x="6270756" y="2442413"/>
            <a:ext cx="2697480" cy="830997"/>
          </a:xfrm>
          <a:prstGeom prst="rect">
            <a:avLst/>
          </a:prstGeom>
          <a:noFill/>
        </p:spPr>
        <p:txBody>
          <a:bodyPr wrap="square" rtlCol="0">
            <a:spAutoFit/>
          </a:bodyPr>
          <a:lstStyle/>
          <a:p>
            <a:r>
              <a:rPr lang="en-US" sz="2400" dirty="0">
                <a:solidFill>
                  <a:schemeClr val="bg2">
                    <a:lumMod val="75000"/>
                  </a:schemeClr>
                </a:solidFill>
              </a:rPr>
              <a:t>Uncompensated Care</a:t>
            </a:r>
          </a:p>
        </p:txBody>
      </p:sp>
      <p:sp>
        <p:nvSpPr>
          <p:cNvPr id="8" name="TextBox 7">
            <a:extLst>
              <a:ext uri="{FF2B5EF4-FFF2-40B4-BE49-F238E27FC236}">
                <a16:creationId xmlns:a16="http://schemas.microsoft.com/office/drawing/2014/main" id="{71784E67-6E20-4B8D-9F5E-5D7B0D6397B0}"/>
              </a:ext>
            </a:extLst>
          </p:cNvPr>
          <p:cNvSpPr txBox="1"/>
          <p:nvPr/>
        </p:nvSpPr>
        <p:spPr>
          <a:xfrm>
            <a:off x="861060" y="2502515"/>
            <a:ext cx="2468880" cy="461665"/>
          </a:xfrm>
          <a:prstGeom prst="rect">
            <a:avLst/>
          </a:prstGeom>
          <a:noFill/>
        </p:spPr>
        <p:txBody>
          <a:bodyPr wrap="square" rtlCol="0">
            <a:spAutoFit/>
          </a:bodyPr>
          <a:lstStyle/>
          <a:p>
            <a:r>
              <a:rPr lang="en-US" sz="2400" dirty="0">
                <a:solidFill>
                  <a:schemeClr val="accent4">
                    <a:lumMod val="75000"/>
                  </a:schemeClr>
                </a:solidFill>
              </a:rPr>
              <a:t>Charity Care</a:t>
            </a:r>
          </a:p>
        </p:txBody>
      </p:sp>
      <p:sp>
        <p:nvSpPr>
          <p:cNvPr id="9" name="TextBox 8">
            <a:extLst>
              <a:ext uri="{FF2B5EF4-FFF2-40B4-BE49-F238E27FC236}">
                <a16:creationId xmlns:a16="http://schemas.microsoft.com/office/drawing/2014/main" id="{59FA78A1-2B68-4C83-8F4B-9BE612C04BA6}"/>
              </a:ext>
            </a:extLst>
          </p:cNvPr>
          <p:cNvSpPr txBox="1"/>
          <p:nvPr/>
        </p:nvSpPr>
        <p:spPr>
          <a:xfrm>
            <a:off x="1234440" y="4594860"/>
            <a:ext cx="2232660" cy="830997"/>
          </a:xfrm>
          <a:prstGeom prst="rect">
            <a:avLst/>
          </a:prstGeom>
          <a:noFill/>
        </p:spPr>
        <p:txBody>
          <a:bodyPr wrap="square" rtlCol="0">
            <a:spAutoFit/>
          </a:bodyPr>
          <a:lstStyle/>
          <a:p>
            <a:r>
              <a:rPr lang="en-US" sz="2400" dirty="0">
                <a:solidFill>
                  <a:schemeClr val="accent6">
                    <a:lumMod val="75000"/>
                  </a:schemeClr>
                </a:solidFill>
              </a:rPr>
              <a:t>Bad Debt Write-Off</a:t>
            </a:r>
          </a:p>
        </p:txBody>
      </p:sp>
    </p:spTree>
    <p:extLst>
      <p:ext uri="{BB962C8B-B14F-4D97-AF65-F5344CB8AC3E}">
        <p14:creationId xmlns:p14="http://schemas.microsoft.com/office/powerpoint/2010/main" val="55474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Angels">
            <a:extLst>
              <a:ext uri="{FF2B5EF4-FFF2-40B4-BE49-F238E27FC236}">
                <a16:creationId xmlns:a16="http://schemas.microsoft.com/office/drawing/2014/main" id="{82850527-B263-4A2E-9F06-71F9AACCA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65" y="-92279"/>
            <a:ext cx="10392941" cy="6950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351C1A-07B7-4CFE-B4F6-3CC135F38B35}"/>
              </a:ext>
            </a:extLst>
          </p:cNvPr>
          <p:cNvSpPr txBox="1"/>
          <p:nvPr/>
        </p:nvSpPr>
        <p:spPr>
          <a:xfrm>
            <a:off x="1090569" y="350241"/>
            <a:ext cx="6686025" cy="3416320"/>
          </a:xfrm>
          <a:prstGeom prst="rect">
            <a:avLst/>
          </a:prstGeom>
          <a:noFill/>
        </p:spPr>
        <p:txBody>
          <a:bodyPr wrap="square" rtlCol="0">
            <a:spAutoFit/>
          </a:bodyPr>
          <a:lstStyle/>
          <a:p>
            <a:pPr algn="ctr"/>
            <a:r>
              <a:rPr lang="en-US" sz="4800" b="1" dirty="0"/>
              <a:t>The Angel Standard</a:t>
            </a:r>
          </a:p>
          <a:p>
            <a:pPr algn="ctr"/>
            <a:r>
              <a:rPr lang="en-US" sz="2800" b="1" dirty="0"/>
              <a:t>Define It</a:t>
            </a:r>
          </a:p>
          <a:p>
            <a:pPr algn="ctr"/>
            <a:r>
              <a:rPr lang="en-US" sz="2800" b="1" dirty="0"/>
              <a:t>Characteristics</a:t>
            </a:r>
          </a:p>
          <a:p>
            <a:pPr algn="ctr"/>
            <a:r>
              <a:rPr lang="en-US" sz="2800" b="1" dirty="0"/>
              <a:t>Behaviors</a:t>
            </a:r>
          </a:p>
          <a:p>
            <a:pPr algn="ctr"/>
            <a:r>
              <a:rPr lang="en-US" sz="2800" b="1" dirty="0"/>
              <a:t>Measurable </a:t>
            </a:r>
          </a:p>
          <a:p>
            <a:pPr algn="ctr"/>
            <a:r>
              <a:rPr lang="en-US" sz="2800" b="1" dirty="0"/>
              <a:t>Repetitive</a:t>
            </a:r>
          </a:p>
          <a:p>
            <a:pPr algn="ctr"/>
            <a:r>
              <a:rPr lang="en-US" sz="2800" b="1" dirty="0"/>
              <a:t>Trainable</a:t>
            </a:r>
          </a:p>
        </p:txBody>
      </p:sp>
    </p:spTree>
    <p:extLst>
      <p:ext uri="{BB962C8B-B14F-4D97-AF65-F5344CB8AC3E}">
        <p14:creationId xmlns:p14="http://schemas.microsoft.com/office/powerpoint/2010/main" val="305792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Lake Porter LaPorte Counties">
            <a:extLst>
              <a:ext uri="{FF2B5EF4-FFF2-40B4-BE49-F238E27FC236}">
                <a16:creationId xmlns:a16="http://schemas.microsoft.com/office/drawing/2014/main" id="{1303485A-2346-477F-AE38-E87FD9EA1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547" y="305640"/>
            <a:ext cx="3991514" cy="6246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CAE9C0-8DB4-4D4F-9504-2DFF7E81B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330" y="415509"/>
            <a:ext cx="3443085" cy="1486498"/>
          </a:xfrm>
          <a:prstGeom prst="rect">
            <a:avLst/>
          </a:prstGeom>
        </p:spPr>
      </p:pic>
      <p:sp>
        <p:nvSpPr>
          <p:cNvPr id="6" name="TextBox 5">
            <a:extLst>
              <a:ext uri="{FF2B5EF4-FFF2-40B4-BE49-F238E27FC236}">
                <a16:creationId xmlns:a16="http://schemas.microsoft.com/office/drawing/2014/main" id="{779CAADD-E368-4ECD-B80B-9F80577EFAB7}"/>
              </a:ext>
            </a:extLst>
          </p:cNvPr>
          <p:cNvSpPr txBox="1"/>
          <p:nvPr/>
        </p:nvSpPr>
        <p:spPr>
          <a:xfrm>
            <a:off x="726835" y="2028045"/>
            <a:ext cx="3200400" cy="4524315"/>
          </a:xfrm>
          <a:prstGeom prst="rect">
            <a:avLst/>
          </a:prstGeom>
          <a:noFill/>
        </p:spPr>
        <p:txBody>
          <a:bodyPr wrap="square" rtlCol="0">
            <a:spAutoFit/>
          </a:bodyPr>
          <a:lstStyle/>
          <a:p>
            <a:r>
              <a:rPr lang="en-US" sz="3600" dirty="0"/>
              <a:t>1,477 People</a:t>
            </a:r>
          </a:p>
          <a:p>
            <a:r>
              <a:rPr lang="en-US" sz="3600" dirty="0"/>
              <a:t>80 Staff</a:t>
            </a:r>
          </a:p>
          <a:p>
            <a:pPr marL="571500" indent="-571500">
              <a:buFont typeface="Arial" panose="020B0604020202020204" pitchFamily="34" charset="0"/>
              <a:buChar char="•"/>
            </a:pPr>
            <a:r>
              <a:rPr lang="en-US" sz="3600" dirty="0"/>
              <a:t>Hospice</a:t>
            </a:r>
          </a:p>
          <a:p>
            <a:pPr marL="571500" indent="-571500">
              <a:buFont typeface="Arial" panose="020B0604020202020204" pitchFamily="34" charset="0"/>
              <a:buChar char="•"/>
            </a:pPr>
            <a:r>
              <a:rPr lang="en-US" sz="3600" dirty="0"/>
              <a:t>Palliative</a:t>
            </a:r>
          </a:p>
          <a:p>
            <a:pPr marL="571500" indent="-571500">
              <a:buFont typeface="Arial" panose="020B0604020202020204" pitchFamily="34" charset="0"/>
              <a:buChar char="•"/>
            </a:pPr>
            <a:r>
              <a:rPr lang="en-US" sz="3600" dirty="0"/>
              <a:t>MOW</a:t>
            </a:r>
          </a:p>
          <a:p>
            <a:pPr marL="571500" indent="-571500">
              <a:buFont typeface="Arial" panose="020B0604020202020204" pitchFamily="34" charset="0"/>
              <a:buChar char="•"/>
            </a:pPr>
            <a:r>
              <a:rPr lang="en-US" sz="3600" dirty="0" err="1"/>
              <a:t>LifeLine</a:t>
            </a:r>
            <a:endParaRPr lang="en-US" sz="3600" dirty="0"/>
          </a:p>
          <a:p>
            <a:pPr marL="571500" indent="-571500">
              <a:buFont typeface="Arial" panose="020B0604020202020204" pitchFamily="34" charset="0"/>
              <a:buChar char="•"/>
            </a:pPr>
            <a:r>
              <a:rPr lang="en-US" sz="3600" dirty="0"/>
              <a:t>Phoenix Center</a:t>
            </a:r>
          </a:p>
        </p:txBody>
      </p:sp>
    </p:spTree>
    <p:extLst>
      <p:ext uri="{BB962C8B-B14F-4D97-AF65-F5344CB8AC3E}">
        <p14:creationId xmlns:p14="http://schemas.microsoft.com/office/powerpoint/2010/main" val="228899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EB7CA1-B3F7-4FE3-829E-0D20D24D2603}"/>
              </a:ext>
            </a:extLst>
          </p:cNvPr>
          <p:cNvSpPr/>
          <p:nvPr/>
        </p:nvSpPr>
        <p:spPr>
          <a:xfrm>
            <a:off x="249282" y="252762"/>
            <a:ext cx="8645436" cy="62677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269A9A-7652-44ED-9776-2D99B2AA1CB0}"/>
              </a:ext>
            </a:extLst>
          </p:cNvPr>
          <p:cNvSpPr txBox="1"/>
          <p:nvPr/>
        </p:nvSpPr>
        <p:spPr>
          <a:xfrm>
            <a:off x="335560" y="246500"/>
            <a:ext cx="8423945" cy="523220"/>
          </a:xfrm>
          <a:prstGeom prst="rect">
            <a:avLst/>
          </a:prstGeom>
          <a:noFill/>
        </p:spPr>
        <p:txBody>
          <a:bodyPr wrap="square" rtlCol="0">
            <a:spAutoFit/>
          </a:bodyPr>
          <a:lstStyle/>
          <a:p>
            <a:pPr algn="ctr"/>
            <a:r>
              <a:rPr lang="en-US" sz="2800" b="1" dirty="0"/>
              <a:t>The Future of the VNA</a:t>
            </a:r>
          </a:p>
        </p:txBody>
      </p:sp>
      <p:sp>
        <p:nvSpPr>
          <p:cNvPr id="2" name="Arrow: Pentagon 1">
            <a:extLst>
              <a:ext uri="{FF2B5EF4-FFF2-40B4-BE49-F238E27FC236}">
                <a16:creationId xmlns:a16="http://schemas.microsoft.com/office/drawing/2014/main" id="{5EEA9628-04AD-4472-BF23-5850FF6C760C}"/>
              </a:ext>
            </a:extLst>
          </p:cNvPr>
          <p:cNvSpPr/>
          <p:nvPr/>
        </p:nvSpPr>
        <p:spPr>
          <a:xfrm rot="8149031">
            <a:off x="-39593" y="4971265"/>
            <a:ext cx="2088859" cy="165263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622E66C-1313-4C38-A818-EA4BE92054E0}"/>
              </a:ext>
            </a:extLst>
          </p:cNvPr>
          <p:cNvSpPr/>
          <p:nvPr/>
        </p:nvSpPr>
        <p:spPr>
          <a:xfrm>
            <a:off x="5402510" y="4886776"/>
            <a:ext cx="1657406" cy="1627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D00208-9205-49CB-9078-E1BA08CBD97A}"/>
              </a:ext>
            </a:extLst>
          </p:cNvPr>
          <p:cNvSpPr/>
          <p:nvPr/>
        </p:nvSpPr>
        <p:spPr>
          <a:xfrm>
            <a:off x="249282" y="1038167"/>
            <a:ext cx="1657406" cy="1627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6BA0281-CAC9-4060-B9B2-74CD1EAD757A}"/>
              </a:ext>
            </a:extLst>
          </p:cNvPr>
          <p:cNvSpPr/>
          <p:nvPr/>
        </p:nvSpPr>
        <p:spPr>
          <a:xfrm>
            <a:off x="5402510" y="1038167"/>
            <a:ext cx="1657406" cy="1627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379B62-BAD0-4F7D-8D20-B01BA06CB2F4}"/>
              </a:ext>
            </a:extLst>
          </p:cNvPr>
          <p:cNvSpPr/>
          <p:nvPr/>
        </p:nvSpPr>
        <p:spPr>
          <a:xfrm>
            <a:off x="2952924" y="2910980"/>
            <a:ext cx="1468073" cy="144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FC0A6D-5DE6-4258-A3EF-EF336603BDDA}"/>
              </a:ext>
            </a:extLst>
          </p:cNvPr>
          <p:cNvSpPr txBox="1"/>
          <p:nvPr/>
        </p:nvSpPr>
        <p:spPr>
          <a:xfrm>
            <a:off x="3078760" y="3322040"/>
            <a:ext cx="1258348" cy="646331"/>
          </a:xfrm>
          <a:prstGeom prst="rect">
            <a:avLst/>
          </a:prstGeom>
          <a:noFill/>
        </p:spPr>
        <p:txBody>
          <a:bodyPr wrap="square" rtlCol="0">
            <a:spAutoFit/>
          </a:bodyPr>
          <a:lstStyle/>
          <a:p>
            <a:pPr algn="ctr"/>
            <a:r>
              <a:rPr lang="en-US" b="1" dirty="0"/>
              <a:t>Strategic Plan</a:t>
            </a:r>
          </a:p>
        </p:txBody>
      </p:sp>
      <p:sp>
        <p:nvSpPr>
          <p:cNvPr id="10" name="TextBox 9">
            <a:extLst>
              <a:ext uri="{FF2B5EF4-FFF2-40B4-BE49-F238E27FC236}">
                <a16:creationId xmlns:a16="http://schemas.microsoft.com/office/drawing/2014/main" id="{0215CD41-F16C-439F-8539-3D567D91BD24}"/>
              </a:ext>
            </a:extLst>
          </p:cNvPr>
          <p:cNvSpPr txBox="1"/>
          <p:nvPr/>
        </p:nvSpPr>
        <p:spPr>
          <a:xfrm>
            <a:off x="388894" y="5362170"/>
            <a:ext cx="1378182" cy="646331"/>
          </a:xfrm>
          <a:prstGeom prst="rect">
            <a:avLst/>
          </a:prstGeom>
          <a:noFill/>
        </p:spPr>
        <p:txBody>
          <a:bodyPr wrap="square" rtlCol="0">
            <a:spAutoFit/>
          </a:bodyPr>
          <a:lstStyle/>
          <a:p>
            <a:pPr algn="ctr"/>
            <a:r>
              <a:rPr lang="en-US" b="1" dirty="0"/>
              <a:t>Growth of Hospice</a:t>
            </a:r>
          </a:p>
        </p:txBody>
      </p:sp>
      <p:sp>
        <p:nvSpPr>
          <p:cNvPr id="12" name="TextBox 11">
            <a:extLst>
              <a:ext uri="{FF2B5EF4-FFF2-40B4-BE49-F238E27FC236}">
                <a16:creationId xmlns:a16="http://schemas.microsoft.com/office/drawing/2014/main" id="{2A0BD6B9-DB8F-41FA-B69E-2A64504DEC8B}"/>
              </a:ext>
            </a:extLst>
          </p:cNvPr>
          <p:cNvSpPr txBox="1"/>
          <p:nvPr/>
        </p:nvSpPr>
        <p:spPr>
          <a:xfrm>
            <a:off x="5542122" y="1489826"/>
            <a:ext cx="1378182" cy="923330"/>
          </a:xfrm>
          <a:prstGeom prst="rect">
            <a:avLst/>
          </a:prstGeom>
          <a:noFill/>
        </p:spPr>
        <p:txBody>
          <a:bodyPr wrap="square" rtlCol="0">
            <a:spAutoFit/>
          </a:bodyPr>
          <a:lstStyle/>
          <a:p>
            <a:pPr algn="ctr"/>
            <a:r>
              <a:rPr lang="en-US" b="1" dirty="0" err="1"/>
              <a:t>IntegratedPalliative</a:t>
            </a:r>
            <a:r>
              <a:rPr lang="en-US" b="1" dirty="0"/>
              <a:t> Care</a:t>
            </a:r>
          </a:p>
        </p:txBody>
      </p:sp>
      <p:sp>
        <p:nvSpPr>
          <p:cNvPr id="13" name="TextBox 12">
            <a:extLst>
              <a:ext uri="{FF2B5EF4-FFF2-40B4-BE49-F238E27FC236}">
                <a16:creationId xmlns:a16="http://schemas.microsoft.com/office/drawing/2014/main" id="{096AF451-369E-41EF-829A-8A8DD005B5B6}"/>
              </a:ext>
            </a:extLst>
          </p:cNvPr>
          <p:cNvSpPr txBox="1"/>
          <p:nvPr/>
        </p:nvSpPr>
        <p:spPr>
          <a:xfrm>
            <a:off x="5542122" y="5362170"/>
            <a:ext cx="1378182" cy="584775"/>
          </a:xfrm>
          <a:prstGeom prst="rect">
            <a:avLst/>
          </a:prstGeom>
          <a:noFill/>
        </p:spPr>
        <p:txBody>
          <a:bodyPr wrap="square" rtlCol="0">
            <a:spAutoFit/>
          </a:bodyPr>
          <a:lstStyle/>
          <a:p>
            <a:pPr algn="ctr"/>
            <a:r>
              <a:rPr lang="en-US" sz="1600" b="1" dirty="0"/>
              <a:t>Community Education</a:t>
            </a:r>
          </a:p>
        </p:txBody>
      </p:sp>
      <p:sp>
        <p:nvSpPr>
          <p:cNvPr id="15" name="TextBox 14">
            <a:extLst>
              <a:ext uri="{FF2B5EF4-FFF2-40B4-BE49-F238E27FC236}">
                <a16:creationId xmlns:a16="http://schemas.microsoft.com/office/drawing/2014/main" id="{6405D2C1-DB5E-48F4-90B6-4228F2F0D860}"/>
              </a:ext>
            </a:extLst>
          </p:cNvPr>
          <p:cNvSpPr txBox="1"/>
          <p:nvPr/>
        </p:nvSpPr>
        <p:spPr>
          <a:xfrm>
            <a:off x="388894" y="1528733"/>
            <a:ext cx="1378182" cy="1200329"/>
          </a:xfrm>
          <a:prstGeom prst="rect">
            <a:avLst/>
          </a:prstGeom>
          <a:noFill/>
        </p:spPr>
        <p:txBody>
          <a:bodyPr wrap="square" rtlCol="0">
            <a:spAutoFit/>
          </a:bodyPr>
          <a:lstStyle/>
          <a:p>
            <a:pPr algn="ctr"/>
            <a:r>
              <a:rPr lang="en-US" sz="1200" b="1" dirty="0"/>
              <a:t>Pre-Aging </a:t>
            </a:r>
            <a:r>
              <a:rPr lang="en-US" sz="1200" b="1" dirty="0" err="1"/>
              <a:t>Svcs</a:t>
            </a:r>
            <a:endParaRPr lang="en-US" sz="1200" b="1" dirty="0"/>
          </a:p>
          <a:p>
            <a:pPr algn="ctr"/>
            <a:r>
              <a:rPr lang="en-US" sz="1200" b="1" dirty="0"/>
              <a:t>Support </a:t>
            </a:r>
            <a:r>
              <a:rPr lang="en-US" sz="1200" b="1" dirty="0" err="1"/>
              <a:t>Svcs</a:t>
            </a:r>
            <a:endParaRPr lang="en-US" sz="1200" b="1" dirty="0"/>
          </a:p>
          <a:p>
            <a:pPr algn="ctr"/>
            <a:r>
              <a:rPr lang="en-US" sz="1200" b="1" dirty="0"/>
              <a:t>Day Programs</a:t>
            </a:r>
          </a:p>
          <a:p>
            <a:pPr algn="ctr"/>
            <a:r>
              <a:rPr lang="en-US" sz="1200" b="1" dirty="0"/>
              <a:t>???</a:t>
            </a:r>
          </a:p>
          <a:p>
            <a:pPr algn="ctr"/>
            <a:endParaRPr lang="en-US" sz="1200" b="1" dirty="0"/>
          </a:p>
          <a:p>
            <a:pPr algn="ctr"/>
            <a:endParaRPr lang="en-US" sz="1200" b="1" dirty="0"/>
          </a:p>
        </p:txBody>
      </p:sp>
      <p:sp>
        <p:nvSpPr>
          <p:cNvPr id="16" name="Rectangle 15">
            <a:extLst>
              <a:ext uri="{FF2B5EF4-FFF2-40B4-BE49-F238E27FC236}">
                <a16:creationId xmlns:a16="http://schemas.microsoft.com/office/drawing/2014/main" id="{A9997176-417E-49BC-8709-0CFF34C524D5}"/>
              </a:ext>
            </a:extLst>
          </p:cNvPr>
          <p:cNvSpPr/>
          <p:nvPr/>
        </p:nvSpPr>
        <p:spPr>
          <a:xfrm>
            <a:off x="7164198" y="3322040"/>
            <a:ext cx="120801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Competition</a:t>
            </a:r>
          </a:p>
        </p:txBody>
      </p:sp>
      <p:sp>
        <p:nvSpPr>
          <p:cNvPr id="18" name="Rectangle 17">
            <a:extLst>
              <a:ext uri="{FF2B5EF4-FFF2-40B4-BE49-F238E27FC236}">
                <a16:creationId xmlns:a16="http://schemas.microsoft.com/office/drawing/2014/main" id="{DCF18B6E-6E61-4EAD-AE50-6E4B636ECE33}"/>
              </a:ext>
            </a:extLst>
          </p:cNvPr>
          <p:cNvSpPr/>
          <p:nvPr/>
        </p:nvSpPr>
        <p:spPr>
          <a:xfrm>
            <a:off x="3049978" y="1055520"/>
            <a:ext cx="120801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Stigma</a:t>
            </a:r>
          </a:p>
        </p:txBody>
      </p:sp>
    </p:spTree>
    <p:extLst>
      <p:ext uri="{BB962C8B-B14F-4D97-AF65-F5344CB8AC3E}">
        <p14:creationId xmlns:p14="http://schemas.microsoft.com/office/powerpoint/2010/main" val="40450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50 years">
            <a:extLst>
              <a:ext uri="{FF2B5EF4-FFF2-40B4-BE49-F238E27FC236}">
                <a16:creationId xmlns:a16="http://schemas.microsoft.com/office/drawing/2014/main" id="{FFA12430-FDAE-411F-9990-9749B8A47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5" y="-872456"/>
            <a:ext cx="9320169" cy="9837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ABA316-E0EA-4766-8122-A1C152F4DD3B}"/>
              </a:ext>
            </a:extLst>
          </p:cNvPr>
          <p:cNvSpPr txBox="1"/>
          <p:nvPr/>
        </p:nvSpPr>
        <p:spPr>
          <a:xfrm>
            <a:off x="6725752" y="4262162"/>
            <a:ext cx="2040397" cy="830997"/>
          </a:xfrm>
          <a:prstGeom prst="rect">
            <a:avLst/>
          </a:prstGeom>
          <a:noFill/>
        </p:spPr>
        <p:txBody>
          <a:bodyPr wrap="square" rtlCol="0">
            <a:spAutoFit/>
          </a:bodyPr>
          <a:lstStyle/>
          <a:p>
            <a:pPr algn="ctr"/>
            <a:r>
              <a:rPr lang="en-US" sz="4800" dirty="0">
                <a:solidFill>
                  <a:schemeClr val="accent1"/>
                </a:solidFill>
              </a:rPr>
              <a:t>-ISH</a:t>
            </a:r>
          </a:p>
        </p:txBody>
      </p:sp>
    </p:spTree>
    <p:extLst>
      <p:ext uri="{BB962C8B-B14F-4D97-AF65-F5344CB8AC3E}">
        <p14:creationId xmlns:p14="http://schemas.microsoft.com/office/powerpoint/2010/main" val="178121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5E0EEA-7AA0-4471-A749-7889CD4EE33F}"/>
              </a:ext>
            </a:extLst>
          </p:cNvPr>
          <p:cNvSpPr txBox="1"/>
          <p:nvPr/>
        </p:nvSpPr>
        <p:spPr>
          <a:xfrm>
            <a:off x="1627464" y="788565"/>
            <a:ext cx="6409189" cy="3416320"/>
          </a:xfrm>
          <a:prstGeom prst="rect">
            <a:avLst/>
          </a:prstGeom>
          <a:noFill/>
        </p:spPr>
        <p:txBody>
          <a:bodyPr wrap="square" rtlCol="0">
            <a:spAutoFit/>
          </a:bodyPr>
          <a:lstStyle/>
          <a:p>
            <a:pPr algn="ctr"/>
            <a:r>
              <a:rPr lang="en-US" sz="6000" b="1" dirty="0"/>
              <a:t>Thank You!</a:t>
            </a:r>
          </a:p>
          <a:p>
            <a:pPr algn="ctr"/>
            <a:endParaRPr lang="en-US" sz="6000" b="1" dirty="0"/>
          </a:p>
          <a:p>
            <a:pPr algn="ctr"/>
            <a:r>
              <a:rPr lang="en-US" sz="3200" dirty="0"/>
              <a:t>Bob Franko</a:t>
            </a:r>
          </a:p>
          <a:p>
            <a:pPr algn="ctr"/>
            <a:r>
              <a:rPr lang="en-US" sz="3200" dirty="0"/>
              <a:t>rfranko@vnanwi.org</a:t>
            </a:r>
          </a:p>
          <a:p>
            <a:pPr algn="ctr"/>
            <a:r>
              <a:rPr lang="en-US" sz="3200" dirty="0"/>
              <a:t>(219) 531-8053</a:t>
            </a:r>
          </a:p>
        </p:txBody>
      </p:sp>
    </p:spTree>
    <p:extLst>
      <p:ext uri="{BB962C8B-B14F-4D97-AF65-F5344CB8AC3E}">
        <p14:creationId xmlns:p14="http://schemas.microsoft.com/office/powerpoint/2010/main" val="179774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F8EECD42-8DDB-45AF-86DC-55923D280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67" y="539359"/>
            <a:ext cx="7610926" cy="5626882"/>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D6F1E272-F495-49F3-87CE-BA2BBB1FEB9E}"/>
              </a:ext>
            </a:extLst>
          </p:cNvPr>
          <p:cNvSpPr/>
          <p:nvPr/>
        </p:nvSpPr>
        <p:spPr>
          <a:xfrm>
            <a:off x="2068830" y="4014078"/>
            <a:ext cx="1775460" cy="1592579"/>
          </a:xfrm>
          <a:prstGeom prst="wedgeEllipseCallout">
            <a:avLst>
              <a:gd name="adj1" fmla="val -44867"/>
              <a:gd name="adj2" fmla="val -53629"/>
            </a:avLst>
          </a:prstGeom>
          <a:solidFill>
            <a:srgbClr val="FE6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Pope killed Kennedy</a:t>
            </a:r>
          </a:p>
        </p:txBody>
      </p:sp>
      <p:sp>
        <p:nvSpPr>
          <p:cNvPr id="6" name="Speech Bubble: Oval 5">
            <a:extLst>
              <a:ext uri="{FF2B5EF4-FFF2-40B4-BE49-F238E27FC236}">
                <a16:creationId xmlns:a16="http://schemas.microsoft.com/office/drawing/2014/main" id="{E9669649-19F9-4C3C-9BE3-8029ABC84790}"/>
              </a:ext>
            </a:extLst>
          </p:cNvPr>
          <p:cNvSpPr/>
          <p:nvPr/>
        </p:nvSpPr>
        <p:spPr>
          <a:xfrm>
            <a:off x="3364594" y="2987040"/>
            <a:ext cx="1408972" cy="952500"/>
          </a:xfrm>
          <a:prstGeom prst="wedgeEllipseCallout">
            <a:avLst>
              <a:gd name="adj1" fmla="val 66378"/>
              <a:gd name="adj2" fmla="val 34345"/>
            </a:avLst>
          </a:prstGeom>
          <a:solidFill>
            <a:srgbClr val="FE6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There is no God</a:t>
            </a:r>
          </a:p>
        </p:txBody>
      </p:sp>
      <p:sp>
        <p:nvSpPr>
          <p:cNvPr id="7" name="Speech Bubble: Oval 6">
            <a:extLst>
              <a:ext uri="{FF2B5EF4-FFF2-40B4-BE49-F238E27FC236}">
                <a16:creationId xmlns:a16="http://schemas.microsoft.com/office/drawing/2014/main" id="{6CA5B00E-B8C1-4B7C-A6FA-BB9E50BF4C1A}"/>
              </a:ext>
            </a:extLst>
          </p:cNvPr>
          <p:cNvSpPr/>
          <p:nvPr/>
        </p:nvSpPr>
        <p:spPr>
          <a:xfrm>
            <a:off x="960120" y="777240"/>
            <a:ext cx="1996440" cy="1592580"/>
          </a:xfrm>
          <a:prstGeom prst="wedgeEllipseCallout">
            <a:avLst>
              <a:gd name="adj1" fmla="val 52127"/>
              <a:gd name="adj2" fmla="val 69939"/>
            </a:avLst>
          </a:prstGeom>
          <a:solidFill>
            <a:srgbClr val="FE6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Your Father belongs in Hospice!</a:t>
            </a:r>
          </a:p>
        </p:txBody>
      </p:sp>
      <p:sp>
        <p:nvSpPr>
          <p:cNvPr id="8" name="Speech Bubble: Oval 7">
            <a:extLst>
              <a:ext uri="{FF2B5EF4-FFF2-40B4-BE49-F238E27FC236}">
                <a16:creationId xmlns:a16="http://schemas.microsoft.com/office/drawing/2014/main" id="{9E4D8E89-51CD-4FEC-92D1-7823C3DDFB7F}"/>
              </a:ext>
            </a:extLst>
          </p:cNvPr>
          <p:cNvSpPr/>
          <p:nvPr/>
        </p:nvSpPr>
        <p:spPr>
          <a:xfrm>
            <a:off x="3771900" y="464820"/>
            <a:ext cx="1775460" cy="1181100"/>
          </a:xfrm>
          <a:prstGeom prst="wedgeEllipseCallout">
            <a:avLst>
              <a:gd name="adj1" fmla="val 55562"/>
              <a:gd name="adj2" fmla="val 43145"/>
            </a:avLst>
          </a:prstGeom>
          <a:solidFill>
            <a:srgbClr val="FE6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TRUMP!!!</a:t>
            </a:r>
          </a:p>
        </p:txBody>
      </p:sp>
      <p:sp>
        <p:nvSpPr>
          <p:cNvPr id="9" name="Speech Bubble: Oval 8">
            <a:extLst>
              <a:ext uri="{FF2B5EF4-FFF2-40B4-BE49-F238E27FC236}">
                <a16:creationId xmlns:a16="http://schemas.microsoft.com/office/drawing/2014/main" id="{529F211C-CCF2-4E51-B174-0D6682A5C756}"/>
              </a:ext>
            </a:extLst>
          </p:cNvPr>
          <p:cNvSpPr/>
          <p:nvPr/>
        </p:nvSpPr>
        <p:spPr>
          <a:xfrm>
            <a:off x="6888480" y="4091940"/>
            <a:ext cx="1775460" cy="1181100"/>
          </a:xfrm>
          <a:prstGeom prst="wedgeEllipseCallout">
            <a:avLst>
              <a:gd name="adj1" fmla="val -47442"/>
              <a:gd name="adj2" fmla="val -62661"/>
            </a:avLst>
          </a:prstGeom>
          <a:solidFill>
            <a:srgbClr val="FE6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Cut Trubisky!</a:t>
            </a:r>
          </a:p>
        </p:txBody>
      </p:sp>
    </p:spTree>
    <p:extLst>
      <p:ext uri="{BB962C8B-B14F-4D97-AF65-F5344CB8AC3E}">
        <p14:creationId xmlns:p14="http://schemas.microsoft.com/office/powerpoint/2010/main" val="11842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1974">
            <a:extLst>
              <a:ext uri="{FF2B5EF4-FFF2-40B4-BE49-F238E27FC236}">
                <a16:creationId xmlns:a16="http://schemas.microsoft.com/office/drawing/2014/main" id="{FA88C0DD-B96E-429C-83C5-142F4DC3F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2" y="918742"/>
            <a:ext cx="8952682" cy="43519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1974">
            <a:extLst>
              <a:ext uri="{FF2B5EF4-FFF2-40B4-BE49-F238E27FC236}">
                <a16:creationId xmlns:a16="http://schemas.microsoft.com/office/drawing/2014/main" id="{EBB6000B-DFB1-4D24-9962-D6A301F17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1468">
            <a:off x="40259" y="350610"/>
            <a:ext cx="3798495" cy="21392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974">
            <a:extLst>
              <a:ext uri="{FF2B5EF4-FFF2-40B4-BE49-F238E27FC236}">
                <a16:creationId xmlns:a16="http://schemas.microsoft.com/office/drawing/2014/main" id="{383E448E-417F-4B09-AD8E-BE234F550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5561">
            <a:off x="6620641" y="3873882"/>
            <a:ext cx="1716971" cy="27937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1974">
            <a:extLst>
              <a:ext uri="{FF2B5EF4-FFF2-40B4-BE49-F238E27FC236}">
                <a16:creationId xmlns:a16="http://schemas.microsoft.com/office/drawing/2014/main" id="{A125F6BC-1212-4898-8381-62EA7DD9FD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7775">
            <a:off x="361960" y="4269650"/>
            <a:ext cx="4028814" cy="19514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1974">
            <a:extLst>
              <a:ext uri="{FF2B5EF4-FFF2-40B4-BE49-F238E27FC236}">
                <a16:creationId xmlns:a16="http://schemas.microsoft.com/office/drawing/2014/main" id="{C1FB9AF1-70F1-480F-B255-D420453FC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6510" y="1420255"/>
            <a:ext cx="2062117" cy="192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8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additive="base">
                                        <p:cTn id="7" dur="500" fill="hold"/>
                                        <p:tgtEl>
                                          <p:spTgt spid="2058"/>
                                        </p:tgtEl>
                                        <p:attrNameLst>
                                          <p:attrName>ppt_x</p:attrName>
                                        </p:attrNameLst>
                                      </p:cBhvr>
                                      <p:tavLst>
                                        <p:tav tm="0">
                                          <p:val>
                                            <p:strVal val="#ppt_x"/>
                                          </p:val>
                                        </p:tav>
                                        <p:tav tm="100000">
                                          <p:val>
                                            <p:strVal val="#ppt_x"/>
                                          </p:val>
                                        </p:tav>
                                      </p:tavLst>
                                    </p:anim>
                                    <p:anim calcmode="lin" valueType="num">
                                      <p:cBhvr additive="base">
                                        <p:cTn id="8"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wheel(1)">
                                      <p:cBhvr>
                                        <p:cTn id="20" dur="2000"/>
                                        <p:tgtEl>
                                          <p:spTgt spid="205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nnecticut hospice 1974">
            <a:extLst>
              <a:ext uri="{FF2B5EF4-FFF2-40B4-BE49-F238E27FC236}">
                <a16:creationId xmlns:a16="http://schemas.microsoft.com/office/drawing/2014/main" id="{E6568AA1-95BA-4A7C-AA47-C6248E689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57" y="1738222"/>
            <a:ext cx="7567658" cy="254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7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71A52-D02D-438D-B28F-BC48FCCBE3E2}"/>
              </a:ext>
            </a:extLst>
          </p:cNvPr>
          <p:cNvSpPr txBox="1"/>
          <p:nvPr/>
        </p:nvSpPr>
        <p:spPr>
          <a:xfrm>
            <a:off x="5788324" y="4649638"/>
            <a:ext cx="2898475" cy="1200329"/>
          </a:xfrm>
          <a:prstGeom prst="rect">
            <a:avLst/>
          </a:prstGeom>
          <a:noFill/>
        </p:spPr>
        <p:txBody>
          <a:bodyPr wrap="square" rtlCol="0">
            <a:spAutoFit/>
          </a:bodyPr>
          <a:lstStyle/>
          <a:p>
            <a:pPr algn="ctr"/>
            <a:r>
              <a:rPr lang="en-US" sz="7200" b="1" dirty="0"/>
              <a:t>1982</a:t>
            </a:r>
          </a:p>
        </p:txBody>
      </p:sp>
      <p:pic>
        <p:nvPicPr>
          <p:cNvPr id="1026" name="Picture 2" descr="Dec. 26, 1982: Time's Top Man? The Personal Computer | WIRED">
            <a:extLst>
              <a:ext uri="{FF2B5EF4-FFF2-40B4-BE49-F238E27FC236}">
                <a16:creationId xmlns:a16="http://schemas.microsoft.com/office/drawing/2014/main" id="{F8E35D5C-2B98-4F91-B7F9-287C9590E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24" y="1890534"/>
            <a:ext cx="4971966" cy="3321273"/>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8DEA32A5-31CA-410C-A070-ED85DAF5E564}"/>
              </a:ext>
            </a:extLst>
          </p:cNvPr>
          <p:cNvSpPr/>
          <p:nvPr/>
        </p:nvSpPr>
        <p:spPr>
          <a:xfrm>
            <a:off x="3781620" y="222103"/>
            <a:ext cx="2898475" cy="1783458"/>
          </a:xfrm>
          <a:prstGeom prst="wedgeEllipseCallout">
            <a:avLst>
              <a:gd name="adj1" fmla="val -31783"/>
              <a:gd name="adj2" fmla="val 819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C55B3B-36F4-455A-BC76-C801EF98433A}"/>
              </a:ext>
            </a:extLst>
          </p:cNvPr>
          <p:cNvSpPr txBox="1"/>
          <p:nvPr/>
        </p:nvSpPr>
        <p:spPr>
          <a:xfrm>
            <a:off x="4044404" y="452112"/>
            <a:ext cx="2372906" cy="1323439"/>
          </a:xfrm>
          <a:prstGeom prst="rect">
            <a:avLst/>
          </a:prstGeom>
          <a:noFill/>
        </p:spPr>
        <p:txBody>
          <a:bodyPr wrap="square" rtlCol="0">
            <a:spAutoFit/>
          </a:bodyPr>
          <a:lstStyle/>
          <a:p>
            <a:pPr algn="ctr"/>
            <a:r>
              <a:rPr lang="en-US" sz="2000" dirty="0">
                <a:solidFill>
                  <a:schemeClr val="bg1"/>
                </a:solidFill>
              </a:rPr>
              <a:t>Someday this all will be on your cellphones Dweebs!</a:t>
            </a:r>
          </a:p>
        </p:txBody>
      </p:sp>
      <p:sp>
        <p:nvSpPr>
          <p:cNvPr id="12" name="Speech Bubble: Oval 11">
            <a:extLst>
              <a:ext uri="{FF2B5EF4-FFF2-40B4-BE49-F238E27FC236}">
                <a16:creationId xmlns:a16="http://schemas.microsoft.com/office/drawing/2014/main" id="{1C42E425-2134-4899-BFCB-D14BD4249354}"/>
              </a:ext>
            </a:extLst>
          </p:cNvPr>
          <p:cNvSpPr/>
          <p:nvPr/>
        </p:nvSpPr>
        <p:spPr>
          <a:xfrm>
            <a:off x="3301115" y="5060331"/>
            <a:ext cx="2898475" cy="1783458"/>
          </a:xfrm>
          <a:prstGeom prst="wedgeEllipseCallout">
            <a:avLst>
              <a:gd name="adj1" fmla="val -70370"/>
              <a:gd name="adj2" fmla="val -12902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B2F07D9-348A-414F-85B7-7E077A638D1F}"/>
              </a:ext>
            </a:extLst>
          </p:cNvPr>
          <p:cNvSpPr txBox="1"/>
          <p:nvPr/>
        </p:nvSpPr>
        <p:spPr>
          <a:xfrm>
            <a:off x="3563899" y="5496024"/>
            <a:ext cx="2372906" cy="707886"/>
          </a:xfrm>
          <a:prstGeom prst="rect">
            <a:avLst/>
          </a:prstGeom>
          <a:noFill/>
        </p:spPr>
        <p:txBody>
          <a:bodyPr wrap="square" rtlCol="0">
            <a:spAutoFit/>
          </a:bodyPr>
          <a:lstStyle/>
          <a:p>
            <a:pPr algn="ctr"/>
            <a:r>
              <a:rPr lang="en-US" sz="2000" dirty="0">
                <a:solidFill>
                  <a:schemeClr val="bg1"/>
                </a:solidFill>
              </a:rPr>
              <a:t>What’s a cellphone?</a:t>
            </a:r>
          </a:p>
        </p:txBody>
      </p:sp>
    </p:spTree>
    <p:extLst>
      <p:ext uri="{BB962C8B-B14F-4D97-AF65-F5344CB8AC3E}">
        <p14:creationId xmlns:p14="http://schemas.microsoft.com/office/powerpoint/2010/main" val="243483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8B47EC-EDA2-4E32-AFE1-3CB9ABA37506}"/>
              </a:ext>
            </a:extLst>
          </p:cNvPr>
          <p:cNvSpPr txBox="1"/>
          <p:nvPr/>
        </p:nvSpPr>
        <p:spPr>
          <a:xfrm>
            <a:off x="402671" y="654341"/>
            <a:ext cx="6115574" cy="5355312"/>
          </a:xfrm>
          <a:prstGeom prst="rect">
            <a:avLst/>
          </a:prstGeom>
          <a:noFill/>
        </p:spPr>
        <p:txBody>
          <a:bodyPr wrap="square" rtlCol="0">
            <a:spAutoFit/>
          </a:bodyPr>
          <a:lstStyle/>
          <a:p>
            <a:r>
              <a:rPr lang="en-US" dirty="0"/>
              <a:t>Congress established the Medicare hospice benefit as both a cost-containment mechanism to limit the program’s high costs for beneficiaries in their last year of life and a quality improvement tool to improve care for the dying. Medicare pays hospices a capitated per diem in exchange for delivering almost all services needed in a day to treat the patient’s terminal illness. Excluded from this payment are room and board costs for a beneficiary who lives in a nursing facility and any costs for attending physicians who are not hospice staff. Hospices coordinate the care of the terminally ill acting as a gatekeeper to manage treatment of the terminal condition. They specialize in pain and symptom management and provide greater levels of aide services than otherwise available under Medicare. In addition, Medicare’s hospice benefit also covers counseling and bereavement services for beneficiaries’ family members.</a:t>
            </a:r>
          </a:p>
        </p:txBody>
      </p:sp>
      <p:cxnSp>
        <p:nvCxnSpPr>
          <p:cNvPr id="6" name="Straight Connector 5">
            <a:extLst>
              <a:ext uri="{FF2B5EF4-FFF2-40B4-BE49-F238E27FC236}">
                <a16:creationId xmlns:a16="http://schemas.microsoft.com/office/drawing/2014/main" id="{A812EC77-45F3-4D0A-8596-3677D462AB11}"/>
              </a:ext>
            </a:extLst>
          </p:cNvPr>
          <p:cNvCxnSpPr/>
          <p:nvPr/>
        </p:nvCxnSpPr>
        <p:spPr>
          <a:xfrm>
            <a:off x="1610686" y="1535185"/>
            <a:ext cx="4840447" cy="0"/>
          </a:xfrm>
          <a:prstGeom prst="line">
            <a:avLst/>
          </a:prstGeom>
          <a:ln w="63500">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C67A9E9-47E5-45E8-BF92-7E3947928EFA}"/>
              </a:ext>
            </a:extLst>
          </p:cNvPr>
          <p:cNvSpPr/>
          <p:nvPr/>
        </p:nvSpPr>
        <p:spPr>
          <a:xfrm>
            <a:off x="1820410" y="1434518"/>
            <a:ext cx="2952925" cy="48655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2A4AA9DC-914A-45F2-9F23-F082FADEC886}"/>
              </a:ext>
            </a:extLst>
          </p:cNvPr>
          <p:cNvSpPr/>
          <p:nvPr/>
        </p:nvSpPr>
        <p:spPr>
          <a:xfrm rot="13820760">
            <a:off x="70405" y="1217825"/>
            <a:ext cx="1342239" cy="81373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DFB950-BA4B-4F5D-B588-5D4906791A16}"/>
              </a:ext>
            </a:extLst>
          </p:cNvPr>
          <p:cNvSpPr/>
          <p:nvPr/>
        </p:nvSpPr>
        <p:spPr>
          <a:xfrm>
            <a:off x="1115736" y="4265816"/>
            <a:ext cx="4009938" cy="2113997"/>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2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1990">
            <a:extLst>
              <a:ext uri="{FF2B5EF4-FFF2-40B4-BE49-F238E27FC236}">
                <a16:creationId xmlns:a16="http://schemas.microsoft.com/office/drawing/2014/main" id="{DB1C8FA2-8E37-487D-80F6-A30DD0671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768" y="817622"/>
            <a:ext cx="4180217" cy="5508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8810EF-91AC-47A4-84E0-B232C4248097}"/>
              </a:ext>
            </a:extLst>
          </p:cNvPr>
          <p:cNvSpPr txBox="1"/>
          <p:nvPr/>
        </p:nvSpPr>
        <p:spPr>
          <a:xfrm>
            <a:off x="405442" y="1095555"/>
            <a:ext cx="3372928" cy="4278094"/>
          </a:xfrm>
          <a:prstGeom prst="rect">
            <a:avLst/>
          </a:prstGeom>
          <a:noFill/>
        </p:spPr>
        <p:txBody>
          <a:bodyPr wrap="square" rtlCol="0">
            <a:spAutoFit/>
          </a:bodyPr>
          <a:lstStyle/>
          <a:p>
            <a:pPr algn="ctr"/>
            <a:r>
              <a:rPr lang="en-US" sz="4800" dirty="0"/>
              <a:t>March, 1990</a:t>
            </a:r>
          </a:p>
          <a:p>
            <a:pPr algn="ctr"/>
            <a:endParaRPr lang="en-US" sz="2800" dirty="0"/>
          </a:p>
          <a:p>
            <a:pPr algn="ctr"/>
            <a:r>
              <a:rPr lang="en-US" sz="2800" dirty="0"/>
              <a:t>HOSPICES</a:t>
            </a:r>
          </a:p>
          <a:p>
            <a:pPr algn="ctr"/>
            <a:r>
              <a:rPr lang="en-US" sz="2800" dirty="0"/>
              <a:t>95% Non-Profit</a:t>
            </a:r>
          </a:p>
          <a:p>
            <a:pPr algn="ctr"/>
            <a:endParaRPr lang="en-US" sz="2800" dirty="0"/>
          </a:p>
          <a:p>
            <a:pPr algn="ctr"/>
            <a:r>
              <a:rPr lang="en-US" sz="2800" dirty="0"/>
              <a:t>2014</a:t>
            </a:r>
          </a:p>
          <a:p>
            <a:pPr algn="ctr"/>
            <a:r>
              <a:rPr lang="en-US" sz="2800" dirty="0"/>
              <a:t>37% Non-Profit</a:t>
            </a:r>
            <a:endParaRPr lang="en-US" sz="3600" dirty="0"/>
          </a:p>
        </p:txBody>
      </p:sp>
    </p:spTree>
    <p:extLst>
      <p:ext uri="{BB962C8B-B14F-4D97-AF65-F5344CB8AC3E}">
        <p14:creationId xmlns:p14="http://schemas.microsoft.com/office/powerpoint/2010/main" val="392162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2: Growth of U.S. Freestanding Hospices by Ownership Type">
            <a:extLst>
              <a:ext uri="{FF2B5EF4-FFF2-40B4-BE49-F238E27FC236}">
                <a16:creationId xmlns:a16="http://schemas.microsoft.com/office/drawing/2014/main" id="{880D90EF-0713-4871-8B97-EBD61F1E9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23" y="103517"/>
            <a:ext cx="8808353" cy="6211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A26F30-815E-4226-8787-C994EB862362}"/>
              </a:ext>
            </a:extLst>
          </p:cNvPr>
          <p:cNvSpPr txBox="1"/>
          <p:nvPr/>
        </p:nvSpPr>
        <p:spPr>
          <a:xfrm>
            <a:off x="4037162" y="6366294"/>
            <a:ext cx="4873925" cy="307777"/>
          </a:xfrm>
          <a:prstGeom prst="rect">
            <a:avLst/>
          </a:prstGeom>
          <a:noFill/>
        </p:spPr>
        <p:txBody>
          <a:bodyPr wrap="square" rtlCol="0">
            <a:spAutoFit/>
          </a:bodyPr>
          <a:lstStyle/>
          <a:p>
            <a:r>
              <a:rPr lang="en-US" sz="1400" dirty="0"/>
              <a:t>Dalton &amp; Bradford; Journal of Health Economics, 2018</a:t>
            </a:r>
          </a:p>
        </p:txBody>
      </p:sp>
    </p:spTree>
    <p:extLst>
      <p:ext uri="{BB962C8B-B14F-4D97-AF65-F5344CB8AC3E}">
        <p14:creationId xmlns:p14="http://schemas.microsoft.com/office/powerpoint/2010/main" val="379713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baby boomers">
            <a:extLst>
              <a:ext uri="{FF2B5EF4-FFF2-40B4-BE49-F238E27FC236}">
                <a16:creationId xmlns:a16="http://schemas.microsoft.com/office/drawing/2014/main" id="{DCCAC2AD-3BEC-4DA8-8743-9EA8D3AF9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416" y="-137772"/>
            <a:ext cx="16644934" cy="7133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0DEA9D-EE9D-444E-ADD9-DEE81FD3CF48}"/>
              </a:ext>
            </a:extLst>
          </p:cNvPr>
          <p:cNvSpPr txBox="1"/>
          <p:nvPr/>
        </p:nvSpPr>
        <p:spPr>
          <a:xfrm>
            <a:off x="621436" y="541536"/>
            <a:ext cx="2592280" cy="646331"/>
          </a:xfrm>
          <a:prstGeom prst="rect">
            <a:avLst/>
          </a:prstGeom>
          <a:noFill/>
        </p:spPr>
        <p:txBody>
          <a:bodyPr wrap="square" rtlCol="0">
            <a:spAutoFit/>
          </a:bodyPr>
          <a:lstStyle/>
          <a:p>
            <a:r>
              <a:rPr lang="en-US" b="1" dirty="0">
                <a:solidFill>
                  <a:schemeClr val="bg2">
                    <a:lumMod val="75000"/>
                  </a:schemeClr>
                </a:solidFill>
              </a:rPr>
              <a:t>Boomers began turning 65 in 2011</a:t>
            </a:r>
          </a:p>
        </p:txBody>
      </p:sp>
      <p:sp>
        <p:nvSpPr>
          <p:cNvPr id="6" name="TextBox 5">
            <a:extLst>
              <a:ext uri="{FF2B5EF4-FFF2-40B4-BE49-F238E27FC236}">
                <a16:creationId xmlns:a16="http://schemas.microsoft.com/office/drawing/2014/main" id="{596E11FD-F075-425B-9DE2-79E759686A29}"/>
              </a:ext>
            </a:extLst>
          </p:cNvPr>
          <p:cNvSpPr txBox="1"/>
          <p:nvPr/>
        </p:nvSpPr>
        <p:spPr>
          <a:xfrm>
            <a:off x="2592197" y="1006745"/>
            <a:ext cx="2592280" cy="923330"/>
          </a:xfrm>
          <a:prstGeom prst="rect">
            <a:avLst/>
          </a:prstGeom>
          <a:noFill/>
        </p:spPr>
        <p:txBody>
          <a:bodyPr wrap="square" rtlCol="0">
            <a:spAutoFit/>
          </a:bodyPr>
          <a:lstStyle/>
          <a:p>
            <a:r>
              <a:rPr lang="en-US" b="1" dirty="0">
                <a:solidFill>
                  <a:schemeClr val="bg2">
                    <a:lumMod val="75000"/>
                  </a:schemeClr>
                </a:solidFill>
              </a:rPr>
              <a:t>By 2029 when all the Boomers will be 65 or older…</a:t>
            </a:r>
          </a:p>
        </p:txBody>
      </p:sp>
      <p:sp>
        <p:nvSpPr>
          <p:cNvPr id="7" name="TextBox 6">
            <a:extLst>
              <a:ext uri="{FF2B5EF4-FFF2-40B4-BE49-F238E27FC236}">
                <a16:creationId xmlns:a16="http://schemas.microsoft.com/office/drawing/2014/main" id="{1601C5A4-330F-4899-9151-58C4A0E03162}"/>
              </a:ext>
            </a:extLst>
          </p:cNvPr>
          <p:cNvSpPr txBox="1"/>
          <p:nvPr/>
        </p:nvSpPr>
        <p:spPr>
          <a:xfrm>
            <a:off x="5761606" y="541536"/>
            <a:ext cx="2592280" cy="923330"/>
          </a:xfrm>
          <a:prstGeom prst="rect">
            <a:avLst/>
          </a:prstGeom>
          <a:noFill/>
        </p:spPr>
        <p:txBody>
          <a:bodyPr wrap="square" rtlCol="0">
            <a:spAutoFit/>
          </a:bodyPr>
          <a:lstStyle/>
          <a:p>
            <a:r>
              <a:rPr lang="en-US" b="1" dirty="0">
                <a:solidFill>
                  <a:schemeClr val="bg2">
                    <a:lumMod val="75000"/>
                  </a:schemeClr>
                </a:solidFill>
              </a:rPr>
              <a:t>…Over 20% of the US population will be +65</a:t>
            </a:r>
          </a:p>
        </p:txBody>
      </p:sp>
      <p:sp>
        <p:nvSpPr>
          <p:cNvPr id="5" name="TextBox 4">
            <a:extLst>
              <a:ext uri="{FF2B5EF4-FFF2-40B4-BE49-F238E27FC236}">
                <a16:creationId xmlns:a16="http://schemas.microsoft.com/office/drawing/2014/main" id="{36F6B0DE-54C0-4312-90BF-D7C541145BD7}"/>
              </a:ext>
            </a:extLst>
          </p:cNvPr>
          <p:cNvSpPr txBox="1"/>
          <p:nvPr/>
        </p:nvSpPr>
        <p:spPr>
          <a:xfrm>
            <a:off x="3616832" y="4503606"/>
            <a:ext cx="4385569" cy="2123658"/>
          </a:xfrm>
          <a:prstGeom prst="rect">
            <a:avLst/>
          </a:prstGeom>
          <a:noFill/>
        </p:spPr>
        <p:txBody>
          <a:bodyPr wrap="square" rtlCol="0">
            <a:spAutoFit/>
          </a:bodyPr>
          <a:lstStyle/>
          <a:p>
            <a:pPr algn="ctr"/>
            <a:r>
              <a:rPr lang="en-US" sz="6600" b="1" dirty="0">
                <a:solidFill>
                  <a:schemeClr val="bg2">
                    <a:lumMod val="75000"/>
                  </a:schemeClr>
                </a:solidFill>
              </a:rPr>
              <a:t>The Grey Tsunami</a:t>
            </a:r>
          </a:p>
        </p:txBody>
      </p:sp>
      <p:sp>
        <p:nvSpPr>
          <p:cNvPr id="3" name="Arrow: Left 2">
            <a:extLst>
              <a:ext uri="{FF2B5EF4-FFF2-40B4-BE49-F238E27FC236}">
                <a16:creationId xmlns:a16="http://schemas.microsoft.com/office/drawing/2014/main" id="{7DE7234E-E6C2-4980-A8F1-B8630230657A}"/>
              </a:ext>
            </a:extLst>
          </p:cNvPr>
          <p:cNvSpPr/>
          <p:nvPr/>
        </p:nvSpPr>
        <p:spPr>
          <a:xfrm>
            <a:off x="291428" y="5231560"/>
            <a:ext cx="1290415" cy="9497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Cracker Barrell</a:t>
            </a:r>
          </a:p>
        </p:txBody>
      </p:sp>
      <p:cxnSp>
        <p:nvCxnSpPr>
          <p:cNvPr id="9" name="Straight Connector 8">
            <a:extLst>
              <a:ext uri="{FF2B5EF4-FFF2-40B4-BE49-F238E27FC236}">
                <a16:creationId xmlns:a16="http://schemas.microsoft.com/office/drawing/2014/main" id="{0725FC04-3CD0-42A1-85BD-686A6BEE5858}"/>
              </a:ext>
            </a:extLst>
          </p:cNvPr>
          <p:cNvCxnSpPr/>
          <p:nvPr/>
        </p:nvCxnSpPr>
        <p:spPr>
          <a:xfrm>
            <a:off x="1034041" y="5947873"/>
            <a:ext cx="0" cy="564022"/>
          </a:xfrm>
          <a:prstGeom prst="line">
            <a:avLst/>
          </a:prstGeom>
          <a:ln w="889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6381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302</TotalTime>
  <Words>351</Words>
  <Application>Microsoft Office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Franko</dc:creator>
  <cp:lastModifiedBy>Robert Franko</cp:lastModifiedBy>
  <cp:revision>22</cp:revision>
  <dcterms:created xsi:type="dcterms:W3CDTF">2019-03-01T20:14:00Z</dcterms:created>
  <dcterms:modified xsi:type="dcterms:W3CDTF">2021-04-06T15:12:12Z</dcterms:modified>
</cp:coreProperties>
</file>