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77" r:id="rId3"/>
    <p:sldId id="279" r:id="rId4"/>
    <p:sldId id="275" r:id="rId5"/>
    <p:sldId id="276" r:id="rId6"/>
    <p:sldId id="270" r:id="rId7"/>
    <p:sldId id="278" r:id="rId8"/>
    <p:sldId id="263" r:id="rId9"/>
    <p:sldId id="262" r:id="rId10"/>
    <p:sldId id="260" r:id="rId11"/>
    <p:sldId id="264" r:id="rId12"/>
    <p:sldId id="268" r:id="rId13"/>
    <p:sldId id="257" r:id="rId14"/>
    <p:sldId id="281" r:id="rId15"/>
    <p:sldId id="273" r:id="rId16"/>
    <p:sldId id="274" r:id="rId17"/>
    <p:sldId id="271" r:id="rId18"/>
    <p:sldId id="280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134C2F6F-C6D4-4690-8302-529D91538454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23D20640-1976-42C3-A945-0EF2A3345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527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C2F6F-C6D4-4690-8302-529D91538454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20640-1976-42C3-A945-0EF2A3345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920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C2F6F-C6D4-4690-8302-529D91538454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20640-1976-42C3-A945-0EF2A3345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9382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C2F6F-C6D4-4690-8302-529D91538454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20640-1976-42C3-A945-0EF2A3345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8545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C2F6F-C6D4-4690-8302-529D91538454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20640-1976-42C3-A945-0EF2A3345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7728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C2F6F-C6D4-4690-8302-529D91538454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20640-1976-42C3-A945-0EF2A3345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241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C2F6F-C6D4-4690-8302-529D91538454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20640-1976-42C3-A945-0EF2A3345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5133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134C2F6F-C6D4-4690-8302-529D91538454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20640-1976-42C3-A945-0EF2A3345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0929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134C2F6F-C6D4-4690-8302-529D91538454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20640-1976-42C3-A945-0EF2A3345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55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C2F6F-C6D4-4690-8302-529D91538454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20640-1976-42C3-A945-0EF2A3345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224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C2F6F-C6D4-4690-8302-529D91538454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20640-1976-42C3-A945-0EF2A3345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018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C2F6F-C6D4-4690-8302-529D91538454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20640-1976-42C3-A945-0EF2A3345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364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C2F6F-C6D4-4690-8302-529D91538454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20640-1976-42C3-A945-0EF2A3345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579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C2F6F-C6D4-4690-8302-529D91538454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20640-1976-42C3-A945-0EF2A3345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990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C2F6F-C6D4-4690-8302-529D91538454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20640-1976-42C3-A945-0EF2A3345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565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C2F6F-C6D4-4690-8302-529D91538454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20640-1976-42C3-A945-0EF2A3345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174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C2F6F-C6D4-4690-8302-529D91538454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20640-1976-42C3-A945-0EF2A3345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19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134C2F6F-C6D4-4690-8302-529D91538454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23D20640-1976-42C3-A945-0EF2A3345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992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14012-7849-4745-9B62-731E3444C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5576887"/>
            <a:ext cx="10911840" cy="6400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endParaRPr lang="en-US" sz="3200"/>
          </a:p>
        </p:txBody>
      </p:sp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562651C8-38A8-4496-8790-9B8976827D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0" r="1" b="1"/>
          <a:stretch/>
        </p:blipFill>
        <p:spPr>
          <a:xfrm>
            <a:off x="640080" y="640080"/>
            <a:ext cx="10911840" cy="4836795"/>
          </a:xfrm>
          <a:prstGeom prst="rect">
            <a:avLst/>
          </a:prstGeom>
          <a:ln w="19050">
            <a:solidFill>
              <a:schemeClr val="tx1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34002301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49D78-B87A-4DEB-99B4-ABA9F6582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Diaper Campaign for the </a:t>
            </a:r>
            <a:br>
              <a:rPr lang="en-US" dirty="0"/>
            </a:br>
            <a:r>
              <a:rPr lang="en-US" dirty="0"/>
              <a:t>Dorothy Mae Hall Foundation </a:t>
            </a:r>
          </a:p>
        </p:txBody>
      </p:sp>
      <p:pic>
        <p:nvPicPr>
          <p:cNvPr id="5" name="Content Placeholder 4" descr="Text, timeline&#10;&#10;Description automatically generated">
            <a:extLst>
              <a:ext uri="{FF2B5EF4-FFF2-40B4-BE49-F238E27FC236}">
                <a16:creationId xmlns:a16="http://schemas.microsoft.com/office/drawing/2014/main" id="{F46DB37B-0DD4-4B1C-A69F-257DB68039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611" y="2603500"/>
            <a:ext cx="2639091" cy="3416300"/>
          </a:xfrm>
        </p:spPr>
      </p:pic>
    </p:spTree>
    <p:extLst>
      <p:ext uri="{BB962C8B-B14F-4D97-AF65-F5344CB8AC3E}">
        <p14:creationId xmlns:p14="http://schemas.microsoft.com/office/powerpoint/2010/main" val="1593196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E71C9-7CCC-46E3-B088-64BEBF94C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1043248"/>
          </a:xfrm>
        </p:spPr>
        <p:txBody>
          <a:bodyPr/>
          <a:lstStyle/>
          <a:p>
            <a:pPr algn="ctr"/>
            <a:r>
              <a:rPr lang="en-US" dirty="0"/>
              <a:t>Decking the Halls at </a:t>
            </a:r>
            <a:br>
              <a:rPr lang="en-US" dirty="0"/>
            </a:br>
            <a:r>
              <a:rPr lang="en-US" dirty="0"/>
              <a:t>Christian Life Home </a:t>
            </a:r>
          </a:p>
        </p:txBody>
      </p:sp>
      <p:pic>
        <p:nvPicPr>
          <p:cNvPr id="6" name="Content Placeholder 5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995076C9-2382-40F4-9540-E04933FA731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700" y="3138540"/>
            <a:ext cx="4824413" cy="2346219"/>
          </a:xfrm>
        </p:spPr>
      </p:pic>
      <p:pic>
        <p:nvPicPr>
          <p:cNvPr id="8" name="Content Placeholder 7" descr="Text&#10;&#10;Description automatically generated">
            <a:extLst>
              <a:ext uri="{FF2B5EF4-FFF2-40B4-BE49-F238E27FC236}">
                <a16:creationId xmlns:a16="http://schemas.microsoft.com/office/drawing/2014/main" id="{1CED5966-F358-4C58-8DD7-D59909D6C53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713" y="3790026"/>
            <a:ext cx="4824412" cy="1043248"/>
          </a:xfrm>
        </p:spPr>
      </p:pic>
    </p:spTree>
    <p:extLst>
      <p:ext uri="{BB962C8B-B14F-4D97-AF65-F5344CB8AC3E}">
        <p14:creationId xmlns:p14="http://schemas.microsoft.com/office/powerpoint/2010/main" val="3779082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58431-CBD2-437A-98C0-84E4DD946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7"/>
            <a:ext cx="8761413" cy="1051075"/>
          </a:xfrm>
        </p:spPr>
        <p:txBody>
          <a:bodyPr/>
          <a:lstStyle/>
          <a:p>
            <a:pPr algn="ctr"/>
            <a:r>
              <a:rPr lang="en-US" sz="2800" dirty="0"/>
              <a:t>Fresh Anointing </a:t>
            </a:r>
            <a:r>
              <a:rPr lang="en-US" sz="2800" dirty="0" err="1"/>
              <a:t>PodCast</a:t>
            </a:r>
            <a:br>
              <a:rPr lang="en-US" sz="2800" dirty="0"/>
            </a:br>
            <a:r>
              <a:rPr lang="en-US" sz="2800" dirty="0"/>
              <a:t>Reverend Dr. Jae Richardson, </a:t>
            </a:r>
          </a:p>
        </p:txBody>
      </p:sp>
      <p:pic>
        <p:nvPicPr>
          <p:cNvPr id="6" name="Content Placeholder 5" descr="Text&#10;&#10;Description automatically generated">
            <a:extLst>
              <a:ext uri="{FF2B5EF4-FFF2-40B4-BE49-F238E27FC236}">
                <a16:creationId xmlns:a16="http://schemas.microsoft.com/office/drawing/2014/main" id="{E48DD41F-4E0D-45F9-89BA-9A9A638A5DB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361" y="2603500"/>
            <a:ext cx="2639091" cy="3416300"/>
          </a:xfrm>
        </p:spPr>
      </p:pic>
      <p:pic>
        <p:nvPicPr>
          <p:cNvPr id="8" name="Content Placeholder 7" descr="A picture containing indoor, table, sitting, front&#10;&#10;Description automatically generated">
            <a:extLst>
              <a:ext uri="{FF2B5EF4-FFF2-40B4-BE49-F238E27FC236}">
                <a16:creationId xmlns:a16="http://schemas.microsoft.com/office/drawing/2014/main" id="{6E40A610-248C-4483-8E79-EB09DFA394E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769" y="2603500"/>
            <a:ext cx="3416300" cy="3416300"/>
          </a:xfrm>
        </p:spPr>
      </p:pic>
    </p:spTree>
    <p:extLst>
      <p:ext uri="{BB962C8B-B14F-4D97-AF65-F5344CB8AC3E}">
        <p14:creationId xmlns:p14="http://schemas.microsoft.com/office/powerpoint/2010/main" val="1760082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DD5FC-D9D8-44DC-816F-5C0CEBC6B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1069736"/>
          </a:xfrm>
        </p:spPr>
        <p:txBody>
          <a:bodyPr/>
          <a:lstStyle/>
          <a:p>
            <a:pPr algn="ctr"/>
            <a:r>
              <a:rPr lang="en-US" dirty="0"/>
              <a:t>Lunch &amp; Love Campaign </a:t>
            </a:r>
            <a:br>
              <a:rPr lang="en-US" dirty="0"/>
            </a:br>
            <a:r>
              <a:rPr lang="en-US" dirty="0"/>
              <a:t>for Atrium Health Cabarrus ICU Unit</a:t>
            </a:r>
          </a:p>
        </p:txBody>
      </p:sp>
      <p:pic>
        <p:nvPicPr>
          <p:cNvPr id="6" name="Content Placeholder 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472265B8-FBBB-4A37-A011-E01CF3B5E1C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649" y="2603500"/>
            <a:ext cx="2640515" cy="3416300"/>
          </a:xfrm>
        </p:spPr>
      </p:pic>
      <p:pic>
        <p:nvPicPr>
          <p:cNvPr id="8" name="Content Placeholder 7" descr="A stack of flyers on a table&#10;&#10;Description automatically generated">
            <a:extLst>
              <a:ext uri="{FF2B5EF4-FFF2-40B4-BE49-F238E27FC236}">
                <a16:creationId xmlns:a16="http://schemas.microsoft.com/office/drawing/2014/main" id="{0ED56E6B-AE46-4385-A3F0-3A8CFD8A4EC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806" y="2603500"/>
            <a:ext cx="2562225" cy="3416300"/>
          </a:xfrm>
        </p:spPr>
      </p:pic>
    </p:spTree>
    <p:extLst>
      <p:ext uri="{BB962C8B-B14F-4D97-AF65-F5344CB8AC3E}">
        <p14:creationId xmlns:p14="http://schemas.microsoft.com/office/powerpoint/2010/main" val="1661677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73CBC-9329-4F3D-B417-9688D94BA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939108"/>
          </a:xfrm>
        </p:spPr>
        <p:txBody>
          <a:bodyPr/>
          <a:lstStyle/>
          <a:p>
            <a:pPr algn="ctr"/>
            <a:r>
              <a:rPr lang="en-US" sz="2800" dirty="0"/>
              <a:t>Cycle Forward Campaign</a:t>
            </a:r>
            <a:br>
              <a:rPr lang="en-US" sz="2800" dirty="0"/>
            </a:br>
            <a:r>
              <a:rPr lang="en-US" sz="2800" dirty="0"/>
              <a:t> Sustaining the dignity of women and girls </a:t>
            </a:r>
          </a:p>
        </p:txBody>
      </p:sp>
      <p:pic>
        <p:nvPicPr>
          <p:cNvPr id="5" name="Content Placeholder 4" descr="Text, letter&#10;&#10;Description automatically generated">
            <a:extLst>
              <a:ext uri="{FF2B5EF4-FFF2-40B4-BE49-F238E27FC236}">
                <a16:creationId xmlns:a16="http://schemas.microsoft.com/office/drawing/2014/main" id="{33AFF9C9-17F5-4E9B-9760-BA9E076210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611" y="2603500"/>
            <a:ext cx="2639091" cy="3416300"/>
          </a:xfrm>
        </p:spPr>
      </p:pic>
    </p:spTree>
    <p:extLst>
      <p:ext uri="{BB962C8B-B14F-4D97-AF65-F5344CB8AC3E}">
        <p14:creationId xmlns:p14="http://schemas.microsoft.com/office/powerpoint/2010/main" val="29608152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2DF3A-636B-4EFC-8078-31082F70B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Road to Shalom Workshops </a:t>
            </a:r>
          </a:p>
        </p:txBody>
      </p:sp>
      <p:pic>
        <p:nvPicPr>
          <p:cNvPr id="6" name="Content Placeholder 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3559390F-3BD1-4ECB-93C4-50ED6176C8F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914" y="2603500"/>
            <a:ext cx="4423985" cy="3416300"/>
          </a:xfrm>
        </p:spPr>
      </p:pic>
      <p:pic>
        <p:nvPicPr>
          <p:cNvPr id="8" name="Content Placeholder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58A166A-86C3-4A46-BAE7-A65217ED6D7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722" y="2603500"/>
            <a:ext cx="4422394" cy="3416300"/>
          </a:xfrm>
        </p:spPr>
      </p:pic>
    </p:spTree>
    <p:extLst>
      <p:ext uri="{BB962C8B-B14F-4D97-AF65-F5344CB8AC3E}">
        <p14:creationId xmlns:p14="http://schemas.microsoft.com/office/powerpoint/2010/main" val="20635420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399DC-F822-4286-BC50-077572CE8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Red Rubies Foundation </a:t>
            </a:r>
            <a:br>
              <a:rPr lang="en-US" dirty="0"/>
            </a:br>
            <a:r>
              <a:rPr lang="en-US" dirty="0"/>
              <a:t>Book Drive  </a:t>
            </a:r>
          </a:p>
        </p:txBody>
      </p:sp>
      <p:pic>
        <p:nvPicPr>
          <p:cNvPr id="8" name="Content Placeholder 7" descr="Logo, company name&#10;&#10;Description automatically generated">
            <a:extLst>
              <a:ext uri="{FF2B5EF4-FFF2-40B4-BE49-F238E27FC236}">
                <a16:creationId xmlns:a16="http://schemas.microsoft.com/office/drawing/2014/main" id="{06820A77-2CF5-4BD1-82F6-A261B1DF117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814" y="2603500"/>
            <a:ext cx="2772185" cy="3416300"/>
          </a:xfrm>
        </p:spPr>
      </p:pic>
      <p:pic>
        <p:nvPicPr>
          <p:cNvPr id="6" name="Content Placeholder 5" descr="A group of people standing in a room&#10;&#10;Description automatically generated">
            <a:extLst>
              <a:ext uri="{FF2B5EF4-FFF2-40B4-BE49-F238E27FC236}">
                <a16:creationId xmlns:a16="http://schemas.microsoft.com/office/drawing/2014/main" id="{61850C45-4A6F-4DB9-A592-D6E0EDB33E5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075" y="2603500"/>
            <a:ext cx="2541688" cy="3416300"/>
          </a:xfrm>
        </p:spPr>
      </p:pic>
    </p:spTree>
    <p:extLst>
      <p:ext uri="{BB962C8B-B14F-4D97-AF65-F5344CB8AC3E}">
        <p14:creationId xmlns:p14="http://schemas.microsoft.com/office/powerpoint/2010/main" val="42590568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D6912-E223-48A0-BBE6-9ECE60434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Help Workshop &amp; Virtual Tour </a:t>
            </a:r>
          </a:p>
        </p:txBody>
      </p:sp>
      <p:pic>
        <p:nvPicPr>
          <p:cNvPr id="5" name="Content Placeholder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411E23B8-2274-456B-B1A6-2F217CD6F8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611" y="2603500"/>
            <a:ext cx="2639091" cy="3416300"/>
          </a:xfrm>
        </p:spPr>
      </p:pic>
    </p:spTree>
    <p:extLst>
      <p:ext uri="{BB962C8B-B14F-4D97-AF65-F5344CB8AC3E}">
        <p14:creationId xmlns:p14="http://schemas.microsoft.com/office/powerpoint/2010/main" val="13867076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3AACE-D42C-49C6-B980-E542DE534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On the Horizon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5DE009-D8D8-4B62-A681-91E40785DB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Mission Trip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F5E6DA-1FE8-4704-9F42-CBF171E1102D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r>
              <a:rPr lang="en-US" dirty="0"/>
              <a:t>Red Springs Mission Camp </a:t>
            </a:r>
          </a:p>
          <a:p>
            <a:r>
              <a:rPr lang="en-US" dirty="0"/>
              <a:t>Date: July 8-10, 2021</a:t>
            </a:r>
          </a:p>
          <a:p>
            <a:r>
              <a:rPr lang="en-US" dirty="0"/>
              <a:t>POC: Lisa M. Duncan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CEE435-36F1-4DBF-851C-96E2C21D8B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/>
              <a:t>Retreat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F26CC9B-F635-48D8-89AB-93E5CE230234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r>
              <a:rPr lang="en-US" dirty="0"/>
              <a:t>Camp Mundo Vista, Sophia NC</a:t>
            </a:r>
          </a:p>
          <a:p>
            <a:r>
              <a:rPr lang="en-US" dirty="0"/>
              <a:t>Date: October 22-23, 2021</a:t>
            </a:r>
          </a:p>
          <a:p>
            <a:r>
              <a:rPr lang="en-US" dirty="0"/>
              <a:t>POC: Lisa D. Jacobs 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9D88997-0A28-4A33-8D28-C7DC388C37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Info Meetings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92E3698-345C-4473-A1A0-07F2F555D24D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r>
              <a:rPr lang="en-US" dirty="0"/>
              <a:t>Regional information meetings will be hosted throughout the year. </a:t>
            </a:r>
          </a:p>
        </p:txBody>
      </p:sp>
    </p:spTree>
    <p:extLst>
      <p:ext uri="{BB962C8B-B14F-4D97-AF65-F5344CB8AC3E}">
        <p14:creationId xmlns:p14="http://schemas.microsoft.com/office/powerpoint/2010/main" val="1734136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8ABDB68-E3D5-448E-97D3-06FFEF6801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Freeform 5">
            <a:extLst>
              <a:ext uri="{FF2B5EF4-FFF2-40B4-BE49-F238E27FC236}">
                <a16:creationId xmlns:a16="http://schemas.microsoft.com/office/drawing/2014/main" id="{B8DD7FEB-D9F3-4F5B-982C-36B0664D0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5376762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96BA11E4-0636-4FA9-A836-2A4FB17644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CE1F6A-D8B8-48EC-A8A1-A18C9D4F8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6072776" cy="1622322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EBEBEB"/>
                </a:solidFill>
              </a:rPr>
              <a:t>Lisa D. Jacobs </a:t>
            </a:r>
          </a:p>
        </p:txBody>
      </p:sp>
      <p:sp>
        <p:nvSpPr>
          <p:cNvPr id="26" name="Freeform: Shape 17">
            <a:extLst>
              <a:ext uri="{FF2B5EF4-FFF2-40B4-BE49-F238E27FC236}">
                <a16:creationId xmlns:a16="http://schemas.microsoft.com/office/drawing/2014/main" id="{5681882E-BDD0-4311-AF62-E801962852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6290102" y="977273"/>
            <a:ext cx="6053670" cy="4903455"/>
          </a:xfrm>
          <a:custGeom>
            <a:avLst/>
            <a:gdLst>
              <a:gd name="connsiteX0" fmla="*/ 6053670 w 6053670"/>
              <a:gd name="connsiteY0" fmla="*/ 1098 h 4903455"/>
              <a:gd name="connsiteX1" fmla="*/ 6053670 w 6053670"/>
              <a:gd name="connsiteY1" fmla="*/ 424590 h 4903455"/>
              <a:gd name="connsiteX2" fmla="*/ 6053670 w 6053670"/>
              <a:gd name="connsiteY2" fmla="*/ 1254558 h 4903455"/>
              <a:gd name="connsiteX3" fmla="*/ 6053670 w 6053670"/>
              <a:gd name="connsiteY3" fmla="*/ 4903455 h 4903455"/>
              <a:gd name="connsiteX4" fmla="*/ 0 w 6053670"/>
              <a:gd name="connsiteY4" fmla="*/ 4903455 h 4903455"/>
              <a:gd name="connsiteX5" fmla="*/ 0 w 6053670"/>
              <a:gd name="connsiteY5" fmla="*/ 1249853 h 4903455"/>
              <a:gd name="connsiteX6" fmla="*/ 0 w 6053670"/>
              <a:gd name="connsiteY6" fmla="*/ 424590 h 4903455"/>
              <a:gd name="connsiteX7" fmla="*/ 0 w 6053670"/>
              <a:gd name="connsiteY7" fmla="*/ 0 h 4903455"/>
              <a:gd name="connsiteX8" fmla="*/ 35717 w 6053670"/>
              <a:gd name="connsiteY8" fmla="*/ 5488 h 4903455"/>
              <a:gd name="connsiteX9" fmla="*/ 140445 w 6053670"/>
              <a:gd name="connsiteY9" fmla="*/ 21641 h 4903455"/>
              <a:gd name="connsiteX10" fmla="*/ 216722 w 6053670"/>
              <a:gd name="connsiteY10" fmla="*/ 32932 h 4903455"/>
              <a:gd name="connsiteX11" fmla="*/ 307527 w 6053670"/>
              <a:gd name="connsiteY11" fmla="*/ 44850 h 4903455"/>
              <a:gd name="connsiteX12" fmla="*/ 415282 w 6053670"/>
              <a:gd name="connsiteY12" fmla="*/ 59121 h 4903455"/>
              <a:gd name="connsiteX13" fmla="*/ 534539 w 6053670"/>
              <a:gd name="connsiteY13" fmla="*/ 74175 h 4903455"/>
              <a:gd name="connsiteX14" fmla="*/ 668931 w 6053670"/>
              <a:gd name="connsiteY14" fmla="*/ 90014 h 4903455"/>
              <a:gd name="connsiteX15" fmla="*/ 815430 w 6053670"/>
              <a:gd name="connsiteY15" fmla="*/ 106794 h 4903455"/>
              <a:gd name="connsiteX16" fmla="*/ 974641 w 6053670"/>
              <a:gd name="connsiteY16" fmla="*/ 123574 h 4903455"/>
              <a:gd name="connsiteX17" fmla="*/ 1144144 w 6053670"/>
              <a:gd name="connsiteY17" fmla="*/ 140667 h 4903455"/>
              <a:gd name="connsiteX18" fmla="*/ 1326965 w 6053670"/>
              <a:gd name="connsiteY18" fmla="*/ 156506 h 4903455"/>
              <a:gd name="connsiteX19" fmla="*/ 1518261 w 6053670"/>
              <a:gd name="connsiteY19" fmla="*/ 171717 h 4903455"/>
              <a:gd name="connsiteX20" fmla="*/ 1720453 w 6053670"/>
              <a:gd name="connsiteY20" fmla="*/ 185518 h 4903455"/>
              <a:gd name="connsiteX21" fmla="*/ 1931121 w 6053670"/>
              <a:gd name="connsiteY21" fmla="*/ 198690 h 4903455"/>
              <a:gd name="connsiteX22" fmla="*/ 2150869 w 6053670"/>
              <a:gd name="connsiteY22" fmla="*/ 211079 h 4903455"/>
              <a:gd name="connsiteX23" fmla="*/ 2263467 w 6053670"/>
              <a:gd name="connsiteY23" fmla="*/ 215470 h 4903455"/>
              <a:gd name="connsiteX24" fmla="*/ 2378487 w 6053670"/>
              <a:gd name="connsiteY24" fmla="*/ 220332 h 4903455"/>
              <a:gd name="connsiteX25" fmla="*/ 2495323 w 6053670"/>
              <a:gd name="connsiteY25" fmla="*/ 224879 h 4903455"/>
              <a:gd name="connsiteX26" fmla="*/ 2612764 w 6053670"/>
              <a:gd name="connsiteY26" fmla="*/ 227859 h 4903455"/>
              <a:gd name="connsiteX27" fmla="*/ 2732627 w 6053670"/>
              <a:gd name="connsiteY27" fmla="*/ 230525 h 4903455"/>
              <a:gd name="connsiteX28" fmla="*/ 2853700 w 6053670"/>
              <a:gd name="connsiteY28" fmla="*/ 233348 h 4903455"/>
              <a:gd name="connsiteX29" fmla="*/ 2977195 w 6053670"/>
              <a:gd name="connsiteY29" fmla="*/ 235229 h 4903455"/>
              <a:gd name="connsiteX30" fmla="*/ 3101900 w 6053670"/>
              <a:gd name="connsiteY30" fmla="*/ 235229 h 4903455"/>
              <a:gd name="connsiteX31" fmla="*/ 3227817 w 6053670"/>
              <a:gd name="connsiteY31" fmla="*/ 236170 h 4903455"/>
              <a:gd name="connsiteX32" fmla="*/ 3354944 w 6053670"/>
              <a:gd name="connsiteY32" fmla="*/ 235229 h 4903455"/>
              <a:gd name="connsiteX33" fmla="*/ 3483887 w 6053670"/>
              <a:gd name="connsiteY33" fmla="*/ 233348 h 4903455"/>
              <a:gd name="connsiteX34" fmla="*/ 3612830 w 6053670"/>
              <a:gd name="connsiteY34" fmla="*/ 231623 h 4903455"/>
              <a:gd name="connsiteX35" fmla="*/ 3743589 w 6053670"/>
              <a:gd name="connsiteY35" fmla="*/ 227859 h 4903455"/>
              <a:gd name="connsiteX36" fmla="*/ 3875559 w 6053670"/>
              <a:gd name="connsiteY36" fmla="*/ 223938 h 4903455"/>
              <a:gd name="connsiteX37" fmla="*/ 4007529 w 6053670"/>
              <a:gd name="connsiteY37" fmla="*/ 219391 h 4903455"/>
              <a:gd name="connsiteX38" fmla="*/ 4140710 w 6053670"/>
              <a:gd name="connsiteY38" fmla="*/ 212961 h 4903455"/>
              <a:gd name="connsiteX39" fmla="*/ 4275102 w 6053670"/>
              <a:gd name="connsiteY39" fmla="*/ 205277 h 4903455"/>
              <a:gd name="connsiteX40" fmla="*/ 4410098 w 6053670"/>
              <a:gd name="connsiteY40" fmla="*/ 197907 h 4903455"/>
              <a:gd name="connsiteX41" fmla="*/ 4545096 w 6053670"/>
              <a:gd name="connsiteY41" fmla="*/ 188498 h 4903455"/>
              <a:gd name="connsiteX42" fmla="*/ 4681909 w 6053670"/>
              <a:gd name="connsiteY42" fmla="*/ 177207 h 4903455"/>
              <a:gd name="connsiteX43" fmla="*/ 4816905 w 6053670"/>
              <a:gd name="connsiteY43" fmla="*/ 165916 h 4903455"/>
              <a:gd name="connsiteX44" fmla="*/ 4954323 w 6053670"/>
              <a:gd name="connsiteY44" fmla="*/ 152899 h 4903455"/>
              <a:gd name="connsiteX45" fmla="*/ 5092347 w 6053670"/>
              <a:gd name="connsiteY45" fmla="*/ 138629 h 4903455"/>
              <a:gd name="connsiteX46" fmla="*/ 5228555 w 6053670"/>
              <a:gd name="connsiteY46" fmla="*/ 123574 h 4903455"/>
              <a:gd name="connsiteX47" fmla="*/ 5366578 w 6053670"/>
              <a:gd name="connsiteY47" fmla="*/ 106010 h 4903455"/>
              <a:gd name="connsiteX48" fmla="*/ 5503997 w 6053670"/>
              <a:gd name="connsiteY48" fmla="*/ 87192 h 4903455"/>
              <a:gd name="connsiteX49" fmla="*/ 5642020 w 6053670"/>
              <a:gd name="connsiteY49" fmla="*/ 68530 h 4903455"/>
              <a:gd name="connsiteX50" fmla="*/ 5779438 w 6053670"/>
              <a:gd name="connsiteY50" fmla="*/ 46733 h 4903455"/>
              <a:gd name="connsiteX51" fmla="*/ 5916251 w 6053670"/>
              <a:gd name="connsiteY51" fmla="*/ 24464 h 4903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4903455">
                <a:moveTo>
                  <a:pt x="6053670" y="1098"/>
                </a:moveTo>
                <a:lnTo>
                  <a:pt x="6053670" y="424590"/>
                </a:lnTo>
                <a:lnTo>
                  <a:pt x="6053670" y="1254558"/>
                </a:lnTo>
                <a:lnTo>
                  <a:pt x="6053670" y="4903455"/>
                </a:lnTo>
                <a:lnTo>
                  <a:pt x="0" y="4903455"/>
                </a:lnTo>
                <a:lnTo>
                  <a:pt x="0" y="1249853"/>
                </a:lnTo>
                <a:lnTo>
                  <a:pt x="0" y="424590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0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89" y="227859"/>
                </a:lnTo>
                <a:lnTo>
                  <a:pt x="3875559" y="223938"/>
                </a:lnTo>
                <a:lnTo>
                  <a:pt x="4007529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pic>
        <p:nvPicPr>
          <p:cNvPr id="5" name="Content Placeholder 4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8CB445D6-D4DB-473D-8952-F611DF6C71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8226" y="645106"/>
            <a:ext cx="3728233" cy="5585369"/>
          </a:xfrm>
          <a:prstGeom prst="rect">
            <a:avLst/>
          </a:prstGeom>
        </p:spPr>
      </p:pic>
      <p:sp>
        <p:nvSpPr>
          <p:cNvPr id="27" name="Rectangle 19">
            <a:extLst>
              <a:ext uri="{FF2B5EF4-FFF2-40B4-BE49-F238E27FC236}">
                <a16:creationId xmlns:a16="http://schemas.microsoft.com/office/drawing/2014/main" id="{EADD3260-4BDA-459B-A162-5E1B897E38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83DA7DD-CA37-4ED7-8710-48E56B063B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92F2E3C-66CD-4DEB-BA14-2A5912B65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37E269C-D949-47EB-A074-B2918B597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98" y="2418735"/>
            <a:ext cx="6072776" cy="3811740"/>
          </a:xfrm>
        </p:spPr>
        <p:txBody>
          <a:bodyPr anchor="ctr">
            <a:norm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President, Sisters Who Care NC</a:t>
            </a:r>
          </a:p>
        </p:txBody>
      </p:sp>
    </p:spTree>
    <p:extLst>
      <p:ext uri="{BB962C8B-B14F-4D97-AF65-F5344CB8AC3E}">
        <p14:creationId xmlns:p14="http://schemas.microsoft.com/office/powerpoint/2010/main" val="27989555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E90BB-479F-4506-A959-3D5D2B860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Leadership Team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632822-A353-4FAB-A65D-CF05336984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Christine Harper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0163A5-4C1E-4D83-B568-8C02DE4177AD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1154954" y="5100924"/>
            <a:ext cx="3050438" cy="917952"/>
          </a:xfrm>
        </p:spPr>
        <p:txBody>
          <a:bodyPr/>
          <a:lstStyle/>
          <a:p>
            <a:r>
              <a:rPr lang="en-US" dirty="0"/>
              <a:t>Leadership Development Coordinator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C2509E-451A-4B9B-A977-75E1938971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AD2963C-EDBA-48AE-9FD6-2B879FDCA532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1A4ACA2-D3C7-47CF-8B80-5F2ECFD8B7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Renee Patterson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DF7772F-6B09-4DEA-810C-83412B2A0741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Regional Director, Raleigh</a:t>
            </a:r>
          </a:p>
        </p:txBody>
      </p:sp>
      <p:pic>
        <p:nvPicPr>
          <p:cNvPr id="35" name="Picture Placeholder 34" descr="Text, logo, company name, whiteboard&#10;&#10;Description automatically generated">
            <a:extLst>
              <a:ext uri="{FF2B5EF4-FFF2-40B4-BE49-F238E27FC236}">
                <a16:creationId xmlns:a16="http://schemas.microsoft.com/office/drawing/2014/main" id="{99351E26-7157-40FC-8348-829EB526CB45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23" b="18223"/>
          <a:stretch>
            <a:fillRect/>
          </a:stretch>
        </p:blipFill>
        <p:spPr/>
      </p:pic>
      <p:pic>
        <p:nvPicPr>
          <p:cNvPr id="39" name="Picture Placeholder 38" descr="A person smiling and posing for the camera&#10;&#10;Description automatically generated">
            <a:extLst>
              <a:ext uri="{FF2B5EF4-FFF2-40B4-BE49-F238E27FC236}">
                <a16:creationId xmlns:a16="http://schemas.microsoft.com/office/drawing/2014/main" id="{F4A75270-2313-48F9-B26F-E38ADACE1BD1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01" b="20101"/>
          <a:stretch>
            <a:fillRect/>
          </a:stretch>
        </p:blipFill>
        <p:spPr/>
      </p:pic>
      <p:pic>
        <p:nvPicPr>
          <p:cNvPr id="43" name="Picture Placeholder 42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7AB3C73D-C8AB-4532-A55F-F94EA7C4EC45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88" b="2768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40440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E90BB-479F-4506-A959-3D5D2B860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Leadership Team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632822-A353-4FAB-A65D-CF05336984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Lisa M. Duncan</a:t>
            </a:r>
          </a:p>
        </p:txBody>
      </p:sp>
      <p:pic>
        <p:nvPicPr>
          <p:cNvPr id="13" name="Picture Placeholder 12" descr="A person wearing glasses and smiling at the camera&#10;&#10;Description automatically generated">
            <a:extLst>
              <a:ext uri="{FF2B5EF4-FFF2-40B4-BE49-F238E27FC236}">
                <a16:creationId xmlns:a16="http://schemas.microsoft.com/office/drawing/2014/main" id="{AF55BE87-9027-4B4A-8EC9-C93CA2457D12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87" b="30687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0163A5-4C1E-4D83-B568-8C02DE4177AD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n-US" dirty="0"/>
              <a:t>Regional Director, Union County</a:t>
            </a:r>
          </a:p>
          <a:p>
            <a:r>
              <a:rPr lang="en-US" dirty="0"/>
              <a:t>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C2509E-451A-4B9B-A977-75E1938971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LaTanya</a:t>
            </a:r>
            <a:r>
              <a:rPr lang="en-US" dirty="0"/>
              <a:t> Brown</a:t>
            </a:r>
          </a:p>
        </p:txBody>
      </p:sp>
      <p:pic>
        <p:nvPicPr>
          <p:cNvPr id="15" name="Picture Placeholder 14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B7126BB8-149F-4407-A1E5-8EEC96AD990E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1" r="2471"/>
          <a:stretch>
            <a:fillRect/>
          </a:stretch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AD2963C-EDBA-48AE-9FD6-2B879FDCA532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 dirty="0"/>
              <a:t>Regional Director, </a:t>
            </a:r>
            <a:r>
              <a:rPr lang="en-US" dirty="0" err="1"/>
              <a:t>Bruinswick</a:t>
            </a:r>
            <a:r>
              <a:rPr lang="en-US" dirty="0"/>
              <a:t> County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1A4ACA2-D3C7-47CF-8B80-5F2ECFD8B7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Marie Howard Griffin</a:t>
            </a:r>
          </a:p>
        </p:txBody>
      </p:sp>
      <p:pic>
        <p:nvPicPr>
          <p:cNvPr id="17" name="Picture Placeholder 16" descr="A person wearing glasses and smiling at the camera&#10;&#10;Description automatically generated">
            <a:extLst>
              <a:ext uri="{FF2B5EF4-FFF2-40B4-BE49-F238E27FC236}">
                <a16:creationId xmlns:a16="http://schemas.microsoft.com/office/drawing/2014/main" id="{93A95363-B968-43A2-95AB-D8976DE7EC0B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66" b="23166"/>
          <a:stretch>
            <a:fillRect/>
          </a:stretch>
        </p:blipFill>
        <p:spPr/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DF7772F-6B09-4DEA-810C-83412B2A0741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Regional Director, New Hanover County</a:t>
            </a:r>
          </a:p>
        </p:txBody>
      </p:sp>
    </p:spTree>
    <p:extLst>
      <p:ext uri="{BB962C8B-B14F-4D97-AF65-F5344CB8AC3E}">
        <p14:creationId xmlns:p14="http://schemas.microsoft.com/office/powerpoint/2010/main" val="4042017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15645-D763-4437-B06C-22DD9187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Leadership Team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355C3C-F5F2-44C1-A581-104AA2CD9A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Veronica Weathers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EF7D01-A529-443A-B21E-7FE7060C05FF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n-US" dirty="0"/>
              <a:t>Regional Director, Mecklenburg County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725AECE-4190-4469-852A-862E6DBFBB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Kenyette</a:t>
            </a:r>
            <a:r>
              <a:rPr lang="en-US" dirty="0"/>
              <a:t> Brown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41BBBEF-AEED-4AD0-9BA2-1B15965E5D03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 dirty="0"/>
              <a:t>Regional Director, Cumberland </a:t>
            </a:r>
            <a:r>
              <a:rPr lang="en-US" dirty="0" err="1"/>
              <a:t>Couny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B3A39E0-B5C4-44DC-B1D2-5A9C777913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Deidra Munford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602B23E-7438-410D-BDB0-FF2AB22A394E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Regional Director, Triad NC</a:t>
            </a:r>
          </a:p>
        </p:txBody>
      </p:sp>
      <p:pic>
        <p:nvPicPr>
          <p:cNvPr id="17" name="Picture Placeholder 16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8D16D1EA-9471-4A2A-90CA-67F58E7AEE30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84" b="28084"/>
          <a:stretch>
            <a:fillRect/>
          </a:stretch>
        </p:blipFill>
        <p:spPr/>
      </p:pic>
      <p:pic>
        <p:nvPicPr>
          <p:cNvPr id="23" name="Picture Placeholder 22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9680B9AC-108A-4457-8F27-4D5DB7297213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26" b="17126"/>
          <a:stretch>
            <a:fillRect/>
          </a:stretch>
        </p:blipFill>
        <p:spPr/>
      </p:pic>
      <p:pic>
        <p:nvPicPr>
          <p:cNvPr id="29" name="Picture Placeholder 28" descr="A person wearing glasses and smiling at the camera&#10;&#10;Description automatically generated">
            <a:extLst>
              <a:ext uri="{FF2B5EF4-FFF2-40B4-BE49-F238E27FC236}">
                <a16:creationId xmlns:a16="http://schemas.microsoft.com/office/drawing/2014/main" id="{9EA7BD13-0626-42BA-A815-5F10C029FE1E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10" b="2781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0698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73CBC-9329-4F3D-B417-9688D94BA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939108"/>
          </a:xfrm>
        </p:spPr>
        <p:txBody>
          <a:bodyPr/>
          <a:lstStyle/>
          <a:p>
            <a:pPr algn="ctr"/>
            <a:r>
              <a:rPr lang="en-US" sz="2800" dirty="0"/>
              <a:t>Leadership Training</a:t>
            </a:r>
            <a:br>
              <a:rPr lang="en-US" sz="2800" dirty="0"/>
            </a:br>
            <a:r>
              <a:rPr lang="en-US" sz="2800" dirty="0"/>
              <a:t>(4</a:t>
            </a:r>
            <a:r>
              <a:rPr lang="en-US" sz="2800" baseline="30000" dirty="0"/>
              <a:t>th</a:t>
            </a:r>
            <a:r>
              <a:rPr lang="en-US" sz="2800" dirty="0"/>
              <a:t> Sunday at 6:30pm – 8:00pm)</a:t>
            </a:r>
          </a:p>
        </p:txBody>
      </p:sp>
      <p:pic>
        <p:nvPicPr>
          <p:cNvPr id="1026" name="Picture 2" descr="Jesus On Leadership, Becoming a Servant Leader | First Baptist Church">
            <a:extLst>
              <a:ext uri="{FF2B5EF4-FFF2-40B4-BE49-F238E27FC236}">
                <a16:creationId xmlns:a16="http://schemas.microsoft.com/office/drawing/2014/main" id="{41115649-6DD3-4F3A-A61A-27CDADF9FA7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656" y="3111500"/>
            <a:ext cx="1905000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3118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49D78-B87A-4DEB-99B4-ABA9F6582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Thursday Night Prayer &amp; Bible Study</a:t>
            </a:r>
          </a:p>
        </p:txBody>
      </p:sp>
      <p:pic>
        <p:nvPicPr>
          <p:cNvPr id="7" name="Content Placeholder 6" descr="Text&#10;&#10;Description automatically generated">
            <a:extLst>
              <a:ext uri="{FF2B5EF4-FFF2-40B4-BE49-F238E27FC236}">
                <a16:creationId xmlns:a16="http://schemas.microsoft.com/office/drawing/2014/main" id="{E1F4C782-1A1A-43C2-B644-96147BE66A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445" y="2603500"/>
            <a:ext cx="6073422" cy="3416300"/>
          </a:xfrm>
        </p:spPr>
      </p:pic>
    </p:spTree>
    <p:extLst>
      <p:ext uri="{BB962C8B-B14F-4D97-AF65-F5344CB8AC3E}">
        <p14:creationId xmlns:p14="http://schemas.microsoft.com/office/powerpoint/2010/main" val="2211361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7F450-43E7-4A42-B188-36CE39E32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4</a:t>
            </a:r>
            <a:r>
              <a:rPr lang="en-US" baseline="30000" dirty="0"/>
              <a:t>th</a:t>
            </a:r>
            <a:r>
              <a:rPr lang="en-US" dirty="0"/>
              <a:t> of July </a:t>
            </a:r>
            <a:r>
              <a:rPr lang="en-US" dirty="0" err="1"/>
              <a:t>FunRaiser</a:t>
            </a:r>
            <a:r>
              <a:rPr lang="en-US" dirty="0"/>
              <a:t> for </a:t>
            </a:r>
            <a:br>
              <a:rPr lang="en-US" dirty="0"/>
            </a:br>
            <a:r>
              <a:rPr lang="en-US" dirty="0"/>
              <a:t>Christian Life Home </a:t>
            </a:r>
          </a:p>
        </p:txBody>
      </p:sp>
      <p:pic>
        <p:nvPicPr>
          <p:cNvPr id="6" name="Content Placeholder 5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B9A4DE9-DBBE-4B63-A31D-9B30C4660D9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73" y="2603500"/>
            <a:ext cx="4555066" cy="3416300"/>
          </a:xfrm>
        </p:spPr>
      </p:pic>
      <p:pic>
        <p:nvPicPr>
          <p:cNvPr id="8" name="Content Placeholder 7" descr="Text&#10;&#10;Description automatically generated">
            <a:extLst>
              <a:ext uri="{FF2B5EF4-FFF2-40B4-BE49-F238E27FC236}">
                <a16:creationId xmlns:a16="http://schemas.microsoft.com/office/drawing/2014/main" id="{87F031C0-73F1-4C55-97E2-BE2F28C7804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713" y="3790026"/>
            <a:ext cx="4824412" cy="1043248"/>
          </a:xfrm>
        </p:spPr>
      </p:pic>
    </p:spTree>
    <p:extLst>
      <p:ext uri="{BB962C8B-B14F-4D97-AF65-F5344CB8AC3E}">
        <p14:creationId xmlns:p14="http://schemas.microsoft.com/office/powerpoint/2010/main" val="3885101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84E35-3848-4B21-B19D-617EF4EF5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Domestic Violence Workshop with Called to Peace Ministries  </a:t>
            </a:r>
          </a:p>
        </p:txBody>
      </p:sp>
      <p:pic>
        <p:nvPicPr>
          <p:cNvPr id="8" name="Content Placeholder 7" descr="A group of people standing in a room&#10;&#10;Description automatically generated">
            <a:extLst>
              <a:ext uri="{FF2B5EF4-FFF2-40B4-BE49-F238E27FC236}">
                <a16:creationId xmlns:a16="http://schemas.microsoft.com/office/drawing/2014/main" id="{0A82BF1A-C23D-4498-88B7-6BFC27228BB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386" y="2603500"/>
            <a:ext cx="4555066" cy="3416300"/>
          </a:xfrm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33F5A20E-F58A-4759-B280-A64D9C6AB16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5700" y="3126458"/>
            <a:ext cx="4824413" cy="2370383"/>
          </a:xfrm>
        </p:spPr>
      </p:pic>
    </p:spTree>
    <p:extLst>
      <p:ext uri="{BB962C8B-B14F-4D97-AF65-F5344CB8AC3E}">
        <p14:creationId xmlns:p14="http://schemas.microsoft.com/office/powerpoint/2010/main" val="5934110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226</Words>
  <Application>Microsoft Office PowerPoint</Application>
  <PresentationFormat>Widescreen</PresentationFormat>
  <Paragraphs>45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Century Gothic</vt:lpstr>
      <vt:lpstr>Wingdings 3</vt:lpstr>
      <vt:lpstr>Ion Boardroom</vt:lpstr>
      <vt:lpstr>PowerPoint Presentation</vt:lpstr>
      <vt:lpstr>Lisa D. Jacobs </vt:lpstr>
      <vt:lpstr>Leadership Team </vt:lpstr>
      <vt:lpstr>Leadership Team </vt:lpstr>
      <vt:lpstr>Leadership Team </vt:lpstr>
      <vt:lpstr>Leadership Training (4th Sunday at 6:30pm – 8:00pm)</vt:lpstr>
      <vt:lpstr>Thursday Night Prayer &amp; Bible Study</vt:lpstr>
      <vt:lpstr>4th of July FunRaiser for  Christian Life Home </vt:lpstr>
      <vt:lpstr>Domestic Violence Workshop with Called to Peace Ministries  </vt:lpstr>
      <vt:lpstr>Diaper Campaign for the  Dorothy Mae Hall Foundation </vt:lpstr>
      <vt:lpstr>Decking the Halls at  Christian Life Home </vt:lpstr>
      <vt:lpstr>Fresh Anointing PodCast Reverend Dr. Jae Richardson, </vt:lpstr>
      <vt:lpstr>Lunch &amp; Love Campaign  for Atrium Health Cabarrus ICU Unit</vt:lpstr>
      <vt:lpstr>Cycle Forward Campaign  Sustaining the dignity of women and girls </vt:lpstr>
      <vt:lpstr>Road to Shalom Workshops </vt:lpstr>
      <vt:lpstr>Red Rubies Foundation  Book Drive  </vt:lpstr>
      <vt:lpstr>Project Help Workshop &amp; Virtual Tour </vt:lpstr>
      <vt:lpstr>On the Horizon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Jacobs</dc:creator>
  <cp:lastModifiedBy>Cynthia Brown</cp:lastModifiedBy>
  <cp:revision>6</cp:revision>
  <dcterms:created xsi:type="dcterms:W3CDTF">2020-11-17T19:28:50Z</dcterms:created>
  <dcterms:modified xsi:type="dcterms:W3CDTF">2020-11-18T02:10:53Z</dcterms:modified>
</cp:coreProperties>
</file>