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7"/>
  </p:notesMasterIdLst>
  <p:sldIdLst>
    <p:sldId id="324" r:id="rId2"/>
    <p:sldId id="258" r:id="rId3"/>
    <p:sldId id="344" r:id="rId4"/>
    <p:sldId id="336" r:id="rId5"/>
    <p:sldId id="275" r:id="rId6"/>
    <p:sldId id="329" r:id="rId7"/>
    <p:sldId id="276" r:id="rId8"/>
    <p:sldId id="334" r:id="rId9"/>
    <p:sldId id="326" r:id="rId10"/>
    <p:sldId id="316" r:id="rId11"/>
    <p:sldId id="274" r:id="rId12"/>
    <p:sldId id="320" r:id="rId13"/>
    <p:sldId id="260" r:id="rId14"/>
    <p:sldId id="264" r:id="rId15"/>
    <p:sldId id="330" r:id="rId16"/>
    <p:sldId id="263" r:id="rId17"/>
    <p:sldId id="331" r:id="rId18"/>
    <p:sldId id="332" r:id="rId19"/>
    <p:sldId id="333" r:id="rId20"/>
    <p:sldId id="335" r:id="rId21"/>
    <p:sldId id="261" r:id="rId22"/>
    <p:sldId id="328" r:id="rId23"/>
    <p:sldId id="327" r:id="rId24"/>
    <p:sldId id="285" r:id="rId25"/>
    <p:sldId id="323" r:id="rId26"/>
    <p:sldId id="262" r:id="rId27"/>
    <p:sldId id="294" r:id="rId28"/>
    <p:sldId id="296" r:id="rId29"/>
    <p:sldId id="295" r:id="rId30"/>
    <p:sldId id="297" r:id="rId31"/>
    <p:sldId id="298" r:id="rId32"/>
    <p:sldId id="315" r:id="rId33"/>
    <p:sldId id="266" r:id="rId34"/>
    <p:sldId id="279" r:id="rId35"/>
    <p:sldId id="280" r:id="rId36"/>
    <p:sldId id="281" r:id="rId37"/>
    <p:sldId id="286" r:id="rId38"/>
    <p:sldId id="299" r:id="rId39"/>
    <p:sldId id="284" r:id="rId40"/>
    <p:sldId id="270" r:id="rId41"/>
    <p:sldId id="282" r:id="rId42"/>
    <p:sldId id="269" r:id="rId43"/>
    <p:sldId id="271" r:id="rId44"/>
    <p:sldId id="321" r:id="rId45"/>
    <p:sldId id="283" r:id="rId46"/>
    <p:sldId id="272" r:id="rId47"/>
    <p:sldId id="273" r:id="rId48"/>
    <p:sldId id="310" r:id="rId49"/>
    <p:sldId id="287" r:id="rId50"/>
    <p:sldId id="341" r:id="rId51"/>
    <p:sldId id="342" r:id="rId52"/>
    <p:sldId id="317" r:id="rId53"/>
    <p:sldId id="311" r:id="rId54"/>
    <p:sldId id="337" r:id="rId55"/>
    <p:sldId id="312" r:id="rId56"/>
    <p:sldId id="313" r:id="rId57"/>
    <p:sldId id="318" r:id="rId58"/>
    <p:sldId id="319" r:id="rId59"/>
    <p:sldId id="322" r:id="rId60"/>
    <p:sldId id="339" r:id="rId61"/>
    <p:sldId id="291" r:id="rId62"/>
    <p:sldId id="292" r:id="rId63"/>
    <p:sldId id="278" r:id="rId64"/>
    <p:sldId id="303" r:id="rId65"/>
    <p:sldId id="302" r:id="rId66"/>
    <p:sldId id="300" r:id="rId67"/>
    <p:sldId id="308" r:id="rId68"/>
    <p:sldId id="301" r:id="rId69"/>
    <p:sldId id="309" r:id="rId70"/>
    <p:sldId id="307" r:id="rId71"/>
    <p:sldId id="304" r:id="rId72"/>
    <p:sldId id="259" r:id="rId73"/>
    <p:sldId id="343" r:id="rId74"/>
    <p:sldId id="305" r:id="rId75"/>
    <p:sldId id="325"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7374" autoAdjust="0"/>
    <p:restoredTop sz="88816" autoAdjust="0"/>
  </p:normalViewPr>
  <p:slideViewPr>
    <p:cSldViewPr>
      <p:cViewPr varScale="1">
        <p:scale>
          <a:sx n="101" d="100"/>
          <a:sy n="101" d="100"/>
        </p:scale>
        <p:origin x="-8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F3FA9B-90AE-4A07-9F74-95D02EFB205A}" type="datetimeFigureOut">
              <a:rPr lang="en-US" smtClean="0"/>
              <a:pPr/>
              <a:t>9/14/2014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F7DD60-8296-452A-B410-BEC6FC88F2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F7DD60-8296-452A-B410-BEC6FC88F272}"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F7DD60-8296-452A-B410-BEC6FC88F272}"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75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7DD60-8296-452A-B410-BEC6FC88F27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9508C7-3539-4D3E-97BE-82DA0A3FA37F}" type="datetimeFigureOut">
              <a:rPr lang="en-US" smtClean="0"/>
              <a:pPr/>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80FEC-6694-42CE-BF91-C8A52B2BEB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508C7-3539-4D3E-97BE-82DA0A3FA37F}" type="datetimeFigureOut">
              <a:rPr lang="en-US" smtClean="0"/>
              <a:pPr/>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80FEC-6694-42CE-BF91-C8A52B2BEB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508C7-3539-4D3E-97BE-82DA0A3FA37F}" type="datetimeFigureOut">
              <a:rPr lang="en-US" smtClean="0"/>
              <a:pPr/>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80FEC-6694-42CE-BF91-C8A52B2BEB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508C7-3539-4D3E-97BE-82DA0A3FA37F}" type="datetimeFigureOut">
              <a:rPr lang="en-US" smtClean="0"/>
              <a:pPr/>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80FEC-6694-42CE-BF91-C8A52B2BEB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9508C7-3539-4D3E-97BE-82DA0A3FA37F}" type="datetimeFigureOut">
              <a:rPr lang="en-US" smtClean="0"/>
              <a:pPr/>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80FEC-6694-42CE-BF91-C8A52B2BEB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9508C7-3539-4D3E-97BE-82DA0A3FA37F}" type="datetimeFigureOut">
              <a:rPr lang="en-US" smtClean="0"/>
              <a:pPr/>
              <a:t>9/14/2014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80FEC-6694-42CE-BF91-C8A52B2BEB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9508C7-3539-4D3E-97BE-82DA0A3FA37F}" type="datetimeFigureOut">
              <a:rPr lang="en-US" smtClean="0"/>
              <a:pPr/>
              <a:t>9/14/2014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C80FEC-6694-42CE-BF91-C8A52B2BEB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9508C7-3539-4D3E-97BE-82DA0A3FA37F}" type="datetimeFigureOut">
              <a:rPr lang="en-US" smtClean="0"/>
              <a:pPr/>
              <a:t>9/14/2014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C80FEC-6694-42CE-BF91-C8A52B2BEB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508C7-3539-4D3E-97BE-82DA0A3FA37F}" type="datetimeFigureOut">
              <a:rPr lang="en-US" smtClean="0"/>
              <a:pPr/>
              <a:t>9/14/2014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C80FEC-6694-42CE-BF91-C8A52B2BEB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508C7-3539-4D3E-97BE-82DA0A3FA37F}" type="datetimeFigureOut">
              <a:rPr lang="en-US" smtClean="0"/>
              <a:pPr/>
              <a:t>9/14/2014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80FEC-6694-42CE-BF91-C8A52B2BEB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508C7-3539-4D3E-97BE-82DA0A3FA37F}" type="datetimeFigureOut">
              <a:rPr lang="en-US" smtClean="0"/>
              <a:pPr/>
              <a:t>9/14/2014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80FEC-6694-42CE-BF91-C8A52B2BEB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508C7-3539-4D3E-97BE-82DA0A3FA37F}" type="datetimeFigureOut">
              <a:rPr lang="en-US" smtClean="0"/>
              <a:pPr/>
              <a:t>9/14/2014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80FEC-6694-42CE-BF91-C8A52B2BEB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pPr>
              <a:spcBef>
                <a:spcPct val="50000"/>
              </a:spcBef>
              <a:defRPr/>
            </a:pPr>
            <a:r>
              <a:rPr lang="en-US" sz="2700" b="1" dirty="0" smtClean="0">
                <a:solidFill>
                  <a:schemeClr val="tx2"/>
                </a:solidFill>
                <a:latin typeface="Verdana" pitchFamily="34" charset="0"/>
              </a:rPr>
              <a:t/>
            </a:r>
            <a:br>
              <a:rPr lang="en-US" sz="2700" b="1" dirty="0" smtClean="0">
                <a:solidFill>
                  <a:schemeClr val="tx2"/>
                </a:solidFill>
                <a:latin typeface="Verdana" pitchFamily="34" charset="0"/>
              </a:rPr>
            </a:br>
            <a:r>
              <a:rPr lang="en-US" sz="2700" b="1" dirty="0" smtClean="0">
                <a:solidFill>
                  <a:schemeClr val="tx2"/>
                </a:solidFill>
                <a:latin typeface="Verdana" pitchFamily="34" charset="0"/>
              </a:rPr>
              <a:t/>
            </a:r>
            <a:br>
              <a:rPr lang="en-US" sz="2700" b="1" dirty="0" smtClean="0">
                <a:solidFill>
                  <a:schemeClr val="tx2"/>
                </a:solidFill>
                <a:latin typeface="Verdana" pitchFamily="34" charset="0"/>
              </a:rPr>
            </a:br>
            <a:r>
              <a:rPr lang="en-US" sz="2700" b="1" dirty="0" smtClean="0">
                <a:solidFill>
                  <a:schemeClr val="tx2"/>
                </a:solidFill>
                <a:latin typeface="Verdana" pitchFamily="34" charset="0"/>
              </a:rPr>
              <a:t>Superintendent Major Accomplishments and Goals For Midfield City Schools</a:t>
            </a:r>
            <a:r>
              <a:rPr lang="en-US" b="1" dirty="0" smtClean="0">
                <a:solidFill>
                  <a:schemeClr val="tx2"/>
                </a:solidFill>
                <a:effectLst>
                  <a:outerShdw blurRad="38100" dist="38100" dir="2700000" algn="tl">
                    <a:srgbClr val="000000"/>
                  </a:outerShdw>
                </a:effectLst>
                <a:latin typeface="Verdana" pitchFamily="34" charset="0"/>
              </a:rPr>
              <a:t/>
            </a:r>
            <a:br>
              <a:rPr lang="en-US" b="1" dirty="0" smtClean="0">
                <a:solidFill>
                  <a:schemeClr val="tx2"/>
                </a:solidFill>
                <a:effectLst>
                  <a:outerShdw blurRad="38100" dist="38100" dir="2700000" algn="tl">
                    <a:srgbClr val="000000"/>
                  </a:outerShdw>
                </a:effectLst>
                <a:latin typeface="Verdana" pitchFamily="34" charset="0"/>
              </a:rPr>
            </a:br>
            <a:endParaRPr lang="en-US" dirty="0"/>
          </a:p>
        </p:txBody>
      </p:sp>
      <p:sp>
        <p:nvSpPr>
          <p:cNvPr id="4" name="Oval 11" descr="drraglandpic"/>
          <p:cNvSpPr>
            <a:spLocks noGrp="1" noChangeArrowheads="1"/>
          </p:cNvSpPr>
          <p:nvPr>
            <p:ph idx="1"/>
          </p:nvPr>
        </p:nvSpPr>
        <p:spPr bwMode="auto">
          <a:xfrm>
            <a:off x="6096000" y="1219200"/>
            <a:ext cx="2819400" cy="4068763"/>
          </a:xfrm>
          <a:prstGeom prst="ellipse">
            <a:avLst/>
          </a:prstGeom>
          <a:blipFill dpi="0" rotWithShape="1">
            <a:blip r:embed="rId3" cstate="print"/>
            <a:srcRect/>
            <a:stretch>
              <a:fillRect/>
            </a:stretch>
          </a:blipFill>
          <a:ln w="9525">
            <a:solidFill>
              <a:schemeClr val="tx1"/>
            </a:solidFill>
            <a:round/>
            <a:headEnd/>
            <a:tailEnd/>
          </a:ln>
        </p:spPr>
        <p:txBody>
          <a:bodyPr wrap="none" anchor="ctr"/>
          <a:lstStyle/>
          <a:p>
            <a:pPr>
              <a:buNone/>
            </a:pPr>
            <a:endParaRPr lang="en-US" dirty="0" smtClean="0"/>
          </a:p>
          <a:p>
            <a:pPr>
              <a:buNone/>
            </a:pPr>
            <a:endParaRPr lang="en-US" dirty="0"/>
          </a:p>
        </p:txBody>
      </p:sp>
      <p:sp>
        <p:nvSpPr>
          <p:cNvPr id="5" name="Rectangle 4"/>
          <p:cNvSpPr/>
          <p:nvPr/>
        </p:nvSpPr>
        <p:spPr>
          <a:xfrm>
            <a:off x="1752600" y="4114800"/>
            <a:ext cx="4953000" cy="1200329"/>
          </a:xfrm>
          <a:prstGeom prst="rect">
            <a:avLst/>
          </a:prstGeom>
        </p:spPr>
        <p:txBody>
          <a:bodyPr wrap="square">
            <a:spAutoFit/>
          </a:bodyPr>
          <a:lstStyle/>
          <a:p>
            <a:r>
              <a:rPr lang="en-US" sz="2400" b="1" dirty="0" smtClean="0">
                <a:latin typeface="Verdana" pitchFamily="34" charset="0"/>
              </a:rPr>
              <a:t>                 By  </a:t>
            </a:r>
            <a:br>
              <a:rPr lang="en-US" sz="2400" b="1" dirty="0" smtClean="0">
                <a:latin typeface="Verdana" pitchFamily="34" charset="0"/>
              </a:rPr>
            </a:br>
            <a:r>
              <a:rPr lang="en-US" sz="2400" b="1" dirty="0" smtClean="0">
                <a:latin typeface="Verdana" pitchFamily="34" charset="0"/>
              </a:rPr>
              <a:t>Dr. Douglas L. Ragland Superintendent 2007-2010</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Protocol establishment was established as follows:</a:t>
            </a:r>
          </a:p>
          <a:p>
            <a:r>
              <a:rPr lang="en-US" dirty="0" smtClean="0"/>
              <a:t>School Level-Teachers and Administration</a:t>
            </a:r>
          </a:p>
          <a:p>
            <a:r>
              <a:rPr lang="en-US" dirty="0" smtClean="0"/>
              <a:t>Central Office Level- Central Office Administrators and Superintendent</a:t>
            </a:r>
          </a:p>
          <a:p>
            <a:r>
              <a:rPr lang="en-US" dirty="0" smtClean="0"/>
              <a:t>Board Level-School Board Members.</a:t>
            </a:r>
            <a:endParaRPr lang="en-US" dirty="0"/>
          </a:p>
        </p:txBody>
      </p:sp>
      <p:pic>
        <p:nvPicPr>
          <p:cNvPr id="4" name="Picture 2" descr="C:\Documents and Settings\Dr.Douglas L.Ragland\Local Settings\Temporary Internet Files\Content.IE5\ODMNKLUJ\MPj04394860000[1].jpg"/>
          <p:cNvPicPr>
            <a:picLocks noChangeAspect="1" noChangeArrowheads="1"/>
          </p:cNvPicPr>
          <p:nvPr/>
        </p:nvPicPr>
        <p:blipFill>
          <a:blip r:embed="rId3" cstate="print"/>
          <a:srcRect/>
          <a:stretch>
            <a:fillRect/>
          </a:stretch>
        </p:blipFill>
        <p:spPr bwMode="auto">
          <a:xfrm>
            <a:off x="7086600" y="4419600"/>
            <a:ext cx="1752600" cy="2286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All teachers in Midfield City Schools were Highly Qualified and Certified in 2010.</a:t>
            </a:r>
            <a:endParaRPr lang="en-US" dirty="0"/>
          </a:p>
        </p:txBody>
      </p:sp>
      <p:pic>
        <p:nvPicPr>
          <p:cNvPr id="34818" name="Picture 2" descr="C:\Documents and Settings\Dr.Douglas L.Ragland\Local Settings\Temporary Internet Files\Content.IE5\2XCDIHAD\MCj03981310000[1].wmf"/>
          <p:cNvPicPr>
            <a:picLocks noChangeAspect="1" noChangeArrowheads="1"/>
          </p:cNvPicPr>
          <p:nvPr/>
        </p:nvPicPr>
        <p:blipFill>
          <a:blip r:embed="rId3" cstate="print"/>
          <a:srcRect/>
          <a:stretch>
            <a:fillRect/>
          </a:stretch>
        </p:blipFill>
        <p:spPr bwMode="auto">
          <a:xfrm>
            <a:off x="6542088" y="3200400"/>
            <a:ext cx="2601912" cy="304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Development of first-ever Midfield City Schools College Recruitment Incentive Program for the purposes of recruiting the best and brightest teachers to Midfield City Schools and developing promising relationships with higher education institutions. </a:t>
            </a:r>
            <a:endParaRPr lang="en-US" dirty="0"/>
          </a:p>
        </p:txBody>
      </p:sp>
      <p:pic>
        <p:nvPicPr>
          <p:cNvPr id="4" name="Picture 4" descr="C:\Program Files\Microsoft Office\MEDIA\CAGCAT10\j0301252.wmf"/>
          <p:cNvPicPr>
            <a:picLocks noChangeAspect="1" noChangeArrowheads="1"/>
          </p:cNvPicPr>
          <p:nvPr/>
        </p:nvPicPr>
        <p:blipFill>
          <a:blip r:embed="rId3" cstate="print"/>
          <a:srcRect/>
          <a:stretch>
            <a:fillRect/>
          </a:stretch>
        </p:blipFill>
        <p:spPr bwMode="auto">
          <a:xfrm>
            <a:off x="6705600" y="4648200"/>
            <a:ext cx="1830387" cy="15652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Midfield Elementary, Rutledge Middle and Midfield High Schools successfully renewed their 5 year accreditation status through SACS-CASI for the period 2008-2013. </a:t>
            </a:r>
            <a:endParaRPr lang="en-US" dirty="0"/>
          </a:p>
        </p:txBody>
      </p:sp>
      <p:pic>
        <p:nvPicPr>
          <p:cNvPr id="4098" name="Picture 2" descr="C:\Documents and Settings\Dr.Douglas L.Ragland\Local Settings\Temporary Internet Files\Content.IE5\GPYVSLY3\MCj04260540000[1].wmf"/>
          <p:cNvPicPr>
            <a:picLocks noChangeAspect="1" noChangeArrowheads="1"/>
          </p:cNvPicPr>
          <p:nvPr/>
        </p:nvPicPr>
        <p:blipFill>
          <a:blip r:embed="rId3" cstate="print"/>
          <a:srcRect/>
          <a:stretch>
            <a:fillRect/>
          </a:stretch>
        </p:blipFill>
        <p:spPr bwMode="auto">
          <a:xfrm>
            <a:off x="6248400" y="3886200"/>
            <a:ext cx="1841500" cy="16065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Midfield City School System has the distinction of never failing to make Adequate Yearly Progress (AYP) during my tenure.</a:t>
            </a:r>
          </a:p>
          <a:p>
            <a:pPr>
              <a:buNone/>
            </a:pPr>
            <a:endParaRPr lang="en-US" dirty="0"/>
          </a:p>
        </p:txBody>
      </p:sp>
      <p:pic>
        <p:nvPicPr>
          <p:cNvPr id="5123" name="Picture 3" descr="C:\Documents and Settings\Dr.Douglas L.Ragland\Local Settings\Temporary Internet Files\Content.IE5\2XCDIHAD\MCj04361610000[1].wmf"/>
          <p:cNvPicPr>
            <a:picLocks noChangeAspect="1" noChangeArrowheads="1"/>
          </p:cNvPicPr>
          <p:nvPr/>
        </p:nvPicPr>
        <p:blipFill>
          <a:blip r:embed="rId3" cstate="print"/>
          <a:srcRect/>
          <a:stretch>
            <a:fillRect/>
          </a:stretch>
        </p:blipFill>
        <p:spPr bwMode="auto">
          <a:xfrm>
            <a:off x="5943600" y="3733800"/>
            <a:ext cx="2819400" cy="2514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Successful Special Education System-wide  Audit conducted by the Alabama State Department of Education in October 2009. </a:t>
            </a:r>
          </a:p>
          <a:p>
            <a:endParaRPr lang="en-US" dirty="0"/>
          </a:p>
        </p:txBody>
      </p:sp>
      <p:pic>
        <p:nvPicPr>
          <p:cNvPr id="4" name="Picture 4" descr="C:\Program Files\Microsoft Office\MEDIA\CAGCAT10\j0301252.wmf"/>
          <p:cNvPicPr>
            <a:picLocks noChangeAspect="1" noChangeArrowheads="1"/>
          </p:cNvPicPr>
          <p:nvPr/>
        </p:nvPicPr>
        <p:blipFill>
          <a:blip r:embed="rId3" cstate="print"/>
          <a:srcRect/>
          <a:stretch>
            <a:fillRect/>
          </a:stretch>
        </p:blipFill>
        <p:spPr bwMode="auto">
          <a:xfrm>
            <a:off x="6705600" y="3733800"/>
            <a:ext cx="1830387" cy="15652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Scholarship monies totaling 2.8 million for Midfield High School Seniors in 2009 and 2010.</a:t>
            </a:r>
            <a:endParaRPr lang="en-US" dirty="0"/>
          </a:p>
        </p:txBody>
      </p:sp>
      <p:pic>
        <p:nvPicPr>
          <p:cNvPr id="17410" name="Picture 2" descr="C:\Documents and Settings\Dr.Douglas L.Ragland\Local Settings\Temporary Internet Files\Content.IE5\S3NDRG9A\MPj04221790000[1].jpg"/>
          <p:cNvPicPr>
            <a:picLocks noChangeAspect="1" noChangeArrowheads="1"/>
          </p:cNvPicPr>
          <p:nvPr/>
        </p:nvPicPr>
        <p:blipFill>
          <a:blip r:embed="rId3" cstate="print"/>
          <a:srcRect/>
          <a:stretch>
            <a:fillRect/>
          </a:stretch>
        </p:blipFill>
        <p:spPr bwMode="auto">
          <a:xfrm>
            <a:off x="2438400" y="3200400"/>
            <a:ext cx="5715000" cy="3200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Midfield High School had 35% of its students attending four year universities and colleges from 2007-2010.</a:t>
            </a:r>
            <a:endParaRPr lang="en-US" dirty="0"/>
          </a:p>
        </p:txBody>
      </p:sp>
      <p:pic>
        <p:nvPicPr>
          <p:cNvPr id="2050" name="Picture 2" descr="C:\Documents and Settings\Dr.Douglas L.Ragland\Local Settings\Temporary Internet Files\Content.IE5\O1A70TIR\MPj04308840000[1].jpg"/>
          <p:cNvPicPr>
            <a:picLocks noChangeAspect="1" noChangeArrowheads="1"/>
          </p:cNvPicPr>
          <p:nvPr/>
        </p:nvPicPr>
        <p:blipFill>
          <a:blip r:embed="rId3" cstate="print"/>
          <a:srcRect/>
          <a:stretch>
            <a:fillRect/>
          </a:stretch>
        </p:blipFill>
        <p:spPr bwMode="auto">
          <a:xfrm>
            <a:off x="3770649" y="2895601"/>
            <a:ext cx="4687552" cy="312015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Midfield High School had 45% of its students attending two year colleges from 2007-2010.</a:t>
            </a:r>
            <a:endParaRPr lang="en-US" dirty="0"/>
          </a:p>
        </p:txBody>
      </p:sp>
      <p:pic>
        <p:nvPicPr>
          <p:cNvPr id="3079" name="Picture 7" descr="C:\Documents and Settings\Dr.Douglas L.Ragland\Local Settings\Temporary Internet Files\Content.IE5\GPYVSLY3\MPj04394430000[1].jpg"/>
          <p:cNvPicPr>
            <a:picLocks noChangeAspect="1" noChangeArrowheads="1"/>
          </p:cNvPicPr>
          <p:nvPr/>
        </p:nvPicPr>
        <p:blipFill>
          <a:blip r:embed="rId3" cstate="print"/>
          <a:srcRect/>
          <a:stretch>
            <a:fillRect/>
          </a:stretch>
        </p:blipFill>
        <p:spPr bwMode="auto">
          <a:xfrm>
            <a:off x="4229588" y="3200400"/>
            <a:ext cx="3542811" cy="2743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Midfield High School Career Technical Program had 100% of its programs Business Industry Certified in 2010.</a:t>
            </a:r>
            <a:endParaRPr lang="en-US" dirty="0"/>
          </a:p>
        </p:txBody>
      </p:sp>
      <p:pic>
        <p:nvPicPr>
          <p:cNvPr id="4098" name="Picture 2" descr="C:\Documents and Settings\Dr.Douglas L.Ragland\Local Settings\Temporary Internet Files\Content.IE5\ODMNKLUJ\MCBD05161_0000[1].wmf"/>
          <p:cNvPicPr>
            <a:picLocks noChangeAspect="1" noChangeArrowheads="1"/>
          </p:cNvPicPr>
          <p:nvPr/>
        </p:nvPicPr>
        <p:blipFill>
          <a:blip r:embed="rId3" cstate="print"/>
          <a:srcRect/>
          <a:stretch>
            <a:fillRect/>
          </a:stretch>
        </p:blipFill>
        <p:spPr bwMode="auto">
          <a:xfrm>
            <a:off x="5334000" y="3048000"/>
            <a:ext cx="3452388" cy="33422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Accomplishments and Goals</a:t>
            </a:r>
            <a:endParaRPr lang="en-US" dirty="0"/>
          </a:p>
        </p:txBody>
      </p:sp>
      <p:sp>
        <p:nvSpPr>
          <p:cNvPr id="3" name="Content Placeholder 2"/>
          <p:cNvSpPr>
            <a:spLocks noGrp="1"/>
          </p:cNvSpPr>
          <p:nvPr>
            <p:ph idx="1"/>
          </p:nvPr>
        </p:nvSpPr>
        <p:spPr/>
        <p:txBody>
          <a:bodyPr/>
          <a:lstStyle/>
          <a:p>
            <a:r>
              <a:rPr lang="en-US" dirty="0" smtClean="0"/>
              <a:t> Attained </a:t>
            </a:r>
            <a:r>
              <a:rPr lang="en-US" u="sng" dirty="0" smtClean="0"/>
              <a:t>Excellent Financial Stability </a:t>
            </a:r>
            <a:r>
              <a:rPr lang="en-US" dirty="0" smtClean="0"/>
              <a:t>in the district despite the recession and 18% Proration for 2008-09 and 2009-10.</a:t>
            </a:r>
            <a:endParaRPr lang="en-US" dirty="0"/>
          </a:p>
        </p:txBody>
      </p:sp>
      <p:pic>
        <p:nvPicPr>
          <p:cNvPr id="8194" name="Picture 2" descr="C:\Documents and Settings\Dr.Douglas L.Ragland\Local Settings\Temporary Internet Files\Content.IE5\6TCFAPSX\MCj04421300000[1].png"/>
          <p:cNvPicPr>
            <a:picLocks noChangeAspect="1" noChangeArrowheads="1"/>
          </p:cNvPicPr>
          <p:nvPr/>
        </p:nvPicPr>
        <p:blipFill>
          <a:blip r:embed="rId3" cstate="print"/>
          <a:srcRect/>
          <a:stretch>
            <a:fillRect/>
          </a:stretch>
        </p:blipFill>
        <p:spPr bwMode="auto">
          <a:xfrm>
            <a:off x="5959475" y="2951163"/>
            <a:ext cx="2838450" cy="28003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 Midfield High School Student was one of 44 students  selected out of 211 students from 28  high schools in Jefferson County to be a member of the Youth Leadership Forum Class of 2009-2010.</a:t>
            </a:r>
            <a:endParaRPr lang="en-US" dirty="0"/>
          </a:p>
        </p:txBody>
      </p:sp>
      <p:pic>
        <p:nvPicPr>
          <p:cNvPr id="5131" name="Picture 11" descr="C:\Documents and Settings\Dr.Douglas L.Ragland\Local Settings\Temporary Internet Files\Content.IE5\OPY34XYN\MPj04394580000[1].jpg"/>
          <p:cNvPicPr>
            <a:picLocks noChangeAspect="1" noChangeArrowheads="1"/>
          </p:cNvPicPr>
          <p:nvPr/>
        </p:nvPicPr>
        <p:blipFill>
          <a:blip r:embed="rId3" cstate="print"/>
          <a:srcRect/>
          <a:stretch>
            <a:fillRect/>
          </a:stretch>
        </p:blipFill>
        <p:spPr bwMode="auto">
          <a:xfrm>
            <a:off x="5133194" y="3886200"/>
            <a:ext cx="3096406" cy="2743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Midfield High School Lady Patriots are 4-time state 4A Basketball Champions which is a remarkable and an unprecedented feat.</a:t>
            </a:r>
            <a:endParaRPr lang="en-US" dirty="0"/>
          </a:p>
        </p:txBody>
      </p:sp>
      <p:pic>
        <p:nvPicPr>
          <p:cNvPr id="15369" name="Picture 9" descr="C:\Documents and Settings\Dr.Douglas L.Ragland\Local Settings\Temporary Internet Files\Content.IE5\ATUNA1IJ\MPj03994450000[1].jpg"/>
          <p:cNvPicPr>
            <a:picLocks noChangeAspect="1" noChangeArrowheads="1"/>
          </p:cNvPicPr>
          <p:nvPr/>
        </p:nvPicPr>
        <p:blipFill>
          <a:blip r:embed="rId3" cstate="print"/>
          <a:srcRect/>
          <a:stretch>
            <a:fillRect/>
          </a:stretch>
        </p:blipFill>
        <p:spPr bwMode="auto">
          <a:xfrm>
            <a:off x="5791200" y="3200400"/>
            <a:ext cx="2505075" cy="313213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Midfield High School Boys Basketball Team was the Area and Sub-District Champions and Regional Runner-ups in 2008.</a:t>
            </a:r>
            <a:endParaRPr lang="en-US" dirty="0"/>
          </a:p>
        </p:txBody>
      </p:sp>
      <p:pic>
        <p:nvPicPr>
          <p:cNvPr id="4" name="Picture 9" descr="C:\Documents and Settings\Dr.Douglas L.Ragland\Local Settings\Temporary Internet Files\Content.IE5\ATUNA1IJ\MPj03994450000[1].jpg"/>
          <p:cNvPicPr>
            <a:picLocks noChangeAspect="1" noChangeArrowheads="1"/>
          </p:cNvPicPr>
          <p:nvPr/>
        </p:nvPicPr>
        <p:blipFill>
          <a:blip r:embed="rId3" cstate="print"/>
          <a:srcRect/>
          <a:stretch>
            <a:fillRect/>
          </a:stretch>
        </p:blipFill>
        <p:spPr bwMode="auto">
          <a:xfrm>
            <a:off x="5791200" y="3200400"/>
            <a:ext cx="2505075" cy="313213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Midfield High School Football Program was the recipient of 2 consecutive regional Championships and consecutive 9-1 seasons in 2008 and 2009.</a:t>
            </a:r>
            <a:endParaRPr lang="en-US" dirty="0"/>
          </a:p>
        </p:txBody>
      </p:sp>
      <p:pic>
        <p:nvPicPr>
          <p:cNvPr id="4" name="Picture 2" descr="C:\Program Files\Microsoft Office\MEDIA\CAGCAT10\j0183168.wmf"/>
          <p:cNvPicPr>
            <a:picLocks noChangeAspect="1" noChangeArrowheads="1"/>
          </p:cNvPicPr>
          <p:nvPr/>
        </p:nvPicPr>
        <p:blipFill>
          <a:blip r:embed="rId3" cstate="print"/>
          <a:srcRect/>
          <a:stretch>
            <a:fillRect/>
          </a:stretch>
        </p:blipFill>
        <p:spPr bwMode="auto">
          <a:xfrm>
            <a:off x="5943600" y="3581400"/>
            <a:ext cx="1901038" cy="166603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endParaRPr lang="en-US"/>
          </a:p>
        </p:txBody>
      </p:sp>
      <p:sp>
        <p:nvSpPr>
          <p:cNvPr id="3" name="Content Placeholder 2"/>
          <p:cNvSpPr>
            <a:spLocks noGrp="1"/>
          </p:cNvSpPr>
          <p:nvPr>
            <p:ph idx="1"/>
          </p:nvPr>
        </p:nvSpPr>
        <p:spPr>
          <a:xfrm>
            <a:off x="457200" y="1295400"/>
            <a:ext cx="8229600" cy="4525963"/>
          </a:xfrm>
        </p:spPr>
        <p:txBody>
          <a:bodyPr/>
          <a:lstStyle/>
          <a:p>
            <a:r>
              <a:rPr lang="en-US" dirty="0" smtClean="0"/>
              <a:t>Rave reviews were received from parents, stakeholders and the media on Play Productions  such as </a:t>
            </a:r>
            <a:r>
              <a:rPr lang="en-US" u="sng" dirty="0" smtClean="0"/>
              <a:t>Annie  Charlie and the  Chocolate Factory </a:t>
            </a:r>
            <a:r>
              <a:rPr lang="en-US" dirty="0" smtClean="0"/>
              <a:t> and </a:t>
            </a:r>
            <a:r>
              <a:rPr lang="en-US" u="sng" dirty="0" smtClean="0"/>
              <a:t>Thoroughly Modern Millie.</a:t>
            </a:r>
            <a:endParaRPr lang="en-US" u="sng" dirty="0"/>
          </a:p>
        </p:txBody>
      </p:sp>
      <p:pic>
        <p:nvPicPr>
          <p:cNvPr id="24578" name="Picture 2" descr="C:\Documents and Settings\Dr.Douglas L.Ragland\Local Settings\Temporary Internet Files\Content.IE5\ODMNKLUJ\MCEN00690_0000[1].wmf"/>
          <p:cNvPicPr>
            <a:picLocks noChangeAspect="1" noChangeArrowheads="1"/>
          </p:cNvPicPr>
          <p:nvPr/>
        </p:nvPicPr>
        <p:blipFill>
          <a:blip r:embed="rId3" cstate="print"/>
          <a:srcRect/>
          <a:stretch>
            <a:fillRect/>
          </a:stretch>
        </p:blipFill>
        <p:spPr bwMode="auto">
          <a:xfrm>
            <a:off x="5410200" y="3733800"/>
            <a:ext cx="3581400" cy="2667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u="sng" dirty="0" smtClean="0"/>
              <a:t>Thoroughly Modern Millie</a:t>
            </a:r>
            <a:r>
              <a:rPr lang="en-US" dirty="0" smtClean="0"/>
              <a:t> has the distinction of being the 21st play production for Midfield City Schools.</a:t>
            </a:r>
            <a:endParaRPr lang="en-US" dirty="0"/>
          </a:p>
        </p:txBody>
      </p:sp>
      <p:pic>
        <p:nvPicPr>
          <p:cNvPr id="1026" name="Picture 2" descr="C:\Documents and Settings\Dr.Douglas L.Ragland\Local Settings\Temporary Internet Files\Content.IE5\2XCDIHAD\MCj01989160000[1].wmf"/>
          <p:cNvPicPr>
            <a:picLocks noChangeAspect="1" noChangeArrowheads="1"/>
          </p:cNvPicPr>
          <p:nvPr/>
        </p:nvPicPr>
        <p:blipFill>
          <a:blip r:embed="rId3" cstate="print"/>
          <a:srcRect/>
          <a:stretch>
            <a:fillRect/>
          </a:stretch>
        </p:blipFill>
        <p:spPr bwMode="auto">
          <a:xfrm>
            <a:off x="6019800" y="3124200"/>
            <a:ext cx="2590800" cy="24384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Midfield Elementary has the distinction of having youngest spelling bee champion at the age of 8 to finish 3</a:t>
            </a:r>
            <a:r>
              <a:rPr lang="en-US" baseline="30000" dirty="0" smtClean="0"/>
              <a:t>rd</a:t>
            </a:r>
            <a:r>
              <a:rPr lang="en-US" dirty="0" smtClean="0"/>
              <a:t> place in the Jefferson County Spelling Bee Competition .</a:t>
            </a:r>
            <a:endParaRPr lang="en-US" dirty="0"/>
          </a:p>
        </p:txBody>
      </p:sp>
      <p:pic>
        <p:nvPicPr>
          <p:cNvPr id="16388" name="Picture 4" descr="C:\Program Files\Microsoft Office\MEDIA\CAGCAT10\j0301252.wmf"/>
          <p:cNvPicPr>
            <a:picLocks noChangeAspect="1" noChangeArrowheads="1"/>
          </p:cNvPicPr>
          <p:nvPr/>
        </p:nvPicPr>
        <p:blipFill>
          <a:blip r:embed="rId3" cstate="print"/>
          <a:srcRect/>
          <a:stretch>
            <a:fillRect/>
          </a:stretch>
        </p:blipFill>
        <p:spPr bwMode="auto">
          <a:xfrm>
            <a:off x="6705600" y="3962400"/>
            <a:ext cx="1830387" cy="15652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Midfield City School System had Capital Improvement monies totaling 13.8 million dollars in 2010. </a:t>
            </a:r>
            <a:endParaRPr lang="en-US" dirty="0"/>
          </a:p>
        </p:txBody>
      </p:sp>
      <p:pic>
        <p:nvPicPr>
          <p:cNvPr id="10242" name="Picture 2" descr="C:\Documents and Settings\Dr.Douglas L.Ragland\Local Settings\Temporary Internet Files\Content.IE5\ATUNA1IJ\MPj04388100000[1].jpg"/>
          <p:cNvPicPr>
            <a:picLocks noChangeAspect="1" noChangeArrowheads="1"/>
          </p:cNvPicPr>
          <p:nvPr/>
        </p:nvPicPr>
        <p:blipFill>
          <a:blip r:embed="rId3" cstate="print"/>
          <a:srcRect/>
          <a:stretch>
            <a:fillRect/>
          </a:stretch>
        </p:blipFill>
        <p:spPr bwMode="auto">
          <a:xfrm>
            <a:off x="4038600" y="3276600"/>
            <a:ext cx="4343400" cy="2895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total of 5.5 million dollars was allocated to be spent on Rutledge Middle School for building renovations for the 2010 school year.</a:t>
            </a:r>
            <a:endParaRPr lang="en-US" dirty="0"/>
          </a:p>
        </p:txBody>
      </p:sp>
      <p:pic>
        <p:nvPicPr>
          <p:cNvPr id="11266" name="Picture 2" descr="C:\Documents and Settings\Dr.Douglas L.Ragland\Local Settings\Temporary Internet Files\Content.IE5\OTA705EB\MCj04403910000[1].png"/>
          <p:cNvPicPr>
            <a:picLocks noChangeAspect="1" noChangeArrowheads="1"/>
          </p:cNvPicPr>
          <p:nvPr/>
        </p:nvPicPr>
        <p:blipFill>
          <a:blip r:embed="rId3" cstate="print"/>
          <a:srcRect/>
          <a:stretch>
            <a:fillRect/>
          </a:stretch>
        </p:blipFill>
        <p:spPr bwMode="auto">
          <a:xfrm>
            <a:off x="5345113" y="3325813"/>
            <a:ext cx="2743200" cy="2743200"/>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A total of 3.4 million dollars was allocated to be spent on renovations for Midfield High School for the 2010 school year .</a:t>
            </a:r>
            <a:endParaRPr lang="en-US" dirty="0"/>
          </a:p>
        </p:txBody>
      </p:sp>
      <p:pic>
        <p:nvPicPr>
          <p:cNvPr id="7171" name="Picture 3" descr="C:\Documents and Settings\Dr.Douglas L.Ragland\Local Settings\Temporary Internet Files\Content.IE5\FE9WHBVV\MCj04155740000[1].wmf"/>
          <p:cNvPicPr>
            <a:picLocks noChangeAspect="1" noChangeArrowheads="1"/>
          </p:cNvPicPr>
          <p:nvPr/>
        </p:nvPicPr>
        <p:blipFill>
          <a:blip r:embed="rId3" cstate="print"/>
          <a:srcRect/>
          <a:stretch>
            <a:fillRect/>
          </a:stretch>
        </p:blipFill>
        <p:spPr bwMode="auto">
          <a:xfrm>
            <a:off x="3505200" y="3048000"/>
            <a:ext cx="4554538" cy="33972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Successfully prepared, maintained, and supervised a 25,000,000.00 million dollar budget throughout my tenure.</a:t>
            </a:r>
            <a:endParaRPr lang="en-US" dirty="0"/>
          </a:p>
        </p:txBody>
      </p:sp>
      <p:pic>
        <p:nvPicPr>
          <p:cNvPr id="4" name="Picture 2" descr="C:\Documents and Settings\Dr.Douglas L.Ragland\Local Settings\Temporary Internet Files\Content.IE5\ATUNA1IJ\MPj04388100000[1].jpg"/>
          <p:cNvPicPr>
            <a:picLocks noChangeAspect="1" noChangeArrowheads="1"/>
          </p:cNvPicPr>
          <p:nvPr/>
        </p:nvPicPr>
        <p:blipFill>
          <a:blip r:embed="rId3" cstate="print"/>
          <a:srcRect/>
          <a:stretch>
            <a:fillRect/>
          </a:stretch>
        </p:blipFill>
        <p:spPr bwMode="auto">
          <a:xfrm>
            <a:off x="4038600" y="3276600"/>
            <a:ext cx="4343400" cy="28956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Additional parking for Midfield Elementary School as well as furniture and technology needs for all schools were designated and approved as capital projects to be completed.</a:t>
            </a:r>
            <a:endParaRPr lang="en-US" dirty="0"/>
          </a:p>
        </p:txBody>
      </p:sp>
      <p:pic>
        <p:nvPicPr>
          <p:cNvPr id="12290" name="Picture 2" descr="C:\Documents and Settings\Dr.Douglas L.Ragland\Local Settings\Temporary Internet Files\Content.IE5\ODMNKLUJ\MCj04413260000[1].png"/>
          <p:cNvPicPr>
            <a:picLocks noChangeAspect="1" noChangeArrowheads="1"/>
          </p:cNvPicPr>
          <p:nvPr/>
        </p:nvPicPr>
        <p:blipFill>
          <a:blip r:embed="rId3" cstate="print"/>
          <a:srcRect/>
          <a:stretch>
            <a:fillRect/>
          </a:stretch>
        </p:blipFill>
        <p:spPr bwMode="auto">
          <a:xfrm>
            <a:off x="5627688" y="3484563"/>
            <a:ext cx="2743200" cy="2743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State of the Art Surveillance Systems were installed in Midfield Elementary, Midfield High, and the Central Office and and Rutledge Middle was scheduled to receive its surveillance system after the completion of the renovation of the school.</a:t>
            </a:r>
            <a:endParaRPr lang="en-US" dirty="0"/>
          </a:p>
        </p:txBody>
      </p:sp>
      <p:pic>
        <p:nvPicPr>
          <p:cNvPr id="13315" name="Picture 3" descr="C:\Documents and Settings\Dr.Douglas L.Ragland\Local Settings\Temporary Internet Files\Content.IE5\6TCFAPSX\MPj04392470000[1].jpg"/>
          <p:cNvPicPr>
            <a:picLocks noChangeAspect="1" noChangeArrowheads="1"/>
          </p:cNvPicPr>
          <p:nvPr/>
        </p:nvPicPr>
        <p:blipFill>
          <a:blip r:embed="rId3" cstate="print"/>
          <a:srcRect/>
          <a:stretch>
            <a:fillRect/>
          </a:stretch>
        </p:blipFill>
        <p:spPr bwMode="auto">
          <a:xfrm>
            <a:off x="5867400" y="4267200"/>
            <a:ext cx="2514600" cy="20574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total of 4.4 million dollars in capital monies was projected to be in the budget after completion of renovations in all schools. </a:t>
            </a:r>
          </a:p>
          <a:p>
            <a:endParaRPr lang="en-US" dirty="0"/>
          </a:p>
        </p:txBody>
      </p:sp>
      <p:pic>
        <p:nvPicPr>
          <p:cNvPr id="4" name="Picture 2" descr="C:\Documents and Settings\Dr.Douglas L.Ragland\Local Settings\Temporary Internet Files\Content.IE5\OTA705EB\MCj04403910000[1].png"/>
          <p:cNvPicPr>
            <a:picLocks noChangeAspect="1" noChangeArrowheads="1"/>
          </p:cNvPicPr>
          <p:nvPr/>
        </p:nvPicPr>
        <p:blipFill>
          <a:blip r:embed="rId3" cstate="print"/>
          <a:srcRect/>
          <a:stretch>
            <a:fillRect/>
          </a:stretch>
        </p:blipFill>
        <p:spPr bwMode="auto">
          <a:xfrm>
            <a:off x="5486400" y="3276600"/>
            <a:ext cx="2743200" cy="2743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r>
              <a:rPr lang="en-US" dirty="0" smtClean="0"/>
              <a:t>All Midfield City Schools and the Midfield City Schools Alternative Program were nominated for The Council for Leaders in Alabama Schools (CLAS) Banner School Award.</a:t>
            </a:r>
          </a:p>
          <a:p>
            <a:pPr>
              <a:buNone/>
            </a:pPr>
            <a:endParaRPr lang="en-US" dirty="0" smtClean="0"/>
          </a:p>
        </p:txBody>
      </p:sp>
      <p:pic>
        <p:nvPicPr>
          <p:cNvPr id="14338" name="Picture 2" descr="C:\Program Files\Microsoft Office\MEDIA\CAGCAT10\j0301252.wmf"/>
          <p:cNvPicPr>
            <a:picLocks noChangeAspect="1" noChangeArrowheads="1"/>
          </p:cNvPicPr>
          <p:nvPr/>
        </p:nvPicPr>
        <p:blipFill>
          <a:blip r:embed="rId3" cstate="print"/>
          <a:srcRect/>
          <a:stretch>
            <a:fillRect/>
          </a:stretch>
        </p:blipFill>
        <p:spPr bwMode="auto">
          <a:xfrm>
            <a:off x="6858000" y="4343400"/>
            <a:ext cx="1829714" cy="1565453"/>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Midfield Elementary and Rutledge Middle Schools were selected as Alabama Math and Science Technology Initiative (AMSTI) selected schools  and teachers and administrators were  trained in these methods.</a:t>
            </a:r>
            <a:endParaRPr lang="en-US" dirty="0"/>
          </a:p>
        </p:txBody>
      </p:sp>
      <p:pic>
        <p:nvPicPr>
          <p:cNvPr id="38914" name="Picture 2" descr="C:\Documents and Settings\Dr.Douglas L.Ragland\Local Settings\Temporary Internet Files\Content.IE5\2XCDIHAD\MPj04386200000[1].jpg"/>
          <p:cNvPicPr>
            <a:picLocks noChangeAspect="1" noChangeArrowheads="1"/>
          </p:cNvPicPr>
          <p:nvPr/>
        </p:nvPicPr>
        <p:blipFill>
          <a:blip r:embed="rId3" cstate="print"/>
          <a:srcRect/>
          <a:stretch>
            <a:fillRect/>
          </a:stretch>
        </p:blipFill>
        <p:spPr bwMode="auto">
          <a:xfrm>
            <a:off x="4191000" y="4191000"/>
            <a:ext cx="3581400" cy="25146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Midfield Elementary School was selected as an Alabama Reading Initiative School and a designated Alabama Reading Initiative Demonstration Site.</a:t>
            </a:r>
            <a:endParaRPr lang="en-US" dirty="0"/>
          </a:p>
        </p:txBody>
      </p:sp>
      <p:pic>
        <p:nvPicPr>
          <p:cNvPr id="39938" name="Picture 2" descr="C:\Documents and Settings\Dr.Douglas L.Ragland\Local Settings\Temporary Internet Files\Content.IE5\ODMNKLUJ\MPj04394860000[1].jpg"/>
          <p:cNvPicPr>
            <a:picLocks noChangeAspect="1" noChangeArrowheads="1"/>
          </p:cNvPicPr>
          <p:nvPr/>
        </p:nvPicPr>
        <p:blipFill>
          <a:blip r:embed="rId3" cstate="print"/>
          <a:srcRect/>
          <a:stretch>
            <a:fillRect/>
          </a:stretch>
        </p:blipFill>
        <p:spPr bwMode="auto">
          <a:xfrm>
            <a:off x="3886200" y="3733800"/>
            <a:ext cx="3886200" cy="24384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Rutledge Middle was selected as an Alabama Reading Initiative School.</a:t>
            </a:r>
            <a:endParaRPr lang="en-US" dirty="0"/>
          </a:p>
        </p:txBody>
      </p:sp>
      <p:pic>
        <p:nvPicPr>
          <p:cNvPr id="40962" name="Picture 2" descr="C:\Documents and Settings\Dr.Douglas L.Ragland\Local Settings\Temporary Internet Files\Content.IE5\ODMNKLUJ\MPj04394640000[1].jpg"/>
          <p:cNvPicPr>
            <a:picLocks noChangeAspect="1" noChangeArrowheads="1"/>
          </p:cNvPicPr>
          <p:nvPr/>
        </p:nvPicPr>
        <p:blipFill>
          <a:blip r:embed="rId3" cstate="print"/>
          <a:srcRect/>
          <a:stretch>
            <a:fillRect/>
          </a:stretch>
        </p:blipFill>
        <p:spPr bwMode="auto">
          <a:xfrm>
            <a:off x="4213225" y="2666999"/>
            <a:ext cx="4168775" cy="327660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Successful attainment and implementation of the </a:t>
            </a:r>
            <a:r>
              <a:rPr lang="en-US" u="sng" dirty="0" smtClean="0"/>
              <a:t>21</a:t>
            </a:r>
            <a:r>
              <a:rPr lang="en-US" u="sng" baseline="30000" dirty="0" smtClean="0"/>
              <a:t>st</a:t>
            </a:r>
            <a:r>
              <a:rPr lang="en-US" u="sng" dirty="0" smtClean="0"/>
              <a:t> Century Grant Program </a:t>
            </a:r>
            <a:r>
              <a:rPr lang="en-US" dirty="0" smtClean="0"/>
              <a:t>in the amount of $600,000.</a:t>
            </a:r>
            <a:endParaRPr lang="en-US" dirty="0"/>
          </a:p>
        </p:txBody>
      </p:sp>
      <p:pic>
        <p:nvPicPr>
          <p:cNvPr id="27650" name="Picture 2" descr="C:\Documents and Settings\Dr.Douglas L.Ragland\Local Settings\Temporary Internet Files\Content.IE5\2XCDIHAD\MCj04404090000[1].png"/>
          <p:cNvPicPr>
            <a:picLocks noChangeAspect="1" noChangeArrowheads="1"/>
          </p:cNvPicPr>
          <p:nvPr/>
        </p:nvPicPr>
        <p:blipFill>
          <a:blip r:embed="rId3" cstate="print"/>
          <a:srcRect/>
          <a:stretch>
            <a:fillRect/>
          </a:stretch>
        </p:blipFill>
        <p:spPr bwMode="auto">
          <a:xfrm>
            <a:off x="5715000" y="3352800"/>
            <a:ext cx="2743200" cy="27432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Successful attainment of </a:t>
            </a:r>
            <a:r>
              <a:rPr lang="en-US" u="sng" dirty="0" smtClean="0"/>
              <a:t>Technology Grant </a:t>
            </a:r>
            <a:r>
              <a:rPr lang="en-US" dirty="0" smtClean="0"/>
              <a:t>and </a:t>
            </a:r>
            <a:r>
              <a:rPr lang="en-US" u="sng" dirty="0" smtClean="0"/>
              <a:t>Discretionary Funds </a:t>
            </a:r>
            <a:r>
              <a:rPr lang="en-US" dirty="0" smtClean="0"/>
              <a:t>in the amount of $90,000 in 2008.</a:t>
            </a:r>
            <a:endParaRPr lang="en-US" dirty="0"/>
          </a:p>
        </p:txBody>
      </p:sp>
      <p:pic>
        <p:nvPicPr>
          <p:cNvPr id="23554" name="Picture 2" descr="C:\Documents and Settings\Dr.Douglas L.Ragland\Local Settings\Temporary Internet Files\Content.IE5\GPYVSLY3\MCj04421630000[1].png"/>
          <p:cNvPicPr>
            <a:picLocks noChangeAspect="1" noChangeArrowheads="1"/>
          </p:cNvPicPr>
          <p:nvPr/>
        </p:nvPicPr>
        <p:blipFill>
          <a:blip r:embed="rId3" cstate="print"/>
          <a:srcRect/>
          <a:stretch>
            <a:fillRect/>
          </a:stretch>
        </p:blipFill>
        <p:spPr bwMode="auto">
          <a:xfrm>
            <a:off x="5334000" y="3352800"/>
            <a:ext cx="3079750" cy="26479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Successful attainment for </a:t>
            </a:r>
            <a:r>
              <a:rPr lang="en-US" u="sng" dirty="0" smtClean="0"/>
              <a:t>Technology  Centers that Work Grant </a:t>
            </a:r>
            <a:r>
              <a:rPr lang="en-US" dirty="0" smtClean="0"/>
              <a:t>in the amount of $25,000.00, in 2008.</a:t>
            </a:r>
            <a:endParaRPr lang="en-US" dirty="0"/>
          </a:p>
        </p:txBody>
      </p:sp>
      <p:pic>
        <p:nvPicPr>
          <p:cNvPr id="22530" name="Picture 2" descr="C:\Documents and Settings\Dr.Douglas L.Ragland\Local Settings\Temporary Internet Files\Content.IE5\OPY34XYN\MCj04154640000[1].wmf"/>
          <p:cNvPicPr>
            <a:picLocks noChangeAspect="1" noChangeArrowheads="1"/>
          </p:cNvPicPr>
          <p:nvPr/>
        </p:nvPicPr>
        <p:blipFill>
          <a:blip r:embed="rId3" cstate="print"/>
          <a:srcRect/>
          <a:stretch>
            <a:fillRect/>
          </a:stretch>
        </p:blipFill>
        <p:spPr bwMode="auto">
          <a:xfrm>
            <a:off x="4572000" y="3200400"/>
            <a:ext cx="4010025" cy="304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Midfield City School System attained and maintained 2.5 months of operational reserves, thus surpassing the legal requirement of 1 month that school systems throughout the state must have.</a:t>
            </a:r>
            <a:endParaRPr lang="en-US" dirty="0"/>
          </a:p>
        </p:txBody>
      </p:sp>
      <p:pic>
        <p:nvPicPr>
          <p:cNvPr id="4" name="Picture 2" descr="C:\Documents and Settings\Dr.Douglas L.Ragland\Local Settings\Temporary Internet Files\Content.IE5\6TCFAPSX\MCj04421300000[1].png"/>
          <p:cNvPicPr>
            <a:picLocks noChangeAspect="1" noChangeArrowheads="1"/>
          </p:cNvPicPr>
          <p:nvPr/>
        </p:nvPicPr>
        <p:blipFill>
          <a:blip r:embed="rId3" cstate="print"/>
          <a:srcRect/>
          <a:stretch>
            <a:fillRect/>
          </a:stretch>
        </p:blipFill>
        <p:spPr bwMode="auto">
          <a:xfrm>
            <a:off x="5943600" y="3581400"/>
            <a:ext cx="2838450" cy="2514599"/>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Successful Attainment of</a:t>
            </a:r>
            <a:r>
              <a:rPr lang="en-US" u="sng" dirty="0" smtClean="0"/>
              <a:t> High Schools That Work Grant </a:t>
            </a:r>
            <a:r>
              <a:rPr lang="en-US" dirty="0" smtClean="0"/>
              <a:t>for Midfield High School in the amount of  $20,000 in 2008.</a:t>
            </a:r>
          </a:p>
        </p:txBody>
      </p:sp>
      <p:pic>
        <p:nvPicPr>
          <p:cNvPr id="18435" name="Picture 3" descr="C:\Documents and Settings\Dr.Douglas L.Ragland\Local Settings\Temporary Internet Files\Content.IE5\S3NDRG9A\MPj04278210000[1].jpg"/>
          <p:cNvPicPr>
            <a:picLocks noChangeAspect="1" noChangeArrowheads="1"/>
          </p:cNvPicPr>
          <p:nvPr/>
        </p:nvPicPr>
        <p:blipFill>
          <a:blip r:embed="rId3" cstate="print"/>
          <a:srcRect/>
          <a:stretch>
            <a:fillRect/>
          </a:stretch>
        </p:blipFill>
        <p:spPr bwMode="auto">
          <a:xfrm>
            <a:off x="4267200" y="3657600"/>
            <a:ext cx="3581400" cy="23622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Administration and Personnel participated in the </a:t>
            </a:r>
            <a:r>
              <a:rPr lang="en-US" u="sng" dirty="0" smtClean="0"/>
              <a:t>High Schools That Work  Grant Professional Development Training</a:t>
            </a:r>
            <a:r>
              <a:rPr lang="en-US" dirty="0" smtClean="0"/>
              <a:t> in an effort to enhance  academic excellence at Midfield High School.</a:t>
            </a:r>
          </a:p>
          <a:p>
            <a:endParaRPr lang="en-US" dirty="0"/>
          </a:p>
        </p:txBody>
      </p:sp>
      <p:pic>
        <p:nvPicPr>
          <p:cNvPr id="19459" name="Picture 3" descr="C:\Documents and Settings\Dr.Douglas L.Ragland\Local Settings\Temporary Internet Files\Content.IE5\6TCFAPSX\MCj02954770000[1].wmf"/>
          <p:cNvPicPr>
            <a:picLocks noChangeAspect="1" noChangeArrowheads="1"/>
          </p:cNvPicPr>
          <p:nvPr/>
        </p:nvPicPr>
        <p:blipFill>
          <a:blip r:embed="rId3" cstate="print"/>
          <a:srcRect/>
          <a:stretch>
            <a:fillRect/>
          </a:stretch>
        </p:blipFill>
        <p:spPr bwMode="auto">
          <a:xfrm>
            <a:off x="6443663" y="3681413"/>
            <a:ext cx="2057400" cy="285432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Successful attainment of </a:t>
            </a:r>
            <a:r>
              <a:rPr lang="en-US" u="sng" dirty="0" smtClean="0"/>
              <a:t>Alabama Connecting Classrooms Educators Students Statewide </a:t>
            </a:r>
            <a:r>
              <a:rPr lang="en-US" dirty="0" smtClean="0"/>
              <a:t>(ACCESS) Grant of $85,000 for Midfield High School for Distance Learning Laboratory in 2009.</a:t>
            </a:r>
            <a:endParaRPr lang="en-US" dirty="0"/>
          </a:p>
        </p:txBody>
      </p:sp>
      <p:pic>
        <p:nvPicPr>
          <p:cNvPr id="49154" name="Picture 2" descr="C:\Documents and Settings\Dr.Douglas L.Ragland\Local Settings\Temporary Internet Files\Content.IE5\1YRXD6GU\MPj04072280000[1].jpg"/>
          <p:cNvPicPr>
            <a:picLocks noChangeAspect="1" noChangeArrowheads="1"/>
          </p:cNvPicPr>
          <p:nvPr/>
        </p:nvPicPr>
        <p:blipFill>
          <a:blip r:embed="rId3" cstate="print"/>
          <a:srcRect/>
          <a:stretch>
            <a:fillRect/>
          </a:stretch>
        </p:blipFill>
        <p:spPr bwMode="auto">
          <a:xfrm>
            <a:off x="4038600" y="3581400"/>
            <a:ext cx="4195762" cy="31242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Successful Attainment of an </a:t>
            </a:r>
            <a:r>
              <a:rPr lang="en-US" u="sng" dirty="0" smtClean="0"/>
              <a:t>Advanced Placement Grant</a:t>
            </a:r>
            <a:r>
              <a:rPr lang="en-US" dirty="0" smtClean="0"/>
              <a:t> for Midfield High School in the amount of $14,300.00, in 2008, and $8,320.00, in 2009.</a:t>
            </a:r>
            <a:endParaRPr lang="en-US" dirty="0"/>
          </a:p>
        </p:txBody>
      </p:sp>
      <p:pic>
        <p:nvPicPr>
          <p:cNvPr id="20482" name="Picture 2" descr="C:\Documents and Settings\Dr.Douglas L.Ragland\Local Settings\Temporary Internet Files\Content.IE5\2XCDIHAD\MCj03981310000[1].wmf"/>
          <p:cNvPicPr>
            <a:picLocks noChangeAspect="1" noChangeArrowheads="1"/>
          </p:cNvPicPr>
          <p:nvPr/>
        </p:nvPicPr>
        <p:blipFill>
          <a:blip r:embed="rId3" cstate="print"/>
          <a:srcRect/>
          <a:stretch>
            <a:fillRect/>
          </a:stretch>
        </p:blipFill>
        <p:spPr bwMode="auto">
          <a:xfrm>
            <a:off x="6542088" y="3505200"/>
            <a:ext cx="2068512" cy="25908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Midfield High School began offering Advanced Placement Courses in English, Math, Social Studies, and Science for 11</a:t>
            </a:r>
            <a:r>
              <a:rPr lang="en-US" baseline="30000" dirty="0" smtClean="0"/>
              <a:t>th</a:t>
            </a:r>
            <a:r>
              <a:rPr lang="en-US" dirty="0" smtClean="0"/>
              <a:t> and 12</a:t>
            </a:r>
            <a:r>
              <a:rPr lang="en-US" baseline="30000" dirty="0" smtClean="0"/>
              <a:t>th</a:t>
            </a:r>
            <a:r>
              <a:rPr lang="en-US" dirty="0" smtClean="0"/>
              <a:t> graders in 2009.</a:t>
            </a:r>
          </a:p>
          <a:p>
            <a:r>
              <a:rPr lang="en-US" dirty="0" smtClean="0"/>
              <a:t>Advanced Placement World History for 10</a:t>
            </a:r>
            <a:r>
              <a:rPr lang="en-US" baseline="30000" dirty="0" smtClean="0"/>
              <a:t>th</a:t>
            </a:r>
            <a:r>
              <a:rPr lang="en-US" dirty="0" smtClean="0"/>
              <a:t> graders commenced in 2009.</a:t>
            </a:r>
          </a:p>
          <a:p>
            <a:r>
              <a:rPr lang="en-US" dirty="0" smtClean="0"/>
              <a:t> Implementation of Pre-Advanced Placement Courses in major core subject areas for 9</a:t>
            </a:r>
            <a:r>
              <a:rPr lang="en-US" baseline="30000" dirty="0" smtClean="0"/>
              <a:t>th</a:t>
            </a:r>
            <a:r>
              <a:rPr lang="en-US" dirty="0" smtClean="0"/>
              <a:t> and 10</a:t>
            </a:r>
            <a:r>
              <a:rPr lang="en-US" baseline="30000" dirty="0" smtClean="0"/>
              <a:t>th</a:t>
            </a:r>
            <a:r>
              <a:rPr lang="en-US" dirty="0" smtClean="0"/>
              <a:t> graders was designated as the next goal.</a:t>
            </a:r>
            <a:endParaRPr lang="en-US" dirty="0"/>
          </a:p>
        </p:txBody>
      </p:sp>
      <p:pic>
        <p:nvPicPr>
          <p:cNvPr id="4" name="Picture 2" descr="C:\Program Files\Microsoft Office\MEDIA\CAGCAT10\j0301252.wmf"/>
          <p:cNvPicPr>
            <a:picLocks noChangeAspect="1" noChangeArrowheads="1"/>
          </p:cNvPicPr>
          <p:nvPr/>
        </p:nvPicPr>
        <p:blipFill>
          <a:blip r:embed="rId3" cstate="print"/>
          <a:srcRect/>
          <a:stretch>
            <a:fillRect/>
          </a:stretch>
        </p:blipFill>
        <p:spPr bwMode="auto">
          <a:xfrm>
            <a:off x="8001000" y="3124200"/>
            <a:ext cx="1143000" cy="9144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Personnel participated in </a:t>
            </a:r>
            <a:r>
              <a:rPr lang="en-US" u="sng" dirty="0" smtClean="0"/>
              <a:t>Advanced Placement Professional Development Training </a:t>
            </a:r>
            <a:r>
              <a:rPr lang="en-US" dirty="0" smtClean="0"/>
              <a:t>to enhance excellence in Advanced Placement Courses taught at Midfield High School.</a:t>
            </a:r>
            <a:endParaRPr lang="en-US" dirty="0"/>
          </a:p>
        </p:txBody>
      </p:sp>
      <p:pic>
        <p:nvPicPr>
          <p:cNvPr id="21506" name="Picture 2" descr="C:\Documents and Settings\Dr.Douglas L.Ragland\Local Settings\Temporary Internet Files\Content.IE5\ATUNA1IJ\MCj03888560000[1].wmf"/>
          <p:cNvPicPr>
            <a:picLocks noChangeAspect="1" noChangeArrowheads="1"/>
          </p:cNvPicPr>
          <p:nvPr/>
        </p:nvPicPr>
        <p:blipFill>
          <a:blip r:embed="rId3" cstate="print"/>
          <a:srcRect/>
          <a:stretch>
            <a:fillRect/>
          </a:stretch>
        </p:blipFill>
        <p:spPr bwMode="auto">
          <a:xfrm>
            <a:off x="6397625" y="3657600"/>
            <a:ext cx="2746375" cy="25908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Successful Attainment of </a:t>
            </a:r>
            <a:r>
              <a:rPr lang="en-US" u="sng" dirty="0" smtClean="0"/>
              <a:t>Child Nutrition Equipment Grant</a:t>
            </a:r>
            <a:r>
              <a:rPr lang="en-US" dirty="0" smtClean="0"/>
              <a:t> in the amount of $50,000 for Midfield High School in 2010.</a:t>
            </a:r>
            <a:endParaRPr lang="en-US" dirty="0"/>
          </a:p>
        </p:txBody>
      </p:sp>
      <p:pic>
        <p:nvPicPr>
          <p:cNvPr id="25602" name="Picture 2" descr="C:\Documents and Settings\Dr.Douglas L.Ragland\Local Settings\Temporary Internet Files\Content.IE5\OTA705EB\MCj04403910000[1].png"/>
          <p:cNvPicPr>
            <a:picLocks noChangeAspect="1" noChangeArrowheads="1"/>
          </p:cNvPicPr>
          <p:nvPr/>
        </p:nvPicPr>
        <p:blipFill>
          <a:blip r:embed="rId3" cstate="print"/>
          <a:srcRect/>
          <a:stretch>
            <a:fillRect/>
          </a:stretch>
        </p:blipFill>
        <p:spPr bwMode="auto">
          <a:xfrm>
            <a:off x="6038850" y="3263900"/>
            <a:ext cx="2743200" cy="27432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Successful attainment </a:t>
            </a:r>
            <a:r>
              <a:rPr lang="en-US" u="sng" dirty="0" smtClean="0"/>
              <a:t>of Child Nutrition Fruits and Vegetables Grant</a:t>
            </a:r>
            <a:r>
              <a:rPr lang="en-US" dirty="0" smtClean="0"/>
              <a:t> in the amount of $25,000 for Midfield Elementary School in 2010.</a:t>
            </a:r>
            <a:endParaRPr lang="en-US" dirty="0"/>
          </a:p>
        </p:txBody>
      </p:sp>
      <p:pic>
        <p:nvPicPr>
          <p:cNvPr id="26626" name="Picture 2" descr="C:\Documents and Settings\Dr.Douglas L.Ragland\Local Settings\Temporary Internet Files\Content.IE5\6TCFAPSX\MCj04421300000[1].png"/>
          <p:cNvPicPr>
            <a:picLocks noChangeAspect="1" noChangeArrowheads="1"/>
          </p:cNvPicPr>
          <p:nvPr/>
        </p:nvPicPr>
        <p:blipFill>
          <a:blip r:embed="rId3" cstate="print"/>
          <a:srcRect/>
          <a:stretch>
            <a:fillRect/>
          </a:stretch>
        </p:blipFill>
        <p:spPr bwMode="auto">
          <a:xfrm>
            <a:off x="5715000" y="3581400"/>
            <a:ext cx="2838450" cy="280035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Partnerships </a:t>
            </a:r>
            <a:endParaRPr lang="en-US" dirty="0"/>
          </a:p>
        </p:txBody>
      </p:sp>
      <p:sp>
        <p:nvSpPr>
          <p:cNvPr id="3" name="Content Placeholder 2"/>
          <p:cNvSpPr>
            <a:spLocks noGrp="1"/>
          </p:cNvSpPr>
          <p:nvPr>
            <p:ph idx="1"/>
          </p:nvPr>
        </p:nvSpPr>
        <p:spPr>
          <a:xfrm>
            <a:off x="457200" y="1447800"/>
            <a:ext cx="8229600" cy="4525963"/>
          </a:xfrm>
        </p:spPr>
        <p:txBody>
          <a:bodyPr>
            <a:normAutofit fontScale="92500" lnSpcReduction="20000"/>
          </a:bodyPr>
          <a:lstStyle/>
          <a:p>
            <a:r>
              <a:rPr lang="en-US" sz="2400" dirty="0" smtClean="0"/>
              <a:t>Midfield City Schools developed partnerships with the following postsecondary institutions and organizations:</a:t>
            </a:r>
          </a:p>
          <a:p>
            <a:r>
              <a:rPr lang="en-US" sz="2400" dirty="0" smtClean="0"/>
              <a:t>Jefferson State Community College</a:t>
            </a:r>
          </a:p>
          <a:p>
            <a:r>
              <a:rPr lang="en-US" sz="2400" dirty="0" smtClean="0"/>
              <a:t>Lawson State Community College</a:t>
            </a:r>
          </a:p>
          <a:p>
            <a:r>
              <a:rPr lang="en-US" sz="2400" dirty="0" smtClean="0"/>
              <a:t>Miles College</a:t>
            </a:r>
          </a:p>
          <a:p>
            <a:r>
              <a:rPr lang="en-US" sz="2400" dirty="0" smtClean="0"/>
              <a:t>University of Alabama at Birmingham</a:t>
            </a:r>
          </a:p>
          <a:p>
            <a:r>
              <a:rPr lang="en-US" sz="2400" dirty="0" smtClean="0"/>
              <a:t>University of Montevallo</a:t>
            </a:r>
          </a:p>
          <a:p>
            <a:r>
              <a:rPr lang="en-US" sz="2400" dirty="0" err="1" smtClean="0"/>
              <a:t>Samford</a:t>
            </a:r>
            <a:r>
              <a:rPr lang="en-US" sz="2400" dirty="0" smtClean="0"/>
              <a:t> University</a:t>
            </a:r>
          </a:p>
          <a:p>
            <a:r>
              <a:rPr lang="en-US" sz="2400" dirty="0" smtClean="0"/>
              <a:t>Greater Alabama Council Boy Scouts of America Youth Leadership Development Program</a:t>
            </a:r>
          </a:p>
          <a:p>
            <a:r>
              <a:rPr lang="en-US" sz="2400" dirty="0" smtClean="0"/>
              <a:t>Jefferson County Committee for Economic Opportunity (JCCEO)-Preschool /Head Start/Child Nutrition</a:t>
            </a:r>
          </a:p>
          <a:p>
            <a:r>
              <a:rPr lang="en-US" sz="2400" dirty="0" smtClean="0"/>
              <a:t>Midfield City Hall.</a:t>
            </a:r>
          </a:p>
          <a:p>
            <a:endParaRPr lang="en-US" sz="2400" dirty="0" smtClean="0"/>
          </a:p>
          <a:p>
            <a:endParaRPr lang="en-US" dirty="0"/>
          </a:p>
        </p:txBody>
      </p:sp>
      <p:pic>
        <p:nvPicPr>
          <p:cNvPr id="4098" name="Picture 2" descr="C:\Program Files\Microsoft Office\MEDIA\CAGCAT10\j0301252.wmf"/>
          <p:cNvPicPr>
            <a:picLocks noChangeAspect="1" noChangeArrowheads="1"/>
          </p:cNvPicPr>
          <p:nvPr/>
        </p:nvPicPr>
        <p:blipFill>
          <a:blip r:embed="rId3" cstate="print"/>
          <a:srcRect/>
          <a:stretch>
            <a:fillRect/>
          </a:stretch>
        </p:blipFill>
        <p:spPr bwMode="auto">
          <a:xfrm>
            <a:off x="6934200" y="2362200"/>
            <a:ext cx="1720850" cy="15240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Superintendent Goals:</a:t>
            </a:r>
            <a:endParaRPr lang="en-US" dirty="0"/>
          </a:p>
        </p:txBody>
      </p:sp>
      <p:sp>
        <p:nvSpPr>
          <p:cNvPr id="3" name="Content Placeholder 2"/>
          <p:cNvSpPr>
            <a:spLocks noGrp="1"/>
          </p:cNvSpPr>
          <p:nvPr>
            <p:ph idx="1"/>
          </p:nvPr>
        </p:nvSpPr>
        <p:spPr/>
        <p:txBody>
          <a:bodyPr/>
          <a:lstStyle/>
          <a:p>
            <a:r>
              <a:rPr lang="en-US" dirty="0" smtClean="0"/>
              <a:t>All schools will have students at 100% reading and math proficiency by 2014.</a:t>
            </a:r>
          </a:p>
          <a:p>
            <a:endParaRPr lang="en-US" dirty="0"/>
          </a:p>
        </p:txBody>
      </p:sp>
      <p:pic>
        <p:nvPicPr>
          <p:cNvPr id="28677" name="Picture 5" descr="C:\Documents and Settings\Dr.Douglas L.Ragland\Local Settings\Temporary Internet Files\Content.IE5\OTA705EB\MPj04383630000[1].jpg"/>
          <p:cNvPicPr>
            <a:picLocks noChangeAspect="1" noChangeArrowheads="1"/>
          </p:cNvPicPr>
          <p:nvPr/>
        </p:nvPicPr>
        <p:blipFill>
          <a:blip r:embed="rId3" cstate="print"/>
          <a:srcRect/>
          <a:stretch>
            <a:fillRect/>
          </a:stretch>
        </p:blipFill>
        <p:spPr bwMode="auto">
          <a:xfrm>
            <a:off x="5178425" y="2743201"/>
            <a:ext cx="2974975" cy="3505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Attained </a:t>
            </a:r>
            <a:r>
              <a:rPr lang="en-US" u="sng" dirty="0" smtClean="0"/>
              <a:t>Excellent Financial Audit Reports </a:t>
            </a:r>
            <a:r>
              <a:rPr lang="en-US" dirty="0" smtClean="0"/>
              <a:t>with a rating of Unqualified, which is the highest rating, for 3 consecutive years.</a:t>
            </a:r>
            <a:endParaRPr lang="en-US" dirty="0"/>
          </a:p>
        </p:txBody>
      </p:sp>
      <p:pic>
        <p:nvPicPr>
          <p:cNvPr id="48130" name="Picture 2" descr="C:\Documents and Settings\Dr.Douglas L.Ragland\Local Settings\Temporary Internet Files\Content.IE5\S3NDRG9A\MPj04009640000[1].jpg"/>
          <p:cNvPicPr>
            <a:picLocks noChangeAspect="1" noChangeArrowheads="1"/>
          </p:cNvPicPr>
          <p:nvPr/>
        </p:nvPicPr>
        <p:blipFill>
          <a:blip r:embed="rId3" cstate="print"/>
          <a:srcRect/>
          <a:stretch>
            <a:fillRect/>
          </a:stretch>
        </p:blipFill>
        <p:spPr bwMode="auto">
          <a:xfrm>
            <a:off x="5715000" y="3581400"/>
            <a:ext cx="2505075" cy="313213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All schools will have nationally board certified teachers in every grade level by 2014.</a:t>
            </a:r>
          </a:p>
          <a:p>
            <a:endParaRPr lang="en-US" dirty="0"/>
          </a:p>
        </p:txBody>
      </p:sp>
      <p:pic>
        <p:nvPicPr>
          <p:cNvPr id="4" name="Picture 2" descr="C:\Documents and Settings\Dr.Douglas L.Ragland\Local Settings\Temporary Internet Files\Content.IE5\O1A70TIR\MCj04359870000[1].wmf"/>
          <p:cNvPicPr>
            <a:picLocks noChangeAspect="1" noChangeArrowheads="1"/>
          </p:cNvPicPr>
          <p:nvPr/>
        </p:nvPicPr>
        <p:blipFill>
          <a:blip r:embed="rId3" cstate="print"/>
          <a:srcRect/>
          <a:stretch>
            <a:fillRect/>
          </a:stretch>
        </p:blipFill>
        <p:spPr bwMode="auto">
          <a:xfrm>
            <a:off x="5943601" y="2895600"/>
            <a:ext cx="2743200" cy="35052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 significant number of Midfield High School Graduates will achieve National Merit Scholarships annually.</a:t>
            </a:r>
          </a:p>
          <a:p>
            <a:endParaRPr lang="en-US" dirty="0"/>
          </a:p>
        </p:txBody>
      </p:sp>
      <p:pic>
        <p:nvPicPr>
          <p:cNvPr id="4" name="Picture 2" descr="C:\Documents and Settings\Dr.Douglas L.Ragland\Local Settings\Temporary Internet Files\Content.IE5\FE9WHBVV\MPj04394960000[1].jpg"/>
          <p:cNvPicPr>
            <a:picLocks noChangeAspect="1" noChangeArrowheads="1"/>
          </p:cNvPicPr>
          <p:nvPr/>
        </p:nvPicPr>
        <p:blipFill>
          <a:blip r:embed="rId3" cstate="print"/>
          <a:srcRect/>
          <a:stretch>
            <a:fillRect/>
          </a:stretch>
        </p:blipFill>
        <p:spPr bwMode="auto">
          <a:xfrm>
            <a:off x="4419600" y="2971800"/>
            <a:ext cx="3609975" cy="26670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All schools will be recognized as Blue </a:t>
            </a:r>
            <a:r>
              <a:rPr lang="en-US" smtClean="0"/>
              <a:t>Ribbon Schools </a:t>
            </a:r>
            <a:r>
              <a:rPr lang="en-US" dirty="0" smtClean="0"/>
              <a:t>which is a national honor for academic excellence.</a:t>
            </a:r>
            <a:endParaRPr lang="en-US" dirty="0"/>
          </a:p>
        </p:txBody>
      </p:sp>
      <p:pic>
        <p:nvPicPr>
          <p:cNvPr id="4" name="Picture 2" descr="C:\Documents and Settings\Dr.Douglas L.Ragland\Local Settings\Temporary Internet Files\Content.IE5\2XCDIHAD\MPj04386200000[1].jpg"/>
          <p:cNvPicPr>
            <a:picLocks noChangeAspect="1" noChangeArrowheads="1"/>
          </p:cNvPicPr>
          <p:nvPr/>
        </p:nvPicPr>
        <p:blipFill>
          <a:blip r:embed="rId3" cstate="print"/>
          <a:srcRect/>
          <a:stretch>
            <a:fillRect/>
          </a:stretch>
        </p:blipFill>
        <p:spPr bwMode="auto">
          <a:xfrm>
            <a:off x="4191000" y="3581400"/>
            <a:ext cx="3581400" cy="26670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All schools will exceed national testing requirements by scoring in the 7, 8, and 9 </a:t>
            </a:r>
            <a:r>
              <a:rPr lang="en-US" dirty="0" err="1" smtClean="0"/>
              <a:t>stanines</a:t>
            </a:r>
            <a:r>
              <a:rPr lang="en-US" dirty="0" smtClean="0"/>
              <a:t>. </a:t>
            </a:r>
            <a:endParaRPr lang="en-US" dirty="0"/>
          </a:p>
        </p:txBody>
      </p:sp>
      <p:pic>
        <p:nvPicPr>
          <p:cNvPr id="1026" name="Picture 2" descr="C:\Documents and Settings\Dr.Douglas L.Ragland\Local Settings\Temporary Internet Files\Content.IE5\S3NDRG9A\MCj01302530000[1].wmf"/>
          <p:cNvPicPr>
            <a:picLocks noChangeAspect="1" noChangeArrowheads="1"/>
          </p:cNvPicPr>
          <p:nvPr/>
        </p:nvPicPr>
        <p:blipFill>
          <a:blip r:embed="rId3" cstate="print"/>
          <a:srcRect/>
          <a:stretch>
            <a:fillRect/>
          </a:stretch>
        </p:blipFill>
        <p:spPr bwMode="auto">
          <a:xfrm>
            <a:off x="5105400" y="3124199"/>
            <a:ext cx="2895600" cy="3603625"/>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Creation of Midfield Education Foundation to fund schools in enhancing academics.</a:t>
            </a:r>
          </a:p>
          <a:p>
            <a:endParaRPr lang="en-US" dirty="0"/>
          </a:p>
        </p:txBody>
      </p:sp>
      <p:pic>
        <p:nvPicPr>
          <p:cNvPr id="5" name="Picture 2" descr="C:\Documents and Settings\Dr.Douglas L.Ragland\Local Settings\Temporary Internet Files\Content.IE5\GPYVSLY3\MPj04394650000[1].jpg"/>
          <p:cNvPicPr>
            <a:picLocks noChangeAspect="1" noChangeArrowheads="1"/>
          </p:cNvPicPr>
          <p:nvPr/>
        </p:nvPicPr>
        <p:blipFill>
          <a:blip r:embed="rId3" cstate="print"/>
          <a:srcRect/>
          <a:stretch>
            <a:fillRect/>
          </a:stretch>
        </p:blipFill>
        <p:spPr bwMode="auto">
          <a:xfrm>
            <a:off x="3810000" y="2971800"/>
            <a:ext cx="4475162" cy="3395663"/>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Development of Dual Enrollment Partnership with Jefferson State Community College in an effort to provide opportunities for Midfield High School Students to receive both high school and college credit.</a:t>
            </a:r>
            <a:endParaRPr lang="en-US" dirty="0"/>
          </a:p>
        </p:txBody>
      </p:sp>
      <p:pic>
        <p:nvPicPr>
          <p:cNvPr id="2054" name="Picture 6" descr="C:\Documents and Settings\Dr.Douglas L.Ragland\Local Settings\Temporary Internet Files\Content.IE5\2XCDIHAD\MPj04422650000[1].jpg"/>
          <p:cNvPicPr>
            <a:picLocks noChangeAspect="1" noChangeArrowheads="1"/>
          </p:cNvPicPr>
          <p:nvPr/>
        </p:nvPicPr>
        <p:blipFill>
          <a:blip r:embed="rId3" cstate="print"/>
          <a:srcRect/>
          <a:stretch>
            <a:fillRect/>
          </a:stretch>
        </p:blipFill>
        <p:spPr bwMode="auto">
          <a:xfrm>
            <a:off x="4191000" y="4191000"/>
            <a:ext cx="3962400" cy="24384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Partnership between Midfield High School and Jefferson State Community College will provide an opportunity for students to enroll in Jefferson State Community College and receive both a high school diploma and an associate’s degree upon completion of the program.</a:t>
            </a:r>
            <a:endParaRPr lang="en-US" dirty="0"/>
          </a:p>
        </p:txBody>
      </p:sp>
      <p:pic>
        <p:nvPicPr>
          <p:cNvPr id="3075" name="Picture 3" descr="C:\Documents and Settings\Dr.Douglas L.Ragland\Local Settings\Temporary Internet Files\Content.IE5\6TCFAPSX\MPj04423240000[1].jpg"/>
          <p:cNvPicPr>
            <a:picLocks noChangeAspect="1" noChangeArrowheads="1"/>
          </p:cNvPicPr>
          <p:nvPr/>
        </p:nvPicPr>
        <p:blipFill>
          <a:blip r:embed="rId3" cstate="print"/>
          <a:srcRect/>
          <a:stretch>
            <a:fillRect/>
          </a:stretch>
        </p:blipFill>
        <p:spPr bwMode="auto">
          <a:xfrm>
            <a:off x="5334000" y="4648200"/>
            <a:ext cx="3200400" cy="20574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Partnership with Greater Alabama Council Boy Scouts of America Youth Leadership Development Program will allow Midfield High School Students to receive thousands of dollars in scholarship monies.</a:t>
            </a:r>
          </a:p>
          <a:p>
            <a:endParaRPr lang="en-US" dirty="0"/>
          </a:p>
        </p:txBody>
      </p:sp>
      <p:pic>
        <p:nvPicPr>
          <p:cNvPr id="4" name="Picture 2" descr="C:\Documents and Settings\Dr.Douglas L.Ragland\Local Settings\Temporary Internet Files\Content.IE5\FE9WHBVV\MPj04394960000[1].jpg"/>
          <p:cNvPicPr>
            <a:picLocks noChangeAspect="1" noChangeArrowheads="1"/>
          </p:cNvPicPr>
          <p:nvPr/>
        </p:nvPicPr>
        <p:blipFill>
          <a:blip r:embed="rId3" cstate="print"/>
          <a:srcRect/>
          <a:stretch>
            <a:fillRect/>
          </a:stretch>
        </p:blipFill>
        <p:spPr bwMode="auto">
          <a:xfrm flipH="1">
            <a:off x="6553197" y="4343400"/>
            <a:ext cx="1981199" cy="17526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Culinary Arts Program formed at Midfield High School will provide opportunities to partner with the Culinary Arts Program at Jefferson State Community College. </a:t>
            </a:r>
            <a:endParaRPr lang="en-US" dirty="0"/>
          </a:p>
        </p:txBody>
      </p:sp>
      <p:pic>
        <p:nvPicPr>
          <p:cNvPr id="5" name="Picture 2" descr="C:\Documents and Settings\Dr.Douglas L.Ragland\Local Settings\Temporary Internet Files\Content.IE5\ODMNKLUJ\MPj04395770000[1].jpg"/>
          <p:cNvPicPr>
            <a:picLocks noChangeAspect="1" noChangeArrowheads="1"/>
          </p:cNvPicPr>
          <p:nvPr/>
        </p:nvPicPr>
        <p:blipFill>
          <a:blip r:embed="rId3" cstate="print"/>
          <a:srcRect/>
          <a:stretch>
            <a:fillRect/>
          </a:stretch>
        </p:blipFill>
        <p:spPr bwMode="auto">
          <a:xfrm>
            <a:off x="4495800" y="3657600"/>
            <a:ext cx="3962400" cy="23622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Automotive Computer Assisted Drawing,  African American History, and Culinary Arts will be available for Midfield High School students to take at Jefferson State Community College as a result of our partnership.</a:t>
            </a:r>
            <a:endParaRPr lang="en-US" dirty="0"/>
          </a:p>
        </p:txBody>
      </p:sp>
      <p:pic>
        <p:nvPicPr>
          <p:cNvPr id="4" name="Picture 2" descr="C:\Documents and Settings\Dr.Douglas L.Ragland\Local Settings\Temporary Internet Files\Content.IE5\2XCDIHAD\MPj04386200000[1].jpg"/>
          <p:cNvPicPr>
            <a:picLocks noChangeAspect="1" noChangeArrowheads="1"/>
          </p:cNvPicPr>
          <p:nvPr/>
        </p:nvPicPr>
        <p:blipFill>
          <a:blip r:embed="rId3" cstate="print"/>
          <a:srcRect/>
          <a:stretch>
            <a:fillRect/>
          </a:stretch>
        </p:blipFill>
        <p:spPr bwMode="auto">
          <a:xfrm>
            <a:off x="4191000" y="4114800"/>
            <a:ext cx="3581400" cy="2133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Successful Adoption and Support of Alabama State Department Education Ruler:</a:t>
            </a:r>
          </a:p>
          <a:p>
            <a:r>
              <a:rPr lang="en-US" dirty="0" smtClean="0"/>
              <a:t>Safe and Disciplined Schools</a:t>
            </a:r>
          </a:p>
          <a:p>
            <a:r>
              <a:rPr lang="en-US" dirty="0" smtClean="0"/>
              <a:t> Highly Qualified Personnel</a:t>
            </a:r>
          </a:p>
          <a:p>
            <a:r>
              <a:rPr lang="en-US" dirty="0" smtClean="0"/>
              <a:t> Challenging Curricular</a:t>
            </a:r>
          </a:p>
          <a:p>
            <a:r>
              <a:rPr lang="en-US" dirty="0" smtClean="0"/>
              <a:t> Emerging Leaders</a:t>
            </a:r>
          </a:p>
          <a:p>
            <a:r>
              <a:rPr lang="en-US" dirty="0" smtClean="0"/>
              <a:t> These standards have been successfully applied in the district and as a result educational excellence has been manifested.</a:t>
            </a:r>
          </a:p>
          <a:p>
            <a:pPr>
              <a:buNone/>
            </a:pPr>
            <a:endParaRPr lang="en-US" dirty="0"/>
          </a:p>
        </p:txBody>
      </p:sp>
      <p:pic>
        <p:nvPicPr>
          <p:cNvPr id="4" name="Picture 2" descr="C:\Program Files\Microsoft Office\MEDIA\CAGCAT10\j0301252.wmf"/>
          <p:cNvPicPr>
            <a:picLocks noChangeAspect="1" noChangeArrowheads="1"/>
          </p:cNvPicPr>
          <p:nvPr/>
        </p:nvPicPr>
        <p:blipFill>
          <a:blip r:embed="rId3" cstate="print"/>
          <a:srcRect/>
          <a:stretch>
            <a:fillRect/>
          </a:stretch>
        </p:blipFill>
        <p:spPr bwMode="auto">
          <a:xfrm>
            <a:off x="6858000" y="1981200"/>
            <a:ext cx="1830387" cy="25908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Creation of a “Learn and Serve’’ Program in the district where our students can learn from and serve  the businesses and community stakeholders that are so vital to the success of our school system.</a:t>
            </a:r>
            <a:endParaRPr lang="en-US" dirty="0"/>
          </a:p>
        </p:txBody>
      </p:sp>
      <p:pic>
        <p:nvPicPr>
          <p:cNvPr id="3076" name="Picture 4" descr="C:\Users\DRagland\AppData\Local\Microsoft\Windows\Temporary Internet Files\Content.IE5\MYC0QP10\MP900427738[1].jpg"/>
          <p:cNvPicPr>
            <a:picLocks noChangeAspect="1" noChangeArrowheads="1"/>
          </p:cNvPicPr>
          <p:nvPr/>
        </p:nvPicPr>
        <p:blipFill>
          <a:blip r:embed="rId3" cstate="print"/>
          <a:srcRect/>
          <a:stretch>
            <a:fillRect/>
          </a:stretch>
        </p:blipFill>
        <p:spPr bwMode="auto">
          <a:xfrm>
            <a:off x="4800600" y="4038600"/>
            <a:ext cx="3352800" cy="2440781"/>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Development of a strategic plan with emphasis on </a:t>
            </a:r>
            <a:r>
              <a:rPr lang="en-US" u="sng" dirty="0" smtClean="0"/>
              <a:t>communication</a:t>
            </a:r>
            <a:r>
              <a:rPr lang="en-US" dirty="0" smtClean="0"/>
              <a:t>, </a:t>
            </a:r>
            <a:r>
              <a:rPr lang="en-US" u="sng" dirty="0" smtClean="0"/>
              <a:t>academics</a:t>
            </a:r>
            <a:r>
              <a:rPr lang="en-US" dirty="0" smtClean="0"/>
              <a:t>, </a:t>
            </a:r>
            <a:r>
              <a:rPr lang="en-US" u="sng" dirty="0" smtClean="0"/>
              <a:t>finance</a:t>
            </a:r>
            <a:r>
              <a:rPr lang="en-US" dirty="0" smtClean="0"/>
              <a:t>, </a:t>
            </a:r>
            <a:r>
              <a:rPr lang="en-US" u="sng" dirty="0" smtClean="0"/>
              <a:t>community  involvement</a:t>
            </a:r>
            <a:r>
              <a:rPr lang="en-US" dirty="0" smtClean="0"/>
              <a:t>, </a:t>
            </a:r>
            <a:r>
              <a:rPr lang="en-US" u="sng" dirty="0" smtClean="0"/>
              <a:t>parental involvement</a:t>
            </a:r>
            <a:r>
              <a:rPr lang="en-US" dirty="0" smtClean="0"/>
              <a:t>,  </a:t>
            </a:r>
            <a:r>
              <a:rPr lang="en-US" u="sng" dirty="0" smtClean="0"/>
              <a:t>facility planning</a:t>
            </a:r>
            <a:r>
              <a:rPr lang="en-US" dirty="0" smtClean="0"/>
              <a:t>, and </a:t>
            </a:r>
            <a:r>
              <a:rPr lang="en-US" u="sng" dirty="0" smtClean="0"/>
              <a:t>student services.</a:t>
            </a:r>
            <a:endParaRPr lang="en-US" u="sng" dirty="0"/>
          </a:p>
        </p:txBody>
      </p:sp>
      <p:pic>
        <p:nvPicPr>
          <p:cNvPr id="32770" name="Picture 2" descr="C:\Program Files\Microsoft Office\MEDIA\CAGCAT10\j0301252.wmf"/>
          <p:cNvPicPr>
            <a:picLocks noChangeAspect="1" noChangeArrowheads="1"/>
          </p:cNvPicPr>
          <p:nvPr/>
        </p:nvPicPr>
        <p:blipFill>
          <a:blip r:embed="rId3" cstate="print"/>
          <a:srcRect/>
          <a:stretch>
            <a:fillRect/>
          </a:stretch>
        </p:blipFill>
        <p:spPr bwMode="auto">
          <a:xfrm>
            <a:off x="6180138" y="3962400"/>
            <a:ext cx="2049462" cy="24384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Perpetual implementation of  the </a:t>
            </a:r>
            <a:r>
              <a:rPr lang="en-US" u="sng" dirty="0" smtClean="0"/>
              <a:t>Education Ruler</a:t>
            </a:r>
            <a:r>
              <a:rPr lang="en-US" dirty="0" smtClean="0"/>
              <a:t> in reference to </a:t>
            </a:r>
            <a:r>
              <a:rPr lang="en-US" u="sng" dirty="0" smtClean="0"/>
              <a:t>safety</a:t>
            </a:r>
            <a:r>
              <a:rPr lang="en-US" dirty="0" smtClean="0"/>
              <a:t>, </a:t>
            </a:r>
            <a:r>
              <a:rPr lang="en-US" u="sng" dirty="0" smtClean="0"/>
              <a:t>discipline</a:t>
            </a:r>
            <a:r>
              <a:rPr lang="en-US" dirty="0" smtClean="0"/>
              <a:t>, </a:t>
            </a:r>
            <a:r>
              <a:rPr lang="en-US" u="sng" dirty="0" smtClean="0"/>
              <a:t>qualified personnel</a:t>
            </a:r>
            <a:r>
              <a:rPr lang="en-US" dirty="0" smtClean="0"/>
              <a:t>, </a:t>
            </a:r>
            <a:r>
              <a:rPr lang="en-US" u="sng" dirty="0" smtClean="0"/>
              <a:t>challenging curricular</a:t>
            </a:r>
            <a:r>
              <a:rPr lang="en-US" dirty="0" smtClean="0"/>
              <a:t> and </a:t>
            </a:r>
            <a:r>
              <a:rPr lang="en-US" u="sng" dirty="0" smtClean="0"/>
              <a:t>leadership development</a:t>
            </a:r>
            <a:r>
              <a:rPr lang="en-US" dirty="0" smtClean="0"/>
              <a:t>. </a:t>
            </a:r>
            <a:endParaRPr lang="en-US" dirty="0"/>
          </a:p>
        </p:txBody>
      </p:sp>
      <p:pic>
        <p:nvPicPr>
          <p:cNvPr id="33796" name="Picture 4" descr="C:\Documents and Settings\Dr.Douglas L.Ragland\Local Settings\Temporary Internet Files\Content.IE5\IJOLA5U7\MCj03340960000[1].wmf"/>
          <p:cNvPicPr>
            <a:picLocks noChangeAspect="1" noChangeArrowheads="1"/>
          </p:cNvPicPr>
          <p:nvPr/>
        </p:nvPicPr>
        <p:blipFill>
          <a:blip r:embed="rId3" cstate="print"/>
          <a:srcRect/>
          <a:stretch>
            <a:fillRect/>
          </a:stretch>
        </p:blipFill>
        <p:spPr bwMode="auto">
          <a:xfrm>
            <a:off x="6324600" y="3581400"/>
            <a:ext cx="2438400" cy="3276599"/>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Advanced technology for all schools and the central office in our efforts to enhance learning and professional development for teachers and students and provide you with knowledge of every entity of our school system. (Finances, Board Policies, Academics, Capital Plans, Board Meetings , Strategic Plan, etc). </a:t>
            </a:r>
            <a:endParaRPr lang="en-US" dirty="0"/>
          </a:p>
        </p:txBody>
      </p:sp>
      <p:pic>
        <p:nvPicPr>
          <p:cNvPr id="37891" name="Picture 3" descr="C:\Documents and Settings\Dr.Douglas L.Ragland\Local Settings\Temporary Internet Files\Content.IE5\6TCFAPSX\MCj04398330000[1].png"/>
          <p:cNvPicPr>
            <a:picLocks noChangeAspect="1" noChangeArrowheads="1"/>
          </p:cNvPicPr>
          <p:nvPr/>
        </p:nvPicPr>
        <p:blipFill>
          <a:blip r:embed="rId3" cstate="print"/>
          <a:srcRect/>
          <a:stretch>
            <a:fillRect/>
          </a:stretch>
        </p:blipFill>
        <p:spPr bwMode="auto">
          <a:xfrm>
            <a:off x="6553200" y="4800600"/>
            <a:ext cx="2057400" cy="228600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State, Regional, and National Math champions by 2014.</a:t>
            </a:r>
            <a:endParaRPr lang="en-US" dirty="0"/>
          </a:p>
        </p:txBody>
      </p:sp>
      <p:pic>
        <p:nvPicPr>
          <p:cNvPr id="45060" name="Picture 4" descr="C:\Documents and Settings\Dr.Douglas L.Ragland\Local Settings\Temporary Internet Files\Content.IE5\UUVHDR9J\MPj04307070000[1].jpg"/>
          <p:cNvPicPr>
            <a:picLocks noChangeAspect="1" noChangeArrowheads="1"/>
          </p:cNvPicPr>
          <p:nvPr/>
        </p:nvPicPr>
        <p:blipFill>
          <a:blip r:embed="rId3" cstate="print"/>
          <a:srcRect/>
          <a:stretch>
            <a:fillRect/>
          </a:stretch>
        </p:blipFill>
        <p:spPr bwMode="auto">
          <a:xfrm>
            <a:off x="1752600" y="3124200"/>
            <a:ext cx="6019800" cy="3351609"/>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State, Regional, and National Debate , Oratorical, and Forensics Champions by 2014.</a:t>
            </a:r>
            <a:endParaRPr lang="en-US" dirty="0"/>
          </a:p>
        </p:txBody>
      </p:sp>
      <p:pic>
        <p:nvPicPr>
          <p:cNvPr id="46082" name="Picture 2" descr="C:\Documents and Settings\Dr.Douglas L.Ragland\Local Settings\Temporary Internet Files\Content.IE5\S3NDRG9A\MCj03328900000[1].wmf"/>
          <p:cNvPicPr>
            <a:picLocks noChangeAspect="1" noChangeArrowheads="1"/>
          </p:cNvPicPr>
          <p:nvPr/>
        </p:nvPicPr>
        <p:blipFill>
          <a:blip r:embed="rId3" cstate="print"/>
          <a:srcRect/>
          <a:stretch>
            <a:fillRect/>
          </a:stretch>
        </p:blipFill>
        <p:spPr bwMode="auto">
          <a:xfrm>
            <a:off x="5791200" y="3200400"/>
            <a:ext cx="2819400" cy="3047999"/>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County, State and National  Spelling Bee Champion by 2014.</a:t>
            </a:r>
            <a:endParaRPr lang="en-US" dirty="0"/>
          </a:p>
        </p:txBody>
      </p:sp>
      <p:pic>
        <p:nvPicPr>
          <p:cNvPr id="47106" name="Picture 2" descr="C:\Documents and Settings\Dr.Douglas L.Ragland\Local Settings\Temporary Internet Files\Content.IE5\6TCFAPSX\MCj02921080000[1].wmf"/>
          <p:cNvPicPr>
            <a:picLocks noChangeAspect="1" noChangeArrowheads="1"/>
          </p:cNvPicPr>
          <p:nvPr/>
        </p:nvPicPr>
        <p:blipFill>
          <a:blip r:embed="rId3" cstate="print"/>
          <a:srcRect/>
          <a:stretch>
            <a:fillRect/>
          </a:stretch>
        </p:blipFill>
        <p:spPr bwMode="auto">
          <a:xfrm>
            <a:off x="4800600" y="3454400"/>
            <a:ext cx="3276601" cy="24892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Enhancement of  the Fine Arts Curriculum in all schools to meet the needs of the gifted and talented in those areas by 2014.</a:t>
            </a:r>
            <a:endParaRPr lang="en-US" dirty="0"/>
          </a:p>
        </p:txBody>
      </p:sp>
      <p:pic>
        <p:nvPicPr>
          <p:cNvPr id="1027" name="Picture 3" descr="C:\Documents and Settings\Dr.Douglas L.Ragland\Local Settings\Temporary Internet Files\Content.IE5\S3NDRG9A\MCEN00014_0000[1].wmf"/>
          <p:cNvPicPr>
            <a:picLocks noChangeAspect="1" noChangeArrowheads="1"/>
          </p:cNvPicPr>
          <p:nvPr/>
        </p:nvPicPr>
        <p:blipFill>
          <a:blip r:embed="rId3" cstate="print"/>
          <a:srcRect/>
          <a:stretch>
            <a:fillRect/>
          </a:stretch>
        </p:blipFill>
        <p:spPr bwMode="auto">
          <a:xfrm>
            <a:off x="6019800" y="3429000"/>
            <a:ext cx="2743200" cy="25146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All students graduating with Advanced Diplomas and being fluent in at least one foreign language.</a:t>
            </a:r>
          </a:p>
          <a:p>
            <a:endParaRPr lang="en-US" dirty="0"/>
          </a:p>
        </p:txBody>
      </p:sp>
      <p:pic>
        <p:nvPicPr>
          <p:cNvPr id="44034" name="Picture 2" descr="C:\Documents and Settings\Dr.Douglas L.Ragland\Local Settings\Temporary Internet Files\Content.IE5\ZXY3K3NO\MPj04222970000[1].jpg"/>
          <p:cNvPicPr>
            <a:picLocks noChangeAspect="1" noChangeArrowheads="1"/>
          </p:cNvPicPr>
          <p:nvPr/>
        </p:nvPicPr>
        <p:blipFill>
          <a:blip r:embed="rId3" cstate="print"/>
          <a:srcRect/>
          <a:stretch>
            <a:fillRect/>
          </a:stretch>
        </p:blipFill>
        <p:spPr bwMode="auto">
          <a:xfrm>
            <a:off x="4648200" y="3048000"/>
            <a:ext cx="3032125" cy="32004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Gifted, Enrichment and Advanced Academic Programs and Course Offerings in all schools by 2014.</a:t>
            </a:r>
            <a:endParaRPr lang="en-US" dirty="0"/>
          </a:p>
        </p:txBody>
      </p:sp>
      <p:pic>
        <p:nvPicPr>
          <p:cNvPr id="2050" name="Picture 2" descr="C:\Documents and Settings\Dr.Douglas L.Ragland\Local Settings\Temporary Internet Files\Content.IE5\GPYVSLY3\MCj04260540000[1].wmf"/>
          <p:cNvPicPr>
            <a:picLocks noChangeAspect="1" noChangeArrowheads="1"/>
          </p:cNvPicPr>
          <p:nvPr/>
        </p:nvPicPr>
        <p:blipFill>
          <a:blip r:embed="rId3" cstate="print"/>
          <a:srcRect/>
          <a:stretch>
            <a:fillRect/>
          </a:stretch>
        </p:blipFill>
        <p:spPr bwMode="auto">
          <a:xfrm>
            <a:off x="6324600" y="3810000"/>
            <a:ext cx="1841500" cy="16065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Development and implementation of a first-ever organizational chart and Board approved job descriptions to match for accountability purposes.</a:t>
            </a:r>
            <a:endParaRPr lang="en-US" dirty="0"/>
          </a:p>
        </p:txBody>
      </p:sp>
      <p:pic>
        <p:nvPicPr>
          <p:cNvPr id="35842" name="Picture 2" descr="C:\Program Files\Microsoft Office\MEDIA\CAGCAT10\j0301252.wmf"/>
          <p:cNvPicPr>
            <a:picLocks noChangeAspect="1" noChangeArrowheads="1"/>
          </p:cNvPicPr>
          <p:nvPr/>
        </p:nvPicPr>
        <p:blipFill>
          <a:blip r:embed="rId3" cstate="print"/>
          <a:srcRect/>
          <a:stretch>
            <a:fillRect/>
          </a:stretch>
        </p:blipFill>
        <p:spPr bwMode="auto">
          <a:xfrm>
            <a:off x="6148388" y="3810000"/>
            <a:ext cx="1830387" cy="25908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Area, Regional, and State Championships in all athletic sports by 2014.</a:t>
            </a:r>
            <a:endParaRPr lang="en-US" dirty="0"/>
          </a:p>
        </p:txBody>
      </p:sp>
      <p:pic>
        <p:nvPicPr>
          <p:cNvPr id="3074" name="Picture 2" descr="C:\Documents and Settings\Dr.Douglas L.Ragland\Local Settings\Temporary Internet Files\Content.IE5\UUVHDR9J\MPj04307070000[1].jpg"/>
          <p:cNvPicPr>
            <a:picLocks noChangeAspect="1" noChangeArrowheads="1"/>
          </p:cNvPicPr>
          <p:nvPr/>
        </p:nvPicPr>
        <p:blipFill>
          <a:blip r:embed="rId3" cstate="print"/>
          <a:srcRect/>
          <a:stretch>
            <a:fillRect/>
          </a:stretch>
        </p:blipFill>
        <p:spPr bwMode="auto">
          <a:xfrm>
            <a:off x="3733800" y="3352800"/>
            <a:ext cx="4800600" cy="2819399"/>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Meeting the needs of the whole child-academically, socially, physically, emotionally, and through extra-curricular activities.</a:t>
            </a:r>
          </a:p>
          <a:p>
            <a:endParaRPr lang="en-US" dirty="0"/>
          </a:p>
        </p:txBody>
      </p:sp>
      <p:pic>
        <p:nvPicPr>
          <p:cNvPr id="41986" name="Picture 2" descr="C:\Documents and Settings\Dr.Douglas L.Ragland\Local Settings\Temporary Internet Files\Content.IE5\ODMNKLUJ\MPj04395770000[1].jpg"/>
          <p:cNvPicPr>
            <a:picLocks noChangeAspect="1" noChangeArrowheads="1"/>
          </p:cNvPicPr>
          <p:nvPr/>
        </p:nvPicPr>
        <p:blipFill>
          <a:blip r:embed="rId3" cstate="print"/>
          <a:srcRect/>
          <a:stretch>
            <a:fillRect/>
          </a:stretch>
        </p:blipFill>
        <p:spPr bwMode="auto">
          <a:xfrm>
            <a:off x="3505200" y="3276600"/>
            <a:ext cx="4953000" cy="29718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Beliefs</a:t>
            </a:r>
            <a:endParaRPr lang="en-US" dirty="0"/>
          </a:p>
        </p:txBody>
      </p:sp>
      <p:sp>
        <p:nvSpPr>
          <p:cNvPr id="3" name="Content Placeholder 2"/>
          <p:cNvSpPr>
            <a:spLocks noGrp="1"/>
          </p:cNvSpPr>
          <p:nvPr>
            <p:ph idx="1"/>
          </p:nvPr>
        </p:nvSpPr>
        <p:spPr/>
        <p:txBody>
          <a:bodyPr/>
          <a:lstStyle/>
          <a:p>
            <a:r>
              <a:rPr lang="en-US" dirty="0" smtClean="0">
                <a:effectLst/>
              </a:rPr>
              <a:t>Together Everyone Accomplishes More (Team)</a:t>
            </a:r>
          </a:p>
          <a:p>
            <a:r>
              <a:rPr lang="en-US" dirty="0" smtClean="0">
                <a:effectLst/>
              </a:rPr>
              <a:t>High Expectations in maximizing every child’s potential resulting in optimal success.</a:t>
            </a:r>
          </a:p>
          <a:p>
            <a:r>
              <a:rPr lang="en-US" dirty="0" smtClean="0"/>
              <a:t>Every child can learn.</a:t>
            </a:r>
          </a:p>
          <a:p>
            <a:r>
              <a:rPr lang="en-US" dirty="0" smtClean="0">
                <a:effectLst/>
              </a:rPr>
              <a:t>Every child can behave.</a:t>
            </a:r>
          </a:p>
          <a:p>
            <a:endParaRPr lang="en-US" dirty="0"/>
          </a:p>
        </p:txBody>
      </p:sp>
      <p:pic>
        <p:nvPicPr>
          <p:cNvPr id="3077" name="Picture 5" descr="C:\Documents and Settings\Dr.Douglas L.Ragland\Local Settings\Temporary Internet Files\Content.IE5\S3NDRG9A\MPj04221790000[1].jpg"/>
          <p:cNvPicPr>
            <a:picLocks noChangeAspect="1" noChangeArrowheads="1"/>
          </p:cNvPicPr>
          <p:nvPr/>
        </p:nvPicPr>
        <p:blipFill>
          <a:blip r:embed="rId3" cstate="print"/>
          <a:srcRect/>
          <a:stretch>
            <a:fillRect/>
          </a:stretch>
        </p:blipFill>
        <p:spPr bwMode="auto">
          <a:xfrm>
            <a:off x="5562600" y="3352800"/>
            <a:ext cx="2851100" cy="312420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Leaders Ensuring Success at all Levels</a:t>
            </a:r>
            <a:endParaRPr lang="en-US" dirty="0"/>
          </a:p>
        </p:txBody>
      </p:sp>
      <p:sp>
        <p:nvSpPr>
          <p:cNvPr id="3" name="Content Placeholder 2"/>
          <p:cNvSpPr>
            <a:spLocks noGrp="1"/>
          </p:cNvSpPr>
          <p:nvPr>
            <p:ph idx="1"/>
          </p:nvPr>
        </p:nvSpPr>
        <p:spPr/>
        <p:txBody>
          <a:bodyPr>
            <a:normAutofit fontScale="85000" lnSpcReduction="20000"/>
          </a:bodyPr>
          <a:lstStyle/>
          <a:p>
            <a:pPr>
              <a:lnSpc>
                <a:spcPct val="80000"/>
              </a:lnSpc>
            </a:pPr>
            <a:r>
              <a:rPr lang="en-US" u="sng" dirty="0" smtClean="0"/>
              <a:t>Bus Drivers</a:t>
            </a:r>
            <a:r>
              <a:rPr lang="en-US" dirty="0" smtClean="0"/>
              <a:t>               Safety</a:t>
            </a:r>
          </a:p>
          <a:p>
            <a:pPr>
              <a:lnSpc>
                <a:spcPct val="80000"/>
              </a:lnSpc>
            </a:pPr>
            <a:r>
              <a:rPr lang="en-US" u="sng" dirty="0" smtClean="0"/>
              <a:t>Maintenance Staff</a:t>
            </a:r>
            <a:r>
              <a:rPr lang="en-US" dirty="0" smtClean="0"/>
              <a:t>  Dependable</a:t>
            </a:r>
          </a:p>
          <a:p>
            <a:pPr>
              <a:lnSpc>
                <a:spcPct val="80000"/>
              </a:lnSpc>
            </a:pPr>
            <a:r>
              <a:rPr lang="en-US" u="sng" dirty="0" smtClean="0"/>
              <a:t>Custodians  </a:t>
            </a:r>
            <a:r>
              <a:rPr lang="en-US" dirty="0" smtClean="0"/>
              <a:t>             Cleanliness</a:t>
            </a:r>
          </a:p>
          <a:p>
            <a:pPr>
              <a:lnSpc>
                <a:spcPct val="80000"/>
              </a:lnSpc>
            </a:pPr>
            <a:r>
              <a:rPr lang="en-US" u="sng" dirty="0" smtClean="0"/>
              <a:t>CNP Workers</a:t>
            </a:r>
            <a:r>
              <a:rPr lang="en-US" dirty="0" smtClean="0"/>
              <a:t>            Sanitary /Nutritious /Delicious</a:t>
            </a:r>
          </a:p>
          <a:p>
            <a:pPr>
              <a:lnSpc>
                <a:spcPct val="80000"/>
              </a:lnSpc>
            </a:pPr>
            <a:r>
              <a:rPr lang="en-US" u="sng" dirty="0" smtClean="0"/>
              <a:t>Secretaries  </a:t>
            </a:r>
            <a:r>
              <a:rPr lang="en-US" dirty="0" smtClean="0"/>
              <a:t>             Customer Service/Efficient</a:t>
            </a:r>
          </a:p>
          <a:p>
            <a:pPr>
              <a:lnSpc>
                <a:spcPct val="80000"/>
              </a:lnSpc>
            </a:pPr>
            <a:r>
              <a:rPr lang="en-US" u="sng" dirty="0" smtClean="0"/>
              <a:t>Bookkeepers</a:t>
            </a:r>
            <a:r>
              <a:rPr lang="en-US" dirty="0" smtClean="0"/>
              <a:t>            Financial Stability</a:t>
            </a:r>
          </a:p>
          <a:p>
            <a:pPr>
              <a:lnSpc>
                <a:spcPct val="80000"/>
              </a:lnSpc>
            </a:pPr>
            <a:r>
              <a:rPr lang="en-US" u="sng" dirty="0" smtClean="0"/>
              <a:t>Paraprofessionals </a:t>
            </a:r>
            <a:r>
              <a:rPr lang="en-US" dirty="0" smtClean="0"/>
              <a:t>   Assisting in all Aspects</a:t>
            </a:r>
          </a:p>
          <a:p>
            <a:pPr>
              <a:lnSpc>
                <a:spcPct val="80000"/>
              </a:lnSpc>
            </a:pPr>
            <a:r>
              <a:rPr lang="en-US" u="sng" dirty="0" smtClean="0"/>
              <a:t>Teachers      </a:t>
            </a:r>
            <a:r>
              <a:rPr lang="en-US" dirty="0" smtClean="0"/>
              <a:t>              Backbone for Success</a:t>
            </a:r>
          </a:p>
          <a:p>
            <a:pPr>
              <a:lnSpc>
                <a:spcPct val="80000"/>
              </a:lnSpc>
            </a:pPr>
            <a:r>
              <a:rPr lang="en-US" u="sng" dirty="0" smtClean="0"/>
              <a:t>Administrators  </a:t>
            </a:r>
            <a:r>
              <a:rPr lang="en-US" dirty="0" smtClean="0"/>
              <a:t>       Captains of the Ships</a:t>
            </a:r>
          </a:p>
          <a:p>
            <a:pPr>
              <a:lnSpc>
                <a:spcPct val="80000"/>
              </a:lnSpc>
            </a:pPr>
            <a:r>
              <a:rPr lang="en-US" u="sng" dirty="0" smtClean="0"/>
              <a:t>Board Members</a:t>
            </a:r>
            <a:r>
              <a:rPr lang="en-US" dirty="0" smtClean="0"/>
              <a:t>       Policy Makers and Supporters</a:t>
            </a:r>
          </a:p>
          <a:p>
            <a:pPr>
              <a:lnSpc>
                <a:spcPct val="80000"/>
              </a:lnSpc>
            </a:pPr>
            <a:r>
              <a:rPr lang="en-US" u="sng" dirty="0" smtClean="0"/>
              <a:t> Superintendent</a:t>
            </a:r>
            <a:r>
              <a:rPr lang="en-US" dirty="0" smtClean="0"/>
              <a:t>        Responsible Steward/Humble      			      Servant</a:t>
            </a:r>
          </a:p>
          <a:p>
            <a:pPr>
              <a:lnSpc>
                <a:spcPct val="80000"/>
              </a:lnSpc>
            </a:pPr>
            <a:r>
              <a:rPr lang="en-US" u="sng" dirty="0" smtClean="0"/>
              <a:t> Elected Officials</a:t>
            </a:r>
            <a:r>
              <a:rPr lang="en-US" dirty="0" smtClean="0"/>
              <a:t>       Key Stakeholders</a:t>
            </a:r>
          </a:p>
          <a:p>
            <a:endParaRPr lang="en-US" dirty="0"/>
          </a:p>
        </p:txBody>
      </p:sp>
      <p:pic>
        <p:nvPicPr>
          <p:cNvPr id="4" name="Picture 3" descr="C:\Program Files\Microsoft Office\MEDIA\CAGCAT10\j0301252.wmf"/>
          <p:cNvPicPr>
            <a:picLocks noChangeAspect="1" noChangeArrowheads="1"/>
          </p:cNvPicPr>
          <p:nvPr/>
        </p:nvPicPr>
        <p:blipFill>
          <a:blip r:embed="rId3" cstate="print"/>
          <a:srcRect/>
          <a:stretch>
            <a:fillRect/>
          </a:stretch>
        </p:blipFill>
        <p:spPr bwMode="auto">
          <a:xfrm>
            <a:off x="7772400" y="2133600"/>
            <a:ext cx="1219200" cy="182880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In Midfield City Schools we plan to have a world class school system by educating every child fully, serving every stakeholder immensely, and consequently ensuring the optimal success of our children, parents, and community at large. We will be known </a:t>
            </a:r>
            <a:r>
              <a:rPr lang="en-US" b="1" smtClean="0"/>
              <a:t>as </a:t>
            </a:r>
            <a:r>
              <a:rPr lang="en-US" b="1" u="sng" smtClean="0"/>
              <a:t>Midfield </a:t>
            </a:r>
            <a:r>
              <a:rPr lang="en-US" b="1" u="sng" dirty="0" smtClean="0"/>
              <a:t>City Schools: Tradition of Excellence and Pathway to Success</a:t>
            </a:r>
            <a:r>
              <a:rPr lang="en-US" b="1" dirty="0" smtClean="0"/>
              <a:t>, thus leaving no child, no parent, and no community behind!!! Remember, Together Everyone Accomplishes More (TEAM).</a:t>
            </a:r>
          </a:p>
          <a:p>
            <a:endParaRPr lang="en-US" dirty="0"/>
          </a:p>
        </p:txBody>
      </p:sp>
      <p:pic>
        <p:nvPicPr>
          <p:cNvPr id="43010" name="Picture 2" descr="C:\Documents and Settings\Dr.Douglas L.Ragland\Local Settings\Temporary Internet Files\Content.IE5\0PAJOPAJ\MPj04394240000[1].jpg"/>
          <p:cNvPicPr>
            <a:picLocks noChangeAspect="1" noChangeArrowheads="1"/>
          </p:cNvPicPr>
          <p:nvPr/>
        </p:nvPicPr>
        <p:blipFill>
          <a:blip r:embed="rId3" cstate="print"/>
          <a:srcRect/>
          <a:stretch>
            <a:fillRect/>
          </a:stretch>
        </p:blipFill>
        <p:spPr bwMode="auto">
          <a:xfrm>
            <a:off x="7086600" y="5334000"/>
            <a:ext cx="1752600" cy="1143000"/>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Autofit/>
          </a:bodyPr>
          <a:lstStyle/>
          <a:p>
            <a:r>
              <a:rPr lang="en-US" sz="1600" dirty="0" smtClean="0"/>
              <a:t>PROFESSIONAL DEVELOPMENT FOR</a:t>
            </a:r>
            <a:br>
              <a:rPr lang="en-US" sz="1600" dirty="0" smtClean="0"/>
            </a:br>
            <a:r>
              <a:rPr lang="en-US" sz="1600" dirty="0" smtClean="0"/>
              <a:t> DR. DOUGLAS L. RAGLAND </a:t>
            </a:r>
            <a:endParaRPr lang="en-US" sz="1600" dirty="0"/>
          </a:p>
        </p:txBody>
      </p:sp>
      <p:sp>
        <p:nvSpPr>
          <p:cNvPr id="3" name="Content Placeholder 2"/>
          <p:cNvSpPr>
            <a:spLocks noGrp="1"/>
          </p:cNvSpPr>
          <p:nvPr>
            <p:ph idx="1"/>
          </p:nvPr>
        </p:nvSpPr>
        <p:spPr>
          <a:xfrm>
            <a:off x="457200" y="685800"/>
            <a:ext cx="8229600" cy="4525963"/>
          </a:xfrm>
        </p:spPr>
        <p:txBody>
          <a:bodyPr>
            <a:noAutofit/>
          </a:bodyPr>
          <a:lstStyle/>
          <a:p>
            <a:r>
              <a:rPr lang="en-US" sz="1200" dirty="0" smtClean="0"/>
              <a:t>100% attendance in all School Superintendent in Alabama (SSA) Meetings </a:t>
            </a:r>
          </a:p>
          <a:p>
            <a:r>
              <a:rPr lang="en-US" sz="1200" dirty="0" smtClean="0"/>
              <a:t>Met all professional development requirements for professional certificate renewal until 2012</a:t>
            </a:r>
          </a:p>
          <a:p>
            <a:r>
              <a:rPr lang="en-US" sz="1200" dirty="0" smtClean="0"/>
              <a:t>Superintendent Evaluation score of 50 out of 52 which is excellent on the scoring matrix</a:t>
            </a:r>
          </a:p>
          <a:p>
            <a:r>
              <a:rPr lang="en-US" sz="1200" dirty="0" smtClean="0"/>
              <a:t>Served as presenter for University of Alabama Superintendents’ Academy on 3 separate occasions on the following topics: (1) “Anticipating the First Year’s Experiences: Insights and Implementing Your Vision”, (2</a:t>
            </a:r>
            <a:r>
              <a:rPr lang="en-US" sz="1200" smtClean="0"/>
              <a:t>) “Communication </a:t>
            </a:r>
            <a:r>
              <a:rPr lang="en-US" sz="1200" dirty="0" smtClean="0"/>
              <a:t>and the School Board Policy”, and (3</a:t>
            </a:r>
            <a:r>
              <a:rPr lang="en-US" sz="1200" smtClean="0"/>
              <a:t>) “Researching </a:t>
            </a:r>
            <a:r>
              <a:rPr lang="en-US" sz="1200" dirty="0" smtClean="0"/>
              <a:t>the Position”</a:t>
            </a:r>
          </a:p>
          <a:p>
            <a:r>
              <a:rPr lang="en-US" sz="1200" dirty="0" smtClean="0"/>
              <a:t>Certified as SACS-CASI Chairperson for statewide and regional accreditation visits </a:t>
            </a:r>
          </a:p>
          <a:p>
            <a:r>
              <a:rPr lang="en-US" sz="1200" dirty="0" smtClean="0"/>
              <a:t>Certified in  the areas of Finance and Curriculum which is a state law requirement for Superintendents to be certified in these areas </a:t>
            </a:r>
          </a:p>
          <a:p>
            <a:r>
              <a:rPr lang="en-US" sz="1200" dirty="0" smtClean="0"/>
              <a:t>Attended all Alabama Association of School Boards state and local meetings with the exception of the one scheduled on the same day as our SSA Meeting  in September 2009</a:t>
            </a:r>
          </a:p>
          <a:p>
            <a:r>
              <a:rPr lang="en-US" sz="1200" dirty="0" smtClean="0"/>
              <a:t>Successful host for Alabama Association of  School Boards District  Statewide Meeting</a:t>
            </a:r>
          </a:p>
          <a:p>
            <a:r>
              <a:rPr lang="en-US" sz="1200" dirty="0" smtClean="0"/>
              <a:t>Successful Special Education System-wide  Audit conducted by the Alabama State Department of Education in October 2009 </a:t>
            </a:r>
          </a:p>
          <a:p>
            <a:r>
              <a:rPr lang="en-US" sz="1200" dirty="0" smtClean="0"/>
              <a:t>Served as Superintendent </a:t>
            </a:r>
            <a:r>
              <a:rPr lang="en-US" sz="1200" dirty="0" err="1" smtClean="0"/>
              <a:t>Liason</a:t>
            </a:r>
            <a:r>
              <a:rPr lang="en-US" sz="1200" dirty="0" smtClean="0"/>
              <a:t> for Youth Leadership Program sponsored by the Boy Scouts of America </a:t>
            </a:r>
          </a:p>
          <a:p>
            <a:r>
              <a:rPr lang="en-US" sz="1200" dirty="0" smtClean="0"/>
              <a:t>Organized and coordinated Spelling Bee Programs for the Midfield City School System</a:t>
            </a:r>
          </a:p>
          <a:p>
            <a:r>
              <a:rPr lang="en-US" sz="1200" dirty="0" smtClean="0"/>
              <a:t>Serves as Jefferson County Spelling Bee Judge</a:t>
            </a:r>
          </a:p>
          <a:p>
            <a:r>
              <a:rPr lang="en-US" sz="1200" dirty="0" smtClean="0"/>
              <a:t>Serves as Alabama State Spelling Bee Judge</a:t>
            </a:r>
          </a:p>
          <a:p>
            <a:r>
              <a:rPr lang="en-US" sz="1200" dirty="0" smtClean="0"/>
              <a:t>Served as Keynote Speaker at Miles College Student Internship Cloaking Ceremony </a:t>
            </a:r>
          </a:p>
          <a:p>
            <a:r>
              <a:rPr lang="en-US" sz="1200" dirty="0" smtClean="0"/>
              <a:t>Served as Keynote Speaker at first- ever Birmingham Lincoln Education Conference </a:t>
            </a:r>
          </a:p>
          <a:p>
            <a:r>
              <a:rPr lang="en-US" sz="1200" dirty="0" smtClean="0"/>
              <a:t>Served as Keynote Speaker for Midfield Elementary 4</a:t>
            </a:r>
            <a:r>
              <a:rPr lang="en-US" sz="1200" baseline="30000" dirty="0" smtClean="0"/>
              <a:t>th</a:t>
            </a:r>
            <a:r>
              <a:rPr lang="en-US" sz="1200" dirty="0" smtClean="0"/>
              <a:t> Grade Recognition Program</a:t>
            </a:r>
          </a:p>
          <a:p>
            <a:pPr lvl="0"/>
            <a:r>
              <a:rPr lang="en-US" sz="1200" dirty="0" smtClean="0"/>
              <a:t>Served as Keynote for the Midfield Elementary Veterans Awards Day Program </a:t>
            </a:r>
          </a:p>
          <a:p>
            <a:pPr lvl="0"/>
            <a:r>
              <a:rPr lang="en-US" sz="1200" b="1" dirty="0" smtClean="0"/>
              <a:t>Served as Keynote Speaker and Reader for the Summer Community Program in the City of Midfield 2008</a:t>
            </a:r>
            <a:endParaRPr lang="en-US" sz="1200" dirty="0" smtClean="0"/>
          </a:p>
          <a:p>
            <a:pPr lvl="0"/>
            <a:r>
              <a:rPr lang="en-US" sz="1200" b="1" dirty="0" smtClean="0"/>
              <a:t>Served as speaker at Midfield City Schools Back to School Rallies for 2007, 2008, and 2009</a:t>
            </a:r>
            <a:endParaRPr lang="en-US" sz="1200" dirty="0" smtClean="0"/>
          </a:p>
          <a:p>
            <a:r>
              <a:rPr lang="en-US" sz="1200" dirty="0" smtClean="0"/>
              <a:t>Serves on the Midfield Chamber of Commerce Board of Directors</a:t>
            </a:r>
          </a:p>
          <a:p>
            <a:r>
              <a:rPr lang="en-US" sz="1200" dirty="0" smtClean="0"/>
              <a:t>Serves as </a:t>
            </a:r>
            <a:r>
              <a:rPr lang="en-US" sz="1200" dirty="0" err="1" smtClean="0"/>
              <a:t>liason</a:t>
            </a:r>
            <a:r>
              <a:rPr lang="en-US" sz="1200" dirty="0" smtClean="0"/>
              <a:t> for Midfield City Schools for Lawson State and Jefferson State Community Colleges for educational opportunities for Midfield City Schools</a:t>
            </a:r>
          </a:p>
          <a:p>
            <a:pPr lvl="0"/>
            <a:r>
              <a:rPr lang="en-US" sz="1200" b="1" dirty="0" smtClean="0"/>
              <a:t>Served as Speaker and Reader for the Summer Community Program in the City of Midfield 2008</a:t>
            </a:r>
            <a:endParaRPr lang="en-US" sz="1200" dirty="0" smtClean="0"/>
          </a:p>
          <a:p>
            <a:pPr lvl="0"/>
            <a:r>
              <a:rPr lang="en-US" sz="1200" b="1" dirty="0" smtClean="0"/>
              <a:t>Served as speaker at Midfield City Schools Back to School Rallies for 2007 and 2008</a:t>
            </a:r>
          </a:p>
          <a:p>
            <a:pPr lvl="0"/>
            <a:r>
              <a:rPr lang="en-US" sz="1200" dirty="0" smtClean="0"/>
              <a:t>All other accomplishments are listed  in detail on my resume and biographical sketch</a:t>
            </a:r>
            <a:r>
              <a:rPr lang="en-US" sz="1200" b="1" dirty="0" smtClean="0"/>
              <a:t>.</a:t>
            </a:r>
            <a:endParaRPr lang="en-US" sz="1200" dirty="0" smtClean="0"/>
          </a:p>
          <a:p>
            <a:pPr lvl="0">
              <a:buNone/>
            </a:pPr>
            <a:endParaRPr lang="en-US" sz="1200" dirty="0" smtClean="0"/>
          </a:p>
          <a:p>
            <a:endParaRPr lang="en-US" sz="1200" dirty="0"/>
          </a:p>
        </p:txBody>
      </p:sp>
      <p:pic>
        <p:nvPicPr>
          <p:cNvPr id="4" name="Picture 4" descr="C:\Documents and Settings\Dr.Douglas L.Ragland\Local Settings\Temporary Internet Files\Content.IE5\IJOLA5U7\MCj03340960000[1].wmf"/>
          <p:cNvPicPr>
            <a:picLocks noChangeAspect="1" noChangeArrowheads="1"/>
          </p:cNvPicPr>
          <p:nvPr/>
        </p:nvPicPr>
        <p:blipFill>
          <a:blip r:embed="rId3" cstate="print"/>
          <a:srcRect/>
          <a:stretch>
            <a:fillRect/>
          </a:stretch>
        </p:blipFill>
        <p:spPr bwMode="auto">
          <a:xfrm>
            <a:off x="8077200" y="4495801"/>
            <a:ext cx="914400" cy="1752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25000" lnSpcReduction="20000"/>
          </a:bodyPr>
          <a:lstStyle/>
          <a:p>
            <a:r>
              <a:rPr lang="en-US" sz="7200" dirty="0" smtClean="0"/>
              <a:t> The following policies were modified, created  and implemented to ensure financial enhancement and legal protection for  the district:</a:t>
            </a:r>
          </a:p>
          <a:p>
            <a:r>
              <a:rPr lang="en-US" sz="7200" dirty="0" smtClean="0"/>
              <a:t>Professional Education Personnel Evaluation</a:t>
            </a:r>
          </a:p>
          <a:p>
            <a:r>
              <a:rPr lang="en-US" sz="7200" dirty="0" smtClean="0"/>
              <a:t>Educate Alabama Evaluation System</a:t>
            </a:r>
          </a:p>
          <a:p>
            <a:r>
              <a:rPr lang="en-US" sz="7200" dirty="0" smtClean="0"/>
              <a:t>Certified Personnel  Reduction In Force</a:t>
            </a:r>
          </a:p>
          <a:p>
            <a:r>
              <a:rPr lang="en-US" sz="7200" dirty="0" smtClean="0"/>
              <a:t>Support Personnel Reduction in Force</a:t>
            </a:r>
          </a:p>
          <a:p>
            <a:r>
              <a:rPr lang="en-US" sz="7200" dirty="0" smtClean="0"/>
              <a:t>Certified Personnel Vacation </a:t>
            </a:r>
          </a:p>
          <a:p>
            <a:r>
              <a:rPr lang="en-US" sz="7200" dirty="0" smtClean="0"/>
              <a:t>Support Personnel Vacation </a:t>
            </a:r>
          </a:p>
          <a:p>
            <a:r>
              <a:rPr lang="en-US" sz="7200" dirty="0" smtClean="0"/>
              <a:t>Accumulated Overtime Hours for 12 month Employees</a:t>
            </a:r>
          </a:p>
          <a:p>
            <a:r>
              <a:rPr lang="en-US" sz="7200" dirty="0" smtClean="0"/>
              <a:t>Complaints and Grievances</a:t>
            </a:r>
          </a:p>
          <a:p>
            <a:r>
              <a:rPr lang="en-US" sz="7200" dirty="0" smtClean="0"/>
              <a:t>Field Trips and Excursions</a:t>
            </a:r>
          </a:p>
          <a:p>
            <a:r>
              <a:rPr lang="en-US" sz="7200" dirty="0" smtClean="0"/>
              <a:t>Code of Conduct</a:t>
            </a:r>
          </a:p>
          <a:p>
            <a:r>
              <a:rPr lang="en-US" sz="7200" dirty="0" smtClean="0"/>
              <a:t>Meetings</a:t>
            </a:r>
          </a:p>
          <a:p>
            <a:r>
              <a:rPr lang="en-US" sz="7200" dirty="0" smtClean="0"/>
              <a:t>District Reorganization Chart</a:t>
            </a:r>
          </a:p>
          <a:p>
            <a:r>
              <a:rPr lang="en-US" sz="7200" dirty="0" smtClean="0"/>
              <a:t>Purchasing</a:t>
            </a:r>
          </a:p>
          <a:p>
            <a:r>
              <a:rPr lang="en-US" sz="7200" dirty="0" smtClean="0"/>
              <a:t>General Organization</a:t>
            </a:r>
          </a:p>
          <a:p>
            <a:r>
              <a:rPr lang="en-US" sz="7200" dirty="0" smtClean="0"/>
              <a:t>Job Description approval for all positions in the district</a:t>
            </a:r>
          </a:p>
          <a:p>
            <a:r>
              <a:rPr lang="en-US" sz="7200" dirty="0" smtClean="0"/>
              <a:t>Salary Schedule Modifications</a:t>
            </a:r>
          </a:p>
          <a:p>
            <a:r>
              <a:rPr lang="en-US" sz="7200" dirty="0" smtClean="0"/>
              <a:t>Student Transfer /Withdrawal.</a:t>
            </a:r>
          </a:p>
          <a:p>
            <a:endParaRPr lang="en-US" dirty="0" smtClean="0"/>
          </a:p>
          <a:p>
            <a:endParaRPr lang="en-US" dirty="0" smtClean="0"/>
          </a:p>
          <a:p>
            <a:pPr>
              <a:buNone/>
            </a:pPr>
            <a:endParaRPr lang="en-US" dirty="0"/>
          </a:p>
        </p:txBody>
      </p:sp>
      <p:pic>
        <p:nvPicPr>
          <p:cNvPr id="1026" name="Picture 2" descr="C:\Documents and Settings\Dr.Douglas L.Ragland\Local Settings\Temporary Internet Files\Content.IE5\0PAJOPAJ\MCBS00263_0000[1].wmf"/>
          <p:cNvPicPr>
            <a:picLocks noChangeAspect="1" noChangeArrowheads="1"/>
          </p:cNvPicPr>
          <p:nvPr/>
        </p:nvPicPr>
        <p:blipFill>
          <a:blip r:embed="rId3" cstate="print"/>
          <a:srcRect/>
          <a:stretch>
            <a:fillRect/>
          </a:stretch>
        </p:blipFill>
        <p:spPr bwMode="auto">
          <a:xfrm>
            <a:off x="6477000" y="3352800"/>
            <a:ext cx="1402690" cy="163769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Midfield City School System was selected for the 2009-2010 school year to be a site for the Virtual Alabama School Safety Program in partnership with Alabama Homeland Security, Alabama State Department of Education, Alabama Criminal Justice Information Center and Auburn University Montgomery Center for Government.</a:t>
            </a:r>
            <a:endParaRPr lang="en-US" dirty="0"/>
          </a:p>
        </p:txBody>
      </p:sp>
      <p:pic>
        <p:nvPicPr>
          <p:cNvPr id="2050" name="Picture 2" descr="C:\Documents and Settings\Dr.Douglas L.Ragland\Local Settings\Temporary Internet Files\Content.IE5\S3NDRG9A\MCj02414710000[1].wmf"/>
          <p:cNvPicPr>
            <a:picLocks noChangeAspect="1" noChangeArrowheads="1"/>
          </p:cNvPicPr>
          <p:nvPr/>
        </p:nvPicPr>
        <p:blipFill>
          <a:blip r:embed="rId3" cstate="print"/>
          <a:srcRect/>
          <a:stretch>
            <a:fillRect/>
          </a:stretch>
        </p:blipFill>
        <p:spPr bwMode="auto">
          <a:xfrm>
            <a:off x="7545629" y="5032858"/>
            <a:ext cx="1598371" cy="182514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2551</TotalTime>
  <Words>2390</Words>
  <Application>Microsoft Office PowerPoint</Application>
  <PresentationFormat>On-screen Show (4:3)</PresentationFormat>
  <Paragraphs>232</Paragraphs>
  <Slides>75</Slides>
  <Notes>75</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  Superintendent Major Accomplishments and Goals For Midfield City Schools </vt:lpstr>
      <vt:lpstr>Accomplishments and Goals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Partnerships </vt:lpstr>
      <vt:lpstr>Superintendent Goals:</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Beliefs</vt:lpstr>
      <vt:lpstr>Leaders Ensuring Success at all Levels</vt:lpstr>
      <vt:lpstr>Mission Statement</vt:lpstr>
      <vt:lpstr>PROFESSIONAL DEVELOPMENT FOR  DR. DOUGLAS L. RAGLAND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Midfield City Schools  2009-2010 Employee Institute Dr. Douglas L. Ragland, Superintendent Board Members: Mr. Verranzno Davis, President Mrs. Rita Gulley, Vice President Ms. Debra Newbold-Member Mr. Geary Terrell-Member Mr. Nathaniel Hutton-Member</dc:title>
  <dc:creator>DRagland</dc:creator>
  <cp:lastModifiedBy>DRagland</cp:lastModifiedBy>
  <cp:revision>198</cp:revision>
  <dcterms:created xsi:type="dcterms:W3CDTF">2009-07-23T13:12:02Z</dcterms:created>
  <dcterms:modified xsi:type="dcterms:W3CDTF">2014-09-14T14:10:38Z</dcterms:modified>
</cp:coreProperties>
</file>