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3"/>
  </p:notesMasterIdLst>
  <p:sldIdLst>
    <p:sldId id="681" r:id="rId2"/>
    <p:sldId id="261" r:id="rId3"/>
    <p:sldId id="903" r:id="rId4"/>
    <p:sldId id="948" r:id="rId5"/>
    <p:sldId id="634" r:id="rId6"/>
    <p:sldId id="1165" r:id="rId7"/>
    <p:sldId id="270" r:id="rId8"/>
    <p:sldId id="277" r:id="rId9"/>
    <p:sldId id="341" r:id="rId10"/>
    <p:sldId id="278" r:id="rId11"/>
    <p:sldId id="1104" r:id="rId12"/>
    <p:sldId id="1166" r:id="rId13"/>
    <p:sldId id="1167" r:id="rId14"/>
    <p:sldId id="1168" r:id="rId15"/>
    <p:sldId id="1169" r:id="rId16"/>
    <p:sldId id="1170" r:id="rId17"/>
    <p:sldId id="1171" r:id="rId18"/>
    <p:sldId id="1172" r:id="rId19"/>
    <p:sldId id="1173" r:id="rId20"/>
    <p:sldId id="995" r:id="rId21"/>
    <p:sldId id="1155" r:id="rId22"/>
    <p:sldId id="529" r:id="rId23"/>
    <p:sldId id="310" r:id="rId24"/>
    <p:sldId id="507" r:id="rId25"/>
    <p:sldId id="508" r:id="rId26"/>
    <p:sldId id="495" r:id="rId27"/>
    <p:sldId id="334" r:id="rId28"/>
    <p:sldId id="382" r:id="rId29"/>
    <p:sldId id="336" r:id="rId30"/>
    <p:sldId id="337" r:id="rId31"/>
    <p:sldId id="383" r:id="rId32"/>
    <p:sldId id="304" r:id="rId33"/>
    <p:sldId id="1180" r:id="rId34"/>
    <p:sldId id="1181" r:id="rId35"/>
    <p:sldId id="1182" r:id="rId36"/>
    <p:sldId id="1183" r:id="rId37"/>
    <p:sldId id="1184" r:id="rId38"/>
    <p:sldId id="1179" r:id="rId39"/>
    <p:sldId id="305" r:id="rId40"/>
    <p:sldId id="315" r:id="rId41"/>
    <p:sldId id="1174" r:id="rId42"/>
    <p:sldId id="646" r:id="rId43"/>
    <p:sldId id="647" r:id="rId44"/>
    <p:sldId id="1175" r:id="rId45"/>
    <p:sldId id="485" r:id="rId46"/>
    <p:sldId id="1130" r:id="rId47"/>
    <p:sldId id="1065" r:id="rId48"/>
    <p:sldId id="1176" r:id="rId49"/>
    <p:sldId id="1177" r:id="rId50"/>
    <p:sldId id="1178" r:id="rId51"/>
    <p:sldId id="330" r:id="rId52"/>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showGuides="1">
      <p:cViewPr varScale="1">
        <p:scale>
          <a:sx n="102" d="100"/>
          <a:sy n="102" d="100"/>
        </p:scale>
        <p:origin x="1842" y="114"/>
      </p:cViewPr>
      <p:guideLst>
        <p:guide orient="horz" pos="2184"/>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9/25/2022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1371B0-AF17-46F4-A386-63C9D67FACF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4587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10</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373416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1350364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1560174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1450734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3881642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3997126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4267273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2710527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2638527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2050439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41</a:t>
            </a:fld>
            <a:endParaRPr lang="en-US" altLang="en-US"/>
          </a:p>
        </p:txBody>
      </p:sp>
    </p:spTree>
    <p:extLst>
      <p:ext uri="{BB962C8B-B14F-4D97-AF65-F5344CB8AC3E}">
        <p14:creationId xmlns:p14="http://schemas.microsoft.com/office/powerpoint/2010/main" val="2356673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44</a:t>
            </a:fld>
            <a:endParaRPr lang="en-US" altLang="en-US"/>
          </a:p>
        </p:txBody>
      </p:sp>
    </p:spTree>
    <p:extLst>
      <p:ext uri="{BB962C8B-B14F-4D97-AF65-F5344CB8AC3E}">
        <p14:creationId xmlns:p14="http://schemas.microsoft.com/office/powerpoint/2010/main" val="287055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46</a:t>
            </a:fld>
            <a:endParaRPr lang="en-US" altLang="en-US"/>
          </a:p>
        </p:txBody>
      </p:sp>
    </p:spTree>
    <p:extLst>
      <p:ext uri="{BB962C8B-B14F-4D97-AF65-F5344CB8AC3E}">
        <p14:creationId xmlns:p14="http://schemas.microsoft.com/office/powerpoint/2010/main" val="1435307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47</a:t>
            </a:fld>
            <a:endParaRPr lang="en-US" altLang="en-US"/>
          </a:p>
        </p:txBody>
      </p:sp>
    </p:spTree>
    <p:extLst>
      <p:ext uri="{BB962C8B-B14F-4D97-AF65-F5344CB8AC3E}">
        <p14:creationId xmlns:p14="http://schemas.microsoft.com/office/powerpoint/2010/main" val="723148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48</a:t>
            </a:fld>
            <a:endParaRPr lang="en-US" altLang="en-US"/>
          </a:p>
        </p:txBody>
      </p:sp>
    </p:spTree>
    <p:extLst>
      <p:ext uri="{BB962C8B-B14F-4D97-AF65-F5344CB8AC3E}">
        <p14:creationId xmlns:p14="http://schemas.microsoft.com/office/powerpoint/2010/main" val="1755036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49</a:t>
            </a:fld>
            <a:endParaRPr lang="en-US" altLang="en-US"/>
          </a:p>
        </p:txBody>
      </p:sp>
    </p:spTree>
    <p:extLst>
      <p:ext uri="{BB962C8B-B14F-4D97-AF65-F5344CB8AC3E}">
        <p14:creationId xmlns:p14="http://schemas.microsoft.com/office/powerpoint/2010/main" val="998837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50</a:t>
            </a:fld>
            <a:endParaRPr lang="en-US" altLang="en-US"/>
          </a:p>
        </p:txBody>
      </p:sp>
    </p:spTree>
    <p:extLst>
      <p:ext uri="{BB962C8B-B14F-4D97-AF65-F5344CB8AC3E}">
        <p14:creationId xmlns:p14="http://schemas.microsoft.com/office/powerpoint/2010/main" val="122447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205581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70810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382410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1735078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7</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8</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9</a:t>
            </a:fld>
            <a:endParaRPr lang="en-US" altLang="en-US"/>
          </a:p>
        </p:txBody>
      </p:sp>
    </p:spTree>
    <p:extLst>
      <p:ext uri="{BB962C8B-B14F-4D97-AF65-F5344CB8AC3E}">
        <p14:creationId xmlns:p14="http://schemas.microsoft.com/office/powerpoint/2010/main" val="2644091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9/25/2022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9/25/2022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9/25/2022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80122" y="214965"/>
            <a:ext cx="6886877" cy="901567"/>
          </a:xfrm>
        </p:spPr>
        <p:txBody>
          <a:bodyPr/>
          <a:lstStyle/>
          <a:p>
            <a:r>
              <a:rPr lang="en-US" dirty="0"/>
              <a:t>Click to edit Master title style</a:t>
            </a:r>
          </a:p>
        </p:txBody>
      </p:sp>
      <p:sp>
        <p:nvSpPr>
          <p:cNvPr id="4" name="Content Placeholder 3"/>
          <p:cNvSpPr>
            <a:spLocks noGrp="1"/>
          </p:cNvSpPr>
          <p:nvPr>
            <p:ph sz="half" idx="2"/>
          </p:nvPr>
        </p:nvSpPr>
        <p:spPr>
          <a:xfrm>
            <a:off x="2180122" y="1250921"/>
            <a:ext cx="6504272" cy="4533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819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2311" y="128336"/>
            <a:ext cx="6735278" cy="670561"/>
          </a:xfrm>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2299234" y="1299048"/>
            <a:ext cx="6641431"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299235" y="2912232"/>
            <a:ext cx="6641430"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FC93664-D097-4CE7-9E77-8E140C008360}" type="slidenum">
              <a:rPr lang="en-US" smtClean="0"/>
              <a:t>‹#›</a:t>
            </a:fld>
            <a:endParaRPr lang="en-US"/>
          </a:p>
        </p:txBody>
      </p:sp>
    </p:spTree>
    <p:extLst>
      <p:ext uri="{BB962C8B-B14F-4D97-AF65-F5344CB8AC3E}">
        <p14:creationId xmlns:p14="http://schemas.microsoft.com/office/powerpoint/2010/main" val="395451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9/25/2022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9/25/2022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9/25/2022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9/25/2022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9/25/2022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9/25/2022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9/25/2022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9/25/2022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7D7BD8-0656-4F70-B43A-0D2833D99DB6}"/>
              </a:ext>
            </a:extLst>
          </p:cNvPr>
          <p:cNvPicPr>
            <a:picLocks noChangeAspect="1"/>
          </p:cNvPicPr>
          <p:nvPr userDrawn="1"/>
        </p:nvPicPr>
        <p:blipFill>
          <a:blip r:embed="rId15">
            <a:extLst>
              <a:ext uri="{BEBA8EAE-BF5A-486C-A8C5-ECC9F3942E4B}">
                <a14:imgProps xmlns:a14="http://schemas.microsoft.com/office/drawing/2010/main">
                  <a14:imgLayer r:embed="rId16">
                    <a14:imgEffect>
                      <a14:artisticGlowDiffused/>
                    </a14:imgEffect>
                    <a14:imgEffect>
                      <a14:sharpenSoften amount="-25000"/>
                    </a14:imgEffect>
                    <a14:imgEffect>
                      <a14:saturation sat="400000"/>
                    </a14:imgEffect>
                  </a14:imgLayer>
                </a14:imgProps>
              </a:ext>
            </a:extLst>
          </a:blip>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9/25/2022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806FC36-965E-4CED-A66C-7B7C15F07968}"/>
              </a:ext>
            </a:extLst>
          </p:cNvPr>
          <p:cNvPicPr>
            <a:picLocks noChangeAspect="1"/>
          </p:cNvPicPr>
          <p:nvPr/>
        </p:nvPicPr>
        <p:blipFill>
          <a:blip r:embed="rId4"/>
          <a:stretch>
            <a:fillRect/>
          </a:stretch>
        </p:blipFill>
        <p:spPr>
          <a:xfrm>
            <a:off x="-2307" y="1"/>
            <a:ext cx="9144000" cy="6857999"/>
          </a:xfrm>
          <a:prstGeom prst="rect">
            <a:avLst/>
          </a:prstGeom>
        </p:spPr>
      </p:pic>
      <p:sp>
        <p:nvSpPr>
          <p:cNvPr id="3" name="Rectangle 2">
            <a:extLst>
              <a:ext uri="{FF2B5EF4-FFF2-40B4-BE49-F238E27FC236}">
                <a16:creationId xmlns:a16="http://schemas.microsoft.com/office/drawing/2014/main" id="{AE0CBB0F-E404-4570-AD0E-8FB33B80589D}"/>
              </a:ext>
            </a:extLst>
          </p:cNvPr>
          <p:cNvSpPr/>
          <p:nvPr/>
        </p:nvSpPr>
        <p:spPr>
          <a:xfrm>
            <a:off x="2307" y="118105"/>
            <a:ext cx="9141693" cy="3742762"/>
          </a:xfrm>
          <a:prstGeom prst="rect">
            <a:avLst/>
          </a:prstGeom>
        </p:spPr>
        <p:txBody>
          <a:bodyPr vert="horz" lIns="91440" tIns="45720" rIns="91440" bIns="45720" rtlCol="0">
            <a:noAutofit/>
          </a:bodyPr>
          <a:lstStyle/>
          <a:p>
            <a:pPr marR="0" lvl="0" algn="ctr" defTabSz="914400" eaLnBrk="1" fontAlgn="base" hangingPunct="1">
              <a:lnSpc>
                <a:spcPct val="90000"/>
              </a:lnSpc>
              <a:spcAft>
                <a:spcPts val="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Welcome in the Name of</a:t>
            </a:r>
          </a:p>
          <a:p>
            <a:pPr marR="0" lvl="0" algn="ctr" defTabSz="914400" eaLnBrk="1" fontAlgn="base" hangingPunct="1">
              <a:lnSpc>
                <a:spcPct val="90000"/>
              </a:lnSpc>
              <a:spcAft>
                <a:spcPts val="120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The Triune God</a:t>
            </a:r>
          </a:p>
          <a:p>
            <a:pPr marR="0" lvl="0" algn="ctr" defTabSz="914400" eaLnBrk="1" fontAlgn="base" hangingPunct="1">
              <a:lnSpc>
                <a:spcPct val="90000"/>
              </a:lnSpc>
              <a:spcAft>
                <a:spcPts val="0"/>
              </a:spcAft>
              <a:buClrTx/>
              <a:buSzTx/>
              <a:tabLst/>
              <a:defRPr/>
            </a:pPr>
            <a:r>
              <a:rPr lang="en-US" sz="3600" dirty="0">
                <a:latin typeface="Arial Rounded MT Bold" panose="020F0704030504030204" pitchFamily="34" charset="0"/>
                <a:ea typeface="+mn-ea"/>
              </a:rPr>
              <a:t>September 25, 2022</a:t>
            </a:r>
          </a:p>
          <a:p>
            <a:pPr marR="0" lvl="0" algn="ctr" defTabSz="914400" eaLnBrk="1" fontAlgn="base" hangingPunct="1">
              <a:lnSpc>
                <a:spcPct val="90000"/>
              </a:lnSpc>
              <a:spcAft>
                <a:spcPts val="0"/>
              </a:spcAft>
              <a:buClrTx/>
              <a:buSzTx/>
              <a:tabLst/>
              <a:defRPr/>
            </a:pPr>
            <a:r>
              <a:rPr lang="en-US" sz="3600" dirty="0">
                <a:latin typeface="Arial Rounded MT Bold" panose="020F0704030504030204" pitchFamily="34" charset="0"/>
                <a:ea typeface="+mn-ea"/>
              </a:rPr>
              <a:t>Joseph In Prison</a:t>
            </a:r>
          </a:p>
        </p:txBody>
      </p:sp>
      <p:sp>
        <p:nvSpPr>
          <p:cNvPr id="5" name="Rectangle 4">
            <a:extLst>
              <a:ext uri="{FF2B5EF4-FFF2-40B4-BE49-F238E27FC236}">
                <a16:creationId xmlns:a16="http://schemas.microsoft.com/office/drawing/2014/main" id="{F78CAB9F-0032-419D-9B73-8ED35598E323}"/>
              </a:ext>
            </a:extLst>
          </p:cNvPr>
          <p:cNvSpPr/>
          <p:nvPr/>
        </p:nvSpPr>
        <p:spPr>
          <a:xfrm>
            <a:off x="4421171" y="2690201"/>
            <a:ext cx="4589613" cy="4132137"/>
          </a:xfrm>
          <a:prstGeom prst="rect">
            <a:avLst/>
          </a:prstGeom>
        </p:spPr>
        <p:txBody>
          <a:bodyPr vert="horz" lIns="91440" tIns="45720" rIns="91440" bIns="45720" rtlCol="0">
            <a:noAutofit/>
          </a:bodyPr>
          <a:lstStyle/>
          <a:p>
            <a:pPr marL="457200" indent="-228600" defTabSz="914400" eaLnBrk="1" hangingPunct="1">
              <a:spcAft>
                <a:spcPts val="0"/>
              </a:spcAft>
              <a:buFont typeface="Arial" panose="020B0604020202020204" pitchFamily="34" charset="0"/>
              <a:buChar char="•"/>
              <a:defRPr/>
            </a:pPr>
            <a:r>
              <a:rPr lang="en-US" sz="3200" b="1" dirty="0">
                <a:latin typeface="Arial Rounded MT Bold" panose="020F0704030504030204" pitchFamily="34" charset="0"/>
                <a:ea typeface="+mn-ea"/>
              </a:rPr>
              <a:t>Prelude by                                       Roxanne Groff</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Office of the Acolyte</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Ringing of the Bell</a:t>
            </a:r>
          </a:p>
        </p:txBody>
      </p:sp>
      <p:sp>
        <p:nvSpPr>
          <p:cNvPr id="17" name="Rectangle 16">
            <a:extLst>
              <a:ext uri="{FF2B5EF4-FFF2-40B4-BE49-F238E27FC236}">
                <a16:creationId xmlns:a16="http://schemas.microsoft.com/office/drawing/2014/main" id="{B4D0BB6D-8379-40D9-813D-A28500E33999}"/>
              </a:ext>
            </a:extLst>
          </p:cNvPr>
          <p:cNvSpPr/>
          <p:nvPr/>
        </p:nvSpPr>
        <p:spPr>
          <a:xfrm>
            <a:off x="4610100" y="5297865"/>
            <a:ext cx="4426676" cy="1356386"/>
          </a:xfrm>
          <a:prstGeom prst="rect">
            <a:avLst/>
          </a:prstGeom>
        </p:spPr>
        <p:txBody>
          <a:bodyPr vert="horz" lIns="91440" tIns="45720" rIns="91440" bIns="45720" rtlCol="0" anchor="ctr">
            <a:noAutofit/>
          </a:bodyPr>
          <a:lstStyle/>
          <a:p>
            <a:pPr marL="228600" algn="ctr" defTabSz="914400" eaLnBrk="1" hangingPunct="1">
              <a:spcAft>
                <a:spcPts val="600"/>
              </a:spcAft>
              <a:defRPr/>
            </a:pPr>
            <a:r>
              <a:rPr lang="en-US" sz="2800" dirty="0">
                <a:latin typeface="Arial Rounded MT Bold" panose="020F0704030504030204" pitchFamily="34" charset="0"/>
                <a:ea typeface="+mn-ea"/>
              </a:rPr>
              <a:t>Scripture Focus:</a:t>
            </a:r>
          </a:p>
          <a:p>
            <a:pPr marL="228600" algn="ctr" defTabSz="914400" eaLnBrk="1" hangingPunct="1">
              <a:spcAft>
                <a:spcPts val="600"/>
              </a:spcAft>
              <a:defRPr/>
            </a:pPr>
            <a:r>
              <a:rPr lang="en-US" sz="2800" dirty="0">
                <a:latin typeface="Arial Rounded MT Bold" panose="020F0704030504030204" pitchFamily="34" charset="0"/>
                <a:ea typeface="+mn-ea"/>
              </a:rPr>
              <a:t>Genesis 39:1-23</a:t>
            </a:r>
          </a:p>
        </p:txBody>
      </p:sp>
      <p:pic>
        <p:nvPicPr>
          <p:cNvPr id="7" name="Picture 6">
            <a:extLst>
              <a:ext uri="{FF2B5EF4-FFF2-40B4-BE49-F238E27FC236}">
                <a16:creationId xmlns:a16="http://schemas.microsoft.com/office/drawing/2014/main" id="{1D758527-F5DB-032D-800D-BB3C1AF4A4D4}"/>
              </a:ext>
            </a:extLst>
          </p:cNvPr>
          <p:cNvPicPr>
            <a:picLocks noChangeAspect="1"/>
          </p:cNvPicPr>
          <p:nvPr/>
        </p:nvPicPr>
        <p:blipFill>
          <a:blip r:embed="rId5"/>
          <a:stretch>
            <a:fillRect/>
          </a:stretch>
        </p:blipFill>
        <p:spPr>
          <a:xfrm>
            <a:off x="107223" y="2818614"/>
            <a:ext cx="4366099" cy="2903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1943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762667" y="1474170"/>
            <a:ext cx="7694865" cy="3909660"/>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includes readings from the book of Genesis, Chapter 39.</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Genesis 39:1-23</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5" name="TextBox 4">
            <a:extLst>
              <a:ext uri="{FF2B5EF4-FFF2-40B4-BE49-F238E27FC236}">
                <a16:creationId xmlns:a16="http://schemas.microsoft.com/office/drawing/2014/main" id="{F575C3F9-6563-5230-F780-592BD1113AC0}"/>
              </a:ext>
            </a:extLst>
          </p:cNvPr>
          <p:cNvSpPr txBox="1"/>
          <p:nvPr/>
        </p:nvSpPr>
        <p:spPr>
          <a:xfrm>
            <a:off x="197963" y="886120"/>
            <a:ext cx="8851769"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Now Joseph was taken down to Egypt, and Potiphar, an officer of Pharaoh, the captain of the guard, an Egyptian, bought him from the Ishmaelites who had brought him down there.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Lord was with Joseph, and he became a successful man; he was in the house of his Egyptian master.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His master saw that the Lord was with him, and that the Lord caused all that he did to</a:t>
            </a:r>
          </a:p>
        </p:txBody>
      </p:sp>
    </p:spTree>
    <p:extLst>
      <p:ext uri="{BB962C8B-B14F-4D97-AF65-F5344CB8AC3E}">
        <p14:creationId xmlns:p14="http://schemas.microsoft.com/office/powerpoint/2010/main" val="1692563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Genesis 39:1-23</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5" name="TextBox 4">
            <a:extLst>
              <a:ext uri="{FF2B5EF4-FFF2-40B4-BE49-F238E27FC236}">
                <a16:creationId xmlns:a16="http://schemas.microsoft.com/office/drawing/2014/main" id="{F575C3F9-6563-5230-F780-592BD1113AC0}"/>
              </a:ext>
            </a:extLst>
          </p:cNvPr>
          <p:cNvSpPr txBox="1"/>
          <p:nvPr/>
        </p:nvSpPr>
        <p:spPr>
          <a:xfrm>
            <a:off x="197963" y="886120"/>
            <a:ext cx="8851769"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prosper in his hands.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Joseph found favor in his sight and attended him; he made him overseer of his house and put him in charge of all that he had.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From the time that he made him overseer in his house and over all that he had, the Lord blessed the Egyptian’s house for Joseph’s sake; the blessing of the Lord was on all that he had, in house and field.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he left</a:t>
            </a:r>
          </a:p>
        </p:txBody>
      </p:sp>
    </p:spTree>
    <p:extLst>
      <p:ext uri="{BB962C8B-B14F-4D97-AF65-F5344CB8AC3E}">
        <p14:creationId xmlns:p14="http://schemas.microsoft.com/office/powerpoint/2010/main" val="1665432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Genesis 39:1-23</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5" name="TextBox 4">
            <a:extLst>
              <a:ext uri="{FF2B5EF4-FFF2-40B4-BE49-F238E27FC236}">
                <a16:creationId xmlns:a16="http://schemas.microsoft.com/office/drawing/2014/main" id="{F575C3F9-6563-5230-F780-592BD1113AC0}"/>
              </a:ext>
            </a:extLst>
          </p:cNvPr>
          <p:cNvSpPr txBox="1"/>
          <p:nvPr/>
        </p:nvSpPr>
        <p:spPr>
          <a:xfrm>
            <a:off x="197963" y="886120"/>
            <a:ext cx="8851769"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all that he had in Joseph’s charge; and, with him there, he had no concern for anything but the food that he ate. Now Joseph was handsome and good-looking.</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after a time his master’s wife cast her eyes on Joseph and said, “Lie with me.”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he refused and said to his master’s wife, “Look, with me here, my master has no concern about anything</a:t>
            </a:r>
          </a:p>
        </p:txBody>
      </p:sp>
    </p:spTree>
    <p:extLst>
      <p:ext uri="{BB962C8B-B14F-4D97-AF65-F5344CB8AC3E}">
        <p14:creationId xmlns:p14="http://schemas.microsoft.com/office/powerpoint/2010/main" val="4157139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Genesis 39:1-23</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5" name="TextBox 4">
            <a:extLst>
              <a:ext uri="{FF2B5EF4-FFF2-40B4-BE49-F238E27FC236}">
                <a16:creationId xmlns:a16="http://schemas.microsoft.com/office/drawing/2014/main" id="{F575C3F9-6563-5230-F780-592BD1113AC0}"/>
              </a:ext>
            </a:extLst>
          </p:cNvPr>
          <p:cNvSpPr txBox="1"/>
          <p:nvPr/>
        </p:nvSpPr>
        <p:spPr>
          <a:xfrm>
            <a:off x="197963" y="886120"/>
            <a:ext cx="8851769"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in the house, and he has put everything that he has in my hand.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is not greater in this house than I am, nor has he kept back anything from me except yourself, because you are his wife. How then could I do this great wickedness, and sin against God?”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although she spoke to Joseph day after day, he would not consent to lie beside her or to be with her.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One</a:t>
            </a:r>
          </a:p>
        </p:txBody>
      </p:sp>
    </p:spTree>
    <p:extLst>
      <p:ext uri="{BB962C8B-B14F-4D97-AF65-F5344CB8AC3E}">
        <p14:creationId xmlns:p14="http://schemas.microsoft.com/office/powerpoint/2010/main" val="175729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Genesis 39:1-23</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5" name="TextBox 4">
            <a:extLst>
              <a:ext uri="{FF2B5EF4-FFF2-40B4-BE49-F238E27FC236}">
                <a16:creationId xmlns:a16="http://schemas.microsoft.com/office/drawing/2014/main" id="{F575C3F9-6563-5230-F780-592BD1113AC0}"/>
              </a:ext>
            </a:extLst>
          </p:cNvPr>
          <p:cNvSpPr txBox="1"/>
          <p:nvPr/>
        </p:nvSpPr>
        <p:spPr>
          <a:xfrm>
            <a:off x="197963" y="886120"/>
            <a:ext cx="8851769"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day, however, when he went into the house to do his work, and while no one else was in the house,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she caught hold of his garment, saying, “Lie with me!” But he left his garment in her hand, and fled and ran outside.</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she saw that he had left his garment in her hand and had fled outside,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she called out to the members of her household and said to</a:t>
            </a:r>
          </a:p>
        </p:txBody>
      </p:sp>
    </p:spTree>
    <p:extLst>
      <p:ext uri="{BB962C8B-B14F-4D97-AF65-F5344CB8AC3E}">
        <p14:creationId xmlns:p14="http://schemas.microsoft.com/office/powerpoint/2010/main" val="2700077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Genesis 39:1-23</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5" name="TextBox 4">
            <a:extLst>
              <a:ext uri="{FF2B5EF4-FFF2-40B4-BE49-F238E27FC236}">
                <a16:creationId xmlns:a16="http://schemas.microsoft.com/office/drawing/2014/main" id="{F575C3F9-6563-5230-F780-592BD1113AC0}"/>
              </a:ext>
            </a:extLst>
          </p:cNvPr>
          <p:cNvSpPr txBox="1"/>
          <p:nvPr/>
        </p:nvSpPr>
        <p:spPr>
          <a:xfrm>
            <a:off x="197963" y="886120"/>
            <a:ext cx="8851769"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them, “See, my husband has brought among us a Hebrew to insult us! He came in to me to lie with me, and I cried out with a loud voice;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when he heard me raise my voice and cry out, he left his garment beside me, and fled outside.”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she kept his garment by her until his master came home,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she told him the same story, saying, “The Hebrew servant, </a:t>
            </a:r>
          </a:p>
        </p:txBody>
      </p:sp>
    </p:spTree>
    <p:extLst>
      <p:ext uri="{BB962C8B-B14F-4D97-AF65-F5344CB8AC3E}">
        <p14:creationId xmlns:p14="http://schemas.microsoft.com/office/powerpoint/2010/main" val="355561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Genesis 39:1-23</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5" name="TextBox 4">
            <a:extLst>
              <a:ext uri="{FF2B5EF4-FFF2-40B4-BE49-F238E27FC236}">
                <a16:creationId xmlns:a16="http://schemas.microsoft.com/office/drawing/2014/main" id="{F575C3F9-6563-5230-F780-592BD1113AC0}"/>
              </a:ext>
            </a:extLst>
          </p:cNvPr>
          <p:cNvSpPr txBox="1"/>
          <p:nvPr/>
        </p:nvSpPr>
        <p:spPr>
          <a:xfrm>
            <a:off x="197963" y="886120"/>
            <a:ext cx="8851769" cy="5626220"/>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whom you have brought among us, came in to me to insult me;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as soon as I raised my voice and cried out, he left his garment beside me, and fled outside.”</a:t>
            </a:r>
          </a:p>
          <a:p>
            <a:pPr marL="0" marR="0">
              <a:lnSpc>
                <a:spcPct val="97000"/>
              </a:lnSpc>
              <a:spcBef>
                <a:spcPts val="0"/>
              </a:spcBef>
              <a:spcAft>
                <a:spcPts val="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his master heard the words that his wife spoke to him, saying, “This is the way your servant treated me,” he became enraged.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Joseph’s master took him and put him into the</a:t>
            </a:r>
          </a:p>
        </p:txBody>
      </p:sp>
    </p:spTree>
    <p:extLst>
      <p:ext uri="{BB962C8B-B14F-4D97-AF65-F5344CB8AC3E}">
        <p14:creationId xmlns:p14="http://schemas.microsoft.com/office/powerpoint/2010/main" val="2263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Genesis 39:1-23</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5" name="TextBox 4">
            <a:extLst>
              <a:ext uri="{FF2B5EF4-FFF2-40B4-BE49-F238E27FC236}">
                <a16:creationId xmlns:a16="http://schemas.microsoft.com/office/drawing/2014/main" id="{F575C3F9-6563-5230-F780-592BD1113AC0}"/>
              </a:ext>
            </a:extLst>
          </p:cNvPr>
          <p:cNvSpPr txBox="1"/>
          <p:nvPr/>
        </p:nvSpPr>
        <p:spPr>
          <a:xfrm>
            <a:off x="65989" y="886120"/>
            <a:ext cx="8983744" cy="5078313"/>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prison, the place where the king’s prisoners were confined; he remained there in prison.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the Lord was with Joseph and showed him steadfast love; he gave him favor in the sight of the chief jailer.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chief jailer committed to Joseph’s care all the prisoners who were in the prison, and whatever was done there, he was the one who did it. </a:t>
            </a:r>
          </a:p>
        </p:txBody>
      </p:sp>
    </p:spTree>
    <p:extLst>
      <p:ext uri="{BB962C8B-B14F-4D97-AF65-F5344CB8AC3E}">
        <p14:creationId xmlns:p14="http://schemas.microsoft.com/office/powerpoint/2010/main" val="140399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Genesis 39:1-23</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5" name="TextBox 4">
            <a:extLst>
              <a:ext uri="{FF2B5EF4-FFF2-40B4-BE49-F238E27FC236}">
                <a16:creationId xmlns:a16="http://schemas.microsoft.com/office/drawing/2014/main" id="{F575C3F9-6563-5230-F780-592BD1113AC0}"/>
              </a:ext>
            </a:extLst>
          </p:cNvPr>
          <p:cNvSpPr txBox="1"/>
          <p:nvPr/>
        </p:nvSpPr>
        <p:spPr>
          <a:xfrm>
            <a:off x="778105" y="1317407"/>
            <a:ext cx="7663990" cy="2862322"/>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chief jailer paid no heed to anything that was in Joseph’s care, because the Lord was with him; and whatever he did, the Lord made it prosper.”</a:t>
            </a:r>
          </a:p>
        </p:txBody>
      </p:sp>
    </p:spTree>
    <p:extLst>
      <p:ext uri="{BB962C8B-B14F-4D97-AF65-F5344CB8AC3E}">
        <p14:creationId xmlns:p14="http://schemas.microsoft.com/office/powerpoint/2010/main" val="428131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4447371"/>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a:p>
            <a:pPr marL="0" marR="0">
              <a:lnSpc>
                <a:spcPct val="107000"/>
              </a:lnSpc>
              <a:spcBef>
                <a:spcPts val="0"/>
              </a:spcBef>
              <a:spcAft>
                <a:spcPts val="600"/>
              </a:spcAft>
            </a:pPr>
            <a:endParaRPr lang="en-US" sz="1400" dirty="0">
              <a:effectLst/>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rPr>
              <a:t>We confess our sins before God and one another.</a:t>
            </a:r>
          </a:p>
          <a:p>
            <a:pPr marL="684213" marR="0" indent="-684213">
              <a:lnSpc>
                <a:spcPct val="107000"/>
              </a:lnSpc>
              <a:spcBef>
                <a:spcPts val="0"/>
              </a:spcBef>
              <a:spcAft>
                <a:spcPts val="0"/>
              </a:spcAft>
            </a:pPr>
            <a:r>
              <a:rPr lang="en-US" sz="3600" i="1" dirty="0">
                <a:solidFill>
                  <a:srgbClr val="FF0000"/>
                </a:solidFill>
                <a:latin typeface="Arial Rounded MT Bold" panose="020F0704030504030204" pitchFamily="34" charset="0"/>
                <a:ea typeface="Calibri" panose="020F0502020204030204" pitchFamily="34" charset="0"/>
              </a:rPr>
              <a:t>Pause for silence and reflection.</a:t>
            </a:r>
          </a:p>
          <a:p>
            <a:pPr marL="684213" marR="0" indent="-684213">
              <a:lnSpc>
                <a:spcPct val="107000"/>
              </a:lnSpc>
              <a:spcBef>
                <a:spcPts val="0"/>
              </a:spcBef>
              <a:spcAft>
                <a:spcPts val="0"/>
              </a:spcAft>
            </a:pPr>
            <a:endParaRPr lang="en-US" sz="3600" i="1" dirty="0">
              <a:solidFill>
                <a:srgbClr val="FF0000"/>
              </a:solidFill>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P:	God of promise,</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60561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Genesis 39:1-23</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3" name="TextBox 2">
            <a:extLst>
              <a:ext uri="{FF2B5EF4-FFF2-40B4-BE49-F238E27FC236}">
                <a16:creationId xmlns:a16="http://schemas.microsoft.com/office/drawing/2014/main" id="{98157CBD-B9E7-D80B-7993-19A03EEA2B5A}"/>
              </a:ext>
            </a:extLst>
          </p:cNvPr>
          <p:cNvSpPr txBox="1"/>
          <p:nvPr/>
        </p:nvSpPr>
        <p:spPr>
          <a:xfrm>
            <a:off x="1" y="5891753"/>
            <a:ext cx="9144000" cy="707886"/>
          </a:xfrm>
          <a:prstGeom prst="rect">
            <a:avLst/>
          </a:prstGeom>
          <a:noFill/>
        </p:spPr>
        <p:txBody>
          <a:bodyPr wrap="square" rtlCol="0">
            <a:spAutoFit/>
          </a:bodyPr>
          <a:lstStyle/>
          <a:p>
            <a:pPr algn="ctr"/>
            <a:r>
              <a:rPr lang="en-US" sz="4000" dirty="0">
                <a:latin typeface="Arial Rounded MT Bold" panose="020F0704030504030204" pitchFamily="34" charset="0"/>
              </a:rPr>
              <a:t>Sermon</a:t>
            </a:r>
          </a:p>
        </p:txBody>
      </p:sp>
      <p:pic>
        <p:nvPicPr>
          <p:cNvPr id="5" name="Picture 4">
            <a:extLst>
              <a:ext uri="{FF2B5EF4-FFF2-40B4-BE49-F238E27FC236}">
                <a16:creationId xmlns:a16="http://schemas.microsoft.com/office/drawing/2014/main" id="{D42ABFE9-E464-94E9-FA34-E286124EDA4C}"/>
              </a:ext>
            </a:extLst>
          </p:cNvPr>
          <p:cNvPicPr>
            <a:picLocks noChangeAspect="1"/>
          </p:cNvPicPr>
          <p:nvPr/>
        </p:nvPicPr>
        <p:blipFill>
          <a:blip r:embed="rId3"/>
          <a:stretch>
            <a:fillRect/>
          </a:stretch>
        </p:blipFill>
        <p:spPr>
          <a:xfrm>
            <a:off x="897980" y="584461"/>
            <a:ext cx="7424240" cy="5045697"/>
          </a:xfrm>
          <a:prstGeom prst="rect">
            <a:avLst/>
          </a:prstGeom>
        </p:spPr>
      </p:pic>
    </p:spTree>
    <p:extLst>
      <p:ext uri="{BB962C8B-B14F-4D97-AF65-F5344CB8AC3E}">
        <p14:creationId xmlns:p14="http://schemas.microsoft.com/office/powerpoint/2010/main" val="226297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58502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16731"/>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89883"/>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299611"/>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942995"/>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58D6B7A-95E0-45E2-9E71-0DE2CBC5A5CB}"/>
              </a:ext>
            </a:extLst>
          </p:cNvPr>
          <p:cNvSpPr txBox="1"/>
          <p:nvPr/>
        </p:nvSpPr>
        <p:spPr>
          <a:xfrm>
            <a:off x="207391" y="1027523"/>
            <a:ext cx="8766927" cy="5078313"/>
          </a:xfrm>
          <a:prstGeom prst="rect">
            <a:avLst/>
          </a:prstGeom>
          <a:noFill/>
        </p:spPr>
        <p:txBody>
          <a:bodyPr wrap="square">
            <a:spAutoFit/>
          </a:bodyPr>
          <a:lstStyle/>
          <a:p>
            <a:pPr marL="631825" marR="0" indent="-631825">
              <a:spcBef>
                <a:spcPts val="0"/>
              </a:spcBef>
              <a:spcAft>
                <a:spcPts val="600"/>
              </a:spcAft>
              <a:tabLst>
                <a:tab pos="4572000" algn="l"/>
              </a:tabLst>
            </a:pPr>
            <a:r>
              <a:rPr lang="en-US" sz="3600" b="1" dirty="0">
                <a:effectLst/>
                <a:latin typeface="Arial Rounded MT Bold" panose="020F0704030504030204" pitchFamily="34" charset="0"/>
                <a:ea typeface="Garamond,Times New Roman"/>
                <a:cs typeface="Times New Roman" panose="02020603050405020304" pitchFamily="18" charset="0"/>
              </a:rPr>
              <a:t>C:	You have given us all we are and all we have, and still we have not trusted you fully. We have tried to be god in our own lives, hurting ourselves and those around us in our attempts to control. Wash us clean in the waters of your salvation, and bring us back into right relationship with you.</a:t>
            </a:r>
            <a:endParaRPr lang="en-US" sz="3600" dirty="0">
              <a:effectLst/>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2991378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778403"/>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2281323"/>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39725" marR="0" lvl="0" indent="-339725">
              <a:spcBef>
                <a:spcPts val="0"/>
              </a:spcBef>
              <a:spcAft>
                <a:spcPts val="0"/>
              </a:spcAft>
              <a:buFont typeface="Arial" panose="020B0604020202020204" pitchFamily="34" charset="0"/>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BLESSING OF QUILTS AND KITS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4AEEE89-8C92-E632-0377-6FAECFB745AD}"/>
              </a:ext>
            </a:extLst>
          </p:cNvPr>
          <p:cNvSpPr txBox="1"/>
          <p:nvPr/>
        </p:nvSpPr>
        <p:spPr>
          <a:xfrm>
            <a:off x="272471" y="980388"/>
            <a:ext cx="8622145" cy="5632311"/>
          </a:xfrm>
          <a:prstGeom prst="rect">
            <a:avLst/>
          </a:prstGeom>
          <a:noFill/>
        </p:spPr>
        <p:txBody>
          <a:bodyPr wrap="square">
            <a:spAutoFit/>
          </a:bodyPr>
          <a:lstStyle/>
          <a:p>
            <a:pPr marL="687388" marR="0" indent="-687388">
              <a:spcBef>
                <a:spcPts val="0"/>
              </a:spcBef>
              <a:spcAft>
                <a:spcPts val="0"/>
              </a:spcAft>
            </a:pP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God, our neighbors around the world are in need of hope.  Your Spirit is a mighty force, your whispers of hope bring light into the world. Open our hearts and hands to see your presence in our neighborhoods and across the world.</a:t>
            </a:r>
          </a:p>
          <a:p>
            <a:pPr marL="687388" marR="0" indent="-687388">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Jesus, help us speak words of hope to our neighbors.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0"/>
              </a:spcAft>
            </a:pP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39725" marR="0" lvl="0" indent="-339725">
              <a:spcBef>
                <a:spcPts val="0"/>
              </a:spcBef>
              <a:spcAft>
                <a:spcPts val="0"/>
              </a:spcAft>
              <a:buFont typeface="Arial" panose="020B0604020202020204" pitchFamily="34" charset="0"/>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BLESSING OF QUILTS AND KITS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4AEEE89-8C92-E632-0377-6FAECFB745AD}"/>
              </a:ext>
            </a:extLst>
          </p:cNvPr>
          <p:cNvSpPr txBox="1"/>
          <p:nvPr/>
        </p:nvSpPr>
        <p:spPr>
          <a:xfrm>
            <a:off x="272471" y="980388"/>
            <a:ext cx="8622145" cy="5139869"/>
          </a:xfrm>
          <a:prstGeom prst="rect">
            <a:avLst/>
          </a:prstGeom>
          <a:noFill/>
        </p:spPr>
        <p:txBody>
          <a:bodyPr wrap="square">
            <a:spAutoFit/>
          </a:bodyPr>
          <a:lstStyle/>
          <a:p>
            <a:pPr marL="687388" marR="0" indent="-687388">
              <a:spcBef>
                <a:spcPts val="0"/>
              </a:spcBef>
              <a:spcAft>
                <a:spcPts val="0"/>
              </a:spcAft>
            </a:pP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God, we give you thanks for the pieces of fabric, thread, sewing machines, and the items collected for the kits. May their presence be a sign of hope, may these quilts wrap our neighbors in unending love, and may these kits offer dignity and healing.</a:t>
            </a:r>
          </a:p>
          <a:p>
            <a:pPr marL="687388" marR="0" indent="-687388">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Jesus, help us reach out in hope to our neighbors.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7879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39725" marR="0" lvl="0" indent="-339725">
              <a:spcBef>
                <a:spcPts val="0"/>
              </a:spcBef>
              <a:spcAft>
                <a:spcPts val="0"/>
              </a:spcAft>
              <a:buFont typeface="Arial" panose="020B0604020202020204" pitchFamily="34" charset="0"/>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BLESSING OF QUILTS AND KITS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4AEEE89-8C92-E632-0377-6FAECFB745AD}"/>
              </a:ext>
            </a:extLst>
          </p:cNvPr>
          <p:cNvSpPr txBox="1"/>
          <p:nvPr/>
        </p:nvSpPr>
        <p:spPr>
          <a:xfrm>
            <a:off x="272471" y="980388"/>
            <a:ext cx="8622145" cy="4154984"/>
          </a:xfrm>
          <a:prstGeom prst="rect">
            <a:avLst/>
          </a:prstGeom>
          <a:noFill/>
        </p:spPr>
        <p:txBody>
          <a:bodyPr wrap="square">
            <a:spAutoFit/>
          </a:bodyPr>
          <a:lstStyle/>
          <a:p>
            <a:pPr marL="687388" marR="0" indent="-687388">
              <a:spcBef>
                <a:spcPts val="0"/>
              </a:spcBef>
              <a:spcAft>
                <a:spcPts val="0"/>
              </a:spcAft>
            </a:pP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God, we give thanks for all the hands that fashioned hope into a quilt, for the hands that collected and sorted, for the hands that continually open wider so that no one feels left out.</a:t>
            </a:r>
          </a:p>
          <a:p>
            <a:pPr marL="687388" marR="0" indent="-687388">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Jesus, help us see hope in our neighbors.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3647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39725" marR="0" lvl="0" indent="-339725">
              <a:spcBef>
                <a:spcPts val="0"/>
              </a:spcBef>
              <a:spcAft>
                <a:spcPts val="0"/>
              </a:spcAft>
              <a:buFont typeface="Arial" panose="020B0604020202020204" pitchFamily="34" charset="0"/>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BLESSING OF QUILTS AND KITS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4AEEE89-8C92-E632-0377-6FAECFB745AD}"/>
              </a:ext>
            </a:extLst>
          </p:cNvPr>
          <p:cNvSpPr txBox="1"/>
          <p:nvPr/>
        </p:nvSpPr>
        <p:spPr>
          <a:xfrm>
            <a:off x="272471" y="980388"/>
            <a:ext cx="8622145" cy="4154984"/>
          </a:xfrm>
          <a:prstGeom prst="rect">
            <a:avLst/>
          </a:prstGeom>
          <a:noFill/>
        </p:spPr>
        <p:txBody>
          <a:bodyPr wrap="square">
            <a:spAutoFit/>
          </a:bodyPr>
          <a:lstStyle/>
          <a:p>
            <a:pPr marL="687388" marR="0" indent="-687388">
              <a:spcBef>
                <a:spcPts val="0"/>
              </a:spcBef>
              <a:spcAft>
                <a:spcPts val="0"/>
              </a:spcAft>
            </a:pP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God, we ask you to guide the staff and partners at LWR. May their voices and hands be a beacon of hope. Keep them safe. Keep them filled with your strength and perseverance.</a:t>
            </a:r>
          </a:p>
          <a:p>
            <a:pPr marL="687388" marR="0" indent="-687388">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Jesus, help us share a taste of hope with our neighbors.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9055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39725" marR="0" lvl="0" indent="-339725">
              <a:spcBef>
                <a:spcPts val="0"/>
              </a:spcBef>
              <a:spcAft>
                <a:spcPts val="0"/>
              </a:spcAft>
              <a:buFont typeface="Arial" panose="020B0604020202020204" pitchFamily="34" charset="0"/>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BLESSING OF QUILTS AND KITS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4AEEE89-8C92-E632-0377-6FAECFB745AD}"/>
              </a:ext>
            </a:extLst>
          </p:cNvPr>
          <p:cNvSpPr txBox="1"/>
          <p:nvPr/>
        </p:nvSpPr>
        <p:spPr>
          <a:xfrm>
            <a:off x="272471" y="980388"/>
            <a:ext cx="8622145" cy="5632311"/>
          </a:xfrm>
          <a:prstGeom prst="rect">
            <a:avLst/>
          </a:prstGeom>
          <a:noFill/>
        </p:spPr>
        <p:txBody>
          <a:bodyPr wrap="square">
            <a:spAutoFit/>
          </a:bodyPr>
          <a:lstStyle/>
          <a:p>
            <a:pPr marL="687388" marR="0" indent="-687388">
              <a:spcBef>
                <a:spcPts val="0"/>
              </a:spcBef>
              <a:spcAft>
                <a:spcPts val="0"/>
              </a:spcAft>
            </a:pP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God, be with our neighbors who will receive these gifts. May they be wrapped in love, may they taste your goodness, may they touch signs of your hope. Whether or not we know their names or where they live, they are our neighbors, our brothers and sisters in Christ.  </a:t>
            </a:r>
          </a:p>
          <a:p>
            <a:pPr marL="687388" marR="0" indent="-687388">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Jesus, help us share a taste of hope with our neighbors.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6736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39725" marR="0" lvl="0" indent="-339725">
              <a:spcBef>
                <a:spcPts val="0"/>
              </a:spcBef>
              <a:spcAft>
                <a:spcPts val="0"/>
              </a:spcAft>
              <a:buFont typeface="Arial" panose="020B0604020202020204" pitchFamily="34" charset="0"/>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BLESSING OF QUILTS AND KITS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4AEEE89-8C92-E632-0377-6FAECFB745AD}"/>
              </a:ext>
            </a:extLst>
          </p:cNvPr>
          <p:cNvSpPr txBox="1"/>
          <p:nvPr/>
        </p:nvSpPr>
        <p:spPr>
          <a:xfrm>
            <a:off x="272471" y="980388"/>
            <a:ext cx="8622145" cy="4093428"/>
          </a:xfrm>
          <a:prstGeom prst="rect">
            <a:avLst/>
          </a:prstGeom>
          <a:noFill/>
        </p:spPr>
        <p:txBody>
          <a:bodyPr wrap="square">
            <a:spAutoFit/>
          </a:bodyPr>
          <a:lstStyle/>
          <a:p>
            <a:pPr marL="687388" marR="0" indent="-687388">
              <a:spcBef>
                <a:spcPts val="0"/>
              </a:spcBef>
              <a:spcAft>
                <a:spcPts val="0"/>
              </a:spcAft>
            </a:pP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Recognizing God’s abundant hope, we send these quilts and kits to be a sign of hope to our neighbors near and far as signs of God’s justice, and a feast of God’s goodness.  In the name of the Father, + the Son, and the Holy Spirit.</a:t>
            </a:r>
          </a:p>
          <a:p>
            <a:pPr marL="687388" marR="0" indent="-687388">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86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5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a:t>
            </a:r>
          </a:p>
          <a:p>
            <a:pPr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	God of promise,</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C:	</a:t>
            </a:r>
            <a:r>
              <a:rPr lang="en-US" sz="3600" b="1" dirty="0">
                <a:latin typeface="Arial Rounded MT Bold" panose="020F0704030504030204" pitchFamily="34" charset="0"/>
                <a:ea typeface="Calibri" panose="020F0502020204030204" pitchFamily="34" charset="0"/>
                <a:cs typeface="Times New Roman" panose="02020603050405020304" pitchFamily="18" charset="0"/>
              </a:rPr>
              <a:t>You hear our prayer.</a:t>
            </a: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0183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527902" y="1086697"/>
            <a:ext cx="8131178" cy="352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Arial" panose="020B0604020202020204" pitchFamily="34" charset="0"/>
              </a:rPr>
              <a:t>P</a:t>
            </a:r>
            <a:r>
              <a:rPr lang="en-US" sz="3200" dirty="0">
                <a:effectLst/>
                <a:latin typeface="Arial Rounded MT Bold" panose="020F0704030504030204" pitchFamily="34" charset="0"/>
                <a:ea typeface="Calibri" panose="020F0502020204030204" pitchFamily="34" charset="0"/>
                <a:cs typeface="Arial" panose="020B0604020202020204" pitchFamily="34" charset="0"/>
              </a:rPr>
              <a:t>:	</a:t>
            </a:r>
            <a:r>
              <a:rPr lang="en-US" sz="3200" dirty="0">
                <a:latin typeface="Arial Rounded MT Bold" panose="020F0704030504030204" pitchFamily="34" charset="0"/>
                <a:ea typeface="Calibri" panose="020F0502020204030204" pitchFamily="34" charset="0"/>
                <a:cs typeface="Arial" panose="020B0604020202020204" pitchFamily="34" charset="0"/>
              </a:rPr>
              <a:t>Trusting in your grace and mercy, we lift these prayers to you, in the name of Jesus Christ.</a:t>
            </a:r>
          </a:p>
          <a:p>
            <a:pPr marL="684213" marR="0" indent="-684213">
              <a:spcBef>
                <a:spcPts val="0"/>
              </a:spcBef>
              <a:spcAft>
                <a:spcPts val="0"/>
              </a:spcAft>
            </a:pPr>
            <a:endParaRPr lang="en-US" sz="3200" dirty="0">
              <a:latin typeface="Arial Rounded MT Bold" panose="020F0704030504030204" pitchFamily="34" charset="0"/>
              <a:ea typeface="Calibri" panose="020F0502020204030204" pitchFamily="34" charset="0"/>
              <a:cs typeface="Arial" panose="020B0604020202020204" pitchFamily="34" charset="0"/>
            </a:endParaRPr>
          </a:p>
          <a:p>
            <a:pPr marL="684213" marR="0" indent="-684213">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58D6B7A-95E0-45E2-9E71-0DE2CBC5A5CB}"/>
              </a:ext>
            </a:extLst>
          </p:cNvPr>
          <p:cNvSpPr txBox="1"/>
          <p:nvPr/>
        </p:nvSpPr>
        <p:spPr>
          <a:xfrm>
            <a:off x="235669" y="1027523"/>
            <a:ext cx="8682087" cy="4427302"/>
          </a:xfrm>
          <a:prstGeom prst="rect">
            <a:avLst/>
          </a:prstGeom>
          <a:noFill/>
        </p:spPr>
        <p:txBody>
          <a:bodyPr wrap="square">
            <a:spAutoFit/>
          </a:bodyPr>
          <a:lstStyle/>
          <a:p>
            <a:pPr marL="461963" indent="-461963">
              <a:spcBef>
                <a:spcPts val="0"/>
              </a:spcBef>
              <a:spcAft>
                <a:spcPts val="600"/>
              </a:spcAft>
            </a:pPr>
            <a:r>
              <a:rPr lang="en-US" sz="3200" dirty="0">
                <a:effectLst/>
                <a:latin typeface="Arial Rounded MT Bold" panose="020F0704030504030204" pitchFamily="34" charset="0"/>
                <a:ea typeface="Garamond,Times New Roman"/>
                <a:cs typeface="Garamond,Times New Roman"/>
              </a:rPr>
              <a:t>L:</a:t>
            </a:r>
            <a:r>
              <a:rPr lang="en-US" sz="3200" dirty="0">
                <a:latin typeface="Arial Rounded MT Bold" panose="020F0704030504030204" pitchFamily="34" charset="0"/>
                <a:ea typeface="Garamond,Times New Roman"/>
                <a:cs typeface="Garamond,Times New Roman"/>
              </a:rPr>
              <a:t>	</a:t>
            </a:r>
            <a:r>
              <a:rPr lang="en-US" sz="3200" dirty="0">
                <a:effectLst/>
                <a:latin typeface="Arial Rounded MT Bold" panose="020F0704030504030204" pitchFamily="34" charset="0"/>
                <a:ea typeface="Garamond,Times New Roman"/>
                <a:cs typeface="Garamond,Times New Roman"/>
              </a:rPr>
              <a:t>God welcomes you home with open arms, and forgives you all your sin, for the sake of Jesus Christ. By the power of the Holy Spirit,     live in the promise of God’s love, freely given.</a:t>
            </a:r>
          </a:p>
          <a:p>
            <a:pPr marL="461963" indent="-461963">
              <a:spcBef>
                <a:spcPts val="0"/>
              </a:spcBef>
              <a:spcAft>
                <a:spcPts val="600"/>
              </a:spcAft>
            </a:pPr>
            <a:endParaRPr lang="en-US" sz="3200" b="1" dirty="0">
              <a:latin typeface="Arial Rounded MT Bold" panose="020F0704030504030204" pitchFamily="34" charset="0"/>
              <a:ea typeface="Garamond,Times New Roman"/>
              <a:cs typeface="Garamond,Times New Roman"/>
            </a:endParaRPr>
          </a:p>
          <a:p>
            <a:pPr marL="461963" indent="-461963">
              <a:spcBef>
                <a:spcPts val="0"/>
              </a:spcBef>
              <a:spcAft>
                <a:spcPts val="600"/>
              </a:spcAft>
            </a:pPr>
            <a:r>
              <a:rPr lang="en-US" sz="3600" b="1" dirty="0">
                <a:effectLst/>
                <a:latin typeface="Arial Rounded MT Bold" panose="020F0704030504030204" pitchFamily="34" charset="0"/>
                <a:ea typeface="Garamond,Times New Roman"/>
                <a:cs typeface="Garamond,Times New Roman"/>
              </a:rPr>
              <a:t>C:	Amen.</a:t>
            </a:r>
          </a:p>
          <a:p>
            <a:pPr marL="461963" marR="0" indent="-461963">
              <a:lnSpc>
                <a:spcPct val="119000"/>
              </a:lnSpc>
              <a:spcBef>
                <a:spcPts val="0"/>
              </a:spcBef>
              <a:spcAft>
                <a:spcPts val="600"/>
              </a:spcAft>
            </a:pPr>
            <a:endParaRPr lang="en-US" sz="3600" b="1" dirty="0">
              <a:effectLst/>
              <a:latin typeface="Arial Rounded MT Bold" panose="020F0704030504030204" pitchFamily="34" charset="0"/>
              <a:ea typeface="Garamond,Times New Roman"/>
              <a:cs typeface="Garamond,Times New Roman"/>
            </a:endParaRPr>
          </a:p>
        </p:txBody>
      </p:sp>
      <p:sp>
        <p:nvSpPr>
          <p:cNvPr id="5" name="TextBox 4">
            <a:extLst>
              <a:ext uri="{FF2B5EF4-FFF2-40B4-BE49-F238E27FC236}">
                <a16:creationId xmlns:a16="http://schemas.microsoft.com/office/drawing/2014/main" id="{9B2C4870-1CC3-4B00-F876-835F230A9BC8}"/>
              </a:ext>
            </a:extLst>
          </p:cNvPr>
          <p:cNvSpPr txBox="1"/>
          <p:nvPr/>
        </p:nvSpPr>
        <p:spPr>
          <a:xfrm>
            <a:off x="4161150" y="2494816"/>
            <a:ext cx="580532"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2959579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2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1200"/>
              </a:spcAft>
            </a:pPr>
            <a:r>
              <a:rPr lang="en-US" sz="3200" i="1"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The Sharing of the Peace that began when the congregation arrived is now shared with the Pastor at this time...</a:t>
            </a: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The peace of the Lord be with you always.</a:t>
            </a:r>
          </a:p>
          <a:p>
            <a:pPr marL="684213" marR="0" indent="-684213">
              <a:spcBef>
                <a:spcPts val="0"/>
              </a:spcBef>
              <a:spcAft>
                <a:spcPts val="0"/>
              </a:spcAft>
            </a:pP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endPar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And also with you.</a:t>
            </a: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cap="all" dirty="0">
                <a:effectLst/>
                <a:latin typeface="Arial Rounded MT Bold" panose="020F0704030504030204" pitchFamily="34" charset="0"/>
                <a:ea typeface="Times New Roman" panose="02020603050405020304" pitchFamily="18" charset="0"/>
                <a:cs typeface="Times New Roman" panose="02020603050405020304" pitchFamily="18" charset="0"/>
              </a:rPr>
              <a:t>SHARING OF THE Peace</a:t>
            </a:r>
            <a:endParaRPr lang="en-US" sz="4000" dirty="0">
              <a:effectLst/>
              <a:latin typeface="Arial Rounded MT Bold" panose="020F0704030504030204" pitchFamily="34" charset="0"/>
            </a:endParaRPr>
          </a:p>
        </p:txBody>
      </p:sp>
    </p:spTree>
    <p:extLst>
      <p:ext uri="{BB962C8B-B14F-4D97-AF65-F5344CB8AC3E}">
        <p14:creationId xmlns:p14="http://schemas.microsoft.com/office/powerpoint/2010/main" val="397547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3" name="TextBox 2">
            <a:extLst>
              <a:ext uri="{FF2B5EF4-FFF2-40B4-BE49-F238E27FC236}">
                <a16:creationId xmlns:a16="http://schemas.microsoft.com/office/drawing/2014/main" id="{98157CBD-B9E7-D80B-7993-19A03EEA2B5A}"/>
              </a:ext>
            </a:extLst>
          </p:cNvPr>
          <p:cNvSpPr txBox="1"/>
          <p:nvPr/>
        </p:nvSpPr>
        <p:spPr>
          <a:xfrm>
            <a:off x="1" y="5891753"/>
            <a:ext cx="9144000" cy="707886"/>
          </a:xfrm>
          <a:prstGeom prst="rect">
            <a:avLst/>
          </a:prstGeom>
          <a:noFill/>
        </p:spPr>
        <p:txBody>
          <a:bodyPr wrap="square" rtlCol="0">
            <a:spAutoFit/>
          </a:bodyPr>
          <a:lstStyle/>
          <a:p>
            <a:pPr algn="ctr"/>
            <a:r>
              <a:rPr lang="en-US" sz="4000" dirty="0">
                <a:latin typeface="Arial Rounded MT Bold" panose="020F0704030504030204" pitchFamily="34" charset="0"/>
              </a:rPr>
              <a:t>Offering Prayer</a:t>
            </a:r>
          </a:p>
        </p:txBody>
      </p:sp>
      <p:pic>
        <p:nvPicPr>
          <p:cNvPr id="5" name="Picture 4">
            <a:extLst>
              <a:ext uri="{FF2B5EF4-FFF2-40B4-BE49-F238E27FC236}">
                <a16:creationId xmlns:a16="http://schemas.microsoft.com/office/drawing/2014/main" id="{D42ABFE9-E464-94E9-FA34-E286124EDA4C}"/>
              </a:ext>
            </a:extLst>
          </p:cNvPr>
          <p:cNvPicPr>
            <a:picLocks noChangeAspect="1"/>
          </p:cNvPicPr>
          <p:nvPr/>
        </p:nvPicPr>
        <p:blipFill>
          <a:blip r:embed="rId3"/>
          <a:stretch>
            <a:fillRect/>
          </a:stretch>
        </p:blipFill>
        <p:spPr>
          <a:xfrm>
            <a:off x="897980" y="584461"/>
            <a:ext cx="7424240" cy="5045697"/>
          </a:xfrm>
          <a:prstGeom prst="rect">
            <a:avLst/>
          </a:prstGeom>
        </p:spPr>
      </p:pic>
    </p:spTree>
    <p:extLst>
      <p:ext uri="{BB962C8B-B14F-4D97-AF65-F5344CB8AC3E}">
        <p14:creationId xmlns:p14="http://schemas.microsoft.com/office/powerpoint/2010/main" val="2425746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2686970"/>
            <a:ext cx="8765308" cy="35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Our Father, who art in heaven, hallowed be thy name, thy kingdom come, thy will be done, on earth as it is in heaven.  Give us this day our daily bread; and forgive us our trespasses,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2767794-6021-4143-89A0-4FB5E48AA63B}"/>
              </a:ext>
            </a:extLst>
          </p:cNvPr>
          <p:cNvSpPr/>
          <p:nvPr/>
        </p:nvSpPr>
        <p:spPr>
          <a:xfrm>
            <a:off x="82193" y="802401"/>
            <a:ext cx="9061807" cy="1077218"/>
          </a:xfrm>
          <a:prstGeom prst="rect">
            <a:avLst/>
          </a:prstGeom>
        </p:spPr>
        <p:txBody>
          <a:bodyPr wrap="square">
            <a:spAutoFit/>
          </a:bodyPr>
          <a:lstStyle/>
          <a:p>
            <a:pPr marL="461963" marR="0" indent="-461963">
              <a:spcBef>
                <a:spcPts val="0"/>
              </a:spcBef>
              <a:spcAft>
                <a:spcPts val="0"/>
              </a:spcAft>
            </a:pPr>
            <a:r>
              <a:rPr lang="en-US" sz="3200" dirty="0">
                <a:latin typeface="Arial Rounded MT Bold" panose="020F0704030504030204" pitchFamily="34" charset="0"/>
                <a:ea typeface="Calibri" panose="020F0502020204030204" pitchFamily="34" charset="0"/>
              </a:rPr>
              <a:t>P:	 Jesus is the “tie that Binds us together”, let us pray as Jesus taught…</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52660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385109" y="1343826"/>
            <a:ext cx="8396870" cy="417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as we forgive those who trespass against us; and lead us not into temptation, but deliver us from evil.  For thine is the kingdom, and the power, and the glory, forever and ever.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1199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3" name="TextBox 2">
            <a:extLst>
              <a:ext uri="{FF2B5EF4-FFF2-40B4-BE49-F238E27FC236}">
                <a16:creationId xmlns:a16="http://schemas.microsoft.com/office/drawing/2014/main" id="{98157CBD-B9E7-D80B-7993-19A03EEA2B5A}"/>
              </a:ext>
            </a:extLst>
          </p:cNvPr>
          <p:cNvSpPr txBox="1"/>
          <p:nvPr/>
        </p:nvSpPr>
        <p:spPr>
          <a:xfrm>
            <a:off x="1" y="5891753"/>
            <a:ext cx="9144000" cy="707886"/>
          </a:xfrm>
          <a:prstGeom prst="rect">
            <a:avLst/>
          </a:prstGeom>
          <a:noFill/>
        </p:spPr>
        <p:txBody>
          <a:bodyPr wrap="square" rtlCol="0">
            <a:spAutoFit/>
          </a:bodyPr>
          <a:lstStyle/>
          <a:p>
            <a:pPr algn="ctr"/>
            <a:r>
              <a:rPr lang="en-US" sz="4000" dirty="0">
                <a:latin typeface="Arial Rounded MT Bold" panose="020F0704030504030204" pitchFamily="34" charset="0"/>
              </a:rPr>
              <a:t>Announcements</a:t>
            </a:r>
          </a:p>
        </p:txBody>
      </p:sp>
      <p:pic>
        <p:nvPicPr>
          <p:cNvPr id="5" name="Picture 4">
            <a:extLst>
              <a:ext uri="{FF2B5EF4-FFF2-40B4-BE49-F238E27FC236}">
                <a16:creationId xmlns:a16="http://schemas.microsoft.com/office/drawing/2014/main" id="{D42ABFE9-E464-94E9-FA34-E286124EDA4C}"/>
              </a:ext>
            </a:extLst>
          </p:cNvPr>
          <p:cNvPicPr>
            <a:picLocks noChangeAspect="1"/>
          </p:cNvPicPr>
          <p:nvPr/>
        </p:nvPicPr>
        <p:blipFill>
          <a:blip r:embed="rId3"/>
          <a:stretch>
            <a:fillRect/>
          </a:stretch>
        </p:blipFill>
        <p:spPr>
          <a:xfrm>
            <a:off x="897980" y="584461"/>
            <a:ext cx="7424240" cy="5045697"/>
          </a:xfrm>
          <a:prstGeom prst="rect">
            <a:avLst/>
          </a:prstGeom>
        </p:spPr>
      </p:pic>
    </p:spTree>
    <p:extLst>
      <p:ext uri="{BB962C8B-B14F-4D97-AF65-F5344CB8AC3E}">
        <p14:creationId xmlns:p14="http://schemas.microsoft.com/office/powerpoint/2010/main" val="385018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124774"/>
            <a:ext cx="7880809" cy="368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lvl="0" indent="-803275" algn="l" defTabSz="685800" rtl="0" eaLnBrk="0" fontAlgn="base" latinLnBrk="0" hangingPunct="0">
              <a:lnSpc>
                <a:spcPct val="100000"/>
              </a:lnSpc>
              <a:spcBef>
                <a:spcPct val="0"/>
              </a:spcBef>
              <a:spcAft>
                <a:spcPct val="0"/>
              </a:spcAft>
              <a:buClrTx/>
              <a:buSzTx/>
              <a:buFontTx/>
              <a:buNone/>
              <a:tabLst/>
              <a:defRPr/>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God, who gives life to all things and frees us from despair, bless you with truth and peace.  And may the holy Trinity, </a:t>
            </a: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one God, guide you always in faith, hope, and love.</a:t>
            </a:r>
          </a:p>
          <a:p>
            <a:pPr marL="803275" marR="0" lvl="0" indent="-803275" algn="l" defTabSz="685800" rtl="0" eaLnBrk="0" fontAlgn="base" latinLnBrk="0" hangingPunct="0">
              <a:lnSpc>
                <a:spcPct val="100000"/>
              </a:lnSpc>
              <a:spcBef>
                <a:spcPct val="0"/>
              </a:spcBef>
              <a:spcAft>
                <a:spcPct val="0"/>
              </a:spcAft>
              <a:buClrTx/>
              <a:buSzTx/>
              <a:buFontTx/>
              <a:buNone/>
              <a:tabLst/>
              <a:defRPr/>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67F2001-BE31-4883-A2EB-772E332EE986}"/>
              </a:ext>
            </a:extLst>
          </p:cNvPr>
          <p:cNvSpPr txBox="1"/>
          <p:nvPr/>
        </p:nvSpPr>
        <p:spPr>
          <a:xfrm>
            <a:off x="10421333" y="1451571"/>
            <a:ext cx="542041"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3666552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 y="48799"/>
            <a:ext cx="9144000" cy="1221873"/>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Sending Song</a:t>
            </a:r>
          </a:p>
          <a:p>
            <a:pPr marR="0" lvl="0" algn="ctr">
              <a:lnSpc>
                <a:spcPct val="95000"/>
              </a:lnSpc>
              <a:spcBef>
                <a:spcPts val="0"/>
              </a:spcBef>
              <a:spcAft>
                <a:spcPts val="600"/>
              </a:spcAft>
            </a:pPr>
            <a:r>
              <a:rPr lang="en-US" sz="3200" b="1" dirty="0">
                <a:latin typeface="Arial Rounded MT Bold" panose="020F0704030504030204" pitchFamily="34" charset="0"/>
                <a:ea typeface="Times New Roman" panose="02020603050405020304" pitchFamily="18" charset="0"/>
              </a:rPr>
              <a:t>“Praise to the Lord, the Almighty”     ELW 858</a:t>
            </a:r>
          </a:p>
        </p:txBody>
      </p:sp>
      <p:pic>
        <p:nvPicPr>
          <p:cNvPr id="2" name="Picture 1">
            <a:extLst>
              <a:ext uri="{FF2B5EF4-FFF2-40B4-BE49-F238E27FC236}">
                <a16:creationId xmlns:a16="http://schemas.microsoft.com/office/drawing/2014/main" id="{F62CC57B-824C-FEF7-4E58-BD20120C2DF0}"/>
              </a:ext>
            </a:extLst>
          </p:cNvPr>
          <p:cNvPicPr>
            <a:picLocks noChangeAspect="1"/>
          </p:cNvPicPr>
          <p:nvPr/>
        </p:nvPicPr>
        <p:blipFill>
          <a:blip r:embed="rId3"/>
          <a:stretch>
            <a:fillRect/>
          </a:stretch>
        </p:blipFill>
        <p:spPr>
          <a:xfrm>
            <a:off x="891513" y="1555423"/>
            <a:ext cx="7437174" cy="5055813"/>
          </a:xfrm>
          <a:prstGeom prst="rect">
            <a:avLst/>
          </a:prstGeom>
        </p:spPr>
      </p:pic>
    </p:spTree>
    <p:extLst>
      <p:ext uri="{BB962C8B-B14F-4D97-AF65-F5344CB8AC3E}">
        <p14:creationId xmlns:p14="http://schemas.microsoft.com/office/powerpoint/2010/main" val="1764937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589392"/>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400" b="1" dirty="0">
                <a:latin typeface="Arial Rounded MT Bold" panose="020F0704030504030204" pitchFamily="34" charset="0"/>
                <a:ea typeface="Times New Roman" panose="02020603050405020304" pitchFamily="18" charset="0"/>
              </a:rPr>
              <a:t>Praise to the Lord, the Almighty--ELW 858</a:t>
            </a:r>
          </a:p>
        </p:txBody>
      </p:sp>
      <p:sp>
        <p:nvSpPr>
          <p:cNvPr id="4" name="TextBox 3">
            <a:extLst>
              <a:ext uri="{FF2B5EF4-FFF2-40B4-BE49-F238E27FC236}">
                <a16:creationId xmlns:a16="http://schemas.microsoft.com/office/drawing/2014/main" id="{2966382D-6C21-CB06-BD40-1FA4E0A1EA48}"/>
              </a:ext>
            </a:extLst>
          </p:cNvPr>
          <p:cNvSpPr txBox="1"/>
          <p:nvPr/>
        </p:nvSpPr>
        <p:spPr>
          <a:xfrm>
            <a:off x="471340" y="1166842"/>
            <a:ext cx="8239027" cy="4524315"/>
          </a:xfrm>
          <a:prstGeom prst="rect">
            <a:avLst/>
          </a:prstGeom>
          <a:noFill/>
        </p:spPr>
        <p:txBody>
          <a:bodyPr wrap="square">
            <a:spAutoFit/>
          </a:bodyPr>
          <a:lstStyle/>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1	Praise to the Lord, the Almighty,                       the King of creation!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O my soul, praise him,                                        for he is your health and salvation!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Let all who hear                                                                                            now to his temple draw near,</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joining in glad adoration!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549774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589392"/>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400" b="1" dirty="0">
                <a:latin typeface="Arial Rounded MT Bold" panose="020F0704030504030204" pitchFamily="34" charset="0"/>
                <a:ea typeface="Times New Roman" panose="02020603050405020304" pitchFamily="18" charset="0"/>
              </a:rPr>
              <a:t>Praise to the Lord, the Almighty--ELW 858</a:t>
            </a:r>
          </a:p>
        </p:txBody>
      </p:sp>
      <p:sp>
        <p:nvSpPr>
          <p:cNvPr id="4" name="TextBox 3">
            <a:extLst>
              <a:ext uri="{FF2B5EF4-FFF2-40B4-BE49-F238E27FC236}">
                <a16:creationId xmlns:a16="http://schemas.microsoft.com/office/drawing/2014/main" id="{2966382D-6C21-CB06-BD40-1FA4E0A1EA48}"/>
              </a:ext>
            </a:extLst>
          </p:cNvPr>
          <p:cNvSpPr txBox="1"/>
          <p:nvPr/>
        </p:nvSpPr>
        <p:spPr>
          <a:xfrm>
            <a:off x="923827" y="1055802"/>
            <a:ext cx="7513163" cy="5078313"/>
          </a:xfrm>
          <a:prstGeom prst="rect">
            <a:avLst/>
          </a:prstGeom>
          <a:noFill/>
        </p:spPr>
        <p:txBody>
          <a:bodyPr wrap="square">
            <a:spAutoFit/>
          </a:bodyPr>
          <a:lstStyle/>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2	Praise to the Lord,                                                                                                who o'er all things                                                   is wondrously reigning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and, as on wings of an eagle, uplifting, sustaining.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Have you not seen                                                 all that is needful has been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sent by his gracious ordaining?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966473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589392"/>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400" b="1" dirty="0">
                <a:latin typeface="Arial Rounded MT Bold" panose="020F0704030504030204" pitchFamily="34" charset="0"/>
                <a:ea typeface="Times New Roman" panose="02020603050405020304" pitchFamily="18" charset="0"/>
              </a:rPr>
              <a:t>Praise to the Lord, the Almighty--ELW 858</a:t>
            </a:r>
          </a:p>
        </p:txBody>
      </p:sp>
      <p:sp>
        <p:nvSpPr>
          <p:cNvPr id="4" name="TextBox 3">
            <a:extLst>
              <a:ext uri="{FF2B5EF4-FFF2-40B4-BE49-F238E27FC236}">
                <a16:creationId xmlns:a16="http://schemas.microsoft.com/office/drawing/2014/main" id="{2966382D-6C21-CB06-BD40-1FA4E0A1EA48}"/>
              </a:ext>
            </a:extLst>
          </p:cNvPr>
          <p:cNvSpPr txBox="1"/>
          <p:nvPr/>
        </p:nvSpPr>
        <p:spPr>
          <a:xfrm>
            <a:off x="377073" y="1204942"/>
            <a:ext cx="8465270" cy="4524315"/>
          </a:xfrm>
          <a:prstGeom prst="rect">
            <a:avLst/>
          </a:prstGeom>
          <a:noFill/>
        </p:spPr>
        <p:txBody>
          <a:bodyPr wrap="square">
            <a:spAutoFit/>
          </a:bodyPr>
          <a:lstStyle/>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3	Praise to the Lord, who will prosper your work and defend you;</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surely his goodness and                                    mercy shall daily attend you.</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Ponder anew                                                             what the Almighty can do</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if with his love he befriend you.</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574004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1230722"/>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Hymn of Praise </a:t>
            </a:r>
          </a:p>
          <a:p>
            <a:pPr marR="0" lvl="0">
              <a:lnSpc>
                <a:spcPct val="107000"/>
              </a:lnSpc>
              <a:spcBef>
                <a:spcPts val="0"/>
              </a:spcBef>
              <a:spcAft>
                <a:spcPts val="0"/>
              </a:spcAft>
            </a:pPr>
            <a:r>
              <a:rPr lang="en-US" sz="3600" b="1" dirty="0">
                <a:solidFill>
                  <a:srgbClr val="000000"/>
                </a:solidFill>
                <a:effectLst/>
                <a:latin typeface="Arial Rounded MT Bold" panose="020F0704030504030204" pitchFamily="34" charset="0"/>
                <a:ea typeface="Times New Roman" panose="02020603050405020304" pitchFamily="18" charset="0"/>
              </a:rPr>
              <a:t> Arise, Your Light Has Come!      ELW 314</a:t>
            </a:r>
          </a:p>
        </p:txBody>
      </p:sp>
      <p:sp>
        <p:nvSpPr>
          <p:cNvPr id="5" name="TextBox 4">
            <a:extLst>
              <a:ext uri="{FF2B5EF4-FFF2-40B4-BE49-F238E27FC236}">
                <a16:creationId xmlns:a16="http://schemas.microsoft.com/office/drawing/2014/main" id="{7FF5E0CF-A50A-2896-9F8F-2873DA0A5823}"/>
              </a:ext>
            </a:extLst>
          </p:cNvPr>
          <p:cNvSpPr txBox="1"/>
          <p:nvPr/>
        </p:nvSpPr>
        <p:spPr>
          <a:xfrm>
            <a:off x="679122" y="1508289"/>
            <a:ext cx="7861955" cy="5078313"/>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1	Arise, your light has come!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The Spirit's call obey;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show forth the glory of your God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which shines on you today.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2	Arise, your light has come!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Fling wide the prison door;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proclaim the captive's liberty,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good tidings to the poor.</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135779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589392"/>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400" b="1" dirty="0">
                <a:latin typeface="Arial Rounded MT Bold" panose="020F0704030504030204" pitchFamily="34" charset="0"/>
                <a:ea typeface="Times New Roman" panose="02020603050405020304" pitchFamily="18" charset="0"/>
              </a:rPr>
              <a:t>Praise to the Lord, the Almighty--ELW 858</a:t>
            </a:r>
          </a:p>
        </p:txBody>
      </p:sp>
      <p:sp>
        <p:nvSpPr>
          <p:cNvPr id="4" name="TextBox 3">
            <a:extLst>
              <a:ext uri="{FF2B5EF4-FFF2-40B4-BE49-F238E27FC236}">
                <a16:creationId xmlns:a16="http://schemas.microsoft.com/office/drawing/2014/main" id="{2966382D-6C21-CB06-BD40-1FA4E0A1EA48}"/>
              </a:ext>
            </a:extLst>
          </p:cNvPr>
          <p:cNvSpPr txBox="1"/>
          <p:nvPr/>
        </p:nvSpPr>
        <p:spPr>
          <a:xfrm>
            <a:off x="433633" y="1206630"/>
            <a:ext cx="8295588" cy="3970318"/>
          </a:xfrm>
          <a:prstGeom prst="rect">
            <a:avLst/>
          </a:prstGeom>
          <a:noFill/>
        </p:spPr>
        <p:txBody>
          <a:bodyPr wrap="square">
            <a:spAutoFit/>
          </a:bodyPr>
          <a:lstStyle/>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4	Praise to the Lord!                                     Oh, let all that is in me adore him!</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All that has life and breath,                   come now with praises before him!</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Let the amen                                                 sound from his people again.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Gladly forever adore him!</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555976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159249" y="897535"/>
            <a:ext cx="8984751" cy="3865417"/>
          </a:xfrm>
          <a:prstGeom prst="rect">
            <a:avLst/>
          </a:prstGeom>
        </p:spPr>
        <p:txBody>
          <a:bodyPr wrap="square">
            <a:spAutoFit/>
          </a:bodyPr>
          <a:lstStyle/>
          <a:p>
            <a:pPr marL="576263" marR="0" indent="-57626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Until we gather </a:t>
            </a:r>
            <a:r>
              <a:rPr lang="en-US" sz="3200">
                <a:solidFill>
                  <a:srgbClr val="000000"/>
                </a:solidFill>
                <a:latin typeface="Arial Rounded MT Bold" panose="020F0704030504030204" pitchFamily="34" charset="0"/>
                <a:ea typeface="Calibri" panose="020F0502020204030204" pitchFamily="34" charset="0"/>
              </a:rPr>
              <a:t>again as </a:t>
            </a:r>
            <a:r>
              <a:rPr lang="en-US" sz="3200" dirty="0">
                <a:solidFill>
                  <a:srgbClr val="000000"/>
                </a:solidFill>
                <a:latin typeface="Arial Rounded MT Bold" panose="020F0704030504030204" pitchFamily="34" charset="0"/>
                <a:ea typeface="Calibri" panose="020F0502020204030204" pitchFamily="34" charset="0"/>
              </a:rPr>
              <a:t>God’s people to offer our worship and praise, depart in Christ’s Love,</a:t>
            </a:r>
          </a:p>
          <a:p>
            <a:pPr marL="576263" marR="0" indent="-576263">
              <a:lnSpc>
                <a:spcPct val="107000"/>
              </a:lnSpc>
              <a:spcBef>
                <a:spcPts val="0"/>
              </a:spcBef>
              <a:spcAft>
                <a:spcPts val="0"/>
              </a:spcAft>
            </a:pPr>
            <a:endParaRPr lang="en-US" sz="3200" dirty="0">
              <a:solidFill>
                <a:srgbClr val="000000"/>
              </a:solidFill>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4985990"/>
            <a:ext cx="8507003" cy="577338"/>
          </a:xfrm>
          <a:prstGeom prst="rect">
            <a:avLst/>
          </a:prstGeom>
        </p:spPr>
        <p:txBody>
          <a:bodyPr wrap="square">
            <a:spAutoFit/>
          </a:bodyPr>
          <a:lstStyle/>
          <a:p>
            <a:pPr marR="0" algn="ctr">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Postlude b</a:t>
            </a:r>
            <a:r>
              <a:rPr lang="en-US" sz="3200" dirty="0">
                <a:solidFill>
                  <a:srgbClr val="000000"/>
                </a:solidFill>
                <a:latin typeface="Arial Rounded MT Bold" panose="020F0704030504030204" pitchFamily="34" charset="0"/>
                <a:ea typeface="Calibri" panose="020F0502020204030204" pitchFamily="34" charset="0"/>
              </a:rPr>
              <a:t>y </a:t>
            </a:r>
            <a:r>
              <a:rPr lang="en-US" sz="3200" b="1" dirty="0">
                <a:solidFill>
                  <a:srgbClr val="000000"/>
                </a:solidFill>
                <a:latin typeface="Arial Rounded MT Bold" panose="020F0704030504030204" pitchFamily="34" charset="0"/>
                <a:ea typeface="Calibri" panose="020F0502020204030204" pitchFamily="34" charset="0"/>
              </a:rPr>
              <a:t>Roxanne Groff</a:t>
            </a:r>
            <a:endParaRPr lang="en-US" sz="3200" dirty="0">
              <a:effectLst/>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2D4ACDA8-94AD-4D04-BF6C-7275918BB62C}"/>
              </a:ext>
            </a:extLst>
          </p:cNvPr>
          <p:cNvSpPr/>
          <p:nvPr/>
        </p:nvSpPr>
        <p:spPr>
          <a:xfrm>
            <a:off x="159249" y="5582559"/>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1230722"/>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Hymn of Praise </a:t>
            </a:r>
          </a:p>
          <a:p>
            <a:pPr marR="0" lvl="0">
              <a:lnSpc>
                <a:spcPct val="107000"/>
              </a:lnSpc>
              <a:spcBef>
                <a:spcPts val="0"/>
              </a:spcBef>
              <a:spcAft>
                <a:spcPts val="0"/>
              </a:spcAft>
            </a:pPr>
            <a:r>
              <a:rPr lang="en-US" sz="3600" b="1" dirty="0">
                <a:solidFill>
                  <a:srgbClr val="000000"/>
                </a:solidFill>
                <a:effectLst/>
                <a:latin typeface="Arial Rounded MT Bold" panose="020F0704030504030204" pitchFamily="34" charset="0"/>
                <a:ea typeface="Times New Roman" panose="02020603050405020304" pitchFamily="18" charset="0"/>
              </a:rPr>
              <a:t> Arise, Your Light Has Come!      ELW 314</a:t>
            </a:r>
          </a:p>
        </p:txBody>
      </p:sp>
      <p:sp>
        <p:nvSpPr>
          <p:cNvPr id="5" name="TextBox 4">
            <a:extLst>
              <a:ext uri="{FF2B5EF4-FFF2-40B4-BE49-F238E27FC236}">
                <a16:creationId xmlns:a16="http://schemas.microsoft.com/office/drawing/2014/main" id="{7FF5E0CF-A50A-2896-9F8F-2873DA0A5823}"/>
              </a:ext>
            </a:extLst>
          </p:cNvPr>
          <p:cNvSpPr txBox="1"/>
          <p:nvPr/>
        </p:nvSpPr>
        <p:spPr>
          <a:xfrm>
            <a:off x="712116" y="1461155"/>
            <a:ext cx="7795967" cy="5078313"/>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3	Arise, your light has come!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All you in sorrow born,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bind up the brokenhearted ones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and comfort those who mourn.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4	Arise, your light has come!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The mountains burst in song!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Rise up like eagles on the wing,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God's </a:t>
            </a:r>
            <a:r>
              <a:rPr lang="en-US" sz="3600" dirty="0" err="1">
                <a:effectLst/>
                <a:latin typeface="Arial Rounded MT Bold" panose="020F0704030504030204" pitchFamily="34" charset="0"/>
                <a:ea typeface="MS Mincho" panose="02020609040205080304" pitchFamily="49" charset="-128"/>
              </a:rPr>
              <a:t>pow'r</a:t>
            </a:r>
            <a:r>
              <a:rPr lang="en-US" sz="3600" dirty="0">
                <a:effectLst/>
                <a:latin typeface="Arial Rounded MT Bold" panose="020F0704030504030204" pitchFamily="34" charset="0"/>
                <a:ea typeface="MS Mincho" panose="02020609040205080304" pitchFamily="49" charset="-128"/>
              </a:rPr>
              <a:t> will make us strong.</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152457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4194674"/>
          </a:xfrm>
          <a:prstGeom prst="rect">
            <a:avLst/>
          </a:prstGeom>
        </p:spPr>
        <p:txBody>
          <a:bodyPr wrap="square">
            <a:spAutoFit/>
          </a:bodyPr>
          <a:lstStyle/>
          <a:p>
            <a:pPr marL="520700" marR="0" indent="-52070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r>
              <a:rPr lang="en-US" sz="4000" dirty="0">
                <a:solidFill>
                  <a:srgbClr val="000000"/>
                </a:solidFill>
                <a:latin typeface="Arial Rounded MT Bold" panose="020F0704030504030204" pitchFamily="34" charset="0"/>
                <a:ea typeface="Calibri" panose="020F0502020204030204" pitchFamily="34" charset="0"/>
              </a:rPr>
              <a:t> </a:t>
            </a:r>
          </a:p>
          <a:p>
            <a:pPr marL="347345" marR="0" indent="-347345">
              <a:lnSpc>
                <a:spcPct val="107000"/>
              </a:lnSpc>
              <a:spcBef>
                <a:spcPts val="0"/>
              </a:spcBef>
              <a:spcAft>
                <a:spcPts val="0"/>
              </a:spcAft>
            </a:pPr>
            <a:endParaRPr lang="en-US" sz="4000" dirty="0">
              <a:solidFill>
                <a:srgbClr val="000000"/>
              </a:solidFill>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endParaRPr lang="en-US" sz="4000" dirty="0">
              <a:latin typeface="Arial Rounded MT Bold" panose="020F0704030504030204" pitchFamily="34" charset="0"/>
              <a:ea typeface="Calibri" panose="020F0502020204030204" pitchFamily="34" charset="0"/>
            </a:endParaRPr>
          </a:p>
          <a:p>
            <a:pPr marL="342900" marR="0" indent="-34290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193964" y="1515208"/>
            <a:ext cx="8728363" cy="3893374"/>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Faithful God, you prospered the work of Joseph’s hands, in good times and bad. Give us Joseph’s unfailing love for you, that by the power of your Holy Spirit, we might overcome whatever life throws at us.</a:t>
            </a:r>
          </a:p>
          <a:p>
            <a:pPr marL="739775" marR="0" indent="-739775">
              <a:lnSpc>
                <a:spcPct val="95000"/>
              </a:lnSpc>
              <a:spcBef>
                <a:spcPts val="0"/>
              </a:spcBef>
              <a:spcAft>
                <a:spcPts val="0"/>
              </a:spcAft>
            </a:pPr>
            <a:r>
              <a:rPr lang="en-US" sz="3200" b="1" dirty="0">
                <a:latin typeface="Arial Rounded MT Bold" panose="020F0704030504030204" pitchFamily="34" charset="0"/>
                <a:ea typeface="Calibri" panose="020F0502020204030204" pitchFamily="34" charset="0"/>
              </a:rPr>
              <a:t> </a:t>
            </a: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40511" y="351305"/>
            <a:ext cx="9062977" cy="4138760"/>
          </a:xfrm>
          <a:prstGeom prst="rect">
            <a:avLst/>
          </a:prstGeom>
        </p:spPr>
      </p:pic>
    </p:spTree>
    <p:extLst>
      <p:ext uri="{BB962C8B-B14F-4D97-AF65-F5344CB8AC3E}">
        <p14:creationId xmlns:p14="http://schemas.microsoft.com/office/powerpoint/2010/main" val="25278128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12123</TotalTime>
  <Words>3495</Words>
  <Application>Microsoft Office PowerPoint</Application>
  <PresentationFormat>On-screen Show (4:3)</PresentationFormat>
  <Paragraphs>274</Paragraphs>
  <Slides>51</Slides>
  <Notes>28</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Arial Rounded MT Bold</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 Musser</dc:creator>
  <cp:lastModifiedBy>Mel Musser</cp:lastModifiedBy>
  <cp:revision>117</cp:revision>
  <dcterms:created xsi:type="dcterms:W3CDTF">2021-03-16T23:00:10Z</dcterms:created>
  <dcterms:modified xsi:type="dcterms:W3CDTF">2022-09-25T11:55:59Z</dcterms:modified>
</cp:coreProperties>
</file>