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265" r:id="rId18"/>
    <p:sldId id="307" r:id="rId19"/>
    <p:sldId id="266" r:id="rId20"/>
    <p:sldId id="285" r:id="rId21"/>
    <p:sldId id="284" r:id="rId22"/>
    <p:sldId id="293" r:id="rId23"/>
    <p:sldId id="269" r:id="rId24"/>
    <p:sldId id="270" r:id="rId25"/>
    <p:sldId id="286" r:id="rId26"/>
    <p:sldId id="271" r:id="rId27"/>
    <p:sldId id="287" r:id="rId28"/>
    <p:sldId id="288" r:id="rId29"/>
    <p:sldId id="272" r:id="rId30"/>
    <p:sldId id="273" r:id="rId31"/>
    <p:sldId id="274" r:id="rId32"/>
    <p:sldId id="275" r:id="rId33"/>
    <p:sldId id="289" r:id="rId34"/>
    <p:sldId id="290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306" r:id="rId44"/>
    <p:sldId id="301" r:id="rId45"/>
    <p:sldId id="302" r:id="rId46"/>
    <p:sldId id="303" r:id="rId47"/>
    <p:sldId id="305" r:id="rId48"/>
  </p:sldIdLst>
  <p:sldSz cx="9144000" cy="6858000" type="screen4x3"/>
  <p:notesSz cx="6810375" cy="99425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3157"/>
    <a:srgbClr val="B24EB4"/>
    <a:srgbClr val="CD31D1"/>
    <a:srgbClr val="CEEAB0"/>
    <a:srgbClr val="D0EBB3"/>
    <a:srgbClr val="BEE395"/>
    <a:srgbClr val="B00D00"/>
    <a:srgbClr val="C80E00"/>
    <a:srgbClr val="275C9D"/>
    <a:srgbClr val="238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FA0AD-80FD-473C-B65D-FA135DA1A9F2}" type="datetimeFigureOut">
              <a:rPr lang="it-IT" smtClean="0"/>
              <a:t>22/02/2016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8300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0B806-84B1-4FF6-8B4B-D07420EEA7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3741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B806-84B1-4FF6-8B4B-D07420EEA793}" type="slidenum">
              <a:rPr lang="it-IT" smtClean="0"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9114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B806-84B1-4FF6-8B4B-D07420EEA793}" type="slidenum">
              <a:rPr lang="it-IT" smtClean="0"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8723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B806-84B1-4FF6-8B4B-D07420EEA793}" type="slidenum">
              <a:rPr lang="it-IT" smtClean="0"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7565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05C623FE-D1D5-4B70-99A5-78A1AA3200ED}" type="slidenum">
              <a:rPr lang="it-IT" altLang="it-IT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buFont typeface="Times New Roman" pitchFamily="18" charset="0"/>
                <a:buNone/>
              </a:pPr>
              <a:t>47</a:t>
            </a:fld>
            <a:endParaRPr lang="it-IT" altLang="it-IT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071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80EE-216A-4D41-8102-AC079E0E8C29}" type="datetimeFigureOut">
              <a:rPr lang="it-IT" smtClean="0"/>
              <a:pPr/>
              <a:t>22/02/2016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94C0-ADAB-4807-A25C-EDA09D4A94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80EE-216A-4D41-8102-AC079E0E8C29}" type="datetimeFigureOut">
              <a:rPr lang="it-IT" smtClean="0"/>
              <a:pPr/>
              <a:t>22/02/2016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94C0-ADAB-4807-A25C-EDA09D4A94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80EE-216A-4D41-8102-AC079E0E8C29}" type="datetimeFigureOut">
              <a:rPr lang="it-IT" smtClean="0"/>
              <a:pPr/>
              <a:t>22/02/2016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94C0-ADAB-4807-A25C-EDA09D4A94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 tIns="41473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456480" y="1604329"/>
            <a:ext cx="4043520" cy="4524955"/>
          </a:xfrm>
        </p:spPr>
        <p:txBody>
          <a:bodyPr lIns="82945" tIns="41473" rIns="82945" bIns="41473"/>
          <a:lstStyle/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38241" y="1604329"/>
            <a:ext cx="4044960" cy="4524955"/>
          </a:xfrm>
        </p:spPr>
        <p:txBody>
          <a:bodyPr lIns="82945" tIns="41473" rIns="82945" bIns="41473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FCDDF-99C6-4DBB-BD19-11B4E43C1A4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853" y="6093296"/>
            <a:ext cx="709240" cy="53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95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80EE-216A-4D41-8102-AC079E0E8C29}" type="datetimeFigureOut">
              <a:rPr lang="it-IT" smtClean="0"/>
              <a:pPr/>
              <a:t>22/02/2016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94C0-ADAB-4807-A25C-EDA09D4A94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80EE-216A-4D41-8102-AC079E0E8C29}" type="datetimeFigureOut">
              <a:rPr lang="it-IT" smtClean="0"/>
              <a:pPr/>
              <a:t>22/02/2016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94C0-ADAB-4807-A25C-EDA09D4A94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80EE-216A-4D41-8102-AC079E0E8C29}" type="datetimeFigureOut">
              <a:rPr lang="it-IT" smtClean="0"/>
              <a:pPr/>
              <a:t>22/02/2016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94C0-ADAB-4807-A25C-EDA09D4A94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80EE-216A-4D41-8102-AC079E0E8C29}" type="datetimeFigureOut">
              <a:rPr lang="it-IT" smtClean="0"/>
              <a:pPr/>
              <a:t>22/02/2016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94C0-ADAB-4807-A25C-EDA09D4A94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80EE-216A-4D41-8102-AC079E0E8C29}" type="datetimeFigureOut">
              <a:rPr lang="it-IT" smtClean="0"/>
              <a:pPr/>
              <a:t>22/02/2016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94C0-ADAB-4807-A25C-EDA09D4A94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80EE-216A-4D41-8102-AC079E0E8C29}" type="datetimeFigureOut">
              <a:rPr lang="it-IT" smtClean="0"/>
              <a:pPr/>
              <a:t>22/02/2016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94C0-ADAB-4807-A25C-EDA09D4A94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80EE-216A-4D41-8102-AC079E0E8C29}" type="datetimeFigureOut">
              <a:rPr lang="it-IT" smtClean="0"/>
              <a:pPr/>
              <a:t>22/02/2016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94C0-ADAB-4807-A25C-EDA09D4A94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80EE-216A-4D41-8102-AC079E0E8C29}" type="datetimeFigureOut">
              <a:rPr lang="it-IT" smtClean="0"/>
              <a:pPr/>
              <a:t>22/02/2016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94C0-ADAB-4807-A25C-EDA09D4A94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80EE-216A-4D41-8102-AC079E0E8C29}" type="datetimeFigureOut">
              <a:rPr lang="it-IT" smtClean="0"/>
              <a:pPr/>
              <a:t>22/02/2016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494C0-ADAB-4807-A25C-EDA09D4A942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12811"/>
            <a:ext cx="8229600" cy="120032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it-IT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FECAL </a:t>
            </a:r>
            <a:r>
              <a:rPr lang="it-IT" sz="7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WELL  D-ONE®</a:t>
            </a:r>
            <a:endParaRPr lang="it-IT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Fabio\Desktop\CPM\Loghi CPM\nuovi loghi\logo-per-broch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6632"/>
            <a:ext cx="3577506" cy="209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404664"/>
            <a:ext cx="8568952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err="1" smtClean="0">
                <a:solidFill>
                  <a:srgbClr val="0000FF"/>
                </a:solidFill>
                <a:latin typeface="ComicSansMS-Bold"/>
              </a:rPr>
              <a:t>Investigations</a:t>
            </a:r>
            <a:endParaRPr lang="it-IT" sz="3200" b="1" dirty="0" smtClean="0">
              <a:solidFill>
                <a:srgbClr val="0000FF"/>
              </a:solidFill>
              <a:latin typeface="ComicSansMS-Bold"/>
            </a:endParaRPr>
          </a:p>
          <a:p>
            <a:endParaRPr lang="it-IT" b="1" dirty="0" smtClean="0">
              <a:solidFill>
                <a:srgbClr val="0000FF"/>
              </a:solidFill>
              <a:latin typeface="ComicSansMS-Bold"/>
            </a:endParaRPr>
          </a:p>
          <a:p>
            <a:endParaRPr lang="it-IT" b="1" dirty="0">
              <a:solidFill>
                <a:srgbClr val="0000FF"/>
              </a:solidFill>
              <a:latin typeface="ComicSansMS-Bold"/>
            </a:endParaRPr>
          </a:p>
          <a:p>
            <a:pPr algn="ctr"/>
            <a:r>
              <a:rPr lang="it-IT" sz="2400" b="1" dirty="0" err="1">
                <a:solidFill>
                  <a:srgbClr val="0000FF"/>
                </a:solidFill>
                <a:latin typeface="ComicSansMS-Bold"/>
              </a:rPr>
              <a:t>Microscopic</a:t>
            </a:r>
            <a:r>
              <a:rPr lang="it-IT" sz="2400" b="1" dirty="0">
                <a:solidFill>
                  <a:srgbClr val="0000FF"/>
                </a:solidFill>
                <a:latin typeface="ComicSansMS-Bold"/>
              </a:rPr>
              <a:t> </a:t>
            </a:r>
            <a:r>
              <a:rPr lang="it-IT" sz="2400" b="1" dirty="0" err="1">
                <a:solidFill>
                  <a:srgbClr val="0000FF"/>
                </a:solidFill>
                <a:latin typeface="ComicSansMS-Bold"/>
              </a:rPr>
              <a:t>examination</a:t>
            </a:r>
            <a:r>
              <a:rPr lang="it-IT" sz="2400" b="1" dirty="0">
                <a:solidFill>
                  <a:srgbClr val="0000FF"/>
                </a:solidFill>
                <a:latin typeface="ComicSansMS-Bold"/>
              </a:rPr>
              <a:t> </a:t>
            </a:r>
            <a:r>
              <a:rPr lang="it-IT" sz="2400" b="1" dirty="0" smtClean="0">
                <a:solidFill>
                  <a:srgbClr val="0000FF"/>
                </a:solidFill>
                <a:latin typeface="ComicSansMS-Bold"/>
              </a:rPr>
              <a:t>- </a:t>
            </a:r>
            <a:r>
              <a:rPr lang="it-IT" sz="2400" b="1" dirty="0" err="1" smtClean="0">
                <a:solidFill>
                  <a:srgbClr val="0000FF"/>
                </a:solidFill>
                <a:latin typeface="ComicSansMS-Bold"/>
              </a:rPr>
              <a:t>fecal</a:t>
            </a:r>
            <a:r>
              <a:rPr lang="it-IT" sz="2400" b="1" dirty="0" smtClean="0">
                <a:solidFill>
                  <a:srgbClr val="0000FF"/>
                </a:solidFill>
                <a:latin typeface="ComicSansMS-Bold"/>
              </a:rPr>
              <a:t> </a:t>
            </a:r>
            <a:r>
              <a:rPr lang="it-IT" sz="2400" b="1" dirty="0" err="1">
                <a:solidFill>
                  <a:srgbClr val="0000FF"/>
                </a:solidFill>
                <a:latin typeface="ComicSansMS-Bold"/>
              </a:rPr>
              <a:t>leukocytes</a:t>
            </a:r>
            <a:r>
              <a:rPr lang="it-IT" sz="2400" b="1" dirty="0" smtClean="0">
                <a:solidFill>
                  <a:srgbClr val="0000FF"/>
                </a:solidFill>
                <a:latin typeface="ComicSansMS-Bold"/>
              </a:rPr>
              <a:t>.</a:t>
            </a:r>
          </a:p>
          <a:p>
            <a:pPr algn="just"/>
            <a:endParaRPr lang="it-IT" b="1" dirty="0" smtClean="0">
              <a:solidFill>
                <a:srgbClr val="0000FF"/>
              </a:solidFill>
              <a:latin typeface="ComicSansMS-Bold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ComicSansMS"/>
              </a:rPr>
              <a:t>In </a:t>
            </a:r>
            <a:r>
              <a:rPr lang="en-US" sz="2800" dirty="0" smtClean="0">
                <a:solidFill>
                  <a:srgbClr val="000000"/>
                </a:solidFill>
                <a:latin typeface="ComicSansMS"/>
              </a:rPr>
              <a:t>presence </a:t>
            </a:r>
            <a:r>
              <a:rPr lang="en-US" sz="2800" dirty="0">
                <a:solidFill>
                  <a:srgbClr val="000000"/>
                </a:solidFill>
                <a:latin typeface="ComicSansMS"/>
              </a:rPr>
              <a:t>of persistent or recurrent </a:t>
            </a:r>
            <a:r>
              <a:rPr lang="en-US" sz="2800" dirty="0" smtClean="0">
                <a:solidFill>
                  <a:srgbClr val="000000"/>
                </a:solidFill>
                <a:latin typeface="ComicSansMS"/>
              </a:rPr>
              <a:t>diarrhea microscopic examination may </a:t>
            </a:r>
            <a:r>
              <a:rPr lang="en-US" sz="2800" dirty="0">
                <a:solidFill>
                  <a:srgbClr val="000000"/>
                </a:solidFill>
                <a:latin typeface="ComicSansMS"/>
              </a:rPr>
              <a:t>be useful for </a:t>
            </a:r>
            <a:r>
              <a:rPr lang="en-US" sz="2800" dirty="0" smtClean="0">
                <a:solidFill>
                  <a:srgbClr val="000000"/>
                </a:solidFill>
                <a:latin typeface="ComicSansMS"/>
              </a:rPr>
              <a:t>diagnosis of inflammatory state.</a:t>
            </a:r>
            <a:endParaRPr lang="it-IT" sz="2800" b="1" dirty="0">
              <a:solidFill>
                <a:srgbClr val="000000"/>
              </a:solidFill>
              <a:latin typeface="ComicSansMS"/>
            </a:endParaRPr>
          </a:p>
          <a:p>
            <a:pPr algn="just"/>
            <a:endParaRPr lang="it-IT" sz="2800" b="1" dirty="0" smtClean="0">
              <a:solidFill>
                <a:srgbClr val="0000FF"/>
              </a:solidFill>
              <a:latin typeface="ComicSansMS-Bold"/>
            </a:endParaRPr>
          </a:p>
          <a:p>
            <a:pPr algn="ctr"/>
            <a:r>
              <a:rPr lang="it-IT" sz="2800" b="1" dirty="0" smtClean="0">
                <a:solidFill>
                  <a:srgbClr val="0000FF"/>
                </a:solidFill>
                <a:latin typeface="ComicSansMS-Bold"/>
              </a:rPr>
              <a:t>Culture</a:t>
            </a:r>
            <a:r>
              <a:rPr lang="it-IT" sz="2800" dirty="0" smtClean="0">
                <a:solidFill>
                  <a:srgbClr val="0000FF"/>
                </a:solidFill>
                <a:latin typeface="ComicSansMS"/>
              </a:rPr>
              <a:t>. </a:t>
            </a:r>
          </a:p>
          <a:p>
            <a:pPr algn="just"/>
            <a:endParaRPr lang="it-IT" sz="2800" dirty="0" smtClean="0">
              <a:solidFill>
                <a:srgbClr val="000000"/>
              </a:solidFill>
              <a:latin typeface="ComicSansMS"/>
            </a:endParaRPr>
          </a:p>
          <a:p>
            <a:pPr algn="just"/>
            <a:r>
              <a:rPr lang="en-US" sz="2800" dirty="0" smtClean="0">
                <a:latin typeface="ComicSansMS"/>
              </a:rPr>
              <a:t>Sample direct seeding; </a:t>
            </a:r>
          </a:p>
          <a:p>
            <a:pPr algn="just"/>
            <a:r>
              <a:rPr lang="en-US" sz="2800" dirty="0" smtClean="0">
                <a:latin typeface="ComicSansMS"/>
              </a:rPr>
              <a:t>Seeding </a:t>
            </a:r>
            <a:r>
              <a:rPr lang="en-US" sz="2800" dirty="0">
                <a:latin typeface="ComicSansMS"/>
              </a:rPr>
              <a:t>with </a:t>
            </a:r>
            <a:r>
              <a:rPr lang="en-US" sz="2800" dirty="0" smtClean="0">
                <a:latin typeface="ComicSansMS"/>
              </a:rPr>
              <a:t>enrichment;</a:t>
            </a:r>
            <a:endParaRPr lang="en-US" sz="2800" dirty="0">
              <a:latin typeface="ComicSansMS"/>
            </a:endParaRPr>
          </a:p>
          <a:p>
            <a:pPr algn="just"/>
            <a:r>
              <a:rPr lang="en-US" sz="2800" dirty="0">
                <a:latin typeface="ComicSansMS"/>
              </a:rPr>
              <a:t>Seeding </a:t>
            </a:r>
            <a:r>
              <a:rPr lang="en-US" sz="2800" dirty="0" smtClean="0">
                <a:latin typeface="ComicSansMS"/>
              </a:rPr>
              <a:t>on membrane filter.</a:t>
            </a:r>
            <a:endParaRPr lang="it-IT" sz="2800" dirty="0"/>
          </a:p>
        </p:txBody>
      </p:sp>
      <p:pic>
        <p:nvPicPr>
          <p:cNvPr id="3" name="Picture 2" descr="C:\Users\Fabio\Desktop\CPM\Loghi CPM\nuovi loghi\logo-per-broch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09320"/>
            <a:ext cx="864096" cy="5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06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47664" y="476673"/>
            <a:ext cx="53103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ComicSansMS-Bold"/>
              </a:rPr>
              <a:t>Investigations - </a:t>
            </a:r>
            <a:r>
              <a:rPr lang="en-US" sz="2800" b="1" dirty="0" smtClean="0">
                <a:solidFill>
                  <a:srgbClr val="0000FF"/>
                </a:solidFill>
                <a:latin typeface="ComicSansMS-Bold"/>
              </a:rPr>
              <a:t>Culture.</a:t>
            </a:r>
          </a:p>
          <a:p>
            <a:pPr algn="ctr"/>
            <a:endParaRPr lang="en-US" sz="2800" b="1" dirty="0">
              <a:solidFill>
                <a:srgbClr val="0000FF"/>
              </a:solidFill>
              <a:latin typeface="ComicSansMS-Bold"/>
            </a:endParaRPr>
          </a:p>
          <a:p>
            <a:pPr algn="ctr"/>
            <a:r>
              <a:rPr lang="en-US" sz="2800" b="1" i="1" dirty="0" smtClean="0">
                <a:solidFill>
                  <a:srgbClr val="0000FF"/>
                </a:solidFill>
                <a:latin typeface="ComicSansMS-Bold"/>
              </a:rPr>
              <a:t>Salmonella-</a:t>
            </a:r>
            <a:r>
              <a:rPr lang="en-US" sz="2800" b="1" i="1" dirty="0" err="1" smtClean="0">
                <a:solidFill>
                  <a:srgbClr val="0000FF"/>
                </a:solidFill>
                <a:latin typeface="ComicSansMS-Bold"/>
              </a:rPr>
              <a:t>Shigella</a:t>
            </a:r>
            <a:r>
              <a:rPr lang="en-US" sz="2800" b="1" dirty="0" smtClean="0">
                <a:solidFill>
                  <a:srgbClr val="0000FF"/>
                </a:solidFill>
                <a:latin typeface="ComicSansMS-Bold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ComicSansMS-Bold"/>
              </a:rPr>
              <a:t>Isolation </a:t>
            </a:r>
            <a:endParaRPr lang="it-IT" sz="2800" dirty="0"/>
          </a:p>
        </p:txBody>
      </p:sp>
      <p:sp>
        <p:nvSpPr>
          <p:cNvPr id="4" name="Rettangolo 3"/>
          <p:cNvSpPr/>
          <p:nvPr/>
        </p:nvSpPr>
        <p:spPr>
          <a:xfrm>
            <a:off x="107504" y="1849430"/>
            <a:ext cx="8784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ComicSansMS"/>
              </a:rPr>
              <a:t>Use of enrichment media: liquid media useful </a:t>
            </a:r>
            <a:r>
              <a:rPr lang="en-US" sz="2400" dirty="0" smtClean="0">
                <a:latin typeface="ComicSansMS"/>
              </a:rPr>
              <a:t>to inhibiting </a:t>
            </a:r>
            <a:r>
              <a:rPr lang="en-US" sz="2400" dirty="0">
                <a:latin typeface="ComicSansMS"/>
              </a:rPr>
              <a:t>the growth of </a:t>
            </a:r>
            <a:r>
              <a:rPr lang="en-US" sz="2400" dirty="0" smtClean="0">
                <a:latin typeface="ComicSansMS"/>
              </a:rPr>
              <a:t>normal microorganisms </a:t>
            </a:r>
            <a:r>
              <a:rPr lang="en-US" sz="2400" dirty="0">
                <a:latin typeface="ComicSansMS"/>
              </a:rPr>
              <a:t>in the early hours of incubation, increasing the chances of detecting pathogens in low bacterial (Selenite </a:t>
            </a:r>
            <a:r>
              <a:rPr lang="en-US" sz="2400" dirty="0" err="1">
                <a:latin typeface="ComicSansMS"/>
              </a:rPr>
              <a:t>Selenite</a:t>
            </a:r>
            <a:r>
              <a:rPr lang="en-US" sz="2400" dirty="0">
                <a:latin typeface="ComicSansMS"/>
              </a:rPr>
              <a:t> </a:t>
            </a:r>
            <a:r>
              <a:rPr lang="en-US" sz="2400" dirty="0" err="1">
                <a:latin typeface="ComicSansMS"/>
              </a:rPr>
              <a:t>cystine</a:t>
            </a:r>
            <a:r>
              <a:rPr lang="en-US" sz="2400" dirty="0">
                <a:latin typeface="ComicSansMS"/>
              </a:rPr>
              <a:t>, </a:t>
            </a:r>
            <a:r>
              <a:rPr lang="en-US" sz="2400" dirty="0" smtClean="0">
                <a:latin typeface="ComicSansMS"/>
              </a:rPr>
              <a:t>Rappaport, </a:t>
            </a:r>
            <a:r>
              <a:rPr lang="en-US" sz="2400" dirty="0" err="1" smtClean="0">
                <a:latin typeface="ComicSansMS"/>
              </a:rPr>
              <a:t>Tetrathionate</a:t>
            </a:r>
            <a:r>
              <a:rPr lang="en-US" sz="2400" dirty="0">
                <a:latin typeface="ComicSansMS"/>
              </a:rPr>
              <a:t>, Kauffmann Muller </a:t>
            </a:r>
            <a:r>
              <a:rPr lang="en-US" sz="2400" dirty="0" err="1">
                <a:latin typeface="ComicSansMS"/>
              </a:rPr>
              <a:t>Tetrathionate</a:t>
            </a:r>
            <a:r>
              <a:rPr lang="en-US" sz="2400" dirty="0">
                <a:latin typeface="ComicSansMS"/>
              </a:rPr>
              <a:t> broth). </a:t>
            </a:r>
            <a:endParaRPr lang="en-US" sz="2400" dirty="0" smtClean="0">
              <a:latin typeface="ComicSansMS"/>
            </a:endParaRPr>
          </a:p>
          <a:p>
            <a:pPr algn="just"/>
            <a:endParaRPr lang="en-US" sz="2400" dirty="0" smtClean="0">
              <a:latin typeface="ComicSansMS"/>
            </a:endParaRPr>
          </a:p>
          <a:p>
            <a:pPr algn="just"/>
            <a:r>
              <a:rPr lang="en-US" sz="2400" dirty="0" smtClean="0">
                <a:latin typeface="ComicSansMS"/>
              </a:rPr>
              <a:t>Selenite </a:t>
            </a:r>
            <a:r>
              <a:rPr lang="en-US" sz="2400" dirty="0">
                <a:latin typeface="ComicSansMS"/>
              </a:rPr>
              <a:t>broth, </a:t>
            </a:r>
            <a:r>
              <a:rPr lang="en-US" sz="2400" dirty="0" smtClean="0">
                <a:latin typeface="ComicSansMS"/>
              </a:rPr>
              <a:t>due to the </a:t>
            </a:r>
            <a:r>
              <a:rPr lang="en-US" sz="2400" dirty="0">
                <a:latin typeface="ComicSansMS"/>
              </a:rPr>
              <a:t>presence of sodium selenite, exhibits a high toxicity to </a:t>
            </a:r>
            <a:r>
              <a:rPr lang="en-US" sz="2400" i="1" dirty="0">
                <a:latin typeface="ComicSansMS"/>
              </a:rPr>
              <a:t>E. coli </a:t>
            </a:r>
            <a:r>
              <a:rPr lang="en-US" sz="2400" dirty="0">
                <a:latin typeface="ComicSansMS"/>
              </a:rPr>
              <a:t>but not for the majority </a:t>
            </a:r>
            <a:r>
              <a:rPr lang="en-US" sz="2400" dirty="0" smtClean="0">
                <a:latin typeface="ComicSansMS"/>
              </a:rPr>
              <a:t>microorganisms </a:t>
            </a:r>
            <a:r>
              <a:rPr lang="en-US" sz="2400" dirty="0">
                <a:latin typeface="ComicSansMS"/>
              </a:rPr>
              <a:t>of </a:t>
            </a:r>
            <a:r>
              <a:rPr lang="en-US" sz="2400" i="1" dirty="0" smtClean="0">
                <a:latin typeface="ComicSansMS"/>
              </a:rPr>
              <a:t>Salmonella.</a:t>
            </a:r>
          </a:p>
          <a:p>
            <a:pPr algn="just"/>
            <a:endParaRPr lang="en-US" sz="2400" i="1" dirty="0">
              <a:latin typeface="ComicSansMS"/>
            </a:endParaRPr>
          </a:p>
          <a:p>
            <a:pPr algn="just"/>
            <a:r>
              <a:rPr lang="en-US" sz="2400" dirty="0">
                <a:latin typeface="ComicSansMS"/>
              </a:rPr>
              <a:t>Some strains of </a:t>
            </a:r>
            <a:r>
              <a:rPr lang="en-US" sz="2400" i="1" dirty="0" err="1">
                <a:latin typeface="ComicSansMS"/>
              </a:rPr>
              <a:t>Shigella</a:t>
            </a:r>
            <a:r>
              <a:rPr lang="en-US" sz="2400" dirty="0">
                <a:latin typeface="ComicSansMS"/>
              </a:rPr>
              <a:t> are inhibited to the same extent of </a:t>
            </a:r>
            <a:r>
              <a:rPr lang="en-US" sz="2400" i="1" dirty="0">
                <a:latin typeface="ComicSansMS"/>
              </a:rPr>
              <a:t>E.coli</a:t>
            </a:r>
            <a:r>
              <a:rPr lang="en-US" sz="2400" dirty="0">
                <a:latin typeface="ComicSansMS"/>
              </a:rPr>
              <a:t>: for </a:t>
            </a:r>
            <a:r>
              <a:rPr lang="en-US" sz="2400" i="1" dirty="0" err="1">
                <a:latin typeface="ComicSansMS"/>
              </a:rPr>
              <a:t>Shigella</a:t>
            </a:r>
            <a:r>
              <a:rPr lang="en-US" sz="2400" dirty="0">
                <a:latin typeface="ComicSansMS"/>
              </a:rPr>
              <a:t> </a:t>
            </a:r>
            <a:r>
              <a:rPr lang="en-US" sz="2400" dirty="0" smtClean="0">
                <a:latin typeface="ComicSansMS"/>
              </a:rPr>
              <a:t>isolation is </a:t>
            </a:r>
            <a:r>
              <a:rPr lang="en-US" sz="2400" dirty="0">
                <a:latin typeface="ComicSansMS"/>
              </a:rPr>
              <a:t>therefore recommended to use a less selective enrichment broth (GN broth).</a:t>
            </a:r>
            <a:endParaRPr lang="it-IT" sz="2400" dirty="0"/>
          </a:p>
        </p:txBody>
      </p:sp>
      <p:pic>
        <p:nvPicPr>
          <p:cNvPr id="5" name="Picture 2" descr="C:\Users\Fabio\Desktop\CPM\Loghi CPM\nuovi loghi\logo-per-broch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09320"/>
            <a:ext cx="864096" cy="5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52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93740"/>
            <a:ext cx="806489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 err="1" smtClean="0">
                <a:solidFill>
                  <a:srgbClr val="0000FF"/>
                </a:solidFill>
                <a:latin typeface="ComicSansMS"/>
              </a:rPr>
              <a:t>Campylobacter</a:t>
            </a:r>
            <a:r>
              <a:rPr lang="it-IT" sz="3600" dirty="0">
                <a:solidFill>
                  <a:srgbClr val="000000"/>
                </a:solidFill>
                <a:latin typeface="ComicSansMS"/>
              </a:rPr>
              <a:t> </a:t>
            </a:r>
            <a:r>
              <a:rPr lang="it-IT" sz="3600" dirty="0" err="1">
                <a:solidFill>
                  <a:srgbClr val="0000FF"/>
                </a:solidFill>
                <a:latin typeface="ComicSansMS"/>
              </a:rPr>
              <a:t>Isolation</a:t>
            </a:r>
            <a:endParaRPr lang="it-IT" sz="3600" dirty="0">
              <a:solidFill>
                <a:srgbClr val="0000FF"/>
              </a:solidFill>
              <a:latin typeface="ComicSansMS"/>
            </a:endParaRPr>
          </a:p>
          <a:p>
            <a:endParaRPr lang="it-IT" sz="2000" dirty="0">
              <a:solidFill>
                <a:srgbClr val="000000"/>
              </a:solidFill>
              <a:latin typeface="ComicSansMS"/>
            </a:endParaRPr>
          </a:p>
          <a:p>
            <a:pPr algn="just"/>
            <a:r>
              <a:rPr lang="en-US" sz="2000" dirty="0">
                <a:solidFill>
                  <a:srgbClr val="000000"/>
                </a:solidFill>
                <a:latin typeface="ComicSansMS"/>
              </a:rPr>
              <a:t>Campylobacter </a:t>
            </a:r>
            <a:r>
              <a:rPr lang="en-US" sz="2000" dirty="0" smtClean="0">
                <a:solidFill>
                  <a:srgbClr val="000000"/>
                </a:solidFill>
                <a:latin typeface="ComicSansMS"/>
              </a:rPr>
              <a:t>Isolation depends </a:t>
            </a:r>
            <a:r>
              <a:rPr lang="en-US" sz="2000" dirty="0">
                <a:solidFill>
                  <a:srgbClr val="000000"/>
                </a:solidFill>
                <a:latin typeface="ComicSansMS"/>
              </a:rPr>
              <a:t>on the antimicrobial agents present in the growing media (</a:t>
            </a:r>
            <a:r>
              <a:rPr lang="en-US" sz="2000" i="1" dirty="0" err="1">
                <a:solidFill>
                  <a:srgbClr val="000000"/>
                </a:solidFill>
                <a:latin typeface="ComicSansMS"/>
              </a:rPr>
              <a:t>C.upsaliensis</a:t>
            </a:r>
            <a:r>
              <a:rPr lang="en-US" sz="2000" i="1" dirty="0">
                <a:solidFill>
                  <a:srgbClr val="000000"/>
                </a:solidFill>
                <a:latin typeface="ComicSansMS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latin typeface="ComicSansMS"/>
              </a:rPr>
              <a:t>H.fennelliae</a:t>
            </a:r>
            <a:r>
              <a:rPr lang="en-US" sz="2000" dirty="0">
                <a:solidFill>
                  <a:srgbClr val="000000"/>
                </a:solidFill>
                <a:latin typeface="ComicSansMS"/>
              </a:rPr>
              <a:t> are sensitive to </a:t>
            </a:r>
            <a:r>
              <a:rPr lang="en-US" sz="2000" dirty="0" err="1">
                <a:solidFill>
                  <a:srgbClr val="000000"/>
                </a:solidFill>
                <a:latin typeface="ComicSansMS"/>
              </a:rPr>
              <a:t>cephalothin</a:t>
            </a:r>
            <a:r>
              <a:rPr lang="en-US" sz="2000" dirty="0">
                <a:solidFill>
                  <a:srgbClr val="000000"/>
                </a:solidFill>
                <a:latin typeface="ComicSansMS"/>
              </a:rPr>
              <a:t>), by incubation in a microaerophilic (5% of O2,10% CO2 and 85% N2) at a temperature of 42 </a:t>
            </a:r>
            <a:r>
              <a:rPr lang="en-US" sz="2000" dirty="0" smtClean="0">
                <a:solidFill>
                  <a:srgbClr val="000000"/>
                </a:solidFill>
                <a:latin typeface="ComicSansMS"/>
              </a:rPr>
              <a:t>°C</a:t>
            </a:r>
            <a:r>
              <a:rPr lang="en-US" sz="2000" dirty="0">
                <a:solidFill>
                  <a:srgbClr val="000000"/>
                </a:solidFill>
                <a:latin typeface="ComicSansMS"/>
              </a:rPr>
              <a:t>, which inhibits the growth of the normal microbiota. </a:t>
            </a:r>
            <a:endParaRPr lang="en-US" sz="2000" dirty="0" smtClean="0">
              <a:solidFill>
                <a:srgbClr val="000000"/>
              </a:solidFill>
              <a:latin typeface="ComicSansMS"/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  <a:latin typeface="ComicSansMS"/>
            </a:endParaRPr>
          </a:p>
          <a:p>
            <a:pPr algn="just"/>
            <a:r>
              <a:rPr lang="en-US" sz="2000" dirty="0" smtClean="0">
                <a:solidFill>
                  <a:srgbClr val="000000"/>
                </a:solidFill>
                <a:latin typeface="ComicSansMS"/>
              </a:rPr>
              <a:t>Can be used </a:t>
            </a:r>
            <a:r>
              <a:rPr lang="en-US" sz="2000" dirty="0">
                <a:solidFill>
                  <a:srgbClr val="000000"/>
                </a:solidFill>
                <a:latin typeface="ComicSansMS"/>
              </a:rPr>
              <a:t>different selective media: </a:t>
            </a:r>
            <a:r>
              <a:rPr lang="en-US" sz="2000" dirty="0" err="1">
                <a:solidFill>
                  <a:srgbClr val="000000"/>
                </a:solidFill>
                <a:latin typeface="ComicSansMS"/>
              </a:rPr>
              <a:t>Skirrow</a:t>
            </a:r>
            <a:r>
              <a:rPr lang="en-US" sz="2000" dirty="0">
                <a:solidFill>
                  <a:srgbClr val="000000"/>
                </a:solidFill>
                <a:latin typeface="ComicSansMS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ComicSansMS"/>
              </a:rPr>
              <a:t>Karmali</a:t>
            </a:r>
            <a:r>
              <a:rPr lang="en-US" sz="2000" dirty="0">
                <a:solidFill>
                  <a:srgbClr val="000000"/>
                </a:solidFill>
                <a:latin typeface="ComicSansMS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ComicSansMS"/>
              </a:rPr>
              <a:t>Blaser</a:t>
            </a:r>
            <a:r>
              <a:rPr lang="en-US" sz="2000" dirty="0">
                <a:solidFill>
                  <a:srgbClr val="000000"/>
                </a:solidFill>
                <a:latin typeface="ComicSansMS"/>
              </a:rPr>
              <a:t> Wang, </a:t>
            </a:r>
            <a:r>
              <a:rPr lang="en-US" sz="2000" dirty="0" err="1">
                <a:solidFill>
                  <a:srgbClr val="000000"/>
                </a:solidFill>
                <a:latin typeface="ComicSansMS"/>
              </a:rPr>
              <a:t>Butzler</a:t>
            </a:r>
            <a:r>
              <a:rPr lang="en-US" sz="2000" dirty="0">
                <a:solidFill>
                  <a:srgbClr val="000000"/>
                </a:solidFill>
                <a:latin typeface="ComicSansMS"/>
              </a:rPr>
              <a:t>, Preston, Bolton, CCDA (free blood agar</a:t>
            </a:r>
            <a:r>
              <a:rPr lang="en-US" sz="2000" dirty="0" smtClean="0">
                <a:solidFill>
                  <a:srgbClr val="000000"/>
                </a:solidFill>
                <a:latin typeface="ComicSansMS"/>
              </a:rPr>
              <a:t>).</a:t>
            </a:r>
          </a:p>
          <a:p>
            <a:pPr algn="just"/>
            <a:endParaRPr lang="en-US" sz="2000" dirty="0">
              <a:solidFill>
                <a:srgbClr val="000000"/>
              </a:solidFill>
              <a:latin typeface="ComicSansMS"/>
            </a:endParaRPr>
          </a:p>
          <a:p>
            <a:pPr algn="just"/>
            <a:r>
              <a:rPr lang="en-US" sz="2000" dirty="0">
                <a:solidFill>
                  <a:srgbClr val="000000"/>
                </a:solidFill>
                <a:latin typeface="ComicSansMS"/>
              </a:rPr>
              <a:t>May also be employed procedures of enrichment by liquid substrates (Campy-THIO): these procedures are recommended for clinical samples </a:t>
            </a:r>
            <a:r>
              <a:rPr lang="en-US" sz="2000" dirty="0" smtClean="0">
                <a:solidFill>
                  <a:srgbClr val="000000"/>
                </a:solidFill>
                <a:latin typeface="ComicSansMS"/>
              </a:rPr>
              <a:t>when is suspected the </a:t>
            </a:r>
            <a:r>
              <a:rPr lang="en-US" sz="2000" dirty="0">
                <a:solidFill>
                  <a:srgbClr val="000000"/>
                </a:solidFill>
                <a:latin typeface="ComicSansMS"/>
              </a:rPr>
              <a:t>possibility of low viable </a:t>
            </a:r>
            <a:r>
              <a:rPr lang="en-US" sz="2000" dirty="0" smtClean="0">
                <a:solidFill>
                  <a:srgbClr val="000000"/>
                </a:solidFill>
                <a:latin typeface="ComicSansMS"/>
              </a:rPr>
              <a:t>microbial </a:t>
            </a:r>
            <a:r>
              <a:rPr lang="en-US" sz="2000" dirty="0">
                <a:solidFill>
                  <a:srgbClr val="000000"/>
                </a:solidFill>
                <a:latin typeface="ComicSansMS"/>
              </a:rPr>
              <a:t>loads </a:t>
            </a:r>
            <a:r>
              <a:rPr lang="en-US" sz="2000" dirty="0" smtClean="0">
                <a:solidFill>
                  <a:srgbClr val="000000"/>
                </a:solidFill>
                <a:latin typeface="ComicSansMS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ComicSansMS"/>
              </a:rPr>
              <a:t>carriers, post-symptomatic </a:t>
            </a:r>
            <a:r>
              <a:rPr lang="en-US" sz="2000" dirty="0" smtClean="0">
                <a:solidFill>
                  <a:srgbClr val="000000"/>
                </a:solidFill>
                <a:latin typeface="ComicSansMS"/>
              </a:rPr>
              <a:t>patients or </a:t>
            </a:r>
            <a:r>
              <a:rPr lang="en-US" sz="2000" dirty="0">
                <a:solidFill>
                  <a:srgbClr val="000000"/>
                </a:solidFill>
                <a:latin typeface="ComicSansMS"/>
              </a:rPr>
              <a:t>treated with antibiotics) or food samples. </a:t>
            </a:r>
            <a:endParaRPr lang="en-US" sz="2000" dirty="0" smtClean="0">
              <a:solidFill>
                <a:srgbClr val="000000"/>
              </a:solidFill>
              <a:latin typeface="ComicSansMS"/>
            </a:endParaRPr>
          </a:p>
          <a:p>
            <a:pPr algn="just"/>
            <a:endParaRPr lang="en-US" sz="2000" dirty="0">
              <a:solidFill>
                <a:srgbClr val="000000"/>
              </a:solidFill>
              <a:latin typeface="ComicSansMS"/>
            </a:endParaRPr>
          </a:p>
          <a:p>
            <a:pPr algn="just"/>
            <a:r>
              <a:rPr lang="en-US" sz="2000" dirty="0" smtClean="0">
                <a:solidFill>
                  <a:srgbClr val="000000"/>
                </a:solidFill>
                <a:latin typeface="ComicSansMS"/>
              </a:rPr>
              <a:t>Can </a:t>
            </a:r>
            <a:r>
              <a:rPr lang="en-US" sz="2000" dirty="0">
                <a:solidFill>
                  <a:srgbClr val="000000"/>
                </a:solidFill>
                <a:latin typeface="ComicSansMS"/>
              </a:rPr>
              <a:t>be used alternative methods of isolation: through filters </a:t>
            </a:r>
            <a:r>
              <a:rPr lang="en-US" sz="2000" dirty="0" smtClean="0">
                <a:solidFill>
                  <a:srgbClr val="000000"/>
                </a:solidFill>
                <a:latin typeface="ComicSansMS"/>
              </a:rPr>
              <a:t>membrane can </a:t>
            </a:r>
            <a:r>
              <a:rPr lang="en-US" sz="2000" dirty="0">
                <a:solidFill>
                  <a:srgbClr val="000000"/>
                </a:solidFill>
                <a:latin typeface="ComicSansMS"/>
              </a:rPr>
              <a:t>achieve isolation of </a:t>
            </a:r>
            <a:r>
              <a:rPr lang="en-US" sz="2000" i="1" dirty="0">
                <a:solidFill>
                  <a:srgbClr val="000000"/>
                </a:solidFill>
                <a:latin typeface="ComicSansMS"/>
              </a:rPr>
              <a:t>Campylobacter</a:t>
            </a:r>
            <a:r>
              <a:rPr lang="en-US" sz="2000" dirty="0">
                <a:solidFill>
                  <a:srgbClr val="000000"/>
                </a:solidFill>
                <a:latin typeface="ComicSansMS"/>
              </a:rPr>
              <a:t> species unable to grow at 42 </a:t>
            </a:r>
            <a:r>
              <a:rPr lang="en-US" sz="2000" dirty="0" smtClean="0">
                <a:solidFill>
                  <a:srgbClr val="000000"/>
                </a:solidFill>
                <a:latin typeface="ComicSansMS"/>
              </a:rPr>
              <a:t>°C </a:t>
            </a:r>
            <a:r>
              <a:rPr lang="en-US" sz="2000" dirty="0">
                <a:solidFill>
                  <a:srgbClr val="000000"/>
                </a:solidFill>
                <a:latin typeface="ComicSansMS"/>
              </a:rPr>
              <a:t>or on selective media.</a:t>
            </a:r>
            <a:endParaRPr lang="it-IT" sz="2400" dirty="0"/>
          </a:p>
        </p:txBody>
      </p:sp>
      <p:pic>
        <p:nvPicPr>
          <p:cNvPr id="3" name="Picture 2" descr="C:\Users\Fabio\Desktop\CPM\Loghi CPM\nuovi loghi\logo-per-broch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09320"/>
            <a:ext cx="864096" cy="5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7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285229"/>
            <a:ext cx="82089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i="1" dirty="0" err="1" smtClean="0">
                <a:solidFill>
                  <a:srgbClr val="0000FF"/>
                </a:solidFill>
                <a:latin typeface="ComicSansMS"/>
              </a:rPr>
              <a:t>Vibrio</a:t>
            </a:r>
            <a:r>
              <a:rPr lang="it-IT" sz="2400" i="1" dirty="0" smtClean="0">
                <a:solidFill>
                  <a:srgbClr val="0000FF"/>
                </a:solidFill>
                <a:latin typeface="ComicSansMS"/>
              </a:rPr>
              <a:t> </a:t>
            </a:r>
            <a:r>
              <a:rPr lang="it-IT" sz="2400" i="1" dirty="0" err="1">
                <a:solidFill>
                  <a:srgbClr val="0000FF"/>
                </a:solidFill>
                <a:latin typeface="ComicSansMS"/>
              </a:rPr>
              <a:t>spp</a:t>
            </a:r>
            <a:r>
              <a:rPr lang="it-IT" sz="2400" i="1" dirty="0">
                <a:solidFill>
                  <a:srgbClr val="000000"/>
                </a:solidFill>
                <a:latin typeface="ComicSansMS"/>
              </a:rPr>
              <a:t>. </a:t>
            </a:r>
            <a:r>
              <a:rPr lang="it-IT" sz="2400" dirty="0" err="1">
                <a:solidFill>
                  <a:srgbClr val="0000FF"/>
                </a:solidFill>
                <a:latin typeface="ComicSansMS"/>
              </a:rPr>
              <a:t>Isolation</a:t>
            </a:r>
            <a:endParaRPr lang="it-IT" sz="2400" dirty="0">
              <a:solidFill>
                <a:srgbClr val="0000FF"/>
              </a:solidFill>
              <a:latin typeface="ComicSansMS"/>
            </a:endParaRPr>
          </a:p>
          <a:p>
            <a:endParaRPr lang="it-IT" sz="2400" dirty="0">
              <a:solidFill>
                <a:srgbClr val="000000"/>
              </a:solidFill>
              <a:latin typeface="ComicSansMS"/>
            </a:endParaRPr>
          </a:p>
          <a:p>
            <a:r>
              <a:rPr lang="en-US" sz="2400" i="1" dirty="0">
                <a:solidFill>
                  <a:srgbClr val="000000"/>
                </a:solidFill>
                <a:latin typeface="ComicSansMS"/>
              </a:rPr>
              <a:t>Vibrio</a:t>
            </a:r>
            <a:r>
              <a:rPr lang="en-US" sz="2400" dirty="0">
                <a:solidFill>
                  <a:srgbClr val="000000"/>
                </a:solidFill>
                <a:latin typeface="ComicSansMS"/>
              </a:rPr>
              <a:t> grows well on </a:t>
            </a:r>
            <a:r>
              <a:rPr lang="en-US" sz="2400" dirty="0" smtClean="0">
                <a:solidFill>
                  <a:srgbClr val="000000"/>
                </a:solidFill>
                <a:latin typeface="ComicSansMS"/>
              </a:rPr>
              <a:t>normal</a:t>
            </a:r>
            <a:r>
              <a:rPr lang="en-US" sz="2400" dirty="0">
                <a:solidFill>
                  <a:srgbClr val="000000"/>
                </a:solidFill>
                <a:latin typeface="ComicSansMS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micSansMS"/>
              </a:rPr>
              <a:t>differential media, </a:t>
            </a:r>
            <a:r>
              <a:rPr lang="en-US" sz="2400" dirty="0">
                <a:solidFill>
                  <a:srgbClr val="000000"/>
                </a:solidFill>
                <a:latin typeface="ComicSansMS"/>
              </a:rPr>
              <a:t>even if </a:t>
            </a:r>
            <a:r>
              <a:rPr lang="en-US" sz="2400" dirty="0" smtClean="0">
                <a:solidFill>
                  <a:srgbClr val="000000"/>
                </a:solidFill>
                <a:latin typeface="ComicSansMS"/>
              </a:rPr>
              <a:t>use </a:t>
            </a:r>
            <a:r>
              <a:rPr lang="en-US" sz="2400" dirty="0">
                <a:solidFill>
                  <a:srgbClr val="000000"/>
                </a:solidFill>
                <a:latin typeface="ComicSansMS"/>
              </a:rPr>
              <a:t>of selective media (TCBS selective agar) can facilitate the isolation. </a:t>
            </a:r>
            <a:endParaRPr lang="en-US" sz="2400" dirty="0" smtClean="0">
              <a:solidFill>
                <a:srgbClr val="000000"/>
              </a:solidFill>
              <a:latin typeface="ComicSansMS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ComicSansMS"/>
              </a:rPr>
              <a:t>If is not possible to</a:t>
            </a:r>
            <a:r>
              <a:rPr lang="en-US" sz="2400" dirty="0">
                <a:solidFill>
                  <a:srgbClr val="000000"/>
                </a:solidFill>
                <a:latin typeface="ComicSansMS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micSansMS"/>
              </a:rPr>
              <a:t>immediate </a:t>
            </a:r>
            <a:r>
              <a:rPr lang="en-US" sz="2400" dirty="0">
                <a:solidFill>
                  <a:srgbClr val="000000"/>
                </a:solidFill>
                <a:latin typeface="ComicSansMS"/>
              </a:rPr>
              <a:t>sowing, it is recommended the use of transport media (Cary-Blair) or peptone water (pH 8).</a:t>
            </a:r>
          </a:p>
          <a:p>
            <a:pPr algn="ctr"/>
            <a:r>
              <a:rPr lang="it-IT" sz="2400" i="1" dirty="0" err="1" smtClean="0">
                <a:solidFill>
                  <a:srgbClr val="0000FF"/>
                </a:solidFill>
                <a:latin typeface="ComicSansMS"/>
              </a:rPr>
              <a:t>Yersinia</a:t>
            </a:r>
            <a:r>
              <a:rPr lang="it-IT" sz="2400" i="1" dirty="0" smtClean="0">
                <a:solidFill>
                  <a:srgbClr val="0000FF"/>
                </a:solidFill>
                <a:latin typeface="ComicSansMS"/>
              </a:rPr>
              <a:t> </a:t>
            </a:r>
            <a:r>
              <a:rPr lang="it-IT" sz="2400" i="1" dirty="0" err="1">
                <a:solidFill>
                  <a:srgbClr val="0000FF"/>
                </a:solidFill>
                <a:latin typeface="ComicSansMS"/>
              </a:rPr>
              <a:t>spp</a:t>
            </a:r>
            <a:r>
              <a:rPr lang="it-IT" sz="2400" dirty="0">
                <a:solidFill>
                  <a:srgbClr val="0000FF"/>
                </a:solidFill>
                <a:latin typeface="ComicSansMS"/>
              </a:rPr>
              <a:t>. </a:t>
            </a:r>
            <a:r>
              <a:rPr lang="it-IT" sz="2400" dirty="0" err="1">
                <a:solidFill>
                  <a:srgbClr val="0000FF"/>
                </a:solidFill>
                <a:latin typeface="ComicSansMS"/>
              </a:rPr>
              <a:t>Isolation</a:t>
            </a:r>
            <a:endParaRPr lang="it-IT" sz="2400" dirty="0" smtClean="0">
              <a:solidFill>
                <a:srgbClr val="0000FF"/>
              </a:solidFill>
              <a:latin typeface="ComicSansMS"/>
            </a:endParaRPr>
          </a:p>
          <a:p>
            <a:pPr algn="just"/>
            <a:endParaRPr lang="it-IT" sz="2400" dirty="0">
              <a:solidFill>
                <a:srgbClr val="0000FF"/>
              </a:solidFill>
              <a:latin typeface="ComicSansMS"/>
            </a:endParaRPr>
          </a:p>
          <a:p>
            <a:pPr algn="just"/>
            <a:r>
              <a:rPr lang="en-US" sz="2400" i="1" dirty="0">
                <a:solidFill>
                  <a:srgbClr val="000000"/>
                </a:solidFill>
                <a:latin typeface="ComicSansMS"/>
              </a:rPr>
              <a:t>Yersinia</a:t>
            </a:r>
            <a:r>
              <a:rPr lang="en-US" sz="2400" dirty="0">
                <a:solidFill>
                  <a:srgbClr val="000000"/>
                </a:solidFill>
                <a:latin typeface="ComicSansMS"/>
              </a:rPr>
              <a:t> grows well on ordinary differential </a:t>
            </a:r>
            <a:r>
              <a:rPr lang="en-US" sz="2400" dirty="0" smtClean="0">
                <a:solidFill>
                  <a:srgbClr val="000000"/>
                </a:solidFill>
                <a:latin typeface="ComicSansMS"/>
              </a:rPr>
              <a:t>media, </a:t>
            </a:r>
            <a:r>
              <a:rPr lang="en-US" sz="2400" dirty="0">
                <a:solidFill>
                  <a:srgbClr val="000000"/>
                </a:solidFill>
                <a:latin typeface="ComicSansMS"/>
              </a:rPr>
              <a:t>although the use of selective media (CIN: </a:t>
            </a:r>
            <a:r>
              <a:rPr lang="en-US" sz="2400" dirty="0" err="1">
                <a:solidFill>
                  <a:srgbClr val="000000"/>
                </a:solidFill>
                <a:latin typeface="ComicSansMS"/>
              </a:rPr>
              <a:t>cefsulodin-Irgasan-Novobiocin</a:t>
            </a:r>
            <a:r>
              <a:rPr lang="en-US" sz="2400" dirty="0">
                <a:solidFill>
                  <a:srgbClr val="000000"/>
                </a:solidFill>
                <a:latin typeface="ComicSansMS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micSansMS"/>
              </a:rPr>
              <a:t>Agar) that can </a:t>
            </a:r>
            <a:r>
              <a:rPr lang="en-US" sz="2400" dirty="0">
                <a:solidFill>
                  <a:srgbClr val="000000"/>
                </a:solidFill>
                <a:latin typeface="ComicSansMS"/>
              </a:rPr>
              <a:t>facilitate the </a:t>
            </a:r>
            <a:r>
              <a:rPr lang="en-US" sz="2400" dirty="0" smtClean="0">
                <a:solidFill>
                  <a:srgbClr val="000000"/>
                </a:solidFill>
                <a:latin typeface="ComicSansMS"/>
              </a:rPr>
              <a:t>isolation.</a:t>
            </a:r>
          </a:p>
          <a:p>
            <a:pPr algn="just"/>
            <a:endParaRPr lang="en-US" sz="2400" dirty="0" smtClean="0">
              <a:solidFill>
                <a:srgbClr val="000000"/>
              </a:solidFill>
              <a:latin typeface="ComicSansMS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ComicSansMS"/>
              </a:rPr>
              <a:t>L</a:t>
            </a:r>
            <a:r>
              <a:rPr lang="en-US" sz="2400" dirty="0" smtClean="0">
                <a:solidFill>
                  <a:srgbClr val="000000"/>
                </a:solidFill>
                <a:latin typeface="ComicSansMS"/>
              </a:rPr>
              <a:t>ow </a:t>
            </a:r>
            <a:r>
              <a:rPr lang="en-US" sz="2400" dirty="0">
                <a:solidFill>
                  <a:srgbClr val="000000"/>
                </a:solidFill>
                <a:latin typeface="ComicSansMS"/>
              </a:rPr>
              <a:t>temperature incubation for primary isolation </a:t>
            </a:r>
            <a:r>
              <a:rPr lang="en-US" sz="2400" dirty="0" smtClean="0">
                <a:solidFill>
                  <a:srgbClr val="000000"/>
                </a:solidFill>
                <a:latin typeface="ComicSansMS"/>
              </a:rPr>
              <a:t>is </a:t>
            </a:r>
            <a:r>
              <a:rPr lang="en-US" sz="2400" dirty="0">
                <a:solidFill>
                  <a:srgbClr val="000000"/>
                </a:solidFill>
                <a:latin typeface="ComicSansMS"/>
              </a:rPr>
              <a:t>only </a:t>
            </a:r>
            <a:r>
              <a:rPr lang="en-US" sz="2400" dirty="0" smtClean="0">
                <a:solidFill>
                  <a:srgbClr val="000000"/>
                </a:solidFill>
                <a:latin typeface="ComicSansMS"/>
              </a:rPr>
              <a:t>suggested in </a:t>
            </a:r>
            <a:r>
              <a:rPr lang="en-US" sz="2400" dirty="0">
                <a:solidFill>
                  <a:srgbClr val="000000"/>
                </a:solidFill>
                <a:latin typeface="ComicSansMS"/>
              </a:rPr>
              <a:t>cases of clinical suspicion.</a:t>
            </a:r>
            <a:endParaRPr lang="it-IT" sz="2400" dirty="0"/>
          </a:p>
        </p:txBody>
      </p:sp>
      <p:pic>
        <p:nvPicPr>
          <p:cNvPr id="3" name="Picture 2" descr="C:\Users\Fabio\Desktop\CPM\Loghi CPM\nuovi loghi\logo-per-broch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09320"/>
            <a:ext cx="864096" cy="5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08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58011" y="188640"/>
            <a:ext cx="828092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i="1" dirty="0" err="1" smtClean="0">
                <a:solidFill>
                  <a:srgbClr val="0000FF"/>
                </a:solidFill>
                <a:latin typeface="ComicSansMS"/>
              </a:rPr>
              <a:t>E.coli</a:t>
            </a:r>
            <a:r>
              <a:rPr lang="it-IT" sz="3200" dirty="0" smtClean="0">
                <a:solidFill>
                  <a:srgbClr val="0000FF"/>
                </a:solidFill>
                <a:latin typeface="ComicSansMS"/>
              </a:rPr>
              <a:t> O157:H7</a:t>
            </a:r>
            <a:r>
              <a:rPr lang="it-IT" sz="3200" dirty="0">
                <a:solidFill>
                  <a:srgbClr val="000000"/>
                </a:solidFill>
                <a:latin typeface="ComicSansMS"/>
              </a:rPr>
              <a:t> </a:t>
            </a:r>
            <a:r>
              <a:rPr lang="it-IT" sz="3200" dirty="0" err="1">
                <a:solidFill>
                  <a:srgbClr val="0000FF"/>
                </a:solidFill>
                <a:latin typeface="ComicSansMS"/>
              </a:rPr>
              <a:t>Isolation</a:t>
            </a:r>
            <a:endParaRPr lang="it-IT" sz="3200" dirty="0">
              <a:solidFill>
                <a:srgbClr val="0000FF"/>
              </a:solidFill>
              <a:latin typeface="ComicSansMS"/>
            </a:endParaRPr>
          </a:p>
          <a:p>
            <a:pPr algn="just"/>
            <a:endParaRPr lang="it-IT" sz="3200" dirty="0">
              <a:solidFill>
                <a:srgbClr val="000000"/>
              </a:solidFill>
              <a:latin typeface="ComicSansMS"/>
            </a:endParaRP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ComicSansMS"/>
              </a:rPr>
              <a:t>D</a:t>
            </a:r>
            <a:r>
              <a:rPr lang="en-US" sz="3200" dirty="0" smtClean="0">
                <a:solidFill>
                  <a:srgbClr val="000000"/>
                </a:solidFill>
                <a:latin typeface="ComicSansMS"/>
              </a:rPr>
              <a:t>ifferential media (</a:t>
            </a:r>
            <a:r>
              <a:rPr lang="en-US" sz="3200" dirty="0" err="1" smtClean="0">
                <a:solidFill>
                  <a:srgbClr val="000000"/>
                </a:solidFill>
                <a:latin typeface="ComicSansMS"/>
              </a:rPr>
              <a:t>McConkey</a:t>
            </a:r>
            <a:r>
              <a:rPr lang="en-US" sz="3200" dirty="0" smtClean="0">
                <a:solidFill>
                  <a:srgbClr val="000000"/>
                </a:solidFill>
                <a:latin typeface="ComicSansMS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omicSansMS"/>
              </a:rPr>
              <a:t>+ </a:t>
            </a:r>
            <a:r>
              <a:rPr lang="en-US" sz="3200" dirty="0" smtClean="0">
                <a:solidFill>
                  <a:srgbClr val="000000"/>
                </a:solidFill>
                <a:latin typeface="ComicSansMS"/>
              </a:rPr>
              <a:t>Sorbitol</a:t>
            </a:r>
            <a:r>
              <a:rPr lang="en-US" sz="3200" dirty="0">
                <a:solidFill>
                  <a:srgbClr val="000000"/>
                </a:solidFill>
                <a:latin typeface="ComicSansMS"/>
              </a:rPr>
              <a:t>, </a:t>
            </a:r>
            <a:r>
              <a:rPr lang="en-US" sz="3200" dirty="0" smtClean="0">
                <a:solidFill>
                  <a:srgbClr val="000000"/>
                </a:solidFill>
                <a:latin typeface="ComicSansMS"/>
              </a:rPr>
              <a:t>chromogenic media </a:t>
            </a:r>
            <a:r>
              <a:rPr lang="en-US" sz="3200" dirty="0">
                <a:solidFill>
                  <a:srgbClr val="000000"/>
                </a:solidFill>
                <a:latin typeface="ComicSansMS"/>
              </a:rPr>
              <a:t>for </a:t>
            </a:r>
            <a:r>
              <a:rPr lang="en-US" sz="3200" i="1" dirty="0">
                <a:solidFill>
                  <a:srgbClr val="000000"/>
                </a:solidFill>
                <a:latin typeface="ComicSansMS"/>
              </a:rPr>
              <a:t>E. coli O 157</a:t>
            </a:r>
            <a:r>
              <a:rPr lang="en-US" sz="3200" dirty="0">
                <a:solidFill>
                  <a:srgbClr val="000000"/>
                </a:solidFill>
                <a:latin typeface="ComicSansMS"/>
              </a:rPr>
              <a:t>) for the isolation of </a:t>
            </a:r>
            <a:r>
              <a:rPr lang="en-US" sz="3200" i="1" dirty="0">
                <a:solidFill>
                  <a:srgbClr val="000000"/>
                </a:solidFill>
                <a:latin typeface="ComicSansMS"/>
              </a:rPr>
              <a:t>E. coli O157: </a:t>
            </a:r>
            <a:r>
              <a:rPr lang="en-US" sz="3200" i="1" dirty="0" smtClean="0">
                <a:solidFill>
                  <a:srgbClr val="000000"/>
                </a:solidFill>
                <a:latin typeface="ComicSansMS"/>
              </a:rPr>
              <a:t>H7</a:t>
            </a:r>
            <a:r>
              <a:rPr lang="en-US" sz="3200" dirty="0" smtClean="0">
                <a:solidFill>
                  <a:srgbClr val="000000"/>
                </a:solidFill>
                <a:latin typeface="ComicSansMS"/>
              </a:rPr>
              <a:t>, responsible </a:t>
            </a:r>
            <a:r>
              <a:rPr lang="en-US" sz="3200" dirty="0">
                <a:solidFill>
                  <a:srgbClr val="000000"/>
                </a:solidFill>
                <a:latin typeface="ComicSansMS"/>
              </a:rPr>
              <a:t>for hemorrhagic colitis associated with </a:t>
            </a:r>
            <a:r>
              <a:rPr lang="en-US" sz="3200" dirty="0" smtClean="0">
                <a:solidFill>
                  <a:srgbClr val="000000"/>
                </a:solidFill>
                <a:latin typeface="ComicSansMS"/>
              </a:rPr>
              <a:t>production </a:t>
            </a:r>
            <a:r>
              <a:rPr lang="en-US" sz="3200" dirty="0">
                <a:solidFill>
                  <a:srgbClr val="000000"/>
                </a:solidFill>
                <a:latin typeface="ComicSansMS"/>
              </a:rPr>
              <a:t>of cytotoxic </a:t>
            </a:r>
            <a:r>
              <a:rPr lang="en-US" sz="3200" dirty="0" smtClean="0">
                <a:solidFill>
                  <a:srgbClr val="000000"/>
                </a:solidFill>
                <a:latin typeface="ComicSansMS"/>
              </a:rPr>
              <a:t>toxin. </a:t>
            </a:r>
          </a:p>
          <a:p>
            <a:pPr algn="just"/>
            <a:endParaRPr lang="en-US" sz="3200" dirty="0">
              <a:solidFill>
                <a:srgbClr val="000000"/>
              </a:solidFill>
              <a:latin typeface="ComicSansMS"/>
            </a:endParaRPr>
          </a:p>
          <a:p>
            <a:pPr algn="just"/>
            <a:r>
              <a:rPr lang="en-US" sz="3200" dirty="0" smtClean="0">
                <a:solidFill>
                  <a:srgbClr val="000000"/>
                </a:solidFill>
                <a:latin typeface="ComicSansMS"/>
              </a:rPr>
              <a:t>According to the </a:t>
            </a:r>
            <a:r>
              <a:rPr lang="en-US" sz="3200" dirty="0">
                <a:solidFill>
                  <a:srgbClr val="000000"/>
                </a:solidFill>
                <a:latin typeface="ComicSansMS"/>
              </a:rPr>
              <a:t>well documented </a:t>
            </a:r>
            <a:r>
              <a:rPr lang="en-US" sz="3200" dirty="0" smtClean="0">
                <a:solidFill>
                  <a:srgbClr val="000000"/>
                </a:solidFill>
                <a:latin typeface="ComicSansMS"/>
              </a:rPr>
              <a:t>serotypes </a:t>
            </a:r>
            <a:r>
              <a:rPr lang="en-US" sz="3200" dirty="0">
                <a:solidFill>
                  <a:srgbClr val="000000"/>
                </a:solidFill>
                <a:latin typeface="ComicSansMS"/>
              </a:rPr>
              <a:t>plurality </a:t>
            </a:r>
            <a:r>
              <a:rPr lang="en-US" sz="3200" dirty="0" smtClean="0">
                <a:solidFill>
                  <a:srgbClr val="000000"/>
                </a:solidFill>
                <a:latin typeface="ComicSansMS"/>
              </a:rPr>
              <a:t>, </a:t>
            </a:r>
            <a:r>
              <a:rPr lang="en-US" sz="3200" dirty="0">
                <a:solidFill>
                  <a:srgbClr val="000000"/>
                </a:solidFill>
                <a:latin typeface="ComicSansMS"/>
              </a:rPr>
              <a:t>it is preferable to </a:t>
            </a:r>
            <a:r>
              <a:rPr lang="en-US" sz="3200" dirty="0" smtClean="0">
                <a:solidFill>
                  <a:srgbClr val="000000"/>
                </a:solidFill>
                <a:latin typeface="ComicSansMS"/>
              </a:rPr>
              <a:t>use other to </a:t>
            </a:r>
            <a:r>
              <a:rPr lang="en-US" sz="3200" dirty="0">
                <a:solidFill>
                  <a:srgbClr val="000000"/>
                </a:solidFill>
                <a:latin typeface="ComicSansMS"/>
              </a:rPr>
              <a:t>demonstrate the production of </a:t>
            </a:r>
            <a:r>
              <a:rPr lang="en-US" sz="3200" dirty="0" err="1">
                <a:solidFill>
                  <a:srgbClr val="000000"/>
                </a:solidFill>
                <a:latin typeface="ComicSansMS"/>
              </a:rPr>
              <a:t>shiga</a:t>
            </a:r>
            <a:r>
              <a:rPr lang="en-US" sz="3200" dirty="0">
                <a:solidFill>
                  <a:srgbClr val="000000"/>
                </a:solidFill>
                <a:latin typeface="ComicSansMS"/>
              </a:rPr>
              <a:t> like </a:t>
            </a:r>
            <a:r>
              <a:rPr lang="en-US" sz="3200" dirty="0" smtClean="0">
                <a:solidFill>
                  <a:srgbClr val="000000"/>
                </a:solidFill>
                <a:latin typeface="ComicSansMS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omicSansMS"/>
              </a:rPr>
              <a:t>cytotoxins</a:t>
            </a:r>
            <a:r>
              <a:rPr lang="en-US" sz="3200" dirty="0" smtClean="0">
                <a:solidFill>
                  <a:srgbClr val="000000"/>
                </a:solidFill>
                <a:latin typeface="ComicSansMS"/>
              </a:rPr>
              <a:t>, by immunoassays or </a:t>
            </a:r>
            <a:r>
              <a:rPr lang="en-US" sz="3200" dirty="0">
                <a:solidFill>
                  <a:srgbClr val="000000"/>
                </a:solidFill>
                <a:latin typeface="ComicSansMS"/>
              </a:rPr>
              <a:t>directly from </a:t>
            </a:r>
            <a:r>
              <a:rPr lang="en-US" sz="3200" dirty="0" smtClean="0">
                <a:solidFill>
                  <a:srgbClr val="000000"/>
                </a:solidFill>
                <a:latin typeface="ComicSansMS"/>
              </a:rPr>
              <a:t>feces.</a:t>
            </a:r>
            <a:endParaRPr lang="en-US" sz="3200" dirty="0">
              <a:solidFill>
                <a:srgbClr val="000000"/>
              </a:solidFill>
              <a:latin typeface="ComicSansMS"/>
            </a:endParaRPr>
          </a:p>
        </p:txBody>
      </p:sp>
      <p:pic>
        <p:nvPicPr>
          <p:cNvPr id="3" name="Picture 2" descr="C:\Users\Fabio\Desktop\CPM\Loghi CPM\nuovi loghi\logo-per-broch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09320"/>
            <a:ext cx="864096" cy="5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0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-98914"/>
            <a:ext cx="842493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err="1">
                <a:solidFill>
                  <a:srgbClr val="0000FF"/>
                </a:solidFill>
                <a:latin typeface="ComicSansMS-Bold"/>
              </a:rPr>
              <a:t>Investigation</a:t>
            </a:r>
            <a:r>
              <a:rPr lang="it-IT" sz="2800" b="1" dirty="0">
                <a:solidFill>
                  <a:srgbClr val="0000FF"/>
                </a:solidFill>
                <a:latin typeface="ComicSansMS-Bold"/>
              </a:rPr>
              <a:t> - </a:t>
            </a:r>
            <a:r>
              <a:rPr lang="it-IT" sz="2800" b="1" dirty="0" err="1">
                <a:solidFill>
                  <a:srgbClr val="0000FF"/>
                </a:solidFill>
                <a:latin typeface="ComicSansMS-Bold"/>
              </a:rPr>
              <a:t>Identification</a:t>
            </a:r>
            <a:r>
              <a:rPr lang="it-IT" sz="2800" b="1" dirty="0" smtClean="0">
                <a:solidFill>
                  <a:srgbClr val="0000FF"/>
                </a:solidFill>
                <a:latin typeface="ComicSansMS-Bold"/>
              </a:rPr>
              <a:t>.</a:t>
            </a:r>
          </a:p>
          <a:p>
            <a:endParaRPr lang="it-IT" sz="2800" b="1" dirty="0" smtClean="0">
              <a:solidFill>
                <a:srgbClr val="0000FF"/>
              </a:solidFill>
              <a:latin typeface="ComicSansMS-Bold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ComicSansMS"/>
              </a:rPr>
              <a:t>Based on </a:t>
            </a:r>
            <a:r>
              <a:rPr lang="en-US" sz="2800" dirty="0" smtClean="0">
                <a:solidFill>
                  <a:srgbClr val="000000"/>
                </a:solidFill>
                <a:latin typeface="ComicSansMS"/>
              </a:rPr>
              <a:t>used media, suspect </a:t>
            </a:r>
            <a:r>
              <a:rPr lang="en-US" sz="2800" dirty="0">
                <a:solidFill>
                  <a:srgbClr val="000000"/>
                </a:solidFill>
                <a:latin typeface="ComicSansMS"/>
              </a:rPr>
              <a:t>colonies are subjected </a:t>
            </a:r>
            <a:r>
              <a:rPr lang="en-US" sz="2800" dirty="0" smtClean="0">
                <a:solidFill>
                  <a:srgbClr val="000000"/>
                </a:solidFill>
                <a:latin typeface="ComicSansMS"/>
              </a:rPr>
              <a:t>to </a:t>
            </a:r>
            <a:r>
              <a:rPr lang="en-US" sz="2800" dirty="0">
                <a:solidFill>
                  <a:srgbClr val="000000"/>
                </a:solidFill>
                <a:latin typeface="ComicSansMS"/>
              </a:rPr>
              <a:t>biochemistry</a:t>
            </a:r>
            <a:r>
              <a:rPr lang="en-US" sz="2800" dirty="0" smtClean="0">
                <a:solidFill>
                  <a:srgbClr val="000000"/>
                </a:solidFill>
                <a:latin typeface="ComicSansMS"/>
              </a:rPr>
              <a:t> identification (</a:t>
            </a:r>
            <a:r>
              <a:rPr lang="en-US" sz="2800" i="1" dirty="0" smtClean="0">
                <a:solidFill>
                  <a:srgbClr val="000000"/>
                </a:solidFill>
                <a:latin typeface="ComicSansMS"/>
              </a:rPr>
              <a:t>Salmonella</a:t>
            </a:r>
            <a:r>
              <a:rPr lang="en-US" sz="2800" i="1" dirty="0">
                <a:solidFill>
                  <a:srgbClr val="000000"/>
                </a:solidFill>
                <a:latin typeface="ComicSansMS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ComicSansMS"/>
              </a:rPr>
              <a:t>Shigella</a:t>
            </a:r>
            <a:r>
              <a:rPr lang="en-US" sz="2800" i="1" dirty="0">
                <a:solidFill>
                  <a:srgbClr val="000000"/>
                </a:solidFill>
                <a:latin typeface="ComicSansMS"/>
              </a:rPr>
              <a:t>, Campylobacter, </a:t>
            </a:r>
            <a:r>
              <a:rPr lang="en-US" sz="2800" i="1" dirty="0" err="1">
                <a:solidFill>
                  <a:srgbClr val="000000"/>
                </a:solidFill>
                <a:latin typeface="ComicSansMS"/>
              </a:rPr>
              <a:t>Aeromonas</a:t>
            </a:r>
            <a:r>
              <a:rPr lang="en-US" sz="2800" i="1" dirty="0">
                <a:solidFill>
                  <a:srgbClr val="000000"/>
                </a:solidFill>
                <a:latin typeface="ComicSansMS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ComicSansMS"/>
              </a:rPr>
              <a:t>Plesiomonas</a:t>
            </a:r>
            <a:r>
              <a:rPr lang="en-US" sz="2800" i="1" dirty="0">
                <a:solidFill>
                  <a:srgbClr val="000000"/>
                </a:solidFill>
                <a:latin typeface="ComicSansMS"/>
              </a:rPr>
              <a:t>, Vibrio, Yersinia</a:t>
            </a:r>
            <a:r>
              <a:rPr lang="en-US" sz="2800" dirty="0">
                <a:solidFill>
                  <a:srgbClr val="000000"/>
                </a:solidFill>
                <a:latin typeface="ComicSansMS"/>
              </a:rPr>
              <a:t>) and serological </a:t>
            </a:r>
            <a:r>
              <a:rPr lang="en-US" sz="2800" dirty="0" smtClean="0">
                <a:solidFill>
                  <a:srgbClr val="000000"/>
                </a:solidFill>
                <a:latin typeface="ComicSansMS"/>
              </a:rPr>
              <a:t>confirmation by </a:t>
            </a:r>
            <a:r>
              <a:rPr lang="en-US" sz="2800" dirty="0">
                <a:solidFill>
                  <a:srgbClr val="000000"/>
                </a:solidFill>
                <a:latin typeface="ComicSansMS"/>
              </a:rPr>
              <a:t>somatic </a:t>
            </a:r>
            <a:r>
              <a:rPr lang="en-US" sz="2800" dirty="0" smtClean="0">
                <a:solidFill>
                  <a:srgbClr val="000000"/>
                </a:solidFill>
                <a:latin typeface="ComicSansMS"/>
              </a:rPr>
              <a:t>antigens. </a:t>
            </a:r>
          </a:p>
          <a:p>
            <a:pPr algn="just"/>
            <a:r>
              <a:rPr lang="en-US" sz="2800" dirty="0" smtClean="0">
                <a:solidFill>
                  <a:srgbClr val="000000"/>
                </a:solidFill>
                <a:latin typeface="ComicSansMS"/>
              </a:rPr>
              <a:t>Equipped </a:t>
            </a:r>
            <a:r>
              <a:rPr lang="en-US" sz="2800" dirty="0">
                <a:solidFill>
                  <a:srgbClr val="000000"/>
                </a:solidFill>
                <a:latin typeface="ComicSansMS"/>
              </a:rPr>
              <a:t>laboratories will complete </a:t>
            </a:r>
            <a:r>
              <a:rPr lang="en-US" sz="2800" dirty="0" smtClean="0">
                <a:solidFill>
                  <a:srgbClr val="000000"/>
                </a:solidFill>
                <a:latin typeface="ComicSansMS"/>
              </a:rPr>
              <a:t>the </a:t>
            </a:r>
            <a:r>
              <a:rPr lang="en-US" sz="2800" dirty="0">
                <a:solidFill>
                  <a:srgbClr val="000000"/>
                </a:solidFill>
                <a:latin typeface="ComicSansMS"/>
              </a:rPr>
              <a:t>strains</a:t>
            </a:r>
            <a:r>
              <a:rPr lang="en-US" sz="2800" dirty="0" smtClean="0">
                <a:solidFill>
                  <a:srgbClr val="000000"/>
                </a:solidFill>
                <a:latin typeface="ComicSansMS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omicSansMS"/>
              </a:rPr>
              <a:t>characterization </a:t>
            </a:r>
            <a:r>
              <a:rPr lang="en-US" sz="2800" dirty="0" smtClean="0">
                <a:solidFill>
                  <a:srgbClr val="000000"/>
                </a:solidFill>
                <a:latin typeface="ComicSansMS"/>
              </a:rPr>
              <a:t>by </a:t>
            </a:r>
            <a:r>
              <a:rPr lang="en-US" sz="2800" dirty="0">
                <a:solidFill>
                  <a:srgbClr val="000000"/>
                </a:solidFill>
                <a:latin typeface="ComicSansMS"/>
              </a:rPr>
              <a:t>means of </a:t>
            </a:r>
            <a:r>
              <a:rPr lang="en-US" sz="2800" dirty="0" smtClean="0">
                <a:solidFill>
                  <a:srgbClr val="000000"/>
                </a:solidFill>
                <a:latin typeface="ComicSansMS"/>
              </a:rPr>
              <a:t>a serotyping </a:t>
            </a:r>
            <a:r>
              <a:rPr lang="en-US" sz="2800" dirty="0">
                <a:solidFill>
                  <a:srgbClr val="000000"/>
                </a:solidFill>
                <a:latin typeface="ComicSansMS"/>
              </a:rPr>
              <a:t>with </a:t>
            </a:r>
            <a:r>
              <a:rPr lang="en-US" sz="2800" dirty="0" err="1">
                <a:solidFill>
                  <a:srgbClr val="000000"/>
                </a:solidFill>
                <a:latin typeface="ComicSansMS"/>
              </a:rPr>
              <a:t>flagellar</a:t>
            </a:r>
            <a:r>
              <a:rPr lang="en-US" sz="2800" dirty="0">
                <a:solidFill>
                  <a:srgbClr val="000000"/>
                </a:solidFill>
                <a:latin typeface="ComicSansMS"/>
              </a:rPr>
              <a:t> antigens. In </a:t>
            </a:r>
            <a:r>
              <a:rPr lang="en-US" sz="2800" dirty="0" smtClean="0">
                <a:solidFill>
                  <a:srgbClr val="000000"/>
                </a:solidFill>
                <a:latin typeface="ComicSansMS"/>
              </a:rPr>
              <a:t>case </a:t>
            </a:r>
            <a:r>
              <a:rPr lang="en-US" sz="2800" dirty="0">
                <a:solidFill>
                  <a:srgbClr val="000000"/>
                </a:solidFill>
                <a:latin typeface="ComicSansMS"/>
              </a:rPr>
              <a:t>of </a:t>
            </a:r>
            <a:r>
              <a:rPr lang="en-US" sz="2800" i="1" dirty="0">
                <a:solidFill>
                  <a:srgbClr val="000000"/>
                </a:solidFill>
                <a:latin typeface="ComicSansMS"/>
              </a:rPr>
              <a:t>Salmonella spp., </a:t>
            </a:r>
            <a:r>
              <a:rPr lang="en-US" sz="2800" dirty="0" smtClean="0">
                <a:solidFill>
                  <a:srgbClr val="000000"/>
                </a:solidFill>
                <a:latin typeface="ComicSansMS"/>
              </a:rPr>
              <a:t>for </a:t>
            </a:r>
            <a:r>
              <a:rPr lang="en-US" sz="2800" dirty="0">
                <a:solidFill>
                  <a:srgbClr val="000000"/>
                </a:solidFill>
                <a:latin typeface="ComicSansMS"/>
              </a:rPr>
              <a:t>example, the </a:t>
            </a:r>
            <a:r>
              <a:rPr lang="en-US" sz="2800" dirty="0" smtClean="0">
                <a:solidFill>
                  <a:srgbClr val="000000"/>
                </a:solidFill>
                <a:latin typeface="ComicSansMS"/>
              </a:rPr>
              <a:t>colonies </a:t>
            </a:r>
            <a:r>
              <a:rPr lang="en-US" sz="2800" dirty="0">
                <a:solidFill>
                  <a:srgbClr val="000000"/>
                </a:solidFill>
                <a:latin typeface="ComicSansMS"/>
              </a:rPr>
              <a:t>biochemically </a:t>
            </a:r>
            <a:r>
              <a:rPr lang="en-US" sz="2800" dirty="0" smtClean="0">
                <a:solidFill>
                  <a:srgbClr val="000000"/>
                </a:solidFill>
                <a:latin typeface="ComicSansMS"/>
              </a:rPr>
              <a:t>identified and </a:t>
            </a:r>
            <a:r>
              <a:rPr lang="en-US" sz="2800" dirty="0">
                <a:solidFill>
                  <a:srgbClr val="000000"/>
                </a:solidFill>
                <a:latin typeface="ComicSansMS"/>
              </a:rPr>
              <a:t>serologically confirmed (polyvalent antiserum) are subjected to serological </a:t>
            </a:r>
            <a:r>
              <a:rPr lang="en-US" sz="2800" dirty="0" smtClean="0">
                <a:solidFill>
                  <a:srgbClr val="000000"/>
                </a:solidFill>
                <a:latin typeface="ComicSansMS"/>
              </a:rPr>
              <a:t>typing according </a:t>
            </a:r>
            <a:r>
              <a:rPr lang="en-US" sz="2800" dirty="0">
                <a:solidFill>
                  <a:srgbClr val="000000"/>
                </a:solidFill>
                <a:latin typeface="ComicSansMS"/>
              </a:rPr>
              <a:t>to </a:t>
            </a:r>
            <a:r>
              <a:rPr lang="en-US" sz="2800" dirty="0" smtClean="0">
                <a:solidFill>
                  <a:srgbClr val="000000"/>
                </a:solidFill>
                <a:latin typeface="ComicSansMS"/>
              </a:rPr>
              <a:t>the updated </a:t>
            </a:r>
            <a:r>
              <a:rPr lang="en-US" sz="2800" dirty="0">
                <a:solidFill>
                  <a:srgbClr val="000000"/>
                </a:solidFill>
                <a:latin typeface="ComicSansMS"/>
              </a:rPr>
              <a:t>scheme of </a:t>
            </a:r>
            <a:r>
              <a:rPr lang="en-US" sz="2800" dirty="0" smtClean="0">
                <a:solidFill>
                  <a:srgbClr val="000000"/>
                </a:solidFill>
                <a:latin typeface="ComicSansMS"/>
              </a:rPr>
              <a:t>Kauffmann-Withe that provides the </a:t>
            </a:r>
            <a:r>
              <a:rPr lang="en-US" sz="2800" dirty="0">
                <a:solidFill>
                  <a:srgbClr val="000000"/>
                </a:solidFill>
                <a:latin typeface="ComicSansMS"/>
              </a:rPr>
              <a:t>characterization</a:t>
            </a:r>
            <a:r>
              <a:rPr lang="en-US" sz="2800" dirty="0" smtClean="0">
                <a:solidFill>
                  <a:srgbClr val="000000"/>
                </a:solidFill>
                <a:latin typeface="ComicSansMS"/>
              </a:rPr>
              <a:t> of </a:t>
            </a:r>
            <a:r>
              <a:rPr lang="en-US" sz="2800" dirty="0">
                <a:solidFill>
                  <a:srgbClr val="000000"/>
                </a:solidFill>
                <a:latin typeface="ComicSansMS"/>
              </a:rPr>
              <a:t>a somatic</a:t>
            </a:r>
            <a:r>
              <a:rPr lang="en-US" sz="2800" dirty="0" smtClean="0">
                <a:solidFill>
                  <a:srgbClr val="000000"/>
                </a:solidFill>
                <a:latin typeface="ComicSansMS"/>
              </a:rPr>
              <a:t> phase (</a:t>
            </a:r>
            <a:r>
              <a:rPr lang="en-US" sz="2800" dirty="0">
                <a:solidFill>
                  <a:srgbClr val="000000"/>
                </a:solidFill>
                <a:latin typeface="ComicSansMS"/>
              </a:rPr>
              <a:t>groups AE) and a </a:t>
            </a:r>
            <a:r>
              <a:rPr lang="en-US" sz="2800" dirty="0" smtClean="0">
                <a:solidFill>
                  <a:srgbClr val="000000"/>
                </a:solidFill>
                <a:latin typeface="ComicSansMS"/>
              </a:rPr>
              <a:t>flagellar phase </a:t>
            </a:r>
            <a:r>
              <a:rPr lang="en-US" sz="2800" dirty="0">
                <a:solidFill>
                  <a:srgbClr val="000000"/>
                </a:solidFill>
                <a:latin typeface="ComicSansMS"/>
              </a:rPr>
              <a:t>(phases 1 and 2).</a:t>
            </a:r>
            <a:endParaRPr lang="it-IT" sz="2800" dirty="0"/>
          </a:p>
        </p:txBody>
      </p:sp>
      <p:pic>
        <p:nvPicPr>
          <p:cNvPr id="3" name="Picture 2" descr="C:\Users\Fabio\Desktop\CPM\Loghi CPM\nuovi loghi\logo-per-broch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09320"/>
            <a:ext cx="864096" cy="5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46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208278"/>
            <a:ext cx="7776864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00FF"/>
                </a:solidFill>
                <a:latin typeface="ComicSansMS"/>
              </a:rPr>
              <a:t>E.coli</a:t>
            </a:r>
            <a:endParaRPr lang="en-US" sz="2400" b="1" i="1" dirty="0" smtClean="0">
              <a:latin typeface="ComicSansMS"/>
            </a:endParaRPr>
          </a:p>
          <a:p>
            <a:pPr algn="just"/>
            <a:endParaRPr lang="en-US" dirty="0">
              <a:latin typeface="ComicSansMS"/>
            </a:endParaRPr>
          </a:p>
          <a:p>
            <a:pPr algn="just"/>
            <a:r>
              <a:rPr lang="en-US" dirty="0" smtClean="0">
                <a:latin typeface="ComicSansMS"/>
              </a:rPr>
              <a:t>Are </a:t>
            </a:r>
            <a:r>
              <a:rPr lang="en-US" dirty="0">
                <a:latin typeface="ComicSansMS"/>
              </a:rPr>
              <a:t>commercially available immunoassays for </a:t>
            </a:r>
            <a:r>
              <a:rPr lang="en-US" dirty="0" smtClean="0">
                <a:latin typeface="ComicSansMS"/>
              </a:rPr>
              <a:t>O157 </a:t>
            </a:r>
            <a:r>
              <a:rPr lang="en-US" dirty="0">
                <a:latin typeface="ComicSansMS"/>
              </a:rPr>
              <a:t>and H7 </a:t>
            </a:r>
            <a:r>
              <a:rPr lang="en-US" dirty="0" smtClean="0">
                <a:latin typeface="ComicSansMS"/>
              </a:rPr>
              <a:t>antigens detection to </a:t>
            </a:r>
            <a:r>
              <a:rPr lang="en-US" dirty="0">
                <a:latin typeface="ComicSansMS"/>
              </a:rPr>
              <a:t>be prepared directly from feces or by enrichment broths cultivation. </a:t>
            </a:r>
            <a:endParaRPr lang="en-US" dirty="0" smtClean="0">
              <a:latin typeface="ComicSansMS"/>
            </a:endParaRPr>
          </a:p>
          <a:p>
            <a:pPr algn="just"/>
            <a:r>
              <a:rPr lang="en-US" dirty="0" smtClean="0">
                <a:solidFill>
                  <a:srgbClr val="FF0000"/>
                </a:solidFill>
                <a:latin typeface="ComicSansMS"/>
              </a:rPr>
              <a:t>These </a:t>
            </a:r>
            <a:r>
              <a:rPr lang="en-US" dirty="0">
                <a:solidFill>
                  <a:srgbClr val="FF0000"/>
                </a:solidFill>
                <a:latin typeface="ComicSansMS"/>
              </a:rPr>
              <a:t>tests are not recommended as first-line test </a:t>
            </a:r>
            <a:r>
              <a:rPr lang="en-US" dirty="0" smtClean="0">
                <a:solidFill>
                  <a:srgbClr val="FF0000"/>
                </a:solidFill>
                <a:latin typeface="ComicSansMS"/>
              </a:rPr>
              <a:t>due a failure </a:t>
            </a:r>
            <a:r>
              <a:rPr lang="en-US" dirty="0">
                <a:solidFill>
                  <a:srgbClr val="FF0000"/>
                </a:solidFill>
                <a:latin typeface="ComicSansMS"/>
              </a:rPr>
              <a:t>detection of STEC non-O157 E. coli </a:t>
            </a:r>
            <a:r>
              <a:rPr lang="en-US" dirty="0" smtClean="0">
                <a:solidFill>
                  <a:srgbClr val="FF0000"/>
                </a:solidFill>
                <a:latin typeface="ComicSansMS"/>
              </a:rPr>
              <a:t>O157 </a:t>
            </a:r>
            <a:r>
              <a:rPr lang="en-US" dirty="0">
                <a:solidFill>
                  <a:srgbClr val="FF0000"/>
                </a:solidFill>
                <a:latin typeface="ComicSansMS"/>
              </a:rPr>
              <a:t>not producing Shiga toxins. In the market there are also </a:t>
            </a:r>
            <a:r>
              <a:rPr lang="en-US" dirty="0" err="1" smtClean="0">
                <a:solidFill>
                  <a:srgbClr val="FF0000"/>
                </a:solidFill>
                <a:latin typeface="ComicSansMS"/>
              </a:rPr>
              <a:t>immunochromatographic</a:t>
            </a:r>
            <a:r>
              <a:rPr lang="en-US" dirty="0" smtClean="0">
                <a:solidFill>
                  <a:srgbClr val="FF0000"/>
                </a:solidFill>
                <a:latin typeface="ComicSansMS"/>
              </a:rPr>
              <a:t> and immunoassays </a:t>
            </a:r>
            <a:r>
              <a:rPr lang="en-US" dirty="0">
                <a:solidFill>
                  <a:srgbClr val="FF0000"/>
                </a:solidFill>
                <a:latin typeface="ComicSansMS"/>
              </a:rPr>
              <a:t>methods</a:t>
            </a:r>
            <a:r>
              <a:rPr lang="en-US" dirty="0" smtClean="0">
                <a:solidFill>
                  <a:srgbClr val="FF0000"/>
                </a:solidFill>
                <a:latin typeface="ComicSansMS"/>
              </a:rPr>
              <a:t> </a:t>
            </a:r>
            <a:r>
              <a:rPr lang="en-US" dirty="0">
                <a:solidFill>
                  <a:srgbClr val="FF0000"/>
                </a:solidFill>
                <a:latin typeface="ComicSansMS"/>
              </a:rPr>
              <a:t>for </a:t>
            </a:r>
            <a:r>
              <a:rPr lang="en-US" dirty="0" smtClean="0">
                <a:solidFill>
                  <a:srgbClr val="FF0000"/>
                </a:solidFill>
                <a:latin typeface="ComicSansMS"/>
              </a:rPr>
              <a:t>determination </a:t>
            </a:r>
            <a:r>
              <a:rPr lang="en-US" dirty="0">
                <a:solidFill>
                  <a:srgbClr val="FF0000"/>
                </a:solidFill>
                <a:latin typeface="ComicSansMS"/>
              </a:rPr>
              <a:t>of strains </a:t>
            </a:r>
            <a:r>
              <a:rPr lang="en-US" dirty="0" smtClean="0">
                <a:solidFill>
                  <a:srgbClr val="FF0000"/>
                </a:solidFill>
                <a:latin typeface="ComicSansMS"/>
              </a:rPr>
              <a:t>of E.coli </a:t>
            </a:r>
            <a:r>
              <a:rPr lang="en-US" dirty="0" err="1">
                <a:solidFill>
                  <a:srgbClr val="FF0000"/>
                </a:solidFill>
                <a:latin typeface="ComicSansMS"/>
              </a:rPr>
              <a:t>tossinogenici.shiga</a:t>
            </a:r>
            <a:r>
              <a:rPr lang="en-US" dirty="0">
                <a:solidFill>
                  <a:srgbClr val="FF0000"/>
                </a:solidFill>
                <a:latin typeface="ComicSansMS"/>
              </a:rPr>
              <a:t>-toxin (STEC O157 and non-O157) and for the detection of heat labile toxins / thermostable (LT / ST) of ETEC.</a:t>
            </a:r>
          </a:p>
          <a:p>
            <a:pPr algn="just"/>
            <a:endParaRPr lang="en-US" dirty="0">
              <a:solidFill>
                <a:srgbClr val="0000FF"/>
              </a:solidFill>
              <a:latin typeface="ComicSansMS"/>
            </a:endParaRPr>
          </a:p>
          <a:p>
            <a:pPr algn="ctr"/>
            <a:r>
              <a:rPr lang="en-US" sz="2400" b="1" i="1" dirty="0">
                <a:solidFill>
                  <a:srgbClr val="0000FF"/>
                </a:solidFill>
                <a:latin typeface="ComicSansMS"/>
              </a:rPr>
              <a:t>Campylobacter. </a:t>
            </a:r>
            <a:endParaRPr lang="en-US" sz="2400" b="1" i="1" dirty="0" smtClean="0">
              <a:solidFill>
                <a:srgbClr val="0000FF"/>
              </a:solidFill>
              <a:latin typeface="ComicSansMS"/>
            </a:endParaRPr>
          </a:p>
          <a:p>
            <a:pPr algn="just"/>
            <a:endParaRPr lang="en-US" dirty="0">
              <a:solidFill>
                <a:srgbClr val="0000FF"/>
              </a:solidFill>
              <a:latin typeface="ComicSansMS"/>
            </a:endParaRPr>
          </a:p>
          <a:p>
            <a:pPr algn="just"/>
            <a:r>
              <a:rPr lang="en-US" dirty="0" smtClean="0">
                <a:latin typeface="ComicSansMS"/>
              </a:rPr>
              <a:t>Available </a:t>
            </a:r>
            <a:r>
              <a:rPr lang="en-US" dirty="0">
                <a:latin typeface="ComicSansMS"/>
              </a:rPr>
              <a:t>immunoassays or </a:t>
            </a:r>
            <a:r>
              <a:rPr lang="en-US" dirty="0" err="1">
                <a:latin typeface="ComicSansMS"/>
              </a:rPr>
              <a:t>immunochromatographic</a:t>
            </a:r>
            <a:r>
              <a:rPr lang="en-US" dirty="0">
                <a:latin typeface="ComicSansMS"/>
              </a:rPr>
              <a:t> tests </a:t>
            </a:r>
            <a:r>
              <a:rPr lang="en-US" dirty="0" smtClean="0">
                <a:latin typeface="ComicSansMS"/>
              </a:rPr>
              <a:t>for determination </a:t>
            </a:r>
            <a:r>
              <a:rPr lang="en-US" dirty="0">
                <a:latin typeface="ComicSansMS"/>
              </a:rPr>
              <a:t>of cell-wall antigens in </a:t>
            </a:r>
            <a:r>
              <a:rPr lang="en-US" dirty="0" smtClean="0">
                <a:latin typeface="ComicSansMS"/>
              </a:rPr>
              <a:t>feces with </a:t>
            </a:r>
            <a:r>
              <a:rPr lang="en-US" dirty="0">
                <a:latin typeface="ComicSansMS"/>
              </a:rPr>
              <a:t>species-variable sensitivity.</a:t>
            </a:r>
          </a:p>
          <a:p>
            <a:pPr algn="just"/>
            <a:endParaRPr lang="en-US" dirty="0">
              <a:solidFill>
                <a:srgbClr val="0000FF"/>
              </a:solidFill>
              <a:latin typeface="ComicSansMS"/>
            </a:endParaRPr>
          </a:p>
          <a:p>
            <a:pPr algn="ctr"/>
            <a:r>
              <a:rPr lang="en-US" sz="2400" b="1" i="1" dirty="0">
                <a:solidFill>
                  <a:srgbClr val="0000FF"/>
                </a:solidFill>
                <a:latin typeface="ComicSansMS"/>
              </a:rPr>
              <a:t>V. </a:t>
            </a:r>
            <a:r>
              <a:rPr lang="en-US" sz="2400" b="1" i="1" dirty="0" err="1">
                <a:solidFill>
                  <a:srgbClr val="0000FF"/>
                </a:solidFill>
                <a:latin typeface="ComicSansMS"/>
              </a:rPr>
              <a:t>cholerae</a:t>
            </a:r>
            <a:r>
              <a:rPr lang="en-US" sz="2400" b="1" i="1" dirty="0">
                <a:solidFill>
                  <a:srgbClr val="0000FF"/>
                </a:solidFill>
                <a:latin typeface="ComicSansMS"/>
              </a:rPr>
              <a:t>. </a:t>
            </a:r>
            <a:endParaRPr lang="en-US" sz="2400" b="1" i="1" dirty="0" smtClean="0">
              <a:solidFill>
                <a:srgbClr val="0000FF"/>
              </a:solidFill>
              <a:latin typeface="ComicSansMS"/>
            </a:endParaRPr>
          </a:p>
          <a:p>
            <a:pPr algn="just"/>
            <a:endParaRPr lang="en-US" dirty="0">
              <a:solidFill>
                <a:srgbClr val="0000FF"/>
              </a:solidFill>
              <a:latin typeface="ComicSansMS"/>
            </a:endParaRPr>
          </a:p>
          <a:p>
            <a:pPr algn="just"/>
            <a:r>
              <a:rPr lang="en-US" dirty="0">
                <a:latin typeface="ComicSansMS"/>
              </a:rPr>
              <a:t>T</a:t>
            </a:r>
            <a:r>
              <a:rPr lang="en-US" dirty="0" smtClean="0">
                <a:latin typeface="ComicSansMS"/>
              </a:rPr>
              <a:t>here are </a:t>
            </a:r>
            <a:r>
              <a:rPr lang="en-US" dirty="0">
                <a:latin typeface="ComicSansMS"/>
              </a:rPr>
              <a:t>immunoassays</a:t>
            </a:r>
            <a:r>
              <a:rPr lang="en-US" dirty="0" smtClean="0">
                <a:latin typeface="ComicSansMS"/>
              </a:rPr>
              <a:t> systems and reverse </a:t>
            </a:r>
            <a:r>
              <a:rPr lang="en-US" dirty="0">
                <a:latin typeface="ComicSansMS"/>
              </a:rPr>
              <a:t>passive latex </a:t>
            </a:r>
            <a:r>
              <a:rPr lang="en-US" dirty="0" smtClean="0">
                <a:latin typeface="ComicSansMS"/>
              </a:rPr>
              <a:t>agglutination </a:t>
            </a:r>
            <a:r>
              <a:rPr lang="en-US" dirty="0">
                <a:latin typeface="ComicSansMS"/>
              </a:rPr>
              <a:t>systems</a:t>
            </a:r>
            <a:r>
              <a:rPr lang="en-US" dirty="0" smtClean="0">
                <a:latin typeface="ComicSansMS"/>
              </a:rPr>
              <a:t> </a:t>
            </a:r>
            <a:r>
              <a:rPr lang="en-US" dirty="0">
                <a:latin typeface="ComicSansMS"/>
              </a:rPr>
              <a:t>(RPLA</a:t>
            </a:r>
            <a:r>
              <a:rPr lang="en-US" dirty="0" smtClean="0">
                <a:latin typeface="ComicSansMS"/>
              </a:rPr>
              <a:t>) </a:t>
            </a:r>
            <a:r>
              <a:rPr lang="en-US" dirty="0">
                <a:latin typeface="ComicSansMS"/>
              </a:rPr>
              <a:t>for the </a:t>
            </a:r>
            <a:r>
              <a:rPr lang="en-US" dirty="0" smtClean="0">
                <a:latin typeface="ComicSansMS"/>
              </a:rPr>
              <a:t>determination of enterotoxin.</a:t>
            </a:r>
            <a:endParaRPr lang="it-IT" dirty="0"/>
          </a:p>
        </p:txBody>
      </p:sp>
      <p:pic>
        <p:nvPicPr>
          <p:cNvPr id="3" name="Picture 2" descr="C:\Users\Fabio\Desktop\CPM\Loghi CPM\nuovi loghi\logo-per-broch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09320"/>
            <a:ext cx="864096" cy="5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01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260648"/>
            <a:ext cx="849694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Faecal</a:t>
            </a:r>
            <a:r>
              <a:rPr lang="en-US" sz="2800" dirty="0"/>
              <a:t> WELL D-ONE® allows </a:t>
            </a:r>
            <a:r>
              <a:rPr lang="en-US" sz="2800" dirty="0" smtClean="0"/>
              <a:t>presumptive </a:t>
            </a:r>
            <a:r>
              <a:rPr lang="en-US" sz="2800" dirty="0"/>
              <a:t>identification of gastrointestinal </a:t>
            </a:r>
            <a:r>
              <a:rPr lang="en-US" sz="2800" dirty="0" smtClean="0"/>
              <a:t>pathogens </a:t>
            </a:r>
            <a:r>
              <a:rPr lang="en-US" sz="2800" dirty="0"/>
              <a:t>such </a:t>
            </a:r>
            <a:r>
              <a:rPr lang="en-US" sz="2800" dirty="0" smtClean="0"/>
              <a:t>as</a:t>
            </a:r>
            <a:r>
              <a:rPr lang="en-US" sz="3200" dirty="0" smtClean="0"/>
              <a:t>:</a:t>
            </a:r>
            <a:endParaRPr lang="it-IT" sz="2800" dirty="0" smtClean="0"/>
          </a:p>
          <a:p>
            <a:pPr>
              <a:buFont typeface="Wingdings" pitchFamily="2" charset="2"/>
              <a:buChar char="v"/>
            </a:pPr>
            <a:r>
              <a:rPr lang="it-IT" sz="2800" dirty="0" smtClean="0"/>
              <a:t> </a:t>
            </a:r>
            <a:r>
              <a:rPr lang="it-IT" sz="2800" i="1" dirty="0"/>
              <a:t>Escherichia coli </a:t>
            </a:r>
            <a:r>
              <a:rPr lang="it-IT" sz="2800" i="1" dirty="0" smtClean="0"/>
              <a:t>O157          </a:t>
            </a:r>
          </a:p>
          <a:p>
            <a:pPr>
              <a:buFont typeface="Wingdings" pitchFamily="2" charset="2"/>
              <a:buChar char="v"/>
            </a:pPr>
            <a:r>
              <a:rPr lang="it-IT" sz="2800" i="1" dirty="0" smtClean="0"/>
              <a:t>Salmonella </a:t>
            </a:r>
            <a:r>
              <a:rPr lang="it-IT" sz="2800" i="1" dirty="0" err="1"/>
              <a:t>spp</a:t>
            </a:r>
            <a:r>
              <a:rPr lang="it-IT" sz="2800" i="1" dirty="0" smtClean="0"/>
              <a:t>. </a:t>
            </a:r>
          </a:p>
          <a:p>
            <a:pPr>
              <a:buFont typeface="Wingdings" pitchFamily="2" charset="2"/>
              <a:buChar char="v"/>
            </a:pPr>
            <a:r>
              <a:rPr lang="it-IT" sz="2800" i="1" dirty="0" err="1" smtClean="0"/>
              <a:t>Pseudomonsas</a:t>
            </a:r>
            <a:r>
              <a:rPr lang="it-IT" sz="2800" i="1" dirty="0" smtClean="0"/>
              <a:t> </a:t>
            </a:r>
            <a:r>
              <a:rPr lang="it-IT" sz="2800" i="1" dirty="0" err="1"/>
              <a:t>spp</a:t>
            </a:r>
            <a:r>
              <a:rPr lang="it-IT" sz="2800" i="1" dirty="0" smtClean="0"/>
              <a:t>. </a:t>
            </a:r>
          </a:p>
          <a:p>
            <a:pPr>
              <a:buFont typeface="Wingdings" pitchFamily="2" charset="2"/>
              <a:buChar char="v"/>
            </a:pPr>
            <a:r>
              <a:rPr lang="it-IT" sz="2800" i="1" dirty="0" err="1" smtClean="0"/>
              <a:t>Shigella</a:t>
            </a:r>
            <a:r>
              <a:rPr lang="it-IT" sz="2800" i="1" dirty="0" smtClean="0"/>
              <a:t> </a:t>
            </a:r>
            <a:r>
              <a:rPr lang="it-IT" sz="2800" i="1" dirty="0" err="1"/>
              <a:t>spp</a:t>
            </a:r>
            <a:r>
              <a:rPr lang="it-IT" sz="2800" i="1" dirty="0" smtClean="0"/>
              <a:t>. </a:t>
            </a:r>
          </a:p>
          <a:p>
            <a:pPr>
              <a:buFont typeface="Wingdings" pitchFamily="2" charset="2"/>
              <a:buChar char="v"/>
            </a:pPr>
            <a:r>
              <a:rPr lang="it-IT" sz="2800" i="1" dirty="0" err="1" smtClean="0"/>
              <a:t>Yersinia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enterocolitica</a:t>
            </a:r>
            <a:r>
              <a:rPr lang="it-IT" sz="2800" i="1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it-IT" sz="2800" i="1" dirty="0" err="1" smtClean="0"/>
              <a:t>Vibrio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spp</a:t>
            </a:r>
            <a:r>
              <a:rPr lang="it-IT" sz="2800" i="1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it-IT" sz="2800" i="1" dirty="0" err="1" smtClean="0"/>
              <a:t>Proteus</a:t>
            </a:r>
            <a:r>
              <a:rPr lang="it-IT" sz="2800" i="1" dirty="0" smtClean="0"/>
              <a:t>/</a:t>
            </a:r>
            <a:r>
              <a:rPr lang="it-IT" sz="2800" i="1" dirty="0" err="1" smtClean="0"/>
              <a:t>Providencia</a:t>
            </a:r>
            <a:r>
              <a:rPr lang="it-IT" sz="2800" i="1" dirty="0" smtClean="0"/>
              <a:t> </a:t>
            </a:r>
            <a:r>
              <a:rPr lang="it-IT" sz="2800" i="1" dirty="0" err="1"/>
              <a:t>spp</a:t>
            </a:r>
            <a:r>
              <a:rPr lang="it-IT" sz="2800" i="1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it-IT" sz="2800" i="1" dirty="0" smtClean="0"/>
              <a:t>KES Group</a:t>
            </a:r>
          </a:p>
          <a:p>
            <a:pPr>
              <a:buFont typeface="Wingdings" pitchFamily="2" charset="2"/>
              <a:buChar char="v"/>
            </a:pPr>
            <a:r>
              <a:rPr lang="it-IT" sz="2800" i="1" dirty="0" err="1" smtClean="0"/>
              <a:t>Enterobacter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sakazakii</a:t>
            </a:r>
            <a:r>
              <a:rPr lang="it-IT" sz="2800" i="1" dirty="0" smtClean="0"/>
              <a:t>  </a:t>
            </a:r>
          </a:p>
          <a:p>
            <a:pPr>
              <a:buFont typeface="Wingdings" pitchFamily="2" charset="2"/>
              <a:buChar char="v"/>
            </a:pPr>
            <a:r>
              <a:rPr lang="it-IT" sz="2800" i="1" dirty="0" smtClean="0"/>
              <a:t>ESBL</a:t>
            </a:r>
          </a:p>
          <a:p>
            <a:pPr>
              <a:buFont typeface="Wingdings" pitchFamily="2" charset="2"/>
              <a:buChar char="v"/>
            </a:pPr>
            <a:r>
              <a:rPr lang="it-IT" sz="2800" i="1" dirty="0" smtClean="0"/>
              <a:t> KPC</a:t>
            </a:r>
          </a:p>
          <a:p>
            <a:pPr>
              <a:buFont typeface="Wingdings" pitchFamily="2" charset="2"/>
              <a:buChar char="v"/>
            </a:pPr>
            <a:r>
              <a:rPr lang="it-IT" sz="2800" i="1" dirty="0" err="1" smtClean="0"/>
              <a:t>Campylobacter</a:t>
            </a:r>
            <a:r>
              <a:rPr lang="it-IT" sz="2800" i="1" dirty="0" smtClean="0"/>
              <a:t> </a:t>
            </a:r>
            <a:r>
              <a:rPr lang="it-IT" sz="2800" i="1" dirty="0" err="1"/>
              <a:t>spp</a:t>
            </a:r>
            <a:r>
              <a:rPr lang="it-IT" sz="2800" i="1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it-IT" sz="2800" i="1" dirty="0"/>
              <a:t> Candida </a:t>
            </a:r>
            <a:r>
              <a:rPr lang="it-IT" sz="2800" i="1" dirty="0" err="1"/>
              <a:t>spp</a:t>
            </a:r>
            <a:endParaRPr lang="it-IT" sz="2800" i="1" dirty="0" smtClean="0"/>
          </a:p>
        </p:txBody>
      </p:sp>
      <p:pic>
        <p:nvPicPr>
          <p:cNvPr id="3" name="Picture 2" descr="C:\Users\Fabio\Desktop\CPM\Loghi CPM\nuovi loghi\logo-per-broch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09320"/>
            <a:ext cx="864096" cy="5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63"/>
            <a:ext cx="9144000" cy="679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0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7584" y="188640"/>
            <a:ext cx="795761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dirty="0"/>
              <a:t>FAECAL WELL D-ONE® </a:t>
            </a:r>
            <a:r>
              <a:rPr lang="en-US" sz="4400" dirty="0"/>
              <a:t>also allows to test the susceptibility to </a:t>
            </a:r>
            <a:r>
              <a:rPr lang="en-US" sz="4400" dirty="0" smtClean="0"/>
              <a:t>antibiotics.</a:t>
            </a:r>
            <a:endParaRPr lang="it-IT" sz="4400" dirty="0"/>
          </a:p>
        </p:txBody>
      </p:sp>
      <p:pic>
        <p:nvPicPr>
          <p:cNvPr id="3" name="Picture 2" descr="C:\Users\Fabio\Desktop\CPM\Loghi CPM\nuovi loghi\logo-per-broch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09320"/>
            <a:ext cx="864096" cy="5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83567" y="2492896"/>
            <a:ext cx="81016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/>
              <a:t>FAECAL WELL D-ONE® is a system composed by a polypropylene plate, containing 32 conical wells for better visualization of color reactions that occur as a result of microorganisms growth in selective specific media.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471482"/>
            <a:ext cx="820891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ea typeface="Calibri" pitchFamily="34" charset="0"/>
                <a:cs typeface="Times New Roman" pitchFamily="18" charset="0"/>
              </a:rPr>
              <a:t>INTESTINAL INFECTIONS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ea typeface="Calibri" pitchFamily="34" charset="0"/>
                <a:cs typeface="Times New Roman" pitchFamily="18" charset="0"/>
              </a:rPr>
              <a:t>DEFINITION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ea typeface="Calibri" pitchFamily="34" charset="0"/>
                <a:cs typeface="Times New Roman" pitchFamily="18" charset="0"/>
              </a:rPr>
              <a:t>Intestinal infections are </a:t>
            </a:r>
            <a:r>
              <a:rPr lang="en-US" sz="3200" b="1" dirty="0" smtClean="0">
                <a:ea typeface="Calibri" pitchFamily="34" charset="0"/>
                <a:cs typeface="Times New Roman" pitchFamily="18" charset="0"/>
              </a:rPr>
              <a:t>common diseases </a:t>
            </a:r>
            <a:r>
              <a:rPr lang="en-US" sz="3200" b="1" dirty="0">
                <a:ea typeface="Calibri" pitchFamily="34" charset="0"/>
                <a:cs typeface="Times New Roman" pitchFamily="18" charset="0"/>
              </a:rPr>
              <a:t>of the digestive tract that </a:t>
            </a:r>
            <a:r>
              <a:rPr lang="en-US" sz="3200" b="1" dirty="0" smtClean="0">
                <a:ea typeface="Calibri" pitchFamily="34" charset="0"/>
                <a:cs typeface="Times New Roman" pitchFamily="18" charset="0"/>
              </a:rPr>
              <a:t>have </a:t>
            </a:r>
            <a:r>
              <a:rPr lang="en-US" sz="3200" b="1" dirty="0">
                <a:ea typeface="Calibri" pitchFamily="34" charset="0"/>
                <a:cs typeface="Times New Roman" pitchFamily="18" charset="0"/>
              </a:rPr>
              <a:t>diarrhea</a:t>
            </a:r>
            <a:r>
              <a:rPr lang="en-US" sz="3200" b="1" dirty="0" smtClean="0">
                <a:ea typeface="Calibri" pitchFamily="34" charset="0"/>
                <a:cs typeface="Times New Roman" pitchFamily="18" charset="0"/>
              </a:rPr>
              <a:t> as characteristic symptom</a:t>
            </a:r>
            <a:r>
              <a:rPr lang="en-US" sz="3200" b="1" dirty="0">
                <a:ea typeface="Calibri" pitchFamily="34" charset="0"/>
                <a:cs typeface="Times New Roman" pitchFamily="18" charset="0"/>
              </a:rPr>
              <a:t>.</a:t>
            </a:r>
            <a:r>
              <a:rPr lang="en-US" sz="3200" b="1" dirty="0" smtClean="0"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ea typeface="Calibri" pitchFamily="34" charset="0"/>
                <a:cs typeface="Times New Roman" pitchFamily="18" charset="0"/>
              </a:rPr>
              <a:t>It’s the </a:t>
            </a:r>
            <a:r>
              <a:rPr lang="en-US" sz="3200" b="1" dirty="0">
                <a:ea typeface="Calibri" pitchFamily="34" charset="0"/>
                <a:cs typeface="Times New Roman" pitchFamily="18" charset="0"/>
              </a:rPr>
              <a:t>result of bacterial or viral infections and </a:t>
            </a:r>
            <a:r>
              <a:rPr lang="en-US" sz="3200" b="1" dirty="0" smtClean="0">
                <a:ea typeface="Calibri" pitchFamily="34" charset="0"/>
                <a:cs typeface="Times New Roman" pitchFamily="18" charset="0"/>
              </a:rPr>
              <a:t>represents </a:t>
            </a:r>
            <a:r>
              <a:rPr lang="en-US" sz="3200" b="1" dirty="0">
                <a:ea typeface="Calibri" pitchFamily="34" charset="0"/>
                <a:cs typeface="Times New Roman" pitchFamily="18" charset="0"/>
              </a:rPr>
              <a:t>a major health and social problem in developing </a:t>
            </a:r>
            <a:r>
              <a:rPr lang="en-US" sz="3200" b="1" dirty="0" smtClean="0">
                <a:ea typeface="Calibri" pitchFamily="34" charset="0"/>
                <a:cs typeface="Times New Roman" pitchFamily="18" charset="0"/>
              </a:rPr>
              <a:t>countries.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Fabio\Desktop\CPM\Loghi CPM\nuovi loghi\logo-per-broch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09320"/>
            <a:ext cx="864096" cy="5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39689"/>
            <a:ext cx="87129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SAMPLE </a:t>
            </a:r>
            <a:r>
              <a:rPr lang="en-US" sz="2800" b="1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COLLECTION </a:t>
            </a:r>
            <a:r>
              <a:rPr lang="en-US" sz="2800" b="1" dirty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AND </a:t>
            </a:r>
            <a:r>
              <a:rPr lang="en-US" sz="2800" b="1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PREPARATION - </a:t>
            </a:r>
            <a:r>
              <a:rPr lang="it-IT" sz="2800" dirty="0" err="1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Feces</a:t>
            </a:r>
            <a:r>
              <a:rPr lang="it-IT" sz="2800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it-IT" sz="2800" dirty="0" err="1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rectal</a:t>
            </a:r>
            <a:r>
              <a:rPr lang="it-IT" sz="2800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it-IT" sz="2800" dirty="0" err="1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swab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rgbClr val="17365D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it-IT" sz="2800" dirty="0">
              <a:solidFill>
                <a:srgbClr val="17365D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r>
              <a:rPr lang="en-US" sz="2800" dirty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</a:t>
            </a:r>
            <a:r>
              <a:rPr lang="en-US" sz="2800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ample </a:t>
            </a:r>
            <a:r>
              <a:rPr lang="en-US" sz="2800" dirty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must be taken in accordance with the established </a:t>
            </a:r>
            <a:r>
              <a:rPr lang="en-US" sz="2800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procedure in </a:t>
            </a:r>
            <a:r>
              <a:rPr lang="en-US" sz="2800" dirty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each laboratory</a:t>
            </a:r>
            <a:r>
              <a:rPr lang="en-US" sz="2800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  <a:p>
            <a:pPr algn="just"/>
            <a:endParaRPr lang="it-IT" sz="2800" dirty="0">
              <a:solidFill>
                <a:srgbClr val="17365D"/>
              </a:solidFill>
              <a:latin typeface="Calibri" pitchFamily="34" charset="0"/>
            </a:endParaRPr>
          </a:p>
          <a:p>
            <a:pPr algn="just"/>
            <a:r>
              <a:rPr lang="it-IT" sz="2800" b="1" dirty="0" smtClean="0"/>
              <a:t> </a:t>
            </a:r>
            <a:r>
              <a:rPr lang="it-IT" sz="2800" b="1" dirty="0" err="1" smtClean="0"/>
              <a:t>Feces</a:t>
            </a:r>
            <a:r>
              <a:rPr lang="it-IT" sz="2800" b="1" dirty="0" smtClean="0"/>
              <a:t>:</a:t>
            </a:r>
          </a:p>
          <a:p>
            <a:pPr algn="just"/>
            <a:endParaRPr lang="it-IT" sz="2800" dirty="0" smtClean="0"/>
          </a:p>
          <a:p>
            <a:pPr algn="just"/>
            <a:r>
              <a:rPr lang="en-US" sz="2800" dirty="0" smtClean="0"/>
              <a:t>- Take </a:t>
            </a:r>
            <a:r>
              <a:rPr lang="en-US" sz="2800" dirty="0"/>
              <a:t>Approximately </a:t>
            </a:r>
            <a:r>
              <a:rPr lang="en-US" sz="2800" dirty="0" smtClean="0"/>
              <a:t>an handle of sample </a:t>
            </a:r>
            <a:r>
              <a:rPr lang="en-US" sz="2800" dirty="0"/>
              <a:t>and dilute it into </a:t>
            </a:r>
            <a:r>
              <a:rPr lang="en-US" sz="2800" dirty="0" smtClean="0"/>
              <a:t>saline solution </a:t>
            </a:r>
            <a:r>
              <a:rPr lang="en-US" sz="2800" dirty="0"/>
              <a:t>vial</a:t>
            </a:r>
            <a:r>
              <a:rPr lang="en-US" sz="2800" dirty="0" smtClean="0"/>
              <a:t> </a:t>
            </a:r>
            <a:r>
              <a:rPr lang="en-US" sz="2800" dirty="0"/>
              <a:t>supplied in the </a:t>
            </a:r>
            <a:r>
              <a:rPr lang="en-US" sz="2800" dirty="0" smtClean="0"/>
              <a:t>kit;</a:t>
            </a:r>
            <a:endParaRPr lang="en-US" sz="2800" dirty="0"/>
          </a:p>
          <a:p>
            <a:pPr marL="457200" indent="-457200" algn="just">
              <a:buFontTx/>
              <a:buChar char="-"/>
            </a:pPr>
            <a:r>
              <a:rPr lang="en-US" sz="2800" dirty="0" smtClean="0"/>
              <a:t>Homogenize </a:t>
            </a:r>
            <a:r>
              <a:rPr lang="en-US" sz="2800" dirty="0"/>
              <a:t>the solution with a Pasteur pipette or an automatic pipette. Aliquot 150 </a:t>
            </a:r>
            <a:r>
              <a:rPr lang="en-US" sz="2800" dirty="0" err="1"/>
              <a:t>μL</a:t>
            </a:r>
            <a:r>
              <a:rPr lang="en-US" sz="2800" dirty="0"/>
              <a:t> </a:t>
            </a:r>
            <a:r>
              <a:rPr lang="en-US" sz="2800" dirty="0" smtClean="0"/>
              <a:t>(3 drops) of </a:t>
            </a:r>
            <a:r>
              <a:rPr lang="en-US" sz="2800" dirty="0"/>
              <a:t>the obtained </a:t>
            </a:r>
            <a:r>
              <a:rPr lang="en-US" sz="2800" dirty="0" smtClean="0"/>
              <a:t>suspension in </a:t>
            </a:r>
            <a:r>
              <a:rPr lang="en-US" sz="2800" dirty="0"/>
              <a:t>each of the 32 wells of the </a:t>
            </a:r>
            <a:r>
              <a:rPr lang="en-US" sz="2800" dirty="0" smtClean="0"/>
              <a:t>kit</a:t>
            </a:r>
            <a:r>
              <a:rPr lang="en-US" sz="2800" dirty="0"/>
              <a:t>;</a:t>
            </a:r>
            <a:endParaRPr lang="en-US" sz="2800" dirty="0" smtClean="0"/>
          </a:p>
          <a:p>
            <a:pPr marL="457200" indent="-457200" algn="just">
              <a:buFontTx/>
              <a:buChar char="-"/>
            </a:pPr>
            <a:r>
              <a:rPr lang="en-US" sz="2800" dirty="0" smtClean="0"/>
              <a:t>Incubate </a:t>
            </a:r>
            <a:r>
              <a:rPr lang="en-US" sz="2800" dirty="0"/>
              <a:t>at 37 </a:t>
            </a:r>
            <a:r>
              <a:rPr lang="en-US" sz="2800" dirty="0" smtClean="0"/>
              <a:t>°C </a:t>
            </a:r>
            <a:r>
              <a:rPr lang="en-US" sz="2800" dirty="0"/>
              <a:t>for 24 hours.</a:t>
            </a:r>
          </a:p>
        </p:txBody>
      </p:sp>
      <p:pic>
        <p:nvPicPr>
          <p:cNvPr id="3" name="Picture 2" descr="C:\Users\Fabio\Desktop\CPM\Loghi CPM\nuovi loghi\logo-per-broch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09320"/>
            <a:ext cx="864096" cy="5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23528" y="764704"/>
            <a:ext cx="846043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sz="3200" dirty="0" smtClean="0"/>
          </a:p>
          <a:p>
            <a:pPr algn="just"/>
            <a:r>
              <a:rPr lang="en-US" sz="3200" dirty="0"/>
              <a:t>- Dip the swab </a:t>
            </a:r>
            <a:r>
              <a:rPr lang="en-US" sz="3200" dirty="0" smtClean="0"/>
              <a:t>into </a:t>
            </a:r>
            <a:r>
              <a:rPr lang="en-US" sz="3200" dirty="0"/>
              <a:t>saline solution </a:t>
            </a:r>
            <a:r>
              <a:rPr lang="en-US" sz="3200" dirty="0" smtClean="0"/>
              <a:t>vial contained </a:t>
            </a:r>
            <a:r>
              <a:rPr lang="en-US" sz="3200" dirty="0"/>
              <a:t>in the </a:t>
            </a:r>
            <a:r>
              <a:rPr lang="en-US" sz="3200" dirty="0" smtClean="0"/>
              <a:t>kit;</a:t>
            </a:r>
            <a:endParaRPr lang="en-US" sz="3200" dirty="0"/>
          </a:p>
          <a:p>
            <a:pPr algn="just"/>
            <a:r>
              <a:rPr lang="en-US" sz="3200" dirty="0"/>
              <a:t>- Carefully press the swab against the wall of the vial so that the material </a:t>
            </a:r>
            <a:r>
              <a:rPr lang="en-US" sz="3200" dirty="0" smtClean="0"/>
              <a:t>is </a:t>
            </a:r>
            <a:r>
              <a:rPr lang="en-US" sz="3200" dirty="0"/>
              <a:t>properly</a:t>
            </a:r>
            <a:r>
              <a:rPr lang="en-US" sz="3200" dirty="0" smtClean="0"/>
              <a:t> homogenized;</a:t>
            </a:r>
            <a:endParaRPr lang="en-US" sz="3200" dirty="0"/>
          </a:p>
          <a:p>
            <a:pPr marL="457200" indent="-457200" algn="just">
              <a:buFontTx/>
              <a:buChar char="-"/>
            </a:pPr>
            <a:r>
              <a:rPr lang="en-US" sz="3200" dirty="0" smtClean="0"/>
              <a:t>Mix </a:t>
            </a:r>
            <a:r>
              <a:rPr lang="en-US" sz="3200" dirty="0"/>
              <a:t>the solution with a Pasteur pipette or an automatic </a:t>
            </a:r>
            <a:r>
              <a:rPr lang="en-US" sz="3200" dirty="0" smtClean="0"/>
              <a:t>pipette;</a:t>
            </a:r>
          </a:p>
          <a:p>
            <a:pPr marL="457200" indent="-457200" algn="just">
              <a:buFontTx/>
              <a:buChar char="-"/>
            </a:pPr>
            <a:r>
              <a:rPr lang="en-US" sz="3200" dirty="0" smtClean="0"/>
              <a:t>Aliquot </a:t>
            </a:r>
            <a:r>
              <a:rPr lang="en-US" sz="3200" dirty="0"/>
              <a:t>150 </a:t>
            </a:r>
            <a:r>
              <a:rPr lang="en-US" sz="3200" dirty="0" err="1" smtClean="0"/>
              <a:t>μL</a:t>
            </a:r>
            <a:r>
              <a:rPr lang="en-US" sz="3200" dirty="0" smtClean="0"/>
              <a:t> (3 drops) </a:t>
            </a:r>
            <a:r>
              <a:rPr lang="en-US" sz="3200" dirty="0"/>
              <a:t>of the obtained </a:t>
            </a:r>
            <a:r>
              <a:rPr lang="en-US" sz="3200" dirty="0" smtClean="0"/>
              <a:t>suspension in </a:t>
            </a:r>
            <a:r>
              <a:rPr lang="en-US" sz="3200" dirty="0"/>
              <a:t>each of the 32 wells of the </a:t>
            </a:r>
            <a:r>
              <a:rPr lang="en-US" sz="3200" dirty="0" smtClean="0"/>
              <a:t>kit;</a:t>
            </a:r>
          </a:p>
          <a:p>
            <a:pPr marL="457200" indent="-457200" algn="just">
              <a:buFontTx/>
              <a:buChar char="-"/>
            </a:pPr>
            <a:r>
              <a:rPr lang="en-US" sz="3200" dirty="0" smtClean="0"/>
              <a:t>Incubate </a:t>
            </a:r>
            <a:r>
              <a:rPr lang="en-US" sz="3200" dirty="0"/>
              <a:t>at 37 </a:t>
            </a:r>
            <a:r>
              <a:rPr lang="en-US" sz="3200" dirty="0" smtClean="0"/>
              <a:t>°C </a:t>
            </a:r>
            <a:r>
              <a:rPr lang="en-US" sz="3200" dirty="0"/>
              <a:t>for 24 hours.</a:t>
            </a:r>
            <a:endParaRPr kumimoji="0" lang="it-I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827584" y="353026"/>
            <a:ext cx="52365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Rectal</a:t>
            </a: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it-IT" sz="3200" b="1" i="0" u="none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swab</a:t>
            </a:r>
            <a:endParaRPr kumimoji="0" lang="it-I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Fabio\Desktop\CPM\Loghi CPM\nuovi loghi\logo-per-broch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09320"/>
            <a:ext cx="864096" cy="5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79512" y="260648"/>
            <a:ext cx="871296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ComicSansMS"/>
              </a:rPr>
              <a:t>The sampling should be performed as soon as possible after the onset of symptoms and still in an acute phase of infection. </a:t>
            </a:r>
            <a:endParaRPr lang="en-US" sz="2800" dirty="0" smtClean="0">
              <a:latin typeface="ComicSansMS"/>
            </a:endParaRPr>
          </a:p>
          <a:p>
            <a:pPr algn="just"/>
            <a:r>
              <a:rPr lang="en-US" sz="2800" dirty="0" smtClean="0">
                <a:latin typeface="ComicSansMS"/>
              </a:rPr>
              <a:t>Feces should </a:t>
            </a:r>
            <a:r>
              <a:rPr lang="en-US" sz="2800" dirty="0">
                <a:latin typeface="ComicSansMS"/>
              </a:rPr>
              <a:t>be received in the laboratory within 1-2 hours from the issue, otherwise would be stored at 4-6 °</a:t>
            </a:r>
            <a:r>
              <a:rPr lang="en-US" sz="2800" dirty="0" smtClean="0">
                <a:latin typeface="ComicSansMS"/>
              </a:rPr>
              <a:t>C for    </a:t>
            </a:r>
            <a:r>
              <a:rPr lang="en-US" sz="2800" dirty="0">
                <a:latin typeface="ComicSansMS"/>
              </a:rPr>
              <a:t>≤ 24 hours (buffered saline, </a:t>
            </a:r>
            <a:r>
              <a:rPr lang="en-US" sz="2800" dirty="0" smtClean="0">
                <a:latin typeface="ComicSansMS"/>
              </a:rPr>
              <a:t>transportation medium Carey-Blair </a:t>
            </a:r>
            <a:r>
              <a:rPr lang="en-US" sz="2800" dirty="0">
                <a:latin typeface="ComicSansMS"/>
              </a:rPr>
              <a:t>/ Stuart / </a:t>
            </a:r>
            <a:r>
              <a:rPr lang="en-US" sz="2800" dirty="0" err="1">
                <a:latin typeface="ComicSansMS"/>
              </a:rPr>
              <a:t>Amies</a:t>
            </a:r>
            <a:r>
              <a:rPr lang="en-US" sz="2800" dirty="0">
                <a:latin typeface="ComicSansMS"/>
              </a:rPr>
              <a:t>). </a:t>
            </a:r>
            <a:endParaRPr lang="en-US" sz="2800" dirty="0" smtClean="0">
              <a:latin typeface="ComicSansMS"/>
            </a:endParaRPr>
          </a:p>
          <a:p>
            <a:pPr algn="just"/>
            <a:r>
              <a:rPr lang="en-US" sz="2800" dirty="0" smtClean="0">
                <a:latin typeface="ComicSansMS"/>
              </a:rPr>
              <a:t>Beyond </a:t>
            </a:r>
            <a:r>
              <a:rPr lang="en-US" sz="2800" dirty="0">
                <a:latin typeface="ComicSansMS"/>
              </a:rPr>
              <a:t>this limit the samples should be maintained at -70 </a:t>
            </a:r>
            <a:r>
              <a:rPr lang="en-US" sz="2800" dirty="0" smtClean="0">
                <a:latin typeface="ComicSansMS"/>
              </a:rPr>
              <a:t>°C</a:t>
            </a:r>
            <a:r>
              <a:rPr lang="en-US" sz="2800" dirty="0">
                <a:latin typeface="ComicSansMS"/>
              </a:rPr>
              <a:t>.</a:t>
            </a:r>
          </a:p>
          <a:p>
            <a:pPr algn="just"/>
            <a:r>
              <a:rPr lang="en-US" sz="2800" dirty="0">
                <a:latin typeface="ComicSansMS"/>
              </a:rPr>
              <a:t>The sample must be accompanied by a claim form that includes, besides the personal data, the collection of all data and clinical medical history to help </a:t>
            </a:r>
            <a:r>
              <a:rPr lang="en-US" sz="2800" dirty="0" smtClean="0">
                <a:latin typeface="ComicSansMS"/>
              </a:rPr>
              <a:t>the </a:t>
            </a:r>
            <a:r>
              <a:rPr lang="en-US" sz="2800" dirty="0">
                <a:latin typeface="ComicSansMS"/>
              </a:rPr>
              <a:t>diagnostic process</a:t>
            </a:r>
            <a:r>
              <a:rPr lang="en-US" sz="2800" dirty="0" smtClean="0">
                <a:latin typeface="ComicSansMS"/>
              </a:rPr>
              <a:t>.</a:t>
            </a:r>
          </a:p>
          <a:p>
            <a:endParaRPr lang="it-IT" sz="2400" dirty="0"/>
          </a:p>
        </p:txBody>
      </p:sp>
      <p:pic>
        <p:nvPicPr>
          <p:cNvPr id="4" name="Picture 2" descr="C:\Users\Fabio\Desktop\CPM\Loghi CPM\nuovi loghi\logo-per-broch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09320"/>
            <a:ext cx="864096" cy="5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14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3008313" cy="1162050"/>
          </a:xfrm>
        </p:spPr>
        <p:txBody>
          <a:bodyPr>
            <a:normAutofit/>
          </a:bodyPr>
          <a:lstStyle/>
          <a:p>
            <a:r>
              <a:rPr lang="it-IT" sz="3200" dirty="0" smtClean="0"/>
              <a:t>   WELL 1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15816" y="273050"/>
            <a:ext cx="5770984" cy="5853113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    </a:t>
            </a:r>
          </a:p>
          <a:p>
            <a:pPr algn="just">
              <a:buNone/>
            </a:pPr>
            <a:endParaRPr lang="it-IT" sz="3600" dirty="0"/>
          </a:p>
          <a:p>
            <a:pPr algn="just">
              <a:buNone/>
            </a:pPr>
            <a:r>
              <a:rPr lang="it-IT" sz="3600" dirty="0" smtClean="0"/>
              <a:t>   WELL N° 1 </a:t>
            </a:r>
            <a:r>
              <a:rPr lang="en-US" sz="3600" dirty="0"/>
              <a:t>is specific for growth </a:t>
            </a:r>
            <a:r>
              <a:rPr lang="en-US" sz="3600" dirty="0" smtClean="0"/>
              <a:t>control of </a:t>
            </a:r>
            <a:r>
              <a:rPr lang="en-US" sz="3600" dirty="0" err="1" smtClean="0"/>
              <a:t>enterobacteria</a:t>
            </a:r>
            <a:r>
              <a:rPr lang="en-US" sz="3600" dirty="0" smtClean="0"/>
              <a:t> and </a:t>
            </a:r>
            <a:r>
              <a:rPr lang="en-US" sz="3600" dirty="0"/>
              <a:t>then as a further confirmation of Gram-negative </a:t>
            </a:r>
            <a:r>
              <a:rPr lang="en-US" sz="3600" dirty="0" smtClean="0"/>
              <a:t>bacteria</a:t>
            </a:r>
            <a:r>
              <a:rPr lang="it-IT" sz="3600" dirty="0" smtClean="0"/>
              <a:t> </a:t>
            </a:r>
            <a:r>
              <a:rPr lang="en-US" sz="3600" dirty="0" smtClean="0"/>
              <a:t>presence. </a:t>
            </a:r>
            <a:endParaRPr lang="it-IT" sz="360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2"/>
          </p:nvPr>
        </p:nvSpPr>
        <p:spPr>
          <a:xfrm>
            <a:off x="1043607" y="1556793"/>
            <a:ext cx="1656185" cy="1008111"/>
          </a:xfrm>
          <a:prstGeom prst="flowChartConnec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/>
          </a:p>
        </p:txBody>
      </p:sp>
      <p:sp>
        <p:nvSpPr>
          <p:cNvPr id="6" name="Freccia in giù 5"/>
          <p:cNvSpPr/>
          <p:nvPr/>
        </p:nvSpPr>
        <p:spPr>
          <a:xfrm>
            <a:off x="1547664" y="2924944"/>
            <a:ext cx="484632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onnettore 6"/>
          <p:cNvSpPr/>
          <p:nvPr/>
        </p:nvSpPr>
        <p:spPr>
          <a:xfrm>
            <a:off x="971600" y="4293096"/>
            <a:ext cx="1753344" cy="1177280"/>
          </a:xfrm>
          <a:prstGeom prst="flowChartConnector">
            <a:avLst/>
          </a:prstGeom>
          <a:solidFill>
            <a:srgbClr val="D7D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Picture 2" descr="C:\Users\Fabio\Desktop\CPM\Loghi CPM\nuovi loghi\logo-per-broch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09320"/>
            <a:ext cx="864096" cy="5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8139" y="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it-IT" sz="3600" dirty="0" smtClean="0"/>
              <a:t>WELLS 2 AND 3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it-IT" dirty="0" smtClean="0"/>
              <a:t>     </a:t>
            </a:r>
          </a:p>
          <a:p>
            <a:pPr algn="just">
              <a:buNone/>
            </a:pPr>
            <a:r>
              <a:rPr lang="it-IT" sz="3400" dirty="0"/>
              <a:t> </a:t>
            </a:r>
            <a:r>
              <a:rPr lang="it-IT" sz="3400" dirty="0" smtClean="0"/>
              <a:t>       </a:t>
            </a:r>
            <a:r>
              <a:rPr lang="en-US" sz="5900" dirty="0" smtClean="0"/>
              <a:t>Allows </a:t>
            </a:r>
            <a:r>
              <a:rPr lang="en-US" sz="5900" dirty="0"/>
              <a:t>the presumptive identification of </a:t>
            </a:r>
            <a:r>
              <a:rPr lang="en-US" sz="5900" i="1" dirty="0"/>
              <a:t>Escherichia coli O157</a:t>
            </a:r>
            <a:r>
              <a:rPr lang="en-US" sz="5900" dirty="0"/>
              <a:t>, known serotype </a:t>
            </a:r>
            <a:r>
              <a:rPr lang="en-US" sz="5900" dirty="0" err="1"/>
              <a:t>entero-haemorrhagic</a:t>
            </a:r>
            <a:r>
              <a:rPr lang="en-US" sz="5900" dirty="0"/>
              <a:t> </a:t>
            </a:r>
            <a:r>
              <a:rPr lang="en-US" sz="5900" i="1" dirty="0"/>
              <a:t>Escherichia coli </a:t>
            </a:r>
            <a:r>
              <a:rPr lang="en-US" sz="5900" dirty="0"/>
              <a:t>bacterium that </a:t>
            </a:r>
            <a:r>
              <a:rPr lang="en-US" sz="5900" dirty="0" smtClean="0"/>
              <a:t>it’s contracts </a:t>
            </a:r>
            <a:r>
              <a:rPr lang="en-US" sz="5900" dirty="0"/>
              <a:t>usually through the consumption of contaminated food. </a:t>
            </a:r>
            <a:endParaRPr lang="en-US" sz="5900" dirty="0" smtClean="0"/>
          </a:p>
          <a:p>
            <a:pPr algn="just">
              <a:buNone/>
            </a:pPr>
            <a:r>
              <a:rPr lang="en-US" sz="5900" dirty="0"/>
              <a:t> </a:t>
            </a:r>
            <a:r>
              <a:rPr lang="en-US" sz="5900" dirty="0" smtClean="0"/>
              <a:t>     </a:t>
            </a:r>
          </a:p>
          <a:p>
            <a:pPr algn="just">
              <a:buNone/>
            </a:pPr>
            <a:r>
              <a:rPr lang="en-US" sz="5900" dirty="0"/>
              <a:t> </a:t>
            </a:r>
            <a:r>
              <a:rPr lang="en-US" sz="5900" dirty="0" smtClean="0"/>
              <a:t>    The </a:t>
            </a:r>
            <a:r>
              <a:rPr lang="en-US" sz="5900" dirty="0"/>
              <a:t>infection can cause bloody diarrhea and, in severe </a:t>
            </a:r>
            <a:r>
              <a:rPr lang="en-US" sz="5900" dirty="0" smtClean="0"/>
              <a:t>cases </a:t>
            </a:r>
            <a:r>
              <a:rPr lang="en-US" sz="5900" dirty="0"/>
              <a:t>where </a:t>
            </a:r>
            <a:r>
              <a:rPr lang="en-US" sz="5900" dirty="0" smtClean="0"/>
              <a:t>are </a:t>
            </a:r>
            <a:r>
              <a:rPr lang="en-US" sz="5900" dirty="0"/>
              <a:t>exposed to particular </a:t>
            </a:r>
            <a:r>
              <a:rPr lang="en-US" sz="5900" dirty="0" smtClean="0"/>
              <a:t>risk, </a:t>
            </a:r>
            <a:r>
              <a:rPr lang="en-US" sz="5900" dirty="0"/>
              <a:t>renal failure, anemia and dehydration, spontaneous bleeding, organ failure and </a:t>
            </a:r>
            <a:r>
              <a:rPr lang="en-US" sz="5900" dirty="0" smtClean="0"/>
              <a:t>altered mental status in elderly</a:t>
            </a:r>
            <a:r>
              <a:rPr lang="en-US" sz="5900" dirty="0"/>
              <a:t>. </a:t>
            </a:r>
            <a:endParaRPr lang="en-US" sz="5900" dirty="0" smtClean="0"/>
          </a:p>
          <a:p>
            <a:pPr algn="just">
              <a:buNone/>
            </a:pPr>
            <a:r>
              <a:rPr lang="en-US" sz="5900" dirty="0"/>
              <a:t> </a:t>
            </a:r>
            <a:r>
              <a:rPr lang="en-US" sz="5900" dirty="0" smtClean="0"/>
              <a:t>    Some </a:t>
            </a:r>
            <a:r>
              <a:rPr lang="en-US" sz="5900" dirty="0"/>
              <a:t>of these patients develop permanent disabilities.</a:t>
            </a:r>
            <a:endParaRPr lang="it-IT" sz="5900" dirty="0"/>
          </a:p>
        </p:txBody>
      </p:sp>
      <p:sp>
        <p:nvSpPr>
          <p:cNvPr id="8" name="Connettore 7"/>
          <p:cNvSpPr/>
          <p:nvPr/>
        </p:nvSpPr>
        <p:spPr>
          <a:xfrm>
            <a:off x="493836" y="1628800"/>
            <a:ext cx="1152128" cy="1080120"/>
          </a:xfrm>
          <a:prstGeom prst="flowChartConnec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/>
          <p:cNvSpPr/>
          <p:nvPr/>
        </p:nvSpPr>
        <p:spPr>
          <a:xfrm>
            <a:off x="827584" y="299695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onnettore 9"/>
          <p:cNvSpPr/>
          <p:nvPr/>
        </p:nvSpPr>
        <p:spPr>
          <a:xfrm>
            <a:off x="539552" y="4365104"/>
            <a:ext cx="1152128" cy="108012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onnettore 10"/>
          <p:cNvSpPr/>
          <p:nvPr/>
        </p:nvSpPr>
        <p:spPr>
          <a:xfrm>
            <a:off x="2195736" y="1628800"/>
            <a:ext cx="1152128" cy="1008112"/>
          </a:xfrm>
          <a:prstGeom prst="flowChartConnector">
            <a:avLst/>
          </a:prstGeom>
          <a:solidFill>
            <a:srgbClr val="CEEA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giù 11"/>
          <p:cNvSpPr/>
          <p:nvPr/>
        </p:nvSpPr>
        <p:spPr>
          <a:xfrm>
            <a:off x="2699792" y="2996952"/>
            <a:ext cx="484632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onnettore 12"/>
          <p:cNvSpPr/>
          <p:nvPr/>
        </p:nvSpPr>
        <p:spPr>
          <a:xfrm>
            <a:off x="2425476" y="4395812"/>
            <a:ext cx="1033264" cy="1105272"/>
          </a:xfrm>
          <a:prstGeom prst="flowChartConnector">
            <a:avLst/>
          </a:prstGeom>
          <a:solidFill>
            <a:srgbClr val="C45E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Picture 2" descr="C:\Users\Fabio\Desktop\CPM\Loghi CPM\nuovi loghi\logo-per-broch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09320"/>
            <a:ext cx="864096" cy="5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43608" y="620689"/>
            <a:ext cx="67687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Escherichia coli O157: </a:t>
            </a:r>
            <a:r>
              <a:rPr lang="it-IT" sz="2400" b="1" dirty="0" smtClean="0"/>
              <a:t>H7 </a:t>
            </a:r>
            <a:r>
              <a:rPr lang="it-IT" sz="2400" b="1" dirty="0" err="1" smtClean="0"/>
              <a:t>Infection</a:t>
            </a:r>
            <a:endParaRPr lang="it-IT" sz="2400" b="1" dirty="0" smtClean="0"/>
          </a:p>
          <a:p>
            <a:pPr algn="ctr"/>
            <a:endParaRPr lang="it-IT" sz="2400" b="1" dirty="0" smtClean="0"/>
          </a:p>
          <a:p>
            <a:r>
              <a:rPr lang="it-IT" sz="2400" dirty="0" err="1"/>
              <a:t>Syndrome</a:t>
            </a:r>
            <a:r>
              <a:rPr lang="it-IT" sz="2400" dirty="0"/>
              <a:t> </a:t>
            </a:r>
            <a:r>
              <a:rPr lang="it-IT" sz="2400" dirty="0" smtClean="0"/>
              <a:t>with acute </a:t>
            </a:r>
            <a:r>
              <a:rPr lang="it-IT" sz="2400" dirty="0" err="1"/>
              <a:t>bloody</a:t>
            </a:r>
            <a:r>
              <a:rPr lang="it-IT" sz="2400" dirty="0"/>
              <a:t> </a:t>
            </a:r>
            <a:r>
              <a:rPr lang="it-IT" sz="2400" dirty="0" err="1"/>
              <a:t>diarrhea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can cause acute </a:t>
            </a:r>
            <a:r>
              <a:rPr lang="it-IT" sz="2400" dirty="0" err="1"/>
              <a:t>hemolytic-uremic</a:t>
            </a:r>
            <a:r>
              <a:rPr lang="it-IT" sz="2400" dirty="0"/>
              <a:t> </a:t>
            </a:r>
            <a:r>
              <a:rPr lang="it-IT" sz="2400" dirty="0" err="1"/>
              <a:t>syndrome</a:t>
            </a:r>
            <a:r>
              <a:rPr lang="it-IT" sz="2400" dirty="0"/>
              <a:t>. </a:t>
            </a:r>
            <a:endParaRPr lang="it-IT" sz="2400" dirty="0" smtClean="0"/>
          </a:p>
          <a:p>
            <a:r>
              <a:rPr lang="it-IT" sz="2400" dirty="0" smtClean="0"/>
              <a:t>The </a:t>
            </a:r>
            <a:r>
              <a:rPr lang="it-IT" sz="2400" i="1" dirty="0"/>
              <a:t>E. coli O157: H7 </a:t>
            </a:r>
            <a:r>
              <a:rPr lang="it-IT" sz="2400" dirty="0"/>
              <a:t>and </a:t>
            </a:r>
            <a:r>
              <a:rPr lang="it-IT" sz="2400" dirty="0" err="1"/>
              <a:t>similar</a:t>
            </a:r>
            <a:r>
              <a:rPr lang="it-IT" sz="2400" dirty="0"/>
              <a:t> </a:t>
            </a:r>
            <a:r>
              <a:rPr lang="it-IT" sz="2400" dirty="0" err="1"/>
              <a:t>strains</a:t>
            </a:r>
            <a:r>
              <a:rPr lang="it-IT" sz="2400" dirty="0"/>
              <a:t> of </a:t>
            </a:r>
            <a:r>
              <a:rPr lang="it-IT" sz="2400" i="1" dirty="0"/>
              <a:t>E. coli </a:t>
            </a:r>
            <a:r>
              <a:rPr lang="it-IT" sz="2400" dirty="0"/>
              <a:t>(</a:t>
            </a:r>
            <a:r>
              <a:rPr lang="it-IT" sz="2400" dirty="0" err="1"/>
              <a:t>called</a:t>
            </a:r>
            <a:r>
              <a:rPr lang="it-IT" sz="2400" dirty="0"/>
              <a:t> </a:t>
            </a:r>
            <a:r>
              <a:rPr lang="it-IT" sz="2400" dirty="0" err="1"/>
              <a:t>enterohemorrhagic</a:t>
            </a:r>
            <a:r>
              <a:rPr lang="it-IT" sz="2400" dirty="0"/>
              <a:t> E. coli) produce high </a:t>
            </a:r>
            <a:r>
              <a:rPr lang="it-IT" sz="2400" dirty="0" err="1"/>
              <a:t>levels</a:t>
            </a:r>
            <a:r>
              <a:rPr lang="it-IT" sz="2400" dirty="0"/>
              <a:t> of </a:t>
            </a:r>
            <a:r>
              <a:rPr lang="it-IT" sz="2400" dirty="0" err="1"/>
              <a:t>toxins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are </a:t>
            </a:r>
            <a:r>
              <a:rPr lang="it-IT" sz="2400" dirty="0" err="1"/>
              <a:t>indistinguishable</a:t>
            </a:r>
            <a:r>
              <a:rPr lang="it-IT" sz="2400" dirty="0"/>
              <a:t> from the </a:t>
            </a:r>
            <a:r>
              <a:rPr lang="it-IT" sz="2400" dirty="0" err="1" smtClean="0"/>
              <a:t>mighty</a:t>
            </a:r>
            <a:r>
              <a:rPr lang="it-IT" sz="2400" dirty="0" smtClean="0"/>
              <a:t> </a:t>
            </a:r>
            <a:r>
              <a:rPr lang="it-IT" sz="2400" dirty="0" err="1" smtClean="0"/>
              <a:t>cytotoxin</a:t>
            </a:r>
            <a:r>
              <a:rPr lang="it-IT" sz="2400" dirty="0" smtClean="0"/>
              <a:t> </a:t>
            </a:r>
            <a:r>
              <a:rPr lang="it-IT" sz="2400" dirty="0" err="1"/>
              <a:t>produced</a:t>
            </a:r>
            <a:r>
              <a:rPr lang="it-IT" sz="2400" dirty="0"/>
              <a:t> by </a:t>
            </a:r>
            <a:r>
              <a:rPr lang="it-IT" sz="2400" dirty="0" err="1"/>
              <a:t>Shigella</a:t>
            </a:r>
            <a:r>
              <a:rPr lang="it-IT" sz="2400" dirty="0"/>
              <a:t> </a:t>
            </a:r>
            <a:r>
              <a:rPr lang="it-IT" sz="2400" dirty="0" err="1"/>
              <a:t>dysenteriae</a:t>
            </a:r>
            <a:r>
              <a:rPr lang="it-IT" sz="2400" dirty="0"/>
              <a:t> </a:t>
            </a:r>
            <a:r>
              <a:rPr lang="it-IT" sz="2400" dirty="0" err="1"/>
              <a:t>type</a:t>
            </a:r>
            <a:r>
              <a:rPr lang="it-IT" sz="2400" dirty="0"/>
              <a:t> 1. </a:t>
            </a:r>
            <a:endParaRPr lang="it-IT" sz="2400" dirty="0" smtClean="0"/>
          </a:p>
          <a:p>
            <a:r>
              <a:rPr lang="it-IT" sz="2400" dirty="0" err="1" smtClean="0"/>
              <a:t>These</a:t>
            </a:r>
            <a:r>
              <a:rPr lang="it-IT" sz="2400" dirty="0" smtClean="0"/>
              <a:t> </a:t>
            </a:r>
            <a:r>
              <a:rPr lang="it-IT" sz="2400" dirty="0" err="1"/>
              <a:t>Shiga</a:t>
            </a:r>
            <a:r>
              <a:rPr lang="it-IT" sz="2400" dirty="0"/>
              <a:t> </a:t>
            </a:r>
            <a:r>
              <a:rPr lang="it-IT" sz="2400" dirty="0" err="1"/>
              <a:t>toxins</a:t>
            </a:r>
            <a:r>
              <a:rPr lang="it-IT" sz="2400" dirty="0"/>
              <a:t> are </a:t>
            </a:r>
            <a:r>
              <a:rPr lang="it-IT" sz="2400" dirty="0" err="1"/>
              <a:t>produced</a:t>
            </a:r>
            <a:r>
              <a:rPr lang="it-IT" sz="2400" dirty="0"/>
              <a:t> in the large intestine </a:t>
            </a:r>
            <a:r>
              <a:rPr lang="it-IT" sz="2400" dirty="0" err="1"/>
              <a:t>after</a:t>
            </a:r>
            <a:r>
              <a:rPr lang="it-IT" sz="2400" dirty="0"/>
              <a:t> </a:t>
            </a:r>
            <a:r>
              <a:rPr lang="it-IT" sz="2400" dirty="0" err="1" smtClean="0"/>
              <a:t>ingestion</a:t>
            </a:r>
            <a:r>
              <a:rPr lang="it-IT" sz="2400" dirty="0" smtClean="0"/>
              <a:t> of </a:t>
            </a:r>
            <a:r>
              <a:rPr lang="it-IT" sz="2400" i="1" dirty="0"/>
              <a:t>E. coli </a:t>
            </a:r>
            <a:r>
              <a:rPr lang="it-IT" sz="2400" dirty="0" err="1"/>
              <a:t>enterohaemorrhagic</a:t>
            </a:r>
            <a:r>
              <a:rPr lang="it-IT" sz="2400" dirty="0" smtClean="0"/>
              <a:t>.</a:t>
            </a:r>
            <a:endParaRPr lang="it-IT" sz="2400" dirty="0"/>
          </a:p>
          <a:p>
            <a:r>
              <a:rPr lang="it-IT" sz="2400" dirty="0" err="1" smtClean="0"/>
              <a:t>Have</a:t>
            </a:r>
            <a:r>
              <a:rPr lang="it-IT" sz="2400" dirty="0" smtClean="0"/>
              <a:t> </a:t>
            </a:r>
            <a:r>
              <a:rPr lang="it-IT" sz="2400" dirty="0"/>
              <a:t>a </a:t>
            </a:r>
            <a:r>
              <a:rPr lang="it-IT" sz="2400" dirty="0" err="1"/>
              <a:t>toxic</a:t>
            </a:r>
            <a:r>
              <a:rPr lang="it-IT" sz="2400" dirty="0"/>
              <a:t> </a:t>
            </a:r>
            <a:r>
              <a:rPr lang="it-IT" sz="2400" dirty="0" err="1"/>
              <a:t>effect</a:t>
            </a:r>
            <a:r>
              <a:rPr lang="it-IT" sz="2400" dirty="0"/>
              <a:t> on </a:t>
            </a:r>
            <a:r>
              <a:rPr lang="it-IT" sz="2400" dirty="0" err="1"/>
              <a:t>endothelial</a:t>
            </a:r>
            <a:r>
              <a:rPr lang="it-IT" sz="2400" dirty="0"/>
              <a:t> </a:t>
            </a:r>
            <a:r>
              <a:rPr lang="it-IT" sz="2400" dirty="0" err="1"/>
              <a:t>cells</a:t>
            </a:r>
            <a:r>
              <a:rPr lang="it-IT" sz="2400" dirty="0"/>
              <a:t> of </a:t>
            </a:r>
            <a:r>
              <a:rPr lang="it-IT" sz="2400" dirty="0" smtClean="0"/>
              <a:t>the </a:t>
            </a:r>
            <a:r>
              <a:rPr lang="it-IT" sz="2400" dirty="0" err="1"/>
              <a:t>bowel</a:t>
            </a:r>
            <a:r>
              <a:rPr lang="it-IT" sz="2400" dirty="0" smtClean="0"/>
              <a:t> </a:t>
            </a:r>
            <a:r>
              <a:rPr lang="it-IT" sz="2400" dirty="0"/>
              <a:t>vessel </a:t>
            </a:r>
            <a:r>
              <a:rPr lang="it-IT" sz="2400" dirty="0" err="1"/>
              <a:t>wall</a:t>
            </a:r>
            <a:r>
              <a:rPr lang="it-IT" sz="2400" dirty="0"/>
              <a:t> </a:t>
            </a:r>
            <a:r>
              <a:rPr lang="it-IT" sz="2400" dirty="0" smtClean="0"/>
              <a:t>and, </a:t>
            </a:r>
            <a:r>
              <a:rPr lang="it-IT" sz="2400" dirty="0" err="1"/>
              <a:t>if</a:t>
            </a:r>
            <a:r>
              <a:rPr lang="it-IT" sz="2400" dirty="0"/>
              <a:t> </a:t>
            </a:r>
            <a:r>
              <a:rPr lang="it-IT" sz="2400" dirty="0" err="1"/>
              <a:t>absorbed</a:t>
            </a:r>
            <a:r>
              <a:rPr lang="it-IT" sz="2400" dirty="0"/>
              <a:t>, </a:t>
            </a:r>
            <a:r>
              <a:rPr lang="it-IT" sz="2400" dirty="0" err="1"/>
              <a:t>exert</a:t>
            </a:r>
            <a:r>
              <a:rPr lang="it-IT" sz="2400" dirty="0"/>
              <a:t> </a:t>
            </a:r>
            <a:r>
              <a:rPr lang="it-IT" sz="2400" dirty="0" err="1"/>
              <a:t>toxic</a:t>
            </a:r>
            <a:r>
              <a:rPr lang="it-IT" sz="2400" dirty="0"/>
              <a:t> </a:t>
            </a:r>
            <a:r>
              <a:rPr lang="it-IT" sz="2400" dirty="0" err="1"/>
              <a:t>effects</a:t>
            </a:r>
            <a:r>
              <a:rPr lang="it-IT" sz="2400" dirty="0"/>
              <a:t> on </a:t>
            </a:r>
            <a:r>
              <a:rPr lang="it-IT" sz="2400" dirty="0" err="1"/>
              <a:t>vascular</a:t>
            </a:r>
            <a:r>
              <a:rPr lang="it-IT" sz="2400" dirty="0"/>
              <a:t> </a:t>
            </a:r>
            <a:r>
              <a:rPr lang="it-IT" sz="2400" dirty="0" err="1" smtClean="0"/>
              <a:t>endothelium</a:t>
            </a:r>
            <a:r>
              <a:rPr lang="it-IT" sz="2400" dirty="0" smtClean="0"/>
              <a:t>.</a:t>
            </a:r>
          </a:p>
        </p:txBody>
      </p:sp>
      <p:pic>
        <p:nvPicPr>
          <p:cNvPr id="3" name="Picture 2" descr="C:\Users\Fabio\Desktop\CPM\Loghi CPM\nuovi loghi\logo-per-broch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09320"/>
            <a:ext cx="864096" cy="5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WELLS4,5,6,7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it-IT" b="1" dirty="0" smtClean="0"/>
              <a:t>    The </a:t>
            </a:r>
            <a:r>
              <a:rPr lang="it-IT" b="1" dirty="0" err="1"/>
              <a:t>wells</a:t>
            </a:r>
            <a:r>
              <a:rPr lang="it-IT" b="1" dirty="0"/>
              <a:t> No. 4-5-6-7 </a:t>
            </a:r>
            <a:r>
              <a:rPr lang="it-IT" dirty="0" err="1"/>
              <a:t>allow</a:t>
            </a:r>
            <a:r>
              <a:rPr lang="it-IT" dirty="0"/>
              <a:t> </a:t>
            </a:r>
            <a:r>
              <a:rPr lang="it-IT" dirty="0" err="1"/>
              <a:t>presumptive</a:t>
            </a:r>
            <a:r>
              <a:rPr lang="it-IT" dirty="0"/>
              <a:t> </a:t>
            </a:r>
            <a:r>
              <a:rPr lang="it-IT" dirty="0" err="1"/>
              <a:t>identification</a:t>
            </a:r>
            <a:r>
              <a:rPr lang="it-IT" dirty="0"/>
              <a:t> of </a:t>
            </a:r>
            <a:r>
              <a:rPr lang="it-IT" i="1" dirty="0"/>
              <a:t>Salmonella </a:t>
            </a:r>
            <a:r>
              <a:rPr lang="it-IT" i="1" dirty="0" err="1"/>
              <a:t>spp</a:t>
            </a:r>
            <a:r>
              <a:rPr lang="it-IT" dirty="0" smtClean="0"/>
              <a:t>.,  </a:t>
            </a:r>
            <a:r>
              <a:rPr lang="it-IT" dirty="0" err="1"/>
              <a:t>microorganism</a:t>
            </a:r>
            <a:r>
              <a:rPr lang="it-IT" dirty="0"/>
              <a:t> </a:t>
            </a:r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/>
              <a:t>commonly</a:t>
            </a:r>
            <a:r>
              <a:rPr lang="it-IT" dirty="0"/>
              <a:t> </a:t>
            </a:r>
            <a:r>
              <a:rPr lang="it-IT" dirty="0" err="1"/>
              <a:t>sought</a:t>
            </a:r>
            <a:r>
              <a:rPr lang="it-IT" dirty="0"/>
              <a:t> </a:t>
            </a:r>
            <a:r>
              <a:rPr lang="it-IT" dirty="0" err="1"/>
              <a:t>after</a:t>
            </a:r>
            <a:r>
              <a:rPr lang="it-IT" dirty="0"/>
              <a:t> </a:t>
            </a:r>
            <a:r>
              <a:rPr lang="it-IT" dirty="0" err="1" smtClean="0"/>
              <a:t>diarrheal</a:t>
            </a:r>
            <a:r>
              <a:rPr lang="it-IT" dirty="0" smtClean="0"/>
              <a:t> </a:t>
            </a:r>
            <a:r>
              <a:rPr lang="it-IT" dirty="0" err="1"/>
              <a:t>events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 cause of </a:t>
            </a:r>
            <a:r>
              <a:rPr lang="it-IT" dirty="0" err="1"/>
              <a:t>food</a:t>
            </a:r>
            <a:r>
              <a:rPr lang="it-IT" dirty="0"/>
              <a:t> </a:t>
            </a:r>
            <a:r>
              <a:rPr lang="it-IT" dirty="0" err="1"/>
              <a:t>poisoning</a:t>
            </a:r>
            <a:r>
              <a:rPr lang="it-IT" dirty="0"/>
              <a:t>.</a:t>
            </a:r>
          </a:p>
          <a:p>
            <a:pPr algn="just">
              <a:buNone/>
            </a:pPr>
            <a:r>
              <a:rPr lang="it-IT" dirty="0" smtClean="0"/>
              <a:t>    </a:t>
            </a:r>
            <a:r>
              <a:rPr lang="it-IT" dirty="0" err="1" smtClean="0"/>
              <a:t>Infections</a:t>
            </a:r>
            <a:r>
              <a:rPr lang="it-IT" dirty="0" smtClean="0"/>
              <a:t> </a:t>
            </a:r>
            <a:r>
              <a:rPr lang="it-IT" dirty="0" err="1"/>
              <a:t>caused</a:t>
            </a:r>
            <a:r>
              <a:rPr lang="it-IT" dirty="0"/>
              <a:t> by </a:t>
            </a:r>
            <a:r>
              <a:rPr lang="it-IT" i="1" dirty="0"/>
              <a:t>Salmonella </a:t>
            </a:r>
            <a:r>
              <a:rPr lang="it-IT" i="1" dirty="0" err="1"/>
              <a:t>spp</a:t>
            </a:r>
            <a:r>
              <a:rPr lang="it-IT" i="1" dirty="0"/>
              <a:t>. </a:t>
            </a:r>
            <a:r>
              <a:rPr lang="it-IT" dirty="0" err="1"/>
              <a:t>differ</a:t>
            </a:r>
            <a:r>
              <a:rPr lang="it-IT" dirty="0"/>
              <a:t> in </a:t>
            </a:r>
            <a:r>
              <a:rPr lang="it-IT" dirty="0" err="1"/>
              <a:t>forms</a:t>
            </a:r>
            <a:r>
              <a:rPr lang="it-IT" dirty="0"/>
              <a:t> with </a:t>
            </a:r>
            <a:r>
              <a:rPr lang="it-IT" dirty="0" err="1"/>
              <a:t>typhoid</a:t>
            </a:r>
            <a:r>
              <a:rPr lang="it-IT" dirty="0"/>
              <a:t> </a:t>
            </a:r>
            <a:r>
              <a:rPr lang="it-IT" i="1" dirty="0" err="1"/>
              <a:t>Salmoenlla</a:t>
            </a:r>
            <a:r>
              <a:rPr lang="it-IT" i="1" dirty="0"/>
              <a:t> </a:t>
            </a:r>
            <a:r>
              <a:rPr lang="it-IT" i="1" dirty="0" err="1"/>
              <a:t>typhi</a:t>
            </a:r>
            <a:r>
              <a:rPr lang="it-IT" i="1" dirty="0"/>
              <a:t> and Salmonella </a:t>
            </a:r>
            <a:r>
              <a:rPr lang="it-IT" i="1" dirty="0" err="1"/>
              <a:t>paratyphi</a:t>
            </a:r>
            <a:r>
              <a:rPr lang="it-IT" dirty="0"/>
              <a:t>, </a:t>
            </a:r>
            <a:r>
              <a:rPr lang="it-IT" dirty="0" err="1" smtClean="0"/>
              <a:t>generally</a:t>
            </a:r>
            <a:r>
              <a:rPr lang="it-IT" dirty="0" smtClean="0"/>
              <a:t> </a:t>
            </a:r>
            <a:r>
              <a:rPr lang="it-IT" dirty="0" err="1"/>
              <a:t>responsible</a:t>
            </a:r>
            <a:r>
              <a:rPr lang="it-IT" dirty="0"/>
              <a:t> for </a:t>
            </a:r>
            <a:r>
              <a:rPr lang="it-IT" dirty="0" err="1"/>
              <a:t>typhoid</a:t>
            </a:r>
            <a:r>
              <a:rPr lang="it-IT" dirty="0"/>
              <a:t> </a:t>
            </a:r>
            <a:r>
              <a:rPr lang="it-IT" dirty="0" err="1" smtClean="0"/>
              <a:t>fever</a:t>
            </a:r>
            <a:r>
              <a:rPr lang="it-IT" dirty="0" smtClean="0"/>
              <a:t>, </a:t>
            </a:r>
            <a:r>
              <a:rPr lang="it-IT" dirty="0" err="1"/>
              <a:t>enteric</a:t>
            </a:r>
            <a:r>
              <a:rPr lang="it-IT" dirty="0"/>
              <a:t> </a:t>
            </a:r>
            <a:r>
              <a:rPr lang="it-IT" dirty="0" err="1"/>
              <a:t>fever</a:t>
            </a:r>
            <a:r>
              <a:rPr lang="it-IT" dirty="0"/>
              <a:t> </a:t>
            </a:r>
            <a:r>
              <a:rPr lang="it-IT" dirty="0" smtClean="0"/>
              <a:t>and, </a:t>
            </a:r>
            <a:r>
              <a:rPr lang="it-IT" dirty="0" err="1"/>
              <a:t>forms</a:t>
            </a:r>
            <a:r>
              <a:rPr lang="it-IT" dirty="0"/>
              <a:t> </a:t>
            </a:r>
            <a:r>
              <a:rPr lang="it-IT" dirty="0" smtClean="0"/>
              <a:t>non-</a:t>
            </a:r>
            <a:r>
              <a:rPr lang="it-IT" dirty="0" err="1" smtClean="0"/>
              <a:t>typhoid</a:t>
            </a:r>
            <a:r>
              <a:rPr lang="it-IT" dirty="0" smtClean="0"/>
              <a:t> </a:t>
            </a:r>
            <a:r>
              <a:rPr lang="it-IT" dirty="0" err="1"/>
              <a:t>caused</a:t>
            </a:r>
            <a:r>
              <a:rPr lang="it-IT" dirty="0"/>
              <a:t> by </a:t>
            </a:r>
            <a:r>
              <a:rPr lang="it-IT" i="1" dirty="0"/>
              <a:t>Salmonella </a:t>
            </a:r>
            <a:r>
              <a:rPr lang="it-IT" i="1" dirty="0" err="1"/>
              <a:t>typhimurium</a:t>
            </a:r>
            <a:r>
              <a:rPr lang="it-IT" i="1" dirty="0"/>
              <a:t> and Salmonella </a:t>
            </a:r>
            <a:r>
              <a:rPr lang="it-IT" i="1" dirty="0" err="1"/>
              <a:t>enteritidis</a:t>
            </a:r>
            <a:r>
              <a:rPr lang="it-IT" dirty="0"/>
              <a:t>, </a:t>
            </a:r>
            <a:r>
              <a:rPr lang="it-IT" dirty="0" err="1"/>
              <a:t>responsible</a:t>
            </a:r>
            <a:r>
              <a:rPr lang="it-IT" dirty="0"/>
              <a:t> for </a:t>
            </a:r>
            <a:r>
              <a:rPr lang="it-IT" dirty="0" err="1"/>
              <a:t>clinical</a:t>
            </a:r>
            <a:r>
              <a:rPr lang="it-IT" dirty="0"/>
              <a:t> </a:t>
            </a:r>
            <a:r>
              <a:rPr lang="it-IT" dirty="0" err="1"/>
              <a:t>forms</a:t>
            </a:r>
            <a:r>
              <a:rPr lang="it-IT" dirty="0"/>
              <a:t> </a:t>
            </a:r>
            <a:r>
              <a:rPr lang="it-IT" dirty="0" err="1"/>
              <a:t>predominantly</a:t>
            </a:r>
            <a:r>
              <a:rPr lang="it-IT" dirty="0"/>
              <a:t> </a:t>
            </a:r>
            <a:r>
              <a:rPr lang="it-IT" dirty="0" err="1"/>
              <a:t>gastrointestinal</a:t>
            </a:r>
            <a:r>
              <a:rPr lang="it-IT" dirty="0"/>
              <a:t> </a:t>
            </a:r>
            <a:r>
              <a:rPr lang="it-IT" dirty="0" err="1"/>
              <a:t>manifestation</a:t>
            </a:r>
            <a:r>
              <a:rPr lang="it-IT" dirty="0"/>
              <a:t>.</a:t>
            </a:r>
          </a:p>
        </p:txBody>
      </p:sp>
      <p:sp>
        <p:nvSpPr>
          <p:cNvPr id="33" name="Connettore 32"/>
          <p:cNvSpPr/>
          <p:nvPr/>
        </p:nvSpPr>
        <p:spPr>
          <a:xfrm>
            <a:off x="395536" y="1556792"/>
            <a:ext cx="673224" cy="673224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Connettore 33"/>
          <p:cNvSpPr/>
          <p:nvPr/>
        </p:nvSpPr>
        <p:spPr>
          <a:xfrm>
            <a:off x="1259632" y="1556792"/>
            <a:ext cx="720080" cy="720080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onnettore 34"/>
          <p:cNvSpPr/>
          <p:nvPr/>
        </p:nvSpPr>
        <p:spPr>
          <a:xfrm>
            <a:off x="2123728" y="1556792"/>
            <a:ext cx="576064" cy="673224"/>
          </a:xfrm>
          <a:prstGeom prst="flowChartConnector">
            <a:avLst/>
          </a:prstGeom>
          <a:solidFill>
            <a:srgbClr val="CD31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Connettore 35"/>
          <p:cNvSpPr/>
          <p:nvPr/>
        </p:nvSpPr>
        <p:spPr>
          <a:xfrm>
            <a:off x="2843808" y="1556792"/>
            <a:ext cx="576064" cy="673224"/>
          </a:xfrm>
          <a:prstGeom prst="flowChartConnector">
            <a:avLst/>
          </a:prstGeom>
          <a:solidFill>
            <a:srgbClr val="B24E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Freccia in giù 36"/>
          <p:cNvSpPr/>
          <p:nvPr/>
        </p:nvSpPr>
        <p:spPr>
          <a:xfrm>
            <a:off x="467544" y="242088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Freccia in giù 37"/>
          <p:cNvSpPr/>
          <p:nvPr/>
        </p:nvSpPr>
        <p:spPr>
          <a:xfrm>
            <a:off x="1331640" y="2420888"/>
            <a:ext cx="484632" cy="978408"/>
          </a:xfrm>
          <a:prstGeom prst="downArrow">
            <a:avLst>
              <a:gd name="adj1" fmla="val 50000"/>
              <a:gd name="adj2" fmla="val 529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Freccia in giù 38"/>
          <p:cNvSpPr/>
          <p:nvPr/>
        </p:nvSpPr>
        <p:spPr>
          <a:xfrm>
            <a:off x="2987824" y="2420888"/>
            <a:ext cx="216024" cy="1008112"/>
          </a:xfrm>
          <a:prstGeom prst="down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Freccia in giù 39"/>
          <p:cNvSpPr/>
          <p:nvPr/>
        </p:nvSpPr>
        <p:spPr>
          <a:xfrm>
            <a:off x="2339752" y="2492896"/>
            <a:ext cx="216024" cy="936104"/>
          </a:xfrm>
          <a:prstGeom prst="down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Connettore 40"/>
          <p:cNvSpPr/>
          <p:nvPr/>
        </p:nvSpPr>
        <p:spPr>
          <a:xfrm>
            <a:off x="395536" y="3933056"/>
            <a:ext cx="673224" cy="576064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Connettore 41"/>
          <p:cNvSpPr/>
          <p:nvPr/>
        </p:nvSpPr>
        <p:spPr>
          <a:xfrm>
            <a:off x="1475656" y="4005064"/>
            <a:ext cx="72008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Connettore 42"/>
          <p:cNvSpPr/>
          <p:nvPr/>
        </p:nvSpPr>
        <p:spPr>
          <a:xfrm>
            <a:off x="1259632" y="3933056"/>
            <a:ext cx="576064" cy="576064"/>
          </a:xfrm>
          <a:prstGeom prst="flowChartConnector">
            <a:avLst/>
          </a:prstGeom>
          <a:solidFill>
            <a:srgbClr val="4938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Connettore 43"/>
          <p:cNvSpPr/>
          <p:nvPr/>
        </p:nvSpPr>
        <p:spPr>
          <a:xfrm>
            <a:off x="2051720" y="3933056"/>
            <a:ext cx="576064" cy="601216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Connettore 44"/>
          <p:cNvSpPr/>
          <p:nvPr/>
        </p:nvSpPr>
        <p:spPr>
          <a:xfrm>
            <a:off x="2843808" y="3933056"/>
            <a:ext cx="576064" cy="576064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Picture 2" descr="C:\Users\Fabio\Desktop\CPM\Loghi CPM\nuovi loghi\logo-per-broch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09320"/>
            <a:ext cx="864096" cy="5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64569" y="-99392"/>
            <a:ext cx="820891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TYPHOID FEVER</a:t>
            </a:r>
          </a:p>
          <a:p>
            <a:pPr algn="just"/>
            <a:r>
              <a:rPr lang="en-US" sz="2400" dirty="0"/>
              <a:t>Systemic disease caused by </a:t>
            </a:r>
            <a:r>
              <a:rPr lang="en-US" sz="2400" i="1" dirty="0"/>
              <a:t>Salmonella </a:t>
            </a:r>
            <a:r>
              <a:rPr lang="en-US" sz="2400" i="1" dirty="0" err="1"/>
              <a:t>typhi</a:t>
            </a:r>
            <a:r>
              <a:rPr lang="en-US" sz="2400" i="1" dirty="0"/>
              <a:t> </a:t>
            </a:r>
            <a:r>
              <a:rPr lang="en-US" sz="2400" dirty="0"/>
              <a:t>and </a:t>
            </a:r>
            <a:r>
              <a:rPr lang="en-US" sz="2400" dirty="0" smtClean="0"/>
              <a:t>characterized by</a:t>
            </a:r>
            <a:r>
              <a:rPr lang="en-US" sz="2400" dirty="0"/>
              <a:t> </a:t>
            </a:r>
            <a:r>
              <a:rPr lang="en-US" sz="2400" dirty="0" smtClean="0"/>
              <a:t>fever</a:t>
            </a:r>
            <a:r>
              <a:rPr lang="en-US" sz="2400" dirty="0"/>
              <a:t>, prostration, abdominal pain and rosy </a:t>
            </a:r>
            <a:r>
              <a:rPr lang="en-US" sz="2400" dirty="0" smtClean="0"/>
              <a:t>skin rash.</a:t>
            </a:r>
            <a:endParaRPr lang="en-US" sz="2400" dirty="0"/>
          </a:p>
          <a:p>
            <a:pPr algn="just"/>
            <a:r>
              <a:rPr lang="en-US" sz="2400" dirty="0" smtClean="0"/>
              <a:t>Typhoid </a:t>
            </a:r>
            <a:r>
              <a:rPr lang="en-US" sz="2400" dirty="0"/>
              <a:t>bacilli are shed in the feces of asymptomatic </a:t>
            </a:r>
            <a:r>
              <a:rPr lang="en-US" sz="2400" dirty="0" smtClean="0"/>
              <a:t>carriers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dirty="0"/>
              <a:t>in urine and feces of patients with active disease.</a:t>
            </a:r>
          </a:p>
          <a:p>
            <a:pPr algn="just"/>
            <a:r>
              <a:rPr lang="en-US" sz="2400" dirty="0"/>
              <a:t>Inadequate hygiene after defecation may spread </a:t>
            </a:r>
            <a:r>
              <a:rPr lang="en-US" sz="2400" i="1" dirty="0"/>
              <a:t>S. </a:t>
            </a:r>
            <a:r>
              <a:rPr lang="en-US" sz="2400" i="1" dirty="0" err="1"/>
              <a:t>typhi</a:t>
            </a:r>
            <a:endParaRPr lang="en-US" sz="2400" i="1" dirty="0"/>
          </a:p>
          <a:p>
            <a:pPr algn="just"/>
            <a:r>
              <a:rPr lang="en-US" sz="2400" dirty="0"/>
              <a:t>to food or water. </a:t>
            </a:r>
            <a:endParaRPr lang="en-US" sz="2400" dirty="0" smtClean="0"/>
          </a:p>
          <a:p>
            <a:pPr algn="just"/>
            <a:r>
              <a:rPr lang="en-US" sz="2400" dirty="0" smtClean="0"/>
              <a:t>In </a:t>
            </a:r>
            <a:r>
              <a:rPr lang="en-US" sz="2400" dirty="0"/>
              <a:t>endemic areas, where health </a:t>
            </a:r>
            <a:r>
              <a:rPr lang="en-US" sz="2400" dirty="0" smtClean="0"/>
              <a:t>measures are </a:t>
            </a:r>
            <a:r>
              <a:rPr lang="en-US" sz="2400" dirty="0"/>
              <a:t>generally inadequate, </a:t>
            </a:r>
            <a:r>
              <a:rPr lang="en-US" sz="2400" i="1" dirty="0"/>
              <a:t>S. </a:t>
            </a:r>
            <a:r>
              <a:rPr lang="en-US" sz="2400" i="1" dirty="0" err="1"/>
              <a:t>typhi</a:t>
            </a:r>
            <a:r>
              <a:rPr lang="en-US" sz="2400" i="1" dirty="0"/>
              <a:t> </a:t>
            </a:r>
            <a:r>
              <a:rPr lang="en-US" sz="2400" dirty="0"/>
              <a:t>is transmitted most often through water than through food. In developed </a:t>
            </a:r>
            <a:r>
              <a:rPr lang="en-US" sz="2400" dirty="0" smtClean="0"/>
              <a:t>countries instead, </a:t>
            </a:r>
            <a:r>
              <a:rPr lang="en-US" sz="2400" dirty="0"/>
              <a:t>transmission occurs mainly through </a:t>
            </a:r>
            <a:r>
              <a:rPr lang="en-US" sz="2400" dirty="0" smtClean="0"/>
              <a:t>contaminated </a:t>
            </a:r>
            <a:r>
              <a:rPr lang="en-US" sz="2400" dirty="0"/>
              <a:t>food</a:t>
            </a:r>
            <a:r>
              <a:rPr lang="en-US" sz="2400" dirty="0" smtClean="0"/>
              <a:t> </a:t>
            </a:r>
            <a:r>
              <a:rPr lang="en-US" sz="2400" dirty="0"/>
              <a:t>by healthy carriers during preparation. The organism </a:t>
            </a:r>
            <a:r>
              <a:rPr lang="en-US" sz="2400" dirty="0" smtClean="0"/>
              <a:t>enters in </a:t>
            </a:r>
            <a:r>
              <a:rPr lang="en-US" sz="2400" dirty="0"/>
              <a:t>the body through the GI tract and </a:t>
            </a:r>
            <a:r>
              <a:rPr lang="en-US" sz="2400" dirty="0" smtClean="0"/>
              <a:t>opens the </a:t>
            </a:r>
            <a:r>
              <a:rPr lang="en-US" sz="2400" dirty="0"/>
              <a:t>way to the bloodstream via the lymphatic vessels. </a:t>
            </a:r>
            <a:r>
              <a:rPr lang="en-US" sz="2400" dirty="0" smtClean="0"/>
              <a:t>In ileum and in </a:t>
            </a:r>
            <a:r>
              <a:rPr lang="en-US" sz="2400" dirty="0"/>
              <a:t>the colon </a:t>
            </a:r>
            <a:r>
              <a:rPr lang="en-US" sz="2400" dirty="0" smtClean="0"/>
              <a:t>we can find  inflammation </a:t>
            </a:r>
            <a:r>
              <a:rPr lang="en-US" sz="2400" dirty="0"/>
              <a:t>in the lamina </a:t>
            </a:r>
            <a:r>
              <a:rPr lang="en-US" sz="2400" dirty="0" err="1"/>
              <a:t>propria</a:t>
            </a:r>
            <a:r>
              <a:rPr lang="en-US" sz="2400" dirty="0"/>
              <a:t> and </a:t>
            </a:r>
            <a:r>
              <a:rPr lang="en-US" sz="2400" dirty="0" smtClean="0"/>
              <a:t>monocyte Peyer's </a:t>
            </a:r>
            <a:r>
              <a:rPr lang="en-US" sz="2400" dirty="0"/>
              <a:t>patches, where it is common to tissue necrosis. </a:t>
            </a:r>
            <a:r>
              <a:rPr lang="en-US" sz="2400" dirty="0" smtClean="0"/>
              <a:t>In serious cases</a:t>
            </a:r>
            <a:r>
              <a:rPr lang="en-US" sz="2400" dirty="0"/>
              <a:t> </a:t>
            </a:r>
            <a:r>
              <a:rPr lang="en-US" sz="2400" dirty="0" smtClean="0"/>
              <a:t>you </a:t>
            </a:r>
            <a:r>
              <a:rPr lang="en-US" sz="2400" dirty="0"/>
              <a:t>may have severe ulceration, bleeding and </a:t>
            </a:r>
            <a:r>
              <a:rPr lang="en-US" sz="2400" dirty="0" smtClean="0"/>
              <a:t>perforation bowel</a:t>
            </a:r>
            <a:r>
              <a:rPr lang="en-US" sz="2400" dirty="0"/>
              <a:t>.</a:t>
            </a:r>
            <a:endParaRPr lang="it-IT" sz="2400" dirty="0"/>
          </a:p>
        </p:txBody>
      </p:sp>
      <p:pic>
        <p:nvPicPr>
          <p:cNvPr id="3" name="Picture 2" descr="C:\Users\Fabio\Desktop\CPM\Loghi CPM\nuovi loghi\logo-per-broch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09320"/>
            <a:ext cx="864096" cy="5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116633"/>
            <a:ext cx="7992888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 smtClean="0"/>
              <a:t>NON-TYPHOID SALMONELLA INFECTIONS</a:t>
            </a:r>
          </a:p>
          <a:p>
            <a:pPr algn="just"/>
            <a:endParaRPr lang="it-IT" sz="3200" dirty="0" smtClean="0"/>
          </a:p>
          <a:p>
            <a:pPr algn="just"/>
            <a:r>
              <a:rPr lang="en-US" sz="2800" dirty="0"/>
              <a:t>The epidemiology of other </a:t>
            </a:r>
            <a:r>
              <a:rPr lang="en-US" sz="2800" dirty="0" smtClean="0"/>
              <a:t>salmonellosis is </a:t>
            </a:r>
            <a:r>
              <a:rPr lang="en-US" sz="2800" dirty="0"/>
              <a:t>similar to </a:t>
            </a:r>
            <a:r>
              <a:rPr lang="en-US" sz="2800" dirty="0" smtClean="0"/>
              <a:t> </a:t>
            </a:r>
            <a:r>
              <a:rPr lang="en-US" sz="2800" dirty="0"/>
              <a:t>typhoid fever, but more complex, because the disease can manifest in humans also for direct or indirect contact with many species </a:t>
            </a:r>
            <a:r>
              <a:rPr lang="en-US" sz="2800" dirty="0" smtClean="0"/>
              <a:t>of</a:t>
            </a:r>
            <a:r>
              <a:rPr lang="en-US" sz="2800" dirty="0"/>
              <a:t> infected</a:t>
            </a:r>
            <a:r>
              <a:rPr lang="en-US" sz="2800" dirty="0" smtClean="0"/>
              <a:t> animals, with </a:t>
            </a:r>
            <a:r>
              <a:rPr lang="en-US" sz="2800" dirty="0"/>
              <a:t>the </a:t>
            </a:r>
            <a:r>
              <a:rPr lang="en-US" sz="2800" dirty="0" smtClean="0"/>
              <a:t>food derivatives from them or with their excrements. </a:t>
            </a:r>
          </a:p>
          <a:p>
            <a:pPr algn="just"/>
            <a:r>
              <a:rPr lang="en-US" sz="2800" dirty="0" smtClean="0"/>
              <a:t>Common </a:t>
            </a:r>
            <a:r>
              <a:rPr lang="en-US" sz="2800" dirty="0"/>
              <a:t>sources of </a:t>
            </a:r>
            <a:r>
              <a:rPr lang="en-US" sz="2800" i="1" dirty="0"/>
              <a:t>Salmonella</a:t>
            </a:r>
            <a:r>
              <a:rPr lang="en-US" sz="2800" dirty="0"/>
              <a:t> are animals from infected meat, poultry, fresh milk, eggs and products made with eggs. </a:t>
            </a:r>
            <a:endParaRPr lang="en-US" sz="2800" dirty="0" smtClean="0"/>
          </a:p>
          <a:p>
            <a:pPr algn="just"/>
            <a:r>
              <a:rPr lang="en-US" sz="2800" dirty="0" smtClean="0"/>
              <a:t>Enteric </a:t>
            </a:r>
            <a:r>
              <a:rPr lang="en-US" sz="2800" dirty="0"/>
              <a:t>fever is a systemic syndrome characterized by fever, prostration, and </a:t>
            </a:r>
            <a:r>
              <a:rPr lang="en-US" sz="2800" dirty="0" smtClean="0"/>
              <a:t>septicemia. </a:t>
            </a:r>
            <a:r>
              <a:rPr lang="en-US" sz="2800" dirty="0"/>
              <a:t>A similar </a:t>
            </a:r>
            <a:r>
              <a:rPr lang="en-US" sz="2800" dirty="0" smtClean="0"/>
              <a:t>syndrome, </a:t>
            </a:r>
            <a:r>
              <a:rPr lang="en-US" sz="2800" dirty="0"/>
              <a:t>but often less severe, is caused by </a:t>
            </a:r>
            <a:r>
              <a:rPr lang="en-US" sz="2800" i="1" dirty="0"/>
              <a:t>S. </a:t>
            </a:r>
            <a:r>
              <a:rPr lang="en-US" sz="2800" i="1" dirty="0" err="1"/>
              <a:t>paratyphi</a:t>
            </a:r>
            <a:r>
              <a:rPr lang="en-US" sz="2800" i="1" dirty="0"/>
              <a:t> A, B and C.</a:t>
            </a:r>
            <a:endParaRPr lang="it-IT" sz="2800" i="1" dirty="0"/>
          </a:p>
        </p:txBody>
      </p:sp>
      <p:pic>
        <p:nvPicPr>
          <p:cNvPr id="3" name="Picture 2" descr="C:\Users\Fabio\Desktop\CPM\Loghi CPM\nuovi loghi\logo-per-broch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09320"/>
            <a:ext cx="864096" cy="5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9611" y="116632"/>
            <a:ext cx="3008313" cy="1162050"/>
          </a:xfrm>
        </p:spPr>
        <p:txBody>
          <a:bodyPr>
            <a:normAutofit/>
          </a:bodyPr>
          <a:lstStyle/>
          <a:p>
            <a:r>
              <a:rPr lang="it-IT" sz="4000" dirty="0" smtClean="0"/>
              <a:t>WELL 8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 smtClean="0"/>
              <a:t>WELL n°8 </a:t>
            </a:r>
            <a:r>
              <a:rPr lang="en-US" dirty="0"/>
              <a:t>allows instead to presumptively identify </a:t>
            </a:r>
            <a:r>
              <a:rPr lang="en-US" i="1" dirty="0"/>
              <a:t>Pseudomonas spp</a:t>
            </a:r>
            <a:r>
              <a:rPr lang="en-US" dirty="0"/>
              <a:t>. frequent guest of the body (skin and digestive tract)</a:t>
            </a:r>
            <a:endParaRPr lang="it-IT" dirty="0"/>
          </a:p>
        </p:txBody>
      </p:sp>
      <p:sp>
        <p:nvSpPr>
          <p:cNvPr id="10" name="Connettore 9"/>
          <p:cNvSpPr/>
          <p:nvPr/>
        </p:nvSpPr>
        <p:spPr>
          <a:xfrm>
            <a:off x="1259632" y="1700808"/>
            <a:ext cx="1224136" cy="1152128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giù 10"/>
          <p:cNvSpPr/>
          <p:nvPr/>
        </p:nvSpPr>
        <p:spPr>
          <a:xfrm>
            <a:off x="1691680" y="299695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onnettore 11"/>
          <p:cNvSpPr/>
          <p:nvPr/>
        </p:nvSpPr>
        <p:spPr>
          <a:xfrm>
            <a:off x="1259632" y="4365104"/>
            <a:ext cx="1512168" cy="1296144"/>
          </a:xfrm>
          <a:prstGeom prst="flowChartConnector">
            <a:avLst/>
          </a:prstGeom>
          <a:solidFill>
            <a:srgbClr val="36A4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2" descr="C:\Users\Fabio\Desktop\CPM\Loghi CPM\nuovi loghi\logo-per-broch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09320"/>
            <a:ext cx="864096" cy="5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59632" y="620688"/>
            <a:ext cx="64624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/>
              <a:t>The intestine is </a:t>
            </a:r>
            <a:r>
              <a:rPr lang="en-US" sz="3600" dirty="0" smtClean="0"/>
              <a:t>an important </a:t>
            </a:r>
            <a:r>
              <a:rPr lang="en-US" sz="3600" dirty="0"/>
              <a:t>organ for the defense of the organism. </a:t>
            </a:r>
            <a:endParaRPr lang="en-US" sz="3600" dirty="0" smtClean="0"/>
          </a:p>
          <a:p>
            <a:pPr algn="just"/>
            <a:endParaRPr lang="en-US" sz="3600" dirty="0" smtClean="0"/>
          </a:p>
          <a:p>
            <a:pPr algn="just"/>
            <a:r>
              <a:rPr lang="en-US" sz="3600" dirty="0" smtClean="0"/>
              <a:t>The physiological bacterial flora is </a:t>
            </a:r>
            <a:r>
              <a:rPr lang="en-US" sz="3600" dirty="0"/>
              <a:t>the first line of defense </a:t>
            </a:r>
            <a:r>
              <a:rPr lang="en-US" sz="3600" dirty="0" smtClean="0"/>
              <a:t>capable to counteract the </a:t>
            </a:r>
            <a:r>
              <a:rPr lang="en-US" sz="3600" dirty="0"/>
              <a:t>invasion of pathogenic </a:t>
            </a:r>
            <a:r>
              <a:rPr lang="en-US" sz="3600" dirty="0" smtClean="0"/>
              <a:t>microorganisms.</a:t>
            </a:r>
            <a:endParaRPr lang="it-IT" sz="2800" dirty="0"/>
          </a:p>
        </p:txBody>
      </p:sp>
      <p:pic>
        <p:nvPicPr>
          <p:cNvPr id="3" name="Picture 2" descr="C:\Users\Fabio\Desktop\CPM\Loghi CPM\nuovi loghi\logo-per-broch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09320"/>
            <a:ext cx="864096" cy="5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WELLS 9-10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400" dirty="0" smtClean="0"/>
              <a:t>The </a:t>
            </a:r>
            <a:r>
              <a:rPr lang="en-US" sz="4400" dirty="0"/>
              <a:t>wells No. </a:t>
            </a:r>
            <a:r>
              <a:rPr lang="en-US" sz="4400" dirty="0" smtClean="0"/>
              <a:t>9  and 10 </a:t>
            </a:r>
            <a:r>
              <a:rPr lang="en-US" sz="4400" dirty="0"/>
              <a:t>identify </a:t>
            </a:r>
            <a:r>
              <a:rPr lang="en-US" sz="4400" i="1" dirty="0" err="1"/>
              <a:t>Shigella</a:t>
            </a:r>
            <a:r>
              <a:rPr lang="en-US" sz="4400" i="1" dirty="0"/>
              <a:t> spp. </a:t>
            </a:r>
            <a:r>
              <a:rPr lang="en-US" sz="4400" dirty="0"/>
              <a:t>t</a:t>
            </a:r>
            <a:r>
              <a:rPr lang="en-US" sz="4400" dirty="0" smtClean="0"/>
              <a:t>hat, </a:t>
            </a:r>
            <a:r>
              <a:rPr lang="en-US" sz="4400" dirty="0"/>
              <a:t>as </a:t>
            </a:r>
            <a:r>
              <a:rPr lang="en-US" sz="4400" i="1" dirty="0"/>
              <a:t>Salmonella spp</a:t>
            </a:r>
            <a:r>
              <a:rPr lang="en-US" sz="4400" dirty="0" smtClean="0"/>
              <a:t>., </a:t>
            </a:r>
            <a:r>
              <a:rPr lang="en-US" sz="4400" dirty="0"/>
              <a:t>is a species of Enterobacter frequently isolated as a cause of enteritis and enterocolitis.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i="1" dirty="0" err="1" smtClean="0"/>
              <a:t>Shigella</a:t>
            </a:r>
            <a:r>
              <a:rPr lang="en-US" sz="4400" i="1" dirty="0" smtClean="0"/>
              <a:t> </a:t>
            </a:r>
            <a:r>
              <a:rPr lang="en-US" sz="4400" i="1" dirty="0" err="1"/>
              <a:t>sonnei</a:t>
            </a:r>
            <a:r>
              <a:rPr lang="en-US" sz="4400" i="1" dirty="0"/>
              <a:t> with </a:t>
            </a:r>
            <a:r>
              <a:rPr lang="en-US" sz="4400" i="1" dirty="0" err="1"/>
              <a:t>Shigella</a:t>
            </a:r>
            <a:r>
              <a:rPr lang="en-US" sz="4400" i="1" dirty="0"/>
              <a:t> </a:t>
            </a:r>
            <a:r>
              <a:rPr lang="en-US" sz="4400" i="1" dirty="0" err="1"/>
              <a:t>flexneri</a:t>
            </a:r>
            <a:r>
              <a:rPr lang="en-US" sz="4400" i="1" dirty="0"/>
              <a:t> </a:t>
            </a:r>
            <a:r>
              <a:rPr lang="en-US" sz="4400" dirty="0"/>
              <a:t>represent two of the most frequent species isolated as a cause of toxic food infection whose symptoms may be mild compared to </a:t>
            </a:r>
            <a:r>
              <a:rPr lang="en-US" sz="4400" i="1" dirty="0" err="1"/>
              <a:t>Shigella</a:t>
            </a:r>
            <a:r>
              <a:rPr lang="en-US" sz="4400" i="1" dirty="0"/>
              <a:t> </a:t>
            </a:r>
            <a:r>
              <a:rPr lang="en-US" sz="4400" i="1" dirty="0" err="1"/>
              <a:t>dysenteriae</a:t>
            </a:r>
            <a:r>
              <a:rPr lang="en-US" sz="4400" i="1" dirty="0"/>
              <a:t> </a:t>
            </a:r>
            <a:r>
              <a:rPr lang="en-US" sz="4400" dirty="0"/>
              <a:t>certainly more virulent and dangerous and characterized by a more severe clinical picture that may result in severe dysentery (from hence its name of bacillary dysentery), nausea and sometimes vomiting, cramps and fever. </a:t>
            </a: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The </a:t>
            </a:r>
            <a:r>
              <a:rPr lang="en-US" sz="4400" dirty="0"/>
              <a:t>virulence factor of this pathogen is given by its ability to produce the Shiga toxin (A and B) which acts as a </a:t>
            </a:r>
            <a:r>
              <a:rPr lang="en-US" sz="4400" dirty="0" err="1"/>
              <a:t>cytotoxin</a:t>
            </a:r>
            <a:r>
              <a:rPr lang="en-US" sz="4400" dirty="0"/>
              <a:t> capable of causing necrosis and ulceration.</a:t>
            </a:r>
            <a:endParaRPr lang="it-IT" sz="4400" dirty="0"/>
          </a:p>
          <a:p>
            <a:endParaRPr lang="it-IT" dirty="0"/>
          </a:p>
        </p:txBody>
      </p:sp>
      <p:sp>
        <p:nvSpPr>
          <p:cNvPr id="5" name="Connettore 4"/>
          <p:cNvSpPr/>
          <p:nvPr/>
        </p:nvSpPr>
        <p:spPr>
          <a:xfrm>
            <a:off x="539552" y="1556792"/>
            <a:ext cx="1008112" cy="1080120"/>
          </a:xfrm>
          <a:prstGeom prst="flowChartConnector">
            <a:avLst/>
          </a:prstGeom>
          <a:solidFill>
            <a:srgbClr val="6531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/>
          <p:cNvSpPr/>
          <p:nvPr/>
        </p:nvSpPr>
        <p:spPr>
          <a:xfrm>
            <a:off x="611560" y="3212976"/>
            <a:ext cx="648072" cy="978408"/>
          </a:xfrm>
          <a:prstGeom prst="downArrow">
            <a:avLst>
              <a:gd name="adj1" fmla="val 50000"/>
              <a:gd name="adj2" fmla="val 557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onnettore 6"/>
          <p:cNvSpPr/>
          <p:nvPr/>
        </p:nvSpPr>
        <p:spPr>
          <a:xfrm>
            <a:off x="467544" y="4797152"/>
            <a:ext cx="889248" cy="103326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onnettore 7"/>
          <p:cNvSpPr/>
          <p:nvPr/>
        </p:nvSpPr>
        <p:spPr>
          <a:xfrm>
            <a:off x="2195736" y="1556792"/>
            <a:ext cx="1151260" cy="1080120"/>
          </a:xfrm>
          <a:prstGeom prst="flowChartConnector">
            <a:avLst/>
          </a:prstGeom>
          <a:solidFill>
            <a:srgbClr val="343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/>
          <p:cNvSpPr/>
          <p:nvPr/>
        </p:nvSpPr>
        <p:spPr>
          <a:xfrm>
            <a:off x="2483768" y="3140968"/>
            <a:ext cx="772664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onnettore 11"/>
          <p:cNvSpPr/>
          <p:nvPr/>
        </p:nvSpPr>
        <p:spPr>
          <a:xfrm>
            <a:off x="2338884" y="4865712"/>
            <a:ext cx="1008112" cy="936104"/>
          </a:xfrm>
          <a:prstGeom prst="flowChartConnector">
            <a:avLst/>
          </a:prstGeom>
          <a:solidFill>
            <a:srgbClr val="B00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2" descr="C:\Users\Fabio\Desktop\CPM\Loghi CPM\nuovi loghi\logo-per-broch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09320"/>
            <a:ext cx="864096" cy="5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WELL 11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 err="1" smtClean="0"/>
              <a:t>Well</a:t>
            </a:r>
            <a:r>
              <a:rPr lang="it-IT" dirty="0" smtClean="0"/>
              <a:t> n°11 </a:t>
            </a:r>
            <a:r>
              <a:rPr lang="en-US" dirty="0"/>
              <a:t>identifies </a:t>
            </a:r>
            <a:r>
              <a:rPr lang="en-US" i="1" dirty="0"/>
              <a:t>Yersinia </a:t>
            </a:r>
            <a:r>
              <a:rPr lang="en-US" i="1" dirty="0" err="1"/>
              <a:t>enterocolitica</a:t>
            </a:r>
            <a:r>
              <a:rPr lang="en-US" dirty="0"/>
              <a:t>, </a:t>
            </a:r>
            <a:r>
              <a:rPr lang="en-US" dirty="0" err="1" smtClean="0"/>
              <a:t>enterobacter</a:t>
            </a:r>
            <a:r>
              <a:rPr lang="en-US" dirty="0" smtClean="0"/>
              <a:t> </a:t>
            </a:r>
            <a:r>
              <a:rPr lang="en-US" dirty="0"/>
              <a:t>responsible </a:t>
            </a:r>
            <a:r>
              <a:rPr lang="en-US" dirty="0" smtClean="0"/>
              <a:t>of </a:t>
            </a:r>
            <a:r>
              <a:rPr lang="en-US" dirty="0" err="1" smtClean="0"/>
              <a:t>Yersiniosis</a:t>
            </a:r>
            <a:r>
              <a:rPr lang="en-US" dirty="0" smtClean="0"/>
              <a:t> </a:t>
            </a:r>
            <a:r>
              <a:rPr lang="en-US" dirty="0"/>
              <a:t>that can cause a variety of symptoms depending on the age of the infected person.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most common symptoms are fever, abdominal pain and diarrhea, often bloody.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older children and adults, abdominal pain and fever may be the predominant symptoms. In a small percentage of cases, there may be complications such as skin rashes, joint </a:t>
            </a:r>
            <a:r>
              <a:rPr lang="en-US" dirty="0" smtClean="0"/>
              <a:t>pain or </a:t>
            </a:r>
            <a:r>
              <a:rPr lang="en-US" dirty="0"/>
              <a:t>the spread of bacteria in the bloodstream.</a:t>
            </a:r>
            <a:endParaRPr lang="it-IT" dirty="0"/>
          </a:p>
        </p:txBody>
      </p:sp>
      <p:sp>
        <p:nvSpPr>
          <p:cNvPr id="5" name="Connettore 4"/>
          <p:cNvSpPr/>
          <p:nvPr/>
        </p:nvSpPr>
        <p:spPr>
          <a:xfrm>
            <a:off x="1187624" y="1628800"/>
            <a:ext cx="1656184" cy="1152128"/>
          </a:xfrm>
          <a:prstGeom prst="flowChartConnec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/>
          <p:cNvSpPr/>
          <p:nvPr/>
        </p:nvSpPr>
        <p:spPr>
          <a:xfrm>
            <a:off x="1763688" y="321297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onnettore 7"/>
          <p:cNvSpPr/>
          <p:nvPr/>
        </p:nvSpPr>
        <p:spPr>
          <a:xfrm>
            <a:off x="1259632" y="4581128"/>
            <a:ext cx="1584176" cy="1296144"/>
          </a:xfrm>
          <a:prstGeom prst="flowChartConnector">
            <a:avLst/>
          </a:prstGeom>
          <a:solidFill>
            <a:srgbClr val="C45E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2" descr="C:\Users\Fabio\Desktop\CPM\Loghi CPM\nuovi loghi\logo-per-broch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09320"/>
            <a:ext cx="864096" cy="5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WELLS 12-13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The wells No. 12 and No. </a:t>
            </a:r>
            <a:r>
              <a:rPr lang="en-US" dirty="0" smtClean="0"/>
              <a:t>13, </a:t>
            </a:r>
            <a:r>
              <a:rPr lang="en-US" dirty="0"/>
              <a:t>allowing identification of </a:t>
            </a:r>
            <a:r>
              <a:rPr lang="en-US" i="1" dirty="0"/>
              <a:t>Vibrio spp</a:t>
            </a:r>
            <a:r>
              <a:rPr lang="en-US" dirty="0"/>
              <a:t>. whose species are often pathogenic. Most of the strains that cause important diseases are associated with gastroenteritis.</a:t>
            </a:r>
          </a:p>
          <a:p>
            <a:pPr marL="0" indent="0">
              <a:buNone/>
            </a:pPr>
            <a:r>
              <a:rPr lang="en-US" dirty="0"/>
              <a:t>Pathogenic species normally known to be particularly virulent and dangerous include </a:t>
            </a:r>
            <a:r>
              <a:rPr lang="en-US" i="1" dirty="0"/>
              <a:t>Vibrio </a:t>
            </a:r>
            <a:r>
              <a:rPr lang="en-US" i="1" dirty="0" err="1"/>
              <a:t>cholerae</a:t>
            </a:r>
            <a:r>
              <a:rPr lang="en-US" i="1" dirty="0"/>
              <a:t> (the causative agent of cholera), V. </a:t>
            </a:r>
            <a:r>
              <a:rPr lang="en-US" i="1" dirty="0" err="1"/>
              <a:t>parahaemolyticus</a:t>
            </a:r>
            <a:r>
              <a:rPr lang="en-US" i="1" dirty="0"/>
              <a:t> and V. </a:t>
            </a:r>
            <a:r>
              <a:rPr lang="en-US" i="1" dirty="0" err="1"/>
              <a:t>vulnificus</a:t>
            </a:r>
            <a:r>
              <a:rPr lang="en-US" i="1" dirty="0"/>
              <a:t>. V. </a:t>
            </a:r>
            <a:r>
              <a:rPr lang="en-US" i="1" dirty="0" err="1"/>
              <a:t>cholerae</a:t>
            </a:r>
            <a:r>
              <a:rPr lang="en-US" i="1" dirty="0"/>
              <a:t> </a:t>
            </a:r>
            <a:r>
              <a:rPr lang="en-US" dirty="0"/>
              <a:t>is generally transmitted by contaminated water as well as from certain foods such as </a:t>
            </a:r>
            <a:r>
              <a:rPr lang="en-US" dirty="0" smtClean="0"/>
              <a:t>uncooked seafood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Outbreaks of </a:t>
            </a:r>
            <a:r>
              <a:rPr lang="en-US" i="1" dirty="0"/>
              <a:t>V. </a:t>
            </a:r>
            <a:r>
              <a:rPr lang="en-US" i="1" dirty="0" err="1"/>
              <a:t>vulnificus</a:t>
            </a:r>
            <a:r>
              <a:rPr lang="en-US" i="1" dirty="0"/>
              <a:t> </a:t>
            </a:r>
            <a:r>
              <a:rPr lang="en-US" dirty="0"/>
              <a:t>occur quite frequently in hot or humid areas.</a:t>
            </a:r>
          </a:p>
          <a:p>
            <a:pPr marL="0" indent="0">
              <a:buNone/>
            </a:pPr>
            <a:r>
              <a:rPr lang="en-US" dirty="0"/>
              <a:t>V</a:t>
            </a:r>
            <a:r>
              <a:rPr lang="en-US" i="1" dirty="0"/>
              <a:t>. </a:t>
            </a:r>
            <a:r>
              <a:rPr lang="en-US" i="1" dirty="0" err="1"/>
              <a:t>parahaemolyticus</a:t>
            </a:r>
            <a:r>
              <a:rPr lang="en-US" i="1" dirty="0"/>
              <a:t> </a:t>
            </a:r>
            <a:r>
              <a:rPr lang="en-US" dirty="0"/>
              <a:t>is manifested by symptoms similar to </a:t>
            </a:r>
            <a:r>
              <a:rPr lang="en-US" i="1" dirty="0"/>
              <a:t>V. </a:t>
            </a:r>
            <a:r>
              <a:rPr lang="en-US" i="1" dirty="0" err="1"/>
              <a:t>cholerae</a:t>
            </a:r>
            <a:r>
              <a:rPr lang="en-US" i="1" dirty="0"/>
              <a:t> </a:t>
            </a:r>
            <a:r>
              <a:rPr lang="en-US" dirty="0"/>
              <a:t>but can regress spontaneously within 2-3 days.</a:t>
            </a:r>
          </a:p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Connettore 4"/>
          <p:cNvSpPr/>
          <p:nvPr/>
        </p:nvSpPr>
        <p:spPr>
          <a:xfrm>
            <a:off x="467544" y="1700808"/>
            <a:ext cx="817240" cy="673224"/>
          </a:xfrm>
          <a:prstGeom prst="flowChartConnec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/>
          <p:cNvSpPr/>
          <p:nvPr/>
        </p:nvSpPr>
        <p:spPr>
          <a:xfrm>
            <a:off x="539552" y="292494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onnettore 6"/>
          <p:cNvSpPr/>
          <p:nvPr/>
        </p:nvSpPr>
        <p:spPr>
          <a:xfrm>
            <a:off x="395536" y="4293096"/>
            <a:ext cx="1008112" cy="864096"/>
          </a:xfrm>
          <a:prstGeom prst="flowChartConnector">
            <a:avLst/>
          </a:prstGeom>
          <a:solidFill>
            <a:srgbClr val="3DB9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onnettore 7"/>
          <p:cNvSpPr/>
          <p:nvPr/>
        </p:nvSpPr>
        <p:spPr>
          <a:xfrm>
            <a:off x="2555776" y="1607902"/>
            <a:ext cx="864096" cy="81724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/>
          <p:cNvSpPr/>
          <p:nvPr/>
        </p:nvSpPr>
        <p:spPr>
          <a:xfrm>
            <a:off x="2771800" y="270892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onnettore 10"/>
          <p:cNvSpPr/>
          <p:nvPr/>
        </p:nvSpPr>
        <p:spPr>
          <a:xfrm>
            <a:off x="2411760" y="4293096"/>
            <a:ext cx="1008112" cy="889248"/>
          </a:xfrm>
          <a:prstGeom prst="flowChartConnector">
            <a:avLst/>
          </a:prstGeom>
          <a:solidFill>
            <a:srgbClr val="D5D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Picture 2" descr="C:\Users\Fabio\Desktop\CPM\Loghi CPM\nuovi loghi\logo-per-broch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09320"/>
            <a:ext cx="864096" cy="5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9592" y="260649"/>
            <a:ext cx="763284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CHOLERA</a:t>
            </a:r>
          </a:p>
          <a:p>
            <a:pPr algn="just"/>
            <a:r>
              <a:rPr lang="en-US" sz="2000" dirty="0"/>
              <a:t>Acute infection caused by </a:t>
            </a:r>
            <a:r>
              <a:rPr lang="en-US" sz="2000" i="1" dirty="0"/>
              <a:t>Vibrio </a:t>
            </a:r>
            <a:r>
              <a:rPr lang="en-US" sz="2000" i="1" dirty="0" err="1"/>
              <a:t>cholerae</a:t>
            </a:r>
            <a:r>
              <a:rPr lang="en-US" sz="2000" i="1" dirty="0"/>
              <a:t> </a:t>
            </a:r>
            <a:r>
              <a:rPr lang="en-US" sz="2000" dirty="0"/>
              <a:t>that affects the entire</a:t>
            </a:r>
          </a:p>
          <a:p>
            <a:pPr algn="just"/>
            <a:r>
              <a:rPr lang="en-US" sz="2000" dirty="0"/>
              <a:t>small intestine, characterized by profuse watery diarrhea, vomiting,</a:t>
            </a:r>
          </a:p>
          <a:p>
            <a:pPr algn="just"/>
            <a:r>
              <a:rPr lang="en-US" sz="2000" dirty="0"/>
              <a:t>muscle cramps, dehydration, oliguria and collapse. </a:t>
            </a:r>
            <a:endParaRPr lang="en-US" sz="2000" dirty="0" smtClean="0"/>
          </a:p>
          <a:p>
            <a:pPr algn="just"/>
            <a:r>
              <a:rPr lang="en-US" sz="2000" dirty="0" smtClean="0"/>
              <a:t>The </a:t>
            </a:r>
            <a:r>
              <a:rPr lang="en-US" sz="2000" dirty="0"/>
              <a:t>causative organism is the Vibrio </a:t>
            </a:r>
            <a:r>
              <a:rPr lang="en-US" sz="2000" dirty="0" err="1"/>
              <a:t>cholerae</a:t>
            </a:r>
            <a:r>
              <a:rPr lang="en-US" sz="2000" dirty="0"/>
              <a:t> serogroups 01 and 0139, </a:t>
            </a:r>
            <a:r>
              <a:rPr lang="en-US" sz="2000" dirty="0" smtClean="0"/>
              <a:t>an aerobic </a:t>
            </a:r>
            <a:r>
              <a:rPr lang="en-US" sz="2000" dirty="0"/>
              <a:t>bacillus short, curved and mobile. Both the classical biotypes of </a:t>
            </a:r>
            <a:r>
              <a:rPr lang="en-US" sz="2000" dirty="0" smtClean="0"/>
              <a:t>V. </a:t>
            </a:r>
            <a:r>
              <a:rPr lang="en-US" sz="2000" dirty="0" err="1" smtClean="0"/>
              <a:t>cholerae</a:t>
            </a:r>
            <a:r>
              <a:rPr lang="en-US" sz="2000" dirty="0" smtClean="0"/>
              <a:t>  and El </a:t>
            </a:r>
            <a:r>
              <a:rPr lang="en-US" sz="2000" dirty="0"/>
              <a:t>Tor biotypes </a:t>
            </a:r>
            <a:r>
              <a:rPr lang="en-US" sz="2000" dirty="0" smtClean="0"/>
              <a:t>can </a:t>
            </a:r>
            <a:r>
              <a:rPr lang="en-US" sz="2000" dirty="0"/>
              <a:t>cause serious illness;</a:t>
            </a:r>
          </a:p>
          <a:p>
            <a:pPr algn="just"/>
            <a:r>
              <a:rPr lang="en-US" sz="2000" dirty="0"/>
              <a:t>However, with the El Tor biotypes are much more frequent forms of</a:t>
            </a:r>
          </a:p>
          <a:p>
            <a:pPr algn="just"/>
            <a:r>
              <a:rPr lang="en-US" sz="2000" dirty="0"/>
              <a:t>mild or asymptomatic infection.</a:t>
            </a:r>
          </a:p>
          <a:p>
            <a:pPr algn="just"/>
            <a:r>
              <a:rPr lang="en-US" sz="2000" dirty="0"/>
              <a:t>Cholera is spread by ingestion of water, fish, crustaceans and other</a:t>
            </a:r>
          </a:p>
          <a:p>
            <a:pPr algn="just"/>
            <a:r>
              <a:rPr lang="en-US" sz="2000" dirty="0"/>
              <a:t>types </a:t>
            </a:r>
            <a:r>
              <a:rPr lang="en-US" sz="2000" dirty="0" smtClean="0"/>
              <a:t>of </a:t>
            </a:r>
            <a:r>
              <a:rPr lang="en-US" sz="2000" dirty="0"/>
              <a:t>contaminated</a:t>
            </a:r>
            <a:r>
              <a:rPr lang="en-US" sz="2000" dirty="0" smtClean="0"/>
              <a:t> </a:t>
            </a:r>
            <a:r>
              <a:rPr lang="en-US" sz="2000" dirty="0"/>
              <a:t>food </a:t>
            </a:r>
            <a:r>
              <a:rPr lang="en-US" sz="2000" dirty="0" smtClean="0"/>
              <a:t>by </a:t>
            </a:r>
            <a:r>
              <a:rPr lang="en-US" sz="2000" dirty="0"/>
              <a:t>the feces of symptomatic </a:t>
            </a:r>
            <a:r>
              <a:rPr lang="en-US" sz="2000" dirty="0" smtClean="0"/>
              <a:t>infected subjects or </a:t>
            </a:r>
            <a:r>
              <a:rPr lang="en-US" sz="2000" dirty="0"/>
              <a:t>asymptomatic. </a:t>
            </a:r>
            <a:endParaRPr lang="en-US" sz="2000" dirty="0" smtClean="0"/>
          </a:p>
          <a:p>
            <a:pPr algn="just"/>
            <a:r>
              <a:rPr lang="en-US" sz="2000" dirty="0" smtClean="0"/>
              <a:t>Cholera </a:t>
            </a:r>
            <a:r>
              <a:rPr lang="en-US" sz="2000" dirty="0"/>
              <a:t>is endemic in some </a:t>
            </a:r>
            <a:r>
              <a:rPr lang="en-US" sz="2000" dirty="0" smtClean="0"/>
              <a:t>regions of Asia</a:t>
            </a:r>
            <a:r>
              <a:rPr lang="en-US" sz="2000" dirty="0"/>
              <a:t>, </a:t>
            </a:r>
            <a:r>
              <a:rPr lang="en-US" sz="2000" dirty="0" smtClean="0"/>
              <a:t>Middle </a:t>
            </a:r>
            <a:r>
              <a:rPr lang="en-US" sz="2000" dirty="0"/>
              <a:t>East, Africa, Central </a:t>
            </a:r>
            <a:r>
              <a:rPr lang="en-US" sz="2000" dirty="0" smtClean="0"/>
              <a:t>and Southern America.</a:t>
            </a:r>
          </a:p>
          <a:p>
            <a:pPr algn="just"/>
            <a:r>
              <a:rPr lang="en-US" sz="2000" dirty="0" smtClean="0"/>
              <a:t>Uncomplicated Cholera </a:t>
            </a:r>
            <a:r>
              <a:rPr lang="en-US" sz="2000" dirty="0"/>
              <a:t>has </a:t>
            </a:r>
            <a:r>
              <a:rPr lang="en-US" sz="2000" dirty="0" smtClean="0"/>
              <a:t>a </a:t>
            </a:r>
            <a:r>
              <a:rPr lang="en-US" sz="2000" dirty="0"/>
              <a:t>limited </a:t>
            </a:r>
            <a:r>
              <a:rPr lang="en-US" sz="2000" dirty="0" smtClean="0"/>
              <a:t>course : </a:t>
            </a:r>
            <a:r>
              <a:rPr lang="en-US" sz="2000" dirty="0"/>
              <a:t>it </a:t>
            </a:r>
            <a:r>
              <a:rPr lang="en-US" sz="2000" dirty="0" smtClean="0"/>
              <a:t>heals in 3-6 </a:t>
            </a:r>
            <a:r>
              <a:rPr lang="en-US" sz="2000" dirty="0"/>
              <a:t>days. </a:t>
            </a:r>
            <a:endParaRPr lang="en-US" sz="2000" dirty="0" smtClean="0"/>
          </a:p>
          <a:p>
            <a:pPr algn="just"/>
            <a:r>
              <a:rPr lang="en-US" sz="2000" dirty="0" smtClean="0"/>
              <a:t>The </a:t>
            </a:r>
            <a:r>
              <a:rPr lang="en-US" sz="2000" dirty="0"/>
              <a:t>mortality rate in severe cases can not be </a:t>
            </a:r>
            <a:r>
              <a:rPr lang="en-US" sz="2000" dirty="0" smtClean="0"/>
              <a:t>treated can be &gt; </a:t>
            </a:r>
            <a:r>
              <a:rPr lang="en-US" sz="2000" dirty="0"/>
              <a:t>50% due to dehydration but it is &lt;1% with </a:t>
            </a:r>
            <a:r>
              <a:rPr lang="en-US" sz="2000" dirty="0" smtClean="0"/>
              <a:t>an electrolyte </a:t>
            </a:r>
            <a:r>
              <a:rPr lang="en-US" sz="2000" dirty="0"/>
              <a:t>liquid</a:t>
            </a:r>
            <a:r>
              <a:rPr lang="en-US" sz="2000" dirty="0" smtClean="0"/>
              <a:t> therapy timely </a:t>
            </a:r>
            <a:r>
              <a:rPr lang="en-US" sz="2000" dirty="0"/>
              <a:t>and appropriate. </a:t>
            </a:r>
            <a:endParaRPr lang="en-US" sz="2000" dirty="0" smtClean="0"/>
          </a:p>
          <a:p>
            <a:pPr algn="just"/>
            <a:r>
              <a:rPr lang="en-US" sz="2000" dirty="0" smtClean="0"/>
              <a:t>In most of </a:t>
            </a:r>
            <a:r>
              <a:rPr lang="en-US" sz="2000" dirty="0"/>
              <a:t>patients the V</a:t>
            </a:r>
            <a:r>
              <a:rPr lang="en-US" sz="2000" i="1" dirty="0"/>
              <a:t>. </a:t>
            </a:r>
            <a:r>
              <a:rPr lang="en-US" sz="2000" i="1" dirty="0" err="1"/>
              <a:t>cholerae</a:t>
            </a:r>
            <a:r>
              <a:rPr lang="en-US" sz="2000" i="1" dirty="0"/>
              <a:t> </a:t>
            </a:r>
            <a:r>
              <a:rPr lang="en-US" sz="2000" dirty="0"/>
              <a:t>disappears within 2 </a:t>
            </a:r>
            <a:r>
              <a:rPr lang="en-US" sz="2000" dirty="0" smtClean="0"/>
              <a:t>weeks, </a:t>
            </a:r>
            <a:r>
              <a:rPr lang="en-US" sz="2000" dirty="0"/>
              <a:t>but some</a:t>
            </a:r>
          </a:p>
          <a:p>
            <a:pPr algn="just"/>
            <a:r>
              <a:rPr lang="en-US" sz="2000" dirty="0"/>
              <a:t>individuals become chronic carriers of the biliary </a:t>
            </a:r>
            <a:r>
              <a:rPr lang="en-US" sz="2000" dirty="0" smtClean="0"/>
              <a:t>tract.</a:t>
            </a:r>
            <a:endParaRPr lang="en-US" sz="2000" dirty="0"/>
          </a:p>
        </p:txBody>
      </p:sp>
      <p:pic>
        <p:nvPicPr>
          <p:cNvPr id="3" name="Picture 2" descr="C:\Users\Fabio\Desktop\CPM\Loghi CPM\nuovi loghi\logo-per-broch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09320"/>
            <a:ext cx="864096" cy="5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188640"/>
            <a:ext cx="81369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/>
              <a:t>INFECTIONS FROM NOT CHOLERICS VIBRIOS</a:t>
            </a:r>
          </a:p>
          <a:p>
            <a:pPr algn="ctr"/>
            <a:endParaRPr lang="it-IT" sz="2800" dirty="0" smtClean="0"/>
          </a:p>
          <a:p>
            <a:pPr algn="just"/>
            <a:r>
              <a:rPr lang="en-US" sz="2800" dirty="0"/>
              <a:t>These </a:t>
            </a:r>
            <a:r>
              <a:rPr lang="en-US" sz="2800" dirty="0" err="1" smtClean="0"/>
              <a:t>vibrios</a:t>
            </a:r>
            <a:r>
              <a:rPr lang="en-US" sz="2800" dirty="0" smtClean="0"/>
              <a:t> are different </a:t>
            </a:r>
            <a:r>
              <a:rPr lang="en-US" sz="2800" dirty="0"/>
              <a:t>from Vibrio </a:t>
            </a:r>
            <a:r>
              <a:rPr lang="en-US" sz="2800" dirty="0" err="1"/>
              <a:t>cholerae</a:t>
            </a:r>
            <a:r>
              <a:rPr lang="en-US" sz="2800" dirty="0"/>
              <a:t> </a:t>
            </a:r>
            <a:r>
              <a:rPr lang="en-US" sz="2800" dirty="0" smtClean="0"/>
              <a:t>from </a:t>
            </a:r>
            <a:r>
              <a:rPr lang="en-US" sz="2800" dirty="0"/>
              <a:t>a biochemical </a:t>
            </a:r>
            <a:r>
              <a:rPr lang="en-US" sz="2800" dirty="0" smtClean="0"/>
              <a:t>point and </a:t>
            </a:r>
            <a:r>
              <a:rPr lang="en-US" sz="2800" dirty="0"/>
              <a:t>serological</a:t>
            </a:r>
            <a:r>
              <a:rPr lang="en-US" sz="2800" dirty="0" smtClean="0"/>
              <a:t> view, </a:t>
            </a:r>
            <a:r>
              <a:rPr lang="en-US" sz="2800" dirty="0"/>
              <a:t>depending on the species, causing wound infections, enteric </a:t>
            </a:r>
            <a:r>
              <a:rPr lang="en-US" sz="2800" dirty="0" smtClean="0"/>
              <a:t>sepsis or </a:t>
            </a:r>
            <a:r>
              <a:rPr lang="en-US" sz="2800" dirty="0"/>
              <a:t>diarrhea.</a:t>
            </a:r>
          </a:p>
          <a:p>
            <a:pPr algn="just"/>
            <a:r>
              <a:rPr lang="en-US" sz="2800" dirty="0"/>
              <a:t>The </a:t>
            </a:r>
            <a:r>
              <a:rPr lang="en-US" sz="2800" dirty="0" err="1" smtClean="0"/>
              <a:t>vibrios</a:t>
            </a:r>
            <a:r>
              <a:rPr lang="en-US" sz="2800" dirty="0" smtClean="0"/>
              <a:t> different from </a:t>
            </a:r>
            <a:r>
              <a:rPr lang="en-US" sz="2800" dirty="0"/>
              <a:t>cholera are : </a:t>
            </a:r>
            <a:r>
              <a:rPr lang="en-US" sz="2800" i="1" dirty="0"/>
              <a:t>V. </a:t>
            </a:r>
            <a:r>
              <a:rPr lang="en-US" sz="2800" i="1" dirty="0" err="1"/>
              <a:t>parahemolyticus</a:t>
            </a:r>
            <a:r>
              <a:rPr lang="en-US" sz="2800" i="1" dirty="0"/>
              <a:t>, V. </a:t>
            </a:r>
            <a:r>
              <a:rPr lang="en-US" sz="2800" i="1" dirty="0" err="1"/>
              <a:t>mimicus,V</a:t>
            </a:r>
            <a:r>
              <a:rPr lang="en-US" sz="2800" i="1" dirty="0"/>
              <a:t>. </a:t>
            </a:r>
            <a:r>
              <a:rPr lang="en-US" sz="2800" i="1" dirty="0" err="1"/>
              <a:t>alginolyticus</a:t>
            </a:r>
            <a:r>
              <a:rPr lang="en-US" sz="2800" i="1" dirty="0"/>
              <a:t>, V. </a:t>
            </a:r>
            <a:r>
              <a:rPr lang="en-US" sz="2800" i="1" dirty="0" err="1" smtClean="0"/>
              <a:t>vulnificus</a:t>
            </a:r>
            <a:endParaRPr lang="en-US" sz="2800" i="1" dirty="0"/>
          </a:p>
          <a:p>
            <a:pPr algn="just"/>
            <a:r>
              <a:rPr lang="en-US" sz="2800" i="1" dirty="0"/>
              <a:t>The V. </a:t>
            </a:r>
            <a:r>
              <a:rPr lang="en-US" sz="2800" i="1" dirty="0" err="1"/>
              <a:t>parahemolyticus</a:t>
            </a:r>
            <a:r>
              <a:rPr lang="en-US" sz="2800" dirty="0"/>
              <a:t> is </a:t>
            </a:r>
            <a:r>
              <a:rPr lang="en-US" sz="2800" dirty="0" smtClean="0"/>
              <a:t>an </a:t>
            </a:r>
            <a:r>
              <a:rPr lang="it-IT" sz="2800" dirty="0" err="1" smtClean="0"/>
              <a:t>halophilic</a:t>
            </a:r>
            <a:r>
              <a:rPr lang="it-IT" sz="2800" dirty="0" smtClean="0"/>
              <a:t> </a:t>
            </a:r>
            <a:r>
              <a:rPr lang="en-US" sz="2800" dirty="0" smtClean="0"/>
              <a:t>germ incriminated </a:t>
            </a:r>
            <a:r>
              <a:rPr lang="en-US" sz="2800" dirty="0"/>
              <a:t>in outbreaks of diarrhea from food (in sea foods not thoroughly cooked, usually shrimp) in Japan and in the coastal areas of the USA.</a:t>
            </a:r>
            <a:endParaRPr lang="it-IT" sz="2800" dirty="0"/>
          </a:p>
        </p:txBody>
      </p:sp>
      <p:pic>
        <p:nvPicPr>
          <p:cNvPr id="3" name="Picture 2" descr="C:\Users\Fabio\Desktop\CPM\Loghi CPM\nuovi loghi\logo-per-broch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09320"/>
            <a:ext cx="864096" cy="5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WELLS 14-15-16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wells No. </a:t>
            </a:r>
            <a:r>
              <a:rPr lang="en-US" dirty="0" smtClean="0"/>
              <a:t>14 </a:t>
            </a:r>
            <a:r>
              <a:rPr lang="en-US" dirty="0"/>
              <a:t>-</a:t>
            </a:r>
            <a:r>
              <a:rPr lang="en-US" dirty="0" smtClean="0"/>
              <a:t>15-16 </a:t>
            </a:r>
            <a:r>
              <a:rPr lang="en-US" dirty="0"/>
              <a:t>allow to identify </a:t>
            </a:r>
            <a:r>
              <a:rPr lang="en-US" i="1" dirty="0"/>
              <a:t>Proteus / </a:t>
            </a:r>
            <a:r>
              <a:rPr lang="en-US" i="1" dirty="0" err="1"/>
              <a:t>Providencia</a:t>
            </a:r>
            <a:r>
              <a:rPr lang="en-US" i="1" dirty="0"/>
              <a:t> spp.</a:t>
            </a:r>
          </a:p>
          <a:p>
            <a:pPr marL="0" indent="0">
              <a:buNone/>
            </a:pPr>
            <a:r>
              <a:rPr lang="en-US" dirty="0"/>
              <a:t>Proteus is a </a:t>
            </a:r>
            <a:r>
              <a:rPr lang="en-US" dirty="0" err="1"/>
              <a:t>Enterobacter</a:t>
            </a:r>
            <a:r>
              <a:rPr lang="en-US" dirty="0"/>
              <a:t> that </a:t>
            </a:r>
            <a:r>
              <a:rPr lang="en-US" dirty="0" smtClean="0"/>
              <a:t>normally is </a:t>
            </a:r>
            <a:r>
              <a:rPr lang="en-US" dirty="0"/>
              <a:t>present </a:t>
            </a:r>
            <a:r>
              <a:rPr lang="en-US" dirty="0" smtClean="0"/>
              <a:t>in the </a:t>
            </a:r>
            <a:r>
              <a:rPr lang="en-US" dirty="0"/>
              <a:t>gastrointestinal tract in </a:t>
            </a:r>
            <a:r>
              <a:rPr lang="en-US" dirty="0" smtClean="0"/>
              <a:t>man </a:t>
            </a:r>
            <a:r>
              <a:rPr lang="en-US" dirty="0"/>
              <a:t>but it can cause damage if it spreads to other locations such as the urinary tract where it can cause infections.</a:t>
            </a:r>
            <a:endParaRPr lang="it-IT" dirty="0"/>
          </a:p>
        </p:txBody>
      </p:sp>
      <p:sp>
        <p:nvSpPr>
          <p:cNvPr id="14" name="Connettore 13"/>
          <p:cNvSpPr/>
          <p:nvPr/>
        </p:nvSpPr>
        <p:spPr>
          <a:xfrm>
            <a:off x="539552" y="1844824"/>
            <a:ext cx="720080" cy="673224"/>
          </a:xfrm>
          <a:prstGeom prst="flowChartConnec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onnettore 14"/>
          <p:cNvSpPr/>
          <p:nvPr/>
        </p:nvSpPr>
        <p:spPr>
          <a:xfrm>
            <a:off x="1619672" y="1752836"/>
            <a:ext cx="772664" cy="765212"/>
          </a:xfrm>
          <a:prstGeom prst="flowChartConnector">
            <a:avLst/>
          </a:prstGeom>
          <a:solidFill>
            <a:srgbClr val="DEDE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onnettore 15"/>
          <p:cNvSpPr/>
          <p:nvPr/>
        </p:nvSpPr>
        <p:spPr>
          <a:xfrm>
            <a:off x="2699792" y="1844824"/>
            <a:ext cx="648072" cy="673224"/>
          </a:xfrm>
          <a:prstGeom prst="flowChartConnec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in giù 16"/>
          <p:cNvSpPr/>
          <p:nvPr/>
        </p:nvSpPr>
        <p:spPr>
          <a:xfrm>
            <a:off x="600398" y="308590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in giù 17"/>
          <p:cNvSpPr/>
          <p:nvPr/>
        </p:nvSpPr>
        <p:spPr>
          <a:xfrm>
            <a:off x="1757055" y="298382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in giù 18"/>
          <p:cNvSpPr/>
          <p:nvPr/>
        </p:nvSpPr>
        <p:spPr>
          <a:xfrm>
            <a:off x="2781512" y="318500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onnettore 19"/>
          <p:cNvSpPr/>
          <p:nvPr/>
        </p:nvSpPr>
        <p:spPr>
          <a:xfrm>
            <a:off x="434974" y="4581128"/>
            <a:ext cx="648072" cy="648072"/>
          </a:xfrm>
          <a:prstGeom prst="flowChartConnector">
            <a:avLst/>
          </a:prstGeom>
          <a:solidFill>
            <a:srgbClr val="343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onnettore 20"/>
          <p:cNvSpPr/>
          <p:nvPr/>
        </p:nvSpPr>
        <p:spPr>
          <a:xfrm>
            <a:off x="1614091" y="4555976"/>
            <a:ext cx="648072" cy="673224"/>
          </a:xfrm>
          <a:prstGeom prst="flowChartConnector">
            <a:avLst/>
          </a:prstGeom>
          <a:solidFill>
            <a:srgbClr val="343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onnettore 21"/>
          <p:cNvSpPr/>
          <p:nvPr/>
        </p:nvSpPr>
        <p:spPr>
          <a:xfrm>
            <a:off x="2717704" y="4627984"/>
            <a:ext cx="648072" cy="601216"/>
          </a:xfrm>
          <a:prstGeom prst="flowChartConnector">
            <a:avLst/>
          </a:prstGeom>
          <a:solidFill>
            <a:srgbClr val="343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Picture 2" descr="C:\Users\Fabio\Desktop\CPM\Loghi CPM\nuovi loghi\logo-per-broch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09320"/>
            <a:ext cx="864096" cy="5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WELLS 17-18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</a:t>
            </a:r>
            <a:r>
              <a:rPr lang="en-US" dirty="0" smtClean="0"/>
              <a:t>ells </a:t>
            </a:r>
            <a:r>
              <a:rPr lang="en-US" dirty="0"/>
              <a:t>No. </a:t>
            </a:r>
            <a:r>
              <a:rPr lang="en-US" dirty="0" smtClean="0"/>
              <a:t>17-18 </a:t>
            </a:r>
            <a:r>
              <a:rPr lang="en-US" dirty="0"/>
              <a:t>are for identification of KES </a:t>
            </a:r>
            <a:r>
              <a:rPr lang="en-US" dirty="0" smtClean="0"/>
              <a:t>group (</a:t>
            </a:r>
            <a:r>
              <a:rPr lang="en-US" i="1" dirty="0" err="1"/>
              <a:t>Klebsiella</a:t>
            </a:r>
            <a:r>
              <a:rPr lang="en-US" i="1" dirty="0"/>
              <a:t>, Enterobacter, </a:t>
            </a:r>
            <a:r>
              <a:rPr lang="en-US" i="1" dirty="0" err="1"/>
              <a:t>Serratia</a:t>
            </a:r>
            <a:r>
              <a:rPr lang="en-US" dirty="0"/>
              <a:t>), microorganisms that can reside in the fecal flora but that can be both responsible for serious infections in other </a:t>
            </a:r>
            <a:r>
              <a:rPr lang="en-US" dirty="0" smtClean="0"/>
              <a:t>locations.</a:t>
            </a:r>
            <a:endParaRPr lang="it-IT" dirty="0"/>
          </a:p>
        </p:txBody>
      </p:sp>
      <p:sp>
        <p:nvSpPr>
          <p:cNvPr id="11" name="Connettore 10"/>
          <p:cNvSpPr/>
          <p:nvPr/>
        </p:nvSpPr>
        <p:spPr>
          <a:xfrm>
            <a:off x="899592" y="1916832"/>
            <a:ext cx="792088" cy="720080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giù 11"/>
          <p:cNvSpPr/>
          <p:nvPr/>
        </p:nvSpPr>
        <p:spPr>
          <a:xfrm>
            <a:off x="971600" y="292494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onnettore 12"/>
          <p:cNvSpPr/>
          <p:nvPr/>
        </p:nvSpPr>
        <p:spPr>
          <a:xfrm>
            <a:off x="755576" y="4581128"/>
            <a:ext cx="745232" cy="648072"/>
          </a:xfrm>
          <a:prstGeom prst="flowChartConnector">
            <a:avLst/>
          </a:prstGeom>
          <a:solidFill>
            <a:srgbClr val="C80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onnettore 13"/>
          <p:cNvSpPr/>
          <p:nvPr/>
        </p:nvSpPr>
        <p:spPr>
          <a:xfrm>
            <a:off x="2627784" y="1844824"/>
            <a:ext cx="792088" cy="792088"/>
          </a:xfrm>
          <a:prstGeom prst="flowChartConnector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in giù 14"/>
          <p:cNvSpPr/>
          <p:nvPr/>
        </p:nvSpPr>
        <p:spPr>
          <a:xfrm>
            <a:off x="2771800" y="299695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onnettore 15"/>
          <p:cNvSpPr/>
          <p:nvPr/>
        </p:nvSpPr>
        <p:spPr>
          <a:xfrm>
            <a:off x="2555776" y="4509120"/>
            <a:ext cx="792088" cy="792088"/>
          </a:xfrm>
          <a:prstGeom prst="flowChartConnector">
            <a:avLst/>
          </a:prstGeom>
          <a:solidFill>
            <a:srgbClr val="2381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2" descr="C:\Users\Fabio\Desktop\CPM\Loghi CPM\nuovi loghi\logo-per-broch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09320"/>
            <a:ext cx="864096" cy="5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WELL 19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The well No. </a:t>
            </a:r>
            <a:r>
              <a:rPr lang="en-US" dirty="0" smtClean="0"/>
              <a:t>19 </a:t>
            </a:r>
            <a:r>
              <a:rPr lang="en-US" dirty="0"/>
              <a:t>identifies </a:t>
            </a:r>
            <a:r>
              <a:rPr lang="en-US" i="1" dirty="0"/>
              <a:t>Enterobacter </a:t>
            </a:r>
            <a:r>
              <a:rPr lang="en-US" i="1" dirty="0" err="1"/>
              <a:t>sakazakii</a:t>
            </a:r>
            <a:r>
              <a:rPr lang="en-US" dirty="0"/>
              <a:t>, opportunistic pathogen responsible for neonatal infections (especially meningitis and necrotizing enterocolitis) in many cases fatal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Recent studies have shown its widespread mainly because isolated in food samples, in </a:t>
            </a:r>
            <a:r>
              <a:rPr lang="en-US" dirty="0" smtClean="0"/>
              <a:t>home</a:t>
            </a:r>
            <a:r>
              <a:rPr lang="en-US" dirty="0"/>
              <a:t>, hospital and insects, and not least in powdered milk for infants, probably contaminated during production processes.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this regard, the presence of even a modest charge of the microorganism in this type of food is enough to determine the risk of infection in children in the first months of life, especially </a:t>
            </a:r>
            <a:r>
              <a:rPr lang="en-US" dirty="0" smtClean="0"/>
              <a:t>if </a:t>
            </a:r>
            <a:r>
              <a:rPr lang="en-US" dirty="0"/>
              <a:t>under weight</a:t>
            </a:r>
            <a:r>
              <a:rPr lang="en-US" dirty="0" smtClean="0"/>
              <a:t> </a:t>
            </a:r>
            <a:r>
              <a:rPr lang="en-US" dirty="0"/>
              <a:t>born </a:t>
            </a:r>
            <a:r>
              <a:rPr lang="en-US" dirty="0" smtClean="0"/>
              <a:t>or </a:t>
            </a:r>
            <a:r>
              <a:rPr lang="en-US" dirty="0"/>
              <a:t>immunocompromised.</a:t>
            </a:r>
            <a:endParaRPr lang="it-IT" dirty="0"/>
          </a:p>
        </p:txBody>
      </p:sp>
      <p:sp>
        <p:nvSpPr>
          <p:cNvPr id="9" name="Connettore 8"/>
          <p:cNvSpPr/>
          <p:nvPr/>
        </p:nvSpPr>
        <p:spPr>
          <a:xfrm>
            <a:off x="880168" y="4293096"/>
            <a:ext cx="1008112" cy="936104"/>
          </a:xfrm>
          <a:prstGeom prst="flowChartConnector">
            <a:avLst/>
          </a:prstGeom>
          <a:solidFill>
            <a:srgbClr val="275C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/>
          <p:cNvSpPr/>
          <p:nvPr/>
        </p:nvSpPr>
        <p:spPr>
          <a:xfrm>
            <a:off x="1141908" y="299695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onnettore 10"/>
          <p:cNvSpPr/>
          <p:nvPr/>
        </p:nvSpPr>
        <p:spPr>
          <a:xfrm>
            <a:off x="736152" y="1691878"/>
            <a:ext cx="1296144" cy="1008112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2" descr="C:\Users\Fabio\Desktop\CPM\Loghi CPM\nuovi loghi\logo-per-broch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09320"/>
            <a:ext cx="864096" cy="5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WELL 20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/>
              <a:t>The </a:t>
            </a:r>
            <a:r>
              <a:rPr lang="it-IT" dirty="0" err="1"/>
              <a:t>well</a:t>
            </a:r>
            <a:r>
              <a:rPr lang="it-IT" dirty="0"/>
              <a:t> No. </a:t>
            </a:r>
            <a:r>
              <a:rPr lang="it-IT" dirty="0" smtClean="0"/>
              <a:t>20 </a:t>
            </a:r>
            <a:r>
              <a:rPr lang="it-IT" dirty="0" err="1"/>
              <a:t>allows</a:t>
            </a:r>
            <a:r>
              <a:rPr lang="it-IT" dirty="0"/>
              <a:t> the </a:t>
            </a:r>
            <a:r>
              <a:rPr lang="it-IT" dirty="0" err="1"/>
              <a:t>identification</a:t>
            </a:r>
            <a:r>
              <a:rPr lang="it-IT" dirty="0"/>
              <a:t> of </a:t>
            </a:r>
            <a:r>
              <a:rPr lang="it-IT" dirty="0" err="1"/>
              <a:t>Enterobacteriaceae</a:t>
            </a:r>
            <a:r>
              <a:rPr lang="it-IT" dirty="0"/>
              <a:t> ESBL (</a:t>
            </a:r>
            <a:r>
              <a:rPr lang="it-IT" dirty="0" err="1"/>
              <a:t>extended-spectrum</a:t>
            </a:r>
            <a:r>
              <a:rPr lang="it-IT" dirty="0"/>
              <a:t> beta-</a:t>
            </a:r>
            <a:r>
              <a:rPr lang="it-IT" dirty="0" err="1"/>
              <a:t>lactamase</a:t>
            </a:r>
            <a:r>
              <a:rPr lang="it-IT" dirty="0"/>
              <a:t>) </a:t>
            </a:r>
            <a:r>
              <a:rPr lang="it-IT" dirty="0" smtClean="0"/>
              <a:t>more in </a:t>
            </a:r>
            <a:r>
              <a:rPr lang="it-IT" dirty="0" err="1" smtClean="0"/>
              <a:t>deep</a:t>
            </a:r>
            <a:r>
              <a:rPr lang="it-IT" dirty="0" smtClean="0"/>
              <a:t> </a:t>
            </a:r>
            <a:r>
              <a:rPr lang="it-IT" dirty="0" err="1"/>
              <a:t>Enterobacteriaceae</a:t>
            </a:r>
            <a:r>
              <a:rPr lang="it-IT" dirty="0"/>
              <a:t> </a:t>
            </a:r>
            <a:r>
              <a:rPr lang="it-IT" dirty="0" err="1"/>
              <a:t>producing</a:t>
            </a:r>
            <a:r>
              <a:rPr lang="it-IT" dirty="0"/>
              <a:t> </a:t>
            </a:r>
            <a:r>
              <a:rPr lang="it-IT" dirty="0" err="1"/>
              <a:t>extended</a:t>
            </a:r>
            <a:r>
              <a:rPr lang="it-IT" dirty="0"/>
              <a:t> </a:t>
            </a:r>
            <a:r>
              <a:rPr lang="it-IT" dirty="0" err="1"/>
              <a:t>spectrum</a:t>
            </a:r>
            <a:r>
              <a:rPr lang="it-IT" dirty="0"/>
              <a:t> Beta </a:t>
            </a:r>
            <a:r>
              <a:rPr lang="it-IT" dirty="0" err="1"/>
              <a:t>Lactamase</a:t>
            </a:r>
            <a:r>
              <a:rPr lang="it-IT" dirty="0"/>
              <a:t>. </a:t>
            </a:r>
            <a:r>
              <a:rPr lang="it-IT" dirty="0" err="1" smtClean="0"/>
              <a:t>These</a:t>
            </a:r>
            <a:r>
              <a:rPr lang="it-IT" dirty="0" smtClean="0"/>
              <a:t> are </a:t>
            </a:r>
            <a:r>
              <a:rPr lang="it-IT" dirty="0" err="1" smtClean="0"/>
              <a:t>able</a:t>
            </a:r>
            <a:r>
              <a:rPr lang="it-IT" dirty="0" smtClean="0"/>
              <a:t> </a:t>
            </a:r>
            <a:r>
              <a:rPr lang="it-IT" dirty="0"/>
              <a:t>to </a:t>
            </a:r>
            <a:r>
              <a:rPr lang="it-IT" dirty="0" err="1"/>
              <a:t>inactivate</a:t>
            </a:r>
            <a:r>
              <a:rPr lang="it-IT" dirty="0"/>
              <a:t> </a:t>
            </a:r>
            <a:r>
              <a:rPr lang="it-IT" dirty="0" err="1"/>
              <a:t>penicillins</a:t>
            </a:r>
            <a:r>
              <a:rPr lang="it-IT" dirty="0"/>
              <a:t>, </a:t>
            </a:r>
            <a:r>
              <a:rPr lang="it-IT" dirty="0" err="1"/>
              <a:t>narrow</a:t>
            </a:r>
            <a:r>
              <a:rPr lang="it-IT" dirty="0"/>
              <a:t> </a:t>
            </a:r>
            <a:r>
              <a:rPr lang="it-IT" dirty="0" err="1"/>
              <a:t>spectrum</a:t>
            </a:r>
            <a:r>
              <a:rPr lang="it-IT" dirty="0"/>
              <a:t> </a:t>
            </a:r>
            <a:r>
              <a:rPr lang="it-IT" dirty="0" err="1" smtClean="0"/>
              <a:t>cephalosporins</a:t>
            </a:r>
            <a:r>
              <a:rPr lang="it-IT" dirty="0" smtClean="0"/>
              <a:t>, </a:t>
            </a:r>
            <a:r>
              <a:rPr lang="it-IT" dirty="0" err="1"/>
              <a:t>many</a:t>
            </a:r>
            <a:r>
              <a:rPr lang="it-IT" dirty="0"/>
              <a:t> </a:t>
            </a:r>
            <a:r>
              <a:rPr lang="it-IT" dirty="0" err="1"/>
              <a:t>broad</a:t>
            </a:r>
            <a:r>
              <a:rPr lang="it-IT" dirty="0"/>
              <a:t> </a:t>
            </a:r>
            <a:r>
              <a:rPr lang="it-IT" dirty="0" err="1"/>
              <a:t>spectrum</a:t>
            </a:r>
            <a:r>
              <a:rPr lang="it-IT" dirty="0"/>
              <a:t> </a:t>
            </a:r>
            <a:r>
              <a:rPr lang="it-IT" dirty="0" err="1"/>
              <a:t>cephalosporins</a:t>
            </a:r>
            <a:r>
              <a:rPr lang="it-IT" dirty="0"/>
              <a:t> (</a:t>
            </a:r>
            <a:r>
              <a:rPr lang="it-IT" dirty="0" err="1"/>
              <a:t>cefotaxime</a:t>
            </a:r>
            <a:r>
              <a:rPr lang="it-IT" dirty="0"/>
              <a:t> and </a:t>
            </a:r>
            <a:r>
              <a:rPr lang="it-IT" dirty="0" err="1"/>
              <a:t>ceftazidime</a:t>
            </a:r>
            <a:r>
              <a:rPr lang="it-IT" dirty="0"/>
              <a:t>) and monobactamici (</a:t>
            </a:r>
            <a:r>
              <a:rPr lang="it-IT" dirty="0" err="1"/>
              <a:t>aztreonam</a:t>
            </a:r>
            <a:r>
              <a:rPr lang="it-IT" dirty="0" smtClean="0"/>
              <a:t>).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The ESBL </a:t>
            </a:r>
            <a:r>
              <a:rPr lang="it-IT" dirty="0" err="1"/>
              <a:t>pathogens</a:t>
            </a:r>
            <a:r>
              <a:rPr lang="it-IT" dirty="0"/>
              <a:t> are:</a:t>
            </a:r>
          </a:p>
          <a:p>
            <a:pPr marL="0" indent="0">
              <a:buNone/>
            </a:pPr>
            <a:r>
              <a:rPr lang="it-IT" i="1" dirty="0" err="1"/>
              <a:t>Klebsiella</a:t>
            </a:r>
            <a:r>
              <a:rPr lang="it-IT" i="1" dirty="0"/>
              <a:t> </a:t>
            </a:r>
            <a:r>
              <a:rPr lang="it-IT" i="1" dirty="0" err="1"/>
              <a:t>pneumoniae</a:t>
            </a:r>
            <a:r>
              <a:rPr lang="it-IT" i="1" dirty="0"/>
              <a:t>, Escherichia coli, </a:t>
            </a:r>
            <a:r>
              <a:rPr lang="it-IT" i="1" dirty="0" err="1"/>
              <a:t>Enterobacter</a:t>
            </a:r>
            <a:r>
              <a:rPr lang="it-IT" i="1" dirty="0"/>
              <a:t> </a:t>
            </a:r>
            <a:r>
              <a:rPr lang="it-IT" i="1" dirty="0" err="1" smtClean="0"/>
              <a:t>cloacae</a:t>
            </a:r>
            <a:r>
              <a:rPr lang="it-IT" i="1" dirty="0" smtClean="0"/>
              <a:t>.</a:t>
            </a:r>
            <a:endParaRPr lang="it-IT" i="1" dirty="0"/>
          </a:p>
        </p:txBody>
      </p:sp>
      <p:sp>
        <p:nvSpPr>
          <p:cNvPr id="8" name="Connettore 7"/>
          <p:cNvSpPr/>
          <p:nvPr/>
        </p:nvSpPr>
        <p:spPr>
          <a:xfrm>
            <a:off x="935596" y="1772816"/>
            <a:ext cx="1080120" cy="93610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/>
          <p:cNvSpPr/>
          <p:nvPr/>
        </p:nvSpPr>
        <p:spPr>
          <a:xfrm>
            <a:off x="1223628" y="3140968"/>
            <a:ext cx="576064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onnettore 9"/>
          <p:cNvSpPr/>
          <p:nvPr/>
        </p:nvSpPr>
        <p:spPr>
          <a:xfrm>
            <a:off x="1007604" y="4581128"/>
            <a:ext cx="1152128" cy="1080120"/>
          </a:xfrm>
          <a:prstGeom prst="flowChartConnector">
            <a:avLst/>
          </a:prstGeom>
          <a:solidFill>
            <a:srgbClr val="C80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2" descr="C:\Users\Fabio\Desktop\CPM\Loghi CPM\nuovi loghi\logo-per-broch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09320"/>
            <a:ext cx="864096" cy="5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err="1" smtClean="0"/>
              <a:t>Well</a:t>
            </a:r>
            <a:r>
              <a:rPr lang="it-IT" sz="4000" dirty="0" smtClean="0"/>
              <a:t> 21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</a:t>
            </a:r>
            <a:r>
              <a:rPr lang="en-US" dirty="0" smtClean="0"/>
              <a:t>ell </a:t>
            </a:r>
            <a:r>
              <a:rPr lang="en-US" dirty="0"/>
              <a:t>No. </a:t>
            </a:r>
            <a:r>
              <a:rPr lang="en-US" dirty="0" smtClean="0"/>
              <a:t>21 </a:t>
            </a:r>
            <a:r>
              <a:rPr lang="en-US" dirty="0"/>
              <a:t>allows identification of KPC, or </a:t>
            </a:r>
            <a:r>
              <a:rPr lang="en-US" i="1" dirty="0" err="1"/>
              <a:t>Klebsiella</a:t>
            </a:r>
            <a:r>
              <a:rPr lang="en-US" i="1" dirty="0"/>
              <a:t> pneumoniae </a:t>
            </a:r>
            <a:r>
              <a:rPr lang="en-US" i="1" dirty="0" err="1" smtClean="0"/>
              <a:t>carbapenemase</a:t>
            </a:r>
            <a:r>
              <a:rPr lang="en-US" dirty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Gram-negative </a:t>
            </a:r>
            <a:r>
              <a:rPr lang="en-US" dirty="0"/>
              <a:t>bacteria are highly resistant to the drugs that cause significant </a:t>
            </a:r>
            <a:r>
              <a:rPr lang="en-US" dirty="0" smtClean="0"/>
              <a:t>infections.</a:t>
            </a:r>
          </a:p>
          <a:p>
            <a:pPr marL="0" indent="0">
              <a:buNone/>
            </a:pPr>
            <a:r>
              <a:rPr lang="en-US" dirty="0" smtClean="0"/>
              <a:t>KPC </a:t>
            </a:r>
            <a:r>
              <a:rPr lang="en-US" dirty="0"/>
              <a:t>represents important </a:t>
            </a:r>
            <a:r>
              <a:rPr lang="en-US" dirty="0" smtClean="0"/>
              <a:t>resistance </a:t>
            </a:r>
            <a:r>
              <a:rPr lang="en-US" dirty="0"/>
              <a:t>mechanisms </a:t>
            </a:r>
            <a:r>
              <a:rPr lang="en-US" dirty="0" smtClean="0"/>
              <a:t>for </a:t>
            </a:r>
            <a:r>
              <a:rPr lang="en-US" dirty="0"/>
              <a:t>an increasingly broad range of Gram-negative bacteria and no longer limited to only </a:t>
            </a:r>
            <a:r>
              <a:rPr lang="en-US" i="1" dirty="0"/>
              <a:t>K. </a:t>
            </a:r>
            <a:r>
              <a:rPr lang="en-US" i="1" dirty="0" err="1"/>
              <a:t>pneumoniae</a:t>
            </a:r>
            <a:r>
              <a:rPr lang="en-US" i="1" dirty="0"/>
              <a:t>.</a:t>
            </a:r>
            <a:endParaRPr lang="it-IT" i="1" dirty="0"/>
          </a:p>
        </p:txBody>
      </p:sp>
      <p:sp>
        <p:nvSpPr>
          <p:cNvPr id="5" name="Connettore 4"/>
          <p:cNvSpPr/>
          <p:nvPr/>
        </p:nvSpPr>
        <p:spPr>
          <a:xfrm>
            <a:off x="1537952" y="1628800"/>
            <a:ext cx="1080120" cy="100811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/>
          <p:cNvSpPr/>
          <p:nvPr/>
        </p:nvSpPr>
        <p:spPr>
          <a:xfrm>
            <a:off x="1835696" y="306896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onnettore 6"/>
          <p:cNvSpPr/>
          <p:nvPr/>
        </p:nvSpPr>
        <p:spPr>
          <a:xfrm>
            <a:off x="1331640" y="4725144"/>
            <a:ext cx="1512168" cy="117728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onnettore 7"/>
          <p:cNvSpPr/>
          <p:nvPr/>
        </p:nvSpPr>
        <p:spPr>
          <a:xfrm>
            <a:off x="1547664" y="1628800"/>
            <a:ext cx="1080120" cy="1008112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Picture 2" descr="C:\Users\Fabio\Desktop\CPM\Loghi CPM\nuovi loghi\logo-per-broch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09320"/>
            <a:ext cx="864096" cy="5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79512" y="477253"/>
            <a:ext cx="896448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There are many 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microorganisms (</a:t>
            </a:r>
            <a:r>
              <a:rPr lang="en-US" sz="28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Salmonella</a:t>
            </a:r>
            <a:r>
              <a:rPr lang="en-US" sz="2800" i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Shigellas</a:t>
            </a:r>
            <a:r>
              <a:rPr lang="en-US" sz="2800" i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Campylobacter, Yersinia </a:t>
            </a:r>
            <a:r>
              <a:rPr lang="en-US" sz="2800" i="1" dirty="0" err="1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enterocolitica</a:t>
            </a:r>
            <a:r>
              <a:rPr lang="en-US" sz="28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etc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…) that </a:t>
            </a:r>
            <a:r>
              <a:rPr lang="en-US" sz="28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can 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attack intestines</a:t>
            </a:r>
            <a:r>
              <a:rPr lang="en-US" sz="28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leading typically consequences as nausea, vomiting and, more frequently, diarrhea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 symptomatology strongly debilitates the body, due to the massive loss of fluids and minerals. </a:t>
            </a:r>
            <a:endParaRPr lang="en-US" sz="28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Toxins </a:t>
            </a:r>
            <a:r>
              <a:rPr lang="en-US" sz="28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released by these bacteria reduce 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 intestinal capacity to </a:t>
            </a:r>
            <a:r>
              <a:rPr lang="en-US" sz="28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absorb 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water.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 result 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is an </a:t>
            </a:r>
            <a:r>
              <a:rPr lang="en-US" sz="28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uncontrolled expulsion of liquid fecal mass with increased 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diarrhea and decreased </a:t>
            </a:r>
            <a:r>
              <a:rPr lang="en-US" sz="28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digestive 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efficiency.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Fabio\Desktop\CPM\Loghi CPM\nuovi loghi\logo-per-broch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09320"/>
            <a:ext cx="864096" cy="5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WELL 22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389438" cy="585311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Some </a:t>
            </a:r>
            <a:r>
              <a:rPr lang="en-US" dirty="0"/>
              <a:t>Campylobacter</a:t>
            </a:r>
            <a:r>
              <a:rPr lang="en-US" dirty="0" smtClean="0"/>
              <a:t> </a:t>
            </a:r>
            <a:r>
              <a:rPr lang="en-US" dirty="0"/>
              <a:t>species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i="1" dirty="0"/>
              <a:t>C. </a:t>
            </a:r>
            <a:r>
              <a:rPr lang="en-US" i="1" dirty="0" err="1"/>
              <a:t>jejuni</a:t>
            </a:r>
            <a:r>
              <a:rPr lang="en-US" i="1" dirty="0"/>
              <a:t>, C. coli and C. </a:t>
            </a:r>
            <a:r>
              <a:rPr lang="en-US" i="1" dirty="0" err="1"/>
              <a:t>lari</a:t>
            </a:r>
            <a:r>
              <a:rPr lang="en-US" dirty="0"/>
              <a:t>) are frequently identified as causative agents of acute infectious diarrhea in developed countries.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These </a:t>
            </a:r>
            <a:r>
              <a:rPr lang="en-US" dirty="0"/>
              <a:t>are infections caused by </a:t>
            </a:r>
            <a:r>
              <a:rPr lang="en-US" dirty="0" smtClean="0"/>
              <a:t>consumption </a:t>
            </a:r>
            <a:r>
              <a:rPr lang="en-US" dirty="0"/>
              <a:t>or from improper handling of raw or undercooked meat, especially poultry, </a:t>
            </a:r>
            <a:r>
              <a:rPr lang="en-US" dirty="0" smtClean="0"/>
              <a:t>and contaminated </a:t>
            </a:r>
            <a:r>
              <a:rPr lang="en-US" dirty="0"/>
              <a:t>fresh </a:t>
            </a:r>
            <a:r>
              <a:rPr lang="en-US" dirty="0" smtClean="0"/>
              <a:t>milk.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Generally the </a:t>
            </a:r>
            <a:r>
              <a:rPr lang="en-US" dirty="0"/>
              <a:t>infection resolves within a few days, and only rarely </a:t>
            </a:r>
            <a:r>
              <a:rPr lang="en-US" dirty="0" smtClean="0"/>
              <a:t>or in </a:t>
            </a:r>
            <a:r>
              <a:rPr lang="en-US" dirty="0"/>
              <a:t>"in risk </a:t>
            </a:r>
            <a:r>
              <a:rPr lang="en-US" dirty="0" smtClean="0"/>
              <a:t>"categories, such </a:t>
            </a:r>
            <a:r>
              <a:rPr lang="en-US" dirty="0"/>
              <a:t>as children, the elderly and immunocompromised individuals, may occur post infectious complications such as arthritis and neurological disorders.</a:t>
            </a:r>
            <a:endParaRPr lang="it-IT" dirty="0"/>
          </a:p>
        </p:txBody>
      </p:sp>
      <p:sp>
        <p:nvSpPr>
          <p:cNvPr id="9" name="Connettore 8"/>
          <p:cNvSpPr/>
          <p:nvPr/>
        </p:nvSpPr>
        <p:spPr>
          <a:xfrm>
            <a:off x="1475656" y="1628800"/>
            <a:ext cx="1152128" cy="1152128"/>
          </a:xfrm>
          <a:prstGeom prst="flowChartConnec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/>
          <p:cNvSpPr/>
          <p:nvPr/>
        </p:nvSpPr>
        <p:spPr>
          <a:xfrm>
            <a:off x="1835696" y="306896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onnettore 10"/>
          <p:cNvSpPr/>
          <p:nvPr/>
        </p:nvSpPr>
        <p:spPr>
          <a:xfrm>
            <a:off x="1331640" y="4293096"/>
            <a:ext cx="1512168" cy="1296144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Picture 2" descr="C:\Users\Fabio\Desktop\CPM\Loghi CPM\nuovi loghi\logo-per-broch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09320"/>
            <a:ext cx="864096" cy="5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23528" y="853552"/>
            <a:ext cx="863994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Wells </a:t>
            </a:r>
            <a:r>
              <a:rPr lang="en-US" sz="2800" dirty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from No. 23 to No. 30 allow </a:t>
            </a:r>
            <a:r>
              <a:rPr lang="en-US" sz="2800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antibiotic susceptibility test with: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CS – COLISTIN SULFATE  2 µg/</a:t>
            </a:r>
            <a:r>
              <a:rPr kumimoji="0" lang="it-IT" sz="2800" b="0" i="1" u="none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mL</a:t>
            </a:r>
            <a:endParaRPr kumimoji="0" lang="it-IT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GEN – GENTAMICIN 16 µg/</a:t>
            </a:r>
            <a:r>
              <a:rPr kumimoji="0" lang="it-IT" sz="2800" b="0" i="1" u="none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mL</a:t>
            </a:r>
            <a:endParaRPr kumimoji="0" lang="it-IT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DOX – DOXYCYCLINE 16 µg/</a:t>
            </a:r>
            <a:r>
              <a:rPr kumimoji="0" lang="it-IT" sz="2800" b="0" i="1" u="none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mL</a:t>
            </a:r>
            <a:endParaRPr kumimoji="0" lang="it-IT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LEV- LEVOFLOXACIN 8 µg/</a:t>
            </a:r>
            <a:r>
              <a:rPr kumimoji="0" lang="it-IT" sz="2800" b="0" i="1" u="none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mL</a:t>
            </a:r>
            <a:endParaRPr kumimoji="0" lang="it-IT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sz="2800" b="0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SXT –</a:t>
            </a:r>
            <a:r>
              <a:rPr lang="it-IT" sz="2800" i="1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SULFAMETHOXAZOLE 8 </a:t>
            </a:r>
            <a:r>
              <a:rPr kumimoji="0" lang="it-IT" sz="2800" b="0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µg/</a:t>
            </a:r>
            <a:r>
              <a:rPr kumimoji="0" lang="it-IT" sz="2800" b="0" i="1" u="none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mL</a:t>
            </a:r>
            <a:endParaRPr kumimoji="0" lang="it-IT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800" b="0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TZP – PIPERACILLIN – TAZOBACTAM 128/4 µg/mL</a:t>
            </a:r>
            <a:endParaRPr kumimoji="0" lang="it-IT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800" b="0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CIP – CIPROFLOXACIN 4 µg/mL</a:t>
            </a:r>
            <a:endParaRPr kumimoji="0" lang="it-IT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TOB – TOBRAMYCIN 8 µg/</a:t>
            </a:r>
            <a:r>
              <a:rPr kumimoji="0" lang="it-IT" sz="2800" b="0" i="1" u="none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mL</a:t>
            </a:r>
            <a:endParaRPr kumimoji="0" lang="it-IT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Fabio\Desktop\CPM\Loghi CPM\nuovi loghi\logo-per-broch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09320"/>
            <a:ext cx="864096" cy="5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WELLS 31-32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llow </a:t>
            </a:r>
            <a:r>
              <a:rPr lang="en-US" dirty="0"/>
              <a:t>the presumptive identification of </a:t>
            </a:r>
            <a:r>
              <a:rPr lang="en-US" i="1" dirty="0"/>
              <a:t>Candida spp</a:t>
            </a:r>
            <a:r>
              <a:rPr lang="en-US" dirty="0"/>
              <a:t>., a species of yeast that </a:t>
            </a:r>
            <a:r>
              <a:rPr lang="en-US" dirty="0" smtClean="0"/>
              <a:t>generally form </a:t>
            </a:r>
            <a:r>
              <a:rPr lang="en-US" dirty="0"/>
              <a:t>part of the normal microbial flora of </a:t>
            </a:r>
            <a:r>
              <a:rPr lang="en-US" dirty="0" smtClean="0"/>
              <a:t>skin</a:t>
            </a:r>
            <a:r>
              <a:rPr lang="en-US" dirty="0"/>
              <a:t>, mouth, gastrointestinal tract and vagina.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best known is </a:t>
            </a:r>
            <a:r>
              <a:rPr lang="en-US" i="1" dirty="0"/>
              <a:t>Candida </a:t>
            </a:r>
            <a:r>
              <a:rPr lang="en-US" i="1" dirty="0" err="1"/>
              <a:t>albicans</a:t>
            </a:r>
            <a:r>
              <a:rPr lang="en-US" dirty="0"/>
              <a:t>, which is responsible for many cases of vaginal disorders and more.</a:t>
            </a:r>
            <a:endParaRPr lang="it-IT" dirty="0"/>
          </a:p>
        </p:txBody>
      </p:sp>
      <p:sp>
        <p:nvSpPr>
          <p:cNvPr id="17" name="Connettore 16"/>
          <p:cNvSpPr/>
          <p:nvPr/>
        </p:nvSpPr>
        <p:spPr>
          <a:xfrm>
            <a:off x="755576" y="1844824"/>
            <a:ext cx="720080" cy="792088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onnettore 17"/>
          <p:cNvSpPr/>
          <p:nvPr/>
        </p:nvSpPr>
        <p:spPr>
          <a:xfrm>
            <a:off x="2483768" y="1772816"/>
            <a:ext cx="720080" cy="86409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onnettore 18"/>
          <p:cNvSpPr/>
          <p:nvPr/>
        </p:nvSpPr>
        <p:spPr>
          <a:xfrm>
            <a:off x="683568" y="4437112"/>
            <a:ext cx="648072" cy="673224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onnettore 19"/>
          <p:cNvSpPr/>
          <p:nvPr/>
        </p:nvSpPr>
        <p:spPr>
          <a:xfrm>
            <a:off x="2411760" y="4437112"/>
            <a:ext cx="673224" cy="673224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in giù 20"/>
          <p:cNvSpPr/>
          <p:nvPr/>
        </p:nvSpPr>
        <p:spPr>
          <a:xfrm>
            <a:off x="683568" y="314096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in giù 21"/>
          <p:cNvSpPr/>
          <p:nvPr/>
        </p:nvSpPr>
        <p:spPr>
          <a:xfrm>
            <a:off x="2555776" y="306896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2" descr="C:\Users\Fabio\Desktop\CPM\Loghi CPM\nuovi loghi\logo-per-broch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09320"/>
            <a:ext cx="864096" cy="5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002020" cy="666936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5848796" y="3334680"/>
            <a:ext cx="28083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Positive for ESBL </a:t>
            </a:r>
            <a:r>
              <a:rPr lang="en-US" b="1" i="1" dirty="0"/>
              <a:t>and </a:t>
            </a:r>
            <a:r>
              <a:rPr lang="en-US" b="1" i="1" dirty="0" smtClean="0"/>
              <a:t>KPC with drug resistance.</a:t>
            </a:r>
          </a:p>
          <a:p>
            <a:endParaRPr lang="en-US" b="1" i="1" dirty="0"/>
          </a:p>
          <a:p>
            <a:r>
              <a:rPr lang="en-US" b="1" i="1" dirty="0" smtClean="0"/>
              <a:t>Members </a:t>
            </a:r>
            <a:r>
              <a:rPr lang="en-US" b="1" i="1" dirty="0"/>
              <a:t>of Proteus </a:t>
            </a:r>
            <a:r>
              <a:rPr lang="en-US" b="1" i="1" dirty="0" err="1"/>
              <a:t>spp</a:t>
            </a:r>
            <a:r>
              <a:rPr lang="en-US" b="1" i="1" dirty="0"/>
              <a:t> and </a:t>
            </a:r>
            <a:r>
              <a:rPr lang="en-US" b="1" i="1" dirty="0" err="1"/>
              <a:t>Klebsiella</a:t>
            </a:r>
            <a:r>
              <a:rPr lang="en-US" b="1" i="1" dirty="0"/>
              <a:t> </a:t>
            </a:r>
            <a:r>
              <a:rPr lang="en-US" b="1" i="1" dirty="0" err="1"/>
              <a:t>spp</a:t>
            </a:r>
            <a:r>
              <a:rPr lang="en-US" b="1" i="1" dirty="0"/>
              <a:t> are usually </a:t>
            </a:r>
            <a:r>
              <a:rPr lang="en-US" b="1" i="1" dirty="0" err="1"/>
              <a:t>multiresistant</a:t>
            </a:r>
            <a:r>
              <a:rPr lang="en-US" b="1" i="1" dirty="0"/>
              <a:t> and present </a:t>
            </a:r>
            <a:r>
              <a:rPr lang="en-US" b="1" i="1" dirty="0" smtClean="0"/>
              <a:t>ESBL </a:t>
            </a:r>
            <a:r>
              <a:rPr lang="en-US" b="1" i="1" dirty="0"/>
              <a:t>and KPC </a:t>
            </a:r>
            <a:r>
              <a:rPr lang="en-US" b="1" i="1" dirty="0" smtClean="0"/>
              <a:t>.</a:t>
            </a:r>
          </a:p>
          <a:p>
            <a:endParaRPr lang="en-US" b="1" i="1" dirty="0"/>
          </a:p>
          <a:p>
            <a:r>
              <a:rPr lang="en-US" b="1" i="1" dirty="0"/>
              <a:t>They are also able to grow in Campylobacter well for the same reason </a:t>
            </a:r>
            <a:r>
              <a:rPr lang="en-US" b="1" i="1" dirty="0" smtClean="0"/>
              <a:t>.</a:t>
            </a:r>
          </a:p>
          <a:p>
            <a:endParaRPr lang="en-US" dirty="0"/>
          </a:p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5353868" y="548680"/>
            <a:ext cx="37981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Well 17 for </a:t>
            </a:r>
            <a:r>
              <a:rPr lang="en-US" b="1" i="1" dirty="0"/>
              <a:t>presumptive identification of the KES </a:t>
            </a:r>
            <a:r>
              <a:rPr lang="en-US" b="1" i="1" dirty="0" smtClean="0"/>
              <a:t>is red </a:t>
            </a:r>
            <a:r>
              <a:rPr lang="en-US" b="1" i="1"/>
              <a:t>and </a:t>
            </a:r>
            <a:r>
              <a:rPr lang="en-US" b="1" i="1" smtClean="0"/>
              <a:t>turbid </a:t>
            </a:r>
            <a:r>
              <a:rPr lang="en-US" b="1" i="1" dirty="0"/>
              <a:t>as the well 18 </a:t>
            </a:r>
            <a:r>
              <a:rPr lang="en-US" b="1" i="1" dirty="0" smtClean="0"/>
              <a:t>green. </a:t>
            </a:r>
          </a:p>
          <a:p>
            <a:r>
              <a:rPr lang="en-US" b="1" i="1" dirty="0" smtClean="0"/>
              <a:t>Positive well for </a:t>
            </a:r>
            <a:r>
              <a:rPr lang="en-US" b="1" i="1" dirty="0"/>
              <a:t>presumptive identification of ESBL and </a:t>
            </a:r>
            <a:r>
              <a:rPr lang="en-US" b="1" i="1" dirty="0" smtClean="0"/>
              <a:t>21 for </a:t>
            </a:r>
            <a:r>
              <a:rPr lang="en-US" b="1" i="1" dirty="0"/>
              <a:t>presumptive identification of KPC . </a:t>
            </a:r>
          </a:p>
          <a:p>
            <a:r>
              <a:rPr lang="en-US" b="1" i="1" dirty="0" smtClean="0"/>
              <a:t>Well 22 for </a:t>
            </a:r>
            <a:r>
              <a:rPr lang="en-US" b="1" i="1" dirty="0"/>
              <a:t>presumptive identification of </a:t>
            </a:r>
            <a:r>
              <a:rPr lang="en-US" b="1" i="1" dirty="0" smtClean="0"/>
              <a:t>Campylobacter red transparent with no turbidity.</a:t>
            </a:r>
            <a:endParaRPr lang="it-IT" b="1" i="1" dirty="0"/>
          </a:p>
        </p:txBody>
      </p:sp>
      <p:pic>
        <p:nvPicPr>
          <p:cNvPr id="6" name="Picture 2" descr="C:\Users\Fabio\Desktop\CPM\Loghi CPM\nuovi loghi\logo-per-broch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09320"/>
            <a:ext cx="864096" cy="5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25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cro\Desktop\FOTOS FAECAL\E.coli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4704"/>
            <a:ext cx="457200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Fabio\Desktop\CPM\Loghi CPM\nuovi loghi\logo-per-broch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09320"/>
            <a:ext cx="864096" cy="5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012808" y="50800"/>
            <a:ext cx="11183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E.Coli</a:t>
            </a:r>
            <a:endParaRPr kumimoji="0" lang="it-IT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24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ro\Desktop\FOTOS FAECAL\Salmonella IMAG0427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97484"/>
            <a:ext cx="457200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Fabio\Desktop\CPM\Loghi CPM\nuovi loghi\logo-per-broch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09320"/>
            <a:ext cx="864096" cy="5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75856" y="332656"/>
            <a:ext cx="28729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Salmonella </a:t>
            </a:r>
            <a:r>
              <a:rPr kumimoji="0" lang="it-IT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spp</a:t>
            </a:r>
            <a:r>
              <a:rPr kumimoji="0" lang="it-IT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  <a:endParaRPr kumimoji="0" lang="it-IT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81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cro\Desktop\FOTOS FAECAL\Shigella IMAG0428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61127"/>
            <a:ext cx="45720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Fabio\Desktop\CPM\Loghi CPM\nuovi loghi\logo-per-broch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09320"/>
            <a:ext cx="864096" cy="5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60711" y="332656"/>
            <a:ext cx="17860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Shigella spp.</a:t>
            </a:r>
            <a:endParaRPr kumimoji="0" lang="it-IT" sz="36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85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ChangeArrowheads="1"/>
          </p:cNvSpPr>
          <p:nvPr>
            <p:ph type="title"/>
          </p:nvPr>
        </p:nvSpPr>
        <p:spPr>
          <a:xfrm>
            <a:off x="391680" y="1142647"/>
            <a:ext cx="8228160" cy="567420"/>
          </a:xfrm>
        </p:spPr>
        <p:txBody>
          <a:bodyPr tIns="35203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it-IT" altLang="it-IT" dirty="0" smtClean="0">
                <a:solidFill>
                  <a:schemeClr val="accent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61045" y="1926540"/>
            <a:ext cx="8687520" cy="3331701"/>
          </a:xfrm>
        </p:spPr>
        <p:txBody>
          <a:bodyPr/>
          <a:lstStyle/>
          <a:p>
            <a:pPr marL="391686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endParaRPr lang="it-IT" altLang="it-IT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91686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lang="it-IT" altLang="it-IT" dirty="0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n-US" altLang="it-IT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greater danger for most of us lies not in setting our aim too high and falling short; but in setting our aim too low, and achieving our mark</a:t>
            </a:r>
            <a:r>
              <a:rPr lang="it-IT" altLang="it-IT" dirty="0" smtClean="0">
                <a:solidFill>
                  <a:schemeClr val="accent1">
                    <a:lumMod val="75000"/>
                  </a:schemeClr>
                </a:solidFill>
              </a:rPr>
              <a:t>.” (</a:t>
            </a:r>
            <a:r>
              <a:rPr lang="it-IT" altLang="it-IT" i="1" dirty="0" smtClean="0">
                <a:solidFill>
                  <a:schemeClr val="accent1">
                    <a:lumMod val="75000"/>
                  </a:schemeClr>
                </a:solidFill>
              </a:rPr>
              <a:t>Michelangelo</a:t>
            </a:r>
            <a:r>
              <a:rPr lang="it-IT" altLang="it-IT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391686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lang="it-IT" altLang="it-IT" dirty="0" smtClean="0">
                <a:solidFill>
                  <a:schemeClr val="accent1">
                    <a:lumMod val="75000"/>
                  </a:schemeClr>
                </a:solidFill>
              </a:rPr>
              <a:t>THANKS!</a:t>
            </a:r>
          </a:p>
          <a:p>
            <a:pPr marL="391686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endParaRPr lang="it-IT" altLang="it-IT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656243" y="4636159"/>
            <a:ext cx="3092221" cy="1961193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lvl="0"/>
            <a:r>
              <a:rPr lang="it-IT" sz="1600" dirty="0">
                <a:solidFill>
                  <a:schemeClr val="accent1">
                    <a:lumMod val="75000"/>
                  </a:schemeClr>
                </a:solidFill>
              </a:rPr>
              <a:t>Prof. Isis </a:t>
            </a:r>
            <a:r>
              <a:rPr lang="it-IT" sz="1600" dirty="0" err="1">
                <a:solidFill>
                  <a:schemeClr val="accent1">
                    <a:lumMod val="75000"/>
                  </a:schemeClr>
                </a:solidFill>
              </a:rPr>
              <a:t>Tamargo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</a:rPr>
              <a:t> Martinez, </a:t>
            </a:r>
            <a:r>
              <a:rPr lang="it-IT" sz="1600" dirty="0" err="1">
                <a:solidFill>
                  <a:schemeClr val="accent1">
                    <a:lumMod val="75000"/>
                  </a:schemeClr>
                </a:solidFill>
              </a:rPr>
              <a:t>PhD</a:t>
            </a:r>
            <a:endParaRPr lang="it-IT" sz="16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it-IT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1600" dirty="0">
                <a:solidFill>
                  <a:schemeClr val="accent1">
                    <a:lumMod val="75000"/>
                  </a:schemeClr>
                </a:solidFill>
              </a:rPr>
              <a:t>Dr.ssa Sabina </a:t>
            </a:r>
            <a:r>
              <a:rPr lang="it-IT" sz="1600" dirty="0" err="1">
                <a:solidFill>
                  <a:schemeClr val="accent1">
                    <a:lumMod val="75000"/>
                  </a:schemeClr>
                </a:solidFill>
              </a:rPr>
              <a:t>Ripani</a:t>
            </a:r>
            <a:endParaRPr lang="it-IT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1600" dirty="0">
                <a:solidFill>
                  <a:schemeClr val="accent1">
                    <a:lumMod val="75000"/>
                  </a:schemeClr>
                </a:solidFill>
              </a:rPr>
              <a:t>Dr. Francesco Pacella</a:t>
            </a:r>
          </a:p>
          <a:p>
            <a:endParaRPr lang="it-IT" sz="2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91680" y="6425423"/>
            <a:ext cx="8645688" cy="39153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it-IT" sz="1000" dirty="0"/>
              <a:t>La seguente presentazione ed il suo contenuto è di proprietà della CPM SAS ed è da ritenersi  strettamente confidenziale e riservata </a:t>
            </a:r>
          </a:p>
          <a:p>
            <a:r>
              <a:rPr lang="it-IT" sz="1000" dirty="0"/>
              <a:t>esclusivamente ai destinatari. Se ne vieta la divulgazione senza il consenso della CPM SAS</a:t>
            </a:r>
          </a:p>
        </p:txBody>
      </p:sp>
    </p:spTree>
    <p:extLst>
      <p:ext uri="{BB962C8B-B14F-4D97-AF65-F5344CB8AC3E}">
        <p14:creationId xmlns:p14="http://schemas.microsoft.com/office/powerpoint/2010/main" val="408610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1425503"/>
            <a:ext cx="91440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 the base of infectious colitis there are distinct damaging </a:t>
            </a:r>
            <a:r>
              <a:rPr lang="en-US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mechanisms due 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</a:t>
            </a:r>
            <a:r>
              <a:rPr lang="en-US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it-I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SymbolMT"/>
              </a:rPr>
              <a:t> </a:t>
            </a:r>
            <a:r>
              <a:rPr lang="en-US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 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Invasive </a:t>
            </a:r>
            <a:r>
              <a:rPr lang="en-US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icroorganisms</a:t>
            </a:r>
            <a:r>
              <a:rPr lang="en-US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which </a:t>
            </a:r>
            <a:r>
              <a:rPr lang="en-US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penetrate and 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affecting the epithelial lining of the </a:t>
            </a:r>
            <a:r>
              <a:rPr lang="en-US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intestine;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it-IT" sz="32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it-IT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 E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nterotoxins, 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which exert a direct toxic action on the </a:t>
            </a:r>
            <a:r>
              <a:rPr lang="en-US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intestinal lumen.</a:t>
            </a:r>
            <a:endParaRPr kumimoji="0" lang="it-IT" sz="32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Fabio\Desktop\CPM\Loghi CPM\nuovi loghi\logo-per-broch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09320"/>
            <a:ext cx="864096" cy="5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1088468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ea typeface="Calibri" pitchFamily="34" charset="0"/>
                <a:cs typeface="Times New Roman" pitchFamily="18" charset="0"/>
              </a:rPr>
              <a:t>In diarrhea from invasive microorganisms: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ea typeface="Calibri" pitchFamily="34" charset="0"/>
                <a:cs typeface="Times New Roman" pitchFamily="18" charset="0"/>
              </a:rPr>
              <a:t>infectious agents penetrate cells by endocytosis and release toxins and other substances that block cell function and cause its death.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ea typeface="Calibri" pitchFamily="34" charset="0"/>
                <a:cs typeface="Times New Roman" pitchFamily="18" charset="0"/>
              </a:rPr>
              <a:t>Unlike toxigenic microorganisms, the invasive have as main target </a:t>
            </a:r>
            <a:r>
              <a:rPr lang="en-US" sz="2800" dirty="0" smtClean="0">
                <a:ea typeface="Calibri" pitchFamily="34" charset="0"/>
                <a:cs typeface="Times New Roman" pitchFamily="18" charset="0"/>
              </a:rPr>
              <a:t>colon 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and distal ileum, causing ulceration </a:t>
            </a:r>
            <a:r>
              <a:rPr lang="en-US" sz="2800" dirty="0" smtClean="0">
                <a:ea typeface="Calibri" pitchFamily="34" charset="0"/>
                <a:cs typeface="Times New Roman" pitchFamily="18" charset="0"/>
              </a:rPr>
              <a:t>and inflammatory reactions.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Picture 2" descr="C:\Users\Fabio\Desktop\CPM\Loghi CPM\nuovi loghi\logo-per-broch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09320"/>
            <a:ext cx="864096" cy="5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-243408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800" dirty="0" err="1">
                <a:ea typeface="Calibri" pitchFamily="34" charset="0"/>
                <a:cs typeface="Times New Roman" pitchFamily="18" charset="0"/>
              </a:rPr>
              <a:t>Many</a:t>
            </a:r>
            <a:r>
              <a:rPr lang="it-IT" sz="28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it-IT" sz="2800" dirty="0" err="1">
                <a:ea typeface="Calibri" pitchFamily="34" charset="0"/>
                <a:cs typeface="Times New Roman" pitchFamily="18" charset="0"/>
              </a:rPr>
              <a:t>microorganisms</a:t>
            </a:r>
            <a:r>
              <a:rPr lang="it-IT" sz="28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it-IT" sz="2800" dirty="0" err="1" smtClean="0">
                <a:ea typeface="Calibri" pitchFamily="34" charset="0"/>
                <a:cs typeface="Times New Roman" pitchFamily="18" charset="0"/>
              </a:rPr>
              <a:t>produces</a:t>
            </a:r>
            <a:r>
              <a:rPr lang="it-IT" sz="28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it-IT" sz="2800" dirty="0" err="1" smtClean="0">
                <a:ea typeface="Calibri" pitchFamily="34" charset="0"/>
                <a:cs typeface="Times New Roman" pitchFamily="18" charset="0"/>
              </a:rPr>
              <a:t>Enterotoxins</a:t>
            </a:r>
            <a:r>
              <a:rPr lang="it-IT" sz="28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it-IT" sz="2800" dirty="0" err="1" smtClean="0">
                <a:ea typeface="Calibri" pitchFamily="34" charset="0"/>
                <a:cs typeface="Times New Roman" pitchFamily="18" charset="0"/>
              </a:rPr>
              <a:t>thst</a:t>
            </a:r>
            <a:r>
              <a:rPr lang="it-IT" sz="2800" dirty="0" smtClean="0">
                <a:ea typeface="Calibri" pitchFamily="34" charset="0"/>
                <a:cs typeface="Times New Roman" pitchFamily="18" charset="0"/>
              </a:rPr>
              <a:t> can </a:t>
            </a:r>
            <a:r>
              <a:rPr lang="it-IT" sz="2800" dirty="0">
                <a:ea typeface="Calibri" pitchFamily="34" charset="0"/>
                <a:cs typeface="Times New Roman" pitchFamily="18" charset="0"/>
              </a:rPr>
              <a:t>cause </a:t>
            </a:r>
            <a:r>
              <a:rPr lang="it-IT" sz="2800" dirty="0" err="1" smtClean="0">
                <a:ea typeface="Calibri" pitchFamily="34" charset="0"/>
                <a:cs typeface="Times New Roman" pitchFamily="18" charset="0"/>
              </a:rPr>
              <a:t>different</a:t>
            </a:r>
            <a:r>
              <a:rPr lang="it-IT" sz="28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it-IT" sz="2800" dirty="0" err="1" smtClean="0">
                <a:ea typeface="Calibri" pitchFamily="34" charset="0"/>
                <a:cs typeface="Times New Roman" pitchFamily="18" charset="0"/>
              </a:rPr>
              <a:t>actions</a:t>
            </a:r>
            <a:r>
              <a:rPr lang="it-IT" sz="2800" dirty="0" smtClean="0">
                <a:ea typeface="Calibri" pitchFamily="34" charset="0"/>
                <a:cs typeface="Times New Roman" pitchFamily="18" charset="0"/>
              </a:rPr>
              <a:t>:</a:t>
            </a:r>
            <a:endParaRPr lang="it-IT" sz="2800" dirty="0"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 dirty="0"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800" b="1" dirty="0" err="1" smtClean="0">
                <a:ea typeface="Calibri" pitchFamily="34" charset="0"/>
                <a:cs typeface="Times New Roman" pitchFamily="18" charset="0"/>
              </a:rPr>
              <a:t>Cytotonic</a:t>
            </a:r>
            <a:r>
              <a:rPr lang="it-IT" sz="2800" dirty="0" smtClean="0">
                <a:ea typeface="Calibri" pitchFamily="34" charset="0"/>
                <a:cs typeface="Times New Roman" pitchFamily="18" charset="0"/>
              </a:rPr>
              <a:t>, </a:t>
            </a:r>
            <a:r>
              <a:rPr lang="it-IT" sz="2800" dirty="0" err="1" smtClean="0">
                <a:ea typeface="Calibri" pitchFamily="34" charset="0"/>
                <a:cs typeface="Times New Roman" pitchFamily="18" charset="0"/>
              </a:rPr>
              <a:t>without</a:t>
            </a:r>
            <a:r>
              <a:rPr lang="it-IT" sz="28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it-IT" sz="2800" dirty="0" err="1" smtClean="0">
                <a:ea typeface="Calibri" pitchFamily="34" charset="0"/>
                <a:cs typeface="Times New Roman" pitchFamily="18" charset="0"/>
              </a:rPr>
              <a:t>causing</a:t>
            </a:r>
            <a:r>
              <a:rPr lang="it-IT" sz="28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it-IT" sz="2800" dirty="0" err="1">
                <a:ea typeface="Calibri" pitchFamily="34" charset="0"/>
                <a:cs typeface="Times New Roman" pitchFamily="18" charset="0"/>
              </a:rPr>
              <a:t>epithelium</a:t>
            </a:r>
            <a:r>
              <a:rPr lang="it-IT" sz="28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it-IT" sz="2800" dirty="0" err="1">
                <a:ea typeface="Calibri" pitchFamily="34" charset="0"/>
                <a:cs typeface="Times New Roman" pitchFamily="18" charset="0"/>
              </a:rPr>
              <a:t>damage</a:t>
            </a:r>
            <a:r>
              <a:rPr lang="it-IT" sz="2800" dirty="0">
                <a:ea typeface="Calibri" pitchFamily="34" charset="0"/>
                <a:cs typeface="Times New Roman" pitchFamily="18" charset="0"/>
              </a:rPr>
              <a:t> </a:t>
            </a:r>
            <a:endParaRPr lang="it-IT" sz="2800" dirty="0" smtClean="0"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800" dirty="0" smtClean="0">
                <a:ea typeface="Calibri" pitchFamily="34" charset="0"/>
                <a:cs typeface="Times New Roman" pitchFamily="18" charset="0"/>
              </a:rPr>
              <a:t>or</a:t>
            </a:r>
            <a:endParaRPr lang="it-IT" sz="2800" dirty="0"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800" b="1" dirty="0" err="1">
                <a:ea typeface="Calibri" pitchFamily="34" charset="0"/>
                <a:cs typeface="Times New Roman" pitchFamily="18" charset="0"/>
              </a:rPr>
              <a:t>C</a:t>
            </a:r>
            <a:r>
              <a:rPr lang="it-IT" sz="2800" b="1" dirty="0" err="1" smtClean="0">
                <a:ea typeface="Calibri" pitchFamily="34" charset="0"/>
                <a:cs typeface="Times New Roman" pitchFamily="18" charset="0"/>
              </a:rPr>
              <a:t>ytotoxic</a:t>
            </a:r>
            <a:r>
              <a:rPr lang="it-IT" sz="2800" dirty="0" smtClean="0">
                <a:ea typeface="Calibri" pitchFamily="34" charset="0"/>
                <a:cs typeface="Times New Roman" pitchFamily="18" charset="0"/>
              </a:rPr>
              <a:t>, with </a:t>
            </a:r>
            <a:r>
              <a:rPr lang="it-IT" sz="2800" dirty="0" err="1" smtClean="0">
                <a:ea typeface="Calibri" pitchFamily="34" charset="0"/>
                <a:cs typeface="Times New Roman" pitchFamily="18" charset="0"/>
              </a:rPr>
              <a:t>cell</a:t>
            </a:r>
            <a:r>
              <a:rPr lang="it-IT" sz="28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it-IT" sz="2800" dirty="0" err="1">
                <a:ea typeface="Calibri" pitchFamily="34" charset="0"/>
                <a:cs typeface="Times New Roman" pitchFamily="18" charset="0"/>
              </a:rPr>
              <a:t>damage</a:t>
            </a:r>
            <a:r>
              <a:rPr lang="it-IT" sz="2800" dirty="0"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 dirty="0"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800" dirty="0">
                <a:ea typeface="Calibri" pitchFamily="34" charset="0"/>
                <a:cs typeface="Times New Roman" pitchFamily="18" charset="0"/>
              </a:rPr>
              <a:t>An </a:t>
            </a:r>
            <a:r>
              <a:rPr lang="it-IT" sz="2800" dirty="0" err="1">
                <a:ea typeface="Calibri" pitchFamily="34" charset="0"/>
                <a:cs typeface="Times New Roman" pitchFamily="18" charset="0"/>
              </a:rPr>
              <a:t>example</a:t>
            </a:r>
            <a:r>
              <a:rPr lang="it-IT" sz="2800" dirty="0">
                <a:ea typeface="Calibri" pitchFamily="34" charset="0"/>
                <a:cs typeface="Times New Roman" pitchFamily="18" charset="0"/>
              </a:rPr>
              <a:t> of </a:t>
            </a:r>
            <a:r>
              <a:rPr lang="it-IT" sz="2800" dirty="0" err="1">
                <a:ea typeface="Calibri" pitchFamily="34" charset="0"/>
                <a:cs typeface="Times New Roman" pitchFamily="18" charset="0"/>
              </a:rPr>
              <a:t>diarrhea</a:t>
            </a:r>
            <a:r>
              <a:rPr lang="it-IT" sz="28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it-IT" sz="2800" dirty="0" err="1" smtClean="0">
                <a:ea typeface="Calibri" pitchFamily="34" charset="0"/>
                <a:cs typeface="Times New Roman" pitchFamily="18" charset="0"/>
              </a:rPr>
              <a:t>caused</a:t>
            </a:r>
            <a:r>
              <a:rPr lang="it-IT" sz="28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it-IT" sz="2800" dirty="0">
                <a:ea typeface="Calibri" pitchFamily="34" charset="0"/>
                <a:cs typeface="Times New Roman" pitchFamily="18" charset="0"/>
              </a:rPr>
              <a:t>by </a:t>
            </a:r>
            <a:r>
              <a:rPr lang="it-IT" sz="2800" dirty="0" err="1" smtClean="0">
                <a:ea typeface="Calibri" pitchFamily="34" charset="0"/>
                <a:cs typeface="Times New Roman" pitchFamily="18" charset="0"/>
              </a:rPr>
              <a:t>enterotoxin</a:t>
            </a:r>
            <a:r>
              <a:rPr lang="it-IT" sz="28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it-IT" sz="2800" dirty="0" err="1" smtClean="0">
                <a:ea typeface="Calibri" pitchFamily="34" charset="0"/>
                <a:cs typeface="Times New Roman" pitchFamily="18" charset="0"/>
              </a:rPr>
              <a:t>is</a:t>
            </a:r>
            <a:r>
              <a:rPr lang="it-IT" sz="28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it-IT" sz="2800" dirty="0" smtClean="0">
                <a:ea typeface="Calibri" pitchFamily="34" charset="0"/>
                <a:cs typeface="Times New Roman" pitchFamily="18" charset="0"/>
              </a:rPr>
              <a:t>the </a:t>
            </a:r>
            <a:r>
              <a:rPr lang="it-IT" sz="2800" dirty="0" err="1" smtClean="0">
                <a:ea typeface="Calibri" pitchFamily="34" charset="0"/>
                <a:cs typeface="Times New Roman" pitchFamily="18" charset="0"/>
              </a:rPr>
              <a:t>one</a:t>
            </a:r>
            <a:r>
              <a:rPr lang="it-IT" sz="2800" dirty="0" smtClean="0">
                <a:ea typeface="Calibri" pitchFamily="34" charset="0"/>
                <a:cs typeface="Times New Roman" pitchFamily="18" charset="0"/>
              </a:rPr>
              <a:t> from </a:t>
            </a:r>
            <a:r>
              <a:rPr lang="it-IT" sz="2800" i="1" dirty="0" err="1">
                <a:ea typeface="Calibri" pitchFamily="34" charset="0"/>
                <a:cs typeface="Times New Roman" pitchFamily="18" charset="0"/>
              </a:rPr>
              <a:t>Vibrio</a:t>
            </a:r>
            <a:r>
              <a:rPr lang="it-IT" sz="2800" i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it-IT" sz="2800" i="1" dirty="0" err="1">
                <a:ea typeface="Calibri" pitchFamily="34" charset="0"/>
                <a:cs typeface="Times New Roman" pitchFamily="18" charset="0"/>
              </a:rPr>
              <a:t>C</a:t>
            </a:r>
            <a:r>
              <a:rPr lang="it-IT" sz="2800" i="1" dirty="0" err="1" smtClean="0">
                <a:ea typeface="Calibri" pitchFamily="34" charset="0"/>
                <a:cs typeface="Times New Roman" pitchFamily="18" charset="0"/>
              </a:rPr>
              <a:t>holerae</a:t>
            </a:r>
            <a:r>
              <a:rPr lang="it-IT" sz="2800" i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it-IT" sz="2800" dirty="0">
                <a:ea typeface="Calibri" pitchFamily="34" charset="0"/>
                <a:cs typeface="Times New Roman" pitchFamily="18" charset="0"/>
              </a:rPr>
              <a:t>and </a:t>
            </a:r>
            <a:r>
              <a:rPr lang="it-IT" sz="2800" dirty="0" err="1">
                <a:ea typeface="Calibri" pitchFamily="34" charset="0"/>
                <a:cs typeface="Times New Roman" pitchFamily="18" charset="0"/>
              </a:rPr>
              <a:t>enterotoxigenic</a:t>
            </a:r>
            <a:r>
              <a:rPr lang="it-IT" sz="28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it-IT" sz="2800" i="1" dirty="0">
                <a:ea typeface="Calibri" pitchFamily="34" charset="0"/>
                <a:cs typeface="Times New Roman" pitchFamily="18" charset="0"/>
              </a:rPr>
              <a:t>Escherichia </a:t>
            </a:r>
            <a:r>
              <a:rPr lang="it-IT" sz="2800" i="1" dirty="0" smtClean="0">
                <a:ea typeface="Calibri" pitchFamily="34" charset="0"/>
                <a:cs typeface="Times New Roman" pitchFamily="18" charset="0"/>
              </a:rPr>
              <a:t>Coli, </a:t>
            </a:r>
            <a:r>
              <a:rPr lang="it-IT" sz="2800" dirty="0" err="1" smtClean="0">
                <a:ea typeface="Calibri" pitchFamily="34" charset="0"/>
                <a:cs typeface="Times New Roman" pitchFamily="18" charset="0"/>
              </a:rPr>
              <a:t>that</a:t>
            </a:r>
            <a:r>
              <a:rPr lang="it-IT" sz="2800" dirty="0" smtClean="0">
                <a:ea typeface="Calibri" pitchFamily="34" charset="0"/>
                <a:cs typeface="Times New Roman" pitchFamily="18" charset="0"/>
              </a:rPr>
              <a:t> produce </a:t>
            </a:r>
            <a:r>
              <a:rPr lang="it-IT" sz="2800" b="1" dirty="0" err="1">
                <a:ea typeface="Calibri" pitchFamily="34" charset="0"/>
                <a:cs typeface="Times New Roman" pitchFamily="18" charset="0"/>
              </a:rPr>
              <a:t>cytotonic</a:t>
            </a:r>
            <a:r>
              <a:rPr lang="it-IT" sz="28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it-IT" sz="2800" dirty="0" err="1">
                <a:ea typeface="Calibri" pitchFamily="34" charset="0"/>
                <a:cs typeface="Times New Roman" pitchFamily="18" charset="0"/>
              </a:rPr>
              <a:t>toxins</a:t>
            </a:r>
            <a:r>
              <a:rPr lang="it-IT" sz="28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it-IT" sz="2800" dirty="0" err="1">
                <a:ea typeface="Calibri" pitchFamily="34" charset="0"/>
                <a:cs typeface="Times New Roman" pitchFamily="18" charset="0"/>
              </a:rPr>
              <a:t>type</a:t>
            </a:r>
            <a:r>
              <a:rPr lang="it-IT" sz="28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it-IT" sz="28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it-IT" sz="2800" dirty="0" err="1">
                <a:ea typeface="Calibri" pitchFamily="34" charset="0"/>
                <a:cs typeface="Times New Roman" pitchFamily="18" charset="0"/>
              </a:rPr>
              <a:t>causing</a:t>
            </a:r>
            <a:r>
              <a:rPr lang="it-IT" sz="28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it-IT" sz="2800" dirty="0" smtClean="0">
                <a:ea typeface="Calibri" pitchFamily="34" charset="0"/>
                <a:cs typeface="Times New Roman" pitchFamily="18" charset="0"/>
              </a:rPr>
              <a:t>a massive </a:t>
            </a:r>
            <a:r>
              <a:rPr lang="it-IT" sz="2800" dirty="0" err="1" smtClean="0">
                <a:ea typeface="Calibri" pitchFamily="34" charset="0"/>
                <a:cs typeface="Times New Roman" pitchFamily="18" charset="0"/>
              </a:rPr>
              <a:t>liquid</a:t>
            </a:r>
            <a:r>
              <a:rPr lang="it-IT" sz="28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it-IT" sz="2800" dirty="0" err="1" smtClean="0">
                <a:ea typeface="Calibri" pitchFamily="34" charset="0"/>
                <a:cs typeface="Times New Roman" pitchFamily="18" charset="0"/>
              </a:rPr>
              <a:t>losses</a:t>
            </a:r>
            <a:r>
              <a:rPr lang="it-IT" sz="2800" dirty="0" smtClean="0">
                <a:ea typeface="Calibri" pitchFamily="34" charset="0"/>
                <a:cs typeface="Times New Roman" pitchFamily="18" charset="0"/>
              </a:rPr>
              <a:t> and </a:t>
            </a:r>
            <a:r>
              <a:rPr lang="it-IT" sz="2800" dirty="0" err="1" smtClean="0">
                <a:ea typeface="Calibri" pitchFamily="34" charset="0"/>
                <a:cs typeface="Times New Roman" pitchFamily="18" charset="0"/>
              </a:rPr>
              <a:t>dehydration</a:t>
            </a:r>
            <a:r>
              <a:rPr lang="it-IT" sz="2800" dirty="0"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it-IT" sz="2800" dirty="0"/>
          </a:p>
        </p:txBody>
      </p:sp>
      <p:pic>
        <p:nvPicPr>
          <p:cNvPr id="3" name="Picture 2" descr="C:\Users\Fabio\Desktop\CPM\Loghi CPM\nuovi loghi\logo-per-broch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09320"/>
            <a:ext cx="864096" cy="5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23528" y="260648"/>
            <a:ext cx="849694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3200" b="1" u="sng" dirty="0" err="1">
                <a:ea typeface="Calibri" pitchFamily="34" charset="0"/>
                <a:cs typeface="Times New Roman" pitchFamily="18" charset="0"/>
              </a:rPr>
              <a:t>C</a:t>
            </a:r>
            <a:r>
              <a:rPr lang="en-US" sz="3200" b="1" u="sng" dirty="0" err="1" smtClean="0">
                <a:ea typeface="Calibri" pitchFamily="34" charset="0"/>
                <a:cs typeface="Times New Roman" pitchFamily="18" charset="0"/>
              </a:rPr>
              <a:t>oproculture</a:t>
            </a:r>
            <a:r>
              <a:rPr lang="en-US" sz="32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>
                <a:ea typeface="Calibri" pitchFamily="34" charset="0"/>
                <a:cs typeface="Times New Roman" pitchFamily="18" charset="0"/>
              </a:rPr>
              <a:t>is the diagnostic test that allows the </a:t>
            </a:r>
            <a:r>
              <a:rPr lang="en-US" sz="3200" dirty="0" smtClean="0">
                <a:ea typeface="Calibri" pitchFamily="34" charset="0"/>
                <a:cs typeface="Times New Roman" pitchFamily="18" charset="0"/>
              </a:rPr>
              <a:t>etiological agent identification especially </a:t>
            </a:r>
            <a:r>
              <a:rPr lang="en-US" sz="3200" dirty="0">
                <a:ea typeface="Calibri" pitchFamily="34" charset="0"/>
                <a:cs typeface="Times New Roman" pitchFamily="18" charset="0"/>
              </a:rPr>
              <a:t>in cases where there are clinical signs such as high </a:t>
            </a:r>
            <a:r>
              <a:rPr lang="en-US" sz="3200" dirty="0" smtClean="0">
                <a:ea typeface="Calibri" pitchFamily="34" charset="0"/>
                <a:cs typeface="Times New Roman" pitchFamily="18" charset="0"/>
              </a:rPr>
              <a:t>fever and protracted </a:t>
            </a:r>
            <a:r>
              <a:rPr lang="en-US" sz="3200" dirty="0">
                <a:ea typeface="Calibri" pitchFamily="34" charset="0"/>
                <a:cs typeface="Times New Roman" pitchFamily="18" charset="0"/>
              </a:rPr>
              <a:t>bloody diarrhea</a:t>
            </a:r>
            <a:r>
              <a:rPr lang="en-US" sz="3200" dirty="0" smtClean="0"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just"/>
            <a:endParaRPr lang="en-US" sz="3200" dirty="0"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en-US" sz="3200" dirty="0" smtClean="0">
                <a:ea typeface="Calibri" pitchFamily="34" charset="0"/>
                <a:cs typeface="Times New Roman" pitchFamily="18" charset="0"/>
              </a:rPr>
              <a:t>Presence </a:t>
            </a:r>
            <a:r>
              <a:rPr lang="en-US" sz="3200" dirty="0">
                <a:ea typeface="Calibri" pitchFamily="34" charset="0"/>
                <a:cs typeface="Times New Roman" pitchFamily="18" charset="0"/>
              </a:rPr>
              <a:t>of mucus and pus characterizes inflammatory </a:t>
            </a:r>
            <a:r>
              <a:rPr lang="en-US" sz="3200" dirty="0" smtClean="0">
                <a:ea typeface="Calibri" pitchFamily="34" charset="0"/>
                <a:cs typeface="Times New Roman" pitchFamily="18" charset="0"/>
              </a:rPr>
              <a:t>diarrhea </a:t>
            </a:r>
            <a:r>
              <a:rPr lang="en-US" sz="3200" dirty="0">
                <a:ea typeface="Calibri" pitchFamily="34" charset="0"/>
                <a:cs typeface="Times New Roman" pitchFamily="18" charset="0"/>
              </a:rPr>
              <a:t>caused by invasive </a:t>
            </a:r>
            <a:r>
              <a:rPr lang="en-US" sz="3200" dirty="0" smtClean="0">
                <a:ea typeface="Calibri" pitchFamily="34" charset="0"/>
                <a:cs typeface="Times New Roman" pitchFamily="18" charset="0"/>
              </a:rPr>
              <a:t>agents.</a:t>
            </a:r>
            <a:endParaRPr lang="it-IT" sz="3200" dirty="0" smtClean="0"/>
          </a:p>
        </p:txBody>
      </p:sp>
      <p:pic>
        <p:nvPicPr>
          <p:cNvPr id="3" name="Picture 2" descr="C:\Users\Fabio\Desktop\CPM\Loghi CPM\nuovi loghi\logo-per-broch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09320"/>
            <a:ext cx="864096" cy="5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23528" y="4077072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Bacterial culture is indicated in patients who </a:t>
            </a:r>
            <a:r>
              <a:rPr lang="en-US" sz="3200" dirty="0" smtClean="0"/>
              <a:t>live </a:t>
            </a:r>
            <a:r>
              <a:rPr lang="en-US" sz="3200" dirty="0"/>
              <a:t>in particular endemic areas with special  </a:t>
            </a:r>
            <a:r>
              <a:rPr lang="en-US" sz="3200" dirty="0" smtClean="0"/>
              <a:t>or eat </a:t>
            </a:r>
            <a:r>
              <a:rPr lang="en-US" sz="3200" dirty="0"/>
              <a:t>suspect foods</a:t>
            </a:r>
            <a:r>
              <a:rPr 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8" y="836712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/>
              <a:t>It should be mentioned that the growth of </a:t>
            </a:r>
            <a:r>
              <a:rPr lang="en-US" sz="4000" dirty="0" smtClean="0"/>
              <a:t>bacteria </a:t>
            </a:r>
            <a:r>
              <a:rPr lang="en-US" sz="4000" dirty="0"/>
              <a:t>depends on the used </a:t>
            </a:r>
            <a:r>
              <a:rPr lang="en-US" sz="4000" dirty="0" smtClean="0"/>
              <a:t>culture </a:t>
            </a:r>
            <a:r>
              <a:rPr lang="en-US" sz="4000" dirty="0"/>
              <a:t>medium </a:t>
            </a:r>
            <a:r>
              <a:rPr lang="en-US" sz="4000" dirty="0" smtClean="0"/>
              <a:t>and </a:t>
            </a:r>
            <a:r>
              <a:rPr lang="en-US" sz="4000" dirty="0"/>
              <a:t>it is often necessary to </a:t>
            </a:r>
            <a:r>
              <a:rPr lang="en-US" sz="4000" dirty="0" smtClean="0"/>
              <a:t>use  a selective culture medium, </a:t>
            </a:r>
            <a:r>
              <a:rPr lang="en-US" sz="4000" dirty="0"/>
              <a:t>enrichment broths, isolations, biochemical and serological tests.</a:t>
            </a:r>
            <a:endParaRPr lang="it-IT" sz="4000" dirty="0"/>
          </a:p>
        </p:txBody>
      </p:sp>
      <p:pic>
        <p:nvPicPr>
          <p:cNvPr id="3" name="Picture 2" descr="C:\Users\Fabio\Desktop\CPM\Loghi CPM\nuovi loghi\logo-per-broch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09320"/>
            <a:ext cx="864096" cy="5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3362</Words>
  <Application>Microsoft Office PowerPoint</Application>
  <PresentationFormat>Presentazione su schermo (4:3)</PresentationFormat>
  <Paragraphs>271</Paragraphs>
  <Slides>47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56" baseType="lpstr">
      <vt:lpstr>Arial Unicode MS</vt:lpstr>
      <vt:lpstr>Arial</vt:lpstr>
      <vt:lpstr>Calibri</vt:lpstr>
      <vt:lpstr>ComicSansMS</vt:lpstr>
      <vt:lpstr>ComicSansMS-Bold</vt:lpstr>
      <vt:lpstr>SymbolMT</vt:lpstr>
      <vt:lpstr>Times New Roman</vt:lpstr>
      <vt:lpstr>Wingdings</vt:lpstr>
      <vt:lpstr>Tema di Office</vt:lpstr>
      <vt:lpstr>FECAL WELL  D-ONE®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WELL 1</vt:lpstr>
      <vt:lpstr>WELLS 2 AND 3</vt:lpstr>
      <vt:lpstr>Presentazione standard di PowerPoint</vt:lpstr>
      <vt:lpstr>WELLS4,5,6,7</vt:lpstr>
      <vt:lpstr>Presentazione standard di PowerPoint</vt:lpstr>
      <vt:lpstr>Presentazione standard di PowerPoint</vt:lpstr>
      <vt:lpstr>WELL 8</vt:lpstr>
      <vt:lpstr>WELLS 9-10</vt:lpstr>
      <vt:lpstr>WELL 11</vt:lpstr>
      <vt:lpstr>WELLS 12-13</vt:lpstr>
      <vt:lpstr>Presentazione standard di PowerPoint</vt:lpstr>
      <vt:lpstr>Presentazione standard di PowerPoint</vt:lpstr>
      <vt:lpstr>WELLS 14-15-16</vt:lpstr>
      <vt:lpstr>WELLS 17-18</vt:lpstr>
      <vt:lpstr>WELL 19</vt:lpstr>
      <vt:lpstr>WELL 20</vt:lpstr>
      <vt:lpstr>Well 21</vt:lpstr>
      <vt:lpstr>WELL 22</vt:lpstr>
      <vt:lpstr>Presentazione standard di PowerPoint</vt:lpstr>
      <vt:lpstr>WELLS 31-32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CONCLUSION</vt:lpstr>
    </vt:vector>
  </TitlesOfParts>
  <Company>BASTARDS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FECAL WELL  D-ONE</dc:title>
  <dc:creator>User</dc:creator>
  <cp:lastModifiedBy>Francesco</cp:lastModifiedBy>
  <cp:revision>135</cp:revision>
  <cp:lastPrinted>2015-01-21T11:29:22Z</cp:lastPrinted>
  <dcterms:created xsi:type="dcterms:W3CDTF">2015-01-19T18:04:23Z</dcterms:created>
  <dcterms:modified xsi:type="dcterms:W3CDTF">2016-02-22T14:49:57Z</dcterms:modified>
</cp:coreProperties>
</file>