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6" r:id="rId3"/>
    <p:sldId id="265" r:id="rId4"/>
    <p:sldId id="264" r:id="rId5"/>
    <p:sldId id="272" r:id="rId6"/>
    <p:sldId id="273" r:id="rId7"/>
    <p:sldId id="274" r:id="rId8"/>
    <p:sldId id="276" r:id="rId9"/>
    <p:sldId id="277" r:id="rId10"/>
    <p:sldId id="278" r:id="rId11"/>
    <p:sldId id="279" r:id="rId12"/>
    <p:sldId id="280" r:id="rId13"/>
    <p:sldId id="281" r:id="rId14"/>
    <p:sldId id="282" r:id="rId15"/>
    <p:sldId id="275" r:id="rId16"/>
    <p:sldId id="283"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82" autoAdjust="0"/>
    <p:restoredTop sz="94638" autoAdjust="0"/>
  </p:normalViewPr>
  <p:slideViewPr>
    <p:cSldViewPr>
      <p:cViewPr varScale="1">
        <p:scale>
          <a:sx n="103" d="100"/>
          <a:sy n="103" d="100"/>
        </p:scale>
        <p:origin x="821" y="72"/>
      </p:cViewPr>
      <p:guideLst>
        <p:guide orient="horz" pos="1620"/>
        <p:guide pos="2880"/>
      </p:guideLst>
    </p:cSldViewPr>
  </p:slideViewPr>
  <p:outlineViewPr>
    <p:cViewPr>
      <p:scale>
        <a:sx n="33" d="100"/>
        <a:sy n="33" d="100"/>
      </p:scale>
      <p:origin x="0" y="16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A1854-DE10-46AE-919C-1B812F4E6AFA}" type="datetimeFigureOut">
              <a:rPr lang="en-US" smtClean="0"/>
              <a:t>3/14/2021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FAD1D4-99B9-4419-9B0A-9345A58ABD76}" type="slidenum">
              <a:rPr lang="en-US" smtClean="0"/>
              <a:t>‹#›</a:t>
            </a:fld>
            <a:endParaRPr lang="en-US"/>
          </a:p>
        </p:txBody>
      </p:sp>
    </p:spTree>
    <p:extLst>
      <p:ext uri="{BB962C8B-B14F-4D97-AF65-F5344CB8AC3E}">
        <p14:creationId xmlns:p14="http://schemas.microsoft.com/office/powerpoint/2010/main" val="3492459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FAD1D4-99B9-4419-9B0A-9345A58ABD76}" type="slidenum">
              <a:rPr lang="en-US" smtClean="0"/>
              <a:t>3</a:t>
            </a:fld>
            <a:endParaRPr lang="en-US"/>
          </a:p>
        </p:txBody>
      </p:sp>
    </p:spTree>
    <p:extLst>
      <p:ext uri="{BB962C8B-B14F-4D97-AF65-F5344CB8AC3E}">
        <p14:creationId xmlns:p14="http://schemas.microsoft.com/office/powerpoint/2010/main" val="1290458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3" y="2857501"/>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1" y="2922758"/>
            <a:ext cx="3733801" cy="14401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1" y="3086375"/>
            <a:ext cx="3733801"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3123302"/>
            <a:ext cx="1965960" cy="13716"/>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3149679"/>
            <a:ext cx="1965960"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304573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2737246"/>
            <a:ext cx="9144000" cy="18312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 y="2756646"/>
            <a:ext cx="9144001" cy="1055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2732318"/>
            <a:ext cx="2729950" cy="186324"/>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2776275"/>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801416"/>
            <a:ext cx="8458200" cy="1102519"/>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2924953"/>
            <a:ext cx="4953000" cy="131445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3154680"/>
            <a:ext cx="960120" cy="342900"/>
          </a:xfrm>
        </p:spPr>
        <p:txBody>
          <a:bodyPr/>
          <a:lstStyle/>
          <a:p>
            <a:fld id="{58440643-2DDA-4F7F-95F1-5F5DF7EF5FA6}" type="datetimeFigureOut">
              <a:rPr lang="en-US" smtClean="0"/>
              <a:pPr/>
              <a:t>3/14/2021</a:t>
            </a:fld>
            <a:endParaRPr lang="en-US" dirty="0"/>
          </a:p>
        </p:txBody>
      </p:sp>
      <p:sp>
        <p:nvSpPr>
          <p:cNvPr id="17" name="Footer Placeholder 16"/>
          <p:cNvSpPr>
            <a:spLocks noGrp="1"/>
          </p:cNvSpPr>
          <p:nvPr>
            <p:ph type="ftr" sz="quarter" idx="11"/>
          </p:nvPr>
        </p:nvSpPr>
        <p:spPr>
          <a:xfrm>
            <a:off x="5410200" y="3153966"/>
            <a:ext cx="1295400" cy="342900"/>
          </a:xfrm>
        </p:spPr>
        <p:txBody>
          <a:bodyPr/>
          <a:lstStyle/>
          <a:p>
            <a:endParaRPr lang="en-US" dirty="0"/>
          </a:p>
        </p:txBody>
      </p:sp>
      <p:sp>
        <p:nvSpPr>
          <p:cNvPr id="29" name="Slide Number Placeholder 28"/>
          <p:cNvSpPr>
            <a:spLocks noGrp="1"/>
          </p:cNvSpPr>
          <p:nvPr>
            <p:ph type="sldNum" sz="quarter" idx="12"/>
          </p:nvPr>
        </p:nvSpPr>
        <p:spPr>
          <a:xfrm>
            <a:off x="8320088" y="852"/>
            <a:ext cx="747712" cy="274320"/>
          </a:xfrm>
        </p:spPr>
        <p:txBody>
          <a:bodyPr/>
          <a:lstStyle>
            <a:lvl1pPr algn="r">
              <a:defRPr sz="1800">
                <a:solidFill>
                  <a:schemeClr val="bg1"/>
                </a:solidFill>
              </a:defRPr>
            </a:lvl1pPr>
          </a:lstStyle>
          <a:p>
            <a:fld id="{2861B5AB-2858-4191-AA1B-EFD98D8C344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3/14/2021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857250"/>
            <a:ext cx="1905000" cy="41148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857250"/>
            <a:ext cx="6248400" cy="41148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3/14/2021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3/14/2021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1"/>
            <a:ext cx="7772400" cy="1021556"/>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2525316"/>
            <a:ext cx="7772400" cy="1132284"/>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3/14/2021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3/14/2021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857250"/>
            <a:ext cx="8382000" cy="802386"/>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1683728"/>
            <a:ext cx="4041648"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6" y="1683728"/>
            <a:ext cx="4041775"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031389"/>
            <a:ext cx="4041648"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5" y="2031389"/>
            <a:ext cx="4041775"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3/14/2021</a:t>
            </a:fld>
            <a:endParaRPr lang="en-US" dirty="0"/>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50"/>
            <a:ext cx="8229600" cy="802386"/>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459486"/>
            <a:ext cx="957264" cy="342900"/>
          </a:xfrm>
        </p:spPr>
        <p:txBody>
          <a:bodyPr/>
          <a:lstStyle/>
          <a:p>
            <a:fld id="{58440643-2DDA-4F7F-95F1-5F5DF7EF5FA6}" type="datetimeFigureOut">
              <a:rPr lang="en-US" smtClean="0"/>
              <a:pPr/>
              <a:t>3/14/2021</a:t>
            </a:fld>
            <a:endParaRPr lang="en-US" dirty="0"/>
          </a:p>
        </p:txBody>
      </p:sp>
      <p:sp>
        <p:nvSpPr>
          <p:cNvPr id="4" name="Footer Placeholder 3"/>
          <p:cNvSpPr>
            <a:spLocks noGrp="1"/>
          </p:cNvSpPr>
          <p:nvPr>
            <p:ph type="ftr" sz="quarter" idx="11"/>
          </p:nvPr>
        </p:nvSpPr>
        <p:spPr>
          <a:xfrm>
            <a:off x="5257800" y="459486"/>
            <a:ext cx="1325880" cy="342900"/>
          </a:xfrm>
        </p:spPr>
        <p:txBody>
          <a:bodyPr/>
          <a:lstStyle/>
          <a:p>
            <a:endParaRPr lang="en-US" dirty="0"/>
          </a:p>
        </p:txBody>
      </p:sp>
      <p:sp>
        <p:nvSpPr>
          <p:cNvPr id="5" name="Slide Number Placeholder 4"/>
          <p:cNvSpPr>
            <a:spLocks noGrp="1"/>
          </p:cNvSpPr>
          <p:nvPr>
            <p:ph type="sldNum" sz="quarter" idx="12"/>
          </p:nvPr>
        </p:nvSpPr>
        <p:spPr>
          <a:xfrm>
            <a:off x="8174736" y="1704"/>
            <a:ext cx="762000" cy="274320"/>
          </a:xfrm>
        </p:spPr>
        <p:txBody>
          <a:bodyPr/>
          <a:lstStyle/>
          <a:p>
            <a:fld id="{2861B5AB-2858-4191-AA1B-EFD98D8C344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3/14/2021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826478"/>
            <a:ext cx="3383280" cy="658368"/>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1508045"/>
            <a:ext cx="3383280" cy="346329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582215"/>
            <a:ext cx="5102352" cy="438912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3/14/2021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831870"/>
            <a:ext cx="586803" cy="3511228"/>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857250"/>
            <a:ext cx="4572000" cy="3429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2455731"/>
            <a:ext cx="2590800" cy="1887367"/>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3/14/2021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275114"/>
            <a:ext cx="9144000" cy="6330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0"/>
            <a:ext cx="9144000" cy="232997"/>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1" y="231207"/>
            <a:ext cx="9144001" cy="6858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3" y="270185"/>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1" y="330085"/>
            <a:ext cx="3733801" cy="135026"/>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373128"/>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44170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1501"/>
            <a:ext cx="57626"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1501"/>
            <a:ext cx="27432"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1501"/>
            <a:ext cx="9144" cy="466344"/>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1501"/>
            <a:ext cx="27432" cy="466344"/>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285"/>
            <a:ext cx="54864" cy="438912"/>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285"/>
            <a:ext cx="9144" cy="438912"/>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857250"/>
            <a:ext cx="8229600" cy="8001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687068"/>
            <a:ext cx="8229600" cy="324383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459486"/>
            <a:ext cx="957264" cy="3429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3/14/2021</a:t>
            </a:fld>
            <a:endParaRPr lang="en-US" dirty="0"/>
          </a:p>
        </p:txBody>
      </p:sp>
      <p:sp>
        <p:nvSpPr>
          <p:cNvPr id="3" name="Footer Placeholder 2"/>
          <p:cNvSpPr>
            <a:spLocks noGrp="1"/>
          </p:cNvSpPr>
          <p:nvPr>
            <p:ph type="ftr" sz="quarter" idx="3"/>
          </p:nvPr>
        </p:nvSpPr>
        <p:spPr>
          <a:xfrm>
            <a:off x="5257800" y="459486"/>
            <a:ext cx="1325880" cy="3429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1704"/>
            <a:ext cx="762000" cy="27432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71551"/>
            <a:ext cx="8458200" cy="1600200"/>
          </a:xfrm>
        </p:spPr>
        <p:txBody>
          <a:bodyPr>
            <a:noAutofit/>
          </a:bodyPr>
          <a:lstStyle/>
          <a:p>
            <a:pPr algn="ctr"/>
            <a:r>
              <a:rPr lang="en-US" sz="5400" i="1" dirty="0"/>
              <a:t>How To Destroy A Church</a:t>
            </a:r>
            <a:endParaRPr lang="en-US" sz="5400" dirty="0"/>
          </a:p>
        </p:txBody>
      </p:sp>
      <p:sp>
        <p:nvSpPr>
          <p:cNvPr id="3" name="Subtitle 2"/>
          <p:cNvSpPr>
            <a:spLocks noGrp="1"/>
          </p:cNvSpPr>
          <p:nvPr>
            <p:ph type="subTitle" idx="1"/>
          </p:nvPr>
        </p:nvSpPr>
        <p:spPr>
          <a:xfrm>
            <a:off x="304800" y="3143250"/>
            <a:ext cx="7543800" cy="647700"/>
          </a:xfrm>
        </p:spPr>
        <p:txBody>
          <a:bodyPr>
            <a:noAutofit/>
          </a:bodyPr>
          <a:lstStyle/>
          <a:p>
            <a:r>
              <a:rPr lang="en-US" sz="4400" b="1" dirty="0"/>
              <a:t>1 Corinthians 1:1-18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10 </a:t>
            </a:r>
            <a:r>
              <a:rPr lang="en-US" sz="4400" b="1" i="0" dirty="0">
                <a:solidFill>
                  <a:srgbClr val="000000"/>
                </a:solidFill>
                <a:effectLst/>
                <a:latin typeface="system-ui"/>
              </a:rPr>
              <a:t>Now I beseech you, brethren, by the name of our Lord Jesus Christ, that ye all speak the same thing, and that there be no divisions among you; but that ye be perfectly joined together in the same mind and in the same judgment.</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3627374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11 </a:t>
            </a:r>
            <a:r>
              <a:rPr lang="en-US" sz="4400" b="1" i="0" dirty="0">
                <a:solidFill>
                  <a:srgbClr val="000000"/>
                </a:solidFill>
                <a:effectLst/>
                <a:latin typeface="system-ui"/>
              </a:rPr>
              <a:t>For it hath been declared unto me of you, my brethren, by them which are of the house of Chloe, that there are contentions among you. </a:t>
            </a:r>
            <a:r>
              <a:rPr lang="en-US" sz="4400" b="1" i="0" baseline="30000" dirty="0">
                <a:solidFill>
                  <a:srgbClr val="000000"/>
                </a:solidFill>
                <a:effectLst/>
                <a:latin typeface="system-ui"/>
              </a:rPr>
              <a:t>12 </a:t>
            </a:r>
            <a:r>
              <a:rPr lang="en-US" sz="4400" b="1" i="0" dirty="0">
                <a:solidFill>
                  <a:srgbClr val="000000"/>
                </a:solidFill>
                <a:effectLst/>
                <a:latin typeface="system-ui"/>
              </a:rPr>
              <a:t>Now this I say, that every one of you saith, I am of Paul; and I of Apollos; and I of Cephas; and I of Christ.</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2105119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13 </a:t>
            </a:r>
            <a:r>
              <a:rPr lang="en-US" sz="4400" b="1" i="0" dirty="0">
                <a:solidFill>
                  <a:srgbClr val="000000"/>
                </a:solidFill>
                <a:effectLst/>
                <a:latin typeface="system-ui"/>
              </a:rPr>
              <a:t>Is Christ divided? was Paul crucified for you? or were ye baptized in the name of Paul? </a:t>
            </a:r>
            <a:r>
              <a:rPr lang="en-US" sz="4400" b="1" i="0" baseline="30000" dirty="0">
                <a:solidFill>
                  <a:srgbClr val="000000"/>
                </a:solidFill>
                <a:effectLst/>
                <a:latin typeface="system-ui"/>
              </a:rPr>
              <a:t>14 </a:t>
            </a:r>
            <a:r>
              <a:rPr lang="en-US" sz="4400" b="1" i="0" dirty="0">
                <a:solidFill>
                  <a:srgbClr val="000000"/>
                </a:solidFill>
                <a:effectLst/>
                <a:latin typeface="system-ui"/>
              </a:rPr>
              <a:t>I thank God that I baptized none of you, but Crispus and Gaius; </a:t>
            </a:r>
            <a:r>
              <a:rPr lang="en-US" sz="4400" b="1" i="0" baseline="30000" dirty="0">
                <a:solidFill>
                  <a:srgbClr val="000000"/>
                </a:solidFill>
                <a:effectLst/>
                <a:latin typeface="system-ui"/>
              </a:rPr>
              <a:t>15 </a:t>
            </a:r>
            <a:r>
              <a:rPr lang="en-US" sz="4400" b="1" i="0" dirty="0">
                <a:solidFill>
                  <a:srgbClr val="000000"/>
                </a:solidFill>
                <a:effectLst/>
                <a:latin typeface="system-ui"/>
              </a:rPr>
              <a:t>Lest any should say that I had baptized in mine own name.</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119282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16 </a:t>
            </a:r>
            <a:r>
              <a:rPr lang="en-US" sz="4400" b="1" i="0" dirty="0">
                <a:solidFill>
                  <a:srgbClr val="000000"/>
                </a:solidFill>
                <a:effectLst/>
                <a:latin typeface="system-ui"/>
              </a:rPr>
              <a:t>And I baptized also the household of Stephanas: besides, I know not whether I baptized any other. </a:t>
            </a:r>
            <a:r>
              <a:rPr lang="en-US" sz="4400" b="1" i="0" baseline="30000" dirty="0">
                <a:solidFill>
                  <a:srgbClr val="000000"/>
                </a:solidFill>
                <a:effectLst/>
                <a:latin typeface="system-ui"/>
              </a:rPr>
              <a:t>17 </a:t>
            </a:r>
            <a:r>
              <a:rPr lang="en-US" sz="4400" b="1" i="0" dirty="0">
                <a:solidFill>
                  <a:srgbClr val="000000"/>
                </a:solidFill>
                <a:effectLst/>
                <a:latin typeface="system-ui"/>
              </a:rPr>
              <a:t>For Christ sent me not to baptize, but to preach the gospel: not with wisdom of words, lest the cross of Christ should be made of none effect</a:t>
            </a:r>
            <a:r>
              <a:rPr lang="en-US" sz="3200" b="0" i="0" dirty="0">
                <a:solidFill>
                  <a:srgbClr val="000000"/>
                </a:solidFill>
                <a:effectLst/>
                <a:latin typeface="system-ui"/>
              </a:rPr>
              <a:t>.</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3478049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18 </a:t>
            </a:r>
            <a:r>
              <a:rPr lang="en-US" sz="4400" b="1" i="0" dirty="0">
                <a:solidFill>
                  <a:srgbClr val="000000"/>
                </a:solidFill>
                <a:effectLst/>
                <a:latin typeface="system-ui"/>
              </a:rPr>
              <a:t>For the preaching of the cross is to them that perish foolishness; but unto us which are saved it is the power of God.</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2860325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46857-2D1D-47CC-B574-21B18AE97943}"/>
              </a:ext>
            </a:extLst>
          </p:cNvPr>
          <p:cNvSpPr>
            <a:spLocks noGrp="1"/>
          </p:cNvSpPr>
          <p:nvPr>
            <p:ph type="title"/>
          </p:nvPr>
        </p:nvSpPr>
        <p:spPr>
          <a:xfrm>
            <a:off x="152400" y="209550"/>
            <a:ext cx="8839200" cy="914400"/>
          </a:xfrm>
        </p:spPr>
        <p:txBody>
          <a:bodyPr>
            <a:normAutofit fontScale="90000"/>
          </a:bodyPr>
          <a:lstStyle/>
          <a:p>
            <a:pPr algn="ctr"/>
            <a:br>
              <a:rPr lang="en-US" sz="4900" b="1" dirty="0">
                <a:solidFill>
                  <a:srgbClr val="000000"/>
                </a:solidFill>
                <a:effectLst/>
                <a:latin typeface="Franklin Gothic Medium" panose="020B0603020102020204" pitchFamily="34" charset="0"/>
                <a:ea typeface="Times New Roman" panose="02020603050405020304" pitchFamily="18" charset="0"/>
                <a:cs typeface="Arial" panose="020B0604020202020204" pitchFamily="34" charset="0"/>
              </a:rPr>
            </a:br>
            <a:r>
              <a:rPr lang="en-US" sz="4900" b="1" dirty="0">
                <a:solidFill>
                  <a:srgbClr val="000000"/>
                </a:solidFill>
                <a:effectLst/>
                <a:latin typeface="Franklin Gothic Medium" panose="020B0603020102020204" pitchFamily="34" charset="0"/>
                <a:ea typeface="Times New Roman" panose="02020603050405020304" pitchFamily="18" charset="0"/>
                <a:cs typeface="Arial" panose="020B0604020202020204" pitchFamily="34" charset="0"/>
              </a:rPr>
              <a:t>Important Principles About Division</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9FA10F0-F7C3-4E2A-8904-E5F97C53026C}"/>
              </a:ext>
            </a:extLst>
          </p:cNvPr>
          <p:cNvSpPr>
            <a:spLocks noGrp="1"/>
          </p:cNvSpPr>
          <p:nvPr>
            <p:ph idx="1"/>
          </p:nvPr>
        </p:nvSpPr>
        <p:spPr>
          <a:xfrm>
            <a:off x="0" y="971550"/>
            <a:ext cx="9144000" cy="4171950"/>
          </a:xfrm>
        </p:spPr>
        <p:txBody>
          <a:bodyPr>
            <a:noAutofit/>
          </a:bodyPr>
          <a:lstStyle/>
          <a:p>
            <a:r>
              <a:rPr lang="en-US" sz="4400" b="1" dirty="0"/>
              <a:t>Problems Are A Part Of Life</a:t>
            </a:r>
          </a:p>
          <a:p>
            <a:r>
              <a:rPr lang="en-US" sz="4400" b="1" dirty="0"/>
              <a:t>How We Handle Them Indicates Our Spiritual Maturity</a:t>
            </a:r>
          </a:p>
          <a:p>
            <a:r>
              <a:rPr lang="en-US" sz="4400" b="1" dirty="0"/>
              <a:t>Division Will Eventually Destroy A Church</a:t>
            </a:r>
          </a:p>
        </p:txBody>
      </p:sp>
    </p:spTree>
    <p:extLst>
      <p:ext uri="{BB962C8B-B14F-4D97-AF65-F5344CB8AC3E}">
        <p14:creationId xmlns:p14="http://schemas.microsoft.com/office/powerpoint/2010/main" val="709550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46857-2D1D-47CC-B574-21B18AE97943}"/>
              </a:ext>
            </a:extLst>
          </p:cNvPr>
          <p:cNvSpPr>
            <a:spLocks noGrp="1"/>
          </p:cNvSpPr>
          <p:nvPr>
            <p:ph type="title"/>
          </p:nvPr>
        </p:nvSpPr>
        <p:spPr>
          <a:xfrm>
            <a:off x="152400" y="285750"/>
            <a:ext cx="8839200" cy="838200"/>
          </a:xfrm>
        </p:spPr>
        <p:txBody>
          <a:bodyPr>
            <a:normAutofit fontScale="90000"/>
          </a:bodyPr>
          <a:lstStyle/>
          <a:p>
            <a:pPr algn="ctr"/>
            <a:br>
              <a:rPr lang="en-US" sz="4900" b="1" dirty="0">
                <a:solidFill>
                  <a:srgbClr val="000000"/>
                </a:solidFill>
                <a:effectLst/>
                <a:latin typeface="Franklin Gothic Medium" panose="020B0603020102020204" pitchFamily="34" charset="0"/>
                <a:ea typeface="Times New Roman" panose="02020603050405020304" pitchFamily="18" charset="0"/>
                <a:cs typeface="Arial" panose="020B0604020202020204" pitchFamily="34" charset="0"/>
              </a:rPr>
            </a:br>
            <a:r>
              <a:rPr lang="en-US" sz="4900" b="1" dirty="0">
                <a:solidFill>
                  <a:srgbClr val="000000"/>
                </a:solidFill>
                <a:effectLst/>
                <a:latin typeface="Franklin Gothic Medium" panose="020B0603020102020204" pitchFamily="34" charset="0"/>
                <a:ea typeface="Times New Roman" panose="02020603050405020304" pitchFamily="18" charset="0"/>
                <a:cs typeface="Arial" panose="020B0604020202020204" pitchFamily="34" charset="0"/>
              </a:rPr>
              <a:t>Focus Of Divisions</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9FA10F0-F7C3-4E2A-8904-E5F97C53026C}"/>
              </a:ext>
            </a:extLst>
          </p:cNvPr>
          <p:cNvSpPr>
            <a:spLocks noGrp="1"/>
          </p:cNvSpPr>
          <p:nvPr>
            <p:ph idx="1"/>
          </p:nvPr>
        </p:nvSpPr>
        <p:spPr>
          <a:xfrm>
            <a:off x="0" y="1428750"/>
            <a:ext cx="9144000" cy="3714750"/>
          </a:xfrm>
        </p:spPr>
        <p:txBody>
          <a:bodyPr>
            <a:noAutofit/>
          </a:bodyPr>
          <a:lstStyle/>
          <a:p>
            <a:r>
              <a:rPr lang="en-US" sz="4400" b="1" dirty="0"/>
              <a:t>Political</a:t>
            </a:r>
          </a:p>
          <a:p>
            <a:r>
              <a:rPr lang="en-US" sz="4400" b="1" dirty="0"/>
              <a:t>Personal</a:t>
            </a:r>
          </a:p>
          <a:p>
            <a:r>
              <a:rPr lang="en-US" sz="4400" b="1" dirty="0"/>
              <a:t>Family</a:t>
            </a:r>
          </a:p>
          <a:p>
            <a:r>
              <a:rPr lang="en-US" sz="4400" b="1" dirty="0"/>
              <a:t>Spiritual</a:t>
            </a:r>
          </a:p>
        </p:txBody>
      </p:sp>
    </p:spTree>
    <p:extLst>
      <p:ext uri="{BB962C8B-B14F-4D97-AF65-F5344CB8AC3E}">
        <p14:creationId xmlns:p14="http://schemas.microsoft.com/office/powerpoint/2010/main" val="1836014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144000" cy="4781550"/>
          </a:xfrm>
        </p:spPr>
        <p:txBody>
          <a:bodyPr>
            <a:normAutofit fontScale="92500" lnSpcReduction="20000"/>
          </a:bodyPr>
          <a:lstStyle/>
          <a:p>
            <a:pPr marL="109728" indent="0" algn="l">
              <a:buNone/>
            </a:pPr>
            <a:r>
              <a:rPr lang="en-US" sz="4400" b="1" dirty="0"/>
              <a:t>Revelation 3:1</a:t>
            </a:r>
          </a:p>
          <a:p>
            <a:pPr marL="109728" indent="0" algn="just">
              <a:buNone/>
            </a:pPr>
            <a:r>
              <a:rPr lang="en-US" sz="4800" b="1" i="0" dirty="0">
                <a:solidFill>
                  <a:srgbClr val="000000"/>
                </a:solidFill>
                <a:effectLst/>
                <a:latin typeface="system-ui"/>
              </a:rPr>
              <a:t>And unto the angel of the church in Sardis write; These things saith he that hath the seven Spirits of God, and the seven stars; I know thy works, that thou hast a name that thou </a:t>
            </a:r>
            <a:r>
              <a:rPr lang="en-US" sz="4800" b="1" i="0" dirty="0" err="1">
                <a:solidFill>
                  <a:srgbClr val="000000"/>
                </a:solidFill>
                <a:effectLst/>
                <a:latin typeface="system-ui"/>
              </a:rPr>
              <a:t>livest</a:t>
            </a:r>
            <a:r>
              <a:rPr lang="en-US" sz="4800" b="1" i="0" dirty="0">
                <a:solidFill>
                  <a:srgbClr val="000000"/>
                </a:solidFill>
                <a:effectLst/>
                <a:latin typeface="system-ui"/>
              </a:rPr>
              <a:t>, and art dead</a:t>
            </a:r>
            <a:r>
              <a:rPr lang="en-US" sz="3200" b="0" i="0" dirty="0">
                <a:solidFill>
                  <a:srgbClr val="000000"/>
                </a:solidFill>
                <a:effectLst/>
                <a:latin typeface="system-ui"/>
              </a:rPr>
              <a:t>.</a:t>
            </a:r>
            <a:endParaRPr lang="en-US" sz="4400" b="1" dirty="0"/>
          </a:p>
          <a:p>
            <a:pPr>
              <a:buNone/>
            </a:pPr>
            <a:r>
              <a:rPr lang="en-US" sz="4400" b="1"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750"/>
            <a:ext cx="8229600" cy="838200"/>
          </a:xfrm>
        </p:spPr>
        <p:txBody>
          <a:bodyPr>
            <a:normAutofit/>
          </a:bodyPr>
          <a:lstStyle/>
          <a:p>
            <a:pPr algn="ctr"/>
            <a:r>
              <a:rPr lang="en-US" sz="4800" b="1" dirty="0"/>
              <a:t>Paul’s Ministry At Corinth</a:t>
            </a:r>
          </a:p>
        </p:txBody>
      </p:sp>
      <p:sp>
        <p:nvSpPr>
          <p:cNvPr id="3" name="Content Placeholder 2"/>
          <p:cNvSpPr>
            <a:spLocks noGrp="1"/>
          </p:cNvSpPr>
          <p:nvPr>
            <p:ph idx="1"/>
          </p:nvPr>
        </p:nvSpPr>
        <p:spPr>
          <a:xfrm>
            <a:off x="0" y="1581150"/>
            <a:ext cx="9144000" cy="3505200"/>
          </a:xfrm>
        </p:spPr>
        <p:txBody>
          <a:bodyPr>
            <a:normAutofit/>
          </a:bodyPr>
          <a:lstStyle/>
          <a:p>
            <a:r>
              <a:rPr lang="en-US" sz="4400" b="1" dirty="0"/>
              <a:t>He Was Led By The Spirit</a:t>
            </a:r>
          </a:p>
          <a:p>
            <a:r>
              <a:rPr lang="en-US" sz="4400" b="1" dirty="0"/>
              <a:t>His Problems Were Many </a:t>
            </a:r>
            <a:endParaRPr lang="en-US" sz="3600" b="1" dirty="0"/>
          </a:p>
          <a:p>
            <a:r>
              <a:rPr lang="en-US" sz="4400" b="1" dirty="0"/>
              <a:t>God Moved In The City</a:t>
            </a:r>
          </a:p>
          <a:p>
            <a:r>
              <a:rPr lang="en-US" sz="4400" b="1" dirty="0"/>
              <a:t>A Church Was Born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dirty="0"/>
              <a:t>1 Corinthians 1:1 </a:t>
            </a:r>
            <a:r>
              <a:rPr lang="en-US" sz="4400" b="1" i="0" dirty="0">
                <a:solidFill>
                  <a:srgbClr val="000000"/>
                </a:solidFill>
                <a:effectLst/>
                <a:latin typeface="system-ui"/>
              </a:rPr>
              <a:t> </a:t>
            </a:r>
          </a:p>
          <a:p>
            <a:pPr marL="109728" indent="0" algn="l">
              <a:buNone/>
            </a:pPr>
            <a:r>
              <a:rPr lang="en-US" sz="4400" b="1" i="0" dirty="0">
                <a:solidFill>
                  <a:srgbClr val="000000"/>
                </a:solidFill>
                <a:effectLst/>
                <a:latin typeface="system-ui"/>
              </a:rPr>
              <a:t>Paul called to be an apostle of Jesus Christ through the will of God, and Sosthenes our brother, </a:t>
            </a:r>
            <a:endParaRPr lang="en-US" sz="4400" b="1" dirty="0"/>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2 </a:t>
            </a:r>
            <a:r>
              <a:rPr lang="en-US" sz="4400" b="1" i="0" dirty="0">
                <a:solidFill>
                  <a:srgbClr val="000000"/>
                </a:solidFill>
                <a:effectLst/>
                <a:latin typeface="system-ui"/>
              </a:rPr>
              <a:t>Unto the church of God which is at Corinth, to them that are sanctified in Christ Jesus, called to be saints, with all that in every place call upon the name of Jesus Christ our Lord, both </a:t>
            </a:r>
            <a:r>
              <a:rPr lang="en-US" sz="4400" b="1" i="0" dirty="0" err="1">
                <a:solidFill>
                  <a:srgbClr val="000000"/>
                </a:solidFill>
                <a:effectLst/>
                <a:latin typeface="system-ui"/>
              </a:rPr>
              <a:t>their's</a:t>
            </a:r>
            <a:r>
              <a:rPr lang="en-US" sz="4400" b="1" i="0" dirty="0">
                <a:solidFill>
                  <a:srgbClr val="000000"/>
                </a:solidFill>
                <a:effectLst/>
                <a:latin typeface="system-ui"/>
              </a:rPr>
              <a:t> and </a:t>
            </a:r>
            <a:r>
              <a:rPr lang="en-US" sz="4400" b="1" i="0" dirty="0" err="1">
                <a:solidFill>
                  <a:srgbClr val="000000"/>
                </a:solidFill>
                <a:effectLst/>
                <a:latin typeface="system-ui"/>
              </a:rPr>
              <a:t>our’s</a:t>
            </a:r>
            <a:r>
              <a:rPr lang="en-US" sz="4400" b="1" i="0" dirty="0">
                <a:solidFill>
                  <a:srgbClr val="000000"/>
                </a:solidFill>
                <a:effectLst/>
                <a:latin typeface="system-ui"/>
              </a:rPr>
              <a:t>.</a:t>
            </a: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1369341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3 </a:t>
            </a:r>
            <a:r>
              <a:rPr lang="en-US" sz="4400" b="1" i="0" dirty="0">
                <a:solidFill>
                  <a:srgbClr val="000000"/>
                </a:solidFill>
                <a:effectLst/>
                <a:latin typeface="system-ui"/>
              </a:rPr>
              <a:t>Grace be unto you, and peace, from God our Father, and from the Lord Jesus Christ.</a:t>
            </a:r>
          </a:p>
          <a:p>
            <a:pPr marL="109728" indent="0" algn="l">
              <a:buNone/>
            </a:pPr>
            <a:r>
              <a:rPr lang="en-US" sz="4400" b="1" i="0" baseline="30000" dirty="0">
                <a:solidFill>
                  <a:srgbClr val="000000"/>
                </a:solidFill>
                <a:effectLst/>
                <a:latin typeface="system-ui"/>
              </a:rPr>
              <a:t>4 </a:t>
            </a:r>
            <a:r>
              <a:rPr lang="en-US" sz="4400" b="1" i="0" dirty="0">
                <a:solidFill>
                  <a:srgbClr val="000000"/>
                </a:solidFill>
                <a:effectLst/>
                <a:latin typeface="system-ui"/>
              </a:rPr>
              <a:t>I thank my God always on your behalf, for the grace of God which is given you by Jesus Christ;</a:t>
            </a: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542727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5 </a:t>
            </a:r>
            <a:r>
              <a:rPr lang="en-US" sz="4400" b="1" i="0" dirty="0">
                <a:solidFill>
                  <a:srgbClr val="000000"/>
                </a:solidFill>
                <a:effectLst/>
                <a:latin typeface="system-ui"/>
              </a:rPr>
              <a:t>That in every thing ye are enriched by him, in all utterance, and in all knowledge;</a:t>
            </a:r>
          </a:p>
          <a:p>
            <a:pPr marL="109728" indent="0" algn="l">
              <a:buNone/>
            </a:pPr>
            <a:r>
              <a:rPr lang="en-US" sz="4400" b="1" i="0" baseline="30000" dirty="0">
                <a:solidFill>
                  <a:srgbClr val="000000"/>
                </a:solidFill>
                <a:effectLst/>
                <a:latin typeface="system-ui"/>
              </a:rPr>
              <a:t>6 </a:t>
            </a:r>
            <a:r>
              <a:rPr lang="en-US" sz="4400" b="1" i="0" dirty="0">
                <a:solidFill>
                  <a:srgbClr val="000000"/>
                </a:solidFill>
                <a:effectLst/>
                <a:latin typeface="system-ui"/>
              </a:rPr>
              <a:t>Even as the testimony of Christ was confirmed in you:</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790341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7 </a:t>
            </a:r>
            <a:r>
              <a:rPr lang="en-US" sz="4400" b="1" i="0" dirty="0">
                <a:solidFill>
                  <a:srgbClr val="000000"/>
                </a:solidFill>
                <a:effectLst/>
                <a:latin typeface="system-ui"/>
              </a:rPr>
              <a:t>So that ye come behind in no gift; waiting for the coming of our Lord Jesus Christ:</a:t>
            </a:r>
          </a:p>
          <a:p>
            <a:pPr marL="109728" indent="0" algn="l">
              <a:buNone/>
            </a:pPr>
            <a:r>
              <a:rPr lang="en-US" sz="4400" b="1" i="0" baseline="30000" dirty="0">
                <a:solidFill>
                  <a:srgbClr val="000000"/>
                </a:solidFill>
                <a:effectLst/>
                <a:latin typeface="system-ui"/>
              </a:rPr>
              <a:t>8 </a:t>
            </a:r>
            <a:r>
              <a:rPr lang="en-US" sz="4400" b="1" i="0" dirty="0">
                <a:solidFill>
                  <a:srgbClr val="000000"/>
                </a:solidFill>
                <a:effectLst/>
                <a:latin typeface="system-ui"/>
              </a:rPr>
              <a:t>Who shall also confirm you unto the end, that ye may be blameless in the day of our Lord Jesus Christ.</a:t>
            </a: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3851117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1950"/>
            <a:ext cx="9067800" cy="4724400"/>
          </a:xfrm>
        </p:spPr>
        <p:txBody>
          <a:bodyPr>
            <a:noAutofit/>
          </a:bodyPr>
          <a:lstStyle/>
          <a:p>
            <a:pPr marL="109728" indent="0" algn="l">
              <a:buNone/>
            </a:pPr>
            <a:r>
              <a:rPr lang="en-US" sz="4400" b="1" i="0" baseline="30000" dirty="0">
                <a:solidFill>
                  <a:srgbClr val="000000"/>
                </a:solidFill>
                <a:effectLst/>
                <a:latin typeface="system-ui"/>
              </a:rPr>
              <a:t>9 </a:t>
            </a:r>
            <a:r>
              <a:rPr lang="en-US" sz="4400" b="1" i="0" dirty="0">
                <a:solidFill>
                  <a:srgbClr val="000000"/>
                </a:solidFill>
                <a:effectLst/>
                <a:latin typeface="system-ui"/>
              </a:rPr>
              <a:t>God is faithful, by whom ye were called unto the fellowship of his Son Jesus Christ our Lord.</a:t>
            </a:r>
          </a:p>
          <a:p>
            <a:pPr marL="109728" indent="0" algn="l">
              <a:buNone/>
            </a:pPr>
            <a:endParaRPr lang="en-US" sz="4400" b="0"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lvl="0">
              <a:buNone/>
            </a:pPr>
            <a:endParaRPr lang="en-US" sz="3200" b="1" dirty="0"/>
          </a:p>
          <a:p>
            <a:pPr>
              <a:buNone/>
            </a:pPr>
            <a:endParaRPr lang="en-US" sz="3200" b="1" dirty="0"/>
          </a:p>
          <a:p>
            <a:pPr>
              <a:buNone/>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extLst>
      <p:ext uri="{BB962C8B-B14F-4D97-AF65-F5344CB8AC3E}">
        <p14:creationId xmlns:p14="http://schemas.microsoft.com/office/powerpoint/2010/main" val="163810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680</TotalTime>
  <Words>595</Words>
  <Application>Microsoft Office PowerPoint</Application>
  <PresentationFormat>On-screen Show (16:9)</PresentationFormat>
  <Paragraphs>262</Paragraphs>
  <Slides>16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Calibri</vt:lpstr>
      <vt:lpstr>Franklin Gothic Medium</vt:lpstr>
      <vt:lpstr>Georgia</vt:lpstr>
      <vt:lpstr>system-ui</vt:lpstr>
      <vt:lpstr>Times New Roman</vt:lpstr>
      <vt:lpstr>Trebuchet MS</vt:lpstr>
      <vt:lpstr>Wingdings</vt:lpstr>
      <vt:lpstr>Wingdings 2</vt:lpstr>
      <vt:lpstr>Urban</vt:lpstr>
      <vt:lpstr>How To Destroy A Church</vt:lpstr>
      <vt:lpstr>PowerPoint Presentation</vt:lpstr>
      <vt:lpstr>Paul’s Ministry At Corinth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Important Principles About Division </vt:lpstr>
      <vt:lpstr> Focus Of Divisions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Summers Baptist Church</cp:lastModifiedBy>
  <cp:revision>79</cp:revision>
  <dcterms:created xsi:type="dcterms:W3CDTF">2010-10-31T05:03:18Z</dcterms:created>
  <dcterms:modified xsi:type="dcterms:W3CDTF">2021-03-14T14:26:59Z</dcterms:modified>
</cp:coreProperties>
</file>