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681" r:id="rId2"/>
    <p:sldId id="261" r:id="rId3"/>
    <p:sldId id="903" r:id="rId4"/>
    <p:sldId id="948" r:id="rId5"/>
    <p:sldId id="634" r:id="rId6"/>
    <p:sldId id="1165" r:id="rId7"/>
    <p:sldId id="1197" r:id="rId8"/>
    <p:sldId id="1198" r:id="rId9"/>
    <p:sldId id="270" r:id="rId10"/>
    <p:sldId id="277" r:id="rId11"/>
    <p:sldId id="341" r:id="rId12"/>
    <p:sldId id="1213" r:id="rId13"/>
    <p:sldId id="278" r:id="rId14"/>
    <p:sldId id="1104" r:id="rId15"/>
    <p:sldId id="1199" r:id="rId16"/>
    <p:sldId id="1200" r:id="rId17"/>
    <p:sldId id="1201" r:id="rId18"/>
    <p:sldId id="1202" r:id="rId19"/>
    <p:sldId id="1203" r:id="rId20"/>
    <p:sldId id="1204" r:id="rId21"/>
    <p:sldId id="1205" r:id="rId22"/>
    <p:sldId id="1206" r:id="rId23"/>
    <p:sldId id="1207" r:id="rId24"/>
    <p:sldId id="1208" r:id="rId25"/>
    <p:sldId id="995" r:id="rId26"/>
    <p:sldId id="1155" r:id="rId27"/>
    <p:sldId id="529" r:id="rId28"/>
    <p:sldId id="310" r:id="rId29"/>
    <p:sldId id="507" r:id="rId30"/>
    <p:sldId id="508" r:id="rId31"/>
    <p:sldId id="495" r:id="rId32"/>
    <p:sldId id="334" r:id="rId33"/>
    <p:sldId id="382" r:id="rId34"/>
    <p:sldId id="336" r:id="rId35"/>
    <p:sldId id="337" r:id="rId36"/>
    <p:sldId id="383" r:id="rId37"/>
    <p:sldId id="304" r:id="rId38"/>
    <p:sldId id="305" r:id="rId39"/>
    <p:sldId id="315" r:id="rId40"/>
    <p:sldId id="1209" r:id="rId41"/>
    <p:sldId id="646" r:id="rId42"/>
    <p:sldId id="647" r:id="rId43"/>
    <p:sldId id="1210" r:id="rId44"/>
    <p:sldId id="485" r:id="rId45"/>
    <p:sldId id="1130" r:id="rId46"/>
    <p:sldId id="1065" r:id="rId47"/>
    <p:sldId id="1211" r:id="rId48"/>
    <p:sldId id="1212" r:id="rId49"/>
    <p:sldId id="330" r:id="rId50"/>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showGuides="1">
      <p:cViewPr varScale="1">
        <p:scale>
          <a:sx n="102" d="100"/>
          <a:sy n="102" d="100"/>
        </p:scale>
        <p:origin x="1278" y="114"/>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10/22/2022</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1371B0-AF17-46F4-A386-63C9D67FACF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45875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10</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11</a:t>
            </a:fld>
            <a:endParaRPr lang="en-US" altLang="en-US"/>
          </a:p>
        </p:txBody>
      </p:sp>
    </p:spTree>
    <p:extLst>
      <p:ext uri="{BB962C8B-B14F-4D97-AF65-F5344CB8AC3E}">
        <p14:creationId xmlns:p14="http://schemas.microsoft.com/office/powerpoint/2010/main" val="2644091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12</a:t>
            </a:fld>
            <a:endParaRPr lang="en-US" altLang="en-US"/>
          </a:p>
        </p:txBody>
      </p:sp>
    </p:spTree>
    <p:extLst>
      <p:ext uri="{BB962C8B-B14F-4D97-AF65-F5344CB8AC3E}">
        <p14:creationId xmlns:p14="http://schemas.microsoft.com/office/powerpoint/2010/main" val="557340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373416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1032977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16</a:t>
            </a:fld>
            <a:endParaRPr lang="en-US" altLang="en-US"/>
          </a:p>
        </p:txBody>
      </p:sp>
    </p:spTree>
    <p:extLst>
      <p:ext uri="{BB962C8B-B14F-4D97-AF65-F5344CB8AC3E}">
        <p14:creationId xmlns:p14="http://schemas.microsoft.com/office/powerpoint/2010/main" val="2264846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17</a:t>
            </a:fld>
            <a:endParaRPr lang="en-US" altLang="en-US"/>
          </a:p>
        </p:txBody>
      </p:sp>
    </p:spTree>
    <p:extLst>
      <p:ext uri="{BB962C8B-B14F-4D97-AF65-F5344CB8AC3E}">
        <p14:creationId xmlns:p14="http://schemas.microsoft.com/office/powerpoint/2010/main" val="3573873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2244392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81263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a:t>
            </a:fld>
            <a:endParaRPr lang="en-US" altLang="en-US"/>
          </a:p>
        </p:txBody>
      </p:sp>
    </p:spTree>
    <p:extLst>
      <p:ext uri="{BB962C8B-B14F-4D97-AF65-F5344CB8AC3E}">
        <p14:creationId xmlns:p14="http://schemas.microsoft.com/office/powerpoint/2010/main" val="172765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20</a:t>
            </a:fld>
            <a:endParaRPr lang="en-US" altLang="en-US"/>
          </a:p>
        </p:txBody>
      </p:sp>
    </p:spTree>
    <p:extLst>
      <p:ext uri="{BB962C8B-B14F-4D97-AF65-F5344CB8AC3E}">
        <p14:creationId xmlns:p14="http://schemas.microsoft.com/office/powerpoint/2010/main" val="4214909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2993819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4175224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2759549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3518269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25</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26</a:t>
            </a:fld>
            <a:endParaRPr lang="en-US" altLang="en-US"/>
          </a:p>
        </p:txBody>
      </p:sp>
    </p:spTree>
    <p:extLst>
      <p:ext uri="{BB962C8B-B14F-4D97-AF65-F5344CB8AC3E}">
        <p14:creationId xmlns:p14="http://schemas.microsoft.com/office/powerpoint/2010/main" val="2050439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40</a:t>
            </a:fld>
            <a:endParaRPr lang="en-US" altLang="en-US"/>
          </a:p>
        </p:txBody>
      </p:sp>
    </p:spTree>
    <p:extLst>
      <p:ext uri="{BB962C8B-B14F-4D97-AF65-F5344CB8AC3E}">
        <p14:creationId xmlns:p14="http://schemas.microsoft.com/office/powerpoint/2010/main" val="3879075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43</a:t>
            </a:fld>
            <a:endParaRPr lang="en-US" altLang="en-US"/>
          </a:p>
        </p:txBody>
      </p:sp>
    </p:spTree>
    <p:extLst>
      <p:ext uri="{BB962C8B-B14F-4D97-AF65-F5344CB8AC3E}">
        <p14:creationId xmlns:p14="http://schemas.microsoft.com/office/powerpoint/2010/main" val="3004800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45</a:t>
            </a:fld>
            <a:endParaRPr lang="en-US" altLang="en-US"/>
          </a:p>
        </p:txBody>
      </p:sp>
    </p:spTree>
    <p:extLst>
      <p:ext uri="{BB962C8B-B14F-4D97-AF65-F5344CB8AC3E}">
        <p14:creationId xmlns:p14="http://schemas.microsoft.com/office/powerpoint/2010/main" val="143530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2055817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46</a:t>
            </a:fld>
            <a:endParaRPr lang="en-US" altLang="en-US"/>
          </a:p>
        </p:txBody>
      </p:sp>
    </p:spTree>
    <p:extLst>
      <p:ext uri="{BB962C8B-B14F-4D97-AF65-F5344CB8AC3E}">
        <p14:creationId xmlns:p14="http://schemas.microsoft.com/office/powerpoint/2010/main" val="723148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47</a:t>
            </a:fld>
            <a:endParaRPr lang="en-US" altLang="en-US"/>
          </a:p>
        </p:txBody>
      </p:sp>
    </p:spTree>
    <p:extLst>
      <p:ext uri="{BB962C8B-B14F-4D97-AF65-F5344CB8AC3E}">
        <p14:creationId xmlns:p14="http://schemas.microsoft.com/office/powerpoint/2010/main" val="1879751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48</a:t>
            </a:fld>
            <a:endParaRPr lang="en-US" altLang="en-US"/>
          </a:p>
        </p:txBody>
      </p:sp>
    </p:spTree>
    <p:extLst>
      <p:ext uri="{BB962C8B-B14F-4D97-AF65-F5344CB8AC3E}">
        <p14:creationId xmlns:p14="http://schemas.microsoft.com/office/powerpoint/2010/main" val="390799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170810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382410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173507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a:t>
            </a:fld>
            <a:endParaRPr lang="en-US" altLang="en-US"/>
          </a:p>
        </p:txBody>
      </p:sp>
    </p:spTree>
    <p:extLst>
      <p:ext uri="{BB962C8B-B14F-4D97-AF65-F5344CB8AC3E}">
        <p14:creationId xmlns:p14="http://schemas.microsoft.com/office/powerpoint/2010/main" val="71662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8</a:t>
            </a:fld>
            <a:endParaRPr lang="en-US" altLang="en-US"/>
          </a:p>
        </p:txBody>
      </p:sp>
    </p:spTree>
    <p:extLst>
      <p:ext uri="{BB962C8B-B14F-4D97-AF65-F5344CB8AC3E}">
        <p14:creationId xmlns:p14="http://schemas.microsoft.com/office/powerpoint/2010/main" val="2448566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9</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10/22/2022</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10/22/2022</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10/22/2022</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80122" y="214965"/>
            <a:ext cx="6886877" cy="901567"/>
          </a:xfrm>
        </p:spPr>
        <p:txBody>
          <a:bodyPr/>
          <a:lstStyle/>
          <a:p>
            <a:r>
              <a:rPr lang="en-US" dirty="0"/>
              <a:t>Click to edit Master title style</a:t>
            </a:r>
          </a:p>
        </p:txBody>
      </p:sp>
      <p:sp>
        <p:nvSpPr>
          <p:cNvPr id="4" name="Content Placeholder 3"/>
          <p:cNvSpPr>
            <a:spLocks noGrp="1"/>
          </p:cNvSpPr>
          <p:nvPr>
            <p:ph sz="half" idx="2"/>
          </p:nvPr>
        </p:nvSpPr>
        <p:spPr>
          <a:xfrm>
            <a:off x="2180122" y="1250921"/>
            <a:ext cx="6504272" cy="4533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191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52311" y="128336"/>
            <a:ext cx="6735278" cy="670561"/>
          </a:xfrm>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2299234" y="1299048"/>
            <a:ext cx="6641431"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2299235" y="2912232"/>
            <a:ext cx="6641430"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3FC93664-D097-4CE7-9E77-8E140C008360}" type="slidenum">
              <a:rPr lang="en-US" smtClean="0"/>
              <a:t>‹#›</a:t>
            </a:fld>
            <a:endParaRPr lang="en-US"/>
          </a:p>
        </p:txBody>
      </p:sp>
    </p:spTree>
    <p:extLst>
      <p:ext uri="{BB962C8B-B14F-4D97-AF65-F5344CB8AC3E}">
        <p14:creationId xmlns:p14="http://schemas.microsoft.com/office/powerpoint/2010/main" val="395451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10/22/2022</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10/22/2022</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10/22/2022</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10/22/2022</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10/22/2022</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10/22/2022</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10/22/2022</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10/22/2022</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D7BD8-0656-4F70-B43A-0D2833D99DB6}"/>
              </a:ext>
            </a:extLst>
          </p:cNvPr>
          <p:cNvPicPr>
            <a:picLocks noChangeAspect="1"/>
          </p:cNvPicPr>
          <p:nvPr userDrawn="1"/>
        </p:nvPicPr>
        <p:blipFill>
          <a:blip r:embed="rId15">
            <a:extLst>
              <a:ext uri="{BEBA8EAE-BF5A-486C-A8C5-ECC9F3942E4B}">
                <a14:imgProps xmlns:a14="http://schemas.microsoft.com/office/drawing/2010/main">
                  <a14:imgLayer r:embed="rId16">
                    <a14:imgEffect>
                      <a14:artisticGlowDiffused/>
                    </a14:imgEffect>
                    <a14:imgEffect>
                      <a14:sharpenSoften amount="-25000"/>
                    </a14:imgEffect>
                    <a14:imgEffect>
                      <a14:saturation sat="400000"/>
                    </a14:imgEffect>
                  </a14:imgLayer>
                </a14:imgProps>
              </a:ext>
            </a:extLst>
          </a:blip>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10/22/2022</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 id="2147483697" r:id="rId13"/>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806FC36-965E-4CED-A66C-7B7C15F07968}"/>
              </a:ext>
            </a:extLst>
          </p:cNvPr>
          <p:cNvPicPr>
            <a:picLocks noChangeAspect="1"/>
          </p:cNvPicPr>
          <p:nvPr/>
        </p:nvPicPr>
        <p:blipFill>
          <a:blip r:embed="rId4"/>
          <a:stretch>
            <a:fillRect/>
          </a:stretch>
        </p:blipFill>
        <p:spPr>
          <a:xfrm>
            <a:off x="-2307" y="1"/>
            <a:ext cx="9144000" cy="6857999"/>
          </a:xfrm>
          <a:prstGeom prst="rect">
            <a:avLst/>
          </a:prstGeom>
        </p:spPr>
      </p:pic>
      <p:sp>
        <p:nvSpPr>
          <p:cNvPr id="3" name="Rectangle 2">
            <a:extLst>
              <a:ext uri="{FF2B5EF4-FFF2-40B4-BE49-F238E27FC236}">
                <a16:creationId xmlns:a16="http://schemas.microsoft.com/office/drawing/2014/main" id="{AE0CBB0F-E404-4570-AD0E-8FB33B80589D}"/>
              </a:ext>
            </a:extLst>
          </p:cNvPr>
          <p:cNvSpPr/>
          <p:nvPr/>
        </p:nvSpPr>
        <p:spPr>
          <a:xfrm>
            <a:off x="2307" y="118105"/>
            <a:ext cx="9141693" cy="3742762"/>
          </a:xfrm>
          <a:prstGeom prst="rect">
            <a:avLst/>
          </a:prstGeom>
        </p:spPr>
        <p:txBody>
          <a:bodyPr vert="horz" lIns="91440" tIns="45720" rIns="91440" bIns="45720" rtlCol="0">
            <a:noAutofit/>
          </a:bodyPr>
          <a:lstStyle/>
          <a:p>
            <a:pPr marR="0" lvl="0" algn="ctr" defTabSz="914400" eaLnBrk="1" fontAlgn="base" hangingPunct="1">
              <a:lnSpc>
                <a:spcPct val="90000"/>
              </a:lnSpc>
              <a:spcAft>
                <a:spcPts val="0"/>
              </a:spcAft>
              <a:buClrTx/>
              <a:buSzTx/>
              <a:tabLst/>
              <a:defRPr/>
            </a:pPr>
            <a:r>
              <a:rPr kumimoji="0" lang="en-US" sz="3600" b="1" i="0" u="none" strike="noStrike" cap="none" spc="0" normalizeH="0" baseline="0" noProof="0" dirty="0">
                <a:ln>
                  <a:noFill/>
                </a:ln>
                <a:effectLst/>
                <a:uLnTx/>
                <a:uFillTx/>
                <a:latin typeface="Arial Rounded MT Bold" panose="020F0704030504030204" pitchFamily="34" charset="0"/>
                <a:ea typeface="+mn-ea"/>
              </a:rPr>
              <a:t>Welcome in the Name of</a:t>
            </a:r>
          </a:p>
          <a:p>
            <a:pPr marR="0" lvl="0" algn="ctr" defTabSz="914400" eaLnBrk="1" fontAlgn="base" hangingPunct="1">
              <a:lnSpc>
                <a:spcPct val="90000"/>
              </a:lnSpc>
              <a:spcAft>
                <a:spcPts val="1200"/>
              </a:spcAft>
              <a:buClrTx/>
              <a:buSzTx/>
              <a:tabLst/>
              <a:defRPr/>
            </a:pPr>
            <a:r>
              <a:rPr kumimoji="0" lang="en-US" sz="3600" b="1" i="0" u="none" strike="noStrike" cap="none" spc="0" normalizeH="0" baseline="0" noProof="0" dirty="0">
                <a:ln>
                  <a:noFill/>
                </a:ln>
                <a:effectLst/>
                <a:uLnTx/>
                <a:uFillTx/>
                <a:latin typeface="Arial Rounded MT Bold" panose="020F0704030504030204" pitchFamily="34" charset="0"/>
                <a:ea typeface="+mn-ea"/>
              </a:rPr>
              <a:t>The Triune God</a:t>
            </a:r>
          </a:p>
          <a:p>
            <a:pPr marR="0" lvl="0" algn="ctr" defTabSz="914400" eaLnBrk="1" fontAlgn="base" hangingPunct="1">
              <a:lnSpc>
                <a:spcPct val="90000"/>
              </a:lnSpc>
              <a:spcAft>
                <a:spcPts val="0"/>
              </a:spcAft>
              <a:buClrTx/>
              <a:buSzTx/>
              <a:tabLst/>
              <a:defRPr/>
            </a:pPr>
            <a:r>
              <a:rPr lang="en-US" sz="3600" dirty="0">
                <a:latin typeface="Arial Rounded MT Bold" panose="020F0704030504030204" pitchFamily="34" charset="0"/>
                <a:ea typeface="+mn-ea"/>
              </a:rPr>
              <a:t>October 23, 2022</a:t>
            </a:r>
          </a:p>
          <a:p>
            <a:pPr marR="0" lvl="0" algn="ctr" defTabSz="914400" eaLnBrk="1" fontAlgn="base" hangingPunct="1">
              <a:lnSpc>
                <a:spcPct val="90000"/>
              </a:lnSpc>
              <a:spcAft>
                <a:spcPts val="0"/>
              </a:spcAft>
              <a:buClrTx/>
              <a:buSzTx/>
              <a:tabLst/>
              <a:defRPr/>
            </a:pPr>
            <a:r>
              <a:rPr lang="en-US" sz="3600" dirty="0">
                <a:latin typeface="Arial Rounded MT Bold" panose="020F0704030504030204" pitchFamily="34" charset="0"/>
                <a:ea typeface="+mn-ea"/>
              </a:rPr>
              <a:t>David and Bathsheba</a:t>
            </a:r>
          </a:p>
        </p:txBody>
      </p:sp>
      <p:sp>
        <p:nvSpPr>
          <p:cNvPr id="5" name="Rectangle 4">
            <a:extLst>
              <a:ext uri="{FF2B5EF4-FFF2-40B4-BE49-F238E27FC236}">
                <a16:creationId xmlns:a16="http://schemas.microsoft.com/office/drawing/2014/main" id="{F78CAB9F-0032-419D-9B73-8ED35598E323}"/>
              </a:ext>
            </a:extLst>
          </p:cNvPr>
          <p:cNvSpPr/>
          <p:nvPr/>
        </p:nvSpPr>
        <p:spPr>
          <a:xfrm>
            <a:off x="3949831" y="2507531"/>
            <a:ext cx="5060953" cy="4314808"/>
          </a:xfrm>
          <a:prstGeom prst="rect">
            <a:avLst/>
          </a:prstGeom>
        </p:spPr>
        <p:txBody>
          <a:bodyPr vert="horz" lIns="91440" tIns="45720" rIns="91440" bIns="45720" rtlCol="0">
            <a:noAutofit/>
          </a:bodyPr>
          <a:lstStyle/>
          <a:p>
            <a:pPr marL="457200" indent="-228600" defTabSz="914400" eaLnBrk="1" hangingPunct="1">
              <a:spcAft>
                <a:spcPts val="0"/>
              </a:spcAft>
              <a:buFont typeface="Arial" panose="020B0604020202020204" pitchFamily="34" charset="0"/>
              <a:buChar char="•"/>
              <a:defRPr/>
            </a:pPr>
            <a:r>
              <a:rPr lang="en-US" sz="3200" b="1" dirty="0">
                <a:latin typeface="Arial Rounded MT Bold" panose="020F0704030504030204" pitchFamily="34" charset="0"/>
                <a:ea typeface="+mn-ea"/>
              </a:rPr>
              <a:t>Prelude by                                       Roxanne Groff</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Office of the Acolyte</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Ringing of the Bell</a:t>
            </a:r>
          </a:p>
        </p:txBody>
      </p:sp>
      <p:sp>
        <p:nvSpPr>
          <p:cNvPr id="17" name="Rectangle 16">
            <a:extLst>
              <a:ext uri="{FF2B5EF4-FFF2-40B4-BE49-F238E27FC236}">
                <a16:creationId xmlns:a16="http://schemas.microsoft.com/office/drawing/2014/main" id="{B4D0BB6D-8379-40D9-813D-A28500E33999}"/>
              </a:ext>
            </a:extLst>
          </p:cNvPr>
          <p:cNvSpPr/>
          <p:nvPr/>
        </p:nvSpPr>
        <p:spPr>
          <a:xfrm>
            <a:off x="4148186" y="4664935"/>
            <a:ext cx="4426676" cy="1912569"/>
          </a:xfrm>
          <a:prstGeom prst="rect">
            <a:avLst/>
          </a:prstGeom>
        </p:spPr>
        <p:txBody>
          <a:bodyPr vert="horz" lIns="91440" tIns="45720" rIns="91440" bIns="45720" rtlCol="0" anchor="ctr">
            <a:noAutofit/>
          </a:bodyPr>
          <a:lstStyle/>
          <a:p>
            <a:pPr marL="228600" algn="ctr" defTabSz="914400" eaLnBrk="1" hangingPunct="1">
              <a:spcAft>
                <a:spcPts val="600"/>
              </a:spcAft>
              <a:defRPr/>
            </a:pPr>
            <a:r>
              <a:rPr lang="en-US" sz="2800" dirty="0">
                <a:latin typeface="Arial Rounded MT Bold" panose="020F0704030504030204" pitchFamily="34" charset="0"/>
                <a:ea typeface="+mn-ea"/>
              </a:rPr>
              <a:t>Scripture Focus:</a:t>
            </a:r>
          </a:p>
          <a:p>
            <a:pPr marL="228600" algn="ctr" defTabSz="914400" eaLnBrk="1" hangingPunct="1">
              <a:spcAft>
                <a:spcPts val="600"/>
              </a:spcAft>
              <a:defRPr/>
            </a:pPr>
            <a:r>
              <a:rPr lang="nn-NO" sz="2800" dirty="0">
                <a:latin typeface="Arial Rounded MT Bold" panose="020F0704030504030204" pitchFamily="34" charset="0"/>
                <a:ea typeface="+mn-ea"/>
              </a:rPr>
              <a:t>2 Samuel 11:1-5, 26-27; 12:1-9; </a:t>
            </a:r>
          </a:p>
          <a:p>
            <a:pPr marL="228600" algn="ctr" defTabSz="914400" eaLnBrk="1" hangingPunct="1">
              <a:spcAft>
                <a:spcPts val="600"/>
              </a:spcAft>
              <a:defRPr/>
            </a:pPr>
            <a:r>
              <a:rPr lang="nn-NO" sz="2800" dirty="0">
                <a:latin typeface="Arial Rounded MT Bold" panose="020F0704030504030204" pitchFamily="34" charset="0"/>
                <a:ea typeface="+mn-ea"/>
              </a:rPr>
              <a:t>Psalm 51:1-9</a:t>
            </a:r>
          </a:p>
        </p:txBody>
      </p:sp>
      <p:pic>
        <p:nvPicPr>
          <p:cNvPr id="6" name="Picture 5">
            <a:extLst>
              <a:ext uri="{FF2B5EF4-FFF2-40B4-BE49-F238E27FC236}">
                <a16:creationId xmlns:a16="http://schemas.microsoft.com/office/drawing/2014/main" id="{719B5238-181B-A018-CB90-5400260ABD01}"/>
              </a:ext>
            </a:extLst>
          </p:cNvPr>
          <p:cNvPicPr>
            <a:picLocks noChangeAspect="1"/>
          </p:cNvPicPr>
          <p:nvPr/>
        </p:nvPicPr>
        <p:blipFill>
          <a:blip r:embed="rId5"/>
          <a:stretch>
            <a:fillRect/>
          </a:stretch>
        </p:blipFill>
        <p:spPr>
          <a:xfrm>
            <a:off x="172111" y="2425087"/>
            <a:ext cx="3572475" cy="4314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9434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93964" y="1515208"/>
            <a:ext cx="8728363" cy="4361194"/>
          </a:xfrm>
          <a:prstGeom prst="rect">
            <a:avLst/>
          </a:prstGeom>
        </p:spPr>
        <p:txBody>
          <a:bodyPr wrap="square">
            <a:spAutoFit/>
          </a:bodyPr>
          <a:lstStyle/>
          <a:p>
            <a:pPr marL="739775" marR="0" indent="-73977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rPr>
              <a:t>P:	Let us pray…  God of forgiveness, David betrayed your commandments and committed terrible crimes. Yet even his horrific sins were not too much for you to forgive. Remind us that there is nothing we can do that will turn you away from us.</a:t>
            </a:r>
          </a:p>
          <a:p>
            <a:pPr marL="739775" marR="0" indent="-739775">
              <a:lnSpc>
                <a:spcPct val="95000"/>
              </a:lnSpc>
              <a:spcBef>
                <a:spcPts val="0"/>
              </a:spcBef>
              <a:spcAft>
                <a:spcPts val="0"/>
              </a:spcAft>
            </a:pPr>
            <a:r>
              <a:rPr lang="en-US" sz="3200" b="1" dirty="0">
                <a:latin typeface="Arial Rounded MT Bold" panose="020F0704030504030204" pitchFamily="34" charset="0"/>
                <a:ea typeface="Calibri" panose="020F0502020204030204" pitchFamily="34" charset="0"/>
              </a:rPr>
              <a:t> </a:t>
            </a:r>
            <a:endParaRPr lang="en-US" sz="2800" b="1" dirty="0">
              <a:latin typeface="Arial Rounded MT Bold" panose="020F0704030504030204" pitchFamily="34" charset="0"/>
              <a:ea typeface="Calibri" panose="020F0502020204030204" pitchFamily="34" charset="0"/>
            </a:endParaRPr>
          </a:p>
          <a:p>
            <a:pPr marL="739775" marR="0" indent="-739775">
              <a:lnSpc>
                <a:spcPct val="95000"/>
              </a:lnSpc>
              <a:spcBef>
                <a:spcPts val="0"/>
              </a:spcBef>
              <a:spcAft>
                <a:spcPts val="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40511" y="351305"/>
            <a:ext cx="9062977" cy="4138760"/>
          </a:xfrm>
          <a:prstGeom prst="rect">
            <a:avLst/>
          </a:prstGeom>
        </p:spPr>
      </p:pic>
    </p:spTree>
    <p:extLst>
      <p:ext uri="{BB962C8B-B14F-4D97-AF65-F5344CB8AC3E}">
        <p14:creationId xmlns:p14="http://schemas.microsoft.com/office/powerpoint/2010/main" val="2527812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8BCD4E-3791-98E8-C899-5865D8F5C0C2}"/>
              </a:ext>
            </a:extLst>
          </p:cNvPr>
          <p:cNvPicPr>
            <a:picLocks noChangeAspect="1"/>
          </p:cNvPicPr>
          <p:nvPr/>
        </p:nvPicPr>
        <p:blipFill rotWithShape="1">
          <a:blip r:embed="rId3"/>
          <a:srcRect b="7333"/>
          <a:stretch/>
        </p:blipFill>
        <p:spPr>
          <a:xfrm rot="19949235">
            <a:off x="535790" y="4211181"/>
            <a:ext cx="1676400" cy="2471431"/>
          </a:xfrm>
          <a:prstGeom prst="rect">
            <a:avLst/>
          </a:prstGeom>
          <a:ln>
            <a:noFill/>
          </a:ln>
          <a:effectLst>
            <a:softEdge rad="112500"/>
          </a:effectLst>
        </p:spPr>
      </p:pic>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40512" y="96782"/>
            <a:ext cx="3751456" cy="1713165"/>
          </a:xfrm>
          <a:prstGeom prst="rect">
            <a:avLst/>
          </a:prstGeom>
        </p:spPr>
      </p:pic>
      <p:pic>
        <p:nvPicPr>
          <p:cNvPr id="2" name="Picture 1">
            <a:extLst>
              <a:ext uri="{FF2B5EF4-FFF2-40B4-BE49-F238E27FC236}">
                <a16:creationId xmlns:a16="http://schemas.microsoft.com/office/drawing/2014/main" id="{32EE8FE7-97C7-26A3-E36C-3DD91CF4A749}"/>
              </a:ext>
            </a:extLst>
          </p:cNvPr>
          <p:cNvPicPr>
            <a:picLocks noChangeAspect="1"/>
          </p:cNvPicPr>
          <p:nvPr/>
        </p:nvPicPr>
        <p:blipFill>
          <a:blip r:embed="rId6"/>
          <a:stretch>
            <a:fillRect/>
          </a:stretch>
        </p:blipFill>
        <p:spPr>
          <a:xfrm>
            <a:off x="4873658" y="96782"/>
            <a:ext cx="4134734" cy="2174070"/>
          </a:xfrm>
          <a:prstGeom prst="rect">
            <a:avLst/>
          </a:prstGeom>
          <a:ln>
            <a:noFill/>
          </a:ln>
          <a:effectLst>
            <a:softEdge rad="112500"/>
          </a:effectLst>
        </p:spPr>
      </p:pic>
      <p:pic>
        <p:nvPicPr>
          <p:cNvPr id="3" name="Picture 2">
            <a:extLst>
              <a:ext uri="{FF2B5EF4-FFF2-40B4-BE49-F238E27FC236}">
                <a16:creationId xmlns:a16="http://schemas.microsoft.com/office/drawing/2014/main" id="{91CFE553-1926-7B25-DB67-B6F8BDCA9D79}"/>
              </a:ext>
            </a:extLst>
          </p:cNvPr>
          <p:cNvPicPr>
            <a:picLocks noChangeAspect="1"/>
          </p:cNvPicPr>
          <p:nvPr/>
        </p:nvPicPr>
        <p:blipFill>
          <a:blip r:embed="rId7"/>
          <a:stretch>
            <a:fillRect/>
          </a:stretch>
        </p:blipFill>
        <p:spPr>
          <a:xfrm rot="744500">
            <a:off x="2078036" y="1846481"/>
            <a:ext cx="2699012" cy="1799341"/>
          </a:xfrm>
          <a:prstGeom prst="rect">
            <a:avLst/>
          </a:prstGeom>
          <a:ln>
            <a:noFill/>
          </a:ln>
          <a:effectLst>
            <a:softEdge rad="112500"/>
          </a:effectLst>
        </p:spPr>
      </p:pic>
      <p:pic>
        <p:nvPicPr>
          <p:cNvPr id="4" name="Picture 3">
            <a:extLst>
              <a:ext uri="{FF2B5EF4-FFF2-40B4-BE49-F238E27FC236}">
                <a16:creationId xmlns:a16="http://schemas.microsoft.com/office/drawing/2014/main" id="{3A94373A-C403-884A-E715-4C210903CC3A}"/>
              </a:ext>
            </a:extLst>
          </p:cNvPr>
          <p:cNvPicPr>
            <a:picLocks noChangeAspect="1"/>
          </p:cNvPicPr>
          <p:nvPr/>
        </p:nvPicPr>
        <p:blipFill rotWithShape="1">
          <a:blip r:embed="rId8"/>
          <a:srcRect r="10419" b="15606"/>
          <a:stretch/>
        </p:blipFill>
        <p:spPr>
          <a:xfrm rot="21261347">
            <a:off x="5031305" y="2424132"/>
            <a:ext cx="2921848" cy="2024240"/>
          </a:xfrm>
          <a:prstGeom prst="rect">
            <a:avLst/>
          </a:prstGeom>
          <a:ln>
            <a:noFill/>
          </a:ln>
          <a:effectLst>
            <a:softEdge rad="112500"/>
          </a:effectLst>
        </p:spPr>
      </p:pic>
      <p:pic>
        <p:nvPicPr>
          <p:cNvPr id="5" name="Picture 4">
            <a:extLst>
              <a:ext uri="{FF2B5EF4-FFF2-40B4-BE49-F238E27FC236}">
                <a16:creationId xmlns:a16="http://schemas.microsoft.com/office/drawing/2014/main" id="{F41042C8-D93A-A2A6-35D3-6777D63A5527}"/>
              </a:ext>
            </a:extLst>
          </p:cNvPr>
          <p:cNvPicPr>
            <a:picLocks noChangeAspect="1"/>
          </p:cNvPicPr>
          <p:nvPr/>
        </p:nvPicPr>
        <p:blipFill>
          <a:blip r:embed="rId9"/>
          <a:stretch>
            <a:fillRect/>
          </a:stretch>
        </p:blipFill>
        <p:spPr>
          <a:xfrm rot="1897254">
            <a:off x="282494" y="3022485"/>
            <a:ext cx="2185973" cy="1457315"/>
          </a:xfrm>
          <a:prstGeom prst="rect">
            <a:avLst/>
          </a:prstGeom>
          <a:ln>
            <a:noFill/>
          </a:ln>
          <a:effectLst>
            <a:softEdge rad="112500"/>
          </a:effectLst>
        </p:spPr>
      </p:pic>
      <p:pic>
        <p:nvPicPr>
          <p:cNvPr id="6" name="Picture 5">
            <a:extLst>
              <a:ext uri="{FF2B5EF4-FFF2-40B4-BE49-F238E27FC236}">
                <a16:creationId xmlns:a16="http://schemas.microsoft.com/office/drawing/2014/main" id="{B02EB96E-42F9-8197-48FA-C1B5C0557199}"/>
              </a:ext>
            </a:extLst>
          </p:cNvPr>
          <p:cNvPicPr>
            <a:picLocks noChangeAspect="1"/>
          </p:cNvPicPr>
          <p:nvPr/>
        </p:nvPicPr>
        <p:blipFill rotWithShape="1">
          <a:blip r:embed="rId10"/>
          <a:srcRect l="18070" r="6751"/>
          <a:stretch/>
        </p:blipFill>
        <p:spPr>
          <a:xfrm rot="708882">
            <a:off x="2688232" y="3740123"/>
            <a:ext cx="1921869" cy="1844660"/>
          </a:xfrm>
          <a:prstGeom prst="rect">
            <a:avLst/>
          </a:prstGeom>
          <a:ln>
            <a:noFill/>
          </a:ln>
          <a:effectLst>
            <a:softEdge rad="112500"/>
          </a:effectLst>
        </p:spPr>
      </p:pic>
      <p:pic>
        <p:nvPicPr>
          <p:cNvPr id="8" name="Picture 7">
            <a:extLst>
              <a:ext uri="{FF2B5EF4-FFF2-40B4-BE49-F238E27FC236}">
                <a16:creationId xmlns:a16="http://schemas.microsoft.com/office/drawing/2014/main" id="{E646C727-94B3-1B83-AB68-4F2CCBCB5C95}"/>
              </a:ext>
            </a:extLst>
          </p:cNvPr>
          <p:cNvPicPr>
            <a:picLocks noChangeAspect="1"/>
          </p:cNvPicPr>
          <p:nvPr/>
        </p:nvPicPr>
        <p:blipFill>
          <a:blip r:embed="rId11"/>
          <a:stretch>
            <a:fillRect/>
          </a:stretch>
        </p:blipFill>
        <p:spPr>
          <a:xfrm>
            <a:off x="5145246" y="4496122"/>
            <a:ext cx="3147288" cy="2098192"/>
          </a:xfrm>
          <a:prstGeom prst="rect">
            <a:avLst/>
          </a:prstGeom>
          <a:ln>
            <a:noFill/>
          </a:ln>
          <a:effectLst>
            <a:softEdge rad="112500"/>
          </a:effectLst>
        </p:spPr>
      </p:pic>
    </p:spTree>
    <p:extLst>
      <p:ext uri="{BB962C8B-B14F-4D97-AF65-F5344CB8AC3E}">
        <p14:creationId xmlns:p14="http://schemas.microsoft.com/office/powerpoint/2010/main" val="104024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500"/>
                                        <p:tgtEl>
                                          <p:spTgt spid="5"/>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500"/>
                                        <p:tgtEl>
                                          <p:spTgt spid="7"/>
                                        </p:tgtEl>
                                      </p:cBhvr>
                                    </p:animEffect>
                                  </p:childTnLst>
                                </p:cTn>
                              </p:par>
                            </p:childTnLst>
                          </p:cTn>
                        </p:par>
                        <p:par>
                          <p:cTn id="28" fill="hold">
                            <p:stCondLst>
                              <p:cond delay="90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par>
                          <p:cTn id="35" fill="hold">
                            <p:stCondLst>
                              <p:cond delay="10000"/>
                            </p:stCondLst>
                            <p:childTnLst>
                              <p:par>
                                <p:cTn id="36" presetID="0" presetClass="path" presetSubtype="0" accel="50000" decel="50000" fill="hold" nodeType="afterEffect">
                                  <p:stCondLst>
                                    <p:cond delay="0"/>
                                  </p:stCondLst>
                                  <p:childTnLst>
                                    <p:animMotion origin="layout" path="M -0.02847 -0.07199 L -0.02847 -0.07199 C -0.06892 -0.07569 -0.08941 -0.07407 -0.12656 -0.08981 C -0.17552 -0.11041 -0.23142 -0.15532 -0.27291 -0.18449 C -0.28837 -0.1956 -0.30347 -0.2074 -0.31927 -0.21759 C -0.34514 -0.23402 -0.37153 -0.24884 -0.3967 -0.26712 L -0.45121 -0.30694 C -0.46094 -0.31388 -0.47014 -0.32152 -0.48021 -0.32754 C -0.49149 -0.33449 -0.50278 -0.34166 -0.51423 -0.34814 C -0.53177 -0.3581 -0.5783 -0.37777 -0.59982 -0.39907 C -0.61423 -0.41319 -0.61823 -0.42592 -0.6276 -0.44583 C -0.63003 -0.45717 -0.63333 -0.46828 -0.63489 -0.48009 C -0.63802 -0.50648 -0.63698 -0.5375 -0.63489 -0.56388 C -0.63403 -0.57407 -0.63281 -0.58425 -0.63073 -0.59421 C -0.62934 -0.6 -0.62725 -0.60578 -0.62448 -0.61064 C -0.62257 -0.61412 -0.6118 -0.62199 -0.60903 -0.62314 C -0.60503 -0.62476 -0.60087 -0.625 -0.5967 -0.62569 C -0.58368 -0.62546 -0.57048 -0.62569 -0.55746 -0.62453 C -0.5309 -0.62175 -0.52778 -0.61736 -0.50173 -0.60925 C -0.47847 -0.60208 -0.45503 -0.59583 -0.43177 -0.58865 C -0.41927 -0.58495 -0.40712 -0.58009 -0.39462 -0.57638 C -0.3743 -0.57037 -0.35416 -0.56388 -0.33368 -0.55856 C -0.31614 -0.55393 -0.29844 -0.55069 -0.28125 -0.54467 C -0.26371 -0.53865 -0.24635 -0.53148 -0.22864 -0.52685 C -0.21146 -0.52222 -0.19427 -0.51689 -0.17708 -0.51319 C -0.16875 -0.51134 -0.16041 -0.50972 -0.15225 -0.50763 C -0.13715 -0.5037 -0.12205 -0.4993 -0.10694 -0.49513 C -0.10034 -0.49351 -0.09375 -0.49166 -0.08732 -0.48981 C -0.07708 -0.48657 -0.06684 -0.48217 -0.05642 -0.48009 C -0.03958 -0.47662 -0.04739 -0.47847 -0.03264 -0.47453 C -0.01927 -0.46574 -0.02482 -0.47083 -0.05955 -0.46087 L -0.09757 -0.44976 C -0.1309 -0.44097 -0.16406 -0.43125 -0.19757 -0.42384 L -0.24097 -0.41412 C -0.26475 -0.40833 -0.2967 -0.39953 -0.32031 -0.39074 C -0.36823 -0.37291 -0.38229 -0.36689 -0.42239 -0.34814 L -0.45121 -0.33449 C -0.45989 -0.33032 -0.4684 -0.32569 -0.47708 -0.32199 C -0.56475 -0.28495 -0.48802 -0.31875 -0.53784 -0.29444 C -0.54861 -0.28935 -0.55503 -0.28819 -0.56475 -0.28078 C -0.56666 -0.27939 -0.56823 -0.27708 -0.56979 -0.27523 C -0.56909 -0.27245 -0.56892 -0.26944 -0.56788 -0.26712 C -0.56024 -0.25 -0.53784 -0.22708 -0.53073 -0.22037 C -0.51823 -0.20856 -0.50625 -0.19652 -0.49253 -0.18726 C -0.48594 -0.18287 -0.47882 -0.17986 -0.47187 -0.17638 C -0.45625 -0.16851 -0.44062 -0.1618 -0.42448 -0.15578 C -0.41562 -0.15231 -0.40659 -0.14953 -0.39774 -0.14606 C -0.37621 -0.13773 -0.33159 -0.11666 -0.31719 -0.10902 C -0.30625 -0.103 -0.29548 -0.09652 -0.2842 -0.0912 C -0.26111 -0.08009 -0.2375 -0.0699 -0.21406 -0.05949 C -0.17882 -0.04398 -0.13107 -0.025 -0.09757 -0.0155 C -0.08628 -0.01226 -0.07482 -0.00949 -0.06354 -0.00601 C -0.0559 -0.00347 -0.04861 -0.00023 -0.04097 0.00232 C -0.03715 0.00348 -0.03333 0.00394 -0.02951 0.0051 C -0.01996 0.00788 -0.02517 0.00788 -0.02135 0.00788 L -0.01094 0.00788 L -0.01719 0.01621 L -0.01614 0.01482 " pathEditMode="relative" ptsTypes="AAAAAAAAAAAAAAAAAAAAAAAAAAAAAAAAAAAAAAAAAAAAAAAAAAAAAAAAAA">
                                      <p:cBhvr>
                                        <p:cTn id="37"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762667" y="1474170"/>
            <a:ext cx="7694865" cy="4502451"/>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The Scripture includes readings from the book of 2</a:t>
            </a:r>
            <a:r>
              <a:rPr lang="en-US" sz="3600" baseline="30000" dirty="0">
                <a:solidFill>
                  <a:prstClr val="black"/>
                </a:solidFill>
                <a:latin typeface="Arial Rounded MT Bold" panose="020F0704030504030204" pitchFamily="34" charset="0"/>
                <a:ea typeface="Calibri" panose="020F0502020204030204" pitchFamily="34" charset="0"/>
              </a:rPr>
              <a:t>nd</a:t>
            </a:r>
            <a:r>
              <a:rPr lang="en-US" sz="3600" dirty="0">
                <a:solidFill>
                  <a:prstClr val="black"/>
                </a:solidFill>
                <a:latin typeface="Arial Rounded MT Bold" panose="020F0704030504030204" pitchFamily="34" charset="0"/>
                <a:ea typeface="Calibri" panose="020F0502020204030204" pitchFamily="34" charset="0"/>
              </a:rPr>
              <a:t> Samuel, Chapters 11 and 12 and Psalm 51</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5155257"/>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nd</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SAMUEL</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the spring of the year, the time when kings go out to battle, David sent Joab with his officers and all Israel with him; they ravaged the Ammonites, and besieged Rabbah. But David remained at Jerusalem.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It happened, late one afternoon, when David rose from his couch and was walking about on the</a:t>
            </a:r>
          </a:p>
        </p:txBody>
      </p:sp>
    </p:spTree>
    <p:extLst>
      <p:ext uri="{BB962C8B-B14F-4D97-AF65-F5344CB8AC3E}">
        <p14:creationId xmlns:p14="http://schemas.microsoft.com/office/powerpoint/2010/main" val="1692563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5078313"/>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roof of the king’s house, that he saw from the roof a woman bathing; the woman was very beautiful.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David sent someone to inquire about the woman. It was reported, “This is Bathsheba daughter of </a:t>
            </a:r>
            <a:r>
              <a:rPr lang="en-US" sz="3600" dirty="0" err="1">
                <a:effectLst/>
                <a:latin typeface="Arial Rounded MT Bold" panose="020F0704030504030204" pitchFamily="34" charset="0"/>
                <a:ea typeface="Calibri" panose="020F0502020204030204" pitchFamily="34" charset="0"/>
                <a:cs typeface="Times New Roman" panose="02020603050405020304" pitchFamily="18" charset="0"/>
              </a:rPr>
              <a:t>Eliam</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the wife of Uriah the Hittite.”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David sent messengers to get her, and she came to him, and he lay with her. (Now she</a:t>
            </a:r>
          </a:p>
        </p:txBody>
      </p:sp>
    </p:spTree>
    <p:extLst>
      <p:ext uri="{BB962C8B-B14F-4D97-AF65-F5344CB8AC3E}">
        <p14:creationId xmlns:p14="http://schemas.microsoft.com/office/powerpoint/2010/main" val="1399317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5155257"/>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was purifying herself after her period.) Then she returned to her house.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woman conceived; and she sent and told David, “I am pregnant.” </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 wife of Uriah heard that her husband was dead, she made lamentation for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 mourning was over, David sent and brought her to his house, and she</a:t>
            </a:r>
          </a:p>
        </p:txBody>
      </p:sp>
    </p:spTree>
    <p:extLst>
      <p:ext uri="{BB962C8B-B14F-4D97-AF65-F5344CB8AC3E}">
        <p14:creationId xmlns:p14="http://schemas.microsoft.com/office/powerpoint/2010/main" val="2155427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5155257"/>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became his wife, and bore him a son. But the thing that David had done displeased the Lord.</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 Lord sent Nathan to David. He came to him, and said to him, “There were two men in a certain city, the one rich and the other poor.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rich man had very many flocks and herds;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the poor man had nothing but one little</a:t>
            </a:r>
          </a:p>
        </p:txBody>
      </p:sp>
    </p:spTree>
    <p:extLst>
      <p:ext uri="{BB962C8B-B14F-4D97-AF65-F5344CB8AC3E}">
        <p14:creationId xmlns:p14="http://schemas.microsoft.com/office/powerpoint/2010/main" val="137928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5078313"/>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ewe lamb, which he had bought. He brought it up, and it grew up with him and with his children; it used to eat of his meager fare, and drink from his cup, and lie in his bosom, and it was like a daughter to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there came a traveler to the rich man, and he was loath to take one of his own flock or herd to prepare for the wayfarer</a:t>
            </a:r>
          </a:p>
        </p:txBody>
      </p:sp>
    </p:spTree>
    <p:extLst>
      <p:ext uri="{BB962C8B-B14F-4D97-AF65-F5344CB8AC3E}">
        <p14:creationId xmlns:p14="http://schemas.microsoft.com/office/powerpoint/2010/main" val="3520663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5155257"/>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who had come to him, but he took the poor man’s lamb, and prepared that for the guest who had come to him.” </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David’s anger was greatly kindled against the man. He said to Nathan, “As the Lord lives, the man who has done this deserves to die;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shall restore the lamb fourfold, because he did this thing, and because</a:t>
            </a:r>
          </a:p>
        </p:txBody>
      </p:sp>
    </p:spTree>
    <p:extLst>
      <p:ext uri="{BB962C8B-B14F-4D97-AF65-F5344CB8AC3E}">
        <p14:creationId xmlns:p14="http://schemas.microsoft.com/office/powerpoint/2010/main" val="116227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4447371"/>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a:p>
            <a:pPr marL="0" marR="0">
              <a:lnSpc>
                <a:spcPct val="107000"/>
              </a:lnSpc>
              <a:spcBef>
                <a:spcPts val="0"/>
              </a:spcBef>
              <a:spcAft>
                <a:spcPts val="600"/>
              </a:spcAft>
            </a:pPr>
            <a:endParaRPr lang="en-US" sz="1400" dirty="0">
              <a:effectLst/>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rPr>
              <a:t>P:	</a:t>
            </a:r>
            <a:r>
              <a:rPr lang="en-US" sz="3200" dirty="0">
                <a:latin typeface="Arial Rounded MT Bold" panose="020F0704030504030204" pitchFamily="34" charset="0"/>
                <a:ea typeface="Times New Roman" panose="02020603050405020304" pitchFamily="18" charset="0"/>
              </a:rPr>
              <a:t>We confess our sins before God and one another.</a:t>
            </a:r>
          </a:p>
          <a:p>
            <a:pPr marL="684213" marR="0" indent="-684213">
              <a:lnSpc>
                <a:spcPct val="107000"/>
              </a:lnSpc>
              <a:spcBef>
                <a:spcPts val="0"/>
              </a:spcBef>
              <a:spcAft>
                <a:spcPts val="0"/>
              </a:spcAft>
            </a:pPr>
            <a:r>
              <a:rPr lang="en-US" sz="3600" i="1" dirty="0">
                <a:solidFill>
                  <a:srgbClr val="FF0000"/>
                </a:solidFill>
                <a:latin typeface="Arial Rounded MT Bold" panose="020F0704030504030204" pitchFamily="34" charset="0"/>
                <a:ea typeface="Calibri" panose="020F0502020204030204" pitchFamily="34" charset="0"/>
              </a:rPr>
              <a:t>Pause for silence and reflection.</a:t>
            </a:r>
          </a:p>
          <a:p>
            <a:pPr marL="684213" marR="0" indent="-684213">
              <a:lnSpc>
                <a:spcPct val="107000"/>
              </a:lnSpc>
              <a:spcBef>
                <a:spcPts val="0"/>
              </a:spcBef>
              <a:spcAft>
                <a:spcPts val="0"/>
              </a:spcAft>
            </a:pPr>
            <a:endParaRPr lang="en-US" sz="3600" i="1" dirty="0">
              <a:solidFill>
                <a:srgbClr val="FF0000"/>
              </a:solidFill>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P:	Gracious God,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6056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5078313"/>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had no pity.”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Nathan said to David, “You are the man! Thus says the Lord, the God of Israel: I anointed you king over Israel, and I rescued you from the hand of Saul;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gave you your master’s house, and your master’s wives into your bosom, and gave you the house of Israel and of Judah; and if that had been too little, I would have added as</a:t>
            </a:r>
          </a:p>
        </p:txBody>
      </p:sp>
    </p:spTree>
    <p:extLst>
      <p:ext uri="{BB962C8B-B14F-4D97-AF65-F5344CB8AC3E}">
        <p14:creationId xmlns:p14="http://schemas.microsoft.com/office/powerpoint/2010/main" val="3856435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3970318"/>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much more.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Why have you despised the word of the Lord, to do what is evil in his sight? You have struck down Uriah the Hittite with the sword, and have taken his wife to be your wife, and have killed him with the sword of the Ammonites.”</a:t>
            </a:r>
          </a:p>
        </p:txBody>
      </p:sp>
    </p:spTree>
    <p:extLst>
      <p:ext uri="{BB962C8B-B14F-4D97-AF65-F5344CB8AC3E}">
        <p14:creationId xmlns:p14="http://schemas.microsoft.com/office/powerpoint/2010/main" val="447474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5155257"/>
          </a:xfrm>
          <a:prstGeom prst="rect">
            <a:avLst/>
          </a:prstGeom>
          <a:noFill/>
        </p:spPr>
        <p:txBody>
          <a:bodyPr wrap="square">
            <a:spAutoFit/>
          </a:bodyPr>
          <a:lstStyle/>
          <a:p>
            <a:pPr marL="0" marR="0">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PSALM 51</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Have mercy on me, O God, according to your steadfast love; according to your abundant mercy blot out my transgressions.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Wash me thoroughly from my iniquity, and cleanse me from my sin.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For I know my transgressions,  and my sin is ever before 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Against you, you alone, have I sinned,  and</a:t>
            </a:r>
          </a:p>
        </p:txBody>
      </p:sp>
    </p:spTree>
    <p:extLst>
      <p:ext uri="{BB962C8B-B14F-4D97-AF65-F5344CB8AC3E}">
        <p14:creationId xmlns:p14="http://schemas.microsoft.com/office/powerpoint/2010/main" val="2124550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160256" y="1407725"/>
            <a:ext cx="8823488" cy="5155257"/>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done what is evil in your sight, so that you are justified in your sentence  and blameless when you pass judgement.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Indeed, I was born guilty, a sinner when my mother conceived me. </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You desire truth in the inward being; therefore teach me wisdom in my secret heart.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Purge me with hyssop, and I shall be clean;  wash me, and I</a:t>
            </a:r>
          </a:p>
        </p:txBody>
      </p:sp>
    </p:spTree>
    <p:extLst>
      <p:ext uri="{BB962C8B-B14F-4D97-AF65-F5344CB8AC3E}">
        <p14:creationId xmlns:p14="http://schemas.microsoft.com/office/powerpoint/2010/main" val="3093355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163395"/>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2 Samuel 11:1-5; 26-27; 12:1-9;</a:t>
            </a:r>
          </a:p>
          <a:p>
            <a:pPr marR="0" lvl="0">
              <a:lnSpc>
                <a:spcPct val="95000"/>
              </a:lnSpc>
              <a:spcBef>
                <a:spcPts val="0"/>
              </a:spcBef>
              <a:spcAft>
                <a:spcPts val="600"/>
              </a:spcAft>
            </a:pPr>
            <a:r>
              <a:rPr lang="nn-NO" sz="3200" b="1" dirty="0">
                <a:latin typeface="Arial Rounded MT Bold" panose="020F0704030504030204" pitchFamily="34" charset="0"/>
                <a:ea typeface="Times New Roman" panose="02020603050405020304" pitchFamily="18" charset="0"/>
              </a:rPr>
              <a:t>	Psalm 51:1-9</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6017763B-57B5-DD87-3779-071DC740B6B9}"/>
              </a:ext>
            </a:extLst>
          </p:cNvPr>
          <p:cNvSpPr txBox="1"/>
          <p:nvPr/>
        </p:nvSpPr>
        <p:spPr>
          <a:xfrm>
            <a:off x="815811" y="2035939"/>
            <a:ext cx="7588577" cy="2862322"/>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shall be whiter than snow.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Let me hear joy and gladness; let the bones that you have crushed rejoice.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Hide your face from my sins, and blot out all my iniquities. </a:t>
            </a:r>
          </a:p>
        </p:txBody>
      </p:sp>
    </p:spTree>
    <p:extLst>
      <p:ext uri="{BB962C8B-B14F-4D97-AF65-F5344CB8AC3E}">
        <p14:creationId xmlns:p14="http://schemas.microsoft.com/office/powerpoint/2010/main" val="61024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1221873"/>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nn-NO" sz="3600" b="1" dirty="0">
                <a:latin typeface="Arial Rounded MT Bold" panose="020F0704030504030204" pitchFamily="34" charset="0"/>
                <a:ea typeface="Times New Roman" panose="02020603050405020304" pitchFamily="18" charset="0"/>
              </a:rPr>
              <a:t> 2 Samuel 11:1-5; 26-27; 12:1-9;</a:t>
            </a:r>
          </a:p>
          <a:p>
            <a:pPr marR="0" lvl="0">
              <a:lnSpc>
                <a:spcPct val="95000"/>
              </a:lnSpc>
              <a:spcBef>
                <a:spcPts val="0"/>
              </a:spcBef>
              <a:spcAft>
                <a:spcPts val="600"/>
              </a:spcAft>
            </a:pPr>
            <a:r>
              <a:rPr lang="nn-NO" sz="3600" b="1" dirty="0">
                <a:latin typeface="Arial Rounded MT Bold" panose="020F0704030504030204" pitchFamily="34" charset="0"/>
                <a:ea typeface="Times New Roman" panose="02020603050405020304" pitchFamily="18" charset="0"/>
              </a:rPr>
              <a:t>	Psalm 51:1-9</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55517" y="1189605"/>
            <a:ext cx="7509165" cy="276447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P: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02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839DEE61-0452-9F43-3F00-B178F9B4E923}"/>
              </a:ext>
            </a:extLst>
          </p:cNvPr>
          <p:cNvPicPr>
            <a:picLocks noChangeAspect="1"/>
          </p:cNvPicPr>
          <p:nvPr/>
        </p:nvPicPr>
        <p:blipFill>
          <a:blip r:embed="rId3"/>
          <a:stretch>
            <a:fillRect/>
          </a:stretch>
        </p:blipFill>
        <p:spPr>
          <a:xfrm>
            <a:off x="2182404" y="149737"/>
            <a:ext cx="4816899" cy="5770808"/>
          </a:xfrm>
          <a:prstGeom prst="rect">
            <a:avLst/>
          </a:prstGeom>
        </p:spPr>
      </p:pic>
    </p:spTree>
    <p:extLst>
      <p:ext uri="{BB962C8B-B14F-4D97-AF65-F5344CB8AC3E}">
        <p14:creationId xmlns:p14="http://schemas.microsoft.com/office/powerpoint/2010/main" val="226297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58502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4725" y="16085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2686409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14152" y="1589892"/>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10221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1" y="895545"/>
            <a:ext cx="9144000" cy="5632311"/>
          </a:xfrm>
          <a:prstGeom prst="rect">
            <a:avLst/>
          </a:prstGeom>
          <a:noFill/>
        </p:spPr>
        <p:txBody>
          <a:bodyPr wrap="square">
            <a:spAutoFit/>
          </a:bodyPr>
          <a:lstStyle/>
          <a:p>
            <a:pPr marL="631825" marR="0" indent="-631825">
              <a:spcBef>
                <a:spcPts val="0"/>
              </a:spcBef>
              <a:spcAft>
                <a:spcPts val="600"/>
              </a:spcAft>
              <a:tabLst>
                <a:tab pos="4572000" algn="l"/>
              </a:tabLst>
            </a:pPr>
            <a:r>
              <a:rPr lang="en-US" sz="3600" b="1" dirty="0">
                <a:effectLst/>
                <a:latin typeface="Arial Rounded MT Bold" panose="020F0704030504030204" pitchFamily="34" charset="0"/>
                <a:ea typeface="Garamond,Times New Roman"/>
                <a:cs typeface="Times New Roman" panose="02020603050405020304" pitchFamily="18" charset="0"/>
              </a:rPr>
              <a:t>C:	We have sinned against you and our neighbors. We have taken what is not ours, and justified our actions. We have turned away from your wisdom. We have not done justice, loved kindness, nor walked humbly with you. Forgive us for the harms we have caused through word and action, and restore us to the joy of following your will for us.</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2991378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151283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3238903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16731"/>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89883"/>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299611"/>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942995"/>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778403"/>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2281323"/>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5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a:t>
            </a:r>
          </a:p>
          <a:p>
            <a:pPr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	Merciful God,</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     C:	</a:t>
            </a:r>
            <a:r>
              <a:rPr lang="en-US" sz="3600" b="1" dirty="0">
                <a:latin typeface="Arial Rounded MT Bold" panose="020F0704030504030204" pitchFamily="34" charset="0"/>
                <a:ea typeface="Calibri" panose="020F0502020204030204" pitchFamily="34" charset="0"/>
                <a:cs typeface="Times New Roman" panose="02020603050405020304" pitchFamily="18" charset="0"/>
              </a:rPr>
              <a:t>You hear our prayer.</a:t>
            </a: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27902" y="1086697"/>
            <a:ext cx="8131178" cy="352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2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Arial" panose="020B0604020202020204" pitchFamily="34" charset="0"/>
              </a:rPr>
              <a:t>P</a:t>
            </a:r>
            <a:r>
              <a:rPr lang="en-US" sz="3200" dirty="0">
                <a:effectLst/>
                <a:latin typeface="Arial Rounded MT Bold" panose="020F0704030504030204" pitchFamily="34" charset="0"/>
                <a:ea typeface="Calibri" panose="020F0502020204030204" pitchFamily="34" charset="0"/>
                <a:cs typeface="Arial" panose="020B0604020202020204" pitchFamily="34" charset="0"/>
              </a:rPr>
              <a:t>:	</a:t>
            </a:r>
            <a:r>
              <a:rPr lang="en-US" sz="3200" dirty="0">
                <a:latin typeface="Arial Rounded MT Bold" panose="020F0704030504030204" pitchFamily="34" charset="0"/>
                <a:ea typeface="Calibri" panose="020F0502020204030204" pitchFamily="34" charset="0"/>
                <a:cs typeface="Arial" panose="020B0604020202020204" pitchFamily="34" charset="0"/>
              </a:rPr>
              <a:t>We lift all for whom we pray into your loving arms, O God, in the name of Jesus, our savior.</a:t>
            </a:r>
          </a:p>
          <a:p>
            <a:pPr marL="684213" marR="0" indent="-684213">
              <a:spcBef>
                <a:spcPts val="0"/>
              </a:spcBef>
              <a:spcAft>
                <a:spcPts val="0"/>
              </a:spcAft>
            </a:pPr>
            <a:endParaRPr lang="en-US" sz="3200" dirty="0">
              <a:latin typeface="Arial Rounded MT Bold" panose="020F0704030504030204" pitchFamily="34" charset="0"/>
              <a:ea typeface="Calibri" panose="020F0502020204030204" pitchFamily="34" charset="0"/>
              <a:cs typeface="Arial" panose="020B0604020202020204" pitchFamily="34" charset="0"/>
            </a:endParaRPr>
          </a:p>
          <a:p>
            <a:pPr marL="684213" marR="0" indent="-684213">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2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p>
          <a:p>
            <a:pPr marL="684213" marR="0" indent="-684213">
              <a:spcBef>
                <a:spcPts val="0"/>
              </a:spcBef>
              <a:spcAft>
                <a:spcPts val="0"/>
              </a:spcAft>
            </a:pP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endPar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cap="all" dirty="0">
                <a:effectLst/>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effectLst/>
              <a:latin typeface="Arial Rounded MT Bold" panose="020F0704030504030204" pitchFamily="34" charset="0"/>
            </a:endParaRPr>
          </a:p>
        </p:txBody>
      </p:sp>
    </p:spTree>
    <p:extLst>
      <p:ext uri="{BB962C8B-B14F-4D97-AF65-F5344CB8AC3E}">
        <p14:creationId xmlns:p14="http://schemas.microsoft.com/office/powerpoint/2010/main" val="397547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235669" y="1027523"/>
            <a:ext cx="8682087" cy="4427302"/>
          </a:xfrm>
          <a:prstGeom prst="rect">
            <a:avLst/>
          </a:prstGeom>
          <a:noFill/>
        </p:spPr>
        <p:txBody>
          <a:bodyPr wrap="square">
            <a:spAutoFit/>
          </a:bodyPr>
          <a:lstStyle/>
          <a:p>
            <a:pPr marL="461963" indent="-461963">
              <a:spcBef>
                <a:spcPts val="0"/>
              </a:spcBef>
              <a:spcAft>
                <a:spcPts val="600"/>
              </a:spcAft>
            </a:pPr>
            <a:r>
              <a:rPr lang="en-US" sz="3200" dirty="0">
                <a:effectLst/>
                <a:latin typeface="Arial Rounded MT Bold" panose="020F0704030504030204" pitchFamily="34" charset="0"/>
                <a:ea typeface="Garamond,Times New Roman"/>
                <a:cs typeface="Garamond,Times New Roman"/>
              </a:rPr>
              <a:t>L:</a:t>
            </a:r>
            <a:r>
              <a:rPr lang="en-US" sz="3200" dirty="0">
                <a:latin typeface="Arial Rounded MT Bold" panose="020F0704030504030204" pitchFamily="34" charset="0"/>
                <a:ea typeface="Garamond,Times New Roman"/>
                <a:cs typeface="Garamond,Times New Roman"/>
              </a:rPr>
              <a:t>	</a:t>
            </a:r>
            <a:r>
              <a:rPr lang="en-US" sz="3200" dirty="0">
                <a:effectLst/>
                <a:latin typeface="Arial Rounded MT Bold" panose="020F0704030504030204" pitchFamily="34" charset="0"/>
                <a:ea typeface="Garamond,Times New Roman"/>
                <a:cs typeface="Garamond,Times New Roman"/>
              </a:rPr>
              <a:t>God knows our every weakness and yet loves us without ceasing. Rejoice and be glad, for the God of grace and mercy forgives you all your sins, for the sake of our savior       Jesus Christ. </a:t>
            </a:r>
          </a:p>
          <a:p>
            <a:pPr marL="461963" indent="-461963">
              <a:spcBef>
                <a:spcPts val="0"/>
              </a:spcBef>
              <a:spcAft>
                <a:spcPts val="600"/>
              </a:spcAft>
            </a:pPr>
            <a:endParaRPr lang="en-US" sz="3200" b="1" dirty="0">
              <a:latin typeface="Arial Rounded MT Bold" panose="020F0704030504030204" pitchFamily="34" charset="0"/>
              <a:ea typeface="Garamond,Times New Roman"/>
              <a:cs typeface="Garamond,Times New Roman"/>
            </a:endParaRPr>
          </a:p>
          <a:p>
            <a:pPr marL="461963" indent="-461963">
              <a:spcBef>
                <a:spcPts val="0"/>
              </a:spcBef>
              <a:spcAft>
                <a:spcPts val="600"/>
              </a:spcAft>
            </a:pPr>
            <a:r>
              <a:rPr lang="en-US" sz="3600" b="1" dirty="0">
                <a:effectLst/>
                <a:latin typeface="Arial Rounded MT Bold" panose="020F0704030504030204" pitchFamily="34" charset="0"/>
                <a:ea typeface="Garamond,Times New Roman"/>
                <a:cs typeface="Garamond,Times New Roman"/>
              </a:rPr>
              <a:t>C:	Amen.</a:t>
            </a:r>
          </a:p>
          <a:p>
            <a:pPr marL="461963" marR="0" indent="-461963">
              <a:lnSpc>
                <a:spcPct val="119000"/>
              </a:lnSpc>
              <a:spcBef>
                <a:spcPts val="0"/>
              </a:spcBef>
              <a:spcAft>
                <a:spcPts val="600"/>
              </a:spcAft>
            </a:pPr>
            <a:endParaRPr lang="en-US" sz="3600" b="1" dirty="0">
              <a:effectLst/>
              <a:latin typeface="Arial Rounded MT Bold" panose="020F0704030504030204" pitchFamily="34" charset="0"/>
              <a:ea typeface="Garamond,Times New Roman"/>
              <a:cs typeface="Garamond,Times New Roman"/>
            </a:endParaRPr>
          </a:p>
        </p:txBody>
      </p:sp>
      <p:sp>
        <p:nvSpPr>
          <p:cNvPr id="5" name="TextBox 4">
            <a:extLst>
              <a:ext uri="{FF2B5EF4-FFF2-40B4-BE49-F238E27FC236}">
                <a16:creationId xmlns:a16="http://schemas.microsoft.com/office/drawing/2014/main" id="{9B2C4870-1CC3-4B00-F876-835F230A9BC8}"/>
              </a:ext>
            </a:extLst>
          </p:cNvPr>
          <p:cNvSpPr txBox="1"/>
          <p:nvPr/>
        </p:nvSpPr>
        <p:spPr>
          <a:xfrm>
            <a:off x="2850824" y="2975735"/>
            <a:ext cx="580532"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2959579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Offering Prayer</a:t>
            </a:r>
          </a:p>
        </p:txBody>
      </p:sp>
      <p:pic>
        <p:nvPicPr>
          <p:cNvPr id="5" name="Picture 4">
            <a:extLst>
              <a:ext uri="{FF2B5EF4-FFF2-40B4-BE49-F238E27FC236}">
                <a16:creationId xmlns:a16="http://schemas.microsoft.com/office/drawing/2014/main" id="{839DEE61-0452-9F43-3F00-B178F9B4E923}"/>
              </a:ext>
            </a:extLst>
          </p:cNvPr>
          <p:cNvPicPr>
            <a:picLocks noChangeAspect="1"/>
          </p:cNvPicPr>
          <p:nvPr/>
        </p:nvPicPr>
        <p:blipFill>
          <a:blip r:embed="rId3"/>
          <a:stretch>
            <a:fillRect/>
          </a:stretch>
        </p:blipFill>
        <p:spPr>
          <a:xfrm>
            <a:off x="2182404" y="149737"/>
            <a:ext cx="4816899" cy="5770808"/>
          </a:xfrm>
          <a:prstGeom prst="rect">
            <a:avLst/>
          </a:prstGeom>
        </p:spPr>
      </p:pic>
    </p:spTree>
    <p:extLst>
      <p:ext uri="{BB962C8B-B14F-4D97-AF65-F5344CB8AC3E}">
        <p14:creationId xmlns:p14="http://schemas.microsoft.com/office/powerpoint/2010/main" val="1338624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2686970"/>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Our Father, who art in heaven, hallowed be thy name, thy kingdom come, thy will be done, on earth as it is in heaven.  Give us this day our daily bread; and forgive us our trespasses,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2767794-6021-4143-89A0-4FB5E48AA63B}"/>
              </a:ext>
            </a:extLst>
          </p:cNvPr>
          <p:cNvSpPr/>
          <p:nvPr/>
        </p:nvSpPr>
        <p:spPr>
          <a:xfrm>
            <a:off x="82193" y="802401"/>
            <a:ext cx="9061807" cy="1077218"/>
          </a:xfrm>
          <a:prstGeom prst="rect">
            <a:avLst/>
          </a:prstGeom>
        </p:spPr>
        <p:txBody>
          <a:bodyPr wrap="square">
            <a:spAutoFit/>
          </a:bodyPr>
          <a:lstStyle/>
          <a:p>
            <a:pPr marL="461963" marR="0" indent="-461963">
              <a:spcBef>
                <a:spcPts val="0"/>
              </a:spcBef>
              <a:spcAft>
                <a:spcPts val="0"/>
              </a:spcAft>
            </a:pPr>
            <a:r>
              <a:rPr lang="en-US" sz="3200" dirty="0">
                <a:latin typeface="Arial Rounded MT Bold" panose="020F0704030504030204" pitchFamily="34" charset="0"/>
                <a:ea typeface="Calibri" panose="020F0502020204030204" pitchFamily="34" charset="0"/>
              </a:rPr>
              <a:t>P:	 Jesus is the “tie that Binds us together”, let us pray as Jesus taught…</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52660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85109" y="1343826"/>
            <a:ext cx="8396870" cy="417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as we forgive those who trespass against us; and lead us not into temptation, but deliver us from evil.  For thine is the kingdom, and the power, and the glory, forever and ever.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199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Announcements</a:t>
            </a:r>
          </a:p>
        </p:txBody>
      </p:sp>
      <p:pic>
        <p:nvPicPr>
          <p:cNvPr id="5" name="Picture 4">
            <a:extLst>
              <a:ext uri="{FF2B5EF4-FFF2-40B4-BE49-F238E27FC236}">
                <a16:creationId xmlns:a16="http://schemas.microsoft.com/office/drawing/2014/main" id="{839DEE61-0452-9F43-3F00-B178F9B4E923}"/>
              </a:ext>
            </a:extLst>
          </p:cNvPr>
          <p:cNvPicPr>
            <a:picLocks noChangeAspect="1"/>
          </p:cNvPicPr>
          <p:nvPr/>
        </p:nvPicPr>
        <p:blipFill>
          <a:blip r:embed="rId3"/>
          <a:stretch>
            <a:fillRect/>
          </a:stretch>
        </p:blipFill>
        <p:spPr>
          <a:xfrm>
            <a:off x="2182404" y="149737"/>
            <a:ext cx="4816899" cy="5770808"/>
          </a:xfrm>
          <a:prstGeom prst="rect">
            <a:avLst/>
          </a:prstGeom>
        </p:spPr>
      </p:pic>
    </p:spTree>
    <p:extLst>
      <p:ext uri="{BB962C8B-B14F-4D97-AF65-F5344CB8AC3E}">
        <p14:creationId xmlns:p14="http://schemas.microsoft.com/office/powerpoint/2010/main" val="1925898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669303" y="1124774"/>
            <a:ext cx="7880809" cy="368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lvl="0" indent="-803275" algn="l" defTabSz="685800" rtl="0" eaLnBrk="0" fontAlgn="base" latinLnBrk="0" hangingPunct="0">
              <a:lnSpc>
                <a:spcPct val="100000"/>
              </a:lnSpc>
              <a:spcBef>
                <a:spcPct val="0"/>
              </a:spcBef>
              <a:spcAft>
                <a:spcPct val="0"/>
              </a:spcAft>
              <a:buClrTx/>
              <a:buSzTx/>
              <a:buFontTx/>
              <a:buNone/>
              <a:tabLst/>
              <a:defRPr/>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God, who gives life to all things and frees us from despair, bless you with truth and peace.  And may the holy Trinity, </a:t>
            </a: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one God, guide you always in faith, hope, and love.</a:t>
            </a:r>
          </a:p>
          <a:p>
            <a:pPr marL="803275" marR="0" lvl="0" indent="-803275" algn="l" defTabSz="685800" rtl="0" eaLnBrk="0" fontAlgn="base" latinLnBrk="0" hangingPunct="0">
              <a:lnSpc>
                <a:spcPct val="100000"/>
              </a:lnSpc>
              <a:spcBef>
                <a:spcPct val="0"/>
              </a:spcBef>
              <a:spcAft>
                <a:spcPct val="0"/>
              </a:spcAft>
              <a:buClrTx/>
              <a:buSzTx/>
              <a:buFontTx/>
              <a:buNone/>
              <a:tabLst/>
              <a:defRPr/>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67F2001-BE31-4883-A2EB-772E332EE986}"/>
              </a:ext>
            </a:extLst>
          </p:cNvPr>
          <p:cNvSpPr txBox="1"/>
          <p:nvPr/>
        </p:nvSpPr>
        <p:spPr>
          <a:xfrm>
            <a:off x="10421333" y="1451571"/>
            <a:ext cx="542041"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666552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 y="48799"/>
            <a:ext cx="9144000" cy="1221873"/>
          </a:xfrm>
          <a:prstGeom prst="rect">
            <a:avLst/>
          </a:prstGeom>
        </p:spPr>
        <p:txBody>
          <a:bodyPr wrap="square">
            <a:spAutoFit/>
          </a:bodyPr>
          <a:lstStyle/>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Sending Song</a:t>
            </a:r>
          </a:p>
          <a:p>
            <a:pPr marR="0" lvl="0" algn="ctr">
              <a:lnSpc>
                <a:spcPct val="95000"/>
              </a:lnSpc>
              <a:spcBef>
                <a:spcPts val="0"/>
              </a:spcBef>
              <a:spcAft>
                <a:spcPts val="600"/>
              </a:spcAft>
            </a:pPr>
            <a:r>
              <a:rPr lang="en-US" sz="3200" b="1" dirty="0">
                <a:latin typeface="Arial Rounded MT Bold" panose="020F0704030504030204" pitchFamily="34" charset="0"/>
                <a:ea typeface="Times New Roman" panose="02020603050405020304" pitchFamily="18" charset="0"/>
              </a:rPr>
              <a:t>“Just As I Am, Without One Plea”      LBW 296</a:t>
            </a:r>
          </a:p>
        </p:txBody>
      </p:sp>
      <p:pic>
        <p:nvPicPr>
          <p:cNvPr id="2" name="Picture 1">
            <a:extLst>
              <a:ext uri="{FF2B5EF4-FFF2-40B4-BE49-F238E27FC236}">
                <a16:creationId xmlns:a16="http://schemas.microsoft.com/office/drawing/2014/main" id="{E5726925-FEF1-96CA-F3F1-AE24404A075C}"/>
              </a:ext>
            </a:extLst>
          </p:cNvPr>
          <p:cNvPicPr>
            <a:picLocks noChangeAspect="1"/>
          </p:cNvPicPr>
          <p:nvPr/>
        </p:nvPicPr>
        <p:blipFill>
          <a:blip r:embed="rId3"/>
          <a:stretch>
            <a:fillRect/>
          </a:stretch>
        </p:blipFill>
        <p:spPr>
          <a:xfrm>
            <a:off x="2371815" y="1448650"/>
            <a:ext cx="4476570" cy="5360551"/>
          </a:xfrm>
          <a:prstGeom prst="rect">
            <a:avLst/>
          </a:prstGeom>
        </p:spPr>
      </p:pic>
    </p:spTree>
    <p:extLst>
      <p:ext uri="{BB962C8B-B14F-4D97-AF65-F5344CB8AC3E}">
        <p14:creationId xmlns:p14="http://schemas.microsoft.com/office/powerpoint/2010/main" val="1764937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Just As I Am, Without One Plea  LBW 296</a:t>
            </a:r>
          </a:p>
        </p:txBody>
      </p:sp>
      <p:sp>
        <p:nvSpPr>
          <p:cNvPr id="4" name="TextBox 3">
            <a:extLst>
              <a:ext uri="{FF2B5EF4-FFF2-40B4-BE49-F238E27FC236}">
                <a16:creationId xmlns:a16="http://schemas.microsoft.com/office/drawing/2014/main" id="{8312A00B-4919-405C-A91A-C867BF48C349}"/>
              </a:ext>
            </a:extLst>
          </p:cNvPr>
          <p:cNvSpPr txBox="1"/>
          <p:nvPr/>
        </p:nvSpPr>
        <p:spPr>
          <a:xfrm>
            <a:off x="18854" y="772998"/>
            <a:ext cx="9125145" cy="6186309"/>
          </a:xfrm>
          <a:prstGeom prst="rect">
            <a:avLst/>
          </a:prstGeom>
          <a:noFill/>
        </p:spPr>
        <p:txBody>
          <a:bodyPr wrap="square">
            <a:spAutoFit/>
          </a:bodyPr>
          <a:lstStyle/>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1	Just as I am, without one plea,</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but that thy blood was shed for me,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that thou </a:t>
            </a:r>
            <a:r>
              <a:rPr lang="en-US" sz="3600" dirty="0" err="1">
                <a:effectLst/>
                <a:latin typeface="Arial Rounded MT Bold" panose="020F0704030504030204" pitchFamily="34" charset="0"/>
                <a:ea typeface="MS Mincho" panose="02020609040205080304" pitchFamily="49" charset="-128"/>
              </a:rPr>
              <a:t>bidd’st</a:t>
            </a:r>
            <a:r>
              <a:rPr lang="en-US" sz="3600" dirty="0">
                <a:effectLst/>
                <a:latin typeface="Arial Rounded MT Bold" panose="020F0704030504030204" pitchFamily="34" charset="0"/>
                <a:ea typeface="MS Mincho" panose="02020609040205080304" pitchFamily="49" charset="-128"/>
              </a:rPr>
              <a:t> me come to thee,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2	Just as I am, and waiting not</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to rid my soul of one dark blot,</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to thee, whose blood                                           can cleanse each spot,</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49774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Just As I Am, Without One Plea  LBW 296</a:t>
            </a:r>
          </a:p>
        </p:txBody>
      </p:sp>
      <p:sp>
        <p:nvSpPr>
          <p:cNvPr id="4" name="TextBox 3">
            <a:extLst>
              <a:ext uri="{FF2B5EF4-FFF2-40B4-BE49-F238E27FC236}">
                <a16:creationId xmlns:a16="http://schemas.microsoft.com/office/drawing/2014/main" id="{8312A00B-4919-405C-A91A-C867BF48C349}"/>
              </a:ext>
            </a:extLst>
          </p:cNvPr>
          <p:cNvSpPr txBox="1"/>
          <p:nvPr/>
        </p:nvSpPr>
        <p:spPr>
          <a:xfrm>
            <a:off x="216815" y="867266"/>
            <a:ext cx="8776355" cy="5078313"/>
          </a:xfrm>
          <a:prstGeom prst="rect">
            <a:avLst/>
          </a:prstGeom>
          <a:noFill/>
        </p:spPr>
        <p:txBody>
          <a:bodyPr wrap="square">
            <a:spAutoFit/>
          </a:bodyPr>
          <a:lstStyle/>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3	Just as I am, though tossed about</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with many a conflict, many a doubt,</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fightings</a:t>
            </a:r>
            <a:r>
              <a:rPr lang="en-US" sz="3600" dirty="0">
                <a:effectLst/>
                <a:latin typeface="Arial Rounded MT Bold" panose="020F0704030504030204" pitchFamily="34" charset="0"/>
                <a:ea typeface="MS Mincho" panose="02020609040205080304" pitchFamily="49" charset="-128"/>
              </a:rPr>
              <a:t> and fears within, without,</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4	Just as I am, poor, wretched, blind;</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sight, riches, healing of the mind,</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yea, all I need in thee to find,</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487310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Just As I Am, Without One Plea  LBW 296</a:t>
            </a:r>
          </a:p>
        </p:txBody>
      </p:sp>
      <p:sp>
        <p:nvSpPr>
          <p:cNvPr id="4" name="TextBox 3">
            <a:extLst>
              <a:ext uri="{FF2B5EF4-FFF2-40B4-BE49-F238E27FC236}">
                <a16:creationId xmlns:a16="http://schemas.microsoft.com/office/drawing/2014/main" id="{8312A00B-4919-405C-A91A-C867BF48C349}"/>
              </a:ext>
            </a:extLst>
          </p:cNvPr>
          <p:cNvSpPr txBox="1"/>
          <p:nvPr/>
        </p:nvSpPr>
        <p:spPr>
          <a:xfrm>
            <a:off x="216815" y="867266"/>
            <a:ext cx="8776355" cy="5632311"/>
          </a:xfrm>
          <a:prstGeom prst="rect">
            <a:avLst/>
          </a:prstGeom>
          <a:noFill/>
        </p:spPr>
        <p:txBody>
          <a:bodyPr wrap="square">
            <a:spAutoFit/>
          </a:bodyPr>
          <a:lstStyle/>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5	Just as I am, thou wilt receive,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wilt welcome, pardon,                           cleanse, relieve;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because thy promise I believe,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6	Just as I am; thy love unknown</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has broken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barrier down;</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now to be thine, yea, thine alone,</a:t>
            </a:r>
            <a:endParaRPr lang="en-US" sz="3600" dirty="0">
              <a:effectLst/>
              <a:latin typeface="Arial Rounded MT Bold" panose="020F0704030504030204" pitchFamily="34" charset="0"/>
              <a:ea typeface="Times New Roman" panose="02020603050405020304" pitchFamily="18" charset="0"/>
            </a:endParaRPr>
          </a:p>
          <a:p>
            <a:pPr marL="339725" marR="0" indent="-339725">
              <a:spcBef>
                <a:spcPts val="0"/>
              </a:spcBef>
              <a:spcAft>
                <a:spcPts val="0"/>
              </a:spcAf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80710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159249" y="897535"/>
            <a:ext cx="8984751" cy="3865417"/>
          </a:xfrm>
          <a:prstGeom prst="rect">
            <a:avLst/>
          </a:prstGeom>
        </p:spPr>
        <p:txBody>
          <a:bodyPr wrap="square">
            <a:spAutoFit/>
          </a:bodyPr>
          <a:lstStyle/>
          <a:p>
            <a:pPr marL="576263" marR="0" indent="-57626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Until we gather </a:t>
            </a:r>
            <a:r>
              <a:rPr lang="en-US" sz="3200">
                <a:solidFill>
                  <a:srgbClr val="000000"/>
                </a:solidFill>
                <a:latin typeface="Arial Rounded MT Bold" panose="020F0704030504030204" pitchFamily="34" charset="0"/>
                <a:ea typeface="Calibri" panose="020F0502020204030204" pitchFamily="34" charset="0"/>
              </a:rPr>
              <a:t>again as </a:t>
            </a:r>
            <a:r>
              <a:rPr lang="en-US" sz="3200" dirty="0">
                <a:solidFill>
                  <a:srgbClr val="000000"/>
                </a:solidFill>
                <a:latin typeface="Arial Rounded MT Bold" panose="020F0704030504030204" pitchFamily="34" charset="0"/>
                <a:ea typeface="Calibri" panose="020F0502020204030204" pitchFamily="34" charset="0"/>
              </a:rPr>
              <a:t>God’s people to offer our worship and praise, depart in Christ’s Love,</a:t>
            </a:r>
          </a:p>
          <a:p>
            <a:pPr marL="576263" marR="0" indent="-576263">
              <a:lnSpc>
                <a:spcPct val="107000"/>
              </a:lnSpc>
              <a:spcBef>
                <a:spcPts val="0"/>
              </a:spcBef>
              <a:spcAft>
                <a:spcPts val="0"/>
              </a:spcAft>
            </a:pPr>
            <a:endParaRPr lang="en-US" sz="3200" dirty="0">
              <a:solidFill>
                <a:srgbClr val="000000"/>
              </a:solidFill>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4985990"/>
            <a:ext cx="8507003" cy="577338"/>
          </a:xfrm>
          <a:prstGeom prst="rect">
            <a:avLst/>
          </a:prstGeom>
        </p:spPr>
        <p:txBody>
          <a:bodyPr wrap="square">
            <a:spAutoFit/>
          </a:bodyPr>
          <a:lstStyle/>
          <a:p>
            <a:pPr marR="0" algn="ctr">
              <a:lnSpc>
                <a:spcPct val="107000"/>
              </a:lnSpc>
              <a:spcBef>
                <a:spcPts val="0"/>
              </a:spcBef>
              <a:spcAft>
                <a:spcPts val="600"/>
              </a:spcAft>
            </a:pPr>
            <a:r>
              <a:rPr lang="en-US" sz="3200" b="1" dirty="0">
                <a:solidFill>
                  <a:srgbClr val="000000"/>
                </a:solidFill>
                <a:latin typeface="Arial Rounded MT Bold" panose="020F0704030504030204" pitchFamily="34" charset="0"/>
                <a:ea typeface="Calibri" panose="020F0502020204030204" pitchFamily="34" charset="0"/>
              </a:rPr>
              <a:t>Postlude b</a:t>
            </a:r>
            <a:r>
              <a:rPr lang="en-US" sz="3200" dirty="0">
                <a:solidFill>
                  <a:srgbClr val="000000"/>
                </a:solidFill>
                <a:latin typeface="Arial Rounded MT Bold" panose="020F0704030504030204" pitchFamily="34" charset="0"/>
                <a:ea typeface="Calibri" panose="020F0502020204030204" pitchFamily="34" charset="0"/>
              </a:rPr>
              <a:t>y </a:t>
            </a:r>
            <a:r>
              <a:rPr lang="en-US" sz="3200" b="1" dirty="0">
                <a:solidFill>
                  <a:srgbClr val="000000"/>
                </a:solidFill>
                <a:latin typeface="Arial Rounded MT Bold" panose="020F0704030504030204" pitchFamily="34" charset="0"/>
                <a:ea typeface="Calibri" panose="020F0502020204030204" pitchFamily="34" charset="0"/>
              </a:rPr>
              <a:t>Roxanne Groff</a:t>
            </a:r>
            <a:endParaRPr lang="en-US" sz="3200" dirty="0">
              <a:effectLst/>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2D4ACDA8-94AD-4D04-BF6C-7275918BB62C}"/>
              </a:ext>
            </a:extLst>
          </p:cNvPr>
          <p:cNvSpPr/>
          <p:nvPr/>
        </p:nvSpPr>
        <p:spPr>
          <a:xfrm>
            <a:off x="159249" y="5582559"/>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Copyright © 2022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123072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Hymn of Praise </a:t>
            </a:r>
          </a:p>
          <a:p>
            <a:pPr marR="0" lvl="0">
              <a:lnSpc>
                <a:spcPct val="107000"/>
              </a:lnSpc>
              <a:spcBef>
                <a:spcPts val="0"/>
              </a:spcBef>
              <a:spcAft>
                <a:spcPts val="0"/>
              </a:spcAft>
            </a:pPr>
            <a:r>
              <a:rPr lang="en-US" sz="3600" b="1" dirty="0">
                <a:solidFill>
                  <a:srgbClr val="000000"/>
                </a:solidFill>
                <a:effectLst/>
                <a:latin typeface="Arial Rounded MT Bold" panose="020F0704030504030204" pitchFamily="34" charset="0"/>
                <a:ea typeface="Times New Roman" panose="02020603050405020304" pitchFamily="18" charset="0"/>
              </a:rPr>
              <a:t>“Change My Heart, O God”         ELW 801</a:t>
            </a:r>
          </a:p>
        </p:txBody>
      </p:sp>
      <p:pic>
        <p:nvPicPr>
          <p:cNvPr id="3" name="Picture 2">
            <a:extLst>
              <a:ext uri="{FF2B5EF4-FFF2-40B4-BE49-F238E27FC236}">
                <a16:creationId xmlns:a16="http://schemas.microsoft.com/office/drawing/2014/main" id="{E118B239-56C5-BC87-B295-BDEBBEA1D294}"/>
              </a:ext>
            </a:extLst>
          </p:cNvPr>
          <p:cNvPicPr>
            <a:picLocks noChangeAspect="1"/>
          </p:cNvPicPr>
          <p:nvPr/>
        </p:nvPicPr>
        <p:blipFill>
          <a:blip r:embed="rId3"/>
          <a:stretch>
            <a:fillRect/>
          </a:stretch>
        </p:blipFill>
        <p:spPr>
          <a:xfrm>
            <a:off x="2441036" y="1490465"/>
            <a:ext cx="4338127" cy="5197302"/>
          </a:xfrm>
          <a:prstGeom prst="rect">
            <a:avLst/>
          </a:prstGeom>
        </p:spPr>
      </p:pic>
    </p:spTree>
    <p:extLst>
      <p:ext uri="{BB962C8B-B14F-4D97-AF65-F5344CB8AC3E}">
        <p14:creationId xmlns:p14="http://schemas.microsoft.com/office/powerpoint/2010/main" val="213577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“Change My Heart, O God”       ELW 801</a:t>
            </a:r>
          </a:p>
        </p:txBody>
      </p:sp>
      <p:sp>
        <p:nvSpPr>
          <p:cNvPr id="5" name="TextBox 4">
            <a:extLst>
              <a:ext uri="{FF2B5EF4-FFF2-40B4-BE49-F238E27FC236}">
                <a16:creationId xmlns:a16="http://schemas.microsoft.com/office/drawing/2014/main" id="{541DE4E4-4ABA-4702-C5B2-93D021FADC93}"/>
              </a:ext>
            </a:extLst>
          </p:cNvPr>
          <p:cNvSpPr txBox="1"/>
          <p:nvPr/>
        </p:nvSpPr>
        <p:spPr>
          <a:xfrm>
            <a:off x="1508289" y="2091507"/>
            <a:ext cx="6183983" cy="2308324"/>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Times New Roman" panose="02020603050405020304" pitchFamily="18" charset="0"/>
              </a:rPr>
              <a:t>	Change my heart, O God;</a:t>
            </a:r>
          </a:p>
          <a:p>
            <a:pPr marL="395288" marR="0" indent="-395288">
              <a:spcBef>
                <a:spcPts val="0"/>
              </a:spcBef>
              <a:spcAft>
                <a:spcPts val="0"/>
              </a:spcAft>
            </a:pPr>
            <a:r>
              <a:rPr lang="en-US" sz="3600" dirty="0">
                <a:effectLst/>
                <a:latin typeface="Arial Rounded MT Bold" panose="020F0704030504030204" pitchFamily="34" charset="0"/>
                <a:ea typeface="Times New Roman" panose="02020603050405020304" pitchFamily="18" charset="0"/>
              </a:rPr>
              <a:t>	make it ever true.</a:t>
            </a:r>
          </a:p>
          <a:p>
            <a:pPr marL="395288" marR="0" indent="-395288">
              <a:spcBef>
                <a:spcPts val="0"/>
              </a:spcBef>
              <a:spcAft>
                <a:spcPts val="0"/>
              </a:spcAft>
            </a:pPr>
            <a:r>
              <a:rPr lang="en-US" sz="3600" dirty="0">
                <a:effectLst/>
                <a:latin typeface="Arial Rounded MT Bold" panose="020F0704030504030204" pitchFamily="34" charset="0"/>
                <a:ea typeface="Times New Roman" panose="02020603050405020304" pitchFamily="18" charset="0"/>
              </a:rPr>
              <a:t>	Change my heart, O God;</a:t>
            </a:r>
          </a:p>
          <a:p>
            <a:pPr marL="395288" marR="0" indent="-395288">
              <a:spcBef>
                <a:spcPts val="0"/>
              </a:spcBef>
              <a:spcAft>
                <a:spcPts val="0"/>
              </a:spcAft>
            </a:pPr>
            <a:r>
              <a:rPr lang="en-US" sz="3600" dirty="0">
                <a:effectLst/>
                <a:latin typeface="Arial Rounded MT Bold" panose="020F0704030504030204" pitchFamily="34" charset="0"/>
                <a:ea typeface="Times New Roman" panose="02020603050405020304" pitchFamily="18" charset="0"/>
              </a:rPr>
              <a:t>	may I be like you.</a:t>
            </a:r>
          </a:p>
        </p:txBody>
      </p:sp>
    </p:spTree>
    <p:extLst>
      <p:ext uri="{BB962C8B-B14F-4D97-AF65-F5344CB8AC3E}">
        <p14:creationId xmlns:p14="http://schemas.microsoft.com/office/powerpoint/2010/main" val="115245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“Change My Heart, O God”       ELW 801</a:t>
            </a:r>
          </a:p>
        </p:txBody>
      </p:sp>
      <p:sp>
        <p:nvSpPr>
          <p:cNvPr id="5" name="TextBox 4">
            <a:extLst>
              <a:ext uri="{FF2B5EF4-FFF2-40B4-BE49-F238E27FC236}">
                <a16:creationId xmlns:a16="http://schemas.microsoft.com/office/drawing/2014/main" id="{541DE4E4-4ABA-4702-C5B2-93D021FADC93}"/>
              </a:ext>
            </a:extLst>
          </p:cNvPr>
          <p:cNvSpPr txBox="1"/>
          <p:nvPr/>
        </p:nvSpPr>
        <p:spPr>
          <a:xfrm>
            <a:off x="1536962" y="1204942"/>
            <a:ext cx="6146276" cy="4524315"/>
          </a:xfrm>
          <a:prstGeom prst="rect">
            <a:avLst/>
          </a:prstGeom>
          <a:noFill/>
        </p:spPr>
        <p:txBody>
          <a:bodyPr wrap="square">
            <a:spAutoFit/>
          </a:bodyPr>
          <a:lstStyle/>
          <a:p>
            <a:pPr marL="0" marR="0">
              <a:spcBef>
                <a:spcPts val="0"/>
              </a:spcBef>
              <a:spcAft>
                <a:spcPts val="0"/>
              </a:spcAft>
              <a:tabLst>
                <a:tab pos="228600" algn="l"/>
              </a:tabLst>
            </a:pPr>
            <a:r>
              <a:rPr lang="en-US" sz="3600" dirty="0">
                <a:effectLst/>
                <a:latin typeface="Arial Rounded MT Bold" panose="020F0704030504030204" pitchFamily="34" charset="0"/>
                <a:ea typeface="Times New Roman" panose="02020603050405020304" pitchFamily="18" charset="0"/>
              </a:rPr>
              <a:t>	You are the potter;</a:t>
            </a:r>
          </a:p>
          <a:p>
            <a:pPr marL="0" marR="0">
              <a:spcBef>
                <a:spcPts val="0"/>
              </a:spcBef>
              <a:spcAft>
                <a:spcPts val="0"/>
              </a:spcAft>
              <a:tabLst>
                <a:tab pos="228600" algn="l"/>
              </a:tabLst>
            </a:pPr>
            <a:r>
              <a:rPr lang="en-US" sz="3600" dirty="0">
                <a:effectLst/>
                <a:latin typeface="Arial Rounded MT Bold" panose="020F0704030504030204" pitchFamily="34" charset="0"/>
                <a:ea typeface="Times New Roman" panose="02020603050405020304" pitchFamily="18" charset="0"/>
              </a:rPr>
              <a:t>	I am the clay.</a:t>
            </a:r>
          </a:p>
          <a:p>
            <a:pPr marL="0" marR="0">
              <a:spcBef>
                <a:spcPts val="0"/>
              </a:spcBef>
              <a:spcAft>
                <a:spcPts val="0"/>
              </a:spcAft>
              <a:tabLst>
                <a:tab pos="228600" algn="l"/>
              </a:tabLst>
            </a:pPr>
            <a:r>
              <a:rPr lang="en-US" sz="3600" dirty="0">
                <a:effectLst/>
                <a:latin typeface="Arial Rounded MT Bold" panose="020F0704030504030204" pitchFamily="34" charset="0"/>
                <a:ea typeface="Times New Roman" panose="02020603050405020304" pitchFamily="18" charset="0"/>
              </a:rPr>
              <a:t>	Mold me and make me;</a:t>
            </a:r>
          </a:p>
          <a:p>
            <a:pPr marL="0" marR="0">
              <a:spcBef>
                <a:spcPts val="0"/>
              </a:spcBef>
              <a:spcAft>
                <a:spcPts val="0"/>
              </a:spcAft>
              <a:tabLst>
                <a:tab pos="228600" algn="l"/>
              </a:tabLst>
            </a:pPr>
            <a:r>
              <a:rPr lang="en-US" sz="3600" dirty="0">
                <a:effectLst/>
                <a:latin typeface="Arial Rounded MT Bold" panose="020F0704030504030204" pitchFamily="34" charset="0"/>
                <a:ea typeface="Times New Roman" panose="02020603050405020304" pitchFamily="18" charset="0"/>
              </a:rPr>
              <a:t>	this is what I pray.</a:t>
            </a:r>
          </a:p>
          <a:p>
            <a:pPr marL="0" marR="0">
              <a:spcBef>
                <a:spcPts val="0"/>
              </a:spcBef>
              <a:spcAft>
                <a:spcPts val="0"/>
              </a:spcAft>
              <a:tabLst>
                <a:tab pos="228600" algn="l"/>
              </a:tabLst>
            </a:pPr>
            <a:r>
              <a:rPr lang="en-US" sz="3600" dirty="0">
                <a:effectLst/>
                <a:latin typeface="Arial Rounded MT Bold" panose="020F0704030504030204" pitchFamily="34" charset="0"/>
                <a:ea typeface="Times New Roman" panose="02020603050405020304" pitchFamily="18" charset="0"/>
              </a:rPr>
              <a:t>	Change my heart, O God;</a:t>
            </a:r>
          </a:p>
          <a:p>
            <a:pPr marL="0" marR="0">
              <a:spcBef>
                <a:spcPts val="0"/>
              </a:spcBef>
              <a:spcAft>
                <a:spcPts val="0"/>
              </a:spcAft>
              <a:tabLst>
                <a:tab pos="228600" algn="l"/>
              </a:tabLst>
            </a:pPr>
            <a:r>
              <a:rPr lang="en-US" sz="3600" dirty="0">
                <a:effectLst/>
                <a:latin typeface="Arial Rounded MT Bold" panose="020F0704030504030204" pitchFamily="34" charset="0"/>
                <a:ea typeface="Times New Roman" panose="02020603050405020304" pitchFamily="18" charset="0"/>
              </a:rPr>
              <a:t>	make it ever true.</a:t>
            </a:r>
          </a:p>
          <a:p>
            <a:pPr marL="0" marR="0">
              <a:spcBef>
                <a:spcPts val="0"/>
              </a:spcBef>
              <a:spcAft>
                <a:spcPts val="0"/>
              </a:spcAft>
              <a:tabLst>
                <a:tab pos="228600" algn="l"/>
              </a:tabLst>
            </a:pPr>
            <a:r>
              <a:rPr lang="en-US" sz="3600" dirty="0">
                <a:effectLst/>
                <a:latin typeface="Arial Rounded MT Bold" panose="020F0704030504030204" pitchFamily="34" charset="0"/>
                <a:ea typeface="Times New Roman" panose="02020603050405020304" pitchFamily="18" charset="0"/>
              </a:rPr>
              <a:t>	Change my heart, O God;</a:t>
            </a:r>
          </a:p>
          <a:p>
            <a:pPr marL="0" marR="0">
              <a:spcBef>
                <a:spcPts val="0"/>
              </a:spcBef>
              <a:spcAft>
                <a:spcPts val="0"/>
              </a:spcAft>
              <a:tabLst>
                <a:tab pos="228600" algn="l"/>
              </a:tabLst>
            </a:pPr>
            <a:r>
              <a:rPr lang="en-US" sz="3600" dirty="0">
                <a:effectLst/>
                <a:latin typeface="Arial Rounded MT Bold" panose="020F0704030504030204" pitchFamily="34" charset="0"/>
                <a:ea typeface="Times New Roman" panose="02020603050405020304" pitchFamily="18" charset="0"/>
              </a:rPr>
              <a:t>	may I be like you.</a:t>
            </a:r>
          </a:p>
        </p:txBody>
      </p:sp>
    </p:spTree>
    <p:extLst>
      <p:ext uri="{BB962C8B-B14F-4D97-AF65-F5344CB8AC3E}">
        <p14:creationId xmlns:p14="http://schemas.microsoft.com/office/powerpoint/2010/main" val="3639528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“Change My Heart, O God”       ELW 801</a:t>
            </a:r>
          </a:p>
        </p:txBody>
      </p:sp>
      <p:sp>
        <p:nvSpPr>
          <p:cNvPr id="5" name="TextBox 4">
            <a:extLst>
              <a:ext uri="{FF2B5EF4-FFF2-40B4-BE49-F238E27FC236}">
                <a16:creationId xmlns:a16="http://schemas.microsoft.com/office/drawing/2014/main" id="{541DE4E4-4ABA-4702-C5B2-93D021FADC93}"/>
              </a:ext>
            </a:extLst>
          </p:cNvPr>
          <p:cNvSpPr txBox="1"/>
          <p:nvPr/>
        </p:nvSpPr>
        <p:spPr>
          <a:xfrm>
            <a:off x="1508289" y="2091507"/>
            <a:ext cx="6183983" cy="2308324"/>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Times New Roman" panose="02020603050405020304" pitchFamily="18" charset="0"/>
              </a:rPr>
              <a:t>	Change my heart, O God;</a:t>
            </a:r>
          </a:p>
          <a:p>
            <a:pPr marL="395288" marR="0" indent="-395288">
              <a:spcBef>
                <a:spcPts val="0"/>
              </a:spcBef>
              <a:spcAft>
                <a:spcPts val="0"/>
              </a:spcAft>
            </a:pPr>
            <a:r>
              <a:rPr lang="en-US" sz="3600" dirty="0">
                <a:effectLst/>
                <a:latin typeface="Arial Rounded MT Bold" panose="020F0704030504030204" pitchFamily="34" charset="0"/>
                <a:ea typeface="Times New Roman" panose="02020603050405020304" pitchFamily="18" charset="0"/>
              </a:rPr>
              <a:t>	make it ever true.</a:t>
            </a:r>
          </a:p>
          <a:p>
            <a:pPr marL="395288" marR="0" indent="-395288">
              <a:spcBef>
                <a:spcPts val="0"/>
              </a:spcBef>
              <a:spcAft>
                <a:spcPts val="0"/>
              </a:spcAft>
            </a:pPr>
            <a:r>
              <a:rPr lang="en-US" sz="3600" dirty="0">
                <a:effectLst/>
                <a:latin typeface="Arial Rounded MT Bold" panose="020F0704030504030204" pitchFamily="34" charset="0"/>
                <a:ea typeface="Times New Roman" panose="02020603050405020304" pitchFamily="18" charset="0"/>
              </a:rPr>
              <a:t>	Change my heart, O God;</a:t>
            </a:r>
          </a:p>
          <a:p>
            <a:pPr marL="395288" marR="0" indent="-395288">
              <a:spcBef>
                <a:spcPts val="0"/>
              </a:spcBef>
              <a:spcAft>
                <a:spcPts val="0"/>
              </a:spcAft>
            </a:pPr>
            <a:r>
              <a:rPr lang="en-US" sz="3600" dirty="0">
                <a:effectLst/>
                <a:latin typeface="Arial Rounded MT Bold" panose="020F0704030504030204" pitchFamily="34" charset="0"/>
                <a:ea typeface="Times New Roman" panose="02020603050405020304" pitchFamily="18" charset="0"/>
              </a:rPr>
              <a:t>	may I be like you.</a:t>
            </a:r>
          </a:p>
        </p:txBody>
      </p:sp>
    </p:spTree>
    <p:extLst>
      <p:ext uri="{BB962C8B-B14F-4D97-AF65-F5344CB8AC3E}">
        <p14:creationId xmlns:p14="http://schemas.microsoft.com/office/powerpoint/2010/main" val="7107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4194674"/>
          </a:xfrm>
          <a:prstGeom prst="rect">
            <a:avLst/>
          </a:prstGeom>
        </p:spPr>
        <p:txBody>
          <a:bodyPr wrap="square">
            <a:spAutoFit/>
          </a:bodyPr>
          <a:lstStyle/>
          <a:p>
            <a:pPr marL="520700" marR="0" indent="-52070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r>
              <a:rPr lang="en-US" sz="4000" dirty="0">
                <a:solidFill>
                  <a:srgbClr val="000000"/>
                </a:solidFill>
                <a:latin typeface="Arial Rounded MT Bold" panose="020F0704030504030204" pitchFamily="34" charset="0"/>
                <a:ea typeface="Calibri" panose="020F0502020204030204" pitchFamily="34" charset="0"/>
              </a:rPr>
              <a:t> </a:t>
            </a:r>
          </a:p>
          <a:p>
            <a:pPr marL="347345" marR="0" indent="-347345">
              <a:lnSpc>
                <a:spcPct val="107000"/>
              </a:lnSpc>
              <a:spcBef>
                <a:spcPts val="0"/>
              </a:spcBef>
              <a:spcAft>
                <a:spcPts val="0"/>
              </a:spcAft>
            </a:pPr>
            <a:endParaRPr lang="en-US" sz="4000" dirty="0">
              <a:solidFill>
                <a:srgbClr val="000000"/>
              </a:solidFill>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endParaRPr lang="en-US" sz="4000" dirty="0">
              <a:latin typeface="Arial Rounded MT Bold" panose="020F0704030504030204" pitchFamily="34" charset="0"/>
              <a:ea typeface="Calibri" panose="020F0502020204030204" pitchFamily="34" charset="0"/>
            </a:endParaRPr>
          </a:p>
          <a:p>
            <a:pPr marL="342900" marR="0" indent="-34290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12189</TotalTime>
  <Words>3456</Words>
  <Application>Microsoft Office PowerPoint</Application>
  <PresentationFormat>On-screen Show (4:3)</PresentationFormat>
  <Paragraphs>288</Paragraphs>
  <Slides>49</Slides>
  <Notes>32</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Arial Rounded MT Bold</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 Musser</dc:creator>
  <cp:lastModifiedBy>Mel Musser</cp:lastModifiedBy>
  <cp:revision>120</cp:revision>
  <dcterms:created xsi:type="dcterms:W3CDTF">2021-03-16T23:00:10Z</dcterms:created>
  <dcterms:modified xsi:type="dcterms:W3CDTF">2022-10-22T22:00:46Z</dcterms:modified>
</cp:coreProperties>
</file>