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1397" r:id="rId2"/>
    <p:sldId id="1449" r:id="rId3"/>
    <p:sldId id="1438" r:id="rId4"/>
    <p:sldId id="284" r:id="rId5"/>
    <p:sldId id="1439" r:id="rId6"/>
    <p:sldId id="1451" r:id="rId7"/>
    <p:sldId id="1441" r:id="rId8"/>
    <p:sldId id="1440" r:id="rId9"/>
    <p:sldId id="1442" r:id="rId10"/>
    <p:sldId id="1443" r:id="rId11"/>
    <p:sldId id="1450" r:id="rId12"/>
    <p:sldId id="1444" r:id="rId13"/>
    <p:sldId id="1452" r:id="rId14"/>
    <p:sldId id="1448" r:id="rId15"/>
    <p:sldId id="1446" r:id="rId16"/>
    <p:sldId id="144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59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232" y="14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085912-4D59-43E2-ACBF-E79BA258799F}" type="datetimeFigureOut">
              <a:rPr lang="en-US" smtClean="0"/>
              <a:t>3/22/20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420DEF-4042-4C4F-A59D-77CA7B5E4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469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9E8B6-C096-4321-A965-1A6ADE57CD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9C3EB6-CE5B-4AEF-9296-A54B6A7233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C7B4A-0E9C-4B94-96CF-3D065BE0D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7B447-E7C7-40D4-80BE-F97F1ECFE837}" type="datetimeFigureOut">
              <a:rPr lang="en-US" smtClean="0"/>
              <a:t>3/22/20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20763D-04F7-44FE-87D5-31D5F9D39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31F66-944A-4A52-BCDE-47F7B1062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D54C1-F091-441B-B33B-C0A20085B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912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CDCA6-DCFF-4599-912C-65EB1BF1E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C91AFE-EA43-4DA6-9472-ED2DB39528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FD3B8A-EC45-407D-AF27-99C6647E4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7B447-E7C7-40D4-80BE-F97F1ECFE837}" type="datetimeFigureOut">
              <a:rPr lang="en-US" smtClean="0"/>
              <a:t>3/22/20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BC108-7476-441D-80B0-5BAE80A88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A5E1E5-AD1D-4880-9AFE-E919EAF6B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D54C1-F091-441B-B33B-C0A20085B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152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14AB58-3B8D-4DC0-A0DC-6CD5102D1F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34C981-B68D-4319-A2D8-8D3E875DAD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B71D7D-4D78-4BC2-8261-905C6B03F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7B447-E7C7-40D4-80BE-F97F1ECFE837}" type="datetimeFigureOut">
              <a:rPr lang="en-US" smtClean="0"/>
              <a:t>3/22/20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0003B1-EEB6-4337-8B55-2D19380F9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7E1D00-2495-47CA-853E-C1B144CBE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D54C1-F091-441B-B33B-C0A20085B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904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F033C-80EC-4CD7-B951-7D682176F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643FA1-F932-48F4-B316-3E537D2270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C476E5-F955-496A-9F29-8F19ACF75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7B447-E7C7-40D4-80BE-F97F1ECFE837}" type="datetimeFigureOut">
              <a:rPr lang="en-US" smtClean="0"/>
              <a:t>3/22/20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D92EA-EAD1-4B85-BAA7-86E43E5D5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D270F6-B3B9-4F72-807A-B756E6DB5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D54C1-F091-441B-B33B-C0A20085B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161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E9559-4768-4EC6-9EF7-782040F25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889E4-12CA-441A-A166-7A27F413E6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E13ED7-7DB7-4474-B5F7-75B7A39CA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7B447-E7C7-40D4-80BE-F97F1ECFE837}" type="datetimeFigureOut">
              <a:rPr lang="en-US" smtClean="0"/>
              <a:t>3/22/20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FBFCFE-DDD3-4AE4-8BCA-22C869076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F85447-EB76-43A2-87E4-294093BB5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D54C1-F091-441B-B33B-C0A20085B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30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47B06-DF17-4F6A-BBFE-4C630C9C5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C0C00F-66C5-4D57-8798-5B4CEE8D3F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C8764A-76DE-4157-8049-6D1B5F3A10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D9CC48-5DF2-496A-9C2F-663007C41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7B447-E7C7-40D4-80BE-F97F1ECFE837}" type="datetimeFigureOut">
              <a:rPr lang="en-US" smtClean="0"/>
              <a:t>3/22/20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706170-90A4-4C7B-BD8D-F79364040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0C94FA-E6A0-4B8C-94B9-A4481FEE9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D54C1-F091-441B-B33B-C0A20085B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494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9A292-EB17-450E-9F73-56D706A5A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A841F3-87A7-4721-9F01-42C15446E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962BC2-A52F-468C-A68A-FC9FC4B981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1255FC-E750-4184-8189-A5D1D956F8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B4B105-6ACC-44BE-9A8B-BEBECDFB97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29EF53-6C7A-4D8C-A225-EE1EA979B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7B447-E7C7-40D4-80BE-F97F1ECFE837}" type="datetimeFigureOut">
              <a:rPr lang="en-US" smtClean="0"/>
              <a:t>3/22/20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744FA-EB96-48B4-9EC3-76E6FFBFA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B4B7FD-A390-43B9-9452-297411941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D54C1-F091-441B-B33B-C0A20085B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544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34259-5AE9-488F-879E-8DF85D7DF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39D391-5C51-4D18-B445-C39DEED7D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7B447-E7C7-40D4-80BE-F97F1ECFE837}" type="datetimeFigureOut">
              <a:rPr lang="en-US" smtClean="0"/>
              <a:t>3/22/20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4E20C2-E41B-486E-8630-C8D23D94E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848B72-92C6-4760-9523-ABEEBC9D7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D54C1-F091-441B-B33B-C0A20085B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456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0521A6-7A62-4648-8B75-E296F0CB7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7B447-E7C7-40D4-80BE-F97F1ECFE837}" type="datetimeFigureOut">
              <a:rPr lang="en-US" smtClean="0"/>
              <a:t>3/22/20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F02F9D-7FA4-4CBE-AA09-01CB2FA4C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361255-BEBC-4496-9DC9-607873D3E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D54C1-F091-441B-B33B-C0A20085B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545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6A735-3061-481D-B3D4-77B6DFDDD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E90313-9322-4B65-A67B-F971EE6150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9440F3-EFDD-4315-A0D2-C2580007FC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A4EB92-14CC-495B-A6A9-09C64A3A7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7B447-E7C7-40D4-80BE-F97F1ECFE837}" type="datetimeFigureOut">
              <a:rPr lang="en-US" smtClean="0"/>
              <a:t>3/22/20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788ABC-2AB1-4BDB-86EC-01241FAEB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A98220-96FD-4AB4-AC26-A45D17204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D54C1-F091-441B-B33B-C0A20085B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629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F26FF-A7D2-4E84-8325-75102A41B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C28A8B-F6F1-4C1A-82AA-D5F5545F57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8BC873-5666-4690-9CAD-1C6964EEAE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F41BF7-EA6F-45FE-9013-52D93F8A6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7B447-E7C7-40D4-80BE-F97F1ECFE837}" type="datetimeFigureOut">
              <a:rPr lang="en-US" smtClean="0"/>
              <a:t>3/22/20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3C296F-4BB6-4D7C-A044-EF2F4A36A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9148DC-F062-4D1C-830F-612356A38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D54C1-F091-441B-B33B-C0A20085B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6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4934B6-4624-4058-971F-A13D00BCC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846D64-4F66-42DD-B535-CE38B697CF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D13FD9-3809-40B3-A353-7573134E4B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C7B447-E7C7-40D4-80BE-F97F1ECFE837}" type="datetimeFigureOut">
              <a:rPr lang="en-US" smtClean="0"/>
              <a:t>3/22/20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D7B4E4-CBB0-4AA3-B5B5-AF64D78049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E7A7DC-7062-49E1-9449-3DFE932F3E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1D54C1-F091-441B-B33B-C0A20085B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09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ereansa.com/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ereansa.com/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039" y="3444874"/>
            <a:ext cx="9244012" cy="3098801"/>
          </a:xfrm>
          <a:prstGeom prst="rect">
            <a:avLst/>
          </a:prstGeom>
          <a:ln w="47625">
            <a:solidFill>
              <a:schemeClr val="accent4">
                <a:lumMod val="50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8075" y="3444874"/>
            <a:ext cx="1631950" cy="3263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2913" y="100013"/>
            <a:ext cx="11347978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chemeClr val="accent4">
                    <a:lumMod val="50000"/>
                  </a:schemeClr>
                </a:solidFill>
                <a:latin typeface="Monotype Corsiva" charset="0"/>
                <a:ea typeface="Monotype Corsiva" charset="0"/>
                <a:cs typeface="Monotype Corsiva" charset="0"/>
              </a:rPr>
              <a:t>Welcome to the Berean Bible Fellowship </a:t>
            </a:r>
          </a:p>
          <a:p>
            <a:pPr algn="ctr"/>
            <a:r>
              <a:rPr lang="en-US" sz="6000" b="1" dirty="0">
                <a:solidFill>
                  <a:schemeClr val="accent4">
                    <a:lumMod val="50000"/>
                  </a:schemeClr>
                </a:solidFill>
                <a:latin typeface="Monotype Corsiva" charset="0"/>
                <a:ea typeface="Monotype Corsiva" charset="0"/>
                <a:cs typeface="Monotype Corsiva" charset="0"/>
              </a:rPr>
              <a:t>Church</a:t>
            </a:r>
          </a:p>
          <a:p>
            <a:pPr algn="ctr"/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Monotype Corsiva" charset="0"/>
                <a:ea typeface="Monotype Corsiva" charset="0"/>
                <a:cs typeface="Monotype Corsiva" charset="0"/>
              </a:rPr>
              <a:t>Sermon Today: “There Is Power in the Blood of Jesus”</a:t>
            </a:r>
          </a:p>
          <a:p>
            <a:pPr algn="ctr"/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Monotype Corsiva" charset="0"/>
                <a:ea typeface="Monotype Corsiva" charset="0"/>
                <a:cs typeface="Monotype Corsiva" charset="0"/>
              </a:rPr>
              <a:t>1 Peter 1:18-21  Dr. George Chocolate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98F239-2D45-4C65-B141-6DD913307656}"/>
              </a:ext>
            </a:extLst>
          </p:cNvPr>
          <p:cNvSpPr txBox="1"/>
          <p:nvPr/>
        </p:nvSpPr>
        <p:spPr>
          <a:xfrm>
            <a:off x="0" y="6472216"/>
            <a:ext cx="4567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highlight>
                  <a:srgbClr val="FFFF00"/>
                </a:highlight>
              </a:rPr>
              <a:t>The Berean Virtual Lifeguard – (210) 381-4600</a:t>
            </a:r>
          </a:p>
        </p:txBody>
      </p:sp>
    </p:spTree>
    <p:extLst>
      <p:ext uri="{BB962C8B-B14F-4D97-AF65-F5344CB8AC3E}">
        <p14:creationId xmlns:p14="http://schemas.microsoft.com/office/powerpoint/2010/main" val="313470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D421D6-A670-47F0-AF8D-BAD42848F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Berean Challenge Fellowship Hour</a:t>
            </a:r>
            <a:br>
              <a:rPr lang="en-US" sz="3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3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Preparation</a:t>
            </a:r>
            <a:br>
              <a:rPr lang="en-US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the </a:t>
            </a:r>
            <a:br>
              <a:rPr lang="en-US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Word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73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Image result for prepare your heart for the word of god">
            <a:extLst>
              <a:ext uri="{FF2B5EF4-FFF2-40B4-BE49-F238E27FC236}">
                <a16:creationId xmlns:a16="http://schemas.microsoft.com/office/drawing/2014/main" id="{BF64B09C-6AD3-47B5-9587-BA27BEB702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" r="1" b="1"/>
          <a:stretch/>
        </p:blipFill>
        <p:spPr bwMode="auto">
          <a:xfrm>
            <a:off x="976251" y="942538"/>
            <a:ext cx="7163222" cy="48083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EC06F6-F670-47FE-9225-F311FC739B54}"/>
              </a:ext>
            </a:extLst>
          </p:cNvPr>
          <p:cNvSpPr txBox="1"/>
          <p:nvPr/>
        </p:nvSpPr>
        <p:spPr>
          <a:xfrm>
            <a:off x="0" y="6472216"/>
            <a:ext cx="4567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highlight>
                  <a:srgbClr val="FFFF00"/>
                </a:highlight>
              </a:rPr>
              <a:t>The Berean Virtual Lifeguard – (210) 381-4600</a:t>
            </a:r>
          </a:p>
        </p:txBody>
      </p:sp>
    </p:spTree>
    <p:extLst>
      <p:ext uri="{BB962C8B-B14F-4D97-AF65-F5344CB8AC3E}">
        <p14:creationId xmlns:p14="http://schemas.microsoft.com/office/powerpoint/2010/main" val="8710946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421D6-A670-47F0-AF8D-BAD42848F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9828" y="1744917"/>
            <a:ext cx="4228559" cy="246888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3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Berean Challenge Fellowship Hour</a:t>
            </a:r>
            <a:br>
              <a:rPr lang="en-US" sz="3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3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Song of Preparation</a:t>
            </a:r>
            <a:br>
              <a:rPr lang="en-US" sz="3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3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Deacon Edmund </a:t>
            </a:r>
            <a:r>
              <a:rPr lang="en-US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Tyrance</a:t>
            </a:r>
            <a:br>
              <a:rPr lang="en-US" sz="3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3400" b="1" dirty="0"/>
          </a:p>
        </p:txBody>
      </p:sp>
      <p:pic>
        <p:nvPicPr>
          <p:cNvPr id="5122" name="Picture 2" descr="Image result for worship and praise">
            <a:extLst>
              <a:ext uri="{FF2B5EF4-FFF2-40B4-BE49-F238E27FC236}">
                <a16:creationId xmlns:a16="http://schemas.microsoft.com/office/drawing/2014/main" id="{E3D159BF-91E2-425D-9DA1-4695C9DDCA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r="1" b="2206"/>
          <a:stretch/>
        </p:blipFill>
        <p:spPr bwMode="auto">
          <a:xfrm>
            <a:off x="7036120" y="3878643"/>
            <a:ext cx="4035976" cy="2778239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601F10A-1D52-4DAC-A4BC-2E3F965DA2CB}"/>
              </a:ext>
            </a:extLst>
          </p:cNvPr>
          <p:cNvSpPr txBox="1"/>
          <p:nvPr/>
        </p:nvSpPr>
        <p:spPr>
          <a:xfrm>
            <a:off x="0" y="6472216"/>
            <a:ext cx="4567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highlight>
                  <a:srgbClr val="FFFF00"/>
                </a:highlight>
              </a:rPr>
              <a:t>The Berean Virtual Lifeguard – (210) 381-4600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4C84FF-E9AC-3E41-8AF6-6880E033F3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321" y="427214"/>
            <a:ext cx="4635500" cy="5740400"/>
          </a:xfrm>
          <a:prstGeom prst="rect">
            <a:avLst/>
          </a:prstGeom>
          <a:ln w="41275">
            <a:solidFill>
              <a:srgbClr val="625114"/>
            </a:solidFill>
          </a:ln>
        </p:spPr>
      </p:pic>
    </p:spTree>
    <p:extLst>
      <p:ext uri="{BB962C8B-B14F-4D97-AF65-F5344CB8AC3E}">
        <p14:creationId xmlns:p14="http://schemas.microsoft.com/office/powerpoint/2010/main" val="28741810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Image result for black preaching the word of god">
            <a:extLst>
              <a:ext uri="{FF2B5EF4-FFF2-40B4-BE49-F238E27FC236}">
                <a16:creationId xmlns:a16="http://schemas.microsoft.com/office/drawing/2014/main" id="{9B1338F4-C31F-4E51-BAFA-36B8D2C5B4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D421D6-A670-47F0-AF8D-BAD42848F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873" y="3136544"/>
            <a:ext cx="11073714" cy="379253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7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Berean Challenge Fellowship Hour</a:t>
            </a:r>
            <a:br>
              <a:rPr lang="en-US" sz="47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47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47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47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47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47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47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47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47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73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Berean Challenge Message</a:t>
            </a:r>
            <a:br>
              <a:rPr lang="en-US" sz="47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4700" b="1" dirty="0">
              <a:solidFill>
                <a:srgbClr val="FFFF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2B78D1-4E60-4696-A1D1-40E4263F7EAC}"/>
              </a:ext>
            </a:extLst>
          </p:cNvPr>
          <p:cNvSpPr txBox="1"/>
          <p:nvPr/>
        </p:nvSpPr>
        <p:spPr>
          <a:xfrm>
            <a:off x="0" y="6472216"/>
            <a:ext cx="4567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highlight>
                  <a:srgbClr val="FFFF00"/>
                </a:highlight>
              </a:rPr>
              <a:t>The Berean Virtual Lifeguard – (210) 381-4600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CF9312-2EA1-C540-802D-1C8B233DE7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0850" y="809301"/>
            <a:ext cx="2708910" cy="4654485"/>
          </a:xfrm>
          <a:prstGeom prst="rect">
            <a:avLst/>
          </a:prstGeom>
          <a:ln w="50800">
            <a:solidFill>
              <a:schemeClr val="accent4">
                <a:lumMod val="50000"/>
              </a:scheme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B36C7E-DA94-4C43-BAD3-C6B8194EB846}"/>
              </a:ext>
            </a:extLst>
          </p:cNvPr>
          <p:cNvSpPr txBox="1"/>
          <p:nvPr/>
        </p:nvSpPr>
        <p:spPr>
          <a:xfrm>
            <a:off x="2137410" y="2167047"/>
            <a:ext cx="42172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Dr. George Chocolate</a:t>
            </a:r>
          </a:p>
        </p:txBody>
      </p:sp>
    </p:spTree>
    <p:extLst>
      <p:ext uri="{BB962C8B-B14F-4D97-AF65-F5344CB8AC3E}">
        <p14:creationId xmlns:p14="http://schemas.microsoft.com/office/powerpoint/2010/main" val="37739416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7210" y="105527"/>
            <a:ext cx="521774" cy="10435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90702" y="373986"/>
            <a:ext cx="4053017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Monotype Corsiva" charset="0"/>
                <a:ea typeface="Monotype Corsiva" charset="0"/>
                <a:cs typeface="Monotype Corsiva" charset="0"/>
              </a:rPr>
              <a:t>Welcome </a:t>
            </a:r>
          </a:p>
          <a:p>
            <a:pPr algn="ctr"/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Monotype Corsiva" charset="0"/>
                <a:ea typeface="Monotype Corsiva" charset="0"/>
                <a:cs typeface="Monotype Corsiva" charset="0"/>
              </a:rPr>
              <a:t>to the </a:t>
            </a:r>
          </a:p>
          <a:p>
            <a:pPr algn="ctr"/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Monotype Corsiva" charset="0"/>
                <a:ea typeface="Monotype Corsiva" charset="0"/>
                <a:cs typeface="Monotype Corsiva" charset="0"/>
              </a:rPr>
              <a:t>Berean Challenge Hour …</a:t>
            </a:r>
          </a:p>
          <a:p>
            <a:pPr algn="ctr"/>
            <a:endParaRPr lang="en-US" sz="4000" b="1" dirty="0">
              <a:solidFill>
                <a:schemeClr val="accent4">
                  <a:lumMod val="50000"/>
                </a:schemeClr>
              </a:solidFill>
              <a:latin typeface="Monotype Corsiva" charset="0"/>
              <a:ea typeface="Monotype Corsiva" charset="0"/>
              <a:cs typeface="Monotype Corsiva" charset="0"/>
            </a:endParaRPr>
          </a:p>
          <a:p>
            <a:pPr algn="ctr"/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Monotype Corsiva" charset="0"/>
                <a:ea typeface="Monotype Corsiva" charset="0"/>
                <a:cs typeface="Monotype Corsiva" charset="0"/>
              </a:rPr>
              <a:t>Sermon Today: </a:t>
            </a:r>
          </a:p>
          <a:p>
            <a:pPr algn="ctr"/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Monotype Corsiva" charset="0"/>
                <a:ea typeface="Monotype Corsiva" charset="0"/>
                <a:cs typeface="Monotype Corsiva" charset="0"/>
              </a:rPr>
              <a:t>“There Is Power in the Blood of Jesus”</a:t>
            </a:r>
          </a:p>
          <a:p>
            <a:pPr algn="ctr"/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Monotype Corsiva" charset="0"/>
                <a:ea typeface="Monotype Corsiva" charset="0"/>
                <a:cs typeface="Monotype Corsiva" charset="0"/>
              </a:rPr>
              <a:t>1 Peter 1:18-21  </a:t>
            </a:r>
          </a:p>
          <a:p>
            <a:pPr algn="ctr"/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Monotype Corsiva" charset="0"/>
                <a:ea typeface="Monotype Corsiva" charset="0"/>
                <a:cs typeface="Monotype Corsiva" charset="0"/>
              </a:rPr>
              <a:t>Dr. George Chocolate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98F239-2D45-4C65-B141-6DD913307656}"/>
              </a:ext>
            </a:extLst>
          </p:cNvPr>
          <p:cNvSpPr txBox="1"/>
          <p:nvPr/>
        </p:nvSpPr>
        <p:spPr>
          <a:xfrm>
            <a:off x="0" y="6472216"/>
            <a:ext cx="4567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highlight>
                  <a:srgbClr val="FFFF00"/>
                </a:highlight>
              </a:rPr>
              <a:t>The Berean Virtual Lifeguard – (210) 381-4600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42900D-C16C-404E-AB14-A6B7789D71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016" y="352167"/>
            <a:ext cx="7652951" cy="573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86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D81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D421D6-A670-47F0-AF8D-BAD42848F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00249" y="1031716"/>
            <a:ext cx="2613872" cy="479456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Berean Challenge Fellowship Hour</a:t>
            </a:r>
            <a:br>
              <a:rPr lang="en-US" sz="3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“What Really Happens When We Die?”</a:t>
            </a:r>
            <a:b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7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Dr. G. C. Patterson</a:t>
            </a:r>
            <a:endParaRPr lang="en-US" sz="2700" b="1" dirty="0"/>
          </a:p>
        </p:txBody>
      </p:sp>
      <p:sp>
        <p:nvSpPr>
          <p:cNvPr id="73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 descr="Image result for what happens when we die">
            <a:extLst>
              <a:ext uri="{FF2B5EF4-FFF2-40B4-BE49-F238E27FC236}">
                <a16:creationId xmlns:a16="http://schemas.microsoft.com/office/drawing/2014/main" id="{A9641C0D-096A-43B4-9057-B88EE540C0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1" r="-1" b="-1"/>
          <a:stretch/>
        </p:blipFill>
        <p:spPr bwMode="auto">
          <a:xfrm>
            <a:off x="976251" y="942538"/>
            <a:ext cx="7163222" cy="48083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F5EFA4-511A-4265-867F-18B3E2127B40}"/>
              </a:ext>
            </a:extLst>
          </p:cNvPr>
          <p:cNvSpPr txBox="1"/>
          <p:nvPr/>
        </p:nvSpPr>
        <p:spPr>
          <a:xfrm>
            <a:off x="4093208" y="3901899"/>
            <a:ext cx="404476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</a:rPr>
              <a:t>The Death Experience…</a:t>
            </a:r>
          </a:p>
          <a:p>
            <a:r>
              <a:rPr lang="en-US" b="1" i="1" dirty="0">
                <a:solidFill>
                  <a:schemeClr val="bg1"/>
                </a:solidFill>
              </a:rPr>
              <a:t>The Journey of the Resurrected Body…</a:t>
            </a:r>
          </a:p>
          <a:p>
            <a:r>
              <a:rPr lang="en-US" b="1" i="1" dirty="0">
                <a:solidFill>
                  <a:schemeClr val="bg1"/>
                </a:solidFill>
              </a:rPr>
              <a:t>The “Thy Kingdom Come” Reality…</a:t>
            </a:r>
          </a:p>
          <a:p>
            <a:r>
              <a:rPr lang="en-US" b="1" i="1" dirty="0">
                <a:solidFill>
                  <a:schemeClr val="bg1"/>
                </a:solidFill>
              </a:rPr>
              <a:t>The Eternal State in Glory/Heaven…</a:t>
            </a:r>
          </a:p>
          <a:p>
            <a:r>
              <a:rPr lang="en-US" b="1" i="1" dirty="0">
                <a:solidFill>
                  <a:schemeClr val="bg1"/>
                </a:solidFill>
              </a:rPr>
              <a:t>The Mercy &amp; Grace of God Throughout…</a:t>
            </a: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C74DAE-AB32-4F8F-BFA3-E3D1A40EDB47}"/>
              </a:ext>
            </a:extLst>
          </p:cNvPr>
          <p:cNvSpPr txBox="1"/>
          <p:nvPr/>
        </p:nvSpPr>
        <p:spPr>
          <a:xfrm>
            <a:off x="1763824" y="4259463"/>
            <a:ext cx="23278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solidFill>
                  <a:schemeClr val="bg1"/>
                </a:solidFill>
              </a:rPr>
              <a:t>The Series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C78923-FE1A-4572-A258-F2480F5BF714}"/>
              </a:ext>
            </a:extLst>
          </p:cNvPr>
          <p:cNvSpPr txBox="1"/>
          <p:nvPr/>
        </p:nvSpPr>
        <p:spPr>
          <a:xfrm>
            <a:off x="3842951" y="1201775"/>
            <a:ext cx="28472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</a:rPr>
              <a:t>Go to </a:t>
            </a:r>
            <a:r>
              <a:rPr lang="en-US" b="1" i="1" dirty="0">
                <a:solidFill>
                  <a:schemeClr val="bg1"/>
                </a:solidFill>
                <a:hlinkClick r:id="rId3"/>
              </a:rPr>
              <a:t>www.bereansa.com</a:t>
            </a:r>
            <a:endParaRPr lang="en-US" b="1" i="1" dirty="0">
              <a:solidFill>
                <a:schemeClr val="bg1"/>
              </a:solidFill>
            </a:endParaRPr>
          </a:p>
          <a:p>
            <a:r>
              <a:rPr lang="en-US" b="1" i="1" dirty="0">
                <a:solidFill>
                  <a:schemeClr val="bg1"/>
                </a:solidFill>
              </a:rPr>
              <a:t>Starting Next Sunday 11:00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BC6F6A-EB55-4A39-A8DC-B335699DD107}"/>
              </a:ext>
            </a:extLst>
          </p:cNvPr>
          <p:cNvSpPr txBox="1"/>
          <p:nvPr/>
        </p:nvSpPr>
        <p:spPr>
          <a:xfrm>
            <a:off x="0" y="6472216"/>
            <a:ext cx="4567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highlight>
                  <a:srgbClr val="FFFF00"/>
                </a:highlight>
              </a:rPr>
              <a:t>The Berean Virtual Lifeguard – (210) 381-4600</a:t>
            </a:r>
          </a:p>
        </p:txBody>
      </p:sp>
    </p:spTree>
    <p:extLst>
      <p:ext uri="{BB962C8B-B14F-4D97-AF65-F5344CB8AC3E}">
        <p14:creationId xmlns:p14="http://schemas.microsoft.com/office/powerpoint/2010/main" val="33470768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421D6-A670-47F0-AF8D-BAD42848F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191" y="2766218"/>
            <a:ext cx="4282115" cy="1325563"/>
          </a:xfrm>
        </p:spPr>
        <p:txBody>
          <a:bodyPr>
            <a:noAutofit/>
          </a:bodyPr>
          <a:lstStyle/>
          <a:p>
            <a:pPr algn="ctr"/>
            <a:r>
              <a:rPr lang="en-US" sz="36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onotype Corsiva" charset="0"/>
                <a:cs typeface="Monotype Corsiva" charset="0"/>
              </a:rPr>
              <a:t>The Berean Challenge Fellowship Hour</a:t>
            </a:r>
            <a:br>
              <a:rPr lang="en-US" sz="36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onotype Corsiva" charset="0"/>
                <a:cs typeface="Monotype Corsiva" charset="0"/>
              </a:rPr>
            </a:br>
            <a:br>
              <a:rPr lang="en-US" sz="48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onotype Corsiva" charset="0"/>
                <a:cs typeface="Monotype Corsiva" charset="0"/>
              </a:rPr>
            </a:br>
            <a:r>
              <a:rPr lang="en-US" sz="66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onotype Corsiva" charset="0"/>
                <a:cs typeface="Monotype Corsiva" charset="0"/>
              </a:rPr>
              <a:t>Service Benediction</a:t>
            </a:r>
            <a:endParaRPr lang="en-US" sz="6600" b="1" dirty="0"/>
          </a:p>
        </p:txBody>
      </p:sp>
      <p:pic>
        <p:nvPicPr>
          <p:cNvPr id="9218" name="Picture 2" descr="Image result for benediction">
            <a:extLst>
              <a:ext uri="{FF2B5EF4-FFF2-40B4-BE49-F238E27FC236}">
                <a16:creationId xmlns:a16="http://schemas.microsoft.com/office/drawing/2014/main" id="{4D497F1E-F86C-464A-B78D-0533E5E46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166" y="826476"/>
            <a:ext cx="6692966" cy="5205046"/>
          </a:xfrm>
          <a:prstGeom prst="rect">
            <a:avLst/>
          </a:prstGeom>
          <a:noFill/>
          <a:ln w="50800"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6E67C6-48C4-4872-A3B3-EA3BF4DFA9D4}"/>
              </a:ext>
            </a:extLst>
          </p:cNvPr>
          <p:cNvSpPr txBox="1"/>
          <p:nvPr/>
        </p:nvSpPr>
        <p:spPr>
          <a:xfrm>
            <a:off x="0" y="6472216"/>
            <a:ext cx="4567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highlight>
                  <a:srgbClr val="FFFF00"/>
                </a:highlight>
              </a:rPr>
              <a:t>The Berean Virtual Lifeguard – (210) 381-4600</a:t>
            </a:r>
          </a:p>
        </p:txBody>
      </p:sp>
    </p:spTree>
    <p:extLst>
      <p:ext uri="{BB962C8B-B14F-4D97-AF65-F5344CB8AC3E}">
        <p14:creationId xmlns:p14="http://schemas.microsoft.com/office/powerpoint/2010/main" val="41355140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421D6-A670-47F0-AF8D-BAD42848F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50" y="3065462"/>
            <a:ext cx="10267950" cy="379253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7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Berean Challenge Fellowship Hour</a:t>
            </a:r>
            <a:br>
              <a:rPr lang="en-US" sz="47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47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47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47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47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47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47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47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47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6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Berean Challenge Message</a:t>
            </a:r>
            <a:br>
              <a:rPr lang="en-US" sz="47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4700" b="1" dirty="0">
              <a:solidFill>
                <a:srgbClr val="FFFFFF"/>
              </a:solidFill>
            </a:endParaRPr>
          </a:p>
        </p:txBody>
      </p:sp>
      <p:pic>
        <p:nvPicPr>
          <p:cNvPr id="5" name="Picture 4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D10551D6-41AD-46D0-877B-C6F33C9CE4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1012"/>
          <a:stretch/>
        </p:blipFill>
        <p:spPr>
          <a:xfrm>
            <a:off x="20" y="10"/>
            <a:ext cx="5234499" cy="6210619"/>
          </a:xfrm>
          <a:custGeom>
            <a:avLst/>
            <a:gdLst>
              <a:gd name="connsiteX0" fmla="*/ 1082595 w 5234519"/>
              <a:gd name="connsiteY0" fmla="*/ 0 h 6210629"/>
              <a:gd name="connsiteX1" fmla="*/ 3027450 w 5234519"/>
              <a:gd name="connsiteY1" fmla="*/ 0 h 6210629"/>
              <a:gd name="connsiteX2" fmla="*/ 3291029 w 5234519"/>
              <a:gd name="connsiteY2" fmla="*/ 96471 h 6210629"/>
              <a:gd name="connsiteX3" fmla="*/ 5234519 w 5234519"/>
              <a:gd name="connsiteY3" fmla="*/ 3028517 h 6210629"/>
              <a:gd name="connsiteX4" fmla="*/ 2052407 w 5234519"/>
              <a:gd name="connsiteY4" fmla="*/ 6210629 h 6210629"/>
              <a:gd name="connsiteX5" fmla="*/ 28288 w 5234519"/>
              <a:gd name="connsiteY5" fmla="*/ 5483989 h 6210629"/>
              <a:gd name="connsiteX6" fmla="*/ 0 w 5234519"/>
              <a:gd name="connsiteY6" fmla="*/ 5458279 h 6210629"/>
              <a:gd name="connsiteX7" fmla="*/ 0 w 5234519"/>
              <a:gd name="connsiteY7" fmla="*/ 598754 h 6210629"/>
              <a:gd name="connsiteX8" fmla="*/ 28288 w 5234519"/>
              <a:gd name="connsiteY8" fmla="*/ 573044 h 6210629"/>
              <a:gd name="connsiteX9" fmla="*/ 958290 w 5234519"/>
              <a:gd name="connsiteY9" fmla="*/ 39494 h 621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34519" h="6210629">
                <a:moveTo>
                  <a:pt x="1082595" y="0"/>
                </a:moveTo>
                <a:lnTo>
                  <a:pt x="3027450" y="0"/>
                </a:lnTo>
                <a:lnTo>
                  <a:pt x="3291029" y="96471"/>
                </a:lnTo>
                <a:cubicBezTo>
                  <a:pt x="4433137" y="579542"/>
                  <a:pt x="5234519" y="1710443"/>
                  <a:pt x="5234519" y="3028517"/>
                </a:cubicBezTo>
                <a:cubicBezTo>
                  <a:pt x="5234519" y="4785949"/>
                  <a:pt x="3809839" y="6210629"/>
                  <a:pt x="2052407" y="6210629"/>
                </a:cubicBezTo>
                <a:cubicBezTo>
                  <a:pt x="1283531" y="6210629"/>
                  <a:pt x="578345" y="5937936"/>
                  <a:pt x="28288" y="5483989"/>
                </a:cubicBezTo>
                <a:lnTo>
                  <a:pt x="0" y="5458279"/>
                </a:lnTo>
                <a:lnTo>
                  <a:pt x="0" y="598754"/>
                </a:lnTo>
                <a:lnTo>
                  <a:pt x="28288" y="573044"/>
                </a:lnTo>
                <a:cubicBezTo>
                  <a:pt x="303317" y="346070"/>
                  <a:pt x="617127" y="164410"/>
                  <a:pt x="958290" y="3949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29023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421D6-A670-47F0-AF8D-BAD42848F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755" y="2766218"/>
            <a:ext cx="3089356" cy="2959333"/>
          </a:xfrm>
        </p:spPr>
        <p:txBody>
          <a:bodyPr>
            <a:noAutofit/>
          </a:bodyPr>
          <a:lstStyle/>
          <a:p>
            <a:pPr algn="ctr"/>
            <a:r>
              <a:rPr lang="en-US" sz="36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onotype Corsiva" charset="0"/>
                <a:cs typeface="Monotype Corsiva" charset="0"/>
              </a:rPr>
              <a:t>The Berean Challenge Fellowship Hour</a:t>
            </a:r>
            <a:br>
              <a:rPr lang="en-US" sz="36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onotype Corsiva" charset="0"/>
                <a:cs typeface="Monotype Corsiva" charset="0"/>
              </a:rPr>
            </a:br>
            <a:br>
              <a:rPr lang="en-US" sz="36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onotype Corsiva" charset="0"/>
                <a:cs typeface="Monotype Corsiva" charset="0"/>
              </a:rPr>
            </a:br>
            <a:r>
              <a:rPr lang="en-US" sz="36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onotype Corsiva" charset="0"/>
                <a:cs typeface="Monotype Corsiva" charset="0"/>
              </a:rPr>
              <a:t>Online Etiquette</a:t>
            </a:r>
            <a:br>
              <a:rPr lang="en-US" sz="36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onotype Corsiva" charset="0"/>
                <a:cs typeface="Monotype Corsiva" charset="0"/>
              </a:rPr>
            </a:b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onotype Corsiva" charset="0"/>
                <a:cs typeface="Monotype Corsiva" charset="0"/>
              </a:rPr>
              <a:t>Mute your Audio****</a:t>
            </a:r>
            <a:br>
              <a:rPr lang="en-US" sz="16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onotype Corsiva" charset="0"/>
                <a:cs typeface="Monotype Corsiva" charset="0"/>
              </a:rPr>
            </a:br>
            <a:br>
              <a:rPr lang="en-US" sz="16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onotype Corsiva" charset="0"/>
                <a:cs typeface="Monotype Corsiva" charset="0"/>
              </a:rPr>
            </a:br>
            <a:r>
              <a:rPr lang="en-US" sz="16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onotype Corsiva" charset="0"/>
                <a:cs typeface="Monotype Corsiva" charset="0"/>
              </a:rPr>
              <a:t>Use the Chat Box to respond</a:t>
            </a:r>
            <a:br>
              <a:rPr lang="en-US" sz="16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onotype Corsiva" charset="0"/>
                <a:cs typeface="Monotype Corsiva" charset="0"/>
              </a:rPr>
            </a:br>
            <a:r>
              <a:rPr lang="en-US" sz="16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onotype Corsiva" charset="0"/>
                <a:cs typeface="Monotype Corsiva" charset="0"/>
              </a:rPr>
              <a:t>Call the Lifeguard w/problems</a:t>
            </a:r>
            <a:br>
              <a:rPr lang="en-US" sz="16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onotype Corsiva" charset="0"/>
                <a:cs typeface="Monotype Corsiva" charset="0"/>
              </a:rPr>
            </a:br>
            <a:r>
              <a:rPr lang="en-US" sz="16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onotype Corsiva" charset="0"/>
                <a:cs typeface="Monotype Corsiva" charset="0"/>
              </a:rPr>
              <a:t>Text Gwen w/Important Message </a:t>
            </a:r>
            <a:br>
              <a:rPr lang="en-US" sz="16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onotype Corsiva" charset="0"/>
                <a:cs typeface="Monotype Corsiva" charset="0"/>
              </a:rPr>
            </a:br>
            <a:r>
              <a:rPr lang="en-US" sz="16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onotype Corsiva" charset="0"/>
                <a:cs typeface="Monotype Corsiva" charset="0"/>
              </a:rPr>
              <a:t>Join the After-Service  Fellowship</a:t>
            </a:r>
            <a:br>
              <a:rPr lang="en-US" sz="16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onotype Corsiva" charset="0"/>
                <a:cs typeface="Monotype Corsiva" charset="0"/>
              </a:rPr>
            </a:br>
            <a:br>
              <a:rPr lang="en-US" sz="16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onotype Corsiva" charset="0"/>
                <a:cs typeface="Monotype Corsiva" charset="0"/>
              </a:rPr>
            </a:br>
            <a:br>
              <a:rPr lang="en-US" sz="16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onotype Corsiva" charset="0"/>
                <a:cs typeface="Monotype Corsiva" charset="0"/>
              </a:rPr>
            </a:br>
            <a:br>
              <a:rPr lang="en-US" sz="16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onotype Corsiva" charset="0"/>
                <a:cs typeface="Monotype Corsiva" charset="0"/>
              </a:rPr>
            </a:br>
            <a:br>
              <a:rPr lang="en-US" sz="16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onotype Corsiva" charset="0"/>
                <a:cs typeface="Monotype Corsiva" charset="0"/>
              </a:rPr>
            </a:br>
            <a:br>
              <a:rPr lang="en-US" sz="36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onotype Corsiva" charset="0"/>
                <a:cs typeface="Monotype Corsiva" charset="0"/>
              </a:rPr>
            </a:br>
            <a:endParaRPr lang="en-US" sz="66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8753A6-1A86-4BB8-80E5-A9DF3A31416A}"/>
              </a:ext>
            </a:extLst>
          </p:cNvPr>
          <p:cNvSpPr txBox="1"/>
          <p:nvPr/>
        </p:nvSpPr>
        <p:spPr>
          <a:xfrm>
            <a:off x="0" y="6472216"/>
            <a:ext cx="4567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highlight>
                  <a:srgbClr val="FFFF00"/>
                </a:highlight>
              </a:rPr>
              <a:t>The Berean Virtual Lifeguard – (210) 381-4600</a:t>
            </a:r>
          </a:p>
        </p:txBody>
      </p:sp>
      <p:pic>
        <p:nvPicPr>
          <p:cNvPr id="12290" name="Picture 2" descr="Image result for online etiquette">
            <a:extLst>
              <a:ext uri="{FF2B5EF4-FFF2-40B4-BE49-F238E27FC236}">
                <a16:creationId xmlns:a16="http://schemas.microsoft.com/office/drawing/2014/main" id="{84C76C33-8F7C-4FDA-9445-19C9357AD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030" y="898432"/>
            <a:ext cx="6523080" cy="595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82650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421D6-A670-47F0-AF8D-BAD42848F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755" y="2766218"/>
            <a:ext cx="3089356" cy="2959333"/>
          </a:xfrm>
        </p:spPr>
        <p:txBody>
          <a:bodyPr>
            <a:noAutofit/>
          </a:bodyPr>
          <a:lstStyle/>
          <a:p>
            <a:pPr algn="ctr"/>
            <a:r>
              <a:rPr lang="en-US" sz="36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onotype Corsiva" charset="0"/>
                <a:cs typeface="Monotype Corsiva" charset="0"/>
              </a:rPr>
              <a:t>The Berean Challenge Fellowship Hour</a:t>
            </a:r>
            <a:br>
              <a:rPr lang="en-US" sz="36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onotype Corsiva" charset="0"/>
                <a:cs typeface="Monotype Corsiva" charset="0"/>
              </a:rPr>
            </a:br>
            <a:br>
              <a:rPr lang="en-US" sz="36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onotype Corsiva" charset="0"/>
                <a:cs typeface="Monotype Corsiva" charset="0"/>
              </a:rPr>
            </a:br>
            <a:r>
              <a:rPr lang="en-US" sz="36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onotype Corsiva" charset="0"/>
                <a:cs typeface="Monotype Corsiva" charset="0"/>
              </a:rPr>
              <a:t>Order of Service</a:t>
            </a:r>
            <a:br>
              <a:rPr lang="en-US" sz="36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onotype Corsiva" charset="0"/>
                <a:cs typeface="Monotype Corsiva" charset="0"/>
              </a:rPr>
            </a:br>
            <a:r>
              <a:rPr lang="en-US" sz="16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onotype Corsiva" charset="0"/>
                <a:cs typeface="Monotype Corsiva" charset="0"/>
              </a:rPr>
              <a:t>Scripture Reading</a:t>
            </a:r>
            <a:br>
              <a:rPr lang="en-US" sz="16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onotype Corsiva" charset="0"/>
                <a:cs typeface="Monotype Corsiva" charset="0"/>
              </a:rPr>
            </a:br>
            <a:r>
              <a:rPr lang="en-US" sz="16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onotype Corsiva" charset="0"/>
                <a:cs typeface="Monotype Corsiva" charset="0"/>
              </a:rPr>
              <a:t>Announcements</a:t>
            </a:r>
            <a:br>
              <a:rPr lang="en-US" sz="16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onotype Corsiva" charset="0"/>
                <a:cs typeface="Monotype Corsiva" charset="0"/>
              </a:rPr>
            </a:br>
            <a:r>
              <a:rPr lang="en-US" sz="16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onotype Corsiva" charset="0"/>
                <a:cs typeface="Monotype Corsiva" charset="0"/>
              </a:rPr>
              <a:t>Worship and Praise</a:t>
            </a:r>
            <a:br>
              <a:rPr lang="en-US" sz="16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onotype Corsiva" charset="0"/>
                <a:cs typeface="Monotype Corsiva" charset="0"/>
              </a:rPr>
            </a:br>
            <a:r>
              <a:rPr lang="en-US" sz="16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onotype Corsiva" charset="0"/>
                <a:cs typeface="Monotype Corsiva" charset="0"/>
              </a:rPr>
              <a:t>Giving</a:t>
            </a:r>
            <a:br>
              <a:rPr lang="en-US" sz="16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onotype Corsiva" charset="0"/>
                <a:cs typeface="Monotype Corsiva" charset="0"/>
              </a:rPr>
            </a:br>
            <a:r>
              <a:rPr lang="en-US" sz="16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onotype Corsiva" charset="0"/>
                <a:cs typeface="Monotype Corsiva" charset="0"/>
              </a:rPr>
              <a:t>Community Prayer</a:t>
            </a:r>
            <a:br>
              <a:rPr lang="en-US" sz="16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onotype Corsiva" charset="0"/>
                <a:cs typeface="Monotype Corsiva" charset="0"/>
              </a:rPr>
            </a:br>
            <a:r>
              <a:rPr lang="en-US" sz="16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onotype Corsiva" charset="0"/>
                <a:cs typeface="Monotype Corsiva" charset="0"/>
              </a:rPr>
              <a:t>Special Music</a:t>
            </a:r>
            <a:br>
              <a:rPr lang="en-US" sz="16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onotype Corsiva" charset="0"/>
                <a:cs typeface="Monotype Corsiva" charset="0"/>
              </a:rPr>
            </a:br>
            <a:r>
              <a:rPr lang="en-US" sz="16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onotype Corsiva" charset="0"/>
                <a:cs typeface="Monotype Corsiva" charset="0"/>
              </a:rPr>
              <a:t>The Preached Word</a:t>
            </a:r>
            <a:br>
              <a:rPr lang="en-US" sz="16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onotype Corsiva" charset="0"/>
                <a:cs typeface="Monotype Corsiva" charset="0"/>
              </a:rPr>
            </a:br>
            <a:r>
              <a:rPr lang="en-US" sz="16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onotype Corsiva" charset="0"/>
                <a:cs typeface="Monotype Corsiva" charset="0"/>
              </a:rPr>
              <a:t>Invitation </a:t>
            </a:r>
            <a:br>
              <a:rPr lang="en-US" sz="16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onotype Corsiva" charset="0"/>
                <a:cs typeface="Monotype Corsiva" charset="0"/>
              </a:rPr>
            </a:br>
            <a:r>
              <a:rPr lang="en-US" sz="16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onotype Corsiva" charset="0"/>
                <a:cs typeface="Monotype Corsiva" charset="0"/>
              </a:rPr>
              <a:t>Song of Celebration</a:t>
            </a:r>
            <a:br>
              <a:rPr lang="en-US" sz="16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onotype Corsiva" charset="0"/>
                <a:cs typeface="Monotype Corsiva" charset="0"/>
              </a:rPr>
            </a:br>
            <a:r>
              <a:rPr lang="en-US" sz="16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onotype Corsiva" charset="0"/>
                <a:cs typeface="Monotype Corsiva" charset="0"/>
              </a:rPr>
              <a:t>Benediction</a:t>
            </a:r>
            <a:br>
              <a:rPr lang="en-US" sz="16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onotype Corsiva" charset="0"/>
                <a:cs typeface="Monotype Corsiva" charset="0"/>
              </a:rPr>
            </a:br>
            <a:br>
              <a:rPr lang="en-US" sz="16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onotype Corsiva" charset="0"/>
                <a:cs typeface="Monotype Corsiva" charset="0"/>
              </a:rPr>
            </a:br>
            <a:br>
              <a:rPr lang="en-US" sz="16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onotype Corsiva" charset="0"/>
                <a:cs typeface="Monotype Corsiva" charset="0"/>
              </a:rPr>
            </a:br>
            <a:br>
              <a:rPr lang="en-US" sz="16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onotype Corsiva" charset="0"/>
                <a:cs typeface="Monotype Corsiva" charset="0"/>
              </a:rPr>
            </a:br>
            <a:br>
              <a:rPr lang="en-US" sz="16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onotype Corsiva" charset="0"/>
                <a:cs typeface="Monotype Corsiva" charset="0"/>
              </a:rPr>
            </a:br>
            <a:br>
              <a:rPr lang="en-US" sz="36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onotype Corsiva" charset="0"/>
                <a:cs typeface="Monotype Corsiva" charset="0"/>
              </a:rPr>
            </a:br>
            <a:endParaRPr lang="en-US" sz="6600" b="1" dirty="0"/>
          </a:p>
        </p:txBody>
      </p:sp>
      <p:pic>
        <p:nvPicPr>
          <p:cNvPr id="4098" name="Picture 2" descr="Image result for wlcome to our worship service">
            <a:extLst>
              <a:ext uri="{FF2B5EF4-FFF2-40B4-BE49-F238E27FC236}">
                <a16:creationId xmlns:a16="http://schemas.microsoft.com/office/drawing/2014/main" id="{0D4C477E-0038-43F0-9B8D-2E61A012C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915" y="661182"/>
            <a:ext cx="7990450" cy="5641144"/>
          </a:xfrm>
          <a:prstGeom prst="rect">
            <a:avLst/>
          </a:prstGeom>
          <a:noFill/>
          <a:ln w="476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8753A6-1A86-4BB8-80E5-A9DF3A31416A}"/>
              </a:ext>
            </a:extLst>
          </p:cNvPr>
          <p:cNvSpPr txBox="1"/>
          <p:nvPr/>
        </p:nvSpPr>
        <p:spPr>
          <a:xfrm>
            <a:off x="0" y="6472216"/>
            <a:ext cx="4567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highlight>
                  <a:srgbClr val="FFFF00"/>
                </a:highlight>
              </a:rPr>
              <a:t>The Berean Virtual Lifeguard – (210) 381-4600</a:t>
            </a:r>
          </a:p>
        </p:txBody>
      </p:sp>
    </p:spTree>
    <p:extLst>
      <p:ext uri="{BB962C8B-B14F-4D97-AF65-F5344CB8AC3E}">
        <p14:creationId xmlns:p14="http://schemas.microsoft.com/office/powerpoint/2010/main" val="27299717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421D6-A670-47F0-AF8D-BAD42848F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141" y="2388266"/>
            <a:ext cx="3321448" cy="1325563"/>
          </a:xfrm>
        </p:spPr>
        <p:txBody>
          <a:bodyPr>
            <a:noAutofit/>
          </a:bodyPr>
          <a:lstStyle/>
          <a:p>
            <a:pPr algn="ctr"/>
            <a:r>
              <a:rPr lang="en-US" sz="36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onotype Corsiva" charset="0"/>
                <a:cs typeface="Monotype Corsiva" charset="0"/>
              </a:rPr>
              <a:t>The Berean Challenge Fellowship Hour</a:t>
            </a:r>
            <a:br>
              <a:rPr lang="en-US" sz="36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onotype Corsiva" charset="0"/>
                <a:cs typeface="Monotype Corsiva" charset="0"/>
              </a:rPr>
            </a:br>
            <a:br>
              <a:rPr lang="en-US" sz="48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onotype Corsiva" charset="0"/>
                <a:cs typeface="Monotype Corsiva" charset="0"/>
              </a:rPr>
            </a:br>
            <a:r>
              <a:rPr lang="en-US" sz="66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onotype Corsiva" charset="0"/>
                <a:cs typeface="Monotype Corsiva" charset="0"/>
              </a:rPr>
              <a:t>Scripture Reading</a:t>
            </a:r>
            <a:endParaRPr lang="en-US" sz="66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5D774F-339B-4255-B69D-DCF155398F87}"/>
              </a:ext>
            </a:extLst>
          </p:cNvPr>
          <p:cNvSpPr txBox="1"/>
          <p:nvPr/>
        </p:nvSpPr>
        <p:spPr>
          <a:xfrm>
            <a:off x="0" y="6472216"/>
            <a:ext cx="4567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highlight>
                  <a:srgbClr val="FFFF00"/>
                </a:highlight>
              </a:rPr>
              <a:t>The Berean Virtual Lifeguard – (210) 381-4600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298878-F8AF-874A-BF7E-8FA6A7D5EF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8316" y="300870"/>
            <a:ext cx="8210804" cy="617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140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421D6-A670-47F0-AF8D-BAD42848F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451186" cy="1325563"/>
          </a:xfrm>
        </p:spPr>
        <p:txBody>
          <a:bodyPr>
            <a:noAutofit/>
          </a:bodyPr>
          <a:lstStyle/>
          <a:p>
            <a:pPr algn="ctr"/>
            <a:r>
              <a:rPr lang="en-US" sz="36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onotype Corsiva" charset="0"/>
                <a:cs typeface="Monotype Corsiva" charset="0"/>
              </a:rPr>
              <a:t>The Berean Challenge Fellowship Hour</a:t>
            </a:r>
            <a:endParaRPr lang="en-US" sz="6600" b="1" dirty="0"/>
          </a:p>
        </p:txBody>
      </p:sp>
      <p:pic>
        <p:nvPicPr>
          <p:cNvPr id="3074" name="Picture 2" descr="Image result for church announcements">
            <a:extLst>
              <a:ext uri="{FF2B5EF4-FFF2-40B4-BE49-F238E27FC236}">
                <a16:creationId xmlns:a16="http://schemas.microsoft.com/office/drawing/2014/main" id="{240B9FCD-1A17-491D-AD01-DE72129D9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478" y="1325563"/>
            <a:ext cx="9150822" cy="1550987"/>
          </a:xfrm>
          <a:prstGeom prst="rect">
            <a:avLst/>
          </a:prstGeom>
          <a:noFill/>
          <a:ln w="66675"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F844F0C-0D29-40E2-8F60-5438D2DBF0FA}"/>
              </a:ext>
            </a:extLst>
          </p:cNvPr>
          <p:cNvSpPr txBox="1"/>
          <p:nvPr/>
        </p:nvSpPr>
        <p:spPr>
          <a:xfrm>
            <a:off x="1448974" y="3137095"/>
            <a:ext cx="658367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The Issues We Are Facing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Community Spread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Social Distancing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Daily Fellowship/Prayer Check-In Hour 12:15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Long Run Approach</a:t>
            </a:r>
          </a:p>
          <a:p>
            <a:r>
              <a:rPr lang="en-US" b="1" dirty="0"/>
              <a:t>Zoom Orientation</a:t>
            </a:r>
          </a:p>
          <a:p>
            <a:r>
              <a:rPr lang="en-US" b="1" dirty="0"/>
              <a:t>We Are Working 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Berean Challenge Fellowship Hour – Sundays 11:00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Berean Challenge Disciple Hour – Sundays 9:30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Berean Challenge Teaching Hour – Wednesdays 6:00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Berean YEA Challenge Hour – Wednesdays 6:00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2B8C4D-4817-4092-A827-0258339E0746}"/>
              </a:ext>
            </a:extLst>
          </p:cNvPr>
          <p:cNvSpPr txBox="1"/>
          <p:nvPr/>
        </p:nvSpPr>
        <p:spPr>
          <a:xfrm>
            <a:off x="7451186" y="3137095"/>
            <a:ext cx="409002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Online Giving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Givelify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Cash App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Square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Mailing Envelopes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Direct Deposit</a:t>
            </a:r>
          </a:p>
          <a:p>
            <a:r>
              <a:rPr lang="en-US" b="1" dirty="0"/>
              <a:t>Technology Setup Assistance</a:t>
            </a:r>
          </a:p>
          <a:p>
            <a:r>
              <a:rPr lang="en-US" b="1" dirty="0"/>
              <a:t>Let's Reach Out to all Bereans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Send Link to Family and Friends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3"/>
              </a:rPr>
              <a:t>www.Bereansa.com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Live Stream on Facebook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3336BD-94F2-436D-9827-A28022B99B31}"/>
              </a:ext>
            </a:extLst>
          </p:cNvPr>
          <p:cNvSpPr txBox="1"/>
          <p:nvPr/>
        </p:nvSpPr>
        <p:spPr>
          <a:xfrm>
            <a:off x="0" y="6472216"/>
            <a:ext cx="4567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highlight>
                  <a:srgbClr val="FFFF00"/>
                </a:highlight>
              </a:rPr>
              <a:t>The Berean Virtual Lifeguard – (210) 381-4600</a:t>
            </a:r>
          </a:p>
        </p:txBody>
      </p:sp>
    </p:spTree>
    <p:extLst>
      <p:ext uri="{BB962C8B-B14F-4D97-AF65-F5344CB8AC3E}">
        <p14:creationId xmlns:p14="http://schemas.microsoft.com/office/powerpoint/2010/main" val="31821753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421D6-A670-47F0-AF8D-BAD42848F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9828" y="1744917"/>
            <a:ext cx="4228559" cy="246888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3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Berean Challenge Fellowship Hour</a:t>
            </a:r>
            <a:br>
              <a:rPr lang="en-US" sz="3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3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Song of Praise</a:t>
            </a:r>
            <a:br>
              <a:rPr lang="en-US" sz="3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3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Brother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John Kearney</a:t>
            </a:r>
            <a:br>
              <a:rPr lang="en-US" sz="3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3400" b="1" dirty="0"/>
          </a:p>
        </p:txBody>
      </p:sp>
      <p:pic>
        <p:nvPicPr>
          <p:cNvPr id="5122" name="Picture 2" descr="Image result for worship and praise">
            <a:extLst>
              <a:ext uri="{FF2B5EF4-FFF2-40B4-BE49-F238E27FC236}">
                <a16:creationId xmlns:a16="http://schemas.microsoft.com/office/drawing/2014/main" id="{E3D159BF-91E2-425D-9DA1-4695C9DDCA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r="1" b="2206"/>
          <a:stretch/>
        </p:blipFill>
        <p:spPr bwMode="auto">
          <a:xfrm>
            <a:off x="7036120" y="3878643"/>
            <a:ext cx="4035976" cy="2778239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601F10A-1D52-4DAC-A4BC-2E3F965DA2CB}"/>
              </a:ext>
            </a:extLst>
          </p:cNvPr>
          <p:cNvSpPr txBox="1"/>
          <p:nvPr/>
        </p:nvSpPr>
        <p:spPr>
          <a:xfrm>
            <a:off x="0" y="6472216"/>
            <a:ext cx="4567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highlight>
                  <a:srgbClr val="FFFF00"/>
                </a:highlight>
              </a:rPr>
              <a:t>The Berean Virtual Lifeguard – (210) 381-4600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540466-C932-2C4B-A0DD-1F824CB95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6196" y="302178"/>
            <a:ext cx="4035977" cy="5935260"/>
          </a:xfrm>
          <a:prstGeom prst="rect">
            <a:avLst/>
          </a:prstGeom>
          <a:ln w="41275">
            <a:solidFill>
              <a:srgbClr val="625114"/>
            </a:solidFill>
          </a:ln>
        </p:spPr>
      </p:pic>
    </p:spTree>
    <p:extLst>
      <p:ext uri="{BB962C8B-B14F-4D97-AF65-F5344CB8AC3E}">
        <p14:creationId xmlns:p14="http://schemas.microsoft.com/office/powerpoint/2010/main" val="27400101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reeform 5">
            <a:extLst>
              <a:ext uri="{FF2B5EF4-FFF2-40B4-BE49-F238E27FC236}">
                <a16:creationId xmlns:a16="http://schemas.microsoft.com/office/drawing/2014/main" id="{07322A9E-F1EC-405E-8971-BA906EFFC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329674" y="1290909"/>
            <a:ext cx="9702800" cy="5573512"/>
          </a:xfrm>
          <a:custGeom>
            <a:avLst/>
            <a:gdLst>
              <a:gd name="T0" fmla="*/ 1752 w 2038"/>
              <a:gd name="T1" fmla="*/ 1169 h 1169"/>
              <a:gd name="T2" fmla="*/ 1487 w 2038"/>
              <a:gd name="T3" fmla="*/ 334 h 1169"/>
              <a:gd name="T4" fmla="*/ 860 w 2038"/>
              <a:gd name="T5" fmla="*/ 22 h 1169"/>
              <a:gd name="T6" fmla="*/ 199 w 2038"/>
              <a:gd name="T7" fmla="*/ 318 h 1169"/>
              <a:gd name="T8" fmla="*/ 399 w 2038"/>
              <a:gd name="T9" fmla="*/ 1165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38" h="1169">
                <a:moveTo>
                  <a:pt x="1752" y="1169"/>
                </a:moveTo>
                <a:cubicBezTo>
                  <a:pt x="2038" y="928"/>
                  <a:pt x="1673" y="513"/>
                  <a:pt x="1487" y="334"/>
                </a:cubicBezTo>
                <a:cubicBezTo>
                  <a:pt x="1316" y="170"/>
                  <a:pt x="1099" y="43"/>
                  <a:pt x="860" y="22"/>
                </a:cubicBezTo>
                <a:cubicBezTo>
                  <a:pt x="621" y="0"/>
                  <a:pt x="341" y="128"/>
                  <a:pt x="199" y="318"/>
                </a:cubicBezTo>
                <a:cubicBezTo>
                  <a:pt x="0" y="586"/>
                  <a:pt x="184" y="965"/>
                  <a:pt x="399" y="116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" name="Freeform 6">
            <a:extLst>
              <a:ext uri="{FF2B5EF4-FFF2-40B4-BE49-F238E27FC236}">
                <a16:creationId xmlns:a16="http://schemas.microsoft.com/office/drawing/2014/main" id="{A5704422-1118-4FD1-95AD-29A064EB8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70451" y="2010741"/>
            <a:ext cx="7373938" cy="4848892"/>
          </a:xfrm>
          <a:custGeom>
            <a:avLst/>
            <a:gdLst>
              <a:gd name="T0" fmla="*/ 1025 w 1549"/>
              <a:gd name="T1" fmla="*/ 1016 h 1017"/>
              <a:gd name="T2" fmla="*/ 1443 w 1549"/>
              <a:gd name="T3" fmla="*/ 592 h 1017"/>
              <a:gd name="T4" fmla="*/ 782 w 1549"/>
              <a:gd name="T5" fmla="*/ 53 h 1017"/>
              <a:gd name="T6" fmla="*/ 150 w 1549"/>
              <a:gd name="T7" fmla="*/ 329 h 1017"/>
              <a:gd name="T8" fmla="*/ 477 w 1549"/>
              <a:gd name="T9" fmla="*/ 101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49" h="1017">
                <a:moveTo>
                  <a:pt x="1025" y="1016"/>
                </a:moveTo>
                <a:cubicBezTo>
                  <a:pt x="1223" y="971"/>
                  <a:pt x="1549" y="857"/>
                  <a:pt x="1443" y="592"/>
                </a:cubicBezTo>
                <a:cubicBezTo>
                  <a:pt x="1344" y="344"/>
                  <a:pt x="1041" y="111"/>
                  <a:pt x="782" y="53"/>
                </a:cubicBezTo>
                <a:cubicBezTo>
                  <a:pt x="545" y="0"/>
                  <a:pt x="275" y="117"/>
                  <a:pt x="150" y="329"/>
                </a:cubicBezTo>
                <a:cubicBezTo>
                  <a:pt x="0" y="584"/>
                  <a:pt x="243" y="911"/>
                  <a:pt x="477" y="1017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5" name="Freeform 7">
            <a:extLst>
              <a:ext uri="{FF2B5EF4-FFF2-40B4-BE49-F238E27FC236}">
                <a16:creationId xmlns:a16="http://schemas.microsoft.com/office/drawing/2014/main" id="{A88B2AAA-B805-498E-A9E6-98B885855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51351" y="1780905"/>
            <a:ext cx="8035925" cy="5083516"/>
          </a:xfrm>
          <a:custGeom>
            <a:avLst/>
            <a:gdLst>
              <a:gd name="T0" fmla="*/ 1302 w 1688"/>
              <a:gd name="T1" fmla="*/ 1066 h 1066"/>
              <a:gd name="T2" fmla="*/ 1613 w 1688"/>
              <a:gd name="T3" fmla="*/ 850 h 1066"/>
              <a:gd name="T4" fmla="*/ 1517 w 1688"/>
              <a:gd name="T5" fmla="*/ 471 h 1066"/>
              <a:gd name="T6" fmla="*/ 798 w 1688"/>
              <a:gd name="T7" fmla="*/ 28 h 1066"/>
              <a:gd name="T8" fmla="*/ 181 w 1688"/>
              <a:gd name="T9" fmla="*/ 333 h 1066"/>
              <a:gd name="T10" fmla="*/ 420 w 1688"/>
              <a:gd name="T11" fmla="*/ 1066 h 10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88" h="1066">
                <a:moveTo>
                  <a:pt x="1302" y="1066"/>
                </a:moveTo>
                <a:cubicBezTo>
                  <a:pt x="1416" y="1024"/>
                  <a:pt x="1551" y="962"/>
                  <a:pt x="1613" y="850"/>
                </a:cubicBezTo>
                <a:cubicBezTo>
                  <a:pt x="1688" y="715"/>
                  <a:pt x="1606" y="575"/>
                  <a:pt x="1517" y="471"/>
                </a:cubicBezTo>
                <a:cubicBezTo>
                  <a:pt x="1336" y="258"/>
                  <a:pt x="1084" y="62"/>
                  <a:pt x="798" y="28"/>
                </a:cubicBezTo>
                <a:cubicBezTo>
                  <a:pt x="559" y="0"/>
                  <a:pt x="317" y="138"/>
                  <a:pt x="181" y="333"/>
                </a:cubicBezTo>
                <a:cubicBezTo>
                  <a:pt x="0" y="592"/>
                  <a:pt x="191" y="907"/>
                  <a:pt x="420" y="10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" name="Freeform 8">
            <a:extLst>
              <a:ext uri="{FF2B5EF4-FFF2-40B4-BE49-F238E27FC236}">
                <a16:creationId xmlns:a16="http://schemas.microsoft.com/office/drawing/2014/main" id="{9B8051E0-19D7-43E1-BFD9-E6DBFEB3A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542347"/>
            <a:ext cx="10334625" cy="6322075"/>
          </a:xfrm>
          <a:custGeom>
            <a:avLst/>
            <a:gdLst>
              <a:gd name="T0" fmla="*/ 1873 w 2171"/>
              <a:gd name="T1" fmla="*/ 1326 h 1326"/>
              <a:gd name="T2" fmla="*/ 1609 w 2171"/>
              <a:gd name="T3" fmla="*/ 473 h 1326"/>
              <a:gd name="T4" fmla="*/ 880 w 2171"/>
              <a:gd name="T5" fmla="*/ 63 h 1326"/>
              <a:gd name="T6" fmla="*/ 0 w 2171"/>
              <a:gd name="T7" fmla="*/ 423 h 1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71" h="1326">
                <a:moveTo>
                  <a:pt x="1873" y="1326"/>
                </a:moveTo>
                <a:cubicBezTo>
                  <a:pt x="2171" y="1045"/>
                  <a:pt x="1825" y="678"/>
                  <a:pt x="1609" y="473"/>
                </a:cubicBezTo>
                <a:cubicBezTo>
                  <a:pt x="1406" y="281"/>
                  <a:pt x="1159" y="116"/>
                  <a:pt x="880" y="63"/>
                </a:cubicBezTo>
                <a:cubicBezTo>
                  <a:pt x="545" y="0"/>
                  <a:pt x="214" y="161"/>
                  <a:pt x="0" y="423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" name="Freeform 9">
            <a:extLst>
              <a:ext uri="{FF2B5EF4-FFF2-40B4-BE49-F238E27FC236}">
                <a16:creationId xmlns:a16="http://schemas.microsoft.com/office/drawing/2014/main" id="{4EDB2B02-86A2-46F5-A4BE-B7D9B1041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6178751"/>
            <a:ext cx="504825" cy="681527"/>
          </a:xfrm>
          <a:custGeom>
            <a:avLst/>
            <a:gdLst>
              <a:gd name="T0" fmla="*/ 0 w 106"/>
              <a:gd name="T1" fmla="*/ 0 h 143"/>
              <a:gd name="T2" fmla="*/ 106 w 106"/>
              <a:gd name="T3" fmla="*/ 143 h 1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6" h="143">
                <a:moveTo>
                  <a:pt x="0" y="0"/>
                </a:moveTo>
                <a:cubicBezTo>
                  <a:pt x="35" y="54"/>
                  <a:pt x="70" y="101"/>
                  <a:pt x="106" y="143"/>
                </a:cubicBezTo>
              </a:path>
            </a:pathLst>
          </a:custGeom>
          <a:noFill/>
          <a:ln w="4763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" name="Freeform 10">
            <a:extLst>
              <a:ext uri="{FF2B5EF4-FFF2-40B4-BE49-F238E27FC236}">
                <a16:creationId xmlns:a16="http://schemas.microsoft.com/office/drawing/2014/main" id="{43954639-FB5D-41F4-9560-6F6DFE778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59376"/>
            <a:ext cx="11091863" cy="6923796"/>
          </a:xfrm>
          <a:custGeom>
            <a:avLst/>
            <a:gdLst>
              <a:gd name="T0" fmla="*/ 2046 w 2330"/>
              <a:gd name="T1" fmla="*/ 1452 h 1452"/>
              <a:gd name="T2" fmla="*/ 1813 w 2330"/>
              <a:gd name="T3" fmla="*/ 601 h 1452"/>
              <a:gd name="T4" fmla="*/ 956 w 2330"/>
              <a:gd name="T5" fmla="*/ 97 h 1452"/>
              <a:gd name="T6" fmla="*/ 0 w 2330"/>
              <a:gd name="T7" fmla="*/ 366 h 1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30" h="1452">
                <a:moveTo>
                  <a:pt x="2046" y="1452"/>
                </a:moveTo>
                <a:cubicBezTo>
                  <a:pt x="2330" y="1153"/>
                  <a:pt x="2049" y="821"/>
                  <a:pt x="1813" y="601"/>
                </a:cubicBezTo>
                <a:cubicBezTo>
                  <a:pt x="1569" y="375"/>
                  <a:pt x="1282" y="179"/>
                  <a:pt x="956" y="97"/>
                </a:cubicBezTo>
                <a:cubicBezTo>
                  <a:pt x="572" y="0"/>
                  <a:pt x="292" y="101"/>
                  <a:pt x="0" y="3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" name="Freeform 12">
            <a:extLst>
              <a:ext uri="{FF2B5EF4-FFF2-40B4-BE49-F238E27FC236}">
                <a16:creationId xmlns:a16="http://schemas.microsoft.com/office/drawing/2014/main" id="{E898931C-0323-41FA-A036-20F818B1F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1057275" cy="614491"/>
          </a:xfrm>
          <a:custGeom>
            <a:avLst/>
            <a:gdLst>
              <a:gd name="T0" fmla="*/ 222 w 222"/>
              <a:gd name="T1" fmla="*/ 0 h 129"/>
              <a:gd name="T2" fmla="*/ 0 w 222"/>
              <a:gd name="T3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22" h="129">
                <a:moveTo>
                  <a:pt x="222" y="0"/>
                </a:moveTo>
                <a:cubicBezTo>
                  <a:pt x="152" y="35"/>
                  <a:pt x="76" y="78"/>
                  <a:pt x="0" y="129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" name="Freeform 14">
            <a:extLst>
              <a:ext uri="{FF2B5EF4-FFF2-40B4-BE49-F238E27FC236}">
                <a16:creationId xmlns:a16="http://schemas.microsoft.com/office/drawing/2014/main" id="{89AFE9DD-0792-4B98-B4EB-97ACA17E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-6705"/>
            <a:ext cx="595313" cy="352734"/>
          </a:xfrm>
          <a:custGeom>
            <a:avLst/>
            <a:gdLst>
              <a:gd name="T0" fmla="*/ 125 w 125"/>
              <a:gd name="T1" fmla="*/ 0 h 74"/>
              <a:gd name="T2" fmla="*/ 0 w 125"/>
              <a:gd name="T3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5" h="74">
                <a:moveTo>
                  <a:pt x="125" y="0"/>
                </a:moveTo>
                <a:cubicBezTo>
                  <a:pt x="85" y="22"/>
                  <a:pt x="43" y="47"/>
                  <a:pt x="0" y="74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" name="Freeform 16">
            <a:extLst>
              <a:ext uri="{FF2B5EF4-FFF2-40B4-BE49-F238E27FC236}">
                <a16:creationId xmlns:a16="http://schemas.microsoft.com/office/drawing/2014/main" id="{3981F5C4-9AE1-404E-AF44-A4E6DB374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357188" cy="213875"/>
          </a:xfrm>
          <a:custGeom>
            <a:avLst/>
            <a:gdLst>
              <a:gd name="T0" fmla="*/ 75 w 75"/>
              <a:gd name="T1" fmla="*/ 0 h 45"/>
              <a:gd name="T2" fmla="*/ 0 w 75"/>
              <a:gd name="T3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5" h="45">
                <a:moveTo>
                  <a:pt x="75" y="0"/>
                </a:moveTo>
                <a:cubicBezTo>
                  <a:pt x="50" y="14"/>
                  <a:pt x="25" y="29"/>
                  <a:pt x="0" y="45"/>
                </a:cubicBezTo>
              </a:path>
            </a:pathLst>
          </a:custGeom>
          <a:noFill/>
          <a:ln w="12700" cap="flat">
            <a:solidFill>
              <a:schemeClr val="tx1">
                <a:alpha val="20000"/>
              </a:schemeClr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9" name="Freeform 11">
            <a:extLst>
              <a:ext uri="{FF2B5EF4-FFF2-40B4-BE49-F238E27FC236}">
                <a16:creationId xmlns:a16="http://schemas.microsoft.com/office/drawing/2014/main" id="{763C1781-8726-4FAC-8C45-FF40376BE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426601" y="-1916"/>
            <a:ext cx="5788025" cy="6847184"/>
          </a:xfrm>
          <a:custGeom>
            <a:avLst/>
            <a:gdLst>
              <a:gd name="T0" fmla="*/ 1094 w 1216"/>
              <a:gd name="T1" fmla="*/ 1436 h 1436"/>
              <a:gd name="T2" fmla="*/ 709 w 1216"/>
              <a:gd name="T3" fmla="*/ 551 h 1436"/>
              <a:gd name="T4" fmla="*/ 0 w 1216"/>
              <a:gd name="T5" fmla="*/ 0 h 1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16" h="1436">
                <a:moveTo>
                  <a:pt x="1094" y="1436"/>
                </a:moveTo>
                <a:cubicBezTo>
                  <a:pt x="1216" y="1114"/>
                  <a:pt x="904" y="770"/>
                  <a:pt x="709" y="551"/>
                </a:cubicBezTo>
                <a:cubicBezTo>
                  <a:pt x="509" y="327"/>
                  <a:pt x="274" y="127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1" name="Freeform 21">
            <a:extLst>
              <a:ext uri="{FF2B5EF4-FFF2-40B4-BE49-F238E27FC236}">
                <a16:creationId xmlns:a16="http://schemas.microsoft.com/office/drawing/2014/main" id="{301491B5-56C7-43DC-A3D9-861EECCA0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235014" y="2872"/>
            <a:ext cx="2951163" cy="2555325"/>
          </a:xfrm>
          <a:custGeom>
            <a:avLst/>
            <a:gdLst>
              <a:gd name="T0" fmla="*/ 620 w 620"/>
              <a:gd name="T1" fmla="*/ 536 h 536"/>
              <a:gd name="T2" fmla="*/ 0 w 620"/>
              <a:gd name="T3" fmla="*/ 0 h 5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20" h="536">
                <a:moveTo>
                  <a:pt x="620" y="536"/>
                </a:moveTo>
                <a:cubicBezTo>
                  <a:pt x="404" y="314"/>
                  <a:pt x="196" y="138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D421D6-A670-47F0-AF8D-BAD42848F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2248" y="1481328"/>
            <a:ext cx="2926080" cy="246888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4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Berean Challenge Fellowship Hour</a:t>
            </a:r>
            <a:br>
              <a:rPr lang="en-US" sz="34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34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3400" b="1"/>
          </a:p>
        </p:txBody>
      </p:sp>
      <p:sp>
        <p:nvSpPr>
          <p:cNvPr id="93" name="Freeform 22">
            <a:extLst>
              <a:ext uri="{FF2B5EF4-FFF2-40B4-BE49-F238E27FC236}">
                <a16:creationId xmlns:a16="http://schemas.microsoft.com/office/drawing/2014/main" id="{237E2353-22DF-46E0-A200-FB30F8F39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020826" y="-1916"/>
            <a:ext cx="2165350" cy="1358265"/>
          </a:xfrm>
          <a:custGeom>
            <a:avLst/>
            <a:gdLst>
              <a:gd name="T0" fmla="*/ 0 w 455"/>
              <a:gd name="T1" fmla="*/ 0 h 285"/>
              <a:gd name="T2" fmla="*/ 455 w 455"/>
              <a:gd name="T3" fmla="*/ 285 h 2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55" h="285">
                <a:moveTo>
                  <a:pt x="0" y="0"/>
                </a:moveTo>
                <a:cubicBezTo>
                  <a:pt x="153" y="85"/>
                  <a:pt x="308" y="180"/>
                  <a:pt x="455" y="28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5" name="Freeform 23">
            <a:extLst>
              <a:ext uri="{FF2B5EF4-FFF2-40B4-BE49-F238E27FC236}">
                <a16:creationId xmlns:a16="http://schemas.microsoft.com/office/drawing/2014/main" id="{DD6138DB-057B-45F7-A5F4-E7BFDA20D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90826" y="-1916"/>
            <a:ext cx="895350" cy="534687"/>
          </a:xfrm>
          <a:custGeom>
            <a:avLst/>
            <a:gdLst>
              <a:gd name="T0" fmla="*/ 0 w 188"/>
              <a:gd name="T1" fmla="*/ 0 h 112"/>
              <a:gd name="T2" fmla="*/ 188 w 188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8" h="112">
                <a:moveTo>
                  <a:pt x="0" y="0"/>
                </a:moveTo>
                <a:cubicBezTo>
                  <a:pt x="63" y="36"/>
                  <a:pt x="126" y="73"/>
                  <a:pt x="188" y="112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79A54AB1-B64F-4843-BFAB-81CB74E66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752078" y="2218040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5122" name="Picture 2" descr="Image result for worship and praise">
            <a:extLst>
              <a:ext uri="{FF2B5EF4-FFF2-40B4-BE49-F238E27FC236}">
                <a16:creationId xmlns:a16="http://schemas.microsoft.com/office/drawing/2014/main" id="{E3D159BF-91E2-425D-9DA1-4695C9DDCA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r="1" b="2206"/>
          <a:stretch/>
        </p:blipFill>
        <p:spPr bwMode="auto">
          <a:xfrm>
            <a:off x="921910" y="465243"/>
            <a:ext cx="7761924" cy="5343065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E29F39-3A14-4237-871F-3E60EE510ED0}"/>
              </a:ext>
            </a:extLst>
          </p:cNvPr>
          <p:cNvSpPr txBox="1"/>
          <p:nvPr/>
        </p:nvSpPr>
        <p:spPr>
          <a:xfrm>
            <a:off x="8434972" y="5167730"/>
            <a:ext cx="29621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/>
              <a:t>Use the Chat Box</a:t>
            </a:r>
          </a:p>
          <a:p>
            <a:r>
              <a:rPr lang="en-US" sz="2400" b="1" i="1" dirty="0"/>
              <a:t>To record your praise!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601F10A-1D52-4DAC-A4BC-2E3F965DA2CB}"/>
              </a:ext>
            </a:extLst>
          </p:cNvPr>
          <p:cNvSpPr txBox="1"/>
          <p:nvPr/>
        </p:nvSpPr>
        <p:spPr>
          <a:xfrm>
            <a:off x="0" y="6472216"/>
            <a:ext cx="4567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highlight>
                  <a:srgbClr val="FFFF00"/>
                </a:highlight>
              </a:rPr>
              <a:t>The Berean Virtual Lifeguard – (210) 381-4600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5ADB5A-BDA7-CD4B-9256-C30D9CFAEA16}"/>
              </a:ext>
            </a:extLst>
          </p:cNvPr>
          <p:cNvSpPr txBox="1"/>
          <p:nvPr/>
        </p:nvSpPr>
        <p:spPr>
          <a:xfrm>
            <a:off x="7693210" y="316464"/>
            <a:ext cx="22697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Mike and Charlotte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Chad and Jessica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Tony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4862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3A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D421D6-A670-47F0-AF8D-BAD42848F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0368" y="942538"/>
            <a:ext cx="2919228" cy="479456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Berean Challenge Fellowship Hour</a:t>
            </a:r>
            <a:br>
              <a:rPr lang="en-US" sz="3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3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Giving</a:t>
            </a:r>
            <a:br>
              <a:rPr lang="en-US" sz="54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</a:t>
            </a:r>
            <a:br>
              <a:rPr lang="en-US" sz="54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Dr. Smith</a:t>
            </a:r>
            <a:br>
              <a:rPr lang="en-US" sz="28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54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7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Givelify</a:t>
            </a:r>
            <a:br>
              <a:rPr lang="en-US" sz="27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7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Cash App</a:t>
            </a:r>
            <a:br>
              <a:rPr lang="en-US" sz="27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7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 Deposit</a:t>
            </a:r>
            <a:br>
              <a:rPr lang="en-US" sz="27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7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Envelope Request</a:t>
            </a:r>
            <a:br>
              <a:rPr lang="en-US" sz="27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27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7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Dr.  Willie Jenkins </a:t>
            </a:r>
            <a:endParaRPr lang="en-US" sz="2700" b="1" dirty="0">
              <a:solidFill>
                <a:srgbClr val="FFFFFF"/>
              </a:solidFill>
            </a:endParaRPr>
          </a:p>
        </p:txBody>
      </p:sp>
      <p:sp>
        <p:nvSpPr>
          <p:cNvPr id="73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Image result for the lord loves a cheerful giver">
            <a:extLst>
              <a:ext uri="{FF2B5EF4-FFF2-40B4-BE49-F238E27FC236}">
                <a16:creationId xmlns:a16="http://schemas.microsoft.com/office/drawing/2014/main" id="{75A41C70-0F2A-407F-BC7E-A2B0C5DFB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99"/>
          <a:stretch/>
        </p:blipFill>
        <p:spPr bwMode="auto">
          <a:xfrm>
            <a:off x="976251" y="942538"/>
            <a:ext cx="7163222" cy="48083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BF84E8-CBA3-4B95-ADAF-FA567D1982F2}"/>
              </a:ext>
            </a:extLst>
          </p:cNvPr>
          <p:cNvSpPr txBox="1"/>
          <p:nvPr/>
        </p:nvSpPr>
        <p:spPr>
          <a:xfrm>
            <a:off x="0" y="6472216"/>
            <a:ext cx="4567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highlight>
                  <a:srgbClr val="FFFF00"/>
                </a:highlight>
              </a:rPr>
              <a:t>The Berean Virtual Lifeguard – (210) 381-4600</a:t>
            </a:r>
          </a:p>
        </p:txBody>
      </p:sp>
    </p:spTree>
    <p:extLst>
      <p:ext uri="{BB962C8B-B14F-4D97-AF65-F5344CB8AC3E}">
        <p14:creationId xmlns:p14="http://schemas.microsoft.com/office/powerpoint/2010/main" val="38296507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65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D421D6-A670-47F0-AF8D-BAD42848F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69047" y="1138613"/>
            <a:ext cx="3076276" cy="479456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Berean Challenge Fellowship Hour</a:t>
            </a:r>
            <a:br>
              <a:rPr lang="en-US" sz="3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3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Community</a:t>
            </a:r>
            <a:br>
              <a:rPr lang="en-US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Prayer Time</a:t>
            </a:r>
            <a:br>
              <a:rPr lang="en-US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1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 the Chat Box to Request Prayer</a:t>
            </a:r>
            <a:br>
              <a:rPr lang="en-US" sz="31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31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1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Dr. Randolph Smith</a:t>
            </a:r>
            <a:endParaRPr lang="en-US" sz="3100" b="1" dirty="0">
              <a:solidFill>
                <a:srgbClr val="FFFFFF"/>
              </a:solidFill>
            </a:endParaRPr>
          </a:p>
        </p:txBody>
      </p:sp>
      <p:sp>
        <p:nvSpPr>
          <p:cNvPr id="73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Image result for prayer time">
            <a:extLst>
              <a:ext uri="{FF2B5EF4-FFF2-40B4-BE49-F238E27FC236}">
                <a16:creationId xmlns:a16="http://schemas.microsoft.com/office/drawing/2014/main" id="{E65B6D51-F711-4DB9-BAF7-358BBFD037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7" r="8907"/>
          <a:stretch/>
        </p:blipFill>
        <p:spPr bwMode="auto">
          <a:xfrm>
            <a:off x="976251" y="942538"/>
            <a:ext cx="7163222" cy="48083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8FBF622-6C31-4765-A419-638A49BF3007}"/>
              </a:ext>
            </a:extLst>
          </p:cNvPr>
          <p:cNvSpPr txBox="1"/>
          <p:nvPr/>
        </p:nvSpPr>
        <p:spPr>
          <a:xfrm>
            <a:off x="0" y="6472216"/>
            <a:ext cx="4567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highlight>
                  <a:srgbClr val="FFFF00"/>
                </a:highlight>
              </a:rPr>
              <a:t>The Berean Virtual Lifeguard – (210) 381-4600</a:t>
            </a:r>
          </a:p>
        </p:txBody>
      </p:sp>
    </p:spTree>
    <p:extLst>
      <p:ext uri="{BB962C8B-B14F-4D97-AF65-F5344CB8AC3E}">
        <p14:creationId xmlns:p14="http://schemas.microsoft.com/office/powerpoint/2010/main" val="40183958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1884</TotalTime>
  <Words>637</Words>
  <Application>Microsoft Macintosh PowerPoint</Application>
  <PresentationFormat>Widescreen</PresentationFormat>
  <Paragraphs>82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Monotype Corsiva</vt:lpstr>
      <vt:lpstr>Rockwell</vt:lpstr>
      <vt:lpstr>Office Theme</vt:lpstr>
      <vt:lpstr>PowerPoint Presentation</vt:lpstr>
      <vt:lpstr>The Berean Challenge Fellowship Hour  Online Etiquette Mute your Audio****  Use the Chat Box to respond Call the Lifeguard w/problems Text Gwen w/Important Message  Join the After-Service  Fellowship      </vt:lpstr>
      <vt:lpstr>The Berean Challenge Fellowship Hour  Order of Service Scripture Reading Announcements Worship and Praise Giving Community Prayer Special Music The Preached Word Invitation  Song of Celebration Benediction      </vt:lpstr>
      <vt:lpstr>The Berean Challenge Fellowship Hour  Scripture Reading</vt:lpstr>
      <vt:lpstr>The Berean Challenge Fellowship Hour</vt:lpstr>
      <vt:lpstr>The Berean Challenge Fellowship Hour  Song of Praise  Brother  John Kearney </vt:lpstr>
      <vt:lpstr>The Berean Challenge Fellowship Hour  </vt:lpstr>
      <vt:lpstr>The Berean Challenge Fellowship Hour  Giving Time Dr. Smith  Givelify Cash App Direct Deposit Envelope Request  Dr.  Willie Jenkins </vt:lpstr>
      <vt:lpstr>The Berean Challenge Fellowship Hour  Community Prayer Time  Use the Chat Box to Request Prayer  Dr. Randolph Smith</vt:lpstr>
      <vt:lpstr>The Berean Challenge Fellowship Hour  Preparation for the  Word</vt:lpstr>
      <vt:lpstr>The Berean Challenge Fellowship Hour  Song of Preparation  Deacon Edmund Tyrance </vt:lpstr>
      <vt:lpstr>The Berean Challenge Fellowship Hour         The Berean Challenge Message </vt:lpstr>
      <vt:lpstr>PowerPoint Presentation</vt:lpstr>
      <vt:lpstr>The Berean Challenge Fellowship Hour  “What Really Happens When We Die?”  Dr. G. C. Patterson</vt:lpstr>
      <vt:lpstr>The Berean Challenge Fellowship Hour  Service Benediction</vt:lpstr>
      <vt:lpstr>The Berean Challenge Fellowship Hour         The Berean Challenge Message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Gary Patterson</dc:creator>
  <cp:lastModifiedBy>Gary Patterson</cp:lastModifiedBy>
  <cp:revision>18</cp:revision>
  <dcterms:created xsi:type="dcterms:W3CDTF">2020-03-15T13:51:59Z</dcterms:created>
  <dcterms:modified xsi:type="dcterms:W3CDTF">2020-03-22T15:20:07Z</dcterms:modified>
</cp:coreProperties>
</file>