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4"/>
  </p:notesMasterIdLst>
  <p:sldIdLst>
    <p:sldId id="256" r:id="rId2"/>
    <p:sldId id="276" r:id="rId3"/>
    <p:sldId id="274" r:id="rId4"/>
    <p:sldId id="275" r:id="rId5"/>
    <p:sldId id="272" r:id="rId6"/>
    <p:sldId id="262" r:id="rId7"/>
    <p:sldId id="263" r:id="rId8"/>
    <p:sldId id="258" r:id="rId9"/>
    <p:sldId id="264" r:id="rId10"/>
    <p:sldId id="259" r:id="rId11"/>
    <p:sldId id="265" r:id="rId12"/>
    <p:sldId id="266" r:id="rId13"/>
    <p:sldId id="267" r:id="rId14"/>
    <p:sldId id="260" r:id="rId15"/>
    <p:sldId id="269" r:id="rId16"/>
    <p:sldId id="268" r:id="rId17"/>
    <p:sldId id="270" r:id="rId18"/>
    <p:sldId id="271" r:id="rId19"/>
    <p:sldId id="277" r:id="rId20"/>
    <p:sldId id="278" r:id="rId21"/>
    <p:sldId id="279" r:id="rId22"/>
    <p:sldId id="26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0" autoAdjust="0"/>
    <p:restoredTop sz="94660"/>
  </p:normalViewPr>
  <p:slideViewPr>
    <p:cSldViewPr snapToGrid="0">
      <p:cViewPr varScale="1">
        <p:scale>
          <a:sx n="52" d="100"/>
          <a:sy n="52" d="100"/>
        </p:scale>
        <p:origin x="64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C155CC-B35D-4AFD-A0F9-0DBE713A8217}"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6C5E1-664C-44CD-A207-6757738BADEA}" type="slidenum">
              <a:rPr lang="en-US" smtClean="0"/>
              <a:t>‹#›</a:t>
            </a:fld>
            <a:endParaRPr lang="en-US"/>
          </a:p>
        </p:txBody>
      </p:sp>
    </p:spTree>
    <p:extLst>
      <p:ext uri="{BB962C8B-B14F-4D97-AF65-F5344CB8AC3E}">
        <p14:creationId xmlns:p14="http://schemas.microsoft.com/office/powerpoint/2010/main" val="3626710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AA534C-D08E-4939-AAFD-5B1C6FE2BCCC}"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E9BD-EE96-4776-934E-5B31776F902E}" type="slidenum">
              <a:rPr lang="en-US" smtClean="0"/>
              <a:t>‹#›</a:t>
            </a:fld>
            <a:endParaRPr lang="en-US"/>
          </a:p>
        </p:txBody>
      </p:sp>
    </p:spTree>
    <p:extLst>
      <p:ext uri="{BB962C8B-B14F-4D97-AF65-F5344CB8AC3E}">
        <p14:creationId xmlns:p14="http://schemas.microsoft.com/office/powerpoint/2010/main" val="562487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EAA534C-D08E-4939-AAFD-5B1C6FE2BCCC}"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E9BD-EE96-4776-934E-5B31776F902E}" type="slidenum">
              <a:rPr lang="en-US" smtClean="0"/>
              <a:t>‹#›</a:t>
            </a:fld>
            <a:endParaRPr lang="en-US"/>
          </a:p>
        </p:txBody>
      </p:sp>
    </p:spTree>
    <p:extLst>
      <p:ext uri="{BB962C8B-B14F-4D97-AF65-F5344CB8AC3E}">
        <p14:creationId xmlns:p14="http://schemas.microsoft.com/office/powerpoint/2010/main" val="141577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EAA534C-D08E-4939-AAFD-5B1C6FE2BCCC}"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E9BD-EE96-4776-934E-5B31776F902E}" type="slidenum">
              <a:rPr lang="en-US" smtClean="0"/>
              <a:t>‹#›</a:t>
            </a:fld>
            <a:endParaRPr lang="en-US"/>
          </a:p>
        </p:txBody>
      </p:sp>
    </p:spTree>
    <p:extLst>
      <p:ext uri="{BB962C8B-B14F-4D97-AF65-F5344CB8AC3E}">
        <p14:creationId xmlns:p14="http://schemas.microsoft.com/office/powerpoint/2010/main" val="3697821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EAA534C-D08E-4939-AAFD-5B1C6FE2BCCC}"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E9BD-EE96-4776-934E-5B31776F902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34658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AA534C-D08E-4939-AAFD-5B1C6FE2BCCC}"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E9BD-EE96-4776-934E-5B31776F902E}" type="slidenum">
              <a:rPr lang="en-US" smtClean="0"/>
              <a:t>‹#›</a:t>
            </a:fld>
            <a:endParaRPr lang="en-US"/>
          </a:p>
        </p:txBody>
      </p:sp>
    </p:spTree>
    <p:extLst>
      <p:ext uri="{BB962C8B-B14F-4D97-AF65-F5344CB8AC3E}">
        <p14:creationId xmlns:p14="http://schemas.microsoft.com/office/powerpoint/2010/main" val="3832485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AA534C-D08E-4939-AAFD-5B1C6FE2BCCC}" type="datetimeFigureOut">
              <a:rPr lang="en-US" smtClean="0"/>
              <a:t>1/12/2018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E9BD-EE96-4776-934E-5B31776F902E}" type="slidenum">
              <a:rPr lang="en-US" smtClean="0"/>
              <a:t>‹#›</a:t>
            </a:fld>
            <a:endParaRPr lang="en-US"/>
          </a:p>
        </p:txBody>
      </p:sp>
    </p:spTree>
    <p:extLst>
      <p:ext uri="{BB962C8B-B14F-4D97-AF65-F5344CB8AC3E}">
        <p14:creationId xmlns:p14="http://schemas.microsoft.com/office/powerpoint/2010/main" val="1388699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AA534C-D08E-4939-AAFD-5B1C6FE2BCCC}" type="datetimeFigureOut">
              <a:rPr lang="en-US" smtClean="0"/>
              <a:t>1/12/2018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E9BD-EE96-4776-934E-5B31776F902E}" type="slidenum">
              <a:rPr lang="en-US" smtClean="0"/>
              <a:t>‹#›</a:t>
            </a:fld>
            <a:endParaRPr lang="en-US"/>
          </a:p>
        </p:txBody>
      </p:sp>
    </p:spTree>
    <p:extLst>
      <p:ext uri="{BB962C8B-B14F-4D97-AF65-F5344CB8AC3E}">
        <p14:creationId xmlns:p14="http://schemas.microsoft.com/office/powerpoint/2010/main" val="3249949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AA534C-D08E-4939-AAFD-5B1C6FE2BCCC}"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E9BD-EE96-4776-934E-5B31776F902E}" type="slidenum">
              <a:rPr lang="en-US" smtClean="0"/>
              <a:t>‹#›</a:t>
            </a:fld>
            <a:endParaRPr lang="en-US"/>
          </a:p>
        </p:txBody>
      </p:sp>
    </p:spTree>
    <p:extLst>
      <p:ext uri="{BB962C8B-B14F-4D97-AF65-F5344CB8AC3E}">
        <p14:creationId xmlns:p14="http://schemas.microsoft.com/office/powerpoint/2010/main" val="3437911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AA534C-D08E-4939-AAFD-5B1C6FE2BCCC}"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E9BD-EE96-4776-934E-5B31776F902E}" type="slidenum">
              <a:rPr lang="en-US" smtClean="0"/>
              <a:t>‹#›</a:t>
            </a:fld>
            <a:endParaRPr lang="en-US"/>
          </a:p>
        </p:txBody>
      </p:sp>
    </p:spTree>
    <p:extLst>
      <p:ext uri="{BB962C8B-B14F-4D97-AF65-F5344CB8AC3E}">
        <p14:creationId xmlns:p14="http://schemas.microsoft.com/office/powerpoint/2010/main" val="274954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AA534C-D08E-4939-AAFD-5B1C6FE2BCCC}"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E9BD-EE96-4776-934E-5B31776F902E}" type="slidenum">
              <a:rPr lang="en-US" smtClean="0"/>
              <a:t>‹#›</a:t>
            </a:fld>
            <a:endParaRPr lang="en-US"/>
          </a:p>
        </p:txBody>
      </p:sp>
    </p:spTree>
    <p:extLst>
      <p:ext uri="{BB962C8B-B14F-4D97-AF65-F5344CB8AC3E}">
        <p14:creationId xmlns:p14="http://schemas.microsoft.com/office/powerpoint/2010/main" val="65129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AA534C-D08E-4939-AAFD-5B1C6FE2BCCC}"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E9BD-EE96-4776-934E-5B31776F902E}" type="slidenum">
              <a:rPr lang="en-US" smtClean="0"/>
              <a:t>‹#›</a:t>
            </a:fld>
            <a:endParaRPr lang="en-US"/>
          </a:p>
        </p:txBody>
      </p:sp>
    </p:spTree>
    <p:extLst>
      <p:ext uri="{BB962C8B-B14F-4D97-AF65-F5344CB8AC3E}">
        <p14:creationId xmlns:p14="http://schemas.microsoft.com/office/powerpoint/2010/main" val="65946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AA534C-D08E-4939-AAFD-5B1C6FE2BCCC}"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E9BD-EE96-4776-934E-5B31776F902E}" type="slidenum">
              <a:rPr lang="en-US" smtClean="0"/>
              <a:t>‹#›</a:t>
            </a:fld>
            <a:endParaRPr lang="en-US"/>
          </a:p>
        </p:txBody>
      </p:sp>
    </p:spTree>
    <p:extLst>
      <p:ext uri="{BB962C8B-B14F-4D97-AF65-F5344CB8AC3E}">
        <p14:creationId xmlns:p14="http://schemas.microsoft.com/office/powerpoint/2010/main" val="375280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AA534C-D08E-4939-AAFD-5B1C6FE2BCCC}"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0E9BD-EE96-4776-934E-5B31776F902E}" type="slidenum">
              <a:rPr lang="en-US" smtClean="0"/>
              <a:t>‹#›</a:t>
            </a:fld>
            <a:endParaRPr lang="en-US"/>
          </a:p>
        </p:txBody>
      </p:sp>
    </p:spTree>
    <p:extLst>
      <p:ext uri="{BB962C8B-B14F-4D97-AF65-F5344CB8AC3E}">
        <p14:creationId xmlns:p14="http://schemas.microsoft.com/office/powerpoint/2010/main" val="2353391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AA534C-D08E-4939-AAFD-5B1C6FE2BCCC}" type="datetimeFigureOut">
              <a:rPr lang="en-US" smtClean="0"/>
              <a:t>1/12/2018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110E9BD-EE96-4776-934E-5B31776F902E}" type="slidenum">
              <a:rPr lang="en-US" smtClean="0"/>
              <a:t>‹#›</a:t>
            </a:fld>
            <a:endParaRPr lang="en-US"/>
          </a:p>
        </p:txBody>
      </p:sp>
    </p:spTree>
    <p:extLst>
      <p:ext uri="{BB962C8B-B14F-4D97-AF65-F5344CB8AC3E}">
        <p14:creationId xmlns:p14="http://schemas.microsoft.com/office/powerpoint/2010/main" val="641963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AA534C-D08E-4939-AAFD-5B1C6FE2BCCC}" type="datetimeFigureOut">
              <a:rPr lang="en-US" smtClean="0"/>
              <a:t>1/12/2018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110E9BD-EE96-4776-934E-5B31776F902E}" type="slidenum">
              <a:rPr lang="en-US" smtClean="0"/>
              <a:t>‹#›</a:t>
            </a:fld>
            <a:endParaRPr lang="en-US"/>
          </a:p>
        </p:txBody>
      </p:sp>
    </p:spTree>
    <p:extLst>
      <p:ext uri="{BB962C8B-B14F-4D97-AF65-F5344CB8AC3E}">
        <p14:creationId xmlns:p14="http://schemas.microsoft.com/office/powerpoint/2010/main" val="2680898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EAA534C-D08E-4939-AAFD-5B1C6FE2BCCC}" type="datetimeFigureOut">
              <a:rPr lang="en-US" smtClean="0"/>
              <a:t>1/12/2018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110E9BD-EE96-4776-934E-5B31776F902E}" type="slidenum">
              <a:rPr lang="en-US" smtClean="0"/>
              <a:t>‹#›</a:t>
            </a:fld>
            <a:endParaRPr lang="en-US"/>
          </a:p>
        </p:txBody>
      </p:sp>
    </p:spTree>
    <p:extLst>
      <p:ext uri="{BB962C8B-B14F-4D97-AF65-F5344CB8AC3E}">
        <p14:creationId xmlns:p14="http://schemas.microsoft.com/office/powerpoint/2010/main" val="296717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EAA534C-D08E-4939-AAFD-5B1C6FE2BCCC}"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10E9BD-EE96-4776-934E-5B31776F902E}" type="slidenum">
              <a:rPr lang="en-US" smtClean="0"/>
              <a:t>‹#›</a:t>
            </a:fld>
            <a:endParaRPr lang="en-US"/>
          </a:p>
        </p:txBody>
      </p:sp>
    </p:spTree>
    <p:extLst>
      <p:ext uri="{BB962C8B-B14F-4D97-AF65-F5344CB8AC3E}">
        <p14:creationId xmlns:p14="http://schemas.microsoft.com/office/powerpoint/2010/main" val="2440489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AA534C-D08E-4939-AAFD-5B1C6FE2BCCC}" type="datetimeFigureOut">
              <a:rPr lang="en-US" smtClean="0"/>
              <a:t>1/12/2018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110E9BD-EE96-4776-934E-5B31776F902E}" type="slidenum">
              <a:rPr lang="en-US" smtClean="0"/>
              <a:t>‹#›</a:t>
            </a:fld>
            <a:endParaRPr lang="en-US"/>
          </a:p>
        </p:txBody>
      </p:sp>
    </p:spTree>
    <p:extLst>
      <p:ext uri="{BB962C8B-B14F-4D97-AF65-F5344CB8AC3E}">
        <p14:creationId xmlns:p14="http://schemas.microsoft.com/office/powerpoint/2010/main" val="2983181456"/>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1502569"/>
          </a:xfrm>
        </p:spPr>
        <p:txBody>
          <a:bodyPr/>
          <a:lstStyle/>
          <a:p>
            <a:r>
              <a:rPr lang="en-US" dirty="0"/>
              <a:t>Skimmer Strategy</a:t>
            </a:r>
          </a:p>
        </p:txBody>
      </p:sp>
      <p:sp>
        <p:nvSpPr>
          <p:cNvPr id="3" name="Subtitle 2"/>
          <p:cNvSpPr>
            <a:spLocks noGrp="1"/>
          </p:cNvSpPr>
          <p:nvPr>
            <p:ph type="subTitle" idx="1"/>
          </p:nvPr>
        </p:nvSpPr>
        <p:spPr>
          <a:xfrm>
            <a:off x="1233537" y="2984213"/>
            <a:ext cx="8825658" cy="628650"/>
          </a:xfrm>
        </p:spPr>
        <p:txBody>
          <a:bodyPr/>
          <a:lstStyle/>
          <a:p>
            <a:r>
              <a:rPr lang="en-US" dirty="0"/>
              <a:t>Efforts in Protection and Prevention</a:t>
            </a:r>
          </a:p>
        </p:txBody>
      </p:sp>
      <p:pic>
        <p:nvPicPr>
          <p:cNvPr id="6" name="Picture 3" descr="Powerpoint 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0" y="5136777"/>
            <a:ext cx="12111318" cy="172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p:nvSpPr>
        <p:spPr>
          <a:xfrm>
            <a:off x="1233537" y="3927188"/>
            <a:ext cx="8825658" cy="86142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b="1" cap="none" dirty="0">
                <a:ln w="22225">
                  <a:solidFill>
                    <a:schemeClr val="bg2">
                      <a:lumMod val="75000"/>
                    </a:schemeClr>
                  </a:solidFill>
                  <a:prstDash val="solid"/>
                </a:ln>
                <a:solidFill>
                  <a:schemeClr val="accent2">
                    <a:lumMod val="40000"/>
                    <a:lumOff val="60000"/>
                  </a:schemeClr>
                </a:solidFill>
              </a:rPr>
              <a:t>Rick Kimsey</a:t>
            </a:r>
          </a:p>
          <a:p>
            <a:r>
              <a:rPr lang="en-US" b="1" cap="none" dirty="0">
                <a:ln w="22225">
                  <a:solidFill>
                    <a:schemeClr val="bg2">
                      <a:lumMod val="75000"/>
                    </a:schemeClr>
                  </a:solidFill>
                  <a:prstDash val="solid"/>
                </a:ln>
                <a:solidFill>
                  <a:schemeClr val="accent2">
                    <a:lumMod val="40000"/>
                    <a:lumOff val="60000"/>
                  </a:schemeClr>
                </a:solidFill>
              </a:rPr>
              <a:t>Assistant Director, Division of Consumer Services</a:t>
            </a:r>
          </a:p>
        </p:txBody>
      </p:sp>
    </p:spTree>
    <p:extLst>
      <p:ext uri="{BB962C8B-B14F-4D97-AF65-F5344CB8AC3E}">
        <p14:creationId xmlns:p14="http://schemas.microsoft.com/office/powerpoint/2010/main" val="95444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Situation</a:t>
            </a:r>
          </a:p>
        </p:txBody>
      </p:sp>
      <p:sp>
        <p:nvSpPr>
          <p:cNvPr id="3" name="Content Placeholder 2"/>
          <p:cNvSpPr>
            <a:spLocks noGrp="1"/>
          </p:cNvSpPr>
          <p:nvPr>
            <p:ph idx="1"/>
          </p:nvPr>
        </p:nvSpPr>
        <p:spPr>
          <a:xfrm>
            <a:off x="1103312" y="1353672"/>
            <a:ext cx="8946541" cy="3917575"/>
          </a:xfrm>
        </p:spPr>
        <p:txBody>
          <a:bodyPr>
            <a:normAutofit fontScale="92500"/>
          </a:bodyPr>
          <a:lstStyle/>
          <a:p>
            <a:r>
              <a:rPr lang="en-US" sz="4400" dirty="0"/>
              <a:t>25% increase in 2015</a:t>
            </a:r>
          </a:p>
          <a:p>
            <a:r>
              <a:rPr lang="en-US" sz="4400" dirty="0"/>
              <a:t>120% increase in 2016 (to date)</a:t>
            </a:r>
          </a:p>
          <a:p>
            <a:r>
              <a:rPr lang="en-US" sz="4400" dirty="0"/>
              <a:t>Potential Impact to Consumers</a:t>
            </a:r>
          </a:p>
          <a:p>
            <a:pPr marL="0" indent="0">
              <a:buNone/>
            </a:pPr>
            <a:r>
              <a:rPr lang="en-US" sz="8000" dirty="0"/>
              <a:t>$54,000,000 in 2017</a:t>
            </a:r>
          </a:p>
        </p:txBody>
      </p:sp>
      <p:pic>
        <p:nvPicPr>
          <p:cNvPr id="4" name="Picture 3" descr="Powerpoint 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82" y="5136776"/>
            <a:ext cx="12111318" cy="172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615212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Situation</a:t>
            </a:r>
          </a:p>
        </p:txBody>
      </p:sp>
      <p:sp>
        <p:nvSpPr>
          <p:cNvPr id="3" name="Content Placeholder 2"/>
          <p:cNvSpPr>
            <a:spLocks noGrp="1"/>
          </p:cNvSpPr>
          <p:nvPr>
            <p:ph idx="1"/>
          </p:nvPr>
        </p:nvSpPr>
        <p:spPr>
          <a:xfrm>
            <a:off x="1103312" y="1353672"/>
            <a:ext cx="8946541" cy="3917575"/>
          </a:xfrm>
        </p:spPr>
        <p:txBody>
          <a:bodyPr>
            <a:normAutofit fontScale="77500" lnSpcReduction="20000"/>
          </a:bodyPr>
          <a:lstStyle/>
          <a:p>
            <a:r>
              <a:rPr lang="en-US" sz="4400" dirty="0"/>
              <a:t>Commissioner Putnam championed legislation this past year to help combat illegal skimming activities at gas pumps. </a:t>
            </a:r>
          </a:p>
          <a:p>
            <a:pPr lvl="1"/>
            <a:r>
              <a:rPr lang="en-US" sz="4200" dirty="0"/>
              <a:t>User Requirements effective October 2016, Section 525.07(10), F.S.</a:t>
            </a:r>
          </a:p>
          <a:p>
            <a:pPr lvl="1"/>
            <a:r>
              <a:rPr lang="en-US" sz="4200" dirty="0"/>
              <a:t>Increased Penalties effective July 2016, Section 817.625, F.S.:</a:t>
            </a:r>
          </a:p>
        </p:txBody>
      </p:sp>
      <p:pic>
        <p:nvPicPr>
          <p:cNvPr id="4" name="Picture 3" descr="Powerpoint 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82" y="5136776"/>
            <a:ext cx="12111318" cy="172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30363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Requirements</a:t>
            </a:r>
          </a:p>
        </p:txBody>
      </p:sp>
      <p:sp>
        <p:nvSpPr>
          <p:cNvPr id="3" name="Content Placeholder 2"/>
          <p:cNvSpPr>
            <a:spLocks noGrp="1"/>
          </p:cNvSpPr>
          <p:nvPr>
            <p:ph idx="1"/>
          </p:nvPr>
        </p:nvSpPr>
        <p:spPr>
          <a:xfrm>
            <a:off x="1103312" y="1353672"/>
            <a:ext cx="8946541" cy="4161303"/>
          </a:xfrm>
        </p:spPr>
        <p:txBody>
          <a:bodyPr>
            <a:normAutofit fontScale="47500" lnSpcReduction="20000"/>
          </a:bodyPr>
          <a:lstStyle/>
          <a:p>
            <a:r>
              <a:rPr lang="en-US" sz="4400" dirty="0"/>
              <a:t>Pressure-sensitive security tape placed over the panel opening that leads to the scanning device for the retail petroleum fuel measuring device in a manner that will restrict or give evidence to the unauthorized opening of the panel.</a:t>
            </a:r>
          </a:p>
          <a:p>
            <a:r>
              <a:rPr lang="en-US" sz="4400" dirty="0"/>
              <a:t>Electronic prevention in the form of a device or system that will render the retail petroleum fuel measuring device or the scanning device in the measuring device inoperable if there is an unauthorized opening of the panel.</a:t>
            </a:r>
          </a:p>
          <a:p>
            <a:r>
              <a:rPr lang="en-US" sz="4400" dirty="0"/>
              <a:t>Encryption in the form of a device or system that encrypts the customer payment card information in the scanning device so it cannot be skimmed or filtered.</a:t>
            </a:r>
          </a:p>
          <a:p>
            <a:r>
              <a:rPr lang="en-US" sz="4400" dirty="0"/>
              <a:t>Other security measures are permissible so long as they are approved by the department. </a:t>
            </a:r>
          </a:p>
        </p:txBody>
      </p:sp>
      <p:pic>
        <p:nvPicPr>
          <p:cNvPr id="4" name="Picture 3" descr="Powerpoint 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82" y="5136776"/>
            <a:ext cx="12111318" cy="172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58687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Increased Penalties</a:t>
            </a:r>
          </a:p>
        </p:txBody>
      </p:sp>
      <p:sp>
        <p:nvSpPr>
          <p:cNvPr id="3" name="Content Placeholder 2"/>
          <p:cNvSpPr>
            <a:spLocks noGrp="1"/>
          </p:cNvSpPr>
          <p:nvPr>
            <p:ph idx="1"/>
          </p:nvPr>
        </p:nvSpPr>
        <p:spPr>
          <a:xfrm>
            <a:off x="1103312" y="1353672"/>
            <a:ext cx="8946541" cy="3917575"/>
          </a:xfrm>
        </p:spPr>
        <p:txBody>
          <a:bodyPr>
            <a:normAutofit fontScale="77500" lnSpcReduction="20000"/>
          </a:bodyPr>
          <a:lstStyle/>
          <a:p>
            <a:r>
              <a:rPr lang="en-US" sz="4400" dirty="0"/>
              <a:t>Changes requirements to include “possession” of counterfeit cards; not just trafficking them.</a:t>
            </a:r>
          </a:p>
          <a:p>
            <a:r>
              <a:rPr lang="en-US" sz="4400" dirty="0"/>
              <a:t>Reduce the threshold for minimum number of counterfeit cards involved.</a:t>
            </a:r>
          </a:p>
          <a:p>
            <a:r>
              <a:rPr lang="en-US" sz="4400" dirty="0"/>
              <a:t>Increase the subsequent penalty from a third degree to second degree felony.</a:t>
            </a:r>
          </a:p>
        </p:txBody>
      </p:sp>
      <p:pic>
        <p:nvPicPr>
          <p:cNvPr id="4" name="Picture 3" descr="Powerpoint 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682" y="5136776"/>
            <a:ext cx="12111318" cy="172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1377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a:t>
            </a:r>
          </a:p>
        </p:txBody>
      </p:sp>
      <p:sp>
        <p:nvSpPr>
          <p:cNvPr id="3" name="Content Placeholder 2"/>
          <p:cNvSpPr>
            <a:spLocks noGrp="1"/>
          </p:cNvSpPr>
          <p:nvPr>
            <p:ph idx="1"/>
          </p:nvPr>
        </p:nvSpPr>
        <p:spPr>
          <a:xfrm>
            <a:off x="1022629" y="1317812"/>
            <a:ext cx="8946541" cy="4195481"/>
          </a:xfrm>
        </p:spPr>
        <p:txBody>
          <a:bodyPr>
            <a:normAutofit fontScale="85000" lnSpcReduction="10000"/>
          </a:bodyPr>
          <a:lstStyle/>
          <a:p>
            <a:r>
              <a:rPr lang="en-US" sz="5400" dirty="0"/>
              <a:t>120% Increase in skimmers located</a:t>
            </a:r>
          </a:p>
          <a:p>
            <a:r>
              <a:rPr lang="en-US" sz="5400" dirty="0"/>
              <a:t>More than 85% of skimmers located since October have been behind compliant security measures!</a:t>
            </a:r>
          </a:p>
        </p:txBody>
      </p:sp>
      <p:pic>
        <p:nvPicPr>
          <p:cNvPr id="4" name="Picture 3" descr="Powerpoint 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0" y="5136777"/>
            <a:ext cx="12111318" cy="172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55081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Threats		</a:t>
            </a:r>
          </a:p>
        </p:txBody>
      </p:sp>
      <p:sp>
        <p:nvSpPr>
          <p:cNvPr id="3" name="Content Placeholder 2"/>
          <p:cNvSpPr>
            <a:spLocks noGrp="1"/>
          </p:cNvSpPr>
          <p:nvPr>
            <p:ph idx="1"/>
          </p:nvPr>
        </p:nvSpPr>
        <p:spPr>
          <a:xfrm>
            <a:off x="1022629" y="1317812"/>
            <a:ext cx="8946541" cy="4195481"/>
          </a:xfrm>
        </p:spPr>
        <p:txBody>
          <a:bodyPr>
            <a:normAutofit fontScale="47500" lnSpcReduction="20000"/>
          </a:bodyPr>
          <a:lstStyle/>
          <a:p>
            <a:r>
              <a:rPr lang="en-US" sz="5400" dirty="0"/>
              <a:t>Lack of Information and Coordination</a:t>
            </a:r>
          </a:p>
          <a:p>
            <a:pPr lvl="1"/>
            <a:r>
              <a:rPr lang="en-US" sz="5200" dirty="0"/>
              <a:t>Consumers</a:t>
            </a:r>
          </a:p>
          <a:p>
            <a:pPr lvl="1"/>
            <a:r>
              <a:rPr lang="en-US" sz="5200" dirty="0"/>
              <a:t>Law Enforcement</a:t>
            </a:r>
          </a:p>
          <a:p>
            <a:pPr lvl="1"/>
            <a:r>
              <a:rPr lang="en-US" sz="5200" dirty="0"/>
              <a:t>Prosecutors</a:t>
            </a:r>
          </a:p>
          <a:p>
            <a:r>
              <a:rPr lang="en-US" sz="5400" dirty="0"/>
              <a:t>Chip and Pin</a:t>
            </a:r>
          </a:p>
          <a:p>
            <a:r>
              <a:rPr lang="en-US" sz="5400" dirty="0"/>
              <a:t>Businesses</a:t>
            </a:r>
          </a:p>
          <a:p>
            <a:pPr lvl="1"/>
            <a:r>
              <a:rPr lang="en-US" sz="5200" dirty="0"/>
              <a:t>Weakest link in the chain.</a:t>
            </a:r>
          </a:p>
          <a:p>
            <a:pPr lvl="1"/>
            <a:r>
              <a:rPr lang="en-US" sz="5200" dirty="0"/>
              <a:t>Unwanted effects after devices are located.</a:t>
            </a:r>
          </a:p>
          <a:p>
            <a:pPr lvl="1"/>
            <a:r>
              <a:rPr lang="en-US" sz="5200" dirty="0"/>
              <a:t>No financial interest.</a:t>
            </a:r>
          </a:p>
          <a:p>
            <a:endParaRPr lang="en-US" sz="5400" dirty="0"/>
          </a:p>
          <a:p>
            <a:pPr marL="0" indent="0">
              <a:buNone/>
            </a:pPr>
            <a:endParaRPr lang="en-US" sz="5400" dirty="0"/>
          </a:p>
        </p:txBody>
      </p:sp>
      <p:pic>
        <p:nvPicPr>
          <p:cNvPr id="4" name="Picture 3" descr="Powerpoint 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0" y="5136777"/>
            <a:ext cx="12111318" cy="172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18445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Moves		</a:t>
            </a:r>
          </a:p>
        </p:txBody>
      </p:sp>
      <p:sp>
        <p:nvSpPr>
          <p:cNvPr id="3" name="Content Placeholder 2"/>
          <p:cNvSpPr>
            <a:spLocks noGrp="1"/>
          </p:cNvSpPr>
          <p:nvPr>
            <p:ph idx="1"/>
          </p:nvPr>
        </p:nvSpPr>
        <p:spPr>
          <a:xfrm>
            <a:off x="1022629" y="1317812"/>
            <a:ext cx="8946541" cy="4195481"/>
          </a:xfrm>
        </p:spPr>
        <p:txBody>
          <a:bodyPr>
            <a:normAutofit fontScale="77500" lnSpcReduction="20000"/>
          </a:bodyPr>
          <a:lstStyle/>
          <a:p>
            <a:r>
              <a:rPr lang="en-US" sz="5400" dirty="0"/>
              <a:t>A change in the approach from detection to prevention is needed.</a:t>
            </a:r>
          </a:p>
          <a:p>
            <a:pPr lvl="1"/>
            <a:r>
              <a:rPr lang="en-US" sz="5200" dirty="0"/>
              <a:t>Increased Focus</a:t>
            </a:r>
          </a:p>
          <a:p>
            <a:pPr lvl="1"/>
            <a:r>
              <a:rPr lang="en-US" sz="5200" dirty="0"/>
              <a:t>Increased Enforcement</a:t>
            </a:r>
          </a:p>
          <a:p>
            <a:pPr lvl="1"/>
            <a:r>
              <a:rPr lang="en-US" sz="5200" dirty="0"/>
              <a:t>Partnership</a:t>
            </a:r>
          </a:p>
          <a:p>
            <a:pPr lvl="1"/>
            <a:r>
              <a:rPr lang="en-US" sz="5200" dirty="0"/>
              <a:t>Legislation</a:t>
            </a:r>
          </a:p>
        </p:txBody>
      </p:sp>
      <p:pic>
        <p:nvPicPr>
          <p:cNvPr id="4" name="Picture 3" descr="Powerpoint 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0" y="5136777"/>
            <a:ext cx="12111318" cy="172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47118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Increased Focus	</a:t>
            </a:r>
          </a:p>
        </p:txBody>
      </p:sp>
      <p:sp>
        <p:nvSpPr>
          <p:cNvPr id="3" name="Content Placeholder 2"/>
          <p:cNvSpPr>
            <a:spLocks noGrp="1"/>
          </p:cNvSpPr>
          <p:nvPr>
            <p:ph idx="1"/>
          </p:nvPr>
        </p:nvSpPr>
        <p:spPr>
          <a:xfrm>
            <a:off x="1022629" y="1317812"/>
            <a:ext cx="8946541" cy="4195481"/>
          </a:xfrm>
        </p:spPr>
        <p:txBody>
          <a:bodyPr>
            <a:normAutofit fontScale="40000" lnSpcReduction="20000"/>
          </a:bodyPr>
          <a:lstStyle/>
          <a:p>
            <a:r>
              <a:rPr lang="en-US" sz="5400" dirty="0"/>
              <a:t>Skimmer inspections have become an integral part of our program.</a:t>
            </a:r>
          </a:p>
          <a:p>
            <a:r>
              <a:rPr lang="en-US" sz="5400" dirty="0"/>
              <a:t>Reduced other functions to free up time to focus on skimmer inspections.</a:t>
            </a:r>
          </a:p>
          <a:p>
            <a:r>
              <a:rPr lang="en-US" sz="5400" dirty="0"/>
              <a:t>Intensive training for inspectors to systematically check devices.</a:t>
            </a:r>
          </a:p>
          <a:p>
            <a:r>
              <a:rPr lang="en-US" sz="5400" dirty="0"/>
              <a:t>Partner with local law enforcement in periodic skimmer sweeps.</a:t>
            </a:r>
          </a:p>
          <a:p>
            <a:r>
              <a:rPr lang="en-US" sz="5400" dirty="0"/>
              <a:t>Use skimmer location data to schedule predictive sweeps.</a:t>
            </a:r>
          </a:p>
          <a:p>
            <a:r>
              <a:rPr lang="en-US" sz="5400"/>
              <a:t>Statutory changes 2018</a:t>
            </a:r>
            <a:endParaRPr lang="en-US" sz="5400" dirty="0"/>
          </a:p>
          <a:p>
            <a:pPr marL="0" indent="0">
              <a:buNone/>
            </a:pPr>
            <a:endParaRPr lang="en-US" sz="5400" dirty="0"/>
          </a:p>
        </p:txBody>
      </p:sp>
      <p:pic>
        <p:nvPicPr>
          <p:cNvPr id="4" name="Picture 3" descr="Powerpoint 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0" y="5136777"/>
            <a:ext cx="12111318" cy="172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136912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Use	</a:t>
            </a:r>
          </a:p>
        </p:txBody>
      </p:sp>
      <p:sp>
        <p:nvSpPr>
          <p:cNvPr id="3" name="Content Placeholder 2"/>
          <p:cNvSpPr>
            <a:spLocks noGrp="1"/>
          </p:cNvSpPr>
          <p:nvPr>
            <p:ph idx="1"/>
          </p:nvPr>
        </p:nvSpPr>
        <p:spPr>
          <a:xfrm>
            <a:off x="1022629" y="1317812"/>
            <a:ext cx="8946541" cy="4195481"/>
          </a:xfrm>
        </p:spPr>
        <p:txBody>
          <a:bodyPr>
            <a:normAutofit/>
          </a:bodyPr>
          <a:lstStyle/>
          <a:p>
            <a:pPr marL="0" indent="0">
              <a:buNone/>
            </a:pPr>
            <a:endParaRPr lang="en-US" sz="5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162" y="1237128"/>
            <a:ext cx="9507277" cy="4751295"/>
          </a:xfrm>
          <a:prstGeom prst="rect">
            <a:avLst/>
          </a:prstGeom>
        </p:spPr>
      </p:pic>
      <p:pic>
        <p:nvPicPr>
          <p:cNvPr id="4" name="Picture 3" descr="Powerpoint Foot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0" y="5136777"/>
            <a:ext cx="12111318" cy="172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5390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Increased Enforcement	</a:t>
            </a:r>
          </a:p>
        </p:txBody>
      </p:sp>
      <p:sp>
        <p:nvSpPr>
          <p:cNvPr id="3" name="Content Placeholder 2"/>
          <p:cNvSpPr>
            <a:spLocks noGrp="1"/>
          </p:cNvSpPr>
          <p:nvPr>
            <p:ph idx="1"/>
          </p:nvPr>
        </p:nvSpPr>
        <p:spPr>
          <a:xfrm>
            <a:off x="1022629" y="1317812"/>
            <a:ext cx="8946541" cy="4195481"/>
          </a:xfrm>
        </p:spPr>
        <p:txBody>
          <a:bodyPr>
            <a:normAutofit fontScale="62500" lnSpcReduction="20000"/>
          </a:bodyPr>
          <a:lstStyle/>
          <a:p>
            <a:r>
              <a:rPr lang="en-US" sz="5400" dirty="0"/>
              <a:t>Increased awareness and investigative training for local agencies.</a:t>
            </a:r>
          </a:p>
          <a:p>
            <a:r>
              <a:rPr lang="en-US" sz="5400" dirty="0"/>
              <a:t>Coordination of state-wide cases between agencies.</a:t>
            </a:r>
          </a:p>
          <a:p>
            <a:r>
              <a:rPr lang="en-US" sz="5400" dirty="0"/>
              <a:t>Intelligence sharing.</a:t>
            </a:r>
          </a:p>
          <a:p>
            <a:r>
              <a:rPr lang="en-US" sz="5400" dirty="0"/>
              <a:t>New tools and procedures.</a:t>
            </a:r>
          </a:p>
          <a:p>
            <a:r>
              <a:rPr lang="en-US" sz="5400" dirty="0"/>
              <a:t>Proper preparation for prosecution.</a:t>
            </a:r>
          </a:p>
          <a:p>
            <a:pPr marL="0" indent="0">
              <a:buNone/>
            </a:pPr>
            <a:endParaRPr lang="en-US" sz="5400" dirty="0"/>
          </a:p>
        </p:txBody>
      </p:sp>
      <p:pic>
        <p:nvPicPr>
          <p:cNvPr id="4" name="Picture 3" descr="Powerpoint 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0" y="5136777"/>
            <a:ext cx="12111318" cy="172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703687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chemeClr val="tx1"/>
                </a:solidFill>
                <a:latin typeface="Century Gothic" panose="020B0502020202020204" pitchFamily="34" charset="0"/>
              </a:rPr>
              <a:t>Skimming </a:t>
            </a:r>
          </a:p>
        </p:txBody>
      </p:sp>
      <p:sp>
        <p:nvSpPr>
          <p:cNvPr id="12291" name="Content Placeholder 2"/>
          <p:cNvSpPr>
            <a:spLocks noGrp="1"/>
          </p:cNvSpPr>
          <p:nvPr>
            <p:ph idx="1"/>
          </p:nvPr>
        </p:nvSpPr>
        <p:spPr>
          <a:xfrm>
            <a:off x="564356" y="1371601"/>
            <a:ext cx="9646444" cy="4525963"/>
          </a:xfrm>
        </p:spPr>
        <p:txBody>
          <a:bodyPr/>
          <a:lstStyle/>
          <a:p>
            <a:pPr eaLnBrk="1" hangingPunct="1"/>
            <a:r>
              <a:rPr lang="en-US" altLang="en-US" sz="2800" dirty="0">
                <a:latin typeface="Century Gothic" panose="020B0502020202020204" pitchFamily="34" charset="0"/>
              </a:rPr>
              <a:t>Illegal interception of personal data, often credit card information, that is intended to be used for illegal purposes (e.g., purchases on your behalf without your knowledge).</a:t>
            </a:r>
          </a:p>
          <a:p>
            <a:pPr eaLnBrk="1" hangingPunct="1"/>
            <a:r>
              <a:rPr lang="en-US" altLang="en-US" sz="2800" dirty="0">
                <a:latin typeface="Century Gothic" panose="020B0502020202020204" pitchFamily="34" charset="0"/>
              </a:rPr>
              <a:t>Skimming can take place anytime and anywhere a credit or debit card is used, including at ATMs, hotels, retail establishments, restaurants, </a:t>
            </a:r>
            <a:r>
              <a:rPr lang="en-US" altLang="en-US" sz="2800" dirty="0">
                <a:solidFill>
                  <a:srgbClr val="FF0000"/>
                </a:solidFill>
                <a:latin typeface="Century Gothic" panose="020B0502020202020204" pitchFamily="34" charset="0"/>
              </a:rPr>
              <a:t>gas pumps</a:t>
            </a:r>
            <a:r>
              <a:rPr lang="en-US" altLang="en-US" sz="2800" dirty="0">
                <a:latin typeface="Century Gothic" panose="020B0502020202020204" pitchFamily="34" charset="0"/>
              </a:rPr>
              <a:t>, etc.</a:t>
            </a:r>
          </a:p>
          <a:p>
            <a:pPr eaLnBrk="1" hangingPunct="1"/>
            <a:endParaRPr lang="en-US" altLang="en-US" dirty="0">
              <a:latin typeface="Comic Sans MS" panose="030F0702030302020204" pitchFamily="66" charset="0"/>
            </a:endParaRPr>
          </a:p>
          <a:p>
            <a:pPr eaLnBrk="1" hangingPunct="1"/>
            <a:endParaRPr lang="en-US" altLang="en-US" dirty="0">
              <a:latin typeface="Comic Sans MS" panose="030F0702030302020204" pitchFamily="66" charset="0"/>
            </a:endParaRPr>
          </a:p>
        </p:txBody>
      </p:sp>
      <p:pic>
        <p:nvPicPr>
          <p:cNvPr id="12292" name="Picture 3" descr="Powerpoint 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193506"/>
            <a:ext cx="12192000" cy="162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125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Partnerships	</a:t>
            </a:r>
          </a:p>
        </p:txBody>
      </p:sp>
      <p:sp>
        <p:nvSpPr>
          <p:cNvPr id="3" name="Content Placeholder 2"/>
          <p:cNvSpPr>
            <a:spLocks noGrp="1"/>
          </p:cNvSpPr>
          <p:nvPr>
            <p:ph idx="1"/>
          </p:nvPr>
        </p:nvSpPr>
        <p:spPr>
          <a:xfrm>
            <a:off x="1022629" y="1317812"/>
            <a:ext cx="8946541" cy="4195481"/>
          </a:xfrm>
        </p:spPr>
        <p:txBody>
          <a:bodyPr>
            <a:normAutofit fontScale="47500" lnSpcReduction="20000"/>
          </a:bodyPr>
          <a:lstStyle/>
          <a:p>
            <a:r>
              <a:rPr lang="en-US" sz="5400" dirty="0"/>
              <a:t>NCWM</a:t>
            </a:r>
          </a:p>
          <a:p>
            <a:pPr lvl="1"/>
            <a:r>
              <a:rPr lang="en-US" sz="5200" dirty="0"/>
              <a:t>Adopt new security requirements</a:t>
            </a:r>
          </a:p>
          <a:p>
            <a:pPr lvl="1"/>
            <a:r>
              <a:rPr lang="en-US" sz="5200" dirty="0"/>
              <a:t>Greater state interest</a:t>
            </a:r>
          </a:p>
          <a:p>
            <a:r>
              <a:rPr lang="en-US" sz="5400" dirty="0"/>
              <a:t>Consumers</a:t>
            </a:r>
          </a:p>
          <a:p>
            <a:pPr lvl="1"/>
            <a:r>
              <a:rPr lang="en-US" sz="5200" dirty="0"/>
              <a:t>Central POC</a:t>
            </a:r>
          </a:p>
          <a:p>
            <a:pPr lvl="1"/>
            <a:r>
              <a:rPr lang="en-US" sz="5200" dirty="0"/>
              <a:t>Education</a:t>
            </a:r>
          </a:p>
          <a:p>
            <a:r>
              <a:rPr lang="en-US" sz="5400" dirty="0"/>
              <a:t>Credit Card Companies</a:t>
            </a:r>
          </a:p>
          <a:p>
            <a:pPr lvl="1"/>
            <a:r>
              <a:rPr lang="en-US" sz="5200" dirty="0"/>
              <a:t>Real-time lead information</a:t>
            </a:r>
          </a:p>
          <a:p>
            <a:pPr lvl="1"/>
            <a:r>
              <a:rPr lang="en-US" sz="5200" dirty="0"/>
              <a:t>Coordinated Focus</a:t>
            </a:r>
          </a:p>
          <a:p>
            <a:pPr marL="0" indent="0">
              <a:buNone/>
            </a:pPr>
            <a:endParaRPr lang="en-US" sz="5400" dirty="0"/>
          </a:p>
        </p:txBody>
      </p:sp>
      <p:pic>
        <p:nvPicPr>
          <p:cNvPr id="4" name="Picture 3" descr="Powerpoint 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0" y="5136777"/>
            <a:ext cx="12111318" cy="172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83669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040" y="416859"/>
            <a:ext cx="9404723" cy="1400530"/>
          </a:xfrm>
        </p:spPr>
        <p:txBody>
          <a:bodyPr/>
          <a:lstStyle/>
          <a:p>
            <a:r>
              <a:rPr lang="en-US" dirty="0"/>
              <a:t>Partnerships	</a:t>
            </a:r>
          </a:p>
        </p:txBody>
      </p:sp>
      <p:sp>
        <p:nvSpPr>
          <p:cNvPr id="3" name="Content Placeholder 2"/>
          <p:cNvSpPr>
            <a:spLocks noGrp="1"/>
          </p:cNvSpPr>
          <p:nvPr>
            <p:ph idx="1"/>
          </p:nvPr>
        </p:nvSpPr>
        <p:spPr>
          <a:xfrm>
            <a:off x="1354323" y="1299883"/>
            <a:ext cx="8946541" cy="4195481"/>
          </a:xfrm>
        </p:spPr>
        <p:txBody>
          <a:bodyPr>
            <a:normAutofit fontScale="47500" lnSpcReduction="20000"/>
          </a:bodyPr>
          <a:lstStyle/>
          <a:p>
            <a:r>
              <a:rPr lang="en-US" sz="5900" dirty="0"/>
              <a:t>Business</a:t>
            </a:r>
          </a:p>
          <a:p>
            <a:pPr lvl="1"/>
            <a:r>
              <a:rPr lang="en-US" sz="5900" dirty="0"/>
              <a:t>Detection training</a:t>
            </a:r>
          </a:p>
          <a:p>
            <a:pPr lvl="1"/>
            <a:r>
              <a:rPr lang="en-US" sz="5900" dirty="0"/>
              <a:t>Reporting</a:t>
            </a:r>
          </a:p>
          <a:p>
            <a:pPr lvl="1"/>
            <a:r>
              <a:rPr lang="en-US" sz="5900" dirty="0"/>
              <a:t>Best Practices</a:t>
            </a:r>
          </a:p>
          <a:p>
            <a:pPr lvl="1"/>
            <a:r>
              <a:rPr lang="en-US" sz="5900" dirty="0"/>
              <a:t>Industry certification</a:t>
            </a:r>
          </a:p>
          <a:p>
            <a:r>
              <a:rPr lang="en-US" sz="5900" dirty="0"/>
              <a:t>Prosecution</a:t>
            </a:r>
          </a:p>
          <a:p>
            <a:pPr lvl="1"/>
            <a:r>
              <a:rPr lang="en-US" sz="5900" dirty="0"/>
              <a:t>Training</a:t>
            </a:r>
          </a:p>
          <a:p>
            <a:pPr lvl="1"/>
            <a:r>
              <a:rPr lang="en-US" sz="5900" dirty="0"/>
              <a:t>Dedicated unit</a:t>
            </a:r>
          </a:p>
          <a:p>
            <a:pPr lvl="1"/>
            <a:r>
              <a:rPr lang="en-US" sz="5900" dirty="0"/>
              <a:t>Benefits</a:t>
            </a:r>
          </a:p>
          <a:p>
            <a:pPr marL="0" indent="0">
              <a:buNone/>
            </a:pPr>
            <a:endParaRPr lang="en-US" sz="5400" dirty="0"/>
          </a:p>
        </p:txBody>
      </p:sp>
      <p:pic>
        <p:nvPicPr>
          <p:cNvPr id="4" name="Picture 3" descr="Powerpoint 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0" y="5136777"/>
            <a:ext cx="12111318" cy="172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91429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291215" cy="3996081"/>
          </a:xfrm>
        </p:spPr>
        <p:txBody>
          <a:bodyPr>
            <a:noAutofit/>
          </a:bodyPr>
          <a:lstStyle/>
          <a:p>
            <a:r>
              <a:rPr lang="en-US" sz="8800" dirty="0"/>
              <a:t>Questions</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Rick Kimsey</a:t>
            </a:r>
          </a:p>
          <a:p>
            <a:pPr marL="0" indent="0">
              <a:buNone/>
            </a:pPr>
            <a:r>
              <a:rPr lang="en-US" dirty="0"/>
              <a:t>850-921-1556</a:t>
            </a:r>
          </a:p>
          <a:p>
            <a:pPr marL="0" indent="0">
              <a:buNone/>
            </a:pPr>
            <a:r>
              <a:rPr lang="en-US" dirty="0"/>
              <a:t>richard.kimsey@freshfromflorida.com</a:t>
            </a:r>
          </a:p>
        </p:txBody>
      </p:sp>
    </p:spTree>
    <p:extLst>
      <p:ext uri="{BB962C8B-B14F-4D97-AF65-F5344CB8AC3E}">
        <p14:creationId xmlns:p14="http://schemas.microsoft.com/office/powerpoint/2010/main" val="226686807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1"/>
                </a:solidFill>
              </a:rPr>
              <a:t>Skimmer Examples</a:t>
            </a:r>
          </a:p>
        </p:txBody>
      </p:sp>
      <p:pic>
        <p:nvPicPr>
          <p:cNvPr id="14340" name="Content Placeholder 3" descr="008[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1447801"/>
            <a:ext cx="3189288" cy="2163763"/>
          </a:xfrm>
          <a:ln w="25400" cap="rnd">
            <a:solidFill>
              <a:schemeClr val="bg1"/>
            </a:solidFill>
            <a:miter lim="800000"/>
            <a:headEnd/>
            <a:tailEnd/>
          </a:ln>
        </p:spPr>
      </p:pic>
      <p:pic>
        <p:nvPicPr>
          <p:cNvPr id="14339" name="Content Placeholder 3" descr="Destin_009[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447800"/>
            <a:ext cx="3276600" cy="2209800"/>
          </a:xfrm>
          <a:prstGeom prst="rect">
            <a:avLst/>
          </a:prstGeom>
          <a:noFill/>
          <a:ln w="25400" cap="rnd">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341" name="Content Placeholder 3" descr="IMG_20150407_120812_274[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886200"/>
            <a:ext cx="3200400" cy="2209800"/>
          </a:xfrm>
          <a:prstGeom prst="rect">
            <a:avLst/>
          </a:prstGeom>
          <a:noFill/>
          <a:ln w="25400" cap="rnd">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342" name="Content Placeholder 3" descr="CREDIT_CARD_SKIMMER_02-11-14_012[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2201" y="3886200"/>
            <a:ext cx="3332163" cy="2209800"/>
          </a:xfrm>
          <a:prstGeom prst="rect">
            <a:avLst/>
          </a:prstGeom>
          <a:noFill/>
          <a:ln w="25400" cap="rnd">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 name="Oval 10"/>
          <p:cNvSpPr/>
          <p:nvPr/>
        </p:nvSpPr>
        <p:spPr>
          <a:xfrm>
            <a:off x="3048000" y="2667000"/>
            <a:ext cx="1524000" cy="9144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Oval 11"/>
          <p:cNvSpPr/>
          <p:nvPr/>
        </p:nvSpPr>
        <p:spPr>
          <a:xfrm>
            <a:off x="7315200" y="21336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Oval 12"/>
          <p:cNvSpPr/>
          <p:nvPr/>
        </p:nvSpPr>
        <p:spPr>
          <a:xfrm>
            <a:off x="2590800" y="4800600"/>
            <a:ext cx="1600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Oval 13"/>
          <p:cNvSpPr/>
          <p:nvPr/>
        </p:nvSpPr>
        <p:spPr>
          <a:xfrm>
            <a:off x="7467600" y="4419600"/>
            <a:ext cx="9144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6" name="Straight Arrow Connector 15"/>
          <p:cNvCxnSpPr/>
          <p:nvPr/>
        </p:nvCxnSpPr>
        <p:spPr>
          <a:xfrm>
            <a:off x="2362200" y="1981200"/>
            <a:ext cx="1371600" cy="1066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867400" y="2590800"/>
            <a:ext cx="1828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752600" y="4572000"/>
            <a:ext cx="16764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8077200" y="4114800"/>
            <a:ext cx="121920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351" name="Picture 3" descr="Powerpoint Foote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334000"/>
            <a:ext cx="12192000" cy="15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45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1"/>
                </a:solidFill>
              </a:rPr>
              <a:t>Card Reader Skimmers</a:t>
            </a:r>
          </a:p>
        </p:txBody>
      </p:sp>
      <p:pic>
        <p:nvPicPr>
          <p:cNvPr id="16387" name="Picture 3" descr="Credit Card Reader Skimmer 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24001"/>
            <a:ext cx="7239000" cy="4035425"/>
          </a:xfrm>
          <a:prstGeom prst="rect">
            <a:avLst/>
          </a:prstGeom>
          <a:noFill/>
          <a:ln w="25400" cap="rnd">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388" name="Picture 3" descr="Powerpoint Foote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29238"/>
            <a:ext cx="12192000"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81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Florida</a:t>
            </a:r>
          </a:p>
        </p:txBody>
      </p:sp>
      <p:sp>
        <p:nvSpPr>
          <p:cNvPr id="3" name="Content Placeholder 2"/>
          <p:cNvSpPr>
            <a:spLocks noGrp="1"/>
          </p:cNvSpPr>
          <p:nvPr>
            <p:ph idx="1"/>
          </p:nvPr>
        </p:nvSpPr>
        <p:spPr>
          <a:xfrm>
            <a:off x="1104293" y="1267107"/>
            <a:ext cx="8946541" cy="4147575"/>
          </a:xfrm>
        </p:spPr>
        <p:txBody>
          <a:bodyPr>
            <a:normAutofit fontScale="70000" lnSpcReduction="20000"/>
          </a:bodyPr>
          <a:lstStyle/>
          <a:p>
            <a:r>
              <a:rPr lang="en-US" altLang="en-US" sz="4000" dirty="0">
                <a:latin typeface="Century Gothic" panose="020B0502020202020204" pitchFamily="34" charset="0"/>
              </a:rPr>
              <a:t>Florida is the third largest fuel consumer in the country, behind only Texas and California.</a:t>
            </a:r>
          </a:p>
          <a:p>
            <a:r>
              <a:rPr lang="en-US" altLang="en-US" sz="4000" dirty="0">
                <a:latin typeface="Century Gothic" panose="020B0502020202020204" pitchFamily="34" charset="0"/>
              </a:rPr>
              <a:t>Florida consumes over 10 </a:t>
            </a:r>
            <a:r>
              <a:rPr lang="en-US" altLang="en-US" sz="4000" u="sng" dirty="0">
                <a:latin typeface="Century Gothic" panose="020B0502020202020204" pitchFamily="34" charset="0"/>
              </a:rPr>
              <a:t>Billion</a:t>
            </a:r>
            <a:r>
              <a:rPr lang="en-US" altLang="en-US" sz="4000" dirty="0">
                <a:latin typeface="Century Gothic" panose="020B0502020202020204" pitchFamily="34" charset="0"/>
              </a:rPr>
              <a:t> gallons of motor fuel annually.</a:t>
            </a:r>
          </a:p>
          <a:p>
            <a:r>
              <a:rPr lang="en-US" altLang="en-US" sz="4000" dirty="0">
                <a:latin typeface="Century Gothic" panose="020B0502020202020204" pitchFamily="34" charset="0"/>
              </a:rPr>
              <a:t>Motor fuel is sold at more than 8,000 gas stations across the state.</a:t>
            </a:r>
          </a:p>
          <a:p>
            <a:r>
              <a:rPr lang="en-US" altLang="en-US" sz="4000" dirty="0">
                <a:latin typeface="Century Gothic" panose="020B0502020202020204" pitchFamily="34" charset="0"/>
              </a:rPr>
              <a:t>There are roughly between 60,000 and 65,000 credit card readers in gas pumps statewide.</a:t>
            </a:r>
          </a:p>
          <a:p>
            <a:endParaRPr lang="en-US" dirty="0"/>
          </a:p>
        </p:txBody>
      </p:sp>
      <p:pic>
        <p:nvPicPr>
          <p:cNvPr id="4" name="Picture 3" descr="Powerpoint 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0" y="5136777"/>
            <a:ext cx="12111318" cy="172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60826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FDACS</a:t>
            </a:r>
          </a:p>
        </p:txBody>
      </p:sp>
      <p:sp>
        <p:nvSpPr>
          <p:cNvPr id="3" name="Content Placeholder 2"/>
          <p:cNvSpPr>
            <a:spLocks noGrp="1"/>
          </p:cNvSpPr>
          <p:nvPr>
            <p:ph idx="1"/>
          </p:nvPr>
        </p:nvSpPr>
        <p:spPr>
          <a:xfrm>
            <a:off x="1104293" y="1267105"/>
            <a:ext cx="8946541" cy="4195481"/>
          </a:xfrm>
        </p:spPr>
        <p:txBody>
          <a:bodyPr>
            <a:normAutofit fontScale="92500" lnSpcReduction="10000"/>
          </a:bodyPr>
          <a:lstStyle/>
          <a:p>
            <a:pPr lvl="0"/>
            <a:r>
              <a:rPr lang="en-US" sz="4000" dirty="0"/>
              <a:t>The Bureau of Standards has regulatory authority over the operation of petroleum dispensers.</a:t>
            </a:r>
          </a:p>
          <a:p>
            <a:pPr lvl="0"/>
            <a:r>
              <a:rPr lang="en-US" sz="4000" dirty="0"/>
              <a:t>Approximately 68 field inspectors about 50 dedicated to petroleum. </a:t>
            </a:r>
          </a:p>
          <a:p>
            <a:pPr lvl="0"/>
            <a:r>
              <a:rPr lang="en-US" sz="4000" dirty="0"/>
              <a:t>That equates to approximately 1,300 credit card readers per inspector.</a:t>
            </a:r>
          </a:p>
          <a:p>
            <a:endParaRPr lang="en-US" dirty="0"/>
          </a:p>
        </p:txBody>
      </p:sp>
      <p:pic>
        <p:nvPicPr>
          <p:cNvPr id="4" name="Picture 3" descr="Powerpoint 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0" y="5136777"/>
            <a:ext cx="12111318" cy="172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08991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Situation</a:t>
            </a:r>
          </a:p>
        </p:txBody>
      </p:sp>
      <p:sp>
        <p:nvSpPr>
          <p:cNvPr id="3" name="Content Placeholder 2"/>
          <p:cNvSpPr>
            <a:spLocks noGrp="1"/>
          </p:cNvSpPr>
          <p:nvPr>
            <p:ph idx="1"/>
          </p:nvPr>
        </p:nvSpPr>
        <p:spPr>
          <a:xfrm>
            <a:off x="1104293" y="1267105"/>
            <a:ext cx="8946541" cy="4195481"/>
          </a:xfrm>
        </p:spPr>
        <p:txBody>
          <a:bodyPr>
            <a:normAutofit fontScale="92500" lnSpcReduction="20000"/>
          </a:bodyPr>
          <a:lstStyle/>
          <a:p>
            <a:pPr lvl="0"/>
            <a:r>
              <a:rPr lang="en-US" sz="4000" dirty="0"/>
              <a:t>During calendar year 2015 division inspectors began locating credit card skimming devices throughout the state. </a:t>
            </a:r>
          </a:p>
          <a:p>
            <a:pPr lvl="0"/>
            <a:r>
              <a:rPr lang="en-US" sz="4000" dirty="0"/>
              <a:t>The number began to quickly increase.   </a:t>
            </a:r>
          </a:p>
          <a:p>
            <a:pPr lvl="0"/>
            <a:r>
              <a:rPr lang="en-US" sz="4000" dirty="0"/>
              <a:t>In-line, card reader and GSM based skimmers are </a:t>
            </a:r>
            <a:r>
              <a:rPr lang="en-US" sz="4000"/>
              <a:t>being located.</a:t>
            </a:r>
            <a:endParaRPr lang="en-US" sz="4000" dirty="0"/>
          </a:p>
          <a:p>
            <a:pPr marL="0" indent="0">
              <a:buNone/>
            </a:pPr>
            <a:endParaRPr lang="en-US" dirty="0"/>
          </a:p>
        </p:txBody>
      </p:sp>
      <p:pic>
        <p:nvPicPr>
          <p:cNvPr id="4" name="Picture 3" descr="Powerpoint 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0" y="5136777"/>
            <a:ext cx="12111318" cy="172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99428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Situation</a:t>
            </a:r>
          </a:p>
        </p:txBody>
      </p:sp>
      <p:pic>
        <p:nvPicPr>
          <p:cNvPr id="4" name="Picture 3"/>
          <p:cNvPicPr>
            <a:picLocks noChangeAspect="1"/>
          </p:cNvPicPr>
          <p:nvPr/>
        </p:nvPicPr>
        <p:blipFill>
          <a:blip r:embed="rId2"/>
          <a:stretch>
            <a:fillRect/>
          </a:stretch>
        </p:blipFill>
        <p:spPr>
          <a:xfrm>
            <a:off x="1156447" y="1455542"/>
            <a:ext cx="9879106" cy="4150659"/>
          </a:xfrm>
          <a:prstGeom prst="rect">
            <a:avLst/>
          </a:prstGeom>
          <a:effectLst>
            <a:outerShdw blurRad="50800" dist="50800" dir="5400000" algn="ctr" rotWithShape="0">
              <a:schemeClr val="bg2">
                <a:lumMod val="20000"/>
                <a:lumOff val="80000"/>
              </a:schemeClr>
            </a:outerShdw>
          </a:effectLst>
        </p:spPr>
      </p:pic>
      <p:pic>
        <p:nvPicPr>
          <p:cNvPr id="6" name="Picture 3" descr="Powerpoint Footer.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5208495"/>
            <a:ext cx="12192000" cy="164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07271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Situation</a:t>
            </a:r>
          </a:p>
        </p:txBody>
      </p:sp>
      <p:sp>
        <p:nvSpPr>
          <p:cNvPr id="3" name="Content Placeholder 2"/>
          <p:cNvSpPr>
            <a:spLocks noGrp="1"/>
          </p:cNvSpPr>
          <p:nvPr>
            <p:ph idx="1"/>
          </p:nvPr>
        </p:nvSpPr>
        <p:spPr>
          <a:xfrm>
            <a:off x="1104293" y="1267105"/>
            <a:ext cx="8946541" cy="4195481"/>
          </a:xfrm>
        </p:spPr>
        <p:txBody>
          <a:bodyPr>
            <a:normAutofit fontScale="62500" lnSpcReduction="20000"/>
          </a:bodyPr>
          <a:lstStyle/>
          <a:p>
            <a:pPr lvl="0"/>
            <a:r>
              <a:rPr lang="en-US" sz="4000" dirty="0"/>
              <a:t>According to the National Crime Victimization Survey (NCVS) it is estimated that each victim of account takeover fraud experiences approximately $1,103 in direct and indirect losses.</a:t>
            </a:r>
          </a:p>
          <a:p>
            <a:pPr lvl="0"/>
            <a:r>
              <a:rPr lang="en-US" sz="4000" dirty="0"/>
              <a:t>Industry estimates suggest that there are roughly 100 card numbers on each skimmer found, but this number can vary widely depending on the time and consumer activity at the given location.</a:t>
            </a:r>
          </a:p>
          <a:p>
            <a:pPr lvl="0"/>
            <a:r>
              <a:rPr lang="en-US" sz="4000" dirty="0"/>
              <a:t>Therefore, a rough estimate of the direct and indirect economic loss to the public is $110,300 per skimmer.</a:t>
            </a:r>
          </a:p>
          <a:p>
            <a:endParaRPr lang="en-US" dirty="0"/>
          </a:p>
        </p:txBody>
      </p:sp>
      <p:pic>
        <p:nvPicPr>
          <p:cNvPr id="4" name="Picture 3" descr="Powerpoint 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0" y="5136777"/>
            <a:ext cx="12111318" cy="172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5579184"/>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319</TotalTime>
  <Words>747</Words>
  <Application>Microsoft Office PowerPoint</Application>
  <PresentationFormat>Widescreen</PresentationFormat>
  <Paragraphs>108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Comic Sans MS</vt:lpstr>
      <vt:lpstr>Wingdings 3</vt:lpstr>
      <vt:lpstr>Ion</vt:lpstr>
      <vt:lpstr>Skimmer Strategy</vt:lpstr>
      <vt:lpstr>Skimming </vt:lpstr>
      <vt:lpstr>Skimmer Examples</vt:lpstr>
      <vt:lpstr>Card Reader Skimmers</vt:lpstr>
      <vt:lpstr>Florida</vt:lpstr>
      <vt:lpstr>FDACS</vt:lpstr>
      <vt:lpstr>Current Situation</vt:lpstr>
      <vt:lpstr>Current Situation</vt:lpstr>
      <vt:lpstr>Current Situation</vt:lpstr>
      <vt:lpstr>Current Situation</vt:lpstr>
      <vt:lpstr>Current Situation</vt:lpstr>
      <vt:lpstr>User Requirements</vt:lpstr>
      <vt:lpstr>Increased Penalties</vt:lpstr>
      <vt:lpstr>Impact  </vt:lpstr>
      <vt:lpstr>Threats  </vt:lpstr>
      <vt:lpstr>Next Moves  </vt:lpstr>
      <vt:lpstr>Increased Focus </vt:lpstr>
      <vt:lpstr>Data Use </vt:lpstr>
      <vt:lpstr>Increased Enforcement </vt:lpstr>
      <vt:lpstr>Partnerships </vt:lpstr>
      <vt:lpstr>Partnerships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Skimmer Strategy</dc:title>
  <dc:creator>Kimsey, Richard</dc:creator>
  <cp:lastModifiedBy>Mark Coyne</cp:lastModifiedBy>
  <cp:revision>25</cp:revision>
  <dcterms:created xsi:type="dcterms:W3CDTF">2017-08-22T10:03:06Z</dcterms:created>
  <dcterms:modified xsi:type="dcterms:W3CDTF">2018-01-12T22:27:29Z</dcterms:modified>
</cp:coreProperties>
</file>