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2" r:id="rId1"/>
  </p:sldMasterIdLst>
  <p:sldIdLst>
    <p:sldId id="256" r:id="rId2"/>
    <p:sldId id="257" r:id="rId3"/>
    <p:sldId id="258" r:id="rId4"/>
    <p:sldId id="259" r:id="rId5"/>
    <p:sldId id="260" r:id="rId6"/>
    <p:sldId id="261" r:id="rId7"/>
    <p:sldId id="263" r:id="rId8"/>
    <p:sldId id="280" r:id="rId9"/>
    <p:sldId id="264" r:id="rId10"/>
    <p:sldId id="272" r:id="rId11"/>
    <p:sldId id="273" r:id="rId12"/>
    <p:sldId id="274" r:id="rId13"/>
    <p:sldId id="275" r:id="rId14"/>
    <p:sldId id="288" r:id="rId15"/>
    <p:sldId id="276" r:id="rId16"/>
    <p:sldId id="278" r:id="rId17"/>
    <p:sldId id="281" r:id="rId18"/>
    <p:sldId id="282" r:id="rId19"/>
    <p:sldId id="285" r:id="rId20"/>
    <p:sldId id="286" r:id="rId21"/>
    <p:sldId id="29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19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46930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86745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392617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05566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094346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730420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295035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3/28/2017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2548673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3/28/2017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151443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3/28/2017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88641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421405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3/28/2017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610622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3/28/2017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069234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3/28/2017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674900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7DE6118-2437-4B30-8E3C-4D2BE6020583}" type="datetimeFigureOut">
              <a:rPr lang="en-US" smtClean="0"/>
              <a:t>3/28/2017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504266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10853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3/28/2017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621579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7DE6118-2437-4B30-8E3C-4D2BE6020583}" type="datetimeFigureOut">
              <a:rPr lang="en-US" smtClean="0"/>
              <a:pPr/>
              <a:t>3/28/2017</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058686256"/>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Molecular_formula" TargetMode="External"/><Relationship Id="rId3" Type="http://schemas.openxmlformats.org/officeDocument/2006/relationships/hyperlink" Target="http://chemistry.about.com/od/foodcookingchemistry/fl/What-Is-Grain-Alcohol.htm" TargetMode="External"/><Relationship Id="rId7" Type="http://schemas.openxmlformats.org/officeDocument/2006/relationships/hyperlink" Target="https://en.wikipedia.org/wiki/Fructose" TargetMode="External"/><Relationship Id="rId2" Type="http://schemas.openxmlformats.org/officeDocument/2006/relationships/hyperlink" Target="http://chemistry.about.com/od/lecturenoteslab1/f/What-Is-Fermentation.htm" TargetMode="External"/><Relationship Id="rId1" Type="http://schemas.openxmlformats.org/officeDocument/2006/relationships/slideLayout" Target="../slideLayouts/slideLayout2.xml"/><Relationship Id="rId6" Type="http://schemas.openxmlformats.org/officeDocument/2006/relationships/hyperlink" Target="https://en.wikipedia.org/wiki/Glucose" TargetMode="External"/><Relationship Id="rId5" Type="http://schemas.openxmlformats.org/officeDocument/2006/relationships/hyperlink" Target="https://en.wikipedia.org/wiki/Monosaccharides" TargetMode="External"/><Relationship Id="rId4" Type="http://schemas.openxmlformats.org/officeDocument/2006/relationships/hyperlink" Target="https://en.wikipedia.org/wiki/Disaccharid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012" y="96982"/>
            <a:ext cx="8689976" cy="6428509"/>
          </a:xfrm>
        </p:spPr>
        <p:txBody>
          <a:bodyPr>
            <a:normAutofit/>
          </a:bodyPr>
          <a:lstStyle/>
          <a:p>
            <a:r>
              <a:rPr lang="en-IE" sz="2700" dirty="0">
                <a:latin typeface="Arial Unicode MS" panose="020B0604020202020204" pitchFamily="34" charset="-128"/>
                <a:ea typeface="Arial Unicode MS" panose="020B0604020202020204" pitchFamily="34" charset="-128"/>
                <a:cs typeface="Arial Unicode MS" panose="020B0604020202020204" pitchFamily="34" charset="-128"/>
              </a:rPr>
              <a:t>Chemistry </a:t>
            </a:r>
            <a:r>
              <a:rPr lang="en-IE" sz="2700" dirty="0" smtClean="0">
                <a:latin typeface="Arial Unicode MS" panose="020B0604020202020204" pitchFamily="34" charset="-128"/>
                <a:ea typeface="Arial Unicode MS" panose="020B0604020202020204" pitchFamily="34" charset="-128"/>
                <a:cs typeface="Arial Unicode MS" panose="020B0604020202020204" pitchFamily="34" charset="-128"/>
              </a:rPr>
              <a:t>Coursework title 2017</a:t>
            </a:r>
            <a:br>
              <a:rPr lang="en-IE" sz="2700" dirty="0" smtClean="0">
                <a:latin typeface="Arial Unicode MS" panose="020B0604020202020204" pitchFamily="34" charset="-128"/>
                <a:ea typeface="Arial Unicode MS" panose="020B0604020202020204" pitchFamily="34" charset="-128"/>
                <a:cs typeface="Arial Unicode MS" panose="020B0604020202020204" pitchFamily="34" charset="-128"/>
              </a:rPr>
            </a:br>
            <a:r>
              <a:rPr lang="en-IE" sz="2700" dirty="0">
                <a:latin typeface="Arial Unicode MS" panose="020B0604020202020204" pitchFamily="34" charset="-128"/>
                <a:ea typeface="Arial Unicode MS" panose="020B0604020202020204" pitchFamily="34" charset="-128"/>
                <a:cs typeface="Arial Unicode MS" panose="020B0604020202020204" pitchFamily="34" charset="-128"/>
              </a:rPr>
              <a:t/>
            </a:r>
            <a:br>
              <a:rPr lang="en-IE" sz="2700" dirty="0">
                <a:latin typeface="Arial Unicode MS" panose="020B0604020202020204" pitchFamily="34" charset="-128"/>
                <a:ea typeface="Arial Unicode MS" panose="020B0604020202020204" pitchFamily="34" charset="-128"/>
                <a:cs typeface="Arial Unicode MS" panose="020B0604020202020204" pitchFamily="34" charset="-128"/>
              </a:rPr>
            </a:br>
            <a:r>
              <a:rPr lang="en-IE" sz="2700" dirty="0" smtClean="0">
                <a:latin typeface="Arial Unicode MS" panose="020B0604020202020204" pitchFamily="34" charset="-128"/>
                <a:ea typeface="Arial Unicode MS" panose="020B0604020202020204" pitchFamily="34" charset="-128"/>
                <a:cs typeface="Arial Unicode MS" panose="020B0604020202020204" pitchFamily="34" charset="-128"/>
              </a:rPr>
              <a:t/>
            </a:r>
            <a:br>
              <a:rPr lang="en-IE" sz="2700" dirty="0" smtClean="0">
                <a:latin typeface="Arial Unicode MS" panose="020B0604020202020204" pitchFamily="34" charset="-128"/>
                <a:ea typeface="Arial Unicode MS" panose="020B0604020202020204" pitchFamily="34" charset="-128"/>
                <a:cs typeface="Arial Unicode MS" panose="020B0604020202020204" pitchFamily="34" charset="-128"/>
              </a:rPr>
            </a:br>
            <a:r>
              <a:rPr lang="en-IE" sz="2700" dirty="0">
                <a:latin typeface="Arial Unicode MS" panose="020B0604020202020204" pitchFamily="34" charset="-128"/>
                <a:ea typeface="Arial Unicode MS" panose="020B0604020202020204" pitchFamily="34" charset="-128"/>
                <a:cs typeface="Arial Unicode MS" panose="020B0604020202020204" pitchFamily="34" charset="-128"/>
              </a:rPr>
              <a:t/>
            </a:r>
            <a:br>
              <a:rPr lang="en-IE" sz="2700" dirty="0">
                <a:latin typeface="Arial Unicode MS" panose="020B0604020202020204" pitchFamily="34" charset="-128"/>
                <a:ea typeface="Arial Unicode MS" panose="020B0604020202020204" pitchFamily="34" charset="-128"/>
                <a:cs typeface="Arial Unicode MS" panose="020B0604020202020204" pitchFamily="34" charset="-128"/>
              </a:rPr>
            </a:br>
            <a:r>
              <a:rPr lang="en-IE" sz="2700" dirty="0" smtClean="0">
                <a:latin typeface="Arial Unicode MS" panose="020B0604020202020204" pitchFamily="34" charset="-128"/>
                <a:ea typeface="Arial Unicode MS" panose="020B0604020202020204" pitchFamily="34" charset="-128"/>
                <a:cs typeface="Arial Unicode MS" panose="020B0604020202020204" pitchFamily="34" charset="-128"/>
              </a:rPr>
              <a:t>Investigate </a:t>
            </a:r>
            <a:r>
              <a:rPr lang="en-IE" sz="2700" dirty="0">
                <a:latin typeface="Arial Unicode MS" panose="020B0604020202020204" pitchFamily="34" charset="-128"/>
                <a:ea typeface="Arial Unicode MS" panose="020B0604020202020204" pitchFamily="34" charset="-128"/>
                <a:cs typeface="Arial Unicode MS" panose="020B0604020202020204" pitchFamily="34" charset="-128"/>
              </a:rPr>
              <a:t>quantitatively, at room temperature, the effect of dilution on the pH of (</a:t>
            </a:r>
            <a:r>
              <a:rPr lang="en-IE" sz="2700" dirty="0" err="1">
                <a:latin typeface="Arial Unicode MS" panose="020B0604020202020204" pitchFamily="34" charset="-128"/>
                <a:ea typeface="Arial Unicode MS" panose="020B0604020202020204" pitchFamily="34" charset="-128"/>
                <a:cs typeface="Arial Unicode MS" panose="020B0604020202020204" pitchFamily="34" charset="-128"/>
              </a:rPr>
              <a:t>i</a:t>
            </a:r>
            <a:r>
              <a:rPr lang="en-IE" sz="2700" dirty="0">
                <a:latin typeface="Arial Unicode MS" panose="020B0604020202020204" pitchFamily="34" charset="-128"/>
                <a:ea typeface="Arial Unicode MS" panose="020B0604020202020204" pitchFamily="34" charset="-128"/>
                <a:cs typeface="Arial Unicode MS" panose="020B0604020202020204" pitchFamily="34" charset="-128"/>
              </a:rPr>
              <a:t>) vinegar, (ii) a solution containing 5 g washing soda per litre of water, (iii) a solution containing 5 g sucrose per litre of water</a:t>
            </a:r>
            <a:r>
              <a:rPr lang="en-IE" dirty="0">
                <a:latin typeface="Arial Unicode MS" panose="020B0604020202020204" pitchFamily="34" charset="-128"/>
                <a:ea typeface="Arial Unicode MS" panose="020B0604020202020204" pitchFamily="34" charset="-128"/>
                <a:cs typeface="Arial Unicode MS" panose="020B0604020202020204" pitchFamily="34" charset="-128"/>
              </a:rPr>
              <a:t>.</a:t>
            </a:r>
            <a:br>
              <a:rPr lang="en-IE" dirty="0">
                <a:latin typeface="Arial Unicode MS" panose="020B0604020202020204" pitchFamily="34" charset="-128"/>
                <a:ea typeface="Arial Unicode MS" panose="020B0604020202020204" pitchFamily="34" charset="-128"/>
                <a:cs typeface="Arial Unicode MS" panose="020B0604020202020204" pitchFamily="34" charset="-128"/>
              </a:rPr>
            </a:br>
            <a:endParaRPr lang="en-IE"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9748694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Arial Black" panose="020B0A04020102020204" pitchFamily="34" charset="0"/>
              </a:rPr>
              <a:t>(ii + iii) Procedure with diagram</a:t>
            </a:r>
            <a:endParaRPr lang="en-IN" dirty="0">
              <a:latin typeface="Arial Black" panose="020B0A04020102020204" pitchFamily="34" charset="0"/>
            </a:endParaRPr>
          </a:p>
        </p:txBody>
      </p:sp>
      <p:sp>
        <p:nvSpPr>
          <p:cNvPr id="3" name="Content Placeholder 2"/>
          <p:cNvSpPr>
            <a:spLocks noGrp="1"/>
          </p:cNvSpPr>
          <p:nvPr>
            <p:ph idx="4294967295"/>
          </p:nvPr>
        </p:nvSpPr>
        <p:spPr>
          <a:xfrm>
            <a:off x="838200" y="1825625"/>
            <a:ext cx="10515600" cy="4351338"/>
          </a:xfrm>
          <a:prstGeom prst="rect">
            <a:avLst/>
          </a:prstGeom>
        </p:spPr>
        <p:txBody>
          <a:bodyPr/>
          <a:lstStyle/>
          <a:p>
            <a:pPr>
              <a:buFontTx/>
              <a:buChar char="-"/>
            </a:pP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The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best advice I can give is to write it like a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recipe.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if a person cannot copy the experiment using what you have written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it’s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no good and you need to do it again </a:t>
            </a: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buNone/>
            </a:pPr>
            <a:r>
              <a:rPr lang="en-US" dirty="0">
                <a:latin typeface="Arial Unicode MS" panose="020B0604020202020204" pitchFamily="34" charset="-128"/>
                <a:ea typeface="Arial Unicode MS" panose="020B0604020202020204" pitchFamily="34" charset="-128"/>
                <a:cs typeface="Arial Unicode MS" panose="020B0604020202020204" pitchFamily="34" charset="-128"/>
              </a:rPr>
              <a:t>Number your steps.</a:t>
            </a:r>
          </a:p>
          <a:p>
            <a:pPr marL="0" indent="0">
              <a:buNone/>
            </a:pPr>
            <a:r>
              <a:rPr lang="en-US" dirty="0">
                <a:latin typeface="Arial Unicode MS" panose="020B0604020202020204" pitchFamily="34" charset="-128"/>
                <a:ea typeface="Arial Unicode MS" panose="020B0604020202020204" pitchFamily="34" charset="-128"/>
                <a:cs typeface="Arial Unicode MS" panose="020B0604020202020204" pitchFamily="34" charset="-128"/>
              </a:rPr>
              <a:t>Label all parts in your diagram</a:t>
            </a:r>
          </a:p>
          <a:p>
            <a:pPr>
              <a:buFontTx/>
              <a:buChar char="-"/>
            </a:pPr>
            <a:endParaRPr lang="en-IN" dirty="0">
              <a:latin typeface="Comic Sans MS" panose="030F0702030302020204" pitchFamily="66" charset="0"/>
            </a:endParaRPr>
          </a:p>
        </p:txBody>
      </p:sp>
    </p:spTree>
    <p:extLst>
      <p:ext uri="{BB962C8B-B14F-4D97-AF65-F5344CB8AC3E}">
        <p14:creationId xmlns:p14="http://schemas.microsoft.com/office/powerpoint/2010/main" val="29223959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0732"/>
            <a:ext cx="10515600" cy="600790"/>
          </a:xfrm>
        </p:spPr>
        <p:txBody>
          <a:bodyPr>
            <a:normAutofit/>
          </a:bodyPr>
          <a:lstStyle/>
          <a:p>
            <a:r>
              <a:rPr lang="en-US" dirty="0" smtClean="0"/>
              <a:t>Sample procedure:</a:t>
            </a:r>
            <a:endParaRPr lang="en-IN" dirty="0"/>
          </a:p>
        </p:txBody>
      </p:sp>
      <p:sp>
        <p:nvSpPr>
          <p:cNvPr id="3" name="Content Placeholder 2"/>
          <p:cNvSpPr>
            <a:spLocks noGrp="1"/>
          </p:cNvSpPr>
          <p:nvPr>
            <p:ph idx="4294967295"/>
          </p:nvPr>
        </p:nvSpPr>
        <p:spPr>
          <a:xfrm>
            <a:off x="838200" y="1146220"/>
            <a:ext cx="10515600" cy="5030743"/>
          </a:xfrm>
          <a:prstGeom prst="rect">
            <a:avLst/>
          </a:prstGeom>
        </p:spPr>
        <p:txBody>
          <a:bodyPr>
            <a:normAutofit/>
          </a:bodyPr>
          <a:lstStyle/>
          <a:p>
            <a:r>
              <a:rPr lang="en-US" dirty="0" smtClean="0"/>
              <a:t>1. Gather all apparatus and chemicals.</a:t>
            </a:r>
          </a:p>
          <a:p>
            <a:r>
              <a:rPr lang="en-US" dirty="0" smtClean="0"/>
              <a:t>2.Label graduated cylinders and vials 1-5</a:t>
            </a:r>
          </a:p>
          <a:p>
            <a:r>
              <a:rPr lang="en-US" dirty="0" smtClean="0"/>
              <a:t>3.Attach the pH probe to the data logger </a:t>
            </a:r>
            <a:r>
              <a:rPr lang="en-US" dirty="0" smtClean="0"/>
              <a:t>and </a:t>
            </a:r>
            <a:r>
              <a:rPr lang="en-US" dirty="0" smtClean="0"/>
              <a:t>turn on.</a:t>
            </a:r>
          </a:p>
          <a:p>
            <a:r>
              <a:rPr lang="en-US" dirty="0" smtClean="0"/>
              <a:t>4.Find the pH of deionized water.</a:t>
            </a:r>
          </a:p>
          <a:p>
            <a:r>
              <a:rPr lang="en-US" dirty="0" smtClean="0"/>
              <a:t>5.Find the pH of the vinegar.</a:t>
            </a:r>
          </a:p>
          <a:p>
            <a:r>
              <a:rPr lang="en-US" dirty="0"/>
              <a:t>6</a:t>
            </a:r>
            <a:r>
              <a:rPr lang="en-US" dirty="0" smtClean="0"/>
              <a:t>.Add 1 ml of vinegar to 100ml graduated cylinder and add deionized water to 100mls. This is graduated cylinder 1.</a:t>
            </a:r>
          </a:p>
          <a:p>
            <a:r>
              <a:rPr lang="en-US" dirty="0" smtClean="0"/>
              <a:t>7.Take 1 ml of solution from cylinder 1 and add to cylinder 2 and </a:t>
            </a:r>
            <a:r>
              <a:rPr lang="en-US" dirty="0" smtClean="0"/>
              <a:t>bring </a:t>
            </a:r>
            <a:r>
              <a:rPr lang="en-US" dirty="0" smtClean="0"/>
              <a:t>up to 100mls with deionized water.</a:t>
            </a:r>
          </a:p>
          <a:p>
            <a:r>
              <a:rPr lang="en-US" dirty="0" smtClean="0"/>
              <a:t>8.Repeat serial dilutions until all cylinders contain the correct dilutions.</a:t>
            </a:r>
          </a:p>
          <a:p>
            <a:endParaRPr lang="en-IN" dirty="0"/>
          </a:p>
        </p:txBody>
      </p:sp>
    </p:spTree>
    <p:extLst>
      <p:ext uri="{BB962C8B-B14F-4D97-AF65-F5344CB8AC3E}">
        <p14:creationId xmlns:p14="http://schemas.microsoft.com/office/powerpoint/2010/main" val="6671672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6700"/>
          </a:xfrm>
        </p:spPr>
        <p:txBody>
          <a:bodyPr/>
          <a:lstStyle/>
          <a:p>
            <a:r>
              <a:rPr lang="en-US" dirty="0" smtClean="0"/>
              <a:t>Sample procedure continued:</a:t>
            </a:r>
            <a:endParaRPr lang="en-IN" dirty="0"/>
          </a:p>
        </p:txBody>
      </p:sp>
      <p:sp>
        <p:nvSpPr>
          <p:cNvPr id="3" name="Content Placeholder 2"/>
          <p:cNvSpPr>
            <a:spLocks noGrp="1"/>
          </p:cNvSpPr>
          <p:nvPr>
            <p:ph idx="4294967295"/>
          </p:nvPr>
        </p:nvSpPr>
        <p:spPr>
          <a:xfrm>
            <a:off x="838200" y="1825625"/>
            <a:ext cx="10515600" cy="4351338"/>
          </a:xfrm>
          <a:prstGeom prst="rect">
            <a:avLst/>
          </a:prstGeom>
        </p:spPr>
        <p:txBody>
          <a:bodyPr/>
          <a:lstStyle/>
          <a:p>
            <a:r>
              <a:rPr lang="en-US" dirty="0" smtClean="0"/>
              <a:t>9: Measure the pH of each solution of vinegar with pH probe/universal indicator paper rinsing probe after each measurement.</a:t>
            </a:r>
          </a:p>
          <a:p>
            <a:r>
              <a:rPr lang="en-US" dirty="0" smtClean="0"/>
              <a:t>10:Repeat steps 5-9 with sucrose and washing soda consecutively, ensuring all containers and equipment have been thoroughly rinsed.</a:t>
            </a:r>
          </a:p>
          <a:p>
            <a:r>
              <a:rPr lang="en-US" dirty="0" smtClean="0"/>
              <a:t>11: Record room temperature</a:t>
            </a:r>
          </a:p>
          <a:p>
            <a:r>
              <a:rPr lang="en-US" dirty="0" smtClean="0"/>
              <a:t>12: Record results in a table and draw graphs.</a:t>
            </a:r>
          </a:p>
          <a:p>
            <a:r>
              <a:rPr lang="en-US" dirty="0" smtClean="0"/>
              <a:t>13:Analyse results.</a:t>
            </a:r>
            <a:endParaRPr lang="en-IN" dirty="0"/>
          </a:p>
        </p:txBody>
      </p:sp>
    </p:spTree>
    <p:extLst>
      <p:ext uri="{BB962C8B-B14F-4D97-AF65-F5344CB8AC3E}">
        <p14:creationId xmlns:p14="http://schemas.microsoft.com/office/powerpoint/2010/main" val="4019226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23517"/>
          </a:xfrm>
        </p:spPr>
        <p:txBody>
          <a:bodyPr>
            <a:normAutofit fontScale="90000"/>
          </a:bodyPr>
          <a:lstStyle/>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(iv) Data and observations</a:t>
            </a:r>
            <a:endParaRPr lang="en-IN"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4294967295"/>
          </p:nvPr>
        </p:nvSpPr>
        <p:spPr>
          <a:xfrm>
            <a:off x="838200" y="888642"/>
            <a:ext cx="10515600" cy="5731099"/>
          </a:xfrm>
          <a:prstGeom prst="rect">
            <a:avLst/>
          </a:prstGeom>
        </p:spPr>
        <p:txBody>
          <a:bodyPr>
            <a:normAutofit lnSpcReduction="10000"/>
          </a:bodyPr>
          <a:lstStyle/>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Decide what results you are going to take and when you are going to take them before the experiment. Make up a data table before you start your experiment so you can record your measurements as soon as you observe them. This will ensure that you are consistent in the way that you record your results and it will also make it easier to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analyse.</a:t>
            </a:r>
            <a:endParaRPr lang="en-IN"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Measurements should be clearly laid out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in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graph and/or table form. </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If your experiment involves any colour changes this is where you mention it. </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Was there anything else you noticed when doing the experiment whatever it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is,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no matter how small, include it.</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Other observations to note include · Did you encounter any problems with the experimental method? · Did you notice any interesting patterns happening?</a:t>
            </a:r>
            <a:endParaRPr lang="en-IE"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IN" dirty="0"/>
          </a:p>
        </p:txBody>
      </p:sp>
    </p:spTree>
    <p:extLst>
      <p:ext uri="{BB962C8B-B14F-4D97-AF65-F5344CB8AC3E}">
        <p14:creationId xmlns:p14="http://schemas.microsoft.com/office/powerpoint/2010/main" val="4556097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77334" y="1557303"/>
            <a:ext cx="10862136" cy="5820918"/>
          </a:xfrm>
          <a:prstGeom prst="rect">
            <a:avLst/>
          </a:prstGeom>
        </p:spPr>
        <p:txBody>
          <a:bodyPr>
            <a:noAutofit/>
          </a:bodyPr>
          <a:lstStyle/>
          <a:p>
            <a:r>
              <a:rPr lang="en-IN" sz="2000" dirty="0">
                <a:latin typeface="Arial Unicode MS" panose="020B0604020202020204" pitchFamily="34" charset="-128"/>
                <a:ea typeface="Arial Unicode MS" panose="020B0604020202020204" pitchFamily="34" charset="-128"/>
                <a:cs typeface="Arial Unicode MS" panose="020B0604020202020204" pitchFamily="34" charset="-128"/>
              </a:rPr>
              <a:t>(</a:t>
            </a:r>
            <a:r>
              <a:rPr lang="en-IN" sz="2000" dirty="0" err="1">
                <a:latin typeface="Arial Unicode MS" panose="020B0604020202020204" pitchFamily="34" charset="-128"/>
                <a:ea typeface="Arial Unicode MS" panose="020B0604020202020204" pitchFamily="34" charset="-128"/>
                <a:cs typeface="Arial Unicode MS" panose="020B0604020202020204" pitchFamily="34" charset="-128"/>
              </a:rPr>
              <a:t>i</a:t>
            </a:r>
            <a:r>
              <a:rPr lang="en-IN" sz="2000" dirty="0">
                <a:latin typeface="Arial Unicode MS" panose="020B0604020202020204" pitchFamily="34" charset="-128"/>
                <a:ea typeface="Arial Unicode MS" panose="020B0604020202020204" pitchFamily="34" charset="-128"/>
                <a:cs typeface="Arial Unicode MS" panose="020B0604020202020204" pitchFamily="34" charset="-128"/>
              </a:rPr>
              <a:t>) Calculations and Data Analysis </a:t>
            </a:r>
            <a:r>
              <a:rPr lang="en-IN"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p>
          <a:p>
            <a:r>
              <a:rPr lang="en-IN" sz="2000" dirty="0" smtClean="0">
                <a:latin typeface="Arial Unicode MS" panose="020B0604020202020204" pitchFamily="34" charset="-128"/>
                <a:ea typeface="Arial Unicode MS" panose="020B0604020202020204" pitchFamily="34" charset="-128"/>
                <a:cs typeface="Arial Unicode MS" panose="020B0604020202020204" pitchFamily="34" charset="-128"/>
              </a:rPr>
              <a:t>Make </a:t>
            </a:r>
            <a:r>
              <a:rPr lang="en-IN" sz="2000" dirty="0">
                <a:latin typeface="Arial Unicode MS" panose="020B0604020202020204" pitchFamily="34" charset="-128"/>
                <a:ea typeface="Arial Unicode MS" panose="020B0604020202020204" pitchFamily="34" charset="-128"/>
                <a:cs typeface="Arial Unicode MS" panose="020B0604020202020204" pitchFamily="34" charset="-128"/>
              </a:rPr>
              <a:t>sure you outline any calculations or formulae that you used</a:t>
            </a:r>
            <a:r>
              <a:rPr lang="en-IN" sz="20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r>
              <a:rPr lang="en-US" sz="2000" dirty="0" err="1" smtClean="0">
                <a:latin typeface="Arial Unicode MS" panose="020B0604020202020204" pitchFamily="34" charset="-128"/>
                <a:ea typeface="Arial Unicode MS" panose="020B0604020202020204" pitchFamily="34" charset="-128"/>
                <a:cs typeface="Arial Unicode MS" panose="020B0604020202020204" pitchFamily="34" charset="-128"/>
              </a:rPr>
              <a:t>Eg</a:t>
            </a:r>
            <a:r>
              <a:rPr lang="en-US" sz="2000" dirty="0" smtClean="0">
                <a:latin typeface="Arial Unicode MS" panose="020B0604020202020204" pitchFamily="34" charset="-128"/>
                <a:ea typeface="Arial Unicode MS" panose="020B0604020202020204" pitchFamily="34" charset="-128"/>
                <a:cs typeface="Arial Unicode MS" panose="020B0604020202020204" pitchFamily="34" charset="-128"/>
              </a:rPr>
              <a:t> : formula for calculating resistance</a:t>
            </a:r>
          </a:p>
          <a:p>
            <a:r>
              <a:rPr lang="en-US" sz="2000" dirty="0" smtClean="0">
                <a:latin typeface="Arial Unicode MS" panose="020B0604020202020204" pitchFamily="34" charset="-128"/>
                <a:ea typeface="Arial Unicode MS" panose="020B0604020202020204" pitchFamily="34" charset="-128"/>
                <a:cs typeface="Arial Unicode MS" panose="020B0604020202020204" pitchFamily="34" charset="-128"/>
              </a:rPr>
              <a:t>How did you find average values?</a:t>
            </a:r>
          </a:p>
          <a:p>
            <a:r>
              <a:rPr lang="en-US" sz="2000" dirty="0" smtClean="0">
                <a:latin typeface="Arial Unicode MS" panose="020B0604020202020204" pitchFamily="34" charset="-128"/>
                <a:ea typeface="Arial Unicode MS" panose="020B0604020202020204" pitchFamily="34" charset="-128"/>
                <a:cs typeface="Arial Unicode MS" panose="020B0604020202020204" pitchFamily="34" charset="-128"/>
              </a:rPr>
              <a:t>Did you round off any numbers ?</a:t>
            </a:r>
            <a:endParaRPr lang="en-IN"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IN"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IN"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IN" sz="2000" dirty="0">
                <a:latin typeface="Arial Unicode MS" panose="020B0604020202020204" pitchFamily="34" charset="-128"/>
                <a:ea typeface="Arial Unicode MS" panose="020B0604020202020204" pitchFamily="34" charset="-128"/>
                <a:cs typeface="Arial Unicode MS" panose="020B0604020202020204" pitchFamily="34" charset="-128"/>
              </a:rPr>
              <a:t>Some useful sentence starters in this section are: · I can see from my results that ………………………….. · When I changed ………………….., ………………….. changed by………………….. · From the graph I can see that ……………………………………………. </a:t>
            </a:r>
          </a:p>
        </p:txBody>
      </p:sp>
    </p:spTree>
    <p:extLst>
      <p:ext uri="{BB962C8B-B14F-4D97-AF65-F5344CB8AC3E}">
        <p14:creationId xmlns:p14="http://schemas.microsoft.com/office/powerpoint/2010/main" val="669725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874549"/>
            <a:ext cx="10364451" cy="1596177"/>
          </a:xfrm>
        </p:spPr>
        <p:txBody>
          <a:bodyPr/>
          <a:lstStyle/>
          <a:p>
            <a:r>
              <a:rPr lang="en-IE" dirty="0" smtClean="0"/>
              <a:t>Sample Table of </a:t>
            </a:r>
            <a:r>
              <a:rPr lang="en-IE" dirty="0" err="1" smtClean="0"/>
              <a:t>results.pH</a:t>
            </a:r>
            <a:r>
              <a:rPr lang="en-IE" dirty="0" smtClean="0"/>
              <a:t> of substances at different concentrations </a:t>
            </a:r>
            <a:endParaRPr lang="en-IN"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600546326"/>
              </p:ext>
            </p:extLst>
          </p:nvPr>
        </p:nvGraphicFramePr>
        <p:xfrm>
          <a:off x="838200" y="2362071"/>
          <a:ext cx="10515600" cy="3321912"/>
        </p:xfrm>
        <a:graphic>
          <a:graphicData uri="http://schemas.openxmlformats.org/drawingml/2006/table">
            <a:tbl>
              <a:tblPr firstRow="1" bandRow="1">
                <a:tableStyleId>{5C22544A-7EE6-4342-B048-85BDC9FD1C3A}</a:tableStyleId>
              </a:tblPr>
              <a:tblGrid>
                <a:gridCol w="2103120"/>
                <a:gridCol w="2103120"/>
                <a:gridCol w="2103120"/>
                <a:gridCol w="2103120"/>
                <a:gridCol w="2103120"/>
              </a:tblGrid>
              <a:tr h="802504">
                <a:tc>
                  <a:txBody>
                    <a:bodyPr/>
                    <a:lstStyle/>
                    <a:p>
                      <a:r>
                        <a:rPr lang="en-US" dirty="0" smtClean="0"/>
                        <a:t>Substance </a:t>
                      </a:r>
                      <a:endParaRPr lang="en-IN" dirty="0"/>
                    </a:p>
                  </a:txBody>
                  <a:tcPr/>
                </a:tc>
                <a:tc>
                  <a:txBody>
                    <a:bodyPr/>
                    <a:lstStyle/>
                    <a:p>
                      <a:r>
                        <a:rPr lang="en-US" dirty="0" smtClean="0"/>
                        <a:t>pH</a:t>
                      </a:r>
                      <a:r>
                        <a:rPr lang="en-US" baseline="0" dirty="0" smtClean="0"/>
                        <a:t> </a:t>
                      </a:r>
                      <a:r>
                        <a:rPr lang="en-US" dirty="0" smtClean="0"/>
                        <a:t>value</a:t>
                      </a:r>
                      <a:r>
                        <a:rPr lang="en-US" baseline="0" dirty="0" smtClean="0"/>
                        <a:t> T3</a:t>
                      </a:r>
                      <a:endParaRPr lang="en-US" dirty="0" smtClean="0"/>
                    </a:p>
                    <a:p>
                      <a:r>
                        <a:rPr lang="en-IN" dirty="0" smtClean="0"/>
                        <a:t>(Include concentration here)</a:t>
                      </a:r>
                      <a:endParaRPr lang="en-IN" dirty="0"/>
                    </a:p>
                  </a:txBody>
                  <a:tcPr/>
                </a:tc>
                <a:tc>
                  <a:txBody>
                    <a:bodyPr/>
                    <a:lstStyle/>
                    <a:p>
                      <a:r>
                        <a:rPr lang="en-IN" dirty="0" smtClean="0"/>
                        <a:t>pH value T2</a:t>
                      </a:r>
                      <a:endParaRPr lang="en-IN" dirty="0"/>
                    </a:p>
                  </a:txBody>
                  <a:tcPr/>
                </a:tc>
                <a:tc>
                  <a:txBody>
                    <a:bodyPr/>
                    <a:lstStyle/>
                    <a:p>
                      <a:r>
                        <a:rPr lang="en-IN" dirty="0" smtClean="0"/>
                        <a:t>pH value</a:t>
                      </a:r>
                      <a:r>
                        <a:rPr lang="en-IN" baseline="0" dirty="0" smtClean="0"/>
                        <a:t> T4</a:t>
                      </a:r>
                      <a:endParaRPr lang="en-IN" dirty="0"/>
                    </a:p>
                  </a:txBody>
                  <a:tcPr/>
                </a:tc>
                <a:tc>
                  <a:txBody>
                    <a:bodyPr/>
                    <a:lstStyle/>
                    <a:p>
                      <a:r>
                        <a:rPr lang="en-IN" dirty="0" smtClean="0"/>
                        <a:t>pH</a:t>
                      </a:r>
                      <a:r>
                        <a:rPr lang="en-IN" baseline="0" dirty="0" smtClean="0"/>
                        <a:t> value T 5</a:t>
                      </a:r>
                      <a:endParaRPr lang="en-IN" dirty="0"/>
                    </a:p>
                  </a:txBody>
                  <a:tcPr/>
                </a:tc>
              </a:tr>
              <a:tr h="802504">
                <a:tc>
                  <a:txBody>
                    <a:bodyPr/>
                    <a:lstStyle/>
                    <a:p>
                      <a:r>
                        <a:rPr lang="en-US" dirty="0" smtClean="0"/>
                        <a:t>vinegar</a:t>
                      </a:r>
                      <a:endParaRPr lang="en-IN" dirty="0"/>
                    </a:p>
                  </a:txBody>
                  <a:tcPr/>
                </a:tc>
                <a:tc>
                  <a:txBody>
                    <a:bodyPr/>
                    <a:lstStyle/>
                    <a:p>
                      <a:endParaRPr lang="en-IN" dirty="0"/>
                    </a:p>
                  </a:txBody>
                  <a:tcPr/>
                </a:tc>
                <a:tc>
                  <a:txBody>
                    <a:bodyPr/>
                    <a:lstStyle/>
                    <a:p>
                      <a:endParaRPr lang="en-IN"/>
                    </a:p>
                  </a:txBody>
                  <a:tcPr/>
                </a:tc>
                <a:tc>
                  <a:txBody>
                    <a:bodyPr/>
                    <a:lstStyle/>
                    <a:p>
                      <a:endParaRPr lang="en-IN"/>
                    </a:p>
                  </a:txBody>
                  <a:tcPr/>
                </a:tc>
                <a:tc>
                  <a:txBody>
                    <a:bodyPr/>
                    <a:lstStyle/>
                    <a:p>
                      <a:endParaRPr lang="en-IN"/>
                    </a:p>
                  </a:txBody>
                  <a:tcPr/>
                </a:tc>
              </a:tr>
              <a:tr h="802504">
                <a:tc>
                  <a:txBody>
                    <a:bodyPr/>
                    <a:lstStyle/>
                    <a:p>
                      <a:r>
                        <a:rPr lang="en-US" dirty="0" smtClean="0"/>
                        <a:t>sucrose</a:t>
                      </a:r>
                      <a:endParaRPr lang="en-IN" dirty="0"/>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r>
              <a:tr h="802504">
                <a:tc>
                  <a:txBody>
                    <a:bodyPr/>
                    <a:lstStyle/>
                    <a:p>
                      <a:r>
                        <a:rPr lang="en-US" dirty="0" smtClean="0"/>
                        <a:t>Washing soda</a:t>
                      </a:r>
                      <a:endParaRPr lang="en-IN" dirty="0"/>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dirty="0"/>
                    </a:p>
                  </a:txBody>
                  <a:tcPr/>
                </a:tc>
              </a:tr>
            </a:tbl>
          </a:graphicData>
        </a:graphic>
      </p:graphicFrame>
    </p:spTree>
    <p:extLst>
      <p:ext uri="{BB962C8B-B14F-4D97-AF65-F5344CB8AC3E}">
        <p14:creationId xmlns:p14="http://schemas.microsoft.com/office/powerpoint/2010/main" val="5841483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calculations</a:t>
            </a:r>
            <a:endParaRPr lang="en-IN" dirty="0"/>
          </a:p>
        </p:txBody>
      </p:sp>
      <p:sp>
        <p:nvSpPr>
          <p:cNvPr id="3" name="Content Placeholder 2"/>
          <p:cNvSpPr>
            <a:spLocks noGrp="1"/>
          </p:cNvSpPr>
          <p:nvPr>
            <p:ph idx="4294967295"/>
          </p:nvPr>
        </p:nvSpPr>
        <p:spPr>
          <a:xfrm>
            <a:off x="838200" y="1825625"/>
            <a:ext cx="10515600" cy="4351338"/>
          </a:xfrm>
          <a:prstGeom prst="rect">
            <a:avLst/>
          </a:prstGeom>
        </p:spPr>
        <p:txBody>
          <a:bodyPr/>
          <a:lstStyle/>
          <a:p>
            <a:pPr marL="0" indent="0">
              <a:buNone/>
            </a:pPr>
            <a:r>
              <a:rPr lang="en-US" dirty="0" smtClean="0"/>
              <a:t>You could include a table that shows the overall change in pH value for each substance and draw a graph of this (bar chart ,line plot etc.)</a:t>
            </a:r>
          </a:p>
          <a:p>
            <a:pPr marL="0" indent="0">
              <a:buNone/>
            </a:pPr>
            <a:r>
              <a:rPr lang="en-US" dirty="0" smtClean="0"/>
              <a:t>You could calculate the pH change as % increase or decrease in </a:t>
            </a:r>
            <a:r>
              <a:rPr lang="en-US" dirty="0" err="1" smtClean="0"/>
              <a:t>pH.</a:t>
            </a:r>
            <a:endParaRPr lang="en-US" dirty="0" smtClean="0"/>
          </a:p>
          <a:p>
            <a:pPr marL="0" indent="0">
              <a:buNone/>
            </a:pPr>
            <a:r>
              <a:rPr lang="en-US" dirty="0"/>
              <a:t>	</a:t>
            </a:r>
            <a:endParaRPr lang="en-IN" dirty="0"/>
          </a:p>
        </p:txBody>
      </p:sp>
    </p:spTree>
    <p:extLst>
      <p:ext uri="{BB962C8B-B14F-4D97-AF65-F5344CB8AC3E}">
        <p14:creationId xmlns:p14="http://schemas.microsoft.com/office/powerpoint/2010/main" val="6653289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Sample curve</a:t>
            </a:r>
            <a:endParaRPr lang="en-IE" dirty="0"/>
          </a:p>
        </p:txBody>
      </p:sp>
      <p:pic>
        <p:nvPicPr>
          <p:cNvPr id="1026" name="Picture 2" descr="Image result for ph and dilution of acid"/>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209989" y="2714692"/>
            <a:ext cx="9183261" cy="3424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71490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Sample bar chart</a:t>
            </a:r>
            <a:endParaRPr lang="en-IE" dirty="0"/>
          </a:p>
        </p:txBody>
      </p:sp>
      <p:pic>
        <p:nvPicPr>
          <p:cNvPr id="2058" name="Picture 10" descr="Image result for bar chart and pH values of substances"/>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70457" y="2704562"/>
            <a:ext cx="5911402" cy="3425781"/>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Image result for bar chart and pH values of substanc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4713" y="2550017"/>
            <a:ext cx="3489146" cy="31424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07016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800" dirty="0">
                <a:latin typeface="Arial Unicode MS" panose="020B0604020202020204" pitchFamily="34" charset="-128"/>
                <a:ea typeface="Arial Unicode MS" panose="020B0604020202020204" pitchFamily="34" charset="-128"/>
                <a:cs typeface="Arial Unicode MS" panose="020B0604020202020204" pitchFamily="34" charset="-128"/>
              </a:rPr>
              <a:t>(ii) Conclusion and Evaluation of </a:t>
            </a:r>
            <a:r>
              <a:rPr lang="en-IN" sz="2800" dirty="0" smtClean="0">
                <a:latin typeface="Arial Unicode MS" panose="020B0604020202020204" pitchFamily="34" charset="-128"/>
                <a:ea typeface="Arial Unicode MS" panose="020B0604020202020204" pitchFamily="34" charset="-128"/>
                <a:cs typeface="Arial Unicode MS" panose="020B0604020202020204" pitchFamily="34" charset="-128"/>
              </a:rPr>
              <a:t>results. Answer </a:t>
            </a:r>
            <a:r>
              <a:rPr lang="en-IN" sz="2800" dirty="0">
                <a:latin typeface="Arial Unicode MS" panose="020B0604020202020204" pitchFamily="34" charset="-128"/>
                <a:ea typeface="Arial Unicode MS" panose="020B0604020202020204" pitchFamily="34" charset="-128"/>
                <a:cs typeface="Arial Unicode MS" panose="020B0604020202020204" pitchFamily="34" charset="-128"/>
              </a:rPr>
              <a:t>some of the following questions in your written report.</a:t>
            </a:r>
          </a:p>
        </p:txBody>
      </p:sp>
      <p:sp>
        <p:nvSpPr>
          <p:cNvPr id="3" name="Content Placeholder 2"/>
          <p:cNvSpPr>
            <a:spLocks noGrp="1"/>
          </p:cNvSpPr>
          <p:nvPr>
            <p:ph idx="4294967295"/>
          </p:nvPr>
        </p:nvSpPr>
        <p:spPr>
          <a:xfrm>
            <a:off x="677334" y="2160589"/>
            <a:ext cx="10600892" cy="3880773"/>
          </a:xfrm>
          <a:prstGeom prst="rect">
            <a:avLst/>
          </a:prstGeom>
        </p:spPr>
        <p:txBody>
          <a:bodyPr>
            <a:noAutofit/>
          </a:bodyPr>
          <a:lstStyle/>
          <a:p>
            <a:r>
              <a:rPr lang="en-IN" dirty="0" smtClean="0">
                <a:latin typeface="Comic Sans MS" panose="030F0702030302020204" pitchFamily="66" charset="0"/>
              </a:rPr>
              <a:t>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Do your results answer the question you were asking at the start? </a:t>
            </a:r>
          </a:p>
          <a:p>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When you changed the concentration of solutions did it affect the PH of substances?</a:t>
            </a:r>
            <a:endParaRPr lang="en-IN"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Were the results what you were expecting</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Is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there a trend in your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results? did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anything unusual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happen?</a:t>
            </a:r>
          </a:p>
          <a:p>
            <a:pPr marL="0" indent="0">
              <a:buNone/>
            </a:pPr>
            <a:r>
              <a:rPr lang="en-IN"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Can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you explain it if so ?</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If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you drew a graph did you get a straight line or a curve – what does this show? </a:t>
            </a:r>
          </a:p>
        </p:txBody>
      </p:sp>
    </p:spTree>
    <p:extLst>
      <p:ext uri="{BB962C8B-B14F-4D97-AF65-F5344CB8AC3E}">
        <p14:creationId xmlns:p14="http://schemas.microsoft.com/office/powerpoint/2010/main" val="2378155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Part 1 (Introduction</a:t>
            </a:r>
            <a:r>
              <a:rPr lang="en-IE" b="1" dirty="0">
                <a:latin typeface="Comic Sans MS" panose="030F0702030302020204" pitchFamily="66" charset="0"/>
              </a:rPr>
              <a:t>)</a:t>
            </a:r>
            <a:br>
              <a:rPr lang="en-IE" b="1" dirty="0">
                <a:latin typeface="Comic Sans MS" panose="030F0702030302020204" pitchFamily="66" charset="0"/>
              </a:rPr>
            </a:br>
            <a:endParaRPr lang="en-IE" dirty="0"/>
          </a:p>
        </p:txBody>
      </p:sp>
      <p:sp>
        <p:nvSpPr>
          <p:cNvPr id="3" name="Content Placeholder 2"/>
          <p:cNvSpPr>
            <a:spLocks noGrp="1"/>
          </p:cNvSpPr>
          <p:nvPr>
            <p:ph sz="quarter" idx="13"/>
          </p:nvPr>
        </p:nvSpPr>
        <p:spPr>
          <a:xfrm>
            <a:off x="913774" y="1634836"/>
            <a:ext cx="10363826" cy="5389419"/>
          </a:xfrm>
        </p:spPr>
        <p:txBody>
          <a:bodyPr>
            <a:normAutofit fontScale="92500" lnSpcReduction="20000"/>
          </a:bodyPr>
          <a:lstStyle/>
          <a:p>
            <a:pPr marL="0" indent="0">
              <a:buNone/>
            </a:pPr>
            <a:r>
              <a:rPr lang="en-IE" sz="2400" b="1" dirty="0">
                <a:latin typeface="Arial Unicode MS" panose="020B0604020202020204" pitchFamily="34" charset="-128"/>
                <a:ea typeface="Arial Unicode MS" panose="020B0604020202020204" pitchFamily="34" charset="-128"/>
                <a:cs typeface="Arial Unicode MS" panose="020B0604020202020204" pitchFamily="34" charset="-128"/>
              </a:rPr>
              <a:t>(</a:t>
            </a:r>
            <a:r>
              <a:rPr lang="en-IE" sz="1600" b="1" dirty="0" err="1">
                <a:latin typeface="Arial Unicode MS" panose="020B0604020202020204" pitchFamily="34" charset="-128"/>
                <a:ea typeface="Arial Unicode MS" panose="020B0604020202020204" pitchFamily="34" charset="-128"/>
                <a:cs typeface="Arial Unicode MS" panose="020B0604020202020204" pitchFamily="34" charset="-128"/>
              </a:rPr>
              <a:t>i</a:t>
            </a:r>
            <a:r>
              <a:rPr lang="en-IE" sz="1600" b="1"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Statement or problem to be investigated </a:t>
            </a:r>
            <a:r>
              <a:rPr lang="en-IE" dirty="0">
                <a:latin typeface="Arial Unicode MS" panose="020B0604020202020204" pitchFamily="34" charset="-128"/>
                <a:ea typeface="Arial Unicode MS" panose="020B0604020202020204" pitchFamily="34" charset="-128"/>
                <a:cs typeface="Arial Unicode MS" panose="020B0604020202020204" pitchFamily="34" charset="-128"/>
              </a:rPr>
              <a:t>What</a:t>
            </a:r>
          </a:p>
          <a:p>
            <a:r>
              <a:rPr lang="en-IE" dirty="0">
                <a:latin typeface="Arial Unicode MS" panose="020B0604020202020204" pitchFamily="34" charset="-128"/>
                <a:ea typeface="Arial Unicode MS" panose="020B0604020202020204" pitchFamily="34" charset="-128"/>
                <a:cs typeface="Arial Unicode MS" panose="020B0604020202020204" pitchFamily="34" charset="-128"/>
              </a:rPr>
              <a:t>you are going to do </a:t>
            </a:r>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in your own words</a:t>
            </a:r>
          </a:p>
          <a:p>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(ii) Background research undertaken </a:t>
            </a:r>
            <a:r>
              <a:rPr lang="en-IE" dirty="0">
                <a:latin typeface="Arial Unicode MS" panose="020B0604020202020204" pitchFamily="34" charset="-128"/>
                <a:ea typeface="Arial Unicode MS" panose="020B0604020202020204" pitchFamily="34" charset="-128"/>
                <a:cs typeface="Arial Unicode MS" panose="020B0604020202020204" pitchFamily="34" charset="-128"/>
              </a:rPr>
              <a:t>You</a:t>
            </a:r>
          </a:p>
          <a:p>
            <a:r>
              <a:rPr lang="en-IE" dirty="0">
                <a:latin typeface="Arial Unicode MS" panose="020B0604020202020204" pitchFamily="34" charset="-128"/>
                <a:ea typeface="Arial Unicode MS" panose="020B0604020202020204" pitchFamily="34" charset="-128"/>
                <a:cs typeface="Arial Unicode MS" panose="020B0604020202020204" pitchFamily="34" charset="-128"/>
              </a:rPr>
              <a:t>will have to look up a few websites and books to</a:t>
            </a:r>
          </a:p>
          <a:p>
            <a:r>
              <a:rPr lang="en-IE" dirty="0">
                <a:latin typeface="Arial Unicode MS" panose="020B0604020202020204" pitchFamily="34" charset="-128"/>
                <a:ea typeface="Arial Unicode MS" panose="020B0604020202020204" pitchFamily="34" charset="-128"/>
                <a:cs typeface="Arial Unicode MS" panose="020B0604020202020204" pitchFamily="34" charset="-128"/>
              </a:rPr>
              <a:t>find information for your investigation. You may even have to ask your teacher or someone at</a:t>
            </a:r>
          </a:p>
          <a:p>
            <a:r>
              <a:rPr lang="en-IE" dirty="0">
                <a:latin typeface="Arial Unicode MS" panose="020B0604020202020204" pitchFamily="34" charset="-128"/>
                <a:ea typeface="Arial Unicode MS" panose="020B0604020202020204" pitchFamily="34" charset="-128"/>
                <a:cs typeface="Arial Unicode MS" panose="020B0604020202020204" pitchFamily="34" charset="-128"/>
              </a:rPr>
              <a:t>home for information. This is your background research you will need to give </a:t>
            </a:r>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at least 2 pieces .Refer to questions sheet</a:t>
            </a:r>
          </a:p>
          <a:p>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Internet</a:t>
            </a:r>
          </a:p>
          <a:p>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(Give full link!)</a:t>
            </a:r>
          </a:p>
          <a:p>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Books</a:t>
            </a:r>
          </a:p>
          <a:p>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(Author and Publisher</a:t>
            </a:r>
          </a:p>
          <a:p>
            <a:r>
              <a:rPr lang="en-IE" b="1" dirty="0">
                <a:latin typeface="Arial Unicode MS" panose="020B0604020202020204" pitchFamily="34" charset="-128"/>
                <a:ea typeface="Arial Unicode MS" panose="020B0604020202020204" pitchFamily="34" charset="-128"/>
                <a:cs typeface="Arial Unicode MS" panose="020B0604020202020204" pitchFamily="34" charset="-128"/>
              </a:rPr>
              <a:t>Page and Details)</a:t>
            </a:r>
            <a:endParaRPr lang="en-IE"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IE" dirty="0"/>
          </a:p>
        </p:txBody>
      </p:sp>
    </p:spTree>
    <p:extLst>
      <p:ext uri="{BB962C8B-B14F-4D97-AF65-F5344CB8AC3E}">
        <p14:creationId xmlns:p14="http://schemas.microsoft.com/office/powerpoint/2010/main" val="24018238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32715" y="1440787"/>
            <a:ext cx="10363826" cy="5417213"/>
          </a:xfrm>
        </p:spPr>
        <p:txBody>
          <a:bodyPr/>
          <a:lstStyle/>
          <a:p>
            <a:r>
              <a:rPr lang="en-IE" dirty="0"/>
              <a:t>In general as the vinegar became more dilute the </a:t>
            </a:r>
            <a:r>
              <a:rPr lang="en-IE" dirty="0" err="1" smtClean="0"/>
              <a:t>ph</a:t>
            </a:r>
            <a:r>
              <a:rPr lang="en-IE" dirty="0" smtClean="0"/>
              <a:t> </a:t>
            </a:r>
            <a:r>
              <a:rPr lang="en-IE" dirty="0"/>
              <a:t>increased</a:t>
            </a:r>
          </a:p>
          <a:p>
            <a:r>
              <a:rPr lang="en-IE" dirty="0"/>
              <a:t>In general as the washing soda became more dilute the </a:t>
            </a:r>
            <a:r>
              <a:rPr lang="en-IE" dirty="0" err="1"/>
              <a:t>ph</a:t>
            </a:r>
            <a:r>
              <a:rPr lang="en-IE" dirty="0"/>
              <a:t> decreased</a:t>
            </a:r>
          </a:p>
          <a:p>
            <a:r>
              <a:rPr lang="en-IE" dirty="0"/>
              <a:t>In general as the sucrose became more dilute the </a:t>
            </a:r>
            <a:r>
              <a:rPr lang="en-IE" dirty="0" err="1"/>
              <a:t>ph</a:t>
            </a:r>
            <a:r>
              <a:rPr lang="en-IE" dirty="0"/>
              <a:t> remained more or </a:t>
            </a:r>
            <a:r>
              <a:rPr lang="en-IE" dirty="0" smtClean="0"/>
              <a:t>less </a:t>
            </a:r>
            <a:r>
              <a:rPr lang="en-IE" dirty="0"/>
              <a:t>the </a:t>
            </a:r>
            <a:r>
              <a:rPr lang="en-IE" dirty="0" smtClean="0"/>
              <a:t>same</a:t>
            </a:r>
          </a:p>
          <a:p>
            <a:r>
              <a:rPr lang="en-IE" dirty="0" smtClean="0"/>
              <a:t>Can you explain WHY ?</a:t>
            </a:r>
            <a:endParaRPr lang="en-IE" dirty="0"/>
          </a:p>
          <a:p>
            <a:r>
              <a:rPr lang="en-IE" dirty="0" smtClean="0"/>
              <a:t>(LOOK BACK TO BACKGROUND RESEARCH)</a:t>
            </a:r>
          </a:p>
          <a:p>
            <a:r>
              <a:rPr lang="en-IE" dirty="0" smtClean="0"/>
              <a:t>DID YOU USE UNIVERSAL INDICATOR PAPER ? WERE THE RESULTS AS ACCURATE?</a:t>
            </a:r>
          </a:p>
          <a:p>
            <a:r>
              <a:rPr lang="en-IE" dirty="0" smtClean="0"/>
              <a:t>ANY SURPRISING RESULTS FOR EXAMPLE SUCROSE DIDN’T HAVE A PH OF 7 ( BECAUSE THE PH OF DEIONISED WATER WAS NOT 7)</a:t>
            </a:r>
          </a:p>
          <a:p>
            <a:endParaRPr lang="en-IE" dirty="0" smtClean="0"/>
          </a:p>
          <a:p>
            <a:pPr marL="0" indent="0">
              <a:buNone/>
            </a:pPr>
            <a:endParaRPr lang="en-IE" dirty="0"/>
          </a:p>
          <a:p>
            <a:endParaRPr lang="en-IE" dirty="0"/>
          </a:p>
        </p:txBody>
      </p:sp>
    </p:spTree>
    <p:extLst>
      <p:ext uri="{BB962C8B-B14F-4D97-AF65-F5344CB8AC3E}">
        <p14:creationId xmlns:p14="http://schemas.microsoft.com/office/powerpoint/2010/main" val="24700133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dirty="0">
                <a:latin typeface="Arial Unicode MS" panose="020B0604020202020204" pitchFamily="34" charset="-128"/>
                <a:ea typeface="Arial Unicode MS" panose="020B0604020202020204" pitchFamily="34" charset="-128"/>
                <a:cs typeface="Arial Unicode MS" panose="020B0604020202020204" pitchFamily="34" charset="-128"/>
              </a:rPr>
              <a:t>Part 5 (comments) (</a:t>
            </a:r>
            <a:r>
              <a:rPr lang="en-IN" sz="2800" dirty="0" err="1">
                <a:latin typeface="Arial Unicode MS" panose="020B0604020202020204" pitchFamily="34" charset="-128"/>
                <a:ea typeface="Arial Unicode MS" panose="020B0604020202020204" pitchFamily="34" charset="-128"/>
                <a:cs typeface="Arial Unicode MS" panose="020B0604020202020204" pitchFamily="34" charset="-128"/>
              </a:rPr>
              <a:t>i</a:t>
            </a:r>
            <a:r>
              <a:rPr lang="en-IN" sz="2800" dirty="0">
                <a:latin typeface="Arial Unicode MS" panose="020B0604020202020204" pitchFamily="34" charset="-128"/>
                <a:ea typeface="Arial Unicode MS" panose="020B0604020202020204" pitchFamily="34" charset="-128"/>
                <a:cs typeface="Arial Unicode MS" panose="020B0604020202020204" pitchFamily="34" charset="-128"/>
              </a:rPr>
              <a:t>) Refinements, extensions and sources of error</a:t>
            </a:r>
          </a:p>
        </p:txBody>
      </p:sp>
      <p:sp>
        <p:nvSpPr>
          <p:cNvPr id="3" name="Content Placeholder 2"/>
          <p:cNvSpPr>
            <a:spLocks noGrp="1"/>
          </p:cNvSpPr>
          <p:nvPr>
            <p:ph idx="4294967295"/>
          </p:nvPr>
        </p:nvSpPr>
        <p:spPr>
          <a:xfrm>
            <a:off x="677334" y="2160589"/>
            <a:ext cx="11093956" cy="3880773"/>
          </a:xfrm>
          <a:prstGeom prst="rect">
            <a:avLst/>
          </a:prstGeom>
        </p:spPr>
        <p:txBody>
          <a:bodyPr>
            <a:noAutofit/>
          </a:bodyPr>
          <a:lstStyle/>
          <a:p>
            <a:pPr marL="0" indent="0">
              <a:buNone/>
            </a:pP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Were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you surprised by these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results?</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Was there anything that might have affected your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results? </a:t>
            </a:r>
            <a:r>
              <a:rPr lang="en-IN" dirty="0" err="1" smtClean="0">
                <a:latin typeface="Arial Unicode MS" panose="020B0604020202020204" pitchFamily="34" charset="-128"/>
                <a:ea typeface="Arial Unicode MS" panose="020B0604020202020204" pitchFamily="34" charset="-128"/>
                <a:cs typeface="Arial Unicode MS" panose="020B0604020202020204" pitchFamily="34" charset="-128"/>
              </a:rPr>
              <a:t>Eg</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PH METER READINGS FLUCTUATED, GRADUATED CYLINDERS WERE ONLY DRY FOR FIRST SOLURTIONS,DATA LOGGER BATTERIES RAN LOW,UNIVERSAL INDICATOR PAPER –NO SIGNIFICANT COLOUR CHANGES  ETC.</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Are there any changes you would make if you could do the experiment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again?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Is there any way of making it more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accurate?</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Does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your investigation have any real life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applications? </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Could you develop your experiment further, how?</a:t>
            </a:r>
          </a:p>
        </p:txBody>
      </p:sp>
    </p:spTree>
    <p:extLst>
      <p:ext uri="{BB962C8B-B14F-4D97-AF65-F5344CB8AC3E}">
        <p14:creationId xmlns:p14="http://schemas.microsoft.com/office/powerpoint/2010/main" val="30600572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2692719"/>
          </a:xfrm>
        </p:spPr>
        <p:txBody>
          <a:bodyPr>
            <a:normAutofit/>
          </a:bodyPr>
          <a:lstStyle/>
          <a:p>
            <a:r>
              <a:rPr lang="en-GB" sz="2400" b="1" dirty="0">
                <a:latin typeface="Arial Narrow" panose="020B0606020202030204" pitchFamily="34" charset="0"/>
              </a:rPr>
              <a:t>The pH scale (General)</a:t>
            </a:r>
            <a:br>
              <a:rPr lang="en-GB" sz="2400" b="1" dirty="0">
                <a:latin typeface="Arial Narrow" panose="020B0606020202030204" pitchFamily="34" charset="0"/>
              </a:rPr>
            </a:br>
            <a:r>
              <a:rPr lang="en-GB" sz="2400" dirty="0">
                <a:latin typeface="Arial Narrow" panose="020B0606020202030204" pitchFamily="34" charset="0"/>
              </a:rPr>
              <a:t>The pH scale  </a:t>
            </a:r>
            <a:r>
              <a:rPr lang="en-GB" sz="2400" dirty="0" smtClean="0">
                <a:latin typeface="Arial Narrow" panose="020B0606020202030204" pitchFamily="34" charset="0"/>
              </a:rPr>
              <a:t>indicates the </a:t>
            </a:r>
            <a:r>
              <a:rPr lang="en-GB" sz="2400" b="1" dirty="0" smtClean="0">
                <a:latin typeface="Arial Narrow" panose="020B0606020202030204" pitchFamily="34" charset="0"/>
              </a:rPr>
              <a:t>acidity </a:t>
            </a:r>
            <a:r>
              <a:rPr lang="en-GB" sz="2400" b="1" dirty="0">
                <a:latin typeface="Arial Narrow" panose="020B0606020202030204" pitchFamily="34" charset="0"/>
              </a:rPr>
              <a:t>or alkalinity of </a:t>
            </a:r>
            <a:r>
              <a:rPr lang="en-GB" sz="2400" b="1" dirty="0" smtClean="0">
                <a:latin typeface="Arial Narrow" panose="020B0606020202030204" pitchFamily="34" charset="0"/>
              </a:rPr>
              <a:t>solutions</a:t>
            </a:r>
            <a:r>
              <a:rPr lang="en-GB" sz="2400" dirty="0" smtClean="0">
                <a:latin typeface="Arial Narrow" panose="020B0606020202030204" pitchFamily="34" charset="0"/>
              </a:rPr>
              <a:t>.</a:t>
            </a:r>
            <a:br>
              <a:rPr lang="en-GB" sz="2400" dirty="0" smtClean="0">
                <a:latin typeface="Arial Narrow" panose="020B0606020202030204" pitchFamily="34" charset="0"/>
              </a:rPr>
            </a:br>
            <a:r>
              <a:rPr lang="en-GB" sz="2400" dirty="0" smtClean="0">
                <a:latin typeface="Arial Narrow" panose="020B0606020202030204" pitchFamily="34" charset="0"/>
              </a:rPr>
              <a:t>Acids </a:t>
            </a:r>
            <a:r>
              <a:rPr lang="en-GB" sz="2400" dirty="0">
                <a:latin typeface="Arial Narrow" panose="020B0606020202030204" pitchFamily="34" charset="0"/>
              </a:rPr>
              <a:t>have a pH of less than </a:t>
            </a:r>
            <a:r>
              <a:rPr lang="en-GB" sz="2400" dirty="0" smtClean="0">
                <a:latin typeface="Arial Narrow" panose="020B0606020202030204" pitchFamily="34" charset="0"/>
              </a:rPr>
              <a:t>7.</a:t>
            </a:r>
            <a:br>
              <a:rPr lang="en-GB" sz="2400" dirty="0" smtClean="0">
                <a:latin typeface="Arial Narrow" panose="020B0606020202030204" pitchFamily="34" charset="0"/>
              </a:rPr>
            </a:br>
            <a:r>
              <a:rPr lang="en-GB" sz="2400" dirty="0" smtClean="0">
                <a:latin typeface="Arial Narrow" panose="020B0606020202030204" pitchFamily="34" charset="0"/>
              </a:rPr>
              <a:t>Alkalis </a:t>
            </a:r>
            <a:r>
              <a:rPr lang="en-GB" sz="2400" dirty="0">
                <a:latin typeface="Arial Narrow" panose="020B0606020202030204" pitchFamily="34" charset="0"/>
              </a:rPr>
              <a:t>have a pH of more than 7.</a:t>
            </a:r>
            <a:br>
              <a:rPr lang="en-GB" sz="2400" dirty="0">
                <a:latin typeface="Arial Narrow" panose="020B0606020202030204" pitchFamily="34" charset="0"/>
              </a:rPr>
            </a:br>
            <a:r>
              <a:rPr lang="en-GB" sz="2400" dirty="0">
                <a:latin typeface="Arial Narrow" panose="020B0606020202030204" pitchFamily="34" charset="0"/>
              </a:rPr>
              <a:t>Pure water and neutral solutions have a pH equal to 7</a:t>
            </a:r>
            <a:br>
              <a:rPr lang="en-GB" sz="2400" dirty="0">
                <a:latin typeface="Arial Narrow" panose="020B0606020202030204" pitchFamily="34" charset="0"/>
              </a:rPr>
            </a:br>
            <a:endParaRPr lang="en-IE" sz="2400" dirty="0">
              <a:latin typeface="Arial Narrow" panose="020B0606020202030204" pitchFamily="34" charset="0"/>
            </a:endParaRPr>
          </a:p>
        </p:txBody>
      </p:sp>
      <p:pic>
        <p:nvPicPr>
          <p:cNvPr id="3078" name="Picture 6" descr="Image result for ph scale diagram"/>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149927" y="3047999"/>
            <a:ext cx="10002982" cy="3214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1624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38158" y="1118893"/>
            <a:ext cx="10363826" cy="5306291"/>
          </a:xfrm>
        </p:spPr>
        <p:txBody>
          <a:bodyPr/>
          <a:lstStyle/>
          <a:p>
            <a:r>
              <a:rPr lang="en-GB" b="1" dirty="0">
                <a:latin typeface="Arial Narrow" panose="020B0606020202030204" pitchFamily="34" charset="0"/>
              </a:rPr>
              <a:t>The ions present in acid and alkali solutions (General/Credit)</a:t>
            </a:r>
          </a:p>
          <a:p>
            <a:r>
              <a:rPr lang="en-GB" b="1" dirty="0">
                <a:latin typeface="Arial Narrow" panose="020B0606020202030204" pitchFamily="34" charset="0"/>
              </a:rPr>
              <a:t>(General)</a:t>
            </a:r>
          </a:p>
          <a:p>
            <a:r>
              <a:rPr lang="en-GB" dirty="0">
                <a:latin typeface="Arial Narrow" panose="020B0606020202030204" pitchFamily="34" charset="0"/>
              </a:rPr>
              <a:t>An </a:t>
            </a:r>
            <a:r>
              <a:rPr lang="en-GB" b="1" dirty="0">
                <a:latin typeface="Arial Narrow" panose="020B0606020202030204" pitchFamily="34" charset="0"/>
              </a:rPr>
              <a:t>acid solution</a:t>
            </a:r>
            <a:r>
              <a:rPr lang="en-GB" dirty="0">
                <a:latin typeface="Arial Narrow" panose="020B0606020202030204" pitchFamily="34" charset="0"/>
              </a:rPr>
              <a:t> is one which contains hydrogen ions </a:t>
            </a:r>
            <a:r>
              <a:rPr lang="en-GB" b="1" dirty="0">
                <a:latin typeface="Arial Narrow" panose="020B0606020202030204" pitchFamily="34" charset="0"/>
              </a:rPr>
              <a:t>H</a:t>
            </a:r>
            <a:r>
              <a:rPr lang="en-GB" baseline="30000" dirty="0">
                <a:latin typeface="Arial Narrow" panose="020B0606020202030204" pitchFamily="34" charset="0"/>
              </a:rPr>
              <a:t>+</a:t>
            </a:r>
            <a:r>
              <a:rPr lang="en-GB" b="1" dirty="0">
                <a:latin typeface="Arial Narrow" panose="020B0606020202030204" pitchFamily="34" charset="0"/>
              </a:rPr>
              <a:t>(</a:t>
            </a:r>
            <a:r>
              <a:rPr lang="en-GB" b="1" dirty="0" err="1">
                <a:latin typeface="Arial Narrow" panose="020B0606020202030204" pitchFamily="34" charset="0"/>
              </a:rPr>
              <a:t>aq</a:t>
            </a:r>
            <a:r>
              <a:rPr lang="en-GB" b="1" dirty="0">
                <a:latin typeface="Arial Narrow" panose="020B0606020202030204" pitchFamily="34" charset="0"/>
              </a:rPr>
              <a:t>)</a:t>
            </a:r>
            <a:r>
              <a:rPr lang="en-GB" dirty="0">
                <a:latin typeface="Arial Narrow" panose="020B0606020202030204" pitchFamily="34" charset="0"/>
              </a:rPr>
              <a:t>.</a:t>
            </a:r>
          </a:p>
          <a:p>
            <a:r>
              <a:rPr lang="en-GB" dirty="0">
                <a:latin typeface="Arial Narrow" panose="020B0606020202030204" pitchFamily="34" charset="0"/>
              </a:rPr>
              <a:t>An </a:t>
            </a:r>
            <a:r>
              <a:rPr lang="en-GB" b="1" dirty="0">
                <a:latin typeface="Arial Narrow" panose="020B0606020202030204" pitchFamily="34" charset="0"/>
              </a:rPr>
              <a:t>alkaline solution</a:t>
            </a:r>
            <a:r>
              <a:rPr lang="en-GB" dirty="0">
                <a:latin typeface="Arial Narrow" panose="020B0606020202030204" pitchFamily="34" charset="0"/>
              </a:rPr>
              <a:t> is one which contains hydroxide ions </a:t>
            </a:r>
            <a:r>
              <a:rPr lang="en-GB" b="1" dirty="0">
                <a:latin typeface="Arial Narrow" panose="020B0606020202030204" pitchFamily="34" charset="0"/>
              </a:rPr>
              <a:t>OH</a:t>
            </a:r>
            <a:r>
              <a:rPr lang="en-GB" baseline="30000" dirty="0">
                <a:latin typeface="Arial Narrow" panose="020B0606020202030204" pitchFamily="34" charset="0"/>
              </a:rPr>
              <a:t>-</a:t>
            </a:r>
            <a:r>
              <a:rPr lang="en-GB" b="1" dirty="0">
                <a:latin typeface="Arial Narrow" panose="020B0606020202030204" pitchFamily="34" charset="0"/>
              </a:rPr>
              <a:t>(</a:t>
            </a:r>
            <a:r>
              <a:rPr lang="en-GB" b="1" dirty="0" err="1">
                <a:latin typeface="Arial Narrow" panose="020B0606020202030204" pitchFamily="34" charset="0"/>
              </a:rPr>
              <a:t>aq</a:t>
            </a:r>
            <a:r>
              <a:rPr lang="en-GB" b="1" dirty="0">
                <a:latin typeface="Arial Narrow" panose="020B0606020202030204" pitchFamily="34" charset="0"/>
              </a:rPr>
              <a:t>)</a:t>
            </a:r>
            <a:r>
              <a:rPr lang="en-GB" dirty="0">
                <a:latin typeface="Arial Narrow" panose="020B0606020202030204" pitchFamily="34" charset="0"/>
              </a:rPr>
              <a:t>.</a:t>
            </a:r>
          </a:p>
          <a:p>
            <a:r>
              <a:rPr lang="en-GB" dirty="0">
                <a:latin typeface="Arial Narrow" panose="020B0606020202030204" pitchFamily="34" charset="0"/>
              </a:rPr>
              <a:t>The concentration of ions in pure water is small.</a:t>
            </a:r>
          </a:p>
          <a:p>
            <a:r>
              <a:rPr lang="en-GB" b="1" dirty="0">
                <a:latin typeface="Arial Narrow" panose="020B0606020202030204" pitchFamily="34" charset="0"/>
              </a:rPr>
              <a:t>(Credit)</a:t>
            </a:r>
          </a:p>
          <a:p>
            <a:r>
              <a:rPr lang="en-GB" dirty="0">
                <a:latin typeface="Arial Narrow" panose="020B0606020202030204" pitchFamily="34" charset="0"/>
              </a:rPr>
              <a:t>In </a:t>
            </a:r>
            <a:r>
              <a:rPr lang="en-GB" b="1" dirty="0">
                <a:latin typeface="Arial Narrow" panose="020B0606020202030204" pitchFamily="34" charset="0"/>
              </a:rPr>
              <a:t>water</a:t>
            </a:r>
            <a:r>
              <a:rPr lang="en-GB" dirty="0">
                <a:latin typeface="Arial Narrow" panose="020B0606020202030204" pitchFamily="34" charset="0"/>
              </a:rPr>
              <a:t> and in </a:t>
            </a:r>
            <a:r>
              <a:rPr lang="en-GB" b="1" dirty="0">
                <a:latin typeface="Arial Narrow" panose="020B0606020202030204" pitchFamily="34" charset="0"/>
              </a:rPr>
              <a:t>neutral solutions</a:t>
            </a:r>
            <a:r>
              <a:rPr lang="en-GB" dirty="0">
                <a:latin typeface="Arial Narrow" panose="020B0606020202030204" pitchFamily="34" charset="0"/>
              </a:rPr>
              <a:t> the concentration of </a:t>
            </a:r>
            <a:r>
              <a:rPr lang="en-GB" b="1" dirty="0">
                <a:latin typeface="Arial Narrow" panose="020B0606020202030204" pitchFamily="34" charset="0"/>
              </a:rPr>
              <a:t>H</a:t>
            </a:r>
            <a:r>
              <a:rPr lang="en-GB" baseline="30000" dirty="0">
                <a:latin typeface="Arial Narrow" panose="020B0606020202030204" pitchFamily="34" charset="0"/>
              </a:rPr>
              <a:t>+</a:t>
            </a:r>
            <a:r>
              <a:rPr lang="en-GB" b="1" dirty="0">
                <a:latin typeface="Arial Narrow" panose="020B0606020202030204" pitchFamily="34" charset="0"/>
              </a:rPr>
              <a:t>(</a:t>
            </a:r>
            <a:r>
              <a:rPr lang="en-GB" b="1" dirty="0" err="1">
                <a:latin typeface="Arial Narrow" panose="020B0606020202030204" pitchFamily="34" charset="0"/>
              </a:rPr>
              <a:t>aq</a:t>
            </a:r>
            <a:r>
              <a:rPr lang="en-GB" b="1" dirty="0">
                <a:latin typeface="Arial Narrow" panose="020B0606020202030204" pitchFamily="34" charset="0"/>
              </a:rPr>
              <a:t>) and OH</a:t>
            </a:r>
            <a:r>
              <a:rPr lang="en-GB" baseline="30000" dirty="0">
                <a:latin typeface="Arial Narrow" panose="020B0606020202030204" pitchFamily="34" charset="0"/>
              </a:rPr>
              <a:t>-</a:t>
            </a:r>
            <a:r>
              <a:rPr lang="en-GB" b="1" dirty="0">
                <a:latin typeface="Arial Narrow" panose="020B0606020202030204" pitchFamily="34" charset="0"/>
              </a:rPr>
              <a:t>(</a:t>
            </a:r>
            <a:r>
              <a:rPr lang="en-GB" b="1" dirty="0" err="1">
                <a:latin typeface="Arial Narrow" panose="020B0606020202030204" pitchFamily="34" charset="0"/>
              </a:rPr>
              <a:t>aq</a:t>
            </a:r>
            <a:r>
              <a:rPr lang="en-GB" b="1" dirty="0">
                <a:latin typeface="Arial Narrow" panose="020B0606020202030204" pitchFamily="34" charset="0"/>
              </a:rPr>
              <a:t>) is the same</a:t>
            </a:r>
            <a:r>
              <a:rPr lang="en-GB" dirty="0">
                <a:latin typeface="Arial Narrow" panose="020B0606020202030204" pitchFamily="34" charset="0"/>
              </a:rPr>
              <a:t>. This is why water is neutral.</a:t>
            </a:r>
          </a:p>
          <a:p>
            <a:r>
              <a:rPr lang="en-GB" dirty="0">
                <a:latin typeface="Arial Narrow" panose="020B0606020202030204" pitchFamily="34" charset="0"/>
              </a:rPr>
              <a:t>An </a:t>
            </a:r>
            <a:r>
              <a:rPr lang="en-GB" b="1" dirty="0">
                <a:latin typeface="Arial Narrow" panose="020B0606020202030204" pitchFamily="34" charset="0"/>
              </a:rPr>
              <a:t>acidic solution</a:t>
            </a:r>
            <a:r>
              <a:rPr lang="en-GB" dirty="0">
                <a:latin typeface="Arial Narrow" panose="020B0606020202030204" pitchFamily="34" charset="0"/>
              </a:rPr>
              <a:t> contains </a:t>
            </a:r>
            <a:r>
              <a:rPr lang="en-GB" b="1" dirty="0">
                <a:latin typeface="Arial Narrow" panose="020B0606020202030204" pitchFamily="34" charset="0"/>
              </a:rPr>
              <a:t>more H</a:t>
            </a:r>
            <a:r>
              <a:rPr lang="en-GB" baseline="30000" dirty="0">
                <a:latin typeface="Arial Narrow" panose="020B0606020202030204" pitchFamily="34" charset="0"/>
              </a:rPr>
              <a:t>+</a:t>
            </a:r>
            <a:r>
              <a:rPr lang="en-GB" b="1" dirty="0">
                <a:latin typeface="Arial Narrow" panose="020B0606020202030204" pitchFamily="34" charset="0"/>
              </a:rPr>
              <a:t>(</a:t>
            </a:r>
            <a:r>
              <a:rPr lang="en-GB" b="1" dirty="0" err="1">
                <a:latin typeface="Arial Narrow" panose="020B0606020202030204" pitchFamily="34" charset="0"/>
              </a:rPr>
              <a:t>aq</a:t>
            </a:r>
            <a:r>
              <a:rPr lang="en-GB" b="1" dirty="0">
                <a:latin typeface="Arial Narrow" panose="020B0606020202030204" pitchFamily="34" charset="0"/>
              </a:rPr>
              <a:t>)</a:t>
            </a:r>
            <a:r>
              <a:rPr lang="en-GB" dirty="0">
                <a:latin typeface="Arial Narrow" panose="020B0606020202030204" pitchFamily="34" charset="0"/>
              </a:rPr>
              <a:t> ions than does pure water.</a:t>
            </a:r>
          </a:p>
          <a:p>
            <a:r>
              <a:rPr lang="en-GB" dirty="0">
                <a:latin typeface="Arial Narrow" panose="020B0606020202030204" pitchFamily="34" charset="0"/>
              </a:rPr>
              <a:t>An </a:t>
            </a:r>
            <a:r>
              <a:rPr lang="en-GB" b="1" dirty="0">
                <a:latin typeface="Arial Narrow" panose="020B0606020202030204" pitchFamily="34" charset="0"/>
              </a:rPr>
              <a:t>alkaline solution</a:t>
            </a:r>
            <a:r>
              <a:rPr lang="en-GB" dirty="0">
                <a:latin typeface="Arial Narrow" panose="020B0606020202030204" pitchFamily="34" charset="0"/>
              </a:rPr>
              <a:t> contains </a:t>
            </a:r>
            <a:r>
              <a:rPr lang="en-GB" b="1" dirty="0">
                <a:latin typeface="Arial Narrow" panose="020B0606020202030204" pitchFamily="34" charset="0"/>
              </a:rPr>
              <a:t>more OH</a:t>
            </a:r>
            <a:r>
              <a:rPr lang="en-GB" baseline="30000" dirty="0">
                <a:latin typeface="Arial Narrow" panose="020B0606020202030204" pitchFamily="34" charset="0"/>
              </a:rPr>
              <a:t>-</a:t>
            </a:r>
            <a:r>
              <a:rPr lang="en-GB" b="1" dirty="0">
                <a:latin typeface="Arial Narrow" panose="020B0606020202030204" pitchFamily="34" charset="0"/>
              </a:rPr>
              <a:t>(</a:t>
            </a:r>
            <a:r>
              <a:rPr lang="en-GB" b="1" dirty="0" err="1">
                <a:latin typeface="Arial Narrow" panose="020B0606020202030204" pitchFamily="34" charset="0"/>
              </a:rPr>
              <a:t>aq</a:t>
            </a:r>
            <a:r>
              <a:rPr lang="en-GB" b="1" dirty="0">
                <a:latin typeface="Arial Narrow" panose="020B0606020202030204" pitchFamily="34" charset="0"/>
              </a:rPr>
              <a:t>)</a:t>
            </a:r>
            <a:r>
              <a:rPr lang="en-GB" dirty="0">
                <a:latin typeface="Arial Narrow" panose="020B0606020202030204" pitchFamily="34" charset="0"/>
              </a:rPr>
              <a:t> ions than does pure water</a:t>
            </a:r>
          </a:p>
          <a:p>
            <a:endParaRPr lang="en-IE" dirty="0"/>
          </a:p>
        </p:txBody>
      </p:sp>
    </p:spTree>
    <p:extLst>
      <p:ext uri="{BB962C8B-B14F-4D97-AF65-F5344CB8AC3E}">
        <p14:creationId xmlns:p14="http://schemas.microsoft.com/office/powerpoint/2010/main" val="2854315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865006" y="1045742"/>
            <a:ext cx="10363826" cy="5611090"/>
          </a:xfrm>
        </p:spPr>
        <p:txBody>
          <a:bodyPr>
            <a:normAutofit fontScale="85000" lnSpcReduction="10000"/>
          </a:bodyPr>
          <a:lstStyle/>
          <a:p>
            <a:r>
              <a:rPr lang="en-GB" b="1" dirty="0">
                <a:latin typeface="Arial Unicode MS" panose="020B0604020202020204" pitchFamily="34" charset="-128"/>
                <a:ea typeface="Arial Unicode MS" panose="020B0604020202020204" pitchFamily="34" charset="-128"/>
                <a:cs typeface="Arial Unicode MS" panose="020B0604020202020204" pitchFamily="34" charset="-128"/>
              </a:rPr>
              <a:t>What happens when an acid and an alkali are </a:t>
            </a:r>
            <a:r>
              <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rPr>
              <a:t>diluted</a:t>
            </a:r>
            <a:endParaRPr lang="en-GB"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GB"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b="1" dirty="0">
                <a:latin typeface="Arial Unicode MS" panose="020B0604020202020204" pitchFamily="34" charset="-128"/>
                <a:ea typeface="Arial Unicode MS" panose="020B0604020202020204" pitchFamily="34" charset="-128"/>
                <a:cs typeface="Arial Unicode MS" panose="020B0604020202020204" pitchFamily="34" charset="-128"/>
              </a:rPr>
              <a:t>Diluting an acid</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by adding more water </a:t>
            </a:r>
            <a:r>
              <a:rPr lang="en-GB" i="1" dirty="0">
                <a:latin typeface="Arial Unicode MS" panose="020B0604020202020204" pitchFamily="34" charset="-128"/>
                <a:ea typeface="Arial Unicode MS" panose="020B0604020202020204" pitchFamily="34" charset="-128"/>
                <a:cs typeface="Arial Unicode MS" panose="020B0604020202020204" pitchFamily="34" charset="-128"/>
              </a:rPr>
              <a:t>increases the pH of the solution towards 7</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making it less acidic</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n-GB" i="1"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(decreases </a:t>
            </a:r>
            <a:r>
              <a:rPr lang="en-GB" i="1" dirty="0">
                <a:latin typeface="Arial Unicode MS" panose="020B0604020202020204" pitchFamily="34" charset="-128"/>
                <a:ea typeface="Arial Unicode MS" panose="020B0604020202020204" pitchFamily="34" charset="-128"/>
                <a:cs typeface="Arial Unicode MS" panose="020B0604020202020204" pitchFamily="34" charset="-128"/>
              </a:rPr>
              <a:t>the concentration of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H </a:t>
            </a:r>
            <a:r>
              <a:rPr lang="en-GB"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n-GB" i="1" dirty="0" err="1">
                <a:latin typeface="Arial Unicode MS" panose="020B0604020202020204" pitchFamily="34" charset="-128"/>
                <a:ea typeface="Arial Unicode MS" panose="020B0604020202020204" pitchFamily="34" charset="-128"/>
                <a:cs typeface="Arial Unicode MS" panose="020B0604020202020204" pitchFamily="34" charset="-128"/>
              </a:rPr>
              <a:t>aq</a:t>
            </a:r>
            <a:r>
              <a:rPr lang="en-GB" i="1"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ions)</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b="1" dirty="0">
                <a:latin typeface="Arial Unicode MS" panose="020B0604020202020204" pitchFamily="34" charset="-128"/>
                <a:ea typeface="Arial Unicode MS" panose="020B0604020202020204" pitchFamily="34" charset="-128"/>
                <a:cs typeface="Arial Unicode MS" panose="020B0604020202020204" pitchFamily="34" charset="-128"/>
              </a:rPr>
              <a:t>Diluting an alkali</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by adding more water </a:t>
            </a:r>
            <a:r>
              <a:rPr lang="en-GB" i="1" dirty="0">
                <a:latin typeface="Arial Unicode MS" panose="020B0604020202020204" pitchFamily="34" charset="-128"/>
                <a:ea typeface="Arial Unicode MS" panose="020B0604020202020204" pitchFamily="34" charset="-128"/>
                <a:cs typeface="Arial Unicode MS" panose="020B0604020202020204" pitchFamily="34" charset="-128"/>
              </a:rPr>
              <a:t>decreases the pH of the solution towards 7</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making it less alkaline</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n-GB" i="1" dirty="0">
                <a:latin typeface="Arial Unicode MS" panose="020B0604020202020204" pitchFamily="34" charset="-128"/>
                <a:ea typeface="Arial Unicode MS" panose="020B0604020202020204" pitchFamily="34" charset="-128"/>
                <a:cs typeface="Arial Unicode MS" panose="020B0604020202020204" pitchFamily="34" charset="-128"/>
              </a:rPr>
              <a:t>decreases the concentration of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OH </a:t>
            </a:r>
            <a:r>
              <a:rPr lang="en-GB"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n-GB" i="1" dirty="0" err="1">
                <a:latin typeface="Arial Unicode MS" panose="020B0604020202020204" pitchFamily="34" charset="-128"/>
                <a:ea typeface="Arial Unicode MS" panose="020B0604020202020204" pitchFamily="34" charset="-128"/>
                <a:cs typeface="Arial Unicode MS" panose="020B0604020202020204" pitchFamily="34" charset="-128"/>
              </a:rPr>
              <a:t>aq</a:t>
            </a:r>
            <a:r>
              <a:rPr lang="en-GB" i="1"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ions)</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IE" dirty="0" smtClean="0"/>
              <a:t>Vinegar (CH</a:t>
            </a:r>
            <a:r>
              <a:rPr lang="en-IE" baseline="-25000" dirty="0" smtClean="0"/>
              <a:t>3</a:t>
            </a:r>
            <a:r>
              <a:rPr lang="en-IE" dirty="0" smtClean="0"/>
              <a:t>COOH</a:t>
            </a:r>
            <a:r>
              <a:rPr lang="en-IE" dirty="0"/>
              <a:t>).</a:t>
            </a:r>
            <a:r>
              <a:rPr lang="en-IE" dirty="0" smtClean="0"/>
              <a:t> is also known as Ethanoic acid or acetic acid </a:t>
            </a:r>
            <a:r>
              <a:rPr lang="en-IE" dirty="0"/>
              <a:t>Vinegar is made from </a:t>
            </a:r>
            <a:r>
              <a:rPr lang="en-IE" u="sng" dirty="0">
                <a:hlinkClick r:id="rId2"/>
              </a:rPr>
              <a:t>the fermentation</a:t>
            </a:r>
            <a:r>
              <a:rPr lang="en-IE" dirty="0"/>
              <a:t> of ethanol (</a:t>
            </a:r>
            <a:r>
              <a:rPr lang="en-IE" u="sng" dirty="0">
                <a:hlinkClick r:id="rId3"/>
              </a:rPr>
              <a:t>grain alcohol</a:t>
            </a:r>
            <a:r>
              <a:rPr lang="en-IE" dirty="0"/>
              <a:t>) by bacteria </a:t>
            </a:r>
            <a:r>
              <a:rPr lang="en-IE" dirty="0" smtClean="0"/>
              <a:t>.</a:t>
            </a:r>
          </a:p>
          <a:p>
            <a:r>
              <a:rPr lang="en-IE" dirty="0"/>
              <a:t>The chemical name for washing </a:t>
            </a:r>
            <a:r>
              <a:rPr lang="en-IE" dirty="0" smtClean="0"/>
              <a:t>soda is sodium carbonate (</a:t>
            </a:r>
            <a:r>
              <a:rPr lang="en-IE" dirty="0" err="1" smtClean="0"/>
              <a:t>Na</a:t>
            </a:r>
            <a:r>
              <a:rPr lang="en-IE" dirty="0" err="1"/>
              <a:t>₂CO</a:t>
            </a:r>
            <a:r>
              <a:rPr lang="en-IE" dirty="0" smtClean="0"/>
              <a:t>₃) has a pH </a:t>
            </a:r>
            <a:r>
              <a:rPr lang="en-IE" dirty="0"/>
              <a:t>of 11.6. </a:t>
            </a:r>
            <a:r>
              <a:rPr lang="en-IE" dirty="0" smtClean="0"/>
              <a:t>It is used to soften water.</a:t>
            </a:r>
          </a:p>
          <a:p>
            <a:r>
              <a:rPr lang="en-IE" dirty="0"/>
              <a:t>The molecule is a </a:t>
            </a:r>
            <a:r>
              <a:rPr lang="en-IE" dirty="0">
                <a:hlinkClick r:id="rId4" tooltip="Disaccharide"/>
              </a:rPr>
              <a:t>disaccharide</a:t>
            </a:r>
            <a:r>
              <a:rPr lang="en-IE" dirty="0"/>
              <a:t> combination of the </a:t>
            </a:r>
            <a:r>
              <a:rPr lang="en-IE" u="sng" dirty="0">
                <a:hlinkClick r:id="rId5" tooltip="Monosaccharides"/>
              </a:rPr>
              <a:t>monosaccharides</a:t>
            </a:r>
            <a:r>
              <a:rPr lang="en-IE" dirty="0"/>
              <a:t> </a:t>
            </a:r>
            <a:r>
              <a:rPr lang="en-IE" dirty="0">
                <a:hlinkClick r:id="rId6" tooltip="Glucose"/>
              </a:rPr>
              <a:t>glucose</a:t>
            </a:r>
            <a:r>
              <a:rPr lang="en-IE" dirty="0"/>
              <a:t> and </a:t>
            </a:r>
            <a:r>
              <a:rPr lang="en-IE" dirty="0">
                <a:hlinkClick r:id="rId7" tooltip="Fructose"/>
              </a:rPr>
              <a:t>fructose</a:t>
            </a:r>
            <a:r>
              <a:rPr lang="en-IE" dirty="0"/>
              <a:t> with the </a:t>
            </a:r>
            <a:r>
              <a:rPr lang="en-IE" dirty="0">
                <a:hlinkClick r:id="rId8" tooltip="Molecular formula"/>
              </a:rPr>
              <a:t>formula</a:t>
            </a:r>
            <a:r>
              <a:rPr lang="en-IE" b="1" dirty="0"/>
              <a:t>C</a:t>
            </a:r>
            <a:r>
              <a:rPr lang="en-IE" b="1" baseline="-25000" dirty="0"/>
              <a:t>12</a:t>
            </a:r>
            <a:r>
              <a:rPr lang="en-IE" b="1" dirty="0"/>
              <a:t>H</a:t>
            </a:r>
            <a:r>
              <a:rPr lang="en-IE" b="1" baseline="-25000" dirty="0"/>
              <a:t>22</a:t>
            </a:r>
            <a:r>
              <a:rPr lang="en-IE" b="1" dirty="0"/>
              <a:t>O</a:t>
            </a:r>
            <a:r>
              <a:rPr lang="en-IE" b="1" baseline="-25000" dirty="0"/>
              <a:t>11</a:t>
            </a:r>
            <a:r>
              <a:rPr lang="en-IE" dirty="0" smtClean="0"/>
              <a:t>.</a:t>
            </a:r>
          </a:p>
          <a:p>
            <a:r>
              <a:rPr lang="en-IE" dirty="0" smtClean="0"/>
              <a:t>Sucrose does not ionise in water so would not be expected to affect the concentration of h+ ions or OH- ions in water.</a:t>
            </a:r>
          </a:p>
          <a:p>
            <a:endParaRPr lang="en-IE" dirty="0" smtClean="0"/>
          </a:p>
        </p:txBody>
      </p:sp>
    </p:spTree>
    <p:extLst>
      <p:ext uri="{BB962C8B-B14F-4D97-AF65-F5344CB8AC3E}">
        <p14:creationId xmlns:p14="http://schemas.microsoft.com/office/powerpoint/2010/main" val="4068071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Part 2 (Preparation and Planning) (5 needed) </a:t>
            </a:r>
            <a:endParaRPr lang="en-IE" dirty="0"/>
          </a:p>
        </p:txBody>
      </p:sp>
      <p:sp>
        <p:nvSpPr>
          <p:cNvPr id="3" name="Content Placeholder 2"/>
          <p:cNvSpPr>
            <a:spLocks noGrp="1"/>
          </p:cNvSpPr>
          <p:nvPr>
            <p:ph sz="quarter" idx="13"/>
          </p:nvPr>
        </p:nvSpPr>
        <p:spPr/>
        <p:txBody>
          <a:bodyPr>
            <a:normAutofit fontScale="70000" lnSpcReduction="20000"/>
          </a:bodyPr>
          <a:lstStyle/>
          <a:p>
            <a:r>
              <a:rPr lang="en-IN" dirty="0"/>
              <a:t>(</a:t>
            </a:r>
            <a:r>
              <a:rPr lang="en-IN" dirty="0" err="1">
                <a:latin typeface="Arial Unicode MS" panose="020B0604020202020204" pitchFamily="34" charset="-128"/>
                <a:ea typeface="Arial Unicode MS" panose="020B0604020202020204" pitchFamily="34" charset="-128"/>
                <a:cs typeface="Arial Unicode MS" panose="020B0604020202020204" pitchFamily="34" charset="-128"/>
              </a:rPr>
              <a:t>i</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 Variables1. The Independent Variable (what I will change - 1 thing)*</a:t>
            </a:r>
          </a:p>
          <a:p>
            <a:endParaRPr lang="en-US"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The concentration of the solutions </a:t>
            </a:r>
            <a:r>
              <a:rPr lang="en-IN" dirty="0" err="1" smtClean="0">
                <a:latin typeface="Arial Unicode MS" panose="020B0604020202020204" pitchFamily="34" charset="-128"/>
                <a:ea typeface="Arial Unicode MS" panose="020B0604020202020204" pitchFamily="34" charset="-128"/>
                <a:cs typeface="Arial Unicode MS" panose="020B0604020202020204" pitchFamily="34" charset="-128"/>
              </a:rPr>
              <a:t>Ie</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making the solution more dilute/more concentrated</a:t>
            </a:r>
            <a:endParaRPr lang="en-IN"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IN" dirty="0">
                <a:latin typeface="Arial Unicode MS" panose="020B0604020202020204" pitchFamily="34" charset="-128"/>
                <a:ea typeface="Arial Unicode MS" panose="020B0604020202020204" pitchFamily="34" charset="-128"/>
                <a:cs typeface="Arial Unicode MS" panose="020B0604020202020204" pitchFamily="34" charset="-128"/>
              </a:rPr>
              <a:t> 2. The Dependent Variable (what I will measure - 1 thing)*</a:t>
            </a: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PH of Chemicals/reagents/solutions</a:t>
            </a:r>
            <a:endParaRPr lang="en-IN"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IN" dirty="0">
                <a:latin typeface="Arial Unicode MS" panose="020B0604020202020204" pitchFamily="34" charset="-128"/>
                <a:ea typeface="Arial Unicode MS" panose="020B0604020202020204" pitchFamily="34" charset="-128"/>
                <a:cs typeface="Arial Unicode MS" panose="020B0604020202020204" pitchFamily="34" charset="-128"/>
              </a:rPr>
              <a:t> 3. The controlled Variable (what </a:t>
            </a:r>
            <a:r>
              <a:rPr lang="en-IN" dirty="0" err="1">
                <a:latin typeface="Arial Unicode MS" panose="020B0604020202020204" pitchFamily="34" charset="-128"/>
                <a:ea typeface="Arial Unicode MS" panose="020B0604020202020204" pitchFamily="34" charset="-128"/>
                <a:cs typeface="Arial Unicode MS" panose="020B0604020202020204" pitchFamily="34" charset="-128"/>
              </a:rPr>
              <a:t>i</a:t>
            </a:r>
            <a:r>
              <a:rPr lang="en-IN" dirty="0">
                <a:latin typeface="Arial Unicode MS" panose="020B0604020202020204" pitchFamily="34" charset="-128"/>
                <a:ea typeface="Arial Unicode MS" panose="020B0604020202020204" pitchFamily="34" charset="-128"/>
                <a:cs typeface="Arial Unicode MS" panose="020B0604020202020204" pitchFamily="34" charset="-128"/>
              </a:rPr>
              <a:t> will keep the same - as many as you can!) </a:t>
            </a:r>
          </a:p>
          <a:p>
            <a:r>
              <a:rPr lang="en-US" dirty="0" err="1">
                <a:latin typeface="Arial Unicode MS" panose="020B0604020202020204" pitchFamily="34" charset="-128"/>
                <a:ea typeface="Arial Unicode MS" panose="020B0604020202020204" pitchFamily="34" charset="-128"/>
                <a:cs typeface="Arial Unicode MS" panose="020B0604020202020204" pitchFamily="34" charset="-128"/>
              </a:rPr>
              <a:t>Eg</a:t>
            </a:r>
            <a:r>
              <a:rPr lang="en-US" dirty="0">
                <a:latin typeface="Arial Unicode MS" panose="020B0604020202020204" pitchFamily="34" charset="-128"/>
                <a:ea typeface="Arial Unicode MS" panose="020B0604020202020204" pitchFamily="34" charset="-128"/>
                <a:cs typeface="Arial Unicode MS" panose="020B0604020202020204" pitchFamily="34" charset="-128"/>
              </a:rPr>
              <a:t> :  Use Same </a:t>
            </a:r>
            <a:r>
              <a:rPr lang="en-US" dirty="0" err="1" smtClean="0">
                <a:latin typeface="Arial Unicode MS" panose="020B0604020202020204" pitchFamily="34" charset="-128"/>
                <a:ea typeface="Arial Unicode MS" panose="020B0604020202020204" pitchFamily="34" charset="-128"/>
                <a:cs typeface="Arial Unicode MS" panose="020B0604020202020204" pitchFamily="34" charset="-128"/>
              </a:rPr>
              <a:t>ph</a:t>
            </a: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 meter/</a:t>
            </a:r>
            <a:r>
              <a:rPr lang="en-US" dirty="0" err="1" smtClean="0">
                <a:latin typeface="Arial Unicode MS" panose="020B0604020202020204" pitchFamily="34" charset="-128"/>
                <a:ea typeface="Arial Unicode MS" panose="020B0604020202020204" pitchFamily="34" charset="-128"/>
                <a:cs typeface="Arial Unicode MS" panose="020B0604020202020204" pitchFamily="34" charset="-128"/>
              </a:rPr>
              <a:t>ph</a:t>
            </a: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 probe </a:t>
            </a:r>
            <a:r>
              <a:rPr lang="en-US" dirty="0">
                <a:latin typeface="Arial Unicode MS" panose="020B0604020202020204" pitchFamily="34" charset="-128"/>
                <a:ea typeface="Arial Unicode MS" panose="020B0604020202020204" pitchFamily="34" charset="-128"/>
                <a:cs typeface="Arial Unicode MS" panose="020B0604020202020204" pitchFamily="34" charset="-128"/>
              </a:rPr>
              <a:t>each time</a:t>
            </a:r>
          </a:p>
          <a:p>
            <a:r>
              <a:rPr lang="en-US" dirty="0">
                <a:latin typeface="Arial Unicode MS" panose="020B0604020202020204" pitchFamily="34" charset="-128"/>
                <a:ea typeface="Arial Unicode MS" panose="020B0604020202020204" pitchFamily="34" charset="-128"/>
                <a:cs typeface="Arial Unicode MS" panose="020B0604020202020204" pitchFamily="34" charset="-128"/>
              </a:rPr>
              <a:t>Same room temperature </a:t>
            </a:r>
          </a:p>
          <a:p>
            <a:r>
              <a:rPr lang="en-US" dirty="0">
                <a:latin typeface="Arial Unicode MS" panose="020B0604020202020204" pitchFamily="34" charset="-128"/>
                <a:ea typeface="Arial Unicode MS" panose="020B0604020202020204" pitchFamily="34" charset="-128"/>
                <a:cs typeface="Arial Unicode MS" panose="020B0604020202020204" pitchFamily="34" charset="-128"/>
              </a:rPr>
              <a:t>Same </a:t>
            </a: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dilutions for all reagents tested</a:t>
            </a:r>
            <a:endParaRPr lang="en-US"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dirty="0">
                <a:latin typeface="Arial Unicode MS" panose="020B0604020202020204" pitchFamily="34" charset="-128"/>
                <a:ea typeface="Arial Unicode MS" panose="020B0604020202020204" pitchFamily="34" charset="-128"/>
                <a:cs typeface="Arial Unicode MS" panose="020B0604020202020204" pitchFamily="34" charset="-128"/>
              </a:rPr>
              <a:t>Same </a:t>
            </a: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bottle od deionized water to make up solutions</a:t>
            </a:r>
          </a:p>
          <a:p>
            <a:endParaRPr lang="en-US" dirty="0">
              <a:latin typeface="Comic Sans MS" panose="030F0702030302020204" pitchFamily="66" charset="0"/>
            </a:endParaRPr>
          </a:p>
          <a:p>
            <a:endParaRPr lang="en-IE" dirty="0"/>
          </a:p>
        </p:txBody>
      </p:sp>
    </p:spTree>
    <p:extLst>
      <p:ext uri="{BB962C8B-B14F-4D97-AF65-F5344CB8AC3E}">
        <p14:creationId xmlns:p14="http://schemas.microsoft.com/office/powerpoint/2010/main" val="463851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7424" y="1634427"/>
            <a:ext cx="9144000" cy="654922"/>
          </a:xfrm>
        </p:spPr>
        <p:txBody>
          <a:bodyPr>
            <a:normAutofit fontScale="90000"/>
          </a:bodyPr>
          <a:lstStyle/>
          <a:p>
            <a:r>
              <a:rPr lang="en-IE" sz="3200" dirty="0" smtClean="0">
                <a:latin typeface="Arial Unicode MS" panose="020B0604020202020204" pitchFamily="34" charset="-128"/>
                <a:ea typeface="Arial Unicode MS" panose="020B0604020202020204" pitchFamily="34" charset="-128"/>
                <a:cs typeface="Arial Unicode MS" panose="020B0604020202020204" pitchFamily="34" charset="-128"/>
              </a:rPr>
              <a:t>Equipment:</a:t>
            </a:r>
            <a:br>
              <a:rPr lang="en-IE" sz="3200" dirty="0" smtClean="0">
                <a:latin typeface="Arial Unicode MS" panose="020B0604020202020204" pitchFamily="34" charset="-128"/>
                <a:ea typeface="Arial Unicode MS" panose="020B0604020202020204" pitchFamily="34" charset="-128"/>
                <a:cs typeface="Arial Unicode MS" panose="020B0604020202020204" pitchFamily="34" charset="-128"/>
              </a:rPr>
            </a:br>
            <a:r>
              <a:rPr lang="en-IN" sz="3200" dirty="0" smtClean="0">
                <a:latin typeface="Arial Unicode MS" panose="020B0604020202020204" pitchFamily="34" charset="-128"/>
                <a:ea typeface="Arial Unicode MS" panose="020B0604020202020204" pitchFamily="34" charset="-128"/>
                <a:cs typeface="Arial Unicode MS" panose="020B0604020202020204" pitchFamily="34" charset="-128"/>
              </a:rPr>
              <a:t>Be sure to list every piece of equipment you use, leave nothing out! </a:t>
            </a:r>
            <a:endParaRPr lang="en-IN" sz="3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a:xfrm>
            <a:off x="2872563" y="8869929"/>
            <a:ext cx="6610579" cy="699074"/>
          </a:xfrm>
        </p:spPr>
        <p:txBody>
          <a:bodyPr/>
          <a:lstStyle/>
          <a:p>
            <a:endParaRPr lang="en-IN" dirty="0"/>
          </a:p>
        </p:txBody>
      </p:sp>
      <p:pic>
        <p:nvPicPr>
          <p:cNvPr id="1026" name="Picture 2" descr="Image result for testing ph of substanc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912" y="2527972"/>
            <a:ext cx="4097182" cy="205031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testing ph of substances ph me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1028" y="2741471"/>
            <a:ext cx="5715000" cy="33274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00111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Tasks:</a:t>
            </a:r>
            <a:endParaRPr lang="en-IE" dirty="0"/>
          </a:p>
        </p:txBody>
      </p:sp>
      <p:sp>
        <p:nvSpPr>
          <p:cNvPr id="3" name="Content Placeholder 2"/>
          <p:cNvSpPr>
            <a:spLocks noGrp="1"/>
          </p:cNvSpPr>
          <p:nvPr>
            <p:ph sz="quarter" idx="13"/>
          </p:nvPr>
        </p:nvSpPr>
        <p:spPr/>
        <p:txBody>
          <a:bodyPr/>
          <a:lstStyle/>
          <a:p>
            <a:r>
              <a:rPr lang="en-IN" dirty="0">
                <a:latin typeface="Arial Unicode MS" panose="020B0604020202020204" pitchFamily="34" charset="-128"/>
                <a:ea typeface="Arial Unicode MS" panose="020B0604020202020204" pitchFamily="34" charset="-128"/>
                <a:cs typeface="Arial Unicode MS" panose="020B0604020202020204" pitchFamily="34" charset="-128"/>
              </a:rPr>
              <a:t>This is the list of jobs that need to be done in order. (Like a to-do list)</a:t>
            </a:r>
          </a:p>
          <a:p>
            <a:r>
              <a:rPr lang="en-US" dirty="0">
                <a:latin typeface="Arial Unicode MS" panose="020B0604020202020204" pitchFamily="34" charset="-128"/>
                <a:ea typeface="Arial Unicode MS" panose="020B0604020202020204" pitchFamily="34" charset="-128"/>
                <a:cs typeface="Arial Unicode MS" panose="020B0604020202020204" pitchFamily="34" charset="-128"/>
              </a:rPr>
              <a:t>Use bullet points 4 points needed</a:t>
            </a:r>
          </a:p>
          <a:p>
            <a:r>
              <a:rPr lang="en-US" dirty="0" err="1">
                <a:latin typeface="Arial Unicode MS" panose="020B0604020202020204" pitchFamily="34" charset="-128"/>
                <a:ea typeface="Arial Unicode MS" panose="020B0604020202020204" pitchFamily="34" charset="-128"/>
                <a:cs typeface="Arial Unicode MS" panose="020B0604020202020204" pitchFamily="34" charset="-128"/>
              </a:rPr>
              <a:t>Eg</a:t>
            </a:r>
            <a:r>
              <a:rPr lang="en-US" dirty="0">
                <a:latin typeface="Arial Unicode MS" panose="020B0604020202020204" pitchFamily="34" charset="-128"/>
                <a:ea typeface="Arial Unicode MS" panose="020B0604020202020204" pitchFamily="34" charset="-128"/>
                <a:cs typeface="Arial Unicode MS" panose="020B0604020202020204" pitchFamily="34" charset="-128"/>
              </a:rPr>
              <a:t> :</a:t>
            </a:r>
          </a:p>
          <a:p>
            <a:pPr marL="0" indent="0">
              <a:buNone/>
            </a:pPr>
            <a:r>
              <a:rPr lang="en-US"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Make solutions of washing soda, sucrose, vinegar</a:t>
            </a:r>
            <a:endParaRPr lang="en-US"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US" dirty="0">
                <a:latin typeface="Arial Unicode MS" panose="020B0604020202020204" pitchFamily="34" charset="-128"/>
                <a:ea typeface="Arial Unicode MS" panose="020B0604020202020204" pitchFamily="34" charset="-128"/>
                <a:cs typeface="Arial Unicode MS" panose="020B0604020202020204" pitchFamily="34" charset="-128"/>
              </a:rPr>
              <a:t>	Record and </a:t>
            </a:r>
            <a:r>
              <a:rPr lang="en-US" dirty="0" err="1">
                <a:latin typeface="Arial Unicode MS" panose="020B0604020202020204" pitchFamily="34" charset="-128"/>
                <a:ea typeface="Arial Unicode MS" panose="020B0604020202020204" pitchFamily="34" charset="-128"/>
                <a:cs typeface="Arial Unicode MS" panose="020B0604020202020204" pitchFamily="34" charset="-128"/>
              </a:rPr>
              <a:t>analyse</a:t>
            </a:r>
            <a:r>
              <a:rPr lang="en-US" dirty="0">
                <a:latin typeface="Arial Unicode MS" panose="020B0604020202020204" pitchFamily="34" charset="-128"/>
                <a:ea typeface="Arial Unicode MS" panose="020B0604020202020204" pitchFamily="34" charset="-128"/>
                <a:cs typeface="Arial Unicode MS" panose="020B0604020202020204" pitchFamily="34" charset="-128"/>
              </a:rPr>
              <a:t> results</a:t>
            </a:r>
          </a:p>
          <a:p>
            <a:r>
              <a:rPr lang="en-IE" dirty="0" err="1" smtClean="0">
                <a:latin typeface="Arial Unicode MS" panose="020B0604020202020204" pitchFamily="34" charset="-128"/>
                <a:ea typeface="Arial Unicode MS" panose="020B0604020202020204" pitchFamily="34" charset="-128"/>
                <a:cs typeface="Arial Unicode MS" panose="020B0604020202020204" pitchFamily="34" charset="-128"/>
              </a:rPr>
              <a:t>etc</a:t>
            </a:r>
            <a:endParaRPr lang="en-IE"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86229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801397"/>
            <a:ext cx="10364451" cy="1596177"/>
          </a:xfrm>
        </p:spPr>
        <p:txBody>
          <a:bodyPr/>
          <a:lstStyle/>
          <a:p>
            <a:r>
              <a:rPr lang="fr-FR" dirty="0" smtClean="0"/>
              <a:t>Part 3 (</a:t>
            </a:r>
            <a:r>
              <a:rPr lang="fr-FR" dirty="0" err="1" smtClean="0"/>
              <a:t>Procedures</a:t>
            </a:r>
            <a:r>
              <a:rPr lang="fr-FR" dirty="0" smtClean="0"/>
              <a:t>, </a:t>
            </a:r>
            <a:r>
              <a:rPr lang="fr-FR" dirty="0" err="1" smtClean="0"/>
              <a:t>apparatus</a:t>
            </a:r>
            <a:r>
              <a:rPr lang="fr-FR" dirty="0" smtClean="0"/>
              <a:t> etc.)</a:t>
            </a:r>
            <a:br>
              <a:rPr lang="fr-FR" dirty="0" smtClean="0"/>
            </a:br>
            <a:endParaRPr lang="en-IN" dirty="0"/>
          </a:p>
        </p:txBody>
      </p:sp>
      <p:sp>
        <p:nvSpPr>
          <p:cNvPr id="3" name="Content Placeholder 2"/>
          <p:cNvSpPr>
            <a:spLocks noGrp="1"/>
          </p:cNvSpPr>
          <p:nvPr>
            <p:ph idx="4294967295"/>
          </p:nvPr>
        </p:nvSpPr>
        <p:spPr>
          <a:xfrm>
            <a:off x="838200" y="1825625"/>
            <a:ext cx="10515600" cy="4351338"/>
          </a:xfrm>
          <a:prstGeom prst="rect">
            <a:avLst/>
          </a:prstGeom>
        </p:spPr>
        <p:txBody>
          <a:bodyPr/>
          <a:lstStyle/>
          <a:p>
            <a:r>
              <a:rPr lang="en-IN" dirty="0" smtClean="0"/>
              <a:t>(</a:t>
            </a:r>
            <a:r>
              <a:rPr lang="en-IN" dirty="0" err="1" smtClean="0">
                <a:latin typeface="Arial Unicode MS" panose="020B0604020202020204" pitchFamily="34" charset="-128"/>
                <a:ea typeface="Arial Unicode MS" panose="020B0604020202020204" pitchFamily="34" charset="-128"/>
                <a:cs typeface="Arial Unicode MS" panose="020B0604020202020204" pitchFamily="34" charset="-128"/>
              </a:rPr>
              <a:t>i</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Safety - don't just say I wore safety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glasses, </a:t>
            </a:r>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say why! </a:t>
            </a:r>
            <a:endParaRPr lang="en-IN"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For example…</a:t>
            </a:r>
            <a:endParaRPr lang="en-IN"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IN" dirty="0" smtClean="0">
                <a:latin typeface="Arial Unicode MS" panose="020B0604020202020204" pitchFamily="34" charset="-128"/>
                <a:ea typeface="Arial Unicode MS" panose="020B0604020202020204" pitchFamily="34" charset="-128"/>
                <a:cs typeface="Arial Unicode MS" panose="020B0604020202020204" pitchFamily="34" charset="-128"/>
              </a:rPr>
              <a:t> I wore safety glasses (You need at least two safety precautions) </a:t>
            </a:r>
          </a:p>
          <a:p>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Handle pH probe carefully and store in buffer solution when not in use.</a:t>
            </a:r>
          </a:p>
          <a:p>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Take care when handling glassware not to drop and break it.</a:t>
            </a:r>
          </a:p>
          <a:p>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Clean any spillages immediately to prevent any accidents.</a:t>
            </a:r>
            <a:endParaRPr lang="en-IE"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IN"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575218716"/>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198</TotalTime>
  <Words>1310</Words>
  <Application>Microsoft Office PowerPoint</Application>
  <PresentationFormat>Widescreen</PresentationFormat>
  <Paragraphs>126</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 Unicode MS</vt:lpstr>
      <vt:lpstr>Arial</vt:lpstr>
      <vt:lpstr>Arial Black</vt:lpstr>
      <vt:lpstr>Arial Narrow</vt:lpstr>
      <vt:lpstr>Comic Sans MS</vt:lpstr>
      <vt:lpstr>Tw Cen MT</vt:lpstr>
      <vt:lpstr>Droplet</vt:lpstr>
      <vt:lpstr>Chemistry Coursework title 2017    Investigate quantitatively, at room temperature, the effect of dilution on the pH of (i) vinegar, (ii) a solution containing 5 g washing soda per litre of water, (iii) a solution containing 5 g sucrose per litre of water. </vt:lpstr>
      <vt:lpstr>Part 1 (Introduction) </vt:lpstr>
      <vt:lpstr>The pH scale (General) The pH scale  indicates the acidity or alkalinity of solutions. Acids have a pH of less than 7. Alkalis have a pH of more than 7. Pure water and neutral solutions have a pH equal to 7 </vt:lpstr>
      <vt:lpstr>PowerPoint Presentation</vt:lpstr>
      <vt:lpstr>PowerPoint Presentation</vt:lpstr>
      <vt:lpstr>Part 2 (Preparation and Planning) (5 needed) </vt:lpstr>
      <vt:lpstr>Equipment: Be sure to list every piece of equipment you use, leave nothing out! </vt:lpstr>
      <vt:lpstr>Tasks:</vt:lpstr>
      <vt:lpstr>Part 3 (Procedures, apparatus etc.) </vt:lpstr>
      <vt:lpstr>(ii + iii) Procedure with diagram</vt:lpstr>
      <vt:lpstr>Sample procedure:</vt:lpstr>
      <vt:lpstr>Sample procedure continued:</vt:lpstr>
      <vt:lpstr>(iv) Data and observations</vt:lpstr>
      <vt:lpstr>PowerPoint Presentation</vt:lpstr>
      <vt:lpstr>Sample Table of results.pH of substances at different concentrations </vt:lpstr>
      <vt:lpstr>calculations</vt:lpstr>
      <vt:lpstr>Sample curve</vt:lpstr>
      <vt:lpstr>Sample bar chart</vt:lpstr>
      <vt:lpstr>(ii) Conclusion and Evaluation of results. Answer some of the following questions in your written report.</vt:lpstr>
      <vt:lpstr>PowerPoint Presentation</vt:lpstr>
      <vt:lpstr>Part 5 (comments) (i) Refinements, extensions and sources of error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Chemistry Coursework title 2017    Investigate quantitatively, at room temperature, the effect of dilution on the pH of (i) vinegar, (ii) a solution containing 5 g washing soda per litre of water, (iii) a solution containing 5 g sucrose per litre of water.</dc:title>
  <dc:creator>Sarah Kavanagh</dc:creator>
  <cp:lastModifiedBy>Robert Cummins</cp:lastModifiedBy>
  <cp:revision>18</cp:revision>
  <dcterms:created xsi:type="dcterms:W3CDTF">2017-03-05T14:50:35Z</dcterms:created>
  <dcterms:modified xsi:type="dcterms:W3CDTF">2017-03-28T08:09:00Z</dcterms:modified>
</cp:coreProperties>
</file>