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F02A-621A-409E-8166-AB9FF6D4972B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4884-D060-4208-8BEB-E4C8B49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9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F02A-621A-409E-8166-AB9FF6D4972B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4884-D060-4208-8BEB-E4C8B49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4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F02A-621A-409E-8166-AB9FF6D4972B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4884-D060-4208-8BEB-E4C8B49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3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F02A-621A-409E-8166-AB9FF6D4972B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4884-D060-4208-8BEB-E4C8B49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5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F02A-621A-409E-8166-AB9FF6D4972B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4884-D060-4208-8BEB-E4C8B49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8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F02A-621A-409E-8166-AB9FF6D4972B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4884-D060-4208-8BEB-E4C8B49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03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F02A-621A-409E-8166-AB9FF6D4972B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4884-D060-4208-8BEB-E4C8B49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3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F02A-621A-409E-8166-AB9FF6D4972B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4884-D060-4208-8BEB-E4C8B49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F02A-621A-409E-8166-AB9FF6D4972B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4884-D060-4208-8BEB-E4C8B49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0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F02A-621A-409E-8166-AB9FF6D4972B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4884-D060-4208-8BEB-E4C8B49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8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F02A-621A-409E-8166-AB9FF6D4972B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4884-D060-4208-8BEB-E4C8B49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2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2F02A-621A-409E-8166-AB9FF6D4972B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64884-D060-4208-8BEB-E4C8B49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7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47800"/>
            <a:ext cx="9144000" cy="35052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</a:rPr>
              <a:t>   </a:t>
            </a:r>
            <a:r>
              <a:rPr lang="en-US" sz="6600" b="1" dirty="0" smtClean="0">
                <a:solidFill>
                  <a:srgbClr val="C00000"/>
                </a:solidFill>
              </a:rPr>
              <a:t>    </a:t>
            </a:r>
            <a:r>
              <a:rPr lang="en-US" b="1" dirty="0" smtClean="0">
                <a:solidFill>
                  <a:srgbClr val="C00000"/>
                </a:solidFill>
              </a:rPr>
              <a:t>AP </a:t>
            </a:r>
            <a:r>
              <a:rPr lang="en-US" b="1" dirty="0" smtClean="0">
                <a:solidFill>
                  <a:srgbClr val="C00000"/>
                </a:solidFill>
              </a:rPr>
              <a:t>World History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5400" b="1" u="sng" dirty="0" smtClean="0"/>
              <a:t>How </a:t>
            </a:r>
            <a:r>
              <a:rPr lang="en-US" sz="5400" b="1" u="sng" dirty="0" smtClean="0"/>
              <a:t>to Craft the DBQ Essay</a:t>
            </a:r>
            <a:endParaRPr lang="en-US" sz="54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541" y="533400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en-US" sz="6000" b="1" dirty="0" smtClean="0">
                <a:solidFill>
                  <a:srgbClr val="002060"/>
                </a:solidFill>
              </a:rPr>
              <a:t>Doc </a:t>
            </a:r>
            <a:r>
              <a:rPr lang="en-US" sz="6000" b="1" dirty="0" smtClean="0">
                <a:solidFill>
                  <a:srgbClr val="002060"/>
                </a:solidFill>
              </a:rPr>
              <a:t>Holley’s </a:t>
            </a:r>
          </a:p>
          <a:p>
            <a:endParaRPr lang="en-US" sz="6000" b="1" dirty="0" smtClean="0">
              <a:solidFill>
                <a:srgbClr val="002060"/>
              </a:solidFill>
            </a:endParaRPr>
          </a:p>
          <a:p>
            <a:r>
              <a:rPr lang="en-US" sz="6000" b="1" dirty="0" smtClean="0">
                <a:solidFill>
                  <a:srgbClr val="002060"/>
                </a:solidFill>
              </a:rPr>
              <a:t>  </a:t>
            </a:r>
            <a:endParaRPr lang="en-US" sz="6000" b="1" dirty="0" smtClean="0">
              <a:solidFill>
                <a:srgbClr val="002060"/>
              </a:solidFill>
            </a:endParaRPr>
          </a:p>
          <a:p>
            <a:endParaRPr lang="en-US" sz="60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3400"/>
            <a:ext cx="1524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118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305800" cy="6858000"/>
          </a:xfrm>
        </p:spPr>
        <p:txBody>
          <a:bodyPr>
            <a:normAutofit/>
          </a:bodyPr>
          <a:lstStyle/>
          <a:p>
            <a:pPr algn="just"/>
            <a:r>
              <a:rPr lang="en-US" sz="6700" b="1" dirty="0" smtClean="0">
                <a:solidFill>
                  <a:srgbClr val="C00000"/>
                </a:solidFill>
              </a:rPr>
              <a:t>THESIS</a:t>
            </a:r>
            <a:r>
              <a:rPr lang="en-US" sz="6700" b="1" dirty="0" smtClean="0"/>
              <a:t> -  </a:t>
            </a:r>
            <a:r>
              <a:rPr lang="en-US" dirty="0" smtClean="0"/>
              <a:t>Present a thesis that makes a </a:t>
            </a:r>
            <a:r>
              <a:rPr lang="en-US" u="sng" dirty="0" smtClean="0"/>
              <a:t>historical defensible claim </a:t>
            </a:r>
            <a:r>
              <a:rPr lang="en-US" dirty="0" smtClean="0"/>
              <a:t>and </a:t>
            </a:r>
            <a:r>
              <a:rPr lang="en-US" u="sng" dirty="0" smtClean="0"/>
              <a:t>responds to all parts of the question.  T</a:t>
            </a:r>
            <a:r>
              <a:rPr lang="en-US" dirty="0" smtClean="0"/>
              <a:t>he thesis must consist of one or more sentences located in the introduction.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14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6400799"/>
          </a:xfrm>
        </p:spPr>
        <p:txBody>
          <a:bodyPr>
            <a:normAutofit fontScale="90000"/>
          </a:bodyPr>
          <a:lstStyle/>
          <a:p>
            <a:pPr algn="l"/>
            <a:r>
              <a:rPr lang="en-US" sz="6700" b="1" dirty="0" smtClean="0">
                <a:solidFill>
                  <a:srgbClr val="C00000"/>
                </a:solidFill>
              </a:rPr>
              <a:t>Argument Development  </a:t>
            </a:r>
            <a:r>
              <a:rPr lang="en-US" sz="6000" b="1" dirty="0" smtClean="0">
                <a:solidFill>
                  <a:srgbClr val="C00000"/>
                </a:solidFill>
              </a:rPr>
              <a:t>- </a:t>
            </a:r>
            <a:r>
              <a:rPr lang="en-US" b="1" dirty="0" smtClean="0"/>
              <a:t>Develop and support a cohesive argument that recognizes and accounts for historical complexity by explicitly illustrating relationships among historical evidence such as contradiction, corroboration, and/or qualification.</a:t>
            </a:r>
            <a:br>
              <a:rPr lang="en-US" b="1" dirty="0" smtClean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24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1"/>
            <a:ext cx="8458200" cy="5715000"/>
          </a:xfrm>
        </p:spPr>
        <p:txBody>
          <a:bodyPr>
            <a:normAutofit/>
          </a:bodyPr>
          <a:lstStyle/>
          <a:p>
            <a:pPr algn="l"/>
            <a:r>
              <a:rPr lang="en-US" sz="6700" b="1" dirty="0" smtClean="0">
                <a:solidFill>
                  <a:srgbClr val="C00000"/>
                </a:solidFill>
              </a:rPr>
              <a:t>Use of the Documents 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Utilize the content of at least six of the documents to support the stated thesis or a relevant argument.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8151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8458200" cy="60198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rgbClr val="C00000"/>
                </a:solidFill>
              </a:rPr>
              <a:t>Sourcing the Documents -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Explain the significance of the author’s point of view, author’s purpose, historical context, and/or audience for at least four documents.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630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1"/>
            <a:ext cx="8534400" cy="6019799"/>
          </a:xfrm>
        </p:spPr>
        <p:txBody>
          <a:bodyPr>
            <a:normAutofit/>
          </a:bodyPr>
          <a:lstStyle/>
          <a:p>
            <a:pPr algn="l"/>
            <a:r>
              <a:rPr lang="en-US" sz="6700" b="1" dirty="0" smtClean="0">
                <a:solidFill>
                  <a:srgbClr val="C00000"/>
                </a:solidFill>
              </a:rPr>
              <a:t>Outside Evidence -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Provide an example or additional piece of specific evidence beyond those found in the documents to support or qualify the argument.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76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458200" cy="5867400"/>
          </a:xfrm>
        </p:spPr>
        <p:txBody>
          <a:bodyPr>
            <a:normAutofit/>
          </a:bodyPr>
          <a:lstStyle/>
          <a:p>
            <a:pPr algn="l"/>
            <a:r>
              <a:rPr lang="en-US" sz="6600" b="1" dirty="0" smtClean="0">
                <a:solidFill>
                  <a:srgbClr val="C00000"/>
                </a:solidFill>
              </a:rPr>
              <a:t>Synthesis – </a:t>
            </a:r>
            <a:r>
              <a:rPr lang="en-US" dirty="0" smtClean="0"/>
              <a:t>Extend the argument by explaining the connections between the argument and ONE of the following: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812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8763000" cy="6096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* </a:t>
            </a:r>
            <a:r>
              <a:rPr lang="en-US" sz="3600" b="1" dirty="0" smtClean="0">
                <a:solidFill>
                  <a:srgbClr val="C00000"/>
                </a:solidFill>
              </a:rPr>
              <a:t>Synthesis continued  </a:t>
            </a:r>
            <a:r>
              <a:rPr lang="en-US" sz="3600" b="1" dirty="0">
                <a:solidFill>
                  <a:srgbClr val="C00000"/>
                </a:solidFill>
              </a:rPr>
              <a:t>– </a:t>
            </a:r>
            <a:r>
              <a:rPr lang="en-US" sz="3600" b="1" dirty="0" smtClean="0">
                <a:solidFill>
                  <a:srgbClr val="C00000"/>
                </a:solidFill>
              </a:rPr>
              <a:t/>
            </a:r>
            <a:br>
              <a:rPr lang="en-US" sz="3600" b="1" dirty="0" smtClean="0">
                <a:solidFill>
                  <a:srgbClr val="C00000"/>
                </a:solidFill>
              </a:rPr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a.  </a:t>
            </a:r>
            <a:r>
              <a:rPr lang="en-US" sz="3600" dirty="0" smtClean="0"/>
              <a:t>A development in a different historical period, situation, era, or geographical area.</a:t>
            </a:r>
            <a:br>
              <a:rPr lang="en-US" sz="3600" dirty="0" smtClean="0"/>
            </a:br>
            <a:endParaRPr lang="en-US" sz="3600" dirty="0" smtClean="0"/>
          </a:p>
          <a:p>
            <a:pPr algn="l"/>
            <a:r>
              <a:rPr lang="en-US" sz="3600" b="1" dirty="0" smtClean="0"/>
              <a:t>b. </a:t>
            </a:r>
            <a:r>
              <a:rPr lang="en-US" sz="3600" dirty="0" smtClean="0"/>
              <a:t>A course theme and/or approach to history that is not the focus of the essay (such as political, economic, social, cultural, or intellectual history)</a:t>
            </a:r>
            <a:br>
              <a:rPr lang="en-US" sz="3600" dirty="0" smtClean="0"/>
            </a:br>
            <a:endParaRPr lang="en-US" sz="3600" b="1" dirty="0" smtClean="0"/>
          </a:p>
          <a:p>
            <a:pPr algn="l"/>
            <a:r>
              <a:rPr lang="en-US" sz="3600" b="1" dirty="0" smtClean="0"/>
              <a:t>c.  </a:t>
            </a:r>
            <a:r>
              <a:rPr lang="en-US" sz="3600" dirty="0" smtClean="0"/>
              <a:t>A different discipline or field of inquiry (such as economics, government, and politics, art history, or anthropology.)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79060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THE END 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57200"/>
            <a:ext cx="8229600" cy="33528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4000" b="1" dirty="0" smtClean="0">
                <a:solidFill>
                  <a:srgbClr val="C00000"/>
                </a:solidFill>
              </a:rPr>
              <a:t>Now, begin your practice.  </a:t>
            </a:r>
          </a:p>
          <a:p>
            <a:pPr algn="just"/>
            <a:r>
              <a:rPr lang="en-US" sz="4000" b="1" dirty="0" smtClean="0">
                <a:solidFill>
                  <a:srgbClr val="C00000"/>
                </a:solidFill>
              </a:rPr>
              <a:t>Keep in mind you have </a:t>
            </a:r>
            <a:r>
              <a:rPr lang="en-US" sz="5200" b="1" dirty="0" smtClean="0">
                <a:solidFill>
                  <a:srgbClr val="0070C0"/>
                </a:solidFill>
              </a:rPr>
              <a:t>15 minutes </a:t>
            </a:r>
            <a:r>
              <a:rPr lang="en-US" sz="4000" b="1" dirty="0" smtClean="0">
                <a:solidFill>
                  <a:srgbClr val="C00000"/>
                </a:solidFill>
              </a:rPr>
              <a:t>to read and prepare, and </a:t>
            </a:r>
            <a:r>
              <a:rPr lang="en-US" sz="5800" b="1" dirty="0" smtClean="0">
                <a:solidFill>
                  <a:srgbClr val="0070C0"/>
                </a:solidFill>
              </a:rPr>
              <a:t>40 minutes </a:t>
            </a:r>
            <a:r>
              <a:rPr lang="en-US" sz="4000" b="1" dirty="0" smtClean="0">
                <a:solidFill>
                  <a:srgbClr val="C00000"/>
                </a:solidFill>
              </a:rPr>
              <a:t>to write :  TOTAL OF </a:t>
            </a:r>
            <a:r>
              <a:rPr lang="en-US" sz="6500" b="1" dirty="0" smtClean="0">
                <a:solidFill>
                  <a:srgbClr val="0070C0"/>
                </a:solidFill>
              </a:rPr>
              <a:t>55 Minutes </a:t>
            </a:r>
            <a:r>
              <a:rPr lang="en-US" sz="4000" b="1" dirty="0" smtClean="0">
                <a:solidFill>
                  <a:srgbClr val="C00000"/>
                </a:solidFill>
              </a:rPr>
              <a:t>for the DBQ which is the first part of Section 2. 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31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149</Words>
  <Application>Microsoft Office PowerPoint</Application>
  <PresentationFormat>On-screen Show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    AP World History How to Craft the DBQ Essay</vt:lpstr>
      <vt:lpstr>THESIS -  Present a thesis that makes a historical defensible claim and responds to all parts of the question.  The thesis must consist of one or more sentences located in the introduction.</vt:lpstr>
      <vt:lpstr>Argument Development  - Develop and support a cohesive argument that recognizes and accounts for historical complexity by explicitly illustrating relationships among historical evidence such as contradiction, corroboration, and/or qualification. </vt:lpstr>
      <vt:lpstr>Use of the Documents - Utilize the content of at least six of the documents to support the stated thesis or a relevant argument.</vt:lpstr>
      <vt:lpstr>Sourcing the Documents -   Explain the significance of the author’s point of view, author’s purpose, historical context, and/or audience for at least four documents.</vt:lpstr>
      <vt:lpstr>Outside Evidence -  Provide an example or additional piece of specific evidence beyond those found in the documents to support or qualify the argument.</vt:lpstr>
      <vt:lpstr>Synthesis – Extend the argument by explaining the connections between the argument and ONE of the following:</vt:lpstr>
      <vt:lpstr>* Synthesis continued  –   a.  A development in a different historical period, situation, era, or geographical area.  b. A course theme and/or approach to history that is not the focus of the essay (such as political, economic, social, cultural, or intellectual history)  c.  A different discipline or field of inquiry (such as economics, government, and politics, art history, or anthropology.) </vt:lpstr>
      <vt:lpstr>THE END </vt:lpstr>
    </vt:vector>
  </TitlesOfParts>
  <Company>DOD Education Activity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World History  How to Craft the DBQ Essay</dc:title>
  <dc:creator>Holley, Ronnie L. Dr. CIV OSD/DoDEA-Pacific</dc:creator>
  <cp:lastModifiedBy>Holley, Ronnie L. Dr. CIV OSD/DoDEA-Pacific</cp:lastModifiedBy>
  <cp:revision>8</cp:revision>
  <dcterms:created xsi:type="dcterms:W3CDTF">2017-02-28T05:17:56Z</dcterms:created>
  <dcterms:modified xsi:type="dcterms:W3CDTF">2017-02-28T06:48:52Z</dcterms:modified>
</cp:coreProperties>
</file>