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0" r:id="rId6"/>
    <p:sldId id="259" r:id="rId7"/>
    <p:sldId id="261" r:id="rId8"/>
    <p:sldId id="257" r:id="rId9"/>
    <p:sldId id="27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73" r:id="rId23"/>
    <p:sldId id="274" r:id="rId24"/>
    <p:sldId id="275" r:id="rId25"/>
    <p:sldId id="276" r:id="rId26"/>
    <p:sldId id="280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3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1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52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14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3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0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55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9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4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68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2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33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94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49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81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25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6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2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0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6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51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93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67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42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26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66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84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1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4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39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97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17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4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8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7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1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54DB-7784-4CB9-861B-6B1ED248888C}" type="datetimeFigureOut">
              <a:rPr lang="en-US" smtClean="0"/>
              <a:t>01-Feb-13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747-D4EF-429B-94D9-8DEE93BD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3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6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1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7459-D00D-409F-B974-032C398A01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01-Feb-13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FF07-1862-4733-9DC5-F9DEA91F5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nglxmelanesia.com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96944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Syntax through the Wide-Angle Lens of Dialectics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208912" cy="237626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Presentation @ the 2012 LSPNG Conference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By Olga Temple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Linguistics &amp; Modern Languages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School of Humanities &amp; Social Sciences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University of Papua New Guinea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26 September 2012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SIL </a:t>
            </a:r>
            <a:r>
              <a:rPr lang="en-US" dirty="0" err="1">
                <a:solidFill>
                  <a:srgbClr val="002060"/>
                </a:solidFill>
              </a:rPr>
              <a:t>Ukarumpa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Universal principles of generalization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853136"/>
          </a:xfrm>
        </p:spPr>
        <p:txBody>
          <a:bodyPr>
            <a:normAutofit/>
          </a:bodyPr>
          <a:lstStyle/>
          <a:p>
            <a:r>
              <a:rPr lang="en-US" dirty="0"/>
              <a:t>To answer these </a:t>
            </a:r>
            <a:r>
              <a:rPr lang="en-US" dirty="0" err="1" smtClean="0"/>
              <a:t>qs</a:t>
            </a:r>
            <a:r>
              <a:rPr lang="en-US" dirty="0"/>
              <a:t>, we </a:t>
            </a:r>
            <a:r>
              <a:rPr lang="en-US" dirty="0" smtClean="0"/>
              <a:t>connect things by resemblance</a:t>
            </a:r>
            <a:r>
              <a:rPr lang="en-US" dirty="0"/>
              <a:t>, contiguity in space &amp; time, and cause/effect – these associations are the </a:t>
            </a:r>
            <a:r>
              <a:rPr lang="en-US" b="1" dirty="0">
                <a:solidFill>
                  <a:srgbClr val="C00000"/>
                </a:solidFill>
              </a:rPr>
              <a:t>universal principles of human </a:t>
            </a:r>
            <a:r>
              <a:rPr lang="en-US" b="1" dirty="0" smtClean="0">
                <a:solidFill>
                  <a:srgbClr val="C00000"/>
                </a:solidFill>
              </a:rPr>
              <a:t>understanding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endParaRPr lang="en-US" sz="2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en-US" sz="1800" dirty="0" smtClean="0"/>
              <a:t>(Hume</a:t>
            </a:r>
            <a:r>
              <a:rPr lang="en-US" sz="1800" dirty="0"/>
              <a:t>: 1748</a:t>
            </a:r>
            <a:r>
              <a:rPr lang="en-US" sz="1800" dirty="0" smtClean="0"/>
              <a:t>) </a:t>
            </a:r>
          </a:p>
          <a:p>
            <a:endParaRPr lang="en-US" dirty="0"/>
          </a:p>
          <a:p>
            <a:r>
              <a:rPr lang="en-US" dirty="0"/>
              <a:t>The functions of word-meanings that answer these questions </a:t>
            </a:r>
            <a:r>
              <a:rPr lang="en-US" dirty="0" smtClean="0"/>
              <a:t>(‘single-handedly’ </a:t>
            </a:r>
            <a:r>
              <a:rPr lang="en-US" dirty="0"/>
              <a:t>or </a:t>
            </a:r>
            <a:r>
              <a:rPr lang="en-US" dirty="0" smtClean="0"/>
              <a:t>in </a:t>
            </a:r>
            <a:r>
              <a:rPr lang="en-US" dirty="0"/>
              <a:t>groups) are </a:t>
            </a:r>
            <a:r>
              <a:rPr lang="en-US" b="1" dirty="0" smtClean="0"/>
              <a:t>‘</a:t>
            </a:r>
            <a:r>
              <a:rPr lang="en-US" b="1" dirty="0"/>
              <a:t>Parts of Speech</a:t>
            </a:r>
            <a:r>
              <a:rPr lang="en-US" dirty="0"/>
              <a:t>.</a:t>
            </a:r>
            <a:r>
              <a:rPr lang="en-US" b="1" dirty="0"/>
              <a:t>’ 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5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Focus of dialectical </a:t>
            </a:r>
            <a:r>
              <a:rPr lang="en-US" sz="3600" b="1" dirty="0" smtClean="0">
                <a:solidFill>
                  <a:srgbClr val="C00000"/>
                </a:solidFill>
              </a:rPr>
              <a:t>analysis is on the </a:t>
            </a:r>
            <a:r>
              <a:rPr lang="en-US" sz="3600" b="1" i="1" dirty="0" smtClean="0">
                <a:solidFill>
                  <a:srgbClr val="C00000"/>
                </a:solidFill>
              </a:rPr>
              <a:t>essence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of </a:t>
            </a:r>
            <a:r>
              <a:rPr lang="el-GR" sz="3600" b="1" dirty="0" smtClean="0">
                <a:solidFill>
                  <a:srgbClr val="C00000"/>
                </a:solidFill>
              </a:rPr>
              <a:t>λ</a:t>
            </a:r>
            <a:r>
              <a:rPr lang="en-US" sz="3600" b="1" dirty="0" smtClean="0">
                <a:solidFill>
                  <a:srgbClr val="C00000"/>
                </a:solidFill>
              </a:rPr>
              <a:t> -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816424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S</a:t>
            </a:r>
            <a:r>
              <a:rPr lang="en-US" b="1" i="1" dirty="0" smtClean="0"/>
              <a:t>entence meaning</a:t>
            </a:r>
            <a:r>
              <a:rPr lang="en-US" dirty="0" smtClean="0"/>
              <a:t>, </a:t>
            </a:r>
            <a:r>
              <a:rPr lang="en-US" dirty="0"/>
              <a:t>the product of </a:t>
            </a:r>
            <a:endParaRPr lang="en-US" dirty="0" smtClean="0"/>
          </a:p>
          <a:p>
            <a:pPr lvl="1"/>
            <a:r>
              <a:rPr lang="en-US" b="1" dirty="0" smtClean="0"/>
              <a:t>synthesis</a:t>
            </a:r>
            <a:r>
              <a:rPr lang="en-US" dirty="0" smtClean="0"/>
              <a:t> of word-meanings into </a:t>
            </a:r>
            <a:r>
              <a:rPr lang="en-US" dirty="0"/>
              <a:t>the nexus of the sentence [S/V/C] and </a:t>
            </a:r>
            <a:endParaRPr lang="en-US" dirty="0" smtClean="0"/>
          </a:p>
          <a:p>
            <a:pPr lvl="1"/>
            <a:r>
              <a:rPr lang="en-US" b="1" dirty="0" smtClean="0"/>
              <a:t>analysis</a:t>
            </a:r>
            <a:r>
              <a:rPr lang="en-US" dirty="0" smtClean="0"/>
              <a:t> </a:t>
            </a:r>
            <a:r>
              <a:rPr lang="en-US" dirty="0"/>
              <a:t>(modification) of the major nexus constituents (a.k.a. recursion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540060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90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Parts of Speech </a:t>
            </a:r>
            <a:r>
              <a:rPr lang="en-US" sz="3000" dirty="0" smtClean="0"/>
              <a:t>are </a:t>
            </a:r>
            <a:r>
              <a:rPr lang="en-US" sz="3000" b="1" i="1" dirty="0"/>
              <a:t>functions</a:t>
            </a:r>
            <a:r>
              <a:rPr lang="en-US" sz="3000" dirty="0"/>
              <a:t> of words in the 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781128"/>
          </a:xfrm>
        </p:spPr>
        <p:txBody>
          <a:bodyPr>
            <a:normAutofit/>
          </a:bodyPr>
          <a:lstStyle/>
          <a:p>
            <a:r>
              <a:rPr lang="en-US" dirty="0"/>
              <a:t>these include the traditional eight ‘jobs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groups of words (phrases &amp; clauses</a:t>
            </a:r>
            <a:r>
              <a:rPr lang="en-US" dirty="0" smtClean="0"/>
              <a:t>) can do 3 of </a:t>
            </a:r>
            <a:r>
              <a:rPr lang="en-US" dirty="0"/>
              <a:t>these </a:t>
            </a:r>
            <a:r>
              <a:rPr lang="en-US" dirty="0" smtClean="0"/>
              <a:t>‘jobs’ - (adjective</a:t>
            </a:r>
            <a:r>
              <a:rPr lang="en-US" dirty="0"/>
              <a:t>, adverb, </a:t>
            </a:r>
            <a:r>
              <a:rPr lang="en-US" dirty="0" smtClean="0"/>
              <a:t>&amp; noun)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66193"/>
            <a:ext cx="4896544" cy="4896544"/>
          </a:xfrm>
        </p:spPr>
      </p:pic>
    </p:spTree>
    <p:extLst>
      <p:ext uri="{BB962C8B-B14F-4D97-AF65-F5344CB8AC3E}">
        <p14:creationId xmlns:p14="http://schemas.microsoft.com/office/powerpoint/2010/main" val="19917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Generalizing</a:t>
            </a:r>
            <a:r>
              <a:rPr lang="en-US" b="1" dirty="0" smtClean="0"/>
              <a:t> sentence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3052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G-</a:t>
            </a:r>
            <a:r>
              <a:rPr lang="en-US" dirty="0" err="1" smtClean="0"/>
              <a:t>nalysis</a:t>
            </a:r>
            <a:r>
              <a:rPr lang="en-US" dirty="0" smtClean="0"/>
              <a:t> </a:t>
            </a:r>
            <a:r>
              <a:rPr lang="en-US" dirty="0"/>
              <a:t>focuses </a:t>
            </a:r>
            <a:r>
              <a:rPr lang="en-US" dirty="0" smtClean="0"/>
              <a:t>on </a:t>
            </a:r>
            <a:r>
              <a:rPr lang="en-US" dirty="0"/>
              <a:t>how </a:t>
            </a:r>
            <a:r>
              <a:rPr lang="en-US" dirty="0" smtClean="0"/>
              <a:t>words &amp; </a:t>
            </a:r>
            <a:r>
              <a:rPr lang="en-US" b="1" dirty="0" smtClean="0"/>
              <a:t>groups </a:t>
            </a:r>
            <a:r>
              <a:rPr lang="en-US" b="1" dirty="0"/>
              <a:t>of words </a:t>
            </a:r>
            <a:r>
              <a:rPr lang="en-US" dirty="0"/>
              <a:t>function together in the nexus of the main </a:t>
            </a:r>
            <a:r>
              <a:rPr lang="en-US" dirty="0" smtClean="0"/>
              <a:t>sentence; 2 steps:</a:t>
            </a:r>
          </a:p>
          <a:p>
            <a:pPr lvl="1"/>
            <a:r>
              <a:rPr lang="en-US" dirty="0" smtClean="0"/>
              <a:t>ID all </a:t>
            </a:r>
            <a:r>
              <a:rPr lang="en-US" dirty="0" err="1" smtClean="0"/>
              <a:t>nexal</a:t>
            </a:r>
            <a:r>
              <a:rPr lang="en-US" dirty="0" smtClean="0"/>
              <a:t> patterns</a:t>
            </a:r>
          </a:p>
          <a:p>
            <a:pPr lvl="1"/>
            <a:r>
              <a:rPr lang="en-US" dirty="0" smtClean="0"/>
              <a:t>ID word/phrase/clause functions through asking ‘common sense’ </a:t>
            </a:r>
            <a:r>
              <a:rPr lang="en-US" dirty="0" err="1" smtClean="0"/>
              <a:t>qs</a:t>
            </a:r>
            <a:endParaRPr lang="en-US" dirty="0" smtClean="0"/>
          </a:p>
          <a:p>
            <a:pPr lvl="1"/>
            <a:r>
              <a:rPr lang="en-US" dirty="0" smtClean="0"/>
              <a:t>Diagram </a:t>
            </a:r>
            <a:r>
              <a:rPr lang="en-US" dirty="0" err="1" smtClean="0"/>
              <a:t>nexal</a:t>
            </a:r>
            <a:r>
              <a:rPr lang="en-US" dirty="0" smtClean="0"/>
              <a:t> patterns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4437112"/>
            <a:ext cx="8712968" cy="1689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1200" b="1" dirty="0" smtClean="0">
                <a:ea typeface="Calibri"/>
                <a:cs typeface="Times New Roman"/>
              </a:rPr>
              <a:t>                                                   With what consequence?</a:t>
            </a:r>
          </a:p>
          <a:p>
            <a:pPr marL="0" indent="0">
              <a:buNone/>
            </a:pPr>
            <a:r>
              <a:rPr lang="en-US" sz="1300" b="1" dirty="0" smtClean="0">
                <a:ea typeface="Calibri"/>
                <a:cs typeface="Times New Roman"/>
              </a:rPr>
              <a:t>         S1         V1            C1                                                     S2        V2       C2                   </a:t>
            </a:r>
            <a:endParaRPr lang="en-US" sz="1300" b="1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ea typeface="Calibri"/>
                <a:cs typeface="Times New Roman"/>
              </a:rPr>
              <a:t>//I /think/; /therefore</a:t>
            </a:r>
            <a:r>
              <a:rPr lang="en-US" b="1" dirty="0">
                <a:ea typeface="Calibri"/>
                <a:cs typeface="Times New Roman"/>
              </a:rPr>
              <a:t>, </a:t>
            </a:r>
            <a:r>
              <a:rPr lang="en-US" b="1" dirty="0" smtClean="0">
                <a:ea typeface="Calibri"/>
                <a:cs typeface="Times New Roman"/>
              </a:rPr>
              <a:t>/I /am//</a:t>
            </a:r>
            <a:r>
              <a:rPr lang="en-US" dirty="0" smtClean="0">
                <a:ea typeface="Calibri"/>
                <a:cs typeface="Times New Roman"/>
              </a:rPr>
              <a:t>.  </a:t>
            </a:r>
            <a:r>
              <a:rPr lang="en-US" sz="1200" dirty="0" smtClean="0">
                <a:ea typeface="Calibri"/>
                <a:cs typeface="Times New Roman"/>
              </a:rPr>
              <a:t> Adv. of consequence</a:t>
            </a:r>
            <a:endParaRPr lang="en-US" dirty="0"/>
          </a:p>
        </p:txBody>
      </p:sp>
      <p:sp>
        <p:nvSpPr>
          <p:cNvPr id="5" name="Curved Down Arrow 4"/>
          <p:cNvSpPr/>
          <p:nvPr/>
        </p:nvSpPr>
        <p:spPr>
          <a:xfrm>
            <a:off x="1547664" y="4509120"/>
            <a:ext cx="2952328" cy="72008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168" y="4869160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588224" y="5301208"/>
            <a:ext cx="1152128" cy="57606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08104" y="5805264"/>
            <a:ext cx="100811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2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/>
          <a:lstStyle/>
          <a:p>
            <a:r>
              <a:rPr lang="en-US" b="1" dirty="0" smtClean="0"/>
              <a:t>G-</a:t>
            </a:r>
            <a:r>
              <a:rPr lang="en-US" b="1" dirty="0" err="1" smtClean="0"/>
              <a:t>nalysis</a:t>
            </a:r>
            <a:r>
              <a:rPr lang="en-US" b="1" dirty="0" smtClean="0"/>
              <a:t> accommodates ambiguity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25214" r="26923" b="10470"/>
          <a:stretch/>
        </p:blipFill>
        <p:spPr bwMode="auto">
          <a:xfrm>
            <a:off x="251520" y="1196752"/>
            <a:ext cx="4536504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7507" r="19820" b="5406"/>
          <a:stretch/>
        </p:blipFill>
        <p:spPr bwMode="auto">
          <a:xfrm>
            <a:off x="4860032" y="1196752"/>
            <a:ext cx="4032448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224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G-</a:t>
            </a:r>
            <a:r>
              <a:rPr lang="en-US" sz="2800" b="1" dirty="0" err="1" smtClean="0"/>
              <a:t>nalysis</a:t>
            </a:r>
            <a:r>
              <a:rPr lang="en-US" sz="2800" b="1" dirty="0" smtClean="0"/>
              <a:t> Examples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                        </a:t>
            </a:r>
            <a:r>
              <a:rPr lang="en-US" sz="1200" b="1" dirty="0" smtClean="0"/>
              <a:t>Which all?                                                                                             What?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 smtClean="0"/>
              <a:t>                  S1              S2                   V2                                                 V1                       S3                                V3</a:t>
            </a:r>
          </a:p>
          <a:p>
            <a:pPr marL="0" indent="0">
              <a:buNone/>
            </a:pPr>
            <a:r>
              <a:rPr lang="en-US" dirty="0" smtClean="0"/>
              <a:t>//All /who </a:t>
            </a:r>
            <a:r>
              <a:rPr lang="en-US" dirty="0"/>
              <a:t>were </a:t>
            </a:r>
            <a:r>
              <a:rPr lang="en-US" dirty="0" smtClean="0"/>
              <a:t>there/saw /what /happened//.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S/V/C </a:t>
            </a:r>
            <a:r>
              <a:rPr lang="en-US" sz="2000" dirty="0"/>
              <a:t># 1: 	All saw [what happened]</a:t>
            </a:r>
          </a:p>
          <a:p>
            <a:pPr marL="0" indent="0">
              <a:buNone/>
            </a:pPr>
            <a:r>
              <a:rPr lang="en-US" sz="2000" dirty="0"/>
              <a:t>S/V/C # 2: 	Who were there</a:t>
            </a:r>
          </a:p>
          <a:p>
            <a:pPr marL="0" indent="0">
              <a:buNone/>
            </a:pPr>
            <a:r>
              <a:rPr lang="en-US" sz="2000" dirty="0"/>
              <a:t>S/V/C # 3: 	what </a:t>
            </a:r>
            <a:r>
              <a:rPr lang="en-US" sz="2000" dirty="0" smtClean="0"/>
              <a:t>happened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600" dirty="0"/>
              <a:t>Main S/V/C: All saw what happened.</a:t>
            </a:r>
          </a:p>
          <a:p>
            <a:pPr marL="0" indent="0">
              <a:buNone/>
            </a:pPr>
            <a:r>
              <a:rPr lang="en-US" sz="2600" dirty="0"/>
              <a:t>Dependent SVCs: </a:t>
            </a:r>
          </a:p>
          <a:p>
            <a:pPr lvl="1"/>
            <a:r>
              <a:rPr lang="en-US" sz="2200" dirty="0" smtClean="0"/>
              <a:t>who  </a:t>
            </a:r>
            <a:r>
              <a:rPr lang="en-US" sz="2200" dirty="0"/>
              <a:t>were there = Adjective clause (describes ‘All’)</a:t>
            </a:r>
          </a:p>
          <a:p>
            <a:pPr lvl="1"/>
            <a:r>
              <a:rPr lang="en-US" sz="2200" dirty="0"/>
              <a:t>what </a:t>
            </a:r>
            <a:r>
              <a:rPr lang="en-US" sz="2200" dirty="0" smtClean="0"/>
              <a:t>happened </a:t>
            </a:r>
            <a:r>
              <a:rPr lang="en-US" sz="2200" dirty="0"/>
              <a:t>= Noun clause (names what all saw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7" name="Curved Down Arrow 6"/>
          <p:cNvSpPr/>
          <p:nvPr/>
        </p:nvSpPr>
        <p:spPr>
          <a:xfrm>
            <a:off x="683568" y="1700808"/>
            <a:ext cx="1656184" cy="648072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4572000" y="1700808"/>
            <a:ext cx="1512168" cy="648072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3645024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444208" y="4149080"/>
            <a:ext cx="864096" cy="648072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7740352" y="3645024"/>
            <a:ext cx="648072" cy="504056"/>
          </a:xfrm>
          <a:prstGeom prst="triangle">
            <a:avLst>
              <a:gd name="adj" fmla="val 994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G-</a:t>
            </a:r>
            <a:r>
              <a:rPr lang="en-US" sz="2800" b="1" dirty="0" err="1">
                <a:solidFill>
                  <a:prstClr val="black"/>
                </a:solidFill>
              </a:rPr>
              <a:t>nalysis</a:t>
            </a:r>
            <a:r>
              <a:rPr lang="en-US" sz="2800" b="1" dirty="0">
                <a:solidFill>
                  <a:prstClr val="black"/>
                </a:solidFill>
              </a:rPr>
              <a:t> Examples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 smtClean="0"/>
              <a:t>                                                    Which everything?                                              What?</a:t>
            </a:r>
          </a:p>
          <a:p>
            <a:pPr marL="0" indent="0">
              <a:buNone/>
            </a:pPr>
            <a:r>
              <a:rPr lang="en-US" sz="1200" b="1" dirty="0" smtClean="0"/>
              <a:t>               S1                                                               S2                       V2                  C2(DO)                                        V1             C1(PA)</a:t>
            </a:r>
            <a:endParaRPr lang="en-US" sz="1200" b="1" dirty="0"/>
          </a:p>
          <a:p>
            <a:pPr marL="0" indent="0">
              <a:buNone/>
            </a:pPr>
            <a:r>
              <a:rPr lang="en-US" dirty="0" smtClean="0"/>
              <a:t>//Everything  </a:t>
            </a:r>
            <a:r>
              <a:rPr lang="en-US" dirty="0"/>
              <a:t>// you / can </a:t>
            </a:r>
            <a:r>
              <a:rPr lang="en-US" dirty="0" smtClean="0"/>
              <a:t>/ imagine </a:t>
            </a:r>
            <a:r>
              <a:rPr lang="en-US" dirty="0"/>
              <a:t>// is / </a:t>
            </a:r>
            <a:r>
              <a:rPr lang="en-US" dirty="0" smtClean="0"/>
              <a:t>real//. </a:t>
            </a:r>
          </a:p>
          <a:p>
            <a:pPr marL="0" indent="0" algn="r">
              <a:buNone/>
            </a:pPr>
            <a:r>
              <a:rPr lang="en-US" sz="1200" dirty="0"/>
              <a:t>Picasso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                                                                                                Adjective clause</a:t>
            </a:r>
            <a:endParaRPr lang="en-US" sz="1600" b="1" dirty="0"/>
          </a:p>
        </p:txBody>
      </p:sp>
      <p:sp>
        <p:nvSpPr>
          <p:cNvPr id="4" name="Curved Down Arrow 3"/>
          <p:cNvSpPr/>
          <p:nvPr/>
        </p:nvSpPr>
        <p:spPr>
          <a:xfrm>
            <a:off x="1475656" y="1268760"/>
            <a:ext cx="2952328" cy="792088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4716016" y="1412776"/>
            <a:ext cx="1368152" cy="648072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896" y="3284984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491880" y="4077072"/>
            <a:ext cx="1080120" cy="9361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72000" y="4653136"/>
            <a:ext cx="82809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96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z="2800" b="1" dirty="0">
                <a:solidFill>
                  <a:prstClr val="black"/>
                </a:solidFill>
              </a:rPr>
              <a:t>G-</a:t>
            </a:r>
            <a:r>
              <a:rPr lang="en-US" sz="2800" b="1" dirty="0" err="1">
                <a:solidFill>
                  <a:prstClr val="black"/>
                </a:solidFill>
              </a:rPr>
              <a:t>nalysis</a:t>
            </a:r>
            <a:r>
              <a:rPr lang="en-US" sz="2800" b="1" dirty="0">
                <a:solidFill>
                  <a:prstClr val="black"/>
                </a:solidFill>
              </a:rPr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073427"/>
          </a:xfrm>
        </p:spPr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                                           What?                                    Which apparatus?                                          What?</a:t>
            </a:r>
          </a:p>
          <a:p>
            <a:pPr marL="0" indent="0">
              <a:buNone/>
            </a:pPr>
            <a:r>
              <a:rPr lang="en-US" sz="1400" b="1" dirty="0" smtClean="0"/>
              <a:t>           S1               V1                          C1(PN)                         C2(IO)                       S2           V2                S3              V3</a:t>
            </a:r>
            <a:endParaRPr lang="en-US" sz="1400" b="1" dirty="0"/>
          </a:p>
          <a:p>
            <a:pPr marL="0" indent="0">
              <a:buNone/>
            </a:pPr>
            <a:r>
              <a:rPr lang="en-US" sz="2400" dirty="0"/>
              <a:t>/</a:t>
            </a:r>
            <a:r>
              <a:rPr lang="en-US" sz="2400" dirty="0" smtClean="0"/>
              <a:t>/Brain </a:t>
            </a:r>
            <a:r>
              <a:rPr lang="en-US" sz="2400" dirty="0"/>
              <a:t>/ is / an apparatus // with which /we / think / we / </a:t>
            </a:r>
            <a:r>
              <a:rPr lang="en-US" sz="2400" dirty="0" smtClean="0"/>
              <a:t>think//</a:t>
            </a:r>
          </a:p>
          <a:p>
            <a:pPr marL="0" indent="0" algn="r">
              <a:buNone/>
            </a:pPr>
            <a:r>
              <a:rPr lang="en-US" sz="1200" i="1" dirty="0"/>
              <a:t>Ambrose </a:t>
            </a:r>
            <a:r>
              <a:rPr lang="en-US" sz="1200" i="1" dirty="0" smtClean="0"/>
              <a:t>Bierce</a:t>
            </a:r>
          </a:p>
          <a:p>
            <a:pPr marL="0" indent="0" algn="r">
              <a:buNone/>
            </a:pPr>
            <a:endParaRPr lang="en-US" sz="1200" i="1" dirty="0"/>
          </a:p>
          <a:p>
            <a:pPr marL="0" indent="0" algn="r">
              <a:buNone/>
            </a:pPr>
            <a:endParaRPr lang="en-US" sz="1200" i="1" dirty="0" smtClean="0"/>
          </a:p>
          <a:p>
            <a:pPr marL="0" indent="0" algn="r">
              <a:buNone/>
            </a:pPr>
            <a:endParaRPr lang="en-US" sz="1200" i="1" dirty="0"/>
          </a:p>
          <a:p>
            <a:pPr marL="0" indent="0" algn="r">
              <a:buNone/>
            </a:pPr>
            <a:endParaRPr lang="en-US" sz="1200" i="1" dirty="0" smtClean="0"/>
          </a:p>
          <a:p>
            <a:pPr marL="0" indent="0" algn="r">
              <a:buNone/>
            </a:pPr>
            <a:endParaRPr lang="en-US" sz="1200" i="1" dirty="0"/>
          </a:p>
          <a:p>
            <a:pPr marL="0" indent="0" algn="r">
              <a:buNone/>
            </a:pPr>
            <a:endParaRPr lang="en-US" sz="1200" i="1" dirty="0" smtClean="0"/>
          </a:p>
          <a:p>
            <a:pPr marL="0" indent="0" algn="r">
              <a:buNone/>
            </a:pPr>
            <a:r>
              <a:rPr lang="en-US" sz="1600" dirty="0" smtClean="0"/>
              <a:t>Adjective clause </a:t>
            </a:r>
          </a:p>
          <a:p>
            <a:pPr marL="0" indent="0" algn="r">
              <a:buNone/>
            </a:pPr>
            <a:endParaRPr lang="en-US" sz="1600" dirty="0"/>
          </a:p>
          <a:p>
            <a:pPr marL="0" indent="0" algn="r">
              <a:buNone/>
            </a:pPr>
            <a:r>
              <a:rPr lang="en-US" sz="1600" dirty="0" smtClean="0"/>
              <a:t>Noun clause   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Curved Down Arrow 3"/>
          <p:cNvSpPr/>
          <p:nvPr/>
        </p:nvSpPr>
        <p:spPr>
          <a:xfrm>
            <a:off x="1763688" y="1484784"/>
            <a:ext cx="1512168" cy="50405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3275856" y="1268760"/>
            <a:ext cx="2808312" cy="72008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6588224" y="1484784"/>
            <a:ext cx="1224136" cy="50405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760" y="3429000"/>
            <a:ext cx="22682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843808" y="4437112"/>
            <a:ext cx="3456384" cy="864096"/>
          </a:xfrm>
          <a:prstGeom prst="triangle">
            <a:avLst>
              <a:gd name="adj" fmla="val 5400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004048" y="4869160"/>
            <a:ext cx="1296144" cy="432048"/>
          </a:xfrm>
          <a:prstGeom prst="triangle">
            <a:avLst>
              <a:gd name="adj" fmla="val 40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48064" y="4581128"/>
            <a:ext cx="230425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84168" y="5085184"/>
            <a:ext cx="172819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7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‘Tool Box’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of speech</a:t>
            </a:r>
          </a:p>
          <a:p>
            <a:pPr lvl="1"/>
            <a:r>
              <a:rPr lang="en-US" dirty="0" smtClean="0"/>
              <a:t>Revision of verbs: tenses, voice, modality, conjugation</a:t>
            </a:r>
          </a:p>
          <a:p>
            <a:r>
              <a:rPr lang="en-US" dirty="0" smtClean="0"/>
              <a:t>Sentence</a:t>
            </a:r>
          </a:p>
          <a:p>
            <a:pPr lvl="1"/>
            <a:r>
              <a:rPr lang="en-US" dirty="0" smtClean="0"/>
              <a:t>S/V/C</a:t>
            </a:r>
          </a:p>
          <a:p>
            <a:pPr lvl="1"/>
            <a:r>
              <a:rPr lang="en-US" dirty="0" smtClean="0"/>
              <a:t>4 types of sentence structure</a:t>
            </a:r>
          </a:p>
          <a:p>
            <a:r>
              <a:rPr lang="en-US" dirty="0" smtClean="0"/>
              <a:t>Clause</a:t>
            </a:r>
          </a:p>
          <a:p>
            <a:r>
              <a:rPr lang="en-US" dirty="0" smtClean="0"/>
              <a:t>Phrase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6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Fun! </a:t>
            </a:r>
            <a:r>
              <a:rPr lang="en-US" sz="3200" b="1" dirty="0" smtClean="0">
                <a:sym typeface="Wingdings" pitchFamily="2" charset="2"/>
              </a:rPr>
              <a:t></a:t>
            </a:r>
            <a:r>
              <a:rPr lang="en-US" sz="3200" b="1" dirty="0" smtClean="0"/>
              <a:t> How do you see the ‘relationships’?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77672" cy="511256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The Dems are as juiced now for their guy as the Republicans are for theirs.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For </a:t>
            </a:r>
            <a:r>
              <a:rPr lang="en-US" sz="2200" dirty="0" err="1" smtClean="0"/>
              <a:t>Spacex</a:t>
            </a:r>
            <a:r>
              <a:rPr lang="en-US" sz="2200" dirty="0" smtClean="0"/>
              <a:t>, the </a:t>
            </a:r>
            <a:r>
              <a:rPr lang="en-US" sz="2200" dirty="0"/>
              <a:t>next few hours </a:t>
            </a:r>
            <a:r>
              <a:rPr lang="en-US" sz="2200" dirty="0" smtClean="0"/>
              <a:t>will </a:t>
            </a:r>
            <a:r>
              <a:rPr lang="en-US" sz="2200" dirty="0"/>
              <a:t>be </a:t>
            </a:r>
            <a:r>
              <a:rPr lang="en-US" sz="2200" dirty="0" smtClean="0"/>
              <a:t>nail-biting.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He’s been caught napping on climate change.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Life is what happens to you while you are busy making other plans.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0218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There are 2 ways of looking at complex wholes: WA &amp; Zoom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4"/>
          <a:stretch/>
        </p:blipFill>
        <p:spPr bwMode="auto">
          <a:xfrm>
            <a:off x="0" y="1268760"/>
            <a:ext cx="9144000" cy="532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Fun!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am so hip, even my errors are correct…</a:t>
            </a:r>
          </a:p>
          <a:p>
            <a:pPr marL="0" indent="0">
              <a:buNone/>
            </a:pPr>
            <a:r>
              <a:rPr lang="en-US" dirty="0"/>
              <a:t>I am so perfect, so divine, so ethereal, so surreal</a:t>
            </a:r>
          </a:p>
          <a:p>
            <a:pPr marL="0" indent="0">
              <a:buNone/>
            </a:pPr>
            <a:r>
              <a:rPr lang="en-US" dirty="0"/>
              <a:t>I cannot be comprehended</a:t>
            </a:r>
          </a:p>
          <a:p>
            <a:pPr marL="0" indent="0">
              <a:buNone/>
            </a:pPr>
            <a:r>
              <a:rPr lang="en-US" dirty="0"/>
              <a:t>except by my permission</a:t>
            </a:r>
          </a:p>
          <a:p>
            <a:pPr marL="0" indent="0">
              <a:buNone/>
            </a:pPr>
            <a:r>
              <a:rPr lang="en-US" dirty="0"/>
              <a:t>I mean ... I ... can fly</a:t>
            </a:r>
          </a:p>
          <a:p>
            <a:pPr marL="0" indent="0">
              <a:buNone/>
            </a:pPr>
            <a:r>
              <a:rPr lang="en-US" dirty="0"/>
              <a:t>like a bird in the sky ...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en-US" sz="1800" b="1" dirty="0">
                <a:ea typeface="Calibri"/>
                <a:cs typeface="Times New Roman"/>
              </a:rPr>
              <a:t>[Nikki Giovanni: Ego </a:t>
            </a:r>
            <a:r>
              <a:rPr lang="en-US" sz="1800" b="1" dirty="0" err="1">
                <a:ea typeface="Calibri"/>
                <a:cs typeface="Times New Roman"/>
              </a:rPr>
              <a:t>Trippin</a:t>
            </a:r>
            <a:r>
              <a:rPr lang="en-US" sz="1800" b="1" dirty="0" smtClean="0">
                <a:ea typeface="Calibri"/>
                <a:cs typeface="Times New Roman"/>
              </a:rPr>
              <a:t>’]</a:t>
            </a: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1985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The same universal principles of human understanding operate in all </a:t>
            </a:r>
            <a:r>
              <a:rPr lang="en-US" sz="2200" b="1" dirty="0" smtClean="0">
                <a:solidFill>
                  <a:srgbClr val="C00000"/>
                </a:solidFill>
              </a:rPr>
              <a:t>languages: different tactics, same strategy!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ea typeface="Calibri"/>
                <a:cs typeface="Times New Roman"/>
              </a:rPr>
              <a:t>Krio</a:t>
            </a:r>
            <a:r>
              <a:rPr lang="en-US" b="1" dirty="0">
                <a:ea typeface="Calibri"/>
                <a:cs typeface="Times New Roman"/>
              </a:rPr>
              <a:t>:	</a:t>
            </a:r>
            <a:r>
              <a:rPr lang="en-US" dirty="0" smtClean="0">
                <a:ea typeface="Calibri"/>
                <a:cs typeface="Times New Roman"/>
              </a:rPr>
              <a:t>Ah </a:t>
            </a:r>
            <a:r>
              <a:rPr lang="en-US" dirty="0">
                <a:ea typeface="Calibri"/>
                <a:cs typeface="Times New Roman"/>
              </a:rPr>
              <a:t>de </a:t>
            </a:r>
            <a:r>
              <a:rPr lang="en-US" dirty="0" err="1">
                <a:ea typeface="Calibri"/>
                <a:cs typeface="Times New Roman"/>
              </a:rPr>
              <a:t>tink</a:t>
            </a:r>
            <a:r>
              <a:rPr lang="en-US" dirty="0">
                <a:ea typeface="Calibri"/>
                <a:cs typeface="Times New Roman"/>
              </a:rPr>
              <a:t>, so </a:t>
            </a:r>
            <a:r>
              <a:rPr lang="en-US" dirty="0" err="1">
                <a:ea typeface="Calibri"/>
                <a:cs typeface="Times New Roman"/>
              </a:rPr>
              <a:t>na</a:t>
            </a:r>
            <a:r>
              <a:rPr lang="en-US" dirty="0">
                <a:ea typeface="Calibri"/>
                <a:cs typeface="Times New Roman"/>
              </a:rPr>
              <a:t> mi.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Japanese: 	</a:t>
            </a:r>
            <a:r>
              <a:rPr lang="en-US" dirty="0">
                <a:ea typeface="Calibri"/>
                <a:cs typeface="Times New Roman"/>
              </a:rPr>
              <a:t>Ware </a:t>
            </a:r>
            <a:r>
              <a:rPr lang="en-US" dirty="0" err="1">
                <a:ea typeface="Calibri"/>
                <a:cs typeface="Times New Roman"/>
              </a:rPr>
              <a:t>omou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err="1">
                <a:ea typeface="Calibri"/>
                <a:cs typeface="Times New Roman"/>
              </a:rPr>
              <a:t>yueni</a:t>
            </a:r>
            <a:r>
              <a:rPr lang="en-US" dirty="0">
                <a:ea typeface="Calibri"/>
                <a:cs typeface="Times New Roman"/>
              </a:rPr>
              <a:t> ware </a:t>
            </a:r>
            <a:r>
              <a:rPr lang="en-US" dirty="0" err="1">
                <a:ea typeface="Calibri"/>
                <a:cs typeface="Times New Roman"/>
              </a:rPr>
              <a:t>ari</a:t>
            </a:r>
            <a:r>
              <a:rPr lang="en-US" dirty="0" smtClean="0"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Latvian</a:t>
            </a:r>
            <a:r>
              <a:rPr lang="en-US" dirty="0">
                <a:ea typeface="Calibri"/>
                <a:cs typeface="Times New Roman"/>
              </a:rPr>
              <a:t>: 	</a:t>
            </a:r>
            <a:r>
              <a:rPr lang="en-US" dirty="0" err="1">
                <a:ea typeface="Calibri"/>
                <a:cs typeface="Times New Roman"/>
              </a:rPr>
              <a:t>Es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domāju</a:t>
            </a:r>
            <a:r>
              <a:rPr lang="en-US" dirty="0">
                <a:ea typeface="Calibri"/>
                <a:cs typeface="Times New Roman"/>
              </a:rPr>
              <a:t> – </a:t>
            </a:r>
            <a:r>
              <a:rPr lang="en-US" dirty="0" err="1">
                <a:ea typeface="Calibri"/>
                <a:cs typeface="Times New Roman"/>
              </a:rPr>
              <a:t>tādēļ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es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esmu</a:t>
            </a:r>
            <a:r>
              <a:rPr lang="en-US" dirty="0"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German</a:t>
            </a:r>
            <a:r>
              <a:rPr lang="en-US" dirty="0">
                <a:ea typeface="Calibri"/>
                <a:cs typeface="Times New Roman"/>
              </a:rPr>
              <a:t>:	</a:t>
            </a:r>
            <a:r>
              <a:rPr lang="en-US" dirty="0" err="1">
                <a:ea typeface="Calibri"/>
                <a:cs typeface="Times New Roman"/>
              </a:rPr>
              <a:t>Ich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denke</a:t>
            </a:r>
            <a:r>
              <a:rPr lang="en-US" dirty="0">
                <a:ea typeface="Calibri"/>
                <a:cs typeface="Times New Roman"/>
              </a:rPr>
              <a:t>, also bin </a:t>
            </a:r>
            <a:r>
              <a:rPr lang="en-US" dirty="0" err="1">
                <a:ea typeface="Calibri"/>
                <a:cs typeface="Times New Roman"/>
              </a:rPr>
              <a:t>ich</a:t>
            </a:r>
            <a:r>
              <a:rPr lang="en-US" dirty="0"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Dutch</a:t>
            </a:r>
            <a:r>
              <a:rPr lang="en-US" dirty="0">
                <a:ea typeface="Calibri"/>
                <a:cs typeface="Times New Roman"/>
              </a:rPr>
              <a:t>:	</a:t>
            </a:r>
            <a:r>
              <a:rPr lang="en-US" dirty="0" err="1" smtClean="0">
                <a:ea typeface="Calibri"/>
                <a:cs typeface="Times New Roman"/>
              </a:rPr>
              <a:t>Ik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denk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err="1">
                <a:ea typeface="Calibri"/>
                <a:cs typeface="Times New Roman"/>
              </a:rPr>
              <a:t>daarom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ik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besta</a:t>
            </a:r>
            <a:r>
              <a:rPr lang="en-US" dirty="0"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Russian</a:t>
            </a:r>
            <a:r>
              <a:rPr lang="ru-RU" b="1" dirty="0">
                <a:ea typeface="Calibri"/>
                <a:cs typeface="Times New Roman"/>
              </a:rPr>
              <a:t>: 	</a:t>
            </a:r>
            <a:r>
              <a:rPr lang="ru-RU" dirty="0">
                <a:ea typeface="Calibri"/>
                <a:cs typeface="Times New Roman"/>
              </a:rPr>
              <a:t>Я мыслю, следовательно, я существую.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a typeface="Calibri"/>
                <a:cs typeface="Times New Roman"/>
              </a:rPr>
              <a:t>Greek</a:t>
            </a:r>
            <a:r>
              <a:rPr lang="ru-RU" dirty="0">
                <a:ea typeface="Calibri"/>
                <a:cs typeface="Times New Roman"/>
              </a:rPr>
              <a:t>: 	</a:t>
            </a:r>
            <a:r>
              <a:rPr lang="en-US" dirty="0" err="1" smtClean="0">
                <a:ea typeface="Calibri"/>
                <a:cs typeface="Times New Roman"/>
              </a:rPr>
              <a:t>Σκέφτομ</a:t>
            </a:r>
            <a:r>
              <a:rPr lang="en-US" dirty="0" smtClean="0">
                <a:ea typeface="Calibri"/>
                <a:cs typeface="Times New Roman"/>
              </a:rPr>
              <a:t>αι </a:t>
            </a:r>
            <a:r>
              <a:rPr lang="en-US" dirty="0">
                <a:ea typeface="Calibri"/>
                <a:cs typeface="Times New Roman"/>
              </a:rPr>
              <a:t>άρα υπάρχω</a:t>
            </a:r>
            <a:r>
              <a:rPr lang="ru-RU" dirty="0">
                <a:ea typeface="Calibri"/>
                <a:cs typeface="Times New Roman"/>
              </a:rPr>
              <a:t> .</a:t>
            </a:r>
            <a:endParaRPr lang="en-US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9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Different tactics, same strategy!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err="1" smtClean="0"/>
              <a:t>Bahasa</a:t>
            </a:r>
            <a:r>
              <a:rPr lang="en-US" sz="2800" b="1" dirty="0" smtClean="0"/>
              <a:t> </a:t>
            </a:r>
            <a:r>
              <a:rPr lang="en-US" sz="2800" b="1" dirty="0"/>
              <a:t>Indonesia</a:t>
            </a:r>
            <a:r>
              <a:rPr lang="en-US" sz="2800" dirty="0"/>
              <a:t>: </a:t>
            </a:r>
            <a:r>
              <a:rPr lang="en-US" sz="2800" dirty="0" err="1" smtClean="0"/>
              <a:t>Saya</a:t>
            </a:r>
            <a:r>
              <a:rPr lang="en-US" sz="2800" dirty="0" smtClean="0"/>
              <a:t> </a:t>
            </a:r>
            <a:r>
              <a:rPr lang="en-US" sz="2800" dirty="0" err="1"/>
              <a:t>pikir</a:t>
            </a:r>
            <a:r>
              <a:rPr lang="en-US" sz="2800" dirty="0"/>
              <a:t>, </a:t>
            </a:r>
            <a:r>
              <a:rPr lang="en-US" sz="2800" dirty="0" err="1"/>
              <a:t>mahanya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/>
              <a:t>Mussau</a:t>
            </a:r>
            <a:r>
              <a:rPr lang="en-US" sz="2800" dirty="0"/>
              <a:t>:	</a:t>
            </a:r>
            <a:r>
              <a:rPr lang="en-US" sz="2800" dirty="0" smtClean="0"/>
              <a:t>	</a:t>
            </a:r>
            <a:r>
              <a:rPr lang="en-US" sz="2800" dirty="0" err="1" smtClean="0"/>
              <a:t>Aghi</a:t>
            </a:r>
            <a:r>
              <a:rPr lang="en-US" sz="2800" dirty="0" smtClean="0"/>
              <a:t>  </a:t>
            </a:r>
            <a:r>
              <a:rPr lang="en-US" sz="2800" dirty="0" err="1"/>
              <a:t>nongina</a:t>
            </a:r>
            <a:r>
              <a:rPr lang="en-US" sz="2800" dirty="0"/>
              <a:t>     </a:t>
            </a:r>
            <a:r>
              <a:rPr lang="en-US" sz="2800" dirty="0" err="1"/>
              <a:t>aghi</a:t>
            </a:r>
            <a:r>
              <a:rPr lang="en-US" sz="2800" dirty="0"/>
              <a:t> </a:t>
            </a:r>
            <a:r>
              <a:rPr lang="en-US" sz="2800" dirty="0" err="1"/>
              <a:t>anna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 smtClean="0"/>
              <a:t>Telei</a:t>
            </a:r>
            <a:r>
              <a:rPr lang="en-US" sz="2800" b="1" dirty="0" smtClean="0"/>
              <a:t> </a:t>
            </a:r>
            <a:r>
              <a:rPr lang="en-US" sz="2800" b="1" dirty="0"/>
              <a:t>of S. Bougainville</a:t>
            </a:r>
            <a:r>
              <a:rPr lang="en-US" sz="2800" dirty="0"/>
              <a:t>:	</a:t>
            </a:r>
            <a:r>
              <a:rPr lang="en-US" sz="2800" dirty="0" err="1" smtClean="0"/>
              <a:t>Nne</a:t>
            </a:r>
            <a:r>
              <a:rPr lang="en-US" sz="2800" dirty="0" smtClean="0"/>
              <a:t> </a:t>
            </a:r>
            <a:r>
              <a:rPr lang="en-US" sz="2800" dirty="0" err="1"/>
              <a:t>aposi</a:t>
            </a:r>
            <a:r>
              <a:rPr lang="en-US" sz="2800" dirty="0"/>
              <a:t>, </a:t>
            </a:r>
            <a:r>
              <a:rPr lang="en-US" sz="2800" dirty="0" err="1"/>
              <a:t>eguko</a:t>
            </a:r>
            <a:r>
              <a:rPr lang="en-US" sz="2800" dirty="0"/>
              <a:t> </a:t>
            </a:r>
            <a:r>
              <a:rPr lang="en-US" sz="2800" dirty="0" err="1"/>
              <a:t>nne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/>
              <a:t>Tolai</a:t>
            </a:r>
            <a:r>
              <a:rPr lang="en-US" sz="2800" dirty="0"/>
              <a:t>:		</a:t>
            </a:r>
            <a:r>
              <a:rPr lang="en-US" sz="2800" dirty="0" smtClean="0"/>
              <a:t>	</a:t>
            </a:r>
            <a:r>
              <a:rPr lang="en-US" sz="2800" dirty="0" err="1" smtClean="0"/>
              <a:t>Iau</a:t>
            </a:r>
            <a:r>
              <a:rPr lang="en-US" sz="2800" dirty="0" smtClean="0"/>
              <a:t> </a:t>
            </a:r>
            <a:r>
              <a:rPr lang="en-US" sz="2800" dirty="0" err="1"/>
              <a:t>nukia</a:t>
            </a:r>
            <a:r>
              <a:rPr lang="en-US" sz="2800" dirty="0"/>
              <a:t>,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iau</a:t>
            </a:r>
            <a:r>
              <a:rPr lang="en-US" sz="2800" dirty="0"/>
              <a:t> </a:t>
            </a:r>
            <a:r>
              <a:rPr lang="en-US" sz="2800" dirty="0" err="1"/>
              <a:t>iau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46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Dialectics makes syntax easy &amp; fun, because it uses the natural way we think to discover the ‘mechanics’ of spinning complex meanings.</a:t>
            </a:r>
          </a:p>
          <a:p>
            <a:r>
              <a:rPr lang="en-US" dirty="0" smtClean="0"/>
              <a:t>Students enjoy g-</a:t>
            </a:r>
            <a:r>
              <a:rPr lang="en-US" dirty="0" err="1" smtClean="0"/>
              <a:t>nalysis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they become expert ‘web spinners.’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44706"/>
            <a:ext cx="4499992" cy="508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333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C9694"/>
            </a:gs>
            <a:gs pos="3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/>
              <a:t>Tallerman</a:t>
            </a:r>
            <a:r>
              <a:rPr lang="en-US" sz="2000" dirty="0"/>
              <a:t>, Maggie. 1998. Understanding Syntax</a:t>
            </a:r>
            <a:r>
              <a:rPr lang="en-US" sz="2000" dirty="0" smtClean="0"/>
              <a:t>. Oxford University Press.</a:t>
            </a:r>
          </a:p>
          <a:p>
            <a:pPr marL="0" indent="0">
              <a:buNone/>
            </a:pPr>
            <a:r>
              <a:rPr lang="en-US" sz="2000" dirty="0"/>
              <a:t>René van den Berg &amp; Robert L. </a:t>
            </a:r>
            <a:r>
              <a:rPr lang="en-US" sz="2000" dirty="0" err="1" smtClean="0"/>
              <a:t>Busenitz</a:t>
            </a:r>
            <a:r>
              <a:rPr lang="en-US" sz="2000" dirty="0" smtClean="0"/>
              <a:t>. </a:t>
            </a:r>
            <a:r>
              <a:rPr lang="en-US" sz="2000" dirty="0"/>
              <a:t>2012. Grammar of </a:t>
            </a:r>
            <a:r>
              <a:rPr lang="en-US" sz="2000" dirty="0" err="1"/>
              <a:t>Balantak</a:t>
            </a:r>
            <a:r>
              <a:rPr lang="en-US" sz="2000" dirty="0"/>
              <a:t>, a language </a:t>
            </a:r>
            <a:r>
              <a:rPr lang="en-US" sz="2000" dirty="0" smtClean="0"/>
              <a:t>	of </a:t>
            </a:r>
            <a:r>
              <a:rPr lang="en-US" sz="2000" dirty="0"/>
              <a:t>Eastern </a:t>
            </a:r>
            <a:r>
              <a:rPr lang="en-US" sz="2000" dirty="0" smtClean="0"/>
              <a:t>Sulawesi. SIL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Hume, David. </a:t>
            </a:r>
            <a:r>
              <a:rPr lang="en-US" sz="2000" dirty="0" smtClean="0"/>
              <a:t>An </a:t>
            </a:r>
            <a:r>
              <a:rPr lang="en-US" sz="2000" dirty="0"/>
              <a:t>Enquiry Concerning Human Understanding, Section III – Of the </a:t>
            </a:r>
            <a:r>
              <a:rPr lang="en-US" sz="2000" dirty="0" smtClean="0"/>
              <a:t>	Association </a:t>
            </a:r>
            <a:r>
              <a:rPr lang="en-US" sz="2000" dirty="0"/>
              <a:t>of Ideas. http://18th.eserver.org/hume-enquiry.html  </a:t>
            </a:r>
            <a:r>
              <a:rPr lang="en-US" sz="2000" dirty="0" smtClean="0"/>
              <a:t>	(</a:t>
            </a:r>
            <a:r>
              <a:rPr lang="en-US" sz="2000" dirty="0"/>
              <a:t>29/07/2009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err="1" smtClean="0"/>
              <a:t>Vygotsky</a:t>
            </a:r>
            <a:r>
              <a:rPr lang="en-US" sz="2000" dirty="0" smtClean="0"/>
              <a:t>, Lev. 1986. </a:t>
            </a:r>
            <a:r>
              <a:rPr lang="en-US" sz="2000" dirty="0"/>
              <a:t>Thought and Language, trans. Alex </a:t>
            </a:r>
            <a:r>
              <a:rPr lang="en-US" sz="2000" dirty="0" err="1"/>
              <a:t>Kazulin</a:t>
            </a:r>
            <a:r>
              <a:rPr lang="en-US" sz="2000" dirty="0"/>
              <a:t>. The MIT Press, </a:t>
            </a:r>
            <a:r>
              <a:rPr lang="en-US" sz="2000" dirty="0" smtClean="0"/>
              <a:t>	Massachusetts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smtClean="0"/>
              <a:t>Temple</a:t>
            </a:r>
            <a:r>
              <a:rPr lang="en-US" sz="2000" dirty="0"/>
              <a:t>, Olga. The Webs of Significance: Lectures in Language, Culture &amp; History 	(2004-2011). University of Papua New Guinea. ISBN: 978-9980-84-913-7</a:t>
            </a:r>
          </a:p>
          <a:p>
            <a:pPr marL="0" indent="0">
              <a:buNone/>
            </a:pPr>
            <a:r>
              <a:rPr lang="en-US" sz="2000" dirty="0"/>
              <a:t>Temple, Olga. 2011. </a:t>
            </a:r>
            <a:r>
              <a:rPr lang="en-US" sz="2000" dirty="0" err="1"/>
              <a:t>Genesutra</a:t>
            </a:r>
            <a:r>
              <a:rPr lang="en-US" sz="2000" dirty="0"/>
              <a:t>: a Course in Dialectical Linguistics. UPNG University 	Press. ISBN: 978-9980-84-910-6</a:t>
            </a:r>
          </a:p>
          <a:p>
            <a:pPr marL="0" indent="0">
              <a:buNone/>
            </a:pPr>
            <a:r>
              <a:rPr lang="en-US" sz="2000" dirty="0" smtClean="0"/>
              <a:t>Temple</a:t>
            </a:r>
            <a:r>
              <a:rPr lang="en-US" sz="2000" dirty="0"/>
              <a:t>, </a:t>
            </a:r>
            <a:r>
              <a:rPr lang="en-US" sz="2000" dirty="0" smtClean="0"/>
              <a:t>Olga. </a:t>
            </a:r>
            <a:r>
              <a:rPr lang="en-US" sz="2000" dirty="0"/>
              <a:t>Language: captured ‘live’ through the lens of dialectics. </a:t>
            </a:r>
            <a:r>
              <a:rPr lang="en-US" sz="2000" dirty="0" smtClean="0"/>
              <a:t>LLM, </a:t>
            </a:r>
            <a:r>
              <a:rPr lang="en-US" sz="2000" dirty="0"/>
              <a:t>Vol. 29, </a:t>
            </a:r>
            <a:r>
              <a:rPr lang="en-US" sz="2000" dirty="0" smtClean="0"/>
              <a:t>	2011. </a:t>
            </a:r>
            <a:r>
              <a:rPr lang="en-US" sz="2000" dirty="0" smtClean="0">
                <a:hlinkClick r:id="rId2"/>
              </a:rPr>
              <a:t>www.langlxmelanesia.com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Temple</a:t>
            </a:r>
            <a:r>
              <a:rPr lang="en-US" sz="2000" dirty="0"/>
              <a:t>, </a:t>
            </a:r>
            <a:r>
              <a:rPr lang="en-US" sz="2000" dirty="0" smtClean="0"/>
              <a:t>Olga. </a:t>
            </a:r>
            <a:r>
              <a:rPr lang="en-US" sz="2000" dirty="0"/>
              <a:t>The Rational Language Mechanism: Key to Understanding Syntax. </a:t>
            </a:r>
            <a:r>
              <a:rPr lang="en-US" sz="2000" dirty="0" smtClean="0"/>
              <a:t>	Journal </a:t>
            </a:r>
            <a:r>
              <a:rPr lang="en-US" sz="2000" dirty="0"/>
              <a:t>of English Studies, Vol. 1, </a:t>
            </a:r>
            <a:r>
              <a:rPr lang="en-US" sz="2000" dirty="0" smtClean="0"/>
              <a:t>2009.</a:t>
            </a:r>
          </a:p>
          <a:p>
            <a:pPr marL="0" indent="0">
              <a:buNone/>
            </a:pPr>
            <a:r>
              <a:rPr lang="en-US" sz="2000" dirty="0" smtClean="0"/>
              <a:t>Temple</a:t>
            </a:r>
            <a:r>
              <a:rPr lang="en-US" sz="2000" dirty="0"/>
              <a:t>, </a:t>
            </a:r>
            <a:r>
              <a:rPr lang="en-US" sz="2000" dirty="0" smtClean="0"/>
              <a:t>Olga. </a:t>
            </a:r>
            <a:r>
              <a:rPr lang="en-US" sz="2000" dirty="0"/>
              <a:t>Limitations of Arbitrariness. The South Pacific Journal of Philosophy, </a:t>
            </a:r>
            <a:r>
              <a:rPr lang="en-US" sz="2000" dirty="0" smtClean="0"/>
              <a:t>	Vol</a:t>
            </a:r>
            <a:r>
              <a:rPr lang="en-US" sz="2000" dirty="0"/>
              <a:t>. 10, </a:t>
            </a:r>
            <a:r>
              <a:rPr lang="en-US" sz="2000" dirty="0" smtClean="0"/>
              <a:t>2008-2009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7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900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Dialectics vs. Metaphysics</a:t>
            </a:r>
            <a:endParaRPr lang="en-US" b="1" dirty="0"/>
          </a:p>
        </p:txBody>
      </p:sp>
      <p:pic>
        <p:nvPicPr>
          <p:cNvPr id="2050" name="Picture 2" descr="C:\Users\Olga Temple\Pictures\Milne Bay\Dolph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276"/>
            <a:ext cx="9144000" cy="64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Dialectics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C00000"/>
                </a:solidFill>
              </a:rPr>
              <a:t>synthesis</a:t>
            </a:r>
            <a:r>
              <a:rPr lang="en-US" i="1" dirty="0"/>
              <a:t>:</a:t>
            </a:r>
            <a:r>
              <a:rPr lang="en-US" dirty="0" smtClean="0"/>
              <a:t> WA) views </a:t>
            </a:r>
            <a:r>
              <a:rPr lang="en-US" dirty="0"/>
              <a:t>things </a:t>
            </a:r>
            <a:r>
              <a:rPr lang="en-US" dirty="0" smtClean="0"/>
              <a:t>in their </a:t>
            </a:r>
            <a:r>
              <a:rPr lang="en-US" b="1" i="1" dirty="0" smtClean="0"/>
              <a:t>unity</a:t>
            </a:r>
            <a:r>
              <a:rPr lang="en-US" dirty="0" smtClean="0"/>
              <a:t>, in their </a:t>
            </a:r>
            <a:r>
              <a:rPr lang="en-US" dirty="0"/>
              <a:t>essential </a:t>
            </a:r>
            <a:r>
              <a:rPr lang="en-US" i="1" dirty="0"/>
              <a:t>interconnectedness</a:t>
            </a:r>
            <a:r>
              <a:rPr lang="en-US" dirty="0"/>
              <a:t>, </a:t>
            </a:r>
            <a:r>
              <a:rPr lang="en-US" i="1" dirty="0" smtClean="0"/>
              <a:t>development</a:t>
            </a:r>
            <a:r>
              <a:rPr lang="en-US" dirty="0" smtClean="0"/>
              <a:t>, </a:t>
            </a:r>
            <a:r>
              <a:rPr lang="en-US" i="1" dirty="0" smtClean="0"/>
              <a:t>motion</a:t>
            </a:r>
            <a:r>
              <a:rPr lang="en-US" dirty="0" smtClean="0"/>
              <a:t> and </a:t>
            </a:r>
            <a:r>
              <a:rPr lang="en-US" i="1" dirty="0"/>
              <a:t>change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98884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/>
              <a:t>The close-up lens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CC0000"/>
                </a:solidFill>
              </a:rPr>
              <a:t>(</a:t>
            </a:r>
            <a:r>
              <a:rPr lang="en-US" sz="2800" b="1" dirty="0" smtClean="0">
                <a:solidFill>
                  <a:srgbClr val="CC0000"/>
                </a:solidFill>
              </a:rPr>
              <a:t>analysis)</a:t>
            </a:r>
            <a:r>
              <a:rPr lang="en-US" sz="2800" b="1" dirty="0" smtClean="0"/>
              <a:t> zooms in on </a:t>
            </a:r>
            <a:r>
              <a:rPr lang="en-US" sz="2800" b="1" i="1" dirty="0"/>
              <a:t>parts</a:t>
            </a:r>
            <a:r>
              <a:rPr lang="en-US" sz="2800" b="1" dirty="0"/>
              <a:t> of the whole,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and </a:t>
            </a:r>
            <a:r>
              <a:rPr lang="en-US" sz="2800" b="1" dirty="0"/>
              <a:t>examines </a:t>
            </a:r>
            <a:r>
              <a:rPr lang="en-US" sz="2800" b="1" dirty="0" smtClean="0"/>
              <a:t>the ‘</a:t>
            </a:r>
            <a:r>
              <a:rPr lang="en-US" sz="2800" b="1" i="1" dirty="0" smtClean="0"/>
              <a:t>fixed</a:t>
            </a:r>
            <a:r>
              <a:rPr lang="en-US" sz="2800" b="1" dirty="0" smtClean="0"/>
              <a:t>’ details </a:t>
            </a:r>
            <a:r>
              <a:rPr lang="en-US" sz="2800" b="1" dirty="0"/>
              <a:t>in </a:t>
            </a:r>
            <a:r>
              <a:rPr lang="en-US" sz="2800" b="1" dirty="0" smtClean="0"/>
              <a:t>isolation from the whole:</a:t>
            </a:r>
            <a:r>
              <a:rPr lang="en-US" sz="1200" b="1" dirty="0"/>
              <a:t> </a:t>
            </a:r>
            <a:br>
              <a:rPr lang="en-US" sz="1200" b="1" dirty="0"/>
            </a:br>
            <a:r>
              <a:rPr lang="en-US" sz="1600" b="1" dirty="0"/>
              <a:t>White-beaked dolphin skeleton</a:t>
            </a:r>
            <a:r>
              <a:rPr lang="en-US" sz="1600" dirty="0"/>
              <a:t>. Source: </a:t>
            </a:r>
            <a:r>
              <a:rPr lang="en-US" sz="1600" dirty="0" err="1"/>
              <a:t>Zoologischen</a:t>
            </a:r>
            <a:r>
              <a:rPr lang="en-US" sz="1600" dirty="0"/>
              <a:t> Museum Hamburg/Soebeeoearth.org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" y="2028824"/>
            <a:ext cx="9137406" cy="40973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923"/>
          <a:stretch/>
        </p:blipFill>
        <p:spPr bwMode="auto">
          <a:xfrm>
            <a:off x="0" y="1916832"/>
            <a:ext cx="914399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Every word </a:t>
            </a:r>
            <a:r>
              <a:rPr lang="en-US" sz="4000" b="1" dirty="0" smtClean="0"/>
              <a:t>is </a:t>
            </a:r>
            <a:r>
              <a:rPr lang="en-US" sz="4000" b="1" dirty="0"/>
              <a:t>already a </a:t>
            </a:r>
            <a:r>
              <a:rPr lang="en-US" sz="4000" b="1" i="1" dirty="0">
                <a:solidFill>
                  <a:srgbClr val="C00000"/>
                </a:solidFill>
              </a:rPr>
              <a:t>generalization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/>
              <a:t>– an </a:t>
            </a:r>
            <a:r>
              <a:rPr lang="en-US" sz="4000" b="1" dirty="0">
                <a:solidFill>
                  <a:srgbClr val="C00000"/>
                </a:solidFill>
              </a:rPr>
              <a:t>ACT</a:t>
            </a:r>
            <a:r>
              <a:rPr lang="en-US" sz="4000" b="1" dirty="0"/>
              <a:t> of </a:t>
            </a:r>
            <a:r>
              <a:rPr lang="en-US" sz="4000" b="1" dirty="0">
                <a:solidFill>
                  <a:srgbClr val="C00000"/>
                </a:solidFill>
              </a:rPr>
              <a:t>thought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Language is </a:t>
            </a:r>
            <a:r>
              <a:rPr lang="en-US" b="1" dirty="0"/>
              <a:t>Verbal </a:t>
            </a:r>
            <a:r>
              <a:rPr lang="en-US" b="1" i="1" dirty="0">
                <a:solidFill>
                  <a:srgbClr val="C00000"/>
                </a:solidFill>
              </a:rPr>
              <a:t>Thought</a:t>
            </a:r>
            <a:r>
              <a:rPr lang="en-US" dirty="0"/>
              <a:t>. Therefore,</a:t>
            </a:r>
          </a:p>
          <a:p>
            <a:pPr lvl="1"/>
            <a:r>
              <a:rPr lang="en-US" dirty="0"/>
              <a:t>The mechanism of thought is the mechanism of Language. </a:t>
            </a:r>
          </a:p>
          <a:p>
            <a:pPr lvl="1"/>
            <a:endParaRPr lang="en-US" sz="400" dirty="0"/>
          </a:p>
          <a:p>
            <a:pPr lvl="1"/>
            <a:r>
              <a:rPr lang="en-US" dirty="0"/>
              <a:t>We cannot understand </a:t>
            </a:r>
            <a:r>
              <a:rPr lang="en-US" b="1" i="1" dirty="0"/>
              <a:t>syntax</a:t>
            </a:r>
            <a:r>
              <a:rPr lang="en-US" dirty="0"/>
              <a:t> without examining the process of verbal </a:t>
            </a:r>
            <a:r>
              <a:rPr lang="en-US" b="1" i="1" dirty="0">
                <a:solidFill>
                  <a:srgbClr val="C00000"/>
                </a:solidFill>
              </a:rPr>
              <a:t>thought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Dialectics fuses </a:t>
            </a:r>
            <a:r>
              <a:rPr lang="en-US" b="1" dirty="0"/>
              <a:t>all the </a:t>
            </a:r>
            <a:r>
              <a:rPr lang="en-US" b="1" dirty="0" smtClean="0"/>
              <a:t>dualities </a:t>
            </a:r>
            <a:r>
              <a:rPr lang="en-US" b="1" dirty="0"/>
              <a:t>of </a:t>
            </a:r>
            <a:r>
              <a:rPr lang="en-US" b="1" dirty="0" smtClean="0"/>
              <a:t>Language into </a:t>
            </a:r>
            <a:r>
              <a:rPr lang="en-US" b="1" dirty="0"/>
              <a:t>one indivisible complex WHOLE of the Sign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29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3200" b="1" dirty="0">
                <a:solidFill>
                  <a:srgbClr val="C00000"/>
                </a:solidFill>
                <a:ea typeface="+mn-ea"/>
                <a:cs typeface="+mn-cs"/>
              </a:rPr>
              <a:t>The Whole is more than the some of its </a:t>
            </a:r>
            <a:r>
              <a:rPr lang="en-US" sz="3200" b="1" dirty="0" smtClean="0">
                <a:solidFill>
                  <a:srgbClr val="C00000"/>
                </a:solidFill>
                <a:ea typeface="+mn-ea"/>
                <a:cs typeface="+mn-cs"/>
              </a:rPr>
              <a:t>parts.</a:t>
            </a:r>
            <a:r>
              <a:rPr lang="en-US" sz="1400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br>
              <a:rPr lang="en-US" sz="14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en-US" sz="1400" b="1" dirty="0" smtClean="0">
                <a:ea typeface="+mn-ea"/>
                <a:cs typeface="+mn-cs"/>
              </a:rPr>
              <a:t>Aristotle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60851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Language is social means of thought.</a:t>
            </a:r>
            <a:r>
              <a:rPr lang="en-US" sz="1800" b="1" i="1" dirty="0" smtClean="0"/>
              <a:t> </a:t>
            </a:r>
          </a:p>
          <a:p>
            <a:pPr marL="0" indent="0" algn="r">
              <a:buNone/>
            </a:pPr>
            <a:r>
              <a:rPr lang="en-US" sz="1800" dirty="0" err="1" smtClean="0"/>
              <a:t>Vygotsky</a:t>
            </a:r>
            <a:r>
              <a:rPr lang="en-US" sz="1800" dirty="0" smtClean="0"/>
              <a:t>: 1934  )</a:t>
            </a:r>
          </a:p>
          <a:p>
            <a:pPr marL="0" indent="0" algn="r">
              <a:buNone/>
            </a:pPr>
            <a:endParaRPr lang="en-US" sz="1800" dirty="0" smtClean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900" b="1" dirty="0" smtClean="0"/>
              <a:t>Language is the ‘spinning </a:t>
            </a:r>
            <a:r>
              <a:rPr lang="en-US" sz="3900" b="1" dirty="0"/>
              <a:t>w</a:t>
            </a:r>
            <a:r>
              <a:rPr lang="en-US" sz="3900" b="1" dirty="0" smtClean="0"/>
              <a:t>heel’ we use to spin our </a:t>
            </a:r>
          </a:p>
          <a:p>
            <a:pPr marL="0" indent="0" algn="ctr">
              <a:buNone/>
            </a:pPr>
            <a:r>
              <a:rPr lang="en-US" sz="3900" b="1" dirty="0" smtClean="0"/>
              <a:t>‘webs of significance’</a:t>
            </a:r>
          </a:p>
          <a:p>
            <a:pPr marL="0" indent="0">
              <a:buNone/>
            </a:pPr>
            <a:endParaRPr lang="en-US" sz="3900" dirty="0"/>
          </a:p>
        </p:txBody>
      </p:sp>
      <p:pic>
        <p:nvPicPr>
          <p:cNvPr id="5" name="Content Placeholder 4" descr="http://mrvarghese.wcsd.wikispaces.net/file/view/spinningwheel_charkha.gif/102694071/spinningwheel_charkha.gif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4784"/>
            <a:ext cx="4495800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54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Word-based </a:t>
            </a:r>
            <a:r>
              <a:rPr lang="en-US" sz="3600" b="1" dirty="0"/>
              <a:t>prescriptive </a:t>
            </a:r>
            <a:r>
              <a:rPr lang="en-US" sz="3600" b="1" dirty="0" smtClean="0"/>
              <a:t>grammars</a:t>
            </a:r>
            <a:r>
              <a:rPr lang="en-US" sz="36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Eight </a:t>
            </a:r>
            <a:r>
              <a:rPr lang="en-US" dirty="0"/>
              <a:t>functions of words in the </a:t>
            </a:r>
            <a:r>
              <a:rPr lang="en-US" dirty="0" smtClean="0"/>
              <a:t>sentence = 8 ‘parts of speech’:</a:t>
            </a:r>
          </a:p>
          <a:p>
            <a:pPr lvl="1"/>
            <a:r>
              <a:rPr lang="en-US" dirty="0" smtClean="0"/>
              <a:t>Noun</a:t>
            </a:r>
          </a:p>
          <a:p>
            <a:pPr lvl="1"/>
            <a:r>
              <a:rPr lang="en-US" dirty="0" smtClean="0"/>
              <a:t>Pronoun</a:t>
            </a:r>
          </a:p>
          <a:p>
            <a:pPr lvl="1"/>
            <a:r>
              <a:rPr lang="en-US" dirty="0" smtClean="0"/>
              <a:t>Adjective</a:t>
            </a:r>
          </a:p>
          <a:p>
            <a:pPr lvl="1"/>
            <a:r>
              <a:rPr lang="en-US" dirty="0" smtClean="0"/>
              <a:t>Verb</a:t>
            </a:r>
          </a:p>
          <a:p>
            <a:pPr lvl="1"/>
            <a:r>
              <a:rPr lang="en-US" dirty="0" smtClean="0"/>
              <a:t>Adverb</a:t>
            </a:r>
          </a:p>
          <a:p>
            <a:pPr lvl="1"/>
            <a:r>
              <a:rPr lang="en-US" dirty="0" smtClean="0"/>
              <a:t>Prepositions</a:t>
            </a:r>
          </a:p>
          <a:p>
            <a:pPr lvl="1"/>
            <a:r>
              <a:rPr lang="en-US" dirty="0" smtClean="0"/>
              <a:t>Conjunctions</a:t>
            </a:r>
          </a:p>
          <a:p>
            <a:pPr lvl="1"/>
            <a:r>
              <a:rPr lang="en-US" dirty="0" smtClean="0"/>
              <a:t>Interjections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LINGUISTICS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‘Parts </a:t>
            </a:r>
            <a:r>
              <a:rPr lang="en-US" sz="2800" dirty="0"/>
              <a:t>of Speech</a:t>
            </a:r>
            <a:r>
              <a:rPr lang="en-US" sz="2800" dirty="0" smtClean="0"/>
              <a:t>’ are categories </a:t>
            </a:r>
            <a:r>
              <a:rPr lang="en-US" sz="2800" dirty="0"/>
              <a:t>of lexical items defined by their morphological or syntactic </a:t>
            </a:r>
            <a:r>
              <a:rPr lang="en-US" sz="2800" dirty="0" smtClean="0"/>
              <a:t>behavior;</a:t>
            </a:r>
          </a:p>
          <a:p>
            <a:endParaRPr lang="en-US" sz="2800" dirty="0" smtClean="0"/>
          </a:p>
          <a:p>
            <a:r>
              <a:rPr lang="en-US" sz="2800" dirty="0" smtClean="0"/>
              <a:t>Formal word class ID tests use both criteria</a:t>
            </a:r>
          </a:p>
          <a:p>
            <a:endParaRPr lang="en-US" sz="1050" dirty="0" smtClean="0"/>
          </a:p>
          <a:p>
            <a:r>
              <a:rPr lang="en-US" sz="2800" dirty="0" smtClean="0"/>
              <a:t>Major </a:t>
            </a:r>
            <a:r>
              <a:rPr lang="en-US" sz="2800" dirty="0"/>
              <a:t>word </a:t>
            </a:r>
            <a:r>
              <a:rPr lang="en-US" sz="2800" dirty="0" smtClean="0"/>
              <a:t>classes: </a:t>
            </a:r>
            <a:r>
              <a:rPr lang="en-US" sz="2400" dirty="0" smtClean="0"/>
              <a:t>VP; NP; </a:t>
            </a:r>
            <a:r>
              <a:rPr lang="en-US" sz="2400" dirty="0" err="1" smtClean="0"/>
              <a:t>AdjectiveP</a:t>
            </a:r>
            <a:r>
              <a:rPr lang="en-US" sz="2400" dirty="0" smtClean="0"/>
              <a:t>; PP; however</a:t>
            </a:r>
          </a:p>
          <a:p>
            <a:endParaRPr lang="en-US" sz="2400" dirty="0"/>
          </a:p>
          <a:p>
            <a:r>
              <a:rPr lang="en-US" sz="2800" dirty="0" smtClean="0"/>
              <a:t>Different languages – different word classes:</a:t>
            </a:r>
          </a:p>
          <a:p>
            <a:pPr lvl="1"/>
            <a:r>
              <a:rPr lang="en-US" sz="2000" dirty="0" err="1" smtClean="0"/>
              <a:t>Kwamera</a:t>
            </a:r>
            <a:r>
              <a:rPr lang="en-US" sz="2000" dirty="0" smtClean="0"/>
              <a:t>: adjectives are verbs</a:t>
            </a:r>
          </a:p>
          <a:p>
            <a:pPr lvl="1"/>
            <a:r>
              <a:rPr lang="en-US" sz="2000" dirty="0" smtClean="0"/>
              <a:t>Igbo: adjectives are nouns</a:t>
            </a:r>
          </a:p>
          <a:p>
            <a:pPr lvl="1"/>
            <a:r>
              <a:rPr lang="en-US" sz="2000" dirty="0" smtClean="0"/>
              <a:t>Some languages have no prepositions</a:t>
            </a:r>
          </a:p>
          <a:p>
            <a:pPr marL="0" lvl="0" indent="0" algn="r"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(</a:t>
            </a:r>
            <a:r>
              <a:rPr lang="en-US" sz="1600" dirty="0" err="1">
                <a:solidFill>
                  <a:prstClr val="black"/>
                </a:solidFill>
              </a:rPr>
              <a:t>Tallerman</a:t>
            </a:r>
            <a:r>
              <a:rPr lang="en-US" sz="1600" dirty="0">
                <a:solidFill>
                  <a:prstClr val="black"/>
                </a:solidFill>
              </a:rPr>
              <a:t>: 1998, p. 31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  <a:endParaRPr lang="en-US" sz="1600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en-US" sz="1900" dirty="0" smtClean="0">
                <a:solidFill>
                  <a:prstClr val="black"/>
                </a:solidFill>
              </a:rPr>
              <a:t>Other examples: </a:t>
            </a:r>
          </a:p>
          <a:p>
            <a:pPr lvl="1" indent="-342900"/>
            <a:r>
              <a:rPr lang="en-US" sz="1900" dirty="0" smtClean="0">
                <a:solidFill>
                  <a:prstClr val="black"/>
                </a:solidFill>
              </a:rPr>
              <a:t>Latvian: no preposition ‘in’ – Nominative: </a:t>
            </a:r>
            <a:r>
              <a:rPr lang="en-US" sz="1900" b="1" i="1" dirty="0" err="1" smtClean="0">
                <a:solidFill>
                  <a:prstClr val="black"/>
                </a:solidFill>
              </a:rPr>
              <a:t>galds</a:t>
            </a:r>
            <a:r>
              <a:rPr lang="en-US" sz="1900" dirty="0" smtClean="0">
                <a:solidFill>
                  <a:prstClr val="black"/>
                </a:solidFill>
              </a:rPr>
              <a:t>; Locative: </a:t>
            </a:r>
            <a:r>
              <a:rPr lang="en-US" sz="1900" b="1" i="1" dirty="0" err="1" smtClean="0">
                <a:solidFill>
                  <a:prstClr val="black"/>
                </a:solidFill>
              </a:rPr>
              <a:t>galdaa</a:t>
            </a:r>
            <a:r>
              <a:rPr lang="en-US" sz="1900" b="1" i="1" dirty="0" smtClean="0">
                <a:solidFill>
                  <a:prstClr val="black"/>
                </a:solidFill>
              </a:rPr>
              <a:t>;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</a:p>
          <a:p>
            <a:pPr lvl="1" indent="-342900"/>
            <a:r>
              <a:rPr lang="en-US" sz="1900" dirty="0" err="1" smtClean="0">
                <a:solidFill>
                  <a:prstClr val="black"/>
                </a:solidFill>
              </a:rPr>
              <a:t>Balantak</a:t>
            </a:r>
            <a:r>
              <a:rPr lang="en-US" sz="1900" dirty="0" smtClean="0">
                <a:solidFill>
                  <a:prstClr val="black"/>
                </a:solidFill>
              </a:rPr>
              <a:t>: ‘Adjectival </a:t>
            </a:r>
            <a:r>
              <a:rPr lang="en-US" sz="1900" dirty="0">
                <a:solidFill>
                  <a:prstClr val="black"/>
                </a:solidFill>
              </a:rPr>
              <a:t>concepts (such as ‘big’, ‘good’ and ‘red’) are treated as </a:t>
            </a:r>
            <a:r>
              <a:rPr lang="en-US" sz="1900" dirty="0" err="1">
                <a:solidFill>
                  <a:prstClr val="black"/>
                </a:solidFill>
              </a:rPr>
              <a:t>stative</a:t>
            </a:r>
            <a:r>
              <a:rPr lang="en-US" sz="1900" dirty="0">
                <a:solidFill>
                  <a:prstClr val="black"/>
                </a:solidFill>
              </a:rPr>
              <a:t> verbs in </a:t>
            </a:r>
            <a:r>
              <a:rPr lang="en-US" sz="1900" dirty="0" err="1">
                <a:solidFill>
                  <a:prstClr val="black"/>
                </a:solidFill>
              </a:rPr>
              <a:t>Balantak</a:t>
            </a:r>
            <a:r>
              <a:rPr lang="en-US" sz="1900" dirty="0">
                <a:solidFill>
                  <a:prstClr val="black"/>
                </a:solidFill>
              </a:rPr>
              <a:t>’ (René van den Berg &amp; Robert L. </a:t>
            </a:r>
            <a:r>
              <a:rPr lang="en-US" sz="1900" dirty="0" err="1">
                <a:solidFill>
                  <a:prstClr val="black"/>
                </a:solidFill>
              </a:rPr>
              <a:t>Busenitz</a:t>
            </a:r>
            <a:r>
              <a:rPr lang="en-US" sz="1900" dirty="0">
                <a:solidFill>
                  <a:prstClr val="black"/>
                </a:solidFill>
              </a:rPr>
              <a:t>: 2012)</a:t>
            </a:r>
          </a:p>
          <a:p>
            <a:pPr marL="0" lvl="0" indent="0" algn="r">
              <a:buNone/>
            </a:pP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2700" b="1" i="1" dirty="0" smtClean="0">
                <a:solidFill>
                  <a:srgbClr val="C00000"/>
                </a:solidFill>
              </a:rPr>
              <a:t>There is nothing in the mind, unless it is first in the senses.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1800" b="1" dirty="0" smtClean="0"/>
              <a:t>Aquinas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Our thoughts reflect </a:t>
            </a:r>
            <a:r>
              <a:rPr lang="en-US" sz="3600" dirty="0" smtClean="0"/>
              <a:t>human perceptions of the </a:t>
            </a:r>
            <a:r>
              <a:rPr lang="en-US" sz="3600" dirty="0"/>
              <a:t>4D world </a:t>
            </a:r>
            <a:r>
              <a:rPr lang="en-US" sz="3600" dirty="0" smtClean="0"/>
              <a:t>- </a:t>
            </a:r>
            <a:r>
              <a:rPr lang="en-US" sz="3600" dirty="0"/>
              <a:t>the spatial, temporal and causal relationships between things in </a:t>
            </a:r>
            <a:r>
              <a:rPr lang="en-US" sz="3600" dirty="0" smtClean="0"/>
              <a:t>it: </a:t>
            </a:r>
          </a:p>
          <a:p>
            <a:pPr marL="0" indent="0">
              <a:buNone/>
            </a:pPr>
            <a:endParaRPr lang="en-US" sz="3600" dirty="0" smtClean="0"/>
          </a:p>
          <a:p>
            <a:pPr lvl="1"/>
            <a:r>
              <a:rPr lang="en-US" sz="3600" b="1" dirty="0" smtClean="0"/>
              <a:t>Who</a:t>
            </a:r>
            <a:r>
              <a:rPr lang="en-US" sz="3600" b="1" dirty="0"/>
              <a:t>? Which who? Does </a:t>
            </a:r>
            <a:r>
              <a:rPr lang="en-US" sz="3600" b="1" dirty="0" err="1" smtClean="0"/>
              <a:t>What&amp;How</a:t>
            </a:r>
            <a:r>
              <a:rPr lang="en-US" sz="3600" b="1" dirty="0"/>
              <a:t>? To Whom? With What? Where? When? Why</a:t>
            </a:r>
            <a:r>
              <a:rPr lang="en-US" sz="3600" b="1" dirty="0" smtClean="0"/>
              <a:t>? 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thematic roles, tenses, voice &amp; aspect, etc.)</a:t>
            </a:r>
          </a:p>
        </p:txBody>
      </p:sp>
    </p:spTree>
    <p:extLst>
      <p:ext uri="{BB962C8B-B14F-4D97-AF65-F5344CB8AC3E}">
        <p14:creationId xmlns:p14="http://schemas.microsoft.com/office/powerpoint/2010/main" val="12721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997</Words>
  <Application>Microsoft Office PowerPoint</Application>
  <PresentationFormat>On-screen Show (4:3)</PresentationFormat>
  <Paragraphs>182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1_Office Theme</vt:lpstr>
      <vt:lpstr>7_Office Theme</vt:lpstr>
      <vt:lpstr>2_Office Theme</vt:lpstr>
      <vt:lpstr>Syntax through the Wide-Angle Lens of Dialectics</vt:lpstr>
      <vt:lpstr>There are 2 ways of looking at complex wholes: WA &amp; Zoom</vt:lpstr>
      <vt:lpstr>Dialectics vs. Metaphysics</vt:lpstr>
      <vt:lpstr>The close-up lens (analysis) zooms in on parts of the whole,  and examines the ‘fixed’ details in isolation from the whole:  White-beaked dolphin skeleton. Source: Zoologischen Museum Hamburg/Soebeeoearth.org</vt:lpstr>
      <vt:lpstr>Every word is already a generalization – an ACT of thought.</vt:lpstr>
      <vt:lpstr>The Whole is more than the some of its parts.  Aristotle</vt:lpstr>
      <vt:lpstr>Word-based prescriptive grammars:</vt:lpstr>
      <vt:lpstr>DESCRIPTIVE LINGUISTICS</vt:lpstr>
      <vt:lpstr>There is nothing in the mind, unless it is first in the senses. Aquinas</vt:lpstr>
      <vt:lpstr>Universal principles of generalization</vt:lpstr>
      <vt:lpstr>Focus of dialectical analysis is on the essence of λ -</vt:lpstr>
      <vt:lpstr>Parts of Speech are functions of words in the sentence</vt:lpstr>
      <vt:lpstr>Generalizing sentence analysis</vt:lpstr>
      <vt:lpstr>G-nalysis accommodates ambiguity</vt:lpstr>
      <vt:lpstr>G-nalysis Examples</vt:lpstr>
      <vt:lpstr>G-nalysis Examples</vt:lpstr>
      <vt:lpstr>G-nalysis Examples</vt:lpstr>
      <vt:lpstr>‘Tool Box’</vt:lpstr>
      <vt:lpstr>Fun!  How do you see the ‘relationships’?</vt:lpstr>
      <vt:lpstr>More Fun! </vt:lpstr>
      <vt:lpstr>The same universal principles of human understanding operate in all languages: different tactics, same strategy!</vt:lpstr>
      <vt:lpstr>Different tactics, same strategy!</vt:lpstr>
      <vt:lpstr>Conclusion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 through the Wide-Angle Lens of Dialectics</dc:title>
  <dc:creator>Olga Temple</dc:creator>
  <cp:lastModifiedBy>Olga Temple</cp:lastModifiedBy>
  <cp:revision>56</cp:revision>
  <dcterms:created xsi:type="dcterms:W3CDTF">2012-09-25T07:14:42Z</dcterms:created>
  <dcterms:modified xsi:type="dcterms:W3CDTF">2013-02-02T05:10:41Z</dcterms:modified>
</cp:coreProperties>
</file>