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11" r:id="rId2"/>
    <p:sldId id="448" r:id="rId3"/>
    <p:sldId id="495" r:id="rId4"/>
    <p:sldId id="425" r:id="rId5"/>
    <p:sldId id="429" r:id="rId6"/>
    <p:sldId id="431" r:id="rId7"/>
    <p:sldId id="432" r:id="rId8"/>
    <p:sldId id="427" r:id="rId9"/>
    <p:sldId id="436" r:id="rId10"/>
    <p:sldId id="438" r:id="rId11"/>
    <p:sldId id="500" r:id="rId12"/>
    <p:sldId id="497" r:id="rId13"/>
    <p:sldId id="496" r:id="rId14"/>
    <p:sldId id="352" r:id="rId15"/>
    <p:sldId id="343" r:id="rId16"/>
    <p:sldId id="344" r:id="rId17"/>
    <p:sldId id="502" r:id="rId18"/>
    <p:sldId id="503" r:id="rId19"/>
    <p:sldId id="504" r:id="rId20"/>
    <p:sldId id="505" r:id="rId21"/>
    <p:sldId id="506" r:id="rId22"/>
    <p:sldId id="507" r:id="rId23"/>
    <p:sldId id="508" r:id="rId24"/>
    <p:sldId id="509" r:id="rId25"/>
    <p:sldId id="458" r:id="rId26"/>
    <p:sldId id="439" r:id="rId27"/>
    <p:sldId id="421" r:id="rId28"/>
    <p:sldId id="442" r:id="rId29"/>
    <p:sldId id="494" r:id="rId30"/>
    <p:sldId id="443" r:id="rId31"/>
    <p:sldId id="441" r:id="rId32"/>
    <p:sldId id="440" r:id="rId33"/>
    <p:sldId id="498" r:id="rId34"/>
    <p:sldId id="445" r:id="rId35"/>
    <p:sldId id="348" r:id="rId36"/>
    <p:sldId id="351" r:id="rId37"/>
    <p:sldId id="447" r:id="rId38"/>
    <p:sldId id="499" r:id="rId39"/>
    <p:sldId id="449" r:id="rId40"/>
    <p:sldId id="461" r:id="rId41"/>
    <p:sldId id="452" r:id="rId42"/>
    <p:sldId id="453" r:id="rId43"/>
    <p:sldId id="454" r:id="rId44"/>
    <p:sldId id="267" r:id="rId45"/>
    <p:sldId id="456"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55735" autoAdjust="0"/>
  </p:normalViewPr>
  <p:slideViewPr>
    <p:cSldViewPr>
      <p:cViewPr varScale="1">
        <p:scale>
          <a:sx n="35" d="100"/>
          <a:sy n="35" d="100"/>
        </p:scale>
        <p:origin x="-192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84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10" y="0"/>
            <a:ext cx="2971800" cy="457200"/>
          </a:xfrm>
          <a:prstGeom prst="rect">
            <a:avLst/>
          </a:prstGeom>
        </p:spPr>
        <p:txBody>
          <a:bodyPr vert="horz" lIns="91440" tIns="45720" rIns="91440" bIns="45720" rtlCol="0"/>
          <a:lstStyle>
            <a:lvl1pPr algn="r">
              <a:defRPr sz="1200"/>
            </a:lvl1pPr>
          </a:lstStyle>
          <a:p>
            <a:fld id="{61A7FD06-4179-45D7-86C8-39431B8977AE}" type="datetimeFigureOut">
              <a:rPr lang="en-US" smtClean="0"/>
              <a:pPr/>
              <a:t>3/26/2011</a:t>
            </a:fld>
            <a:endParaRPr lang="en-US"/>
          </a:p>
        </p:txBody>
      </p:sp>
      <p:sp>
        <p:nvSpPr>
          <p:cNvPr id="4" name="Footer Placeholder 3"/>
          <p:cNvSpPr>
            <a:spLocks noGrp="1"/>
          </p:cNvSpPr>
          <p:nvPr>
            <p:ph type="ftr" sz="quarter" idx="2"/>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10" y="8684684"/>
            <a:ext cx="2971800" cy="457200"/>
          </a:xfrm>
          <a:prstGeom prst="rect">
            <a:avLst/>
          </a:prstGeom>
        </p:spPr>
        <p:txBody>
          <a:bodyPr vert="horz" lIns="91440" tIns="45720" rIns="91440" bIns="45720" rtlCol="0" anchor="b"/>
          <a:lstStyle>
            <a:lvl1pPr algn="r">
              <a:defRPr sz="1200"/>
            </a:lvl1pPr>
          </a:lstStyle>
          <a:p>
            <a:fld id="{7D178841-800F-4348-BFEB-64B8A50D141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A4817-236F-43DD-B9DA-038806BC26A3}" type="datetimeFigureOut">
              <a:rPr lang="en-US" smtClean="0"/>
              <a:pPr/>
              <a:t>3/26/2011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6D11D-E21B-40F7-9B73-F9D55109898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thefreedictionary.com/complementari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ndex.php?title=Education_(Chittenden_Memorial_Window)&amp;oldid=41657011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a:t>
            </a:r>
            <a:r>
              <a:rPr lang="en-US" baseline="0" dirty="0" smtClean="0"/>
              <a:t> astronomer and mathematician, </a:t>
            </a:r>
            <a:r>
              <a:rPr lang="en-US" baseline="0" dirty="0" err="1" smtClean="0"/>
              <a:t>Kepler</a:t>
            </a:r>
            <a:r>
              <a:rPr lang="en-US" baseline="0" dirty="0" smtClean="0"/>
              <a:t> is well-regarded as helping to establishing astronomy as a scientific discipline, and whose works influenced </a:t>
            </a:r>
            <a:r>
              <a:rPr lang="en-US" baseline="0" dirty="0" err="1" smtClean="0"/>
              <a:t>Issac</a:t>
            </a:r>
            <a:r>
              <a:rPr lang="en-US" baseline="0" dirty="0" smtClean="0"/>
              <a:t> Newton. </a:t>
            </a:r>
            <a:r>
              <a:rPr lang="en-US" baseline="0" dirty="0" err="1" smtClean="0"/>
              <a:t>Kepler</a:t>
            </a:r>
            <a:r>
              <a:rPr lang="en-US" baseline="0" dirty="0" smtClean="0"/>
              <a:t> was also a Christian.</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err="1" smtClean="0"/>
              <a:t>Complementarity</a:t>
            </a:r>
            <a:r>
              <a:rPr lang="en-US" dirty="0" smtClean="0"/>
              <a:t> - </a:t>
            </a:r>
            <a:r>
              <a:rPr lang="en-US" dirty="0" smtClean="0"/>
              <a:t>The concept that the underlying properties of entities (especially subatomic particles) may manifest themselves in contradictory forms at different times, depending on the conditions of observation; thus, any physical model of an entity exclusively in terms of one form or the other will be necessarily incomplete. </a:t>
            </a:r>
          </a:p>
          <a:p>
            <a:endParaRPr lang="en-US" dirty="0" smtClean="0"/>
          </a:p>
          <a:p>
            <a:r>
              <a:rPr lang="en-US" dirty="0" smtClean="0"/>
              <a:t>Reference</a:t>
            </a:r>
          </a:p>
          <a:p>
            <a:endParaRPr lang="en-US" dirty="0" smtClean="0"/>
          </a:p>
          <a:p>
            <a:r>
              <a:rPr lang="en-US" dirty="0" err="1" smtClean="0"/>
              <a:t>complementarity</a:t>
            </a:r>
            <a:r>
              <a:rPr lang="en-US" dirty="0" smtClean="0"/>
              <a:t>. (</a:t>
            </a:r>
            <a:r>
              <a:rPr lang="en-US" dirty="0" err="1" smtClean="0"/>
              <a:t>n.d</a:t>
            </a:r>
            <a:r>
              <a:rPr lang="en-US" dirty="0" smtClean="0"/>
              <a:t>.) </a:t>
            </a:r>
            <a:r>
              <a:rPr lang="en-US" i="1" dirty="0" smtClean="0"/>
              <a:t>The American Heritage® Science Dictionary</a:t>
            </a:r>
            <a:r>
              <a:rPr lang="en-US" dirty="0" smtClean="0"/>
              <a:t>. (2005). Retrieved April 2 2011 from </a:t>
            </a:r>
            <a:r>
              <a:rPr lang="en-US" dirty="0" smtClean="0">
                <a:hlinkClick r:id="rId3"/>
              </a:rPr>
              <a:t>http://www.thefreedictionary.com/complementarity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 mentioned</a:t>
            </a:r>
            <a:r>
              <a:rPr lang="en-US" baseline="0" dirty="0" smtClean="0"/>
              <a:t> Psalms 19 a few slides back. This Psalm is a good Biblical reference for the Two Books concept, showing in the first 6 verses how God’s creation (nature) “speaks” to us in the “Book of His Works”, revealing to us His majesty and power…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 going </a:t>
            </a:r>
            <a:r>
              <a:rPr lang="en-US" baseline="0" dirty="0" smtClean="0"/>
              <a:t>on to tell us of the “Book of His Word” which reveals to us His purpose. </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Few</a:t>
            </a:r>
            <a:r>
              <a:rPr lang="en-US" baseline="0" dirty="0" smtClean="0"/>
              <a:t> things visible to our eyes can match the glorious beauty of the sky. From the “Book of His Word” we learn that it is by His hand all of the heavenly bodies are placed and keep their course. But, we don’t believe God actually hung all the heavenly bodies in their respective places similarly to hanging ornaments on a Christmas tree. Science gives us insight into the “how”, but we look to the Bible to see the “why”.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 well-known</a:t>
            </a:r>
            <a:r>
              <a:rPr lang="en-US" baseline="0" dirty="0" smtClean="0"/>
              <a:t> and well-quoted passage from Paul’s letter to the Roman saints.  Paul states here that nature itself bears witness of God’s existence. And, it is sufficient enough to persuade all to seek Him out.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Paul here</a:t>
            </a:r>
            <a:r>
              <a:rPr lang="en-US" baseline="0" dirty="0" smtClean="0"/>
              <a:t> appeals to nature as evidence of God’s goodness to all His creation. It is a “witness”, according to Paul. </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indent="-342900"/>
            <a:r>
              <a:rPr lang="en-AU" altLang="zh-TW" sz="1200" dirty="0" smtClean="0">
                <a:ea typeface="新細明體" charset="-120"/>
              </a:rPr>
              <a:t>When in Athens, Paul ,likewise preached to the Greeks using the ‘book of works’.  First he pointed out their ignorance of the true God</a:t>
            </a:r>
            <a:r>
              <a:rPr lang="en-AU" altLang="zh-TW" sz="1200" baseline="0" dirty="0" smtClean="0">
                <a:ea typeface="新細明體" charset="-120"/>
              </a:rPr>
              <a:t> </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indent="-342900"/>
            <a:r>
              <a:rPr lang="en-AU" altLang="zh-TW" sz="1200" dirty="0" smtClean="0">
                <a:ea typeface="新細明體" charset="-120"/>
              </a:rPr>
              <a:t>Then he told them that the true God was very different to the other gods they worshipped</a:t>
            </a:r>
            <a:r>
              <a:rPr lang="en-AU" altLang="zh-TW" sz="1200" baseline="0" dirty="0" smtClean="0">
                <a:ea typeface="新細明體" charset="-120"/>
              </a:rPr>
              <a:t> </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indent="-342900"/>
            <a:r>
              <a:rPr lang="en-AU" altLang="zh-TW" sz="1200" dirty="0" smtClean="0">
                <a:ea typeface="新細明體" charset="-120"/>
              </a:rPr>
              <a:t>Next he pointed out that there was enough evidence in the ‘book of works’ for the one true God for them to know He existed</a:t>
            </a:r>
            <a:r>
              <a:rPr lang="en-AU" altLang="zh-TW" sz="1200" baseline="0" dirty="0" smtClean="0">
                <a:ea typeface="新細明體" charset="-120"/>
              </a:rPr>
              <a:t> </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Christians</a:t>
            </a:r>
            <a:r>
              <a:rPr lang="en-US" baseline="0" dirty="0" smtClean="0"/>
              <a:t> lead the charge in the study of nature, though using highly allegorical interpretations through much of Europe’s history. However, through abandoning </a:t>
            </a:r>
            <a:r>
              <a:rPr lang="en-US" b="0" dirty="0" smtClean="0"/>
              <a:t>Aristotelian</a:t>
            </a:r>
            <a:r>
              <a:rPr lang="en-US" baseline="0" dirty="0" smtClean="0"/>
              <a:t> philosophy during the scientific revolution (16</a:t>
            </a:r>
            <a:r>
              <a:rPr lang="en-US" baseline="30000" dirty="0" smtClean="0"/>
              <a:t>th</a:t>
            </a:r>
            <a:r>
              <a:rPr lang="en-US" baseline="0" dirty="0" smtClean="0"/>
              <a:t> century), Christians began looking at nature empirically, which mirrored the emerging exegetical method that was to define the protestant reformation. So, in reality science today owes its origins directly to Christians dating back 4 centuries. </a:t>
            </a:r>
          </a:p>
          <a:p>
            <a:endParaRPr lang="en-US" baseline="0" dirty="0" smtClean="0"/>
          </a:p>
          <a:p>
            <a:r>
              <a:rPr lang="en-US" baseline="0" dirty="0" smtClean="0"/>
              <a:t>Arguably the most profound concept to come out of 19</a:t>
            </a:r>
            <a:r>
              <a:rPr lang="en-US" baseline="30000" dirty="0" smtClean="0"/>
              <a:t>th</a:t>
            </a:r>
            <a:r>
              <a:rPr lang="en-US" baseline="0" dirty="0" smtClean="0"/>
              <a:t> century Christianity’s interaction with science was the ‘Two Books’ view of nature and the Bible </a:t>
            </a:r>
            <a:r>
              <a:rPr lang="en-US" baseline="0" dirty="0" smtClean="0">
                <a:sym typeface="Wingdings" pitchFamily="2" charset="2"/>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lvl="0" indent="-342900"/>
            <a:r>
              <a:rPr lang="en-AU" altLang="zh-TW" sz="1200" dirty="0" smtClean="0">
                <a:ea typeface="新細明體" charset="-120"/>
              </a:rPr>
              <a:t>Paul proved to the Greeks that their own philosophers and scientists had been able to discover important information about the true </a:t>
            </a:r>
          </a:p>
          <a:p>
            <a:pPr marL="342900" lvl="0" indent="-342900"/>
            <a:r>
              <a:rPr lang="en-AU" altLang="zh-TW" sz="1200" dirty="0" smtClean="0">
                <a:ea typeface="新細明體" charset="-120"/>
              </a:rPr>
              <a:t>God</a:t>
            </a:r>
            <a:r>
              <a:rPr lang="en-AU" altLang="zh-TW" sz="1200" baseline="0" dirty="0" smtClean="0">
                <a:ea typeface="新細明體" charset="-120"/>
              </a:rPr>
              <a:t> j</a:t>
            </a:r>
            <a:r>
              <a:rPr lang="en-AU" altLang="zh-TW" sz="1200" dirty="0" smtClean="0">
                <a:ea typeface="新細明體" charset="-120"/>
              </a:rPr>
              <a:t>ust from observing the creation, the ‘book of works’</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indent="-342900"/>
            <a:r>
              <a:rPr lang="en-AU" altLang="zh-TW" sz="1200" dirty="0" smtClean="0">
                <a:ea typeface="新細明體" charset="-120"/>
              </a:rPr>
              <a:t>Paul quotes Greek ‘scientists’ to prove that truths about God’s existence and character are observable from the ‘book of works’</a:t>
            </a:r>
            <a:r>
              <a:rPr lang="en-AU" altLang="zh-TW" sz="1200" baseline="0" dirty="0" smtClean="0">
                <a:ea typeface="新細明體" charset="-120"/>
              </a:rPr>
              <a:t> </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indent="-342900"/>
            <a:r>
              <a:rPr lang="en-AU" altLang="zh-TW" sz="1200" dirty="0" smtClean="0">
                <a:ea typeface="新細明體" charset="-120"/>
              </a:rPr>
              <a:t>Even with only this information, Paul says, it is clear that the worship of other gods is wrong, and the worship of images and idols </a:t>
            </a:r>
          </a:p>
          <a:p>
            <a:pPr marL="342900" indent="-342900"/>
            <a:r>
              <a:rPr lang="en-AU" altLang="zh-TW" sz="1200" dirty="0" smtClean="0">
                <a:ea typeface="新細明體" charset="-120"/>
              </a:rPr>
              <a:t>is also wrong  </a:t>
            </a:r>
            <a:r>
              <a:rPr lang="en-US" sz="1200" kern="1200" baseline="0" dirty="0" smtClean="0">
                <a:solidFill>
                  <a:schemeClr val="tx1"/>
                </a:solidFill>
                <a:latin typeface="+mn-lt"/>
                <a:ea typeface="+mn-ea"/>
                <a:cs typeface="+mn-cs"/>
                <a:sym typeface="Wingdings"/>
              </a:rPr>
              <a:t></a:t>
            </a:r>
            <a:endParaRPr lang="en-AU" altLang="zh-TW" sz="1200" dirty="0" smtClean="0">
              <a:ea typeface="新細明體" charset="-120"/>
            </a:endParaRPr>
          </a:p>
          <a:p>
            <a:pPr marL="342900" lvl="0" indent="-342900"/>
            <a:endParaRPr lang="en-US" sz="1200" kern="1200" baseline="0" dirty="0" smtClean="0">
              <a:solidFill>
                <a:schemeClr val="tx1"/>
              </a:solidFill>
              <a:latin typeface="+mn-lt"/>
              <a:ea typeface="+mn-ea"/>
              <a:cs typeface="+mn-cs"/>
              <a:sym typeface="Wingdings"/>
            </a:endParaRPr>
          </a:p>
          <a:p>
            <a:pPr marL="342900" lvl="0" indent="-342900"/>
            <a:endParaRPr lang="en-US" sz="1200" kern="1200" baseline="0" dirty="0" smtClean="0">
              <a:solidFill>
                <a:schemeClr val="tx1"/>
              </a:solidFill>
              <a:latin typeface="+mn-lt"/>
              <a:ea typeface="+mn-ea"/>
              <a:cs typeface="+mn-cs"/>
              <a:sym typeface="Wingdings"/>
            </a:endParaRPr>
          </a:p>
          <a:p>
            <a:pPr marL="342900" lvl="0" indent="-342900"/>
            <a:endParaRPr lang="en-US" sz="1200" kern="1200" baseline="0" dirty="0" smtClean="0">
              <a:solidFill>
                <a:schemeClr val="tx1"/>
              </a:solidFill>
              <a:latin typeface="+mn-lt"/>
              <a:ea typeface="+mn-ea"/>
              <a:cs typeface="+mn-cs"/>
              <a:sym typeface="Wingdings"/>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lvl="0" indent="-342900"/>
            <a:r>
              <a:rPr lang="en-US" sz="1200" kern="1200" baseline="0" dirty="0" smtClean="0">
                <a:solidFill>
                  <a:schemeClr val="tx1"/>
                </a:solidFill>
                <a:latin typeface="+mn-lt"/>
                <a:ea typeface="+mn-ea"/>
                <a:cs typeface="+mn-cs"/>
                <a:sym typeface="Wingdings"/>
              </a:rPr>
              <a:t>Paul then segues from the evidence in the ‘book of works’ to God’s purpose in His creation as revealed in the ‘book of His Word’. </a:t>
            </a:r>
          </a:p>
          <a:p>
            <a:pPr marL="342900" lvl="0" indent="-342900"/>
            <a:r>
              <a:rPr lang="en-US" sz="1200" kern="1200" baseline="0" dirty="0" smtClean="0">
                <a:solidFill>
                  <a:schemeClr val="tx1"/>
                </a:solidFill>
                <a:latin typeface="+mn-lt"/>
                <a:ea typeface="+mn-ea"/>
                <a:cs typeface="+mn-cs"/>
                <a:sym typeface="Wingdings"/>
              </a:rPr>
              <a:t>And so the pattern is established – appeal to nature as evidence of a Creator then appeal to the Scriptures to see the Creator’s purpose. </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342900" lvl="0" indent="-342900"/>
            <a:r>
              <a:rPr lang="en-US" sz="1200" kern="1200" baseline="0" dirty="0" smtClean="0">
                <a:solidFill>
                  <a:schemeClr val="tx1"/>
                </a:solidFill>
                <a:latin typeface="+mn-lt"/>
                <a:ea typeface="+mn-ea"/>
                <a:cs typeface="+mn-cs"/>
                <a:sym typeface="Wingdings"/>
              </a:rPr>
              <a:t>Paul’s knowledge of Greek philosophy, astronomy, and religion were invaluable here. He was able to use his education in Greek </a:t>
            </a:r>
          </a:p>
          <a:p>
            <a:pPr marL="342900" lvl="0" indent="-342900"/>
            <a:r>
              <a:rPr lang="en-US" sz="1200" kern="1200" baseline="0" dirty="0" smtClean="0">
                <a:solidFill>
                  <a:schemeClr val="tx1"/>
                </a:solidFill>
                <a:latin typeface="+mn-lt"/>
                <a:ea typeface="+mn-ea"/>
                <a:cs typeface="+mn-cs"/>
                <a:sym typeface="Wingdings"/>
              </a:rPr>
              <a:t>humanities to preach the Gospel of Christ. I always think of Paul’s speech here when I hear in our community that the humanities </a:t>
            </a:r>
          </a:p>
          <a:p>
            <a:pPr marL="342900" lvl="0" indent="-342900"/>
            <a:r>
              <a:rPr lang="en-US" sz="1200" kern="1200" baseline="0" dirty="0" smtClean="0">
                <a:solidFill>
                  <a:schemeClr val="tx1"/>
                </a:solidFill>
                <a:latin typeface="+mn-lt"/>
                <a:ea typeface="+mn-ea"/>
                <a:cs typeface="+mn-cs"/>
                <a:sym typeface="Wingdings"/>
              </a:rPr>
              <a:t>are worthless, or that science is to be avoided. Paul is certainly the antithesis of such thinking.</a:t>
            </a:r>
            <a:endParaRPr lang="en-AU" altLang="zh-TW" sz="1200" dirty="0" smtClean="0">
              <a:ea typeface="新細明體" charset="-120"/>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Two Books concept in</a:t>
            </a:r>
            <a:r>
              <a:rPr lang="en-US" baseline="0" dirty="0" smtClean="0"/>
              <a:t> our earliest beginnings…</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Two Books concept has been an integral</a:t>
            </a:r>
            <a:r>
              <a:rPr lang="en-US" baseline="0" dirty="0" smtClean="0"/>
              <a:t> part of our community since the beginning. </a:t>
            </a:r>
            <a:r>
              <a:rPr lang="en-US" dirty="0" smtClean="0"/>
              <a:t>This is the title page for Dr. Thomas’ magazine</a:t>
            </a:r>
            <a:r>
              <a:rPr lang="en-US" baseline="0" dirty="0" smtClean="0"/>
              <a:t> </a:t>
            </a:r>
            <a:r>
              <a:rPr lang="en-US" i="1" baseline="0" dirty="0" smtClean="0"/>
              <a:t>The Advocate</a:t>
            </a:r>
            <a:r>
              <a:rPr lang="en-US" baseline="0" dirty="0" smtClean="0"/>
              <a:t>.  Worth noting is that Dr. Thomas changed the subtitle of his magazine between volumes 3 and 4 in order to establish the direction he wished to take it.  </a:t>
            </a:r>
          </a:p>
          <a:p>
            <a:endParaRPr lang="en-US" baseline="0" dirty="0" smtClean="0"/>
          </a:p>
          <a:p>
            <a:r>
              <a:rPr lang="en-US" baseline="0" dirty="0" smtClean="0"/>
              <a:t>Also notice the two scriptures he uses…also a change from volume 3.  Here is his explanation for the change </a:t>
            </a:r>
            <a:r>
              <a:rPr lang="en-US" baseline="0" dirty="0" smtClean="0">
                <a:sym typeface="Wingdings" pitchFamily="2" charset="2"/>
              </a:rPr>
              <a:t></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There is no mistaking it… Dr. Thomas wished to give the study of the ‘book of His works’ its proper and esteemed place</a:t>
            </a:r>
            <a:r>
              <a:rPr lang="en-US" baseline="0" dirty="0" smtClean="0"/>
              <a:t> alongside the ‘book of His Word’. His reason is simple and straightforward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‘book</a:t>
            </a:r>
            <a:r>
              <a:rPr lang="en-US" baseline="0" dirty="0" smtClean="0"/>
              <a:t> of His works’ compliments the ‘book of His Word’ and vice-versa.  This stands in stark contrast to the thinking of many in our community today who have a strong distrust of science, but Dr. Thomas wished to pursue the study of both with diligence. Enough so that he actually changed the subtitle of his magazine to reflect this!</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a:t>
            </a:r>
            <a:r>
              <a:rPr lang="en-US" baseline="0" dirty="0" smtClean="0"/>
              <a:t> never found out who “W.D.J.” is (the initials of this quote’s author), but his(?) series titled “The Bible as a Law of Life and Immortality” is a refreshing one.  The real issue is that there is no inconsistency between nature and the Bible, but between interpretations of either, or both.</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000" dirty="0" smtClean="0">
                <a:latin typeface="Candara" pitchFamily="34" charset="0"/>
              </a:rPr>
              <a:t>This decorative window pane </a:t>
            </a:r>
            <a:r>
              <a:rPr lang="en-US" sz="1000" dirty="0" smtClean="0">
                <a:latin typeface="Candara" pitchFamily="34" charset="0"/>
              </a:rPr>
              <a:t>depicts Science (personified by Devotion, Labor, Truth, Research and Intuition) and Religion (personified by Purity, Faith, Hope, Reverence and Inspiration) in harmony, presided over by the central personification of "</a:t>
            </a:r>
            <a:r>
              <a:rPr lang="en-US" sz="1000" dirty="0" err="1" smtClean="0">
                <a:latin typeface="Candara" pitchFamily="34" charset="0"/>
              </a:rPr>
              <a:t>Light·Love·Life</a:t>
            </a:r>
            <a:r>
              <a:rPr lang="en-US" sz="1000" dirty="0" smtClean="0">
                <a:latin typeface="Candara" pitchFamily="34" charset="0"/>
              </a:rPr>
              <a:t>".</a:t>
            </a:r>
          </a:p>
          <a:p>
            <a:endParaRPr lang="en-US" sz="1000" dirty="0" smtClean="0">
              <a:latin typeface="Candara" pitchFamily="34" charset="0"/>
            </a:endParaRPr>
          </a:p>
          <a:p>
            <a:endParaRPr lang="en-US" sz="1000" u="sng" dirty="0" smtClean="0">
              <a:latin typeface="Candara" pitchFamily="34" charset="0"/>
            </a:endParaRPr>
          </a:p>
          <a:p>
            <a:r>
              <a:rPr lang="en-US" sz="1000" u="sng" dirty="0" smtClean="0">
                <a:latin typeface="Candara" pitchFamily="34" charset="0"/>
              </a:rPr>
              <a:t>Reference</a:t>
            </a:r>
            <a:endParaRPr lang="en-US" sz="1000" u="sng" dirty="0" smtClean="0">
              <a:latin typeface="Candara" pitchFamily="34" charset="0"/>
            </a:endParaRPr>
          </a:p>
          <a:p>
            <a:endParaRPr lang="en-US" sz="1000" dirty="0" smtClean="0">
              <a:latin typeface="Candara" pitchFamily="34" charset="0"/>
            </a:endParaRPr>
          </a:p>
          <a:p>
            <a:r>
              <a:rPr lang="en-US" sz="1000" dirty="0" smtClean="0">
                <a:latin typeface="Candara" pitchFamily="34" charset="0"/>
              </a:rPr>
              <a:t>Education (Chittenden Memorial Window). (2011, March 1). In </a:t>
            </a:r>
            <a:r>
              <a:rPr lang="en-US" sz="1000" i="1" dirty="0" smtClean="0">
                <a:latin typeface="Candara" pitchFamily="34" charset="0"/>
              </a:rPr>
              <a:t>Wikipedia, The Free Encyclopedia</a:t>
            </a:r>
            <a:r>
              <a:rPr lang="en-US" sz="1000" dirty="0" smtClean="0">
                <a:latin typeface="Candara" pitchFamily="34" charset="0"/>
              </a:rPr>
              <a:t>. Retrieved 23:33, March 17, 2011, from </a:t>
            </a:r>
            <a:r>
              <a:rPr lang="en-US" sz="1000" dirty="0" smtClean="0">
                <a:solidFill>
                  <a:schemeClr val="accent3">
                    <a:lumMod val="75000"/>
                  </a:schemeClr>
                </a:solidFill>
                <a:latin typeface="Candara" pitchFamily="34" charset="0"/>
                <a:hlinkClick r:id="rId3"/>
              </a:rPr>
              <a:t>http://en.wikipedia.org/w/index.php?title=Education_(Chittenden_Memorial_Window)&amp;oldid=416570116</a:t>
            </a:r>
            <a:r>
              <a:rPr lang="en-US" sz="1000" dirty="0" smtClean="0">
                <a:solidFill>
                  <a:schemeClr val="accent3">
                    <a:lumMod val="75000"/>
                  </a:schemeClr>
                </a:solidFill>
                <a:latin typeface="Candara" pitchFamily="34" charset="0"/>
              </a:rPr>
              <a:t>.</a:t>
            </a:r>
          </a:p>
          <a:p>
            <a:endParaRPr lang="en-US" dirty="0" smtClean="0">
              <a:solidFill>
                <a:schemeClr val="accent3">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point? The</a:t>
            </a:r>
            <a:r>
              <a:rPr lang="en-US" baseline="0" dirty="0" smtClean="0"/>
              <a:t> ‘two books’ of God reveal different aspects of God. We don’t look at nature (or science) to learn the gospel; we don’t look at the Bible to learn the intricacies of science.</a:t>
            </a:r>
            <a:endParaRPr lang="en-US"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Discord comes</a:t>
            </a:r>
            <a:r>
              <a:rPr lang="en-US" baseline="0" dirty="0" smtClean="0"/>
              <a:t> from misinterpreting either the Bible or nature, or both.</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the context of this comment, we segue into the next area of</a:t>
            </a:r>
            <a:r>
              <a:rPr lang="en-US" baseline="0" dirty="0" smtClean="0"/>
              <a:t> early Christadelphian views on science and the Bible… namely, the age of the earth. </a:t>
            </a: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first major scientific</a:t>
            </a:r>
            <a:r>
              <a:rPr lang="en-US" baseline="0" dirty="0" smtClean="0"/>
              <a:t> challenge to Biblical interpretation during this period was geology’s discovery of an ancient earth, determined through the study of strata and widely accepted by scientists of the day… including Christian scientists. Christian theologians had little problem reinterpreting their views on the Genesis creation with this new scientific evidence.</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While there are many, many examples</a:t>
            </a:r>
            <a:r>
              <a:rPr lang="en-US" baseline="0" dirty="0" smtClean="0"/>
              <a:t> to draw upon, we’ll content ourselves with this quote by Edward Hitchcock. It is an interesting quote and shows how Hitchcock, like his contemporaries in both science and theology, had no issue with the earth “developing” (a common word used in place of “evolving” during this period) from a lesser inhabitable state to one suitable for life, culminating in the existence of man. What is fascinating about this quote is that it is mirrored by brother Roberts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Appealing to geological</a:t>
            </a:r>
            <a:r>
              <a:rPr lang="en-US" baseline="0" dirty="0" smtClean="0"/>
              <a:t> advances of the day, brother Roberts gladly concedes of a earth developing from a more primitive state to one capable of sustaining a higher order of life. </a:t>
            </a:r>
          </a:p>
          <a:p>
            <a:endParaRPr lang="en-US" baseline="0" dirty="0" smtClean="0"/>
          </a:p>
          <a:p>
            <a:r>
              <a:rPr lang="en-US" baseline="0" dirty="0" smtClean="0"/>
              <a:t>For added benefit of this shared view between leading Christian scientists of the day and leaders in our own community, let’s juxtapose the two quotes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While not word-for-word,</a:t>
            </a:r>
            <a:r>
              <a:rPr lang="en-US" baseline="0" dirty="0" smtClean="0"/>
              <a:t> the commonality of the two quotes is unmistakable. From this we can rightly conclude that brother Roberts was perfectly content accepting what the science of the day was telling him, and he had no issue interpreting the Bible in light of this discovery </a:t>
            </a:r>
            <a:r>
              <a:rPr lang="en-US" sz="1200" kern="1200" baseline="0" dirty="0" smtClean="0">
                <a:solidFill>
                  <a:schemeClr val="tx1"/>
                </a:solidFill>
                <a:latin typeface="+mn-lt"/>
                <a:ea typeface="+mn-ea"/>
                <a:cs typeface="+mn-cs"/>
                <a:sym typeface="Wingdings"/>
              </a:rPr>
              <a:t></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appears to me to be the Ruin-Reconstruction Creationism view (Gap Theory). That brother Roberts is willing to regulate a pre-</a:t>
            </a:r>
            <a:r>
              <a:rPr lang="en-US" baseline="0" dirty="0" err="1" smtClean="0"/>
              <a:t>Adamic</a:t>
            </a:r>
            <a:r>
              <a:rPr lang="en-US" baseline="0" dirty="0" smtClean="0"/>
              <a:t> earth to the “measureless ages…required by geology” again shows the respect he gave to science.</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 is important</a:t>
            </a:r>
            <a:r>
              <a:rPr lang="en-US" baseline="0" dirty="0" smtClean="0"/>
              <a:t> that we start with this presupposition. If we firmly believe the Bible and that all of nature is by God’s direct handiwork, then science (which is the study of nature on an empirical level) stops being the boogie man. Remember the quote I started this series of classes with?</a:t>
            </a:r>
          </a:p>
          <a:p>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smtClean="0"/>
              <a:t>“Let science dig, and dredge, and work her laboratories. She is searching for God’s truth. If her teachers are atheistic, accept still the truth that is well established; but to the atheism give no quarter, for it is to Man the annihilation of hope and of all the higher joys of his being.”</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3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3000" dirty="0" smtClean="0"/>
              <a:t>As well see as we progress through this class, the consensus of</a:t>
            </a:r>
            <a:r>
              <a:rPr lang="en-US" sz="3000" baseline="0" dirty="0" smtClean="0"/>
              <a:t> 19</a:t>
            </a:r>
            <a:r>
              <a:rPr lang="en-US" sz="3000" baseline="30000" dirty="0" smtClean="0"/>
              <a:t>th</a:t>
            </a:r>
            <a:r>
              <a:rPr lang="en-US" sz="3000" baseline="0" dirty="0" smtClean="0"/>
              <a:t> century theologians, Christian scientists, those within our early community, and historians of science today is that it is the misinterpretation of either (or both) of God’s Two Books that leads to problems. </a:t>
            </a:r>
            <a:endParaRPr lang="en-US" sz="3000" dirty="0" smtClean="0"/>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shows that our community did not attempt to make the Bible a scientific textbook. The ‘book of His works’ has its purpose and it does not “interfere” with the Bible as the Bible does not “interfere” with science.</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next three slides</a:t>
            </a:r>
            <a:r>
              <a:rPr lang="en-US" baseline="0" dirty="0" smtClean="0"/>
              <a:t> are an excerpt from a fictional conversation brother Roberts wrote and published in The Christadelphian. Among other topics covered, an appeal to nature as evidence of God is included. </a:t>
            </a:r>
          </a:p>
          <a:p>
            <a:endParaRPr lang="en-US" baseline="0" dirty="0" smtClean="0"/>
          </a:p>
          <a:p>
            <a:r>
              <a:rPr lang="en-US" baseline="0" dirty="0" smtClean="0"/>
              <a:t>L</a:t>
            </a:r>
            <a:r>
              <a:rPr lang="en-US" sz="1200" kern="1200" dirty="0" smtClean="0">
                <a:solidFill>
                  <a:schemeClr val="tx1"/>
                </a:solidFill>
                <a:latin typeface="+mn-lt"/>
                <a:ea typeface="+mn-ea"/>
                <a:cs typeface="+mn-cs"/>
              </a:rPr>
              <a:t>et's read this carefully. A Christadelphian, in 1885, saying that if we go far enough back in the record of the earth's physical history (as written in the rocks), we come to a time when the earth was </a:t>
            </a:r>
            <a:r>
              <a:rPr lang="en-US" sz="1200" b="1" kern="1200" dirty="0" smtClean="0">
                <a:solidFill>
                  <a:schemeClr val="tx1"/>
                </a:solidFill>
                <a:latin typeface="+mn-lt"/>
                <a:ea typeface="+mn-ea"/>
                <a:cs typeface="+mn-cs"/>
              </a:rPr>
              <a:t>a molten mass, incapable of sustaining life, either vegetable or animal</a:t>
            </a:r>
            <a:r>
              <a:rPr lang="en-US" sz="1200" kern="1200" dirty="0" smtClean="0">
                <a:solidFill>
                  <a:schemeClr val="tx1"/>
                </a:solidFill>
                <a:latin typeface="+mn-lt"/>
                <a:ea typeface="+mn-ea"/>
                <a:cs typeface="+mn-cs"/>
              </a:rPr>
              <a:t>? You can read that in any standard science textbook today, but that was pioneering science and theology in the late 19th century. In fact it is rejected by many in our own community, in this day and age. And did you note that the earth has 'gone through changes', which have been 'in the nature of progress—an advance from a crude to a more perfect state?’</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Let's read on</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Again, read this carefully in order to understand the force of it. Here's a Christadelphian using science to determine the history of the earth. Previously our Christadelphian traced the history of the earth back to a 'molten mass' by reading the geological evidence. He is now going back before the time that the earth was a molten mass. How? By observing the stars and other planets, and understanding that they are made of the same stuff the earth is made of.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This is groundbreaking enough in the 19th century, but this Christadelphian actually says that through these observations we can discern </a:t>
            </a:r>
            <a:r>
              <a:rPr lang="en-US" sz="1200" b="1" kern="1200" dirty="0" smtClean="0">
                <a:solidFill>
                  <a:schemeClr val="tx1"/>
                </a:solidFill>
                <a:latin typeface="+mn-lt"/>
                <a:ea typeface="+mn-ea"/>
                <a:cs typeface="+mn-cs"/>
              </a:rPr>
              <a:t>how the earth was created</a:t>
            </a:r>
            <a:r>
              <a:rPr lang="en-US" sz="1200" kern="1200" dirty="0" smtClean="0">
                <a:solidFill>
                  <a:schemeClr val="tx1"/>
                </a:solidFill>
                <a:latin typeface="+mn-lt"/>
                <a:ea typeface="+mn-ea"/>
                <a:cs typeface="+mn-cs"/>
              </a:rPr>
              <a:t>. He says that since we can see other heavenly bodies 'in various stages of development', it is very probable that the earth has gone through the same processes of development.</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As if that wasn't enough, we get to this stunning point a little later</a:t>
            </a:r>
            <a:r>
              <a:rPr lang="en-US" sz="1200"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sym typeface="Wingdings"/>
              </a:rPr>
              <a:t></a:t>
            </a: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universe is in a state of progressive development, and this started from a time when it 'began to travel from its invisible state of abstract power to its present state of concrete form and glory'. That's as close to the Big Bang as you'll see this side of the 20th century. Stunning stuff. And from a Christadelphian. And published in The Christadelphian Magazine by brother Roberts.</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
            </a:r>
            <a:br>
              <a:rPr lang="en-US" sz="1200" kern="1200" dirty="0" smtClean="0">
                <a:solidFill>
                  <a:schemeClr val="tx1"/>
                </a:solidFill>
                <a:latin typeface="+mn-lt"/>
                <a:ea typeface="+mn-ea"/>
                <a:cs typeface="+mn-cs"/>
              </a:rPr>
            </a:br>
            <a:r>
              <a:rPr lang="en-US" sz="1200" kern="1200" dirty="0" smtClean="0">
                <a:solidFill>
                  <a:schemeClr val="tx1"/>
                </a:solidFill>
                <a:latin typeface="+mn-lt"/>
                <a:ea typeface="+mn-ea"/>
                <a:cs typeface="+mn-cs"/>
              </a:rPr>
              <a:t>(Many</a:t>
            </a:r>
            <a:r>
              <a:rPr lang="en-US" sz="1200" kern="1200" baseline="0" dirty="0" smtClean="0">
                <a:solidFill>
                  <a:schemeClr val="tx1"/>
                </a:solidFill>
                <a:latin typeface="+mn-lt"/>
                <a:ea typeface="+mn-ea"/>
                <a:cs typeface="+mn-cs"/>
              </a:rPr>
              <a:t> thanks to brother J. Burke for his comments on the previous 3 slides)</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 brother</a:t>
            </a:r>
            <a:r>
              <a:rPr lang="en-US" baseline="0" dirty="0" smtClean="0"/>
              <a:t> Roberts clearly distinguishes between what the Bible can and can’t tell us, and where we can go to understand the natural world’s workings. Science is not the enemy.</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So, in conclusion,</a:t>
            </a:r>
            <a:r>
              <a:rPr lang="en-US" baseline="0" dirty="0" smtClean="0"/>
              <a:t> we can be confident that our community has a solid history of engaging science with the firm belief that there is NO DISHARMONY between it and our faith. While there is scant evidence that our early brothers and sisters accepted Darwinian ideals, there is enough quality evidence to determine they accepted certain aspects of the development (evolution) of our universe, planet, and life. </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45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Note</a:t>
            </a:r>
            <a:r>
              <a:rPr lang="en-US" baseline="0" dirty="0" smtClean="0"/>
              <a:t> the origin is God… again, this is something that needs to be soundly established in our minds. Secondly, as just stated, each of God’s works (the Bible and nature) are subject to the fallibility of human interpretation. Finally, the “goals” of each of God’s works is limited in scope: Scripture gives us the spiritual reality and science the physical. I’ll also throw in that Scripture teaches us of God’s purpose and nature (science) shows us His power (ref. Psalm 19).</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u="none" dirty="0" smtClean="0"/>
              <a:t>While</a:t>
            </a:r>
            <a:r>
              <a:rPr lang="en-US" u="none" baseline="0" dirty="0" smtClean="0"/>
              <a:t> the appeal by Christians to the natural world as evidence of God goes back to Christ himself, it was Augustine who first used the phrase “book of nature” and linked it to God’s direct work. It was often shortened to simply “book” whose author was God </a:t>
            </a:r>
            <a:r>
              <a:rPr lang="en-US" baseline="0" dirty="0" smtClean="0">
                <a:sym typeface="Wingdings" pitchFamily="2" charset="2"/>
              </a:rPr>
              <a:t></a:t>
            </a:r>
            <a:endParaRPr lang="en-US" u="none" dirty="0" smtClean="0"/>
          </a:p>
          <a:p>
            <a:endParaRPr lang="en-US" u="sng" dirty="0" smtClean="0"/>
          </a:p>
          <a:p>
            <a:endParaRPr lang="en-US" u="sng" dirty="0" smtClean="0"/>
          </a:p>
          <a:p>
            <a:endParaRPr lang="en-US" u="sng" dirty="0" smtClean="0"/>
          </a:p>
          <a:p>
            <a:endParaRPr lang="en-US" u="sng" dirty="0" smtClean="0"/>
          </a:p>
          <a:p>
            <a:r>
              <a:rPr lang="en-US" sz="1000" u="sng" dirty="0" smtClean="0"/>
              <a:t>Reference</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Gnostic</a:t>
            </a:r>
            <a:r>
              <a:rPr lang="en-US" sz="1000" baseline="0" dirty="0" smtClean="0"/>
              <a:t> Archives (</a:t>
            </a:r>
            <a:r>
              <a:rPr lang="en-US" sz="1000" baseline="0" dirty="0" err="1" smtClean="0"/>
              <a:t>n.d</a:t>
            </a:r>
            <a:r>
              <a:rPr lang="en-US" sz="1000" baseline="0" dirty="0" smtClean="0"/>
              <a:t>.). The Gnostic Society Library. In </a:t>
            </a:r>
            <a:r>
              <a:rPr lang="en-US" sz="1000" i="1" baseline="0" dirty="0" err="1" smtClean="0"/>
              <a:t>Augustin</a:t>
            </a:r>
            <a:r>
              <a:rPr lang="en-US" sz="1000" i="1" baseline="0" dirty="0" smtClean="0"/>
              <a:t>: Reply to Faustus the Manichaean. </a:t>
            </a:r>
            <a:r>
              <a:rPr lang="en-US" sz="1000" i="0" baseline="0" dirty="0" smtClean="0"/>
              <a:t>(Book XXXIII, XX). Retrieved March 17, 2011, from http://www.gnosis.org/library/contf3.htm.</a:t>
            </a:r>
          </a:p>
          <a:p>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a:t>
            </a:r>
            <a:r>
              <a:rPr lang="en-US" baseline="0" dirty="0" smtClean="0"/>
              <a:t> book was “written by the finger of God”… obviously meant as a Biblical reference to God’s direct hand in creating, perhaps to be juxtaposed with the giving of the Law on Mt. Sinai (Ex 31:18). This would certainly fit the Two Books concept nicely.</a:t>
            </a:r>
          </a:p>
          <a:p>
            <a:endParaRPr lang="en-US" baseline="0" dirty="0" smtClean="0"/>
          </a:p>
          <a:p>
            <a:r>
              <a:rPr lang="en-US" baseline="0" dirty="0" smtClean="0"/>
              <a:t>Whatever Hugh’s reason, we see again the truth of nature: it is “created by divine power” and exists “to manifest the invisible things of God’s wisdom.” We, as Christians, need then not fear science since we believe it reveals God’s magnificent creation.  That said, it is perfectly acceptable to answer with “I don’t know” when asked about scientific findings that we aren’t sure what to do with yet. We can, as Christadelphians, chalk it up to “uncertain details”.</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Author of what</a:t>
            </a:r>
            <a:r>
              <a:rPr lang="en-US" baseline="0" dirty="0" smtClean="0"/>
              <a:t> became known as the </a:t>
            </a:r>
            <a:r>
              <a:rPr lang="en-US" baseline="0" dirty="0" err="1" smtClean="0"/>
              <a:t>Baconian</a:t>
            </a:r>
            <a:r>
              <a:rPr lang="en-US" baseline="0" dirty="0" smtClean="0"/>
              <a:t> method of empirical study, Francis Bacon is regarded as the first to formally challenge </a:t>
            </a:r>
            <a:r>
              <a:rPr lang="en-US" baseline="0" dirty="0" err="1" smtClean="0"/>
              <a:t>Aristole’s</a:t>
            </a:r>
            <a:r>
              <a:rPr lang="en-US" baseline="0" dirty="0" smtClean="0"/>
              <a:t> </a:t>
            </a:r>
            <a:r>
              <a:rPr lang="en-US" i="1" baseline="0" dirty="0" err="1" smtClean="0"/>
              <a:t>Organon</a:t>
            </a:r>
            <a:r>
              <a:rPr lang="en-US" baseline="0" dirty="0" smtClean="0"/>
              <a:t> with his own philosophy. Bacon’s philosophical method of study was the ancestor of today’s scientific method. He was respected enough by Darwin to be included in the early edition’s of </a:t>
            </a:r>
            <a:r>
              <a:rPr lang="en-US" i="1" baseline="0" dirty="0" smtClean="0"/>
              <a:t>Origin of Species</a:t>
            </a:r>
            <a:r>
              <a:rPr lang="en-US" i="0" baseline="0" dirty="0" smtClean="0"/>
              <a:t>, even though Bacon was a staunch advocate of divine intervention in the natural world. </a:t>
            </a:r>
            <a:endParaRPr lang="en-US" baseline="0" dirty="0" smtClean="0"/>
          </a:p>
        </p:txBody>
      </p:sp>
      <p:sp>
        <p:nvSpPr>
          <p:cNvPr id="4" name="Slide Number Placeholder 3"/>
          <p:cNvSpPr>
            <a:spLocks noGrp="1"/>
          </p:cNvSpPr>
          <p:nvPr>
            <p:ph type="sldNum" sz="quarter" idx="10"/>
          </p:nvPr>
        </p:nvSpPr>
        <p:spPr/>
        <p:txBody>
          <a:bodyPr/>
          <a:lstStyle/>
          <a:p>
            <a:fld id="{B076D11D-E21B-40F7-9B73-F9D55109898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More from Bacon.</a:t>
            </a:r>
            <a:endParaRPr lang="en-US" dirty="0"/>
          </a:p>
        </p:txBody>
      </p:sp>
      <p:sp>
        <p:nvSpPr>
          <p:cNvPr id="4" name="Slide Number Placeholder 3"/>
          <p:cNvSpPr>
            <a:spLocks noGrp="1"/>
          </p:cNvSpPr>
          <p:nvPr>
            <p:ph type="sldNum" sz="quarter" idx="10"/>
          </p:nvPr>
        </p:nvSpPr>
        <p:spPr/>
        <p:txBody>
          <a:bodyPr/>
          <a:lstStyle/>
          <a:p>
            <a:fld id="{B076D11D-E21B-40F7-9B73-F9D55109898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5B7E79-9BB6-423C-A1AE-8CB41CA61135}" type="datetimeFigureOut">
              <a:rPr lang="en-US" smtClean="0"/>
              <a:pPr/>
              <a:t>3/26/2011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B7E79-9BB6-423C-A1AE-8CB41CA61135}" type="datetimeFigureOut">
              <a:rPr lang="en-US" smtClean="0"/>
              <a:pPr/>
              <a:t>3/26/2011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5B7E79-9BB6-423C-A1AE-8CB41CA61135}" type="datetimeFigureOut">
              <a:rPr lang="en-US" smtClean="0"/>
              <a:pPr/>
              <a:t>3/26/2011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B7E79-9BB6-423C-A1AE-8CB41CA61135}" type="datetimeFigureOut">
              <a:rPr lang="en-US" smtClean="0"/>
              <a:pPr/>
              <a:t>3/26/2011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B7E79-9BB6-423C-A1AE-8CB41CA61135}" type="datetimeFigureOut">
              <a:rPr lang="en-US" smtClean="0"/>
              <a:pPr/>
              <a:t>3/26/2011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41F50D-FB64-4784-AC1A-22AA2A083D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5B7E79-9BB6-423C-A1AE-8CB41CA61135}" type="datetimeFigureOut">
              <a:rPr lang="en-US" smtClean="0"/>
              <a:pPr/>
              <a:t>3/26/2011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41F50D-FB64-4784-AC1A-22AA2A083D6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3/32/Tiffany_Education_(center).JPG"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0" y="1439882"/>
            <a:ext cx="9144000" cy="3970318"/>
          </a:xfrm>
          <a:prstGeom prst="rect">
            <a:avLst/>
          </a:prstGeom>
          <a:noFill/>
        </p:spPr>
        <p:txBody>
          <a:bodyPr wrap="square" rtlCol="0">
            <a:spAutoFit/>
          </a:bodyPr>
          <a:lstStyle/>
          <a:p>
            <a:pPr algn="ctr"/>
            <a:r>
              <a:rPr lang="en-US" sz="8400" b="1" dirty="0" smtClean="0">
                <a:solidFill>
                  <a:schemeClr val="accent1">
                    <a:lumMod val="20000"/>
                    <a:lumOff val="80000"/>
                  </a:schemeClr>
                </a:solidFill>
                <a:effectLst>
                  <a:outerShdw blurRad="38100" dist="38100" dir="2700000" algn="tl">
                    <a:srgbClr val="000000">
                      <a:alpha val="43137"/>
                    </a:srgbClr>
                  </a:outerShdw>
                </a:effectLst>
                <a:latin typeface="BibliaLS" pitchFamily="2" charset="-79"/>
                <a:ea typeface="Arial Unicode MS" pitchFamily="34" charset="-128"/>
                <a:cs typeface="BibliaLS" pitchFamily="2" charset="-79"/>
              </a:rPr>
              <a:t>Faith, Science,   	and the Genesis Creation</a:t>
            </a:r>
            <a:endParaRPr lang="en-US" sz="8400" b="1" dirty="0">
              <a:solidFill>
                <a:schemeClr val="accent1">
                  <a:lumMod val="20000"/>
                  <a:lumOff val="80000"/>
                </a:schemeClr>
              </a:solidFill>
              <a:effectLst>
                <a:outerShdw blurRad="38100" dist="38100" dir="2700000" algn="tl">
                  <a:srgbClr val="000000">
                    <a:alpha val="43137"/>
                  </a:srgbClr>
                </a:outerShdw>
              </a:effectLst>
              <a:latin typeface="BibliaLS" pitchFamily="2" charset="-79"/>
              <a:ea typeface="Arial Unicode MS" pitchFamily="34" charset="-128"/>
              <a:cs typeface="BibliaLS"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924883"/>
            <a:ext cx="9144000" cy="1938992"/>
          </a:xfrm>
          <a:prstGeom prst="rect">
            <a:avLst/>
          </a:prstGeom>
          <a:noFill/>
        </p:spPr>
        <p:txBody>
          <a:bodyPr wrap="square" rtlCol="0">
            <a:spAutoFit/>
          </a:bodyPr>
          <a:lstStyle/>
          <a:p>
            <a:pPr lvl="1"/>
            <a:r>
              <a:rPr lang="en-US" sz="3000" dirty="0" smtClean="0"/>
              <a:t>“Since we astronomers are priests of the highest God in regard to </a:t>
            </a:r>
            <a:r>
              <a:rPr lang="en-US" sz="3000" dirty="0" smtClean="0">
                <a:solidFill>
                  <a:srgbClr val="FFC000"/>
                </a:solidFill>
                <a:effectLst>
                  <a:outerShdw blurRad="38100" dist="38100" dir="2700000" algn="tl">
                    <a:srgbClr val="000000">
                      <a:alpha val="43137"/>
                    </a:srgbClr>
                  </a:outerShdw>
                </a:effectLst>
              </a:rPr>
              <a:t>the book of nature</a:t>
            </a:r>
            <a:r>
              <a:rPr lang="en-US" sz="3000" dirty="0" smtClean="0"/>
              <a:t>, it benefits us to be</a:t>
            </a:r>
          </a:p>
          <a:p>
            <a:pPr lvl="1"/>
            <a:r>
              <a:rPr lang="en-US" sz="3000" dirty="0" smtClean="0"/>
              <a:t>thoughtful, not of the glory of our minds, but rather,</a:t>
            </a:r>
          </a:p>
          <a:p>
            <a:pPr lvl="1"/>
            <a:r>
              <a:rPr lang="en-US" sz="3000" dirty="0" smtClean="0"/>
              <a:t>above all else, of the glory of God.” </a:t>
            </a:r>
          </a:p>
        </p:txBody>
      </p:sp>
      <p:sp>
        <p:nvSpPr>
          <p:cNvPr id="7" name="TextBox 6"/>
          <p:cNvSpPr txBox="1"/>
          <p:nvPr/>
        </p:nvSpPr>
        <p:spPr>
          <a:xfrm>
            <a:off x="0" y="990600"/>
            <a:ext cx="9144000" cy="553998"/>
          </a:xfrm>
          <a:prstGeom prst="rect">
            <a:avLst/>
          </a:prstGeom>
          <a:noFill/>
        </p:spPr>
        <p:txBody>
          <a:bodyPr wrap="square" rtlCol="0">
            <a:spAutoFit/>
          </a:bodyPr>
          <a:lstStyle/>
          <a:p>
            <a:pPr lvl="1"/>
            <a:r>
              <a:rPr lang="en-US" sz="3000" dirty="0" smtClean="0"/>
              <a:t>Johannes </a:t>
            </a:r>
            <a:r>
              <a:rPr lang="en-US" sz="3000" dirty="0" err="1" smtClean="0"/>
              <a:t>Kepler</a:t>
            </a:r>
            <a:r>
              <a:rPr lang="en-US" sz="3000" dirty="0" smtClean="0"/>
              <a:t> (16</a:t>
            </a:r>
            <a:r>
              <a:rPr lang="en-US" sz="3000" baseline="30000" dirty="0" smtClean="0"/>
              <a:t>th</a:t>
            </a:r>
            <a:r>
              <a:rPr lang="en-US" sz="3000" dirty="0" smtClean="0"/>
              <a:t> -17</a:t>
            </a:r>
            <a:r>
              <a:rPr lang="en-US" sz="3000" baseline="30000" dirty="0" smtClean="0"/>
              <a:t>th</a:t>
            </a:r>
            <a:r>
              <a:rPr lang="en-US" sz="3000" dirty="0" smtClean="0"/>
              <a:t> Centuries):</a:t>
            </a:r>
            <a:endParaRPr lang="en-US"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13372"/>
            <a:ext cx="9144000" cy="6401753"/>
          </a:xfrm>
          <a:prstGeom prst="rect">
            <a:avLst/>
          </a:prstGeom>
        </p:spPr>
        <p:txBody>
          <a:bodyPr wrap="square">
            <a:spAutoFit/>
          </a:bodyPr>
          <a:lstStyle/>
          <a:p>
            <a:pPr marL="800100" lvl="1" indent="-342900">
              <a:defRPr/>
            </a:pPr>
            <a:r>
              <a:rPr lang="en-US" altLang="zh-TW" sz="2800" dirty="0" smtClean="0">
                <a:ea typeface="新細明體" charset="-120"/>
              </a:rPr>
              <a:t>‘Now if God did indeed write </a:t>
            </a:r>
            <a:r>
              <a:rPr lang="en-US" altLang="zh-TW" sz="2800" dirty="0" smtClean="0">
                <a:solidFill>
                  <a:srgbClr val="FFC000"/>
                </a:solidFill>
                <a:effectLst>
                  <a:outerShdw blurRad="38100" dist="38100" dir="2700000" algn="tl">
                    <a:srgbClr val="000000">
                      <a:alpha val="43137"/>
                    </a:srgbClr>
                  </a:outerShdw>
                </a:effectLst>
                <a:ea typeface="新細明體" charset="-120"/>
              </a:rPr>
              <a:t>Books of both Words and</a:t>
            </a:r>
          </a:p>
          <a:p>
            <a:pPr marL="800100" lvl="1" indent="-342900">
              <a:defRPr/>
            </a:pPr>
            <a:r>
              <a:rPr lang="en-US" altLang="zh-TW" sz="2800" dirty="0" smtClean="0">
                <a:solidFill>
                  <a:srgbClr val="FFC000"/>
                </a:solidFill>
                <a:effectLst>
                  <a:outerShdw blurRad="38100" dist="38100" dir="2700000" algn="tl">
                    <a:srgbClr val="000000">
                      <a:alpha val="43137"/>
                    </a:srgbClr>
                  </a:outerShdw>
                </a:effectLst>
                <a:ea typeface="新細明體" charset="-120"/>
              </a:rPr>
              <a:t>Works</a:t>
            </a:r>
            <a:r>
              <a:rPr lang="en-US" altLang="zh-TW" sz="2800" dirty="0" smtClean="0">
                <a:ea typeface="新細明體" charset="-120"/>
              </a:rPr>
              <a:t>, it follows that </a:t>
            </a:r>
            <a:r>
              <a:rPr lang="en-US" altLang="zh-TW" sz="2800" dirty="0" smtClean="0">
                <a:solidFill>
                  <a:srgbClr val="FFC000"/>
                </a:solidFill>
                <a:effectLst>
                  <a:outerShdw blurRad="38100" dist="38100" dir="2700000" algn="tl">
                    <a:srgbClr val="000000">
                      <a:alpha val="43137"/>
                    </a:srgbClr>
                  </a:outerShdw>
                </a:effectLst>
                <a:ea typeface="新細明體" charset="-120"/>
              </a:rPr>
              <a:t>they cannot conflict with each</a:t>
            </a:r>
          </a:p>
          <a:p>
            <a:pPr marL="800100" lvl="1" indent="-342900">
              <a:defRPr/>
            </a:pPr>
            <a:r>
              <a:rPr lang="en-US" altLang="zh-TW" sz="2800" dirty="0" smtClean="0">
                <a:solidFill>
                  <a:srgbClr val="FFC000"/>
                </a:solidFill>
                <a:ea typeface="新細明體" charset="-120"/>
              </a:rPr>
              <a:t>other. </a:t>
            </a:r>
          </a:p>
          <a:p>
            <a:pPr marL="800100" lvl="1" indent="-342900">
              <a:defRPr/>
            </a:pPr>
            <a:endParaRPr lang="en-US" altLang="zh-TW" sz="2800" dirty="0" smtClean="0">
              <a:ea typeface="新細明體" charset="-120"/>
            </a:endParaRPr>
          </a:p>
          <a:p>
            <a:pPr marL="800100" lvl="1" indent="-342900">
              <a:defRPr/>
            </a:pPr>
            <a:r>
              <a:rPr lang="en-US" altLang="zh-TW" sz="2800" dirty="0" smtClean="0">
                <a:ea typeface="新細明體" charset="-120"/>
              </a:rPr>
              <a:t>The problem for us is that they are written in different</a:t>
            </a:r>
          </a:p>
          <a:p>
            <a:pPr marL="800100" lvl="1" indent="-342900">
              <a:defRPr/>
            </a:pPr>
            <a:r>
              <a:rPr lang="en-US" altLang="zh-TW" sz="2800" dirty="0" smtClean="0">
                <a:ea typeface="新細明體" charset="-120"/>
              </a:rPr>
              <a:t>languages and mixing the languages of ‘philosophy’</a:t>
            </a:r>
          </a:p>
          <a:p>
            <a:pPr marL="800100" lvl="1" indent="-342900">
              <a:defRPr/>
            </a:pPr>
            <a:r>
              <a:rPr lang="en-US" altLang="zh-TW" sz="2800" dirty="0" smtClean="0">
                <a:ea typeface="新細明體" charset="-120"/>
              </a:rPr>
              <a:t>(science) and divinity </a:t>
            </a:r>
            <a:r>
              <a:rPr lang="en-US" altLang="zh-TW" sz="2800" dirty="0" smtClean="0">
                <a:solidFill>
                  <a:srgbClr val="FFC000"/>
                </a:solidFill>
                <a:effectLst>
                  <a:outerShdw blurRad="38100" dist="38100" dir="2700000" algn="tl">
                    <a:srgbClr val="000000">
                      <a:alpha val="43137"/>
                    </a:srgbClr>
                  </a:outerShdw>
                </a:effectLst>
                <a:ea typeface="新細明體" charset="-120"/>
              </a:rPr>
              <a:t>is an excellent recipe </a:t>
            </a:r>
            <a:r>
              <a:rPr lang="en-US" altLang="zh-TW" sz="2800" dirty="0" smtClean="0">
                <a:solidFill>
                  <a:srgbClr val="FFC000"/>
                </a:solidFill>
                <a:effectLst>
                  <a:outerShdw blurRad="38100" dist="38100" dir="2700000" algn="tl">
                    <a:srgbClr val="000000">
                      <a:alpha val="43137"/>
                    </a:srgbClr>
                  </a:outerShdw>
                </a:effectLst>
                <a:ea typeface="新細明體" charset="-120"/>
              </a:rPr>
              <a:t>for</a:t>
            </a:r>
          </a:p>
          <a:p>
            <a:pPr marL="800100" lvl="1" indent="-342900">
              <a:defRPr/>
            </a:pPr>
            <a:r>
              <a:rPr lang="en-US" altLang="zh-TW" sz="2800" dirty="0" smtClean="0">
                <a:solidFill>
                  <a:srgbClr val="FFC000"/>
                </a:solidFill>
                <a:effectLst>
                  <a:outerShdw blurRad="38100" dist="38100" dir="2700000" algn="tl">
                    <a:srgbClr val="000000">
                      <a:alpha val="43137"/>
                    </a:srgbClr>
                  </a:outerShdw>
                </a:effectLst>
                <a:ea typeface="新細明體" charset="-120"/>
              </a:rPr>
              <a:t>confusion</a:t>
            </a:r>
            <a:r>
              <a:rPr lang="en-US" altLang="zh-TW" sz="2800" dirty="0" smtClean="0">
                <a:solidFill>
                  <a:srgbClr val="FFC000"/>
                </a:solidFill>
                <a:effectLst>
                  <a:outerShdw blurRad="38100" dist="38100" dir="2700000" algn="tl">
                    <a:srgbClr val="000000">
                      <a:alpha val="43137"/>
                    </a:srgbClr>
                  </a:outerShdw>
                </a:effectLst>
                <a:ea typeface="新細明體" charset="-120"/>
              </a:rPr>
              <a:t>.</a:t>
            </a:r>
          </a:p>
          <a:p>
            <a:pPr marL="800100" lvl="1" indent="-342900">
              <a:defRPr/>
            </a:pPr>
            <a:endParaRPr lang="en-US" altLang="zh-TW" sz="2800" dirty="0" smtClean="0">
              <a:ea typeface="新細明體" charset="-120"/>
            </a:endParaRPr>
          </a:p>
          <a:p>
            <a:pPr marL="800100" lvl="1" indent="-342900">
              <a:defRPr/>
            </a:pPr>
            <a:r>
              <a:rPr lang="en-US" altLang="zh-TW" sz="2800" dirty="0" smtClean="0">
                <a:ea typeface="新細明體" charset="-120"/>
              </a:rPr>
              <a:t>The Two Books notion can be regarded as an early</a:t>
            </a:r>
          </a:p>
          <a:p>
            <a:pPr marL="800100" lvl="1" indent="-342900">
              <a:defRPr/>
            </a:pPr>
            <a:r>
              <a:rPr lang="en-US" altLang="zh-TW" sz="2800" dirty="0" smtClean="0">
                <a:ea typeface="新細明體" charset="-120"/>
              </a:rPr>
              <a:t>understanding of </a:t>
            </a:r>
            <a:r>
              <a:rPr lang="en-US" altLang="zh-TW" sz="2800" dirty="0" err="1" smtClean="0">
                <a:ea typeface="新細明體" charset="-120"/>
              </a:rPr>
              <a:t>complementarity</a:t>
            </a:r>
            <a:r>
              <a:rPr lang="en-US" altLang="zh-TW" sz="2800" dirty="0" smtClean="0">
                <a:ea typeface="新細明體" charset="-120"/>
              </a:rPr>
              <a:t>; it can also be</a:t>
            </a:r>
          </a:p>
          <a:p>
            <a:pPr marL="800100" lvl="1" indent="-342900">
              <a:defRPr/>
            </a:pPr>
            <a:r>
              <a:rPr lang="en-US" altLang="zh-TW" sz="2800" dirty="0" smtClean="0">
                <a:ea typeface="新細明體" charset="-120"/>
              </a:rPr>
              <a:t>regarded as an expression of the unity of </a:t>
            </a:r>
            <a:r>
              <a:rPr lang="en-US" altLang="zh-TW" sz="2800" dirty="0" smtClean="0">
                <a:ea typeface="新細明體" charset="-120"/>
              </a:rPr>
              <a:t>true</a:t>
            </a:r>
          </a:p>
          <a:p>
            <a:pPr marL="800100" lvl="1" indent="-342900">
              <a:defRPr/>
            </a:pPr>
            <a:r>
              <a:rPr lang="en-US" altLang="zh-TW" sz="2800" dirty="0" smtClean="0">
                <a:ea typeface="新細明體" charset="-120"/>
              </a:rPr>
              <a:t>knowledge</a:t>
            </a:r>
            <a:r>
              <a:rPr lang="en-US" altLang="zh-TW" sz="2800" dirty="0" smtClean="0">
                <a:ea typeface="新細明體" charset="-120"/>
              </a:rPr>
              <a:t>.’</a:t>
            </a:r>
          </a:p>
          <a:p>
            <a:pPr marL="342900" indent="-342900">
              <a:defRPr/>
            </a:pPr>
            <a:endParaRPr lang="en-US" altLang="zh-TW" sz="2800" dirty="0" smtClean="0">
              <a:ea typeface="新細明體" charset="-120"/>
            </a:endParaRPr>
          </a:p>
          <a:p>
            <a:pPr marL="1257300" lvl="2" indent="-342900">
              <a:defRPr/>
            </a:pPr>
            <a:r>
              <a:rPr lang="en-US" altLang="zh-TW" i="1" dirty="0" smtClean="0">
                <a:ea typeface="新細明體" charset="-120"/>
              </a:rPr>
              <a:t>RJ Berry, God's Book of Works: The Nature and Theology of Nature’, </a:t>
            </a:r>
            <a:r>
              <a:rPr lang="en-US" altLang="zh-TW" i="1" dirty="0" smtClean="0">
                <a:ea typeface="新細明體" charset="-120"/>
              </a:rPr>
              <a:t>page 33 </a:t>
            </a:r>
            <a:r>
              <a:rPr lang="en-US" altLang="zh-TW" i="1" dirty="0" smtClean="0">
                <a:ea typeface="新細明體" charset="-120"/>
              </a:rPr>
              <a:t>(2003)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14300"/>
            <a:ext cx="9144000" cy="6324808"/>
          </a:xfrm>
          <a:prstGeom prst="rect">
            <a:avLst/>
          </a:prstGeom>
          <a:noFill/>
        </p:spPr>
        <p:txBody>
          <a:bodyPr wrap="square" rtlCol="0">
            <a:spAutoFit/>
          </a:bodyPr>
          <a:lstStyle/>
          <a:p>
            <a:pPr lvl="1"/>
            <a:r>
              <a:rPr lang="en-US" sz="2700" dirty="0" smtClean="0"/>
              <a:t>Psalm 19:</a:t>
            </a:r>
          </a:p>
          <a:p>
            <a:endParaRPr lang="en-US" sz="2700" dirty="0" smtClean="0"/>
          </a:p>
          <a:p>
            <a:pPr lvl="1"/>
            <a:r>
              <a:rPr lang="en-US" sz="2700" dirty="0" smtClean="0"/>
              <a:t>1   </a:t>
            </a:r>
            <a:r>
              <a:rPr lang="en-US" sz="2700" dirty="0" smtClean="0">
                <a:solidFill>
                  <a:srgbClr val="FFC000"/>
                </a:solidFill>
                <a:effectLst>
                  <a:outerShdw blurRad="38100" dist="38100" dir="2700000" algn="tl">
                    <a:srgbClr val="000000">
                      <a:alpha val="43137"/>
                    </a:srgbClr>
                  </a:outerShdw>
                </a:effectLst>
              </a:rPr>
              <a:t>The heavens declare God's glory; the sky displays </a:t>
            </a:r>
            <a:r>
              <a:rPr lang="en-US" sz="2700" dirty="0" smtClean="0">
                <a:solidFill>
                  <a:srgbClr val="FFC000"/>
                </a:solidFill>
                <a:effectLst>
                  <a:outerShdw blurRad="38100" dist="38100" dir="2700000" algn="tl">
                    <a:srgbClr val="000000">
                      <a:alpha val="43137"/>
                    </a:srgbClr>
                  </a:outerShdw>
                </a:effectLst>
              </a:rPr>
              <a:t>his 	handiwor</a:t>
            </a:r>
            <a:r>
              <a:rPr lang="en-US" sz="2700" dirty="0" smtClean="0">
                <a:solidFill>
                  <a:srgbClr val="FFC000"/>
                </a:solidFill>
              </a:rPr>
              <a:t>k</a:t>
            </a:r>
            <a:r>
              <a:rPr lang="en-US" sz="2700" dirty="0" smtClean="0">
                <a:solidFill>
                  <a:srgbClr val="FFC000"/>
                </a:solidFill>
              </a:rPr>
              <a:t>.</a:t>
            </a:r>
          </a:p>
          <a:p>
            <a:pPr lvl="1"/>
            <a:r>
              <a:rPr lang="en-US" sz="2700" dirty="0" smtClean="0"/>
              <a:t>2   Day after day </a:t>
            </a:r>
            <a:r>
              <a:rPr lang="en-US" sz="2700" dirty="0" smtClean="0">
                <a:solidFill>
                  <a:srgbClr val="FFC000"/>
                </a:solidFill>
                <a:effectLst>
                  <a:outerShdw blurRad="38100" dist="38100" dir="2700000" algn="tl">
                    <a:srgbClr val="000000">
                      <a:alpha val="43137"/>
                    </a:srgbClr>
                  </a:outerShdw>
                </a:effectLst>
              </a:rPr>
              <a:t>it speaks out</a:t>
            </a:r>
            <a:r>
              <a:rPr lang="en-US" sz="2700" dirty="0" smtClean="0"/>
              <a:t>; night after night it 	reveals his </a:t>
            </a:r>
            <a:r>
              <a:rPr lang="en-US" sz="2700" dirty="0" smtClean="0"/>
              <a:t>	greatness</a:t>
            </a:r>
            <a:r>
              <a:rPr lang="en-US" sz="2700" dirty="0" smtClean="0"/>
              <a:t>.</a:t>
            </a:r>
          </a:p>
          <a:p>
            <a:pPr lvl="1"/>
            <a:r>
              <a:rPr lang="en-US" sz="2700" dirty="0" smtClean="0"/>
              <a:t>3   There is no actual speech or word, nor is its voice 	literally heard.</a:t>
            </a:r>
          </a:p>
          <a:p>
            <a:pPr lvl="1"/>
            <a:r>
              <a:rPr lang="en-US" sz="2700" dirty="0" smtClean="0"/>
              <a:t>4   </a:t>
            </a:r>
            <a:r>
              <a:rPr lang="en-US" sz="2700" dirty="0" smtClean="0">
                <a:solidFill>
                  <a:srgbClr val="FFC000"/>
                </a:solidFill>
                <a:effectLst>
                  <a:outerShdw blurRad="38100" dist="38100" dir="2700000" algn="tl">
                    <a:srgbClr val="000000">
                      <a:alpha val="43137"/>
                    </a:srgbClr>
                  </a:outerShdw>
                </a:effectLst>
              </a:rPr>
              <a:t>Yet its voice echoes throughout the earth</a:t>
            </a:r>
            <a:r>
              <a:rPr lang="en-US" sz="2700" dirty="0" smtClean="0"/>
              <a:t>; </a:t>
            </a:r>
            <a:r>
              <a:rPr lang="en-US" sz="2700" dirty="0" smtClean="0">
                <a:solidFill>
                  <a:srgbClr val="FFC000"/>
                </a:solidFill>
                <a:effectLst>
                  <a:outerShdw blurRad="38100" dist="38100" dir="2700000" algn="tl">
                    <a:srgbClr val="000000">
                      <a:alpha val="43137"/>
                    </a:srgbClr>
                  </a:outerShdw>
                </a:effectLst>
              </a:rPr>
              <a:t>its </a:t>
            </a:r>
            <a:r>
              <a:rPr lang="en-US" sz="2700" dirty="0" smtClean="0">
                <a:solidFill>
                  <a:srgbClr val="FFC000"/>
                </a:solidFill>
                <a:effectLst>
                  <a:outerShdw blurRad="38100" dist="38100" dir="2700000" algn="tl">
                    <a:srgbClr val="000000">
                      <a:alpha val="43137"/>
                    </a:srgbClr>
                  </a:outerShdw>
                </a:effectLst>
              </a:rPr>
              <a:t>words</a:t>
            </a:r>
          </a:p>
          <a:p>
            <a:r>
              <a:rPr lang="en-US" sz="2700" dirty="0" smtClean="0">
                <a:solidFill>
                  <a:srgbClr val="FFC000"/>
                </a:solidFill>
                <a:effectLst>
                  <a:outerShdw blurRad="38100" dist="38100" dir="2700000" algn="tl">
                    <a:srgbClr val="000000">
                      <a:alpha val="43137"/>
                    </a:srgbClr>
                  </a:outerShdw>
                </a:effectLst>
              </a:rPr>
              <a:t>	carry to the distant </a:t>
            </a:r>
            <a:r>
              <a:rPr lang="en-US" sz="2700" dirty="0" smtClean="0">
                <a:solidFill>
                  <a:srgbClr val="FFC000"/>
                </a:solidFill>
                <a:effectLst>
                  <a:outerShdw blurRad="38100" dist="38100" dir="2700000" algn="tl">
                    <a:srgbClr val="000000">
                      <a:alpha val="43137"/>
                    </a:srgbClr>
                  </a:outerShdw>
                </a:effectLst>
              </a:rPr>
              <a:t>horizon</a:t>
            </a:r>
            <a:r>
              <a:rPr lang="en-US" sz="2700" dirty="0" smtClean="0"/>
              <a:t>. </a:t>
            </a:r>
            <a:r>
              <a:rPr lang="en-US" sz="2700" dirty="0" smtClean="0"/>
              <a:t>In </a:t>
            </a:r>
            <a:r>
              <a:rPr lang="en-US" sz="2700" dirty="0" smtClean="0"/>
              <a:t>the sky he has pitched a </a:t>
            </a:r>
            <a:r>
              <a:rPr lang="en-US" sz="2700" dirty="0" smtClean="0"/>
              <a:t>	tent </a:t>
            </a:r>
            <a:r>
              <a:rPr lang="en-US" sz="2700" dirty="0" smtClean="0"/>
              <a:t>for the sun.</a:t>
            </a:r>
          </a:p>
          <a:p>
            <a:pPr marL="971550" lvl="1" indent="-514350">
              <a:buAutoNum type="arabicPlain" startAt="5"/>
            </a:pPr>
            <a:r>
              <a:rPr lang="en-US" sz="2700" dirty="0" smtClean="0"/>
              <a:t>Like a bridegroom it emerges from its chamber; like </a:t>
            </a:r>
            <a:r>
              <a:rPr lang="en-US" sz="2700" dirty="0" smtClean="0"/>
              <a:t>a </a:t>
            </a:r>
            <a:r>
              <a:rPr lang="en-US" sz="2700" dirty="0" smtClean="0"/>
              <a:t>strong </a:t>
            </a:r>
            <a:r>
              <a:rPr lang="en-US" sz="2700" dirty="0" smtClean="0"/>
              <a:t>man it enjoys running its </a:t>
            </a:r>
            <a:r>
              <a:rPr lang="en-US" sz="2700" dirty="0" smtClean="0"/>
              <a:t>course.</a:t>
            </a:r>
          </a:p>
          <a:p>
            <a:pPr marL="971550" lvl="1" indent="-514350">
              <a:buAutoNum type="arabicPlain" startAt="5"/>
            </a:pPr>
            <a:r>
              <a:rPr lang="en-US" sz="2700" dirty="0" smtClean="0"/>
              <a:t>It emerges from the distant horizon, and </a:t>
            </a:r>
            <a:r>
              <a:rPr lang="en-US" sz="2700" dirty="0" smtClean="0"/>
              <a:t>goes from one end of the sky to the other</a:t>
            </a:r>
            <a:r>
              <a:rPr lang="en-US" sz="2700" dirty="0" smtClean="0"/>
              <a:t>; nothing </a:t>
            </a:r>
            <a:r>
              <a:rPr lang="en-US" sz="2700" dirty="0" smtClean="0"/>
              <a:t>can escape its heat</a:t>
            </a:r>
            <a:r>
              <a:rPr lang="en-US" sz="2700" dirty="0" smtClean="0"/>
              <a:t>.</a:t>
            </a:r>
            <a:endParaRPr lang="en-US" sz="2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6740307"/>
          </a:xfrm>
          <a:prstGeom prst="rect">
            <a:avLst/>
          </a:prstGeom>
          <a:noFill/>
        </p:spPr>
        <p:txBody>
          <a:bodyPr wrap="square" rtlCol="0">
            <a:spAutoFit/>
          </a:bodyPr>
          <a:lstStyle/>
          <a:p>
            <a:pPr lvl="1"/>
            <a:r>
              <a:rPr lang="en-US" sz="2700" dirty="0" smtClean="0"/>
              <a:t>Psalm 19 cont’d…</a:t>
            </a:r>
          </a:p>
          <a:p>
            <a:pPr lvl="1"/>
            <a:endParaRPr lang="en-US" sz="2700" dirty="0" smtClean="0"/>
          </a:p>
          <a:p>
            <a:pPr lvl="1"/>
            <a:r>
              <a:rPr lang="en-US" sz="2700" dirty="0" smtClean="0"/>
              <a:t>7	</a:t>
            </a:r>
            <a:r>
              <a:rPr lang="en-US" sz="2700" dirty="0" smtClean="0">
                <a:solidFill>
                  <a:srgbClr val="FFC000"/>
                </a:solidFill>
                <a:effectLst>
                  <a:outerShdw blurRad="38100" dist="38100" dir="2700000" algn="tl">
                    <a:srgbClr val="000000">
                      <a:alpha val="43137"/>
                    </a:srgbClr>
                  </a:outerShdw>
                </a:effectLst>
              </a:rPr>
              <a:t>The </a:t>
            </a:r>
            <a:r>
              <a:rPr lang="en-US" sz="2700" dirty="0" smtClean="0">
                <a:solidFill>
                  <a:srgbClr val="FFC000"/>
                </a:solidFill>
                <a:effectLst>
                  <a:outerShdw blurRad="38100" dist="38100" dir="2700000" algn="tl">
                    <a:srgbClr val="000000">
                      <a:alpha val="43137"/>
                    </a:srgbClr>
                  </a:outerShdw>
                </a:effectLst>
              </a:rPr>
              <a:t>law of the Lord</a:t>
            </a:r>
            <a:r>
              <a:rPr lang="en-US" sz="2700" dirty="0" smtClean="0"/>
              <a:t> is </a:t>
            </a:r>
            <a:r>
              <a:rPr lang="en-US" sz="2700" dirty="0" smtClean="0"/>
              <a:t>perfect and </a:t>
            </a:r>
            <a:r>
              <a:rPr lang="en-US" sz="2700" dirty="0" smtClean="0"/>
              <a:t>preserves one’s </a:t>
            </a:r>
            <a:r>
              <a:rPr lang="en-US" sz="2700" dirty="0" smtClean="0"/>
              <a:t>life. 	</a:t>
            </a:r>
            <a:r>
              <a:rPr lang="en-US" sz="2700" dirty="0" smtClean="0">
                <a:solidFill>
                  <a:srgbClr val="FFC000"/>
                </a:solidFill>
                <a:effectLst>
                  <a:outerShdw blurRad="38100" dist="38100" dir="2700000" algn="tl">
                    <a:srgbClr val="000000">
                      <a:alpha val="43137"/>
                    </a:srgbClr>
                  </a:outerShdw>
                </a:effectLst>
              </a:rPr>
              <a:t>The </a:t>
            </a:r>
            <a:r>
              <a:rPr lang="en-US" sz="2700" dirty="0" smtClean="0">
                <a:solidFill>
                  <a:srgbClr val="FFC000"/>
                </a:solidFill>
                <a:effectLst>
                  <a:outerShdw blurRad="38100" dist="38100" dir="2700000" algn="tl">
                    <a:srgbClr val="000000">
                      <a:alpha val="43137"/>
                    </a:srgbClr>
                  </a:outerShdw>
                </a:effectLst>
              </a:rPr>
              <a:t>rules</a:t>
            </a:r>
            <a:r>
              <a:rPr lang="en-US" sz="2700" dirty="0" smtClean="0"/>
              <a:t> </a:t>
            </a:r>
            <a:r>
              <a:rPr lang="en-US" sz="2700" dirty="0" smtClean="0">
                <a:solidFill>
                  <a:srgbClr val="FFC000"/>
                </a:solidFill>
                <a:effectLst>
                  <a:outerShdw blurRad="38100" dist="38100" dir="2700000" algn="tl">
                    <a:srgbClr val="000000">
                      <a:alpha val="43137"/>
                    </a:srgbClr>
                  </a:outerShdw>
                </a:effectLst>
              </a:rPr>
              <a:t>set down by the Lord</a:t>
            </a:r>
            <a:r>
              <a:rPr lang="en-US" sz="2700" dirty="0" smtClean="0"/>
              <a:t> are reliable</a:t>
            </a:r>
          </a:p>
          <a:p>
            <a:r>
              <a:rPr lang="en-US" sz="2700" dirty="0" smtClean="0"/>
              <a:t>	 and impart wisdom to the inexperienced.</a:t>
            </a:r>
          </a:p>
          <a:p>
            <a:pPr lvl="1"/>
            <a:r>
              <a:rPr lang="en-US" sz="2700" dirty="0" smtClean="0"/>
              <a:t>8 	</a:t>
            </a:r>
            <a:r>
              <a:rPr lang="en-US" sz="2700" dirty="0" smtClean="0">
                <a:solidFill>
                  <a:srgbClr val="FFC000"/>
                </a:solidFill>
                <a:effectLst>
                  <a:outerShdw blurRad="38100" dist="38100" dir="2700000" algn="tl">
                    <a:srgbClr val="000000">
                      <a:alpha val="43137"/>
                    </a:srgbClr>
                  </a:outerShdw>
                </a:effectLst>
              </a:rPr>
              <a:t>The Lord’s precepts</a:t>
            </a:r>
            <a:r>
              <a:rPr lang="en-US" sz="2700" dirty="0" smtClean="0"/>
              <a:t> are fair and </a:t>
            </a:r>
            <a:r>
              <a:rPr lang="en-US" sz="2700" dirty="0" smtClean="0"/>
              <a:t>make one joyful.</a:t>
            </a:r>
          </a:p>
          <a:p>
            <a:r>
              <a:rPr lang="en-US" sz="2700" dirty="0" smtClean="0"/>
              <a:t>	</a:t>
            </a:r>
            <a:r>
              <a:rPr lang="en-US" sz="2700" dirty="0" smtClean="0">
                <a:solidFill>
                  <a:srgbClr val="FFC000"/>
                </a:solidFill>
                <a:effectLst>
                  <a:outerShdw blurRad="38100" dist="38100" dir="2700000" algn="tl">
                    <a:srgbClr val="000000">
                      <a:alpha val="43137"/>
                    </a:srgbClr>
                  </a:outerShdw>
                </a:effectLst>
              </a:rPr>
              <a:t>The </a:t>
            </a:r>
            <a:r>
              <a:rPr lang="en-US" sz="2700" dirty="0" smtClean="0">
                <a:solidFill>
                  <a:srgbClr val="FFC000"/>
                </a:solidFill>
                <a:effectLst>
                  <a:outerShdw blurRad="38100" dist="38100" dir="2700000" algn="tl">
                    <a:srgbClr val="000000">
                      <a:alpha val="43137"/>
                    </a:srgbClr>
                  </a:outerShdw>
                </a:effectLst>
              </a:rPr>
              <a:t>Lord’s commands</a:t>
            </a:r>
            <a:r>
              <a:rPr lang="en-US" sz="2700" dirty="0" smtClean="0"/>
              <a:t> are </a:t>
            </a:r>
            <a:r>
              <a:rPr lang="en-US" sz="2700" dirty="0" smtClean="0"/>
              <a:t>pure and </a:t>
            </a:r>
            <a:r>
              <a:rPr lang="en-US" sz="2700" dirty="0" smtClean="0"/>
              <a:t>give insight for </a:t>
            </a:r>
            <a:r>
              <a:rPr lang="en-US" sz="2700" dirty="0" smtClean="0"/>
              <a:t>life</a:t>
            </a:r>
            <a:r>
              <a:rPr lang="en-US" sz="2700" dirty="0" smtClean="0"/>
              <a:t>.</a:t>
            </a:r>
          </a:p>
          <a:p>
            <a:pPr lvl="1"/>
            <a:r>
              <a:rPr lang="en-US" sz="2700" dirty="0" smtClean="0"/>
              <a:t>9	</a:t>
            </a:r>
            <a:r>
              <a:rPr lang="en-US" sz="2700" dirty="0" smtClean="0">
                <a:solidFill>
                  <a:srgbClr val="FFC000"/>
                </a:solidFill>
                <a:effectLst>
                  <a:outerShdw blurRad="38100" dist="38100" dir="2700000" algn="tl">
                    <a:srgbClr val="000000">
                      <a:alpha val="43137"/>
                    </a:srgbClr>
                  </a:outerShdw>
                </a:effectLst>
              </a:rPr>
              <a:t>The commands to fear the Lord</a:t>
            </a:r>
            <a:r>
              <a:rPr lang="en-US" sz="2700" dirty="0" smtClean="0"/>
              <a:t> are right and endure 	forever</a:t>
            </a:r>
            <a:r>
              <a:rPr lang="en-US" sz="2700" dirty="0" smtClean="0"/>
              <a:t>.</a:t>
            </a:r>
          </a:p>
          <a:p>
            <a:r>
              <a:rPr lang="en-US" sz="2700" dirty="0" smtClean="0"/>
              <a:t>	</a:t>
            </a:r>
            <a:r>
              <a:rPr lang="en-US" sz="2700" dirty="0" smtClean="0">
                <a:solidFill>
                  <a:srgbClr val="FFC000"/>
                </a:solidFill>
                <a:effectLst>
                  <a:outerShdw blurRad="38100" dist="38100" dir="2700000" algn="tl">
                    <a:srgbClr val="000000">
                      <a:alpha val="43137"/>
                    </a:srgbClr>
                  </a:outerShdw>
                </a:effectLst>
              </a:rPr>
              <a:t>The </a:t>
            </a:r>
            <a:r>
              <a:rPr lang="en-US" sz="2700" dirty="0" smtClean="0">
                <a:solidFill>
                  <a:srgbClr val="FFC000"/>
                </a:solidFill>
                <a:effectLst>
                  <a:outerShdw blurRad="38100" dist="38100" dir="2700000" algn="tl">
                    <a:srgbClr val="000000">
                      <a:alpha val="43137"/>
                    </a:srgbClr>
                  </a:outerShdw>
                </a:effectLst>
              </a:rPr>
              <a:t>judgments given by the Lord</a:t>
            </a:r>
            <a:r>
              <a:rPr lang="en-US" sz="2700" dirty="0" smtClean="0"/>
              <a:t> are trustworthy</a:t>
            </a:r>
          </a:p>
          <a:p>
            <a:r>
              <a:rPr lang="en-US" sz="2700" dirty="0" smtClean="0"/>
              <a:t>	and </a:t>
            </a:r>
            <a:r>
              <a:rPr lang="en-US" sz="2700" dirty="0" smtClean="0"/>
              <a:t>absolutely </a:t>
            </a:r>
            <a:r>
              <a:rPr lang="en-US" sz="2700" dirty="0" smtClean="0"/>
              <a:t>just.</a:t>
            </a:r>
          </a:p>
          <a:p>
            <a:pPr marL="971550" lvl="1" indent="-514350">
              <a:buAutoNum type="arabicPlain" startAt="10"/>
            </a:pPr>
            <a:r>
              <a:rPr lang="en-US" sz="2700" dirty="0" smtClean="0"/>
              <a:t>They are of greater value than gold, than </a:t>
            </a:r>
            <a:r>
              <a:rPr lang="en-US" sz="2700" dirty="0" smtClean="0"/>
              <a:t>even a </a:t>
            </a:r>
            <a:r>
              <a:rPr lang="en-US" sz="2700" dirty="0" smtClean="0"/>
              <a:t>great </a:t>
            </a:r>
            <a:r>
              <a:rPr lang="en-US" sz="2700" dirty="0" smtClean="0"/>
              <a:t>amount of pure gold</a:t>
            </a:r>
            <a:r>
              <a:rPr lang="en-US" sz="2700" dirty="0" smtClean="0"/>
              <a:t>; they </a:t>
            </a:r>
            <a:r>
              <a:rPr lang="en-US" sz="2700" dirty="0" smtClean="0"/>
              <a:t>bring greater delight </a:t>
            </a:r>
            <a:r>
              <a:rPr lang="en-US" sz="2700" dirty="0" smtClean="0"/>
              <a:t>than </a:t>
            </a:r>
            <a:r>
              <a:rPr lang="en-US" sz="2700" dirty="0" smtClean="0"/>
              <a:t>honey</a:t>
            </a:r>
            <a:r>
              <a:rPr lang="en-US" sz="2700" dirty="0" smtClean="0"/>
              <a:t>, than </a:t>
            </a:r>
            <a:r>
              <a:rPr lang="en-US" sz="2700" dirty="0" smtClean="0"/>
              <a:t>even the sweetest honey from a </a:t>
            </a:r>
            <a:r>
              <a:rPr lang="en-US" sz="2700" dirty="0" smtClean="0"/>
              <a:t>honeycomb.</a:t>
            </a:r>
          </a:p>
          <a:p>
            <a:pPr marL="971550" lvl="1" indent="-514350">
              <a:buAutoNum type="arabicPlain" startAt="10"/>
            </a:pPr>
            <a:r>
              <a:rPr lang="en-US" sz="2700" dirty="0" smtClean="0"/>
              <a:t>Yes, </a:t>
            </a:r>
            <a:r>
              <a:rPr lang="en-US" sz="2700" dirty="0" smtClean="0">
                <a:solidFill>
                  <a:srgbClr val="FFC000"/>
                </a:solidFill>
                <a:effectLst>
                  <a:outerShdw blurRad="38100" dist="38100" dir="2700000" algn="tl">
                    <a:srgbClr val="000000">
                      <a:alpha val="43137"/>
                    </a:srgbClr>
                  </a:outerShdw>
                </a:effectLst>
              </a:rPr>
              <a:t>your servant finds moral guidance there; those </a:t>
            </a:r>
            <a:r>
              <a:rPr lang="en-US" sz="2700" dirty="0" smtClean="0">
                <a:solidFill>
                  <a:srgbClr val="FFC000"/>
                </a:solidFill>
                <a:effectLst>
                  <a:outerShdw blurRad="38100" dist="38100" dir="2700000" algn="tl">
                    <a:srgbClr val="000000">
                      <a:alpha val="43137"/>
                    </a:srgbClr>
                  </a:outerShdw>
                </a:effectLst>
              </a:rPr>
              <a:t>who obey them receive a rich reward</a:t>
            </a:r>
            <a:r>
              <a:rPr lang="en-US" sz="2700" dirty="0" smtClean="0">
                <a:solidFill>
                  <a:srgbClr val="FFC000"/>
                </a:solidFill>
                <a:effectLst>
                  <a:outerShdw blurRad="38100" dist="38100" dir="2700000" algn="tl">
                    <a:srgbClr val="000000">
                      <a:alpha val="43137"/>
                    </a:srgbClr>
                  </a:outerShdw>
                </a:effectLst>
              </a:rPr>
              <a:t>. </a:t>
            </a:r>
            <a:endParaRPr lang="en-US" sz="2700" dirty="0" smtClean="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457200"/>
            <a:ext cx="9144000" cy="5170646"/>
          </a:xfrm>
          <a:prstGeom prst="rect">
            <a:avLst/>
          </a:prstGeom>
          <a:noFill/>
        </p:spPr>
        <p:txBody>
          <a:bodyPr wrap="square" rtlCol="0">
            <a:spAutoFit/>
          </a:bodyPr>
          <a:lstStyle/>
          <a:p>
            <a:pPr lvl="1"/>
            <a:r>
              <a:rPr lang="en-US" sz="3000" dirty="0" smtClean="0"/>
              <a:t>Psalm 8:</a:t>
            </a:r>
          </a:p>
          <a:p>
            <a:endParaRPr lang="en-US" sz="3000" dirty="0" smtClean="0"/>
          </a:p>
          <a:p>
            <a:pPr lvl="1"/>
            <a:r>
              <a:rPr lang="en-US" sz="3000" dirty="0" smtClean="0"/>
              <a:t>1   O Lord, our Lord, ‍how magnificent ‍is your 	reputation ‍throughout the earth! </a:t>
            </a:r>
            <a:r>
              <a:rPr lang="en-US" sz="3000" dirty="0" smtClean="0">
                <a:solidFill>
                  <a:srgbClr val="FFC000"/>
                </a:solidFill>
                <a:effectLst>
                  <a:outerShdw blurRad="38100" dist="38100" dir="2700000" algn="tl">
                    <a:srgbClr val="000000">
                      <a:alpha val="43137"/>
                    </a:srgbClr>
                  </a:outerShdw>
                </a:effectLst>
              </a:rPr>
              <a:t>You reveal your 	majesty in the heavens above!</a:t>
            </a:r>
            <a:r>
              <a:rPr lang="en-US" sz="3000" dirty="0" smtClean="0"/>
              <a:t> </a:t>
            </a:r>
          </a:p>
          <a:p>
            <a:pPr lvl="1"/>
            <a:r>
              <a:rPr lang="en-US" sz="3000" dirty="0" smtClean="0"/>
              <a:t>‍3  When I look up at the heavens, which your fingers 	made, and see the moon and the stars, which you 	set in place, ‍</a:t>
            </a:r>
          </a:p>
          <a:p>
            <a:pPr lvl="1"/>
            <a:r>
              <a:rPr lang="en-US" sz="3000" dirty="0" smtClean="0"/>
              <a:t>4   Of what importance is the human race, ‍that you 	should notice ‍them? Of what importance is 	mankind, ‍that you should pay attention to them, ‍</a:t>
            </a:r>
            <a:endParaRPr lang="en-US" sz="3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533400"/>
            <a:ext cx="9144000" cy="6093976"/>
          </a:xfrm>
          <a:prstGeom prst="rect">
            <a:avLst/>
          </a:prstGeom>
          <a:noFill/>
        </p:spPr>
        <p:txBody>
          <a:bodyPr wrap="square" rtlCol="0">
            <a:spAutoFit/>
          </a:bodyPr>
          <a:lstStyle/>
          <a:p>
            <a:pPr lvl="1"/>
            <a:r>
              <a:rPr lang="en-US" sz="3000" dirty="0" smtClean="0"/>
              <a:t>Romans 1:</a:t>
            </a:r>
          </a:p>
          <a:p>
            <a:pPr lvl="1"/>
            <a:r>
              <a:rPr lang="en-US" sz="3000" dirty="0" smtClean="0"/>
              <a:t>18  For the wrath of God is revealed from heaven</a:t>
            </a:r>
          </a:p>
          <a:p>
            <a:r>
              <a:rPr lang="en-US" sz="3000" dirty="0" smtClean="0"/>
              <a:t>	 against all ungodliness and unrighteousness of</a:t>
            </a:r>
          </a:p>
          <a:p>
            <a:r>
              <a:rPr lang="en-US" sz="3000" dirty="0" smtClean="0"/>
              <a:t>	 people who suppress the truth by their</a:t>
            </a:r>
          </a:p>
          <a:p>
            <a:r>
              <a:rPr lang="en-US" sz="3000" dirty="0" smtClean="0"/>
              <a:t>	 unrighteousness,</a:t>
            </a:r>
          </a:p>
          <a:p>
            <a:pPr lvl="1"/>
            <a:r>
              <a:rPr lang="en-US" sz="3000" dirty="0" smtClean="0"/>
              <a:t>19  because what can be known about God </a:t>
            </a:r>
            <a:r>
              <a:rPr lang="en-US" sz="3000" dirty="0" smtClean="0">
                <a:solidFill>
                  <a:srgbClr val="FFC000"/>
                </a:solidFill>
                <a:effectLst>
                  <a:outerShdw blurRad="38100" dist="38100" dir="2700000" algn="tl">
                    <a:srgbClr val="000000">
                      <a:alpha val="43137"/>
                    </a:srgbClr>
                  </a:outerShdw>
                </a:effectLst>
              </a:rPr>
              <a:t>is</a:t>
            </a:r>
          </a:p>
          <a:p>
            <a:r>
              <a:rPr lang="en-US" sz="3000" dirty="0" smtClean="0">
                <a:solidFill>
                  <a:srgbClr val="FFC000"/>
                </a:solidFill>
                <a:effectLst>
                  <a:outerShdw blurRad="38100" dist="38100" dir="2700000" algn="tl">
                    <a:srgbClr val="000000">
                      <a:alpha val="43137"/>
                    </a:srgbClr>
                  </a:outerShdw>
                </a:effectLst>
              </a:rPr>
              <a:t>	 plain to them</a:t>
            </a:r>
            <a:r>
              <a:rPr lang="en-US" sz="3000" dirty="0" smtClean="0"/>
              <a:t>, because </a:t>
            </a:r>
            <a:r>
              <a:rPr lang="en-US" sz="3000" dirty="0" smtClean="0">
                <a:solidFill>
                  <a:srgbClr val="FFC000"/>
                </a:solidFill>
                <a:effectLst>
                  <a:outerShdw blurRad="38100" dist="38100" dir="2700000" algn="tl">
                    <a:srgbClr val="000000">
                      <a:alpha val="43137"/>
                    </a:srgbClr>
                  </a:outerShdw>
                </a:effectLst>
              </a:rPr>
              <a:t>God has made it plain to</a:t>
            </a:r>
          </a:p>
          <a:p>
            <a:r>
              <a:rPr lang="en-US" sz="3000" dirty="0" smtClean="0">
                <a:solidFill>
                  <a:srgbClr val="FFC000"/>
                </a:solidFill>
                <a:effectLst>
                  <a:outerShdw blurRad="38100" dist="38100" dir="2700000" algn="tl">
                    <a:srgbClr val="000000">
                      <a:alpha val="43137"/>
                    </a:srgbClr>
                  </a:outerShdw>
                </a:effectLst>
              </a:rPr>
              <a:t>	 them.</a:t>
            </a:r>
          </a:p>
          <a:p>
            <a:pPr lvl="1"/>
            <a:r>
              <a:rPr lang="en-US" sz="3000" dirty="0" smtClean="0"/>
              <a:t>20  </a:t>
            </a:r>
            <a:r>
              <a:rPr lang="en-US" sz="3000" dirty="0" smtClean="0">
                <a:solidFill>
                  <a:srgbClr val="FFC000"/>
                </a:solidFill>
                <a:effectLst>
                  <a:outerShdw blurRad="38100" dist="38100" dir="2700000" algn="tl">
                    <a:srgbClr val="000000">
                      <a:alpha val="43137"/>
                    </a:srgbClr>
                  </a:outerShdw>
                </a:effectLst>
              </a:rPr>
              <a:t>For since the creation of the world his invisible</a:t>
            </a:r>
          </a:p>
          <a:p>
            <a:r>
              <a:rPr lang="en-US" sz="3000" dirty="0" smtClean="0">
                <a:solidFill>
                  <a:srgbClr val="FFC000"/>
                </a:solidFill>
                <a:effectLst>
                  <a:outerShdw blurRad="38100" dist="38100" dir="2700000" algn="tl">
                    <a:srgbClr val="000000">
                      <a:alpha val="43137"/>
                    </a:srgbClr>
                  </a:outerShdw>
                </a:effectLst>
              </a:rPr>
              <a:t>	 attributes – his eternal power and divine nature –</a:t>
            </a:r>
          </a:p>
          <a:p>
            <a:r>
              <a:rPr lang="en-US" sz="3000" dirty="0" smtClean="0"/>
              <a:t>	 </a:t>
            </a:r>
            <a:r>
              <a:rPr lang="en-US" sz="3000" dirty="0" smtClean="0">
                <a:solidFill>
                  <a:srgbClr val="FFC000"/>
                </a:solidFill>
                <a:effectLst>
                  <a:outerShdw blurRad="38100" dist="38100" dir="2700000" algn="tl">
                    <a:srgbClr val="000000">
                      <a:alpha val="43137"/>
                    </a:srgbClr>
                  </a:outerShdw>
                </a:effectLst>
              </a:rPr>
              <a:t>have been clearly seen</a:t>
            </a:r>
            <a:r>
              <a:rPr lang="en-US" sz="3000" dirty="0" smtClean="0"/>
              <a:t>, because </a:t>
            </a:r>
            <a:r>
              <a:rPr lang="en-US" sz="3000" dirty="0" smtClean="0">
                <a:solidFill>
                  <a:srgbClr val="FFC000"/>
                </a:solidFill>
                <a:effectLst>
                  <a:outerShdw blurRad="38100" dist="38100" dir="2700000" algn="tl">
                    <a:srgbClr val="000000">
                      <a:alpha val="43137"/>
                    </a:srgbClr>
                  </a:outerShdw>
                </a:effectLst>
              </a:rPr>
              <a:t>they are</a:t>
            </a:r>
          </a:p>
          <a:p>
            <a:r>
              <a:rPr lang="en-US" sz="3000" dirty="0" smtClean="0">
                <a:solidFill>
                  <a:srgbClr val="FFC000"/>
                </a:solidFill>
                <a:effectLst>
                  <a:outerShdw blurRad="38100" dist="38100" dir="2700000" algn="tl">
                    <a:srgbClr val="000000">
                      <a:alpha val="43137"/>
                    </a:srgbClr>
                  </a:outerShdw>
                </a:effectLst>
              </a:rPr>
              <a:t>	 understood through what has been made</a:t>
            </a:r>
            <a:r>
              <a:rPr lang="en-US" sz="3000" dirty="0" smtClean="0"/>
              <a:t>. So</a:t>
            </a:r>
          </a:p>
          <a:p>
            <a:r>
              <a:rPr lang="en-US" sz="3000" dirty="0" smtClean="0"/>
              <a:t>	 people are without excuse.</a:t>
            </a:r>
            <a:endParaRPr lang="en-US"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4247317"/>
          </a:xfrm>
          <a:prstGeom prst="rect">
            <a:avLst/>
          </a:prstGeom>
          <a:noFill/>
        </p:spPr>
        <p:txBody>
          <a:bodyPr wrap="square" rtlCol="0">
            <a:spAutoFit/>
          </a:bodyPr>
          <a:lstStyle/>
          <a:p>
            <a:pPr lvl="1"/>
            <a:r>
              <a:rPr lang="en-US" sz="3000" dirty="0" smtClean="0"/>
              <a:t>Acts 14:</a:t>
            </a:r>
          </a:p>
          <a:p>
            <a:endParaRPr lang="en-US" sz="3000" dirty="0" smtClean="0"/>
          </a:p>
          <a:p>
            <a:pPr lvl="1"/>
            <a:r>
              <a:rPr lang="en-US" sz="3000" dirty="0" smtClean="0"/>
              <a:t>26  In past generations he allowed all the nations to go 	 their own ways,</a:t>
            </a:r>
          </a:p>
          <a:p>
            <a:pPr lvl="1"/>
            <a:endParaRPr lang="en-US" sz="3000" dirty="0" smtClean="0"/>
          </a:p>
          <a:p>
            <a:pPr lvl="1"/>
            <a:r>
              <a:rPr lang="en-US" sz="3000" dirty="0" smtClean="0"/>
              <a:t>27 yet </a:t>
            </a:r>
            <a:r>
              <a:rPr lang="en-US" sz="3000" dirty="0" smtClean="0">
                <a:solidFill>
                  <a:srgbClr val="FFC000"/>
                </a:solidFill>
                <a:effectLst>
                  <a:outerShdw blurRad="38100" dist="38100" dir="2700000" algn="tl">
                    <a:srgbClr val="000000">
                      <a:alpha val="43137"/>
                    </a:srgbClr>
                  </a:outerShdw>
                </a:effectLst>
              </a:rPr>
              <a:t>he did not leave himself without a witness</a:t>
            </a:r>
            <a:r>
              <a:rPr lang="en-US" sz="3000" dirty="0" smtClean="0"/>
              <a:t> by 	doing good, </a:t>
            </a:r>
            <a:r>
              <a:rPr lang="en-US" sz="3000" dirty="0" smtClean="0">
                <a:solidFill>
                  <a:srgbClr val="FFC000"/>
                </a:solidFill>
                <a:effectLst>
                  <a:outerShdw blurRad="38100" dist="38100" dir="2700000" algn="tl">
                    <a:srgbClr val="000000">
                      <a:alpha val="43137"/>
                    </a:srgbClr>
                  </a:outerShdw>
                </a:effectLst>
              </a:rPr>
              <a:t>by giving you rain from heaven and 	fruitful seasons</a:t>
            </a:r>
            <a:r>
              <a:rPr lang="en-US" sz="3000" dirty="0" smtClean="0"/>
              <a:t>, satisfying you with food and your 	hearts with joy."</a:t>
            </a:r>
            <a:endParaRPr lang="en-US" sz="3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5170646"/>
          </a:xfrm>
          <a:prstGeom prst="rect">
            <a:avLst/>
          </a:prstGeom>
          <a:noFill/>
        </p:spPr>
        <p:txBody>
          <a:bodyPr wrap="square" rtlCol="0">
            <a:spAutoFit/>
          </a:bodyPr>
          <a:lstStyle/>
          <a:p>
            <a:pPr lvl="1"/>
            <a:r>
              <a:rPr lang="en-US" sz="3000" dirty="0" smtClean="0"/>
              <a:t>Acts </a:t>
            </a:r>
            <a:r>
              <a:rPr lang="en-US" sz="3000" dirty="0" smtClean="0"/>
              <a:t>17:</a:t>
            </a:r>
            <a:endParaRPr lang="en-US" sz="3000" dirty="0" smtClean="0"/>
          </a:p>
          <a:p>
            <a:endParaRPr lang="en-US" sz="3000" dirty="0" smtClean="0"/>
          </a:p>
          <a:p>
            <a:pPr marL="800100" lvl="1" indent="-342900"/>
            <a:r>
              <a:rPr lang="en-AU" altLang="zh-TW" sz="3000" dirty="0" smtClean="0">
                <a:ea typeface="新細明體" charset="-120"/>
              </a:rPr>
              <a:t>22 </a:t>
            </a:r>
            <a:r>
              <a:rPr lang="en-AU" altLang="zh-TW" sz="3000" dirty="0" smtClean="0">
                <a:ea typeface="新細明體" charset="-120"/>
              </a:rPr>
              <a:t>So Paul stood before the </a:t>
            </a:r>
            <a:r>
              <a:rPr lang="en-AU" altLang="zh-TW" sz="3000" dirty="0" err="1" smtClean="0">
                <a:ea typeface="新細明體" charset="-120"/>
              </a:rPr>
              <a:t>Areopagus</a:t>
            </a:r>
            <a:r>
              <a:rPr lang="en-AU" altLang="zh-TW" sz="3000" dirty="0" smtClean="0">
                <a:ea typeface="新細明體" charset="-120"/>
              </a:rPr>
              <a:t> and said, "Men </a:t>
            </a:r>
            <a:r>
              <a:rPr lang="en-AU" altLang="zh-TW" sz="3000" dirty="0" smtClean="0">
                <a:ea typeface="新細明體" charset="-120"/>
              </a:rPr>
              <a:t>	of Athens</a:t>
            </a:r>
            <a:r>
              <a:rPr lang="en-AU" altLang="zh-TW" sz="3000" dirty="0" smtClean="0">
                <a:ea typeface="新細明體" charset="-120"/>
              </a:rPr>
              <a:t>, I see that you are very religious in all </a:t>
            </a:r>
            <a:r>
              <a:rPr lang="en-AU" altLang="zh-TW" sz="3000" dirty="0" smtClean="0">
                <a:ea typeface="新細明體" charset="-120"/>
              </a:rPr>
              <a:t>	respects.</a:t>
            </a:r>
          </a:p>
          <a:p>
            <a:pPr marL="800100" lvl="1" indent="-342900"/>
            <a:endParaRPr lang="en-AU" altLang="zh-TW" sz="3000" dirty="0" smtClean="0">
              <a:ea typeface="新細明體" charset="-120"/>
            </a:endParaRPr>
          </a:p>
          <a:p>
            <a:pPr marL="800100" lvl="1" indent="-342900"/>
            <a:r>
              <a:rPr lang="en-AU" altLang="zh-TW" sz="3000" dirty="0" smtClean="0">
                <a:ea typeface="新細明體" charset="-120"/>
              </a:rPr>
              <a:t>23 </a:t>
            </a:r>
            <a:r>
              <a:rPr lang="en-AU" altLang="zh-TW" sz="3000" dirty="0" smtClean="0">
                <a:ea typeface="新細明體" charset="-120"/>
              </a:rPr>
              <a:t>For </a:t>
            </a:r>
            <a:r>
              <a:rPr lang="en-AU" altLang="zh-TW" sz="3000" dirty="0" smtClean="0">
                <a:ea typeface="新細明體" charset="-120"/>
              </a:rPr>
              <a:t>as I went around and observed closely your </a:t>
            </a:r>
            <a:r>
              <a:rPr lang="en-AU" altLang="zh-TW" sz="3000" dirty="0" smtClean="0">
                <a:ea typeface="新細明體" charset="-120"/>
              </a:rPr>
              <a:t>	objects of </a:t>
            </a:r>
            <a:r>
              <a:rPr lang="en-AU" altLang="zh-TW" sz="3000" dirty="0" smtClean="0">
                <a:ea typeface="新細明體" charset="-120"/>
              </a:rPr>
              <a:t>worship, I even found an altar with this </a:t>
            </a:r>
            <a:r>
              <a:rPr lang="en-AU" altLang="zh-TW" sz="3000" dirty="0" smtClean="0">
                <a:ea typeface="新細明體" charset="-120"/>
              </a:rPr>
              <a:t>	inscription: 'To an unknown </a:t>
            </a:r>
            <a:r>
              <a:rPr lang="en-AU" altLang="zh-TW" sz="3000" dirty="0" smtClean="0">
                <a:ea typeface="新細明體" charset="-120"/>
              </a:rPr>
              <a:t>god.'</a:t>
            </a:r>
            <a:r>
              <a:rPr lang="en-AU" altLang="zh-TW" sz="3000" dirty="0" smtClean="0">
                <a:solidFill>
                  <a:srgbClr val="FFC000"/>
                </a:solidFill>
                <a:effectLst>
                  <a:outerShdw blurRad="38100" dist="38100" dir="2700000" algn="tl">
                    <a:srgbClr val="000000">
                      <a:alpha val="43137"/>
                    </a:srgbClr>
                  </a:outerShdw>
                </a:effectLst>
                <a:ea typeface="新細明體" charset="-120"/>
              </a:rPr>
              <a:t> Therefore what </a:t>
            </a:r>
            <a:r>
              <a:rPr lang="en-AU" altLang="zh-TW" sz="3000" dirty="0" smtClean="0">
                <a:solidFill>
                  <a:srgbClr val="FFC000"/>
                </a:solidFill>
                <a:effectLst>
                  <a:outerShdw blurRad="38100" dist="38100" dir="2700000" algn="tl">
                    <a:srgbClr val="000000">
                      <a:alpha val="43137"/>
                    </a:srgbClr>
                  </a:outerShdw>
                </a:effectLst>
                <a:ea typeface="新細明體" charset="-120"/>
              </a:rPr>
              <a:t>	you worship without Knowing </a:t>
            </a:r>
            <a:r>
              <a:rPr lang="en-AU" altLang="zh-TW" sz="3000" dirty="0" smtClean="0">
                <a:solidFill>
                  <a:srgbClr val="FFC000"/>
                </a:solidFill>
                <a:effectLst>
                  <a:outerShdw blurRad="38100" dist="38100" dir="2700000" algn="tl">
                    <a:srgbClr val="000000">
                      <a:alpha val="43137"/>
                    </a:srgbClr>
                  </a:outerShdw>
                </a:effectLst>
                <a:ea typeface="新細明體" charset="-120"/>
              </a:rPr>
              <a:t>it, this I proclaim to </a:t>
            </a:r>
            <a:r>
              <a:rPr lang="en-AU" altLang="zh-TW" sz="3000" dirty="0" smtClean="0">
                <a:solidFill>
                  <a:srgbClr val="FFC000"/>
                </a:solidFill>
                <a:effectLst>
                  <a:outerShdw blurRad="38100" dist="38100" dir="2700000" algn="tl">
                    <a:srgbClr val="000000">
                      <a:alpha val="43137"/>
                    </a:srgbClr>
                  </a:outerShdw>
                </a:effectLst>
                <a:ea typeface="新細明體" charset="-120"/>
              </a:rPr>
              <a:t>	you</a:t>
            </a:r>
            <a:r>
              <a:rPr lang="en-AU" altLang="zh-TW" sz="3000" dirty="0" smtClean="0">
                <a:solidFill>
                  <a:srgbClr val="FFC000"/>
                </a:solidFill>
                <a:effectLst>
                  <a:outerShdw blurRad="38100" dist="38100" dir="2700000" algn="tl">
                    <a:srgbClr val="000000">
                      <a:alpha val="43137"/>
                    </a:srgbClr>
                  </a:outerShdw>
                </a:effectLst>
                <a:ea typeface="新細明體" charset="-120"/>
              </a:rPr>
              <a:t>. </a:t>
            </a:r>
            <a:endParaRPr lang="zh-TW" altLang="en-AU" sz="3000" dirty="0" smtClean="0">
              <a:solidFill>
                <a:srgbClr val="FFC000"/>
              </a:solidFill>
              <a:effectLst>
                <a:outerShdw blurRad="38100" dist="38100" dir="2700000" algn="tl">
                  <a:srgbClr val="000000">
                    <a:alpha val="43137"/>
                  </a:srgbClr>
                </a:outerShdw>
              </a:effectLst>
              <a:ea typeface="新細明體"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4708981"/>
          </a:xfrm>
          <a:prstGeom prst="rect">
            <a:avLst/>
          </a:prstGeom>
          <a:noFill/>
        </p:spPr>
        <p:txBody>
          <a:bodyPr wrap="square" rtlCol="0">
            <a:spAutoFit/>
          </a:bodyPr>
          <a:lstStyle/>
          <a:p>
            <a:pPr lvl="1"/>
            <a:r>
              <a:rPr lang="en-US" sz="3000" dirty="0" smtClean="0"/>
              <a:t>Acts </a:t>
            </a:r>
            <a:r>
              <a:rPr lang="en-US" sz="3000" dirty="0" smtClean="0"/>
              <a:t>17:</a:t>
            </a:r>
          </a:p>
          <a:p>
            <a:pPr lvl="1"/>
            <a:endParaRPr lang="en-US" sz="3000" dirty="0" smtClean="0"/>
          </a:p>
          <a:p>
            <a:pPr marL="800100" lvl="1" indent="-342900"/>
            <a:r>
              <a:rPr lang="en-AU" altLang="zh-TW" sz="3000" dirty="0" smtClean="0">
                <a:ea typeface="新細明體" charset="-120"/>
              </a:rPr>
              <a:t>24 The God </a:t>
            </a:r>
            <a:r>
              <a:rPr lang="en-AU" altLang="zh-TW" sz="3000" dirty="0" smtClean="0">
                <a:solidFill>
                  <a:srgbClr val="FFC000"/>
                </a:solidFill>
                <a:effectLst>
                  <a:outerShdw blurRad="38100" dist="38100" dir="2700000" algn="tl">
                    <a:srgbClr val="000000">
                      <a:alpha val="43137"/>
                    </a:srgbClr>
                  </a:outerShdw>
                </a:effectLst>
                <a:ea typeface="新細明體" charset="-120"/>
              </a:rPr>
              <a:t>who made the world and everything in </a:t>
            </a:r>
            <a:r>
              <a:rPr lang="en-AU" altLang="zh-TW" sz="3000" dirty="0" smtClean="0">
                <a:solidFill>
                  <a:srgbClr val="FFC000"/>
                </a:solidFill>
                <a:effectLst>
                  <a:outerShdw blurRad="38100" dist="38100" dir="2700000" algn="tl">
                    <a:srgbClr val="000000">
                      <a:alpha val="43137"/>
                    </a:srgbClr>
                  </a:outerShdw>
                </a:effectLst>
                <a:ea typeface="新細明體" charset="-120"/>
              </a:rPr>
              <a:t>	it</a:t>
            </a:r>
            <a:r>
              <a:rPr lang="en-AU" altLang="zh-TW" sz="3000" dirty="0" smtClean="0">
                <a:ea typeface="新細明體" charset="-120"/>
              </a:rPr>
              <a:t>, who </a:t>
            </a:r>
            <a:r>
              <a:rPr lang="en-AU" altLang="zh-TW" sz="3000" dirty="0" smtClean="0">
                <a:ea typeface="新細明體" charset="-120"/>
              </a:rPr>
              <a:t>is Lord of heaven and earth, </a:t>
            </a:r>
            <a:r>
              <a:rPr lang="en-AU" altLang="zh-TW" sz="3000" dirty="0" smtClean="0">
                <a:solidFill>
                  <a:srgbClr val="FFC000"/>
                </a:solidFill>
                <a:effectLst>
                  <a:outerShdw blurRad="38100" dist="38100" dir="2700000" algn="tl">
                    <a:srgbClr val="000000">
                      <a:alpha val="43137"/>
                    </a:srgbClr>
                  </a:outerShdw>
                </a:effectLst>
                <a:ea typeface="新細明體" charset="-120"/>
              </a:rPr>
              <a:t>does not live </a:t>
            </a:r>
            <a:r>
              <a:rPr lang="en-AU" altLang="zh-TW" sz="3000" dirty="0" smtClean="0">
                <a:solidFill>
                  <a:srgbClr val="FFC000"/>
                </a:solidFill>
                <a:effectLst>
                  <a:outerShdw blurRad="38100" dist="38100" dir="2700000" algn="tl">
                    <a:srgbClr val="000000">
                      <a:alpha val="43137"/>
                    </a:srgbClr>
                  </a:outerShdw>
                </a:effectLst>
                <a:ea typeface="新細明體" charset="-120"/>
              </a:rPr>
              <a:t>	in temples </a:t>
            </a:r>
            <a:r>
              <a:rPr lang="en-AU" altLang="zh-TW" sz="3000" dirty="0" smtClean="0">
                <a:solidFill>
                  <a:srgbClr val="FFC000"/>
                </a:solidFill>
                <a:effectLst>
                  <a:outerShdw blurRad="38100" dist="38100" dir="2700000" algn="tl">
                    <a:srgbClr val="000000">
                      <a:alpha val="43137"/>
                    </a:srgbClr>
                  </a:outerShdw>
                </a:effectLst>
                <a:ea typeface="新細明體" charset="-120"/>
              </a:rPr>
              <a:t>made by human hands</a:t>
            </a:r>
            <a:r>
              <a:rPr lang="en-AU" altLang="zh-TW" sz="3000" dirty="0" smtClean="0">
                <a:ea typeface="新細明體" charset="-120"/>
              </a:rPr>
              <a:t>,</a:t>
            </a:r>
          </a:p>
          <a:p>
            <a:pPr marL="342900" indent="-342900"/>
            <a:endParaRPr lang="en-AU" altLang="zh-TW" sz="3000" dirty="0" smtClean="0">
              <a:ea typeface="新細明體" charset="-120"/>
            </a:endParaRPr>
          </a:p>
          <a:p>
            <a:pPr marL="800100" lvl="1" indent="-342900"/>
            <a:r>
              <a:rPr lang="en-AU" altLang="zh-TW" sz="3000" dirty="0" smtClean="0">
                <a:ea typeface="新細明體" charset="-120"/>
              </a:rPr>
              <a:t>25 </a:t>
            </a:r>
            <a:r>
              <a:rPr lang="en-AU" altLang="zh-TW" sz="3000" dirty="0" smtClean="0">
                <a:solidFill>
                  <a:srgbClr val="FFC000"/>
                </a:solidFill>
                <a:effectLst>
                  <a:outerShdw blurRad="38100" dist="38100" dir="2700000" algn="tl">
                    <a:srgbClr val="000000">
                      <a:alpha val="43137"/>
                    </a:srgbClr>
                  </a:outerShdw>
                </a:effectLst>
                <a:ea typeface="新細明體" charset="-120"/>
              </a:rPr>
              <a:t>nor is he served by human hands</a:t>
            </a:r>
            <a:r>
              <a:rPr lang="en-AU" altLang="zh-TW" sz="3000" dirty="0" smtClean="0">
                <a:ea typeface="新細明體" charset="-120"/>
              </a:rPr>
              <a:t>, as if he </a:t>
            </a:r>
            <a:r>
              <a:rPr lang="en-AU" altLang="zh-TW" sz="3000" dirty="0" smtClean="0">
                <a:ea typeface="新細明體" charset="-120"/>
              </a:rPr>
              <a:t>	needed anything</a:t>
            </a:r>
            <a:r>
              <a:rPr lang="en-AU" altLang="zh-TW" sz="3000" dirty="0" smtClean="0">
                <a:ea typeface="新細明體" charset="-120"/>
              </a:rPr>
              <a:t>, because he himself gives life </a:t>
            </a:r>
            <a:r>
              <a:rPr lang="en-AU" altLang="zh-TW" sz="3000" dirty="0" smtClean="0">
                <a:ea typeface="新細明體" charset="-120"/>
              </a:rPr>
              <a:t>	and 	breath and everything </a:t>
            </a:r>
            <a:r>
              <a:rPr lang="en-AU" altLang="zh-TW" sz="3000" dirty="0" smtClean="0">
                <a:ea typeface="新細明體" charset="-120"/>
              </a:rPr>
              <a:t>to everyone. </a:t>
            </a:r>
            <a:endParaRPr lang="zh-TW" altLang="en-AU" sz="3000" dirty="0" smtClean="0">
              <a:ea typeface="新細明體" charset="-120"/>
            </a:endParaRPr>
          </a:p>
          <a:p>
            <a:endParaRPr lang="en-US" sz="30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5170646"/>
          </a:xfrm>
          <a:prstGeom prst="rect">
            <a:avLst/>
          </a:prstGeom>
          <a:noFill/>
        </p:spPr>
        <p:txBody>
          <a:bodyPr wrap="square" rtlCol="0">
            <a:spAutoFit/>
          </a:bodyPr>
          <a:lstStyle/>
          <a:p>
            <a:pPr lvl="1"/>
            <a:r>
              <a:rPr lang="en-US" sz="3000" dirty="0" smtClean="0"/>
              <a:t>Acts </a:t>
            </a:r>
            <a:r>
              <a:rPr lang="en-US" sz="3000" dirty="0" smtClean="0"/>
              <a:t>17:</a:t>
            </a:r>
          </a:p>
          <a:p>
            <a:pPr lvl="1"/>
            <a:endParaRPr lang="en-US" sz="3000" dirty="0" smtClean="0"/>
          </a:p>
          <a:p>
            <a:pPr marL="800100" lvl="1" indent="-342900"/>
            <a:r>
              <a:rPr lang="en-AU" altLang="zh-TW" sz="3000" dirty="0" smtClean="0">
                <a:ea typeface="新細明體" charset="-120"/>
              </a:rPr>
              <a:t>26 From one man he made every nation of the human </a:t>
            </a:r>
            <a:r>
              <a:rPr lang="en-AU" altLang="zh-TW" sz="3000" dirty="0" smtClean="0">
                <a:ea typeface="新細明體" charset="-120"/>
              </a:rPr>
              <a:t>	race to </a:t>
            </a:r>
            <a:r>
              <a:rPr lang="en-AU" altLang="zh-TW" sz="3000" dirty="0" smtClean="0">
                <a:ea typeface="新細明體" charset="-120"/>
              </a:rPr>
              <a:t>inhabit the entire earth, determining their </a:t>
            </a:r>
            <a:r>
              <a:rPr lang="en-AU" altLang="zh-TW" sz="3000" dirty="0" smtClean="0">
                <a:ea typeface="新細明體" charset="-120"/>
              </a:rPr>
              <a:t>	set </a:t>
            </a:r>
            <a:r>
              <a:rPr lang="en-AU" altLang="zh-TW" sz="3000" dirty="0" smtClean="0">
                <a:ea typeface="新細明體" charset="-120"/>
              </a:rPr>
              <a:t>times </a:t>
            </a:r>
            <a:r>
              <a:rPr lang="en-AU" altLang="zh-TW" sz="3000" dirty="0" smtClean="0">
                <a:ea typeface="新細明體" charset="-120"/>
              </a:rPr>
              <a:t>and the </a:t>
            </a:r>
            <a:r>
              <a:rPr lang="en-AU" altLang="zh-TW" sz="3000" dirty="0" smtClean="0">
                <a:ea typeface="新細明體" charset="-120"/>
              </a:rPr>
              <a:t>fixed limits of the places where </a:t>
            </a:r>
            <a:r>
              <a:rPr lang="en-AU" altLang="zh-TW" sz="3000" dirty="0" smtClean="0">
                <a:ea typeface="新細明體" charset="-120"/>
              </a:rPr>
              <a:t>	they </a:t>
            </a:r>
            <a:r>
              <a:rPr lang="en-AU" altLang="zh-TW" sz="3000" dirty="0" smtClean="0">
                <a:ea typeface="新細明體" charset="-120"/>
              </a:rPr>
              <a:t>would live</a:t>
            </a:r>
            <a:r>
              <a:rPr lang="en-AU" altLang="zh-TW" sz="3000" dirty="0" smtClean="0">
                <a:ea typeface="新細明體" charset="-120"/>
              </a:rPr>
              <a:t>,</a:t>
            </a:r>
          </a:p>
          <a:p>
            <a:pPr marL="342900" indent="-342900"/>
            <a:endParaRPr lang="en-AU" altLang="zh-TW" sz="3000" dirty="0" smtClean="0">
              <a:ea typeface="新細明體" charset="-120"/>
            </a:endParaRPr>
          </a:p>
          <a:p>
            <a:pPr marL="800100" lvl="1" indent="-342900"/>
            <a:r>
              <a:rPr lang="en-AU" altLang="zh-TW" sz="3000" dirty="0" smtClean="0">
                <a:ea typeface="新細明體" charset="-120"/>
              </a:rPr>
              <a:t>27 </a:t>
            </a:r>
            <a:r>
              <a:rPr lang="en-AU" altLang="zh-TW" sz="3000" dirty="0" smtClean="0">
                <a:solidFill>
                  <a:srgbClr val="FFC000"/>
                </a:solidFill>
                <a:effectLst>
                  <a:outerShdw blurRad="38100" dist="38100" dir="2700000" algn="tl">
                    <a:srgbClr val="000000">
                      <a:alpha val="43137"/>
                    </a:srgbClr>
                  </a:outerShdw>
                </a:effectLst>
                <a:ea typeface="新細明體" charset="-120"/>
              </a:rPr>
              <a:t>so that they would search for God and </a:t>
            </a:r>
            <a:r>
              <a:rPr lang="en-AU" altLang="zh-TW" sz="3000" dirty="0" smtClean="0">
                <a:solidFill>
                  <a:srgbClr val="FFC000"/>
                </a:solidFill>
                <a:effectLst>
                  <a:outerShdw blurRad="38100" dist="38100" dir="2700000" algn="tl">
                    <a:srgbClr val="000000">
                      <a:alpha val="43137"/>
                    </a:srgbClr>
                  </a:outerShdw>
                </a:effectLst>
                <a:ea typeface="新細明體" charset="-120"/>
              </a:rPr>
              <a:t>perhaps 	grope </a:t>
            </a:r>
            <a:r>
              <a:rPr lang="en-AU" altLang="zh-TW" sz="3000" dirty="0" smtClean="0">
                <a:solidFill>
                  <a:srgbClr val="FFC000"/>
                </a:solidFill>
                <a:effectLst>
                  <a:outerShdw blurRad="38100" dist="38100" dir="2700000" algn="tl">
                    <a:srgbClr val="000000">
                      <a:alpha val="43137"/>
                    </a:srgbClr>
                  </a:outerShdw>
                </a:effectLst>
                <a:ea typeface="新細明體" charset="-120"/>
              </a:rPr>
              <a:t>around for him and find him</a:t>
            </a:r>
            <a:r>
              <a:rPr lang="en-AU" altLang="zh-TW" sz="3000" dirty="0" smtClean="0">
                <a:ea typeface="新細明體" charset="-120"/>
              </a:rPr>
              <a:t>, though he is not </a:t>
            </a:r>
            <a:r>
              <a:rPr lang="en-AU" altLang="zh-TW" sz="3000" dirty="0" smtClean="0">
                <a:ea typeface="新細明體" charset="-120"/>
              </a:rPr>
              <a:t>	far from </a:t>
            </a:r>
            <a:r>
              <a:rPr lang="en-AU" altLang="zh-TW" sz="3000" dirty="0" smtClean="0">
                <a:ea typeface="新細明體" charset="-120"/>
              </a:rPr>
              <a:t>each one of us. </a:t>
            </a:r>
            <a:endParaRPr lang="zh-TW" altLang="en-AU" sz="3000" dirty="0" smtClean="0">
              <a:ea typeface="新細明體" charset="-120"/>
            </a:endParaRPr>
          </a:p>
          <a:p>
            <a:endParaRPr lang="en-US" sz="3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327739"/>
            <a:ext cx="9144000" cy="1015663"/>
          </a:xfrm>
          <a:prstGeom prst="rect">
            <a:avLst/>
          </a:prstGeom>
          <a:noFill/>
        </p:spPr>
        <p:txBody>
          <a:bodyPr wrap="square" rtlCol="0">
            <a:spAutoFit/>
          </a:bodyPr>
          <a:lstStyle/>
          <a:p>
            <a:pPr lvl="1">
              <a:buFont typeface="Arial" pitchFamily="34" charset="0"/>
              <a:buChar char="•"/>
            </a:pPr>
            <a:r>
              <a:rPr lang="en-US" sz="3000" dirty="0" smtClean="0"/>
              <a:t>    Concerns knowing God through contemplation of 	the natural world</a:t>
            </a:r>
          </a:p>
        </p:txBody>
      </p:sp>
      <p:sp>
        <p:nvSpPr>
          <p:cNvPr id="6" name="TextBox 5"/>
          <p:cNvSpPr txBox="1"/>
          <p:nvPr/>
        </p:nvSpPr>
        <p:spPr>
          <a:xfrm>
            <a:off x="0" y="4394538"/>
            <a:ext cx="9144000" cy="1015663"/>
          </a:xfrm>
          <a:prstGeom prst="rect">
            <a:avLst/>
          </a:prstGeom>
          <a:noFill/>
        </p:spPr>
        <p:txBody>
          <a:bodyPr wrap="square" rtlCol="0">
            <a:spAutoFit/>
          </a:bodyPr>
          <a:lstStyle/>
          <a:p>
            <a:pPr lvl="1">
              <a:buFont typeface="Arial" pitchFamily="34" charset="0"/>
              <a:buChar char="•"/>
            </a:pPr>
            <a:r>
              <a:rPr lang="en-US" sz="3000" dirty="0" smtClean="0"/>
              <a:t>    Companion to </a:t>
            </a:r>
            <a:r>
              <a:rPr lang="en-US" sz="3000" i="1" dirty="0" smtClean="0"/>
              <a:t>revealed theology</a:t>
            </a:r>
            <a:r>
              <a:rPr lang="en-US" sz="3000" dirty="0" smtClean="0"/>
              <a:t>, which concerns 	knowing God through scripture.</a:t>
            </a:r>
            <a:endParaRPr lang="en-US" sz="3000" dirty="0"/>
          </a:p>
        </p:txBody>
      </p:sp>
      <p:sp>
        <p:nvSpPr>
          <p:cNvPr id="12" name="TextBox 11"/>
          <p:cNvSpPr txBox="1"/>
          <p:nvPr/>
        </p:nvSpPr>
        <p:spPr>
          <a:xfrm>
            <a:off x="0" y="838201"/>
            <a:ext cx="9144000" cy="553998"/>
          </a:xfrm>
          <a:prstGeom prst="rect">
            <a:avLst/>
          </a:prstGeom>
          <a:noFill/>
        </p:spPr>
        <p:txBody>
          <a:bodyPr wrap="square" rtlCol="0">
            <a:spAutoFit/>
          </a:bodyPr>
          <a:lstStyle/>
          <a:p>
            <a:pPr lvl="1"/>
            <a:r>
              <a:rPr lang="en-US" sz="3000" dirty="0" smtClean="0"/>
              <a:t>Christians and </a:t>
            </a:r>
            <a:r>
              <a:rPr lang="en-US" sz="3000" i="1" dirty="0" smtClean="0"/>
              <a:t>Natural Theology</a:t>
            </a:r>
            <a:r>
              <a:rPr lang="en-US" sz="3000" dirty="0" smtClean="0"/>
              <a:t> as a discipline:</a:t>
            </a:r>
            <a:endParaRPr lang="en-US" dirty="0"/>
          </a:p>
        </p:txBody>
      </p:sp>
      <p:sp>
        <p:nvSpPr>
          <p:cNvPr id="13" name="TextBox 12"/>
          <p:cNvSpPr txBox="1"/>
          <p:nvPr/>
        </p:nvSpPr>
        <p:spPr>
          <a:xfrm>
            <a:off x="0" y="2667001"/>
            <a:ext cx="9144000" cy="553998"/>
          </a:xfrm>
          <a:prstGeom prst="rect">
            <a:avLst/>
          </a:prstGeom>
          <a:noFill/>
        </p:spPr>
        <p:txBody>
          <a:bodyPr wrap="square" rtlCol="0">
            <a:spAutoFit/>
          </a:bodyPr>
          <a:lstStyle/>
          <a:p>
            <a:pPr lvl="1">
              <a:buFont typeface="Arial" pitchFamily="34" charset="0"/>
              <a:buChar char="•"/>
            </a:pPr>
            <a:r>
              <a:rPr lang="en-US" sz="3000" dirty="0" smtClean="0"/>
              <a:t>    Gained prominence at the turn of the 19</a:t>
            </a:r>
            <a:r>
              <a:rPr lang="en-US" sz="3000" baseline="30000" dirty="0" smtClean="0"/>
              <a:t>th</a:t>
            </a:r>
            <a:r>
              <a:rPr lang="en-US" sz="3000" dirty="0" smtClean="0"/>
              <a:t> century</a:t>
            </a:r>
            <a:endParaRPr lang="en-US" sz="3000" dirty="0"/>
          </a:p>
        </p:txBody>
      </p:sp>
      <p:sp>
        <p:nvSpPr>
          <p:cNvPr id="14" name="TextBox 13"/>
          <p:cNvSpPr txBox="1"/>
          <p:nvPr/>
        </p:nvSpPr>
        <p:spPr>
          <a:xfrm>
            <a:off x="13101" y="5410201"/>
            <a:ext cx="9130899" cy="1015663"/>
          </a:xfrm>
          <a:prstGeom prst="rect">
            <a:avLst/>
          </a:prstGeom>
          <a:noFill/>
        </p:spPr>
        <p:txBody>
          <a:bodyPr wrap="square" rtlCol="0">
            <a:spAutoFit/>
          </a:bodyPr>
          <a:lstStyle/>
          <a:p>
            <a:pPr lvl="1">
              <a:buFont typeface="Arial" pitchFamily="34" charset="0"/>
              <a:buChar char="•"/>
            </a:pPr>
            <a:r>
              <a:rPr lang="en-US" sz="3000" dirty="0" smtClean="0"/>
              <a:t>    Book of scripture and the book of nature – </a:t>
            </a:r>
            <a:r>
              <a:rPr lang="en-US" sz="3000" dirty="0" smtClean="0">
                <a:solidFill>
                  <a:srgbClr val="FFC000"/>
                </a:solidFill>
                <a:effectLst>
                  <a:outerShdw blurRad="38100" dist="38100" dir="2700000" algn="tl">
                    <a:srgbClr val="000000">
                      <a:alpha val="43137"/>
                    </a:srgbClr>
                  </a:outerShdw>
                </a:effectLst>
              </a:rPr>
              <a:t>the </a:t>
            </a:r>
            <a:r>
              <a:rPr lang="en-US" sz="3000" i="1" dirty="0" smtClean="0">
                <a:solidFill>
                  <a:srgbClr val="FFC000"/>
                </a:solidFill>
                <a:effectLst>
                  <a:outerShdw blurRad="38100" dist="38100" dir="2700000" algn="tl">
                    <a:srgbClr val="000000">
                      <a:alpha val="43137"/>
                    </a:srgbClr>
                  </a:outerShdw>
                </a:effectLst>
              </a:rPr>
              <a:t>two 	books</a:t>
            </a:r>
            <a:endParaRPr lang="en-US" sz="3000" i="1" dirty="0">
              <a:solidFill>
                <a:srgbClr val="FFC000"/>
              </a:solidFill>
              <a:effectLst>
                <a:outerShdw blurRad="38100" dist="38100" dir="2700000" algn="tl">
                  <a:srgbClr val="000000">
                    <a:alpha val="43137"/>
                  </a:srgbClr>
                </a:outerShdw>
              </a:effectLst>
            </a:endParaRPr>
          </a:p>
        </p:txBody>
      </p:sp>
      <p:sp>
        <p:nvSpPr>
          <p:cNvPr id="9" name="TextBox 8"/>
          <p:cNvSpPr txBox="1"/>
          <p:nvPr/>
        </p:nvSpPr>
        <p:spPr>
          <a:xfrm>
            <a:off x="0" y="1600201"/>
            <a:ext cx="9144000" cy="1015663"/>
          </a:xfrm>
          <a:prstGeom prst="rect">
            <a:avLst/>
          </a:prstGeom>
          <a:noFill/>
        </p:spPr>
        <p:txBody>
          <a:bodyPr wrap="square" rtlCol="0">
            <a:spAutoFit/>
          </a:bodyPr>
          <a:lstStyle/>
          <a:p>
            <a:pPr lvl="1">
              <a:buFont typeface="Arial" pitchFamily="34" charset="0"/>
              <a:buChar char="•"/>
            </a:pPr>
            <a:r>
              <a:rPr lang="en-US" sz="3000" dirty="0" smtClean="0"/>
              <a:t>    Originated in 16</a:t>
            </a:r>
            <a:r>
              <a:rPr lang="en-US" sz="3000" baseline="30000" dirty="0" smtClean="0"/>
              <a:t>th</a:t>
            </a:r>
            <a:r>
              <a:rPr lang="en-US" sz="3000" dirty="0" smtClean="0"/>
              <a:t> century Europe/17</a:t>
            </a:r>
            <a:r>
              <a:rPr lang="en-US" sz="3000" baseline="30000" dirty="0" smtClean="0"/>
              <a:t>th</a:t>
            </a:r>
            <a:r>
              <a:rPr lang="en-US" sz="3000" dirty="0" smtClean="0"/>
              <a:t> century 	England (Puritans were notables in movement)</a:t>
            </a:r>
            <a:endParaRPr lang="en-US" sz="3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5093702"/>
          </a:xfrm>
          <a:prstGeom prst="rect">
            <a:avLst/>
          </a:prstGeom>
          <a:noFill/>
        </p:spPr>
        <p:txBody>
          <a:bodyPr wrap="square" rtlCol="0">
            <a:spAutoFit/>
          </a:bodyPr>
          <a:lstStyle/>
          <a:p>
            <a:pPr lvl="1"/>
            <a:r>
              <a:rPr lang="en-US" sz="3000" dirty="0" smtClean="0"/>
              <a:t>Acts </a:t>
            </a:r>
            <a:r>
              <a:rPr lang="en-US" sz="3000" dirty="0" smtClean="0"/>
              <a:t>17:</a:t>
            </a:r>
          </a:p>
          <a:p>
            <a:pPr lvl="1"/>
            <a:endParaRPr lang="en-US" sz="3000" dirty="0" smtClean="0"/>
          </a:p>
          <a:p>
            <a:pPr marL="800100" lvl="1" indent="-342900"/>
            <a:r>
              <a:rPr lang="en-AU" altLang="zh-TW" sz="3000" dirty="0" smtClean="0">
                <a:ea typeface="新細明體" charset="-120"/>
              </a:rPr>
              <a:t>28 </a:t>
            </a:r>
            <a:r>
              <a:rPr lang="en-AU" altLang="zh-TW" sz="3000" dirty="0" smtClean="0">
                <a:solidFill>
                  <a:srgbClr val="FFC000"/>
                </a:solidFill>
                <a:effectLst>
                  <a:outerShdw blurRad="38100" dist="38100" dir="2700000" algn="tl">
                    <a:srgbClr val="000000">
                      <a:alpha val="43137"/>
                    </a:srgbClr>
                  </a:outerShdw>
                </a:effectLst>
                <a:ea typeface="新細明體" charset="-120"/>
              </a:rPr>
              <a:t>For in him we live and move about and exist</a:t>
            </a:r>
            <a:r>
              <a:rPr lang="en-AU" altLang="zh-TW" sz="3000" dirty="0" smtClean="0">
                <a:ea typeface="新細明體" charset="-120"/>
              </a:rPr>
              <a:t>, as </a:t>
            </a:r>
            <a:r>
              <a:rPr lang="en-AU" altLang="zh-TW" sz="3000" dirty="0" smtClean="0">
                <a:ea typeface="新細明體" charset="-120"/>
              </a:rPr>
              <a:t>	even some </a:t>
            </a:r>
            <a:r>
              <a:rPr lang="en-AU" altLang="zh-TW" sz="3000" dirty="0" smtClean="0">
                <a:ea typeface="新細明體" charset="-120"/>
              </a:rPr>
              <a:t>of your own poets have said, </a:t>
            </a:r>
            <a:r>
              <a:rPr lang="en-AU" altLang="zh-TW" sz="3000" dirty="0" smtClean="0">
                <a:solidFill>
                  <a:srgbClr val="FFC000"/>
                </a:solidFill>
                <a:effectLst>
                  <a:outerShdw blurRad="38100" dist="38100" dir="2700000" algn="tl">
                    <a:srgbClr val="000000">
                      <a:alpha val="43137"/>
                    </a:srgbClr>
                  </a:outerShdw>
                </a:effectLst>
                <a:ea typeface="新細明體" charset="-120"/>
              </a:rPr>
              <a:t>‘For we too </a:t>
            </a:r>
            <a:r>
              <a:rPr lang="en-AU" altLang="zh-TW" sz="3000" dirty="0" smtClean="0">
                <a:solidFill>
                  <a:srgbClr val="FFC000"/>
                </a:solidFill>
                <a:effectLst>
                  <a:outerShdw blurRad="38100" dist="38100" dir="2700000" algn="tl">
                    <a:srgbClr val="000000">
                      <a:alpha val="43137"/>
                    </a:srgbClr>
                  </a:outerShdw>
                </a:effectLst>
                <a:ea typeface="新細明體" charset="-120"/>
              </a:rPr>
              <a:t>	are his  offspring</a:t>
            </a:r>
            <a:r>
              <a:rPr lang="en-AU" altLang="zh-TW" sz="3000" dirty="0" smtClean="0">
                <a:solidFill>
                  <a:srgbClr val="FFC000"/>
                </a:solidFill>
                <a:effectLst>
                  <a:outerShdw blurRad="38100" dist="38100" dir="2700000" algn="tl">
                    <a:srgbClr val="000000">
                      <a:alpha val="43137"/>
                    </a:srgbClr>
                  </a:outerShdw>
                </a:effectLst>
                <a:ea typeface="新細明體" charset="-120"/>
              </a:rPr>
              <a:t>.’</a:t>
            </a:r>
            <a:r>
              <a:rPr lang="en-AU" altLang="zh-TW" sz="3000" dirty="0" smtClean="0">
                <a:ea typeface="新細明體" charset="-120"/>
              </a:rPr>
              <a:t> </a:t>
            </a:r>
          </a:p>
          <a:p>
            <a:pPr marL="342900" indent="-342900"/>
            <a:endParaRPr lang="en-AU" altLang="en-AU" sz="3000" dirty="0" smtClean="0"/>
          </a:p>
          <a:p>
            <a:pPr marL="342900" indent="-342900"/>
            <a:endParaRPr lang="en-AU" altLang="en-AU" sz="3000" dirty="0" smtClean="0"/>
          </a:p>
          <a:p>
            <a:pPr lvl="1"/>
            <a:r>
              <a:rPr lang="en-AU" altLang="en-AU" sz="3000" dirty="0" smtClean="0"/>
              <a:t>Here </a:t>
            </a:r>
            <a:r>
              <a:rPr lang="en-AU" altLang="en-AU" sz="3000" dirty="0" smtClean="0"/>
              <a:t>Paul </a:t>
            </a:r>
            <a:r>
              <a:rPr lang="en-AU" altLang="en-AU" sz="3000" dirty="0" smtClean="0"/>
              <a:t>quotes the Greek philosopher </a:t>
            </a:r>
            <a:r>
              <a:rPr lang="en-AU" altLang="en-AU" sz="3000" dirty="0" err="1" smtClean="0"/>
              <a:t>Epimendes</a:t>
            </a:r>
            <a:r>
              <a:rPr lang="en-AU" altLang="en-AU" sz="3000" dirty="0" smtClean="0"/>
              <a:t> </a:t>
            </a:r>
            <a:r>
              <a:rPr lang="en-AU" altLang="en-AU" sz="3000" dirty="0" smtClean="0"/>
              <a:t>and the Greek astronomer </a:t>
            </a:r>
            <a:r>
              <a:rPr lang="en-AU" altLang="en-AU" sz="3000" dirty="0" err="1" smtClean="0"/>
              <a:t>Aratus</a:t>
            </a:r>
            <a:r>
              <a:rPr lang="en-AU" altLang="en-AU" sz="3000" dirty="0" smtClean="0"/>
              <a:t>.</a:t>
            </a:r>
            <a:endParaRPr lang="en-AU" altLang="en-AU" sz="3000" dirty="0" smtClean="0"/>
          </a:p>
          <a:p>
            <a:pPr marL="342900" indent="-342900"/>
            <a:endParaRPr lang="en-AU" altLang="en-AU" sz="2500" dirty="0" smtClean="0"/>
          </a:p>
          <a:p>
            <a:endParaRPr lang="en-US" sz="30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914400"/>
            <a:ext cx="9144000" cy="4985980"/>
          </a:xfrm>
          <a:prstGeom prst="rect">
            <a:avLst/>
          </a:prstGeom>
          <a:noFill/>
        </p:spPr>
        <p:txBody>
          <a:bodyPr wrap="square" rtlCol="0">
            <a:spAutoFit/>
          </a:bodyPr>
          <a:lstStyle/>
          <a:p>
            <a:pPr lvl="1"/>
            <a:r>
              <a:rPr lang="en-AU" altLang="zh-TW" sz="3000" dirty="0" smtClean="0">
                <a:ea typeface="新細明體" charset="-120"/>
              </a:rPr>
              <a:t>‘</a:t>
            </a:r>
            <a:r>
              <a:rPr lang="en-AU" altLang="zh-TW" sz="3000" dirty="0" smtClean="0">
                <a:ea typeface="新細明體" charset="-120"/>
              </a:rPr>
              <a:t>But thou art not dead: thou </a:t>
            </a:r>
            <a:r>
              <a:rPr lang="en-AU" altLang="zh-TW" sz="3000" dirty="0" err="1" smtClean="0">
                <a:ea typeface="新細明體" charset="-120"/>
              </a:rPr>
              <a:t>livest</a:t>
            </a:r>
            <a:r>
              <a:rPr lang="en-AU" altLang="zh-TW" sz="3000" dirty="0" smtClean="0">
                <a:ea typeface="新細明體" charset="-120"/>
              </a:rPr>
              <a:t> and </a:t>
            </a:r>
            <a:r>
              <a:rPr lang="en-AU" altLang="zh-TW" sz="3000" dirty="0" err="1" smtClean="0">
                <a:ea typeface="新細明體" charset="-120"/>
              </a:rPr>
              <a:t>abidest</a:t>
            </a:r>
            <a:r>
              <a:rPr lang="en-AU" altLang="zh-TW" sz="3000" dirty="0" smtClean="0">
                <a:ea typeface="新細明體" charset="-120"/>
              </a:rPr>
              <a:t> forever,  </a:t>
            </a:r>
            <a:r>
              <a:rPr lang="en-AU" altLang="zh-TW" sz="3000" dirty="0" smtClean="0">
                <a:solidFill>
                  <a:srgbClr val="FFC000"/>
                </a:solidFill>
                <a:effectLst>
                  <a:outerShdw blurRad="38100" dist="38100" dir="2700000" algn="tl">
                    <a:srgbClr val="000000">
                      <a:alpha val="43137"/>
                    </a:srgbClr>
                  </a:outerShdw>
                </a:effectLst>
                <a:ea typeface="新細明體" charset="-120"/>
              </a:rPr>
              <a:t>for in </a:t>
            </a:r>
            <a:r>
              <a:rPr lang="en-AU" altLang="zh-TW" sz="3000" dirty="0" smtClean="0">
                <a:solidFill>
                  <a:srgbClr val="FFC000"/>
                </a:solidFill>
                <a:effectLst>
                  <a:outerShdw blurRad="38100" dist="38100" dir="2700000" algn="tl">
                    <a:srgbClr val="000000">
                      <a:alpha val="43137"/>
                    </a:srgbClr>
                  </a:outerShdw>
                </a:effectLst>
                <a:ea typeface="新細明體" charset="-120"/>
              </a:rPr>
              <a:t>thee we live and move and have our being</a:t>
            </a:r>
            <a:r>
              <a:rPr lang="en-AU" altLang="zh-TW" sz="3000" dirty="0" smtClean="0">
                <a:solidFill>
                  <a:srgbClr val="FFC000"/>
                </a:solidFill>
                <a:effectLst>
                  <a:outerShdw blurRad="38100" dist="38100" dir="2700000" algn="tl">
                    <a:srgbClr val="000000">
                      <a:alpha val="43137"/>
                    </a:srgbClr>
                  </a:outerShdw>
                </a:effectLst>
                <a:ea typeface="新細明體" charset="-120"/>
              </a:rPr>
              <a:t>.’</a:t>
            </a:r>
            <a:r>
              <a:rPr lang="en-AU" altLang="zh-TW" sz="3000" dirty="0" smtClean="0">
                <a:ea typeface="新細明體" charset="-120"/>
              </a:rPr>
              <a:t/>
            </a:r>
            <a:br>
              <a:rPr lang="en-AU" altLang="zh-TW" sz="3000" dirty="0" smtClean="0">
                <a:ea typeface="新細明體" charset="-120"/>
              </a:rPr>
            </a:br>
            <a:endParaRPr lang="en-AU" altLang="zh-TW" sz="3000" dirty="0" smtClean="0">
              <a:ea typeface="新細明體" charset="-120"/>
            </a:endParaRPr>
          </a:p>
          <a:p>
            <a:pPr marL="342900" indent="-342900" algn="r"/>
            <a:r>
              <a:rPr lang="en-AU" altLang="zh-TW" sz="2400" i="1" dirty="0" err="1" smtClean="0">
                <a:ea typeface="新細明體" charset="-120"/>
              </a:rPr>
              <a:t>Epimenides</a:t>
            </a:r>
            <a:r>
              <a:rPr lang="en-AU" altLang="zh-TW" sz="2400" i="1" dirty="0" smtClean="0">
                <a:ea typeface="新細明體" charset="-120"/>
              </a:rPr>
              <a:t> of Knossos, '</a:t>
            </a:r>
            <a:r>
              <a:rPr lang="en-AU" altLang="zh-TW" sz="2400" i="1" dirty="0" err="1" smtClean="0">
                <a:ea typeface="新細明體" charset="-120"/>
              </a:rPr>
              <a:t>Cretica</a:t>
            </a:r>
            <a:r>
              <a:rPr lang="en-AU" altLang="zh-TW" sz="2400" i="1" dirty="0" smtClean="0">
                <a:ea typeface="新細明體" charset="-120"/>
              </a:rPr>
              <a:t>', 6th century BC</a:t>
            </a:r>
            <a:r>
              <a:rPr lang="zh-TW" altLang="en-AU" sz="2400" dirty="0" smtClean="0">
                <a:ea typeface="新細明體" charset="-120"/>
              </a:rPr>
              <a:t>  </a:t>
            </a:r>
          </a:p>
          <a:p>
            <a:pPr marL="342900" indent="-342900"/>
            <a:endParaRPr lang="en-AU" altLang="en-AU" sz="3000" dirty="0" smtClean="0"/>
          </a:p>
          <a:p>
            <a:pPr marL="514350" lvl="1" indent="-57150"/>
            <a:endParaRPr lang="en-AU" altLang="en-AU" sz="3000" dirty="0" smtClean="0"/>
          </a:p>
          <a:p>
            <a:pPr marL="514350" lvl="1" indent="-57150"/>
            <a:r>
              <a:rPr lang="en-AU" altLang="en-AU" sz="3000" dirty="0" smtClean="0"/>
              <a:t>‘</a:t>
            </a:r>
            <a:r>
              <a:rPr lang="en-AU" altLang="en-AU" sz="3000" dirty="0" smtClean="0"/>
              <a:t>Everywhere everyone is indebted to Zeus.  For we </a:t>
            </a:r>
            <a:r>
              <a:rPr lang="en-AU" altLang="en-AU" sz="3000" dirty="0" smtClean="0"/>
              <a:t>are indeed </a:t>
            </a:r>
            <a:r>
              <a:rPr lang="en-AU" altLang="en-AU" sz="3000" dirty="0" smtClean="0">
                <a:solidFill>
                  <a:srgbClr val="FFC000"/>
                </a:solidFill>
                <a:effectLst>
                  <a:outerShdw blurRad="38100" dist="38100" dir="2700000" algn="tl">
                    <a:srgbClr val="000000">
                      <a:alpha val="43137"/>
                    </a:srgbClr>
                  </a:outerShdw>
                </a:effectLst>
              </a:rPr>
              <a:t>his offspring</a:t>
            </a:r>
            <a:r>
              <a:rPr lang="en-AU" altLang="en-AU" sz="3000" dirty="0" smtClean="0"/>
              <a:t>...’</a:t>
            </a:r>
            <a:br>
              <a:rPr lang="en-AU" altLang="en-AU" sz="3000" dirty="0" smtClean="0"/>
            </a:br>
            <a:r>
              <a:rPr lang="en-AU" altLang="en-AU" sz="3000" dirty="0" smtClean="0"/>
              <a:t>	</a:t>
            </a:r>
            <a:endParaRPr lang="en-AU" altLang="en-AU" sz="3000" i="1" dirty="0" smtClean="0"/>
          </a:p>
          <a:p>
            <a:pPr marL="57150" indent="-57150" algn="r"/>
            <a:r>
              <a:rPr lang="en-AU" altLang="en-AU" sz="2400" i="1" dirty="0" err="1" smtClean="0"/>
              <a:t>Aratus</a:t>
            </a:r>
            <a:r>
              <a:rPr lang="en-AU" altLang="en-AU" sz="2400" i="1" dirty="0" smtClean="0"/>
              <a:t> of Sicyon, '</a:t>
            </a:r>
            <a:r>
              <a:rPr lang="en-AU" altLang="en-AU" sz="2400" i="1" dirty="0" err="1" smtClean="0"/>
              <a:t>Phaenomena</a:t>
            </a:r>
            <a:r>
              <a:rPr lang="en-AU" altLang="en-AU" sz="2400" i="1" dirty="0" smtClean="0"/>
              <a:t>', lines 4-5, 4th-2</a:t>
            </a:r>
            <a:r>
              <a:rPr lang="en-AU" altLang="en-AU" sz="2400" i="1" baseline="30000" dirty="0" smtClean="0"/>
              <a:t>nd</a:t>
            </a:r>
            <a:r>
              <a:rPr lang="en-AU" altLang="en-AU" sz="2400" i="1" dirty="0" smtClean="0"/>
              <a:t> century BC</a:t>
            </a:r>
            <a:endParaRPr lang="en-AU" altLang="en-AU" sz="2400" dirty="0" smtClean="0"/>
          </a:p>
          <a:p>
            <a:endParaRPr lang="en-US" sz="3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81000"/>
            <a:ext cx="9144000" cy="5632311"/>
          </a:xfrm>
          <a:prstGeom prst="rect">
            <a:avLst/>
          </a:prstGeom>
          <a:noFill/>
        </p:spPr>
        <p:txBody>
          <a:bodyPr wrap="square" rtlCol="0">
            <a:spAutoFit/>
          </a:bodyPr>
          <a:lstStyle/>
          <a:p>
            <a:pPr lvl="1"/>
            <a:r>
              <a:rPr lang="en-US" sz="3000" dirty="0" smtClean="0"/>
              <a:t>Acts </a:t>
            </a:r>
            <a:r>
              <a:rPr lang="en-US" sz="3000" dirty="0" smtClean="0"/>
              <a:t>17:</a:t>
            </a:r>
          </a:p>
          <a:p>
            <a:pPr lvl="1"/>
            <a:endParaRPr lang="en-US" sz="3000" dirty="0" smtClean="0"/>
          </a:p>
          <a:p>
            <a:pPr marL="800100" lvl="1" indent="-342900"/>
            <a:r>
              <a:rPr lang="en-AU" altLang="zh-TW" sz="3000" dirty="0" smtClean="0">
                <a:ea typeface="新細明體" charset="-120"/>
              </a:rPr>
              <a:t>29 So </a:t>
            </a:r>
            <a:r>
              <a:rPr lang="en-AU" altLang="zh-TW" sz="3000" dirty="0" smtClean="0">
                <a:solidFill>
                  <a:srgbClr val="FFC000"/>
                </a:solidFill>
                <a:effectLst>
                  <a:outerShdw blurRad="38100" dist="38100" dir="2700000" algn="tl">
                    <a:srgbClr val="000000">
                      <a:alpha val="43137"/>
                    </a:srgbClr>
                  </a:outerShdw>
                </a:effectLst>
                <a:ea typeface="新細明體" charset="-120"/>
              </a:rPr>
              <a:t>since we are God’s offspring</a:t>
            </a:r>
            <a:r>
              <a:rPr lang="en-AU" altLang="zh-TW" sz="3000" dirty="0" smtClean="0">
                <a:ea typeface="新細明體" charset="-120"/>
              </a:rPr>
              <a:t>, we should not </a:t>
            </a:r>
            <a:r>
              <a:rPr lang="en-AU" altLang="zh-TW" sz="3000" dirty="0" smtClean="0">
                <a:ea typeface="新細明體" charset="-120"/>
              </a:rPr>
              <a:t>think the </a:t>
            </a:r>
            <a:r>
              <a:rPr lang="en-AU" altLang="zh-TW" sz="3000" dirty="0" smtClean="0">
                <a:ea typeface="新細明體" charset="-120"/>
              </a:rPr>
              <a:t>deity is like gold or silver or stone, an image made </a:t>
            </a:r>
            <a:r>
              <a:rPr lang="en-AU" altLang="zh-TW" sz="3000" dirty="0" smtClean="0">
                <a:ea typeface="新細明體" charset="-120"/>
              </a:rPr>
              <a:t>by human </a:t>
            </a:r>
            <a:r>
              <a:rPr lang="en-AU" altLang="zh-TW" sz="3000" dirty="0" smtClean="0">
                <a:ea typeface="新細明體" charset="-120"/>
              </a:rPr>
              <a:t>skill and imagination. </a:t>
            </a:r>
            <a:endParaRPr lang="en-AU" altLang="zh-TW" sz="3000" dirty="0" smtClean="0">
              <a:ea typeface="新細明體" charset="-120"/>
            </a:endParaRPr>
          </a:p>
          <a:p>
            <a:pPr marL="800100" lvl="1" indent="-342900"/>
            <a:endParaRPr lang="en-AU" altLang="zh-TW" sz="3000" dirty="0" smtClean="0">
              <a:ea typeface="新細明體" charset="-120"/>
            </a:endParaRPr>
          </a:p>
          <a:p>
            <a:pPr marL="800100" lvl="1" indent="-342900"/>
            <a:endParaRPr lang="en-AU" altLang="zh-TW" sz="3000" dirty="0" smtClean="0">
              <a:ea typeface="新細明體" charset="-120"/>
            </a:endParaRPr>
          </a:p>
          <a:p>
            <a:pPr marL="468313" lvl="1" indent="-11113"/>
            <a:r>
              <a:rPr lang="en-AU" altLang="en-AU" sz="3000" dirty="0" smtClean="0"/>
              <a:t>Paul is saying that our observation of creation, and of </a:t>
            </a:r>
            <a:r>
              <a:rPr lang="en-AU" altLang="en-AU" sz="3000" dirty="0" smtClean="0"/>
              <a:t>our Creator</a:t>
            </a:r>
            <a:r>
              <a:rPr lang="en-AU" altLang="en-AU" sz="3000" dirty="0" smtClean="0"/>
              <a:t>, tells us something about who He is and how </a:t>
            </a:r>
            <a:r>
              <a:rPr lang="en-AU" altLang="en-AU" sz="3000" dirty="0" smtClean="0"/>
              <a:t>He should </a:t>
            </a:r>
            <a:r>
              <a:rPr lang="en-AU" altLang="en-AU" sz="3000" dirty="0" smtClean="0"/>
              <a:t>be worshipped.</a:t>
            </a:r>
          </a:p>
          <a:p>
            <a:pPr marL="800100" lvl="1" indent="-342900"/>
            <a:endParaRPr lang="en-AU" altLang="zh-TW" sz="3000" dirty="0" smtClean="0">
              <a:ea typeface="新細明體" charset="-120"/>
            </a:endParaRPr>
          </a:p>
          <a:p>
            <a:pPr lvl="1"/>
            <a:endParaRPr lang="en-US" sz="30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81000"/>
            <a:ext cx="9144000" cy="5170646"/>
          </a:xfrm>
          <a:prstGeom prst="rect">
            <a:avLst/>
          </a:prstGeom>
          <a:noFill/>
        </p:spPr>
        <p:txBody>
          <a:bodyPr wrap="square" rtlCol="0">
            <a:spAutoFit/>
          </a:bodyPr>
          <a:lstStyle/>
          <a:p>
            <a:pPr lvl="1"/>
            <a:r>
              <a:rPr lang="en-US" sz="3000" dirty="0" smtClean="0"/>
              <a:t>Acts </a:t>
            </a:r>
            <a:r>
              <a:rPr lang="en-US" sz="3000" dirty="0" smtClean="0"/>
              <a:t>17:</a:t>
            </a:r>
          </a:p>
          <a:p>
            <a:pPr lvl="1"/>
            <a:endParaRPr lang="en-US" sz="3000" dirty="0" smtClean="0"/>
          </a:p>
          <a:p>
            <a:pPr lvl="1"/>
            <a:r>
              <a:rPr lang="en-US" sz="3000" dirty="0" smtClean="0"/>
              <a:t>30 Therefore, although God has overlooked such times 	of ignorance, he now commands all people 	everywhere to repent,</a:t>
            </a:r>
          </a:p>
          <a:p>
            <a:pPr lvl="1"/>
            <a:endParaRPr lang="en-US" sz="3000" dirty="0" smtClean="0"/>
          </a:p>
          <a:p>
            <a:pPr lvl="1"/>
            <a:r>
              <a:rPr lang="en-US" sz="3000" dirty="0" smtClean="0"/>
              <a:t>31 because </a:t>
            </a:r>
            <a:r>
              <a:rPr lang="en-US" sz="3000" dirty="0" smtClean="0">
                <a:solidFill>
                  <a:srgbClr val="FFC000"/>
                </a:solidFill>
                <a:effectLst>
                  <a:outerShdw blurRad="38100" dist="38100" dir="2700000" algn="tl">
                    <a:srgbClr val="000000">
                      <a:alpha val="43137"/>
                    </a:srgbClr>
                  </a:outerShdw>
                </a:effectLst>
              </a:rPr>
              <a:t>he has set a day</a:t>
            </a:r>
            <a:r>
              <a:rPr lang="en-US" sz="3000" dirty="0" smtClean="0"/>
              <a:t> on which he is going to 	</a:t>
            </a:r>
            <a:r>
              <a:rPr lang="en-US" sz="3000" dirty="0" smtClean="0">
                <a:solidFill>
                  <a:srgbClr val="FFC000"/>
                </a:solidFill>
                <a:effectLst>
                  <a:outerShdw blurRad="38100" dist="38100" dir="2700000" algn="tl">
                    <a:srgbClr val="000000">
                      <a:alpha val="43137"/>
                    </a:srgbClr>
                  </a:outerShdw>
                </a:effectLst>
              </a:rPr>
              <a:t>judge the world in righteousness</a:t>
            </a:r>
            <a:r>
              <a:rPr lang="en-US" sz="3000" dirty="0" smtClean="0"/>
              <a:t>, by </a:t>
            </a:r>
            <a:r>
              <a:rPr lang="en-US" sz="3000" dirty="0" smtClean="0">
                <a:solidFill>
                  <a:srgbClr val="FFC000"/>
                </a:solidFill>
                <a:effectLst>
                  <a:outerShdw blurRad="38100" dist="38100" dir="2700000" algn="tl">
                    <a:srgbClr val="000000">
                      <a:alpha val="43137"/>
                    </a:srgbClr>
                  </a:outerShdw>
                </a:effectLst>
              </a:rPr>
              <a:t>a man whom 	he designated</a:t>
            </a:r>
            <a:r>
              <a:rPr lang="en-US" sz="3000" dirty="0" smtClean="0"/>
              <a:t>, having provided proof to everyone 	by </a:t>
            </a:r>
            <a:r>
              <a:rPr lang="en-US" sz="3000" dirty="0" smtClean="0">
                <a:solidFill>
                  <a:srgbClr val="FFC000"/>
                </a:solidFill>
                <a:effectLst>
                  <a:outerShdw blurRad="38100" dist="38100" dir="2700000" algn="tl">
                    <a:srgbClr val="000000">
                      <a:alpha val="43137"/>
                    </a:srgbClr>
                  </a:outerShdw>
                </a:effectLst>
              </a:rPr>
              <a:t>raising him from the dead.</a:t>
            </a:r>
            <a:r>
              <a:rPr lang="en-US" sz="3000" dirty="0" smtClean="0"/>
              <a:t>”</a:t>
            </a:r>
          </a:p>
          <a:p>
            <a:pPr lvl="1"/>
            <a:endParaRPr lang="en-US" sz="3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76200"/>
            <a:ext cx="9144000" cy="6781800"/>
          </a:xfrm>
          <a:prstGeom prst="rect">
            <a:avLst/>
          </a:prstGeom>
          <a:noFill/>
        </p:spPr>
        <p:txBody>
          <a:bodyPr wrap="square" rtlCol="0">
            <a:spAutoFit/>
          </a:bodyPr>
          <a:lstStyle/>
          <a:p>
            <a:pPr marL="342900" indent="-342900"/>
            <a:r>
              <a:rPr lang="en-AU" altLang="en-AU" sz="2700" dirty="0" smtClean="0"/>
              <a:t>How Paul used the Two Books concept:</a:t>
            </a:r>
          </a:p>
          <a:p>
            <a:pPr marL="342900" indent="-342900"/>
            <a:endParaRPr lang="en-AU" altLang="en-AU" sz="2700" dirty="0" smtClean="0"/>
          </a:p>
          <a:p>
            <a:pPr marL="342900" indent="-342900">
              <a:buFontTx/>
              <a:buChar char="•"/>
            </a:pPr>
            <a:r>
              <a:rPr lang="en-AU" altLang="en-AU" sz="2700" dirty="0" smtClean="0"/>
              <a:t>Points </a:t>
            </a:r>
            <a:r>
              <a:rPr lang="en-AU" altLang="en-AU" sz="2700" dirty="0" smtClean="0"/>
              <a:t>out where the Greeks were right – they believed in a creator, but believed </a:t>
            </a:r>
            <a:r>
              <a:rPr lang="en-AU" altLang="en-AU" sz="2700" dirty="0" smtClean="0"/>
              <a:t>wrongly</a:t>
            </a:r>
          </a:p>
          <a:p>
            <a:pPr marL="342900" indent="-342900">
              <a:buFontTx/>
              <a:buChar char="•"/>
            </a:pPr>
            <a:endParaRPr lang="en-AU" altLang="en-AU" sz="2700" dirty="0" smtClean="0"/>
          </a:p>
          <a:p>
            <a:pPr marL="342900" indent="-342900">
              <a:buFontTx/>
              <a:buChar char="•"/>
            </a:pPr>
            <a:r>
              <a:rPr lang="en-AU" altLang="en-AU" sz="2700" dirty="0" smtClean="0"/>
              <a:t>Tells them that God has made the creation in a way which provides evidence that He </a:t>
            </a:r>
            <a:r>
              <a:rPr lang="en-AU" altLang="en-AU" sz="2700" dirty="0" smtClean="0"/>
              <a:t>exists</a:t>
            </a:r>
          </a:p>
          <a:p>
            <a:pPr marL="342900" indent="-342900">
              <a:buFontTx/>
              <a:buChar char="•"/>
            </a:pPr>
            <a:endParaRPr lang="en-AU" altLang="en-AU" sz="2700" dirty="0" smtClean="0"/>
          </a:p>
          <a:p>
            <a:pPr marL="342900" indent="-342900">
              <a:buFontTx/>
              <a:buChar char="•"/>
            </a:pPr>
            <a:r>
              <a:rPr lang="en-AU" altLang="en-AU" sz="2700" dirty="0" smtClean="0"/>
              <a:t>Tells them that God has made the creation in a way which provides information about His </a:t>
            </a:r>
            <a:r>
              <a:rPr lang="en-AU" altLang="en-AU" sz="2700" dirty="0" smtClean="0"/>
              <a:t>character</a:t>
            </a:r>
          </a:p>
          <a:p>
            <a:pPr marL="342900" indent="-342900">
              <a:buFontTx/>
              <a:buChar char="•"/>
            </a:pPr>
            <a:endParaRPr lang="en-AU" altLang="en-AU" sz="2700" dirty="0" smtClean="0"/>
          </a:p>
          <a:p>
            <a:pPr marL="342900" indent="-342900">
              <a:buFontTx/>
              <a:buChar char="•"/>
            </a:pPr>
            <a:r>
              <a:rPr lang="en-AU" altLang="en-AU" sz="2700" dirty="0" smtClean="0"/>
              <a:t>Quotes their own philosophers and scientists to prove that they had understood this </a:t>
            </a:r>
            <a:r>
              <a:rPr lang="en-AU" altLang="en-AU" sz="2700" dirty="0" smtClean="0"/>
              <a:t>information</a:t>
            </a:r>
          </a:p>
          <a:p>
            <a:pPr marL="342900" indent="-342900"/>
            <a:endParaRPr lang="en-AU" altLang="en-AU" sz="2700" dirty="0" smtClean="0"/>
          </a:p>
          <a:p>
            <a:pPr marL="342900" indent="-342900">
              <a:buFontTx/>
              <a:buChar char="•"/>
            </a:pPr>
            <a:r>
              <a:rPr lang="en-AU" altLang="en-AU" sz="2700" dirty="0" smtClean="0"/>
              <a:t>Corrects their understanding of God by revealing what they do not know (the ‘book of works’ is not enough</a:t>
            </a:r>
            <a:r>
              <a:rPr lang="en-AU" altLang="en-AU" sz="2700" dirty="0" smtClean="0"/>
              <a:t>)</a:t>
            </a:r>
            <a:endParaRPr lang="en-US" sz="27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1"/>
            <a:ext cx="8610600" cy="1384995"/>
          </a:xfrm>
          <a:prstGeom prst="rect">
            <a:avLst/>
          </a:prstGeom>
          <a:noFill/>
        </p:spPr>
        <p:txBody>
          <a:bodyPr wrap="square" rtlCol="0">
            <a:spAutoFit/>
          </a:bodyPr>
          <a:lstStyle/>
          <a:p>
            <a:pPr marL="514350" indent="-514350"/>
            <a:endParaRPr lang="en-US" sz="2800" dirty="0" smtClean="0"/>
          </a:p>
          <a:p>
            <a:pPr marL="514350" indent="-514350">
              <a:buFont typeface="Arial" pitchFamily="34" charset="0"/>
              <a:buChar char="•"/>
            </a:pPr>
            <a:endParaRPr lang="en-US" sz="2800" dirty="0" smtClean="0"/>
          </a:p>
          <a:p>
            <a:pPr marL="514350" indent="-514350">
              <a:buFont typeface="Arial" pitchFamily="34" charset="0"/>
              <a:buChar char="•"/>
            </a:pPr>
            <a:endParaRPr lang="en-US" sz="2800" dirty="0" smtClean="0"/>
          </a:p>
        </p:txBody>
      </p:sp>
      <p:sp>
        <p:nvSpPr>
          <p:cNvPr id="6" name="TextBox 5"/>
          <p:cNvSpPr txBox="1"/>
          <p:nvPr/>
        </p:nvSpPr>
        <p:spPr>
          <a:xfrm>
            <a:off x="0" y="457201"/>
            <a:ext cx="9144000" cy="1077218"/>
          </a:xfrm>
          <a:prstGeom prst="rect">
            <a:avLst/>
          </a:prstGeom>
          <a:noFill/>
        </p:spPr>
        <p:txBody>
          <a:bodyPr wrap="square" rtlCol="0">
            <a:spAutoFit/>
          </a:bodyPr>
          <a:lstStyle/>
          <a:p>
            <a:pPr algn="ctr"/>
            <a:r>
              <a:rPr lang="en-US" sz="3200" dirty="0" smtClean="0"/>
              <a:t>19</a:t>
            </a:r>
            <a:r>
              <a:rPr lang="en-US" sz="3200" baseline="30000" dirty="0" smtClean="0"/>
              <a:t>th</a:t>
            </a:r>
            <a:r>
              <a:rPr lang="en-US" sz="3200" dirty="0" smtClean="0"/>
              <a:t> Century </a:t>
            </a:r>
            <a:r>
              <a:rPr lang="en-US" sz="3200" dirty="0" smtClean="0"/>
              <a:t>Christadelphian Commentary on the ‘Two Books’</a:t>
            </a:r>
            <a:endParaRPr lang="en-US" sz="3200" dirty="0"/>
          </a:p>
        </p:txBody>
      </p:sp>
      <p:pic>
        <p:nvPicPr>
          <p:cNvPr id="1026" name="Picture 2"/>
          <p:cNvPicPr preferRelativeResize="0">
            <a:picLocks noChangeArrowheads="1"/>
          </p:cNvPicPr>
          <p:nvPr/>
        </p:nvPicPr>
        <p:blipFill>
          <a:blip r:embed="rId3" cstate="print"/>
          <a:srcRect/>
          <a:stretch>
            <a:fillRect/>
          </a:stretch>
        </p:blipFill>
        <p:spPr bwMode="auto">
          <a:xfrm>
            <a:off x="6248400" y="3810000"/>
            <a:ext cx="2590800" cy="2667000"/>
          </a:xfrm>
          <a:prstGeom prst="rect">
            <a:avLst/>
          </a:prstGeom>
          <a:noFill/>
          <a:ln w="9525">
            <a:noFill/>
            <a:miter lim="800000"/>
            <a:headEnd/>
            <a:tailEnd/>
          </a:ln>
        </p:spPr>
      </p:pic>
      <p:pic>
        <p:nvPicPr>
          <p:cNvPr id="1027" name="Picture 3"/>
          <p:cNvPicPr preferRelativeResize="0">
            <a:picLocks noChangeArrowheads="1"/>
          </p:cNvPicPr>
          <p:nvPr/>
        </p:nvPicPr>
        <p:blipFill>
          <a:blip r:embed="rId4" cstate="print"/>
          <a:srcRect/>
          <a:stretch>
            <a:fillRect/>
          </a:stretch>
        </p:blipFill>
        <p:spPr bwMode="auto">
          <a:xfrm>
            <a:off x="228600" y="1600200"/>
            <a:ext cx="2514600" cy="26670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12667" t="18000" r="19778" b="3778"/>
          <a:stretch>
            <a:fillRect/>
          </a:stretch>
        </p:blipFill>
        <p:spPr bwMode="auto">
          <a:xfrm>
            <a:off x="2819400" y="2971800"/>
            <a:ext cx="3200400" cy="18669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 name="TextBox 6"/>
          <p:cNvSpPr txBox="1"/>
          <p:nvPr/>
        </p:nvSpPr>
        <p:spPr>
          <a:xfrm>
            <a:off x="0" y="2057401"/>
            <a:ext cx="9144000" cy="1015663"/>
          </a:xfrm>
          <a:prstGeom prst="rect">
            <a:avLst/>
          </a:prstGeom>
          <a:noFill/>
        </p:spPr>
        <p:txBody>
          <a:bodyPr wrap="square" rtlCol="0">
            <a:spAutoFit/>
          </a:bodyPr>
          <a:lstStyle/>
          <a:p>
            <a:pPr lvl="1"/>
            <a:endParaRPr lang="en-US" sz="3000" dirty="0" smtClean="0"/>
          </a:p>
          <a:p>
            <a:pPr lvl="1" algn="r"/>
            <a:endParaRPr lang="en-US" sz="3000" i="1" dirty="0" smtClean="0"/>
          </a:p>
        </p:txBody>
      </p:sp>
      <p:sp>
        <p:nvSpPr>
          <p:cNvPr id="4" name="Oval 3"/>
          <p:cNvSpPr/>
          <p:nvPr/>
        </p:nvSpPr>
        <p:spPr>
          <a:xfrm>
            <a:off x="3276600" y="1524000"/>
            <a:ext cx="2667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0" y="3352800"/>
            <a:ext cx="89154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90600"/>
            <a:ext cx="9144000" cy="553998"/>
          </a:xfrm>
          <a:prstGeom prst="rect">
            <a:avLst/>
          </a:prstGeom>
          <a:noFill/>
        </p:spPr>
        <p:txBody>
          <a:bodyPr wrap="square" rtlCol="0">
            <a:spAutoFit/>
          </a:bodyPr>
          <a:lstStyle/>
          <a:p>
            <a:pPr lvl="1"/>
            <a:r>
              <a:rPr lang="en-US" sz="3000" dirty="0" smtClean="0"/>
              <a:t> </a:t>
            </a:r>
          </a:p>
        </p:txBody>
      </p:sp>
      <p:sp>
        <p:nvSpPr>
          <p:cNvPr id="6" name="TextBox 5"/>
          <p:cNvSpPr txBox="1"/>
          <p:nvPr/>
        </p:nvSpPr>
        <p:spPr>
          <a:xfrm>
            <a:off x="0" y="762000"/>
            <a:ext cx="9144000" cy="6093976"/>
          </a:xfrm>
          <a:prstGeom prst="rect">
            <a:avLst/>
          </a:prstGeom>
          <a:noFill/>
        </p:spPr>
        <p:txBody>
          <a:bodyPr wrap="square" rtlCol="0">
            <a:spAutoFit/>
          </a:bodyPr>
          <a:lstStyle/>
          <a:p>
            <a:pPr lvl="1"/>
            <a:r>
              <a:rPr lang="en-US" sz="3000" dirty="0" smtClean="0"/>
              <a:t>“‘The Advocate’ is its present name, and will continue so to be. </a:t>
            </a:r>
            <a:r>
              <a:rPr lang="en-US" sz="3000" dirty="0" smtClean="0">
                <a:solidFill>
                  <a:srgbClr val="FFC000"/>
                </a:solidFill>
                <a:effectLst>
                  <a:outerShdw blurRad="38100" dist="38100" dir="2700000" algn="tl">
                    <a:srgbClr val="000000">
                      <a:alpha val="43137"/>
                    </a:srgbClr>
                  </a:outerShdw>
                </a:effectLst>
              </a:rPr>
              <a:t>The rest of its title is expletive of the subject-matter for which it pleads, viz. THE TESTIMONY OF GOD. </a:t>
            </a:r>
          </a:p>
          <a:p>
            <a:pPr lvl="1"/>
            <a:endParaRPr lang="en-US" sz="3000" dirty="0" smtClean="0"/>
          </a:p>
          <a:p>
            <a:pPr lvl="1"/>
            <a:r>
              <a:rPr lang="en-US" sz="3000" dirty="0" smtClean="0">
                <a:solidFill>
                  <a:srgbClr val="FFC000"/>
                </a:solidFill>
                <a:effectLst>
                  <a:outerShdw blurRad="38100" dist="38100" dir="2700000" algn="tl">
                    <a:srgbClr val="000000">
                      <a:alpha val="43137"/>
                    </a:srgbClr>
                  </a:outerShdw>
                </a:effectLst>
              </a:rPr>
              <a:t>The grand divisions of this testimony are twofold</a:t>
            </a:r>
            <a:r>
              <a:rPr lang="en-US" sz="3000" dirty="0" smtClean="0"/>
              <a:t>—first the evidence he has given of his Eternal Power, and Divinity in what is termed </a:t>
            </a:r>
            <a:r>
              <a:rPr lang="en-US" sz="3000" dirty="0" smtClean="0">
                <a:solidFill>
                  <a:srgbClr val="FFC000"/>
                </a:solidFill>
                <a:effectLst>
                  <a:outerShdw blurRad="38100" dist="38100" dir="2700000" algn="tl">
                    <a:srgbClr val="000000">
                      <a:alpha val="43137"/>
                    </a:srgbClr>
                  </a:outerShdw>
                </a:effectLst>
              </a:rPr>
              <a:t>Nature</a:t>
            </a:r>
            <a:r>
              <a:rPr lang="en-US" sz="3000" dirty="0" smtClean="0"/>
              <a:t>; and, secondly, that which is contained in </a:t>
            </a:r>
            <a:r>
              <a:rPr lang="en-US" sz="3000" dirty="0" smtClean="0">
                <a:solidFill>
                  <a:srgbClr val="FFC000"/>
                </a:solidFill>
                <a:effectLst>
                  <a:outerShdw blurRad="38100" dist="38100" dir="2700000" algn="tl">
                    <a:srgbClr val="000000">
                      <a:alpha val="43137"/>
                    </a:srgbClr>
                  </a:outerShdw>
                </a:effectLst>
              </a:rPr>
              <a:t>the Historical Books and the Law of Moses, the Prophets, the Psalms, and the Apostolic Writings</a:t>
            </a:r>
            <a:r>
              <a:rPr lang="en-US" sz="3000" dirty="0" smtClean="0"/>
              <a:t>.”</a:t>
            </a:r>
          </a:p>
          <a:p>
            <a:pPr lvl="1"/>
            <a:endParaRPr lang="en-US" sz="3000" dirty="0" smtClean="0"/>
          </a:p>
          <a:p>
            <a:pPr lvl="1" algn="r"/>
            <a:r>
              <a:rPr lang="en-US" sz="3000" i="1" dirty="0" smtClean="0"/>
              <a:t>Continued…</a:t>
            </a:r>
            <a:endParaRPr lang="en-US" sz="30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90600"/>
            <a:ext cx="9144000" cy="553998"/>
          </a:xfrm>
          <a:prstGeom prst="rect">
            <a:avLst/>
          </a:prstGeom>
          <a:noFill/>
        </p:spPr>
        <p:txBody>
          <a:bodyPr wrap="square" rtlCol="0">
            <a:spAutoFit/>
          </a:bodyPr>
          <a:lstStyle/>
          <a:p>
            <a:pPr lvl="1"/>
            <a:r>
              <a:rPr lang="en-US" sz="3000" dirty="0" smtClean="0"/>
              <a:t> </a:t>
            </a:r>
          </a:p>
        </p:txBody>
      </p:sp>
      <p:sp>
        <p:nvSpPr>
          <p:cNvPr id="6" name="TextBox 5"/>
          <p:cNvSpPr txBox="1"/>
          <p:nvPr/>
        </p:nvSpPr>
        <p:spPr>
          <a:xfrm>
            <a:off x="0" y="1295401"/>
            <a:ext cx="9144000" cy="4616648"/>
          </a:xfrm>
          <a:prstGeom prst="rect">
            <a:avLst/>
          </a:prstGeom>
          <a:noFill/>
        </p:spPr>
        <p:txBody>
          <a:bodyPr wrap="square" rtlCol="0">
            <a:spAutoFit/>
          </a:bodyPr>
          <a:lstStyle/>
          <a:p>
            <a:pPr lvl="1"/>
            <a:r>
              <a:rPr lang="en-US" sz="3000" dirty="0" smtClean="0"/>
              <a:t>“Our design in doing this, is, that </a:t>
            </a:r>
            <a:r>
              <a:rPr lang="en-US" sz="3000" dirty="0" smtClean="0">
                <a:solidFill>
                  <a:srgbClr val="FFC000"/>
                </a:solidFill>
                <a:effectLst>
                  <a:outerShdw blurRad="38100" dist="38100" dir="2700000" algn="tl">
                    <a:srgbClr val="000000">
                      <a:alpha val="43137"/>
                    </a:srgbClr>
                  </a:outerShdw>
                </a:effectLst>
              </a:rPr>
              <a:t>the works of God may be brought to bear illustratively on his word</a:t>
            </a:r>
            <a:r>
              <a:rPr lang="en-US" sz="3000" dirty="0" smtClean="0"/>
              <a:t>… </a:t>
            </a:r>
          </a:p>
          <a:p>
            <a:pPr lvl="1"/>
            <a:endParaRPr lang="en-US" sz="3000" dirty="0" smtClean="0"/>
          </a:p>
          <a:p>
            <a:pPr lvl="1"/>
            <a:r>
              <a:rPr lang="en-US" sz="3000" dirty="0" smtClean="0"/>
              <a:t>THE ADVOCATE will, therefore, exercise himself to the best of his ability and judgment, in setting forth the manifold wisdom of God as inscribed on the brilliant pages of </a:t>
            </a:r>
            <a:r>
              <a:rPr lang="en-US" sz="3000" dirty="0" smtClean="0">
                <a:solidFill>
                  <a:srgbClr val="FFC000"/>
                </a:solidFill>
                <a:effectLst>
                  <a:outerShdw blurRad="38100" dist="38100" dir="2700000" algn="tl">
                    <a:srgbClr val="000000">
                      <a:alpha val="43137"/>
                    </a:srgbClr>
                  </a:outerShdw>
                </a:effectLst>
              </a:rPr>
              <a:t>those two interesting volumes</a:t>
            </a:r>
            <a:r>
              <a:rPr lang="en-US" sz="3000" dirty="0" smtClean="0"/>
              <a:t>.”</a:t>
            </a:r>
          </a:p>
          <a:p>
            <a:pPr lvl="1"/>
            <a:endParaRPr lang="en-US" sz="3000" dirty="0" smtClean="0"/>
          </a:p>
          <a:p>
            <a:pPr lvl="1"/>
            <a:endParaRPr lang="en-US" sz="3000" dirty="0" smtClean="0"/>
          </a:p>
          <a:p>
            <a:pPr lvl="1" algn="r"/>
            <a:r>
              <a:rPr lang="en-US" sz="2400" i="1" dirty="0" smtClean="0"/>
              <a:t>The Apostolic Advocate (2:260), 1835-6</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443841"/>
            <a:ext cx="9144000" cy="3970318"/>
          </a:xfrm>
          <a:prstGeom prst="rect">
            <a:avLst/>
          </a:prstGeom>
        </p:spPr>
        <p:txBody>
          <a:bodyPr wrap="square">
            <a:spAutoFit/>
          </a:bodyPr>
          <a:lstStyle/>
          <a:p>
            <a:pPr lvl="1"/>
            <a:r>
              <a:rPr lang="en-US" sz="2800" dirty="0" smtClean="0"/>
              <a:t>"</a:t>
            </a:r>
            <a:r>
              <a:rPr lang="en-US" sz="2800" dirty="0" smtClean="0">
                <a:solidFill>
                  <a:srgbClr val="FFC000"/>
                </a:solidFill>
                <a:effectLst>
                  <a:outerShdw blurRad="38100" dist="38100" dir="2700000" algn="tl">
                    <a:srgbClr val="000000">
                      <a:alpha val="43137"/>
                    </a:srgbClr>
                  </a:outerShdw>
                </a:effectLst>
              </a:rPr>
              <a:t>Nature makes no false impressions, and just so the Bible</a:t>
            </a:r>
            <a:r>
              <a:rPr lang="en-US" sz="2800" dirty="0" smtClean="0"/>
              <a:t>...The inconsistency spoken of between nature and scripture, arises not from antagonism, but from the misinterpretations of both. It is man’s interpretation of the one set against man’s interpretations of the other. </a:t>
            </a:r>
            <a:r>
              <a:rPr lang="en-US" sz="2800" dirty="0" smtClean="0">
                <a:solidFill>
                  <a:srgbClr val="FFC000"/>
                </a:solidFill>
                <a:effectLst>
                  <a:outerShdw blurRad="38100" dist="38100" dir="2700000" algn="tl">
                    <a:srgbClr val="000000">
                      <a:alpha val="43137"/>
                    </a:srgbClr>
                  </a:outerShdw>
                </a:effectLst>
              </a:rPr>
              <a:t>It is not nature versus scripture, but false science against true theology, or false theology against scientific fact</a:t>
            </a:r>
            <a:r>
              <a:rPr lang="en-US" sz="2800" dirty="0" smtClean="0"/>
              <a:t>." </a:t>
            </a:r>
          </a:p>
          <a:p>
            <a:endParaRPr lang="en-US" sz="2800" dirty="0" smtClean="0"/>
          </a:p>
          <a:p>
            <a:pPr algn="r"/>
            <a:r>
              <a:rPr lang="en-US" sz="2800" i="1" dirty="0" smtClean="0"/>
              <a:t>	</a:t>
            </a:r>
            <a:r>
              <a:rPr lang="en-US" i="1" dirty="0" smtClean="0"/>
              <a:t>WDJ </a:t>
            </a:r>
            <a:r>
              <a:rPr lang="en-US" i="1" dirty="0" smtClean="0"/>
              <a:t>(1884). ‘The Bible as a Law of Life and Immortality’. The Christadelphian, (1:93).</a:t>
            </a:r>
            <a:endParaRPr lang="en-US" i="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1"/>
            <a:ext cx="8610600" cy="1384995"/>
          </a:xfrm>
          <a:prstGeom prst="rect">
            <a:avLst/>
          </a:prstGeom>
          <a:noFill/>
        </p:spPr>
        <p:txBody>
          <a:bodyPr wrap="square" rtlCol="0">
            <a:spAutoFit/>
          </a:bodyPr>
          <a:lstStyle/>
          <a:p>
            <a:pPr marL="514350" indent="-514350"/>
            <a:endParaRPr lang="en-US" sz="2800" dirty="0" smtClean="0"/>
          </a:p>
          <a:p>
            <a:pPr marL="514350" indent="-514350">
              <a:buFont typeface="Arial" pitchFamily="34" charset="0"/>
              <a:buChar char="•"/>
            </a:pPr>
            <a:endParaRPr lang="en-US" sz="2800" dirty="0" smtClean="0"/>
          </a:p>
          <a:p>
            <a:pPr marL="514350" indent="-514350">
              <a:buFont typeface="Arial" pitchFamily="34" charset="0"/>
              <a:buChar char="•"/>
            </a:pPr>
            <a:endParaRPr lang="en-US" sz="2800" dirty="0" smtClean="0"/>
          </a:p>
        </p:txBody>
      </p:sp>
      <p:sp>
        <p:nvSpPr>
          <p:cNvPr id="6" name="TextBox 5"/>
          <p:cNvSpPr txBox="1"/>
          <p:nvPr/>
        </p:nvSpPr>
        <p:spPr>
          <a:xfrm>
            <a:off x="304800" y="457201"/>
            <a:ext cx="8534400" cy="523220"/>
          </a:xfrm>
          <a:prstGeom prst="rect">
            <a:avLst/>
          </a:prstGeom>
          <a:noFill/>
        </p:spPr>
        <p:txBody>
          <a:bodyPr wrap="square" rtlCol="0">
            <a:spAutoFit/>
          </a:bodyPr>
          <a:lstStyle/>
          <a:p>
            <a:pPr algn="ctr"/>
            <a:r>
              <a:rPr lang="en-US" sz="2800" dirty="0" smtClean="0">
                <a:latin typeface="+mj-lt"/>
              </a:rPr>
              <a:t>19</a:t>
            </a:r>
            <a:r>
              <a:rPr lang="en-US" sz="2800" baseline="30000" dirty="0" smtClean="0">
                <a:latin typeface="+mj-lt"/>
              </a:rPr>
              <a:t>th</a:t>
            </a:r>
            <a:r>
              <a:rPr lang="en-US" sz="2800" dirty="0" smtClean="0">
                <a:latin typeface="+mj-lt"/>
              </a:rPr>
              <a:t> Century </a:t>
            </a:r>
            <a:r>
              <a:rPr lang="en-US" sz="2800" dirty="0" smtClean="0">
                <a:latin typeface="+mj-lt"/>
              </a:rPr>
              <a:t>Christian Commentary on the ‘Two Books’</a:t>
            </a:r>
            <a:endParaRPr lang="en-US" sz="2800" dirty="0">
              <a:latin typeface="+mj-lt"/>
            </a:endParaRPr>
          </a:p>
        </p:txBody>
      </p:sp>
      <p:pic>
        <p:nvPicPr>
          <p:cNvPr id="8" name="Picture 7" descr="File:Tiffany Education (center).JPG">
            <a:hlinkClick r:id="rId3"/>
          </p:cNvPr>
          <p:cNvPicPr/>
          <p:nvPr/>
        </p:nvPicPr>
        <p:blipFill>
          <a:blip r:embed="rId4" cstate="print"/>
          <a:srcRect/>
          <a:stretch>
            <a:fillRect/>
          </a:stretch>
        </p:blipFill>
        <p:spPr bwMode="auto">
          <a:xfrm>
            <a:off x="457200" y="1219200"/>
            <a:ext cx="8229600" cy="4343400"/>
          </a:xfrm>
          <a:prstGeom prst="rect">
            <a:avLst/>
          </a:prstGeom>
          <a:noFill/>
          <a:ln w="9525">
            <a:noFill/>
            <a:miter lim="800000"/>
            <a:headEnd/>
            <a:tailEnd/>
          </a:ln>
        </p:spPr>
      </p:pic>
      <p:sp>
        <p:nvSpPr>
          <p:cNvPr id="9" name="TextBox 8"/>
          <p:cNvSpPr txBox="1"/>
          <p:nvPr/>
        </p:nvSpPr>
        <p:spPr>
          <a:xfrm>
            <a:off x="304800" y="5791200"/>
            <a:ext cx="8534400" cy="338554"/>
          </a:xfrm>
          <a:prstGeom prst="rect">
            <a:avLst/>
          </a:prstGeom>
          <a:noFill/>
        </p:spPr>
        <p:txBody>
          <a:bodyPr wrap="square" rtlCol="0">
            <a:spAutoFit/>
          </a:bodyPr>
          <a:lstStyle/>
          <a:p>
            <a:pPr algn="ctr"/>
            <a:r>
              <a:rPr lang="en-US" sz="1600" dirty="0" smtClean="0"/>
              <a:t>The center third of “Education” (1890) by Louis Tiffany located in </a:t>
            </a:r>
            <a:r>
              <a:rPr lang="en-US" sz="1600" dirty="0" err="1" smtClean="0"/>
              <a:t>Linsly</a:t>
            </a:r>
            <a:r>
              <a:rPr lang="en-US" sz="1600" dirty="0" smtClean="0"/>
              <a:t>-Chittenden Hall at Yale. </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066801"/>
            <a:ext cx="9144000" cy="4985980"/>
          </a:xfrm>
          <a:prstGeom prst="rect">
            <a:avLst/>
          </a:prstGeom>
          <a:noFill/>
        </p:spPr>
        <p:txBody>
          <a:bodyPr wrap="square" rtlCol="0">
            <a:spAutoFit/>
          </a:bodyPr>
          <a:lstStyle/>
          <a:p>
            <a:pPr lvl="1"/>
            <a:r>
              <a:rPr lang="en-US" sz="3000" dirty="0" smtClean="0"/>
              <a:t>“</a:t>
            </a:r>
            <a:r>
              <a:rPr lang="en-US" sz="3000" dirty="0" smtClean="0">
                <a:solidFill>
                  <a:srgbClr val="FFC000"/>
                </a:solidFill>
                <a:effectLst>
                  <a:outerShdw blurRad="38100" dist="38100" dir="2700000" algn="tl">
                    <a:srgbClr val="000000">
                      <a:alpha val="43137"/>
                    </a:srgbClr>
                  </a:outerShdw>
                </a:effectLst>
              </a:rPr>
              <a:t>Between the revelation of nature and those of scripture, there is no opposition; but though this is the case, neither reveal the other’s facts. </a:t>
            </a:r>
          </a:p>
          <a:p>
            <a:pPr lvl="1"/>
            <a:endParaRPr lang="en-US" sz="3000" dirty="0" smtClean="0"/>
          </a:p>
          <a:p>
            <a:pPr lvl="1"/>
            <a:r>
              <a:rPr lang="en-US" sz="3000" dirty="0" smtClean="0"/>
              <a:t>Hence, to search in nature for that of scripture is like to searching in scripture for that of nature which no thinking man does, yet it is done in the former case, and true theology is in consequence snuffed out.”</a:t>
            </a:r>
          </a:p>
          <a:p>
            <a:pPr lvl="1"/>
            <a:r>
              <a:rPr lang="en-US" sz="3000" dirty="0" smtClean="0"/>
              <a:t> </a:t>
            </a:r>
          </a:p>
          <a:p>
            <a:endParaRPr lang="en-US" sz="3000" dirty="0" smtClean="0"/>
          </a:p>
          <a:p>
            <a:pPr algn="r"/>
            <a:r>
              <a:rPr lang="en-US" i="1" dirty="0" smtClean="0"/>
              <a:t>WDJ (1884). ‘The Bible as a Law of Life and Immortality’. The Christadelphian, (1:93).</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524001"/>
            <a:ext cx="9144000" cy="4062651"/>
          </a:xfrm>
          <a:prstGeom prst="rect">
            <a:avLst/>
          </a:prstGeom>
          <a:noFill/>
        </p:spPr>
        <p:txBody>
          <a:bodyPr wrap="square" rtlCol="0">
            <a:spAutoFit/>
          </a:bodyPr>
          <a:lstStyle/>
          <a:p>
            <a:pPr lvl="1"/>
            <a:r>
              <a:rPr lang="en-US" sz="3000" dirty="0" smtClean="0"/>
              <a:t>“THE harmony between the Bible (rightly interpreted) and Nature </a:t>
            </a:r>
            <a:r>
              <a:rPr lang="en-US" sz="3000" dirty="0" smtClean="0">
                <a:solidFill>
                  <a:srgbClr val="FFC000"/>
                </a:solidFill>
                <a:effectLst>
                  <a:outerShdw blurRad="38100" dist="38100" dir="2700000" algn="tl">
                    <a:srgbClr val="000000">
                      <a:alpha val="43137"/>
                    </a:srgbClr>
                  </a:outerShdw>
                </a:effectLst>
              </a:rPr>
              <a:t>is </a:t>
            </a:r>
            <a:r>
              <a:rPr lang="en-US" sz="3000" dirty="0" smtClean="0">
                <a:solidFill>
                  <a:srgbClr val="FFC000"/>
                </a:solidFill>
                <a:effectLst>
                  <a:outerShdw blurRad="38100" dist="38100" dir="2700000" algn="tl">
                    <a:srgbClr val="000000">
                      <a:alpha val="43137"/>
                    </a:srgbClr>
                  </a:outerShdw>
                </a:effectLst>
              </a:rPr>
              <a:t>perfect.</a:t>
            </a:r>
            <a:r>
              <a:rPr lang="en-US" sz="3000" dirty="0" smtClean="0"/>
              <a:t>”</a:t>
            </a:r>
          </a:p>
          <a:p>
            <a:pPr lvl="1"/>
            <a:endParaRPr lang="en-US" sz="3000" dirty="0" smtClean="0"/>
          </a:p>
          <a:p>
            <a:pPr lvl="1"/>
            <a:endParaRPr lang="en-US" sz="3000" dirty="0" smtClean="0"/>
          </a:p>
          <a:p>
            <a:pPr lvl="1"/>
            <a:r>
              <a:rPr lang="en-US" sz="3000" dirty="0" smtClean="0"/>
              <a:t>“It </a:t>
            </a:r>
            <a:r>
              <a:rPr lang="en-US" sz="3000" dirty="0" smtClean="0"/>
              <a:t>is only where there is misinterpretation of either of these works of God </a:t>
            </a:r>
            <a:r>
              <a:rPr lang="en-US" sz="3000" dirty="0" smtClean="0">
                <a:solidFill>
                  <a:srgbClr val="FFC000"/>
                </a:solidFill>
                <a:effectLst>
                  <a:outerShdw blurRad="38100" dist="38100" dir="2700000" algn="tl">
                    <a:srgbClr val="000000">
                      <a:alpha val="43137"/>
                    </a:srgbClr>
                  </a:outerShdw>
                </a:effectLst>
              </a:rPr>
              <a:t>that discord is introduced.</a:t>
            </a:r>
            <a:r>
              <a:rPr lang="en-US" sz="3000" dirty="0" smtClean="0"/>
              <a:t>”</a:t>
            </a:r>
          </a:p>
          <a:p>
            <a:pPr lvl="1"/>
            <a:endParaRPr lang="en-US" sz="3000" dirty="0" smtClean="0"/>
          </a:p>
          <a:p>
            <a:pPr lvl="1" algn="r"/>
            <a:endParaRPr lang="en-US" sz="3000" i="1" dirty="0" smtClean="0"/>
          </a:p>
          <a:p>
            <a:pPr lvl="1" algn="r"/>
            <a:r>
              <a:rPr lang="en-US" i="1" dirty="0" smtClean="0"/>
              <a:t>‘The Word of God’ (1921). The Christadelphian (58:241).</a:t>
            </a:r>
            <a:r>
              <a:rPr lang="en-US" dirty="0" smtClean="0"/>
              <a:t> </a:t>
            </a: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43001"/>
            <a:ext cx="9144000" cy="4616648"/>
          </a:xfrm>
          <a:prstGeom prst="rect">
            <a:avLst/>
          </a:prstGeom>
          <a:noFill/>
        </p:spPr>
        <p:txBody>
          <a:bodyPr wrap="square" rtlCol="0">
            <a:spAutoFit/>
          </a:bodyPr>
          <a:lstStyle/>
          <a:p>
            <a:pPr lvl="1"/>
            <a:r>
              <a:rPr lang="en-US" sz="3000" dirty="0" smtClean="0"/>
              <a:t>“That the earth had a history anterior to the six days’ work, is certain, </a:t>
            </a:r>
            <a:r>
              <a:rPr lang="en-US" sz="3000" dirty="0" smtClean="0">
                <a:solidFill>
                  <a:srgbClr val="FFC000"/>
                </a:solidFill>
                <a:effectLst>
                  <a:outerShdw blurRad="38100" dist="38100" dir="2700000" algn="tl">
                    <a:srgbClr val="000000">
                      <a:alpha val="43137"/>
                    </a:srgbClr>
                  </a:outerShdw>
                </a:effectLst>
              </a:rPr>
              <a:t>from both scripture and nature</a:t>
            </a:r>
            <a:r>
              <a:rPr lang="en-US" sz="3000" dirty="0" smtClean="0"/>
              <a:t>. Geology proves the existence of forms of life long before the Mosaic creation; and the Bible tacitly affirms a pre-</a:t>
            </a:r>
            <a:r>
              <a:rPr lang="en-US" sz="3000" dirty="0" err="1" smtClean="0"/>
              <a:t>Adamite</a:t>
            </a:r>
            <a:r>
              <a:rPr lang="en-US" sz="3000" dirty="0" smtClean="0"/>
              <a:t> order of things, in the words addressed to Adam and Eve ‘</a:t>
            </a:r>
            <a:r>
              <a:rPr lang="en-US" sz="3000" i="1" dirty="0" smtClean="0"/>
              <a:t>replenish’.”</a:t>
            </a:r>
          </a:p>
          <a:p>
            <a:endParaRPr lang="en-US" sz="3000" i="1" dirty="0" smtClean="0"/>
          </a:p>
          <a:p>
            <a:pPr algn="r"/>
            <a:r>
              <a:rPr lang="en-US" sz="2400" i="1" dirty="0" smtClean="0"/>
              <a:t>Brother Roberts, The Christadelphian (5:172), 1868</a:t>
            </a:r>
          </a:p>
          <a:p>
            <a:endParaRPr lang="en-US" sz="3000" i="1" dirty="0" smtClean="0"/>
          </a:p>
          <a:p>
            <a:endParaRPr lang="en-US" sz="3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1"/>
            <a:ext cx="8610600" cy="1384995"/>
          </a:xfrm>
          <a:prstGeom prst="rect">
            <a:avLst/>
          </a:prstGeom>
          <a:noFill/>
        </p:spPr>
        <p:txBody>
          <a:bodyPr wrap="square" rtlCol="0">
            <a:spAutoFit/>
          </a:bodyPr>
          <a:lstStyle/>
          <a:p>
            <a:pPr marL="514350" indent="-514350"/>
            <a:endParaRPr lang="en-US" sz="2800" dirty="0" smtClean="0"/>
          </a:p>
          <a:p>
            <a:pPr marL="514350" indent="-514350">
              <a:buFont typeface="Arial" pitchFamily="34" charset="0"/>
              <a:buChar char="•"/>
            </a:pPr>
            <a:endParaRPr lang="en-US" sz="2800" dirty="0" smtClean="0"/>
          </a:p>
          <a:p>
            <a:pPr marL="514350" indent="-514350">
              <a:buFont typeface="Arial" pitchFamily="34" charset="0"/>
              <a:buChar char="•"/>
            </a:pPr>
            <a:endParaRPr lang="en-US" sz="2800" dirty="0" smtClean="0"/>
          </a:p>
        </p:txBody>
      </p:sp>
      <p:sp>
        <p:nvSpPr>
          <p:cNvPr id="6" name="TextBox 5"/>
          <p:cNvSpPr txBox="1"/>
          <p:nvPr/>
        </p:nvSpPr>
        <p:spPr>
          <a:xfrm>
            <a:off x="0" y="457201"/>
            <a:ext cx="9144000" cy="538609"/>
          </a:xfrm>
          <a:prstGeom prst="rect">
            <a:avLst/>
          </a:prstGeom>
          <a:noFill/>
        </p:spPr>
        <p:txBody>
          <a:bodyPr wrap="square" rtlCol="0">
            <a:spAutoFit/>
          </a:bodyPr>
          <a:lstStyle/>
          <a:p>
            <a:pPr algn="ctr"/>
            <a:r>
              <a:rPr lang="en-US" sz="2900" dirty="0" smtClean="0"/>
              <a:t>19</a:t>
            </a:r>
            <a:r>
              <a:rPr lang="en-US" sz="2900" baseline="30000" dirty="0" smtClean="0"/>
              <a:t>th</a:t>
            </a:r>
            <a:r>
              <a:rPr lang="en-US" sz="2900" dirty="0" smtClean="0"/>
              <a:t> Century Christian </a:t>
            </a:r>
            <a:r>
              <a:rPr lang="en-US" sz="2900" dirty="0" smtClean="0"/>
              <a:t>Commentary on the </a:t>
            </a:r>
            <a:r>
              <a:rPr lang="en-US" sz="2900" dirty="0" smtClean="0"/>
              <a:t>age of the earth</a:t>
            </a:r>
            <a:endParaRPr lang="en-US" sz="2900" dirty="0"/>
          </a:p>
        </p:txBody>
      </p:sp>
      <p:pic>
        <p:nvPicPr>
          <p:cNvPr id="2050" name="Picture 2"/>
          <p:cNvPicPr>
            <a:picLocks noChangeAspect="1" noChangeArrowheads="1"/>
          </p:cNvPicPr>
          <p:nvPr/>
        </p:nvPicPr>
        <p:blipFill>
          <a:blip r:embed="rId3" cstate="print"/>
          <a:srcRect/>
          <a:stretch>
            <a:fillRect/>
          </a:stretch>
        </p:blipFill>
        <p:spPr bwMode="auto">
          <a:xfrm>
            <a:off x="2498779" y="1676400"/>
            <a:ext cx="4130621" cy="40617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76401"/>
            <a:ext cx="9144000" cy="3139321"/>
          </a:xfrm>
          <a:prstGeom prst="rect">
            <a:avLst/>
          </a:prstGeom>
          <a:noFill/>
        </p:spPr>
        <p:txBody>
          <a:bodyPr wrap="square" rtlCol="0">
            <a:spAutoFit/>
          </a:bodyPr>
          <a:lstStyle/>
          <a:p>
            <a:pPr lvl="1"/>
            <a:r>
              <a:rPr lang="en-US" sz="3000" dirty="0" smtClean="0"/>
              <a:t>“[E]</a:t>
            </a:r>
            <a:r>
              <a:rPr lang="en-US" sz="3000" dirty="0" err="1" smtClean="0"/>
              <a:t>vangelicals</a:t>
            </a:r>
            <a:r>
              <a:rPr lang="en-US" sz="3000" dirty="0" smtClean="0"/>
              <a:t> in science </a:t>
            </a:r>
            <a:r>
              <a:rPr lang="en-US" sz="3000" i="1" dirty="0" smtClean="0"/>
              <a:t>{in the 19</a:t>
            </a:r>
            <a:r>
              <a:rPr lang="en-US" sz="3000" i="1" baseline="30000" dirty="0" smtClean="0"/>
              <a:t>th</a:t>
            </a:r>
            <a:r>
              <a:rPr lang="en-US" sz="3000" i="1" dirty="0" smtClean="0"/>
              <a:t> century} </a:t>
            </a:r>
            <a:r>
              <a:rPr lang="en-US" sz="3000" dirty="0" smtClean="0">
                <a:solidFill>
                  <a:srgbClr val="FFC000"/>
                </a:solidFill>
                <a:effectLst>
                  <a:outerShdw blurRad="38100" dist="38100" dir="2700000" algn="tl">
                    <a:srgbClr val="000000">
                      <a:alpha val="43137"/>
                    </a:srgbClr>
                  </a:outerShdw>
                </a:effectLst>
              </a:rPr>
              <a:t>had remarkably little difficulty in adjusting their theology to the idea of a lengthy earth history</a:t>
            </a:r>
            <a:r>
              <a:rPr lang="en-US" sz="3000" dirty="0" smtClean="0"/>
              <a:t>, and numerous harmonizing schemes were confidently, if not  always consistently, advanced.”</a:t>
            </a:r>
          </a:p>
          <a:p>
            <a:pPr lvl="1"/>
            <a:endParaRPr lang="en-US" sz="3000" dirty="0" smtClean="0"/>
          </a:p>
          <a:p>
            <a:pPr lvl="1" algn="r"/>
            <a:r>
              <a:rPr lang="en-US" i="1" dirty="0" smtClean="0"/>
              <a:t>Livingstone, Darwin’s Forgotten Defenders, 1984</a:t>
            </a:r>
            <a:endParaRPr lang="en-US"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2016"/>
            <a:ext cx="9144000" cy="3693319"/>
          </a:xfrm>
          <a:prstGeom prst="rect">
            <a:avLst/>
          </a:prstGeom>
          <a:noFill/>
        </p:spPr>
        <p:txBody>
          <a:bodyPr wrap="square" rtlCol="0">
            <a:spAutoFit/>
          </a:bodyPr>
          <a:lstStyle/>
          <a:p>
            <a:pPr lvl="1"/>
            <a:r>
              <a:rPr lang="en-US" sz="3000" dirty="0" smtClean="0"/>
              <a:t>"It appears that every successive general change that has taken place on the earth's surface has been </a:t>
            </a:r>
            <a:r>
              <a:rPr lang="en-US" sz="3000" dirty="0" smtClean="0">
                <a:solidFill>
                  <a:srgbClr val="FFC000"/>
                </a:solidFill>
                <a:effectLst>
                  <a:outerShdw blurRad="38100" dist="38100" dir="2700000" algn="tl">
                    <a:srgbClr val="000000">
                      <a:alpha val="43137"/>
                    </a:srgbClr>
                  </a:outerShdw>
                </a:effectLst>
              </a:rPr>
              <a:t>an improvement on its condition</a:t>
            </a:r>
            <a:r>
              <a:rPr lang="en-US" sz="3000" dirty="0" smtClean="0"/>
              <a:t>. Animals and plants </a:t>
            </a:r>
            <a:r>
              <a:rPr lang="en-US" sz="3000" dirty="0" smtClean="0">
                <a:solidFill>
                  <a:srgbClr val="FFC000"/>
                </a:solidFill>
                <a:effectLst>
                  <a:outerShdw blurRad="38100" dist="38100" dir="2700000" algn="tl">
                    <a:srgbClr val="000000">
                      <a:alpha val="43137"/>
                    </a:srgbClr>
                  </a:outerShdw>
                </a:effectLst>
              </a:rPr>
              <a:t>of a higher organization</a:t>
            </a:r>
            <a:r>
              <a:rPr lang="en-US" sz="3000" dirty="0" smtClean="0"/>
              <a:t> have been multiplied with every change</a:t>
            </a:r>
            <a:r>
              <a:rPr lang="en-US" sz="3000" dirty="0" smtClean="0">
                <a:solidFill>
                  <a:srgbClr val="FFC000"/>
                </a:solidFill>
                <a:effectLst>
                  <a:outerShdw blurRad="38100" dist="38100" dir="2700000" algn="tl">
                    <a:srgbClr val="000000">
                      <a:alpha val="43137"/>
                    </a:srgbClr>
                  </a:outerShdw>
                </a:effectLst>
              </a:rPr>
              <a:t>, until at last the earth was prepared for the existing races.</a:t>
            </a:r>
            <a:r>
              <a:rPr lang="en-US" sz="3000" dirty="0" smtClean="0"/>
              <a:t>“</a:t>
            </a:r>
          </a:p>
          <a:p>
            <a:endParaRPr lang="en-US" sz="3000" dirty="0" smtClean="0"/>
          </a:p>
          <a:p>
            <a:pPr algn="r"/>
            <a:r>
              <a:rPr lang="en-US" i="1" dirty="0" smtClean="0"/>
              <a:t>Livingstone </a:t>
            </a:r>
            <a:r>
              <a:rPr lang="en-US" i="1" dirty="0" smtClean="0"/>
              <a:t>quoting Hitchcock in Elementary Geology @ pp. 156-57</a:t>
            </a:r>
            <a:endParaRPr lang="en-US" dirty="0"/>
          </a:p>
        </p:txBody>
      </p:sp>
      <p:sp>
        <p:nvSpPr>
          <p:cNvPr id="7" name="TextBox 6"/>
          <p:cNvSpPr txBox="1"/>
          <p:nvPr/>
        </p:nvSpPr>
        <p:spPr>
          <a:xfrm>
            <a:off x="0" y="914401"/>
            <a:ext cx="9144000" cy="954107"/>
          </a:xfrm>
          <a:prstGeom prst="rect">
            <a:avLst/>
          </a:prstGeom>
          <a:noFill/>
        </p:spPr>
        <p:txBody>
          <a:bodyPr wrap="square" rtlCol="0">
            <a:spAutoFit/>
          </a:bodyPr>
          <a:lstStyle/>
          <a:p>
            <a:pPr lvl="1"/>
            <a:r>
              <a:rPr lang="en-US" sz="2800" dirty="0" smtClean="0"/>
              <a:t>Edward Hitchcock, noted Geologist/Congregationalist Minister (1793-1864):</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05556"/>
            <a:ext cx="9144000" cy="5447645"/>
          </a:xfrm>
          <a:prstGeom prst="rect">
            <a:avLst/>
          </a:prstGeom>
          <a:noFill/>
        </p:spPr>
        <p:txBody>
          <a:bodyPr wrap="square" rtlCol="0">
            <a:spAutoFit/>
          </a:bodyPr>
          <a:lstStyle/>
          <a:p>
            <a:pPr lvl="1"/>
            <a:r>
              <a:rPr lang="en-US" sz="3000" dirty="0" smtClean="0"/>
              <a:t>“It is well for us to contemplate the mighty works of God. </a:t>
            </a:r>
            <a:r>
              <a:rPr lang="en-US" sz="3000" dirty="0" smtClean="0">
                <a:solidFill>
                  <a:srgbClr val="FFC000"/>
                </a:solidFill>
                <a:effectLst>
                  <a:outerShdw blurRad="38100" dist="38100" dir="2700000" algn="tl">
                    <a:srgbClr val="000000">
                      <a:alpha val="43137"/>
                    </a:srgbClr>
                  </a:outerShdw>
                </a:effectLst>
              </a:rPr>
              <a:t>Geology </a:t>
            </a:r>
            <a:r>
              <a:rPr lang="en-US" sz="3000" dirty="0">
                <a:solidFill>
                  <a:srgbClr val="FFC000"/>
                </a:solidFill>
                <a:effectLst>
                  <a:outerShdw blurRad="38100" dist="38100" dir="2700000" algn="tl">
                    <a:srgbClr val="000000">
                      <a:alpha val="43137"/>
                    </a:srgbClr>
                  </a:outerShdw>
                </a:effectLst>
              </a:rPr>
              <a:t>teaches us much</a:t>
            </a:r>
            <a:r>
              <a:rPr lang="en-US" sz="3000" dirty="0"/>
              <a:t>; it speaks of a time and creation on this earth </a:t>
            </a:r>
            <a:r>
              <a:rPr lang="en-US" sz="3000" dirty="0">
                <a:solidFill>
                  <a:srgbClr val="FFC000"/>
                </a:solidFill>
                <a:effectLst>
                  <a:outerShdw blurRad="38100" dist="38100" dir="2700000" algn="tl">
                    <a:srgbClr val="000000">
                      <a:alpha val="43137"/>
                    </a:srgbClr>
                  </a:outerShdw>
                </a:effectLst>
              </a:rPr>
              <a:t>when animal life</a:t>
            </a:r>
            <a:r>
              <a:rPr lang="en-US" sz="3000" dirty="0"/>
              <a:t>, if not totally, </a:t>
            </a:r>
            <a:r>
              <a:rPr lang="en-US" sz="3000" dirty="0">
                <a:solidFill>
                  <a:srgbClr val="FFC000"/>
                </a:solidFill>
                <a:effectLst>
                  <a:outerShdw blurRad="38100" dist="38100" dir="2700000" algn="tl">
                    <a:srgbClr val="000000">
                      <a:alpha val="43137"/>
                    </a:srgbClr>
                  </a:outerShdw>
                </a:effectLst>
              </a:rPr>
              <a:t>was nearly unknown</a:t>
            </a:r>
            <a:r>
              <a:rPr lang="en-US" sz="3000" dirty="0"/>
              <a:t>, and only </a:t>
            </a:r>
            <a:r>
              <a:rPr lang="en-US" sz="3000" dirty="0">
                <a:solidFill>
                  <a:srgbClr val="FFC000"/>
                </a:solidFill>
                <a:effectLst>
                  <a:outerShdw blurRad="38100" dist="38100" dir="2700000" algn="tl">
                    <a:srgbClr val="000000">
                      <a:alpha val="43137"/>
                    </a:srgbClr>
                  </a:outerShdw>
                </a:effectLst>
              </a:rPr>
              <a:t>the lower order of vegetable life covering its face</a:t>
            </a:r>
            <a:r>
              <a:rPr lang="en-US" sz="3000" dirty="0"/>
              <a:t>, and this must have </a:t>
            </a:r>
            <a:r>
              <a:rPr lang="en-US" sz="3000" dirty="0">
                <a:solidFill>
                  <a:srgbClr val="FFC000"/>
                </a:solidFill>
                <a:effectLst>
                  <a:outerShdw blurRad="38100" dist="38100" dir="2700000" algn="tl">
                    <a:srgbClr val="000000">
                      <a:alpha val="43137"/>
                    </a:srgbClr>
                  </a:outerShdw>
                </a:effectLst>
              </a:rPr>
              <a:t>existed many thousands of years</a:t>
            </a:r>
            <a:r>
              <a:rPr lang="en-US" sz="3000" dirty="0"/>
              <a:t>; and during the whole of that long period, the earth was </a:t>
            </a:r>
            <a:r>
              <a:rPr lang="en-US" sz="3000" dirty="0">
                <a:solidFill>
                  <a:srgbClr val="FFC000"/>
                </a:solidFill>
                <a:effectLst>
                  <a:outerShdw blurRad="38100" dist="38100" dir="2700000" algn="tl">
                    <a:srgbClr val="000000">
                      <a:alpha val="43137"/>
                    </a:srgbClr>
                  </a:outerShdw>
                </a:effectLst>
              </a:rPr>
              <a:t>undergoing wonderful and necessary changes</a:t>
            </a:r>
            <a:r>
              <a:rPr lang="en-US" sz="3000" dirty="0"/>
              <a:t> to fit it for a creation of a higher order, and </a:t>
            </a:r>
            <a:r>
              <a:rPr lang="en-US" sz="3000" dirty="0">
                <a:solidFill>
                  <a:srgbClr val="FFC000"/>
                </a:solidFill>
                <a:effectLst>
                  <a:outerShdw blurRad="38100" dist="38100" dir="2700000" algn="tl">
                    <a:srgbClr val="000000">
                      <a:alpha val="43137"/>
                    </a:srgbClr>
                  </a:outerShdw>
                </a:effectLst>
              </a:rPr>
              <a:t>evidently with the creature man in </a:t>
            </a:r>
            <a:r>
              <a:rPr lang="en-US" sz="3000" dirty="0" smtClean="0">
                <a:solidFill>
                  <a:srgbClr val="FFC000"/>
                </a:solidFill>
                <a:effectLst>
                  <a:outerShdw blurRad="38100" dist="38100" dir="2700000" algn="tl">
                    <a:srgbClr val="000000">
                      <a:alpha val="43137"/>
                    </a:srgbClr>
                  </a:outerShdw>
                </a:effectLst>
              </a:rPr>
              <a:t>view.</a:t>
            </a:r>
            <a:r>
              <a:rPr lang="en-US" sz="3000" dirty="0" smtClean="0"/>
              <a:t>”</a:t>
            </a:r>
            <a:endParaRPr lang="en-US" sz="2800" dirty="0" smtClean="0"/>
          </a:p>
          <a:p>
            <a:pPr algn="r"/>
            <a:endParaRPr lang="en-US" sz="2400" i="1" dirty="0" smtClean="0"/>
          </a:p>
          <a:p>
            <a:pPr algn="r"/>
            <a:r>
              <a:rPr lang="en-US" sz="2400" i="1" dirty="0" smtClean="0"/>
              <a:t>Brother Roberts, The Christadelphian (21:177-178), 1884</a:t>
            </a:r>
            <a:endParaRPr lang="en-US" sz="24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914401"/>
            <a:ext cx="9144000" cy="2677656"/>
          </a:xfrm>
          <a:prstGeom prst="rect">
            <a:avLst/>
          </a:prstGeom>
          <a:noFill/>
        </p:spPr>
        <p:txBody>
          <a:bodyPr wrap="square" rtlCol="0">
            <a:spAutoFit/>
          </a:bodyPr>
          <a:lstStyle/>
          <a:p>
            <a:pPr lvl="1"/>
            <a:r>
              <a:rPr lang="en-US" sz="2800" dirty="0" smtClean="0"/>
              <a:t>"It appears that every successive general change that has taken place on the earth's surface has been an improvement on its condition. </a:t>
            </a:r>
            <a:r>
              <a:rPr lang="en-US" sz="2800" dirty="0" smtClean="0">
                <a:solidFill>
                  <a:srgbClr val="FFC000"/>
                </a:solidFill>
                <a:effectLst>
                  <a:outerShdw blurRad="38100" dist="38100" dir="2700000" algn="tl">
                    <a:srgbClr val="000000">
                      <a:alpha val="43137"/>
                    </a:srgbClr>
                  </a:outerShdw>
                </a:effectLst>
              </a:rPr>
              <a:t>Animals and plants of a higher organization have been multiplied with every change, until at last the earth was prepared for the existing races."</a:t>
            </a:r>
            <a:endParaRPr lang="en-US" sz="2800" i="1" dirty="0">
              <a:solidFill>
                <a:srgbClr val="FFC000"/>
              </a:solidFill>
              <a:effectLst>
                <a:outerShdw blurRad="38100" dist="38100" dir="2700000" algn="tl">
                  <a:srgbClr val="000000">
                    <a:alpha val="43137"/>
                  </a:srgbClr>
                </a:outerShdw>
              </a:effectLst>
            </a:endParaRPr>
          </a:p>
        </p:txBody>
      </p:sp>
      <p:sp>
        <p:nvSpPr>
          <p:cNvPr id="4" name="TextBox 3"/>
          <p:cNvSpPr txBox="1"/>
          <p:nvPr/>
        </p:nvSpPr>
        <p:spPr>
          <a:xfrm>
            <a:off x="0" y="4104144"/>
            <a:ext cx="9144000" cy="2677656"/>
          </a:xfrm>
          <a:prstGeom prst="rect">
            <a:avLst/>
          </a:prstGeom>
          <a:noFill/>
        </p:spPr>
        <p:txBody>
          <a:bodyPr wrap="square" rtlCol="0">
            <a:spAutoFit/>
          </a:bodyPr>
          <a:lstStyle/>
          <a:p>
            <a:pPr lvl="1"/>
            <a:r>
              <a:rPr lang="en-US" sz="2800" dirty="0" smtClean="0"/>
              <a:t>“Geology…speaks of a time and creation on this earth when animal life, if not totally, was nearly unknown, and </a:t>
            </a:r>
            <a:r>
              <a:rPr lang="en-US" sz="2800" dirty="0" smtClean="0">
                <a:solidFill>
                  <a:srgbClr val="FFC000"/>
                </a:solidFill>
                <a:effectLst>
                  <a:outerShdw blurRad="38100" dist="38100" dir="2700000" algn="tl">
                    <a:srgbClr val="000000">
                      <a:alpha val="43137"/>
                    </a:srgbClr>
                  </a:outerShdw>
                </a:effectLst>
              </a:rPr>
              <a:t>only the lower order of vegetable life covering its face</a:t>
            </a:r>
            <a:r>
              <a:rPr lang="en-US" sz="2800" dirty="0" smtClean="0">
                <a:solidFill>
                  <a:srgbClr val="FFC000"/>
                </a:solidFill>
                <a:effectLst>
                  <a:outerShdw blurRad="38100" dist="38100" dir="2700000" algn="tl">
                    <a:srgbClr val="000000">
                      <a:alpha val="43137"/>
                    </a:srgbClr>
                  </a:outerShdw>
                </a:effectLst>
              </a:rPr>
              <a:t>… the </a:t>
            </a:r>
            <a:r>
              <a:rPr lang="en-US" sz="2800" dirty="0" smtClean="0">
                <a:solidFill>
                  <a:srgbClr val="FFC000"/>
                </a:solidFill>
                <a:effectLst>
                  <a:outerShdw blurRad="38100" dist="38100" dir="2700000" algn="tl">
                    <a:srgbClr val="000000">
                      <a:alpha val="43137"/>
                    </a:srgbClr>
                  </a:outerShdw>
                </a:effectLst>
              </a:rPr>
              <a:t>earth was undergoing wonderful and necessary changes to fit it for a creation of a higher </a:t>
            </a:r>
            <a:r>
              <a:rPr lang="en-US" sz="2800" dirty="0" smtClean="0">
                <a:solidFill>
                  <a:srgbClr val="FFC000"/>
                </a:solidFill>
              </a:rPr>
              <a:t>order, and evidently with the creature man in view.”</a:t>
            </a:r>
            <a:endParaRPr lang="en-US" sz="2800" dirty="0">
              <a:solidFill>
                <a:srgbClr val="FFC000"/>
              </a:solidFill>
            </a:endParaRPr>
          </a:p>
        </p:txBody>
      </p:sp>
      <p:sp>
        <p:nvSpPr>
          <p:cNvPr id="5" name="TextBox 4"/>
          <p:cNvSpPr txBox="1"/>
          <p:nvPr/>
        </p:nvSpPr>
        <p:spPr>
          <a:xfrm>
            <a:off x="0" y="533400"/>
            <a:ext cx="6172200" cy="400110"/>
          </a:xfrm>
          <a:prstGeom prst="rect">
            <a:avLst/>
          </a:prstGeom>
          <a:noFill/>
        </p:spPr>
        <p:txBody>
          <a:bodyPr wrap="square" rtlCol="0">
            <a:spAutoFit/>
          </a:bodyPr>
          <a:lstStyle/>
          <a:p>
            <a:r>
              <a:rPr lang="en-US" sz="2000" dirty="0" smtClean="0"/>
              <a:t>Edward Hitchcock, </a:t>
            </a:r>
            <a:r>
              <a:rPr lang="en-US" sz="2000" i="1" dirty="0" smtClean="0"/>
              <a:t>Elementary Geology</a:t>
            </a:r>
            <a:r>
              <a:rPr lang="en-US" sz="2000" dirty="0" smtClean="0"/>
              <a:t>:</a:t>
            </a:r>
            <a:endParaRPr lang="en-US" sz="2000" dirty="0"/>
          </a:p>
        </p:txBody>
      </p:sp>
      <p:sp>
        <p:nvSpPr>
          <p:cNvPr id="6" name="TextBox 5"/>
          <p:cNvSpPr txBox="1"/>
          <p:nvPr/>
        </p:nvSpPr>
        <p:spPr>
          <a:xfrm>
            <a:off x="0" y="3638490"/>
            <a:ext cx="6172200" cy="400110"/>
          </a:xfrm>
          <a:prstGeom prst="rect">
            <a:avLst/>
          </a:prstGeom>
          <a:noFill/>
        </p:spPr>
        <p:txBody>
          <a:bodyPr wrap="square" rtlCol="0">
            <a:spAutoFit/>
          </a:bodyPr>
          <a:lstStyle/>
          <a:p>
            <a:r>
              <a:rPr lang="en-US" sz="2000" dirty="0" smtClean="0"/>
              <a:t>Robert Roberts, </a:t>
            </a:r>
            <a:r>
              <a:rPr lang="en-US" sz="2000" i="1" dirty="0" smtClean="0"/>
              <a:t>The Christadelphian</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1"/>
            <a:ext cx="8610600" cy="1384995"/>
          </a:xfrm>
          <a:prstGeom prst="rect">
            <a:avLst/>
          </a:prstGeom>
          <a:noFill/>
        </p:spPr>
        <p:txBody>
          <a:bodyPr wrap="square" rtlCol="0">
            <a:spAutoFit/>
          </a:bodyPr>
          <a:lstStyle/>
          <a:p>
            <a:pPr marL="514350" indent="-514350"/>
            <a:endParaRPr lang="en-US" sz="2800" dirty="0" smtClean="0"/>
          </a:p>
          <a:p>
            <a:pPr marL="514350" indent="-514350">
              <a:buFont typeface="Arial" pitchFamily="34" charset="0"/>
              <a:buChar char="•"/>
            </a:pPr>
            <a:endParaRPr lang="en-US" sz="2800" dirty="0" smtClean="0"/>
          </a:p>
          <a:p>
            <a:pPr marL="514350" indent="-514350">
              <a:buFont typeface="Arial" pitchFamily="34" charset="0"/>
              <a:buChar char="•"/>
            </a:pPr>
            <a:endParaRPr lang="en-US" sz="2800" dirty="0" smtClean="0"/>
          </a:p>
        </p:txBody>
      </p:sp>
      <p:sp>
        <p:nvSpPr>
          <p:cNvPr id="6" name="TextBox 5"/>
          <p:cNvSpPr txBox="1"/>
          <p:nvPr/>
        </p:nvSpPr>
        <p:spPr>
          <a:xfrm>
            <a:off x="0" y="457201"/>
            <a:ext cx="9144000" cy="538609"/>
          </a:xfrm>
          <a:prstGeom prst="rect">
            <a:avLst/>
          </a:prstGeom>
          <a:noFill/>
        </p:spPr>
        <p:txBody>
          <a:bodyPr wrap="square" rtlCol="0">
            <a:spAutoFit/>
          </a:bodyPr>
          <a:lstStyle/>
          <a:p>
            <a:pPr algn="ctr"/>
            <a:r>
              <a:rPr lang="en-US" sz="2900" dirty="0" smtClean="0"/>
              <a:t>Early Christadelphian Commentary on the </a:t>
            </a:r>
            <a:r>
              <a:rPr lang="en-US" sz="2900" dirty="0" smtClean="0"/>
              <a:t>age of the earth</a:t>
            </a:r>
            <a:endParaRPr lang="en-US" sz="2900" dirty="0"/>
          </a:p>
        </p:txBody>
      </p:sp>
      <p:pic>
        <p:nvPicPr>
          <p:cNvPr id="1026" name="Picture 2"/>
          <p:cNvPicPr preferRelativeResize="0">
            <a:picLocks noChangeArrowheads="1"/>
          </p:cNvPicPr>
          <p:nvPr/>
        </p:nvPicPr>
        <p:blipFill>
          <a:blip r:embed="rId3" cstate="print"/>
          <a:srcRect/>
          <a:stretch>
            <a:fillRect/>
          </a:stretch>
        </p:blipFill>
        <p:spPr bwMode="auto">
          <a:xfrm>
            <a:off x="6248400" y="3810000"/>
            <a:ext cx="2590800" cy="2667000"/>
          </a:xfrm>
          <a:prstGeom prst="rect">
            <a:avLst/>
          </a:prstGeom>
          <a:noFill/>
          <a:ln w="9525">
            <a:noFill/>
            <a:miter lim="800000"/>
            <a:headEnd/>
            <a:tailEnd/>
          </a:ln>
        </p:spPr>
      </p:pic>
      <p:pic>
        <p:nvPicPr>
          <p:cNvPr id="1027" name="Picture 3"/>
          <p:cNvPicPr preferRelativeResize="0">
            <a:picLocks noChangeArrowheads="1"/>
          </p:cNvPicPr>
          <p:nvPr/>
        </p:nvPicPr>
        <p:blipFill>
          <a:blip r:embed="rId4" cstate="print"/>
          <a:srcRect/>
          <a:stretch>
            <a:fillRect/>
          </a:stretch>
        </p:blipFill>
        <p:spPr bwMode="auto">
          <a:xfrm>
            <a:off x="228600" y="1600200"/>
            <a:ext cx="2514600" cy="2667000"/>
          </a:xfrm>
          <a:prstGeom prst="rect">
            <a:avLst/>
          </a:prstGeom>
          <a:noFill/>
          <a:ln w="9525">
            <a:noFill/>
            <a:miter lim="800000"/>
            <a:headEnd/>
            <a:tailEnd/>
          </a:ln>
        </p:spPr>
      </p:pic>
      <p:pic>
        <p:nvPicPr>
          <p:cNvPr id="8" name="Picture 2"/>
          <p:cNvPicPr>
            <a:picLocks noChangeAspect="1" noChangeArrowheads="1"/>
          </p:cNvPicPr>
          <p:nvPr/>
        </p:nvPicPr>
        <p:blipFill>
          <a:blip r:embed="rId5" cstate="print"/>
          <a:srcRect l="12667" t="18000" r="19778" b="3778"/>
          <a:stretch>
            <a:fillRect/>
          </a:stretch>
        </p:blipFill>
        <p:spPr bwMode="auto">
          <a:xfrm>
            <a:off x="2819400" y="2971800"/>
            <a:ext cx="3200400" cy="18669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43000"/>
            <a:ext cx="9144000" cy="5539978"/>
          </a:xfrm>
          <a:prstGeom prst="rect">
            <a:avLst/>
          </a:prstGeom>
          <a:noFill/>
        </p:spPr>
        <p:txBody>
          <a:bodyPr wrap="square" rtlCol="0">
            <a:spAutoFit/>
          </a:bodyPr>
          <a:lstStyle/>
          <a:p>
            <a:pPr lvl="1"/>
            <a:r>
              <a:rPr lang="en-US" sz="3000" dirty="0" smtClean="0"/>
              <a:t>“That Moses does not teach the creation of the earth in the ordinary sense six thousand years ago is proved by his recognition of a pre-’creation’ existence. Before the six days’ work began, he speaks of the earth as being ‘without form and void,’ and ‘darkness on the face of the deep.’—(Gen. 1:2.) </a:t>
            </a:r>
            <a:r>
              <a:rPr lang="en-US" sz="3000" dirty="0" smtClean="0">
                <a:solidFill>
                  <a:srgbClr val="FFC000"/>
                </a:solidFill>
                <a:effectLst>
                  <a:outerShdw blurRad="38100" dist="38100" dir="2700000" algn="tl">
                    <a:srgbClr val="000000">
                      <a:alpha val="43137"/>
                    </a:srgbClr>
                  </a:outerShdw>
                </a:effectLst>
              </a:rPr>
              <a:t>How long it had been in this state is not hinted; but the narrative leaves room for the measureless ages said to be required by geology</a:t>
            </a:r>
            <a:r>
              <a:rPr lang="en-US" sz="3000" dirty="0" smtClean="0"/>
              <a:t>.”</a:t>
            </a:r>
          </a:p>
          <a:p>
            <a:pPr lvl="1"/>
            <a:endParaRPr lang="en-US" sz="2800" dirty="0" smtClean="0"/>
          </a:p>
          <a:p>
            <a:pPr lvl="1" algn="r"/>
            <a:r>
              <a:rPr lang="en-US" i="1" dirty="0" smtClean="0"/>
              <a:t>Brother Roberts, The Christadelphian (10:163), 1873</a:t>
            </a:r>
          </a:p>
          <a:p>
            <a:pPr lvl="1" algn="r"/>
            <a:endParaRPr lang="en-US" sz="2800" i="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0" y="838200"/>
            <a:ext cx="9144000" cy="646331"/>
          </a:xfrm>
          <a:prstGeom prst="rect">
            <a:avLst/>
          </a:prstGeom>
          <a:noFill/>
        </p:spPr>
        <p:txBody>
          <a:bodyPr wrap="square" rtlCol="0">
            <a:spAutoFit/>
          </a:bodyPr>
          <a:lstStyle/>
          <a:p>
            <a:pPr algn="ctr"/>
            <a:r>
              <a:rPr lang="en-US" sz="3600" b="1" dirty="0" smtClean="0"/>
              <a:t>The Two Books</a:t>
            </a:r>
            <a:endParaRPr lang="en-US" sz="3600" b="1" dirty="0"/>
          </a:p>
        </p:txBody>
      </p:sp>
      <p:sp>
        <p:nvSpPr>
          <p:cNvPr id="11" name="TextBox 10"/>
          <p:cNvSpPr txBox="1"/>
          <p:nvPr/>
        </p:nvSpPr>
        <p:spPr>
          <a:xfrm>
            <a:off x="0" y="1981200"/>
            <a:ext cx="9144000" cy="3077766"/>
          </a:xfrm>
          <a:prstGeom prst="rect">
            <a:avLst/>
          </a:prstGeom>
          <a:noFill/>
        </p:spPr>
        <p:txBody>
          <a:bodyPr wrap="square" rtlCol="0">
            <a:spAutoFit/>
          </a:bodyPr>
          <a:lstStyle/>
          <a:p>
            <a:pPr algn="ctr"/>
            <a:r>
              <a:rPr lang="en-US" sz="3600" dirty="0" smtClean="0"/>
              <a:t>Definition</a:t>
            </a:r>
          </a:p>
          <a:p>
            <a:endParaRPr lang="en-US" sz="3000" dirty="0" smtClean="0"/>
          </a:p>
          <a:p>
            <a:pPr algn="ctr"/>
            <a:r>
              <a:rPr lang="en-US" sz="3200" dirty="0" smtClean="0"/>
              <a:t>The study of the Bible and nature with the presupposition that both – since by God’s direct work – harmonize, and any disharmony is the result of man’s misinterpretation of either, or both. </a:t>
            </a:r>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371601"/>
            <a:ext cx="9144000" cy="4154984"/>
          </a:xfrm>
          <a:prstGeom prst="rect">
            <a:avLst/>
          </a:prstGeom>
          <a:noFill/>
        </p:spPr>
        <p:txBody>
          <a:bodyPr wrap="square" rtlCol="0">
            <a:spAutoFit/>
          </a:bodyPr>
          <a:lstStyle/>
          <a:p>
            <a:r>
              <a:rPr lang="en-US" sz="3000" dirty="0" smtClean="0"/>
              <a:t>Clip from the </a:t>
            </a:r>
            <a:r>
              <a:rPr lang="en-US" sz="3000" i="1" dirty="0" err="1" smtClean="0"/>
              <a:t>Shepton</a:t>
            </a:r>
            <a:r>
              <a:rPr lang="en-US" sz="3000" i="1" dirty="0" smtClean="0"/>
              <a:t> Mallet Journal</a:t>
            </a:r>
            <a:r>
              <a:rPr lang="en-US" sz="3000" dirty="0" smtClean="0"/>
              <a:t>, of March 19th, containing lecture on geology, containing a good deal of natural truth well-stated, but having no bearing on Bible claims, though the lecturer evidently thought otherwise. </a:t>
            </a:r>
            <a:r>
              <a:rPr lang="en-US" sz="3000" dirty="0" smtClean="0">
                <a:solidFill>
                  <a:srgbClr val="FFC000"/>
                </a:solidFill>
                <a:effectLst>
                  <a:outerShdw blurRad="38100" dist="38100" dir="2700000" algn="tl">
                    <a:srgbClr val="000000">
                      <a:alpha val="43137"/>
                    </a:srgbClr>
                  </a:outerShdw>
                </a:effectLst>
              </a:rPr>
              <a:t>The Bible does not interfere with the pre-</a:t>
            </a:r>
            <a:r>
              <a:rPr lang="en-US" sz="3000" dirty="0" err="1" smtClean="0">
                <a:solidFill>
                  <a:srgbClr val="FFC000"/>
                </a:solidFill>
                <a:effectLst>
                  <a:outerShdw blurRad="38100" dist="38100" dir="2700000" algn="tl">
                    <a:srgbClr val="000000">
                      <a:alpha val="43137"/>
                    </a:srgbClr>
                  </a:outerShdw>
                </a:effectLst>
              </a:rPr>
              <a:t>Adamic</a:t>
            </a:r>
            <a:r>
              <a:rPr lang="en-US" sz="3000" dirty="0" smtClean="0">
                <a:solidFill>
                  <a:srgbClr val="FFC000"/>
                </a:solidFill>
                <a:effectLst>
                  <a:outerShdw blurRad="38100" dist="38100" dir="2700000" algn="tl">
                    <a:srgbClr val="000000">
                      <a:alpha val="43137"/>
                    </a:srgbClr>
                  </a:outerShdw>
                </a:effectLst>
              </a:rPr>
              <a:t> age of the world.</a:t>
            </a:r>
          </a:p>
          <a:p>
            <a:pPr lvl="1"/>
            <a:endParaRPr lang="en-US" sz="3000" dirty="0" smtClean="0"/>
          </a:p>
          <a:p>
            <a:pPr lvl="1" algn="r"/>
            <a:r>
              <a:rPr lang="en-US" i="1" dirty="0" smtClean="0"/>
              <a:t>The Christadelphian (25:764), 1888</a:t>
            </a:r>
          </a:p>
          <a:p>
            <a:pPr lvl="1" algn="r"/>
            <a:endParaRPr lang="en-US" sz="3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04801"/>
            <a:ext cx="9144000" cy="6370975"/>
          </a:xfrm>
          <a:prstGeom prst="rect">
            <a:avLst/>
          </a:prstGeom>
          <a:noFill/>
        </p:spPr>
        <p:txBody>
          <a:bodyPr wrap="square" rtlCol="0">
            <a:spAutoFit/>
          </a:bodyPr>
          <a:lstStyle/>
          <a:p>
            <a:r>
              <a:rPr lang="en-US" sz="2400" dirty="0" smtClean="0"/>
              <a:t>'Interested Stranger.—No doubt the earth has gone through changes.</a:t>
            </a:r>
          </a:p>
          <a:p>
            <a:r>
              <a:rPr lang="en-US" sz="2400" dirty="0" smtClean="0"/>
              <a:t/>
            </a:r>
            <a:br>
              <a:rPr lang="en-US" sz="2400" dirty="0" smtClean="0"/>
            </a:br>
            <a:r>
              <a:rPr lang="en-US" sz="2400" dirty="0" smtClean="0"/>
              <a:t>Christadelphian. — </a:t>
            </a:r>
            <a:r>
              <a:rPr lang="en-US" sz="2400" dirty="0" smtClean="0">
                <a:solidFill>
                  <a:srgbClr val="FFC000"/>
                </a:solidFill>
                <a:effectLst>
                  <a:outerShdw blurRad="38100" dist="38100" dir="2700000" algn="tl">
                    <a:srgbClr val="000000">
                      <a:alpha val="43137"/>
                    </a:srgbClr>
                  </a:outerShdw>
                </a:effectLst>
              </a:rPr>
              <a:t>Have not these changes been in the nature of progress—an advance from a crude to a more perfect state?</a:t>
            </a:r>
          </a:p>
          <a:p>
            <a:r>
              <a:rPr lang="en-US" sz="2400" dirty="0" smtClean="0"/>
              <a:t/>
            </a:r>
            <a:br>
              <a:rPr lang="en-US" sz="2400" dirty="0" smtClean="0"/>
            </a:br>
            <a:r>
              <a:rPr lang="en-US" sz="2400" dirty="0" smtClean="0"/>
              <a:t>Interested Stranger.—It has doubtless been so.</a:t>
            </a:r>
          </a:p>
          <a:p>
            <a:r>
              <a:rPr lang="en-US" sz="2400" dirty="0" smtClean="0"/>
              <a:t/>
            </a:r>
            <a:br>
              <a:rPr lang="en-US" sz="2400" dirty="0" smtClean="0"/>
            </a:br>
            <a:r>
              <a:rPr lang="en-US" sz="2400" dirty="0" smtClean="0"/>
              <a:t>Christadelphian.—From what sort of a state did this process make its start?</a:t>
            </a:r>
          </a:p>
          <a:p>
            <a:r>
              <a:rPr lang="en-US" sz="2400" dirty="0" smtClean="0"/>
              <a:t/>
            </a:r>
            <a:br>
              <a:rPr lang="en-US" sz="2400" dirty="0" smtClean="0"/>
            </a:br>
            <a:r>
              <a:rPr lang="en-US" sz="2400" dirty="0" smtClean="0"/>
              <a:t>Interested Stranger.—That, I think, we cannot ascertain.</a:t>
            </a:r>
          </a:p>
          <a:p>
            <a:r>
              <a:rPr lang="en-US" sz="2400" dirty="0" smtClean="0"/>
              <a:t/>
            </a:r>
            <a:br>
              <a:rPr lang="en-US" sz="2400" dirty="0" smtClean="0"/>
            </a:br>
            <a:r>
              <a:rPr lang="en-US" sz="2400" dirty="0" smtClean="0"/>
              <a:t>Christadelphian. — Not in an exact sense perhaps; but are we not justified in saying that </a:t>
            </a:r>
            <a:r>
              <a:rPr lang="en-US" sz="2400" dirty="0" smtClean="0">
                <a:solidFill>
                  <a:srgbClr val="FFC000"/>
                </a:solidFill>
                <a:effectLst>
                  <a:outerShdw blurRad="38100" dist="38100" dir="2700000" algn="tl">
                    <a:srgbClr val="000000">
                      <a:alpha val="43137"/>
                    </a:srgbClr>
                  </a:outerShdw>
                </a:effectLst>
              </a:rPr>
              <a:t>if we go far enough back in the record of the earth’s physical history, as written in the rocks, we come to a time when the earth was a molten mass, incapable of sustaining life, either vegetable or animal?’</a:t>
            </a:r>
            <a:endParaRPr lang="en-US" sz="2400" i="1" dirty="0">
              <a:solidFill>
                <a:srgbClr val="FFC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381001"/>
            <a:ext cx="9144000" cy="5632311"/>
          </a:xfrm>
          <a:prstGeom prst="rect">
            <a:avLst/>
          </a:prstGeom>
          <a:noFill/>
        </p:spPr>
        <p:txBody>
          <a:bodyPr wrap="square" rtlCol="0">
            <a:spAutoFit/>
          </a:bodyPr>
          <a:lstStyle/>
          <a:p>
            <a:r>
              <a:rPr lang="en-US" sz="2400" dirty="0" smtClean="0"/>
              <a:t>'Christadelphian.—And you may be aware that </a:t>
            </a:r>
            <a:r>
              <a:rPr lang="en-US" sz="2400" dirty="0" smtClean="0">
                <a:solidFill>
                  <a:srgbClr val="FFC000"/>
                </a:solidFill>
                <a:effectLst>
                  <a:outerShdw blurRad="38100" dist="38100" dir="2700000" algn="tl">
                    <a:srgbClr val="000000">
                      <a:alpha val="43137"/>
                    </a:srgbClr>
                  </a:outerShdw>
                </a:effectLst>
              </a:rPr>
              <a:t>by means of the spectroscope, it has been discovered that the heavenly bodies are composed of the same chemical substances that go to make up the earth?</a:t>
            </a:r>
          </a:p>
          <a:p>
            <a:r>
              <a:rPr lang="en-US" sz="2400" dirty="0" smtClean="0"/>
              <a:t/>
            </a:r>
            <a:br>
              <a:rPr lang="en-US" sz="2400" dirty="0" smtClean="0"/>
            </a:br>
            <a:r>
              <a:rPr lang="en-US" sz="2400" dirty="0" smtClean="0"/>
              <a:t>Interested Stranger.—Yes.</a:t>
            </a:r>
          </a:p>
          <a:p>
            <a:r>
              <a:rPr lang="en-US" sz="2400" dirty="0" smtClean="0"/>
              <a:t/>
            </a:r>
            <a:br>
              <a:rPr lang="en-US" sz="2400" dirty="0" smtClean="0"/>
            </a:br>
            <a:r>
              <a:rPr lang="en-US" sz="2400" dirty="0" smtClean="0"/>
              <a:t>Christadelphian.—You may perceive then that the one is capable of throwing light upon the other. We cannot ascertain the physical history of the earth further back than the fire period from the earth itself: </a:t>
            </a:r>
            <a:r>
              <a:rPr lang="en-US" sz="2400" dirty="0" smtClean="0">
                <a:solidFill>
                  <a:srgbClr val="FFC000"/>
                </a:solidFill>
                <a:effectLst>
                  <a:outerShdw blurRad="38100" dist="38100" dir="2700000" algn="tl">
                    <a:srgbClr val="000000">
                      <a:alpha val="43137"/>
                    </a:srgbClr>
                  </a:outerShdw>
                </a:effectLst>
              </a:rPr>
              <a:t>but the starry heavens show us (through the telescope) bodies in various stages of development</a:t>
            </a:r>
            <a:r>
              <a:rPr lang="en-US" sz="2400" dirty="0" smtClean="0"/>
              <a:t>, and therefore stages </a:t>
            </a:r>
            <a:r>
              <a:rPr lang="en-US" sz="2400" dirty="0" smtClean="0">
                <a:solidFill>
                  <a:srgbClr val="FFC000"/>
                </a:solidFill>
                <a:effectLst>
                  <a:outerShdw blurRad="38100" dist="38100" dir="2700000" algn="tl">
                    <a:srgbClr val="000000">
                      <a:alpha val="43137"/>
                    </a:srgbClr>
                  </a:outerShdw>
                </a:effectLst>
              </a:rPr>
              <a:t>through which it is probable the earth has come.</a:t>
            </a:r>
            <a:r>
              <a:rPr lang="en-US" sz="2400" dirty="0" smtClean="0"/>
              <a:t> The nebulous matter in the milky way is very instructive on this point.'</a:t>
            </a:r>
          </a:p>
          <a:p>
            <a:pPr lvl="1" algn="r"/>
            <a:endParaRPr lang="en-US" sz="2400" i="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762001"/>
            <a:ext cx="9144000" cy="2739211"/>
          </a:xfrm>
          <a:prstGeom prst="rect">
            <a:avLst/>
          </a:prstGeom>
          <a:noFill/>
        </p:spPr>
        <p:txBody>
          <a:bodyPr wrap="square" rtlCol="0">
            <a:spAutoFit/>
          </a:bodyPr>
          <a:lstStyle/>
          <a:p>
            <a:r>
              <a:rPr lang="en-US" sz="2400" dirty="0" smtClean="0"/>
              <a:t>'Christadelphian.—Here is the point: </a:t>
            </a:r>
            <a:r>
              <a:rPr lang="en-US" sz="2400" dirty="0" smtClean="0">
                <a:solidFill>
                  <a:srgbClr val="FFC000"/>
                </a:solidFill>
                <a:effectLst>
                  <a:outerShdw blurRad="38100" dist="38100" dir="2700000" algn="tl">
                    <a:srgbClr val="000000">
                      <a:alpha val="43137"/>
                    </a:srgbClr>
                  </a:outerShdw>
                </a:effectLst>
              </a:rPr>
              <a:t>if the universe has been a progressive development</a:t>
            </a:r>
            <a:r>
              <a:rPr lang="en-US" sz="2400" dirty="0" smtClean="0"/>
              <a:t>, there must have been a time—inconceivably remote truly—but still a time </a:t>
            </a:r>
            <a:r>
              <a:rPr lang="en-US" sz="2400" dirty="0" smtClean="0">
                <a:solidFill>
                  <a:srgbClr val="FFC000"/>
                </a:solidFill>
                <a:effectLst>
                  <a:outerShdw blurRad="38100" dist="38100" dir="2700000" algn="tl">
                    <a:srgbClr val="000000">
                      <a:alpha val="43137"/>
                    </a:srgbClr>
                  </a:outerShdw>
                </a:effectLst>
              </a:rPr>
              <a:t>when it began to travel from its invisible state of abstract power to its present state of concrete form and glory</a:t>
            </a:r>
            <a:r>
              <a:rPr lang="en-US" sz="2400" dirty="0" smtClean="0"/>
              <a:t>.‘</a:t>
            </a:r>
          </a:p>
          <a:p>
            <a:endParaRPr lang="en-US" sz="2400" dirty="0" smtClean="0"/>
          </a:p>
          <a:p>
            <a:pPr algn="r"/>
            <a:r>
              <a:rPr lang="en-US" sz="2400" i="1" dirty="0" smtClean="0"/>
              <a:t>Brother Roberts, The Christadelphian (22:405), 1885</a:t>
            </a:r>
          </a:p>
          <a:p>
            <a:pPr lvl="1" algn="r"/>
            <a:endParaRPr lang="en-US" sz="2800" i="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271350"/>
            <a:ext cx="9144000" cy="4062651"/>
          </a:xfrm>
          <a:prstGeom prst="rect">
            <a:avLst/>
          </a:prstGeom>
          <a:noFill/>
        </p:spPr>
        <p:txBody>
          <a:bodyPr wrap="square" rtlCol="0">
            <a:spAutoFit/>
          </a:bodyPr>
          <a:lstStyle/>
          <a:p>
            <a:pPr lvl="1"/>
            <a:r>
              <a:rPr lang="en-US" sz="3000" dirty="0" smtClean="0"/>
              <a:t>“Revelation </a:t>
            </a:r>
            <a:r>
              <a:rPr lang="en-US" sz="3000" dirty="0" smtClean="0"/>
              <a:t>{the Bible} does </a:t>
            </a:r>
            <a:r>
              <a:rPr lang="en-US" sz="3000" dirty="0" smtClean="0"/>
              <a:t>not enter into the mysteries of molecular physics, or the development of the life-germ, or the way in which it operates on material organisms. </a:t>
            </a:r>
            <a:r>
              <a:rPr lang="en-US" sz="3000" dirty="0" smtClean="0">
                <a:solidFill>
                  <a:srgbClr val="FFC000"/>
                </a:solidFill>
                <a:effectLst>
                  <a:outerShdw blurRad="38100" dist="38100" dir="2700000" algn="tl">
                    <a:srgbClr val="000000">
                      <a:alpha val="43137"/>
                    </a:srgbClr>
                  </a:outerShdw>
                </a:effectLst>
              </a:rPr>
              <a:t>All these it relegates to science, whose function it is to investigate them</a:t>
            </a:r>
            <a:r>
              <a:rPr lang="en-US" sz="3000" dirty="0" smtClean="0"/>
              <a:t>. </a:t>
            </a:r>
          </a:p>
          <a:p>
            <a:pPr lvl="1"/>
            <a:endParaRPr lang="en-US" sz="3000" dirty="0" smtClean="0"/>
          </a:p>
          <a:p>
            <a:pPr lvl="1" algn="r"/>
            <a:endParaRPr lang="en-US" sz="2400" i="1" dirty="0" smtClean="0"/>
          </a:p>
          <a:p>
            <a:pPr lvl="1" algn="r"/>
            <a:r>
              <a:rPr lang="en-US" sz="2400" i="1" dirty="0" smtClean="0"/>
              <a:t>Brother Roberts, The Christadelphian (13:158), 1876</a:t>
            </a:r>
            <a:r>
              <a:rPr lang="en-US" sz="3000" dirty="0" smtClean="0"/>
              <a:t/>
            </a:r>
            <a:br>
              <a:rPr lang="en-US" sz="3000" dirty="0" smtClean="0"/>
            </a:br>
            <a:endParaRPr lang="en-US" sz="3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828801"/>
            <a:ext cx="9144000" cy="1477328"/>
          </a:xfrm>
          <a:prstGeom prst="rect">
            <a:avLst/>
          </a:prstGeom>
          <a:noFill/>
        </p:spPr>
        <p:txBody>
          <a:bodyPr wrap="square" rtlCol="0">
            <a:spAutoFit/>
          </a:bodyPr>
          <a:lstStyle/>
          <a:p>
            <a:pPr lvl="1">
              <a:buFont typeface="Arial" pitchFamily="34" charset="0"/>
              <a:buChar char="•"/>
            </a:pPr>
            <a:r>
              <a:rPr lang="en-US" sz="3000" dirty="0" smtClean="0"/>
              <a:t>    The view that Christian doctrine opposed scientific 	studies in (and before) mid-19</a:t>
            </a:r>
            <a:r>
              <a:rPr lang="en-US" sz="3000" baseline="30000" dirty="0" smtClean="0"/>
              <a:t>th</a:t>
            </a:r>
            <a:r>
              <a:rPr lang="en-US" sz="3000" dirty="0" smtClean="0"/>
              <a:t> century Victorian 	England is erroneous. </a:t>
            </a:r>
            <a:endParaRPr lang="en-US" sz="3000" dirty="0"/>
          </a:p>
        </p:txBody>
      </p:sp>
      <p:sp>
        <p:nvSpPr>
          <p:cNvPr id="12" name="TextBox 11"/>
          <p:cNvSpPr txBox="1"/>
          <p:nvPr/>
        </p:nvSpPr>
        <p:spPr>
          <a:xfrm>
            <a:off x="0" y="914400"/>
            <a:ext cx="5715000" cy="553998"/>
          </a:xfrm>
          <a:prstGeom prst="rect">
            <a:avLst/>
          </a:prstGeom>
          <a:noFill/>
        </p:spPr>
        <p:txBody>
          <a:bodyPr wrap="square" rtlCol="0">
            <a:spAutoFit/>
          </a:bodyPr>
          <a:lstStyle/>
          <a:p>
            <a:pPr lvl="1"/>
            <a:r>
              <a:rPr lang="en-US" sz="3000" dirty="0" smtClean="0"/>
              <a:t>Christians and Science:</a:t>
            </a:r>
            <a:endParaRPr lang="en-US" dirty="0"/>
          </a:p>
        </p:txBody>
      </p:sp>
      <p:sp>
        <p:nvSpPr>
          <p:cNvPr id="14" name="TextBox 13"/>
          <p:cNvSpPr txBox="1"/>
          <p:nvPr/>
        </p:nvSpPr>
        <p:spPr>
          <a:xfrm>
            <a:off x="0" y="3429000"/>
            <a:ext cx="9144000" cy="1477328"/>
          </a:xfrm>
          <a:prstGeom prst="rect">
            <a:avLst/>
          </a:prstGeom>
          <a:noFill/>
        </p:spPr>
        <p:txBody>
          <a:bodyPr wrap="square" rtlCol="0">
            <a:spAutoFit/>
          </a:bodyPr>
          <a:lstStyle/>
          <a:p>
            <a:pPr lvl="1">
              <a:buFont typeface="Arial" pitchFamily="34" charset="0"/>
              <a:buChar char="•"/>
            </a:pPr>
            <a:r>
              <a:rPr lang="en-US" sz="3000" dirty="0" smtClean="0"/>
              <a:t>    Christianity has a well-documented history both 	defending science </a:t>
            </a:r>
            <a:r>
              <a:rPr lang="en-US" sz="3000" i="1" dirty="0" smtClean="0"/>
              <a:t>and</a:t>
            </a:r>
            <a:r>
              <a:rPr lang="en-US" sz="3000" dirty="0" smtClean="0"/>
              <a:t> reconciling it with the 	Scriptures.</a:t>
            </a:r>
            <a:endParaRPr lang="en-US" sz="3000" dirty="0"/>
          </a:p>
        </p:txBody>
      </p:sp>
      <p:sp>
        <p:nvSpPr>
          <p:cNvPr id="6" name="TextBox 5"/>
          <p:cNvSpPr txBox="1"/>
          <p:nvPr/>
        </p:nvSpPr>
        <p:spPr>
          <a:xfrm>
            <a:off x="0" y="5029201"/>
            <a:ext cx="9144000" cy="1015663"/>
          </a:xfrm>
          <a:prstGeom prst="rect">
            <a:avLst/>
          </a:prstGeom>
          <a:noFill/>
        </p:spPr>
        <p:txBody>
          <a:bodyPr wrap="square" rtlCol="0">
            <a:spAutoFit/>
          </a:bodyPr>
          <a:lstStyle/>
          <a:p>
            <a:pPr lvl="1">
              <a:buFont typeface="Arial" pitchFamily="34" charset="0"/>
              <a:buChar char="•"/>
            </a:pPr>
            <a:r>
              <a:rPr lang="en-US" sz="3000" dirty="0" smtClean="0"/>
              <a:t> 	The early Christadelphian community shared in this 	history  and defense. </a:t>
            </a:r>
            <a:endParaRPr lang="en-US"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09600" y="914400"/>
            <a:ext cx="7924800" cy="4998720"/>
          </a:xfrm>
          <a:prstGeom prst="rect">
            <a:avLst/>
          </a:prstGeom>
          <a:noFill/>
          <a:ln w="9525">
            <a:noFill/>
            <a:miter lim="800000"/>
            <a:headEnd/>
            <a:tailEnd/>
          </a:ln>
        </p:spPr>
      </p:pic>
      <p:sp>
        <p:nvSpPr>
          <p:cNvPr id="7" name="TextBox 6"/>
          <p:cNvSpPr txBox="1"/>
          <p:nvPr/>
        </p:nvSpPr>
        <p:spPr>
          <a:xfrm>
            <a:off x="0" y="6248401"/>
            <a:ext cx="9144000" cy="461665"/>
          </a:xfrm>
          <a:prstGeom prst="rect">
            <a:avLst/>
          </a:prstGeom>
          <a:noFill/>
        </p:spPr>
        <p:txBody>
          <a:bodyPr wrap="square" rtlCol="0">
            <a:spAutoFit/>
          </a:bodyPr>
          <a:lstStyle/>
          <a:p>
            <a:pPr algn="r"/>
            <a:r>
              <a:rPr lang="en-US" sz="2400" i="1" dirty="0" smtClean="0"/>
              <a:t>Courtesy of The American Scientific Affiliation</a:t>
            </a:r>
            <a:endParaRPr lang="en-US" sz="2400"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66801"/>
            <a:ext cx="9144000" cy="1938992"/>
          </a:xfrm>
          <a:prstGeom prst="rect">
            <a:avLst/>
          </a:prstGeom>
          <a:noFill/>
        </p:spPr>
        <p:txBody>
          <a:bodyPr wrap="square" rtlCol="0">
            <a:spAutoFit/>
          </a:bodyPr>
          <a:lstStyle/>
          <a:p>
            <a:pPr lvl="1"/>
            <a:r>
              <a:rPr lang="en-US" sz="3000" dirty="0" smtClean="0"/>
              <a:t>The expression ‘book of nature’ used as early as the 5</a:t>
            </a:r>
            <a:r>
              <a:rPr lang="en-US" sz="3000" baseline="30000" dirty="0" smtClean="0"/>
              <a:t>th</a:t>
            </a:r>
            <a:r>
              <a:rPr lang="en-US" sz="3000" dirty="0" smtClean="0"/>
              <a:t> century by Augustine in his argument against the Manichaean’s dualistic view of Creation:</a:t>
            </a:r>
          </a:p>
          <a:p>
            <a:pPr lvl="1"/>
            <a:endParaRPr lang="en-US" sz="3000" i="1" dirty="0" smtClean="0"/>
          </a:p>
        </p:txBody>
      </p:sp>
      <p:sp>
        <p:nvSpPr>
          <p:cNvPr id="6" name="TextBox 5"/>
          <p:cNvSpPr txBox="1"/>
          <p:nvPr/>
        </p:nvSpPr>
        <p:spPr>
          <a:xfrm>
            <a:off x="0" y="3257014"/>
            <a:ext cx="9144000" cy="3139321"/>
          </a:xfrm>
          <a:prstGeom prst="rect">
            <a:avLst/>
          </a:prstGeom>
          <a:noFill/>
        </p:spPr>
        <p:txBody>
          <a:bodyPr wrap="square" rtlCol="0">
            <a:spAutoFit/>
          </a:bodyPr>
          <a:lstStyle/>
          <a:p>
            <a:pPr lvl="1"/>
            <a:r>
              <a:rPr lang="en-US" sz="3000" dirty="0" smtClean="0"/>
              <a:t>“But had you begun with looking on the </a:t>
            </a:r>
            <a:r>
              <a:rPr lang="en-US" sz="3000" dirty="0" smtClean="0">
                <a:solidFill>
                  <a:srgbClr val="FFC000"/>
                </a:solidFill>
                <a:effectLst>
                  <a:outerShdw blurRad="38100" dist="38100" dir="2700000" algn="tl">
                    <a:srgbClr val="000000">
                      <a:alpha val="43137"/>
                    </a:srgbClr>
                  </a:outerShdw>
                </a:effectLst>
              </a:rPr>
              <a:t>book of nature as the production of the Creator of all</a:t>
            </a:r>
            <a:r>
              <a:rPr lang="en-US" sz="3000" dirty="0" smtClean="0"/>
              <a:t> … you would not have been led into these impious follies and blasphemous fancies with which, in your ignorance of what evil really is, you heap all evils upon </a:t>
            </a:r>
            <a:r>
              <a:rPr lang="en-US" sz="3000" dirty="0" smtClean="0"/>
              <a:t>God.”</a:t>
            </a:r>
            <a:endParaRPr lang="en-US" sz="3000" dirty="0" smtClean="0"/>
          </a:p>
          <a:p>
            <a:endParaRPr lang="en-US" sz="3000" dirty="0" smtClean="0"/>
          </a:p>
          <a:p>
            <a:pPr algn="r"/>
            <a:r>
              <a:rPr lang="en-US" i="1" dirty="0" smtClean="0"/>
              <a:t>Contra </a:t>
            </a:r>
            <a:r>
              <a:rPr lang="en-US" i="1" dirty="0" err="1" smtClean="0"/>
              <a:t>Faustum</a:t>
            </a:r>
            <a:r>
              <a:rPr lang="en-US" i="1" dirty="0" smtClean="0"/>
              <a:t> </a:t>
            </a:r>
            <a:r>
              <a:rPr lang="en-US" i="1" dirty="0" err="1" smtClean="0"/>
              <a:t>Manichaeum</a:t>
            </a:r>
            <a:r>
              <a:rPr lang="en-US" i="1" dirty="0" smtClean="0"/>
              <a:t>, Book XXXIII, </a:t>
            </a:r>
            <a:r>
              <a:rPr lang="en-US" i="1" dirty="0" smtClean="0"/>
              <a:t>XX</a:t>
            </a:r>
            <a:endParaRPr lang="en-US" sz="3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667001"/>
            <a:ext cx="9144000" cy="3447098"/>
          </a:xfrm>
          <a:prstGeom prst="rect">
            <a:avLst/>
          </a:prstGeom>
          <a:noFill/>
        </p:spPr>
        <p:txBody>
          <a:bodyPr wrap="square" rtlCol="0">
            <a:spAutoFit/>
          </a:bodyPr>
          <a:lstStyle/>
          <a:p>
            <a:pPr lvl="1"/>
            <a:r>
              <a:rPr lang="en-US" sz="3000" dirty="0" smtClean="0"/>
              <a:t>“For the whole sensible world is like a kind of</a:t>
            </a:r>
            <a:r>
              <a:rPr lang="en-US" sz="3000" b="1" dirty="0" smtClean="0"/>
              <a:t> </a:t>
            </a:r>
            <a:r>
              <a:rPr lang="en-US" sz="3000" dirty="0" smtClean="0">
                <a:solidFill>
                  <a:srgbClr val="FFC000"/>
                </a:solidFill>
                <a:effectLst>
                  <a:outerShdw blurRad="38100" dist="38100" dir="2700000" algn="tl">
                    <a:srgbClr val="000000">
                      <a:alpha val="43137"/>
                    </a:srgbClr>
                  </a:outerShdw>
                </a:effectLst>
              </a:rPr>
              <a:t>book written by the finger of God</a:t>
            </a:r>
            <a:r>
              <a:rPr lang="en-US" sz="3000" dirty="0" smtClean="0"/>
              <a:t>—that is, </a:t>
            </a:r>
            <a:r>
              <a:rPr lang="en-US" sz="3000" dirty="0" smtClean="0">
                <a:solidFill>
                  <a:srgbClr val="FFC000"/>
                </a:solidFill>
                <a:effectLst>
                  <a:outerShdw blurRad="38100" dist="38100" dir="2700000" algn="tl">
                    <a:srgbClr val="000000">
                      <a:alpha val="43137"/>
                    </a:srgbClr>
                  </a:outerShdw>
                </a:effectLst>
              </a:rPr>
              <a:t>created by divine power</a:t>
            </a:r>
            <a:r>
              <a:rPr lang="en-US" sz="3000" dirty="0" smtClean="0"/>
              <a:t>—and each particular creature is somewhat like a figure, not invented by human decision, but instituted by the divine will </a:t>
            </a:r>
            <a:r>
              <a:rPr lang="en-US" sz="3000" dirty="0" smtClean="0">
                <a:solidFill>
                  <a:srgbClr val="FFC000"/>
                </a:solidFill>
                <a:effectLst>
                  <a:outerShdw blurRad="38100" dist="38100" dir="2700000" algn="tl">
                    <a:srgbClr val="000000">
                      <a:alpha val="43137"/>
                    </a:srgbClr>
                  </a:outerShdw>
                </a:effectLst>
              </a:rPr>
              <a:t>to manifest the invisible things of God’s wisdom.</a:t>
            </a:r>
            <a:r>
              <a:rPr lang="en-US" sz="3000" baseline="30000" dirty="0" smtClean="0"/>
              <a:t>”</a:t>
            </a:r>
          </a:p>
          <a:p>
            <a:endParaRPr lang="en-US" sz="3000" i="1" baseline="30000" dirty="0" smtClean="0"/>
          </a:p>
          <a:p>
            <a:pPr algn="r"/>
            <a:r>
              <a:rPr lang="en-US" i="1" dirty="0" smtClean="0"/>
              <a:t>De </a:t>
            </a:r>
            <a:r>
              <a:rPr lang="en-US" i="1" dirty="0" err="1" smtClean="0"/>
              <a:t>tribus</a:t>
            </a:r>
            <a:r>
              <a:rPr lang="en-US" i="1" dirty="0" smtClean="0"/>
              <a:t> </a:t>
            </a:r>
            <a:r>
              <a:rPr lang="en-US" i="1" dirty="0" err="1" smtClean="0"/>
              <a:t>diebus</a:t>
            </a:r>
            <a:endParaRPr lang="en-US" i="1" dirty="0" smtClean="0"/>
          </a:p>
        </p:txBody>
      </p:sp>
      <p:sp>
        <p:nvSpPr>
          <p:cNvPr id="4" name="TextBox 3"/>
          <p:cNvSpPr txBox="1"/>
          <p:nvPr/>
        </p:nvSpPr>
        <p:spPr>
          <a:xfrm>
            <a:off x="0" y="1371600"/>
            <a:ext cx="9144000" cy="553998"/>
          </a:xfrm>
          <a:prstGeom prst="rect">
            <a:avLst/>
          </a:prstGeom>
          <a:noFill/>
        </p:spPr>
        <p:txBody>
          <a:bodyPr wrap="square" rtlCol="0">
            <a:spAutoFit/>
          </a:bodyPr>
          <a:lstStyle/>
          <a:p>
            <a:pPr lvl="1"/>
            <a:r>
              <a:rPr lang="en-US" sz="3000" dirty="0" smtClean="0"/>
              <a:t>Hugh of St. Victor (12</a:t>
            </a:r>
            <a:r>
              <a:rPr lang="en-US" sz="3000" baseline="30000" dirty="0" smtClean="0"/>
              <a:t>th</a:t>
            </a:r>
            <a:r>
              <a:rPr lang="en-US" sz="3000" dirty="0" smtClean="0"/>
              <a:t> Century):</a:t>
            </a:r>
            <a:endParaRPr lang="en-US" sz="3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676400"/>
            <a:ext cx="9144000" cy="1815882"/>
          </a:xfrm>
          <a:prstGeom prst="rect">
            <a:avLst/>
          </a:prstGeom>
          <a:noFill/>
        </p:spPr>
        <p:txBody>
          <a:bodyPr wrap="square" rtlCol="0">
            <a:spAutoFit/>
          </a:bodyPr>
          <a:lstStyle/>
          <a:p>
            <a:pPr lvl="1"/>
            <a:r>
              <a:rPr lang="en-US" sz="2800" dirty="0" smtClean="0"/>
              <a:t>"God has, in fact, </a:t>
            </a:r>
            <a:r>
              <a:rPr lang="en-US" sz="2800" dirty="0" smtClean="0">
                <a:solidFill>
                  <a:srgbClr val="FFC000"/>
                </a:solidFill>
                <a:effectLst>
                  <a:outerShdw blurRad="38100" dist="38100" dir="2700000" algn="tl">
                    <a:srgbClr val="000000">
                      <a:alpha val="43137"/>
                    </a:srgbClr>
                  </a:outerShdw>
                </a:effectLst>
              </a:rPr>
              <a:t>written two books</a:t>
            </a:r>
            <a:r>
              <a:rPr lang="en-US" sz="2800" dirty="0" smtClean="0"/>
              <a:t>, not just one. Of course, we are all familiar with the first book he wrote, namely </a:t>
            </a:r>
            <a:r>
              <a:rPr lang="en-US" sz="2800" dirty="0" smtClean="0">
                <a:solidFill>
                  <a:srgbClr val="FFC000"/>
                </a:solidFill>
                <a:effectLst>
                  <a:outerShdw blurRad="38100" dist="38100" dir="2700000" algn="tl">
                    <a:srgbClr val="000000">
                      <a:alpha val="43137"/>
                    </a:srgbClr>
                  </a:outerShdw>
                </a:effectLst>
              </a:rPr>
              <a:t>Scripture</a:t>
            </a:r>
            <a:r>
              <a:rPr lang="en-US" sz="2800" dirty="0" smtClean="0"/>
              <a:t>. But he has written </a:t>
            </a:r>
            <a:r>
              <a:rPr lang="en-US" sz="2800" dirty="0" smtClean="0">
                <a:solidFill>
                  <a:srgbClr val="FFC000"/>
                </a:solidFill>
                <a:effectLst>
                  <a:outerShdw blurRad="38100" dist="38100" dir="2700000" algn="tl">
                    <a:srgbClr val="000000">
                      <a:alpha val="43137"/>
                    </a:srgbClr>
                  </a:outerShdw>
                </a:effectLst>
              </a:rPr>
              <a:t>a second book called creation.</a:t>
            </a:r>
            <a:r>
              <a:rPr lang="en-US" sz="2800" dirty="0" smtClean="0"/>
              <a:t>”</a:t>
            </a:r>
            <a:endParaRPr lang="en-US" sz="2800" dirty="0"/>
          </a:p>
        </p:txBody>
      </p:sp>
      <p:sp>
        <p:nvSpPr>
          <p:cNvPr id="9" name="Rectangle 8"/>
          <p:cNvSpPr/>
          <p:nvPr/>
        </p:nvSpPr>
        <p:spPr>
          <a:xfrm>
            <a:off x="0" y="990600"/>
            <a:ext cx="4380623" cy="523220"/>
          </a:xfrm>
          <a:prstGeom prst="rect">
            <a:avLst/>
          </a:prstGeom>
        </p:spPr>
        <p:txBody>
          <a:bodyPr wrap="none">
            <a:spAutoFit/>
          </a:bodyPr>
          <a:lstStyle/>
          <a:p>
            <a:r>
              <a:rPr lang="en-US" sz="2800" dirty="0" smtClean="0">
                <a:latin typeface="+mj-lt"/>
              </a:rPr>
              <a:t>Francis Bacon (17</a:t>
            </a:r>
            <a:r>
              <a:rPr lang="en-US" sz="2800" baseline="30000" dirty="0" smtClean="0">
                <a:latin typeface="+mj-lt"/>
              </a:rPr>
              <a:t>th</a:t>
            </a:r>
            <a:r>
              <a:rPr lang="en-US" sz="2800" dirty="0" smtClean="0">
                <a:latin typeface="+mj-lt"/>
              </a:rPr>
              <a:t> Century):</a:t>
            </a:r>
            <a:endParaRPr lang="en-US" sz="2800" dirty="0">
              <a:latin typeface="+mj-lt"/>
            </a:endParaRPr>
          </a:p>
        </p:txBody>
      </p:sp>
      <p:sp>
        <p:nvSpPr>
          <p:cNvPr id="12" name="TextBox 11"/>
          <p:cNvSpPr txBox="1"/>
          <p:nvPr/>
        </p:nvSpPr>
        <p:spPr>
          <a:xfrm>
            <a:off x="0" y="4876800"/>
            <a:ext cx="9144000" cy="1384995"/>
          </a:xfrm>
          <a:prstGeom prst="rect">
            <a:avLst/>
          </a:prstGeom>
          <a:noFill/>
        </p:spPr>
        <p:txBody>
          <a:bodyPr wrap="square" rtlCol="0">
            <a:spAutoFit/>
          </a:bodyPr>
          <a:lstStyle/>
          <a:p>
            <a:pPr lvl="1"/>
            <a:r>
              <a:rPr lang="en-US" sz="2800" dirty="0" smtClean="0"/>
              <a:t>"Let no man... maintain that a man can search too far, or be too well studied in </a:t>
            </a:r>
            <a:r>
              <a:rPr lang="en-US" sz="2800" dirty="0" smtClean="0">
                <a:solidFill>
                  <a:srgbClr val="FFC000"/>
                </a:solidFill>
                <a:effectLst>
                  <a:outerShdw blurRad="38100" dist="38100" dir="2700000" algn="tl">
                    <a:srgbClr val="000000">
                      <a:alpha val="43137"/>
                    </a:srgbClr>
                  </a:outerShdw>
                </a:effectLst>
              </a:rPr>
              <a:t>the book of God's word</a:t>
            </a:r>
            <a:r>
              <a:rPr lang="en-US" sz="2800" dirty="0" smtClean="0"/>
              <a:t>, or </a:t>
            </a:r>
            <a:r>
              <a:rPr lang="en-US" sz="2800" dirty="0" smtClean="0">
                <a:solidFill>
                  <a:srgbClr val="FFC000"/>
                </a:solidFill>
              </a:rPr>
              <a:t>the book of God's works</a:t>
            </a:r>
            <a:r>
              <a:rPr lang="en-US" sz="2800" dirty="0" smtClean="0">
                <a:solidFill>
                  <a:srgbClr val="FFC000"/>
                </a:solidFill>
                <a:effectLst>
                  <a:outerShdw blurRad="38100" dist="38100" dir="2700000" algn="tl">
                    <a:srgbClr val="000000">
                      <a:alpha val="43137"/>
                    </a:srgbClr>
                  </a:outerShdw>
                </a:effectLst>
              </a:rPr>
              <a:t>.</a:t>
            </a:r>
            <a:r>
              <a:rPr lang="en-US" sz="2800" dirty="0" smtClean="0"/>
              <a:t>”</a:t>
            </a:r>
            <a:endParaRPr lang="en-US" sz="2800" dirty="0"/>
          </a:p>
        </p:txBody>
      </p:sp>
      <p:sp>
        <p:nvSpPr>
          <p:cNvPr id="13" name="TextBox 12"/>
          <p:cNvSpPr txBox="1"/>
          <p:nvPr/>
        </p:nvSpPr>
        <p:spPr>
          <a:xfrm>
            <a:off x="0" y="3657600"/>
            <a:ext cx="9144000" cy="954107"/>
          </a:xfrm>
          <a:prstGeom prst="rect">
            <a:avLst/>
          </a:prstGeom>
          <a:noFill/>
        </p:spPr>
        <p:txBody>
          <a:bodyPr wrap="square" rtlCol="0">
            <a:spAutoFit/>
          </a:bodyPr>
          <a:lstStyle/>
          <a:p>
            <a:r>
              <a:rPr lang="en-US" sz="2800" dirty="0" smtClean="0"/>
              <a:t>The following quote by Bacon can be found in early editions of Darwin’s </a:t>
            </a:r>
            <a:r>
              <a:rPr lang="en-US" sz="2800" i="1" dirty="0" smtClean="0"/>
              <a:t>Origin of Species</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600201"/>
            <a:ext cx="9144000" cy="4801314"/>
          </a:xfrm>
          <a:prstGeom prst="rect">
            <a:avLst/>
          </a:prstGeom>
          <a:noFill/>
        </p:spPr>
        <p:txBody>
          <a:bodyPr wrap="square" rtlCol="0">
            <a:spAutoFit/>
          </a:bodyPr>
          <a:lstStyle/>
          <a:p>
            <a:pPr lvl="1"/>
            <a:r>
              <a:rPr lang="en-US" sz="3000" dirty="0" smtClean="0"/>
              <a:t>“…our </a:t>
            </a:r>
            <a:r>
              <a:rPr lang="en-US" sz="3000" dirty="0" err="1" smtClean="0"/>
              <a:t>Saviour</a:t>
            </a:r>
            <a:r>
              <a:rPr lang="en-US" sz="3000" dirty="0" smtClean="0"/>
              <a:t> </a:t>
            </a:r>
            <a:r>
              <a:rPr lang="en-US" sz="3000" dirty="0" err="1" smtClean="0"/>
              <a:t>saith</a:t>
            </a:r>
            <a:r>
              <a:rPr lang="en-US" sz="3000" dirty="0" smtClean="0"/>
              <a:t>, YOU ERR, NOT KNOWING THE SCRIPTURES, NOR THE POWER OF GOD; laying before us </a:t>
            </a:r>
            <a:r>
              <a:rPr lang="en-US" sz="3000" dirty="0" smtClean="0">
                <a:solidFill>
                  <a:srgbClr val="FFC000"/>
                </a:solidFill>
                <a:effectLst>
                  <a:outerShdw blurRad="38100" dist="38100" dir="2700000" algn="tl">
                    <a:srgbClr val="000000">
                      <a:alpha val="43137"/>
                    </a:srgbClr>
                  </a:outerShdw>
                </a:effectLst>
              </a:rPr>
              <a:t>two books or volumes to study</a:t>
            </a:r>
            <a:r>
              <a:rPr lang="en-US" sz="3000" dirty="0" smtClean="0"/>
              <a:t>, if we will be secured</a:t>
            </a:r>
          </a:p>
          <a:p>
            <a:pPr lvl="1"/>
            <a:r>
              <a:rPr lang="en-US" sz="3000" dirty="0" smtClean="0"/>
              <a:t>from error; </a:t>
            </a:r>
            <a:r>
              <a:rPr lang="en-US" sz="3000" dirty="0" smtClean="0">
                <a:solidFill>
                  <a:srgbClr val="FFC000"/>
                </a:solidFill>
                <a:effectLst>
                  <a:outerShdw blurRad="38100" dist="38100" dir="2700000" algn="tl">
                    <a:srgbClr val="000000">
                      <a:alpha val="43137"/>
                    </a:srgbClr>
                  </a:outerShdw>
                </a:effectLst>
              </a:rPr>
              <a:t>first, the Scriptures, revealing the Will of God</a:t>
            </a:r>
            <a:r>
              <a:rPr lang="en-US" sz="3000" dirty="0" smtClean="0"/>
              <a:t>; and then </a:t>
            </a:r>
            <a:r>
              <a:rPr lang="en-US" sz="3000" dirty="0" smtClean="0">
                <a:solidFill>
                  <a:srgbClr val="FFC000"/>
                </a:solidFill>
                <a:effectLst>
                  <a:outerShdw blurRad="38100" dist="38100" dir="2700000" algn="tl">
                    <a:srgbClr val="000000">
                      <a:alpha val="43137"/>
                    </a:srgbClr>
                  </a:outerShdw>
                </a:effectLst>
              </a:rPr>
              <a:t>the creatures [natural creation] expressing His Power</a:t>
            </a:r>
            <a:r>
              <a:rPr lang="en-US" sz="3000" dirty="0" smtClean="0"/>
              <a:t>; whereof the latter is a key unto the former…opening our belief, in drawing us into a due meditation of the </a:t>
            </a:r>
            <a:r>
              <a:rPr lang="en-US" sz="3000" dirty="0" err="1" smtClean="0"/>
              <a:t>omnipotency</a:t>
            </a:r>
            <a:r>
              <a:rPr lang="en-US" sz="3000" dirty="0" smtClean="0"/>
              <a:t> of God, which is chiefly signed and </a:t>
            </a:r>
            <a:r>
              <a:rPr lang="en-US" sz="3000" dirty="0" err="1" smtClean="0"/>
              <a:t>engraven</a:t>
            </a:r>
            <a:r>
              <a:rPr lang="en-US" sz="3000" dirty="0" smtClean="0"/>
              <a:t> upon His works.”</a:t>
            </a:r>
          </a:p>
          <a:p>
            <a:pPr algn="r"/>
            <a:r>
              <a:rPr lang="en-US" i="1" dirty="0" smtClean="0"/>
              <a:t/>
            </a:r>
            <a:br>
              <a:rPr lang="en-US" i="1" dirty="0" smtClean="0"/>
            </a:br>
            <a:r>
              <a:rPr lang="en-US" i="1" dirty="0" smtClean="0"/>
              <a:t>The Advancement Of Learning, 1605</a:t>
            </a:r>
            <a:endParaRPr lang="en-US" dirty="0"/>
          </a:p>
        </p:txBody>
      </p:sp>
      <p:sp>
        <p:nvSpPr>
          <p:cNvPr id="7" name="TextBox 6"/>
          <p:cNvSpPr txBox="1"/>
          <p:nvPr/>
        </p:nvSpPr>
        <p:spPr>
          <a:xfrm>
            <a:off x="0" y="838200"/>
            <a:ext cx="9144000" cy="553998"/>
          </a:xfrm>
          <a:prstGeom prst="rect">
            <a:avLst/>
          </a:prstGeom>
          <a:noFill/>
        </p:spPr>
        <p:txBody>
          <a:bodyPr wrap="square" rtlCol="0">
            <a:spAutoFit/>
          </a:bodyPr>
          <a:lstStyle/>
          <a:p>
            <a:pPr lvl="1"/>
            <a:r>
              <a:rPr lang="en-US" sz="3000" dirty="0" smtClean="0"/>
              <a:t>Frances Bacon (17</a:t>
            </a:r>
            <a:r>
              <a:rPr lang="en-US" sz="3000" baseline="30000" dirty="0" smtClean="0"/>
              <a:t>th</a:t>
            </a:r>
            <a:r>
              <a:rPr lang="en-US" sz="3000" dirty="0" smtClean="0"/>
              <a:t> Century):</a:t>
            </a:r>
            <a:endParaRPr lang="en-US" sz="3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62397</TotalTime>
  <Words>4717</Words>
  <Application>Microsoft Office PowerPoint</Application>
  <PresentationFormat>On-screen Show (4:3)</PresentationFormat>
  <Paragraphs>344</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Matthiesen</dc:creator>
  <cp:lastModifiedBy>Matthiesen</cp:lastModifiedBy>
  <cp:revision>323</cp:revision>
  <dcterms:created xsi:type="dcterms:W3CDTF">2011-01-09T23:38:24Z</dcterms:created>
  <dcterms:modified xsi:type="dcterms:W3CDTF">2011-04-02T15:31:15Z</dcterms:modified>
</cp:coreProperties>
</file>