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tags/tag13.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56" r:id="rId2"/>
    <p:sldId id="257" r:id="rId3"/>
    <p:sldId id="258" r:id="rId4"/>
    <p:sldId id="259" r:id="rId5"/>
    <p:sldId id="265" r:id="rId6"/>
    <p:sldId id="260" r:id="rId7"/>
    <p:sldId id="269" r:id="rId8"/>
    <p:sldId id="270" r:id="rId9"/>
    <p:sldId id="271" r:id="rId10"/>
    <p:sldId id="323" r:id="rId11"/>
    <p:sldId id="325" r:id="rId12"/>
    <p:sldId id="327" r:id="rId13"/>
    <p:sldId id="322" r:id="rId14"/>
    <p:sldId id="465" r:id="rId15"/>
    <p:sldId id="328" r:id="rId16"/>
    <p:sldId id="336" r:id="rId17"/>
    <p:sldId id="335" r:id="rId18"/>
    <p:sldId id="337" r:id="rId19"/>
    <p:sldId id="338" r:id="rId20"/>
    <p:sldId id="326" r:id="rId21"/>
    <p:sldId id="317" r:id="rId22"/>
    <p:sldId id="340" r:id="rId23"/>
    <p:sldId id="341" r:id="rId24"/>
    <p:sldId id="342" r:id="rId25"/>
    <p:sldId id="347" r:id="rId26"/>
    <p:sldId id="348" r:id="rId27"/>
    <p:sldId id="350" r:id="rId28"/>
    <p:sldId id="351" r:id="rId29"/>
    <p:sldId id="324" r:id="rId30"/>
    <p:sldId id="363" r:id="rId31"/>
    <p:sldId id="367" r:id="rId32"/>
    <p:sldId id="368" r:id="rId33"/>
    <p:sldId id="364" r:id="rId34"/>
    <p:sldId id="373" r:id="rId35"/>
    <p:sldId id="362" r:id="rId36"/>
    <p:sldId id="365" r:id="rId37"/>
    <p:sldId id="344" r:id="rId38"/>
    <p:sldId id="377" r:id="rId39"/>
    <p:sldId id="422" r:id="rId40"/>
    <p:sldId id="456" r:id="rId41"/>
    <p:sldId id="423" r:id="rId42"/>
    <p:sldId id="424" r:id="rId43"/>
    <p:sldId id="425" r:id="rId44"/>
    <p:sldId id="426" r:id="rId45"/>
    <p:sldId id="427" r:id="rId46"/>
    <p:sldId id="457" r:id="rId47"/>
    <p:sldId id="458" r:id="rId48"/>
    <p:sldId id="459" r:id="rId49"/>
    <p:sldId id="460" r:id="rId50"/>
    <p:sldId id="428" r:id="rId51"/>
    <p:sldId id="286" r:id="rId52"/>
    <p:sldId id="430" r:id="rId53"/>
    <p:sldId id="429" r:id="rId54"/>
    <p:sldId id="461" r:id="rId55"/>
    <p:sldId id="431" r:id="rId56"/>
    <p:sldId id="432" r:id="rId57"/>
    <p:sldId id="417" r:id="rId58"/>
    <p:sldId id="433" r:id="rId59"/>
    <p:sldId id="416" r:id="rId60"/>
    <p:sldId id="418" r:id="rId61"/>
    <p:sldId id="406" r:id="rId62"/>
    <p:sldId id="398" r:id="rId63"/>
    <p:sldId id="399" r:id="rId64"/>
    <p:sldId id="400" r:id="rId65"/>
    <p:sldId id="551" r:id="rId66"/>
    <p:sldId id="407" r:id="rId67"/>
    <p:sldId id="463" r:id="rId68"/>
    <p:sldId id="408" r:id="rId69"/>
    <p:sldId id="434" r:id="rId70"/>
    <p:sldId id="466" r:id="rId71"/>
    <p:sldId id="435" r:id="rId72"/>
    <p:sldId id="436" r:id="rId73"/>
    <p:sldId id="469" r:id="rId74"/>
    <p:sldId id="470" r:id="rId75"/>
    <p:sldId id="472" r:id="rId76"/>
    <p:sldId id="467" r:id="rId77"/>
    <p:sldId id="468" r:id="rId78"/>
    <p:sldId id="473" r:id="rId79"/>
    <p:sldId id="439" r:id="rId80"/>
    <p:sldId id="475" r:id="rId81"/>
    <p:sldId id="440" r:id="rId82"/>
    <p:sldId id="485" r:id="rId83"/>
    <p:sldId id="464" r:id="rId84"/>
    <p:sldId id="438" r:id="rId85"/>
    <p:sldId id="477" r:id="rId86"/>
    <p:sldId id="503" r:id="rId87"/>
    <p:sldId id="535" r:id="rId88"/>
    <p:sldId id="523" r:id="rId89"/>
    <p:sldId id="532" r:id="rId90"/>
    <p:sldId id="480" r:id="rId91"/>
    <p:sldId id="499" r:id="rId92"/>
    <p:sldId id="524" r:id="rId93"/>
    <p:sldId id="520" r:id="rId94"/>
    <p:sldId id="558" r:id="rId95"/>
    <p:sldId id="497" r:id="rId96"/>
    <p:sldId id="555" r:id="rId97"/>
    <p:sldId id="446" r:id="rId98"/>
    <p:sldId id="444" r:id="rId99"/>
    <p:sldId id="450" r:id="rId100"/>
    <p:sldId id="445" r:id="rId101"/>
    <p:sldId id="556" r:id="rId102"/>
    <p:sldId id="447" r:id="rId103"/>
    <p:sldId id="448" r:id="rId104"/>
    <p:sldId id="449" r:id="rId105"/>
    <p:sldId id="451" r:id="rId106"/>
    <p:sldId id="453" r:id="rId107"/>
    <p:sldId id="454" r:id="rId108"/>
    <p:sldId id="455" r:id="rId109"/>
    <p:sldId id="557" r:id="rId110"/>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5391" autoAdjust="0"/>
  </p:normalViewPr>
  <p:slideViewPr>
    <p:cSldViewPr>
      <p:cViewPr>
        <p:scale>
          <a:sx n="48" d="100"/>
          <a:sy n="48" d="100"/>
        </p:scale>
        <p:origin x="-869" y="115"/>
      </p:cViewPr>
      <p:guideLst>
        <p:guide orient="horz" pos="2160"/>
        <p:guide pos="2880"/>
      </p:guideLst>
    </p:cSldViewPr>
  </p:slideViewPr>
  <p:notesTextViewPr>
    <p:cViewPr>
      <p:scale>
        <a:sx n="100" d="100"/>
        <a:sy n="100" d="100"/>
      </p:scale>
      <p:origin x="0" y="0"/>
    </p:cViewPr>
  </p:notesTextViewPr>
  <p:sorterViewPr>
    <p:cViewPr>
      <p:scale>
        <a:sx n="37" d="100"/>
        <a:sy n="37"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omic Sans MS" pitchFamily="66" charset="0"/>
              </a:defRPr>
            </a:lvl1pPr>
          </a:lstStyle>
          <a:p>
            <a:endParaRPr lang="hr-H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omic Sans MS" pitchFamily="66" charset="0"/>
              </a:defRPr>
            </a:lvl1pPr>
          </a:lstStyle>
          <a:p>
            <a:fld id="{0C3B9D07-6880-4C83-B49F-55AFA8323FC8}" type="datetimeFigureOut">
              <a:rPr lang="sr-Latn-CS" smtClean="0"/>
              <a:pPr/>
              <a:t>12.10.2015</a:t>
            </a:fld>
            <a:endParaRPr lang="hr-H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r-HR"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omic Sans MS" pitchFamily="66" charset="0"/>
              </a:defRPr>
            </a:lvl1pPr>
          </a:lstStyle>
          <a:p>
            <a:endParaRPr lang="hr-H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omic Sans MS" pitchFamily="66" charset="0"/>
              </a:defRPr>
            </a:lvl1pPr>
          </a:lstStyle>
          <a:p>
            <a:fld id="{F92EC844-909B-4F2B-AA8C-24BE057E39ED}" type="slidenum">
              <a:rPr lang="hr-HR" smtClean="0"/>
              <a:pPr/>
              <a:t>‹#›</a:t>
            </a:fld>
            <a:endParaRPr lang="hr-H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omic Sans MS" pitchFamily="66" charset="0"/>
        <a:ea typeface="+mn-ea"/>
        <a:cs typeface="+mn-cs"/>
      </a:defRPr>
    </a:lvl1pPr>
    <a:lvl2pPr marL="457200" algn="l" defTabSz="914400" rtl="0" eaLnBrk="1" latinLnBrk="0" hangingPunct="1">
      <a:defRPr sz="1200" kern="1200">
        <a:solidFill>
          <a:schemeClr val="tx1"/>
        </a:solidFill>
        <a:latin typeface="Comic Sans MS" pitchFamily="66" charset="0"/>
        <a:ea typeface="+mn-ea"/>
        <a:cs typeface="+mn-cs"/>
      </a:defRPr>
    </a:lvl2pPr>
    <a:lvl3pPr marL="914400" algn="l" defTabSz="914400" rtl="0" eaLnBrk="1" latinLnBrk="0" hangingPunct="1">
      <a:defRPr sz="1200" kern="1200">
        <a:solidFill>
          <a:schemeClr val="tx1"/>
        </a:solidFill>
        <a:latin typeface="Comic Sans MS" pitchFamily="66" charset="0"/>
        <a:ea typeface="+mn-ea"/>
        <a:cs typeface="+mn-cs"/>
      </a:defRPr>
    </a:lvl3pPr>
    <a:lvl4pPr marL="1371600" algn="l" defTabSz="914400" rtl="0" eaLnBrk="1" latinLnBrk="0" hangingPunct="1">
      <a:defRPr sz="1200" kern="1200">
        <a:solidFill>
          <a:schemeClr val="tx1"/>
        </a:solidFill>
        <a:latin typeface="Comic Sans MS" pitchFamily="66" charset="0"/>
        <a:ea typeface="+mn-ea"/>
        <a:cs typeface="+mn-cs"/>
      </a:defRPr>
    </a:lvl4pPr>
    <a:lvl5pPr marL="1828800" algn="l" defTabSz="914400" rtl="0" eaLnBrk="1" latinLnBrk="0" hangingPunct="1">
      <a:defRPr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www.wikipedia.or.ke/index.php?title=Atomic_force_microscopy&amp;action=edit&amp;redlink=1" TargetMode="External"/><Relationship Id="rId3" Type="http://schemas.openxmlformats.org/officeDocument/2006/relationships/hyperlink" Target="http://www.wikipedia.or.ke/index.php/Phospholipid" TargetMode="External"/><Relationship Id="rId7" Type="http://schemas.openxmlformats.org/officeDocument/2006/relationships/hyperlink" Target="http://www.wikipedia.or.ke/index.php/Electron_microscopy" TargetMode="External"/><Relationship Id="rId12" Type="http://schemas.openxmlformats.org/officeDocument/2006/relationships/hyperlink" Target="http://www.skin-care-forum.basf.com/en/articles/skin/the-human-skin-barrier-is-organized-as-stacked-bilayers/2013/03/15?id=a279c615-f312-44d1-b62f-833a090aa982&amp;mode=Detail"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wikipedia.or.ke/index.php?title=Hydrophobic_effect&amp;action=edit&amp;redlink=1" TargetMode="External"/><Relationship Id="rId11" Type="http://schemas.openxmlformats.org/officeDocument/2006/relationships/hyperlink" Target="mailto:lars.norlen@ki.se" TargetMode="External"/><Relationship Id="rId5" Type="http://schemas.openxmlformats.org/officeDocument/2006/relationships/hyperlink" Target="http://www.wikipedia.or.ke/index.php/Sugar" TargetMode="External"/><Relationship Id="rId10" Type="http://schemas.openxmlformats.org/officeDocument/2006/relationships/hyperlink" Target="http://ki.se/ki/jsp/polopoly.jsp?d=27086&amp;a=63500&amp;cid=27089&amp;l=en" TargetMode="External"/><Relationship Id="rId4" Type="http://schemas.openxmlformats.org/officeDocument/2006/relationships/hyperlink" Target="http://www.wikipedia.or.ke/index.php/Hydrophobic" TargetMode="External"/><Relationship Id="rId9" Type="http://schemas.openxmlformats.org/officeDocument/2006/relationships/hyperlink" Target="http://www.ncbi.nlm.nih.gov/pubmed/22534876"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en.wikipedia.org/wiki/Laminin" TargetMode="External"/><Relationship Id="rId3" Type="http://schemas.openxmlformats.org/officeDocument/2006/relationships/hyperlink" Target="http://en.wikipedia.org/wiki/Protein" TargetMode="External"/><Relationship Id="rId7" Type="http://schemas.openxmlformats.org/officeDocument/2006/relationships/hyperlink" Target="http://en.wikipedia.org/wiki/Proteoglycans"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en.wikipedia.org/wiki/Collagen" TargetMode="External"/><Relationship Id="rId5" Type="http://schemas.openxmlformats.org/officeDocument/2006/relationships/hyperlink" Target="http://en.wikipedia.org/wiki/Basement_membrane" TargetMode="External"/><Relationship Id="rId4" Type="http://schemas.openxmlformats.org/officeDocument/2006/relationships/hyperlink" Target="http://en.wikipedia.org/wiki/Gene" TargetMode="External"/><Relationship Id="rId9" Type="http://schemas.openxmlformats.org/officeDocument/2006/relationships/hyperlink" Target="http://en.wikipedia.org/wiki/Fibronectin"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r-HR" smtClean="0"/>
              <a:t>Koža je granica i barijera našeg tijela prema okolini. Ona nije samo pukih nekoliko slojeva kertinocita i bazalna membrana, nego je opremljena brojnim mehanizmima koji nam omogućavaju preživljavanje. </a:t>
            </a:r>
          </a:p>
          <a:p>
            <a:pPr eaLnBrk="1" hangingPunct="1">
              <a:spcBef>
                <a:spcPct val="0"/>
              </a:spcBef>
            </a:pPr>
            <a:r>
              <a:rPr lang="hr-HR" smtClean="0"/>
              <a:t>Koža mora biti opskrbljena učinkovitim komunikacijskim i kontrolnim sustavom kako bi štitila od stalnih promjena koja se događaju u okolišu. </a:t>
            </a:r>
          </a:p>
          <a:p>
            <a:pPr eaLnBrk="1" hangingPunct="1">
              <a:spcBef>
                <a:spcPct val="0"/>
              </a:spcBef>
            </a:pPr>
            <a:endParaRPr lang="hr-HR" smtClean="0"/>
          </a:p>
        </p:txBody>
      </p:sp>
      <p:sp>
        <p:nvSpPr>
          <p:cNvPr id="215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B2AB92-7369-4F3B-B1B0-C4AE22D027DF}" type="slidenum">
              <a:rPr lang="hr-HR" smtClean="0"/>
              <a:pPr fontAlgn="base">
                <a:spcBef>
                  <a:spcPct val="0"/>
                </a:spcBef>
                <a:spcAft>
                  <a:spcPct val="0"/>
                </a:spcAft>
                <a:defRPr/>
              </a:pPr>
              <a:t>5</a:t>
            </a:fld>
            <a:endParaRPr lang="hr-H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Under the light microscope, the desmosomes look like</a:t>
            </a:r>
            <a:r>
              <a:rPr lang="hr-HR" baseline="0" dirty="0" smtClean="0"/>
              <a:t> “prickles”. They are specialized attachment plaques that have been charachterized biochemically. They contain </a:t>
            </a:r>
            <a:r>
              <a:rPr lang="hr-HR" b="1" baseline="0" dirty="0" smtClean="0"/>
              <a:t>desmoplakins, desmogleins </a:t>
            </a:r>
            <a:r>
              <a:rPr lang="hr-HR" baseline="0" dirty="0" smtClean="0"/>
              <a:t>and  </a:t>
            </a:r>
            <a:r>
              <a:rPr lang="hr-HR" b="1" baseline="0" dirty="0" smtClean="0"/>
              <a:t>desmocollins</a:t>
            </a:r>
            <a:r>
              <a:rPr lang="hr-HR" baseline="0" dirty="0" smtClean="0"/>
              <a:t>. Autoantibodies to these proteins are found in pemphigus  when they are responsible for the detachment  of keratinocytes from one another and so   for intaepidermal blister formation.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19</a:t>
            </a:fld>
            <a:endParaRPr lang="hr-H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Spinous or prickle cell layer is composed of keratinocytes that are larger than basal cells. They synthetize keratins. They are firlmy attached to each other by small</a:t>
            </a:r>
            <a:r>
              <a:rPr lang="hr-HR" baseline="0" dirty="0" smtClean="0"/>
              <a:t> interlocking cytoplasmic processes, by abundant desmosomes and by other cadherins and separated by intercellular layer of glycoproteins and lipoproteins. Under the lihgt microscope, the desmosomes look like “prickles”</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20</a:t>
            </a:fld>
            <a:endParaRPr lang="hr-H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Tonofilaments are </a:t>
            </a:r>
            <a:r>
              <a:rPr lang="hr-HR" b="1" dirty="0" smtClean="0"/>
              <a:t>small fibers running from  the cytoplasm  to the desmosomes. They are more numerous in cells</a:t>
            </a:r>
            <a:r>
              <a:rPr lang="hr-HR" b="1" baseline="0" dirty="0" smtClean="0"/>
              <a:t> of spinous layer than of the basal layer , and are packed </a:t>
            </a:r>
            <a:r>
              <a:rPr lang="hr-HR" baseline="0" dirty="0" smtClean="0"/>
              <a:t>into bundles called </a:t>
            </a:r>
            <a:r>
              <a:rPr lang="hr-HR" b="1" baseline="0" dirty="0" smtClean="0"/>
              <a:t>tonofibrils.</a:t>
            </a:r>
            <a:r>
              <a:rPr lang="hr-HR" b="0" baseline="0" dirty="0" smtClean="0"/>
              <a:t> </a:t>
            </a:r>
            <a:endParaRPr lang="hr-HR" b="1"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23</a:t>
            </a:fld>
            <a:endParaRPr lang="hr-H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sz="1200" kern="1200" dirty="0" smtClean="0">
                <a:solidFill>
                  <a:schemeClr val="tx1"/>
                </a:solidFill>
                <a:ea typeface="+mn-ea"/>
                <a:cs typeface="+mn-cs"/>
              </a:rPr>
              <a:t>The epidermal lipids are produced in the Golgi apparatus of the keratinocytes in the upper layers of the prickle cell layer. Odland bodies; Golgi apparatus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25</a:t>
            </a:fld>
            <a:endParaRPr lang="hr-H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b="1" dirty="0" smtClean="0"/>
              <a:t>Epidermal lamellar bodies, also called Odland body, lamellar bodies, lamellar granules, or keratinosomes. Epidermal lamellar bodies are vesicles present in keratinocytes of the prikly layer stratum spinosum and, in larger numbers, in the keratinocytes of the granuluar layer stratum granulosum of the epidermis. They contain lipids and enzymes. After exocytosis in the intercellular space, the lipids are metabolized by the enzymes to g</a:t>
            </a:r>
            <a:r>
              <a:rPr lang="hr-HR" dirty="0" smtClean="0"/>
              <a:t> </a:t>
            </a:r>
            <a:br>
              <a:rPr lang="hr-HR" dirty="0" smtClean="0"/>
            </a:br>
            <a:endParaRPr lang="hr-HR" dirty="0"/>
          </a:p>
        </p:txBody>
      </p:sp>
      <p:sp>
        <p:nvSpPr>
          <p:cNvPr id="4" name="Slide Number Placeholder 3"/>
          <p:cNvSpPr>
            <a:spLocks noGrp="1"/>
          </p:cNvSpPr>
          <p:nvPr>
            <p:ph type="sldNum" sz="quarter" idx="10"/>
          </p:nvPr>
        </p:nvSpPr>
        <p:spPr/>
        <p:txBody>
          <a:bodyPr/>
          <a:lstStyle/>
          <a:p>
            <a:fld id="{1BFE019D-E9D5-4DCD-A3AE-6F38F00097DF}" type="slidenum">
              <a:rPr lang="hr-HR" smtClean="0"/>
              <a:pPr/>
              <a:t>27</a:t>
            </a:fld>
            <a:endParaRPr lang="hr-H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smtClean="0"/>
              <a:t>Natural </a:t>
            </a:r>
            <a:r>
              <a:rPr lang="en-US" dirty="0" err="1" smtClean="0"/>
              <a:t>bilayers</a:t>
            </a:r>
            <a:r>
              <a:rPr lang="en-US" dirty="0" smtClean="0"/>
              <a:t> are usually composed of </a:t>
            </a:r>
            <a:r>
              <a:rPr lang="en-US" dirty="0" smtClean="0">
                <a:hlinkClick r:id="rId3" action="ppaction://hlinkfile" tooltip="Phospholipid"/>
              </a:rPr>
              <a:t>phospholipids</a:t>
            </a:r>
            <a:r>
              <a:rPr lang="en-US" dirty="0" smtClean="0"/>
              <a:t>, which have a hydrophilic head and two </a:t>
            </a:r>
            <a:r>
              <a:rPr lang="en-US" dirty="0" smtClean="0">
                <a:hlinkClick r:id="rId4" action="ppaction://hlinkfile" tooltip="Hydrophobic"/>
              </a:rPr>
              <a:t>hydrophobic</a:t>
            </a:r>
            <a:r>
              <a:rPr lang="en-US" dirty="0" smtClean="0"/>
              <a:t> tails each. When phospholipids are exposed to water, they arrange themselves into a two-layered sheet (a </a:t>
            </a:r>
            <a:r>
              <a:rPr lang="en-US" dirty="0" err="1" smtClean="0"/>
              <a:t>bilayer</a:t>
            </a:r>
            <a:r>
              <a:rPr lang="en-US" dirty="0" smtClean="0"/>
              <a:t>) with all of their tails pointing toward the center of the sheet. The center of this </a:t>
            </a:r>
            <a:r>
              <a:rPr lang="en-US" dirty="0" err="1" smtClean="0"/>
              <a:t>bilayer</a:t>
            </a:r>
            <a:r>
              <a:rPr lang="en-US" dirty="0" smtClean="0"/>
              <a:t> contains almost no water and excludes molecules like </a:t>
            </a:r>
            <a:r>
              <a:rPr lang="en-US" dirty="0" smtClean="0">
                <a:hlinkClick r:id="rId5" action="ppaction://hlinkfile" tooltip="Sugar"/>
              </a:rPr>
              <a:t>sugars</a:t>
            </a:r>
            <a:r>
              <a:rPr lang="en-US" dirty="0" smtClean="0"/>
              <a:t> or salts that dissolve in water but not in oil. This assembly process is similar to the coalescing of oil droplets in water and is driven by the same force, called the </a:t>
            </a:r>
            <a:r>
              <a:rPr lang="en-US" dirty="0" smtClean="0">
                <a:hlinkClick r:id="rId6" action="ppaction://hlinkfile" tooltip="Hydrophobic effect (page does not exist)"/>
              </a:rPr>
              <a:t>hydrophobic effect</a:t>
            </a:r>
            <a:r>
              <a:rPr lang="en-US" dirty="0" smtClean="0"/>
              <a:t>. Because lipid </a:t>
            </a:r>
            <a:r>
              <a:rPr lang="en-US" dirty="0" err="1" smtClean="0"/>
              <a:t>bilayers</a:t>
            </a:r>
            <a:r>
              <a:rPr lang="en-US" dirty="0" smtClean="0"/>
              <a:t> are quite fragile and are so thin that they are invisible in a traditional microscope, </a:t>
            </a:r>
            <a:r>
              <a:rPr lang="en-US" dirty="0" err="1" smtClean="0"/>
              <a:t>bilayers</a:t>
            </a:r>
            <a:r>
              <a:rPr lang="en-US" dirty="0" smtClean="0"/>
              <a:t> are very challenging to study. Experiments on </a:t>
            </a:r>
            <a:r>
              <a:rPr lang="en-US" dirty="0" err="1" smtClean="0"/>
              <a:t>bilayers</a:t>
            </a:r>
            <a:r>
              <a:rPr lang="en-US" dirty="0" smtClean="0"/>
              <a:t> often require advanced techniques like </a:t>
            </a:r>
            <a:r>
              <a:rPr lang="en-US" dirty="0" smtClean="0">
                <a:hlinkClick r:id="rId7" action="ppaction://hlinkfile" tooltip="Electron microscopy"/>
              </a:rPr>
              <a:t>electron microscopy</a:t>
            </a:r>
            <a:r>
              <a:rPr lang="en-US" dirty="0" smtClean="0"/>
              <a:t> and </a:t>
            </a:r>
            <a:r>
              <a:rPr lang="en-US" dirty="0" smtClean="0">
                <a:hlinkClick r:id="rId8" action="ppaction://hlinkfile" tooltip="Atomic force microscopy (page does not exist)"/>
              </a:rPr>
              <a:t>atomic force microscopy</a:t>
            </a:r>
            <a:r>
              <a:rPr lang="en-US" dirty="0" smtClean="0"/>
              <a:t>.</a:t>
            </a:r>
            <a:endParaRPr lang="hr-HR" dirty="0" smtClean="0"/>
          </a:p>
          <a:p>
            <a:r>
              <a:rPr lang="en-US" b="1" dirty="0" smtClean="0"/>
              <a:t>The stratum </a:t>
            </a:r>
            <a:r>
              <a:rPr lang="en-US" b="1" dirty="0" err="1" smtClean="0"/>
              <a:t>corneum</a:t>
            </a:r>
            <a:r>
              <a:rPr lang="en-US" b="1" dirty="0" smtClean="0"/>
              <a:t> lipids consist of a heterogeneous mixture of saturated, long-chain </a:t>
            </a:r>
            <a:r>
              <a:rPr lang="en-US" b="1" dirty="0" err="1" smtClean="0"/>
              <a:t>ceramides</a:t>
            </a:r>
            <a:r>
              <a:rPr lang="en-US" b="1" dirty="0" smtClean="0"/>
              <a:t> (CERs), free fatty acids (FFAs), and cholesterol (CHOL) in a roughly 1:1:1 molar ratio*. Normally, lipids arrange themselves into a two-layered sheet, or </a:t>
            </a:r>
            <a:r>
              <a:rPr lang="en-US" b="1" dirty="0" err="1" smtClean="0"/>
              <a:t>bilayer</a:t>
            </a:r>
            <a:r>
              <a:rPr lang="en-US" b="1" dirty="0" smtClean="0"/>
              <a:t>, with all of their hydrophobic (water-repelling) tails pointing inwards and their hydrophilic (water-attracting) heads outwards. However, the lipid molecules in the stratum </a:t>
            </a:r>
            <a:r>
              <a:rPr lang="en-US" b="1" dirty="0" err="1" smtClean="0"/>
              <a:t>corneum</a:t>
            </a:r>
            <a:r>
              <a:rPr lang="en-US" b="1" dirty="0" smtClean="0"/>
              <a:t> are fully extended, so that the two tails of each molecule point in opposite directions (Figure 1). Furthermore, the molecules are stacked on top of each other in an alternating fashion, forming a structure which is much more impermeable than a normal lipid </a:t>
            </a:r>
            <a:r>
              <a:rPr lang="en-US" b="1" dirty="0" err="1" smtClean="0"/>
              <a:t>bilayer</a:t>
            </a:r>
            <a:r>
              <a:rPr lang="en-US" b="1" dirty="0" smtClean="0"/>
              <a:t>. </a:t>
            </a:r>
          </a:p>
          <a:p>
            <a:r>
              <a:rPr lang="en-US" b="1" dirty="0" smtClean="0"/>
              <a:t>Figure 1 Schematic drawing of the skin: Left part: schematic cellular-scale drawing of epidermis. Mid part: molecular-scale drawing of the lamellar lipid structure occupying the space between the cells of the stratum </a:t>
            </a:r>
            <a:r>
              <a:rPr lang="en-US" b="1" dirty="0" err="1" smtClean="0"/>
              <a:t>corneum</a:t>
            </a:r>
            <a:r>
              <a:rPr lang="en-US" b="1" dirty="0" smtClean="0"/>
              <a:t>. Right part: atomic model of the lipid structure's repeating unit, composed of two mirrored subunits, each composed of one fully extended </a:t>
            </a:r>
            <a:r>
              <a:rPr lang="en-US" b="1" dirty="0" err="1" smtClean="0"/>
              <a:t>ceramides</a:t>
            </a:r>
            <a:r>
              <a:rPr lang="en-US" b="1" dirty="0" smtClean="0"/>
              <a:t>- (CERs), one cholesterol- (CHOL) and one free fatty acid (FFA) molecule. </a:t>
            </a:r>
          </a:p>
          <a:p>
            <a:r>
              <a:rPr lang="en-US" b="1" dirty="0" smtClean="0"/>
              <a:t>The researchers developed a novel experimental approach for this particular project, combining </a:t>
            </a:r>
            <a:r>
              <a:rPr lang="en-US" b="1" dirty="0" err="1" smtClean="0"/>
              <a:t>cryo</a:t>
            </a:r>
            <a:r>
              <a:rPr lang="en-US" b="1" dirty="0" smtClean="0"/>
              <a:t>-electron microscopy defocus series with molecular </a:t>
            </a:r>
            <a:r>
              <a:rPr lang="en-US" b="1" dirty="0" err="1" smtClean="0"/>
              <a:t>modelling</a:t>
            </a:r>
            <a:r>
              <a:rPr lang="en-US" b="1" dirty="0" smtClean="0"/>
              <a:t> and electron microscopy simulation. They froze healthy, living, human skin to below -140 °C, thereby preserving every molecule in its native location. They then sliced the tissue into layers 25 to 50 nanometers thick and examined the layers using an electron microscope. The results obtained show that the lipids are organized in an arrangement -- something which has never been described in a biological system --stacked </a:t>
            </a:r>
            <a:r>
              <a:rPr lang="en-US" b="1" dirty="0" err="1" smtClean="0"/>
              <a:t>bilayers</a:t>
            </a:r>
            <a:r>
              <a:rPr lang="en-US" b="1" dirty="0" smtClean="0"/>
              <a:t> of fully extended </a:t>
            </a:r>
            <a:r>
              <a:rPr lang="en-US" b="1" dirty="0" err="1" smtClean="0"/>
              <a:t>ceramides</a:t>
            </a:r>
            <a:r>
              <a:rPr lang="en-US" b="1" dirty="0" smtClean="0"/>
              <a:t> (CERs) with cholesterol molecules associated with the CER </a:t>
            </a:r>
            <a:r>
              <a:rPr lang="en-US" b="1" dirty="0" err="1" smtClean="0"/>
              <a:t>sphingoid</a:t>
            </a:r>
            <a:r>
              <a:rPr lang="en-US" b="1" dirty="0" smtClean="0"/>
              <a:t> moiety.</a:t>
            </a:r>
          </a:p>
          <a:p>
            <a:r>
              <a:rPr lang="en-US" b="1" dirty="0" smtClean="0"/>
              <a:t>A visualization of the molecular organization in the skin, showing the arrangement of lipid molecules in the stratum </a:t>
            </a:r>
            <a:r>
              <a:rPr lang="en-US" b="1" dirty="0" err="1" smtClean="0"/>
              <a:t>corneum</a:t>
            </a:r>
            <a:r>
              <a:rPr lang="en-US" b="1" dirty="0" smtClean="0"/>
              <a:t>, is represented in Figure 2.</a:t>
            </a:r>
          </a:p>
          <a:p>
            <a:r>
              <a:rPr lang="en-US" b="1" dirty="0" smtClean="0"/>
              <a:t>Figure 2 </a:t>
            </a:r>
            <a:br>
              <a:rPr lang="en-US" b="1" dirty="0" smtClean="0"/>
            </a:br>
            <a:r>
              <a:rPr lang="en-US" b="1" dirty="0" smtClean="0"/>
              <a:t>Visualization of molecular organization of the skin: Arrangement of lipid molecules in the stratum </a:t>
            </a:r>
            <a:r>
              <a:rPr lang="en-US" b="1" dirty="0" err="1" smtClean="0"/>
              <a:t>corneum</a:t>
            </a:r>
            <a:r>
              <a:rPr lang="en-US" b="1" dirty="0" smtClean="0"/>
              <a:t>. The long chains of green balls represent hydrocarbon chains in </a:t>
            </a:r>
            <a:r>
              <a:rPr lang="en-US" b="1" dirty="0" err="1" smtClean="0"/>
              <a:t>ceramides</a:t>
            </a:r>
            <a:r>
              <a:rPr lang="en-US" b="1" dirty="0" smtClean="0"/>
              <a:t>, cholesterol and free fatty acids.</a:t>
            </a:r>
            <a:br>
              <a:rPr lang="en-US" b="1" dirty="0" smtClean="0"/>
            </a:br>
            <a:r>
              <a:rPr lang="en-US" b="1" dirty="0" smtClean="0"/>
              <a:t/>
            </a:r>
            <a:br>
              <a:rPr lang="en-US" b="1" dirty="0" smtClean="0"/>
            </a:br>
            <a:r>
              <a:rPr lang="en-US" b="1" dirty="0" smtClean="0"/>
              <a:t>Notes</a:t>
            </a:r>
            <a:br>
              <a:rPr lang="en-US" b="1" dirty="0" smtClean="0"/>
            </a:br>
            <a:r>
              <a:rPr lang="en-US" b="1" dirty="0" smtClean="0"/>
              <a:t/>
            </a:r>
            <a:br>
              <a:rPr lang="en-US" b="1" dirty="0" smtClean="0"/>
            </a:br>
            <a:r>
              <a:rPr lang="en-US" b="1" dirty="0" smtClean="0"/>
              <a:t>This article entitled “The human skin barrier is organized as stacked </a:t>
            </a:r>
            <a:r>
              <a:rPr lang="en-US" b="1" dirty="0" err="1" smtClean="0"/>
              <a:t>bilayers</a:t>
            </a:r>
            <a:r>
              <a:rPr lang="en-US" b="1" dirty="0" smtClean="0"/>
              <a:t> of fully extended </a:t>
            </a:r>
            <a:r>
              <a:rPr lang="en-US" b="1" dirty="0" err="1" smtClean="0"/>
              <a:t>ceramides</a:t>
            </a:r>
            <a:r>
              <a:rPr lang="en-US" b="1" dirty="0" smtClean="0"/>
              <a:t> with cholesterol molecules associated with the </a:t>
            </a:r>
            <a:r>
              <a:rPr lang="en-US" b="1" dirty="0" err="1" smtClean="0"/>
              <a:t>ceramide</a:t>
            </a:r>
            <a:r>
              <a:rPr lang="en-US" b="1" dirty="0" smtClean="0"/>
              <a:t> </a:t>
            </a:r>
            <a:r>
              <a:rPr lang="en-US" b="1" dirty="0" err="1" smtClean="0"/>
              <a:t>sphingoid</a:t>
            </a:r>
            <a:r>
              <a:rPr lang="en-US" b="1" dirty="0" smtClean="0"/>
              <a:t> moiety“ was originally published by Iwai I, Han H, den Hollander L, </a:t>
            </a:r>
            <a:r>
              <a:rPr lang="en-US" b="1" dirty="0" err="1" smtClean="0"/>
              <a:t>Svensson</a:t>
            </a:r>
            <a:r>
              <a:rPr lang="en-US" b="1" dirty="0" smtClean="0"/>
              <a:t> S, </a:t>
            </a:r>
            <a:r>
              <a:rPr lang="en-US" b="1" dirty="0" err="1" smtClean="0"/>
              <a:t>Ofverstedt</a:t>
            </a:r>
            <a:r>
              <a:rPr lang="en-US" b="1" dirty="0" smtClean="0"/>
              <a:t> LG, Anwar J, Brewer J, </a:t>
            </a:r>
            <a:r>
              <a:rPr lang="en-US" b="1" dirty="0" err="1" smtClean="0"/>
              <a:t>Bloksgaard</a:t>
            </a:r>
            <a:r>
              <a:rPr lang="en-US" b="1" dirty="0" smtClean="0"/>
              <a:t> M, </a:t>
            </a:r>
            <a:r>
              <a:rPr lang="en-US" b="1" dirty="0" err="1" smtClean="0"/>
              <a:t>Laloeuf</a:t>
            </a:r>
            <a:r>
              <a:rPr lang="en-US" b="1" dirty="0" smtClean="0"/>
              <a:t> A, </a:t>
            </a:r>
            <a:r>
              <a:rPr lang="en-US" b="1" dirty="0" err="1" smtClean="0"/>
              <a:t>Nosek</a:t>
            </a:r>
            <a:r>
              <a:rPr lang="en-US" b="1" dirty="0" smtClean="0"/>
              <a:t> D, </a:t>
            </a:r>
            <a:r>
              <a:rPr lang="en-US" b="1" dirty="0" err="1" smtClean="0"/>
              <a:t>Masich</a:t>
            </a:r>
            <a:r>
              <a:rPr lang="en-US" b="1" dirty="0" smtClean="0"/>
              <a:t> S, </a:t>
            </a:r>
            <a:r>
              <a:rPr lang="en-US" b="1" dirty="0" err="1" smtClean="0"/>
              <a:t>Bagatolli</a:t>
            </a:r>
            <a:r>
              <a:rPr lang="en-US" b="1" dirty="0" smtClean="0"/>
              <a:t> LA, </a:t>
            </a:r>
            <a:r>
              <a:rPr lang="en-US" b="1" dirty="0" err="1" smtClean="0"/>
              <a:t>Skoglund</a:t>
            </a:r>
            <a:r>
              <a:rPr lang="en-US" b="1" dirty="0" smtClean="0"/>
              <a:t> U, </a:t>
            </a:r>
            <a:r>
              <a:rPr lang="en-US" b="1" dirty="0" err="1" smtClean="0"/>
              <a:t>Norlén</a:t>
            </a:r>
            <a:r>
              <a:rPr lang="en-US" b="1" dirty="0" smtClean="0"/>
              <a:t> L in J Invest </a:t>
            </a:r>
            <a:r>
              <a:rPr lang="en-US" b="1" dirty="0" err="1" smtClean="0"/>
              <a:t>Dermatol</a:t>
            </a:r>
            <a:r>
              <a:rPr lang="en-US" b="1" dirty="0" smtClean="0"/>
              <a:t>. 2012 Sep;132 (9) :2215-25. </a:t>
            </a:r>
            <a:r>
              <a:rPr lang="en-US" b="1" dirty="0" err="1" smtClean="0"/>
              <a:t>doi</a:t>
            </a:r>
            <a:r>
              <a:rPr lang="en-US" b="1" dirty="0" smtClean="0"/>
              <a:t>: 10.1038/jid.2012.43. </a:t>
            </a:r>
            <a:r>
              <a:rPr lang="en-US" b="1" dirty="0" err="1" smtClean="0"/>
              <a:t>Epub</a:t>
            </a:r>
            <a:r>
              <a:rPr lang="en-US" b="1" dirty="0" smtClean="0"/>
              <a:t> 2012 Apr 26, see </a:t>
            </a:r>
            <a:r>
              <a:rPr lang="en-US" b="1" dirty="0" smtClean="0">
                <a:hlinkClick r:id="rId9"/>
              </a:rPr>
              <a:t>http://www.ncbi.nlm.nih.gov/pubmed/22534876#</a:t>
            </a:r>
            <a:endParaRPr lang="en-US" b="1" dirty="0" smtClean="0"/>
          </a:p>
          <a:p>
            <a:r>
              <a:rPr lang="en-US" b="1" dirty="0" smtClean="0"/>
              <a:t>Please also refer to Lars </a:t>
            </a:r>
            <a:r>
              <a:rPr lang="en-US" b="1" dirty="0" err="1" smtClean="0"/>
              <a:t>Norlén’s</a:t>
            </a:r>
            <a:r>
              <a:rPr lang="en-US" b="1" dirty="0" smtClean="0"/>
              <a:t> website at </a:t>
            </a:r>
            <a:r>
              <a:rPr lang="en-US" b="1" dirty="0" smtClean="0">
                <a:hlinkClick r:id="rId10"/>
              </a:rPr>
              <a:t>http://ki.se/ki/jsp/polopoly.jsp?d=27086&amp;a=63500&amp;cid=27089&amp;l=en</a:t>
            </a:r>
            <a:endParaRPr lang="en-US" b="1" dirty="0" smtClean="0"/>
          </a:p>
          <a:p>
            <a:r>
              <a:rPr lang="en-US" b="1" dirty="0" smtClean="0"/>
              <a:t>References</a:t>
            </a:r>
          </a:p>
          <a:p>
            <a:r>
              <a:rPr lang="en-US" b="1" dirty="0" smtClean="0"/>
              <a:t>* P. Wertz, L. </a:t>
            </a:r>
            <a:r>
              <a:rPr lang="en-US" b="1" dirty="0" err="1" smtClean="0"/>
              <a:t>Norlén</a:t>
            </a:r>
            <a:r>
              <a:rPr lang="en-US" b="1" dirty="0" smtClean="0"/>
              <a:t>, “Confidence Intervals’’ for the ‘‘true’’ lipid compositions of the human skin barrier?. In: B. </a:t>
            </a:r>
            <a:r>
              <a:rPr lang="en-US" b="1" dirty="0" err="1" smtClean="0"/>
              <a:t>Forslind</a:t>
            </a:r>
            <a:r>
              <a:rPr lang="en-US" b="1" dirty="0" smtClean="0"/>
              <a:t>, M. Lindberg (</a:t>
            </a:r>
            <a:r>
              <a:rPr lang="en-US" b="1" dirty="0" err="1" smtClean="0"/>
              <a:t>eds</a:t>
            </a:r>
            <a:r>
              <a:rPr lang="en-US" b="1" dirty="0" smtClean="0"/>
              <a:t>) Skin, Hair, and Nails Structure and Function. Marcel Dekker, New York (2003) pp 85–106.</a:t>
            </a:r>
          </a:p>
          <a:p>
            <a:r>
              <a:rPr lang="en-US" b="1" dirty="0" smtClean="0"/>
              <a:t>Author</a:t>
            </a:r>
            <a:br>
              <a:rPr lang="en-US" b="1" dirty="0" smtClean="0"/>
            </a:br>
            <a:r>
              <a:rPr lang="en-US" b="1" dirty="0" smtClean="0"/>
              <a:t>Lars </a:t>
            </a:r>
            <a:r>
              <a:rPr lang="en-US" b="1" dirty="0" err="1" smtClean="0"/>
              <a:t>Norlén</a:t>
            </a:r>
            <a:endParaRPr lang="en-US" b="1" dirty="0" smtClean="0"/>
          </a:p>
          <a:p>
            <a:r>
              <a:rPr lang="en-US" b="1" dirty="0" smtClean="0"/>
              <a:t>Co-Authors</a:t>
            </a:r>
            <a:br>
              <a:rPr lang="en-US" b="1" dirty="0" smtClean="0"/>
            </a:br>
            <a:r>
              <a:rPr lang="en-US" b="1" dirty="0" err="1" smtClean="0"/>
              <a:t>HongMei</a:t>
            </a:r>
            <a:r>
              <a:rPr lang="en-US" b="1" dirty="0" smtClean="0"/>
              <a:t> Han, </a:t>
            </a:r>
            <a:r>
              <a:rPr lang="en-US" b="1" dirty="0" err="1" smtClean="0"/>
              <a:t>Lianne</a:t>
            </a:r>
            <a:r>
              <a:rPr lang="en-US" b="1" dirty="0" smtClean="0"/>
              <a:t> den Hollander, </a:t>
            </a:r>
            <a:r>
              <a:rPr lang="en-US" b="1" dirty="0" err="1" smtClean="0"/>
              <a:t>Jamshed</a:t>
            </a:r>
            <a:r>
              <a:rPr lang="en-US" b="1" dirty="0" smtClean="0"/>
              <a:t> Anwar, </a:t>
            </a:r>
            <a:r>
              <a:rPr lang="en-US" b="1" dirty="0" err="1" smtClean="0"/>
              <a:t>Stina</a:t>
            </a:r>
            <a:r>
              <a:rPr lang="en-US" b="1" dirty="0" smtClean="0"/>
              <a:t> </a:t>
            </a:r>
            <a:r>
              <a:rPr lang="en-US" b="1" dirty="0" err="1" smtClean="0"/>
              <a:t>Svensson</a:t>
            </a:r>
            <a:r>
              <a:rPr lang="en-US" b="1" dirty="0" smtClean="0"/>
              <a:t>, Lars-</a:t>
            </a:r>
            <a:r>
              <a:rPr lang="en-US" b="1" dirty="0" err="1" smtClean="0"/>
              <a:t>Göran</a:t>
            </a:r>
            <a:r>
              <a:rPr lang="en-US" b="1" dirty="0" smtClean="0"/>
              <a:t> </a:t>
            </a:r>
            <a:r>
              <a:rPr lang="en-US" b="1" dirty="0" err="1" smtClean="0"/>
              <a:t>Öfverstedt</a:t>
            </a:r>
            <a:r>
              <a:rPr lang="en-US" b="1" dirty="0" smtClean="0"/>
              <a:t>, Ulf </a:t>
            </a:r>
            <a:r>
              <a:rPr lang="en-US" b="1" dirty="0" err="1" smtClean="0"/>
              <a:t>Skoglund</a:t>
            </a:r>
            <a:r>
              <a:rPr lang="en-US" b="1" dirty="0" smtClean="0"/>
              <a:t>, Luis A. </a:t>
            </a:r>
            <a:r>
              <a:rPr lang="en-US" b="1" dirty="0" err="1" smtClean="0"/>
              <a:t>Bagatolli</a:t>
            </a:r>
            <a:r>
              <a:rPr lang="en-US" b="1" dirty="0" smtClean="0"/>
              <a:t>, </a:t>
            </a:r>
            <a:r>
              <a:rPr lang="en-US" b="1" dirty="0" err="1" smtClean="0"/>
              <a:t>Sergej</a:t>
            </a:r>
            <a:r>
              <a:rPr lang="en-US" b="1" dirty="0" smtClean="0"/>
              <a:t> </a:t>
            </a:r>
            <a:r>
              <a:rPr lang="en-US" b="1" dirty="0" err="1" smtClean="0"/>
              <a:t>Masich</a:t>
            </a:r>
            <a:r>
              <a:rPr lang="en-US" b="1" dirty="0" smtClean="0"/>
              <a:t>, Daniel </a:t>
            </a:r>
            <a:r>
              <a:rPr lang="en-US" b="1" dirty="0" err="1" smtClean="0"/>
              <a:t>Nosek</a:t>
            </a:r>
            <a:r>
              <a:rPr lang="en-US" b="1" dirty="0" smtClean="0"/>
              <a:t>, </a:t>
            </a:r>
            <a:r>
              <a:rPr lang="en-US" b="1" dirty="0" err="1" smtClean="0"/>
              <a:t>Aurelie</a:t>
            </a:r>
            <a:r>
              <a:rPr lang="en-US" b="1" dirty="0" smtClean="0"/>
              <a:t> </a:t>
            </a:r>
            <a:r>
              <a:rPr lang="en-US" b="1" dirty="0" err="1" smtClean="0"/>
              <a:t>Laloeuf</a:t>
            </a:r>
            <a:r>
              <a:rPr lang="en-US" b="1" dirty="0" smtClean="0"/>
              <a:t>, Maria </a:t>
            </a:r>
            <a:r>
              <a:rPr lang="en-US" b="1" dirty="0" err="1" smtClean="0"/>
              <a:t>Bloksgaard</a:t>
            </a:r>
            <a:r>
              <a:rPr lang="en-US" b="1" dirty="0" smtClean="0"/>
              <a:t>, Jonathan Brewer, Ichiro Iwai</a:t>
            </a:r>
          </a:p>
          <a:p>
            <a:r>
              <a:rPr lang="en-US" b="1" dirty="0" smtClean="0"/>
              <a:t>Lars </a:t>
            </a:r>
            <a:r>
              <a:rPr lang="en-US" b="1" dirty="0" err="1" smtClean="0"/>
              <a:t>Norlén</a:t>
            </a:r>
            <a:endParaRPr lang="en-US" b="1" dirty="0" smtClean="0"/>
          </a:p>
          <a:p>
            <a:r>
              <a:rPr lang="en-US" b="1" dirty="0" smtClean="0">
                <a:hlinkClick r:id="" action="ppaction://hlinkfile"/>
              </a:rPr>
              <a:t>Read more</a:t>
            </a:r>
            <a:endParaRPr lang="en-US" b="1" dirty="0" smtClean="0"/>
          </a:p>
          <a:p>
            <a:r>
              <a:rPr lang="en-US" b="1" dirty="0" smtClean="0"/>
              <a:t>Lars </a:t>
            </a:r>
            <a:r>
              <a:rPr lang="en-US" b="1" dirty="0" err="1" smtClean="0"/>
              <a:t>Norlén</a:t>
            </a:r>
            <a:endParaRPr lang="en-US" b="1" dirty="0" smtClean="0"/>
          </a:p>
          <a:p>
            <a:r>
              <a:rPr lang="en-US" b="1" dirty="0" smtClean="0"/>
              <a:t>Assoc. Professor Lars </a:t>
            </a:r>
            <a:r>
              <a:rPr lang="en-US" b="1" dirty="0" err="1" smtClean="0"/>
              <a:t>Norlén</a:t>
            </a:r>
            <a:r>
              <a:rPr lang="en-US" b="1" dirty="0" smtClean="0"/>
              <a:t> is a specialist in Clinical Dermatology and </a:t>
            </a:r>
            <a:r>
              <a:rPr lang="en-US" b="1" dirty="0" err="1" smtClean="0"/>
              <a:t>Venereology</a:t>
            </a:r>
            <a:r>
              <a:rPr lang="en-US" b="1" dirty="0" smtClean="0"/>
              <a:t> at the </a:t>
            </a:r>
            <a:r>
              <a:rPr lang="en-US" b="1" dirty="0" err="1" smtClean="0"/>
              <a:t>Karolinska</a:t>
            </a:r>
            <a:r>
              <a:rPr lang="en-US" b="1" dirty="0" smtClean="0"/>
              <a:t> </a:t>
            </a:r>
            <a:r>
              <a:rPr lang="en-US" b="1" dirty="0" err="1" smtClean="0"/>
              <a:t>Institutet</a:t>
            </a:r>
            <a:r>
              <a:rPr lang="en-US" b="1" dirty="0" smtClean="0"/>
              <a:t> in Stockholm, Sweden, and is heading a research group addressing the molecular function of normal and diseased skin.</a:t>
            </a:r>
          </a:p>
          <a:p>
            <a:r>
              <a:rPr lang="en-US" b="1" dirty="0" smtClean="0"/>
              <a:t>Contact:</a:t>
            </a:r>
          </a:p>
          <a:p>
            <a:r>
              <a:rPr lang="en-US" b="1" dirty="0" smtClean="0">
                <a:hlinkClick r:id="rId11"/>
              </a:rPr>
              <a:t>lars.norlen@ki.se</a:t>
            </a:r>
            <a:endParaRPr lang="en-US" b="1" dirty="0" smtClean="0"/>
          </a:p>
          <a:p>
            <a:r>
              <a:rPr lang="en-US" b="1" dirty="0" smtClean="0"/>
              <a:t>Mar. 2013</a:t>
            </a:r>
          </a:p>
          <a:p>
            <a:r>
              <a:rPr lang="en-US" b="1" dirty="0" smtClean="0">
                <a:hlinkClick r:id="rId12" action="ppaction://hlinkfile"/>
              </a:rPr>
              <a:t>The human skin barrier is organized as stacked </a:t>
            </a:r>
            <a:r>
              <a:rPr lang="en-US" b="1" dirty="0" err="1" smtClean="0">
                <a:hlinkClick r:id="rId12" action="ppaction://hlinkfile"/>
              </a:rPr>
              <a:t>bilayers</a:t>
            </a:r>
            <a:r>
              <a:rPr lang="en-US" b="1" dirty="0" smtClean="0">
                <a:hlinkClick r:id="rId12" action="ppaction://hlinkfile"/>
              </a:rPr>
              <a:t> of fully extended </a:t>
            </a:r>
            <a:r>
              <a:rPr lang="en-US" b="1" dirty="0" err="1" smtClean="0">
                <a:hlinkClick r:id="rId12" action="ppaction://hlinkfile"/>
              </a:rPr>
              <a:t>ceramides</a:t>
            </a:r>
            <a:r>
              <a:rPr lang="en-US" b="1" dirty="0" smtClean="0">
                <a:hlinkClick r:id="rId12" action="ppaction://hlinkfile"/>
              </a:rPr>
              <a:t> with cholesterol molecules associated with the </a:t>
            </a:r>
            <a:r>
              <a:rPr lang="en-US" b="1" dirty="0" err="1" smtClean="0">
                <a:hlinkClick r:id="rId12" action="ppaction://hlinkfile"/>
              </a:rPr>
              <a:t>ceramide</a:t>
            </a:r>
            <a:r>
              <a:rPr lang="en-US" b="1" dirty="0" smtClean="0">
                <a:hlinkClick r:id="rId12" action="ppaction://hlinkfile"/>
              </a:rPr>
              <a:t> </a:t>
            </a:r>
            <a:r>
              <a:rPr lang="en-US" b="1" dirty="0" err="1" smtClean="0">
                <a:hlinkClick r:id="rId12" action="ppaction://hlinkfile"/>
              </a:rPr>
              <a:t>sphingoid</a:t>
            </a:r>
            <a:r>
              <a:rPr lang="en-US" b="1" dirty="0" smtClean="0">
                <a:hlinkClick r:id="rId12" action="ppaction://hlinkfile"/>
              </a:rPr>
              <a:t> moiety</a:t>
            </a:r>
            <a:endParaRPr lang="en-US" b="1" dirty="0" smtClean="0"/>
          </a:p>
          <a:p>
            <a:endParaRPr lang="hr-HR" dirty="0"/>
          </a:p>
        </p:txBody>
      </p:sp>
      <p:sp>
        <p:nvSpPr>
          <p:cNvPr id="4" name="Slide Number Placeholder 3"/>
          <p:cNvSpPr>
            <a:spLocks noGrp="1"/>
          </p:cNvSpPr>
          <p:nvPr>
            <p:ph type="sldNum" sz="quarter" idx="10"/>
          </p:nvPr>
        </p:nvSpPr>
        <p:spPr/>
        <p:txBody>
          <a:bodyPr/>
          <a:lstStyle/>
          <a:p>
            <a:fld id="{1BFE019D-E9D5-4DCD-A3AE-6F38F00097DF}" type="slidenum">
              <a:rPr lang="hr-HR" smtClean="0"/>
              <a:pPr/>
              <a:t>28</a:t>
            </a:fld>
            <a:endParaRPr lang="hr-H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Cellular differentiation continues  in the granular layer, which consist of two or three layers</a:t>
            </a:r>
            <a:r>
              <a:rPr lang="hr-HR" baseline="0" dirty="0" smtClean="0"/>
              <a:t> that are flatter than those  in the spinous layer  and have more tonofibrils. As the name of the layer implies, these cells contain large basopilic granules of keratohyalin which merge with tonofilaments.  They contain proteins, including involucrin, loricrin and profillagrin, which cleaved into filaggrinby specific phosphatases as the granular cells move into the horny layer.</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29</a:t>
            </a:fld>
            <a:endParaRPr lang="hr-H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Profillagrin is cleaved  by specific phosphatases into</a:t>
            </a:r>
            <a:r>
              <a:rPr lang="hr-HR" baseline="0" dirty="0" smtClean="0"/>
              <a:t> filaggrin as the granular cells move into horny layer</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30</a:t>
            </a:fld>
            <a:endParaRPr lang="hr-H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All cells have</a:t>
            </a:r>
            <a:r>
              <a:rPr lang="hr-HR" baseline="0" dirty="0" smtClean="0"/>
              <a:t> </a:t>
            </a:r>
            <a:r>
              <a:rPr lang="hr-HR" b="1" baseline="0" dirty="0" smtClean="0"/>
              <a:t>i</a:t>
            </a:r>
            <a:r>
              <a:rPr lang="hr-HR" b="1" dirty="0" smtClean="0"/>
              <a:t>nternal skeleton </a:t>
            </a:r>
            <a:r>
              <a:rPr lang="hr-HR" dirty="0" smtClean="0"/>
              <a:t>made up of microfilamets (7 nm diameter,</a:t>
            </a:r>
            <a:r>
              <a:rPr lang="hr-HR" baseline="0" dirty="0" smtClean="0"/>
              <a:t> actin), microtubules (20-35 nm, tubulin, and intermediate filaments (10 nm diameter).  </a:t>
            </a:r>
            <a:r>
              <a:rPr lang="hr-HR" b="1" baseline="0" dirty="0" smtClean="0"/>
              <a:t>Keratins are the main intermediate filaments in epithelial cells</a:t>
            </a:r>
            <a:r>
              <a:rPr lang="hr-HR" baseline="0" dirty="0" smtClean="0"/>
              <a:t>, and are comparable to vimentin in mesenchymal cells, neurofilaments in neurones amd desmin in muscle cells. Gene mutation of keratin  causes a number of skin diseases including epidermolysis bullosa and bullous ichthyosiform erythroderma.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37</a:t>
            </a:fld>
            <a:endParaRPr lang="hr-H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Melanocytes are the only cells that can synthetize</a:t>
            </a:r>
            <a:r>
              <a:rPr lang="hr-HR" baseline="0" dirty="0" smtClean="0"/>
              <a:t> melanin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41</a:t>
            </a:fld>
            <a:endParaRPr lang="hr-H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Skin is inteface between  humans</a:t>
            </a:r>
            <a:r>
              <a:rPr lang="hr-HR" baseline="0" dirty="0" smtClean="0"/>
              <a:t> and environemnt.  It is the lagrest organ of the body, and its weight is average 4 kg. It covers area of 2 m2 (its surface is 2 m2). It protects skin and body of harsh external conditons (alkali and acids), and prevent loss of important body constituents, especially water.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6</a:t>
            </a:fld>
            <a:endParaRPr lang="hr-H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42</a:t>
            </a:fld>
            <a:endParaRPr lang="hr-H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They</a:t>
            </a:r>
            <a:r>
              <a:rPr lang="hr-HR" baseline="0" dirty="0" smtClean="0"/>
              <a:t> migrate from neural crest into the basal layer of the ectoderm where in human embryos they are seen in early as 8 weeks gestation. They are also seen in hair bulbs, the retina and pia arachnoid.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43</a:t>
            </a:fld>
            <a:endParaRPr lang="hr-H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Each dendritic melanocyte associates wih  a number of keratinocytes forming epidermal melanin unit. The dendritic proceses of melanocytes wind between teh epidemal cells and end as discs in contact with them.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44</a:t>
            </a:fld>
            <a:endParaRPr lang="hr-H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Their cytoplasm contains discretes</a:t>
            </a:r>
            <a:r>
              <a:rPr lang="hr-HR" baseline="0" dirty="0" smtClean="0"/>
              <a:t> organelles – the melanosomes containing varying  amount of the pigment melanin. This is injected in to surrounding keratinocytes  to provide them with pigmentation to help protect skin against damaging ultraviolet  radiation.</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45</a:t>
            </a:fld>
            <a:endParaRPr lang="hr-H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LC is</a:t>
            </a:r>
            <a:r>
              <a:rPr lang="hr-HR" baseline="0" dirty="0" smtClean="0"/>
              <a:t> dendritic cell like melanocytes.  It also lack desmosomes. LCs are alone among epidermal cells in possesing surface receptors for C3b and Fc portion og IgG immunoglobulin and IgE, and bearing major histocompatibility complex class II antigens</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50</a:t>
            </a:fld>
            <a:endParaRPr lang="hr-H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Spcific granules within the cell</a:t>
            </a:r>
            <a:r>
              <a:rPr lang="hr-HR" baseline="0" dirty="0" smtClean="0"/>
              <a:t> looks like tennis racket when seen in electron microscopy. They are plate-like, with round bleb protruding from the surface. LCs come from a mobile pool of precursor originating in the bone marrow.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52</a:t>
            </a:fld>
            <a:endParaRPr lang="hr-H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Topical</a:t>
            </a:r>
            <a:r>
              <a:rPr lang="hr-HR" baseline="0" dirty="0" smtClean="0"/>
              <a:t> or systemic corticosteroids also reduce the density of epidermal LCs.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53</a:t>
            </a:fld>
            <a:endParaRPr lang="hr-H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They are concentrated in</a:t>
            </a:r>
            <a:r>
              <a:rPr lang="hr-HR" baseline="0" dirty="0" smtClean="0"/>
              <a:t> localized thickenings of the epidermis near hair follicles</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55</a:t>
            </a:fld>
            <a:endParaRPr lang="hr-H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Sparse desmosomes connect</a:t>
            </a:r>
            <a:r>
              <a:rPr lang="hr-HR" baseline="0" dirty="0" smtClean="0"/>
              <a:t> these cells to neighbouring keratinocytes. Fine unmyelinated nerve endings are often associated with Merkel cells which express immunoreactivity for various neuropetides.</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56</a:t>
            </a:fld>
            <a:endParaRPr lang="hr-H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The</a:t>
            </a:r>
            <a:r>
              <a:rPr lang="hr-HR" baseline="0" dirty="0" smtClean="0"/>
              <a:t> basement membrane lies at the interface between epidermis and dermis.With light microscope it can be highlited using periodic  acid – Schiff (PAS) stain, because of  its abundance of neutral  mucopolysaccharides.  Electron microscopy shows several zones: lamina densa rich in collagen type IV, and lamina lucida that separates from electron – lucent area – lamina lucida that contains antigen of bullous pemphigoid.  Lamina lucida contains adhesive molecules,  laminin-1, laminin-5 and entactin. BP antigens (230 i 180 kDa) are synthesized by basal cells and are found in close association  with hemidesmosomes and laminin. All these structures provide mechanical support, encouraging the adhesion, growth, differentiatiation as well as migration  of the overlying basal cells. It acts as semipermeable filter that regulates the transfer of nutrients and cells from dermis to epidermis.</a:t>
            </a:r>
          </a:p>
          <a:p>
            <a:r>
              <a:rPr lang="hr-HR" baseline="0" dirty="0" smtClean="0"/>
              <a:t>The plasma membrane of the basal cells has hemidesmosomes.</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58</a:t>
            </a:fld>
            <a:endParaRPr lang="hr-H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Cells are streched like sails</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8</a:t>
            </a:fld>
            <a:endParaRPr lang="hr-H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The basement membrane lies at the interface between the epidermis and dermis.</a:t>
            </a:r>
            <a:r>
              <a:rPr lang="hr-HR" baseline="0" dirty="0" smtClean="0"/>
              <a:t>  With light microscope it can be highlited using periodic acid-Schiff (PAS ) stain, because of abundance of neutral mucopolysaccharides. Elecron microscopy shows that </a:t>
            </a:r>
            <a:r>
              <a:rPr lang="hr-HR" b="1" baseline="0" dirty="0" smtClean="0"/>
              <a:t>lamina densa </a:t>
            </a:r>
            <a:r>
              <a:rPr lang="hr-HR" baseline="0" dirty="0" smtClean="0"/>
              <a:t>(rich in collagen type IV) is separated  from basal cells by electron  - lucent area – </a:t>
            </a:r>
            <a:r>
              <a:rPr lang="hr-HR" b="1" baseline="0" dirty="0" smtClean="0"/>
              <a:t>lamina lucida</a:t>
            </a:r>
            <a:r>
              <a:rPr lang="hr-HR" baseline="0" dirty="0" smtClean="0"/>
              <a:t>. Fine anchoring filaments of laminin-5 cross the lamina lucida and connect the lamina densa to the plasma membrane of the basal cells.  Anchoring fibrils made of collagen type VII and small collagen fibers (type I and III) extend from the papillary dermis to the deep part of lamina densa.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59</a:t>
            </a:fld>
            <a:endParaRPr lang="hr-H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Laminis are large non-collagen glycoproteins produced by keratinocytes aided</a:t>
            </a:r>
            <a:r>
              <a:rPr lang="hr-HR" baseline="0" dirty="0" smtClean="0"/>
              <a:t> by entactin promote adhesion between the basal cells above the lamina lucida and type IV  collagen the main constituent of the lamina  densa, below it. </a:t>
            </a:r>
            <a:r>
              <a:rPr lang="hr-HR" b="1" dirty="0" smtClean="0"/>
              <a:t>Entactin</a:t>
            </a:r>
            <a:r>
              <a:rPr lang="hr-HR" dirty="0" smtClean="0"/>
              <a:t> also known as </a:t>
            </a:r>
            <a:r>
              <a:rPr lang="hr-HR" b="1" dirty="0" smtClean="0"/>
              <a:t>nidogen-1</a:t>
            </a:r>
            <a:r>
              <a:rPr lang="hr-HR" dirty="0" smtClean="0"/>
              <a:t> (NID-1) is a </a:t>
            </a:r>
            <a:r>
              <a:rPr lang="hr-HR" dirty="0" smtClean="0">
                <a:hlinkClick r:id="rId3" action="ppaction://hlinkfile" tooltip="Protein"/>
              </a:rPr>
              <a:t>protein</a:t>
            </a:r>
            <a:r>
              <a:rPr lang="hr-HR" dirty="0" smtClean="0"/>
              <a:t> that in humans is encoded by the </a:t>
            </a:r>
            <a:r>
              <a:rPr lang="hr-HR" i="1" dirty="0" smtClean="0"/>
              <a:t>NID1</a:t>
            </a:r>
            <a:r>
              <a:rPr lang="hr-HR" dirty="0" smtClean="0"/>
              <a:t> </a:t>
            </a:r>
            <a:r>
              <a:rPr lang="hr-HR" dirty="0" smtClean="0">
                <a:hlinkClick r:id="rId4" action="ppaction://hlinkfile" tooltip="Gene"/>
              </a:rPr>
              <a:t>gene</a:t>
            </a:r>
            <a:r>
              <a:rPr lang="hr-HR" dirty="0" smtClean="0"/>
              <a:t>.</a:t>
            </a:r>
            <a:r>
              <a:rPr lang="hr-HR" baseline="30000" dirty="0" smtClean="0">
                <a:hlinkClick r:id="" action="ppaction://hlinkfile"/>
              </a:rPr>
              <a:t>[1][2]</a:t>
            </a:r>
            <a:r>
              <a:rPr lang="hr-HR" dirty="0" smtClean="0"/>
              <a:t> Entactin is a component of the </a:t>
            </a:r>
            <a:r>
              <a:rPr lang="hr-HR" dirty="0" smtClean="0">
                <a:hlinkClick r:id="rId5" action="ppaction://hlinkfile" tooltip="Basement membrane"/>
              </a:rPr>
              <a:t>basement membrane</a:t>
            </a:r>
            <a:r>
              <a:rPr lang="hr-HR" dirty="0" smtClean="0"/>
              <a:t> alongside other components such as </a:t>
            </a:r>
            <a:r>
              <a:rPr lang="hr-HR" dirty="0" smtClean="0">
                <a:hlinkClick r:id="rId6" action="ppaction://hlinkfile" tooltip="Collagen"/>
              </a:rPr>
              <a:t>collagen</a:t>
            </a:r>
            <a:r>
              <a:rPr lang="hr-HR" dirty="0" smtClean="0"/>
              <a:t> type IV, </a:t>
            </a:r>
            <a:r>
              <a:rPr lang="hr-HR" dirty="0" smtClean="0">
                <a:hlinkClick r:id="rId7" action="ppaction://hlinkfile" tooltip="Proteoglycans"/>
              </a:rPr>
              <a:t>proteoglycans</a:t>
            </a:r>
            <a:r>
              <a:rPr lang="hr-HR" dirty="0" smtClean="0"/>
              <a:t> (heparan sulfate and glycosaminoglycans), </a:t>
            </a:r>
            <a:r>
              <a:rPr lang="hr-HR" dirty="0" smtClean="0">
                <a:hlinkClick r:id="rId8" action="ppaction://hlinkfile" tooltip="Laminin"/>
              </a:rPr>
              <a:t>laminin</a:t>
            </a:r>
            <a:r>
              <a:rPr lang="hr-HR" baseline="30000" dirty="0" smtClean="0">
                <a:hlinkClick r:id="" action="ppaction://hlinkfile"/>
              </a:rPr>
              <a:t>[3]</a:t>
            </a:r>
            <a:r>
              <a:rPr lang="hr-HR" dirty="0" smtClean="0"/>
              <a:t> and </a:t>
            </a:r>
            <a:r>
              <a:rPr lang="hr-HR" dirty="0" smtClean="0">
                <a:hlinkClick r:id="rId9" action="ppaction://hlinkfile" tooltip="Fibronectin"/>
              </a:rPr>
              <a:t>fibronectin</a:t>
            </a:r>
            <a:r>
              <a:rPr lang="hr-HR" dirty="0" smtClean="0"/>
              <a:t>.</a:t>
            </a:r>
            <a:r>
              <a:rPr lang="hr-HR" baseline="30000" dirty="0" smtClean="0">
                <a:hlinkClick r:id="" action="ppaction://hlinkfile"/>
              </a:rPr>
              <a:t>[4]</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60</a:t>
            </a:fld>
            <a:endParaRPr lang="hr-H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BP antigens of molecular weights 230 and 180 kDa are synthetized</a:t>
            </a:r>
            <a:r>
              <a:rPr lang="hr-HR" baseline="0" dirty="0" smtClean="0"/>
              <a:t> by basal cells and are found in close association with the hemidesmosoms and laminins.  Their function is unknown, but antibodies to them are found in pemphigoid.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61</a:t>
            </a:fld>
            <a:endParaRPr lang="hr-H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dirty="0" smtClean="0"/>
              <a:t>Dermis lies  between epidermis and</a:t>
            </a:r>
            <a:r>
              <a:rPr lang="hr-HR" baseline="0" dirty="0" smtClean="0"/>
              <a:t> the subcutaneous fat.  </a:t>
            </a:r>
            <a:r>
              <a:rPr lang="hr-HR" b="1" baseline="0" dirty="0" smtClean="0"/>
              <a:t>It supports epidermis nutritionally and structurally.  Its thickness varies, being greatest in the palms and soles, and least in the eyelids. In old age the dermis thins and loses elasticity. </a:t>
            </a:r>
            <a:endParaRPr lang="hr-HR" b="1" dirty="0" smtClean="0"/>
          </a:p>
          <a:p>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67</a:t>
            </a:fld>
            <a:endParaRPr lang="hr-H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b="1" baseline="0" dirty="0" smtClean="0"/>
              <a:t>The dermis interdigitates with epidermis, so upward projections of the dermis – dermal papillae </a:t>
            </a:r>
            <a:r>
              <a:rPr lang="hr-HR" baseline="0" dirty="0" smtClean="0"/>
              <a:t>interlock with with </a:t>
            </a:r>
            <a:r>
              <a:rPr lang="hr-HR" b="1" baseline="0" dirty="0" smtClean="0"/>
              <a:t>down ridges of the  epidermis – the rete pegs</a:t>
            </a:r>
            <a:r>
              <a:rPr lang="hr-HR" baseline="0" dirty="0" smtClean="0"/>
              <a:t>. This interdigitation is responsible for ridges seen most readly on the fingertps as fingerprints. It is important in the adhesion between epidermis and dermis as it incerases the area of contact between them.</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68</a:t>
            </a:fld>
            <a:endParaRPr lang="hr-H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The dermis is</a:t>
            </a:r>
            <a:r>
              <a:rPr lang="hr-HR" baseline="0" dirty="0" smtClean="0"/>
              <a:t> </a:t>
            </a:r>
            <a:r>
              <a:rPr lang="hr-HR" b="1" baseline="0" dirty="0" smtClean="0"/>
              <a:t>largely made of interwoven fibers principally collagen paked in the bundles</a:t>
            </a:r>
            <a:r>
              <a:rPr lang="hr-HR" baseline="0" dirty="0" smtClean="0"/>
              <a:t>. Those in papillary dermis are finer than those in the deeper reticular dermis. Collagen makes up 70-80% of the dry weight of the dermis. These molecules consist of three polypetide chains forming a triple helix with non helicaly segments on the both ends.  Collagen is unusual protein as it contains a high proprtion of </a:t>
            </a:r>
            <a:r>
              <a:rPr lang="hr-HR" b="1" baseline="0" dirty="0" smtClean="0"/>
              <a:t>proline and hydroxyproline and many glycine residues</a:t>
            </a:r>
            <a:r>
              <a:rPr lang="hr-HR" baseline="0" dirty="0" smtClean="0"/>
              <a:t>. The spacing of glycine as every third amino acid is </a:t>
            </a:r>
            <a:r>
              <a:rPr lang="hr-HR" b="1" baseline="0" dirty="0" smtClean="0"/>
              <a:t>prerequisite</a:t>
            </a:r>
            <a:r>
              <a:rPr lang="hr-HR" baseline="0" dirty="0" smtClean="0"/>
              <a:t> for the formation of a triple helix.  Defects in the enzymes needed for collagen synthesis are responsible for some skin disorders  including the Ehlers-Danlos syndrome, lastyrism (fragility of skin and other connective tissues) and osteogenesis imperfecta.</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73</a:t>
            </a:fld>
            <a:endParaRPr lang="hr-H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There are many genetically distinct collagen proteins all with triple helical molecules, and all rich in hydroxyprolinen and hydroxylisine</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74</a:t>
            </a:fld>
            <a:endParaRPr lang="hr-H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baseline="0" dirty="0" smtClean="0"/>
              <a:t>Elastic fibers intermingled with the collagen return skin in to unstreched state.  They account for about 2% of dry weight.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76</a:t>
            </a:fld>
            <a:endParaRPr lang="hr-H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The amorphous ground substance of the dermis consists of of two glycosaminogycans (hyaluronic acid and dermatan sulphate) with smaller amounts of heparan sulphate</a:t>
            </a:r>
            <a:r>
              <a:rPr lang="hr-HR" baseline="0" dirty="0" smtClean="0"/>
              <a:t> and chondroitine sulphate. The ground substance  has several important functions; 1. it binds water, allowing nutrients, hormones and waste products to pass through the dermis; 2. it acts as lubricant between collagen and elasric fibre network; 3. it provides bulk, allowing the dermis to act as a shock absorber.</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78</a:t>
            </a:fld>
            <a:endParaRPr lang="hr-H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b="1" dirty="0" err="1" smtClean="0"/>
              <a:t>Deep</a:t>
            </a:r>
            <a:r>
              <a:rPr lang="hr-HR" b="1" dirty="0" smtClean="0"/>
              <a:t> </a:t>
            </a:r>
            <a:r>
              <a:rPr lang="hr-HR" b="1" dirty="0" err="1" smtClean="0"/>
              <a:t>plexus</a:t>
            </a:r>
            <a:r>
              <a:rPr lang="hr-HR" b="1" dirty="0" smtClean="0"/>
              <a:t> </a:t>
            </a:r>
            <a:r>
              <a:rPr lang="hr-HR" dirty="0" err="1" smtClean="0"/>
              <a:t>lies</a:t>
            </a:r>
            <a:r>
              <a:rPr lang="hr-HR" dirty="0" smtClean="0"/>
              <a:t> </a:t>
            </a:r>
            <a:r>
              <a:rPr lang="hr-HR" dirty="0" err="1" smtClean="0"/>
              <a:t>just</a:t>
            </a:r>
            <a:r>
              <a:rPr lang="hr-HR" dirty="0" smtClean="0"/>
              <a:t> </a:t>
            </a:r>
            <a:r>
              <a:rPr lang="hr-HR" b="1" dirty="0" err="1" smtClean="0"/>
              <a:t>above</a:t>
            </a:r>
            <a:r>
              <a:rPr lang="hr-HR" b="1" dirty="0" smtClean="0"/>
              <a:t>  </a:t>
            </a:r>
            <a:r>
              <a:rPr lang="hr-HR" b="1" dirty="0" err="1" smtClean="0"/>
              <a:t>subcutaneous</a:t>
            </a:r>
            <a:r>
              <a:rPr lang="hr-HR" b="1" dirty="0" smtClean="0"/>
              <a:t> </a:t>
            </a:r>
            <a:r>
              <a:rPr lang="hr-HR" dirty="0" err="1" smtClean="0"/>
              <a:t>fat</a:t>
            </a:r>
            <a:r>
              <a:rPr lang="hr-HR" dirty="0" smtClean="0"/>
              <a:t>, </a:t>
            </a:r>
            <a:r>
              <a:rPr lang="hr-HR" dirty="0" err="1" smtClean="0"/>
              <a:t>and</a:t>
            </a:r>
            <a:r>
              <a:rPr lang="hr-HR" dirty="0" smtClean="0"/>
              <a:t> </a:t>
            </a:r>
            <a:r>
              <a:rPr lang="hr-HR" dirty="0" err="1" smtClean="0"/>
              <a:t>its</a:t>
            </a:r>
            <a:r>
              <a:rPr lang="hr-HR" dirty="0" smtClean="0"/>
              <a:t> </a:t>
            </a:r>
            <a:r>
              <a:rPr lang="hr-HR" dirty="0" err="1" smtClean="0"/>
              <a:t>arterioles</a:t>
            </a:r>
            <a:r>
              <a:rPr lang="hr-HR" dirty="0" smtClean="0"/>
              <a:t> </a:t>
            </a:r>
            <a:r>
              <a:rPr lang="hr-HR" dirty="0" err="1" smtClean="0"/>
              <a:t>supply</a:t>
            </a:r>
            <a:r>
              <a:rPr lang="hr-HR" dirty="0" smtClean="0"/>
              <a:t> </a:t>
            </a:r>
            <a:r>
              <a:rPr lang="hr-HR" dirty="0" err="1" smtClean="0"/>
              <a:t>the</a:t>
            </a:r>
            <a:r>
              <a:rPr lang="hr-HR" dirty="0" smtClean="0"/>
              <a:t> </a:t>
            </a:r>
            <a:r>
              <a:rPr lang="hr-HR" dirty="0" err="1" smtClean="0"/>
              <a:t>sweat</a:t>
            </a:r>
            <a:r>
              <a:rPr lang="hr-HR" dirty="0" smtClean="0"/>
              <a:t> </a:t>
            </a:r>
            <a:r>
              <a:rPr lang="hr-HR" dirty="0" err="1" smtClean="0"/>
              <a:t>glands</a:t>
            </a:r>
            <a:r>
              <a:rPr lang="hr-HR" baseline="0" dirty="0" smtClean="0"/>
              <a:t> </a:t>
            </a:r>
            <a:r>
              <a:rPr lang="hr-HR" baseline="0" dirty="0" err="1" smtClean="0"/>
              <a:t>and</a:t>
            </a:r>
            <a:r>
              <a:rPr lang="hr-HR" baseline="0" dirty="0" smtClean="0"/>
              <a:t> </a:t>
            </a:r>
            <a:r>
              <a:rPr lang="hr-HR" baseline="0" dirty="0" err="1" smtClean="0"/>
              <a:t>hair</a:t>
            </a:r>
            <a:r>
              <a:rPr lang="hr-HR" baseline="0" dirty="0" smtClean="0"/>
              <a:t> </a:t>
            </a:r>
            <a:r>
              <a:rPr lang="hr-HR" baseline="0" dirty="0" err="1" smtClean="0"/>
              <a:t>papillae</a:t>
            </a:r>
            <a:r>
              <a:rPr lang="hr-HR" baseline="0" dirty="0" smtClean="0"/>
              <a:t>.</a:t>
            </a:r>
          </a:p>
          <a:p>
            <a:r>
              <a:rPr lang="hr-HR" b="1" baseline="0" dirty="0" err="1" smtClean="0"/>
              <a:t>The</a:t>
            </a:r>
            <a:r>
              <a:rPr lang="hr-HR" b="1" baseline="0" dirty="0" smtClean="0"/>
              <a:t> </a:t>
            </a:r>
            <a:r>
              <a:rPr lang="hr-HR" b="1" baseline="0" dirty="0" err="1" smtClean="0"/>
              <a:t>supeficial</a:t>
            </a:r>
            <a:r>
              <a:rPr lang="hr-HR" b="1" baseline="0" dirty="0" smtClean="0"/>
              <a:t> </a:t>
            </a:r>
            <a:r>
              <a:rPr lang="hr-HR" b="1" baseline="0" dirty="0" err="1" smtClean="0"/>
              <a:t>plexus</a:t>
            </a:r>
            <a:r>
              <a:rPr lang="hr-HR" b="1" baseline="0" dirty="0" smtClean="0"/>
              <a:t> </a:t>
            </a:r>
            <a:r>
              <a:rPr lang="hr-HR" baseline="0" dirty="0" smtClean="0"/>
              <a:t>is </a:t>
            </a:r>
            <a:r>
              <a:rPr lang="hr-HR" baseline="0" dirty="0" err="1" smtClean="0"/>
              <a:t>in</a:t>
            </a:r>
            <a:r>
              <a:rPr lang="hr-HR" baseline="0" dirty="0" smtClean="0"/>
              <a:t> </a:t>
            </a:r>
            <a:r>
              <a:rPr lang="hr-HR" baseline="0" dirty="0" err="1" smtClean="0"/>
              <a:t>the</a:t>
            </a:r>
            <a:r>
              <a:rPr lang="hr-HR" baseline="0" dirty="0" smtClean="0"/>
              <a:t> </a:t>
            </a:r>
            <a:r>
              <a:rPr lang="hr-HR" b="1" baseline="0" dirty="0" err="1" smtClean="0"/>
              <a:t>papilary</a:t>
            </a:r>
            <a:r>
              <a:rPr lang="hr-HR" b="1" baseline="0" dirty="0" smtClean="0"/>
              <a:t> </a:t>
            </a:r>
            <a:r>
              <a:rPr lang="hr-HR" b="1" baseline="0" dirty="0" err="1" smtClean="0"/>
              <a:t>dermis</a:t>
            </a:r>
            <a:r>
              <a:rPr lang="hr-HR" baseline="0" dirty="0" smtClean="0"/>
              <a:t> </a:t>
            </a:r>
            <a:r>
              <a:rPr lang="hr-HR" baseline="0" dirty="0" err="1" smtClean="0"/>
              <a:t>and</a:t>
            </a:r>
            <a:r>
              <a:rPr lang="hr-HR" baseline="0" dirty="0" smtClean="0"/>
              <a:t> </a:t>
            </a:r>
            <a:r>
              <a:rPr lang="hr-HR" baseline="0" dirty="0" err="1" smtClean="0"/>
              <a:t>arterioles</a:t>
            </a:r>
            <a:r>
              <a:rPr lang="hr-HR" baseline="0" dirty="0" smtClean="0"/>
              <a:t> </a:t>
            </a:r>
            <a:r>
              <a:rPr lang="hr-HR" baseline="0" dirty="0" err="1" smtClean="0"/>
              <a:t>from</a:t>
            </a:r>
            <a:r>
              <a:rPr lang="hr-HR" baseline="0" dirty="0" smtClean="0"/>
              <a:t> it </a:t>
            </a:r>
            <a:r>
              <a:rPr lang="hr-HR" baseline="0" dirty="0" err="1" smtClean="0"/>
              <a:t>become</a:t>
            </a:r>
            <a:r>
              <a:rPr lang="hr-HR" baseline="0" dirty="0" smtClean="0"/>
              <a:t> </a:t>
            </a:r>
            <a:r>
              <a:rPr lang="hr-HR" baseline="0" dirty="0" err="1" smtClean="0"/>
              <a:t>capillary</a:t>
            </a:r>
            <a:r>
              <a:rPr lang="hr-HR" baseline="0" dirty="0" smtClean="0"/>
              <a:t> </a:t>
            </a:r>
            <a:r>
              <a:rPr lang="hr-HR" baseline="0" dirty="0" err="1" smtClean="0"/>
              <a:t>loops</a:t>
            </a:r>
            <a:r>
              <a:rPr lang="hr-HR" baseline="0" dirty="0" smtClean="0"/>
              <a:t> </a:t>
            </a:r>
            <a:r>
              <a:rPr lang="hr-HR" baseline="0" dirty="0" err="1" smtClean="0"/>
              <a:t>in</a:t>
            </a:r>
            <a:r>
              <a:rPr lang="hr-HR" baseline="0" dirty="0" smtClean="0"/>
              <a:t> </a:t>
            </a:r>
            <a:r>
              <a:rPr lang="hr-HR" baseline="0" dirty="0" err="1" smtClean="0"/>
              <a:t>the</a:t>
            </a:r>
            <a:r>
              <a:rPr lang="hr-HR" baseline="0" dirty="0" smtClean="0"/>
              <a:t> </a:t>
            </a:r>
            <a:r>
              <a:rPr lang="hr-HR" baseline="0" dirty="0" err="1" smtClean="0"/>
              <a:t>dermal</a:t>
            </a:r>
            <a:r>
              <a:rPr lang="hr-HR" baseline="0" dirty="0" smtClean="0"/>
              <a:t> </a:t>
            </a:r>
            <a:r>
              <a:rPr lang="hr-HR" baseline="0" dirty="0" err="1" smtClean="0"/>
              <a:t>papillae</a:t>
            </a:r>
            <a:r>
              <a:rPr lang="hr-HR" baseline="0" dirty="0" smtClean="0"/>
              <a:t>. </a:t>
            </a:r>
            <a:r>
              <a:rPr lang="hr-HR" baseline="0" dirty="0" err="1" smtClean="0"/>
              <a:t>An</a:t>
            </a:r>
            <a:r>
              <a:rPr lang="hr-HR" baseline="0" dirty="0" smtClean="0"/>
              <a:t> </a:t>
            </a:r>
            <a:r>
              <a:rPr lang="hr-HR" baseline="0" dirty="0" err="1" smtClean="0"/>
              <a:t>arteriole</a:t>
            </a:r>
            <a:r>
              <a:rPr lang="hr-HR" baseline="0" dirty="0" smtClean="0"/>
              <a:t> </a:t>
            </a:r>
            <a:r>
              <a:rPr lang="hr-HR" baseline="0" dirty="0" err="1" smtClean="0"/>
              <a:t>arising</a:t>
            </a:r>
            <a:r>
              <a:rPr lang="hr-HR" baseline="0" dirty="0" smtClean="0"/>
              <a:t> </a:t>
            </a:r>
            <a:r>
              <a:rPr lang="hr-HR" baseline="0" dirty="0" err="1" smtClean="0"/>
              <a:t>in</a:t>
            </a:r>
            <a:r>
              <a:rPr lang="hr-HR" baseline="0" dirty="0" smtClean="0"/>
              <a:t> </a:t>
            </a:r>
            <a:r>
              <a:rPr lang="hr-HR" baseline="0" dirty="0" err="1" smtClean="0"/>
              <a:t>the</a:t>
            </a:r>
            <a:r>
              <a:rPr lang="hr-HR" baseline="0" dirty="0" smtClean="0"/>
              <a:t> </a:t>
            </a:r>
            <a:r>
              <a:rPr lang="hr-HR" baseline="0" dirty="0" err="1" smtClean="0"/>
              <a:t>deep</a:t>
            </a:r>
            <a:r>
              <a:rPr lang="hr-HR" baseline="0" dirty="0" smtClean="0"/>
              <a:t> </a:t>
            </a:r>
            <a:r>
              <a:rPr lang="hr-HR" baseline="0" dirty="0" err="1" smtClean="0"/>
              <a:t>dermis</a:t>
            </a:r>
            <a:r>
              <a:rPr lang="hr-HR" baseline="0" dirty="0" smtClean="0"/>
              <a:t> </a:t>
            </a:r>
            <a:r>
              <a:rPr lang="hr-HR" baseline="0" dirty="0" err="1" smtClean="0"/>
              <a:t>supplies</a:t>
            </a:r>
            <a:r>
              <a:rPr lang="hr-HR" baseline="0" dirty="0" smtClean="0"/>
              <a:t> </a:t>
            </a:r>
            <a:r>
              <a:rPr lang="hr-HR" baseline="0" dirty="0" err="1" smtClean="0"/>
              <a:t>an</a:t>
            </a:r>
            <a:r>
              <a:rPr lang="hr-HR" baseline="0" dirty="0" smtClean="0"/>
              <a:t> </a:t>
            </a:r>
            <a:r>
              <a:rPr lang="hr-HR" baseline="0" dirty="0" err="1" smtClean="0"/>
              <a:t>inverted</a:t>
            </a:r>
            <a:r>
              <a:rPr lang="hr-HR" baseline="0" dirty="0" smtClean="0"/>
              <a:t> </a:t>
            </a:r>
            <a:r>
              <a:rPr lang="hr-HR" baseline="0" dirty="0" err="1" smtClean="0"/>
              <a:t>cone</a:t>
            </a:r>
            <a:r>
              <a:rPr lang="hr-HR" baseline="0" dirty="0" smtClean="0"/>
              <a:t> </a:t>
            </a:r>
            <a:r>
              <a:rPr lang="hr-HR" baseline="0" dirty="0" err="1" smtClean="0"/>
              <a:t>of</a:t>
            </a:r>
            <a:r>
              <a:rPr lang="hr-HR" baseline="0" dirty="0" smtClean="0"/>
              <a:t> </a:t>
            </a:r>
            <a:r>
              <a:rPr lang="hr-HR" baseline="0" dirty="0" err="1" smtClean="0"/>
              <a:t>tissue</a:t>
            </a:r>
            <a:r>
              <a:rPr lang="hr-HR" baseline="0" dirty="0" smtClean="0"/>
              <a:t> </a:t>
            </a:r>
            <a:r>
              <a:rPr lang="hr-HR" baseline="0" dirty="0" err="1" smtClean="0"/>
              <a:t>vith</a:t>
            </a:r>
            <a:r>
              <a:rPr lang="hr-HR" baseline="0" dirty="0" smtClean="0"/>
              <a:t> base at </a:t>
            </a:r>
            <a:r>
              <a:rPr lang="hr-HR" baseline="0" dirty="0" err="1" smtClean="0"/>
              <a:t>the</a:t>
            </a:r>
            <a:r>
              <a:rPr lang="hr-HR" baseline="0" dirty="0" smtClean="0"/>
              <a:t> </a:t>
            </a:r>
            <a:r>
              <a:rPr lang="hr-HR" baseline="0" dirty="0" err="1" smtClean="0"/>
              <a:t>epidermis</a:t>
            </a:r>
            <a:r>
              <a:rPr lang="hr-HR" baseline="0" dirty="0" smtClean="0"/>
              <a:t>.</a:t>
            </a:r>
          </a:p>
          <a:p>
            <a:r>
              <a:rPr lang="hr-HR" baseline="0" dirty="0" err="1" smtClean="0"/>
              <a:t>The</a:t>
            </a:r>
            <a:r>
              <a:rPr lang="hr-HR" baseline="0" dirty="0" smtClean="0"/>
              <a:t> </a:t>
            </a:r>
            <a:r>
              <a:rPr lang="hr-HR" baseline="0" dirty="0" err="1" smtClean="0"/>
              <a:t>blood</a:t>
            </a:r>
            <a:r>
              <a:rPr lang="hr-HR" baseline="0" dirty="0" smtClean="0"/>
              <a:t> </a:t>
            </a:r>
            <a:r>
              <a:rPr lang="hr-HR" baseline="0" dirty="0" err="1" smtClean="0"/>
              <a:t>vessels</a:t>
            </a:r>
            <a:r>
              <a:rPr lang="hr-HR" baseline="0" dirty="0" smtClean="0"/>
              <a:t> </a:t>
            </a:r>
            <a:r>
              <a:rPr lang="hr-HR" baseline="0" dirty="0" err="1" smtClean="0"/>
              <a:t>in</a:t>
            </a:r>
            <a:r>
              <a:rPr lang="hr-HR" baseline="0" dirty="0" smtClean="0"/>
              <a:t> </a:t>
            </a:r>
            <a:r>
              <a:rPr lang="hr-HR" baseline="0" dirty="0" err="1" smtClean="0"/>
              <a:t>the</a:t>
            </a:r>
            <a:r>
              <a:rPr lang="hr-HR" baseline="0" dirty="0" smtClean="0"/>
              <a:t> </a:t>
            </a:r>
            <a:r>
              <a:rPr lang="hr-HR" baseline="0" dirty="0" err="1" smtClean="0"/>
              <a:t>skin</a:t>
            </a:r>
            <a:r>
              <a:rPr lang="hr-HR" baseline="0" dirty="0" smtClean="0"/>
              <a:t> are </a:t>
            </a:r>
            <a:r>
              <a:rPr lang="hr-HR" baseline="0" dirty="0" err="1" smtClean="0"/>
              <a:t>important</a:t>
            </a:r>
            <a:r>
              <a:rPr lang="hr-HR" baseline="0" dirty="0" smtClean="0"/>
              <a:t> </a:t>
            </a:r>
            <a:r>
              <a:rPr lang="hr-HR" baseline="0" dirty="0" err="1" smtClean="0"/>
              <a:t>in</a:t>
            </a:r>
            <a:r>
              <a:rPr lang="hr-HR" baseline="0" dirty="0" smtClean="0"/>
              <a:t> </a:t>
            </a:r>
            <a:r>
              <a:rPr lang="hr-HR" baseline="0" dirty="0" err="1" smtClean="0"/>
              <a:t>thermoregulation</a:t>
            </a:r>
            <a:r>
              <a:rPr lang="hr-HR" baseline="0" dirty="0" smtClean="0"/>
              <a:t>. </a:t>
            </a:r>
            <a:r>
              <a:rPr lang="hr-HR" baseline="0" dirty="0" err="1" smtClean="0"/>
              <a:t>Under</a:t>
            </a:r>
            <a:r>
              <a:rPr lang="hr-HR" baseline="0" dirty="0" smtClean="0"/>
              <a:t> </a:t>
            </a:r>
            <a:r>
              <a:rPr lang="hr-HR" baseline="0" dirty="0" err="1" smtClean="0"/>
              <a:t>sympathetic</a:t>
            </a:r>
            <a:r>
              <a:rPr lang="hr-HR" baseline="0" dirty="0" smtClean="0"/>
              <a:t> </a:t>
            </a:r>
            <a:r>
              <a:rPr lang="hr-HR" baseline="0" dirty="0" err="1" smtClean="0"/>
              <a:t>nervous</a:t>
            </a:r>
            <a:r>
              <a:rPr lang="hr-HR" baseline="0" dirty="0" smtClean="0"/>
              <a:t> </a:t>
            </a:r>
            <a:r>
              <a:rPr lang="hr-HR" baseline="0" dirty="0" err="1" smtClean="0"/>
              <a:t>control</a:t>
            </a:r>
            <a:r>
              <a:rPr lang="hr-HR" baseline="0" dirty="0" smtClean="0"/>
              <a:t> </a:t>
            </a:r>
            <a:r>
              <a:rPr lang="hr-HR" baseline="0" dirty="0" err="1" smtClean="0"/>
              <a:t>artheriovenous</a:t>
            </a:r>
            <a:r>
              <a:rPr lang="hr-HR" baseline="0" dirty="0" smtClean="0"/>
              <a:t> </a:t>
            </a:r>
            <a:r>
              <a:rPr lang="hr-HR" baseline="0" dirty="0" err="1" smtClean="0"/>
              <a:t>anastomoses</a:t>
            </a:r>
            <a:r>
              <a:rPr lang="hr-HR" baseline="0" dirty="0" smtClean="0"/>
              <a:t> at </a:t>
            </a:r>
            <a:r>
              <a:rPr lang="hr-HR" baseline="0" dirty="0" err="1" smtClean="0"/>
              <a:t>the</a:t>
            </a:r>
            <a:r>
              <a:rPr lang="hr-HR" baseline="0" dirty="0" smtClean="0"/>
              <a:t> </a:t>
            </a:r>
            <a:r>
              <a:rPr lang="hr-HR" baseline="0" dirty="0" err="1" smtClean="0"/>
              <a:t>level</a:t>
            </a:r>
            <a:r>
              <a:rPr lang="hr-HR" baseline="0" dirty="0" smtClean="0"/>
              <a:t> </a:t>
            </a:r>
            <a:r>
              <a:rPr lang="hr-HR" baseline="0" dirty="0" err="1" smtClean="0"/>
              <a:t>of</a:t>
            </a:r>
            <a:r>
              <a:rPr lang="hr-HR" baseline="0" dirty="0" smtClean="0"/>
              <a:t> </a:t>
            </a:r>
            <a:r>
              <a:rPr lang="hr-HR" baseline="0" dirty="0" err="1" smtClean="0"/>
              <a:t>the</a:t>
            </a:r>
            <a:r>
              <a:rPr lang="hr-HR" baseline="0" dirty="0" smtClean="0"/>
              <a:t> </a:t>
            </a:r>
            <a:r>
              <a:rPr lang="hr-HR" baseline="0" dirty="0" err="1" smtClean="0"/>
              <a:t>deep</a:t>
            </a:r>
            <a:r>
              <a:rPr lang="hr-HR" baseline="0" dirty="0" smtClean="0"/>
              <a:t> </a:t>
            </a:r>
            <a:r>
              <a:rPr lang="hr-HR" baseline="0" dirty="0" err="1" smtClean="0"/>
              <a:t>plexus</a:t>
            </a:r>
            <a:r>
              <a:rPr lang="hr-HR" baseline="0" dirty="0" smtClean="0"/>
              <a:t> </a:t>
            </a:r>
            <a:r>
              <a:rPr lang="hr-HR" baseline="0" dirty="0" err="1" smtClean="0"/>
              <a:t>can</a:t>
            </a:r>
            <a:r>
              <a:rPr lang="hr-HR" baseline="0" dirty="0" smtClean="0"/>
              <a:t> </a:t>
            </a:r>
            <a:r>
              <a:rPr lang="hr-HR" baseline="0" dirty="0" err="1" smtClean="0"/>
              <a:t>shunt</a:t>
            </a:r>
            <a:r>
              <a:rPr lang="hr-HR" baseline="0" dirty="0" smtClean="0"/>
              <a:t> </a:t>
            </a:r>
            <a:r>
              <a:rPr lang="hr-HR" baseline="0" dirty="0" err="1" smtClean="0"/>
              <a:t>blood</a:t>
            </a:r>
            <a:r>
              <a:rPr lang="hr-HR" baseline="0" dirty="0" smtClean="0"/>
              <a:t> to </a:t>
            </a:r>
            <a:r>
              <a:rPr lang="hr-HR" baseline="0" dirty="0" err="1" smtClean="0"/>
              <a:t>the</a:t>
            </a:r>
            <a:r>
              <a:rPr lang="hr-HR" baseline="0" dirty="0" smtClean="0"/>
              <a:t> </a:t>
            </a:r>
            <a:r>
              <a:rPr lang="hr-HR" baseline="0" dirty="0" err="1" smtClean="0"/>
              <a:t>venous</a:t>
            </a:r>
            <a:r>
              <a:rPr lang="hr-HR" baseline="0" dirty="0" smtClean="0"/>
              <a:t> </a:t>
            </a:r>
            <a:r>
              <a:rPr lang="hr-HR" baseline="0" dirty="0" err="1" smtClean="0"/>
              <a:t>plexus</a:t>
            </a:r>
            <a:r>
              <a:rPr lang="hr-HR" baseline="0" dirty="0" smtClean="0"/>
              <a:t> at </a:t>
            </a:r>
            <a:r>
              <a:rPr lang="hr-HR" baseline="0" dirty="0" err="1" smtClean="0"/>
              <a:t>the</a:t>
            </a:r>
            <a:r>
              <a:rPr lang="hr-HR" baseline="0" dirty="0" smtClean="0"/>
              <a:t> </a:t>
            </a:r>
            <a:r>
              <a:rPr lang="hr-HR" baseline="0" dirty="0" err="1" smtClean="0"/>
              <a:t>expense</a:t>
            </a:r>
            <a:r>
              <a:rPr lang="hr-HR" baseline="0" dirty="0" smtClean="0"/>
              <a:t> </a:t>
            </a:r>
            <a:r>
              <a:rPr lang="hr-HR" baseline="0" dirty="0" err="1" smtClean="0"/>
              <a:t>of</a:t>
            </a:r>
            <a:r>
              <a:rPr lang="hr-HR" baseline="0" dirty="0" smtClean="0"/>
              <a:t> </a:t>
            </a:r>
            <a:r>
              <a:rPr lang="hr-HR" baseline="0" dirty="0" err="1" smtClean="0"/>
              <a:t>the</a:t>
            </a:r>
            <a:r>
              <a:rPr lang="hr-HR" baseline="0" dirty="0" smtClean="0"/>
              <a:t> </a:t>
            </a:r>
            <a:r>
              <a:rPr lang="hr-HR" baseline="0" dirty="0" err="1" smtClean="0"/>
              <a:t>papillary</a:t>
            </a:r>
            <a:r>
              <a:rPr lang="hr-HR" baseline="0" dirty="0" smtClean="0"/>
              <a:t> </a:t>
            </a:r>
            <a:r>
              <a:rPr lang="hr-HR" baseline="0" dirty="0" err="1" smtClean="0"/>
              <a:t>loops</a:t>
            </a:r>
            <a:r>
              <a:rPr lang="hr-HR" baseline="0" dirty="0" smtClean="0"/>
              <a:t>, </a:t>
            </a:r>
            <a:r>
              <a:rPr lang="hr-HR" baseline="0" dirty="0" err="1" smtClean="0"/>
              <a:t>thereby</a:t>
            </a:r>
            <a:r>
              <a:rPr lang="hr-HR" baseline="0" dirty="0" smtClean="0"/>
              <a:t> </a:t>
            </a:r>
            <a:r>
              <a:rPr lang="hr-HR" baseline="0" dirty="0" err="1" smtClean="0"/>
              <a:t>reducing</a:t>
            </a:r>
            <a:r>
              <a:rPr lang="hr-HR" baseline="0" dirty="0" smtClean="0"/>
              <a:t> </a:t>
            </a:r>
            <a:r>
              <a:rPr lang="hr-HR" baseline="0" dirty="0" err="1" smtClean="0"/>
              <a:t>surface</a:t>
            </a:r>
            <a:r>
              <a:rPr lang="hr-HR" baseline="0" dirty="0" smtClean="0"/>
              <a:t> </a:t>
            </a:r>
            <a:r>
              <a:rPr lang="hr-HR" baseline="0" dirty="0" err="1" smtClean="0"/>
              <a:t>heat</a:t>
            </a:r>
            <a:r>
              <a:rPr lang="hr-HR" baseline="0" dirty="0" smtClean="0"/>
              <a:t> </a:t>
            </a:r>
            <a:r>
              <a:rPr lang="hr-HR" baseline="0" dirty="0" err="1" smtClean="0"/>
              <a:t>loss</a:t>
            </a:r>
            <a:r>
              <a:rPr lang="hr-HR" baseline="0" dirty="0" smtClean="0"/>
              <a:t> </a:t>
            </a:r>
            <a:r>
              <a:rPr lang="hr-HR" baseline="0" dirty="0" err="1" smtClean="0"/>
              <a:t>by</a:t>
            </a:r>
            <a:r>
              <a:rPr lang="hr-HR" baseline="0" dirty="0" smtClean="0"/>
              <a:t> </a:t>
            </a:r>
            <a:r>
              <a:rPr lang="hr-HR" baseline="0" dirty="0" err="1" smtClean="0"/>
              <a:t>convection</a:t>
            </a:r>
            <a:r>
              <a:rPr lang="hr-HR" baseline="0" dirty="0" smtClean="0"/>
              <a:t>.</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79</a:t>
            </a:fld>
            <a:endParaRPr lang="hr-H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Thickness of epidermis varies from 0,1 mm on eyelids to 1-1,5 mm on the palms and soles. A generated cell moves or is pushed by underlying mitotic activity</a:t>
            </a:r>
            <a:r>
              <a:rPr lang="hr-HR" baseline="0" dirty="0" smtClean="0"/>
              <a:t> to the surface, passing through the prickle and granular cell layers, before dying in the horny layer.</a:t>
            </a:r>
            <a:endParaRPr lang="hr-HR" dirty="0" smtClean="0"/>
          </a:p>
          <a:p>
            <a:r>
              <a:rPr lang="hr-HR" dirty="0" smtClean="0"/>
              <a:t>The journey and maturatuon of cell from basal layer through</a:t>
            </a:r>
            <a:r>
              <a:rPr lang="hr-HR" baseline="0" dirty="0" smtClean="0"/>
              <a:t> epidermis up to horny layer last 21 day, but time need for complete sheding is necessary 28 days.  That is reason why we order patients 3 to 4 weeks after some destructive procedure such as peeling and cryotherapy as well.  Skin thickness is sometime compared with thickness of scarf.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9</a:t>
            </a:fld>
            <a:endParaRPr lang="hr-H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err="1" smtClean="0"/>
              <a:t>Afferent</a:t>
            </a:r>
            <a:r>
              <a:rPr lang="hr-HR" dirty="0" smtClean="0"/>
              <a:t> </a:t>
            </a:r>
            <a:r>
              <a:rPr lang="hr-HR" dirty="0" err="1" smtClean="0"/>
              <a:t>lymphatics</a:t>
            </a:r>
            <a:r>
              <a:rPr lang="hr-HR" dirty="0" smtClean="0"/>
              <a:t> </a:t>
            </a:r>
            <a:r>
              <a:rPr lang="hr-HR" dirty="0" err="1" smtClean="0"/>
              <a:t>begin</a:t>
            </a:r>
            <a:r>
              <a:rPr lang="hr-HR" dirty="0" smtClean="0"/>
              <a:t> as </a:t>
            </a:r>
            <a:r>
              <a:rPr lang="hr-HR" dirty="0" err="1" smtClean="0"/>
              <a:t>blind</a:t>
            </a:r>
            <a:r>
              <a:rPr lang="hr-HR" dirty="0" smtClean="0"/>
              <a:t>-</a:t>
            </a:r>
            <a:r>
              <a:rPr lang="hr-HR" dirty="0" err="1" smtClean="0"/>
              <a:t>ended</a:t>
            </a:r>
            <a:r>
              <a:rPr lang="hr-HR" dirty="0" smtClean="0"/>
              <a:t> </a:t>
            </a:r>
            <a:r>
              <a:rPr lang="hr-HR" dirty="0" err="1" smtClean="0"/>
              <a:t>capillaries</a:t>
            </a:r>
            <a:r>
              <a:rPr lang="hr-HR" dirty="0" smtClean="0"/>
              <a:t> </a:t>
            </a:r>
            <a:r>
              <a:rPr lang="hr-HR" dirty="0" err="1" smtClean="0"/>
              <a:t>in</a:t>
            </a:r>
            <a:r>
              <a:rPr lang="hr-HR" dirty="0" smtClean="0"/>
              <a:t> </a:t>
            </a:r>
            <a:r>
              <a:rPr lang="hr-HR" dirty="0" err="1" smtClean="0"/>
              <a:t>the</a:t>
            </a:r>
            <a:r>
              <a:rPr lang="hr-HR" dirty="0" smtClean="0"/>
              <a:t> </a:t>
            </a:r>
            <a:r>
              <a:rPr lang="hr-HR" dirty="0" err="1" smtClean="0"/>
              <a:t>dermal</a:t>
            </a:r>
            <a:r>
              <a:rPr lang="hr-HR" baseline="0" dirty="0" smtClean="0"/>
              <a:t> papila </a:t>
            </a:r>
            <a:r>
              <a:rPr lang="hr-HR" baseline="0" dirty="0" err="1" smtClean="0"/>
              <a:t>and</a:t>
            </a:r>
            <a:r>
              <a:rPr lang="hr-HR" baseline="0" dirty="0" smtClean="0"/>
              <a:t> </a:t>
            </a:r>
            <a:r>
              <a:rPr lang="hr-HR" b="1" baseline="0" dirty="0" err="1" smtClean="0"/>
              <a:t>pass</a:t>
            </a:r>
            <a:r>
              <a:rPr lang="hr-HR" b="1" baseline="0" dirty="0" smtClean="0"/>
              <a:t> to a </a:t>
            </a:r>
            <a:r>
              <a:rPr lang="hr-HR" b="1" baseline="0" dirty="0" err="1" smtClean="0"/>
              <a:t>superficial</a:t>
            </a:r>
            <a:r>
              <a:rPr lang="hr-HR" b="1" baseline="0" dirty="0" smtClean="0"/>
              <a:t> </a:t>
            </a:r>
            <a:r>
              <a:rPr lang="hr-HR" b="1" baseline="0" dirty="0" err="1" smtClean="0"/>
              <a:t>lymphatics</a:t>
            </a:r>
            <a:r>
              <a:rPr lang="hr-HR" b="1" baseline="0" dirty="0" smtClean="0"/>
              <a:t> </a:t>
            </a:r>
            <a:r>
              <a:rPr lang="hr-HR" b="1" baseline="0" dirty="0" err="1" smtClean="0"/>
              <a:t>plexus</a:t>
            </a:r>
            <a:r>
              <a:rPr lang="hr-HR" b="1" baseline="0" dirty="0" smtClean="0"/>
              <a:t> </a:t>
            </a:r>
            <a:r>
              <a:rPr lang="hr-HR" b="1" baseline="0" dirty="0" err="1" smtClean="0"/>
              <a:t>in</a:t>
            </a:r>
            <a:r>
              <a:rPr lang="hr-HR" b="1" baseline="0" dirty="0" smtClean="0"/>
              <a:t> </a:t>
            </a:r>
            <a:r>
              <a:rPr lang="hr-HR" b="1" baseline="0" dirty="0" err="1" smtClean="0"/>
              <a:t>the</a:t>
            </a:r>
            <a:r>
              <a:rPr lang="hr-HR" b="1" baseline="0" dirty="0" smtClean="0"/>
              <a:t> </a:t>
            </a:r>
            <a:r>
              <a:rPr lang="hr-HR" b="1" baseline="0" dirty="0" err="1" smtClean="0"/>
              <a:t>papillary</a:t>
            </a:r>
            <a:r>
              <a:rPr lang="hr-HR" b="1" baseline="0" dirty="0" smtClean="0"/>
              <a:t> </a:t>
            </a:r>
            <a:r>
              <a:rPr lang="hr-HR" b="1" baseline="0" dirty="0" err="1" smtClean="0"/>
              <a:t>dermis</a:t>
            </a:r>
            <a:r>
              <a:rPr lang="hr-HR" baseline="0" dirty="0" smtClean="0"/>
              <a:t>. There are teo deeper horizontal plexuses, and collecting lymphatics from the deeper one run with the veins in the superficial fascia.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80</a:t>
            </a:fld>
            <a:endParaRPr lang="hr-H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err="1" smtClean="0"/>
              <a:t>The</a:t>
            </a:r>
            <a:r>
              <a:rPr lang="hr-HR" dirty="0" smtClean="0"/>
              <a:t> </a:t>
            </a:r>
            <a:r>
              <a:rPr lang="hr-HR" dirty="0" err="1" smtClean="0"/>
              <a:t>skin</a:t>
            </a:r>
            <a:r>
              <a:rPr lang="hr-HR" dirty="0" smtClean="0"/>
              <a:t> is </a:t>
            </a:r>
            <a:r>
              <a:rPr lang="hr-HR" dirty="0" err="1" smtClean="0"/>
              <a:t>liberally</a:t>
            </a:r>
            <a:r>
              <a:rPr lang="hr-HR" baseline="0" dirty="0" smtClean="0"/>
              <a:t> </a:t>
            </a:r>
            <a:r>
              <a:rPr lang="hr-HR" baseline="0" dirty="0" err="1" smtClean="0"/>
              <a:t>supplied</a:t>
            </a:r>
            <a:r>
              <a:rPr lang="hr-HR" baseline="0" dirty="0" smtClean="0"/>
              <a:t> </a:t>
            </a:r>
            <a:r>
              <a:rPr lang="hr-HR" baseline="0" dirty="0" err="1" smtClean="0"/>
              <a:t>with</a:t>
            </a:r>
            <a:r>
              <a:rPr lang="hr-HR" baseline="0" dirty="0" smtClean="0"/>
              <a:t> </a:t>
            </a:r>
            <a:r>
              <a:rPr lang="hr-HR" baseline="0" dirty="0" err="1" smtClean="0"/>
              <a:t>an</a:t>
            </a:r>
            <a:r>
              <a:rPr lang="hr-HR" baseline="0" dirty="0" smtClean="0"/>
              <a:t> </a:t>
            </a:r>
            <a:r>
              <a:rPr lang="hr-HR" baseline="0" dirty="0" err="1" smtClean="0"/>
              <a:t>estimated</a:t>
            </a:r>
            <a:r>
              <a:rPr lang="hr-HR" baseline="0" dirty="0" smtClean="0"/>
              <a:t> 1 </a:t>
            </a:r>
            <a:r>
              <a:rPr lang="hr-HR" baseline="0" dirty="0" err="1" smtClean="0"/>
              <a:t>000</a:t>
            </a:r>
            <a:r>
              <a:rPr lang="hr-HR" baseline="0" dirty="0" smtClean="0"/>
              <a:t> </a:t>
            </a:r>
            <a:r>
              <a:rPr lang="hr-HR" baseline="0" dirty="0" err="1" smtClean="0"/>
              <a:t>000</a:t>
            </a:r>
            <a:r>
              <a:rPr lang="hr-HR" baseline="0" dirty="0" smtClean="0"/>
              <a:t> nerve </a:t>
            </a:r>
            <a:r>
              <a:rPr lang="hr-HR" baseline="0" dirty="0" err="1" smtClean="0"/>
              <a:t>fibers</a:t>
            </a:r>
            <a:r>
              <a:rPr lang="hr-HR" baseline="0" dirty="0" smtClean="0"/>
              <a:t>. Most are </a:t>
            </a:r>
            <a:r>
              <a:rPr lang="hr-HR" baseline="0" dirty="0" err="1" smtClean="0"/>
              <a:t>found</a:t>
            </a:r>
            <a:r>
              <a:rPr lang="hr-HR" baseline="0" dirty="0" smtClean="0"/>
              <a:t> </a:t>
            </a:r>
            <a:r>
              <a:rPr lang="hr-HR" baseline="0" dirty="0" err="1" smtClean="0"/>
              <a:t>in</a:t>
            </a:r>
            <a:r>
              <a:rPr lang="hr-HR" baseline="0" dirty="0" smtClean="0"/>
              <a:t> </a:t>
            </a:r>
            <a:r>
              <a:rPr lang="hr-HR" baseline="0" dirty="0" err="1" smtClean="0"/>
              <a:t>the</a:t>
            </a:r>
            <a:r>
              <a:rPr lang="hr-HR" baseline="0" dirty="0" smtClean="0"/>
              <a:t> face </a:t>
            </a:r>
            <a:r>
              <a:rPr lang="hr-HR" baseline="0" dirty="0" err="1" smtClean="0"/>
              <a:t>and</a:t>
            </a:r>
            <a:r>
              <a:rPr lang="hr-HR" baseline="0" dirty="0" smtClean="0"/>
              <a:t> </a:t>
            </a:r>
            <a:r>
              <a:rPr lang="hr-HR" baseline="0" dirty="0" err="1" smtClean="0"/>
              <a:t>extremities</a:t>
            </a:r>
            <a:r>
              <a:rPr lang="hr-HR" baseline="0" dirty="0" smtClean="0"/>
              <a:t>. </a:t>
            </a:r>
            <a:r>
              <a:rPr lang="hr-HR" baseline="0" dirty="0" err="1" smtClean="0"/>
              <a:t>Their</a:t>
            </a:r>
            <a:r>
              <a:rPr lang="hr-HR" baseline="0" dirty="0" smtClean="0"/>
              <a:t> </a:t>
            </a:r>
            <a:r>
              <a:rPr lang="hr-HR" baseline="0" dirty="0" err="1" smtClean="0"/>
              <a:t>cell</a:t>
            </a:r>
            <a:r>
              <a:rPr lang="hr-HR" baseline="0" dirty="0" smtClean="0"/>
              <a:t> </a:t>
            </a:r>
            <a:r>
              <a:rPr lang="hr-HR" baseline="0" dirty="0" err="1" smtClean="0"/>
              <a:t>bodies</a:t>
            </a:r>
            <a:r>
              <a:rPr lang="hr-HR" baseline="0" dirty="0" smtClean="0"/>
              <a:t> </a:t>
            </a:r>
            <a:r>
              <a:rPr lang="hr-HR" baseline="0" dirty="0" err="1" smtClean="0"/>
              <a:t>lie</a:t>
            </a:r>
            <a:r>
              <a:rPr lang="hr-HR" baseline="0" dirty="0" smtClean="0"/>
              <a:t> </a:t>
            </a:r>
            <a:r>
              <a:rPr lang="hr-HR" baseline="0" dirty="0" err="1" smtClean="0"/>
              <a:t>in</a:t>
            </a:r>
            <a:r>
              <a:rPr lang="hr-HR" baseline="0" dirty="0" smtClean="0"/>
              <a:t> </a:t>
            </a:r>
            <a:r>
              <a:rPr lang="hr-HR" baseline="0" dirty="0" err="1" smtClean="0"/>
              <a:t>the</a:t>
            </a:r>
            <a:r>
              <a:rPr lang="hr-HR" baseline="0" dirty="0" smtClean="0"/>
              <a:t> </a:t>
            </a:r>
            <a:r>
              <a:rPr lang="hr-HR" baseline="0" dirty="0" err="1" smtClean="0"/>
              <a:t>dorsal</a:t>
            </a:r>
            <a:r>
              <a:rPr lang="hr-HR" baseline="0" dirty="0" smtClean="0"/>
              <a:t> </a:t>
            </a:r>
            <a:r>
              <a:rPr lang="hr-HR" baseline="0" dirty="0" err="1" smtClean="0"/>
              <a:t>root</a:t>
            </a:r>
            <a:r>
              <a:rPr lang="hr-HR" baseline="0" dirty="0" smtClean="0"/>
              <a:t> </a:t>
            </a:r>
            <a:r>
              <a:rPr lang="hr-HR" baseline="0" dirty="0" err="1" smtClean="0"/>
              <a:t>ganglia</a:t>
            </a:r>
            <a:r>
              <a:rPr lang="hr-HR" baseline="0" dirty="0" smtClean="0"/>
              <a:t>. </a:t>
            </a:r>
            <a:r>
              <a:rPr lang="hr-HR" baseline="0" dirty="0" err="1" smtClean="0"/>
              <a:t>Both</a:t>
            </a:r>
            <a:r>
              <a:rPr lang="hr-HR" baseline="0" dirty="0" smtClean="0"/>
              <a:t> </a:t>
            </a:r>
            <a:r>
              <a:rPr lang="hr-HR" baseline="0" dirty="0" err="1" smtClean="0"/>
              <a:t>myelinated</a:t>
            </a:r>
            <a:r>
              <a:rPr lang="hr-HR" baseline="0" dirty="0" smtClean="0"/>
              <a:t> </a:t>
            </a:r>
            <a:r>
              <a:rPr lang="hr-HR" baseline="0" dirty="0" err="1" smtClean="0"/>
              <a:t>and</a:t>
            </a:r>
            <a:r>
              <a:rPr lang="hr-HR" baseline="0" dirty="0" smtClean="0"/>
              <a:t> </a:t>
            </a:r>
            <a:r>
              <a:rPr lang="hr-HR" baseline="0" dirty="0" err="1" smtClean="0"/>
              <a:t>non</a:t>
            </a:r>
            <a:r>
              <a:rPr lang="hr-HR" baseline="0" dirty="0" smtClean="0"/>
              <a:t>-</a:t>
            </a:r>
            <a:r>
              <a:rPr lang="hr-HR" baseline="0" dirty="0" err="1" smtClean="0"/>
              <a:t>myelinated</a:t>
            </a:r>
            <a:r>
              <a:rPr lang="hr-HR" baseline="0" dirty="0" smtClean="0"/>
              <a:t> </a:t>
            </a:r>
            <a:r>
              <a:rPr lang="hr-HR" baseline="0" dirty="0" err="1" smtClean="0"/>
              <a:t>fibres</a:t>
            </a:r>
            <a:r>
              <a:rPr lang="hr-HR" baseline="0" dirty="0" smtClean="0"/>
              <a:t> </a:t>
            </a:r>
            <a:r>
              <a:rPr lang="hr-HR" baseline="0" dirty="0" err="1" smtClean="0"/>
              <a:t>exist</a:t>
            </a:r>
            <a:r>
              <a:rPr lang="hr-HR" baseline="0" dirty="0" smtClean="0"/>
              <a:t>. </a:t>
            </a:r>
            <a:r>
              <a:rPr lang="hr-HR" baseline="0" dirty="0" err="1" smtClean="0"/>
              <a:t>Non</a:t>
            </a:r>
            <a:r>
              <a:rPr lang="hr-HR" baseline="0" dirty="0" smtClean="0"/>
              <a:t>-</a:t>
            </a:r>
            <a:r>
              <a:rPr lang="hr-HR" baseline="0" dirty="0" err="1" smtClean="0"/>
              <a:t>myelinated</a:t>
            </a:r>
            <a:r>
              <a:rPr lang="hr-HR" baseline="0" dirty="0" smtClean="0"/>
              <a:t> are </a:t>
            </a:r>
            <a:r>
              <a:rPr lang="hr-HR" baseline="0" dirty="0" err="1" smtClean="0"/>
              <a:t>in</a:t>
            </a:r>
            <a:r>
              <a:rPr lang="hr-HR" baseline="0" dirty="0" smtClean="0"/>
              <a:t> </a:t>
            </a:r>
            <a:r>
              <a:rPr lang="hr-HR" baseline="0" dirty="0" err="1" smtClean="0"/>
              <a:t>increasing</a:t>
            </a:r>
            <a:r>
              <a:rPr lang="hr-HR" baseline="0" dirty="0" smtClean="0"/>
              <a:t> </a:t>
            </a:r>
            <a:r>
              <a:rPr lang="hr-HR" baseline="0" dirty="0" err="1" smtClean="0"/>
              <a:t>proportion</a:t>
            </a:r>
            <a:r>
              <a:rPr lang="hr-HR" baseline="0" dirty="0" smtClean="0"/>
              <a:t>  </a:t>
            </a:r>
            <a:r>
              <a:rPr lang="hr-HR" baseline="0" dirty="0" err="1" smtClean="0"/>
              <a:t>peripherally</a:t>
            </a:r>
            <a:r>
              <a:rPr lang="hr-HR" baseline="0" dirty="0" smtClean="0"/>
              <a:t>.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81</a:t>
            </a:fld>
            <a:endParaRPr lang="hr-H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r>
              <a:rPr lang="hr-HR" smtClean="0"/>
              <a:t>Živci završavaju u koži u obliku tjelešaca koja imaju određenu funkciju, a  to su receptori za dodir, toplinu, bol i svrbež.</a:t>
            </a:r>
          </a:p>
        </p:txBody>
      </p:sp>
      <p:sp>
        <p:nvSpPr>
          <p:cNvPr id="4" name="Slide Number Placeholder 3"/>
          <p:cNvSpPr>
            <a:spLocks noGrp="1"/>
          </p:cNvSpPr>
          <p:nvPr>
            <p:ph type="sldNum" sz="quarter" idx="5"/>
          </p:nvPr>
        </p:nvSpPr>
        <p:spPr/>
        <p:txBody>
          <a:bodyPr/>
          <a:lstStyle/>
          <a:p>
            <a:pPr>
              <a:defRPr/>
            </a:pPr>
            <a:fld id="{3484D0D5-AD49-4744-AAA6-D457723458E0}" type="slidenum">
              <a:rPr lang="hr-HR" smtClean="0"/>
              <a:pPr>
                <a:defRPr/>
              </a:pPr>
              <a:t>82</a:t>
            </a:fld>
            <a:endParaRPr lang="hr-H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dirty="0" smtClean="0"/>
              <a:t>Dermis lies  between epidermis and</a:t>
            </a:r>
            <a:r>
              <a:rPr lang="hr-HR" baseline="0" dirty="0" smtClean="0"/>
              <a:t> the subcutaneous fat.  </a:t>
            </a:r>
            <a:r>
              <a:rPr lang="hr-HR" b="1" baseline="0" dirty="0" smtClean="0"/>
              <a:t>It supports epidermis nutritionally and structurally.  Its thickness varies, being greatest in the palms and soles, and least in the eyelids. In old age the dermis thins and loses elasticity. </a:t>
            </a:r>
            <a:endParaRPr lang="hr-HR" b="1" dirty="0" smtClean="0"/>
          </a:p>
          <a:p>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83</a:t>
            </a:fld>
            <a:endParaRPr lang="hr-H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r>
              <a:rPr lang="hr-HR" dirty="0" err="1" smtClean="0"/>
              <a:t>The</a:t>
            </a:r>
            <a:r>
              <a:rPr lang="hr-HR" dirty="0" smtClean="0"/>
              <a:t> </a:t>
            </a:r>
            <a:r>
              <a:rPr lang="hr-HR" dirty="0" err="1" smtClean="0"/>
              <a:t>skin</a:t>
            </a:r>
            <a:r>
              <a:rPr lang="hr-HR" dirty="0" smtClean="0"/>
              <a:t> </a:t>
            </a:r>
            <a:r>
              <a:rPr lang="hr-HR" dirty="0" err="1" smtClean="0"/>
              <a:t>acts</a:t>
            </a:r>
            <a:r>
              <a:rPr lang="hr-HR" dirty="0" smtClean="0"/>
              <a:t> as </a:t>
            </a:r>
            <a:r>
              <a:rPr lang="hr-HR" dirty="0" err="1" smtClean="0"/>
              <a:t>barrier</a:t>
            </a:r>
            <a:r>
              <a:rPr lang="hr-HR" dirty="0" smtClean="0"/>
              <a:t> to </a:t>
            </a:r>
            <a:r>
              <a:rPr lang="hr-HR" dirty="0" err="1" smtClean="0"/>
              <a:t>prevent</a:t>
            </a:r>
            <a:r>
              <a:rPr lang="hr-HR" dirty="0" smtClean="0"/>
              <a:t> </a:t>
            </a:r>
            <a:r>
              <a:rPr lang="hr-HR" dirty="0" err="1" smtClean="0"/>
              <a:t>injury</a:t>
            </a:r>
            <a:r>
              <a:rPr lang="hr-HR" dirty="0" smtClean="0"/>
              <a:t> </a:t>
            </a:r>
            <a:r>
              <a:rPr lang="hr-HR" dirty="0" err="1" smtClean="0"/>
              <a:t>of</a:t>
            </a:r>
            <a:r>
              <a:rPr lang="hr-HR" dirty="0" smtClean="0"/>
              <a:t> </a:t>
            </a:r>
            <a:r>
              <a:rPr lang="hr-HR" dirty="0" err="1" smtClean="0"/>
              <a:t>underlying</a:t>
            </a:r>
            <a:r>
              <a:rPr lang="hr-HR" dirty="0" smtClean="0"/>
              <a:t> </a:t>
            </a:r>
            <a:r>
              <a:rPr lang="hr-HR" dirty="0" err="1" smtClean="0"/>
              <a:t>tissue</a:t>
            </a:r>
            <a:r>
              <a:rPr lang="hr-HR" dirty="0" smtClean="0"/>
              <a:t> </a:t>
            </a:r>
            <a:r>
              <a:rPr lang="hr-HR" dirty="0" err="1" smtClean="0"/>
              <a:t>and</a:t>
            </a:r>
            <a:r>
              <a:rPr lang="hr-HR" dirty="0" smtClean="0"/>
              <a:t> to </a:t>
            </a:r>
            <a:r>
              <a:rPr lang="hr-HR" dirty="0" err="1" smtClean="0"/>
              <a:t>prevent</a:t>
            </a:r>
            <a:r>
              <a:rPr lang="hr-HR" dirty="0" smtClean="0"/>
              <a:t> </a:t>
            </a:r>
            <a:r>
              <a:rPr lang="hr-HR" dirty="0" err="1" smtClean="0"/>
              <a:t>infections</a:t>
            </a:r>
            <a:r>
              <a:rPr lang="hr-HR" dirty="0" smtClean="0"/>
              <a:t> </a:t>
            </a:r>
            <a:r>
              <a:rPr lang="hr-HR" dirty="0" err="1" smtClean="0"/>
              <a:t>from</a:t>
            </a:r>
            <a:r>
              <a:rPr lang="hr-HR" dirty="0" smtClean="0"/>
              <a:t> </a:t>
            </a:r>
            <a:r>
              <a:rPr lang="hr-HR" dirty="0" err="1" smtClean="0"/>
              <a:t>entering</a:t>
            </a:r>
            <a:r>
              <a:rPr lang="hr-HR" dirty="0" smtClean="0"/>
              <a:t> </a:t>
            </a:r>
            <a:r>
              <a:rPr lang="hr-HR" dirty="0" err="1" smtClean="0"/>
              <a:t>the</a:t>
            </a:r>
            <a:r>
              <a:rPr lang="hr-HR" dirty="0" smtClean="0"/>
              <a:t> </a:t>
            </a:r>
            <a:r>
              <a:rPr lang="hr-HR" dirty="0" err="1" smtClean="0"/>
              <a:t>body</a:t>
            </a:r>
            <a:r>
              <a:rPr lang="hr-HR" dirty="0" smtClean="0"/>
              <a:t>. </a:t>
            </a:r>
            <a:r>
              <a:rPr lang="hr-HR" dirty="0" err="1" smtClean="0"/>
              <a:t>Simply</a:t>
            </a:r>
            <a:r>
              <a:rPr lang="hr-HR" dirty="0" smtClean="0"/>
              <a:t> it </a:t>
            </a:r>
            <a:r>
              <a:rPr lang="hr-HR" dirty="0" err="1" smtClean="0"/>
              <a:t>keeps</a:t>
            </a:r>
            <a:r>
              <a:rPr lang="hr-HR" dirty="0" smtClean="0"/>
              <a:t> </a:t>
            </a:r>
            <a:r>
              <a:rPr lang="hr-HR" dirty="0" err="1" smtClean="0"/>
              <a:t>the</a:t>
            </a:r>
            <a:r>
              <a:rPr lang="hr-HR" dirty="0" smtClean="0"/>
              <a:t> </a:t>
            </a:r>
            <a:r>
              <a:rPr lang="hr-HR" dirty="0" err="1" smtClean="0"/>
              <a:t>inside</a:t>
            </a:r>
            <a:r>
              <a:rPr lang="hr-HR" dirty="0" smtClean="0"/>
              <a:t> </a:t>
            </a:r>
            <a:r>
              <a:rPr lang="hr-HR" dirty="0" err="1" smtClean="0"/>
              <a:t>in</a:t>
            </a:r>
            <a:r>
              <a:rPr lang="hr-HR" dirty="0" smtClean="0"/>
              <a:t> </a:t>
            </a:r>
            <a:r>
              <a:rPr lang="hr-HR" dirty="0" err="1" smtClean="0"/>
              <a:t>and</a:t>
            </a:r>
            <a:r>
              <a:rPr lang="hr-HR" dirty="0" smtClean="0"/>
              <a:t>  </a:t>
            </a:r>
            <a:r>
              <a:rPr lang="hr-HR" dirty="0" err="1" smtClean="0"/>
              <a:t>the</a:t>
            </a:r>
            <a:r>
              <a:rPr lang="hr-HR" dirty="0" smtClean="0"/>
              <a:t> </a:t>
            </a:r>
            <a:r>
              <a:rPr lang="hr-HR" dirty="0" err="1" smtClean="0"/>
              <a:t>outside</a:t>
            </a:r>
            <a:r>
              <a:rPr lang="hr-HR" dirty="0" smtClean="0"/>
              <a:t> </a:t>
            </a:r>
            <a:r>
              <a:rPr lang="hr-HR" dirty="0" err="1" smtClean="0"/>
              <a:t>out</a:t>
            </a:r>
            <a:endParaRPr lang="hr-HR" dirty="0" smtClean="0"/>
          </a:p>
        </p:txBody>
      </p:sp>
      <p:sp>
        <p:nvSpPr>
          <p:cNvPr id="4" name="Slide Number Placeholder 3"/>
          <p:cNvSpPr>
            <a:spLocks noGrp="1"/>
          </p:cNvSpPr>
          <p:nvPr>
            <p:ph type="sldNum" sz="quarter" idx="5"/>
          </p:nvPr>
        </p:nvSpPr>
        <p:spPr/>
        <p:txBody>
          <a:bodyPr/>
          <a:lstStyle/>
          <a:p>
            <a:pPr>
              <a:defRPr/>
            </a:pPr>
            <a:fld id="{9D986236-5C2B-4675-B411-9998D0BF5898}" type="slidenum">
              <a:rPr lang="hr-HR" smtClean="0"/>
              <a:pPr>
                <a:defRPr/>
              </a:pPr>
              <a:t>85</a:t>
            </a:fld>
            <a:endParaRPr lang="hr-H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baseline="0" dirty="0" smtClean="0"/>
              <a:t>CD4 (</a:t>
            </a:r>
            <a:r>
              <a:rPr lang="hr-HR" baseline="0" dirty="0" err="1" smtClean="0"/>
              <a:t>induce</a:t>
            </a:r>
            <a:r>
              <a:rPr lang="hr-HR" baseline="0" dirty="0" smtClean="0"/>
              <a:t> </a:t>
            </a:r>
            <a:r>
              <a:rPr lang="hr-HR" baseline="0" dirty="0" err="1" smtClean="0"/>
              <a:t>immunologic</a:t>
            </a:r>
            <a:r>
              <a:rPr lang="hr-HR" baseline="0" dirty="0" smtClean="0"/>
              <a:t> </a:t>
            </a:r>
            <a:r>
              <a:rPr lang="hr-HR" baseline="0" dirty="0" err="1" smtClean="0"/>
              <a:t>response</a:t>
            </a:r>
            <a:r>
              <a:rPr lang="hr-HR" baseline="0" dirty="0" smtClean="0"/>
              <a:t> </a:t>
            </a:r>
            <a:r>
              <a:rPr lang="hr-HR" baseline="0" dirty="0" err="1" smtClean="0"/>
              <a:t>and</a:t>
            </a:r>
            <a:r>
              <a:rPr lang="hr-HR" baseline="0" dirty="0" smtClean="0"/>
              <a:t> </a:t>
            </a:r>
            <a:r>
              <a:rPr lang="hr-HR" baseline="0" dirty="0" err="1" smtClean="0"/>
              <a:t>inflammation</a:t>
            </a:r>
            <a:r>
              <a:rPr lang="hr-HR" baseline="0" dirty="0" smtClean="0"/>
              <a:t>) </a:t>
            </a:r>
            <a:r>
              <a:rPr lang="hr-HR" baseline="0" dirty="0" err="1" smtClean="0"/>
              <a:t>and</a:t>
            </a:r>
            <a:r>
              <a:rPr lang="hr-HR" baseline="0" dirty="0" smtClean="0"/>
              <a:t> CD8 (</a:t>
            </a:r>
            <a:r>
              <a:rPr lang="hr-HR" baseline="0" dirty="0" err="1" smtClean="0"/>
              <a:t>induce</a:t>
            </a:r>
            <a:r>
              <a:rPr lang="hr-HR" baseline="0" dirty="0" smtClean="0"/>
              <a:t> </a:t>
            </a:r>
            <a:r>
              <a:rPr lang="hr-HR" baseline="0" dirty="0" err="1" smtClean="0"/>
              <a:t>lyse</a:t>
            </a:r>
            <a:r>
              <a:rPr lang="hr-HR" baseline="0" dirty="0" smtClean="0"/>
              <a:t> </a:t>
            </a:r>
            <a:r>
              <a:rPr lang="hr-HR" baseline="0" dirty="0" err="1" smtClean="0"/>
              <a:t>of</a:t>
            </a:r>
            <a:r>
              <a:rPr lang="hr-HR" baseline="0" dirty="0" smtClean="0"/>
              <a:t> </a:t>
            </a:r>
            <a:r>
              <a:rPr lang="hr-HR" baseline="0" dirty="0" err="1" smtClean="0"/>
              <a:t>infected</a:t>
            </a:r>
            <a:r>
              <a:rPr lang="hr-HR" baseline="0" dirty="0" smtClean="0"/>
              <a:t>, </a:t>
            </a:r>
            <a:r>
              <a:rPr lang="hr-HR" baseline="0" dirty="0" err="1" smtClean="0"/>
              <a:t>grafted</a:t>
            </a:r>
            <a:r>
              <a:rPr lang="hr-HR" baseline="0" dirty="0" smtClean="0"/>
              <a:t> </a:t>
            </a:r>
            <a:r>
              <a:rPr lang="hr-HR" baseline="0" dirty="0" err="1" smtClean="0"/>
              <a:t>and</a:t>
            </a:r>
            <a:r>
              <a:rPr lang="hr-HR" baseline="0" dirty="0" smtClean="0"/>
              <a:t> </a:t>
            </a:r>
            <a:r>
              <a:rPr lang="hr-HR" baseline="0" dirty="0" err="1" smtClean="0"/>
              <a:t>cancerous</a:t>
            </a:r>
            <a:r>
              <a:rPr lang="hr-HR" baseline="0" dirty="0" smtClean="0"/>
              <a:t> </a:t>
            </a:r>
            <a:r>
              <a:rPr lang="hr-HR" baseline="0" dirty="0" err="1" smtClean="0"/>
              <a:t>cells</a:t>
            </a:r>
            <a:r>
              <a:rPr lang="hr-HR" baseline="0" dirty="0" smtClean="0"/>
              <a:t>.  </a:t>
            </a:r>
            <a:r>
              <a:rPr lang="hr-HR" b="1" baseline="0" dirty="0" smtClean="0"/>
              <a:t>Most </a:t>
            </a:r>
            <a:r>
              <a:rPr lang="hr-HR" b="1" baseline="0" dirty="0" err="1" smtClean="0"/>
              <a:t>inflammatory</a:t>
            </a:r>
            <a:r>
              <a:rPr lang="hr-HR" b="1" baseline="0" dirty="0" smtClean="0"/>
              <a:t> </a:t>
            </a:r>
            <a:r>
              <a:rPr lang="hr-HR" b="1" baseline="0" dirty="0" err="1" smtClean="0"/>
              <a:t>responses</a:t>
            </a:r>
            <a:r>
              <a:rPr lang="hr-HR" b="1" baseline="0" dirty="0" smtClean="0"/>
              <a:t> are </a:t>
            </a:r>
            <a:r>
              <a:rPr lang="hr-HR" b="1" baseline="0" dirty="0" err="1" smtClean="0"/>
              <a:t>polyclonal</a:t>
            </a:r>
            <a:r>
              <a:rPr lang="hr-HR" b="1" baseline="0" dirty="0" smtClean="0"/>
              <a:t>, </a:t>
            </a:r>
            <a:r>
              <a:rPr lang="hr-HR" b="1" baseline="0" dirty="0" err="1" smtClean="0"/>
              <a:t>while</a:t>
            </a:r>
            <a:r>
              <a:rPr lang="hr-HR" b="1" baseline="0" dirty="0" smtClean="0"/>
              <a:t> </a:t>
            </a:r>
            <a:r>
              <a:rPr lang="hr-HR" b="1" baseline="0" dirty="0" err="1" smtClean="0"/>
              <a:t>malignat</a:t>
            </a:r>
            <a:r>
              <a:rPr lang="hr-HR" b="1" baseline="0" dirty="0" smtClean="0"/>
              <a:t> is </a:t>
            </a:r>
            <a:r>
              <a:rPr lang="hr-HR" b="1" baseline="0" dirty="0" err="1" smtClean="0"/>
              <a:t>composed</a:t>
            </a:r>
            <a:r>
              <a:rPr lang="hr-HR" b="1" baseline="0" dirty="0" smtClean="0"/>
              <a:t> </a:t>
            </a:r>
            <a:r>
              <a:rPr lang="hr-HR" b="1" baseline="0" dirty="0" err="1" smtClean="0"/>
              <a:t>of</a:t>
            </a:r>
            <a:r>
              <a:rPr lang="hr-HR" b="1" baseline="0" dirty="0" smtClean="0"/>
              <a:t> </a:t>
            </a:r>
            <a:r>
              <a:rPr lang="hr-HR" b="1" baseline="0" dirty="0" err="1" smtClean="0"/>
              <a:t>unique</a:t>
            </a:r>
            <a:r>
              <a:rPr lang="hr-HR" b="1" baseline="0" dirty="0" smtClean="0"/>
              <a:t> </a:t>
            </a:r>
            <a:r>
              <a:rPr lang="hr-HR" b="1" baseline="0" dirty="0" err="1" smtClean="0"/>
              <a:t>clone</a:t>
            </a:r>
            <a:r>
              <a:rPr lang="hr-HR" b="1" baseline="0" dirty="0" smtClean="0"/>
              <a:t>. </a:t>
            </a:r>
          </a:p>
          <a:p>
            <a:r>
              <a:rPr lang="hr-HR" b="1" baseline="0" dirty="0" smtClean="0"/>
              <a:t>NK </a:t>
            </a:r>
            <a:r>
              <a:rPr lang="hr-HR" b="1" baseline="0" dirty="0" err="1" smtClean="0"/>
              <a:t>cells</a:t>
            </a:r>
            <a:r>
              <a:rPr lang="hr-HR" b="1" baseline="0" dirty="0" smtClean="0"/>
              <a:t> are </a:t>
            </a:r>
            <a:r>
              <a:rPr lang="hr-HR" b="1" baseline="0" dirty="0" err="1" smtClean="0"/>
              <a:t>neither</a:t>
            </a:r>
            <a:r>
              <a:rPr lang="hr-HR" b="1" baseline="0" dirty="0" smtClean="0"/>
              <a:t> CD4 nor CD8. </a:t>
            </a:r>
            <a:r>
              <a:rPr lang="hr-HR" b="1" baseline="0" dirty="0" err="1" smtClean="0"/>
              <a:t>They</a:t>
            </a:r>
            <a:r>
              <a:rPr lang="hr-HR" b="1" baseline="0" dirty="0" smtClean="0"/>
              <a:t> </a:t>
            </a:r>
            <a:r>
              <a:rPr lang="hr-HR" b="1" baseline="0" dirty="0" err="1" smtClean="0"/>
              <a:t>kill</a:t>
            </a:r>
            <a:r>
              <a:rPr lang="hr-HR" b="1" baseline="0" dirty="0" smtClean="0"/>
              <a:t> </a:t>
            </a:r>
            <a:r>
              <a:rPr lang="hr-HR" b="1" baseline="0" dirty="0" err="1" smtClean="0"/>
              <a:t>virally</a:t>
            </a:r>
            <a:r>
              <a:rPr lang="hr-HR" b="1" baseline="0" dirty="0" smtClean="0"/>
              <a:t> </a:t>
            </a:r>
            <a:r>
              <a:rPr lang="hr-HR" b="1" baseline="0" dirty="0" err="1" smtClean="0"/>
              <a:t>infected</a:t>
            </a:r>
            <a:r>
              <a:rPr lang="hr-HR" b="1" baseline="0" dirty="0" smtClean="0"/>
              <a:t> </a:t>
            </a:r>
            <a:r>
              <a:rPr lang="hr-HR" b="1" baseline="0" dirty="0" err="1" smtClean="0"/>
              <a:t>cells</a:t>
            </a:r>
            <a:r>
              <a:rPr lang="hr-HR" b="1" baseline="0" dirty="0" smtClean="0"/>
              <a:t> or </a:t>
            </a:r>
            <a:r>
              <a:rPr lang="hr-HR" b="1" baseline="0" dirty="0" err="1" smtClean="0"/>
              <a:t>tumour</a:t>
            </a:r>
            <a:r>
              <a:rPr lang="hr-HR" b="1" baseline="0" dirty="0" smtClean="0"/>
              <a:t> </a:t>
            </a:r>
            <a:r>
              <a:rPr lang="hr-HR" b="1" baseline="0" dirty="0" err="1" smtClean="0"/>
              <a:t>cells</a:t>
            </a:r>
            <a:r>
              <a:rPr lang="hr-HR" b="1" baseline="0" dirty="0" smtClean="0"/>
              <a:t> </a:t>
            </a:r>
            <a:r>
              <a:rPr lang="hr-HR" b="1" baseline="0" dirty="0" err="1" smtClean="0"/>
              <a:t>without</a:t>
            </a:r>
            <a:r>
              <a:rPr lang="hr-HR" b="1" baseline="0" dirty="0" smtClean="0"/>
              <a:t> </a:t>
            </a:r>
            <a:r>
              <a:rPr lang="hr-HR" b="1" baseline="0" dirty="0" err="1" smtClean="0"/>
              <a:t>previously</a:t>
            </a:r>
            <a:r>
              <a:rPr lang="hr-HR" b="1" baseline="0" dirty="0" smtClean="0"/>
              <a:t> </a:t>
            </a:r>
            <a:r>
              <a:rPr lang="hr-HR" b="1" baseline="0" dirty="0" err="1" smtClean="0"/>
              <a:t>sensitation</a:t>
            </a:r>
            <a:r>
              <a:rPr lang="hr-HR" b="1" baseline="0" dirty="0" smtClean="0"/>
              <a:t>. </a:t>
            </a:r>
            <a:r>
              <a:rPr lang="hr-HR" b="1" baseline="0" dirty="0" err="1" smtClean="0"/>
              <a:t>They</a:t>
            </a:r>
            <a:r>
              <a:rPr lang="hr-HR" b="1" baseline="0" dirty="0" smtClean="0"/>
              <a:t> </a:t>
            </a:r>
            <a:r>
              <a:rPr lang="hr-HR" b="1" baseline="0" dirty="0" err="1" smtClean="0"/>
              <a:t>develop</a:t>
            </a:r>
            <a:r>
              <a:rPr lang="hr-HR" b="1" baseline="0" dirty="0" smtClean="0"/>
              <a:t> </a:t>
            </a:r>
            <a:r>
              <a:rPr lang="hr-HR" b="1" baseline="0" dirty="0" err="1" smtClean="0"/>
              <a:t>in</a:t>
            </a:r>
            <a:r>
              <a:rPr lang="hr-HR" b="1" baseline="0" dirty="0" smtClean="0"/>
              <a:t> bone </a:t>
            </a:r>
            <a:r>
              <a:rPr lang="hr-HR" b="1" baseline="0" dirty="0" err="1" smtClean="0"/>
              <a:t>marrow</a:t>
            </a:r>
            <a:r>
              <a:rPr lang="hr-HR" b="1" baseline="0" dirty="0" smtClean="0"/>
              <a:t>.</a:t>
            </a:r>
            <a:endParaRPr lang="hr-HR" b="1"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86</a:t>
            </a:fld>
            <a:endParaRPr lang="hr-H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r>
              <a:rPr lang="hr-HR" dirty="0" smtClean="0"/>
              <a:t>Prodoor kroz anatomsku barijeru može potaknuti dva tipa imunološkog odgovora i to prirođeni koji je nespecifićan i ne zahtijeva prethodni kontakt s alergenom, dakle ne  treba imunološko pamćenje. Komponente ovoga sustava su neutofili, makrofazi i dendritske stanice. One predočavaju dijelove fagocitiranih alergena i predočavaju ih T limfocitima koji čine dio specifične imunosti te se na taj način isprepliću ova dva imunološka odgovora. </a:t>
            </a:r>
          </a:p>
          <a:p>
            <a:r>
              <a:rPr lang="hr-HR" dirty="0" smtClean="0"/>
              <a:t>Stečeni ili prilagodbeni (adaptivni) pamti prethodno  izlaganje alergenu  i specifično je za alergen. Brojne molekularne komponente sudjeluju u obe vrste imuniteta pa se ispreprliću. Primjer je IgE p.t. koje može  vezivanjem za mastocite inducirati imunološki odgovor.</a:t>
            </a:r>
          </a:p>
          <a:p>
            <a:r>
              <a:rPr lang="hr-HR" dirty="0" smtClean="0"/>
              <a:t>Uspješna imunološka obrana podrazumijeva aktivaciju, regulaciju i uspješnu rezoluciju (iščezavanje) imunološkog odgovora. </a:t>
            </a:r>
          </a:p>
          <a:p>
            <a:r>
              <a:rPr lang="hr-HR" dirty="0" smtClean="0"/>
              <a:t>Koštana srž proizvodi 100 milijardi PMN da dan, a 10x više u fazi akutne upale.</a:t>
            </a:r>
          </a:p>
          <a:p>
            <a:r>
              <a:rPr lang="hr-HR" dirty="0" smtClean="0"/>
              <a:t>Svaki od ovih dvaju imunoloških odgovora ima staničnu i humoralnu komponentu. Obe su ove faze isprepletene i teško ih je odvojiti.</a:t>
            </a:r>
          </a:p>
        </p:txBody>
      </p:sp>
      <p:sp>
        <p:nvSpPr>
          <p:cNvPr id="111620" name="Slide Number Placeholder 3"/>
          <p:cNvSpPr>
            <a:spLocks noGrp="1"/>
          </p:cNvSpPr>
          <p:nvPr>
            <p:ph type="sldNum" sz="quarter" idx="5"/>
          </p:nvPr>
        </p:nvSpPr>
        <p:spPr>
          <a:noFill/>
        </p:spPr>
        <p:txBody>
          <a:bodyPr/>
          <a:lstStyle/>
          <a:p>
            <a:fld id="{C6E44361-EE86-4969-A14A-F2C2AB2E2030}" type="slidenum">
              <a:rPr lang="en-GB" smtClean="0"/>
              <a:pPr/>
              <a:t>87</a:t>
            </a:fld>
            <a:endParaRPr lang="en-GB"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err="1" smtClean="0"/>
              <a:t>IgG</a:t>
            </a:r>
            <a:r>
              <a:rPr lang="hr-HR" dirty="0" smtClean="0"/>
              <a:t> is </a:t>
            </a:r>
            <a:r>
              <a:rPr lang="hr-HR" dirty="0" err="1" smtClean="0"/>
              <a:t>responisble</a:t>
            </a:r>
            <a:r>
              <a:rPr lang="hr-HR" dirty="0" smtClean="0"/>
              <a:t> for</a:t>
            </a:r>
            <a:r>
              <a:rPr lang="hr-HR" baseline="0" dirty="0" smtClean="0"/>
              <a:t> </a:t>
            </a:r>
            <a:r>
              <a:rPr lang="hr-HR" baseline="0" dirty="0" err="1" smtClean="0"/>
              <a:t>long</a:t>
            </a:r>
            <a:r>
              <a:rPr lang="hr-HR" baseline="0" dirty="0" smtClean="0"/>
              <a:t> </a:t>
            </a:r>
            <a:r>
              <a:rPr lang="hr-HR" baseline="0" dirty="0" err="1" smtClean="0"/>
              <a:t>lasting</a:t>
            </a:r>
            <a:r>
              <a:rPr lang="hr-HR" baseline="0" dirty="0" smtClean="0"/>
              <a:t> </a:t>
            </a:r>
            <a:r>
              <a:rPr lang="hr-HR" baseline="0" dirty="0" err="1" smtClean="0"/>
              <a:t>humoral</a:t>
            </a:r>
            <a:r>
              <a:rPr lang="hr-HR" baseline="0" dirty="0" smtClean="0"/>
              <a:t> </a:t>
            </a:r>
            <a:r>
              <a:rPr lang="hr-HR" baseline="0" dirty="0" err="1" smtClean="0"/>
              <a:t>immunity</a:t>
            </a:r>
            <a:r>
              <a:rPr lang="hr-HR" baseline="0" dirty="0" smtClean="0"/>
              <a:t>.  It </a:t>
            </a:r>
            <a:r>
              <a:rPr lang="hr-HR" baseline="0" dirty="0" err="1" smtClean="0"/>
              <a:t>can</a:t>
            </a:r>
            <a:r>
              <a:rPr lang="hr-HR" baseline="0" dirty="0" smtClean="0"/>
              <a:t> </a:t>
            </a:r>
            <a:r>
              <a:rPr lang="hr-HR" baseline="0" dirty="0" err="1" smtClean="0"/>
              <a:t>cross</a:t>
            </a:r>
            <a:r>
              <a:rPr lang="hr-HR" baseline="0" dirty="0" smtClean="0"/>
              <a:t> </a:t>
            </a:r>
            <a:r>
              <a:rPr lang="hr-HR" baseline="0" dirty="0" err="1" smtClean="0"/>
              <a:t>the</a:t>
            </a:r>
            <a:r>
              <a:rPr lang="hr-HR" baseline="0" dirty="0" smtClean="0"/>
              <a:t> placenta </a:t>
            </a:r>
            <a:r>
              <a:rPr lang="hr-HR" baseline="0" dirty="0" err="1" smtClean="0"/>
              <a:t>and</a:t>
            </a:r>
            <a:r>
              <a:rPr lang="hr-HR" baseline="0" dirty="0" smtClean="0"/>
              <a:t> </a:t>
            </a:r>
            <a:r>
              <a:rPr lang="hr-HR" baseline="0" dirty="0" err="1" smtClean="0"/>
              <a:t>binds</a:t>
            </a:r>
            <a:r>
              <a:rPr lang="hr-HR" baseline="0" dirty="0" smtClean="0"/>
              <a:t> </a:t>
            </a:r>
            <a:r>
              <a:rPr lang="hr-HR" baseline="0" dirty="0" err="1" smtClean="0"/>
              <a:t>complement</a:t>
            </a:r>
            <a:r>
              <a:rPr lang="hr-HR" baseline="0" dirty="0" smtClean="0"/>
              <a:t> to </a:t>
            </a:r>
            <a:r>
              <a:rPr lang="hr-HR" baseline="0" dirty="0" err="1" smtClean="0"/>
              <a:t>activate</a:t>
            </a:r>
            <a:r>
              <a:rPr lang="hr-HR" baseline="0" dirty="0" smtClean="0"/>
              <a:t> </a:t>
            </a:r>
            <a:r>
              <a:rPr lang="hr-HR" baseline="0" dirty="0" err="1" smtClean="0"/>
              <a:t>the</a:t>
            </a:r>
            <a:r>
              <a:rPr lang="hr-HR" baseline="0" dirty="0" smtClean="0"/>
              <a:t> </a:t>
            </a:r>
            <a:r>
              <a:rPr lang="hr-HR" baseline="0" dirty="0" err="1" smtClean="0"/>
              <a:t>classic</a:t>
            </a:r>
            <a:r>
              <a:rPr lang="hr-HR" baseline="0" dirty="0" smtClean="0"/>
              <a:t> </a:t>
            </a:r>
            <a:r>
              <a:rPr lang="hr-HR" baseline="0" dirty="0" err="1" smtClean="0"/>
              <a:t>complement</a:t>
            </a:r>
            <a:r>
              <a:rPr lang="hr-HR" baseline="0" dirty="0" smtClean="0"/>
              <a:t> </a:t>
            </a:r>
            <a:r>
              <a:rPr lang="hr-HR" baseline="0" dirty="0" err="1" smtClean="0"/>
              <a:t>pathway</a:t>
            </a:r>
            <a:r>
              <a:rPr lang="hr-HR" baseline="0" dirty="0" smtClean="0"/>
              <a:t>. </a:t>
            </a:r>
            <a:r>
              <a:rPr lang="hr-HR" baseline="0" dirty="0" err="1" smtClean="0"/>
              <a:t>IgG</a:t>
            </a:r>
            <a:r>
              <a:rPr lang="hr-HR" baseline="0" dirty="0" smtClean="0"/>
              <a:t> </a:t>
            </a:r>
            <a:r>
              <a:rPr lang="hr-HR" baseline="0" dirty="0" err="1" smtClean="0"/>
              <a:t>can</a:t>
            </a:r>
            <a:r>
              <a:rPr lang="hr-HR" baseline="0" dirty="0" smtClean="0"/>
              <a:t> </a:t>
            </a:r>
            <a:r>
              <a:rPr lang="hr-HR" baseline="0" dirty="0" err="1" smtClean="0"/>
              <a:t>coat</a:t>
            </a:r>
            <a:r>
              <a:rPr lang="hr-HR" baseline="0" dirty="0" smtClean="0"/>
              <a:t> </a:t>
            </a:r>
            <a:r>
              <a:rPr lang="hr-HR" baseline="0" dirty="0" err="1" smtClean="0"/>
              <a:t>neutrophils</a:t>
            </a:r>
            <a:r>
              <a:rPr lang="hr-HR" baseline="0" dirty="0" smtClean="0"/>
              <a:t> </a:t>
            </a:r>
            <a:r>
              <a:rPr lang="hr-HR" baseline="0" dirty="0" err="1" smtClean="0"/>
              <a:t>and</a:t>
            </a:r>
            <a:r>
              <a:rPr lang="hr-HR" baseline="0" dirty="0" smtClean="0"/>
              <a:t> </a:t>
            </a:r>
            <a:r>
              <a:rPr lang="hr-HR" baseline="0" dirty="0" err="1" smtClean="0"/>
              <a:t>macrophages</a:t>
            </a:r>
            <a:r>
              <a:rPr lang="hr-HR" baseline="0" dirty="0" smtClean="0"/>
              <a:t> </a:t>
            </a:r>
            <a:r>
              <a:rPr lang="hr-HR" baseline="0" dirty="0" err="1" smtClean="0"/>
              <a:t>and</a:t>
            </a:r>
            <a:r>
              <a:rPr lang="hr-HR" baseline="0" dirty="0" smtClean="0"/>
              <a:t> </a:t>
            </a:r>
            <a:r>
              <a:rPr lang="hr-HR" baseline="0" dirty="0" err="1" smtClean="0"/>
              <a:t>act</a:t>
            </a:r>
            <a:r>
              <a:rPr lang="hr-HR" baseline="0" dirty="0" smtClean="0"/>
              <a:t> as </a:t>
            </a:r>
            <a:r>
              <a:rPr lang="hr-HR" baseline="0" dirty="0" err="1" smtClean="0"/>
              <a:t>an</a:t>
            </a:r>
            <a:r>
              <a:rPr lang="hr-HR" baseline="0" dirty="0" smtClean="0"/>
              <a:t> </a:t>
            </a:r>
            <a:r>
              <a:rPr lang="hr-HR" baseline="0" dirty="0" err="1" smtClean="0"/>
              <a:t>opsonin</a:t>
            </a:r>
            <a:r>
              <a:rPr lang="hr-HR" baseline="0" dirty="0" smtClean="0"/>
              <a:t>.</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88</a:t>
            </a:fld>
            <a:endParaRPr lang="hr-H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err="1" smtClean="0"/>
              <a:t>Defensins</a:t>
            </a:r>
            <a:r>
              <a:rPr lang="hr-HR" dirty="0" smtClean="0"/>
              <a:t> </a:t>
            </a:r>
            <a:r>
              <a:rPr lang="hr-HR" dirty="0" err="1" smtClean="0"/>
              <a:t>in</a:t>
            </a:r>
            <a:r>
              <a:rPr lang="hr-HR" dirty="0" smtClean="0"/>
              <a:t> </a:t>
            </a:r>
            <a:r>
              <a:rPr lang="hr-HR" dirty="0" err="1" smtClean="0"/>
              <a:t>epidermis</a:t>
            </a:r>
            <a:r>
              <a:rPr lang="hr-HR" dirty="0" smtClean="0"/>
              <a:t> </a:t>
            </a:r>
            <a:r>
              <a:rPr lang="hr-HR" dirty="0" err="1" smtClean="0"/>
              <a:t>inhibit</a:t>
            </a:r>
            <a:r>
              <a:rPr lang="hr-HR" dirty="0" smtClean="0"/>
              <a:t> </a:t>
            </a:r>
            <a:r>
              <a:rPr lang="hr-HR" dirty="0" err="1" smtClean="0"/>
              <a:t>bacterial</a:t>
            </a:r>
            <a:r>
              <a:rPr lang="hr-HR" dirty="0" smtClean="0"/>
              <a:t> </a:t>
            </a:r>
            <a:r>
              <a:rPr lang="hr-HR" dirty="0" err="1" smtClean="0"/>
              <a:t>replication</a:t>
            </a:r>
            <a:r>
              <a:rPr lang="hr-HR" dirty="0" smtClean="0"/>
              <a:t> </a:t>
            </a:r>
            <a:r>
              <a:rPr lang="hr-HR" dirty="0" err="1" smtClean="0"/>
              <a:t>there</a:t>
            </a:r>
            <a:r>
              <a:rPr lang="hr-HR" dirty="0" smtClean="0"/>
              <a:t>. </a:t>
            </a:r>
            <a:r>
              <a:rPr lang="hr-HR" dirty="0" err="1" smtClean="0"/>
              <a:t>Complement</a:t>
            </a:r>
            <a:r>
              <a:rPr lang="hr-HR" baseline="0" dirty="0" smtClean="0"/>
              <a:t> </a:t>
            </a:r>
            <a:r>
              <a:rPr lang="hr-HR" baseline="0" dirty="0" err="1" smtClean="0"/>
              <a:t>can</a:t>
            </a:r>
            <a:r>
              <a:rPr lang="hr-HR" baseline="0" dirty="0" smtClean="0"/>
              <a:t> </a:t>
            </a:r>
            <a:r>
              <a:rPr lang="hr-HR" baseline="0" dirty="0" err="1" smtClean="0"/>
              <a:t>be</a:t>
            </a:r>
            <a:r>
              <a:rPr lang="hr-HR" baseline="0" dirty="0" smtClean="0"/>
              <a:t> </a:t>
            </a:r>
            <a:r>
              <a:rPr lang="hr-HR" baseline="0" dirty="0" err="1" smtClean="0"/>
              <a:t>activated</a:t>
            </a:r>
            <a:r>
              <a:rPr lang="hr-HR" baseline="0" dirty="0" smtClean="0"/>
              <a:t> </a:t>
            </a:r>
            <a:r>
              <a:rPr lang="hr-HR" baseline="0" dirty="0" err="1" smtClean="0"/>
              <a:t>by</a:t>
            </a:r>
            <a:r>
              <a:rPr lang="hr-HR" baseline="0" dirty="0" smtClean="0"/>
              <a:t> </a:t>
            </a:r>
            <a:r>
              <a:rPr lang="hr-HR" baseline="0" dirty="0" err="1" smtClean="0"/>
              <a:t>many</a:t>
            </a:r>
            <a:r>
              <a:rPr lang="hr-HR" baseline="0" dirty="0" smtClean="0"/>
              <a:t> </a:t>
            </a:r>
            <a:r>
              <a:rPr lang="hr-HR" baseline="0" dirty="0" err="1" smtClean="0"/>
              <a:t>infection</a:t>
            </a:r>
            <a:r>
              <a:rPr lang="hr-HR" baseline="0" dirty="0" smtClean="0"/>
              <a:t> </a:t>
            </a:r>
            <a:r>
              <a:rPr lang="hr-HR" baseline="0" dirty="0" err="1" smtClean="0"/>
              <a:t>agents</a:t>
            </a:r>
            <a:r>
              <a:rPr lang="hr-HR" baseline="0" dirty="0" smtClean="0"/>
              <a:t>, </a:t>
            </a:r>
            <a:r>
              <a:rPr lang="hr-HR" baseline="0" dirty="0" err="1" smtClean="0"/>
              <a:t>and</a:t>
            </a:r>
            <a:r>
              <a:rPr lang="hr-HR" baseline="0" dirty="0" smtClean="0"/>
              <a:t> </a:t>
            </a:r>
            <a:r>
              <a:rPr lang="hr-HR" baseline="0" dirty="0" err="1" smtClean="0"/>
              <a:t>TLRs</a:t>
            </a:r>
            <a:r>
              <a:rPr lang="hr-HR" baseline="0" dirty="0" smtClean="0"/>
              <a:t> </a:t>
            </a:r>
            <a:r>
              <a:rPr lang="hr-HR" baseline="0" dirty="0" err="1" smtClean="0"/>
              <a:t>react</a:t>
            </a:r>
            <a:r>
              <a:rPr lang="hr-HR" baseline="0" dirty="0" smtClean="0"/>
              <a:t> </a:t>
            </a:r>
            <a:r>
              <a:rPr lang="hr-HR" baseline="0" dirty="0" err="1" smtClean="0"/>
              <a:t>with</a:t>
            </a:r>
            <a:r>
              <a:rPr lang="hr-HR" baseline="0" dirty="0" smtClean="0"/>
              <a:t> </a:t>
            </a:r>
            <a:r>
              <a:rPr lang="hr-HR" baseline="0" dirty="0" err="1" smtClean="0"/>
              <a:t>various</a:t>
            </a:r>
            <a:r>
              <a:rPr lang="hr-HR" baseline="0" dirty="0" smtClean="0"/>
              <a:t> </a:t>
            </a:r>
            <a:r>
              <a:rPr lang="hr-HR" baseline="0" dirty="0" err="1" smtClean="0"/>
              <a:t>causative</a:t>
            </a:r>
            <a:r>
              <a:rPr lang="hr-HR" baseline="0" dirty="0" smtClean="0"/>
              <a:t> </a:t>
            </a:r>
            <a:r>
              <a:rPr lang="hr-HR" baseline="0" dirty="0" err="1" smtClean="0"/>
              <a:t>agents</a:t>
            </a:r>
            <a:r>
              <a:rPr lang="hr-HR" baseline="0" dirty="0" smtClean="0"/>
              <a:t> </a:t>
            </a:r>
            <a:r>
              <a:rPr lang="hr-HR" baseline="0" dirty="0" err="1" smtClean="0"/>
              <a:t>and</a:t>
            </a:r>
            <a:r>
              <a:rPr lang="hr-HR" baseline="0" dirty="0" smtClean="0"/>
              <a:t> </a:t>
            </a:r>
            <a:r>
              <a:rPr lang="hr-HR" baseline="0" dirty="0" err="1" smtClean="0"/>
              <a:t>different</a:t>
            </a:r>
            <a:r>
              <a:rPr lang="hr-HR" baseline="0" dirty="0" smtClean="0"/>
              <a:t> </a:t>
            </a:r>
            <a:r>
              <a:rPr lang="hr-HR" baseline="0" dirty="0" err="1" smtClean="0"/>
              <a:t>chemicals.</a:t>
            </a:r>
            <a:r>
              <a:rPr lang="hr-HR" baseline="0" dirty="0" smtClean="0"/>
              <a:t>.</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89</a:t>
            </a:fld>
            <a:endParaRPr lang="hr-H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r>
              <a:rPr lang="hr-HR" dirty="0" smtClean="0"/>
              <a:t>U koži nalazimo sva 4 imunološka tipa rekacija po Coombsu. </a:t>
            </a:r>
          </a:p>
        </p:txBody>
      </p:sp>
      <p:sp>
        <p:nvSpPr>
          <p:cNvPr id="4" name="Slide Number Placeholder 3"/>
          <p:cNvSpPr>
            <a:spLocks noGrp="1"/>
          </p:cNvSpPr>
          <p:nvPr>
            <p:ph type="sldNum" sz="quarter" idx="5"/>
          </p:nvPr>
        </p:nvSpPr>
        <p:spPr/>
        <p:txBody>
          <a:bodyPr/>
          <a:lstStyle/>
          <a:p>
            <a:pPr>
              <a:defRPr/>
            </a:pPr>
            <a:fld id="{87877F01-2CCD-4849-A9B2-5005558BBA67}" type="slidenum">
              <a:rPr lang="hr-HR" smtClean="0"/>
              <a:pPr>
                <a:defRPr/>
              </a:pPr>
              <a:t>90</a:t>
            </a:fld>
            <a:endParaRPr lang="hr-H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Thichness of epidermis varies from 0,1 mm on eyelids to 1-1,5 mm on the palms and soles. A generated cell moves or is pushed by underlying mitotic activity</a:t>
            </a:r>
            <a:r>
              <a:rPr lang="hr-HR" baseline="0" dirty="0" smtClean="0"/>
              <a:t> to the surface, passing through the prickle and granular cell layers, before dying in the horny layer.</a:t>
            </a:r>
            <a:endParaRPr lang="hr-HR" dirty="0" smtClean="0"/>
          </a:p>
          <a:p>
            <a:r>
              <a:rPr lang="hr-HR" dirty="0" smtClean="0"/>
              <a:t>The journey and maturatuon of cell from basal layer through</a:t>
            </a:r>
            <a:r>
              <a:rPr lang="hr-HR" baseline="0" dirty="0" smtClean="0"/>
              <a:t> epidermis up to horny layer last 21 day, but time need for complete sheding is necessary 28 days.  That is reason why we order patients 3 to 4 weeks after some destructive procedure such as peeling and cryotherapy as well.  Skin thickness is sometime compared with thickness of scarf.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10</a:t>
            </a:fld>
            <a:endParaRPr lang="hr-H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b="1" dirty="0" smtClean="0"/>
              <a:t>The Gell and Coombs system defines four basic immunologic mechanisms for drug reactions.25 Type I reactions (anaphylaxis) result from IgE antibodies binding to drug antigen and cross-linkage of adjacent IgE molecules, leading to mediator release. Type II (cytotoxic) reactions occur when IgG or IgM antibodies recognize drug antigen associated with cell membranes, causing complement activation. Type III (immune complex) reactions involve the formation of antigen-antibody complexes. Type IV (delayed hypersensitivity) reactions are mediated by sensitized lymphocytes.</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91</a:t>
            </a:fld>
            <a:endParaRPr lang="hr-H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err="1" smtClean="0"/>
              <a:t>IgE</a:t>
            </a:r>
            <a:r>
              <a:rPr lang="hr-HR" dirty="0" smtClean="0"/>
              <a:t> </a:t>
            </a:r>
            <a:r>
              <a:rPr lang="hr-HR" dirty="0" err="1" smtClean="0"/>
              <a:t>binds</a:t>
            </a:r>
            <a:r>
              <a:rPr lang="hr-HR" dirty="0" smtClean="0"/>
              <a:t> to </a:t>
            </a:r>
            <a:r>
              <a:rPr lang="hr-HR" dirty="0" err="1" smtClean="0"/>
              <a:t>Fc</a:t>
            </a:r>
            <a:r>
              <a:rPr lang="hr-HR" dirty="0" smtClean="0"/>
              <a:t> </a:t>
            </a:r>
            <a:r>
              <a:rPr lang="hr-HR" dirty="0" err="1" smtClean="0"/>
              <a:t>receptors</a:t>
            </a:r>
            <a:r>
              <a:rPr lang="hr-HR" dirty="0" smtClean="0"/>
              <a:t> on mast </a:t>
            </a:r>
            <a:r>
              <a:rPr lang="hr-HR" dirty="0" err="1" smtClean="0"/>
              <a:t>cells</a:t>
            </a:r>
            <a:r>
              <a:rPr lang="hr-HR" dirty="0" smtClean="0"/>
              <a:t> </a:t>
            </a:r>
            <a:r>
              <a:rPr lang="hr-HR" dirty="0" err="1" smtClean="0"/>
              <a:t>and</a:t>
            </a:r>
            <a:r>
              <a:rPr lang="hr-HR" dirty="0" smtClean="0"/>
              <a:t> </a:t>
            </a:r>
            <a:r>
              <a:rPr lang="hr-HR" dirty="0" err="1" smtClean="0"/>
              <a:t>basophils</a:t>
            </a:r>
            <a:r>
              <a:rPr lang="hr-HR" dirty="0" smtClean="0"/>
              <a:t>,</a:t>
            </a:r>
            <a:r>
              <a:rPr lang="hr-HR" baseline="0" dirty="0" smtClean="0"/>
              <a:t> </a:t>
            </a:r>
            <a:r>
              <a:rPr lang="hr-HR" baseline="0" dirty="0" err="1" smtClean="0"/>
              <a:t>where</a:t>
            </a:r>
            <a:r>
              <a:rPr lang="hr-HR" baseline="0" dirty="0" smtClean="0"/>
              <a:t> it </a:t>
            </a:r>
            <a:r>
              <a:rPr lang="hr-HR" baseline="0" dirty="0" err="1" smtClean="0"/>
              <a:t>sensitizes</a:t>
            </a:r>
            <a:r>
              <a:rPr lang="hr-HR" baseline="0" dirty="0" smtClean="0"/>
              <a:t> </a:t>
            </a:r>
            <a:r>
              <a:rPr lang="hr-HR" baseline="0" dirty="0" err="1" smtClean="0"/>
              <a:t>them</a:t>
            </a:r>
            <a:r>
              <a:rPr lang="hr-HR" baseline="0" dirty="0" smtClean="0"/>
              <a:t> to </a:t>
            </a:r>
            <a:r>
              <a:rPr lang="hr-HR" baseline="0" dirty="0" err="1" smtClean="0"/>
              <a:t>release</a:t>
            </a:r>
            <a:r>
              <a:rPr lang="hr-HR" baseline="0" dirty="0" smtClean="0"/>
              <a:t> </a:t>
            </a:r>
            <a:r>
              <a:rPr lang="hr-HR" baseline="0" dirty="0" err="1" smtClean="0"/>
              <a:t>inflammatory</a:t>
            </a:r>
            <a:r>
              <a:rPr lang="hr-HR" baseline="0" dirty="0" smtClean="0"/>
              <a:t> </a:t>
            </a:r>
            <a:r>
              <a:rPr lang="hr-HR" baseline="0" dirty="0" err="1" smtClean="0"/>
              <a:t>mediators</a:t>
            </a:r>
            <a:r>
              <a:rPr lang="hr-HR" baseline="0" dirty="0" smtClean="0"/>
              <a:t> </a:t>
            </a:r>
            <a:r>
              <a:rPr lang="hr-HR" baseline="0" dirty="0" err="1" smtClean="0"/>
              <a:t>in</a:t>
            </a:r>
            <a:r>
              <a:rPr lang="hr-HR" baseline="0" dirty="0" smtClean="0"/>
              <a:t> </a:t>
            </a:r>
            <a:r>
              <a:rPr lang="hr-HR" baseline="0" dirty="0" err="1" smtClean="0"/>
              <a:t>type</a:t>
            </a:r>
            <a:r>
              <a:rPr lang="hr-HR" baseline="0" dirty="0" smtClean="0"/>
              <a:t> I </a:t>
            </a:r>
            <a:r>
              <a:rPr lang="hr-HR" baseline="0" dirty="0" err="1" smtClean="0"/>
              <a:t>immediate</a:t>
            </a:r>
            <a:r>
              <a:rPr lang="hr-HR" baseline="0" dirty="0" smtClean="0"/>
              <a:t> </a:t>
            </a:r>
            <a:r>
              <a:rPr lang="hr-HR" baseline="0" dirty="0" err="1" smtClean="0"/>
              <a:t>hypersensitivity</a:t>
            </a:r>
            <a:r>
              <a:rPr lang="hr-HR" baseline="0" dirty="0" smtClean="0"/>
              <a:t> </a:t>
            </a:r>
            <a:r>
              <a:rPr lang="hr-HR" baseline="0" dirty="0" err="1" smtClean="0"/>
              <a:t>reactions</a:t>
            </a:r>
            <a:r>
              <a:rPr lang="hr-HR" baseline="0" dirty="0" smtClean="0"/>
              <a:t>.</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92</a:t>
            </a:fld>
            <a:endParaRPr lang="hr-H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A58BC2E-F0EF-4EE5-9D04-B6389D29CF08}" type="slidenum">
              <a:rPr lang="en-GB" smtClean="0"/>
              <a:pPr/>
              <a:t>93</a:t>
            </a:fld>
            <a:endParaRPr lang="en-GB" smtClean="0"/>
          </a:p>
        </p:txBody>
      </p:sp>
      <p:sp>
        <p:nvSpPr>
          <p:cNvPr id="105475" name="Rectangle 2"/>
          <p:cNvSpPr>
            <a:spLocks noGrp="1" noRot="1" noChangeAspect="1" noChangeArrowheads="1" noTextEdit="1"/>
          </p:cNvSpPr>
          <p:nvPr>
            <p:ph type="sldImg"/>
          </p:nvPr>
        </p:nvSpPr>
        <p:spPr bwMode="auto">
          <a:xfrm>
            <a:off x="1147763" y="687388"/>
            <a:ext cx="4567237" cy="3425825"/>
          </a:xfrm>
          <a:solidFill>
            <a:srgbClr val="FFFFFF"/>
          </a:solidFill>
          <a:ln>
            <a:solidFill>
              <a:srgbClr val="000000"/>
            </a:solidFill>
            <a:miter lim="800000"/>
            <a:headEnd/>
            <a:tailEnd/>
          </a:ln>
        </p:spPr>
      </p:sp>
      <p:sp>
        <p:nvSpPr>
          <p:cNvPr id="10547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hr-HR" dirty="0" err="1" smtClean="0"/>
              <a:t>There</a:t>
            </a:r>
            <a:r>
              <a:rPr lang="hr-HR" dirty="0" smtClean="0"/>
              <a:t> are </a:t>
            </a:r>
            <a:r>
              <a:rPr lang="hr-HR" dirty="0" err="1" smtClean="0"/>
              <a:t>two</a:t>
            </a:r>
            <a:r>
              <a:rPr lang="hr-HR" dirty="0" smtClean="0"/>
              <a:t> </a:t>
            </a:r>
            <a:r>
              <a:rPr lang="hr-HR" dirty="0" err="1" smtClean="0"/>
              <a:t>distinct</a:t>
            </a:r>
            <a:r>
              <a:rPr lang="hr-HR" dirty="0" smtClean="0"/>
              <a:t>  </a:t>
            </a:r>
            <a:r>
              <a:rPr lang="hr-HR" dirty="0" err="1" smtClean="0"/>
              <a:t>populations</a:t>
            </a:r>
            <a:r>
              <a:rPr lang="hr-HR" baseline="0" dirty="0" smtClean="0"/>
              <a:t> </a:t>
            </a:r>
            <a:r>
              <a:rPr lang="hr-HR" baseline="0" dirty="0" err="1" smtClean="0"/>
              <a:t>of</a:t>
            </a:r>
            <a:r>
              <a:rPr lang="hr-HR" baseline="0" dirty="0" smtClean="0"/>
              <a:t> mast </a:t>
            </a:r>
            <a:r>
              <a:rPr lang="hr-HR" baseline="0" dirty="0" err="1" smtClean="0"/>
              <a:t>cells</a:t>
            </a:r>
            <a:r>
              <a:rPr lang="hr-HR" baseline="0" dirty="0" smtClean="0"/>
              <a:t>; </a:t>
            </a:r>
            <a:r>
              <a:rPr lang="hr-HR" baseline="0" dirty="0" err="1" smtClean="0"/>
              <a:t>connective</a:t>
            </a:r>
            <a:r>
              <a:rPr lang="hr-HR" baseline="0" dirty="0" smtClean="0"/>
              <a:t> </a:t>
            </a:r>
            <a:r>
              <a:rPr lang="hr-HR" baseline="0" dirty="0" err="1" smtClean="0"/>
              <a:t>tissue</a:t>
            </a:r>
            <a:r>
              <a:rPr lang="hr-HR" baseline="0" dirty="0" smtClean="0"/>
              <a:t> </a:t>
            </a:r>
            <a:r>
              <a:rPr lang="hr-HR" baseline="0" dirty="0" err="1" smtClean="0"/>
              <a:t>and</a:t>
            </a:r>
            <a:r>
              <a:rPr lang="hr-HR" baseline="0" dirty="0" smtClean="0"/>
              <a:t> </a:t>
            </a:r>
            <a:r>
              <a:rPr lang="hr-HR" baseline="0" dirty="0" err="1" smtClean="0"/>
              <a:t>mucosal</a:t>
            </a:r>
            <a:r>
              <a:rPr lang="hr-HR" baseline="0" dirty="0" smtClean="0"/>
              <a:t>. </a:t>
            </a:r>
            <a:r>
              <a:rPr lang="hr-HR" baseline="0" dirty="0" err="1" smtClean="0"/>
              <a:t>They</a:t>
            </a:r>
            <a:r>
              <a:rPr lang="hr-HR" baseline="0" dirty="0" smtClean="0"/>
              <a:t> </a:t>
            </a:r>
            <a:r>
              <a:rPr lang="hr-HR" baseline="0" dirty="0" err="1" smtClean="0"/>
              <a:t>differ</a:t>
            </a:r>
            <a:r>
              <a:rPr lang="hr-HR" baseline="0" dirty="0" smtClean="0"/>
              <a:t> </a:t>
            </a:r>
            <a:r>
              <a:rPr lang="hr-HR" baseline="0" dirty="0" err="1" smtClean="0"/>
              <a:t>in</a:t>
            </a:r>
            <a:r>
              <a:rPr lang="hr-HR" baseline="0" dirty="0" smtClean="0"/>
              <a:t> </a:t>
            </a:r>
            <a:r>
              <a:rPr lang="hr-HR" baseline="0" dirty="0" err="1" smtClean="0"/>
              <a:t>their</a:t>
            </a:r>
            <a:r>
              <a:rPr lang="hr-HR" baseline="0" dirty="0" smtClean="0"/>
              <a:t> </a:t>
            </a:r>
            <a:r>
              <a:rPr lang="hr-HR" baseline="0" dirty="0" err="1" smtClean="0"/>
              <a:t>staining</a:t>
            </a:r>
            <a:r>
              <a:rPr lang="hr-HR" baseline="0" dirty="0" smtClean="0"/>
              <a:t> </a:t>
            </a:r>
            <a:r>
              <a:rPr lang="hr-HR" baseline="0" dirty="0" err="1" smtClean="0"/>
              <a:t>properties</a:t>
            </a:r>
            <a:r>
              <a:rPr lang="hr-HR" baseline="0" dirty="0" smtClean="0"/>
              <a:t>, </a:t>
            </a:r>
            <a:r>
              <a:rPr lang="hr-HR" baseline="0" dirty="0" err="1" smtClean="0"/>
              <a:t>content</a:t>
            </a:r>
            <a:r>
              <a:rPr lang="hr-HR" baseline="0" dirty="0" smtClean="0"/>
              <a:t> </a:t>
            </a:r>
            <a:r>
              <a:rPr lang="hr-HR" baseline="0" dirty="0" err="1" smtClean="0"/>
              <a:t>of</a:t>
            </a:r>
            <a:r>
              <a:rPr lang="hr-HR" baseline="0" dirty="0" smtClean="0"/>
              <a:t> </a:t>
            </a:r>
            <a:r>
              <a:rPr lang="hr-HR" baseline="0" dirty="0" err="1" smtClean="0"/>
              <a:t>inflammatory</a:t>
            </a:r>
            <a:r>
              <a:rPr lang="hr-HR" baseline="0" dirty="0" smtClean="0"/>
              <a:t> </a:t>
            </a:r>
            <a:r>
              <a:rPr lang="hr-HR" baseline="0" dirty="0" err="1" smtClean="0"/>
              <a:t>mediators</a:t>
            </a:r>
            <a:r>
              <a:rPr lang="hr-HR" baseline="0" dirty="0" smtClean="0"/>
              <a:t> </a:t>
            </a:r>
            <a:r>
              <a:rPr lang="hr-HR" baseline="0" dirty="0" err="1" smtClean="0"/>
              <a:t>and</a:t>
            </a:r>
            <a:r>
              <a:rPr lang="hr-HR" baseline="0" dirty="0" smtClean="0"/>
              <a:t> </a:t>
            </a:r>
            <a:r>
              <a:rPr lang="hr-HR" baseline="0" dirty="0" err="1" smtClean="0"/>
              <a:t>proteolytic</a:t>
            </a:r>
            <a:r>
              <a:rPr lang="hr-HR" baseline="0" dirty="0" smtClean="0"/>
              <a:t> </a:t>
            </a:r>
            <a:r>
              <a:rPr lang="hr-HR" baseline="0" dirty="0" err="1" smtClean="0"/>
              <a:t>enzymes</a:t>
            </a:r>
            <a:r>
              <a:rPr lang="hr-HR" baseline="0" dirty="0" smtClean="0"/>
              <a:t>. </a:t>
            </a:r>
            <a:r>
              <a:rPr lang="hr-HR" baseline="0" dirty="0" err="1" smtClean="0"/>
              <a:t>Skin</a:t>
            </a:r>
            <a:r>
              <a:rPr lang="hr-HR" baseline="0" dirty="0" smtClean="0"/>
              <a:t> mast </a:t>
            </a:r>
            <a:r>
              <a:rPr lang="hr-HR" baseline="0" dirty="0" err="1" smtClean="0"/>
              <a:t>cells</a:t>
            </a:r>
            <a:r>
              <a:rPr lang="hr-HR" baseline="0" dirty="0" smtClean="0"/>
              <a:t> </a:t>
            </a:r>
            <a:r>
              <a:rPr lang="hr-HR" baseline="0" dirty="0" err="1" smtClean="0"/>
              <a:t>play</a:t>
            </a:r>
            <a:r>
              <a:rPr lang="hr-HR" baseline="0" dirty="0" smtClean="0"/>
              <a:t> a central </a:t>
            </a:r>
            <a:r>
              <a:rPr lang="hr-HR" baseline="0" dirty="0" err="1" smtClean="0"/>
              <a:t>part</a:t>
            </a:r>
            <a:r>
              <a:rPr lang="hr-HR" baseline="0" dirty="0" smtClean="0"/>
              <a:t> </a:t>
            </a:r>
            <a:r>
              <a:rPr lang="hr-HR" baseline="0" dirty="0" err="1" smtClean="0"/>
              <a:t>in</a:t>
            </a:r>
            <a:r>
              <a:rPr lang="hr-HR" baseline="0" dirty="0" smtClean="0"/>
              <a:t> </a:t>
            </a:r>
            <a:r>
              <a:rPr lang="hr-HR" baseline="0" dirty="0" err="1" smtClean="0"/>
              <a:t>the</a:t>
            </a:r>
            <a:r>
              <a:rPr lang="hr-HR" baseline="0" dirty="0" smtClean="0"/>
              <a:t> </a:t>
            </a:r>
            <a:r>
              <a:rPr lang="hr-HR" baseline="0" dirty="0" err="1" smtClean="0"/>
              <a:t>pathogenesis</a:t>
            </a:r>
            <a:r>
              <a:rPr lang="hr-HR" baseline="0" dirty="0" smtClean="0"/>
              <a:t> </a:t>
            </a:r>
            <a:r>
              <a:rPr lang="hr-HR" baseline="0" dirty="0" err="1" smtClean="0"/>
              <a:t>of</a:t>
            </a:r>
            <a:r>
              <a:rPr lang="hr-HR" baseline="0" dirty="0" smtClean="0"/>
              <a:t> </a:t>
            </a:r>
            <a:r>
              <a:rPr lang="hr-HR" baseline="0" dirty="0" err="1" smtClean="0"/>
              <a:t>urticaria</a:t>
            </a:r>
            <a:r>
              <a:rPr lang="hr-HR" baseline="0" dirty="0" smtClean="0"/>
              <a:t>.</a:t>
            </a:r>
            <a:endParaRPr lang="en-GB"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b="1" dirty="0" smtClean="0"/>
              <a:t>The Gell and Coombs system defines four basic immunologic mechanisms for drug reactions.25 Type I reactions (anaphylaxis) result from IgE antibodies binding to drug antigen and cross-linkage of adjacent IgE molecules, leading to mediator release. Type II (cytotoxic) reactions occur when IgG or IgM antibodies recognize drug antigen associated with cell membranes, causing complement activation. Type III (immune complex) reactions involve the formation of antigen-antibody complexes. Type IV (delayed hypersensitivity) reactions are mediated by sensitized lymphocytes.</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94</a:t>
            </a:fld>
            <a:endParaRPr lang="hr-H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Dendritic cells come from the bone marrow and move into the epidermis</a:t>
            </a:r>
            <a:r>
              <a:rPr lang="hr-HR" baseline="0" dirty="0" smtClean="0"/>
              <a:t> where they remain. Their dendrites intercalate between keratinocytes</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95</a:t>
            </a:fld>
            <a:endParaRPr lang="hr-H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Stem cells reside amongst</a:t>
            </a:r>
            <a:r>
              <a:rPr lang="hr-HR" baseline="0" dirty="0" smtClean="0"/>
              <a:t> these interfollicular basal cells and also amongst the cells of the external root sheet at the bulge in the hair follicle at the lever of attachment of the arrector pili muscle. They can not be identified by histologic sections, but only by their ability to incorporate radioactive thymidine into their DNA for long period of the time. They divide infrequently, but can generate new proliferative cells  in the epidermis and hair follicle in response  to damage.</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11</a:t>
            </a:fld>
            <a:endParaRPr lang="hr-H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Stem cells reside amongst</a:t>
            </a:r>
            <a:r>
              <a:rPr lang="hr-HR" baseline="0" dirty="0" smtClean="0"/>
              <a:t> these interfollicular basal cells and also amongst the cells of the external root sheet at the bulge in the hair follicle at the lever of attachment of the arrector pili muscle. They can not be identified by histologic sections, but only by their ability to incorporate radioactive thymidine into their DNA for long period of the time. They divide infrequently, but can generate new proliferative cells  in the epidermis and hair follicle in response  to damage.</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12</a:t>
            </a:fld>
            <a:endParaRPr lang="hr-H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Following</a:t>
            </a:r>
            <a:r>
              <a:rPr lang="hr-HR" baseline="0" dirty="0" smtClean="0"/>
              <a:t> the mitosis (taht can lasts for 50-200 hours – it is controversial), cells pass through the several different phases of mitosis, and cells are pushed by underlying mitotic activity. It starts to differentiate, and in the same time cell  lost their capacity to divide, and synthesizes keratins. </a:t>
            </a:r>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13</a:t>
            </a:fld>
            <a:endParaRPr lang="hr-H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Desmosomes</a:t>
            </a:r>
            <a:r>
              <a:rPr lang="en-US" dirty="0" smtClean="0"/>
              <a:t> appear as thickened patches in the cell membrane region between two cells. </a:t>
            </a:r>
            <a:r>
              <a:rPr lang="en-US" dirty="0" err="1" smtClean="0"/>
              <a:t>Desmosomes</a:t>
            </a:r>
            <a:r>
              <a:rPr lang="en-US" dirty="0" smtClean="0"/>
              <a:t> contain specialized proteins–such as keratin (the same protein found in fingernails and hair), </a:t>
            </a:r>
            <a:r>
              <a:rPr lang="en-US" dirty="0" err="1" smtClean="0"/>
              <a:t>desmoplakin</a:t>
            </a:r>
            <a:r>
              <a:rPr lang="en-US" dirty="0" smtClean="0"/>
              <a:t>, and </a:t>
            </a:r>
            <a:r>
              <a:rPr lang="en-US" dirty="0" err="1" smtClean="0"/>
              <a:t>desmin</a:t>
            </a:r>
            <a:r>
              <a:rPr lang="en-US" dirty="0" smtClean="0"/>
              <a:t> filaments–that increase the rigidity of tissues.</a:t>
            </a:r>
            <a:br>
              <a:rPr lang="en-US" dirty="0" smtClean="0"/>
            </a:br>
            <a:r>
              <a:rPr lang="en-US" dirty="0" smtClean="0"/>
              <a:t/>
            </a:r>
            <a:br>
              <a:rPr lang="en-US" dirty="0" smtClean="0"/>
            </a:br>
            <a:r>
              <a:rPr lang="en-US" dirty="0" smtClean="0"/>
              <a:t>The most common type of </a:t>
            </a:r>
            <a:r>
              <a:rPr lang="en-US" dirty="0" err="1" smtClean="0"/>
              <a:t>desmosome</a:t>
            </a:r>
            <a:r>
              <a:rPr lang="en-US" dirty="0" smtClean="0"/>
              <a:t>–spot </a:t>
            </a:r>
            <a:r>
              <a:rPr lang="en-US" dirty="0" err="1" smtClean="0"/>
              <a:t>desmosomes</a:t>
            </a:r>
            <a:r>
              <a:rPr lang="en-US" dirty="0" smtClean="0"/>
              <a:t>–are found in epithelium, smooth muscle, and many other animal tissues. These are </a:t>
            </a:r>
            <a:r>
              <a:rPr lang="en-US" dirty="0" err="1" smtClean="0"/>
              <a:t>buttonlike</a:t>
            </a:r>
            <a:r>
              <a:rPr lang="en-US" dirty="0" smtClean="0"/>
              <a:t> junctions that bind cells together and also function as anchors for fibers in the cytoskeleton.</a:t>
            </a:r>
          </a:p>
          <a:p>
            <a:endParaRPr lang="hr-HR" dirty="0"/>
          </a:p>
        </p:txBody>
      </p:sp>
      <p:sp>
        <p:nvSpPr>
          <p:cNvPr id="4" name="Slide Number Placeholder 3"/>
          <p:cNvSpPr>
            <a:spLocks noGrp="1"/>
          </p:cNvSpPr>
          <p:nvPr>
            <p:ph type="sldNum" sz="quarter" idx="10"/>
          </p:nvPr>
        </p:nvSpPr>
        <p:spPr/>
        <p:txBody>
          <a:bodyPr/>
          <a:lstStyle/>
          <a:p>
            <a:fld id="{F92EC844-909B-4F2B-AA8C-24BE057E39ED}" type="slidenum">
              <a:rPr lang="hr-HR" smtClean="0"/>
              <a:pPr/>
              <a:t>17</a:t>
            </a:fld>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BD12671B-BD10-41C4-B17C-62942AC5231F}" type="datetimeFigureOut">
              <a:rPr lang="sr-Latn-CS" smtClean="0"/>
              <a:pPr/>
              <a:t>12.10.2015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CF0EDD9D-8FBD-4609-8AFD-8172CDBA805A}"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BD12671B-BD10-41C4-B17C-62942AC5231F}" type="datetimeFigureOut">
              <a:rPr lang="sr-Latn-CS" smtClean="0"/>
              <a:pPr/>
              <a:t>12.10.2015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CF0EDD9D-8FBD-4609-8AFD-8172CDBA805A}"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BD12671B-BD10-41C4-B17C-62942AC5231F}" type="datetimeFigureOut">
              <a:rPr lang="sr-Latn-CS" smtClean="0"/>
              <a:pPr/>
              <a:t>12.10.2015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CF0EDD9D-8FBD-4609-8AFD-8172CDBA805A}"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BD12671B-BD10-41C4-B17C-62942AC5231F}" type="datetimeFigureOut">
              <a:rPr lang="sr-Latn-CS" smtClean="0"/>
              <a:pPr/>
              <a:t>12.10.2015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CF0EDD9D-8FBD-4609-8AFD-8172CDBA805A}"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12671B-BD10-41C4-B17C-62942AC5231F}" type="datetimeFigureOut">
              <a:rPr lang="sr-Latn-CS" smtClean="0"/>
              <a:pPr/>
              <a:t>12.10.2015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CF0EDD9D-8FBD-4609-8AFD-8172CDBA805A}"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BD12671B-BD10-41C4-B17C-62942AC5231F}" type="datetimeFigureOut">
              <a:rPr lang="sr-Latn-CS" smtClean="0"/>
              <a:pPr/>
              <a:t>12.10.2015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CF0EDD9D-8FBD-4609-8AFD-8172CDBA805A}"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BD12671B-BD10-41C4-B17C-62942AC5231F}" type="datetimeFigureOut">
              <a:rPr lang="sr-Latn-CS" smtClean="0"/>
              <a:pPr/>
              <a:t>12.10.2015</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CF0EDD9D-8FBD-4609-8AFD-8172CDBA805A}"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BD12671B-BD10-41C4-B17C-62942AC5231F}" type="datetimeFigureOut">
              <a:rPr lang="sr-Latn-CS" smtClean="0"/>
              <a:pPr/>
              <a:t>12.10.2015</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CF0EDD9D-8FBD-4609-8AFD-8172CDBA805A}"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2671B-BD10-41C4-B17C-62942AC5231F}" type="datetimeFigureOut">
              <a:rPr lang="sr-Latn-CS" smtClean="0"/>
              <a:pPr/>
              <a:t>12.10.2015</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CF0EDD9D-8FBD-4609-8AFD-8172CDBA805A}"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12671B-BD10-41C4-B17C-62942AC5231F}" type="datetimeFigureOut">
              <a:rPr lang="sr-Latn-CS" smtClean="0"/>
              <a:pPr/>
              <a:t>12.10.2015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CF0EDD9D-8FBD-4609-8AFD-8172CDBA805A}"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12671B-BD10-41C4-B17C-62942AC5231F}" type="datetimeFigureOut">
              <a:rPr lang="sr-Latn-CS" smtClean="0"/>
              <a:pPr/>
              <a:t>12.10.2015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CF0EDD9D-8FBD-4609-8AFD-8172CDBA805A}" type="slidenum">
              <a:rPr lang="hr-HR" smtClean="0"/>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hr-HR"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r-H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omic Sans MS" pitchFamily="66" charset="0"/>
              </a:defRPr>
            </a:lvl1pPr>
          </a:lstStyle>
          <a:p>
            <a:fld id="{BD12671B-BD10-41C4-B17C-62942AC5231F}" type="datetimeFigureOut">
              <a:rPr lang="sr-Latn-CS" smtClean="0"/>
              <a:pPr/>
              <a:t>12.10.2015</a:t>
            </a:fld>
            <a:endParaRPr lang="hr-H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omic Sans MS" pitchFamily="66" charset="0"/>
              </a:defRPr>
            </a:lvl1pPr>
          </a:lstStyle>
          <a:p>
            <a:endParaRPr lang="hr-H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omic Sans MS" pitchFamily="66" charset="0"/>
              </a:defRPr>
            </a:lvl1pPr>
          </a:lstStyle>
          <a:p>
            <a:fld id="{CF0EDD9D-8FBD-4609-8AFD-8172CDBA805A}" type="slidenum">
              <a:rPr lang="hr-HR" smtClean="0"/>
              <a:pPr/>
              <a:t>‹#›</a:t>
            </a:fld>
            <a:endParaRPr lang="hr-H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www.google.hr/url?sa=i&amp;rct=j&amp;q=&amp;esrc=s&amp;frm=1&amp;source=images&amp;cd=&amp;cad=rja&amp;uact=8&amp;docid=enwZZUsJ5pzPjM&amp;tbnid=8lEN_iPSbFGxLM:&amp;ved=0CAcQjRw&amp;url=http://stockfresh.com/image/156269/the-end-written-with-blue-ink-on-white-paper&amp;ei=n7chVOvZGYK3yAST-4KwDQ&amp;bvm=bv.75775273,d.ZGU&amp;psig=AFQjCNGWqmQuivwr2fo-5DjE6LZjXklJKA&amp;ust=1411582187806579" TargetMode="Externa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hr/url?sa=i&amp;rct=j&amp;q=&amp;esrc=s&amp;frm=1&amp;source=images&amp;cd=&amp;cad=rja&amp;uact=8&amp;docid=1U86zg1yVKC3UM&amp;tbnid=syR6bbPfPepGfM:&amp;ved=0CAUQjRw&amp;url=http://awbmakeup.blogspot.com/2012/03/blog-post_05.html&amp;ei=yWDKU9WKGMjnOcvtgIgP&amp;bvm=bv.71198958,d.bGE&amp;psig=AFQjCNESvNGIS_vFscEhFjV98wCq6bgBdQ&amp;ust=1405857974242745"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hr/url?sa=i&amp;rct=j&amp;q=&amp;esrc=s&amp;frm=1&amp;source=images&amp;cd=&amp;cad=rja&amp;uact=8&amp;docid=1U86zg1yVKC3UM&amp;tbnid=syR6bbPfPepGfM:&amp;ved=0CAUQjRw&amp;url=http://awbmakeup.blogspot.com/2012/03/blog-post_05.html&amp;ei=yWDKU9WKGMjnOcvtgIgP&amp;bvm=bv.71198958,d.bGE&amp;psig=AFQjCNESvNGIS_vFscEhFjV98wCq6bgBdQ&amp;ust=1405857974242745"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google.hr/url?sa=i&amp;rct=j&amp;q=&amp;esrc=s&amp;frm=1&amp;source=images&amp;cd=&amp;cad=rja&amp;uact=8&amp;docid=qq84F_eWXs864M&amp;tbnid=IEXfDUo8F3qjDM:&amp;ved=0CAUQjRw&amp;url=http://www.studyblue.com/notes/note/n/unit-2-histology/deck/7933229&amp;ei=JXrKU-SQJILtO-_LgLgO&amp;bvm=bv.71198958,d.bGE&amp;psig=AFQjCNE0rJ7sDwrXk_yrZSUvV04lUNV0ZQ&amp;ust=1405864851477887" TargetMode="Externa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s://www.google.hr/url?sa=i&amp;rct=j&amp;q=&amp;esrc=s&amp;frm=1&amp;source=images&amp;cd=&amp;cad=rja&amp;uact=8&amp;docid=pzVPvLsNDaxfKM&amp;tbnid=LyYvgzcvc9xFVM:&amp;ved=0CAUQjRw&amp;url=https://11milestocool.wordpress.com/tag/palm-springs/&amp;ei=gn3KU8XBE8OeO8aygIAP&amp;bvm=bv.71198958,d.bGE&amp;psig=AFQjCNFg3wI7-arkTzM9wv4LEACdYt5Qpw&amp;ust=140586570947275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hr/url?sa=i&amp;rct=j&amp;q=&amp;esrc=s&amp;frm=1&amp;source=images&amp;cd=&amp;cad=rja&amp;uact=8&amp;docid=kp9VyXI24ZNV8M&amp;tbnid=Yq4tUclQpl4h8M:&amp;ved=0CAUQjRw&amp;url=http://www.studyblue.com/notes/note/n/human-body-102-bsms/deck/4554372&amp;ei=t3rKU8_NK8PIPJCtgdAO&amp;bvm=bv.71198958,d.bGE&amp;psig=AFQjCNG9PVcIocMoDl44hlloLTYZMi1kzw&amp;ust=1405864987077292"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google.hr/url?sa=i&amp;rct=j&amp;q=&amp;esrc=s&amp;frm=1&amp;source=images&amp;cd=&amp;docid=kp9VyXI24ZNV8M&amp;tbnid=Yq4tUclQpl4h8M:&amp;ved=0CAUQjRw&amp;url=https://www.acli.com/Events/Documents/Mon022414%20-%20Sudden%20Cardiac%20Death%20-%20Sanders%20Chae.pdf&amp;ei=2XrKU5mHDcSTOJvrgZAO&amp;bvm=bv.71198958,d.bGE&amp;psig=AFQjCNG9PVcIocMoDl44hlloLTYZMi1kzw&amp;ust=1405864987077292"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hr/url?sa=i&amp;rct=j&amp;q=&amp;esrc=s&amp;frm=1&amp;source=images&amp;cd=&amp;cad=rja&amp;uact=8&amp;docid=FAhZ1pkxGwnO5M&amp;tbnid=E1VS7oawPjr4MM:&amp;ved=0CAUQjRw&amp;url=http://blogs.najah.edu/staff/abdul-rahman-aqraa/article/article&amp;ei=U2HKU6ajIcqAPdDagPgP&amp;bvm=bv.71198958,d.bGE&amp;psig=AFQjCNESvNGIS_vFscEhFjV98wCq6bgBdQ&amp;ust=1405857974242745"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hr/url?sa=i&amp;rct=j&amp;q=&amp;esrc=s&amp;frm=1&amp;source=images&amp;cd=&amp;cad=rja&amp;uact=8&amp;docid=mogXOUQFoMBodM&amp;tbnid=pgY7z9cZzguF2M:&amp;ved=0CAUQjRw&amp;url=http://kalvi.gateforit.com/?p=1375&amp;ei=OX7KU8asHMiIOPChgagO&amp;bvm=bv.71198958,d.bGE&amp;psig=AFQjCNHkMY7MshU7gzvY6ttDq9jireltGw&amp;ust=1405865889059667"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hr/url?sa=i&amp;rct=j&amp;q=&amp;esrc=s&amp;frm=1&amp;source=images&amp;cd=&amp;cad=rja&amp;uact=8&amp;docid=bTlsYCYpqICO8M&amp;tbnid=YG-PNSNqGkrXeM:&amp;ved=0CAUQjRw&amp;url=http://droualb.faculty.mjc.edu/Course%20Materials/Physiology%20101/Chapter%20Notes/Fall%202011/chapter_5%20Fall%202011.htm&amp;ei=Vn_KU-u1B4bBOIPfgOAC&amp;bvm=bv.71198958,d.bGE&amp;psig=AFQjCNHkMY7MshU7gzvY6ttDq9jireltGw&amp;ust=1405865889059667"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hyperlink" Target="http://www.google.hr/url?sa=i&amp;rct=j&amp;q=&amp;esrc=s&amp;frm=1&amp;source=images&amp;cd=&amp;cad=rja&amp;uact=8&amp;docid=jUZbv5vaHPtQ2M&amp;tbnid=o-ATZlXE7ywLbM:&amp;ved=0CAUQjRw&amp;url=http://www.junglekey.fr/search.php?query=Desmosome&amp;type=image&amp;lang=fr&amp;region=fr&amp;img=1&amp;adv=1&amp;ei=4n_KU6-HGszHPY2jgbgP&amp;bvm=bv.71198958,d.bGE&amp;psig=AFQjCNGpmYS-nVkN18ch4L1YFRBqgTTuvQ&amp;ust=140586632607884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hr/url?sa=i&amp;rct=j&amp;q=&amp;esrc=s&amp;frm=1&amp;source=images&amp;cd=&amp;cad=rja&amp;uact=8&amp;docid=3ugI0SHUOVzPsM&amp;tbnid=qTKgnss0wFUDzM:&amp;ved=0CAUQjRw&amp;url=http://www.cosmonova.in/skin_and_cells.html&amp;ei=2IHKU_CDKsiaO9Zv&amp;bvm=bv.71198958,d.bGE&amp;psig=AFQjCNGcC5ko_n3vyW02yeL91Va6mMQXnw&amp;ust=1405866814941663"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hr/url?sa=i&amp;rct=j&amp;q=&amp;esrc=s&amp;frm=1&amp;source=images&amp;cd=&amp;cad=rja&amp;uact=8&amp;docid=3ugI0SHUOVzPsM&amp;tbnid=qTKgnss0wFUDzM:&amp;ved=0CAUQjRw&amp;url=http://www.emaidland.com/webinar_stratum_corneum_003.html&amp;ei=J4LKU_KcJYG_PJjLgNgO&amp;bvm=bv.71198958,d.bGE&amp;psig=AFQjCNGcC5ko_n3vyW02yeL91Va6mMQXnw&amp;ust=1405866814941663"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hr/url?sa=i&amp;rct=j&amp;q=&amp;esrc=s&amp;frm=1&amp;source=images&amp;cd=&amp;cad=rja&amp;uact=8&amp;docid=kBuB6OfMKJvfpM&amp;tbnid=X3j0MnsWc3WiKM:&amp;ved=0CAUQjRw&amp;url=http://www.eucerin.com/sg/skin-expertise/about-the-skin/the-physiology-of-the-skin/epidermal-lipids/&amp;ei=jInKU9znEsSPO6PKgdgO&amp;bvm=bv.71198958,d.bGE&amp;psig=AFQjCNEBcsxvt2T-bxO56wJwccg4bmT6ug&amp;ust=1405867177833494"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hr/url?sa=i&amp;rct=j&amp;q=&amp;esrc=s&amp;frm=1&amp;source=images&amp;cd=&amp;cad=rja&amp;uact=8&amp;docid=odpuhumJkya08M&amp;tbnid=0l-313mlRCdZCM:&amp;ved=0CAUQjRw&amp;url=https://www.superstock.com/stock-photos-images/824-48022&amp;ei=zYvKU5TrOc7EPZekgJgB&amp;bvm=bv.71198958,d.bGE&amp;psig=AFQjCNEBcsxvt2T-bxO56wJwccg4bmT6ug&amp;ust=1405867177833494"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hyperlink" Target="http://www.wikipedia.or.ke/index.php/File:Lipid_bilayer_section.gif"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hr/url?sa=i&amp;rct=j&amp;q=&amp;esrc=s&amp;frm=1&amp;source=images&amp;cd=&amp;cad=rja&amp;uact=8&amp;docid=cEkFJR76o0vJ3M&amp;tbnid=5UVaTXrDkYxVRM:&amp;ved=0CAUQjRw&amp;url=http://www.jkma.org/search.php?where=aview&amp;id=10.5124/jkma.2014.57.3.218&amp;code=0119JKMA&amp;vmode=PUBREADER&amp;ei=Ra3KU6LHFMiKOM2PgYgM&amp;bvm=bv.71198958,d.bGE&amp;psig=AFQjCNFJ3HGEY9I6cm4E-8Kn9d-STknNdg&amp;ust=1405877945414384"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hr/url?sa=i&amp;rct=j&amp;q=&amp;esrc=s&amp;frm=1&amp;source=images&amp;cd=&amp;cad=rja&amp;uact=8&amp;docid=cEkFJR76o0vJ3M&amp;tbnid=5UVaTXrDkYxVRM:&amp;ved=0CAUQjRw&amp;url=http://www.the-scientist.com/?articles.view/articleNo/29383/title/The-Allergy-Gene/&amp;ei=m63KU82hGoO5O5yPgfAO&amp;bvm=bv.71198958,d.bGE&amp;psig=AFQjCNFJ3HGEY9I6cm4E-8Kn9d-STknNdg&amp;ust=1405877945414384"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google.hr/url?sa=i&amp;rct=j&amp;q=&amp;esrc=s&amp;frm=1&amp;source=images&amp;cd=&amp;cad=rja&amp;uact=8&amp;docid=oE6xcD1Hb-1ClM&amp;tbnid=ymEIcuQbpsCByM:&amp;ved=0CAUQjRw&amp;url=http://www.most-tc.com/products.asp?IDProd=4&amp;lang=eng&amp;ei=PrvKU9msCcKeO8yZgMAP&amp;bvm=bv.71198958,d.bGE&amp;psig=AFQjCNGK-hANz09LYWhRVIVNABxow-AA2g&amp;ust=1405881486920969"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hr/url?sa=i&amp;rct=j&amp;q=&amp;esrc=s&amp;frm=1&amp;source=images&amp;cd=&amp;cad=rja&amp;uact=8&amp;docid=SwQcBwBfJctzlM&amp;tbnid=rtfqValOgoRuSM:&amp;ved=0CAUQjRw&amp;url=http://www.nslc.wustl.edu/courses/Bio2960/labs/04Organelle/Organelle.htm&amp;ei=mL7KU6jdCca_Of3rgZgC&amp;bvm=bv.71198958,d.bGE&amp;psig=AFQjCNEYUe_UJOujp6OIX-dK4qvadc4RCA&amp;ust=1405882117866805"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hr/url?sa=i&amp;rct=j&amp;q=&amp;esrc=s&amp;frm=1&amp;source=images&amp;cd=&amp;cad=rja&amp;uact=8&amp;docid=NqZsObw2oX9G1M&amp;tbnid=7UQV7XFH9Tp91M:&amp;ved=0CAUQjRw&amp;url=http://motocykle.bhpzone.pl/laminin-molecule-structure&amp;ei=jwLpU6PDMOiQ4gTax4CoDg&amp;bvm=bv.72676100,d.ZGU&amp;psig=AFQjCNH7NQJuQOErE4gcJRWgZxWAjR4f-A&amp;ust=1407865753005952"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www.google.hr/url?sa=i&amp;rct=j&amp;q=&amp;esrc=s&amp;frm=1&amp;source=images&amp;cd=&amp;cad=rja&amp;uact=8&amp;docid=AVdxc97s_ulRIM&amp;tbnid=JmZBkN3mvG4HfM:&amp;ved=0CAUQjRw&amp;url=http://en.wikipedia.org/wiki/Entactin&amp;ei=mwfpU-P5DM-Q4gTOvIHQCA&amp;psig=AFQjCNEny53pychkHOzKgkanUO55nOnmkQ&amp;ust=1407866862281911" TargetMode="External"/><Relationship Id="rId4" Type="http://schemas.openxmlformats.org/officeDocument/2006/relationships/image" Target="../media/image47.jpeg"/></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google.hr/url?sa=i&amp;rct=j&amp;q=&amp;esrc=s&amp;frm=1&amp;source=images&amp;cd=&amp;cad=rja&amp;uact=8&amp;docid=xiZ2655ISwZkgM&amp;tbnid=GyZ33TNH01qN5M:&amp;ved=0CAcQjRw&amp;url=http://irishautismaction.blogspot.com/2010_11_01_archive.html&amp;ei=4a4eVNbRF8T6PPHOgIAM&amp;bvm=bv.75775273,d.ZWU&amp;psig=AFQjCNEGefpQdlSPg7uo1Bf81pFVWzn9Jg&amp;ust=1411383324235162"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www.google.hr/url?sa=i&amp;rct=j&amp;q=&amp;esrc=s&amp;frm=1&amp;source=images&amp;cd=&amp;cad=rja&amp;uact=8&amp;docid=YkFZAnG8sVP6rM&amp;tbnid=HM9GNhT-rMjjzM:&amp;ved=0CAUQjRw&amp;url=http://www.knowyourbody.net/papillary-dermis.html&amp;ei=3xXpU-KYKMWG4gSqu4C4CQ&amp;psig=AFQjCNFQ4VtPRTFVoqamEfAmHid-7M9e4A&amp;ust=1407870793967540"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google.hr/url?sa=i&amp;rct=j&amp;q=&amp;esrc=s&amp;frm=1&amp;source=images&amp;cd=&amp;cad=rja&amp;uact=8&amp;docid=wudC3WioJqzPPM&amp;tbnid=e5KKJHnnLN2ljM:&amp;ved=0CAcQjRw&amp;url=http://ehlersdanlossyndrometype.blogspot.com/&amp;ei=2ywXVNTLJoiNO__GgLAD&amp;bvm=bv.75097201,d.d2s&amp;psig=AFQjCNFGXVY9dK5p9zhoYi5Ekv-SexJgyA&amp;ust=1410891343628194" TargetMode="Externa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hyperlink" Target="http://www.google.hr/url?sa=i&amp;rct=j&amp;q=&amp;esrc=s&amp;frm=1&amp;source=images&amp;cd=&amp;cad=rja&amp;uact=8&amp;docid=17VmNkawlFRiZM&amp;tbnid=r8tYPef6KxE6HM:&amp;ved=0CAcQjRw&amp;url=http://www.medicaldaily.com/risedronate-clinical-trial-shows-rapid-relief-children-osteogenesis-imperfecta-new-hope-kids-brittle&amp;ei=Li4XVKHHNsa6O-OogbAD&amp;bvm=bv.75097201,d.d2s&amp;psig=AFQjCNFJQhHNlcjYjY6ygW-xqJD44RbTfQ&amp;ust=1410891518312140"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google.hr/url?sa=i&amp;rct=j&amp;q=&amp;esrc=s&amp;frm=1&amp;source=images&amp;cd=&amp;cad=rja&amp;uact=8&amp;docid=6yJciZ5OrUeFoM&amp;tbnid=UkI_6qNDwKsPQM:&amp;ved=0CAcQjRw&amp;url=http://news.16099.com/pic/30/12/17/33/007.shtml&amp;ei=JC8XVJf2K8WaO-vngcAD&amp;psig=AFQjCNEi9axrsddPt8VlOHeZqTsredTy8w&amp;ust=1410891899569595" TargetMode="External"/><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75.jpeg"/><Relationship Id="rId5" Type="http://schemas.openxmlformats.org/officeDocument/2006/relationships/hyperlink" Target="http://www.google.hr/url?sa=i&amp;rct=j&amp;q=&amp;esrc=s&amp;frm=1&amp;source=images&amp;cd=&amp;cad=rja&amp;docid=VBgx1Y3YZBeNAM&amp;tbnid=1qomhfDZqX6oiM:&amp;ved=0CAUQjRw&amp;url=http://www.mygladiators.com/&amp;ei=VN69UfW-MMXqswaOh4Ao&amp;bvm=bv.47883778,d.Yms&amp;psig=AFQjCNGTCP5YOwQNBJ2uckZEkdwjC_4mxA&amp;ust=1371484104194497" TargetMode="External"/><Relationship Id="rId4" Type="http://schemas.openxmlformats.org/officeDocument/2006/relationships/image" Target="../media/image74.jpeg"/></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openxmlformats.org/officeDocument/2006/relationships/hyperlink" Target="http://what-when-how.com/wp-content/uploads/2012/04/tmp4D56.jpg"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86.png"/><Relationship Id="rId4" Type="http://schemas.openxmlformats.org/officeDocument/2006/relationships/image" Target="../media/image85.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94.xml.rels><?xml version="1.0" encoding="UTF-8" standalone="yes"?>
<Relationships xmlns="http://schemas.openxmlformats.org/package/2006/relationships"><Relationship Id="rId3" Type="http://schemas.openxmlformats.org/officeDocument/2006/relationships/hyperlink" Target="http://what-when-how.com/wp-content/uploads/2012/04/tmp4D56.jpg"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9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google.hr/url?sa=i&amp;rct=j&amp;q=&amp;esrc=s&amp;frm=1&amp;source=images&amp;cd=&amp;cad=rja&amp;uact=8&amp;docid=yR2Vpk6VWOZLyM&amp;tbnid=O5WMJre2iH6JeM:&amp;ved=0CAcQjRw&amp;url=http://www.signs4half.com/beautiful-woman-with-long-hair-hat-audrey/&amp;ei=HPgmVK39Ns-XarrRgeAC&amp;bvm=bv.76247554,d.d2s&amp;psig=AFQjCNECVBT16hDzavbxhvOXwAydOflGjw&amp;ust=1411926374353099" TargetMode="Externa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71472" y="0"/>
          <a:ext cx="8001056" cy="6857999"/>
        </p:xfrm>
        <a:graphic>
          <a:graphicData uri="http://schemas.openxmlformats.org/drawingml/2006/table">
            <a:tbl>
              <a:tblPr/>
              <a:tblGrid>
                <a:gridCol w="939525"/>
                <a:gridCol w="3509091"/>
                <a:gridCol w="3552440"/>
              </a:tblGrid>
              <a:tr h="762000">
                <a:tc>
                  <a:txBody>
                    <a:bodyPr/>
                    <a:lstStyle/>
                    <a:p>
                      <a:pPr>
                        <a:spcAft>
                          <a:spcPts val="0"/>
                        </a:spcAft>
                      </a:pPr>
                      <a:r>
                        <a:rPr lang="hr-HR" sz="1200" b="1" dirty="0" smtClean="0">
                          <a:latin typeface="Times New Roman"/>
                          <a:ea typeface="Times New Roman"/>
                          <a:cs typeface="Times New Roman"/>
                        </a:rPr>
                        <a:t>12.10.2015.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Monday</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8.00-12.55</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hr-HR" sz="1200" b="1" dirty="0">
                          <a:solidFill>
                            <a:srgbClr val="FF0000"/>
                          </a:solidFill>
                          <a:latin typeface="Times New Roman"/>
                          <a:ea typeface="Times New Roman"/>
                          <a:cs typeface="Times New Roman"/>
                        </a:rPr>
                        <a:t>Lecture:</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The function and structure of the skin.</a:t>
                      </a:r>
                    </a:p>
                    <a:p>
                      <a:pPr>
                        <a:spcAft>
                          <a:spcPts val="0"/>
                        </a:spcAft>
                      </a:pPr>
                      <a:r>
                        <a:rPr lang="hr-HR" sz="1200" dirty="0">
                          <a:latin typeface="Times New Roman"/>
                          <a:ea typeface="Times New Roman"/>
                          <a:cs typeface="Times New Roman"/>
                        </a:rPr>
                        <a:t>Diagnosis of skin disorders. Medical and physical forms of treatment</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Prof. Neira  P. Ivić, Ph.D</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2500">
                <a:tc>
                  <a:txBody>
                    <a:bodyPr/>
                    <a:lstStyle/>
                    <a:p>
                      <a:pPr>
                        <a:spcAft>
                          <a:spcPts val="0"/>
                        </a:spcAft>
                      </a:pPr>
                      <a:r>
                        <a:rPr lang="hr-HR" sz="1200" b="1" dirty="0" smtClean="0">
                          <a:latin typeface="Times New Roman"/>
                          <a:ea typeface="Times New Roman"/>
                          <a:cs typeface="Times New Roman"/>
                        </a:rPr>
                        <a:t>13.10.2015.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Tuesday</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8.00-12.05</a:t>
                      </a:r>
                    </a:p>
                    <a:p>
                      <a:pPr>
                        <a:spcAft>
                          <a:spcPts val="0"/>
                        </a:spcAft>
                      </a:pPr>
                      <a:r>
                        <a:rPr lang="hr-HR" sz="1200" dirty="0" smtClean="0">
                          <a:latin typeface="Times New Roman"/>
                          <a:ea typeface="Times New Roman"/>
                          <a:cs typeface="Times New Roman"/>
                        </a:rPr>
                        <a:t>12.10-12.55</a:t>
                      </a:r>
                      <a:endParaRPr lang="hr-HR" sz="1200" dirty="0">
                        <a:latin typeface="Times New Roman"/>
                        <a:ea typeface="Times New Roman"/>
                        <a:cs typeface="Times New Roman"/>
                      </a:endParaRP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a:latin typeface="Times New Roman"/>
                        <a:ea typeface="Times New Roman"/>
                        <a:cs typeface="Times New Roman"/>
                      </a:endParaRPr>
                    </a:p>
                    <a:p>
                      <a:pPr>
                        <a:spcAft>
                          <a:spcPts val="0"/>
                        </a:spcAft>
                      </a:pPr>
                      <a:r>
                        <a:rPr lang="hr-HR" sz="1200" b="1">
                          <a:solidFill>
                            <a:srgbClr val="FF0000"/>
                          </a:solidFill>
                          <a:latin typeface="Times New Roman"/>
                          <a:ea typeface="Times New Roman"/>
                          <a:cs typeface="Times New Roman"/>
                        </a:rPr>
                        <a:t>Lecture:</a:t>
                      </a: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Infections and infestations</a:t>
                      </a:r>
                    </a:p>
                    <a:p>
                      <a:pPr>
                        <a:spcAft>
                          <a:spcPts val="0"/>
                        </a:spcAft>
                      </a:pPr>
                      <a:r>
                        <a:rPr lang="hr-HR" sz="1200" b="1">
                          <a:solidFill>
                            <a:srgbClr val="FF0000"/>
                          </a:solidFill>
                          <a:latin typeface="Times New Roman"/>
                          <a:ea typeface="Times New Roman"/>
                          <a:cs typeface="Times New Roman"/>
                        </a:rPr>
                        <a:t>Seminar:</a:t>
                      </a: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Skin and psyche</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dirty="0" smtClean="0">
                        <a:latin typeface="Times New Roman"/>
                        <a:ea typeface="Times New Roman"/>
                        <a:cs typeface="Times New Roman"/>
                      </a:endParaRPr>
                    </a:p>
                    <a:p>
                      <a:pPr>
                        <a:spcAft>
                          <a:spcPts val="0"/>
                        </a:spcAft>
                      </a:pP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Prof. Neira  P. Ivić, </a:t>
                      </a:r>
                      <a:r>
                        <a:rPr lang="hr-HR" sz="1200" dirty="0" smtClean="0">
                          <a:latin typeface="Times New Roman"/>
                          <a:ea typeface="Times New Roman"/>
                          <a:cs typeface="Times New Roman"/>
                        </a:rPr>
                        <a:t>Ph.D</a:t>
                      </a:r>
                    </a:p>
                    <a:p>
                      <a:pPr>
                        <a:spcAft>
                          <a:spcPts val="0"/>
                        </a:spcAft>
                      </a:pP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A.Čarija, M.D.</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2500">
                <a:tc>
                  <a:txBody>
                    <a:bodyPr/>
                    <a:lstStyle/>
                    <a:p>
                      <a:pPr>
                        <a:spcAft>
                          <a:spcPts val="0"/>
                        </a:spcAft>
                      </a:pPr>
                      <a:r>
                        <a:rPr lang="hr-HR" sz="1200" b="1" dirty="0" smtClean="0">
                          <a:latin typeface="Times New Roman"/>
                          <a:ea typeface="Times New Roman"/>
                          <a:cs typeface="Times New Roman"/>
                        </a:rPr>
                        <a:t>14.10.2015.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Wednesday</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  8.00-9.35</a:t>
                      </a:r>
                    </a:p>
                    <a:p>
                      <a:pPr>
                        <a:spcAft>
                          <a:spcPts val="0"/>
                        </a:spcAft>
                      </a:pPr>
                      <a:r>
                        <a:rPr lang="hr-HR" sz="1200" dirty="0">
                          <a:latin typeface="Times New Roman"/>
                          <a:ea typeface="Times New Roman"/>
                          <a:cs typeface="Times New Roman"/>
                        </a:rPr>
                        <a:t>9.40-11.15</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a:latin typeface="Times New Roman"/>
                        <a:ea typeface="Times New Roman"/>
                        <a:cs typeface="Times New Roman"/>
                      </a:endParaRPr>
                    </a:p>
                    <a:p>
                      <a:pPr>
                        <a:spcAft>
                          <a:spcPts val="0"/>
                        </a:spcAft>
                      </a:pPr>
                      <a:r>
                        <a:rPr lang="hr-HR" sz="1200" b="1">
                          <a:solidFill>
                            <a:srgbClr val="FF0000"/>
                          </a:solidFill>
                          <a:latin typeface="Times New Roman"/>
                          <a:ea typeface="Times New Roman"/>
                          <a:cs typeface="Times New Roman"/>
                        </a:rPr>
                        <a:t>Seminar:</a:t>
                      </a: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Psoriasis and other papulosquamous disorders</a:t>
                      </a:r>
                    </a:p>
                    <a:p>
                      <a:pPr>
                        <a:spcAft>
                          <a:spcPts val="0"/>
                        </a:spcAft>
                      </a:pPr>
                      <a:r>
                        <a:rPr lang="hr-HR" sz="1200" b="1">
                          <a:solidFill>
                            <a:srgbClr val="FF0000"/>
                          </a:solidFill>
                          <a:latin typeface="Times New Roman"/>
                          <a:ea typeface="Times New Roman"/>
                          <a:cs typeface="Times New Roman"/>
                        </a:rPr>
                        <a:t>Lecture:</a:t>
                      </a: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Disorders of keratinization</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dirty="0" smtClean="0">
                        <a:latin typeface="Times New Roman"/>
                        <a:ea typeface="Times New Roman"/>
                        <a:cs typeface="Times New Roman"/>
                      </a:endParaRPr>
                    </a:p>
                    <a:p>
                      <a:pPr>
                        <a:spcAft>
                          <a:spcPts val="0"/>
                        </a:spcAft>
                      </a:pP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O. Kosor, M.D</a:t>
                      </a:r>
                      <a:r>
                        <a:rPr lang="hr-HR" sz="1200" dirty="0" smtClean="0">
                          <a:latin typeface="Times New Roman"/>
                          <a:ea typeface="Times New Roman"/>
                          <a:cs typeface="Times New Roman"/>
                        </a:rPr>
                        <a:t>.</a:t>
                      </a:r>
                    </a:p>
                    <a:p>
                      <a:pPr>
                        <a:spcAft>
                          <a:spcPts val="0"/>
                        </a:spcAft>
                      </a:pP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Prof  N.P.Ivić, Ph.D.</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0">
                <a:tc>
                  <a:txBody>
                    <a:bodyPr/>
                    <a:lstStyle/>
                    <a:p>
                      <a:pPr>
                        <a:spcAft>
                          <a:spcPts val="0"/>
                        </a:spcAft>
                      </a:pPr>
                      <a:r>
                        <a:rPr lang="hr-HR" sz="1200" b="1" dirty="0" smtClean="0">
                          <a:latin typeface="Times New Roman"/>
                          <a:ea typeface="Times New Roman"/>
                          <a:cs typeface="Times New Roman"/>
                        </a:rPr>
                        <a:t>15.10.2015.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Thursday</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8.00-9.35</a:t>
                      </a:r>
                    </a:p>
                    <a:p>
                      <a:pPr>
                        <a:spcAft>
                          <a:spcPts val="0"/>
                        </a:spcAft>
                      </a:pPr>
                      <a:r>
                        <a:rPr lang="hr-HR" sz="1200" dirty="0">
                          <a:latin typeface="Times New Roman"/>
                          <a:ea typeface="Times New Roman"/>
                          <a:cs typeface="Times New Roman"/>
                        </a:rPr>
                        <a:t>9.40-11.15</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a:latin typeface="Times New Roman"/>
                        <a:ea typeface="Times New Roman"/>
                        <a:cs typeface="Times New Roman"/>
                      </a:endParaRPr>
                    </a:p>
                    <a:p>
                      <a:pPr>
                        <a:spcAft>
                          <a:spcPts val="0"/>
                        </a:spcAft>
                      </a:pPr>
                      <a:r>
                        <a:rPr lang="hr-HR" sz="1200" b="1">
                          <a:solidFill>
                            <a:srgbClr val="FF0000"/>
                          </a:solidFill>
                          <a:latin typeface="Times New Roman"/>
                          <a:ea typeface="Times New Roman"/>
                          <a:cs typeface="Times New Roman"/>
                        </a:rPr>
                        <a:t>Seminars:</a:t>
                      </a: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Eczema and dermatitis </a:t>
                      </a:r>
                    </a:p>
                    <a:p>
                      <a:pPr>
                        <a:spcAft>
                          <a:spcPts val="0"/>
                        </a:spcAft>
                      </a:pPr>
                      <a:r>
                        <a:rPr lang="hr-HR" sz="1200">
                          <a:latin typeface="Times New Roman"/>
                          <a:ea typeface="Times New Roman"/>
                          <a:cs typeface="Times New Roman"/>
                        </a:rPr>
                        <a:t>Drug eruptions</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dirty="0" smtClean="0">
                        <a:latin typeface="Times New Roman"/>
                        <a:ea typeface="Times New Roman"/>
                        <a:cs typeface="Times New Roman"/>
                      </a:endParaRPr>
                    </a:p>
                    <a:p>
                      <a:pPr>
                        <a:spcAft>
                          <a:spcPts val="0"/>
                        </a:spcAft>
                      </a:pP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R. Ivanišević, M.D.</a:t>
                      </a:r>
                    </a:p>
                    <a:p>
                      <a:pPr>
                        <a:spcAft>
                          <a:spcPts val="0"/>
                        </a:spcAft>
                      </a:pPr>
                      <a:r>
                        <a:rPr lang="hr-HR" sz="1200" dirty="0">
                          <a:latin typeface="Times New Roman"/>
                          <a:ea typeface="Times New Roman"/>
                          <a:cs typeface="Times New Roman"/>
                        </a:rPr>
                        <a:t>O. Kosor, M.D.</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2999">
                <a:tc>
                  <a:txBody>
                    <a:bodyPr/>
                    <a:lstStyle/>
                    <a:p>
                      <a:pPr>
                        <a:spcAft>
                          <a:spcPts val="0"/>
                        </a:spcAft>
                      </a:pPr>
                      <a:r>
                        <a:rPr lang="hr-HR" sz="1200" b="1" dirty="0" smtClean="0">
                          <a:latin typeface="Times New Roman"/>
                          <a:ea typeface="Times New Roman"/>
                          <a:cs typeface="Times New Roman"/>
                        </a:rPr>
                        <a:t>16.10.2015.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Friday</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8.00-9.35</a:t>
                      </a:r>
                    </a:p>
                    <a:p>
                      <a:pPr>
                        <a:spcAft>
                          <a:spcPts val="0"/>
                        </a:spcAft>
                      </a:pPr>
                      <a:r>
                        <a:rPr lang="hr-HR" sz="1200" dirty="0">
                          <a:latin typeface="Times New Roman"/>
                          <a:ea typeface="Times New Roman"/>
                          <a:cs typeface="Times New Roman"/>
                        </a:rPr>
                        <a:t>9.40-11.15</a:t>
                      </a:r>
                    </a:p>
                    <a:p>
                      <a:pPr>
                        <a:spcAft>
                          <a:spcPts val="0"/>
                        </a:spcAft>
                      </a:pPr>
                      <a:r>
                        <a:rPr lang="hr-HR" sz="1200" dirty="0">
                          <a:latin typeface="Times New Roman"/>
                          <a:ea typeface="Times New Roman"/>
                          <a:cs typeface="Times New Roman"/>
                        </a:rPr>
                        <a:t>11.20-12.55</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r>
                        <a:rPr lang="hr-HR" sz="1200">
                          <a:latin typeface="Times New Roman"/>
                          <a:ea typeface="Times New Roman"/>
                          <a:cs typeface="Times New Roman"/>
                        </a:rPr>
                        <a:t> </a:t>
                      </a:r>
                    </a:p>
                    <a:p>
                      <a:pPr>
                        <a:spcAft>
                          <a:spcPts val="0"/>
                        </a:spcAft>
                      </a:pPr>
                      <a:r>
                        <a:rPr lang="hr-HR" sz="1200" b="1">
                          <a:solidFill>
                            <a:srgbClr val="FF0000"/>
                          </a:solidFill>
                          <a:latin typeface="Times New Roman"/>
                          <a:ea typeface="Times New Roman"/>
                          <a:cs typeface="Times New Roman"/>
                        </a:rPr>
                        <a:t>Seminar:</a:t>
                      </a: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Reactive erythemas and vasculitis</a:t>
                      </a:r>
                    </a:p>
                    <a:p>
                      <a:pPr>
                        <a:spcAft>
                          <a:spcPts val="0"/>
                        </a:spcAft>
                      </a:pPr>
                      <a:r>
                        <a:rPr lang="hr-HR" sz="1200" b="1">
                          <a:solidFill>
                            <a:srgbClr val="FF0000"/>
                          </a:solidFill>
                          <a:latin typeface="Times New Roman"/>
                          <a:ea typeface="Times New Roman"/>
                          <a:cs typeface="Times New Roman"/>
                        </a:rPr>
                        <a:t>Lecture:</a:t>
                      </a: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Disorders of blood vessels and lymphatics</a:t>
                      </a:r>
                    </a:p>
                    <a:p>
                      <a:pPr>
                        <a:spcAft>
                          <a:spcPts val="0"/>
                        </a:spcAft>
                      </a:pPr>
                      <a:r>
                        <a:rPr lang="hr-HR" sz="1200" b="1">
                          <a:latin typeface="Times New Roman"/>
                          <a:ea typeface="Times New Roman"/>
                          <a:cs typeface="Times New Roman"/>
                        </a:rPr>
                        <a:t>Practicals in Clinic and Outpatient Department </a:t>
                      </a:r>
                      <a:endParaRPr lang="hr-HR" sz="1200">
                        <a:latin typeface="Times New Roman"/>
                        <a:ea typeface="Times New Roman"/>
                        <a:cs typeface="Times New Roman"/>
                      </a:endParaRP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dirty="0" smtClean="0">
                        <a:latin typeface="Times New Roman"/>
                        <a:ea typeface="Times New Roman"/>
                        <a:cs typeface="Times New Roman"/>
                      </a:endParaRPr>
                    </a:p>
                    <a:p>
                      <a:pPr>
                        <a:spcAft>
                          <a:spcPts val="0"/>
                        </a:spcAft>
                      </a:pP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R. Ivanišević, M.D</a:t>
                      </a:r>
                      <a:r>
                        <a:rPr lang="hr-HR" sz="1200" dirty="0" smtClean="0">
                          <a:latin typeface="Times New Roman"/>
                          <a:ea typeface="Times New Roman"/>
                          <a:cs typeface="Times New Roman"/>
                        </a:rPr>
                        <a:t>.</a:t>
                      </a:r>
                    </a:p>
                    <a:p>
                      <a:pPr>
                        <a:spcAft>
                          <a:spcPts val="0"/>
                        </a:spcAft>
                      </a:pP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Prof. Neira P. Ivić, Ph.D.</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1">
                <a:tc>
                  <a:txBody>
                    <a:bodyPr/>
                    <a:lstStyle/>
                    <a:p>
                      <a:pPr>
                        <a:spcAft>
                          <a:spcPts val="0"/>
                        </a:spcAft>
                      </a:pPr>
                      <a:endParaRPr lang="hr-HR" sz="1200">
                        <a:latin typeface="Times New Roman"/>
                        <a:ea typeface="Times New Roman"/>
                        <a:cs typeface="Times New Roman"/>
                      </a:endParaRP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hr-HR" sz="1200">
                        <a:latin typeface="Times New Roman"/>
                        <a:ea typeface="Times New Roman"/>
                        <a:cs typeface="Times New Roman"/>
                      </a:endParaRP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hr-HR" sz="1200">
                        <a:latin typeface="Times New Roman"/>
                        <a:ea typeface="Times New Roman"/>
                        <a:cs typeface="Times New Roman"/>
                      </a:endParaRP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952500">
                <a:tc>
                  <a:txBody>
                    <a:bodyPr/>
                    <a:lstStyle/>
                    <a:p>
                      <a:pPr>
                        <a:spcAft>
                          <a:spcPts val="0"/>
                        </a:spcAft>
                      </a:pPr>
                      <a:r>
                        <a:rPr lang="hr-HR" sz="1200" b="1" dirty="0" smtClean="0">
                          <a:latin typeface="Times New Roman"/>
                          <a:ea typeface="Times New Roman"/>
                          <a:cs typeface="Times New Roman"/>
                        </a:rPr>
                        <a:t>19.10.2015.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Monday</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8.00-9.35</a:t>
                      </a:r>
                    </a:p>
                    <a:p>
                      <a:pPr>
                        <a:spcAft>
                          <a:spcPts val="0"/>
                        </a:spcAft>
                      </a:pPr>
                      <a:r>
                        <a:rPr lang="hr-HR" sz="1200" dirty="0">
                          <a:latin typeface="Times New Roman"/>
                          <a:ea typeface="Times New Roman"/>
                          <a:cs typeface="Times New Roman"/>
                        </a:rPr>
                        <a:t>9.40-11.15</a:t>
                      </a:r>
                    </a:p>
                    <a:p>
                      <a:pPr>
                        <a:spcAft>
                          <a:spcPts val="0"/>
                        </a:spcAft>
                      </a:pPr>
                      <a:r>
                        <a:rPr lang="hr-HR" sz="1200" dirty="0">
                          <a:latin typeface="Times New Roman"/>
                          <a:ea typeface="Times New Roman"/>
                          <a:cs typeface="Times New Roman"/>
                        </a:rPr>
                        <a:t>11.20-12.55</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a:latin typeface="Times New Roman"/>
                        <a:ea typeface="Times New Roman"/>
                        <a:cs typeface="Times New Roman"/>
                      </a:endParaRPr>
                    </a:p>
                    <a:p>
                      <a:pPr>
                        <a:spcAft>
                          <a:spcPts val="0"/>
                        </a:spcAft>
                      </a:pPr>
                      <a:r>
                        <a:rPr lang="hr-HR" sz="1200" b="1">
                          <a:solidFill>
                            <a:srgbClr val="FF0000"/>
                          </a:solidFill>
                          <a:latin typeface="Times New Roman"/>
                          <a:ea typeface="Times New Roman"/>
                          <a:cs typeface="Times New Roman"/>
                        </a:rPr>
                        <a:t>Seminars:</a:t>
                      </a: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Bullous diseases</a:t>
                      </a:r>
                    </a:p>
                    <a:p>
                      <a:pPr>
                        <a:spcAft>
                          <a:spcPts val="0"/>
                        </a:spcAft>
                      </a:pPr>
                      <a:r>
                        <a:rPr lang="hr-HR" sz="1200">
                          <a:latin typeface="Times New Roman"/>
                          <a:ea typeface="Times New Roman"/>
                          <a:cs typeface="Times New Roman"/>
                        </a:rPr>
                        <a:t>Sebaceoud and sweat gland disorders, Cosmetology </a:t>
                      </a:r>
                    </a:p>
                    <a:p>
                      <a:pPr>
                        <a:spcAft>
                          <a:spcPts val="0"/>
                        </a:spcAft>
                      </a:pPr>
                      <a:r>
                        <a:rPr lang="hr-HR" sz="1200" b="1">
                          <a:latin typeface="Times New Roman"/>
                          <a:ea typeface="Times New Roman"/>
                          <a:cs typeface="Times New Roman"/>
                        </a:rPr>
                        <a:t>Practicals in Outpatient Department</a:t>
                      </a:r>
                      <a:endParaRPr lang="hr-HR" sz="1200">
                        <a:latin typeface="Times New Roman"/>
                        <a:ea typeface="Times New Roman"/>
                        <a:cs typeface="Times New Roman"/>
                      </a:endParaRP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dirty="0" smtClean="0">
                        <a:latin typeface="Times New Roman"/>
                        <a:ea typeface="Times New Roman"/>
                        <a:cs typeface="Times New Roman"/>
                      </a:endParaRPr>
                    </a:p>
                    <a:p>
                      <a:pPr>
                        <a:spcAft>
                          <a:spcPts val="0"/>
                        </a:spcAft>
                      </a:pP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D. Anđelinović, Ph.D.</a:t>
                      </a:r>
                    </a:p>
                    <a:p>
                      <a:pPr>
                        <a:spcAft>
                          <a:spcPts val="0"/>
                        </a:spcAft>
                      </a:pPr>
                      <a:r>
                        <a:rPr lang="hr-HR" sz="1200" dirty="0">
                          <a:latin typeface="Times New Roman"/>
                          <a:ea typeface="Times New Roman"/>
                          <a:cs typeface="Times New Roman"/>
                        </a:rPr>
                        <a:t>A.Čarija, M.D.</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2999">
                <a:tc>
                  <a:txBody>
                    <a:bodyPr/>
                    <a:lstStyle/>
                    <a:p>
                      <a:pPr>
                        <a:spcAft>
                          <a:spcPts val="0"/>
                        </a:spcAft>
                      </a:pPr>
                      <a:r>
                        <a:rPr lang="hr-HR" sz="1200" b="1" dirty="0" smtClean="0">
                          <a:latin typeface="Times New Roman"/>
                          <a:ea typeface="Times New Roman"/>
                          <a:cs typeface="Times New Roman"/>
                        </a:rPr>
                        <a:t>20.10.2015.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Tuesday</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  8.00-9.35</a:t>
                      </a:r>
                    </a:p>
                    <a:p>
                      <a:pPr>
                        <a:spcAft>
                          <a:spcPts val="0"/>
                        </a:spcAft>
                      </a:pPr>
                      <a:r>
                        <a:rPr lang="hr-HR" sz="1200" dirty="0">
                          <a:latin typeface="Times New Roman"/>
                          <a:ea typeface="Times New Roman"/>
                          <a:cs typeface="Times New Roman"/>
                        </a:rPr>
                        <a:t> 9.40-11.15</a:t>
                      </a:r>
                    </a:p>
                    <a:p>
                      <a:pPr>
                        <a:spcAft>
                          <a:spcPts val="0"/>
                        </a:spcAft>
                      </a:pPr>
                      <a:r>
                        <a:rPr lang="hr-HR" sz="1200" dirty="0">
                          <a:latin typeface="Times New Roman"/>
                          <a:ea typeface="Times New Roman"/>
                          <a:cs typeface="Times New Roman"/>
                        </a:rPr>
                        <a:t>11.20-12.55</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a:latin typeface="Times New Roman"/>
                        <a:ea typeface="Times New Roman"/>
                        <a:cs typeface="Times New Roman"/>
                      </a:endParaRPr>
                    </a:p>
                    <a:p>
                      <a:pPr>
                        <a:spcAft>
                          <a:spcPts val="0"/>
                        </a:spcAft>
                      </a:pPr>
                      <a:r>
                        <a:rPr lang="hr-HR" sz="1200" b="1">
                          <a:solidFill>
                            <a:srgbClr val="FF0000"/>
                          </a:solidFill>
                          <a:latin typeface="Times New Roman"/>
                          <a:ea typeface="Times New Roman"/>
                          <a:cs typeface="Times New Roman"/>
                        </a:rPr>
                        <a:t>Seminars: </a:t>
                      </a: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Connective tissue disorders</a:t>
                      </a:r>
                    </a:p>
                    <a:p>
                      <a:pPr>
                        <a:spcAft>
                          <a:spcPts val="0"/>
                        </a:spcAft>
                      </a:pPr>
                      <a:r>
                        <a:rPr lang="hr-HR" sz="1200">
                          <a:latin typeface="Times New Roman"/>
                          <a:ea typeface="Times New Roman"/>
                          <a:cs typeface="Times New Roman"/>
                        </a:rPr>
                        <a:t>Disorders of pigmentation</a:t>
                      </a:r>
                      <a:r>
                        <a:rPr lang="hr-HR" sz="1200" b="1">
                          <a:latin typeface="Times New Roman"/>
                          <a:ea typeface="Times New Roman"/>
                          <a:cs typeface="Times New Roman"/>
                        </a:rPr>
                        <a:t> </a:t>
                      </a:r>
                      <a:r>
                        <a:rPr lang="hr-HR" sz="1200">
                          <a:latin typeface="Times New Roman"/>
                          <a:ea typeface="Times New Roman"/>
                          <a:cs typeface="Times New Roman"/>
                        </a:rPr>
                        <a:t>Regional dermatology (hair and nails)</a:t>
                      </a:r>
                    </a:p>
                    <a:p>
                      <a:pPr>
                        <a:spcAft>
                          <a:spcPts val="0"/>
                        </a:spcAft>
                      </a:pPr>
                      <a:r>
                        <a:rPr lang="hr-HR" sz="1200" b="1">
                          <a:latin typeface="Times New Roman"/>
                          <a:ea typeface="Times New Roman"/>
                          <a:cs typeface="Times New Roman"/>
                        </a:rPr>
                        <a:t>Practicals in Outpatient Department </a:t>
                      </a:r>
                      <a:endParaRPr lang="hr-HR" sz="1200">
                        <a:latin typeface="Times New Roman"/>
                        <a:ea typeface="Times New Roman"/>
                        <a:cs typeface="Times New Roman"/>
                      </a:endParaRP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dirty="0" smtClean="0">
                        <a:latin typeface="Times New Roman"/>
                        <a:ea typeface="Times New Roman"/>
                        <a:cs typeface="Times New Roman"/>
                      </a:endParaRPr>
                    </a:p>
                    <a:p>
                      <a:pPr>
                        <a:spcAft>
                          <a:spcPts val="0"/>
                        </a:spcAft>
                      </a:pP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D. Anđelinović, Ph.D.</a:t>
                      </a:r>
                    </a:p>
                    <a:p>
                      <a:pPr>
                        <a:spcAft>
                          <a:spcPts val="0"/>
                        </a:spcAft>
                      </a:pPr>
                      <a:r>
                        <a:rPr lang="hr-HR" sz="1200" dirty="0">
                          <a:latin typeface="Times New Roman"/>
                          <a:ea typeface="Times New Roman"/>
                          <a:cs typeface="Times New Roman"/>
                        </a:rPr>
                        <a:t>A.Čarija, M.D. </a:t>
                      </a: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ounded Rectangle 2"/>
          <p:cNvSpPr/>
          <p:nvPr/>
        </p:nvSpPr>
        <p:spPr>
          <a:xfrm>
            <a:off x="1571604" y="4357694"/>
            <a:ext cx="3357586" cy="21431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609600" y="512763"/>
            <a:ext cx="2058988" cy="579437"/>
          </a:xfrm>
          <a:prstGeom prst="rect">
            <a:avLst/>
          </a:prstGeom>
          <a:noFill/>
          <a:ln w="9525">
            <a:noFill/>
            <a:miter lim="800000"/>
            <a:headEnd/>
            <a:tailEnd/>
          </a:ln>
          <a:effectLst/>
        </p:spPr>
        <p:txBody>
          <a:bodyPr wrap="none">
            <a:spAutoFit/>
          </a:bodyPr>
          <a:lstStyle/>
          <a:p>
            <a:r>
              <a:rPr lang="hr-HR" sz="3200" b="1" dirty="0">
                <a:latin typeface="Comic Sans MS" pitchFamily="66" charset="0"/>
              </a:rPr>
              <a:t>Epidermis</a:t>
            </a:r>
          </a:p>
        </p:txBody>
      </p:sp>
      <p:pic>
        <p:nvPicPr>
          <p:cNvPr id="152579" name="Picture 3" descr="slika 001"/>
          <p:cNvPicPr>
            <a:picLocks noChangeAspect="1" noChangeArrowheads="1"/>
          </p:cNvPicPr>
          <p:nvPr/>
        </p:nvPicPr>
        <p:blipFill>
          <a:blip r:embed="rId3" cstate="print"/>
          <a:srcRect/>
          <a:stretch>
            <a:fillRect/>
          </a:stretch>
        </p:blipFill>
        <p:spPr bwMode="auto">
          <a:xfrm>
            <a:off x="381000" y="1219200"/>
            <a:ext cx="3922713" cy="5638800"/>
          </a:xfrm>
          <a:prstGeom prst="rect">
            <a:avLst/>
          </a:prstGeom>
          <a:noFill/>
          <a:ln w="38100">
            <a:solidFill>
              <a:schemeClr val="accent2"/>
            </a:solidFill>
            <a:miter lim="800000"/>
            <a:headEnd/>
            <a:tailEnd/>
          </a:ln>
        </p:spPr>
      </p:pic>
      <p:sp>
        <p:nvSpPr>
          <p:cNvPr id="152584" name="Text Box 8"/>
          <p:cNvSpPr txBox="1">
            <a:spLocks noChangeArrowheads="1"/>
          </p:cNvSpPr>
          <p:nvPr/>
        </p:nvSpPr>
        <p:spPr bwMode="auto">
          <a:xfrm rot="-5349222">
            <a:off x="-837558" y="3509318"/>
            <a:ext cx="2132315" cy="461665"/>
          </a:xfrm>
          <a:prstGeom prst="rect">
            <a:avLst/>
          </a:prstGeom>
          <a:noFill/>
          <a:ln w="9525">
            <a:noFill/>
            <a:miter lim="800000"/>
            <a:headEnd/>
            <a:tailEnd/>
          </a:ln>
          <a:effectLst/>
        </p:spPr>
        <p:txBody>
          <a:bodyPr wrap="none">
            <a:spAutoFit/>
          </a:bodyPr>
          <a:lstStyle/>
          <a:p>
            <a:r>
              <a:rPr lang="hr-HR" sz="2400" b="1" dirty="0" smtClean="0">
                <a:solidFill>
                  <a:srgbClr val="F01A52"/>
                </a:solidFill>
                <a:latin typeface="Comic Sans MS" pitchFamily="66" charset="0"/>
              </a:rPr>
              <a:t>0,1 </a:t>
            </a:r>
            <a:r>
              <a:rPr lang="hr-HR" sz="2400" b="1" dirty="0">
                <a:solidFill>
                  <a:srgbClr val="F01A52"/>
                </a:solidFill>
                <a:latin typeface="Comic Sans MS" pitchFamily="66" charset="0"/>
              </a:rPr>
              <a:t>-1,5 mm</a:t>
            </a:r>
          </a:p>
        </p:txBody>
      </p:sp>
      <p:sp>
        <p:nvSpPr>
          <p:cNvPr id="8" name="TextBox 7"/>
          <p:cNvSpPr txBox="1"/>
          <p:nvPr/>
        </p:nvSpPr>
        <p:spPr>
          <a:xfrm>
            <a:off x="2428860" y="5143512"/>
            <a:ext cx="6898042" cy="1323439"/>
          </a:xfrm>
          <a:prstGeom prst="rect">
            <a:avLst/>
          </a:prstGeom>
          <a:noFill/>
        </p:spPr>
        <p:txBody>
          <a:bodyPr wrap="none" rtlCol="0">
            <a:spAutoFit/>
          </a:bodyPr>
          <a:lstStyle/>
          <a:p>
            <a:r>
              <a:rPr lang="hr-HR" sz="2000" b="1" dirty="0" smtClean="0">
                <a:latin typeface="Comic Sans MS" pitchFamily="66" charset="0"/>
              </a:rPr>
              <a:t>- columnar cells</a:t>
            </a:r>
          </a:p>
          <a:p>
            <a:r>
              <a:rPr lang="hr-HR" sz="2000" b="1" dirty="0" smtClean="0">
                <a:latin typeface="Comic Sans MS" pitchFamily="66" charset="0"/>
              </a:rPr>
              <a:t>- rest on  a basement membrane</a:t>
            </a:r>
          </a:p>
          <a:p>
            <a:r>
              <a:rPr lang="hr-HR" sz="2000" b="1" dirty="0" smtClean="0">
                <a:latin typeface="Comic Sans MS" pitchFamily="66" charset="0"/>
              </a:rPr>
              <a:t>- hemidesmosomes anchoring them to lamina densa of</a:t>
            </a:r>
          </a:p>
          <a:p>
            <a:r>
              <a:rPr lang="hr-HR" sz="2000" b="1" dirty="0" smtClean="0">
                <a:latin typeface="Comic Sans MS" pitchFamily="66" charset="0"/>
              </a:rPr>
              <a:t>  the basal lamina </a:t>
            </a:r>
            <a:endParaRPr lang="hr-HR" sz="2000" b="1" dirty="0">
              <a:latin typeface="Comic Sans MS" pitchFamily="66" charset="0"/>
            </a:endParaRPr>
          </a:p>
        </p:txBody>
      </p:sp>
      <p:sp>
        <p:nvSpPr>
          <p:cNvPr id="9" name="Rounded Rectangle 8"/>
          <p:cNvSpPr/>
          <p:nvPr/>
        </p:nvSpPr>
        <p:spPr>
          <a:xfrm>
            <a:off x="1142976" y="4929198"/>
            <a:ext cx="1285884" cy="17145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7" name="TextBox 6"/>
          <p:cNvSpPr txBox="1"/>
          <p:nvPr/>
        </p:nvSpPr>
        <p:spPr>
          <a:xfrm>
            <a:off x="4265741" y="4286256"/>
            <a:ext cx="4878259" cy="830997"/>
          </a:xfrm>
          <a:prstGeom prst="rect">
            <a:avLst/>
          </a:prstGeom>
          <a:noFill/>
        </p:spPr>
        <p:txBody>
          <a:bodyPr wrap="none" rtlCol="0">
            <a:spAutoFit/>
          </a:bodyPr>
          <a:lstStyle/>
          <a:p>
            <a:pPr algn="ctr"/>
            <a:r>
              <a:rPr lang="hr-HR" sz="2400" b="1" dirty="0" smtClean="0">
                <a:latin typeface="Comic Sans MS" pitchFamily="66" charset="0"/>
              </a:rPr>
              <a:t>30%  are preparing for division</a:t>
            </a:r>
          </a:p>
          <a:p>
            <a:pPr algn="ctr"/>
            <a:r>
              <a:rPr lang="hr-HR" sz="2400" b="1" dirty="0" smtClean="0">
                <a:latin typeface="Comic Sans MS" pitchFamily="66" charset="0"/>
              </a:rPr>
              <a:t>(growth fraction)</a:t>
            </a:r>
            <a:endParaRPr lang="hr-HR" sz="2400" b="1"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2584"/>
                                        </p:tgtEl>
                                        <p:attrNameLst>
                                          <p:attrName>style.visibility</p:attrName>
                                        </p:attrNameLst>
                                      </p:cBhvr>
                                      <p:to>
                                        <p:strVal val="visible"/>
                                      </p:to>
                                    </p:set>
                                    <p:anim calcmode="lin" valueType="num">
                                      <p:cBhvr>
                                        <p:cTn id="7" dur="500" fill="hold"/>
                                        <p:tgtEl>
                                          <p:spTgt spid="152584"/>
                                        </p:tgtEl>
                                        <p:attrNameLst>
                                          <p:attrName>ppt_w</p:attrName>
                                        </p:attrNameLst>
                                      </p:cBhvr>
                                      <p:tavLst>
                                        <p:tav tm="0">
                                          <p:val>
                                            <p:fltVal val="0"/>
                                          </p:val>
                                        </p:tav>
                                        <p:tav tm="100000">
                                          <p:val>
                                            <p:strVal val="#ppt_w"/>
                                          </p:val>
                                        </p:tav>
                                      </p:tavLst>
                                    </p:anim>
                                    <p:anim calcmode="lin" valueType="num">
                                      <p:cBhvr>
                                        <p:cTn id="8" dur="500" fill="hold"/>
                                        <p:tgtEl>
                                          <p:spTgt spid="15258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4" grpId="0" autoUpdateAnimBg="0"/>
      <p:bldP spid="8" grpId="0"/>
      <p:bldP spid="9" grpId="0" animBg="1"/>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1026"/>
          <p:cNvSpPr txBox="1">
            <a:spLocks noChangeArrowheads="1"/>
          </p:cNvSpPr>
          <p:nvPr/>
        </p:nvSpPr>
        <p:spPr bwMode="auto">
          <a:xfrm>
            <a:off x="609600" y="893763"/>
            <a:ext cx="6466835" cy="2923877"/>
          </a:xfrm>
          <a:prstGeom prst="rect">
            <a:avLst/>
          </a:prstGeom>
          <a:noFill/>
          <a:ln w="9525">
            <a:noFill/>
            <a:miter lim="800000"/>
            <a:headEnd/>
            <a:tailEnd/>
          </a:ln>
          <a:effectLst/>
        </p:spPr>
        <p:txBody>
          <a:bodyPr wrap="none">
            <a:spAutoFit/>
          </a:bodyPr>
          <a:lstStyle/>
          <a:p>
            <a:pPr marL="457200" indent="-457200"/>
            <a:r>
              <a:rPr lang="hr-HR" sz="3200" b="1" dirty="0" smtClean="0">
                <a:latin typeface="Comic Sans MS" pitchFamily="66" charset="0"/>
              </a:rPr>
              <a:t>The hair cycle:</a:t>
            </a:r>
            <a:endParaRPr lang="hr-HR" sz="3200" b="1" dirty="0">
              <a:latin typeface="Comic Sans MS" pitchFamily="66" charset="0"/>
            </a:endParaRPr>
          </a:p>
          <a:p>
            <a:pPr marL="457200" indent="-457200"/>
            <a:endParaRPr lang="hr-HR" sz="3200" b="1" dirty="0">
              <a:latin typeface="Comic Sans MS" pitchFamily="66" charset="0"/>
            </a:endParaRPr>
          </a:p>
          <a:p>
            <a:pPr marL="457200" indent="-457200">
              <a:buFontTx/>
              <a:buAutoNum type="arabicPeriod"/>
            </a:pPr>
            <a:r>
              <a:rPr lang="hr-HR" sz="2400" b="1" dirty="0" smtClean="0">
                <a:latin typeface="Comic Sans MS" pitchFamily="66" charset="0"/>
              </a:rPr>
              <a:t>Anagen phase </a:t>
            </a:r>
            <a:r>
              <a:rPr lang="hr-HR" sz="2400" dirty="0" smtClean="0">
                <a:latin typeface="Comic Sans MS" pitchFamily="66" charset="0"/>
              </a:rPr>
              <a:t>/active/  </a:t>
            </a:r>
            <a:r>
              <a:rPr lang="hr-HR" sz="2400" dirty="0">
                <a:latin typeface="Comic Sans MS" pitchFamily="66" charset="0"/>
              </a:rPr>
              <a:t>3-5 </a:t>
            </a:r>
            <a:r>
              <a:rPr lang="hr-HR" sz="2400" dirty="0" smtClean="0">
                <a:latin typeface="Comic Sans MS" pitchFamily="66" charset="0"/>
              </a:rPr>
              <a:t>years</a:t>
            </a:r>
            <a:endParaRPr lang="hr-HR" sz="2400" dirty="0">
              <a:latin typeface="Comic Sans MS" pitchFamily="66" charset="0"/>
            </a:endParaRPr>
          </a:p>
          <a:p>
            <a:pPr marL="457200" indent="-457200">
              <a:buFontTx/>
              <a:buAutoNum type="arabicPeriod"/>
            </a:pPr>
            <a:endParaRPr lang="hr-HR" sz="2400" dirty="0">
              <a:latin typeface="Comic Sans MS" pitchFamily="66" charset="0"/>
            </a:endParaRPr>
          </a:p>
          <a:p>
            <a:pPr marL="457200" indent="-457200">
              <a:buFontTx/>
              <a:buAutoNum type="arabicPeriod"/>
            </a:pPr>
            <a:r>
              <a:rPr lang="hr-HR" sz="2400" b="1" dirty="0" smtClean="0">
                <a:latin typeface="Comic Sans MS" pitchFamily="66" charset="0"/>
              </a:rPr>
              <a:t>Catagen phase </a:t>
            </a:r>
            <a:r>
              <a:rPr lang="hr-HR" sz="2400" dirty="0" smtClean="0">
                <a:latin typeface="Comic Sans MS" pitchFamily="66" charset="0"/>
              </a:rPr>
              <a:t>/conversion/ few weeks</a:t>
            </a:r>
            <a:endParaRPr lang="hr-HR" sz="2400" dirty="0">
              <a:latin typeface="Comic Sans MS" pitchFamily="66" charset="0"/>
            </a:endParaRPr>
          </a:p>
          <a:p>
            <a:pPr marL="457200" indent="-457200">
              <a:buFontTx/>
              <a:buAutoNum type="arabicPeriod"/>
            </a:pPr>
            <a:endParaRPr lang="hr-HR" sz="2400" dirty="0">
              <a:latin typeface="Comic Sans MS" pitchFamily="66" charset="0"/>
            </a:endParaRPr>
          </a:p>
          <a:p>
            <a:pPr marL="457200" indent="-457200">
              <a:buFontTx/>
              <a:buAutoNum type="arabicPeriod"/>
            </a:pPr>
            <a:r>
              <a:rPr lang="hr-HR" sz="2400" b="1" dirty="0" smtClean="0">
                <a:latin typeface="Comic Sans MS" pitchFamily="66" charset="0"/>
              </a:rPr>
              <a:t>Telogen phase</a:t>
            </a:r>
            <a:r>
              <a:rPr lang="hr-HR" sz="2400" dirty="0" smtClean="0">
                <a:latin typeface="Comic Sans MS" pitchFamily="66" charset="0"/>
              </a:rPr>
              <a:t> /resting/  </a:t>
            </a:r>
            <a:r>
              <a:rPr lang="hr-HR" sz="2400" dirty="0">
                <a:latin typeface="Comic Sans MS" pitchFamily="66" charset="0"/>
              </a:rPr>
              <a:t>3-4 </a:t>
            </a:r>
            <a:r>
              <a:rPr lang="hr-HR" sz="2400" dirty="0" smtClean="0">
                <a:latin typeface="Comic Sans MS" pitchFamily="66" charset="0"/>
              </a:rPr>
              <a:t>months</a:t>
            </a:r>
            <a:endParaRPr lang="hr-HR" sz="2400" dirty="0">
              <a:latin typeface="Comic Sans MS" pitchFamily="66" charset="0"/>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162" name="Picture 2"/>
          <p:cNvPicPr>
            <a:picLocks noChangeAspect="1" noChangeArrowheads="1"/>
          </p:cNvPicPr>
          <p:nvPr/>
        </p:nvPicPr>
        <p:blipFill>
          <a:blip r:embed="rId2" cstate="print"/>
          <a:srcRect/>
          <a:stretch>
            <a:fillRect/>
          </a:stretch>
        </p:blipFill>
        <p:spPr bwMode="auto">
          <a:xfrm>
            <a:off x="428595" y="1"/>
            <a:ext cx="826077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slika 020"/>
          <p:cNvPicPr>
            <a:picLocks noChangeAspect="1" noChangeArrowheads="1"/>
          </p:cNvPicPr>
          <p:nvPr/>
        </p:nvPicPr>
        <p:blipFill>
          <a:blip r:embed="rId2" cstate="print"/>
          <a:srcRect/>
          <a:stretch>
            <a:fillRect/>
          </a:stretch>
        </p:blipFill>
        <p:spPr bwMode="auto">
          <a:xfrm>
            <a:off x="0" y="0"/>
            <a:ext cx="3603625" cy="6858000"/>
          </a:xfrm>
          <a:prstGeom prst="rect">
            <a:avLst/>
          </a:prstGeom>
          <a:noFill/>
          <a:ln w="9525">
            <a:solidFill>
              <a:schemeClr val="accent2"/>
            </a:solidFill>
            <a:miter lim="800000"/>
            <a:headEnd/>
            <a:tailEnd/>
          </a:ln>
        </p:spPr>
      </p:pic>
      <p:sp>
        <p:nvSpPr>
          <p:cNvPr id="139267" name="Text Box 3"/>
          <p:cNvSpPr txBox="1">
            <a:spLocks noChangeArrowheads="1"/>
          </p:cNvSpPr>
          <p:nvPr/>
        </p:nvSpPr>
        <p:spPr bwMode="auto">
          <a:xfrm>
            <a:off x="4175125" y="2484438"/>
            <a:ext cx="184150" cy="457200"/>
          </a:xfrm>
          <a:prstGeom prst="rect">
            <a:avLst/>
          </a:prstGeom>
          <a:noFill/>
          <a:ln w="9525">
            <a:noFill/>
            <a:miter lim="800000"/>
            <a:headEnd/>
            <a:tailEnd/>
          </a:ln>
          <a:effectLst/>
        </p:spPr>
        <p:txBody>
          <a:bodyPr wrap="none">
            <a:spAutoFit/>
          </a:bodyPr>
          <a:lstStyle/>
          <a:p>
            <a:endParaRPr lang="hr-HR" sz="2400">
              <a:latin typeface="Comic Sans MS" pitchFamily="66" charset="0"/>
            </a:endParaRPr>
          </a:p>
        </p:txBody>
      </p:sp>
      <p:sp>
        <p:nvSpPr>
          <p:cNvPr id="139268" name="Rectangle 4"/>
          <p:cNvSpPr>
            <a:spLocks noChangeArrowheads="1"/>
          </p:cNvSpPr>
          <p:nvPr/>
        </p:nvSpPr>
        <p:spPr bwMode="auto">
          <a:xfrm>
            <a:off x="838200" y="5105400"/>
            <a:ext cx="1600200" cy="762000"/>
          </a:xfrm>
          <a:prstGeom prst="rect">
            <a:avLst/>
          </a:prstGeom>
          <a:solidFill>
            <a:schemeClr val="bg1"/>
          </a:solidFill>
          <a:ln w="9525">
            <a:noFill/>
            <a:miter lim="800000"/>
            <a:headEnd/>
            <a:tailEnd/>
          </a:ln>
          <a:effectLst/>
        </p:spPr>
        <p:txBody>
          <a:bodyPr wrap="none" anchor="ctr"/>
          <a:lstStyle/>
          <a:p>
            <a:pPr algn="ctr"/>
            <a:r>
              <a:rPr lang="hr-HR" sz="2400" b="1" dirty="0" smtClean="0">
                <a:latin typeface="Comic Sans MS" pitchFamily="66" charset="0"/>
              </a:rPr>
              <a:t>anagen</a:t>
            </a:r>
            <a:endParaRPr lang="hr-HR" sz="2400" b="1" dirty="0">
              <a:latin typeface="Comic Sans MS" pitchFamily="66" charset="0"/>
            </a:endParaRPr>
          </a:p>
        </p:txBody>
      </p:sp>
      <p:sp>
        <p:nvSpPr>
          <p:cNvPr id="139270" name="Rectangle 6"/>
          <p:cNvSpPr>
            <a:spLocks noChangeArrowheads="1"/>
          </p:cNvSpPr>
          <p:nvPr/>
        </p:nvSpPr>
        <p:spPr bwMode="auto">
          <a:xfrm>
            <a:off x="2590800" y="3276600"/>
            <a:ext cx="1600200" cy="762000"/>
          </a:xfrm>
          <a:prstGeom prst="rect">
            <a:avLst/>
          </a:prstGeom>
          <a:solidFill>
            <a:schemeClr val="bg1"/>
          </a:solidFill>
          <a:ln w="9525">
            <a:noFill/>
            <a:miter lim="800000"/>
            <a:headEnd/>
            <a:tailEnd/>
          </a:ln>
          <a:effectLst/>
        </p:spPr>
        <p:txBody>
          <a:bodyPr wrap="none" anchor="ctr"/>
          <a:lstStyle/>
          <a:p>
            <a:pPr algn="ctr"/>
            <a:r>
              <a:rPr lang="hr-HR" sz="2400" b="1" dirty="0" smtClean="0">
                <a:latin typeface="Comic Sans MS" pitchFamily="66" charset="0"/>
              </a:rPr>
              <a:t>telogen</a:t>
            </a:r>
            <a:endParaRPr lang="hr-HR" sz="2400" b="1" dirty="0">
              <a:latin typeface="Comic Sans MS" pitchFamily="66" charset="0"/>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slika 003"/>
          <p:cNvPicPr>
            <a:picLocks noChangeAspect="1" noChangeArrowheads="1"/>
          </p:cNvPicPr>
          <p:nvPr/>
        </p:nvPicPr>
        <p:blipFill>
          <a:blip r:embed="rId2" cstate="print"/>
          <a:srcRect/>
          <a:stretch>
            <a:fillRect/>
          </a:stretch>
        </p:blipFill>
        <p:spPr bwMode="auto">
          <a:xfrm>
            <a:off x="0" y="0"/>
            <a:ext cx="4683125" cy="6858000"/>
          </a:xfrm>
          <a:prstGeom prst="rect">
            <a:avLst/>
          </a:prstGeom>
          <a:noFill/>
          <a:ln w="9525">
            <a:solidFill>
              <a:schemeClr val="accent2"/>
            </a:solidFill>
            <a:miter lim="800000"/>
            <a:headEnd/>
            <a:tailEnd/>
          </a:ln>
        </p:spPr>
      </p:pic>
      <p:sp>
        <p:nvSpPr>
          <p:cNvPr id="147459" name="Text Box 3"/>
          <p:cNvSpPr txBox="1">
            <a:spLocks noChangeArrowheads="1"/>
          </p:cNvSpPr>
          <p:nvPr/>
        </p:nvSpPr>
        <p:spPr bwMode="auto">
          <a:xfrm>
            <a:off x="5318125" y="1189038"/>
            <a:ext cx="1830950"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hair papilla</a:t>
            </a:r>
            <a:endParaRPr lang="hr-HR" sz="2400" b="1" dirty="0">
              <a:latin typeface="Comic Sans MS" pitchFamily="66" charset="0"/>
            </a:endParaRPr>
          </a:p>
        </p:txBody>
      </p:sp>
      <p:sp>
        <p:nvSpPr>
          <p:cNvPr id="147460" name="Line 4"/>
          <p:cNvSpPr>
            <a:spLocks noChangeShapeType="1"/>
          </p:cNvSpPr>
          <p:nvPr/>
        </p:nvSpPr>
        <p:spPr bwMode="auto">
          <a:xfrm flipH="1">
            <a:off x="2743200" y="1676400"/>
            <a:ext cx="2514600" cy="2514600"/>
          </a:xfrm>
          <a:prstGeom prst="line">
            <a:avLst/>
          </a:prstGeom>
          <a:noFill/>
          <a:ln w="57150">
            <a:solidFill>
              <a:schemeClr val="tx1"/>
            </a:solidFill>
            <a:miter lim="800000"/>
            <a:headEnd/>
            <a:tailEnd type="triangle" w="med" len="med"/>
          </a:ln>
          <a:effectLst/>
        </p:spPr>
        <p:txBody>
          <a:bodyPr wrap="none"/>
          <a:lstStyle/>
          <a:p>
            <a:endParaRPr lang="hr-HR"/>
          </a:p>
        </p:txBody>
      </p:sp>
      <p:sp>
        <p:nvSpPr>
          <p:cNvPr id="5" name="Line 4"/>
          <p:cNvSpPr>
            <a:spLocks noChangeShapeType="1"/>
          </p:cNvSpPr>
          <p:nvPr/>
        </p:nvSpPr>
        <p:spPr bwMode="auto">
          <a:xfrm flipH="1">
            <a:off x="3643306" y="5072074"/>
            <a:ext cx="2714644" cy="85708"/>
          </a:xfrm>
          <a:prstGeom prst="line">
            <a:avLst/>
          </a:prstGeom>
          <a:noFill/>
          <a:ln w="57150">
            <a:solidFill>
              <a:schemeClr val="tx1"/>
            </a:solidFill>
            <a:miter lim="800000"/>
            <a:headEnd/>
            <a:tailEnd type="triangle" w="med" len="med"/>
          </a:ln>
          <a:effectLst/>
        </p:spPr>
        <p:txBody>
          <a:bodyPr wrap="none"/>
          <a:lstStyle/>
          <a:p>
            <a:endParaRPr lang="hr-HR"/>
          </a:p>
        </p:txBody>
      </p:sp>
      <p:sp>
        <p:nvSpPr>
          <p:cNvPr id="6" name="Text Box 3"/>
          <p:cNvSpPr txBox="1">
            <a:spLocks noChangeArrowheads="1"/>
          </p:cNvSpPr>
          <p:nvPr/>
        </p:nvSpPr>
        <p:spPr bwMode="auto">
          <a:xfrm>
            <a:off x="6429388" y="4786322"/>
            <a:ext cx="1511952"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hair bulb</a:t>
            </a:r>
            <a:endParaRPr lang="hr-HR" sz="2400" b="1" dirty="0">
              <a:latin typeface="Comic Sans MS" pitchFamily="66" charset="0"/>
            </a:endParaRPr>
          </a:p>
        </p:txBody>
      </p:sp>
      <p:sp>
        <p:nvSpPr>
          <p:cNvPr id="7" name="Line 4"/>
          <p:cNvSpPr>
            <a:spLocks noChangeShapeType="1"/>
          </p:cNvSpPr>
          <p:nvPr/>
        </p:nvSpPr>
        <p:spPr bwMode="auto">
          <a:xfrm flipH="1">
            <a:off x="2643174" y="2786058"/>
            <a:ext cx="2714644" cy="85708"/>
          </a:xfrm>
          <a:prstGeom prst="line">
            <a:avLst/>
          </a:prstGeom>
          <a:noFill/>
          <a:ln w="57150">
            <a:solidFill>
              <a:schemeClr val="tx1"/>
            </a:solidFill>
            <a:miter lim="800000"/>
            <a:headEnd/>
            <a:tailEnd type="triangle" w="med" len="med"/>
          </a:ln>
          <a:effectLst/>
        </p:spPr>
        <p:txBody>
          <a:bodyPr wrap="none"/>
          <a:lstStyle/>
          <a:p>
            <a:endParaRPr lang="hr-HR"/>
          </a:p>
        </p:txBody>
      </p:sp>
      <p:sp>
        <p:nvSpPr>
          <p:cNvPr id="8" name="Text Box 3"/>
          <p:cNvSpPr txBox="1">
            <a:spLocks noChangeArrowheads="1"/>
          </p:cNvSpPr>
          <p:nvPr/>
        </p:nvSpPr>
        <p:spPr bwMode="auto">
          <a:xfrm>
            <a:off x="5429256" y="2571744"/>
            <a:ext cx="1871025"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hair matrix</a:t>
            </a:r>
            <a:endParaRPr lang="hr-HR" sz="2400" b="1"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wipe(left)">
                                      <p:cBhvr>
                                        <p:cTn id="7" dur="500"/>
                                        <p:tgtEl>
                                          <p:spTgt spid="1474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7459">
                                            <p:txEl>
                                              <p:pRg st="0" end="0"/>
                                            </p:txEl>
                                          </p:spTgt>
                                        </p:tgtEl>
                                        <p:attrNameLst>
                                          <p:attrName>style.visibility</p:attrName>
                                        </p:attrNameLst>
                                      </p:cBhvr>
                                      <p:to>
                                        <p:strVal val="visible"/>
                                      </p:to>
                                    </p:set>
                                    <p:animEffect transition="in" filter="wipe(left)">
                                      <p:cBhvr>
                                        <p:cTn id="12" dur="500"/>
                                        <p:tgtEl>
                                          <p:spTgt spid="1474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autoUpdateAnimBg="0"/>
      <p:bldP spid="147460" grpId="0" animBg="1"/>
      <p:bldP spid="5" grpId="0" animBg="1"/>
      <p:bldP spid="6" grpId="0" build="p" autoUpdateAnimBg="0"/>
      <p:bldP spid="7" grpId="0" animBg="1"/>
      <p:bldP spid="8"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609600" y="990600"/>
            <a:ext cx="8158003" cy="5139869"/>
          </a:xfrm>
          <a:prstGeom prst="rect">
            <a:avLst/>
          </a:prstGeom>
          <a:noFill/>
          <a:ln w="9525">
            <a:noFill/>
            <a:miter lim="800000"/>
            <a:headEnd/>
            <a:tailEnd/>
          </a:ln>
          <a:effectLst/>
        </p:spPr>
        <p:txBody>
          <a:bodyPr wrap="none">
            <a:spAutoFit/>
          </a:bodyPr>
          <a:lstStyle/>
          <a:p>
            <a:pPr marL="457200" indent="-457200"/>
            <a:r>
              <a:rPr lang="hr-HR" sz="3200" b="1" dirty="0" smtClean="0">
                <a:latin typeface="Comic Sans MS" pitchFamily="66" charset="0"/>
              </a:rPr>
              <a:t>Three main types of hair:</a:t>
            </a:r>
          </a:p>
          <a:p>
            <a:pPr marL="457200" indent="-457200"/>
            <a:endParaRPr lang="hr-HR" sz="3200" b="1" dirty="0">
              <a:latin typeface="Comic Sans MS" pitchFamily="66" charset="0"/>
            </a:endParaRPr>
          </a:p>
          <a:p>
            <a:pPr marL="457200" indent="-457200"/>
            <a:endParaRPr lang="hr-HR" sz="2400" b="1" dirty="0">
              <a:latin typeface="Comic Sans MS" pitchFamily="66" charset="0"/>
            </a:endParaRPr>
          </a:p>
          <a:p>
            <a:pPr marL="457200" indent="-457200">
              <a:buFontTx/>
              <a:buAutoNum type="arabicPeriod"/>
            </a:pPr>
            <a:r>
              <a:rPr lang="hr-HR" sz="2400" b="1" dirty="0">
                <a:latin typeface="Comic Sans MS" pitchFamily="66" charset="0"/>
              </a:rPr>
              <a:t>lanugo </a:t>
            </a:r>
            <a:r>
              <a:rPr lang="hr-HR" sz="2400" b="1" dirty="0" smtClean="0">
                <a:latin typeface="Comic Sans MS" pitchFamily="66" charset="0"/>
              </a:rPr>
              <a:t>hairs</a:t>
            </a:r>
            <a:r>
              <a:rPr lang="hr-HR" sz="2400" dirty="0" smtClean="0">
                <a:latin typeface="Comic Sans MS" pitchFamily="66" charset="0"/>
              </a:rPr>
              <a:t> – fine long hairs covering the foetus</a:t>
            </a:r>
          </a:p>
          <a:p>
            <a:pPr marL="457200" indent="-457200"/>
            <a:r>
              <a:rPr lang="hr-HR" sz="2400" dirty="0" smtClean="0">
                <a:latin typeface="Comic Sans MS" pitchFamily="66" charset="0"/>
              </a:rPr>
              <a:t>      shed about 1 month before birth</a:t>
            </a:r>
          </a:p>
          <a:p>
            <a:pPr marL="457200" indent="-457200"/>
            <a:endParaRPr lang="hr-HR" sz="2400" dirty="0" smtClean="0">
              <a:latin typeface="Comic Sans MS" pitchFamily="66" charset="0"/>
            </a:endParaRPr>
          </a:p>
          <a:p>
            <a:pPr marL="457200" indent="-457200"/>
            <a:r>
              <a:rPr lang="hr-HR" sz="2400" b="1" dirty="0" smtClean="0">
                <a:latin typeface="Comic Sans MS" pitchFamily="66" charset="0"/>
              </a:rPr>
              <a:t>2. vellus hair </a:t>
            </a:r>
            <a:r>
              <a:rPr lang="hr-HR" sz="2400" dirty="0" smtClean="0">
                <a:latin typeface="Comic Sans MS" pitchFamily="66" charset="0"/>
              </a:rPr>
              <a:t>– fine short unmedullated hair covering </a:t>
            </a:r>
          </a:p>
          <a:p>
            <a:pPr marL="457200" indent="-457200"/>
            <a:r>
              <a:rPr lang="hr-HR" sz="2400" dirty="0" smtClean="0">
                <a:latin typeface="Comic Sans MS" pitchFamily="66" charset="0"/>
              </a:rPr>
              <a:t>     much of the body surface. They replace lanugo just</a:t>
            </a:r>
          </a:p>
          <a:p>
            <a:pPr marL="457200" indent="-457200"/>
            <a:r>
              <a:rPr lang="hr-HR" sz="2400" dirty="0" smtClean="0">
                <a:latin typeface="Comic Sans MS" pitchFamily="66" charset="0"/>
              </a:rPr>
              <a:t>     before birth</a:t>
            </a:r>
            <a:endParaRPr lang="hr-HR" sz="2400" dirty="0">
              <a:latin typeface="Comic Sans MS" pitchFamily="66" charset="0"/>
            </a:endParaRPr>
          </a:p>
          <a:p>
            <a:pPr marL="457200" indent="-457200"/>
            <a:endParaRPr lang="hr-HR" sz="2400" b="1" dirty="0">
              <a:latin typeface="Comic Sans MS" pitchFamily="66" charset="0"/>
            </a:endParaRPr>
          </a:p>
          <a:p>
            <a:pPr marL="457200" indent="-457200"/>
            <a:r>
              <a:rPr lang="hr-HR" sz="2400" b="1" dirty="0" smtClean="0">
                <a:latin typeface="Comic Sans MS" pitchFamily="66" charset="0"/>
              </a:rPr>
              <a:t>3. terminal  hairs </a:t>
            </a:r>
            <a:r>
              <a:rPr lang="hr-HR" sz="2400" dirty="0">
                <a:latin typeface="Comic Sans MS" pitchFamily="66" charset="0"/>
              </a:rPr>
              <a:t>– </a:t>
            </a:r>
            <a:r>
              <a:rPr lang="hr-HR" sz="2400" dirty="0" smtClean="0">
                <a:latin typeface="Comic Sans MS" pitchFamily="66" charset="0"/>
              </a:rPr>
              <a:t>long coarse medullated hairs seen </a:t>
            </a:r>
          </a:p>
          <a:p>
            <a:pPr marL="457200" indent="-457200"/>
            <a:r>
              <a:rPr lang="hr-HR" sz="2400" dirty="0" smtClean="0">
                <a:latin typeface="Comic Sans MS" pitchFamily="66" charset="0"/>
              </a:rPr>
              <a:t>     in the scalp  or pubic region. Growth is influenced by</a:t>
            </a:r>
          </a:p>
          <a:p>
            <a:pPr marL="457200" indent="-457200"/>
            <a:r>
              <a:rPr lang="hr-HR" sz="2400" dirty="0" smtClean="0">
                <a:latin typeface="Comic Sans MS" pitchFamily="66" charset="0"/>
              </a:rPr>
              <a:t>     circulating androgen levels.</a:t>
            </a:r>
            <a:endParaRPr lang="en-GB" sz="2400" dirty="0">
              <a:latin typeface="Comic Sans MS" pitchFamily="66" charset="0"/>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slika 021"/>
          <p:cNvPicPr>
            <a:picLocks noChangeAspect="1" noChangeArrowheads="1"/>
          </p:cNvPicPr>
          <p:nvPr/>
        </p:nvPicPr>
        <p:blipFill>
          <a:blip r:embed="rId2" cstate="print"/>
          <a:srcRect/>
          <a:stretch>
            <a:fillRect/>
          </a:stretch>
        </p:blipFill>
        <p:spPr bwMode="auto">
          <a:xfrm>
            <a:off x="0" y="0"/>
            <a:ext cx="5511800" cy="6553200"/>
          </a:xfrm>
          <a:prstGeom prst="rect">
            <a:avLst/>
          </a:prstGeom>
          <a:noFill/>
          <a:ln w="9525">
            <a:solidFill>
              <a:schemeClr val="accent2"/>
            </a:solidFill>
            <a:miter lim="800000"/>
            <a:headEnd/>
            <a:tailEnd/>
          </a:ln>
        </p:spPr>
      </p:pic>
      <p:sp>
        <p:nvSpPr>
          <p:cNvPr id="136196" name="Oval 4"/>
          <p:cNvSpPr>
            <a:spLocks noChangeArrowheads="1"/>
          </p:cNvSpPr>
          <p:nvPr/>
        </p:nvSpPr>
        <p:spPr bwMode="auto">
          <a:xfrm rot="1554194">
            <a:off x="838200" y="1676400"/>
            <a:ext cx="4191000" cy="2514600"/>
          </a:xfrm>
          <a:prstGeom prst="ellipse">
            <a:avLst/>
          </a:prstGeom>
          <a:noFill/>
          <a:ln w="38100">
            <a:solidFill>
              <a:schemeClr val="tx1"/>
            </a:solidFill>
            <a:miter lim="800000"/>
            <a:headEnd/>
            <a:tailEnd/>
          </a:ln>
          <a:effectLst/>
        </p:spPr>
        <p:txBody>
          <a:bodyPr wrap="none" anchor="ctr"/>
          <a:lstStyle/>
          <a:p>
            <a:endParaRPr lang="hr-HR"/>
          </a:p>
        </p:txBody>
      </p:sp>
      <p:sp>
        <p:nvSpPr>
          <p:cNvPr id="136197" name="Text Box 5"/>
          <p:cNvSpPr txBox="1">
            <a:spLocks noChangeArrowheads="1"/>
          </p:cNvSpPr>
          <p:nvPr/>
        </p:nvSpPr>
        <p:spPr bwMode="auto">
          <a:xfrm>
            <a:off x="3124200" y="4751388"/>
            <a:ext cx="4416594" cy="954107"/>
          </a:xfrm>
          <a:prstGeom prst="rect">
            <a:avLst/>
          </a:prstGeom>
          <a:noFill/>
          <a:ln w="9525">
            <a:noFill/>
            <a:miter lim="800000"/>
            <a:headEnd/>
            <a:tailEnd/>
          </a:ln>
          <a:effectLst/>
        </p:spPr>
        <p:txBody>
          <a:bodyPr wrap="none">
            <a:spAutoFit/>
          </a:bodyPr>
          <a:lstStyle/>
          <a:p>
            <a:pPr algn="ctr"/>
            <a:r>
              <a:rPr lang="hr-HR" sz="2800" b="1" dirty="0" smtClean="0">
                <a:latin typeface="Comic Sans MS" pitchFamily="66" charset="0"/>
              </a:rPr>
              <a:t>sebaceous gland </a:t>
            </a:r>
          </a:p>
          <a:p>
            <a:pPr algn="ctr"/>
            <a:r>
              <a:rPr lang="hr-HR" sz="2800" b="1" dirty="0" smtClean="0">
                <a:latin typeface="Comic Sans MS" pitchFamily="66" charset="0"/>
              </a:rPr>
              <a:t>always with hair follicle</a:t>
            </a:r>
            <a:endParaRPr lang="hr-HR" sz="2800" b="1"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6196"/>
                                        </p:tgtEl>
                                        <p:attrNameLst>
                                          <p:attrName>style.visibility</p:attrName>
                                        </p:attrNameLst>
                                      </p:cBhvr>
                                      <p:to>
                                        <p:strVal val="visible"/>
                                      </p:to>
                                    </p:set>
                                    <p:anim calcmode="lin" valueType="num">
                                      <p:cBhvr>
                                        <p:cTn id="7" dur="500" fill="hold"/>
                                        <p:tgtEl>
                                          <p:spTgt spid="136196"/>
                                        </p:tgtEl>
                                        <p:attrNameLst>
                                          <p:attrName>ppt_w</p:attrName>
                                        </p:attrNameLst>
                                      </p:cBhvr>
                                      <p:tavLst>
                                        <p:tav tm="0">
                                          <p:val>
                                            <p:fltVal val="0"/>
                                          </p:val>
                                        </p:tav>
                                        <p:tav tm="100000">
                                          <p:val>
                                            <p:strVal val="#ppt_w"/>
                                          </p:val>
                                        </p:tav>
                                      </p:tavLst>
                                    </p:anim>
                                    <p:anim calcmode="lin" valueType="num">
                                      <p:cBhvr>
                                        <p:cTn id="8" dur="500" fill="hold"/>
                                        <p:tgtEl>
                                          <p:spTgt spid="13619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6197">
                                            <p:txEl>
                                              <p:pRg st="0" end="0"/>
                                            </p:txEl>
                                          </p:spTgt>
                                        </p:tgtEl>
                                        <p:attrNameLst>
                                          <p:attrName>style.visibility</p:attrName>
                                        </p:attrNameLst>
                                      </p:cBhvr>
                                      <p:to>
                                        <p:strVal val="visible"/>
                                      </p:to>
                                    </p:set>
                                    <p:animEffect transition="in" filter="wipe(left)">
                                      <p:cBhvr>
                                        <p:cTn id="13" dur="500"/>
                                        <p:tgtEl>
                                          <p:spTgt spid="13619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6197">
                                            <p:txEl>
                                              <p:pRg st="1" end="1"/>
                                            </p:txEl>
                                          </p:spTgt>
                                        </p:tgtEl>
                                        <p:attrNameLst>
                                          <p:attrName>style.visibility</p:attrName>
                                        </p:attrNameLst>
                                      </p:cBhvr>
                                      <p:to>
                                        <p:strVal val="visible"/>
                                      </p:to>
                                    </p:set>
                                    <p:animEffect transition="in" filter="wipe(left)">
                                      <p:cBhvr>
                                        <p:cTn id="18" dur="500"/>
                                        <p:tgtEl>
                                          <p:spTgt spid="13619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P spid="136197"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slika 023"/>
          <p:cNvPicPr>
            <a:picLocks noChangeAspect="1" noChangeArrowheads="1"/>
          </p:cNvPicPr>
          <p:nvPr/>
        </p:nvPicPr>
        <p:blipFill>
          <a:blip r:embed="rId2" cstate="print"/>
          <a:srcRect/>
          <a:stretch>
            <a:fillRect/>
          </a:stretch>
        </p:blipFill>
        <p:spPr bwMode="auto">
          <a:xfrm>
            <a:off x="0" y="0"/>
            <a:ext cx="4267200" cy="6858000"/>
          </a:xfrm>
          <a:prstGeom prst="rect">
            <a:avLst/>
          </a:prstGeom>
          <a:noFill/>
          <a:ln w="9525">
            <a:solidFill>
              <a:schemeClr val="accent2"/>
            </a:solidFill>
            <a:miter lim="800000"/>
            <a:headEnd/>
            <a:tailEnd/>
          </a:ln>
        </p:spPr>
      </p:pic>
      <p:sp>
        <p:nvSpPr>
          <p:cNvPr id="140291" name="Text Box 3"/>
          <p:cNvSpPr txBox="1">
            <a:spLocks noChangeArrowheads="1"/>
          </p:cNvSpPr>
          <p:nvPr/>
        </p:nvSpPr>
        <p:spPr bwMode="auto">
          <a:xfrm>
            <a:off x="4572000" y="1155700"/>
            <a:ext cx="2454518"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apocrine glands</a:t>
            </a:r>
            <a:endParaRPr lang="hr-HR" sz="2400" b="1" dirty="0">
              <a:latin typeface="Comic Sans MS" pitchFamily="66" charset="0"/>
            </a:endParaRPr>
          </a:p>
        </p:txBody>
      </p:sp>
      <p:sp>
        <p:nvSpPr>
          <p:cNvPr id="140292" name="Text Box 4"/>
          <p:cNvSpPr txBox="1">
            <a:spLocks noChangeArrowheads="1"/>
          </p:cNvSpPr>
          <p:nvPr/>
        </p:nvSpPr>
        <p:spPr bwMode="auto">
          <a:xfrm>
            <a:off x="2667000" y="2630488"/>
            <a:ext cx="4817344" cy="523220"/>
          </a:xfrm>
          <a:prstGeom prst="rect">
            <a:avLst/>
          </a:prstGeom>
          <a:noFill/>
          <a:ln w="9525">
            <a:noFill/>
            <a:miter lim="800000"/>
            <a:headEnd/>
            <a:tailEnd/>
          </a:ln>
          <a:effectLst/>
        </p:spPr>
        <p:txBody>
          <a:bodyPr wrap="none">
            <a:spAutoFit/>
          </a:bodyPr>
          <a:lstStyle/>
          <a:p>
            <a:r>
              <a:rPr lang="hr-HR" sz="2800" b="1" dirty="0" smtClean="0">
                <a:solidFill>
                  <a:srgbClr val="FF0000"/>
                </a:solidFill>
                <a:latin typeface="Comic Sans MS" pitchFamily="66" charset="0"/>
              </a:rPr>
              <a:t>connected with the follicle</a:t>
            </a:r>
            <a:endParaRPr lang="hr-HR" sz="2800" b="1" dirty="0">
              <a:solidFill>
                <a:srgbClr val="FF0000"/>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0292">
                                            <p:txEl>
                                              <p:pRg st="0" end="0"/>
                                            </p:txEl>
                                          </p:spTgt>
                                        </p:tgtEl>
                                        <p:attrNameLst>
                                          <p:attrName>style.visibility</p:attrName>
                                        </p:attrNameLst>
                                      </p:cBhvr>
                                      <p:to>
                                        <p:strVal val="visible"/>
                                      </p:to>
                                    </p:set>
                                    <p:animEffect transition="in" filter="wipe(left)">
                                      <p:cBhvr>
                                        <p:cTn id="7" dur="500"/>
                                        <p:tgtEl>
                                          <p:spTgt spid="1402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slika 025"/>
          <p:cNvPicPr>
            <a:picLocks noChangeAspect="1" noChangeArrowheads="1"/>
          </p:cNvPicPr>
          <p:nvPr/>
        </p:nvPicPr>
        <p:blipFill>
          <a:blip r:embed="rId2" cstate="print"/>
          <a:srcRect/>
          <a:stretch>
            <a:fillRect/>
          </a:stretch>
        </p:blipFill>
        <p:spPr bwMode="auto">
          <a:xfrm>
            <a:off x="0" y="0"/>
            <a:ext cx="4495800" cy="6858000"/>
          </a:xfrm>
          <a:prstGeom prst="rect">
            <a:avLst/>
          </a:prstGeom>
          <a:noFill/>
          <a:ln w="9525">
            <a:solidFill>
              <a:schemeClr val="accent2"/>
            </a:solidFill>
            <a:miter lim="800000"/>
            <a:headEnd/>
            <a:tailEnd/>
          </a:ln>
        </p:spPr>
      </p:pic>
      <p:sp>
        <p:nvSpPr>
          <p:cNvPr id="141315" name="Text Box 3"/>
          <p:cNvSpPr txBox="1">
            <a:spLocks noChangeArrowheads="1"/>
          </p:cNvSpPr>
          <p:nvPr/>
        </p:nvSpPr>
        <p:spPr bwMode="auto">
          <a:xfrm>
            <a:off x="4648200" y="1155700"/>
            <a:ext cx="4475905"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eccrine glands /sweat gland/</a:t>
            </a:r>
            <a:endParaRPr lang="hr-HR" sz="2400" b="1" dirty="0">
              <a:latin typeface="Comic Sans MS" pitchFamily="66" charset="0"/>
            </a:endParaRPr>
          </a:p>
        </p:txBody>
      </p:sp>
      <p:sp>
        <p:nvSpPr>
          <p:cNvPr id="141316" name="Text Box 4"/>
          <p:cNvSpPr txBox="1">
            <a:spLocks noChangeArrowheads="1"/>
          </p:cNvSpPr>
          <p:nvPr/>
        </p:nvSpPr>
        <p:spPr bwMode="auto">
          <a:xfrm>
            <a:off x="4648200" y="3303588"/>
            <a:ext cx="4068743" cy="523220"/>
          </a:xfrm>
          <a:prstGeom prst="rect">
            <a:avLst/>
          </a:prstGeom>
          <a:noFill/>
          <a:ln w="9525">
            <a:noFill/>
            <a:miter lim="800000"/>
            <a:headEnd/>
            <a:tailEnd/>
          </a:ln>
          <a:effectLst/>
        </p:spPr>
        <p:txBody>
          <a:bodyPr wrap="none">
            <a:spAutoFit/>
          </a:bodyPr>
          <a:lstStyle/>
          <a:p>
            <a:r>
              <a:rPr lang="hr-HR" sz="2800" b="1" dirty="0" smtClean="0">
                <a:solidFill>
                  <a:srgbClr val="FF0000"/>
                </a:solidFill>
                <a:latin typeface="Comic Sans MS" pitchFamily="66" charset="0"/>
              </a:rPr>
              <a:t>independent of follicle</a:t>
            </a:r>
            <a:endParaRPr lang="hr-HR" sz="2800" b="1" dirty="0">
              <a:solidFill>
                <a:srgbClr val="FF0000"/>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1316">
                                            <p:txEl>
                                              <p:pRg st="0" end="0"/>
                                            </p:txEl>
                                          </p:spTgt>
                                        </p:tgtEl>
                                        <p:attrNameLst>
                                          <p:attrName>style.visibility</p:attrName>
                                        </p:attrNameLst>
                                      </p:cBhvr>
                                      <p:to>
                                        <p:strVal val="visible"/>
                                      </p:to>
                                    </p:set>
                                    <p:animEffect transition="in" filter="wipe(left)">
                                      <p:cBhvr>
                                        <p:cTn id="7" dur="500"/>
                                        <p:tgtEl>
                                          <p:spTgt spid="1413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2117725" y="1036638"/>
            <a:ext cx="184150" cy="457200"/>
          </a:xfrm>
          <a:prstGeom prst="rect">
            <a:avLst/>
          </a:prstGeom>
          <a:noFill/>
          <a:ln w="9525">
            <a:noFill/>
            <a:miter lim="800000"/>
            <a:headEnd/>
            <a:tailEnd/>
          </a:ln>
          <a:effectLst/>
        </p:spPr>
        <p:txBody>
          <a:bodyPr wrap="none">
            <a:spAutoFit/>
          </a:bodyPr>
          <a:lstStyle/>
          <a:p>
            <a:endParaRPr lang="hr-HR" sz="2400">
              <a:latin typeface="Comic Sans MS" pitchFamily="66" charset="0"/>
            </a:endParaRPr>
          </a:p>
        </p:txBody>
      </p:sp>
      <p:sp>
        <p:nvSpPr>
          <p:cNvPr id="149507" name="Text Box 3"/>
          <p:cNvSpPr txBox="1">
            <a:spLocks noChangeArrowheads="1"/>
          </p:cNvSpPr>
          <p:nvPr/>
        </p:nvSpPr>
        <p:spPr bwMode="auto">
          <a:xfrm>
            <a:off x="1736725" y="835025"/>
            <a:ext cx="1048685" cy="523220"/>
          </a:xfrm>
          <a:prstGeom prst="rect">
            <a:avLst/>
          </a:prstGeom>
          <a:noFill/>
          <a:ln w="9525">
            <a:noFill/>
            <a:miter lim="800000"/>
            <a:headEnd/>
            <a:tailEnd/>
          </a:ln>
          <a:effectLst/>
        </p:spPr>
        <p:txBody>
          <a:bodyPr wrap="none">
            <a:spAutoFit/>
          </a:bodyPr>
          <a:lstStyle/>
          <a:p>
            <a:r>
              <a:rPr lang="hr-HR" sz="2800" b="1" dirty="0" smtClean="0">
                <a:latin typeface="Comic Sans MS" pitchFamily="66" charset="0"/>
              </a:rPr>
              <a:t>Nails</a:t>
            </a:r>
            <a:endParaRPr lang="hr-HR" sz="2800" b="1" dirty="0">
              <a:latin typeface="Comic Sans MS" pitchFamily="66" charset="0"/>
            </a:endParaRPr>
          </a:p>
        </p:txBody>
      </p:sp>
      <p:pic>
        <p:nvPicPr>
          <p:cNvPr id="149508" name="Picture 4" descr="slika 002"/>
          <p:cNvPicPr>
            <a:picLocks noChangeAspect="1" noChangeArrowheads="1"/>
          </p:cNvPicPr>
          <p:nvPr/>
        </p:nvPicPr>
        <p:blipFill>
          <a:blip r:embed="rId2" cstate="print"/>
          <a:srcRect/>
          <a:stretch>
            <a:fillRect/>
          </a:stretch>
        </p:blipFill>
        <p:spPr bwMode="auto">
          <a:xfrm>
            <a:off x="304800" y="1981200"/>
            <a:ext cx="5562600" cy="3209925"/>
          </a:xfrm>
          <a:prstGeom prst="rect">
            <a:avLst/>
          </a:prstGeom>
          <a:noFill/>
          <a:ln w="9525">
            <a:solidFill>
              <a:schemeClr val="accent2"/>
            </a:solidFill>
            <a:miter lim="800000"/>
            <a:headEnd/>
            <a:tailEnd/>
          </a:ln>
        </p:spPr>
      </p:pic>
      <p:pic>
        <p:nvPicPr>
          <p:cNvPr id="149509" name="Picture 5" descr="slika"/>
          <p:cNvPicPr>
            <a:picLocks noChangeAspect="1" noChangeArrowheads="1"/>
          </p:cNvPicPr>
          <p:nvPr/>
        </p:nvPicPr>
        <p:blipFill>
          <a:blip r:embed="rId3" cstate="print"/>
          <a:srcRect/>
          <a:stretch>
            <a:fillRect/>
          </a:stretch>
        </p:blipFill>
        <p:spPr bwMode="auto">
          <a:xfrm>
            <a:off x="5303838" y="3733800"/>
            <a:ext cx="3840162" cy="2881313"/>
          </a:xfrm>
          <a:prstGeom prst="rect">
            <a:avLst/>
          </a:prstGeom>
          <a:noFill/>
          <a:ln w="9525">
            <a:noFill/>
            <a:miter lim="800000"/>
            <a:headEnd/>
            <a:tailEnd/>
          </a:ln>
        </p:spPr>
      </p:pic>
      <p:sp>
        <p:nvSpPr>
          <p:cNvPr id="149512" name="Rectangle 8"/>
          <p:cNvSpPr>
            <a:spLocks noChangeArrowheads="1"/>
          </p:cNvSpPr>
          <p:nvPr/>
        </p:nvSpPr>
        <p:spPr bwMode="auto">
          <a:xfrm>
            <a:off x="5562600" y="6477000"/>
            <a:ext cx="3581400" cy="381000"/>
          </a:xfrm>
          <a:prstGeom prst="rect">
            <a:avLst/>
          </a:prstGeom>
          <a:solidFill>
            <a:schemeClr val="bg1"/>
          </a:solidFill>
          <a:ln w="9525">
            <a:noFill/>
            <a:miter lim="800000"/>
            <a:headEnd/>
            <a:tailEnd/>
          </a:ln>
          <a:effectLst/>
        </p:spPr>
        <p:txBody>
          <a:bodyPr wrap="none" anchor="ctr"/>
          <a:lstStyle/>
          <a:p>
            <a:endParaRPr lang="hr-HR"/>
          </a:p>
        </p:txBody>
      </p:sp>
      <p:sp>
        <p:nvSpPr>
          <p:cNvPr id="149513" name="Rectangle 9"/>
          <p:cNvSpPr>
            <a:spLocks noChangeArrowheads="1"/>
          </p:cNvSpPr>
          <p:nvPr/>
        </p:nvSpPr>
        <p:spPr bwMode="auto">
          <a:xfrm>
            <a:off x="5410200" y="3733800"/>
            <a:ext cx="3733800" cy="2743200"/>
          </a:xfrm>
          <a:prstGeom prst="rect">
            <a:avLst/>
          </a:prstGeom>
          <a:noFill/>
          <a:ln w="9525">
            <a:solidFill>
              <a:schemeClr val="accent2"/>
            </a:solidFill>
            <a:miter lim="800000"/>
            <a:headEnd/>
            <a:tailEnd/>
          </a:ln>
          <a:effectLst/>
        </p:spPr>
        <p:txBody>
          <a:bodyPr wrap="none" anchor="ctr"/>
          <a:lstStyle/>
          <a:p>
            <a:endParaRPr lang="hr-HR"/>
          </a:p>
        </p:txBody>
      </p:sp>
      <p:sp>
        <p:nvSpPr>
          <p:cNvPr id="149514" name="Rectangle 10"/>
          <p:cNvSpPr>
            <a:spLocks noChangeArrowheads="1"/>
          </p:cNvSpPr>
          <p:nvPr/>
        </p:nvSpPr>
        <p:spPr bwMode="auto">
          <a:xfrm>
            <a:off x="7239000" y="5791200"/>
            <a:ext cx="1447800" cy="533400"/>
          </a:xfrm>
          <a:prstGeom prst="rect">
            <a:avLst/>
          </a:prstGeom>
          <a:solidFill>
            <a:schemeClr val="bg1"/>
          </a:solidFill>
          <a:ln w="9525">
            <a:noFill/>
            <a:miter lim="800000"/>
            <a:headEnd/>
            <a:tailEnd/>
          </a:ln>
          <a:effectLst/>
        </p:spPr>
        <p:txBody>
          <a:bodyPr wrap="none" anchor="ctr"/>
          <a:lstStyle/>
          <a:p>
            <a:pPr algn="ctr"/>
            <a:r>
              <a:rPr lang="hr-HR" sz="1600" dirty="0" smtClean="0">
                <a:latin typeface="Comic Sans MS" pitchFamily="66" charset="0"/>
              </a:rPr>
              <a:t>proximal margin</a:t>
            </a:r>
            <a:endParaRPr lang="hr-HR" sz="1600" dirty="0">
              <a:latin typeface="Comic Sans MS" pitchFamily="66" charset="0"/>
            </a:endParaRPr>
          </a:p>
        </p:txBody>
      </p:sp>
      <p:sp>
        <p:nvSpPr>
          <p:cNvPr id="149516" name="Rectangle 12"/>
          <p:cNvSpPr>
            <a:spLocks noChangeArrowheads="1"/>
          </p:cNvSpPr>
          <p:nvPr/>
        </p:nvSpPr>
        <p:spPr bwMode="auto">
          <a:xfrm>
            <a:off x="7239000" y="3810000"/>
            <a:ext cx="1524000" cy="1981200"/>
          </a:xfrm>
          <a:prstGeom prst="rect">
            <a:avLst/>
          </a:prstGeom>
          <a:solidFill>
            <a:schemeClr val="bg1"/>
          </a:solidFill>
          <a:ln w="9525">
            <a:noFill/>
            <a:miter lim="800000"/>
            <a:headEnd/>
            <a:tailEnd/>
          </a:ln>
          <a:effectLst/>
        </p:spPr>
        <p:txBody>
          <a:bodyPr wrap="none" anchor="ctr"/>
          <a:lstStyle/>
          <a:p>
            <a:pPr algn="ctr"/>
            <a:r>
              <a:rPr lang="hr-HR" dirty="0" smtClean="0">
                <a:latin typeface="Comic Sans MS" pitchFamily="66" charset="0"/>
              </a:rPr>
              <a:t>free margin</a:t>
            </a:r>
            <a:endParaRPr lang="hr-HR" dirty="0">
              <a:latin typeface="Comic Sans MS" pitchFamily="66" charset="0"/>
            </a:endParaRPr>
          </a:p>
          <a:p>
            <a:pPr algn="ctr"/>
            <a:endParaRPr lang="hr-HR" dirty="0">
              <a:latin typeface="Comic Sans MS" pitchFamily="66" charset="0"/>
            </a:endParaRPr>
          </a:p>
          <a:p>
            <a:pPr algn="ctr"/>
            <a:r>
              <a:rPr lang="hr-HR" dirty="0" smtClean="0">
                <a:latin typeface="Comic Sans MS" pitchFamily="66" charset="0"/>
              </a:rPr>
              <a:t>lateral margin</a:t>
            </a:r>
          </a:p>
          <a:p>
            <a:pPr algn="ctr"/>
            <a:r>
              <a:rPr lang="hr-HR" dirty="0" smtClean="0">
                <a:latin typeface="Comic Sans MS" pitchFamily="66" charset="0"/>
              </a:rPr>
              <a:t>nail plate</a:t>
            </a:r>
          </a:p>
          <a:p>
            <a:pPr algn="ctr"/>
            <a:r>
              <a:rPr lang="hr-HR" dirty="0" smtClean="0">
                <a:latin typeface="Comic Sans MS" pitchFamily="66" charset="0"/>
              </a:rPr>
              <a:t>lunula</a:t>
            </a:r>
            <a:endParaRPr lang="hr-HR" dirty="0">
              <a:latin typeface="Comic Sans MS" pitchFamily="66" charset="0"/>
            </a:endParaRPr>
          </a:p>
          <a:p>
            <a:pPr algn="ctr"/>
            <a:endParaRPr lang="hr-HR" dirty="0">
              <a:latin typeface="Comic Sans MS" pitchFamily="66" charset="0"/>
            </a:endParaRPr>
          </a:p>
          <a:p>
            <a:pPr algn="ctr"/>
            <a:r>
              <a:rPr lang="hr-HR" dirty="0" smtClean="0">
                <a:latin typeface="Comic Sans MS" pitchFamily="66" charset="0"/>
              </a:rPr>
              <a:t>eponihium</a:t>
            </a:r>
            <a:endParaRPr lang="hr-HR" dirty="0">
              <a:latin typeface="Comic Sans MS" pitchFamily="66"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https://encrypted-tbn1.gstatic.com/images?q=tbn:ANd9GcQSR1UiO2vDL6ZP7WRz_Dq9kRO9X-6jJUtNbyuGnpJkvNfXxHLC">
            <a:hlinkClick r:id="rId2"/>
          </p:cNvPr>
          <p:cNvPicPr>
            <a:picLocks noChangeAspect="1" noChangeArrowheads="1"/>
          </p:cNvPicPr>
          <p:nvPr/>
        </p:nvPicPr>
        <p:blipFill>
          <a:blip r:embed="rId3" cstate="print"/>
          <a:srcRect/>
          <a:stretch>
            <a:fillRect/>
          </a:stretch>
        </p:blipFill>
        <p:spPr bwMode="auto">
          <a:xfrm>
            <a:off x="0" y="428625"/>
            <a:ext cx="9144000" cy="5875338"/>
          </a:xfrm>
          <a:prstGeom prst="rect">
            <a:avLst/>
          </a:prstGeom>
          <a:noFill/>
          <a:ln w="9525">
            <a:noFill/>
            <a:miter lim="800000"/>
            <a:headEnd/>
            <a:tailEnd/>
          </a:ln>
        </p:spPr>
      </p:pic>
      <p:sp>
        <p:nvSpPr>
          <p:cNvPr id="233475" name="AutoShape 4" descr="data:image/jpeg;base64,/9j/4AAQSkZJRgABAQAAAQABAAD/2wCEAAkGBxEQDxAQEBAQDw8PEA8QEBAPDw8PDw8QFBYXFhQRFRQYHCggGBolHRQUITEhJSkrLi4uGB8zODMsNygtMTcBCgoKDg0OGhAQGCwfHSQsLCwsLCwsLCwsLCwsLCwvLC0sLCwuLCwsLCwsLCwsKywsLCwsLCwsLCwsLCwsLCssLP/AABEIAOEA4QMBEQACEQEDEQH/xAAcAAEAAQUBAQAAAAAAAAAAAAAAAQIEBQYHAwj/xABHEAABAwICBgQJCAgGAwAAAAABAAIDBBEFEgYTITFBUSJhcYEHFDJSkaGxssEjM1Ryc4LR0hU0QmKUosLhJERTY5LwZJOj/8QAGwEBAAIDAQEAAAAAAAAAAAAAAAECAwQFBgf/xAA1EQEAAgIBAQYCCQMEAwAAAAAAAQIDEQQxBRITIUFRMnEUFTNSYYGRobEiQtEGI0PBNPDx/9oADAMBAAIRAxEAPwDuKAgICAgICAgICAgICAgICAgICAgICAgICAgICAgICAgICAgICAgICAgICAgIF0EEoPM1LBvewdrmqNwt3beypkrTucD2EFSiYmOqu6IEBAQEBAQEBAQEBAQEBAQEBAQEBAQQSg1PHfCHQUt263xiUbNXT2ksd1i++Udl79SxXz0r6ujx+y+Rm84rqPefJo+J+F2peSKanihbt6UpdM+3A7MoB9K1rcufSHYw/wCn6f8AJaZ+Xk1it00xKa4fWzNB4RFsHdeMArDbPefV08fZHFp0pE/Pz/lhqmeSX52WSX7SR7z6ysc3mest2nGx0+GsR+Tw1I5BRtk8OEsZlN2ktI3FpsR3hItKs4azHnDNYdpXiFObxVk1tnRkeZmdmV9wO5ZK5r19Wlm7L42TrSPy8v4b3o94W9oZXwhvDX04JA63Rkk94J7Fs05X3ocPldg2r54Z3+E/5dMw7EIqiNssEjJY3bnsII6x1HqK24tExuHAyY747d28aldKVBAQEBAQEBAQEBAQEBAQEBAQYbSfSWnw+LWTu6Tr6uJtjJKRwaOW65OwKl8laRuWzxeJk5N+7SPnPpDiOlGm1XiBLXO1NOd1PESGkfvu3v79nUFz8me1/wAIev4XZOLB563b3n/prjWLBt1orCsBQvECJSgIIQERpBam0TDJaO6QVGHzCWB+wkayJxOqlbycOfI7wsuPLNZ8mhzODj5FNWj8/WHfdF9IYcQp2zxGx8mSMnpRv4tPwPFdPHeLxuHh+Vxb8bJ3L/lPuzKu1hAQEBAQEBAQEBAQEBAQEGH0p0gioKZ88u0joxxg2dLIdzB7SeABKpe8Ujctji8a/IyRjr/8fPOMYpNWTvqJ3Z5H/wDFjeDGDg0f33krl3vNp3L3vE4tMFIpSP8A33WoCxtxKAiUoCAgIICISgghCWwaA6QGgrWOJtBMRHOOGU7n9rTt9K2MGTu2cftXhRnwzqPOPOP8PoYFdN4ZKAgICAgICAgICAgICAggoPn3wiaRmvrXZHXpqcujgAPRdt6cv3iPQGrmcjJ3rfg9v2RwvAw7n4p85/w1oLXdqEoCAg83ztHG56tqtFZYr56V9UNnB4OHaFPclj+lUerXA7RtVGxExMbhKJQglAQecimFLxuH0doRXGow6klJzOMLWOPN8d2OPpaV1sc7rEvnfOxeHyL1j3ZxZGqICAgICAgICAgICAgINX8JOMGkw2Z7TaWW0ERvY5pLgkdYaHnuWLNfu0mW92bx/H5Faz0jzn8nz4wLlS+gVhWoXSgIPKS7jlGwDyj8Fkx135tLlZ+7GoUBoG5bEQ49sky9YpLFW0xzZ6PjDXXHkvBNuThv9oWvmrrzdXs7LNt1n0QsLqCCUBBRJuSFLdHefBOD+iKe/n1FuzXP/uurx/s4eD7W/wDLt+X8Q3BZnNEBAQEBAQEBAQEEXQSgIOSeHKtOajpwdgEszh1mzGH31p8uekPR/wCn8UTN7/KHMQtCXrYSiUoCImdRtVBFaME73EuPwW1SPJwOTfd1/o7o1UYjNqqdos2xklfcRxNPEniTtsBtNuVys1azPRz82euKN2dNw/wP0jGjX1FRM/jk1cMd+oWJ/mWaMUObftC89IiHNdKYaWOrkio3PfBF0M8jmvzSftlpAHR3DuJ3ELQz2jvaq9X2TjyRi7+SNTP8MWsDrCJSgIKXDv6uJUxHmxZJ1D6M0IpNTh1LFxZEM31iSXH0krrYo1SHz7nW73IvP4s4sjUEBAQEBAQEBBS9wAudyCzlq77tgQW7pUFvJM5u1riD1fgoWhc4biwe7Vvs2T9k8H25dfUkSWpqNuX+GbB6g1cdXl/wxhjgDxtyPDnGz+V8+w7j2rW5GPc7d3sjlxjpOOOu9tAbSu85vrWpOOHdjmWSaV3NvrTw4W+mWR4u/m31p4cH0yyHU77Ha30n8E8MnmT6rtzQI2jzWgHuG1Z69HKyzuzvWg+CtoqCGOwEjmiWc8XSvALrnjYWaOpoW5WNRp53kZZyZJn8oaF4RfCHnz0dC/obWzVDT5XAxxnlzdx4c1qZ8/8AbV3uy+ydzGXNHyj/ALn/AA5m0LSl6qI0qULCCUBBldHaLWTB7h0IyD2uG4d2/wBCzY6+bnc3NqO7D6DwRmWnhB35Gn07fiunSNVh4TPO8lp/FfKzEICAgICAgICDGYnUdLLyFz2lBYGZBQZkHlJKoWhh8SlI6TTZzSHNI3gjaCqs1fNuNFJHWUrTIxr2Tx2kY4Xab7HtIPC4IVusMPnS3l1hzLHvBnUMmPiWWWB1y1skgbJH+4SfKHI7+fM69sM78nYw9pV7v+55SxTvB9if0dp7J4fi5V8KzP8AWOH3/Z5u0BxT6Jfsnpvzp4Vj6ww/e/aXk7QbFB/k390tMf608O3sn6dhn+7+VVHoZXiWMTUj2w6xmtc58Ja2PMM7jZ24C91MUt6wxZOVims6t5sj4RNPzUl1JRuLaba2WZuw1HNrTwj97s348+ff9Nejd7L7J7msuaPP0j2+f4uftatOZeliNKlCREiCUHvR0xkdYbB+0eACvWu2tnzRSNQ3nRHC9dPHCwfJt6Uh5MG8k8zu7StrFTc6ef53I7lJtPX0dlAst55dKAgICAgICAgINcxd9pnfdt2WCCxMqJUOlQeEsyhaIYnEZ9hVZZaw3LQS/wCj4b8TMR2GV9laOjFk+KWfUqCAggoOOeFLTYzPfQ0zvkWEtqJGn5143xA+YOPM9Q26XIzb/pq9R2P2bEazZI8/SPb8XOgFpPTxCVCUoCAiXvS0zpDYbAN7uA/ur1q1c2eKxqGwYfSFzmQwsL3vNmtHlOPM/jwWetfSHJzZorE2tLsmiuANoocux0z7OleOLuDR+6PxPFb1Kd2Hl+VyJz336ejOK7WEBAQEBAQEBAQa7pcAxgn83ouAFyW8HWHLb6epBrkNex7Q5rgQdxBRKX1CJWs1SqyvEMU8PqJWQRbZJXZRyHNx6gLk9ihlie7G3W6CkbDFHEzyYmNYOZDRa561drTO52uEQICDTPCjpIaKiyxuy1FUTFGRvY23ykg7AQB1uCw58ncr5Ol2VxPpGb+r4Y85cHY2y5cvdUjUK1DIICCUFzRUZkN9zBvPPqCyVq08+fXlDO0FG+V7IIGF73bGtb6yTwHMlZ6135Q5WbPWkd60+Tr2iGizKFmZ1pKl46cltjR5jOTevefQBuUxxWHm+Vy7Z59q+kNjWRqCAgICAgICAgIIJQabj9bLKXR07XPlda+QZixpNsx4AC6C0Ggsgj1kUmpneXOfC45oSSTaxb5Jta9rj2olgquGeGTVTMyPtcbQWubwcCN42IbedRG/Lf4qFolt3g9w2JkZnLmPqZrggOBdFGDsZbeCbXPdySC8y3FSoICAg4P4XcRM2KOjv0KWOOMDhmcM7j/M0fdXP5Nt217PY9h4e7g733pacFqu9AglQkQXNDSmR1twG1x5D8VekblrcjL3KtlwvDJKmVtPTsu49zWM4vceAH/dq2a0mfKHE5HIrjr3rS6/oxo5FQx5WdOVwGtmI6TzyHmt5D2lblKRWHm+Ryb57bt09IZtXa4gICAgICAgICAgtMVkLYJCOA9pAQYXQuUEVAPl64PJ45HNAb62uRMqMc0sbG8w0+WSUDpONyxnC2zyiiGvR08kzzLM4ySOttNtgG4ADYB1BBfGma1tyBsRLzhguzWEZfMG424O7VErVbLoriRnicHm8kL8jjxcLXa49dtnckSXrqWaUqCAg+atMJc+J1zv/JlHc05R6guVmnd5e97Mr3ePT5QxaxOlAglQCJbHo9T3he4C7nPDABvNgCAO9y2MceTj87JqztWimAMooA2wMz7Omfxc7zQfNG4eniuhSndjTx/Jzzmvv09GbV2uICAgICAgICAgICCxxz9Xk7B7Qg57LXSQuc2Mka9mV1vKs03FvSR3oPCnw10UbqmRrmSXyta4tsWbDe28Heg2OmAsLbexBMlO97mtyEMJ6ROwWRLxx+sbGxx3BoVZZKRtn9FML8XpwXbZZrSynk4jYwdQGz0lTEaUvbcs0pVEBB8y6Ssf+kK35KT9aqP2HeebH4rm5MczaXtuHy8dMNImfSFiIpP9J/qCp4VmzPaOKE+Lzf6R73sCnwZUntTGrFHN5gHa8KfAlSe1aKhh854RjtcfwTwJV+tat78HcF5IIn5c7agPIG4gWIPpas+KmpiJczn8mMlLWj2dnW482ICAgICAgICAgICAg8a2DWRvZuzNIB5HgUGhuwSobOySSPLHETmcXt233ZQNp2232+CDJVVbBa0mrIG35TKQD3oLSXSWBuwPb2M6XsRKyl0lB8lsjvuke1ExDBYzUSTAlwytANm/Eqks1I07Gw7BbdYWV2uqQEFMjw0FxNgASTyA3lBoOk2LYJVtvJVxNlA6M0Qe545A2b0h1HussVr459XQxcXl06UlpuXCRvxVzrcGYfVe0rF36e7b+i8uf+L94DNg4/ztW76tKW+8ni4/dMcDmT0p+6h1fgrf28Tk+pHTN95PGxrR2bzJ/tj9UDHMGG6nxJ/130zfdcqznx/iyR2Vy/ev7ti0DxDDZ6xupp6iCVgJY+WfM1zjsykA2234rJjyVtOohrc3hcjBj3aYmPwdUWw4wgICAgICAgICAgICAg8aymbLG6NxIa4WJabEcbgoOfN0djLszy6U3NnSG5A9gRK6bhMbdzQO5BJoGjgoIYfFqezT3qstijpGDy56aB/nwxO9LQVaGvPlK8UoEFtiPzMv2UnulRPRanxR83yxE3YuRL6LSvk9cqqy90sidJsie6WQ02LQg2mk4HVEjucz8VmxT5uZ2lG6Q+hYjdoPMArqPCz1VogQEBAQEBAQEBAQEBB5VT7RvPJp9NkGuBBBRKhwQYTF27CqyzUbZoZJmoIDyD2f8HuaPYpjox5I1aWbUqCC2xH5mX7KT3SonotT4o+b5Zh3BceX0fH0eqhlEEokQZ7Qv9Yd1wyD1sPwWXF1c7tH7P8AN9C0hvGw82N9gXUh4O3xS9lKogICAgICAgICAgICC0xU2hf932hBrMk9kSpZODuKD0LkGIxTcVWWWjaNB22oIut0x/8Aq9THRTJ8TPKVBBbYl8zL9lJ7pUW6LU+KPm+WYdwXHl9Hx9HqoZRBKAgzmhv6z2xyD2fgsuLq0O0Ps/zfQmGG8EJ5xR+6F1I6PB5Pjn5rlSoICAgICAgICAgICAgtMV+Zf2D2hBo2LDYiWssxN8Ezbm8ZcA8HgCd47EG9DcgxeIjYVWWWra9EG2oYOx59L3FTHRjv8UsypVEFtiXzMv2UnulRbotT4o+b5Zh3Ljy+j4+j1UMiUSIJQZnRA/4tvW2Qfyk/BZMXxNHn/ZPoLBTemg+yj90Lq16PCZ4/3LfOV6pYhAQEBAQEBAQEBAQEFrifzL+z4oNJxEbES03Eqcvkawb5HtYO1xAHtQh0JzMt2+aS30G3wQY3EBsKhkq2/RptqOn+yafTt+KmGO3Vk0QILbEQdTLYEnVSWAFyTlOyyiei1Pih8zx4HWWH+CrP4Wf8q5k4rez3FO0MER8UfrCv9CVv0Ks/hKj8qjwrey/1jg+9H6wn9B1v0Gs/hKj8qeDb2PrLB9+P1hIwKu+g1v8ACVH5U8G3sfWWD70frCf0DXfQa3+DqPyp4NvY+ssH34/WGU0awasZVRudRVjG9O7nUs7WjoOG0luzgr0x2iejX5POwZKTEXj9Yd4wG/isIIIIjaCCLEW2bl0K9Hj8/wBpb5r9WYhAQEBAQEBAQEBAQEFtiXzMn1Sg0mvOxEsDh8GsxGkb/vsf/wCvp/0on0bhWbJZB/uP9pKIYrET0SqyvVuuCNtS045QRe6FKk9V6pQICAgICAgICAgICAgICAgICAgICAgILbEfmZPqFBpNbuRLHaKx5sUhPmNmf/IW/wBShPo2XExaeUfvD1tB+KlDD4p5B7Colere8PbaGIco4x6GhSxz1XCAgICAgICAgICAgICAgICAgICAgICAgtcTPyMn1Sg0qu3FEvHQOLNiEr+DKdw73PZb1AqEz0ZvF/1iT7nuNUohhMW8g9hVZXq6HGLADkAPQrMapAQEBBF0C6BdAugXQLoF0C6BdBKAgICAgi6BdBGZEmZDSh8wG8gdpQWOJVLXROa1zSTYWDhfeOCDVMSbZpugjwdH5esPHLAB2EyX9gULMrioJnkI/d91qlViayLMWt85zW+kgKJXhvJmRXSnXInSNeiNGvQ0eMInSPGENHjCGjxhDR4who8YQ0nXoaTrkNGuRGk61E6NapNJ1ig0nWIjSc6GjOpRpF0FJcoFJeUSgvQYOXFGkkE7QSCOVuClViMQr2cwiWErMZZaxcPSgq0IxMeNSFrhkMRa7aNrswLQOZ3qJWjo3OSVhuTa52lSrti61zRZw/ZIds6jdVZIllzXhDSnx1E6Qa3tQ0p8c7U2nSDW9qjae6oNf2ps7qPH+tNp7iRXdabO6rbWdabO69G1PWm0d16CfrRGlQmUo0rEqGlYkQVB6I0rDkFQciFQcgnMguCVZTSkuQ0oLkNPOTbz7ihpgqzRinleZHGYPdvLZnC/cidLY6HUh8psrvrTSfAqNmlTdE6Ju6njPW4Zz602aVuwKMC0bGRnhZgFvQmzUsVNgFbfo1MVuGZjwfahqXm3RmrJGepZYG5DI3be8lQtEMxT4W5o2vzIsum0tkSqFOgahBBp1CUGn6k0naPFRyTRs8VHJNG0+KjkhuVQpxyRG1QhQ2qESI2qEakVhqCoBEKwgqBRCoFBUguCpUQQiVNkSjKgjKggsUCnIgjIiUZEEatA1aCNWidmrQRq0NmrQ2jVobNWhs1aGzVobTq0NmrQMiCciAGIJyIJyoJDUQnKgWQXJUqoQCiUIIKAgpKgEEFECLCCEBEIQESIhBRMBRAghEgRKQglACIlKIEBBKJEH//Z"/>
          <p:cNvSpPr>
            <a:spLocks noChangeAspect="1" noChangeArrowheads="1"/>
          </p:cNvSpPr>
          <p:nvPr/>
        </p:nvSpPr>
        <p:spPr bwMode="auto">
          <a:xfrm>
            <a:off x="122238" y="-144463"/>
            <a:ext cx="304800" cy="304801"/>
          </a:xfrm>
          <a:prstGeom prst="rect">
            <a:avLst/>
          </a:prstGeom>
          <a:noFill/>
          <a:ln w="9525">
            <a:noFill/>
            <a:miter lim="800000"/>
            <a:headEnd/>
            <a:tailEnd/>
          </a:ln>
        </p:spPr>
        <p:txBody>
          <a:bodyPr/>
          <a:lstStyle/>
          <a:p>
            <a:endParaRPr lang="hr-HR"/>
          </a:p>
        </p:txBody>
      </p:sp>
      <p:pic>
        <p:nvPicPr>
          <p:cNvPr id="233478" name="Picture 6" descr="http://www.meritbrass.com/mbleadfree/wp-content/uploads/2012/09/question-300x300.jpg"/>
          <p:cNvPicPr>
            <a:picLocks noChangeAspect="1" noChangeArrowheads="1"/>
          </p:cNvPicPr>
          <p:nvPr/>
        </p:nvPicPr>
        <p:blipFill>
          <a:blip r:embed="rId4" cstate="print"/>
          <a:srcRect/>
          <a:stretch>
            <a:fillRect/>
          </a:stretch>
        </p:blipFill>
        <p:spPr bwMode="auto">
          <a:xfrm>
            <a:off x="6500813" y="4214813"/>
            <a:ext cx="2643187" cy="26431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3478"/>
                                        </p:tgtEl>
                                        <p:attrNameLst>
                                          <p:attrName>style.visibility</p:attrName>
                                        </p:attrNameLst>
                                      </p:cBhvr>
                                      <p:to>
                                        <p:strVal val="visible"/>
                                      </p:to>
                                    </p:set>
                                    <p:animEffect transition="in" filter="wipe(down)">
                                      <p:cBhvr>
                                        <p:cTn id="7" dur="500"/>
                                        <p:tgtEl>
                                          <p:spTgt spid="233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3.bp.blogspot.com/-mUMZ9Trhf6s/T1SMZMjRubI/AAAAAAAAAeQ/R3b6P03W4Oo/s1600/epsc13.gif">
            <a:hlinkClick r:id="rId3"/>
          </p:cNvPr>
          <p:cNvPicPr>
            <a:picLocks noChangeAspect="1" noChangeArrowheads="1"/>
          </p:cNvPicPr>
          <p:nvPr/>
        </p:nvPicPr>
        <p:blipFill>
          <a:blip r:embed="rId4" cstate="print"/>
          <a:srcRect/>
          <a:stretch>
            <a:fillRect/>
          </a:stretch>
        </p:blipFill>
        <p:spPr bwMode="auto">
          <a:xfrm>
            <a:off x="357158" y="1127449"/>
            <a:ext cx="8786842" cy="5730551"/>
          </a:xfrm>
          <a:prstGeom prst="rect">
            <a:avLst/>
          </a:prstGeom>
          <a:noFill/>
        </p:spPr>
      </p:pic>
      <p:sp>
        <p:nvSpPr>
          <p:cNvPr id="3" name="Text Box 2"/>
          <p:cNvSpPr txBox="1">
            <a:spLocks noChangeArrowheads="1"/>
          </p:cNvSpPr>
          <p:nvPr/>
        </p:nvSpPr>
        <p:spPr bwMode="auto">
          <a:xfrm>
            <a:off x="609600" y="512763"/>
            <a:ext cx="3185487" cy="584775"/>
          </a:xfrm>
          <a:prstGeom prst="rect">
            <a:avLst/>
          </a:prstGeom>
          <a:noFill/>
          <a:ln w="9525">
            <a:noFill/>
            <a:miter lim="800000"/>
            <a:headEnd/>
            <a:tailEnd/>
          </a:ln>
          <a:effectLst/>
        </p:spPr>
        <p:txBody>
          <a:bodyPr wrap="none">
            <a:spAutoFit/>
          </a:bodyPr>
          <a:lstStyle/>
          <a:p>
            <a:r>
              <a:rPr lang="hr-HR" sz="3200" b="1" dirty="0" smtClean="0">
                <a:latin typeface="Comic Sans MS" pitchFamily="66" charset="0"/>
              </a:rPr>
              <a:t>Skin stem cells</a:t>
            </a:r>
            <a:endParaRPr lang="hr-HR" sz="3200" b="1" dirty="0">
              <a:latin typeface="Comic Sans MS" pitchFamily="66" charset="0"/>
            </a:endParaRPr>
          </a:p>
        </p:txBody>
      </p:sp>
      <p:sp>
        <p:nvSpPr>
          <p:cNvPr id="4" name="Rounded Rectangle 3"/>
          <p:cNvSpPr/>
          <p:nvPr/>
        </p:nvSpPr>
        <p:spPr>
          <a:xfrm>
            <a:off x="4714876" y="2786058"/>
            <a:ext cx="642942" cy="428628"/>
          </a:xfrm>
          <a:prstGeom prst="roundRect">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5" name="Rounded Rectangle 4"/>
          <p:cNvSpPr/>
          <p:nvPr/>
        </p:nvSpPr>
        <p:spPr>
          <a:xfrm>
            <a:off x="4643438" y="4714884"/>
            <a:ext cx="642942" cy="428628"/>
          </a:xfrm>
          <a:prstGeom prst="roundRect">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3.bp.blogspot.com/-mUMZ9Trhf6s/T1SMZMjRubI/AAAAAAAAAeQ/R3b6P03W4Oo/s1600/epsc13.gif">
            <a:hlinkClick r:id="rId3"/>
          </p:cNvPr>
          <p:cNvPicPr>
            <a:picLocks noChangeAspect="1" noChangeArrowheads="1"/>
          </p:cNvPicPr>
          <p:nvPr/>
        </p:nvPicPr>
        <p:blipFill>
          <a:blip r:embed="rId4" cstate="print"/>
          <a:srcRect/>
          <a:stretch>
            <a:fillRect/>
          </a:stretch>
        </p:blipFill>
        <p:spPr bwMode="auto">
          <a:xfrm>
            <a:off x="357158" y="1127449"/>
            <a:ext cx="8786842" cy="5730551"/>
          </a:xfrm>
          <a:prstGeom prst="rect">
            <a:avLst/>
          </a:prstGeom>
          <a:noFill/>
        </p:spPr>
      </p:pic>
      <p:sp>
        <p:nvSpPr>
          <p:cNvPr id="3" name="Text Box 2"/>
          <p:cNvSpPr txBox="1">
            <a:spLocks noChangeArrowheads="1"/>
          </p:cNvSpPr>
          <p:nvPr/>
        </p:nvSpPr>
        <p:spPr bwMode="auto">
          <a:xfrm>
            <a:off x="609600" y="512763"/>
            <a:ext cx="3185487" cy="584775"/>
          </a:xfrm>
          <a:prstGeom prst="rect">
            <a:avLst/>
          </a:prstGeom>
          <a:noFill/>
          <a:ln w="9525">
            <a:noFill/>
            <a:miter lim="800000"/>
            <a:headEnd/>
            <a:tailEnd/>
          </a:ln>
          <a:effectLst/>
        </p:spPr>
        <p:txBody>
          <a:bodyPr wrap="none">
            <a:spAutoFit/>
          </a:bodyPr>
          <a:lstStyle/>
          <a:p>
            <a:r>
              <a:rPr lang="hr-HR" sz="3200" b="1" dirty="0" smtClean="0">
                <a:latin typeface="Comic Sans MS" pitchFamily="66" charset="0"/>
              </a:rPr>
              <a:t>Skin stem cells</a:t>
            </a:r>
            <a:endParaRPr lang="hr-HR" sz="3200" b="1" dirty="0">
              <a:latin typeface="Comic Sans MS" pitchFamily="66" charset="0"/>
            </a:endParaRPr>
          </a:p>
        </p:txBody>
      </p:sp>
      <p:sp>
        <p:nvSpPr>
          <p:cNvPr id="5" name="Rounded Rectangle 4"/>
          <p:cNvSpPr/>
          <p:nvPr/>
        </p:nvSpPr>
        <p:spPr>
          <a:xfrm>
            <a:off x="4643438" y="4714884"/>
            <a:ext cx="642942" cy="428628"/>
          </a:xfrm>
          <a:prstGeom prst="roundRect">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6" name="Rounded Rectangle 5"/>
          <p:cNvSpPr/>
          <p:nvPr/>
        </p:nvSpPr>
        <p:spPr>
          <a:xfrm>
            <a:off x="4643438" y="4786322"/>
            <a:ext cx="642942" cy="428628"/>
          </a:xfrm>
          <a:prstGeom prst="roundRect">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1" nodeType="clickEffect">
                                  <p:stCondLst>
                                    <p:cond delay="0"/>
                                  </p:stCondLst>
                                  <p:childTnLst>
                                    <p:animMotion origin="layout" path="M -2.22222E-6 -4.07407E-6 L -0.05503 -0.28078 " pathEditMode="relative" rAng="0" ptsTypes="AA">
                                      <p:cBhvr>
                                        <p:cTn id="11" dur="2000" fill="hold"/>
                                        <p:tgtEl>
                                          <p:spTgt spid="5"/>
                                        </p:tgtEl>
                                        <p:attrNameLst>
                                          <p:attrName>ppt_x</p:attrName>
                                          <p:attrName>ppt_y</p:attrName>
                                        </p:attrNameLst>
                                      </p:cBhvr>
                                      <p:rCtr x="-28" y="-141"/>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1.38889E-6 -2.22222E-6 L -0.04375 0.2 " pathEditMode="relative" rAng="0" ptsTypes="AA">
                                      <p:cBhvr>
                                        <p:cTn id="20" dur="2000" fill="hold"/>
                                        <p:tgtEl>
                                          <p:spTgt spid="6"/>
                                        </p:tgtEl>
                                        <p:attrNameLst>
                                          <p:attrName>ppt_x</p:attrName>
                                          <p:attrName>ppt_y</p:attrName>
                                        </p:attrNameLst>
                                      </p:cBhvr>
                                      <p:rCtr x="-22"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609600" y="512763"/>
            <a:ext cx="2058988" cy="579437"/>
          </a:xfrm>
          <a:prstGeom prst="rect">
            <a:avLst/>
          </a:prstGeom>
          <a:noFill/>
          <a:ln w="9525">
            <a:noFill/>
            <a:miter lim="800000"/>
            <a:headEnd/>
            <a:tailEnd/>
          </a:ln>
          <a:effectLst/>
        </p:spPr>
        <p:txBody>
          <a:bodyPr wrap="none">
            <a:spAutoFit/>
          </a:bodyPr>
          <a:lstStyle/>
          <a:p>
            <a:r>
              <a:rPr lang="hr-HR" sz="3200" b="1">
                <a:latin typeface="Comic Sans MS" pitchFamily="66" charset="0"/>
              </a:rPr>
              <a:t>Epidermis</a:t>
            </a:r>
          </a:p>
        </p:txBody>
      </p:sp>
      <p:pic>
        <p:nvPicPr>
          <p:cNvPr id="152579" name="Picture 3" descr="slika 001"/>
          <p:cNvPicPr>
            <a:picLocks noChangeAspect="1" noChangeArrowheads="1"/>
          </p:cNvPicPr>
          <p:nvPr/>
        </p:nvPicPr>
        <p:blipFill>
          <a:blip r:embed="rId3" cstate="print"/>
          <a:srcRect/>
          <a:stretch>
            <a:fillRect/>
          </a:stretch>
        </p:blipFill>
        <p:spPr bwMode="auto">
          <a:xfrm>
            <a:off x="381000" y="1219200"/>
            <a:ext cx="3922713" cy="5638800"/>
          </a:xfrm>
          <a:prstGeom prst="rect">
            <a:avLst/>
          </a:prstGeom>
          <a:noFill/>
          <a:ln w="38100">
            <a:solidFill>
              <a:schemeClr val="accent2"/>
            </a:solidFill>
            <a:miter lim="800000"/>
            <a:headEnd/>
            <a:tailEnd/>
          </a:ln>
        </p:spPr>
      </p:pic>
      <p:sp>
        <p:nvSpPr>
          <p:cNvPr id="152584" name="Text Box 8"/>
          <p:cNvSpPr txBox="1">
            <a:spLocks noChangeArrowheads="1"/>
          </p:cNvSpPr>
          <p:nvPr/>
        </p:nvSpPr>
        <p:spPr bwMode="auto">
          <a:xfrm rot="-5349222">
            <a:off x="-837558" y="3509318"/>
            <a:ext cx="2132315" cy="461665"/>
          </a:xfrm>
          <a:prstGeom prst="rect">
            <a:avLst/>
          </a:prstGeom>
          <a:noFill/>
          <a:ln w="9525">
            <a:noFill/>
            <a:miter lim="800000"/>
            <a:headEnd/>
            <a:tailEnd/>
          </a:ln>
          <a:effectLst/>
        </p:spPr>
        <p:txBody>
          <a:bodyPr wrap="none">
            <a:spAutoFit/>
          </a:bodyPr>
          <a:lstStyle/>
          <a:p>
            <a:r>
              <a:rPr lang="hr-HR" sz="2400" b="1" dirty="0" smtClean="0">
                <a:solidFill>
                  <a:srgbClr val="F01A52"/>
                </a:solidFill>
                <a:latin typeface="Comic Sans MS" pitchFamily="66" charset="0"/>
              </a:rPr>
              <a:t>0,1 </a:t>
            </a:r>
            <a:r>
              <a:rPr lang="hr-HR" sz="2400" b="1" dirty="0">
                <a:solidFill>
                  <a:srgbClr val="F01A52"/>
                </a:solidFill>
                <a:latin typeface="Comic Sans MS" pitchFamily="66" charset="0"/>
              </a:rPr>
              <a:t>-1,5 mm</a:t>
            </a:r>
          </a:p>
        </p:txBody>
      </p:sp>
      <p:sp>
        <p:nvSpPr>
          <p:cNvPr id="9" name="Rounded Rectangle 8"/>
          <p:cNvSpPr/>
          <p:nvPr/>
        </p:nvSpPr>
        <p:spPr>
          <a:xfrm>
            <a:off x="1142976" y="4929198"/>
            <a:ext cx="1285884" cy="17145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10" name="TextBox 9"/>
          <p:cNvSpPr txBox="1"/>
          <p:nvPr/>
        </p:nvSpPr>
        <p:spPr>
          <a:xfrm>
            <a:off x="2714612" y="3786190"/>
            <a:ext cx="6665607" cy="1200329"/>
          </a:xfrm>
          <a:prstGeom prst="rect">
            <a:avLst/>
          </a:prstGeom>
          <a:noFill/>
        </p:spPr>
        <p:txBody>
          <a:bodyPr wrap="none" rtlCol="0">
            <a:spAutoFit/>
          </a:bodyPr>
          <a:lstStyle/>
          <a:p>
            <a:r>
              <a:rPr lang="hr-HR" sz="2400" b="1" dirty="0" smtClean="0">
                <a:latin typeface="Comic Sans MS" pitchFamily="66" charset="0"/>
              </a:rPr>
              <a:t>-</a:t>
            </a:r>
            <a:r>
              <a:rPr lang="hr-HR" sz="2400" dirty="0" smtClean="0">
                <a:latin typeface="Comic Sans MS" pitchFamily="66" charset="0"/>
              </a:rPr>
              <a:t>larger than basal cells</a:t>
            </a:r>
          </a:p>
          <a:p>
            <a:r>
              <a:rPr lang="hr-HR" sz="2400" dirty="0" smtClean="0">
                <a:latin typeface="Comic Sans MS" pitchFamily="66" charset="0"/>
              </a:rPr>
              <a:t>-firmly attached to each other (desmosomes,</a:t>
            </a:r>
          </a:p>
          <a:p>
            <a:r>
              <a:rPr lang="hr-HR" sz="2400" dirty="0">
                <a:latin typeface="Comic Sans MS" pitchFamily="66" charset="0"/>
              </a:rPr>
              <a:t> </a:t>
            </a:r>
            <a:r>
              <a:rPr lang="hr-HR" sz="2400" dirty="0" smtClean="0">
                <a:latin typeface="Comic Sans MS" pitchFamily="66" charset="0"/>
              </a:rPr>
              <a:t> cadherins, cytoplasmatic processes)</a:t>
            </a:r>
            <a:endParaRPr lang="hr-HR" sz="2400"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2.5E-6 1.11022E-16 L -0.00243 -0.22824 " pathEditMode="relative" rAng="0" ptsTypes="AA">
                                      <p:cBhvr>
                                        <p:cTn id="6" dur="2000" fill="hold"/>
                                        <p:tgtEl>
                                          <p:spTgt spid="9"/>
                                        </p:tgtEl>
                                        <p:attrNameLst>
                                          <p:attrName>ppt_x</p:attrName>
                                          <p:attrName>ppt_y</p:attrName>
                                        </p:attrNameLst>
                                      </p:cBhvr>
                                      <p:rCtr x="-1" y="-1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2" cstate="print"/>
          <a:srcRect/>
          <a:stretch>
            <a:fillRect/>
          </a:stretch>
        </p:blipFill>
        <p:spPr bwMode="auto">
          <a:xfrm>
            <a:off x="0" y="500042"/>
            <a:ext cx="9144000" cy="4952246"/>
          </a:xfrm>
          <a:prstGeom prst="rect">
            <a:avLst/>
          </a:prstGeom>
          <a:noFill/>
          <a:ln w="9525">
            <a:noFill/>
            <a:miter lim="800000"/>
            <a:headEnd/>
            <a:tailEnd/>
          </a:ln>
          <a:effectLst/>
        </p:spPr>
      </p:pic>
      <p:pic>
        <p:nvPicPr>
          <p:cNvPr id="204804" name="Picture 4"/>
          <p:cNvPicPr>
            <a:picLocks noChangeAspect="1" noChangeArrowheads="1"/>
          </p:cNvPicPr>
          <p:nvPr/>
        </p:nvPicPr>
        <p:blipFill>
          <a:blip r:embed="rId3" cstate="print"/>
          <a:srcRect/>
          <a:stretch>
            <a:fillRect/>
          </a:stretch>
        </p:blipFill>
        <p:spPr bwMode="auto">
          <a:xfrm>
            <a:off x="0" y="5000636"/>
            <a:ext cx="9144000" cy="1292281"/>
          </a:xfrm>
          <a:prstGeom prst="rect">
            <a:avLst/>
          </a:prstGeom>
          <a:noFill/>
          <a:ln w="9525">
            <a:noFill/>
            <a:miter lim="800000"/>
            <a:headEnd/>
            <a:tailEnd/>
          </a:ln>
          <a:effectLst/>
        </p:spPr>
      </p:pic>
      <p:sp>
        <p:nvSpPr>
          <p:cNvPr id="4" name="TextBox 3"/>
          <p:cNvSpPr txBox="1"/>
          <p:nvPr/>
        </p:nvSpPr>
        <p:spPr>
          <a:xfrm>
            <a:off x="1714480" y="357166"/>
            <a:ext cx="4971233" cy="369332"/>
          </a:xfrm>
          <a:prstGeom prst="rect">
            <a:avLst/>
          </a:prstGeom>
          <a:noFill/>
        </p:spPr>
        <p:txBody>
          <a:bodyPr wrap="none" rtlCol="0">
            <a:spAutoFit/>
          </a:bodyPr>
          <a:lstStyle/>
          <a:p>
            <a:r>
              <a:rPr lang="hr-HR" b="1" dirty="0" smtClean="0">
                <a:solidFill>
                  <a:srgbClr val="FF0000"/>
                </a:solidFill>
                <a:latin typeface="Comic Sans MS" pitchFamily="66" charset="0"/>
              </a:rPr>
              <a:t>Some cytokines produced by keratinocytes</a:t>
            </a:r>
            <a:endParaRPr lang="hr-HR" b="1"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571472" y="0"/>
            <a:ext cx="7772400" cy="1143000"/>
          </a:xfrm>
          <a:prstGeom prst="rect">
            <a:avLst/>
          </a:prstGeom>
          <a:noFill/>
          <a:ln w="9525">
            <a:noFill/>
            <a:miter lim="800000"/>
            <a:headEnd/>
            <a:tailEnd/>
          </a:ln>
        </p:spPr>
        <p:txBody>
          <a:bodyPr anchor="b"/>
          <a:lstStyle/>
          <a:p>
            <a:r>
              <a:rPr lang="hr-HR" sz="4400" b="1" dirty="0" smtClean="0">
                <a:latin typeface="Comic Sans MS" pitchFamily="66" charset="0"/>
              </a:rPr>
              <a:t>Cell attachment:</a:t>
            </a:r>
            <a:endParaRPr lang="en-GB" sz="4400" b="1" dirty="0">
              <a:latin typeface="Comic Sans MS" pitchFamily="66" charset="0"/>
            </a:endParaRPr>
          </a:p>
        </p:txBody>
      </p:sp>
      <p:sp>
        <p:nvSpPr>
          <p:cNvPr id="1027" name="Rectangle 3"/>
          <p:cNvSpPr>
            <a:spLocks noChangeArrowheads="1"/>
          </p:cNvSpPr>
          <p:nvPr/>
        </p:nvSpPr>
        <p:spPr bwMode="auto">
          <a:xfrm>
            <a:off x="571472" y="1500174"/>
            <a:ext cx="4572000" cy="4832092"/>
          </a:xfrm>
          <a:prstGeom prst="rect">
            <a:avLst/>
          </a:prstGeom>
          <a:noFill/>
          <a:ln w="9525">
            <a:noFill/>
            <a:miter lim="800000"/>
            <a:headEnd/>
            <a:tailEnd/>
          </a:ln>
        </p:spPr>
        <p:txBody>
          <a:bodyPr>
            <a:spAutoFit/>
          </a:bodyPr>
          <a:lstStyle/>
          <a:p>
            <a:pPr>
              <a:spcBef>
                <a:spcPct val="50000"/>
              </a:spcBef>
              <a:buClr>
                <a:schemeClr val="hlink"/>
              </a:buClr>
              <a:buSzPct val="110000"/>
              <a:buFont typeface="Wingdings" pitchFamily="2" charset="2"/>
              <a:buNone/>
            </a:pPr>
            <a:r>
              <a:rPr lang="hr-HR" sz="2800" b="1" dirty="0" smtClean="0">
                <a:latin typeface="Comic Sans MS" pitchFamily="66" charset="0"/>
              </a:rPr>
              <a:t>Glycoproteins – intecellular “mortar”</a:t>
            </a:r>
            <a:r>
              <a:rPr lang="hr-HR" sz="2800" dirty="0" smtClean="0">
                <a:latin typeface="Comic Sans MS" pitchFamily="66" charset="0"/>
              </a:rPr>
              <a:t> </a:t>
            </a:r>
            <a:endParaRPr lang="hr-HR" sz="2800" dirty="0">
              <a:latin typeface="Comic Sans MS" pitchFamily="66" charset="0"/>
            </a:endParaRPr>
          </a:p>
          <a:p>
            <a:pPr>
              <a:spcBef>
                <a:spcPct val="50000"/>
              </a:spcBef>
              <a:buClr>
                <a:schemeClr val="hlink"/>
              </a:buClr>
              <a:buSzPct val="110000"/>
              <a:buFont typeface="Wingdings" pitchFamily="2" charset="2"/>
              <a:buNone/>
            </a:pPr>
            <a:endParaRPr lang="hr-HR" sz="2800" b="1" dirty="0">
              <a:solidFill>
                <a:schemeClr val="tx2"/>
              </a:solidFill>
              <a:latin typeface="Comic Sans MS" pitchFamily="66" charset="0"/>
            </a:endParaRPr>
          </a:p>
          <a:p>
            <a:pPr>
              <a:spcBef>
                <a:spcPct val="50000"/>
              </a:spcBef>
              <a:buClr>
                <a:schemeClr val="hlink"/>
              </a:buClr>
              <a:buSzPct val="110000"/>
              <a:buFont typeface="Wingdings" pitchFamily="2" charset="2"/>
              <a:buNone/>
            </a:pPr>
            <a:r>
              <a:rPr lang="hr-HR" sz="2800" b="1" dirty="0" smtClean="0">
                <a:latin typeface="Comic Sans MS" pitchFamily="66" charset="0"/>
              </a:rPr>
              <a:t>Desmosomes and tonofibrilles</a:t>
            </a:r>
            <a:endParaRPr lang="hr-HR" sz="2800" b="1" dirty="0">
              <a:latin typeface="Comic Sans MS" pitchFamily="66" charset="0"/>
            </a:endParaRPr>
          </a:p>
          <a:p>
            <a:pPr>
              <a:spcBef>
                <a:spcPct val="50000"/>
              </a:spcBef>
              <a:buClr>
                <a:schemeClr val="hlink"/>
              </a:buClr>
              <a:buSzPct val="110000"/>
              <a:buFont typeface="Wingdings" pitchFamily="2" charset="2"/>
              <a:buNone/>
            </a:pPr>
            <a:endParaRPr lang="hr-HR" sz="2800" b="1" dirty="0">
              <a:solidFill>
                <a:schemeClr val="tx2"/>
              </a:solidFill>
              <a:latin typeface="Comic Sans MS" pitchFamily="66" charset="0"/>
            </a:endParaRPr>
          </a:p>
          <a:p>
            <a:pPr>
              <a:spcBef>
                <a:spcPct val="50000"/>
              </a:spcBef>
              <a:buClr>
                <a:schemeClr val="hlink"/>
              </a:buClr>
              <a:buSzPct val="110000"/>
              <a:buFont typeface="Wingdings" pitchFamily="2" charset="2"/>
              <a:buNone/>
            </a:pPr>
            <a:r>
              <a:rPr lang="hr-HR" sz="2800" b="1" dirty="0" smtClean="0">
                <a:latin typeface="Comic Sans MS" pitchFamily="66" charset="0"/>
              </a:rPr>
              <a:t>Lipids and </a:t>
            </a:r>
            <a:r>
              <a:rPr lang="hr-HR" sz="2800" b="1" dirty="0">
                <a:latin typeface="Comic Sans MS" pitchFamily="66" charset="0"/>
              </a:rPr>
              <a:t>sterol </a:t>
            </a:r>
            <a:r>
              <a:rPr lang="hr-HR" sz="2800" b="1" dirty="0" smtClean="0">
                <a:latin typeface="Comic Sans MS" pitchFamily="66" charset="0"/>
              </a:rPr>
              <a:t>sulphate </a:t>
            </a:r>
            <a:r>
              <a:rPr lang="hr-HR" sz="2800" b="1" dirty="0">
                <a:latin typeface="Comic Sans MS" pitchFamily="66" charset="0"/>
              </a:rPr>
              <a:t>– </a:t>
            </a:r>
            <a:r>
              <a:rPr lang="hr-HR" sz="2800" b="1" dirty="0" smtClean="0">
                <a:latin typeface="Comic Sans MS" pitchFamily="66" charset="0"/>
              </a:rPr>
              <a:t>very firm attachment</a:t>
            </a:r>
            <a:endParaRPr lang="en-GB" sz="2800" b="1" dirty="0">
              <a:latin typeface="Comic Sans MS" pitchFamily="66" charset="0"/>
            </a:endParaRPr>
          </a:p>
        </p:txBody>
      </p:sp>
      <p:pic>
        <p:nvPicPr>
          <p:cNvPr id="17412" name="Picture 4" descr="slika 001"/>
          <p:cNvPicPr>
            <a:picLocks noChangeAspect="1" noChangeArrowheads="1"/>
          </p:cNvPicPr>
          <p:nvPr/>
        </p:nvPicPr>
        <p:blipFill>
          <a:blip r:embed="rId2" cstate="print"/>
          <a:srcRect/>
          <a:stretch>
            <a:fillRect/>
          </a:stretch>
        </p:blipFill>
        <p:spPr bwMode="auto">
          <a:xfrm>
            <a:off x="5257800" y="1524000"/>
            <a:ext cx="3551238" cy="5105400"/>
          </a:xfrm>
          <a:prstGeom prst="rect">
            <a:avLst/>
          </a:prstGeom>
          <a:noFill/>
          <a:ln w="38100">
            <a:solidFill>
              <a:srgbClr val="FFCCFF"/>
            </a:solidFill>
            <a:miter lim="800000"/>
            <a:headEnd/>
            <a:tailEnd/>
          </a:ln>
        </p:spPr>
      </p:pic>
      <p:sp>
        <p:nvSpPr>
          <p:cNvPr id="1030" name="AutoShape 6"/>
          <p:cNvSpPr>
            <a:spLocks noChangeArrowheads="1"/>
          </p:cNvSpPr>
          <p:nvPr/>
        </p:nvSpPr>
        <p:spPr bwMode="auto">
          <a:xfrm>
            <a:off x="4038600" y="2590800"/>
            <a:ext cx="1905000" cy="533400"/>
          </a:xfrm>
          <a:prstGeom prst="rightArrow">
            <a:avLst>
              <a:gd name="adj1" fmla="val 50000"/>
              <a:gd name="adj2" fmla="val 89286"/>
            </a:avLst>
          </a:prstGeom>
          <a:solidFill>
            <a:schemeClr val="accent1"/>
          </a:solidFill>
          <a:ln w="9525">
            <a:solidFill>
              <a:schemeClr val="tx1"/>
            </a:solidFill>
            <a:miter lim="800000"/>
            <a:headEnd/>
            <a:tailEnd/>
          </a:ln>
        </p:spPr>
        <p:txBody>
          <a:bodyPr wrap="none" anchor="ctr"/>
          <a:lstStyle/>
          <a:p>
            <a:endParaRPr lang="hr-HR" dirty="0">
              <a:latin typeface="Comic Sans MS" pitchFamily="66" charset="0"/>
            </a:endParaRPr>
          </a:p>
        </p:txBody>
      </p:sp>
      <p:sp>
        <p:nvSpPr>
          <p:cNvPr id="1031" name="AutoShape 7"/>
          <p:cNvSpPr>
            <a:spLocks noChangeArrowheads="1"/>
          </p:cNvSpPr>
          <p:nvPr/>
        </p:nvSpPr>
        <p:spPr bwMode="auto">
          <a:xfrm>
            <a:off x="4114800" y="3505200"/>
            <a:ext cx="2133600" cy="533400"/>
          </a:xfrm>
          <a:prstGeom prst="rightArrow">
            <a:avLst>
              <a:gd name="adj1" fmla="val 50000"/>
              <a:gd name="adj2" fmla="val 100000"/>
            </a:avLst>
          </a:prstGeom>
          <a:solidFill>
            <a:schemeClr val="accent1"/>
          </a:solidFill>
          <a:ln w="9525">
            <a:solidFill>
              <a:schemeClr val="tx1"/>
            </a:solidFill>
            <a:miter lim="800000"/>
            <a:headEnd/>
            <a:tailEnd/>
          </a:ln>
        </p:spPr>
        <p:txBody>
          <a:bodyPr wrap="none" anchor="ctr"/>
          <a:lstStyle/>
          <a:p>
            <a:endParaRPr lang="hr-HR" dirty="0">
              <a:latin typeface="Comic Sans MS" pitchFamily="66" charset="0"/>
            </a:endParaRPr>
          </a:p>
        </p:txBody>
      </p:sp>
      <p:sp>
        <p:nvSpPr>
          <p:cNvPr id="1034" name="Line 10"/>
          <p:cNvSpPr>
            <a:spLocks noChangeShapeType="1"/>
          </p:cNvSpPr>
          <p:nvPr/>
        </p:nvSpPr>
        <p:spPr bwMode="auto">
          <a:xfrm flipV="1">
            <a:off x="4800600" y="2209800"/>
            <a:ext cx="2743200" cy="2667000"/>
          </a:xfrm>
          <a:prstGeom prst="line">
            <a:avLst/>
          </a:prstGeom>
          <a:noFill/>
          <a:ln w="76200">
            <a:solidFill>
              <a:schemeClr val="tx1"/>
            </a:solidFill>
            <a:round/>
            <a:headEnd/>
            <a:tailEnd type="triangle" w="med" len="med"/>
          </a:ln>
        </p:spPr>
        <p:txBody>
          <a:bodyPr wrap="none"/>
          <a:lstStyle/>
          <a:p>
            <a:endParaRPr lang="hr-HR" dirty="0">
              <a:latin typeface="Comic Sans MS" pitchFamily="66" charset="0"/>
            </a:endParaRPr>
          </a:p>
        </p:txBody>
      </p:sp>
      <p:sp>
        <p:nvSpPr>
          <p:cNvPr id="1035" name="Rectangle 11"/>
          <p:cNvSpPr>
            <a:spLocks noChangeArrowheads="1"/>
          </p:cNvSpPr>
          <p:nvPr/>
        </p:nvSpPr>
        <p:spPr bwMode="auto">
          <a:xfrm>
            <a:off x="6929438" y="0"/>
            <a:ext cx="1828800" cy="1938992"/>
          </a:xfrm>
          <a:prstGeom prst="rect">
            <a:avLst/>
          </a:prstGeom>
          <a:noFill/>
          <a:ln w="9525">
            <a:noFill/>
            <a:miter lim="800000"/>
            <a:headEnd/>
            <a:tailEnd/>
          </a:ln>
        </p:spPr>
        <p:txBody>
          <a:bodyPr>
            <a:spAutoFit/>
          </a:bodyPr>
          <a:lstStyle/>
          <a:p>
            <a:pPr>
              <a:spcBef>
                <a:spcPct val="50000"/>
              </a:spcBef>
            </a:pPr>
            <a:r>
              <a:rPr lang="hr-HR" sz="2400" b="1" u="sng" dirty="0">
                <a:solidFill>
                  <a:srgbClr val="C83304"/>
                </a:solidFill>
                <a:latin typeface="Comic Sans MS" pitchFamily="66" charset="0"/>
              </a:rPr>
              <a:t>Steroid </a:t>
            </a:r>
            <a:r>
              <a:rPr lang="hr-HR" sz="2400" b="1" u="sng" dirty="0" smtClean="0">
                <a:solidFill>
                  <a:srgbClr val="C83304"/>
                </a:solidFill>
                <a:latin typeface="Comic Sans MS" pitchFamily="66" charset="0"/>
              </a:rPr>
              <a:t>sulphatase</a:t>
            </a:r>
            <a:r>
              <a:rPr lang="hr-HR" b="1" dirty="0" smtClean="0">
                <a:solidFill>
                  <a:srgbClr val="C83304"/>
                </a:solidFill>
                <a:latin typeface="Comic Sans MS" pitchFamily="66" charset="0"/>
              </a:rPr>
              <a:t> activates in horny layer and allows scaling and</a:t>
            </a:r>
            <a:endParaRPr lang="en-GB" b="1" dirty="0">
              <a:solidFill>
                <a:srgbClr val="C83304"/>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left)">
                                      <p:cBhvr>
                                        <p:cTn id="7" dur="500"/>
                                        <p:tgtEl>
                                          <p:spTgt spid="1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ipe(left)">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wipe(left)">
                                      <p:cBhvr>
                                        <p:cTn id="17" dur="500"/>
                                        <p:tgtEl>
                                          <p:spTgt spid="10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wipe(left)">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wipe(left)">
                                      <p:cBhvr>
                                        <p:cTn id="27" dur="500"/>
                                        <p:tgtEl>
                                          <p:spTgt spid="10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wipe(down)">
                                      <p:cBhvr>
                                        <p:cTn id="32" dur="500"/>
                                        <p:tgtEl>
                                          <p:spTgt spid="10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35"/>
                                        </p:tgtEl>
                                        <p:attrNameLst>
                                          <p:attrName>style.visibility</p:attrName>
                                        </p:attrNameLst>
                                      </p:cBhvr>
                                      <p:to>
                                        <p:strVal val="visible"/>
                                      </p:to>
                                    </p:set>
                                    <p:animEffect transition="in" filter="wipe(up)">
                                      <p:cBhvr>
                                        <p:cTn id="37"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animBg="1"/>
      <p:bldP spid="1031" grpId="0" animBg="1"/>
      <p:bldP spid="1034" grpId="0" animBg="1"/>
      <p:bldP spid="10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classconnection.s3.amazonaws.com/421/flashcards/3560421/png/screen_shot_2013-11-20_at_102820_pm-14278B3C2F050E0ACF7.png">
            <a:hlinkClick r:id="rId2"/>
          </p:cNvPr>
          <p:cNvPicPr>
            <a:picLocks noChangeAspect="1" noChangeArrowheads="1"/>
          </p:cNvPicPr>
          <p:nvPr/>
        </p:nvPicPr>
        <p:blipFill>
          <a:blip r:embed="rId3" cstate="print"/>
          <a:srcRect/>
          <a:stretch>
            <a:fillRect/>
          </a:stretch>
        </p:blipFill>
        <p:spPr bwMode="auto">
          <a:xfrm>
            <a:off x="214282" y="214290"/>
            <a:ext cx="6006042" cy="6286544"/>
          </a:xfrm>
          <a:prstGeom prst="rect">
            <a:avLst/>
          </a:prstGeom>
          <a:noFill/>
        </p:spPr>
      </p:pic>
      <p:sp>
        <p:nvSpPr>
          <p:cNvPr id="3" name="Left Arrow 2"/>
          <p:cNvSpPr/>
          <p:nvPr/>
        </p:nvSpPr>
        <p:spPr>
          <a:xfrm rot="1882892">
            <a:off x="3981031" y="2832729"/>
            <a:ext cx="2396381" cy="59842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4" name="TextBox 3"/>
          <p:cNvSpPr txBox="1"/>
          <p:nvPr/>
        </p:nvSpPr>
        <p:spPr>
          <a:xfrm>
            <a:off x="6178123" y="785794"/>
            <a:ext cx="2965877" cy="830997"/>
          </a:xfrm>
          <a:prstGeom prst="rect">
            <a:avLst/>
          </a:prstGeom>
          <a:noFill/>
        </p:spPr>
        <p:txBody>
          <a:bodyPr wrap="none" rtlCol="0">
            <a:spAutoFit/>
          </a:bodyPr>
          <a:lstStyle/>
          <a:p>
            <a:r>
              <a:rPr lang="hr-HR" sz="2400" b="1" dirty="0" smtClean="0">
                <a:latin typeface="Comic Sans MS" pitchFamily="66" charset="0"/>
              </a:rPr>
              <a:t>desmosomes in the</a:t>
            </a:r>
          </a:p>
          <a:p>
            <a:r>
              <a:rPr lang="hr-HR" sz="2400" b="1" dirty="0" smtClean="0">
                <a:latin typeface="Comic Sans MS" pitchFamily="66" charset="0"/>
              </a:rPr>
              <a:t>light microscope</a:t>
            </a:r>
            <a:endParaRPr lang="hr-HR" sz="2400" b="1" dirty="0">
              <a:latin typeface="Comic Sans MS" pitchFamily="66" charset="0"/>
            </a:endParaRPr>
          </a:p>
        </p:txBody>
      </p:sp>
      <p:pic>
        <p:nvPicPr>
          <p:cNvPr id="124932" name="Picture 4" descr="https://11milestocool.files.wordpress.com/2011/07/prickles-white.jpg">
            <a:hlinkClick r:id="rId4"/>
          </p:cNvPr>
          <p:cNvPicPr>
            <a:picLocks noChangeAspect="1" noChangeArrowheads="1"/>
          </p:cNvPicPr>
          <p:nvPr/>
        </p:nvPicPr>
        <p:blipFill>
          <a:blip r:embed="rId5" cstate="print"/>
          <a:srcRect/>
          <a:stretch>
            <a:fillRect/>
          </a:stretch>
        </p:blipFill>
        <p:spPr bwMode="auto">
          <a:xfrm>
            <a:off x="6429388" y="4071942"/>
            <a:ext cx="2490770" cy="1868078"/>
          </a:xfrm>
          <a:prstGeom prst="rect">
            <a:avLst/>
          </a:prstGeom>
          <a:noFill/>
        </p:spPr>
      </p:pic>
      <p:sp>
        <p:nvSpPr>
          <p:cNvPr id="6" name="TextBox 5"/>
          <p:cNvSpPr txBox="1"/>
          <p:nvPr/>
        </p:nvSpPr>
        <p:spPr>
          <a:xfrm>
            <a:off x="6786578" y="6000768"/>
            <a:ext cx="1475084" cy="369332"/>
          </a:xfrm>
          <a:prstGeom prst="rect">
            <a:avLst/>
          </a:prstGeom>
          <a:noFill/>
        </p:spPr>
        <p:txBody>
          <a:bodyPr wrap="none" rtlCol="0">
            <a:spAutoFit/>
          </a:bodyPr>
          <a:lstStyle/>
          <a:p>
            <a:r>
              <a:rPr lang="hr-HR" dirty="0" smtClean="0">
                <a:latin typeface="Comic Sans MS" pitchFamily="66" charset="0"/>
              </a:rPr>
              <a:t>like prickles</a:t>
            </a:r>
            <a:endParaRPr lang="hr-HR" dirty="0">
              <a:latin typeface="Comic Sans MS" pitchFamily="66"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www.phschool.com/science/biology_place/biocoach/images/biomembrane2/DesmoAn.gif"/>
          <p:cNvPicPr>
            <a:picLocks noChangeAspect="1" noChangeArrowheads="1" noCrop="1"/>
          </p:cNvPicPr>
          <p:nvPr/>
        </p:nvPicPr>
        <p:blipFill>
          <a:blip r:embed="rId3" cstate="print"/>
          <a:srcRect/>
          <a:stretch>
            <a:fillRect/>
          </a:stretch>
        </p:blipFill>
        <p:spPr bwMode="auto">
          <a:xfrm>
            <a:off x="714348" y="0"/>
            <a:ext cx="4857784" cy="6900261"/>
          </a:xfrm>
          <a:prstGeom prst="rect">
            <a:avLst/>
          </a:prstGeom>
          <a:noFill/>
        </p:spPr>
      </p:pic>
      <p:sp>
        <p:nvSpPr>
          <p:cNvPr id="3" name="TextBox 2"/>
          <p:cNvSpPr txBox="1"/>
          <p:nvPr/>
        </p:nvSpPr>
        <p:spPr>
          <a:xfrm>
            <a:off x="5609058" y="1571612"/>
            <a:ext cx="3534942" cy="2031325"/>
          </a:xfrm>
          <a:prstGeom prst="rect">
            <a:avLst/>
          </a:prstGeom>
          <a:noFill/>
        </p:spPr>
        <p:txBody>
          <a:bodyPr wrap="none" rtlCol="0">
            <a:spAutoFit/>
          </a:bodyPr>
          <a:lstStyle/>
          <a:p>
            <a:r>
              <a:rPr lang="hr-HR" dirty="0" smtClean="0">
                <a:latin typeface="Comic Sans MS" pitchFamily="66" charset="0"/>
              </a:rPr>
              <a:t>thickened patches that contain</a:t>
            </a:r>
          </a:p>
          <a:p>
            <a:r>
              <a:rPr lang="hr-HR" b="1" dirty="0" smtClean="0">
                <a:latin typeface="Comic Sans MS" pitchFamily="66" charset="0"/>
              </a:rPr>
              <a:t>keratin</a:t>
            </a:r>
          </a:p>
          <a:p>
            <a:r>
              <a:rPr lang="hr-HR" b="1" dirty="0" smtClean="0">
                <a:latin typeface="Comic Sans MS" pitchFamily="66" charset="0"/>
              </a:rPr>
              <a:t>desmoplakin</a:t>
            </a:r>
          </a:p>
          <a:p>
            <a:r>
              <a:rPr lang="hr-HR" b="1" dirty="0" smtClean="0">
                <a:latin typeface="Comic Sans MS" pitchFamily="66" charset="0"/>
              </a:rPr>
              <a:t>desmin</a:t>
            </a:r>
          </a:p>
          <a:p>
            <a:endParaRPr lang="hr-HR" dirty="0">
              <a:latin typeface="Comic Sans MS" pitchFamily="66" charset="0"/>
            </a:endParaRPr>
          </a:p>
          <a:p>
            <a:r>
              <a:rPr lang="hr-HR" dirty="0" smtClean="0">
                <a:latin typeface="Comic Sans MS" pitchFamily="66" charset="0"/>
              </a:rPr>
              <a:t>increase the rigidity</a:t>
            </a:r>
          </a:p>
          <a:p>
            <a:r>
              <a:rPr lang="hr-HR" dirty="0" smtClean="0">
                <a:latin typeface="Comic Sans MS" pitchFamily="66" charset="0"/>
              </a:rPr>
              <a:t>of tissue</a:t>
            </a:r>
            <a:endParaRPr lang="hr-HR" dirty="0">
              <a:latin typeface="Comic Sans MS" pitchFamily="66" charset="0"/>
            </a:endParaRPr>
          </a:p>
        </p:txBody>
      </p:sp>
      <p:sp>
        <p:nvSpPr>
          <p:cNvPr id="4" name="TextBox 3"/>
          <p:cNvSpPr txBox="1"/>
          <p:nvPr/>
        </p:nvSpPr>
        <p:spPr>
          <a:xfrm>
            <a:off x="5643570" y="285728"/>
            <a:ext cx="2909771" cy="646331"/>
          </a:xfrm>
          <a:prstGeom prst="rect">
            <a:avLst/>
          </a:prstGeom>
          <a:noFill/>
        </p:spPr>
        <p:txBody>
          <a:bodyPr wrap="none" rtlCol="0">
            <a:spAutoFit/>
          </a:bodyPr>
          <a:lstStyle/>
          <a:p>
            <a:r>
              <a:rPr lang="hr-HR" sz="3600" b="1" dirty="0" smtClean="0">
                <a:latin typeface="Comic Sans MS" pitchFamily="66" charset="0"/>
              </a:rPr>
              <a:t>Desmosomes</a:t>
            </a:r>
            <a:endParaRPr lang="hr-HR" sz="3600" b="1" dirty="0">
              <a:latin typeface="Comic Sans MS"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classconnection.s3.amazonaws.com/334/flashcards/1645334/jpg/desmosome1340208579825.jpg">
            <a:hlinkClick r:id="rId2"/>
          </p:cNvPr>
          <p:cNvPicPr>
            <a:picLocks noChangeAspect="1" noChangeArrowheads="1"/>
          </p:cNvPicPr>
          <p:nvPr/>
        </p:nvPicPr>
        <p:blipFill>
          <a:blip r:embed="rId3" cstate="print"/>
          <a:srcRect/>
          <a:stretch>
            <a:fillRect/>
          </a:stretch>
        </p:blipFill>
        <p:spPr bwMode="auto">
          <a:xfrm>
            <a:off x="0" y="642918"/>
            <a:ext cx="9144000" cy="552561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heart.bmj.com/content/early/2010/10/05/hrt.2010.193276/F1.large.jpg">
            <a:hlinkClick r:id="rId3"/>
          </p:cNvPr>
          <p:cNvPicPr>
            <a:picLocks noChangeAspect="1" noChangeArrowheads="1"/>
          </p:cNvPicPr>
          <p:nvPr/>
        </p:nvPicPr>
        <p:blipFill>
          <a:blip r:embed="rId4" cstate="print"/>
          <a:srcRect/>
          <a:stretch>
            <a:fillRect/>
          </a:stretch>
        </p:blipFill>
        <p:spPr bwMode="auto">
          <a:xfrm>
            <a:off x="46275" y="0"/>
            <a:ext cx="9097725" cy="6500834"/>
          </a:xfrm>
          <a:prstGeom prst="rect">
            <a:avLst/>
          </a:prstGeom>
          <a:noFill/>
        </p:spPr>
      </p:pic>
      <p:sp>
        <p:nvSpPr>
          <p:cNvPr id="3" name="Rounded Rectangle 2"/>
          <p:cNvSpPr/>
          <p:nvPr/>
        </p:nvSpPr>
        <p:spPr>
          <a:xfrm>
            <a:off x="5786446" y="500042"/>
            <a:ext cx="1357322" cy="92869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4" name="TextBox 3"/>
          <p:cNvSpPr txBox="1"/>
          <p:nvPr/>
        </p:nvSpPr>
        <p:spPr>
          <a:xfrm>
            <a:off x="7511822" y="857232"/>
            <a:ext cx="1632178" cy="400110"/>
          </a:xfrm>
          <a:prstGeom prst="rect">
            <a:avLst/>
          </a:prstGeom>
          <a:noFill/>
        </p:spPr>
        <p:txBody>
          <a:bodyPr wrap="none" rtlCol="0">
            <a:spAutoFit/>
          </a:bodyPr>
          <a:lstStyle/>
          <a:p>
            <a:r>
              <a:rPr lang="hr-HR" sz="2000" b="1" dirty="0" smtClean="0">
                <a:latin typeface="Comic Sans MS" pitchFamily="66" charset="0"/>
              </a:rPr>
              <a:t>desmoplakin</a:t>
            </a:r>
            <a:endParaRPr lang="hr-HR" sz="2000" b="1" dirty="0">
              <a:latin typeface="Comic Sans MS" pitchFamily="66" charset="0"/>
            </a:endParaRPr>
          </a:p>
        </p:txBody>
      </p:sp>
      <p:sp>
        <p:nvSpPr>
          <p:cNvPr id="5" name="Rounded Rectangle 4"/>
          <p:cNvSpPr/>
          <p:nvPr/>
        </p:nvSpPr>
        <p:spPr>
          <a:xfrm>
            <a:off x="3428992" y="1214422"/>
            <a:ext cx="1357322" cy="50006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6" name="TextBox 5"/>
          <p:cNvSpPr txBox="1"/>
          <p:nvPr/>
        </p:nvSpPr>
        <p:spPr>
          <a:xfrm>
            <a:off x="7511822" y="1428736"/>
            <a:ext cx="1492716" cy="400110"/>
          </a:xfrm>
          <a:prstGeom prst="rect">
            <a:avLst/>
          </a:prstGeom>
          <a:noFill/>
        </p:spPr>
        <p:txBody>
          <a:bodyPr wrap="none" rtlCol="0">
            <a:spAutoFit/>
          </a:bodyPr>
          <a:lstStyle/>
          <a:p>
            <a:r>
              <a:rPr lang="hr-HR" sz="2000" b="1" dirty="0" smtClean="0">
                <a:latin typeface="Comic Sans MS" pitchFamily="66" charset="0"/>
              </a:rPr>
              <a:t>desmoglein</a:t>
            </a:r>
            <a:endParaRPr lang="hr-HR" sz="2000" b="1" dirty="0">
              <a:latin typeface="Comic Sans MS" pitchFamily="66" charset="0"/>
            </a:endParaRPr>
          </a:p>
        </p:txBody>
      </p:sp>
      <p:sp>
        <p:nvSpPr>
          <p:cNvPr id="7" name="Rounded Rectangle 6"/>
          <p:cNvSpPr/>
          <p:nvPr/>
        </p:nvSpPr>
        <p:spPr>
          <a:xfrm>
            <a:off x="3428992" y="4500570"/>
            <a:ext cx="1357322" cy="50006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8" name="TextBox 7"/>
          <p:cNvSpPr txBox="1"/>
          <p:nvPr/>
        </p:nvSpPr>
        <p:spPr>
          <a:xfrm>
            <a:off x="7593576" y="4572008"/>
            <a:ext cx="1550424" cy="400110"/>
          </a:xfrm>
          <a:prstGeom prst="rect">
            <a:avLst/>
          </a:prstGeom>
          <a:noFill/>
        </p:spPr>
        <p:txBody>
          <a:bodyPr wrap="none" rtlCol="0">
            <a:spAutoFit/>
          </a:bodyPr>
          <a:lstStyle/>
          <a:p>
            <a:r>
              <a:rPr lang="hr-HR" sz="2000" b="1" dirty="0" smtClean="0">
                <a:latin typeface="Comic Sans MS" pitchFamily="66" charset="0"/>
              </a:rPr>
              <a:t>desmocollin</a:t>
            </a:r>
            <a:endParaRPr lang="hr-HR" sz="2000"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42909" y="-1"/>
          <a:ext cx="7715304" cy="6858002"/>
        </p:xfrm>
        <a:graphic>
          <a:graphicData uri="http://schemas.openxmlformats.org/drawingml/2006/table">
            <a:tbl>
              <a:tblPr/>
              <a:tblGrid>
                <a:gridCol w="875356"/>
                <a:gridCol w="3803064"/>
                <a:gridCol w="3036884"/>
              </a:tblGrid>
              <a:tr h="1500188">
                <a:tc>
                  <a:txBody>
                    <a:bodyPr/>
                    <a:lstStyle/>
                    <a:p>
                      <a:pPr>
                        <a:spcAft>
                          <a:spcPts val="0"/>
                        </a:spcAft>
                      </a:pPr>
                      <a:r>
                        <a:rPr lang="hr-HR" sz="1200" b="1" dirty="0" smtClean="0">
                          <a:latin typeface="Times New Roman"/>
                          <a:ea typeface="Times New Roman"/>
                          <a:cs typeface="Times New Roman"/>
                        </a:rPr>
                        <a:t>21.10.2015.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Wednesday </a:t>
                      </a:r>
                      <a:r>
                        <a:rPr lang="hr-HR" sz="1200" dirty="0">
                          <a:latin typeface="Times New Roman"/>
                          <a:ea typeface="Times New Roman"/>
                          <a:cs typeface="Times New Roman"/>
                        </a:rPr>
                        <a:t> </a:t>
                      </a:r>
                    </a:p>
                    <a:p>
                      <a:pPr>
                        <a:spcAft>
                          <a:spcPts val="0"/>
                        </a:spcAft>
                      </a:pPr>
                      <a:r>
                        <a:rPr lang="hr-HR" sz="1200" dirty="0">
                          <a:latin typeface="Times New Roman"/>
                          <a:ea typeface="Times New Roman"/>
                          <a:cs typeface="Times New Roman"/>
                        </a:rPr>
                        <a:t>  8.00-10.25</a:t>
                      </a:r>
                    </a:p>
                    <a:p>
                      <a:pPr>
                        <a:spcAft>
                          <a:spcPts val="0"/>
                        </a:spcAft>
                      </a:pPr>
                      <a:r>
                        <a:rPr lang="hr-HR" sz="1200" dirty="0">
                          <a:latin typeface="Times New Roman"/>
                          <a:ea typeface="Times New Roman"/>
                          <a:cs typeface="Times New Roman"/>
                        </a:rPr>
                        <a:t>10.30-11.15</a:t>
                      </a:r>
                    </a:p>
                    <a:p>
                      <a:pPr>
                        <a:spcAft>
                          <a:spcPts val="0"/>
                        </a:spcAft>
                      </a:pPr>
                      <a:r>
                        <a:rPr lang="hr-HR" sz="1200" dirty="0">
                          <a:latin typeface="Times New Roman"/>
                          <a:ea typeface="Times New Roman"/>
                          <a:cs typeface="Times New Roman"/>
                        </a:rPr>
                        <a:t>11.20-12.55</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a:latin typeface="Times New Roman"/>
                        <a:ea typeface="Times New Roman"/>
                        <a:cs typeface="Times New Roman"/>
                      </a:endParaRPr>
                    </a:p>
                    <a:p>
                      <a:pPr>
                        <a:spcAft>
                          <a:spcPts val="0"/>
                        </a:spcAft>
                      </a:pPr>
                      <a:r>
                        <a:rPr lang="hr-HR" sz="1200" b="1">
                          <a:solidFill>
                            <a:srgbClr val="FF0000"/>
                          </a:solidFill>
                          <a:latin typeface="Times New Roman"/>
                          <a:ea typeface="Times New Roman"/>
                          <a:cs typeface="Times New Roman"/>
                        </a:rPr>
                        <a:t>Lecture:</a:t>
                      </a: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Skin tumours</a:t>
                      </a:r>
                    </a:p>
                    <a:p>
                      <a:pPr>
                        <a:spcAft>
                          <a:spcPts val="0"/>
                        </a:spcAft>
                      </a:pPr>
                      <a:r>
                        <a:rPr lang="hr-HR" sz="1200" b="1">
                          <a:solidFill>
                            <a:srgbClr val="FF0000"/>
                          </a:solidFill>
                          <a:latin typeface="Times New Roman"/>
                          <a:ea typeface="Times New Roman"/>
                          <a:cs typeface="Times New Roman"/>
                        </a:rPr>
                        <a:t>Seminar:</a:t>
                      </a: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Skin reactions to light</a:t>
                      </a:r>
                    </a:p>
                    <a:p>
                      <a:pPr>
                        <a:spcAft>
                          <a:spcPts val="0"/>
                        </a:spcAft>
                      </a:pPr>
                      <a:r>
                        <a:rPr lang="hr-HR" sz="1200">
                          <a:latin typeface="Times New Roman"/>
                          <a:ea typeface="Times New Roman"/>
                          <a:cs typeface="Times New Roman"/>
                        </a:rPr>
                        <a:t> </a:t>
                      </a:r>
                    </a:p>
                    <a:p>
                      <a:pPr>
                        <a:spcAft>
                          <a:spcPts val="0"/>
                        </a:spcAft>
                      </a:pPr>
                      <a:r>
                        <a:rPr lang="hr-HR" sz="1200" b="1">
                          <a:latin typeface="Times New Roman"/>
                          <a:ea typeface="Times New Roman"/>
                          <a:cs typeface="Times New Roman"/>
                        </a:rPr>
                        <a:t>Practicals in Outpatient Department</a:t>
                      </a:r>
                      <a:endParaRPr lang="hr-HR" sz="120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dirty="0" smtClean="0">
                        <a:latin typeface="Times New Roman"/>
                        <a:ea typeface="Times New Roman"/>
                        <a:cs typeface="Times New Roman"/>
                      </a:endParaRPr>
                    </a:p>
                    <a:p>
                      <a:pPr>
                        <a:spcAft>
                          <a:spcPts val="0"/>
                        </a:spcAft>
                      </a:pP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Prof. Neiraa P. Ivić, </a:t>
                      </a:r>
                      <a:r>
                        <a:rPr lang="hr-HR" sz="1200" dirty="0" smtClean="0">
                          <a:latin typeface="Times New Roman"/>
                          <a:ea typeface="Times New Roman"/>
                          <a:cs typeface="Times New Roman"/>
                        </a:rPr>
                        <a:t>Ph.D</a:t>
                      </a:r>
                    </a:p>
                    <a:p>
                      <a:pPr>
                        <a:spcAft>
                          <a:spcPts val="0"/>
                        </a:spcAft>
                      </a:pP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O.Kosor , M.D.</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1562">
                <a:tc>
                  <a:txBody>
                    <a:bodyPr/>
                    <a:lstStyle/>
                    <a:p>
                      <a:pPr>
                        <a:spcAft>
                          <a:spcPts val="0"/>
                        </a:spcAft>
                      </a:pPr>
                      <a:r>
                        <a:rPr lang="hr-HR" sz="1200" b="1" dirty="0" smtClean="0">
                          <a:latin typeface="Times New Roman"/>
                          <a:ea typeface="Times New Roman"/>
                          <a:cs typeface="Times New Roman"/>
                        </a:rPr>
                        <a:t>22.10.2015.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Thursday</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8.00-8.45</a:t>
                      </a:r>
                    </a:p>
                    <a:p>
                      <a:pPr>
                        <a:spcAft>
                          <a:spcPts val="0"/>
                        </a:spcAft>
                      </a:pPr>
                      <a:r>
                        <a:rPr lang="hr-HR" sz="1200" dirty="0">
                          <a:latin typeface="Times New Roman"/>
                          <a:ea typeface="Times New Roman"/>
                          <a:cs typeface="Times New Roman"/>
                        </a:rPr>
                        <a:t>8.50-9.35</a:t>
                      </a:r>
                    </a:p>
                    <a:p>
                      <a:pPr>
                        <a:spcAft>
                          <a:spcPts val="0"/>
                        </a:spcAft>
                      </a:pPr>
                      <a:r>
                        <a:rPr lang="hr-HR" sz="1200" dirty="0">
                          <a:latin typeface="Times New Roman"/>
                          <a:ea typeface="Times New Roman"/>
                          <a:cs typeface="Times New Roman"/>
                        </a:rPr>
                        <a:t>9.40-12.55</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a:latin typeface="Times New Roman"/>
                        <a:ea typeface="Times New Roman"/>
                        <a:cs typeface="Times New Roman"/>
                      </a:endParaRPr>
                    </a:p>
                    <a:p>
                      <a:pPr>
                        <a:spcAft>
                          <a:spcPts val="0"/>
                        </a:spcAft>
                      </a:pPr>
                      <a:r>
                        <a:rPr lang="hr-HR" sz="1200" b="1">
                          <a:solidFill>
                            <a:srgbClr val="FF0000"/>
                          </a:solidFill>
                          <a:latin typeface="Times New Roman"/>
                          <a:ea typeface="Times New Roman"/>
                          <a:cs typeface="Times New Roman"/>
                        </a:rPr>
                        <a:t>Seminars:</a:t>
                      </a: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 Other genetic disorders</a:t>
                      </a:r>
                    </a:p>
                    <a:p>
                      <a:pPr>
                        <a:spcAft>
                          <a:spcPts val="0"/>
                        </a:spcAft>
                      </a:pPr>
                      <a:r>
                        <a:rPr lang="hr-HR" sz="1200">
                          <a:latin typeface="Times New Roman"/>
                          <a:ea typeface="Times New Roman"/>
                          <a:cs typeface="Times New Roman"/>
                        </a:rPr>
                        <a:t>The skin in systemic diseases</a:t>
                      </a:r>
                    </a:p>
                    <a:p>
                      <a:pPr>
                        <a:spcAft>
                          <a:spcPts val="0"/>
                        </a:spcAft>
                      </a:pPr>
                      <a:r>
                        <a:rPr lang="hr-HR" sz="1200" b="1">
                          <a:latin typeface="Times New Roman"/>
                          <a:ea typeface="Times New Roman"/>
                          <a:cs typeface="Times New Roman"/>
                        </a:rPr>
                        <a:t>Practicals in Outpatient Department</a:t>
                      </a:r>
                      <a:endParaRPr lang="hr-HR" sz="120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dirty="0" smtClean="0">
                        <a:latin typeface="Times New Roman"/>
                        <a:ea typeface="Times New Roman"/>
                        <a:cs typeface="Times New Roman"/>
                      </a:endParaRPr>
                    </a:p>
                    <a:p>
                      <a:pPr>
                        <a:spcAft>
                          <a:spcPts val="0"/>
                        </a:spcAft>
                      </a:pP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R. Ivanišević, M.D.</a:t>
                      </a:r>
                    </a:p>
                    <a:p>
                      <a:pPr>
                        <a:spcAft>
                          <a:spcPts val="0"/>
                        </a:spcAft>
                      </a:pPr>
                      <a:r>
                        <a:rPr lang="hr-HR" sz="1200" dirty="0">
                          <a:latin typeface="Times New Roman"/>
                          <a:ea typeface="Times New Roman"/>
                          <a:cs typeface="Times New Roman"/>
                        </a:rPr>
                        <a:t>D. Anđelinović, Ph.D.</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1562">
                <a:tc>
                  <a:txBody>
                    <a:bodyPr/>
                    <a:lstStyle/>
                    <a:p>
                      <a:pPr>
                        <a:spcAft>
                          <a:spcPts val="0"/>
                        </a:spcAft>
                      </a:pPr>
                      <a:r>
                        <a:rPr lang="hr-HR" sz="1200" b="1" dirty="0" smtClean="0">
                          <a:latin typeface="Times New Roman"/>
                          <a:ea typeface="Times New Roman"/>
                          <a:cs typeface="Times New Roman"/>
                        </a:rPr>
                        <a:t>23.10.2015.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Friday</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8.00-9.35</a:t>
                      </a:r>
                    </a:p>
                    <a:p>
                      <a:pPr>
                        <a:spcAft>
                          <a:spcPts val="0"/>
                        </a:spcAft>
                      </a:pPr>
                      <a:r>
                        <a:rPr lang="hr-HR" sz="1200" dirty="0">
                          <a:latin typeface="Times New Roman"/>
                          <a:ea typeface="Times New Roman"/>
                          <a:cs typeface="Times New Roman"/>
                        </a:rPr>
                        <a:t> </a:t>
                      </a:r>
                    </a:p>
                    <a:p>
                      <a:pPr>
                        <a:spcAft>
                          <a:spcPts val="0"/>
                        </a:spcAft>
                      </a:pPr>
                      <a:r>
                        <a:rPr lang="hr-HR" sz="1200" dirty="0">
                          <a:latin typeface="Times New Roman"/>
                          <a:ea typeface="Times New Roman"/>
                          <a:cs typeface="Times New Roman"/>
                        </a:rPr>
                        <a:t>9.40-12.55</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a:latin typeface="Times New Roman"/>
                        <a:ea typeface="Times New Roman"/>
                        <a:cs typeface="Times New Roman"/>
                      </a:endParaRPr>
                    </a:p>
                    <a:p>
                      <a:pPr>
                        <a:spcAft>
                          <a:spcPts val="0"/>
                        </a:spcAft>
                      </a:pPr>
                      <a:r>
                        <a:rPr lang="hr-HR" sz="1200" b="1">
                          <a:solidFill>
                            <a:srgbClr val="FF0000"/>
                          </a:solidFill>
                          <a:latin typeface="Times New Roman"/>
                          <a:ea typeface="Times New Roman"/>
                          <a:cs typeface="Times New Roman"/>
                        </a:rPr>
                        <a:t>Lectures:</a:t>
                      </a:r>
                      <a:endParaRPr lang="hr-HR" sz="1200">
                        <a:latin typeface="Times New Roman"/>
                        <a:ea typeface="Times New Roman"/>
                        <a:cs typeface="Times New Roman"/>
                      </a:endParaRPr>
                    </a:p>
                    <a:p>
                      <a:pPr>
                        <a:spcAft>
                          <a:spcPts val="0"/>
                        </a:spcAft>
                      </a:pPr>
                      <a:r>
                        <a:rPr lang="hr-HR" sz="1200">
                          <a:latin typeface="Times New Roman"/>
                          <a:ea typeface="Times New Roman"/>
                          <a:cs typeface="Times New Roman"/>
                        </a:rPr>
                        <a:t>Sexually transmitted infections</a:t>
                      </a:r>
                    </a:p>
                    <a:p>
                      <a:pPr>
                        <a:spcAft>
                          <a:spcPts val="0"/>
                        </a:spcAft>
                      </a:pPr>
                      <a:r>
                        <a:rPr lang="hr-HR" sz="1200">
                          <a:latin typeface="Times New Roman"/>
                          <a:ea typeface="Times New Roman"/>
                          <a:cs typeface="Times New Roman"/>
                        </a:rPr>
                        <a:t>Lyme disease</a:t>
                      </a:r>
                      <a:r>
                        <a:rPr lang="hr-HR" sz="1200" b="1">
                          <a:latin typeface="Times New Roman"/>
                          <a:ea typeface="Times New Roman"/>
                          <a:cs typeface="Times New Roman"/>
                        </a:rPr>
                        <a:t> </a:t>
                      </a:r>
                      <a:endParaRPr lang="hr-HR" sz="1200">
                        <a:latin typeface="Times New Roman"/>
                        <a:ea typeface="Times New Roman"/>
                        <a:cs typeface="Times New Roman"/>
                      </a:endParaRPr>
                    </a:p>
                    <a:p>
                      <a:pPr>
                        <a:spcAft>
                          <a:spcPts val="0"/>
                        </a:spcAft>
                      </a:pPr>
                      <a:r>
                        <a:rPr lang="hr-HR" sz="1200" b="1">
                          <a:latin typeface="Times New Roman"/>
                          <a:ea typeface="Times New Roman"/>
                          <a:cs typeface="Times New Roman"/>
                        </a:rPr>
                        <a:t>Practicals in Outpatient Department</a:t>
                      </a:r>
                      <a:endParaRPr lang="hr-HR" sz="120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dirty="0" smtClean="0">
                        <a:latin typeface="Times New Roman"/>
                        <a:ea typeface="Times New Roman"/>
                        <a:cs typeface="Times New Roman"/>
                      </a:endParaRPr>
                    </a:p>
                    <a:p>
                      <a:pPr>
                        <a:spcAft>
                          <a:spcPts val="0"/>
                        </a:spcAft>
                      </a:pP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Prof. Neira P. Ivić, Ph.D.</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12">
                <a:tc>
                  <a:txBody>
                    <a:bodyPr/>
                    <a:lstStyle/>
                    <a:p>
                      <a:pPr>
                        <a:spcAft>
                          <a:spcPts val="0"/>
                        </a:spcAft>
                      </a:pPr>
                      <a:endParaRPr lang="hr-HR" sz="120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hr-HR" sz="120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642938">
                <a:tc>
                  <a:txBody>
                    <a:bodyPr/>
                    <a:lstStyle/>
                    <a:p>
                      <a:pPr>
                        <a:spcAft>
                          <a:spcPts val="0"/>
                        </a:spcAft>
                      </a:pPr>
                      <a:r>
                        <a:rPr lang="hr-HR" sz="1200" b="1" dirty="0" smtClean="0">
                          <a:latin typeface="Times New Roman"/>
                          <a:ea typeface="Times New Roman"/>
                          <a:cs typeface="Times New Roman"/>
                        </a:rPr>
                        <a:t>26.10.2015.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Monday</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8.00-12.55</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b="1" kern="0" dirty="0">
                        <a:latin typeface="Comic Sans MS" pitchFamily="66" charset="0"/>
                        <a:ea typeface="Times New Roman"/>
                        <a:cs typeface="Times New Roman"/>
                      </a:endParaRPr>
                    </a:p>
                    <a:p>
                      <a:pPr>
                        <a:spcAft>
                          <a:spcPts val="0"/>
                        </a:spcAft>
                      </a:pPr>
                      <a:r>
                        <a:rPr lang="en-GB" sz="1200" b="1" dirty="0" err="1">
                          <a:latin typeface="Times New Roman"/>
                          <a:ea typeface="Times New Roman"/>
                          <a:cs typeface="Times New Roman"/>
                        </a:rPr>
                        <a:t>Practicals</a:t>
                      </a:r>
                      <a:r>
                        <a:rPr lang="en-GB" sz="1200" b="1" dirty="0">
                          <a:latin typeface="Times New Roman"/>
                          <a:ea typeface="Times New Roman"/>
                          <a:cs typeface="Times New Roman"/>
                        </a:rPr>
                        <a:t> in Outpatient Department</a:t>
                      </a:r>
                      <a:endParaRPr lang="hr-HR" sz="1200" dirty="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2938">
                <a:tc>
                  <a:txBody>
                    <a:bodyPr/>
                    <a:lstStyle/>
                    <a:p>
                      <a:pPr>
                        <a:spcAft>
                          <a:spcPts val="0"/>
                        </a:spcAft>
                      </a:pPr>
                      <a:r>
                        <a:rPr lang="hr-HR" sz="1200" b="1" dirty="0" smtClean="0">
                          <a:latin typeface="Times New Roman"/>
                          <a:ea typeface="Times New Roman"/>
                          <a:cs typeface="Times New Roman"/>
                        </a:rPr>
                        <a:t>27.10.2015. </a:t>
                      </a:r>
                      <a:r>
                        <a:rPr lang="hr-HR" sz="1200" b="1" dirty="0">
                          <a:latin typeface="Times New Roman"/>
                          <a:ea typeface="Times New Roman"/>
                          <a:cs typeface="Times New Roman"/>
                        </a:rPr>
                        <a:t>Tuesday</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8.00-12.55</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b="1" kern="0" dirty="0">
                        <a:latin typeface="Comic Sans MS" pitchFamily="66" charset="0"/>
                        <a:ea typeface="Times New Roman"/>
                        <a:cs typeface="Times New Roman"/>
                      </a:endParaRPr>
                    </a:p>
                    <a:p>
                      <a:pPr>
                        <a:spcAft>
                          <a:spcPts val="0"/>
                        </a:spcAft>
                      </a:pPr>
                      <a:r>
                        <a:rPr lang="hr-HR" sz="1200" b="1" kern="0" dirty="0">
                          <a:latin typeface="Comic Sans MS" pitchFamily="66" charset="0"/>
                          <a:ea typeface="Times New Roman"/>
                          <a:cs typeface="Times New Roman"/>
                        </a:rPr>
                        <a:t>Practicals in Outpatient Department</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2938">
                <a:tc>
                  <a:txBody>
                    <a:bodyPr/>
                    <a:lstStyle/>
                    <a:p>
                      <a:pPr>
                        <a:spcAft>
                          <a:spcPts val="0"/>
                        </a:spcAft>
                      </a:pPr>
                      <a:r>
                        <a:rPr lang="hr-HR" sz="1200" b="1" dirty="0" smtClean="0">
                          <a:latin typeface="Times New Roman"/>
                          <a:ea typeface="Times New Roman"/>
                          <a:cs typeface="Times New Roman"/>
                        </a:rPr>
                        <a:t>28.10.2015.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Wednesday</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8.00-12.55</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a:latin typeface="Times New Roman"/>
                        <a:ea typeface="Times New Roman"/>
                        <a:cs typeface="Times New Roman"/>
                      </a:endParaRPr>
                    </a:p>
                    <a:p>
                      <a:pPr>
                        <a:spcAft>
                          <a:spcPts val="0"/>
                        </a:spcAft>
                      </a:pPr>
                      <a:r>
                        <a:rPr lang="hr-HR" sz="1200" b="1">
                          <a:latin typeface="Times New Roman"/>
                          <a:ea typeface="Times New Roman"/>
                          <a:cs typeface="Times New Roman"/>
                        </a:rPr>
                        <a:t>Practicals in Outpatient Department</a:t>
                      </a:r>
                      <a:endParaRPr lang="hr-HR" sz="120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2938">
                <a:tc>
                  <a:txBody>
                    <a:bodyPr/>
                    <a:lstStyle/>
                    <a:p>
                      <a:pPr>
                        <a:spcAft>
                          <a:spcPts val="0"/>
                        </a:spcAft>
                      </a:pPr>
                      <a:r>
                        <a:rPr lang="hr-HR" sz="1200" b="1" dirty="0" smtClean="0">
                          <a:latin typeface="Times New Roman"/>
                          <a:ea typeface="Times New Roman"/>
                          <a:cs typeface="Times New Roman"/>
                        </a:rPr>
                        <a:t>29.10.2015.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Thursday</a:t>
                      </a:r>
                      <a:endParaRPr lang="hr-HR" sz="1200" dirty="0">
                        <a:latin typeface="Times New Roman"/>
                        <a:ea typeface="Times New Roman"/>
                        <a:cs typeface="Times New Roman"/>
                      </a:endParaRPr>
                    </a:p>
                    <a:p>
                      <a:pPr>
                        <a:spcAft>
                          <a:spcPts val="0"/>
                        </a:spcAft>
                      </a:pPr>
                      <a:r>
                        <a:rPr lang="hr-HR" sz="1200" dirty="0">
                          <a:latin typeface="Times New Roman"/>
                          <a:ea typeface="Times New Roman"/>
                          <a:cs typeface="Times New Roman"/>
                        </a:rPr>
                        <a:t>8.00-12.55</a:t>
                      </a: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a:latin typeface="Times New Roman"/>
                        <a:ea typeface="Times New Roman"/>
                        <a:cs typeface="Times New Roman"/>
                      </a:endParaRPr>
                    </a:p>
                    <a:p>
                      <a:pPr>
                        <a:spcAft>
                          <a:spcPts val="0"/>
                        </a:spcAft>
                      </a:pPr>
                      <a:r>
                        <a:rPr lang="hr-HR" sz="1200" b="1">
                          <a:latin typeface="Times New Roman"/>
                          <a:ea typeface="Times New Roman"/>
                          <a:cs typeface="Times New Roman"/>
                        </a:rPr>
                        <a:t>Practicals in Outpatient Department</a:t>
                      </a:r>
                      <a:endParaRPr lang="hr-HR" sz="120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626">
                <a:tc>
                  <a:txBody>
                    <a:bodyPr/>
                    <a:lstStyle/>
                    <a:p>
                      <a:pPr>
                        <a:spcAft>
                          <a:spcPts val="0"/>
                        </a:spcAft>
                      </a:pPr>
                      <a:r>
                        <a:rPr lang="hr-HR" sz="1200" b="1" dirty="0" smtClean="0">
                          <a:latin typeface="Times New Roman"/>
                          <a:ea typeface="Times New Roman"/>
                          <a:cs typeface="Times New Roman"/>
                        </a:rPr>
                        <a:t>30.10.2015.</a:t>
                      </a:r>
                      <a:endParaRPr lang="hr-HR" sz="1200" dirty="0">
                        <a:latin typeface="Times New Roman"/>
                        <a:ea typeface="Times New Roman"/>
                        <a:cs typeface="Times New Roman"/>
                      </a:endParaRPr>
                    </a:p>
                    <a:p>
                      <a:pPr>
                        <a:spcAft>
                          <a:spcPts val="0"/>
                        </a:spcAft>
                      </a:pPr>
                      <a:r>
                        <a:rPr lang="hr-HR" sz="1200" b="1" dirty="0">
                          <a:latin typeface="Times New Roman"/>
                          <a:ea typeface="Times New Roman"/>
                          <a:cs typeface="Times New Roman"/>
                        </a:rPr>
                        <a:t>Friday</a:t>
                      </a:r>
                      <a:endParaRPr lang="hr-HR" sz="1200" dirty="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spcAft>
                          <a:spcPts val="0"/>
                        </a:spcAft>
                      </a:pPr>
                      <a:endParaRPr lang="hr-HR" sz="1200">
                        <a:latin typeface="Times New Roman"/>
                        <a:ea typeface="Times New Roman"/>
                        <a:cs typeface="Times New Roman"/>
                      </a:endParaRPr>
                    </a:p>
                    <a:p>
                      <a:pPr>
                        <a:spcAft>
                          <a:spcPts val="0"/>
                        </a:spcAft>
                      </a:pPr>
                      <a:r>
                        <a:rPr lang="hr-HR" sz="1200" b="1">
                          <a:solidFill>
                            <a:srgbClr val="FF0000"/>
                          </a:solidFill>
                          <a:latin typeface="Times New Roman"/>
                          <a:ea typeface="Times New Roman"/>
                          <a:cs typeface="Times New Roman"/>
                        </a:rPr>
                        <a:t>Written examination</a:t>
                      </a:r>
                      <a:endParaRPr lang="hr-HR" sz="120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hr-HR" sz="1200" dirty="0">
                        <a:latin typeface="Times New Roman"/>
                        <a:ea typeface="Times New Roman"/>
                        <a:cs typeface="Times New Roman"/>
                      </a:endParaRPr>
                    </a:p>
                  </a:txBody>
                  <a:tcPr marL="47625" marR="47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www.pgbeautyscience.com/assets/images/wosc/v2/Lipids-2.jpg">
            <a:hlinkClick r:id="rId3"/>
          </p:cNvPr>
          <p:cNvPicPr>
            <a:picLocks noChangeAspect="1" noChangeArrowheads="1"/>
          </p:cNvPicPr>
          <p:nvPr/>
        </p:nvPicPr>
        <p:blipFill>
          <a:blip r:embed="rId4" cstate="print"/>
          <a:srcRect/>
          <a:stretch>
            <a:fillRect/>
          </a:stretch>
        </p:blipFill>
        <p:spPr bwMode="auto">
          <a:xfrm>
            <a:off x="1214414" y="852064"/>
            <a:ext cx="4429156" cy="6005936"/>
          </a:xfrm>
          <a:prstGeom prst="rect">
            <a:avLst/>
          </a:prstGeom>
          <a:noFill/>
        </p:spPr>
      </p:pic>
      <p:sp>
        <p:nvSpPr>
          <p:cNvPr id="4" name="Text Box 2"/>
          <p:cNvSpPr txBox="1">
            <a:spLocks noChangeArrowheads="1"/>
          </p:cNvSpPr>
          <p:nvPr/>
        </p:nvSpPr>
        <p:spPr bwMode="auto">
          <a:xfrm>
            <a:off x="609600" y="512763"/>
            <a:ext cx="2892138" cy="584775"/>
          </a:xfrm>
          <a:prstGeom prst="rect">
            <a:avLst/>
          </a:prstGeom>
          <a:noFill/>
          <a:ln w="9525">
            <a:noFill/>
            <a:miter lim="800000"/>
            <a:headEnd/>
            <a:tailEnd/>
          </a:ln>
          <a:effectLst/>
        </p:spPr>
        <p:txBody>
          <a:bodyPr wrap="none">
            <a:spAutoFit/>
          </a:bodyPr>
          <a:lstStyle/>
          <a:p>
            <a:r>
              <a:rPr lang="hr-HR" sz="3200" b="1" dirty="0" smtClean="0">
                <a:latin typeface="Comic Sans MS" pitchFamily="66" charset="0"/>
              </a:rPr>
              <a:t>Keratinocytes</a:t>
            </a:r>
            <a:endParaRPr lang="hr-HR" sz="3200" b="1" dirty="0">
              <a:latin typeface="Comic Sans MS" pitchFamily="66" charset="0"/>
            </a:endParaRPr>
          </a:p>
        </p:txBody>
      </p:sp>
      <p:sp>
        <p:nvSpPr>
          <p:cNvPr id="6" name="TextBox 5"/>
          <p:cNvSpPr txBox="1"/>
          <p:nvPr/>
        </p:nvSpPr>
        <p:spPr>
          <a:xfrm>
            <a:off x="0" y="3643314"/>
            <a:ext cx="2177199" cy="830997"/>
          </a:xfrm>
          <a:prstGeom prst="rect">
            <a:avLst/>
          </a:prstGeom>
          <a:noFill/>
        </p:spPr>
        <p:txBody>
          <a:bodyPr wrap="none" rtlCol="0">
            <a:spAutoFit/>
          </a:bodyPr>
          <a:lstStyle/>
          <a:p>
            <a:pPr algn="ctr"/>
            <a:r>
              <a:rPr lang="hr-HR" sz="2400" b="1" dirty="0" smtClean="0">
                <a:latin typeface="Comic Sans MS" pitchFamily="66" charset="0"/>
              </a:rPr>
              <a:t>spinous or</a:t>
            </a:r>
          </a:p>
          <a:p>
            <a:pPr algn="ctr"/>
            <a:r>
              <a:rPr lang="hr-HR" sz="2400" b="1" dirty="0" smtClean="0">
                <a:latin typeface="Comic Sans MS" pitchFamily="66" charset="0"/>
              </a:rPr>
              <a:t> prickle layer</a:t>
            </a:r>
            <a:endParaRPr lang="hr-HR" sz="2400" b="1" dirty="0">
              <a:latin typeface="Comic Sans MS" pitchFamily="6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kalvi.gateforit.com/wp-content/uploads/2012/12/gap-junctions.jpg">
            <a:hlinkClick r:id="rId2"/>
          </p:cNvPr>
          <p:cNvPicPr>
            <a:picLocks noChangeAspect="1" noChangeArrowheads="1"/>
          </p:cNvPicPr>
          <p:nvPr/>
        </p:nvPicPr>
        <p:blipFill>
          <a:blip r:embed="rId3" cstate="print"/>
          <a:srcRect/>
          <a:stretch>
            <a:fillRect/>
          </a:stretch>
        </p:blipFill>
        <p:spPr bwMode="auto">
          <a:xfrm>
            <a:off x="0" y="500042"/>
            <a:ext cx="8836216" cy="5679233"/>
          </a:xfrm>
          <a:prstGeom prst="rect">
            <a:avLst/>
          </a:prstGeom>
          <a:noFill/>
        </p:spPr>
      </p:pic>
      <p:sp>
        <p:nvSpPr>
          <p:cNvPr id="3" name="TextBox 2"/>
          <p:cNvSpPr txBox="1"/>
          <p:nvPr/>
        </p:nvSpPr>
        <p:spPr>
          <a:xfrm>
            <a:off x="0" y="6286520"/>
            <a:ext cx="8802410" cy="400110"/>
          </a:xfrm>
          <a:prstGeom prst="rect">
            <a:avLst/>
          </a:prstGeom>
          <a:noFill/>
        </p:spPr>
        <p:txBody>
          <a:bodyPr wrap="none" rtlCol="0">
            <a:spAutoFit/>
          </a:bodyPr>
          <a:lstStyle/>
          <a:p>
            <a:r>
              <a:rPr lang="hr-HR" sz="2000" dirty="0" smtClean="0">
                <a:latin typeface="Comic Sans MS" pitchFamily="66" charset="0"/>
              </a:rPr>
              <a:t>cytoplasmatic continuity between  keratinocytes occurs at gap junctions</a:t>
            </a:r>
            <a:endParaRPr lang="hr-HR" sz="2000" dirty="0">
              <a:latin typeface="Comic Sans MS" pitchFamily="66" charset="0"/>
            </a:endParaRPr>
          </a:p>
        </p:txBody>
      </p:sp>
      <p:sp>
        <p:nvSpPr>
          <p:cNvPr id="4" name="Rectangle 3"/>
          <p:cNvSpPr/>
          <p:nvPr/>
        </p:nvSpPr>
        <p:spPr>
          <a:xfrm>
            <a:off x="6715140" y="5929330"/>
            <a:ext cx="2071702"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5" name="Rectangle 4"/>
          <p:cNvSpPr/>
          <p:nvPr/>
        </p:nvSpPr>
        <p:spPr>
          <a:xfrm>
            <a:off x="0" y="5929330"/>
            <a:ext cx="2643174"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droualb.faculty.mjc.edu/Course%20Materials/Physiology%20101/Chapter%20Notes/Fall%202007/figure_05_01a_labeled.jpg">
            <a:hlinkClick r:id="rId2"/>
          </p:cNvPr>
          <p:cNvPicPr>
            <a:picLocks noChangeAspect="1" noChangeArrowheads="1"/>
          </p:cNvPicPr>
          <p:nvPr/>
        </p:nvPicPr>
        <p:blipFill>
          <a:blip r:embed="rId3" cstate="print"/>
          <a:srcRect/>
          <a:stretch>
            <a:fillRect/>
          </a:stretch>
        </p:blipFill>
        <p:spPr bwMode="auto">
          <a:xfrm>
            <a:off x="0" y="500042"/>
            <a:ext cx="9144000" cy="5998049"/>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slika 003"/>
          <p:cNvPicPr>
            <a:picLocks noChangeAspect="1" noChangeArrowheads="1"/>
          </p:cNvPicPr>
          <p:nvPr/>
        </p:nvPicPr>
        <p:blipFill>
          <a:blip r:embed="rId3" cstate="print"/>
          <a:srcRect/>
          <a:stretch>
            <a:fillRect/>
          </a:stretch>
        </p:blipFill>
        <p:spPr bwMode="auto">
          <a:xfrm>
            <a:off x="5578309" y="4143380"/>
            <a:ext cx="3348206" cy="2714620"/>
          </a:xfrm>
          <a:prstGeom prst="rect">
            <a:avLst/>
          </a:prstGeom>
          <a:noFill/>
          <a:ln w="9525">
            <a:solidFill>
              <a:schemeClr val="accent2"/>
            </a:solidFill>
            <a:miter lim="800000"/>
            <a:headEnd/>
            <a:tailEnd/>
          </a:ln>
        </p:spPr>
      </p:pic>
      <p:sp>
        <p:nvSpPr>
          <p:cNvPr id="16389" name="Text Box 5"/>
          <p:cNvSpPr txBox="1">
            <a:spLocks noChangeArrowheads="1"/>
          </p:cNvSpPr>
          <p:nvPr/>
        </p:nvSpPr>
        <p:spPr bwMode="auto">
          <a:xfrm>
            <a:off x="2428860" y="214290"/>
            <a:ext cx="2938625" cy="584775"/>
          </a:xfrm>
          <a:prstGeom prst="rect">
            <a:avLst/>
          </a:prstGeom>
          <a:noFill/>
          <a:ln w="9525">
            <a:noFill/>
            <a:miter lim="800000"/>
            <a:headEnd/>
            <a:tailEnd/>
          </a:ln>
        </p:spPr>
        <p:txBody>
          <a:bodyPr wrap="none">
            <a:spAutoFit/>
          </a:bodyPr>
          <a:lstStyle/>
          <a:p>
            <a:r>
              <a:rPr lang="hr-HR" sz="3200" b="1" dirty="0" smtClean="0">
                <a:latin typeface="Comic Sans MS" pitchFamily="66" charset="0"/>
              </a:rPr>
              <a:t>Tonofilaments</a:t>
            </a:r>
            <a:endParaRPr lang="hr-HR" sz="3200" b="1" dirty="0">
              <a:latin typeface="Comic Sans MS" pitchFamily="66" charset="0"/>
            </a:endParaRPr>
          </a:p>
        </p:txBody>
      </p:sp>
      <p:pic>
        <p:nvPicPr>
          <p:cNvPr id="133122" name="Picture 2" descr="http://www.erin.utoronto.ca/~w3bio315/picts/lectures/lecture3/DesmosomeEM1.jpg">
            <a:hlinkClick r:id="rId4"/>
          </p:cNvPr>
          <p:cNvPicPr>
            <a:picLocks noChangeAspect="1" noChangeArrowheads="1"/>
          </p:cNvPicPr>
          <p:nvPr/>
        </p:nvPicPr>
        <p:blipFill>
          <a:blip r:embed="rId5" cstate="print"/>
          <a:srcRect/>
          <a:stretch>
            <a:fillRect/>
          </a:stretch>
        </p:blipFill>
        <p:spPr bwMode="auto">
          <a:xfrm>
            <a:off x="357158" y="1142984"/>
            <a:ext cx="6507510" cy="3214710"/>
          </a:xfrm>
          <a:prstGeom prst="rect">
            <a:avLst/>
          </a:prstGeom>
          <a:noFill/>
        </p:spPr>
      </p:pic>
      <p:sp>
        <p:nvSpPr>
          <p:cNvPr id="9" name="Rectangle 8"/>
          <p:cNvSpPr/>
          <p:nvPr/>
        </p:nvSpPr>
        <p:spPr>
          <a:xfrm>
            <a:off x="4857752" y="2214554"/>
            <a:ext cx="1571636" cy="4286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10" name="Down Arrow 9"/>
          <p:cNvSpPr/>
          <p:nvPr/>
        </p:nvSpPr>
        <p:spPr>
          <a:xfrm>
            <a:off x="6072198" y="2714620"/>
            <a:ext cx="428628" cy="264320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11" name="Left Arrow 10"/>
          <p:cNvSpPr/>
          <p:nvPr/>
        </p:nvSpPr>
        <p:spPr>
          <a:xfrm>
            <a:off x="4143372" y="2143116"/>
            <a:ext cx="714380" cy="28575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12" name="TextBox 11"/>
          <p:cNvSpPr txBox="1"/>
          <p:nvPr/>
        </p:nvSpPr>
        <p:spPr>
          <a:xfrm>
            <a:off x="285720" y="4929198"/>
            <a:ext cx="4615366" cy="1569660"/>
          </a:xfrm>
          <a:prstGeom prst="rect">
            <a:avLst/>
          </a:prstGeom>
          <a:noFill/>
        </p:spPr>
        <p:txBody>
          <a:bodyPr wrap="none" rtlCol="0">
            <a:spAutoFit/>
          </a:bodyPr>
          <a:lstStyle/>
          <a:p>
            <a:pPr algn="ctr"/>
            <a:r>
              <a:rPr lang="hr-HR" sz="2400" dirty="0" smtClean="0">
                <a:latin typeface="Comic Sans MS" pitchFamily="66" charset="0"/>
              </a:rPr>
              <a:t>small fibers running from </a:t>
            </a:r>
          </a:p>
          <a:p>
            <a:pPr algn="ctr"/>
            <a:r>
              <a:rPr lang="hr-HR" sz="2400" dirty="0" smtClean="0">
                <a:latin typeface="Comic Sans MS" pitchFamily="66" charset="0"/>
              </a:rPr>
              <a:t>cytoplasm to the desmosome</a:t>
            </a:r>
          </a:p>
          <a:p>
            <a:pPr algn="ctr"/>
            <a:endParaRPr lang="hr-HR" sz="2400" dirty="0">
              <a:latin typeface="Comic Sans MS" pitchFamily="66" charset="0"/>
            </a:endParaRPr>
          </a:p>
          <a:p>
            <a:pPr algn="ctr"/>
            <a:r>
              <a:rPr lang="hr-HR" sz="2400" dirty="0" smtClean="0">
                <a:latin typeface="Comic Sans MS" pitchFamily="66" charset="0"/>
              </a:rPr>
              <a:t>more numerous in spinous layer</a:t>
            </a:r>
            <a:endParaRPr lang="hr-HR" sz="2400"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www.cosmonova.in/images/skin1.jpg">
            <a:hlinkClick r:id="rId2"/>
          </p:cNvPr>
          <p:cNvPicPr>
            <a:picLocks noChangeAspect="1" noChangeArrowheads="1"/>
          </p:cNvPicPr>
          <p:nvPr/>
        </p:nvPicPr>
        <p:blipFill>
          <a:blip r:embed="rId3" cstate="print"/>
          <a:srcRect/>
          <a:stretch>
            <a:fillRect/>
          </a:stretch>
        </p:blipFill>
        <p:spPr bwMode="auto">
          <a:xfrm>
            <a:off x="0" y="928670"/>
            <a:ext cx="9247557" cy="4929222"/>
          </a:xfrm>
          <a:prstGeom prst="rect">
            <a:avLst/>
          </a:prstGeom>
          <a:noFill/>
        </p:spPr>
      </p:pic>
      <p:sp>
        <p:nvSpPr>
          <p:cNvPr id="3" name="Rounded Rectangle 2"/>
          <p:cNvSpPr/>
          <p:nvPr/>
        </p:nvSpPr>
        <p:spPr>
          <a:xfrm>
            <a:off x="4714876" y="2357430"/>
            <a:ext cx="3571900" cy="12144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www.emaidland.com/images/stratum_corneum_003.jpg">
            <a:hlinkClick r:id="rId3"/>
          </p:cNvPr>
          <p:cNvPicPr>
            <a:picLocks noChangeAspect="1" noChangeArrowheads="1"/>
          </p:cNvPicPr>
          <p:nvPr/>
        </p:nvPicPr>
        <p:blipFill>
          <a:blip r:embed="rId4" cstate="print"/>
          <a:srcRect/>
          <a:stretch>
            <a:fillRect/>
          </a:stretch>
        </p:blipFill>
        <p:spPr bwMode="auto">
          <a:xfrm>
            <a:off x="-13680" y="0"/>
            <a:ext cx="8800522" cy="6780733"/>
          </a:xfrm>
          <a:prstGeom prst="rect">
            <a:avLst/>
          </a:prstGeom>
          <a:noFill/>
        </p:spPr>
      </p:pic>
      <p:sp>
        <p:nvSpPr>
          <p:cNvPr id="3" name="Rectangle 2"/>
          <p:cNvSpPr/>
          <p:nvPr/>
        </p:nvSpPr>
        <p:spPr>
          <a:xfrm>
            <a:off x="1785918" y="6429396"/>
            <a:ext cx="5857916" cy="428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4" name="Rounded Rectangle 3"/>
          <p:cNvSpPr/>
          <p:nvPr/>
        </p:nvSpPr>
        <p:spPr>
          <a:xfrm>
            <a:off x="785786" y="5143512"/>
            <a:ext cx="1571636" cy="8572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5" name="TextBox 4"/>
          <p:cNvSpPr txBox="1"/>
          <p:nvPr/>
        </p:nvSpPr>
        <p:spPr>
          <a:xfrm>
            <a:off x="785786" y="6027003"/>
            <a:ext cx="2592376" cy="830997"/>
          </a:xfrm>
          <a:prstGeom prst="rect">
            <a:avLst/>
          </a:prstGeom>
          <a:noFill/>
        </p:spPr>
        <p:txBody>
          <a:bodyPr wrap="none" rtlCol="0">
            <a:spAutoFit/>
          </a:bodyPr>
          <a:lstStyle/>
          <a:p>
            <a:r>
              <a:rPr lang="hr-HR" sz="2400" dirty="0" smtClean="0">
                <a:latin typeface="Comic Sans MS" pitchFamily="66" charset="0"/>
              </a:rPr>
              <a:t>Odland bodies</a:t>
            </a:r>
          </a:p>
          <a:p>
            <a:r>
              <a:rPr lang="hr-HR" sz="2400" dirty="0" smtClean="0">
                <a:latin typeface="Comic Sans MS" pitchFamily="66" charset="0"/>
              </a:rPr>
              <a:t>lamellar granules</a:t>
            </a:r>
            <a:endParaRPr lang="hr-HR" sz="2400" dirty="0">
              <a:latin typeface="Comic Sans MS" pitchFamily="66" charset="0"/>
            </a:endParaRPr>
          </a:p>
        </p:txBody>
      </p:sp>
      <p:sp>
        <p:nvSpPr>
          <p:cNvPr id="6" name="Oval 5"/>
          <p:cNvSpPr/>
          <p:nvPr/>
        </p:nvSpPr>
        <p:spPr>
          <a:xfrm>
            <a:off x="2357422" y="3214686"/>
            <a:ext cx="1000132" cy="6429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eucerin.com/uploads/pics/golgi_14.jpg">
            <a:hlinkClick r:id="rId2"/>
          </p:cNvPr>
          <p:cNvPicPr>
            <a:picLocks noChangeAspect="1" noChangeArrowheads="1"/>
          </p:cNvPicPr>
          <p:nvPr/>
        </p:nvPicPr>
        <p:blipFill>
          <a:blip r:embed="rId3" cstate="print"/>
          <a:srcRect/>
          <a:stretch>
            <a:fillRect/>
          </a:stretch>
        </p:blipFill>
        <p:spPr bwMode="auto">
          <a:xfrm>
            <a:off x="357158" y="285727"/>
            <a:ext cx="8429684" cy="5651011"/>
          </a:xfrm>
          <a:prstGeom prst="rect">
            <a:avLst/>
          </a:prstGeom>
          <a:noFill/>
        </p:spPr>
      </p:pic>
      <p:sp>
        <p:nvSpPr>
          <p:cNvPr id="3" name="Rounded Rectangle 2"/>
          <p:cNvSpPr/>
          <p:nvPr/>
        </p:nvSpPr>
        <p:spPr>
          <a:xfrm>
            <a:off x="3929058" y="1428736"/>
            <a:ext cx="3143272" cy="12144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4" name="Oval 3"/>
          <p:cNvSpPr/>
          <p:nvPr/>
        </p:nvSpPr>
        <p:spPr>
          <a:xfrm>
            <a:off x="5500694" y="785794"/>
            <a:ext cx="571504" cy="50006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grpId="1" nodeType="clickEffect">
                                  <p:stCondLst>
                                    <p:cond delay="0"/>
                                  </p:stCondLst>
                                  <p:childTnLst>
                                    <p:animMotion origin="layout" path="M -4.16667E-6 3.04991E-6 L 0.07987 -0.02888 " pathEditMode="relative" rAng="0" ptsTypes="AA">
                                      <p:cBhvr>
                                        <p:cTn id="16" dur="2000" fill="hold"/>
                                        <p:tgtEl>
                                          <p:spTgt spid="4"/>
                                        </p:tgtEl>
                                        <p:attrNameLst>
                                          <p:attrName>ppt_x</p:attrName>
                                          <p:attrName>ppt_y</p:attrName>
                                        </p:attrNameLst>
                                      </p:cBhvr>
                                      <p:rCtr x="40" y="-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cdn.superstock.com/824/Preview/824-48022.jpg">
            <a:hlinkClick r:id="rId3"/>
          </p:cNvPr>
          <p:cNvPicPr>
            <a:picLocks noChangeAspect="1" noChangeArrowheads="1"/>
          </p:cNvPicPr>
          <p:nvPr/>
        </p:nvPicPr>
        <p:blipFill>
          <a:blip r:embed="rId4" cstate="print"/>
          <a:srcRect/>
          <a:stretch>
            <a:fillRect/>
          </a:stretch>
        </p:blipFill>
        <p:spPr bwMode="auto">
          <a:xfrm>
            <a:off x="39361" y="1291164"/>
            <a:ext cx="9104639" cy="5566836"/>
          </a:xfrm>
          <a:prstGeom prst="rect">
            <a:avLst/>
          </a:prstGeom>
          <a:noFill/>
        </p:spPr>
      </p:pic>
      <p:sp>
        <p:nvSpPr>
          <p:cNvPr id="6" name="TextBox 5"/>
          <p:cNvSpPr txBox="1"/>
          <p:nvPr/>
        </p:nvSpPr>
        <p:spPr>
          <a:xfrm>
            <a:off x="4929190" y="4786322"/>
            <a:ext cx="2871299" cy="1384995"/>
          </a:xfrm>
          <a:prstGeom prst="rect">
            <a:avLst/>
          </a:prstGeom>
          <a:noFill/>
        </p:spPr>
        <p:txBody>
          <a:bodyPr wrap="none" rtlCol="0">
            <a:spAutoFit/>
          </a:bodyPr>
          <a:lstStyle/>
          <a:p>
            <a:r>
              <a:rPr lang="hr-HR" sz="2800" b="1" dirty="0" smtClean="0">
                <a:latin typeface="Comic Sans MS" pitchFamily="66" charset="0"/>
              </a:rPr>
              <a:t>lipids</a:t>
            </a:r>
          </a:p>
          <a:p>
            <a:r>
              <a:rPr lang="hr-HR" sz="2800" b="1" dirty="0" smtClean="0">
                <a:latin typeface="Comic Sans MS" pitchFamily="66" charset="0"/>
              </a:rPr>
              <a:t>polysaccharides</a:t>
            </a:r>
          </a:p>
          <a:p>
            <a:r>
              <a:rPr lang="hr-HR" sz="2800" b="1" dirty="0" smtClean="0">
                <a:latin typeface="Comic Sans MS" pitchFamily="66" charset="0"/>
              </a:rPr>
              <a:t>enzymes</a:t>
            </a:r>
            <a:endParaRPr lang="hr-HR" sz="2800" b="1" dirty="0">
              <a:latin typeface="Comic Sans MS" pitchFamily="66" charset="0"/>
            </a:endParaRPr>
          </a:p>
        </p:txBody>
      </p:sp>
      <p:sp>
        <p:nvSpPr>
          <p:cNvPr id="7" name="TextBox 6"/>
          <p:cNvSpPr txBox="1"/>
          <p:nvPr/>
        </p:nvSpPr>
        <p:spPr>
          <a:xfrm>
            <a:off x="0" y="0"/>
            <a:ext cx="7106434" cy="1569660"/>
          </a:xfrm>
          <a:prstGeom prst="rect">
            <a:avLst/>
          </a:prstGeom>
          <a:noFill/>
        </p:spPr>
        <p:txBody>
          <a:bodyPr wrap="none" rtlCol="0">
            <a:spAutoFit/>
          </a:bodyPr>
          <a:lstStyle/>
          <a:p>
            <a:pPr algn="ctr"/>
            <a:r>
              <a:rPr lang="hr-HR" sz="2400" dirty="0" smtClean="0">
                <a:latin typeface="Comic Sans MS" pitchFamily="66" charset="0"/>
              </a:rPr>
              <a:t>content is discharged into the </a:t>
            </a:r>
          </a:p>
          <a:p>
            <a:pPr algn="ctr"/>
            <a:r>
              <a:rPr lang="hr-HR" sz="2400" dirty="0" smtClean="0">
                <a:latin typeface="Comic Sans MS" pitchFamily="66" charset="0"/>
              </a:rPr>
              <a:t>intercellular space of granular layer and arrange</a:t>
            </a:r>
          </a:p>
          <a:p>
            <a:pPr algn="ctr"/>
            <a:r>
              <a:rPr lang="hr-HR" sz="2400" b="1" dirty="0" smtClean="0">
                <a:latin typeface="Comic Sans MS" pitchFamily="66" charset="0"/>
              </a:rPr>
              <a:t>- precursors of the lipids</a:t>
            </a:r>
          </a:p>
          <a:p>
            <a:pPr algn="ctr"/>
            <a:r>
              <a:rPr lang="hr-HR" sz="2400" b="1" dirty="0" smtClean="0">
                <a:latin typeface="Comic Sans MS" pitchFamily="66" charset="0"/>
              </a:rPr>
              <a:t>intercellular space of the horny layer -</a:t>
            </a:r>
            <a:endParaRPr lang="hr-HR" sz="2400" b="1" dirty="0">
              <a:latin typeface="Comic Sans MS" pitchFamily="66"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2" descr="http://upload.wikimedia.org/wikipedia/commons/f/f0/Lipid_bilayer_section.gif">
            <a:hlinkClick r:id="rId3"/>
          </p:cNvPr>
          <p:cNvPicPr>
            <a:picLocks noChangeAspect="1" noChangeArrowheads="1" noCrop="1"/>
          </p:cNvPicPr>
          <p:nvPr/>
        </p:nvPicPr>
        <p:blipFill>
          <a:blip r:embed="rId4" cstate="print"/>
          <a:srcRect/>
          <a:stretch>
            <a:fillRect/>
          </a:stretch>
        </p:blipFill>
        <p:spPr bwMode="auto">
          <a:xfrm>
            <a:off x="0" y="500041"/>
            <a:ext cx="9144000" cy="594360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609600" y="512763"/>
            <a:ext cx="2058988" cy="579437"/>
          </a:xfrm>
          <a:prstGeom prst="rect">
            <a:avLst/>
          </a:prstGeom>
          <a:noFill/>
          <a:ln w="9525">
            <a:noFill/>
            <a:miter lim="800000"/>
            <a:headEnd/>
            <a:tailEnd/>
          </a:ln>
          <a:effectLst/>
        </p:spPr>
        <p:txBody>
          <a:bodyPr wrap="none">
            <a:spAutoFit/>
          </a:bodyPr>
          <a:lstStyle/>
          <a:p>
            <a:r>
              <a:rPr lang="hr-HR" sz="3200" b="1">
                <a:latin typeface="Comic Sans MS" pitchFamily="66" charset="0"/>
              </a:rPr>
              <a:t>Epidermis</a:t>
            </a:r>
          </a:p>
        </p:txBody>
      </p:sp>
      <p:pic>
        <p:nvPicPr>
          <p:cNvPr id="152579" name="Picture 3" descr="slika 001"/>
          <p:cNvPicPr>
            <a:picLocks noChangeAspect="1" noChangeArrowheads="1"/>
          </p:cNvPicPr>
          <p:nvPr/>
        </p:nvPicPr>
        <p:blipFill>
          <a:blip r:embed="rId3" cstate="print"/>
          <a:srcRect/>
          <a:stretch>
            <a:fillRect/>
          </a:stretch>
        </p:blipFill>
        <p:spPr bwMode="auto">
          <a:xfrm>
            <a:off x="357158" y="1219200"/>
            <a:ext cx="3922713" cy="5638800"/>
          </a:xfrm>
          <a:prstGeom prst="rect">
            <a:avLst/>
          </a:prstGeom>
          <a:noFill/>
          <a:ln w="38100">
            <a:solidFill>
              <a:schemeClr val="accent2"/>
            </a:solidFill>
            <a:miter lim="800000"/>
            <a:headEnd/>
            <a:tailEnd/>
          </a:ln>
        </p:spPr>
      </p:pic>
      <p:sp>
        <p:nvSpPr>
          <p:cNvPr id="152584" name="Text Box 8"/>
          <p:cNvSpPr txBox="1">
            <a:spLocks noChangeArrowheads="1"/>
          </p:cNvSpPr>
          <p:nvPr/>
        </p:nvSpPr>
        <p:spPr bwMode="auto">
          <a:xfrm rot="-5349222">
            <a:off x="-837558" y="3509318"/>
            <a:ext cx="2132315" cy="461665"/>
          </a:xfrm>
          <a:prstGeom prst="rect">
            <a:avLst/>
          </a:prstGeom>
          <a:noFill/>
          <a:ln w="9525">
            <a:noFill/>
            <a:miter lim="800000"/>
            <a:headEnd/>
            <a:tailEnd/>
          </a:ln>
          <a:effectLst/>
        </p:spPr>
        <p:txBody>
          <a:bodyPr wrap="none">
            <a:spAutoFit/>
          </a:bodyPr>
          <a:lstStyle/>
          <a:p>
            <a:r>
              <a:rPr lang="hr-HR" sz="2400" b="1" dirty="0" smtClean="0">
                <a:solidFill>
                  <a:srgbClr val="F01A52"/>
                </a:solidFill>
                <a:latin typeface="Comic Sans MS" pitchFamily="66" charset="0"/>
              </a:rPr>
              <a:t>0,1 </a:t>
            </a:r>
            <a:r>
              <a:rPr lang="hr-HR" sz="2400" b="1" dirty="0">
                <a:solidFill>
                  <a:srgbClr val="F01A52"/>
                </a:solidFill>
                <a:latin typeface="Comic Sans MS" pitchFamily="66" charset="0"/>
              </a:rPr>
              <a:t>-1,5 mm</a:t>
            </a:r>
          </a:p>
        </p:txBody>
      </p:sp>
      <p:sp>
        <p:nvSpPr>
          <p:cNvPr id="9" name="Rounded Rectangle 8"/>
          <p:cNvSpPr/>
          <p:nvPr/>
        </p:nvSpPr>
        <p:spPr>
          <a:xfrm rot="5400000">
            <a:off x="1607323" y="1107265"/>
            <a:ext cx="857256" cy="235745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6" name="TextBox 5"/>
          <p:cNvSpPr txBox="1"/>
          <p:nvPr/>
        </p:nvSpPr>
        <p:spPr>
          <a:xfrm>
            <a:off x="4607181" y="1214422"/>
            <a:ext cx="4536819" cy="2677656"/>
          </a:xfrm>
          <a:prstGeom prst="rect">
            <a:avLst/>
          </a:prstGeom>
          <a:noFill/>
        </p:spPr>
        <p:txBody>
          <a:bodyPr wrap="none" rtlCol="0">
            <a:spAutoFit/>
          </a:bodyPr>
          <a:lstStyle/>
          <a:p>
            <a:r>
              <a:rPr lang="hr-HR" sz="2400" b="1" dirty="0" smtClean="0">
                <a:latin typeface="Comic Sans MS" pitchFamily="66" charset="0"/>
              </a:rPr>
              <a:t>granular layer</a:t>
            </a:r>
          </a:p>
          <a:p>
            <a:endParaRPr lang="hr-HR" sz="2400" b="1" dirty="0">
              <a:latin typeface="Comic Sans MS" pitchFamily="66" charset="0"/>
            </a:endParaRPr>
          </a:p>
          <a:p>
            <a:pPr>
              <a:buFontTx/>
              <a:buChar char="-"/>
            </a:pPr>
            <a:r>
              <a:rPr lang="hr-HR" sz="2400" dirty="0" smtClean="0">
                <a:latin typeface="Comic Sans MS" pitchFamily="66" charset="0"/>
              </a:rPr>
              <a:t>flatter cells </a:t>
            </a:r>
          </a:p>
          <a:p>
            <a:pPr>
              <a:buFontTx/>
              <a:buChar char="-"/>
            </a:pPr>
            <a:r>
              <a:rPr lang="hr-HR" sz="2400" dirty="0" smtClean="0">
                <a:latin typeface="Comic Sans MS" pitchFamily="66" charset="0"/>
              </a:rPr>
              <a:t>more tonofibrils</a:t>
            </a:r>
            <a:endParaRPr lang="hr-HR" sz="2400" dirty="0">
              <a:latin typeface="Comic Sans MS" pitchFamily="66" charset="0"/>
            </a:endParaRPr>
          </a:p>
          <a:p>
            <a:pPr>
              <a:buFontTx/>
              <a:buChar char="-"/>
            </a:pPr>
            <a:r>
              <a:rPr lang="hr-HR" sz="2400" dirty="0" smtClean="0">
                <a:latin typeface="Comic Sans MS" pitchFamily="66" charset="0"/>
              </a:rPr>
              <a:t>large irregular granules</a:t>
            </a:r>
          </a:p>
          <a:p>
            <a:r>
              <a:rPr lang="hr-HR" sz="2400" dirty="0">
                <a:latin typeface="Comic Sans MS" pitchFamily="66" charset="0"/>
              </a:rPr>
              <a:t> </a:t>
            </a:r>
            <a:r>
              <a:rPr lang="hr-HR" sz="2400" dirty="0" smtClean="0">
                <a:latin typeface="Comic Sans MS" pitchFamily="66" charset="0"/>
              </a:rPr>
              <a:t> (proteins including involucrin,</a:t>
            </a:r>
          </a:p>
          <a:p>
            <a:r>
              <a:rPr lang="hr-HR" sz="2400" dirty="0">
                <a:latin typeface="Comic Sans MS" pitchFamily="66" charset="0"/>
              </a:rPr>
              <a:t> </a:t>
            </a:r>
            <a:r>
              <a:rPr lang="hr-HR" sz="2400" dirty="0" smtClean="0">
                <a:latin typeface="Comic Sans MS" pitchFamily="66" charset="0"/>
              </a:rPr>
              <a:t>  loricrin and profilaggrin)</a:t>
            </a:r>
            <a:endParaRPr lang="hr-HR" sz="2400"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0" y="2764572"/>
            <a:ext cx="8776762" cy="4093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2000" b="1"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Literature:  </a:t>
            </a:r>
            <a:endParaRPr kumimoji="0" lang="hr-HR" sz="2000" b="1"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hr-HR" sz="20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Obligatory readings</a:t>
            </a:r>
            <a:r>
              <a:rPr kumimoji="0" lang="en-GB" sz="20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a:t>
            </a:r>
            <a:endParaRPr kumimoji="0" lang="hr-HR" sz="20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Weller R, Hunter J, </a:t>
            </a:r>
            <a:r>
              <a:rPr kumimoji="0" lang="en-GB" sz="2000" b="0" i="0" u="none" strike="noStrike" cap="none" normalizeH="0" baseline="0" dirty="0" err="1" smtClean="0">
                <a:ln>
                  <a:noFill/>
                </a:ln>
                <a:solidFill>
                  <a:srgbClr val="000000"/>
                </a:solidFill>
                <a:effectLst/>
                <a:latin typeface="Comic Sans MS" pitchFamily="66" charset="0"/>
                <a:ea typeface="Times New Roman" pitchFamily="18" charset="0"/>
                <a:cs typeface="Arial" pitchFamily="34" charset="0"/>
              </a:rPr>
              <a:t>Savin</a:t>
            </a:r>
            <a:r>
              <a:rPr kumimoji="0" lang="en-GB" sz="20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 J, Dahl M. </a:t>
            </a:r>
            <a:r>
              <a:rPr kumimoji="0" lang="en-GB" sz="2000" b="1"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Clinical Dermatology, 4</a:t>
            </a:r>
            <a:r>
              <a:rPr kumimoji="0" lang="en-GB" sz="2000" b="1" i="0" u="none" strike="noStrike" cap="none" normalizeH="0" baseline="30000" dirty="0" smtClean="0">
                <a:ln>
                  <a:noFill/>
                </a:ln>
                <a:solidFill>
                  <a:srgbClr val="000000"/>
                </a:solidFill>
                <a:effectLst/>
                <a:latin typeface="Comic Sans MS" pitchFamily="66" charset="0"/>
                <a:ea typeface="Times New Roman" pitchFamily="18" charset="0"/>
                <a:cs typeface="Arial" pitchFamily="34" charset="0"/>
              </a:rPr>
              <a:t>th</a:t>
            </a:r>
            <a:r>
              <a:rPr kumimoji="0" lang="en-GB" sz="2000" b="1"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 edition</a:t>
            </a:r>
            <a:r>
              <a:rPr kumimoji="0" lang="en-GB" sz="20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 </a:t>
            </a:r>
            <a:endParaRPr kumimoji="0" lang="hr-HR" sz="20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Blackwell Publishing 2008.</a:t>
            </a:r>
            <a:endParaRPr kumimoji="0" lang="hr-HR" sz="20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hr-HR" sz="2000" dirty="0">
              <a:solidFill>
                <a:srgbClr val="000000"/>
              </a:solidFill>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r-HR" sz="20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r-HR" sz="20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Supplement readings:</a:t>
            </a:r>
            <a:endParaRPr kumimoji="0" lang="en-GB" sz="20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err="1" smtClean="0">
                <a:ln>
                  <a:noFill/>
                </a:ln>
                <a:solidFill>
                  <a:srgbClr val="000000"/>
                </a:solidFill>
                <a:effectLst/>
                <a:latin typeface="Comic Sans MS" pitchFamily="66" charset="0"/>
                <a:ea typeface="Times New Roman" pitchFamily="18" charset="0"/>
                <a:cs typeface="Arial" pitchFamily="34" charset="0"/>
              </a:rPr>
              <a:t>Bolognia</a:t>
            </a:r>
            <a:r>
              <a:rPr kumimoji="0" lang="en-GB" sz="20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 JL, </a:t>
            </a:r>
            <a:r>
              <a:rPr kumimoji="0" lang="en-GB" sz="2000" b="0" i="0" u="none" strike="noStrike" cap="none" normalizeH="0" baseline="0" dirty="0" err="1" smtClean="0">
                <a:ln>
                  <a:noFill/>
                </a:ln>
                <a:solidFill>
                  <a:srgbClr val="000000"/>
                </a:solidFill>
                <a:effectLst/>
                <a:latin typeface="Comic Sans MS" pitchFamily="66" charset="0"/>
                <a:ea typeface="Times New Roman" pitchFamily="18" charset="0"/>
                <a:cs typeface="Arial" pitchFamily="34" charset="0"/>
              </a:rPr>
              <a:t>Jorizzo</a:t>
            </a:r>
            <a:r>
              <a:rPr kumimoji="0" lang="en-GB" sz="20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 JL, Schaffer JV. </a:t>
            </a:r>
            <a:r>
              <a:rPr kumimoji="0" lang="en-GB" sz="2000" b="1"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Dermatology, 3rd edition</a:t>
            </a:r>
            <a:r>
              <a:rPr kumimoji="0" lang="en-GB" sz="20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 </a:t>
            </a:r>
            <a:endParaRPr kumimoji="0" lang="hr-HR" sz="20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Elsevier Saunders 2012.</a:t>
            </a:r>
            <a:r>
              <a:rPr kumimoji="0" lang="en-GB" sz="2000" b="1"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
            </a:r>
            <a:br>
              <a:rPr kumimoji="0" lang="en-GB" sz="2000" b="1"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br>
            <a:r>
              <a:rPr kumimoji="0" lang="en-GB"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en-GB"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72769" name="Picture 1"/>
          <p:cNvPicPr>
            <a:picLocks noChangeAspect="1" noChangeArrowheads="1"/>
          </p:cNvPicPr>
          <p:nvPr/>
        </p:nvPicPr>
        <p:blipFill>
          <a:blip r:embed="rId2" cstate="print"/>
          <a:srcRect/>
          <a:stretch>
            <a:fillRect/>
          </a:stretch>
        </p:blipFill>
        <p:spPr bwMode="auto">
          <a:xfrm>
            <a:off x="6072198" y="214290"/>
            <a:ext cx="2500330" cy="325800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409">
                                            <p:txEl>
                                              <p:pRg st="8" end="8"/>
                                            </p:txEl>
                                          </p:spTgt>
                                        </p:tgtEl>
                                        <p:attrNameLst>
                                          <p:attrName>style.visibility</p:attrName>
                                        </p:attrNameLst>
                                      </p:cBhvr>
                                      <p:to>
                                        <p:strVal val="visible"/>
                                      </p:to>
                                    </p:set>
                                    <p:animEffect transition="in" filter="wipe(up)">
                                      <p:cBhvr>
                                        <p:cTn id="7" dur="500"/>
                                        <p:tgtEl>
                                          <p:spTgt spid="17409">
                                            <p:txEl>
                                              <p:pRg st="8" end="8"/>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7409">
                                            <p:txEl>
                                              <p:pRg st="9" end="9"/>
                                            </p:txEl>
                                          </p:spTgt>
                                        </p:tgtEl>
                                        <p:attrNameLst>
                                          <p:attrName>style.visibility</p:attrName>
                                        </p:attrNameLst>
                                      </p:cBhvr>
                                      <p:to>
                                        <p:strVal val="visible"/>
                                      </p:to>
                                    </p:set>
                                    <p:animEffect transition="in" filter="wipe(up)">
                                      <p:cBhvr>
                                        <p:cTn id="10" dur="500"/>
                                        <p:tgtEl>
                                          <p:spTgt spid="17409">
                                            <p:txEl>
                                              <p:pRg st="9" end="9"/>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7409">
                                            <p:txEl>
                                              <p:pRg st="10" end="10"/>
                                            </p:txEl>
                                          </p:spTgt>
                                        </p:tgtEl>
                                        <p:attrNameLst>
                                          <p:attrName>style.visibility</p:attrName>
                                        </p:attrNameLst>
                                      </p:cBhvr>
                                      <p:to>
                                        <p:strVal val="visible"/>
                                      </p:to>
                                    </p:set>
                                    <p:animEffect transition="in" filter="wipe(up)">
                                      <p:cBhvr>
                                        <p:cTn id="13" dur="500"/>
                                        <p:tgtEl>
                                          <p:spTgt spid="1740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0" y="692150"/>
            <a:ext cx="2614818" cy="523220"/>
          </a:xfrm>
          <a:prstGeom prst="rect">
            <a:avLst/>
          </a:prstGeom>
          <a:noFill/>
          <a:ln w="9525">
            <a:noFill/>
            <a:miter lim="800000"/>
            <a:headEnd/>
            <a:tailEnd/>
          </a:ln>
        </p:spPr>
        <p:txBody>
          <a:bodyPr wrap="none">
            <a:spAutoFit/>
          </a:bodyPr>
          <a:lstStyle/>
          <a:p>
            <a:pPr>
              <a:defRPr/>
            </a:pPr>
            <a:r>
              <a:rPr lang="hr-HR" sz="2800" b="1" dirty="0" smtClean="0">
                <a:latin typeface="Comic Sans MS" pitchFamily="66" charset="0"/>
              </a:rPr>
              <a:t>  Skin barrier</a:t>
            </a:r>
            <a:endParaRPr lang="hr-HR" sz="2800" b="1" dirty="0">
              <a:latin typeface="Comic Sans MS" pitchFamily="66" charset="0"/>
            </a:endParaRPr>
          </a:p>
        </p:txBody>
      </p:sp>
      <p:sp>
        <p:nvSpPr>
          <p:cNvPr id="15363" name="Text Box 5"/>
          <p:cNvSpPr txBox="1">
            <a:spLocks noChangeArrowheads="1"/>
          </p:cNvSpPr>
          <p:nvPr/>
        </p:nvSpPr>
        <p:spPr bwMode="auto">
          <a:xfrm>
            <a:off x="735013" y="1431925"/>
            <a:ext cx="184150" cy="366713"/>
          </a:xfrm>
          <a:prstGeom prst="rect">
            <a:avLst/>
          </a:prstGeom>
          <a:noFill/>
          <a:ln w="9525">
            <a:noFill/>
            <a:miter lim="800000"/>
            <a:headEnd/>
            <a:tailEnd/>
          </a:ln>
        </p:spPr>
        <p:txBody>
          <a:bodyPr wrap="none">
            <a:spAutoFit/>
          </a:bodyPr>
          <a:lstStyle/>
          <a:p>
            <a:endParaRPr lang="sr-Latn-CS" dirty="0">
              <a:latin typeface="Comic Sans MS" pitchFamily="66" charset="0"/>
            </a:endParaRPr>
          </a:p>
        </p:txBody>
      </p:sp>
      <p:pic>
        <p:nvPicPr>
          <p:cNvPr id="15364" name="Picture 3" descr="C:\Documents and Settings\IVIC\My Documents\My Pictures\2006-02-05\slika 001.jpg"/>
          <p:cNvPicPr>
            <a:picLocks noChangeAspect="1" noChangeArrowheads="1"/>
          </p:cNvPicPr>
          <p:nvPr/>
        </p:nvPicPr>
        <p:blipFill>
          <a:blip r:embed="rId4" cstate="print"/>
          <a:srcRect/>
          <a:stretch>
            <a:fillRect/>
          </a:stretch>
        </p:blipFill>
        <p:spPr bwMode="auto">
          <a:xfrm>
            <a:off x="611188" y="1341438"/>
            <a:ext cx="3673475" cy="5278437"/>
          </a:xfrm>
          <a:prstGeom prst="rect">
            <a:avLst/>
          </a:prstGeom>
          <a:noFill/>
          <a:ln w="38100">
            <a:solidFill>
              <a:srgbClr val="FFC000"/>
            </a:solidFill>
            <a:miter lim="800000"/>
            <a:headEnd/>
            <a:tailEnd/>
          </a:ln>
        </p:spPr>
      </p:pic>
      <p:cxnSp>
        <p:nvCxnSpPr>
          <p:cNvPr id="11" name="Straight Arrow Connector 10"/>
          <p:cNvCxnSpPr/>
          <p:nvPr/>
        </p:nvCxnSpPr>
        <p:spPr>
          <a:xfrm>
            <a:off x="2843213" y="2349500"/>
            <a:ext cx="1944687"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59338" y="2133600"/>
            <a:ext cx="1867819" cy="461665"/>
          </a:xfrm>
          <a:prstGeom prst="rect">
            <a:avLst/>
          </a:prstGeom>
          <a:noFill/>
        </p:spPr>
        <p:txBody>
          <a:bodyPr wrap="none">
            <a:spAutoFit/>
          </a:bodyPr>
          <a:lstStyle/>
          <a:p>
            <a:pPr>
              <a:defRPr/>
            </a:pPr>
            <a:r>
              <a:rPr lang="hr-HR" sz="2400" dirty="0" smtClean="0">
                <a:latin typeface="Comic Sans MS" pitchFamily="66" charset="0"/>
              </a:rPr>
              <a:t>profilaggrin</a:t>
            </a:r>
            <a:endParaRPr lang="hr-HR" sz="2400" dirty="0">
              <a:latin typeface="Comic Sans MS" pitchFamily="66" charset="0"/>
            </a:endParaRPr>
          </a:p>
        </p:txBody>
      </p:sp>
      <p:sp>
        <p:nvSpPr>
          <p:cNvPr id="8" name="Down Arrow 7"/>
          <p:cNvSpPr/>
          <p:nvPr/>
        </p:nvSpPr>
        <p:spPr>
          <a:xfrm>
            <a:off x="5429256" y="2571744"/>
            <a:ext cx="428628" cy="10001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9" name="TextBox 8"/>
          <p:cNvSpPr txBox="1"/>
          <p:nvPr/>
        </p:nvSpPr>
        <p:spPr>
          <a:xfrm>
            <a:off x="5072066" y="3643314"/>
            <a:ext cx="1393330" cy="461665"/>
          </a:xfrm>
          <a:prstGeom prst="rect">
            <a:avLst/>
          </a:prstGeom>
          <a:noFill/>
        </p:spPr>
        <p:txBody>
          <a:bodyPr wrap="none">
            <a:spAutoFit/>
          </a:bodyPr>
          <a:lstStyle/>
          <a:p>
            <a:pPr>
              <a:defRPr/>
            </a:pPr>
            <a:r>
              <a:rPr lang="hr-HR" sz="2400" dirty="0" smtClean="0">
                <a:latin typeface="Comic Sans MS" pitchFamily="66" charset="0"/>
              </a:rPr>
              <a:t>filaggrin</a:t>
            </a:r>
            <a:endParaRPr lang="hr-HR" sz="2400" dirty="0">
              <a:latin typeface="Comic Sans MS" pitchFamily="66" charset="0"/>
            </a:endParaRPr>
          </a:p>
        </p:txBody>
      </p:sp>
      <p:sp>
        <p:nvSpPr>
          <p:cNvPr id="10" name="Oval 9"/>
          <p:cNvSpPr/>
          <p:nvPr/>
        </p:nvSpPr>
        <p:spPr>
          <a:xfrm>
            <a:off x="5000628" y="3571876"/>
            <a:ext cx="1500198"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latin typeface="Comic Sans MS" pitchFamily="66" charset="0"/>
            </a:endParaRPr>
          </a:p>
        </p:txBody>
      </p:sp>
      <p:sp>
        <p:nvSpPr>
          <p:cNvPr id="13" name="TextBox 12"/>
          <p:cNvSpPr txBox="1"/>
          <p:nvPr/>
        </p:nvSpPr>
        <p:spPr>
          <a:xfrm>
            <a:off x="5857884" y="2786058"/>
            <a:ext cx="986167" cy="369332"/>
          </a:xfrm>
          <a:prstGeom prst="rect">
            <a:avLst/>
          </a:prstGeom>
          <a:noFill/>
        </p:spPr>
        <p:txBody>
          <a:bodyPr wrap="none" rtlCol="0">
            <a:spAutoFit/>
          </a:bodyPr>
          <a:lstStyle/>
          <a:p>
            <a:pPr algn="ctr"/>
            <a:r>
              <a:rPr lang="hr-HR" dirty="0" smtClean="0">
                <a:latin typeface="Comic Sans MS" pitchFamily="66" charset="0"/>
              </a:rPr>
              <a:t>cleaved</a:t>
            </a:r>
            <a:endParaRPr lang="hr-HR" dirty="0">
              <a:latin typeface="Comic Sans MS" pitchFamily="66"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9" grpId="0"/>
      <p:bldP spid="10"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www.jkma.org/ArticleImage/0119JKMA/jkma-57-218-g001-l.jpg">
            <a:hlinkClick r:id="rId2"/>
          </p:cNvPr>
          <p:cNvPicPr>
            <a:picLocks noChangeAspect="1" noChangeArrowheads="1"/>
          </p:cNvPicPr>
          <p:nvPr/>
        </p:nvPicPr>
        <p:blipFill>
          <a:blip r:embed="rId3" cstate="print"/>
          <a:srcRect/>
          <a:stretch>
            <a:fillRect/>
          </a:stretch>
        </p:blipFill>
        <p:spPr bwMode="auto">
          <a:xfrm>
            <a:off x="1857356" y="0"/>
            <a:ext cx="4643470" cy="6783954"/>
          </a:xfrm>
          <a:prstGeom prst="rect">
            <a:avLst/>
          </a:prstGeom>
          <a:noFill/>
        </p:spPr>
      </p:pic>
      <p:sp>
        <p:nvSpPr>
          <p:cNvPr id="3" name="Rectangle 2"/>
          <p:cNvSpPr/>
          <p:nvPr/>
        </p:nvSpPr>
        <p:spPr>
          <a:xfrm>
            <a:off x="3143240" y="3714752"/>
            <a:ext cx="1071570" cy="285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1" nodeType="clickEffect">
                                  <p:stCondLst>
                                    <p:cond delay="0"/>
                                  </p:stCondLst>
                                  <p:childTnLst>
                                    <p:animMotion origin="layout" path="M 0 0  L 0 -0.33333  E" pathEditMode="relative" ptsTypes="">
                                      <p:cBhvr>
                                        <p:cTn id="11"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http://images.the-scientist.com/content/images/articles/57833/34-4B.jpg">
            <a:hlinkClick r:id="rId2"/>
          </p:cNvPr>
          <p:cNvPicPr>
            <a:picLocks noChangeAspect="1" noChangeArrowheads="1"/>
          </p:cNvPicPr>
          <p:nvPr/>
        </p:nvPicPr>
        <p:blipFill>
          <a:blip r:embed="rId3" cstate="print"/>
          <a:srcRect/>
          <a:stretch>
            <a:fillRect/>
          </a:stretch>
        </p:blipFill>
        <p:spPr bwMode="auto">
          <a:xfrm>
            <a:off x="0" y="285728"/>
            <a:ext cx="9164715" cy="6271508"/>
          </a:xfrm>
          <a:prstGeom prst="rect">
            <a:avLst/>
          </a:prstGeom>
          <a:noFill/>
        </p:spPr>
      </p:pic>
      <p:sp>
        <p:nvSpPr>
          <p:cNvPr id="3" name="Rectangle 2"/>
          <p:cNvSpPr/>
          <p:nvPr/>
        </p:nvSpPr>
        <p:spPr>
          <a:xfrm>
            <a:off x="4214810" y="0"/>
            <a:ext cx="49291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14678" y="2714620"/>
            <a:ext cx="2904962" cy="1569660"/>
          </a:xfrm>
          <a:prstGeom prst="rect">
            <a:avLst/>
          </a:prstGeom>
          <a:noFill/>
        </p:spPr>
        <p:txBody>
          <a:bodyPr wrap="none">
            <a:spAutoFit/>
          </a:bodyPr>
          <a:lstStyle/>
          <a:p>
            <a:pPr algn="ctr">
              <a:defRPr/>
            </a:pPr>
            <a:r>
              <a:rPr lang="hr-HR" sz="2400" b="1" dirty="0" smtClean="0">
                <a:solidFill>
                  <a:srgbClr val="FF0000"/>
                </a:solidFill>
                <a:latin typeface="Comic Sans MS" pitchFamily="66" charset="0"/>
              </a:rPr>
              <a:t>loss or mutation </a:t>
            </a:r>
          </a:p>
          <a:p>
            <a:pPr algn="ctr">
              <a:defRPr/>
            </a:pPr>
            <a:r>
              <a:rPr lang="hr-HR" sz="2400" b="1" dirty="0" smtClean="0">
                <a:solidFill>
                  <a:srgbClr val="FF0000"/>
                </a:solidFill>
                <a:latin typeface="Comic Sans MS" pitchFamily="66" charset="0"/>
              </a:rPr>
              <a:t>filaggrin  gene</a:t>
            </a:r>
            <a:endParaRPr lang="hr-HR" sz="2400" b="1" dirty="0">
              <a:solidFill>
                <a:srgbClr val="FF0000"/>
              </a:solidFill>
              <a:latin typeface="Comic Sans MS" pitchFamily="66" charset="0"/>
            </a:endParaRPr>
          </a:p>
          <a:p>
            <a:pPr algn="ctr">
              <a:defRPr/>
            </a:pPr>
            <a:r>
              <a:rPr lang="hr-HR" sz="2400" b="1" dirty="0" smtClean="0">
                <a:solidFill>
                  <a:srgbClr val="FF0000"/>
                </a:solidFill>
                <a:latin typeface="Comic Sans MS" pitchFamily="66" charset="0"/>
              </a:rPr>
              <a:t>in </a:t>
            </a:r>
            <a:r>
              <a:rPr lang="hr-HR" sz="2400" b="1" dirty="0">
                <a:solidFill>
                  <a:srgbClr val="FF0000"/>
                </a:solidFill>
                <a:latin typeface="Comic Sans MS" pitchFamily="66" charset="0"/>
              </a:rPr>
              <a:t>10</a:t>
            </a:r>
            <a:r>
              <a:rPr lang="hr-HR" sz="2400" b="1" dirty="0" smtClean="0">
                <a:solidFill>
                  <a:srgbClr val="FF0000"/>
                </a:solidFill>
                <a:latin typeface="Comic Sans MS" pitchFamily="66" charset="0"/>
              </a:rPr>
              <a:t>%  european </a:t>
            </a:r>
          </a:p>
          <a:p>
            <a:pPr algn="ctr">
              <a:defRPr/>
            </a:pPr>
            <a:r>
              <a:rPr lang="hr-HR" sz="2400" b="1" dirty="0" smtClean="0">
                <a:solidFill>
                  <a:srgbClr val="FF0000"/>
                </a:solidFill>
                <a:latin typeface="Comic Sans MS" pitchFamily="66" charset="0"/>
              </a:rPr>
              <a:t>population</a:t>
            </a:r>
            <a:endParaRPr lang="hr-HR" sz="2400" b="1" dirty="0">
              <a:solidFill>
                <a:srgbClr val="FF0000"/>
              </a:solidFill>
              <a:latin typeface="Comic Sans MS" pitchFamily="66" charset="0"/>
            </a:endParaRPr>
          </a:p>
        </p:txBody>
      </p:sp>
      <p:sp>
        <p:nvSpPr>
          <p:cNvPr id="4" name="TextBox 3"/>
          <p:cNvSpPr txBox="1"/>
          <p:nvPr/>
        </p:nvSpPr>
        <p:spPr>
          <a:xfrm>
            <a:off x="250825" y="2420938"/>
            <a:ext cx="3384260" cy="461665"/>
          </a:xfrm>
          <a:prstGeom prst="rect">
            <a:avLst/>
          </a:prstGeom>
          <a:noFill/>
        </p:spPr>
        <p:txBody>
          <a:bodyPr wrap="none">
            <a:spAutoFit/>
          </a:bodyPr>
          <a:lstStyle/>
          <a:p>
            <a:pPr>
              <a:defRPr/>
            </a:pPr>
            <a:r>
              <a:rPr lang="hr-HR" sz="2400" dirty="0" smtClean="0">
                <a:latin typeface="Comic Sans MS" pitchFamily="66" charset="0"/>
              </a:rPr>
              <a:t>pronounced  palm lines</a:t>
            </a:r>
            <a:endParaRPr lang="hr-HR" sz="2400" dirty="0">
              <a:latin typeface="Comic Sans MS" pitchFamily="66" charset="0"/>
            </a:endParaRPr>
          </a:p>
        </p:txBody>
      </p:sp>
      <p:sp>
        <p:nvSpPr>
          <p:cNvPr id="5" name="TextBox 4"/>
          <p:cNvSpPr txBox="1"/>
          <p:nvPr/>
        </p:nvSpPr>
        <p:spPr>
          <a:xfrm>
            <a:off x="3286125" y="1285875"/>
            <a:ext cx="3860352" cy="461665"/>
          </a:xfrm>
          <a:prstGeom prst="rect">
            <a:avLst/>
          </a:prstGeom>
          <a:noFill/>
        </p:spPr>
        <p:txBody>
          <a:bodyPr wrap="none">
            <a:spAutoFit/>
          </a:bodyPr>
          <a:lstStyle/>
          <a:p>
            <a:pPr>
              <a:defRPr/>
            </a:pPr>
            <a:r>
              <a:rPr lang="hr-HR" sz="2400" dirty="0" smtClean="0">
                <a:latin typeface="Comic Sans MS" pitchFamily="66" charset="0"/>
              </a:rPr>
              <a:t>causes ichthyosis vulgaris</a:t>
            </a:r>
            <a:endParaRPr lang="hr-HR" sz="2400" b="1" dirty="0">
              <a:latin typeface="Comic Sans MS" pitchFamily="66" charset="0"/>
            </a:endParaRPr>
          </a:p>
        </p:txBody>
      </p:sp>
      <p:sp>
        <p:nvSpPr>
          <p:cNvPr id="6" name="TextBox 5"/>
          <p:cNvSpPr txBox="1"/>
          <p:nvPr/>
        </p:nvSpPr>
        <p:spPr>
          <a:xfrm>
            <a:off x="5500694" y="1928802"/>
            <a:ext cx="3852337" cy="461665"/>
          </a:xfrm>
          <a:prstGeom prst="rect">
            <a:avLst/>
          </a:prstGeom>
          <a:noFill/>
        </p:spPr>
        <p:txBody>
          <a:bodyPr wrap="none">
            <a:spAutoFit/>
          </a:bodyPr>
          <a:lstStyle/>
          <a:p>
            <a:pPr>
              <a:defRPr/>
            </a:pPr>
            <a:r>
              <a:rPr lang="hr-HR" sz="2400" dirty="0" smtClean="0">
                <a:latin typeface="Comic Sans MS" pitchFamily="66" charset="0"/>
              </a:rPr>
              <a:t>risk for atopic dermatitis</a:t>
            </a:r>
            <a:endParaRPr lang="hr-HR" sz="2400" dirty="0">
              <a:latin typeface="Comic Sans MS" pitchFamily="66" charset="0"/>
            </a:endParaRPr>
          </a:p>
        </p:txBody>
      </p:sp>
      <p:sp>
        <p:nvSpPr>
          <p:cNvPr id="8" name="TextBox 7"/>
          <p:cNvSpPr txBox="1"/>
          <p:nvPr/>
        </p:nvSpPr>
        <p:spPr>
          <a:xfrm>
            <a:off x="5753327" y="4429132"/>
            <a:ext cx="3390673" cy="461665"/>
          </a:xfrm>
          <a:prstGeom prst="rect">
            <a:avLst/>
          </a:prstGeom>
          <a:noFill/>
        </p:spPr>
        <p:txBody>
          <a:bodyPr wrap="none">
            <a:spAutoFit/>
          </a:bodyPr>
          <a:lstStyle/>
          <a:p>
            <a:pPr algn="ctr">
              <a:defRPr/>
            </a:pPr>
            <a:r>
              <a:rPr lang="hr-HR" sz="2400" dirty="0" smtClean="0">
                <a:latin typeface="Comic Sans MS" pitchFamily="66" charset="0"/>
              </a:rPr>
              <a:t>risk of asthma and AD</a:t>
            </a:r>
            <a:endParaRPr lang="hr-HR" sz="2400" b="1" dirty="0">
              <a:latin typeface="Comic Sans MS" pitchFamily="66" charset="0"/>
            </a:endParaRPr>
          </a:p>
        </p:txBody>
      </p:sp>
      <p:sp>
        <p:nvSpPr>
          <p:cNvPr id="12" name="TextBox 11"/>
          <p:cNvSpPr txBox="1"/>
          <p:nvPr/>
        </p:nvSpPr>
        <p:spPr>
          <a:xfrm>
            <a:off x="1619250" y="5013325"/>
            <a:ext cx="2980303" cy="830997"/>
          </a:xfrm>
          <a:prstGeom prst="rect">
            <a:avLst/>
          </a:prstGeom>
          <a:noFill/>
        </p:spPr>
        <p:txBody>
          <a:bodyPr wrap="none">
            <a:spAutoFit/>
          </a:bodyPr>
          <a:lstStyle/>
          <a:p>
            <a:pPr algn="ctr">
              <a:defRPr/>
            </a:pPr>
            <a:r>
              <a:rPr lang="hr-HR" sz="2400" dirty="0" smtClean="0">
                <a:latin typeface="Comic Sans MS" pitchFamily="66" charset="0"/>
              </a:rPr>
              <a:t>more severe forms </a:t>
            </a:r>
          </a:p>
          <a:p>
            <a:pPr algn="ctr">
              <a:defRPr/>
            </a:pPr>
            <a:r>
              <a:rPr lang="hr-HR" sz="2400" dirty="0" smtClean="0">
                <a:latin typeface="Comic Sans MS" pitchFamily="66" charset="0"/>
              </a:rPr>
              <a:t>of atopic asthma</a:t>
            </a:r>
            <a:endParaRPr lang="hr-HR" sz="2400" dirty="0">
              <a:latin typeface="Comic Sans MS" pitchFamily="66" charset="0"/>
            </a:endParaRPr>
          </a:p>
        </p:txBody>
      </p:sp>
      <p:sp>
        <p:nvSpPr>
          <p:cNvPr id="13" name="Oval 12"/>
          <p:cNvSpPr/>
          <p:nvPr/>
        </p:nvSpPr>
        <p:spPr>
          <a:xfrm>
            <a:off x="2916238" y="2636838"/>
            <a:ext cx="3384550" cy="18002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latin typeface="Comic Sans MS" pitchFamily="66" charset="0"/>
            </a:endParaRPr>
          </a:p>
        </p:txBody>
      </p:sp>
      <p:sp>
        <p:nvSpPr>
          <p:cNvPr id="14" name="Up Arrow 13"/>
          <p:cNvSpPr/>
          <p:nvPr/>
        </p:nvSpPr>
        <p:spPr>
          <a:xfrm>
            <a:off x="4211638" y="1557338"/>
            <a:ext cx="431800" cy="10795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latin typeface="Comic Sans MS" pitchFamily="66" charset="0"/>
            </a:endParaRPr>
          </a:p>
        </p:txBody>
      </p:sp>
      <p:sp>
        <p:nvSpPr>
          <p:cNvPr id="15" name="Up Arrow 14"/>
          <p:cNvSpPr/>
          <p:nvPr/>
        </p:nvSpPr>
        <p:spPr>
          <a:xfrm rot="2915748">
            <a:off x="6374606" y="2124870"/>
            <a:ext cx="504825" cy="12239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latin typeface="Comic Sans MS" pitchFamily="66" charset="0"/>
            </a:endParaRPr>
          </a:p>
        </p:txBody>
      </p:sp>
      <p:sp>
        <p:nvSpPr>
          <p:cNvPr id="17" name="Up Arrow 16"/>
          <p:cNvSpPr/>
          <p:nvPr/>
        </p:nvSpPr>
        <p:spPr>
          <a:xfrm rot="7122242">
            <a:off x="6121400" y="3832226"/>
            <a:ext cx="504825" cy="7556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latin typeface="Comic Sans MS" pitchFamily="66" charset="0"/>
            </a:endParaRPr>
          </a:p>
        </p:txBody>
      </p:sp>
      <p:sp>
        <p:nvSpPr>
          <p:cNvPr id="19" name="Up Arrow 18"/>
          <p:cNvSpPr/>
          <p:nvPr/>
        </p:nvSpPr>
        <p:spPr>
          <a:xfrm rot="12466178">
            <a:off x="3148013" y="4216400"/>
            <a:ext cx="503237" cy="7556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latin typeface="Comic Sans MS" pitchFamily="66" charset="0"/>
            </a:endParaRPr>
          </a:p>
        </p:txBody>
      </p:sp>
      <p:sp>
        <p:nvSpPr>
          <p:cNvPr id="22" name="Up Arrow 21"/>
          <p:cNvSpPr/>
          <p:nvPr/>
        </p:nvSpPr>
        <p:spPr>
          <a:xfrm rot="18028548">
            <a:off x="2463006" y="2631282"/>
            <a:ext cx="503237" cy="7556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latin typeface="Comic Sans MS" pitchFamily="66" charset="0"/>
            </a:endParaRPr>
          </a:p>
        </p:txBody>
      </p:sp>
      <p:pic>
        <p:nvPicPr>
          <p:cNvPr id="21" name="Picture 8" descr="http://dermnetnz.org/dermatitis/img/atopic2.jpg"/>
          <p:cNvPicPr>
            <a:picLocks noChangeAspect="1" noChangeArrowheads="1"/>
          </p:cNvPicPr>
          <p:nvPr/>
        </p:nvPicPr>
        <p:blipFill>
          <a:blip r:embed="rId3" cstate="print"/>
          <a:srcRect/>
          <a:stretch>
            <a:fillRect/>
          </a:stretch>
        </p:blipFill>
        <p:spPr bwMode="auto">
          <a:xfrm>
            <a:off x="0" y="0"/>
            <a:ext cx="3214688" cy="2413000"/>
          </a:xfrm>
          <a:prstGeom prst="rect">
            <a:avLst/>
          </a:prstGeom>
          <a:noFill/>
          <a:ln w="9525">
            <a:solidFill>
              <a:srgbClr val="C1E2E5"/>
            </a:solid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righ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2" grpId="0"/>
      <p:bldP spid="14" grpId="0" animBg="1"/>
      <p:bldP spid="15" grpId="0" animBg="1"/>
      <p:bldP spid="17" grpId="0" animBg="1"/>
      <p:bldP spid="19"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http://www.most-tc.com/Prods/Emolliente/fig2.jpg">
            <a:hlinkClick r:id="rId2"/>
          </p:cNvPr>
          <p:cNvPicPr>
            <a:picLocks noChangeAspect="1" noChangeArrowheads="1"/>
          </p:cNvPicPr>
          <p:nvPr/>
        </p:nvPicPr>
        <p:blipFill>
          <a:blip r:embed="rId3" cstate="print"/>
          <a:srcRect/>
          <a:stretch>
            <a:fillRect/>
          </a:stretch>
        </p:blipFill>
        <p:spPr bwMode="auto">
          <a:xfrm>
            <a:off x="-1" y="0"/>
            <a:ext cx="5695225" cy="6858000"/>
          </a:xfrm>
          <a:prstGeom prst="rect">
            <a:avLst/>
          </a:prstGeom>
          <a:noFill/>
        </p:spPr>
      </p:pic>
      <p:sp>
        <p:nvSpPr>
          <p:cNvPr id="3" name="TextBox 2"/>
          <p:cNvSpPr txBox="1"/>
          <p:nvPr/>
        </p:nvSpPr>
        <p:spPr>
          <a:xfrm>
            <a:off x="5929322" y="285728"/>
            <a:ext cx="2449710" cy="584775"/>
          </a:xfrm>
          <a:prstGeom prst="rect">
            <a:avLst/>
          </a:prstGeom>
          <a:noFill/>
        </p:spPr>
        <p:txBody>
          <a:bodyPr wrap="none" rtlCol="0">
            <a:spAutoFit/>
          </a:bodyPr>
          <a:lstStyle/>
          <a:p>
            <a:r>
              <a:rPr lang="hr-HR" sz="3200" b="1" dirty="0" smtClean="0">
                <a:latin typeface="Comic Sans MS" pitchFamily="66" charset="0"/>
              </a:rPr>
              <a:t>horny layer</a:t>
            </a:r>
            <a:endParaRPr lang="hr-HR" sz="3200" b="1" dirty="0">
              <a:latin typeface="Comic Sans MS" pitchFamily="66" charset="0"/>
            </a:endParaRPr>
          </a:p>
        </p:txBody>
      </p:sp>
      <p:sp>
        <p:nvSpPr>
          <p:cNvPr id="4" name="TextBox 3"/>
          <p:cNvSpPr txBox="1"/>
          <p:nvPr/>
        </p:nvSpPr>
        <p:spPr>
          <a:xfrm>
            <a:off x="6000760" y="1214422"/>
            <a:ext cx="2888932" cy="3170099"/>
          </a:xfrm>
          <a:prstGeom prst="rect">
            <a:avLst/>
          </a:prstGeom>
          <a:noFill/>
        </p:spPr>
        <p:txBody>
          <a:bodyPr wrap="none" rtlCol="0">
            <a:spAutoFit/>
          </a:bodyPr>
          <a:lstStyle/>
          <a:p>
            <a:r>
              <a:rPr lang="hr-HR" sz="2000" dirty="0" smtClean="0">
                <a:latin typeface="Comic Sans MS" pitchFamily="66" charset="0"/>
              </a:rPr>
              <a:t>- flattened dead cells</a:t>
            </a:r>
          </a:p>
          <a:p>
            <a:endParaRPr lang="hr-HR" sz="2000" dirty="0" smtClean="0">
              <a:latin typeface="Comic Sans MS" pitchFamily="66" charset="0"/>
            </a:endParaRPr>
          </a:p>
          <a:p>
            <a:r>
              <a:rPr lang="hr-HR" sz="2000" dirty="0" smtClean="0">
                <a:latin typeface="Comic Sans MS" pitchFamily="66" charset="0"/>
              </a:rPr>
              <a:t>- like bricks separated</a:t>
            </a:r>
          </a:p>
          <a:p>
            <a:r>
              <a:rPr lang="hr-HR" sz="2000" dirty="0" smtClean="0">
                <a:latin typeface="Comic Sans MS" pitchFamily="66" charset="0"/>
              </a:rPr>
              <a:t>  by lipids (mortar)</a:t>
            </a:r>
          </a:p>
          <a:p>
            <a:endParaRPr lang="hr-HR" sz="2000" dirty="0">
              <a:latin typeface="Comic Sans MS" pitchFamily="66" charset="0"/>
            </a:endParaRPr>
          </a:p>
          <a:p>
            <a:pPr>
              <a:buFontTx/>
              <a:buChar char="-"/>
            </a:pPr>
            <a:r>
              <a:rPr lang="hr-HR" sz="2000" dirty="0" smtClean="0">
                <a:latin typeface="Comic Sans MS" pitchFamily="66" charset="0"/>
              </a:rPr>
              <a:t>effective barrier to:</a:t>
            </a:r>
          </a:p>
          <a:p>
            <a:r>
              <a:rPr lang="hr-HR" sz="2000" dirty="0" smtClean="0">
                <a:latin typeface="Comic Sans MS" pitchFamily="66" charset="0"/>
              </a:rPr>
              <a:t> </a:t>
            </a:r>
          </a:p>
          <a:p>
            <a:r>
              <a:rPr lang="hr-HR" sz="2000" dirty="0" smtClean="0">
                <a:latin typeface="Comic Sans MS" pitchFamily="66" charset="0"/>
              </a:rPr>
              <a:t>  water loss</a:t>
            </a:r>
          </a:p>
          <a:p>
            <a:r>
              <a:rPr lang="hr-HR" sz="2000" dirty="0" smtClean="0">
                <a:latin typeface="Comic Sans MS" pitchFamily="66" charset="0"/>
              </a:rPr>
              <a:t>  invasion of infections</a:t>
            </a:r>
          </a:p>
          <a:p>
            <a:r>
              <a:rPr lang="hr-HR" sz="2000" dirty="0" smtClean="0">
                <a:latin typeface="Comic Sans MS" pitchFamily="66" charset="0"/>
              </a:rPr>
              <a:t>  toxic chemicals</a:t>
            </a:r>
            <a:endParaRPr lang="hr-HR" sz="2000" dirty="0">
              <a:latin typeface="Comic Sans MS" pitchFamily="66"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0" y="744538"/>
            <a:ext cx="9144000" cy="4870450"/>
          </a:xfrm>
          <a:prstGeom prst="rect">
            <a:avLst/>
          </a:prstGeom>
          <a:noFill/>
          <a:ln w="9525">
            <a:noFill/>
            <a:miter lim="800000"/>
            <a:headEnd/>
            <a:tailEnd/>
          </a:ln>
        </p:spPr>
      </p:pic>
      <p:sp>
        <p:nvSpPr>
          <p:cNvPr id="14340" name="Rectangle 3"/>
          <p:cNvSpPr>
            <a:spLocks noChangeArrowheads="1"/>
          </p:cNvSpPr>
          <p:nvPr/>
        </p:nvSpPr>
        <p:spPr bwMode="auto">
          <a:xfrm>
            <a:off x="0" y="908050"/>
            <a:ext cx="755650" cy="4105275"/>
          </a:xfrm>
          <a:prstGeom prst="rect">
            <a:avLst/>
          </a:prstGeom>
          <a:solidFill>
            <a:schemeClr val="bg1"/>
          </a:solidFill>
          <a:ln w="9525" algn="ctr">
            <a:noFill/>
            <a:round/>
            <a:headEnd/>
            <a:tailEnd/>
          </a:ln>
        </p:spPr>
        <p:txBody>
          <a:bodyPr wrap="none"/>
          <a:lstStyle/>
          <a:p>
            <a:endParaRPr lang="hr-HR" dirty="0">
              <a:latin typeface="Comic Sans MS" pitchFamily="66" charset="0"/>
            </a:endParaRPr>
          </a:p>
        </p:txBody>
      </p:sp>
      <p:sp>
        <p:nvSpPr>
          <p:cNvPr id="14343" name="TextBox 6"/>
          <p:cNvSpPr txBox="1">
            <a:spLocks noChangeArrowheads="1"/>
          </p:cNvSpPr>
          <p:nvPr/>
        </p:nvSpPr>
        <p:spPr bwMode="auto">
          <a:xfrm>
            <a:off x="0" y="1916113"/>
            <a:ext cx="1782860" cy="523220"/>
          </a:xfrm>
          <a:prstGeom prst="rect">
            <a:avLst/>
          </a:prstGeom>
          <a:noFill/>
          <a:ln w="9525">
            <a:noFill/>
            <a:miter lim="800000"/>
            <a:headEnd/>
            <a:tailEnd/>
          </a:ln>
        </p:spPr>
        <p:txBody>
          <a:bodyPr wrap="none">
            <a:spAutoFit/>
          </a:bodyPr>
          <a:lstStyle/>
          <a:p>
            <a:r>
              <a:rPr lang="hr-HR" sz="2800" b="1" dirty="0">
                <a:latin typeface="Comic Sans MS" pitchFamily="66" charset="0"/>
              </a:rPr>
              <a:t>10% H</a:t>
            </a:r>
            <a:r>
              <a:rPr lang="hr-HR" sz="2800" b="1" baseline="-25000" dirty="0">
                <a:latin typeface="Comic Sans MS" pitchFamily="66" charset="0"/>
              </a:rPr>
              <a:t>2</a:t>
            </a:r>
            <a:r>
              <a:rPr lang="hr-HR" sz="2800" b="1" dirty="0">
                <a:latin typeface="Comic Sans MS" pitchFamily="66" charset="0"/>
              </a:rPr>
              <a:t>O</a:t>
            </a:r>
          </a:p>
        </p:txBody>
      </p:sp>
      <p:sp>
        <p:nvSpPr>
          <p:cNvPr id="14344" name="TextBox 7"/>
          <p:cNvSpPr txBox="1">
            <a:spLocks noChangeArrowheads="1"/>
          </p:cNvSpPr>
          <p:nvPr/>
        </p:nvSpPr>
        <p:spPr bwMode="auto">
          <a:xfrm>
            <a:off x="0" y="5516563"/>
            <a:ext cx="1782860" cy="523220"/>
          </a:xfrm>
          <a:prstGeom prst="rect">
            <a:avLst/>
          </a:prstGeom>
          <a:noFill/>
          <a:ln w="9525">
            <a:noFill/>
            <a:miter lim="800000"/>
            <a:headEnd/>
            <a:tailEnd/>
          </a:ln>
        </p:spPr>
        <p:txBody>
          <a:bodyPr wrap="none">
            <a:spAutoFit/>
          </a:bodyPr>
          <a:lstStyle/>
          <a:p>
            <a:r>
              <a:rPr lang="hr-HR" sz="2800" b="1" dirty="0">
                <a:latin typeface="Comic Sans MS" pitchFamily="66" charset="0"/>
              </a:rPr>
              <a:t>70% H</a:t>
            </a:r>
            <a:r>
              <a:rPr lang="hr-HR" sz="2800" b="1" baseline="-25000" dirty="0">
                <a:latin typeface="Comic Sans MS" pitchFamily="66" charset="0"/>
              </a:rPr>
              <a:t>2</a:t>
            </a:r>
            <a:r>
              <a:rPr lang="hr-HR" sz="2800" b="1" dirty="0">
                <a:latin typeface="Comic Sans MS" pitchFamily="66" charset="0"/>
              </a:rPr>
              <a:t>O</a:t>
            </a: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1270000"/>
            <a:ext cx="9147175" cy="4319588"/>
          </a:xfrm>
          <a:prstGeom prst="rect">
            <a:avLst/>
          </a:prstGeom>
          <a:noFill/>
          <a:ln w="9525">
            <a:noFill/>
            <a:miter lim="800000"/>
            <a:headEnd/>
            <a:tailEnd/>
          </a:ln>
        </p:spPr>
      </p:pic>
      <p:sp>
        <p:nvSpPr>
          <p:cNvPr id="18437" name="Rectangle 5"/>
          <p:cNvSpPr>
            <a:spLocks noChangeArrowheads="1"/>
          </p:cNvSpPr>
          <p:nvPr/>
        </p:nvSpPr>
        <p:spPr bwMode="auto">
          <a:xfrm>
            <a:off x="0" y="908050"/>
            <a:ext cx="755650" cy="4537075"/>
          </a:xfrm>
          <a:prstGeom prst="rect">
            <a:avLst/>
          </a:prstGeom>
          <a:solidFill>
            <a:schemeClr val="bg1"/>
          </a:solidFill>
          <a:ln w="9525" algn="ctr">
            <a:noFill/>
            <a:round/>
            <a:headEnd/>
            <a:tailEnd/>
          </a:ln>
        </p:spPr>
        <p:txBody>
          <a:bodyPr wrap="none"/>
          <a:lstStyle/>
          <a:p>
            <a:endParaRPr lang="hr-HR" dirty="0">
              <a:latin typeface="Comic Sans MS" pitchFamily="66" charset="0"/>
            </a:endParaRPr>
          </a:p>
        </p:txBody>
      </p:sp>
      <p:sp>
        <p:nvSpPr>
          <p:cNvPr id="24583" name="Oval 7"/>
          <p:cNvSpPr>
            <a:spLocks noChangeArrowheads="1"/>
          </p:cNvSpPr>
          <p:nvPr/>
        </p:nvSpPr>
        <p:spPr bwMode="auto">
          <a:xfrm>
            <a:off x="1547813" y="2276475"/>
            <a:ext cx="1584325" cy="865188"/>
          </a:xfrm>
          <a:prstGeom prst="ellipse">
            <a:avLst/>
          </a:prstGeom>
          <a:noFill/>
          <a:ln w="38100" algn="ctr">
            <a:solidFill>
              <a:srgbClr val="FF0000"/>
            </a:solidFill>
            <a:round/>
            <a:headEnd/>
            <a:tailEnd/>
          </a:ln>
        </p:spPr>
        <p:txBody>
          <a:bodyPr wrap="none"/>
          <a:lstStyle/>
          <a:p>
            <a:endParaRPr lang="hr-HR" dirty="0">
              <a:latin typeface="Comic Sans MS" pitchFamily="66" charset="0"/>
            </a:endParaRPr>
          </a:p>
        </p:txBody>
      </p:sp>
      <p:sp>
        <p:nvSpPr>
          <p:cNvPr id="24584" name="Oval 8"/>
          <p:cNvSpPr>
            <a:spLocks noChangeArrowheads="1"/>
          </p:cNvSpPr>
          <p:nvPr/>
        </p:nvSpPr>
        <p:spPr bwMode="auto">
          <a:xfrm>
            <a:off x="3995738" y="2205038"/>
            <a:ext cx="1584325" cy="863600"/>
          </a:xfrm>
          <a:prstGeom prst="ellipse">
            <a:avLst/>
          </a:prstGeom>
          <a:noFill/>
          <a:ln w="38100" algn="ctr">
            <a:solidFill>
              <a:srgbClr val="FF0000"/>
            </a:solidFill>
            <a:round/>
            <a:headEnd/>
            <a:tailEnd/>
          </a:ln>
        </p:spPr>
        <p:txBody>
          <a:bodyPr wrap="none"/>
          <a:lstStyle/>
          <a:p>
            <a:endParaRPr lang="hr-HR" dirty="0">
              <a:latin typeface="Comic Sans MS" pitchFamily="66" charset="0"/>
            </a:endParaRPr>
          </a:p>
        </p:txBody>
      </p:sp>
      <p:sp>
        <p:nvSpPr>
          <p:cNvPr id="24585" name="TextBox 9"/>
          <p:cNvSpPr txBox="1">
            <a:spLocks noChangeArrowheads="1"/>
          </p:cNvSpPr>
          <p:nvPr/>
        </p:nvSpPr>
        <p:spPr bwMode="auto">
          <a:xfrm>
            <a:off x="428596" y="5429264"/>
            <a:ext cx="1380506" cy="1200329"/>
          </a:xfrm>
          <a:prstGeom prst="rect">
            <a:avLst/>
          </a:prstGeom>
          <a:noFill/>
          <a:ln w="9525">
            <a:noFill/>
            <a:miter lim="800000"/>
            <a:headEnd/>
            <a:tailEnd/>
          </a:ln>
        </p:spPr>
        <p:txBody>
          <a:bodyPr wrap="none">
            <a:spAutoFit/>
          </a:bodyPr>
          <a:lstStyle/>
          <a:p>
            <a:r>
              <a:rPr lang="hr-HR" sz="2400" b="1" dirty="0" smtClean="0">
                <a:latin typeface="Comic Sans MS" pitchFamily="66" charset="0"/>
              </a:rPr>
              <a:t>dry skin</a:t>
            </a:r>
            <a:endParaRPr lang="hr-HR" sz="2400" b="1" dirty="0">
              <a:latin typeface="Comic Sans MS" pitchFamily="66" charset="0"/>
            </a:endParaRPr>
          </a:p>
          <a:p>
            <a:r>
              <a:rPr lang="hr-HR" sz="2400" b="1" dirty="0" smtClean="0">
                <a:latin typeface="Comic Sans MS" pitchFamily="66" charset="0"/>
              </a:rPr>
              <a:t>cracks</a:t>
            </a:r>
          </a:p>
          <a:p>
            <a:r>
              <a:rPr lang="hr-HR" sz="2400" b="1" dirty="0" smtClean="0">
                <a:latin typeface="Comic Sans MS" pitchFamily="66" charset="0"/>
              </a:rPr>
              <a:t>itching</a:t>
            </a:r>
            <a:endParaRPr lang="hr-HR" sz="2400" b="1" dirty="0">
              <a:latin typeface="Comic Sans MS" pitchFamily="66"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3"/>
                                        </p:tgtEl>
                                        <p:attrNameLst>
                                          <p:attrName>style.visibility</p:attrName>
                                        </p:attrNameLst>
                                      </p:cBhvr>
                                      <p:to>
                                        <p:strVal val="visible"/>
                                      </p:to>
                                    </p:set>
                                    <p:animEffect transition="in" filter="wipe(left)">
                                      <p:cBhvr>
                                        <p:cTn id="7" dur="500"/>
                                        <p:tgtEl>
                                          <p:spTgt spid="245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84"/>
                                        </p:tgtEl>
                                        <p:attrNameLst>
                                          <p:attrName>style.visibility</p:attrName>
                                        </p:attrNameLst>
                                      </p:cBhvr>
                                      <p:to>
                                        <p:strVal val="visible"/>
                                      </p:to>
                                    </p:set>
                                    <p:animEffect transition="in" filter="wipe(left)">
                                      <p:cBhvr>
                                        <p:cTn id="12" dur="500"/>
                                        <p:tgtEl>
                                          <p:spTgt spid="2458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585"/>
                                        </p:tgtEl>
                                        <p:attrNameLst>
                                          <p:attrName>style.visibility</p:attrName>
                                        </p:attrNameLst>
                                      </p:cBhvr>
                                      <p:to>
                                        <p:strVal val="visible"/>
                                      </p:to>
                                    </p:set>
                                    <p:animEffect transition="in" filter="wipe(up)">
                                      <p:cBhvr>
                                        <p:cTn id="17" dur="500"/>
                                        <p:tgtEl>
                                          <p:spTgt spid="24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p:bldP spid="24584" grpId="0" animBg="1"/>
      <p:bldP spid="2458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500042"/>
            <a:ext cx="2917786" cy="584775"/>
          </a:xfrm>
          <a:prstGeom prst="rect">
            <a:avLst/>
          </a:prstGeom>
          <a:noFill/>
        </p:spPr>
        <p:txBody>
          <a:bodyPr wrap="none" rtlCol="0">
            <a:spAutoFit/>
          </a:bodyPr>
          <a:lstStyle/>
          <a:p>
            <a:r>
              <a:rPr lang="hr-HR" sz="3200" b="1" dirty="0" smtClean="0">
                <a:latin typeface="Comic Sans MS" pitchFamily="66" charset="0"/>
              </a:rPr>
              <a:t>Keratinization</a:t>
            </a:r>
            <a:endParaRPr lang="hr-HR" sz="3200" b="1" dirty="0">
              <a:latin typeface="Comic Sans MS" pitchFamily="66" charset="0"/>
            </a:endParaRPr>
          </a:p>
        </p:txBody>
      </p:sp>
      <p:pic>
        <p:nvPicPr>
          <p:cNvPr id="139268" name="Picture 4" descr="http://www.nslc.wustl.edu/courses/Bio2960/labs/04Organelle/Cytoskel.gif">
            <a:hlinkClick r:id="rId3"/>
          </p:cNvPr>
          <p:cNvPicPr>
            <a:picLocks noChangeAspect="1" noChangeArrowheads="1"/>
          </p:cNvPicPr>
          <p:nvPr/>
        </p:nvPicPr>
        <p:blipFill>
          <a:blip r:embed="rId4" cstate="print"/>
          <a:srcRect/>
          <a:stretch>
            <a:fillRect/>
          </a:stretch>
        </p:blipFill>
        <p:spPr bwMode="auto">
          <a:xfrm>
            <a:off x="0" y="1643050"/>
            <a:ext cx="8501122" cy="3869476"/>
          </a:xfrm>
          <a:prstGeom prst="rect">
            <a:avLst/>
          </a:prstGeom>
          <a:noFill/>
        </p:spPr>
      </p:pic>
      <p:sp>
        <p:nvSpPr>
          <p:cNvPr id="5" name="TextBox 4"/>
          <p:cNvSpPr txBox="1"/>
          <p:nvPr/>
        </p:nvSpPr>
        <p:spPr>
          <a:xfrm>
            <a:off x="2357422" y="5929330"/>
            <a:ext cx="3427541" cy="461665"/>
          </a:xfrm>
          <a:prstGeom prst="rect">
            <a:avLst/>
          </a:prstGeom>
          <a:noFill/>
        </p:spPr>
        <p:txBody>
          <a:bodyPr wrap="none" rtlCol="0">
            <a:spAutoFit/>
          </a:bodyPr>
          <a:lstStyle/>
          <a:p>
            <a:r>
              <a:rPr lang="hr-HR" sz="2400" b="1" dirty="0" smtClean="0">
                <a:latin typeface="Comic Sans MS" pitchFamily="66" charset="0"/>
              </a:rPr>
              <a:t>internal  cytoskeleton</a:t>
            </a:r>
            <a:endParaRPr lang="hr-HR" sz="2400" b="1" dirty="0">
              <a:latin typeface="Comic Sans MS" pitchFamily="66" charset="0"/>
            </a:endParaRPr>
          </a:p>
        </p:txBody>
      </p:sp>
      <p:sp>
        <p:nvSpPr>
          <p:cNvPr id="6" name="TextBox 5"/>
          <p:cNvSpPr txBox="1"/>
          <p:nvPr/>
        </p:nvSpPr>
        <p:spPr>
          <a:xfrm>
            <a:off x="3714744" y="1142984"/>
            <a:ext cx="1234633" cy="461665"/>
          </a:xfrm>
          <a:prstGeom prst="rect">
            <a:avLst/>
          </a:prstGeom>
          <a:noFill/>
        </p:spPr>
        <p:txBody>
          <a:bodyPr wrap="none" rtlCol="0">
            <a:spAutoFit/>
          </a:bodyPr>
          <a:lstStyle/>
          <a:p>
            <a:r>
              <a:rPr lang="hr-HR" sz="2400" b="1" dirty="0" smtClean="0">
                <a:solidFill>
                  <a:srgbClr val="FF0000"/>
                </a:solidFill>
                <a:latin typeface="Comic Sans MS" pitchFamily="66" charset="0"/>
              </a:rPr>
              <a:t>keratin</a:t>
            </a:r>
            <a:endParaRPr lang="hr-HR" sz="2400" b="1"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cstate="print"/>
          <a:srcRect/>
          <a:stretch>
            <a:fillRect/>
          </a:stretch>
        </p:blipFill>
        <p:spPr bwMode="auto">
          <a:xfrm>
            <a:off x="0" y="343234"/>
            <a:ext cx="9144000" cy="61715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1026"/>
          <p:cNvSpPr txBox="1">
            <a:spLocks noChangeArrowheads="1"/>
          </p:cNvSpPr>
          <p:nvPr/>
        </p:nvSpPr>
        <p:spPr bwMode="auto">
          <a:xfrm>
            <a:off x="1143000" y="817563"/>
            <a:ext cx="4099199" cy="584775"/>
          </a:xfrm>
          <a:prstGeom prst="rect">
            <a:avLst/>
          </a:prstGeom>
          <a:noFill/>
          <a:ln w="9525">
            <a:noFill/>
            <a:miter lim="800000"/>
            <a:headEnd/>
            <a:tailEnd/>
          </a:ln>
          <a:effectLst/>
        </p:spPr>
        <p:txBody>
          <a:bodyPr wrap="none">
            <a:spAutoFit/>
          </a:bodyPr>
          <a:lstStyle/>
          <a:p>
            <a:r>
              <a:rPr lang="hr-HR" sz="3200" b="1" dirty="0" smtClean="0">
                <a:latin typeface="Comic Sans MS" pitchFamily="66" charset="0"/>
              </a:rPr>
              <a:t>Epidermal simbionts</a:t>
            </a:r>
            <a:endParaRPr lang="hr-HR" sz="3200" b="1" dirty="0">
              <a:latin typeface="Comic Sans MS" pitchFamily="66" charset="0"/>
            </a:endParaRPr>
          </a:p>
        </p:txBody>
      </p:sp>
      <p:sp>
        <p:nvSpPr>
          <p:cNvPr id="111619" name="Text Box 1027"/>
          <p:cNvSpPr txBox="1">
            <a:spLocks noChangeArrowheads="1"/>
          </p:cNvSpPr>
          <p:nvPr/>
        </p:nvSpPr>
        <p:spPr bwMode="auto">
          <a:xfrm>
            <a:off x="1214414" y="2714620"/>
            <a:ext cx="3010761" cy="2246769"/>
          </a:xfrm>
          <a:prstGeom prst="rect">
            <a:avLst/>
          </a:prstGeom>
          <a:noFill/>
          <a:ln w="9525">
            <a:noFill/>
            <a:miter lim="800000"/>
            <a:headEnd/>
            <a:tailEnd/>
          </a:ln>
          <a:effectLst/>
        </p:spPr>
        <p:txBody>
          <a:bodyPr wrap="none">
            <a:spAutoFit/>
          </a:bodyPr>
          <a:lstStyle/>
          <a:p>
            <a:r>
              <a:rPr lang="hr-HR" sz="2800" b="1" dirty="0" smtClean="0">
                <a:latin typeface="Comic Sans MS" pitchFamily="66" charset="0"/>
              </a:rPr>
              <a:t>Melanocytes</a:t>
            </a:r>
          </a:p>
          <a:p>
            <a:endParaRPr lang="hr-HR" sz="2800" b="1" dirty="0" smtClean="0">
              <a:latin typeface="Comic Sans MS" pitchFamily="66" charset="0"/>
            </a:endParaRPr>
          </a:p>
          <a:p>
            <a:r>
              <a:rPr lang="hr-HR" sz="2800" b="1" dirty="0" smtClean="0">
                <a:latin typeface="Comic Sans MS" pitchFamily="66" charset="0"/>
              </a:rPr>
              <a:t>Langerhans cells</a:t>
            </a:r>
          </a:p>
          <a:p>
            <a:endParaRPr lang="hr-HR" sz="2800" b="1" dirty="0">
              <a:latin typeface="Comic Sans MS" pitchFamily="66" charset="0"/>
            </a:endParaRPr>
          </a:p>
          <a:p>
            <a:r>
              <a:rPr lang="hr-HR" sz="2800" b="1" dirty="0" smtClean="0">
                <a:latin typeface="Comic Sans MS" pitchFamily="66" charset="0"/>
              </a:rPr>
              <a:t>Merkel cell</a:t>
            </a:r>
            <a:endParaRPr lang="hr-HR" sz="2800" b="1"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2" end="2"/>
                                            </p:txEl>
                                          </p:spTgt>
                                        </p:tgtEl>
                                        <p:attrNameLst>
                                          <p:attrName>style.visibility</p:attrName>
                                        </p:attrNameLst>
                                      </p:cBhvr>
                                      <p:to>
                                        <p:strVal val="visible"/>
                                      </p:to>
                                    </p:set>
                                    <p:animEffect transition="in" filter="wipe(left)">
                                      <p:cBhvr>
                                        <p:cTn id="12" dur="500"/>
                                        <p:tgtEl>
                                          <p:spTgt spid="1116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4" end="4"/>
                                            </p:txEl>
                                          </p:spTgt>
                                        </p:tgtEl>
                                        <p:attrNameLst>
                                          <p:attrName>style.visibility</p:attrName>
                                        </p:attrNameLst>
                                      </p:cBhvr>
                                      <p:to>
                                        <p:strVal val="visible"/>
                                      </p:to>
                                    </p:set>
                                    <p:animEffect transition="in" filter="wipe(left)">
                                      <p:cBhvr>
                                        <p:cTn id="17" dur="500"/>
                                        <p:tgtEl>
                                          <p:spTgt spid="1116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2071678"/>
            <a:ext cx="8092280" cy="1938992"/>
          </a:xfrm>
          <a:prstGeom prst="rect">
            <a:avLst/>
          </a:prstGeom>
          <a:noFill/>
        </p:spPr>
        <p:txBody>
          <a:bodyPr wrap="none" rtlCol="0">
            <a:spAutoFit/>
          </a:bodyPr>
          <a:lstStyle/>
          <a:p>
            <a:pPr algn="ctr"/>
            <a:r>
              <a:rPr lang="hr-HR" sz="6000" b="1" dirty="0" smtClean="0">
                <a:latin typeface="Comic Sans MS" pitchFamily="66" charset="0"/>
              </a:rPr>
              <a:t>The function and </a:t>
            </a:r>
          </a:p>
          <a:p>
            <a:pPr algn="ctr"/>
            <a:r>
              <a:rPr lang="hr-HR" sz="6000" b="1" dirty="0" smtClean="0">
                <a:latin typeface="Comic Sans MS" pitchFamily="66" charset="0"/>
              </a:rPr>
              <a:t>structure of the skin</a:t>
            </a:r>
            <a:endParaRPr lang="hr-HR" sz="6000" b="1" dirty="0">
              <a:latin typeface="Comic Sans MS" pitchFamily="66" charset="0"/>
            </a:endParaRPr>
          </a:p>
        </p:txBody>
      </p:sp>
      <p:sp>
        <p:nvSpPr>
          <p:cNvPr id="3" name="TextBox 2"/>
          <p:cNvSpPr txBox="1"/>
          <p:nvPr/>
        </p:nvSpPr>
        <p:spPr>
          <a:xfrm>
            <a:off x="2571736" y="5534561"/>
            <a:ext cx="4094391" cy="1323439"/>
          </a:xfrm>
          <a:prstGeom prst="rect">
            <a:avLst/>
          </a:prstGeom>
          <a:noFill/>
        </p:spPr>
        <p:txBody>
          <a:bodyPr wrap="none" rtlCol="0">
            <a:spAutoFit/>
          </a:bodyPr>
          <a:lstStyle/>
          <a:p>
            <a:pPr algn="ctr"/>
            <a:r>
              <a:rPr lang="hr-HR" sz="2000" b="1" dirty="0" smtClean="0">
                <a:latin typeface="Comic Sans MS" pitchFamily="66" charset="0"/>
              </a:rPr>
              <a:t>Neira Puizina-Ivić, Ph.D. Prof.</a:t>
            </a:r>
          </a:p>
          <a:p>
            <a:pPr algn="ctr"/>
            <a:r>
              <a:rPr lang="hr-HR" sz="2000" b="1" dirty="0" smtClean="0">
                <a:latin typeface="Comic Sans MS" pitchFamily="66" charset="0"/>
              </a:rPr>
              <a:t>Clinic of dermatovenereology</a:t>
            </a:r>
          </a:p>
          <a:p>
            <a:pPr algn="ctr"/>
            <a:r>
              <a:rPr lang="hr-HR" sz="2000" b="1" dirty="0" smtClean="0">
                <a:latin typeface="Comic Sans MS" pitchFamily="66" charset="0"/>
              </a:rPr>
              <a:t>School of Medicine</a:t>
            </a:r>
          </a:p>
          <a:p>
            <a:pPr algn="ctr"/>
            <a:r>
              <a:rPr lang="hr-HR" sz="2000" b="1" dirty="0" smtClean="0">
                <a:latin typeface="Comic Sans MS" pitchFamily="66" charset="0"/>
              </a:rPr>
              <a:t>University Split</a:t>
            </a:r>
            <a:endParaRPr lang="hr-HR" sz="2000" b="1" dirty="0">
              <a:latin typeface="Comic Sans MS" pitchFamily="66"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1026"/>
          <p:cNvSpPr txBox="1">
            <a:spLocks noChangeArrowheads="1"/>
          </p:cNvSpPr>
          <p:nvPr/>
        </p:nvSpPr>
        <p:spPr bwMode="auto">
          <a:xfrm>
            <a:off x="1143000" y="817563"/>
            <a:ext cx="4099199" cy="584775"/>
          </a:xfrm>
          <a:prstGeom prst="rect">
            <a:avLst/>
          </a:prstGeom>
          <a:noFill/>
          <a:ln w="9525">
            <a:noFill/>
            <a:miter lim="800000"/>
            <a:headEnd/>
            <a:tailEnd/>
          </a:ln>
          <a:effectLst/>
        </p:spPr>
        <p:txBody>
          <a:bodyPr wrap="none">
            <a:spAutoFit/>
          </a:bodyPr>
          <a:lstStyle/>
          <a:p>
            <a:r>
              <a:rPr lang="hr-HR" sz="3200" b="1" dirty="0" smtClean="0">
                <a:latin typeface="Comic Sans MS" pitchFamily="66" charset="0"/>
              </a:rPr>
              <a:t>Epidermal simbionts</a:t>
            </a:r>
            <a:endParaRPr lang="hr-HR" sz="3200" b="1" dirty="0">
              <a:latin typeface="Comic Sans MS" pitchFamily="66" charset="0"/>
            </a:endParaRPr>
          </a:p>
        </p:txBody>
      </p:sp>
      <p:sp>
        <p:nvSpPr>
          <p:cNvPr id="111619" name="Text Box 1027"/>
          <p:cNvSpPr txBox="1">
            <a:spLocks noChangeArrowheads="1"/>
          </p:cNvSpPr>
          <p:nvPr/>
        </p:nvSpPr>
        <p:spPr bwMode="auto">
          <a:xfrm>
            <a:off x="1214414" y="2714620"/>
            <a:ext cx="3010761" cy="2246769"/>
          </a:xfrm>
          <a:prstGeom prst="rect">
            <a:avLst/>
          </a:prstGeom>
          <a:noFill/>
          <a:ln w="9525">
            <a:noFill/>
            <a:miter lim="800000"/>
            <a:headEnd/>
            <a:tailEnd/>
          </a:ln>
          <a:effectLst/>
        </p:spPr>
        <p:txBody>
          <a:bodyPr wrap="none">
            <a:spAutoFit/>
          </a:bodyPr>
          <a:lstStyle/>
          <a:p>
            <a:r>
              <a:rPr lang="hr-HR" sz="2800" b="1" dirty="0" smtClean="0">
                <a:latin typeface="Comic Sans MS" pitchFamily="66" charset="0"/>
              </a:rPr>
              <a:t>Melanocytes</a:t>
            </a:r>
          </a:p>
          <a:p>
            <a:endParaRPr lang="hr-HR" sz="2800" b="1" dirty="0" smtClean="0">
              <a:latin typeface="Comic Sans MS" pitchFamily="66" charset="0"/>
            </a:endParaRPr>
          </a:p>
          <a:p>
            <a:r>
              <a:rPr lang="hr-HR" sz="2800" b="1" dirty="0" smtClean="0">
                <a:solidFill>
                  <a:schemeClr val="bg1">
                    <a:lumMod val="65000"/>
                  </a:schemeClr>
                </a:solidFill>
                <a:latin typeface="Comic Sans MS" pitchFamily="66" charset="0"/>
              </a:rPr>
              <a:t>Langerhans cells</a:t>
            </a:r>
          </a:p>
          <a:p>
            <a:endParaRPr lang="hr-HR" sz="2800" b="1" dirty="0">
              <a:solidFill>
                <a:schemeClr val="bg1">
                  <a:lumMod val="65000"/>
                </a:schemeClr>
              </a:solidFill>
              <a:latin typeface="Comic Sans MS" pitchFamily="66" charset="0"/>
            </a:endParaRPr>
          </a:p>
          <a:p>
            <a:r>
              <a:rPr lang="hr-HR" sz="2800" b="1" dirty="0" smtClean="0">
                <a:solidFill>
                  <a:schemeClr val="bg1">
                    <a:lumMod val="65000"/>
                  </a:schemeClr>
                </a:solidFill>
                <a:latin typeface="Comic Sans MS" pitchFamily="66" charset="0"/>
              </a:rPr>
              <a:t>Merkel cell</a:t>
            </a:r>
            <a:endParaRPr lang="hr-HR" sz="2800" b="1" dirty="0">
              <a:solidFill>
                <a:schemeClr val="bg1">
                  <a:lumMod val="65000"/>
                </a:schemeClr>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2" end="2"/>
                                            </p:txEl>
                                          </p:spTgt>
                                        </p:tgtEl>
                                        <p:attrNameLst>
                                          <p:attrName>style.visibility</p:attrName>
                                        </p:attrNameLst>
                                      </p:cBhvr>
                                      <p:to>
                                        <p:strVal val="visible"/>
                                      </p:to>
                                    </p:set>
                                    <p:animEffect transition="in" filter="wipe(left)">
                                      <p:cBhvr>
                                        <p:cTn id="12" dur="500"/>
                                        <p:tgtEl>
                                          <p:spTgt spid="1116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4" end="4"/>
                                            </p:txEl>
                                          </p:spTgt>
                                        </p:tgtEl>
                                        <p:attrNameLst>
                                          <p:attrName>style.visibility</p:attrName>
                                        </p:attrNameLst>
                                      </p:cBhvr>
                                      <p:to>
                                        <p:strVal val="visible"/>
                                      </p:to>
                                    </p:set>
                                    <p:animEffect transition="in" filter="wipe(left)">
                                      <p:cBhvr>
                                        <p:cTn id="17" dur="500"/>
                                        <p:tgtEl>
                                          <p:spTgt spid="1116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slika 010"/>
          <p:cNvPicPr>
            <a:picLocks noChangeAspect="1" noChangeArrowheads="1"/>
          </p:cNvPicPr>
          <p:nvPr/>
        </p:nvPicPr>
        <p:blipFill>
          <a:blip r:embed="rId3" cstate="print"/>
          <a:srcRect/>
          <a:stretch>
            <a:fillRect/>
          </a:stretch>
        </p:blipFill>
        <p:spPr bwMode="auto">
          <a:xfrm>
            <a:off x="304800" y="0"/>
            <a:ext cx="7772400" cy="6248400"/>
          </a:xfrm>
          <a:prstGeom prst="rect">
            <a:avLst/>
          </a:prstGeom>
          <a:noFill/>
          <a:ln w="9525">
            <a:solidFill>
              <a:schemeClr val="accent2"/>
            </a:solidFill>
            <a:miter lim="800000"/>
            <a:headEnd/>
            <a:tailEnd/>
          </a:ln>
        </p:spPr>
      </p:pic>
      <p:sp>
        <p:nvSpPr>
          <p:cNvPr id="109571" name="Oval 3"/>
          <p:cNvSpPr>
            <a:spLocks noChangeArrowheads="1"/>
          </p:cNvSpPr>
          <p:nvPr/>
        </p:nvSpPr>
        <p:spPr bwMode="auto">
          <a:xfrm>
            <a:off x="2286000" y="4343400"/>
            <a:ext cx="1066800" cy="1219200"/>
          </a:xfrm>
          <a:prstGeom prst="ellipse">
            <a:avLst/>
          </a:prstGeom>
          <a:noFill/>
          <a:ln w="38100">
            <a:solidFill>
              <a:schemeClr val="tx1"/>
            </a:solidFill>
            <a:miter lim="800000"/>
            <a:headEnd/>
            <a:tailEnd/>
          </a:ln>
          <a:effectLst/>
        </p:spPr>
        <p:txBody>
          <a:bodyPr wrap="none" anchor="ctr"/>
          <a:lstStyle/>
          <a:p>
            <a:endParaRPr lang="hr-HR"/>
          </a:p>
        </p:txBody>
      </p:sp>
      <p:sp>
        <p:nvSpPr>
          <p:cNvPr id="109574" name="Text Box 6"/>
          <p:cNvSpPr txBox="1">
            <a:spLocks noChangeArrowheads="1"/>
          </p:cNvSpPr>
          <p:nvPr/>
        </p:nvSpPr>
        <p:spPr bwMode="auto">
          <a:xfrm>
            <a:off x="4556125" y="5892800"/>
            <a:ext cx="2566728" cy="584775"/>
          </a:xfrm>
          <a:prstGeom prst="rect">
            <a:avLst/>
          </a:prstGeom>
          <a:noFill/>
          <a:ln w="9525">
            <a:noFill/>
            <a:miter lim="800000"/>
            <a:headEnd/>
            <a:tailEnd/>
          </a:ln>
          <a:effectLst/>
        </p:spPr>
        <p:txBody>
          <a:bodyPr wrap="none">
            <a:spAutoFit/>
          </a:bodyPr>
          <a:lstStyle/>
          <a:p>
            <a:r>
              <a:rPr lang="hr-HR" sz="3200" b="1" dirty="0" smtClean="0">
                <a:latin typeface="Comic Sans MS" pitchFamily="66" charset="0"/>
              </a:rPr>
              <a:t>melanocytes</a:t>
            </a:r>
            <a:endParaRPr lang="hr-HR" sz="3200" b="1" dirty="0">
              <a:latin typeface="Comic Sans MS" pitchFamily="66" charset="0"/>
            </a:endParaRPr>
          </a:p>
        </p:txBody>
      </p:sp>
      <p:sp>
        <p:nvSpPr>
          <p:cNvPr id="109577" name="Oval 9"/>
          <p:cNvSpPr>
            <a:spLocks noChangeArrowheads="1"/>
          </p:cNvSpPr>
          <p:nvPr/>
        </p:nvSpPr>
        <p:spPr bwMode="auto">
          <a:xfrm>
            <a:off x="3733800" y="4191000"/>
            <a:ext cx="1066800" cy="1219200"/>
          </a:xfrm>
          <a:prstGeom prst="ellipse">
            <a:avLst/>
          </a:prstGeom>
          <a:noFill/>
          <a:ln w="38100">
            <a:solidFill>
              <a:schemeClr val="tx1"/>
            </a:solidFill>
            <a:miter lim="800000"/>
            <a:headEnd/>
            <a:tailEnd/>
          </a:ln>
          <a:effectLst/>
        </p:spPr>
        <p:txBody>
          <a:bodyPr wrap="none" anchor="ctr"/>
          <a:lstStyle/>
          <a:p>
            <a:endParaRPr lang="hr-HR"/>
          </a:p>
        </p:txBody>
      </p:sp>
      <p:sp>
        <p:nvSpPr>
          <p:cNvPr id="109578" name="Oval 10"/>
          <p:cNvSpPr>
            <a:spLocks noChangeArrowheads="1"/>
          </p:cNvSpPr>
          <p:nvPr/>
        </p:nvSpPr>
        <p:spPr bwMode="auto">
          <a:xfrm>
            <a:off x="5410200" y="4114800"/>
            <a:ext cx="1066800" cy="1219200"/>
          </a:xfrm>
          <a:prstGeom prst="ellipse">
            <a:avLst/>
          </a:prstGeom>
          <a:noFill/>
          <a:ln w="38100">
            <a:solidFill>
              <a:schemeClr val="tx1"/>
            </a:solidFill>
            <a:miter lim="800000"/>
            <a:headEnd/>
            <a:tailEnd/>
          </a:ln>
          <a:effectLst/>
        </p:spPr>
        <p:txBody>
          <a:bodyPr wrap="none" anchor="ctr"/>
          <a:lstStyle/>
          <a:p>
            <a:endParaRPr lang="hr-H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 calcmode="lin" valueType="num">
                                      <p:cBhvr>
                                        <p:cTn id="7" dur="500" fill="hold"/>
                                        <p:tgtEl>
                                          <p:spTgt spid="109571"/>
                                        </p:tgtEl>
                                        <p:attrNameLst>
                                          <p:attrName>ppt_w</p:attrName>
                                        </p:attrNameLst>
                                      </p:cBhvr>
                                      <p:tavLst>
                                        <p:tav tm="0">
                                          <p:val>
                                            <p:fltVal val="0"/>
                                          </p:val>
                                        </p:tav>
                                        <p:tav tm="100000">
                                          <p:val>
                                            <p:strVal val="#ppt_w"/>
                                          </p:val>
                                        </p:tav>
                                      </p:tavLst>
                                    </p:anim>
                                    <p:anim calcmode="lin" valueType="num">
                                      <p:cBhvr>
                                        <p:cTn id="8" dur="500" fill="hold"/>
                                        <p:tgtEl>
                                          <p:spTgt spid="10957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9577"/>
                                        </p:tgtEl>
                                        <p:attrNameLst>
                                          <p:attrName>style.visibility</p:attrName>
                                        </p:attrNameLst>
                                      </p:cBhvr>
                                      <p:to>
                                        <p:strVal val="visible"/>
                                      </p:to>
                                    </p:set>
                                    <p:anim calcmode="lin" valueType="num">
                                      <p:cBhvr>
                                        <p:cTn id="13" dur="500" fill="hold"/>
                                        <p:tgtEl>
                                          <p:spTgt spid="109577"/>
                                        </p:tgtEl>
                                        <p:attrNameLst>
                                          <p:attrName>ppt_w</p:attrName>
                                        </p:attrNameLst>
                                      </p:cBhvr>
                                      <p:tavLst>
                                        <p:tav tm="0">
                                          <p:val>
                                            <p:fltVal val="0"/>
                                          </p:val>
                                        </p:tav>
                                        <p:tav tm="100000">
                                          <p:val>
                                            <p:strVal val="#ppt_w"/>
                                          </p:val>
                                        </p:tav>
                                      </p:tavLst>
                                    </p:anim>
                                    <p:anim calcmode="lin" valueType="num">
                                      <p:cBhvr>
                                        <p:cTn id="14" dur="500" fill="hold"/>
                                        <p:tgtEl>
                                          <p:spTgt spid="10957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9578"/>
                                        </p:tgtEl>
                                        <p:attrNameLst>
                                          <p:attrName>style.visibility</p:attrName>
                                        </p:attrNameLst>
                                      </p:cBhvr>
                                      <p:to>
                                        <p:strVal val="visible"/>
                                      </p:to>
                                    </p:set>
                                    <p:anim calcmode="lin" valueType="num">
                                      <p:cBhvr>
                                        <p:cTn id="19" dur="500" fill="hold"/>
                                        <p:tgtEl>
                                          <p:spTgt spid="109578"/>
                                        </p:tgtEl>
                                        <p:attrNameLst>
                                          <p:attrName>ppt_w</p:attrName>
                                        </p:attrNameLst>
                                      </p:cBhvr>
                                      <p:tavLst>
                                        <p:tav tm="0">
                                          <p:val>
                                            <p:fltVal val="0"/>
                                          </p:val>
                                        </p:tav>
                                        <p:tav tm="100000">
                                          <p:val>
                                            <p:strVal val="#ppt_w"/>
                                          </p:val>
                                        </p:tav>
                                      </p:tavLst>
                                    </p:anim>
                                    <p:anim calcmode="lin" valueType="num">
                                      <p:cBhvr>
                                        <p:cTn id="20" dur="500" fill="hold"/>
                                        <p:tgtEl>
                                          <p:spTgt spid="10957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9574">
                                            <p:txEl>
                                              <p:pRg st="0" end="0"/>
                                            </p:txEl>
                                          </p:spTgt>
                                        </p:tgtEl>
                                        <p:attrNameLst>
                                          <p:attrName>style.visibility</p:attrName>
                                        </p:attrNameLst>
                                      </p:cBhvr>
                                      <p:to>
                                        <p:strVal val="visible"/>
                                      </p:to>
                                    </p:set>
                                    <p:animEffect transition="in" filter="wipe(left)">
                                      <p:cBhvr>
                                        <p:cTn id="25" dur="500"/>
                                        <p:tgtEl>
                                          <p:spTgt spid="1095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p:bldP spid="109574" grpId="0" build="p" autoUpdateAnimBg="0"/>
      <p:bldP spid="109577" grpId="0" animBg="1"/>
      <p:bldP spid="10957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slika 011"/>
          <p:cNvPicPr>
            <a:picLocks noChangeAspect="1" noChangeArrowheads="1"/>
          </p:cNvPicPr>
          <p:nvPr/>
        </p:nvPicPr>
        <p:blipFill>
          <a:blip r:embed="rId3" cstate="print"/>
          <a:srcRect/>
          <a:stretch>
            <a:fillRect/>
          </a:stretch>
        </p:blipFill>
        <p:spPr bwMode="auto">
          <a:xfrm>
            <a:off x="1600200" y="1981200"/>
            <a:ext cx="5867400" cy="3954463"/>
          </a:xfrm>
          <a:prstGeom prst="rect">
            <a:avLst/>
          </a:prstGeom>
          <a:noFill/>
          <a:ln w="9525">
            <a:solidFill>
              <a:schemeClr val="accent2"/>
            </a:solidFill>
            <a:miter lim="800000"/>
            <a:headEnd/>
            <a:tailEnd/>
          </a:ln>
        </p:spPr>
      </p:pic>
      <p:sp>
        <p:nvSpPr>
          <p:cNvPr id="110595" name="Text Box 3"/>
          <p:cNvSpPr txBox="1">
            <a:spLocks noChangeArrowheads="1"/>
          </p:cNvSpPr>
          <p:nvPr/>
        </p:nvSpPr>
        <p:spPr bwMode="auto">
          <a:xfrm>
            <a:off x="1812925" y="884238"/>
            <a:ext cx="2002471"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Melanocytes</a:t>
            </a:r>
            <a:endParaRPr lang="hr-HR" sz="2400" b="1" dirty="0">
              <a:latin typeface="Comic Sans MS" pitchFamily="66" charset="0"/>
            </a:endParaRPr>
          </a:p>
        </p:txBody>
      </p:sp>
      <p:sp>
        <p:nvSpPr>
          <p:cNvPr id="110596" name="Text Box 4"/>
          <p:cNvSpPr txBox="1">
            <a:spLocks noChangeArrowheads="1"/>
          </p:cNvSpPr>
          <p:nvPr/>
        </p:nvSpPr>
        <p:spPr bwMode="auto">
          <a:xfrm>
            <a:off x="5791200" y="5418138"/>
            <a:ext cx="1883849" cy="307777"/>
          </a:xfrm>
          <a:prstGeom prst="rect">
            <a:avLst/>
          </a:prstGeom>
          <a:noFill/>
          <a:ln w="9525">
            <a:noFill/>
            <a:miter lim="800000"/>
            <a:headEnd/>
            <a:tailEnd/>
          </a:ln>
          <a:effectLst/>
        </p:spPr>
        <p:txBody>
          <a:bodyPr wrap="none">
            <a:spAutoFit/>
          </a:bodyPr>
          <a:lstStyle/>
          <a:p>
            <a:r>
              <a:rPr lang="hr-HR" sz="1400" b="1" dirty="0">
                <a:latin typeface="Comic Sans MS" pitchFamily="66" charset="0"/>
              </a:rPr>
              <a:t>split-skin </a:t>
            </a:r>
            <a:r>
              <a:rPr lang="hr-HR" sz="1400" b="1" dirty="0" smtClean="0">
                <a:latin typeface="Comic Sans MS" pitchFamily="66" charset="0"/>
              </a:rPr>
              <a:t>technique</a:t>
            </a:r>
            <a:endParaRPr lang="hr-HR" sz="1400" b="1" dirty="0">
              <a:latin typeface="Comic Sans MS" pitchFamily="66"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slika 012"/>
          <p:cNvPicPr>
            <a:picLocks noChangeAspect="1" noChangeArrowheads="1"/>
          </p:cNvPicPr>
          <p:nvPr/>
        </p:nvPicPr>
        <p:blipFill>
          <a:blip r:embed="rId3" cstate="print"/>
          <a:srcRect/>
          <a:stretch>
            <a:fillRect/>
          </a:stretch>
        </p:blipFill>
        <p:spPr bwMode="auto">
          <a:xfrm>
            <a:off x="304800" y="457200"/>
            <a:ext cx="8229600" cy="4740275"/>
          </a:xfrm>
          <a:prstGeom prst="rect">
            <a:avLst/>
          </a:prstGeom>
          <a:noFill/>
          <a:ln w="9525">
            <a:solidFill>
              <a:schemeClr val="accent2"/>
            </a:solidFill>
            <a:miter lim="800000"/>
            <a:headEnd/>
            <a:tailEnd/>
          </a:ln>
        </p:spPr>
      </p:pic>
      <p:sp>
        <p:nvSpPr>
          <p:cNvPr id="112643" name="Rectangle 3"/>
          <p:cNvSpPr>
            <a:spLocks noChangeArrowheads="1"/>
          </p:cNvSpPr>
          <p:nvPr/>
        </p:nvSpPr>
        <p:spPr bwMode="auto">
          <a:xfrm>
            <a:off x="2286000" y="4876800"/>
            <a:ext cx="3962400" cy="1981200"/>
          </a:xfrm>
          <a:prstGeom prst="rect">
            <a:avLst/>
          </a:prstGeom>
          <a:solidFill>
            <a:schemeClr val="bg1"/>
          </a:solidFill>
          <a:ln w="9525">
            <a:solidFill>
              <a:schemeClr val="accent2"/>
            </a:solidFill>
            <a:miter lim="800000"/>
            <a:headEnd/>
            <a:tailEnd/>
          </a:ln>
          <a:effectLst/>
        </p:spPr>
        <p:txBody>
          <a:bodyPr wrap="none" anchor="ctr"/>
          <a:lstStyle/>
          <a:p>
            <a:pPr algn="ctr"/>
            <a:r>
              <a:rPr lang="hr-HR" b="1" dirty="0" smtClean="0">
                <a:latin typeface="Comic Sans MS" pitchFamily="66" charset="0"/>
              </a:rPr>
              <a:t>other locations: </a:t>
            </a:r>
            <a:r>
              <a:rPr lang="hr-HR" dirty="0" smtClean="0">
                <a:latin typeface="Comic Sans MS" pitchFamily="66" charset="0"/>
              </a:rPr>
              <a:t>dermis</a:t>
            </a:r>
            <a:endParaRPr lang="hr-HR" dirty="0">
              <a:latin typeface="Comic Sans MS" pitchFamily="66" charset="0"/>
            </a:endParaRPr>
          </a:p>
          <a:p>
            <a:pPr algn="ctr"/>
            <a:r>
              <a:rPr lang="hr-HR" dirty="0">
                <a:latin typeface="Comic Sans MS" pitchFamily="66" charset="0"/>
              </a:rPr>
              <a:t>                         </a:t>
            </a:r>
            <a:r>
              <a:rPr lang="hr-HR" dirty="0" smtClean="0">
                <a:latin typeface="Comic Sans MS" pitchFamily="66" charset="0"/>
              </a:rPr>
              <a:t>   mucosa</a:t>
            </a:r>
            <a:endParaRPr lang="hr-HR" dirty="0">
              <a:latin typeface="Comic Sans MS" pitchFamily="66" charset="0"/>
            </a:endParaRPr>
          </a:p>
          <a:p>
            <a:pPr algn="ctr"/>
            <a:r>
              <a:rPr lang="hr-HR" dirty="0">
                <a:latin typeface="Comic Sans MS" pitchFamily="66" charset="0"/>
              </a:rPr>
              <a:t>                              </a:t>
            </a:r>
            <a:r>
              <a:rPr lang="hr-HR" dirty="0" smtClean="0">
                <a:latin typeface="Comic Sans MS" pitchFamily="66" charset="0"/>
              </a:rPr>
              <a:t> inner ear</a:t>
            </a:r>
            <a:endParaRPr lang="hr-HR" dirty="0">
              <a:latin typeface="Comic Sans MS" pitchFamily="66" charset="0"/>
            </a:endParaRPr>
          </a:p>
          <a:p>
            <a:pPr algn="ctr"/>
            <a:r>
              <a:rPr lang="hr-HR" dirty="0">
                <a:latin typeface="Comic Sans MS" pitchFamily="66" charset="0"/>
              </a:rPr>
              <a:t>                      </a:t>
            </a:r>
            <a:r>
              <a:rPr lang="hr-HR" dirty="0" smtClean="0">
                <a:latin typeface="Comic Sans MS" pitchFamily="66" charset="0"/>
              </a:rPr>
              <a:t>    </a:t>
            </a:r>
            <a:r>
              <a:rPr lang="hr-HR" dirty="0">
                <a:latin typeface="Comic Sans MS" pitchFamily="66" charset="0"/>
              </a:rPr>
              <a:t>orbita</a:t>
            </a:r>
          </a:p>
          <a:p>
            <a:pPr algn="ctr"/>
            <a:r>
              <a:rPr lang="hr-HR" dirty="0">
                <a:latin typeface="Comic Sans MS" pitchFamily="66" charset="0"/>
              </a:rPr>
              <a:t>                              </a:t>
            </a:r>
            <a:r>
              <a:rPr lang="hr-HR" dirty="0" smtClean="0">
                <a:latin typeface="Comic Sans MS" pitchFamily="66" charset="0"/>
              </a:rPr>
              <a:t>      mesenterium</a:t>
            </a:r>
            <a:endParaRPr lang="hr-HR" dirty="0">
              <a:latin typeface="Comic Sans MS" pitchFamily="66" charset="0"/>
            </a:endParaRPr>
          </a:p>
        </p:txBody>
      </p:sp>
      <p:sp>
        <p:nvSpPr>
          <p:cNvPr id="112645" name="Text Box 5"/>
          <p:cNvSpPr txBox="1">
            <a:spLocks noChangeArrowheads="1"/>
          </p:cNvSpPr>
          <p:nvPr/>
        </p:nvSpPr>
        <p:spPr bwMode="auto">
          <a:xfrm>
            <a:off x="746125" y="46038"/>
            <a:ext cx="6705682"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Melanocytes migration during embrional life</a:t>
            </a:r>
            <a:endParaRPr lang="hr-HR" sz="2400" b="1"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wipe(left)">
                                      <p:cBhvr>
                                        <p:cTn id="7" dur="5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Picture 1027" descr="slika 029"/>
          <p:cNvPicPr>
            <a:picLocks noChangeAspect="1" noChangeArrowheads="1"/>
          </p:cNvPicPr>
          <p:nvPr/>
        </p:nvPicPr>
        <p:blipFill>
          <a:blip r:embed="rId3" cstate="print"/>
          <a:srcRect/>
          <a:stretch>
            <a:fillRect/>
          </a:stretch>
        </p:blipFill>
        <p:spPr bwMode="auto">
          <a:xfrm>
            <a:off x="0" y="0"/>
            <a:ext cx="5562600" cy="6858000"/>
          </a:xfrm>
          <a:prstGeom prst="rect">
            <a:avLst/>
          </a:prstGeom>
          <a:noFill/>
          <a:ln w="9525">
            <a:solidFill>
              <a:schemeClr val="accent2"/>
            </a:solidFill>
            <a:miter lim="800000"/>
            <a:headEnd/>
            <a:tailEnd/>
          </a:ln>
        </p:spPr>
      </p:pic>
      <p:sp>
        <p:nvSpPr>
          <p:cNvPr id="118788" name="Text Box 1028"/>
          <p:cNvSpPr txBox="1">
            <a:spLocks noChangeArrowheads="1"/>
          </p:cNvSpPr>
          <p:nvPr/>
        </p:nvSpPr>
        <p:spPr bwMode="auto">
          <a:xfrm>
            <a:off x="5589822" y="1000108"/>
            <a:ext cx="3554178" cy="138499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epidermal-melanin unit</a:t>
            </a:r>
            <a:endParaRPr lang="hr-HR" sz="2400" b="1" dirty="0">
              <a:latin typeface="Comic Sans MS" pitchFamily="66" charset="0"/>
            </a:endParaRPr>
          </a:p>
          <a:p>
            <a:endParaRPr lang="hr-HR" sz="2400" b="1" dirty="0">
              <a:latin typeface="Comic Sans MS" pitchFamily="66" charset="0"/>
            </a:endParaRPr>
          </a:p>
          <a:p>
            <a:r>
              <a:rPr lang="hr-HR" dirty="0" smtClean="0">
                <a:latin typeface="Comic Sans MS" pitchFamily="66" charset="0"/>
              </a:rPr>
              <a:t>face   1/5  keratinocytes</a:t>
            </a:r>
            <a:endParaRPr lang="hr-HR" dirty="0">
              <a:latin typeface="Comic Sans MS" pitchFamily="66" charset="0"/>
            </a:endParaRPr>
          </a:p>
          <a:p>
            <a:r>
              <a:rPr lang="hr-HR" dirty="0" smtClean="0">
                <a:latin typeface="Comic Sans MS" pitchFamily="66" charset="0"/>
              </a:rPr>
              <a:t>trunk 1/36 keratinocytes</a:t>
            </a:r>
            <a:endParaRPr lang="hr-HR" dirty="0">
              <a:latin typeface="Comic Sans MS" pitchFamily="66"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slika 013"/>
          <p:cNvPicPr>
            <a:picLocks noChangeAspect="1" noChangeArrowheads="1"/>
          </p:cNvPicPr>
          <p:nvPr/>
        </p:nvPicPr>
        <p:blipFill>
          <a:blip r:embed="rId3" cstate="print"/>
          <a:srcRect/>
          <a:stretch>
            <a:fillRect/>
          </a:stretch>
        </p:blipFill>
        <p:spPr bwMode="auto">
          <a:xfrm>
            <a:off x="4648200" y="533400"/>
            <a:ext cx="3627438" cy="6324600"/>
          </a:xfrm>
          <a:prstGeom prst="rect">
            <a:avLst/>
          </a:prstGeom>
          <a:noFill/>
          <a:ln w="9525">
            <a:solidFill>
              <a:schemeClr val="accent2"/>
            </a:solidFill>
            <a:miter lim="800000"/>
            <a:headEnd/>
            <a:tailEnd/>
          </a:ln>
        </p:spPr>
      </p:pic>
      <p:pic>
        <p:nvPicPr>
          <p:cNvPr id="119811" name="Picture 3" descr="slika 014"/>
          <p:cNvPicPr>
            <a:picLocks noChangeAspect="1" noChangeArrowheads="1"/>
          </p:cNvPicPr>
          <p:nvPr/>
        </p:nvPicPr>
        <p:blipFill>
          <a:blip r:embed="rId4" cstate="print"/>
          <a:srcRect/>
          <a:stretch>
            <a:fillRect/>
          </a:stretch>
        </p:blipFill>
        <p:spPr bwMode="auto">
          <a:xfrm>
            <a:off x="304800" y="2133600"/>
            <a:ext cx="3840163" cy="4724400"/>
          </a:xfrm>
          <a:prstGeom prst="rect">
            <a:avLst/>
          </a:prstGeom>
          <a:noFill/>
          <a:ln w="9525">
            <a:solidFill>
              <a:schemeClr val="accent2"/>
            </a:solidFill>
            <a:miter lim="800000"/>
            <a:headEnd/>
            <a:tailEnd/>
          </a:ln>
        </p:spPr>
      </p:pic>
      <p:sp>
        <p:nvSpPr>
          <p:cNvPr id="119812" name="Text Box 4"/>
          <p:cNvSpPr txBox="1">
            <a:spLocks noChangeArrowheads="1"/>
          </p:cNvSpPr>
          <p:nvPr/>
        </p:nvSpPr>
        <p:spPr bwMode="auto">
          <a:xfrm>
            <a:off x="1355725" y="1112838"/>
            <a:ext cx="2079415"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Melanosomes</a:t>
            </a:r>
            <a:endParaRPr lang="hr-HR" sz="2400" b="1" dirty="0">
              <a:latin typeface="Comic Sans MS" pitchFamily="66"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lika 029"/>
          <p:cNvPicPr>
            <a:picLocks noChangeAspect="1" noChangeArrowheads="1"/>
          </p:cNvPicPr>
          <p:nvPr/>
        </p:nvPicPr>
        <p:blipFill>
          <a:blip r:embed="rId3" cstate="print"/>
          <a:srcRect/>
          <a:stretch>
            <a:fillRect/>
          </a:stretch>
        </p:blipFill>
        <p:spPr bwMode="auto">
          <a:xfrm>
            <a:off x="0" y="0"/>
            <a:ext cx="5562600" cy="6858000"/>
          </a:xfrm>
          <a:prstGeom prst="rect">
            <a:avLst/>
          </a:prstGeom>
          <a:noFill/>
          <a:ln w="9525">
            <a:solidFill>
              <a:schemeClr val="accent2"/>
            </a:solidFill>
            <a:miter lim="800000"/>
            <a:headEnd/>
            <a:tailEnd/>
          </a:ln>
        </p:spPr>
      </p:pic>
      <p:sp>
        <p:nvSpPr>
          <p:cNvPr id="6" name="Oval 5"/>
          <p:cNvSpPr/>
          <p:nvPr/>
        </p:nvSpPr>
        <p:spPr>
          <a:xfrm>
            <a:off x="2438400" y="3810000"/>
            <a:ext cx="3048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dirty="0"/>
          </a:p>
        </p:txBody>
      </p:sp>
      <p:cxnSp>
        <p:nvCxnSpPr>
          <p:cNvPr id="11" name="Straight Arrow Connector 10"/>
          <p:cNvCxnSpPr/>
          <p:nvPr/>
        </p:nvCxnSpPr>
        <p:spPr>
          <a:xfrm flipV="1">
            <a:off x="2133600" y="914400"/>
            <a:ext cx="2362200" cy="2057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743200" y="3505200"/>
            <a:ext cx="3048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dirty="0"/>
          </a:p>
        </p:txBody>
      </p:sp>
      <p:sp>
        <p:nvSpPr>
          <p:cNvPr id="12" name="Oval 11"/>
          <p:cNvSpPr/>
          <p:nvPr/>
        </p:nvSpPr>
        <p:spPr>
          <a:xfrm>
            <a:off x="3124200" y="3886200"/>
            <a:ext cx="3048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dirty="0"/>
          </a:p>
        </p:txBody>
      </p:sp>
      <p:sp>
        <p:nvSpPr>
          <p:cNvPr id="14" name="Oval 13"/>
          <p:cNvSpPr/>
          <p:nvPr/>
        </p:nvSpPr>
        <p:spPr>
          <a:xfrm>
            <a:off x="3886200" y="3352800"/>
            <a:ext cx="3048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dirty="0"/>
          </a:p>
        </p:txBody>
      </p:sp>
      <p:sp>
        <p:nvSpPr>
          <p:cNvPr id="15" name="Text Box 1028"/>
          <p:cNvSpPr txBox="1">
            <a:spLocks noChangeArrowheads="1"/>
          </p:cNvSpPr>
          <p:nvPr/>
        </p:nvSpPr>
        <p:spPr bwMode="auto">
          <a:xfrm>
            <a:off x="5589822" y="1000108"/>
            <a:ext cx="3554178" cy="138499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epidermal-melanin unit</a:t>
            </a:r>
            <a:endParaRPr lang="hr-HR" sz="2400" b="1" dirty="0">
              <a:latin typeface="Comic Sans MS" pitchFamily="66" charset="0"/>
            </a:endParaRPr>
          </a:p>
          <a:p>
            <a:endParaRPr lang="hr-HR" sz="2400" b="1" dirty="0">
              <a:latin typeface="Comic Sans MS" pitchFamily="66" charset="0"/>
            </a:endParaRPr>
          </a:p>
          <a:p>
            <a:r>
              <a:rPr lang="hr-HR" dirty="0" smtClean="0">
                <a:latin typeface="Comic Sans MS" pitchFamily="66" charset="0"/>
              </a:rPr>
              <a:t>face   1/5  keratinocytes</a:t>
            </a:r>
            <a:endParaRPr lang="hr-HR" dirty="0">
              <a:latin typeface="Comic Sans MS" pitchFamily="66" charset="0"/>
            </a:endParaRPr>
          </a:p>
          <a:p>
            <a:r>
              <a:rPr lang="hr-HR" dirty="0" smtClean="0">
                <a:latin typeface="Comic Sans MS" pitchFamily="66" charset="0"/>
              </a:rPr>
              <a:t>trunk 1/36 keratinocytes</a:t>
            </a:r>
            <a:endParaRPr lang="hr-HR" dirty="0">
              <a:latin typeface="Comic Sans MS" pitchFamily="66"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therametics.com/images/websitephotos/melanin%20unit.png"/>
          <p:cNvPicPr>
            <a:picLocks noChangeAspect="1" noChangeArrowheads="1"/>
          </p:cNvPicPr>
          <p:nvPr/>
        </p:nvPicPr>
        <p:blipFill>
          <a:blip r:embed="rId3" cstate="print"/>
          <a:srcRect/>
          <a:stretch>
            <a:fillRect/>
          </a:stretch>
        </p:blipFill>
        <p:spPr bwMode="auto">
          <a:xfrm>
            <a:off x="0" y="244475"/>
            <a:ext cx="9148763" cy="5927725"/>
          </a:xfrm>
          <a:prstGeom prst="rect">
            <a:avLst/>
          </a:prstGeom>
          <a:noFill/>
          <a:ln w="9525">
            <a:noFill/>
            <a:miter lim="800000"/>
            <a:headEnd/>
            <a:tailEnd/>
          </a:ln>
        </p:spPr>
      </p:pic>
      <p:sp>
        <p:nvSpPr>
          <p:cNvPr id="3" name="Rectangle 2"/>
          <p:cNvSpPr/>
          <p:nvPr/>
        </p:nvSpPr>
        <p:spPr>
          <a:xfrm>
            <a:off x="7162800" y="4495800"/>
            <a:ext cx="19812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p>
        </p:txBody>
      </p:sp>
      <p:sp>
        <p:nvSpPr>
          <p:cNvPr id="4" name="Rectangle 3"/>
          <p:cNvSpPr/>
          <p:nvPr/>
        </p:nvSpPr>
        <p:spPr>
          <a:xfrm>
            <a:off x="7696200" y="41148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p>
        </p:txBody>
      </p:sp>
      <p:sp>
        <p:nvSpPr>
          <p:cNvPr id="5" name="Rectangle 4"/>
          <p:cNvSpPr/>
          <p:nvPr/>
        </p:nvSpPr>
        <p:spPr>
          <a:xfrm>
            <a:off x="6781800" y="33528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p>
        </p:txBody>
      </p:sp>
      <p:sp>
        <p:nvSpPr>
          <p:cNvPr id="6" name="Rectangle 5"/>
          <p:cNvSpPr/>
          <p:nvPr/>
        </p:nvSpPr>
        <p:spPr>
          <a:xfrm>
            <a:off x="6629400" y="44196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p>
        </p:txBody>
      </p:sp>
      <p:sp>
        <p:nvSpPr>
          <p:cNvPr id="7" name="Rectangle 6"/>
          <p:cNvSpPr/>
          <p:nvPr/>
        </p:nvSpPr>
        <p:spPr>
          <a:xfrm>
            <a:off x="6629400" y="54864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p>
        </p:txBody>
      </p:sp>
      <p:sp>
        <p:nvSpPr>
          <p:cNvPr id="8" name="Oval 12"/>
          <p:cNvSpPr>
            <a:spLocks noChangeArrowheads="1"/>
          </p:cNvSpPr>
          <p:nvPr/>
        </p:nvSpPr>
        <p:spPr bwMode="auto">
          <a:xfrm rot="-273288">
            <a:off x="4189413" y="927100"/>
            <a:ext cx="1765300" cy="1390650"/>
          </a:xfrm>
          <a:prstGeom prst="ellipse">
            <a:avLst/>
          </a:prstGeom>
          <a:noFill/>
          <a:ln w="57150">
            <a:solidFill>
              <a:srgbClr val="FF0066"/>
            </a:solidFill>
            <a:round/>
            <a:headEnd/>
            <a:tailEnd/>
          </a:ln>
        </p:spPr>
        <p:txBody>
          <a:bodyPr wrap="none" anchor="ctr"/>
          <a:lstStyle/>
          <a:p>
            <a:endParaRPr lang="hr-H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therametics.com/images/websitephotos/melanin%20unit.png"/>
          <p:cNvPicPr>
            <a:picLocks noChangeAspect="1" noChangeArrowheads="1"/>
          </p:cNvPicPr>
          <p:nvPr/>
        </p:nvPicPr>
        <p:blipFill>
          <a:blip r:embed="rId3" cstate="print"/>
          <a:srcRect/>
          <a:stretch>
            <a:fillRect/>
          </a:stretch>
        </p:blipFill>
        <p:spPr bwMode="auto">
          <a:xfrm>
            <a:off x="0" y="244475"/>
            <a:ext cx="9148763" cy="5927725"/>
          </a:xfrm>
          <a:prstGeom prst="rect">
            <a:avLst/>
          </a:prstGeom>
          <a:noFill/>
          <a:ln w="9525">
            <a:noFill/>
            <a:miter lim="800000"/>
            <a:headEnd/>
            <a:tailEnd/>
          </a:ln>
        </p:spPr>
      </p:pic>
      <p:sp>
        <p:nvSpPr>
          <p:cNvPr id="3" name="Rectangle 2"/>
          <p:cNvSpPr/>
          <p:nvPr/>
        </p:nvSpPr>
        <p:spPr>
          <a:xfrm>
            <a:off x="7162800" y="4495800"/>
            <a:ext cx="19812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p>
        </p:txBody>
      </p:sp>
      <p:sp>
        <p:nvSpPr>
          <p:cNvPr id="4" name="Rectangle 3"/>
          <p:cNvSpPr/>
          <p:nvPr/>
        </p:nvSpPr>
        <p:spPr>
          <a:xfrm>
            <a:off x="7696200" y="41148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p>
        </p:txBody>
      </p:sp>
      <p:sp>
        <p:nvSpPr>
          <p:cNvPr id="5" name="Rectangle 4"/>
          <p:cNvSpPr/>
          <p:nvPr/>
        </p:nvSpPr>
        <p:spPr>
          <a:xfrm>
            <a:off x="6781800" y="33528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p>
        </p:txBody>
      </p:sp>
      <p:sp>
        <p:nvSpPr>
          <p:cNvPr id="6" name="Rectangle 5"/>
          <p:cNvSpPr/>
          <p:nvPr/>
        </p:nvSpPr>
        <p:spPr>
          <a:xfrm>
            <a:off x="6629400" y="44196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p>
        </p:txBody>
      </p:sp>
      <p:sp>
        <p:nvSpPr>
          <p:cNvPr id="7" name="Rectangle 6"/>
          <p:cNvSpPr/>
          <p:nvPr/>
        </p:nvSpPr>
        <p:spPr>
          <a:xfrm>
            <a:off x="6629400" y="54864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dirty="0"/>
          </a:p>
        </p:txBody>
      </p:sp>
      <p:sp>
        <p:nvSpPr>
          <p:cNvPr id="16392" name="Oval 12"/>
          <p:cNvSpPr>
            <a:spLocks noChangeArrowheads="1"/>
          </p:cNvSpPr>
          <p:nvPr/>
        </p:nvSpPr>
        <p:spPr bwMode="auto">
          <a:xfrm rot="-273288">
            <a:off x="4189413" y="927100"/>
            <a:ext cx="1765300" cy="1390650"/>
          </a:xfrm>
          <a:prstGeom prst="ellipse">
            <a:avLst/>
          </a:prstGeom>
          <a:noFill/>
          <a:ln w="57150">
            <a:solidFill>
              <a:srgbClr val="FF0066"/>
            </a:solidFill>
            <a:round/>
            <a:headEnd/>
            <a:tailEnd/>
          </a:ln>
        </p:spPr>
        <p:txBody>
          <a:bodyPr wrap="none" anchor="ctr"/>
          <a:lstStyle/>
          <a:p>
            <a:endParaRPr lang="hr-HR"/>
          </a:p>
        </p:txBody>
      </p:sp>
      <p:sp>
        <p:nvSpPr>
          <p:cNvPr id="10" name="Moon 9"/>
          <p:cNvSpPr/>
          <p:nvPr/>
        </p:nvSpPr>
        <p:spPr>
          <a:xfrm rot="5400000">
            <a:off x="4419600" y="-1143000"/>
            <a:ext cx="1295400" cy="4343400"/>
          </a:xfrm>
          <a:prstGeom prst="moon">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cxnSp>
        <p:nvCxnSpPr>
          <p:cNvPr id="12" name="Straight Connector 11"/>
          <p:cNvCxnSpPr/>
          <p:nvPr/>
        </p:nvCxnSpPr>
        <p:spPr>
          <a:xfrm rot="16200000" flipH="1">
            <a:off x="2819400" y="152400"/>
            <a:ext cx="838200" cy="5334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3467100" y="38100"/>
            <a:ext cx="838200" cy="7620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1026"/>
          <p:cNvSpPr txBox="1">
            <a:spLocks noChangeArrowheads="1"/>
          </p:cNvSpPr>
          <p:nvPr/>
        </p:nvSpPr>
        <p:spPr bwMode="auto">
          <a:xfrm>
            <a:off x="1143000" y="817563"/>
            <a:ext cx="4099199" cy="584775"/>
          </a:xfrm>
          <a:prstGeom prst="rect">
            <a:avLst/>
          </a:prstGeom>
          <a:noFill/>
          <a:ln w="9525">
            <a:noFill/>
            <a:miter lim="800000"/>
            <a:headEnd/>
            <a:tailEnd/>
          </a:ln>
          <a:effectLst/>
        </p:spPr>
        <p:txBody>
          <a:bodyPr wrap="none">
            <a:spAutoFit/>
          </a:bodyPr>
          <a:lstStyle/>
          <a:p>
            <a:r>
              <a:rPr lang="hr-HR" sz="3200" b="1" dirty="0" smtClean="0">
                <a:latin typeface="Comic Sans MS" pitchFamily="66" charset="0"/>
              </a:rPr>
              <a:t>Epidermal simbionts</a:t>
            </a:r>
            <a:endParaRPr lang="hr-HR" sz="3200" b="1" dirty="0">
              <a:latin typeface="Comic Sans MS" pitchFamily="66" charset="0"/>
            </a:endParaRPr>
          </a:p>
        </p:txBody>
      </p:sp>
      <p:sp>
        <p:nvSpPr>
          <p:cNvPr id="111619" name="Text Box 1027"/>
          <p:cNvSpPr txBox="1">
            <a:spLocks noChangeArrowheads="1"/>
          </p:cNvSpPr>
          <p:nvPr/>
        </p:nvSpPr>
        <p:spPr bwMode="auto">
          <a:xfrm>
            <a:off x="1214414" y="2714620"/>
            <a:ext cx="3010761" cy="2246769"/>
          </a:xfrm>
          <a:prstGeom prst="rect">
            <a:avLst/>
          </a:prstGeom>
          <a:noFill/>
          <a:ln w="9525">
            <a:noFill/>
            <a:miter lim="800000"/>
            <a:headEnd/>
            <a:tailEnd/>
          </a:ln>
          <a:effectLst/>
        </p:spPr>
        <p:txBody>
          <a:bodyPr wrap="none">
            <a:spAutoFit/>
          </a:bodyPr>
          <a:lstStyle/>
          <a:p>
            <a:r>
              <a:rPr lang="hr-HR" sz="2800" b="1" dirty="0" smtClean="0">
                <a:solidFill>
                  <a:schemeClr val="bg1">
                    <a:lumMod val="65000"/>
                  </a:schemeClr>
                </a:solidFill>
                <a:latin typeface="Comic Sans MS" pitchFamily="66" charset="0"/>
              </a:rPr>
              <a:t>Melanocytes</a:t>
            </a:r>
          </a:p>
          <a:p>
            <a:endParaRPr lang="hr-HR" sz="2800" b="1" dirty="0" smtClean="0">
              <a:latin typeface="Comic Sans MS" pitchFamily="66" charset="0"/>
            </a:endParaRPr>
          </a:p>
          <a:p>
            <a:r>
              <a:rPr lang="hr-HR" sz="2800" b="1" dirty="0" smtClean="0">
                <a:latin typeface="Comic Sans MS" pitchFamily="66" charset="0"/>
              </a:rPr>
              <a:t>Langerhans cells</a:t>
            </a:r>
          </a:p>
          <a:p>
            <a:endParaRPr lang="hr-HR" sz="2800" b="1" dirty="0">
              <a:solidFill>
                <a:schemeClr val="bg1">
                  <a:lumMod val="75000"/>
                </a:schemeClr>
              </a:solidFill>
              <a:latin typeface="Comic Sans MS" pitchFamily="66" charset="0"/>
            </a:endParaRPr>
          </a:p>
          <a:p>
            <a:r>
              <a:rPr lang="hr-HR" sz="2800" b="1" dirty="0" smtClean="0">
                <a:solidFill>
                  <a:schemeClr val="bg1">
                    <a:lumMod val="65000"/>
                  </a:schemeClr>
                </a:solidFill>
                <a:latin typeface="Comic Sans MS" pitchFamily="66" charset="0"/>
              </a:rPr>
              <a:t>Merkel cell</a:t>
            </a:r>
            <a:endParaRPr lang="hr-HR" sz="2800" b="1" dirty="0">
              <a:solidFill>
                <a:schemeClr val="bg1">
                  <a:lumMod val="65000"/>
                </a:schemeClr>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2" end="2"/>
                                            </p:txEl>
                                          </p:spTgt>
                                        </p:tgtEl>
                                        <p:attrNameLst>
                                          <p:attrName>style.visibility</p:attrName>
                                        </p:attrNameLst>
                                      </p:cBhvr>
                                      <p:to>
                                        <p:strVal val="visible"/>
                                      </p:to>
                                    </p:set>
                                    <p:animEffect transition="in" filter="wipe(left)">
                                      <p:cBhvr>
                                        <p:cTn id="12" dur="500"/>
                                        <p:tgtEl>
                                          <p:spTgt spid="1116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4" end="4"/>
                                            </p:txEl>
                                          </p:spTgt>
                                        </p:tgtEl>
                                        <p:attrNameLst>
                                          <p:attrName>style.visibility</p:attrName>
                                        </p:attrNameLst>
                                      </p:cBhvr>
                                      <p:to>
                                        <p:strVal val="visible"/>
                                      </p:to>
                                    </p:set>
                                    <p:animEffect transition="in" filter="wipe(left)">
                                      <p:cBhvr>
                                        <p:cTn id="17" dur="500"/>
                                        <p:tgtEl>
                                          <p:spTgt spid="1116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http://southeastregionalcenter.org/files/2010/11/hand-in-hand.jpg"/>
          <p:cNvPicPr>
            <a:picLocks noChangeAspect="1" noChangeArrowheads="1"/>
          </p:cNvPicPr>
          <p:nvPr/>
        </p:nvPicPr>
        <p:blipFill>
          <a:blip r:embed="rId3" cstate="print"/>
          <a:srcRect/>
          <a:stretch>
            <a:fillRect/>
          </a:stretch>
        </p:blipFill>
        <p:spPr bwMode="auto">
          <a:xfrm>
            <a:off x="571500" y="714375"/>
            <a:ext cx="7929563" cy="5462588"/>
          </a:xfrm>
          <a:prstGeom prst="rect">
            <a:avLst/>
          </a:prstGeom>
          <a:noFill/>
          <a:ln w="28575">
            <a:solidFill>
              <a:schemeClr val="tx2">
                <a:lumMod val="40000"/>
                <a:lumOff val="60000"/>
              </a:schemeClr>
            </a:solidFill>
          </a:ln>
        </p:spPr>
      </p:pic>
      <p:sp>
        <p:nvSpPr>
          <p:cNvPr id="3" name="TextBox 2"/>
          <p:cNvSpPr txBox="1"/>
          <p:nvPr/>
        </p:nvSpPr>
        <p:spPr>
          <a:xfrm>
            <a:off x="1000100" y="6286520"/>
            <a:ext cx="7156126" cy="400110"/>
          </a:xfrm>
          <a:prstGeom prst="rect">
            <a:avLst/>
          </a:prstGeom>
          <a:noFill/>
        </p:spPr>
        <p:txBody>
          <a:bodyPr wrap="none" rtlCol="0">
            <a:spAutoFit/>
          </a:bodyPr>
          <a:lstStyle/>
          <a:p>
            <a:r>
              <a:rPr lang="hr-HR" sz="2000" dirty="0" smtClean="0">
                <a:latin typeface="Comic Sans MS" pitchFamily="66" charset="0"/>
              </a:rPr>
              <a:t>the skin – the interface between  humans and environment</a:t>
            </a:r>
            <a:endParaRPr lang="hr-HR" sz="2000" dirty="0">
              <a:latin typeface="Comic Sans MS" pitchFamily="66"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slika 030"/>
          <p:cNvPicPr>
            <a:picLocks noChangeAspect="1" noChangeArrowheads="1"/>
          </p:cNvPicPr>
          <p:nvPr/>
        </p:nvPicPr>
        <p:blipFill>
          <a:blip r:embed="rId3" cstate="print"/>
          <a:srcRect/>
          <a:stretch>
            <a:fillRect/>
          </a:stretch>
        </p:blipFill>
        <p:spPr bwMode="auto">
          <a:xfrm>
            <a:off x="0" y="0"/>
            <a:ext cx="5022850" cy="6858000"/>
          </a:xfrm>
          <a:prstGeom prst="rect">
            <a:avLst/>
          </a:prstGeom>
          <a:noFill/>
          <a:ln w="9525">
            <a:solidFill>
              <a:schemeClr val="accent2"/>
            </a:solidFill>
            <a:miter lim="800000"/>
            <a:headEnd/>
            <a:tailEnd/>
          </a:ln>
        </p:spPr>
      </p:pic>
      <p:sp>
        <p:nvSpPr>
          <p:cNvPr id="113667" name="Text Box 3"/>
          <p:cNvSpPr txBox="1">
            <a:spLocks noChangeArrowheads="1"/>
          </p:cNvSpPr>
          <p:nvPr/>
        </p:nvSpPr>
        <p:spPr bwMode="auto">
          <a:xfrm>
            <a:off x="1643042" y="6215082"/>
            <a:ext cx="2597186"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Langerhans cell </a:t>
            </a:r>
            <a:endParaRPr lang="hr-HR" sz="2400" b="1" dirty="0">
              <a:latin typeface="Comic Sans MS" pitchFamily="66" charset="0"/>
            </a:endParaRPr>
          </a:p>
        </p:txBody>
      </p:sp>
      <p:sp>
        <p:nvSpPr>
          <p:cNvPr id="113668" name="Text Box 4"/>
          <p:cNvSpPr txBox="1">
            <a:spLocks noChangeArrowheads="1"/>
          </p:cNvSpPr>
          <p:nvPr/>
        </p:nvSpPr>
        <p:spPr bwMode="auto">
          <a:xfrm>
            <a:off x="4000496" y="6286520"/>
            <a:ext cx="1311275" cy="336550"/>
          </a:xfrm>
          <a:prstGeom prst="rect">
            <a:avLst/>
          </a:prstGeom>
          <a:noFill/>
          <a:ln w="9525">
            <a:noFill/>
            <a:miter lim="800000"/>
            <a:headEnd/>
            <a:tailEnd/>
          </a:ln>
          <a:effectLst/>
        </p:spPr>
        <p:txBody>
          <a:bodyPr>
            <a:spAutoFit/>
          </a:bodyPr>
          <a:lstStyle/>
          <a:p>
            <a:r>
              <a:rPr lang="hr-HR" sz="1600" dirty="0" smtClean="0">
                <a:latin typeface="Comic Sans MS" pitchFamily="66" charset="0"/>
              </a:rPr>
              <a:t>(1860.)</a:t>
            </a:r>
            <a:endParaRPr lang="hr-HR" sz="1600" dirty="0">
              <a:latin typeface="Comic Sans MS" pitchFamily="66" charset="0"/>
            </a:endParaRPr>
          </a:p>
        </p:txBody>
      </p:sp>
      <p:sp>
        <p:nvSpPr>
          <p:cNvPr id="113669" name="Text Box 5"/>
          <p:cNvSpPr txBox="1">
            <a:spLocks noChangeArrowheads="1"/>
          </p:cNvSpPr>
          <p:nvPr/>
        </p:nvSpPr>
        <p:spPr bwMode="auto">
          <a:xfrm>
            <a:off x="5318125" y="2713038"/>
            <a:ext cx="3411511" cy="2308324"/>
          </a:xfrm>
          <a:prstGeom prst="rect">
            <a:avLst/>
          </a:prstGeom>
          <a:noFill/>
          <a:ln w="9525">
            <a:noFill/>
            <a:miter lim="800000"/>
            <a:headEnd/>
            <a:tailEnd/>
          </a:ln>
          <a:effectLst/>
        </p:spPr>
        <p:txBody>
          <a:bodyPr wrap="none">
            <a:spAutoFit/>
          </a:bodyPr>
          <a:lstStyle/>
          <a:p>
            <a:r>
              <a:rPr lang="hr-HR" sz="2400" dirty="0" smtClean="0">
                <a:latin typeface="Comic Sans MS" pitchFamily="66" charset="0"/>
              </a:rPr>
              <a:t>in spinous layer</a:t>
            </a:r>
          </a:p>
          <a:p>
            <a:endParaRPr lang="hr-HR" sz="2400" dirty="0" smtClean="0">
              <a:latin typeface="Comic Sans MS" pitchFamily="66" charset="0"/>
            </a:endParaRPr>
          </a:p>
          <a:p>
            <a:r>
              <a:rPr lang="hr-HR" sz="2400" dirty="0" smtClean="0">
                <a:latin typeface="Comic Sans MS" pitchFamily="66" charset="0"/>
              </a:rPr>
              <a:t>no desmosomes</a:t>
            </a:r>
          </a:p>
          <a:p>
            <a:endParaRPr lang="hr-HR" sz="2400" b="1" dirty="0" smtClean="0">
              <a:solidFill>
                <a:srgbClr val="F01A52"/>
              </a:solidFill>
              <a:latin typeface="Comic Sans MS" pitchFamily="66" charset="0"/>
            </a:endParaRPr>
          </a:p>
          <a:p>
            <a:endParaRPr lang="hr-HR" sz="2400" b="1" dirty="0" smtClean="0">
              <a:solidFill>
                <a:srgbClr val="F01A52"/>
              </a:solidFill>
              <a:latin typeface="Comic Sans MS" pitchFamily="66" charset="0"/>
            </a:endParaRPr>
          </a:p>
          <a:p>
            <a:r>
              <a:rPr lang="hr-HR" sz="2400" b="1" dirty="0" smtClean="0">
                <a:solidFill>
                  <a:srgbClr val="F01A52"/>
                </a:solidFill>
                <a:latin typeface="Comic Sans MS" pitchFamily="66" charset="0"/>
              </a:rPr>
              <a:t>4% of epidermal cells</a:t>
            </a:r>
            <a:endParaRPr lang="hr-HR" sz="2400" b="1" dirty="0">
              <a:solidFill>
                <a:srgbClr val="F01A52"/>
              </a:solidFill>
              <a:latin typeface="Comic Sans MS" pitchFamily="66" charset="0"/>
            </a:endParaRPr>
          </a:p>
        </p:txBody>
      </p:sp>
      <p:sp>
        <p:nvSpPr>
          <p:cNvPr id="113670" name="Text Box 6"/>
          <p:cNvSpPr txBox="1">
            <a:spLocks noChangeArrowheads="1"/>
          </p:cNvSpPr>
          <p:nvPr/>
        </p:nvSpPr>
        <p:spPr bwMode="auto">
          <a:xfrm>
            <a:off x="5410200" y="4038600"/>
            <a:ext cx="2057400" cy="457200"/>
          </a:xfrm>
          <a:prstGeom prst="rect">
            <a:avLst/>
          </a:prstGeom>
          <a:noFill/>
          <a:ln w="9525">
            <a:noFill/>
            <a:miter lim="800000"/>
            <a:headEnd/>
            <a:tailEnd/>
          </a:ln>
          <a:effectLst/>
        </p:spPr>
        <p:txBody>
          <a:bodyPr>
            <a:spAutoFit/>
          </a:bodyPr>
          <a:lstStyle/>
          <a:p>
            <a:pPr>
              <a:spcBef>
                <a:spcPct val="50000"/>
              </a:spcBef>
            </a:pPr>
            <a:endParaRPr lang="hr-HR" sz="2400">
              <a:latin typeface="Comic Sans MS" pitchFamily="66" charset="0"/>
            </a:endParaRPr>
          </a:p>
        </p:txBody>
      </p:sp>
      <p:sp>
        <p:nvSpPr>
          <p:cNvPr id="113671" name="Oval 7"/>
          <p:cNvSpPr>
            <a:spLocks noChangeArrowheads="1"/>
          </p:cNvSpPr>
          <p:nvPr/>
        </p:nvSpPr>
        <p:spPr bwMode="auto">
          <a:xfrm rot="-1959633">
            <a:off x="-304800" y="381000"/>
            <a:ext cx="3352800" cy="1524000"/>
          </a:xfrm>
          <a:prstGeom prst="ellipse">
            <a:avLst/>
          </a:prstGeom>
          <a:noFill/>
          <a:ln w="57150">
            <a:solidFill>
              <a:schemeClr val="tx1"/>
            </a:solidFill>
            <a:miter lim="800000"/>
            <a:headEnd/>
            <a:tailEnd/>
          </a:ln>
          <a:effectLst/>
        </p:spPr>
        <p:txBody>
          <a:bodyPr wrap="none" anchor="ctr"/>
          <a:lstStyle/>
          <a:p>
            <a:endParaRPr lang="hr-HR"/>
          </a:p>
        </p:txBody>
      </p:sp>
      <p:sp>
        <p:nvSpPr>
          <p:cNvPr id="113672" name="Line 8"/>
          <p:cNvSpPr>
            <a:spLocks noChangeShapeType="1"/>
          </p:cNvSpPr>
          <p:nvPr/>
        </p:nvSpPr>
        <p:spPr bwMode="auto">
          <a:xfrm flipH="1">
            <a:off x="914400" y="3200400"/>
            <a:ext cx="1600200" cy="1066800"/>
          </a:xfrm>
          <a:prstGeom prst="line">
            <a:avLst/>
          </a:prstGeom>
          <a:noFill/>
          <a:ln w="38100">
            <a:solidFill>
              <a:schemeClr val="tx1"/>
            </a:solidFill>
            <a:miter lim="800000"/>
            <a:headEnd/>
            <a:tailEnd/>
          </a:ln>
          <a:effectLst/>
        </p:spPr>
        <p:txBody>
          <a:bodyPr wrap="none"/>
          <a:lstStyle/>
          <a:p>
            <a:endParaRPr lang="hr-HR"/>
          </a:p>
        </p:txBody>
      </p:sp>
      <p:sp>
        <p:nvSpPr>
          <p:cNvPr id="113673" name="Text Box 9"/>
          <p:cNvSpPr txBox="1">
            <a:spLocks noChangeArrowheads="1"/>
          </p:cNvSpPr>
          <p:nvPr/>
        </p:nvSpPr>
        <p:spPr bwMode="auto">
          <a:xfrm>
            <a:off x="0" y="4273550"/>
            <a:ext cx="1385316" cy="461665"/>
          </a:xfrm>
          <a:prstGeom prst="rect">
            <a:avLst/>
          </a:prstGeom>
          <a:noFill/>
          <a:ln w="9525">
            <a:noFill/>
            <a:miter lim="800000"/>
            <a:headEnd/>
            <a:tailEnd/>
          </a:ln>
          <a:effectLst/>
        </p:spPr>
        <p:txBody>
          <a:bodyPr wrap="none">
            <a:spAutoFit/>
          </a:bodyPr>
          <a:lstStyle/>
          <a:p>
            <a:r>
              <a:rPr lang="hr-HR" sz="1200" b="1" dirty="0">
                <a:latin typeface="Comic Sans MS" pitchFamily="66" charset="0"/>
              </a:rPr>
              <a:t>MHC </a:t>
            </a:r>
            <a:r>
              <a:rPr lang="hr-HR" sz="1200" b="1" dirty="0" smtClean="0">
                <a:latin typeface="Comic Sans MS" pitchFamily="66" charset="0"/>
              </a:rPr>
              <a:t>class  </a:t>
            </a:r>
            <a:r>
              <a:rPr lang="hr-HR" sz="1200" b="1" dirty="0">
                <a:latin typeface="Comic Sans MS" pitchFamily="66" charset="0"/>
              </a:rPr>
              <a:t>II</a:t>
            </a:r>
          </a:p>
          <a:p>
            <a:r>
              <a:rPr lang="hr-HR" sz="1200" b="1" dirty="0">
                <a:latin typeface="Comic Sans MS" pitchFamily="66" charset="0"/>
              </a:rPr>
              <a:t>HLA-D/DR </a:t>
            </a:r>
            <a:r>
              <a:rPr lang="hr-HR" sz="1200" b="1" dirty="0" smtClean="0">
                <a:latin typeface="Comic Sans MS" pitchFamily="66" charset="0"/>
              </a:rPr>
              <a:t>type</a:t>
            </a:r>
            <a:endParaRPr lang="hr-HR" sz="1200" b="1" dirty="0">
              <a:latin typeface="Comic Sans MS" pitchFamily="66" charset="0"/>
            </a:endParaRPr>
          </a:p>
        </p:txBody>
      </p:sp>
      <p:sp>
        <p:nvSpPr>
          <p:cNvPr id="113674" name="Text Box 10"/>
          <p:cNvSpPr txBox="1">
            <a:spLocks noChangeArrowheads="1"/>
          </p:cNvSpPr>
          <p:nvPr/>
        </p:nvSpPr>
        <p:spPr bwMode="auto">
          <a:xfrm>
            <a:off x="0" y="4730750"/>
            <a:ext cx="3013967" cy="276999"/>
          </a:xfrm>
          <a:prstGeom prst="rect">
            <a:avLst/>
          </a:prstGeom>
          <a:noFill/>
          <a:ln w="9525">
            <a:noFill/>
            <a:miter lim="800000"/>
            <a:headEnd/>
            <a:tailEnd/>
          </a:ln>
          <a:effectLst/>
        </p:spPr>
        <p:txBody>
          <a:bodyPr wrap="none">
            <a:spAutoFit/>
          </a:bodyPr>
          <a:lstStyle/>
          <a:p>
            <a:r>
              <a:rPr lang="hr-HR" sz="1200" b="1" dirty="0">
                <a:latin typeface="Comic Sans MS" pitchFamily="66" charset="0"/>
              </a:rPr>
              <a:t>receptor </a:t>
            </a:r>
            <a:r>
              <a:rPr lang="hr-HR" sz="1200" b="1" dirty="0" smtClean="0">
                <a:latin typeface="Comic Sans MS" pitchFamily="66" charset="0"/>
              </a:rPr>
              <a:t>for </a:t>
            </a:r>
            <a:r>
              <a:rPr lang="hr-HR" sz="1200" b="1" dirty="0">
                <a:latin typeface="Comic Sans MS" pitchFamily="66" charset="0"/>
              </a:rPr>
              <a:t>Fc segment </a:t>
            </a:r>
            <a:r>
              <a:rPr lang="hr-HR" sz="1200" b="1" dirty="0" smtClean="0">
                <a:latin typeface="Comic Sans MS" pitchFamily="66" charset="0"/>
              </a:rPr>
              <a:t>IgG and IgE</a:t>
            </a:r>
            <a:endParaRPr lang="hr-HR" sz="1200" b="1" dirty="0">
              <a:latin typeface="Comic Sans MS" pitchFamily="66" charset="0"/>
            </a:endParaRPr>
          </a:p>
        </p:txBody>
      </p:sp>
      <p:sp>
        <p:nvSpPr>
          <p:cNvPr id="113675" name="Text Box 11"/>
          <p:cNvSpPr txBox="1">
            <a:spLocks noChangeArrowheads="1"/>
          </p:cNvSpPr>
          <p:nvPr/>
        </p:nvSpPr>
        <p:spPr bwMode="auto">
          <a:xfrm>
            <a:off x="0" y="4959350"/>
            <a:ext cx="1465466" cy="276999"/>
          </a:xfrm>
          <a:prstGeom prst="rect">
            <a:avLst/>
          </a:prstGeom>
          <a:noFill/>
          <a:ln w="9525">
            <a:noFill/>
            <a:miter lim="800000"/>
            <a:headEnd/>
            <a:tailEnd/>
          </a:ln>
          <a:effectLst/>
        </p:spPr>
        <p:txBody>
          <a:bodyPr wrap="none">
            <a:spAutoFit/>
          </a:bodyPr>
          <a:lstStyle/>
          <a:p>
            <a:r>
              <a:rPr lang="hr-HR" sz="1200" b="1" dirty="0">
                <a:latin typeface="Comic Sans MS" pitchFamily="66" charset="0"/>
              </a:rPr>
              <a:t>receptor </a:t>
            </a:r>
            <a:r>
              <a:rPr lang="hr-HR" sz="1200" b="1" dirty="0" smtClean="0">
                <a:latin typeface="Comic Sans MS" pitchFamily="66" charset="0"/>
              </a:rPr>
              <a:t>for C3b</a:t>
            </a:r>
            <a:endParaRPr lang="hr-HR" sz="1200" b="1" dirty="0">
              <a:latin typeface="Comic Sans MS" pitchFamily="66" charset="0"/>
            </a:endParaRPr>
          </a:p>
        </p:txBody>
      </p:sp>
      <p:sp>
        <p:nvSpPr>
          <p:cNvPr id="12" name="TextBox 11"/>
          <p:cNvSpPr txBox="1"/>
          <p:nvPr/>
        </p:nvSpPr>
        <p:spPr>
          <a:xfrm>
            <a:off x="3000364" y="785794"/>
            <a:ext cx="2149948" cy="461665"/>
          </a:xfrm>
          <a:prstGeom prst="rect">
            <a:avLst/>
          </a:prstGeom>
          <a:noFill/>
        </p:spPr>
        <p:txBody>
          <a:bodyPr wrap="none" rtlCol="0">
            <a:spAutoFit/>
          </a:bodyPr>
          <a:lstStyle/>
          <a:p>
            <a:r>
              <a:rPr lang="hr-HR" sz="2400" b="1" dirty="0" smtClean="0">
                <a:latin typeface="Comic Sans MS" pitchFamily="66" charset="0"/>
              </a:rPr>
              <a:t>800 LCs/mm</a:t>
            </a:r>
            <a:r>
              <a:rPr lang="hr-HR" sz="2400" b="1" baseline="30000" dirty="0" smtClean="0">
                <a:latin typeface="Comic Sans MS" pitchFamily="66" charset="0"/>
              </a:rPr>
              <a:t>2</a:t>
            </a:r>
            <a:endParaRPr lang="hr-HR" sz="2400" b="1"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3671"/>
                                        </p:tgtEl>
                                        <p:attrNameLst>
                                          <p:attrName>style.visibility</p:attrName>
                                        </p:attrNameLst>
                                      </p:cBhvr>
                                      <p:to>
                                        <p:strVal val="visible"/>
                                      </p:to>
                                    </p:set>
                                    <p:anim calcmode="lin" valueType="num">
                                      <p:cBhvr>
                                        <p:cTn id="7" dur="500" fill="hold"/>
                                        <p:tgtEl>
                                          <p:spTgt spid="113671"/>
                                        </p:tgtEl>
                                        <p:attrNameLst>
                                          <p:attrName>ppt_w</p:attrName>
                                        </p:attrNameLst>
                                      </p:cBhvr>
                                      <p:tavLst>
                                        <p:tav tm="0">
                                          <p:val>
                                            <p:fltVal val="0"/>
                                          </p:val>
                                        </p:tav>
                                        <p:tav tm="100000">
                                          <p:val>
                                            <p:strVal val="#ppt_w"/>
                                          </p:val>
                                        </p:tav>
                                      </p:tavLst>
                                    </p:anim>
                                    <p:anim calcmode="lin" valueType="num">
                                      <p:cBhvr>
                                        <p:cTn id="8" dur="500" fill="hold"/>
                                        <p:tgtEl>
                                          <p:spTgt spid="11367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3672"/>
                                        </p:tgtEl>
                                        <p:attrNameLst>
                                          <p:attrName>style.visibility</p:attrName>
                                        </p:attrNameLst>
                                      </p:cBhvr>
                                      <p:to>
                                        <p:strVal val="visible"/>
                                      </p:to>
                                    </p:set>
                                    <p:animEffect transition="in" filter="wipe(left)">
                                      <p:cBhvr>
                                        <p:cTn id="13" dur="500"/>
                                        <p:tgtEl>
                                          <p:spTgt spid="11367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3673">
                                            <p:txEl>
                                              <p:pRg st="0" end="0"/>
                                            </p:txEl>
                                          </p:spTgt>
                                        </p:tgtEl>
                                        <p:attrNameLst>
                                          <p:attrName>style.visibility</p:attrName>
                                        </p:attrNameLst>
                                      </p:cBhvr>
                                      <p:to>
                                        <p:strVal val="visible"/>
                                      </p:to>
                                    </p:set>
                                    <p:animEffect transition="in" filter="wipe(left)">
                                      <p:cBhvr>
                                        <p:cTn id="18" dur="500"/>
                                        <p:tgtEl>
                                          <p:spTgt spid="11367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3673">
                                            <p:txEl>
                                              <p:pRg st="1" end="1"/>
                                            </p:txEl>
                                          </p:spTgt>
                                        </p:tgtEl>
                                        <p:attrNameLst>
                                          <p:attrName>style.visibility</p:attrName>
                                        </p:attrNameLst>
                                      </p:cBhvr>
                                      <p:to>
                                        <p:strVal val="visible"/>
                                      </p:to>
                                    </p:set>
                                    <p:animEffect transition="in" filter="wipe(left)">
                                      <p:cBhvr>
                                        <p:cTn id="23" dur="500"/>
                                        <p:tgtEl>
                                          <p:spTgt spid="11367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3674">
                                            <p:txEl>
                                              <p:pRg st="0" end="0"/>
                                            </p:txEl>
                                          </p:spTgt>
                                        </p:tgtEl>
                                        <p:attrNameLst>
                                          <p:attrName>style.visibility</p:attrName>
                                        </p:attrNameLst>
                                      </p:cBhvr>
                                      <p:to>
                                        <p:strVal val="visible"/>
                                      </p:to>
                                    </p:set>
                                    <p:animEffect transition="in" filter="wipe(left)">
                                      <p:cBhvr>
                                        <p:cTn id="28" dur="500"/>
                                        <p:tgtEl>
                                          <p:spTgt spid="11367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3675">
                                            <p:txEl>
                                              <p:pRg st="0" end="0"/>
                                            </p:txEl>
                                          </p:spTgt>
                                        </p:tgtEl>
                                        <p:attrNameLst>
                                          <p:attrName>style.visibility</p:attrName>
                                        </p:attrNameLst>
                                      </p:cBhvr>
                                      <p:to>
                                        <p:strVal val="visible"/>
                                      </p:to>
                                    </p:set>
                                    <p:animEffect transition="in" filter="wipe(left)">
                                      <p:cBhvr>
                                        <p:cTn id="33" dur="500"/>
                                        <p:tgtEl>
                                          <p:spTgt spid="113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1" grpId="0" animBg="1"/>
      <p:bldP spid="113672" grpId="0" animBg="1"/>
      <p:bldP spid="113673" grpId="0" build="p" autoUpdateAnimBg="0"/>
      <p:bldP spid="113674" grpId="0" build="p" autoUpdateAnimBg="0"/>
      <p:bldP spid="113675"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cd1a"/>
          <p:cNvPicPr>
            <a:picLocks noChangeAspect="1" noChangeArrowheads="1"/>
          </p:cNvPicPr>
          <p:nvPr/>
        </p:nvPicPr>
        <p:blipFill>
          <a:blip r:embed="rId3" cstate="print"/>
          <a:srcRect/>
          <a:stretch>
            <a:fillRect/>
          </a:stretch>
        </p:blipFill>
        <p:spPr bwMode="auto">
          <a:xfrm>
            <a:off x="228600" y="190500"/>
            <a:ext cx="8513763" cy="642778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slika 015"/>
          <p:cNvPicPr>
            <a:picLocks noChangeAspect="1" noChangeArrowheads="1"/>
          </p:cNvPicPr>
          <p:nvPr/>
        </p:nvPicPr>
        <p:blipFill>
          <a:blip r:embed="rId3" cstate="print"/>
          <a:srcRect/>
          <a:stretch>
            <a:fillRect/>
          </a:stretch>
        </p:blipFill>
        <p:spPr bwMode="auto">
          <a:xfrm>
            <a:off x="0" y="857232"/>
            <a:ext cx="9144000" cy="5168348"/>
          </a:xfrm>
          <a:prstGeom prst="rect">
            <a:avLst/>
          </a:prstGeom>
          <a:noFill/>
          <a:ln w="9525">
            <a:solidFill>
              <a:schemeClr val="accent2"/>
            </a:solidFill>
            <a:miter lim="800000"/>
            <a:headEnd/>
            <a:tailEnd/>
          </a:ln>
        </p:spPr>
      </p:pic>
      <p:sp>
        <p:nvSpPr>
          <p:cNvPr id="114691" name="Text Box 3"/>
          <p:cNvSpPr txBox="1">
            <a:spLocks noChangeArrowheads="1"/>
          </p:cNvSpPr>
          <p:nvPr/>
        </p:nvSpPr>
        <p:spPr bwMode="auto">
          <a:xfrm>
            <a:off x="3657600" y="1917700"/>
            <a:ext cx="2635658"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Birbeck granules</a:t>
            </a:r>
            <a:endParaRPr lang="hr-HR" sz="2400" b="1" dirty="0">
              <a:latin typeface="Comic Sans MS" pitchFamily="66" charset="0"/>
            </a:endParaRPr>
          </a:p>
        </p:txBody>
      </p:sp>
      <p:sp>
        <p:nvSpPr>
          <p:cNvPr id="4" name="Freeform 3"/>
          <p:cNvSpPr/>
          <p:nvPr/>
        </p:nvSpPr>
        <p:spPr>
          <a:xfrm>
            <a:off x="2144583" y="1203166"/>
            <a:ext cx="4023168" cy="2894701"/>
          </a:xfrm>
          <a:custGeom>
            <a:avLst/>
            <a:gdLst>
              <a:gd name="connsiteX0" fmla="*/ 2529017 w 4023168"/>
              <a:gd name="connsiteY0" fmla="*/ 1810967 h 2894701"/>
              <a:gd name="connsiteX1" fmla="*/ 2630617 w 4023168"/>
              <a:gd name="connsiteY1" fmla="*/ 1743234 h 2894701"/>
              <a:gd name="connsiteX2" fmla="*/ 2732217 w 4023168"/>
              <a:gd name="connsiteY2" fmla="*/ 1709367 h 2894701"/>
              <a:gd name="connsiteX3" fmla="*/ 2833817 w 4023168"/>
              <a:gd name="connsiteY3" fmla="*/ 1641634 h 2894701"/>
              <a:gd name="connsiteX4" fmla="*/ 2867684 w 4023168"/>
              <a:gd name="connsiteY4" fmla="*/ 1590834 h 2894701"/>
              <a:gd name="connsiteX5" fmla="*/ 3020084 w 4023168"/>
              <a:gd name="connsiteY5" fmla="*/ 1523101 h 2894701"/>
              <a:gd name="connsiteX6" fmla="*/ 3070884 w 4023168"/>
              <a:gd name="connsiteY6" fmla="*/ 1506167 h 2894701"/>
              <a:gd name="connsiteX7" fmla="*/ 3324884 w 4023168"/>
              <a:gd name="connsiteY7" fmla="*/ 1523101 h 2894701"/>
              <a:gd name="connsiteX8" fmla="*/ 3392617 w 4023168"/>
              <a:gd name="connsiteY8" fmla="*/ 1540034 h 2894701"/>
              <a:gd name="connsiteX9" fmla="*/ 3494217 w 4023168"/>
              <a:gd name="connsiteY9" fmla="*/ 1607767 h 2894701"/>
              <a:gd name="connsiteX10" fmla="*/ 3528084 w 4023168"/>
              <a:gd name="connsiteY10" fmla="*/ 1658567 h 2894701"/>
              <a:gd name="connsiteX11" fmla="*/ 3578884 w 4023168"/>
              <a:gd name="connsiteY11" fmla="*/ 1675501 h 2894701"/>
              <a:gd name="connsiteX12" fmla="*/ 3680484 w 4023168"/>
              <a:gd name="connsiteY12" fmla="*/ 1726301 h 2894701"/>
              <a:gd name="connsiteX13" fmla="*/ 3765150 w 4023168"/>
              <a:gd name="connsiteY13" fmla="*/ 1794034 h 2894701"/>
              <a:gd name="connsiteX14" fmla="*/ 3799017 w 4023168"/>
              <a:gd name="connsiteY14" fmla="*/ 1844834 h 2894701"/>
              <a:gd name="connsiteX15" fmla="*/ 3900617 w 4023168"/>
              <a:gd name="connsiteY15" fmla="*/ 1878701 h 2894701"/>
              <a:gd name="connsiteX16" fmla="*/ 3934484 w 4023168"/>
              <a:gd name="connsiteY16" fmla="*/ 1980301 h 2894701"/>
              <a:gd name="connsiteX17" fmla="*/ 3951417 w 4023168"/>
              <a:gd name="connsiteY17" fmla="*/ 2031101 h 2894701"/>
              <a:gd name="connsiteX18" fmla="*/ 3985284 w 4023168"/>
              <a:gd name="connsiteY18" fmla="*/ 2081901 h 2894701"/>
              <a:gd name="connsiteX19" fmla="*/ 4002217 w 4023168"/>
              <a:gd name="connsiteY19" fmla="*/ 2166567 h 2894701"/>
              <a:gd name="connsiteX20" fmla="*/ 4019150 w 4023168"/>
              <a:gd name="connsiteY20" fmla="*/ 2234301 h 2894701"/>
              <a:gd name="connsiteX21" fmla="*/ 3985284 w 4023168"/>
              <a:gd name="connsiteY21" fmla="*/ 2522167 h 2894701"/>
              <a:gd name="connsiteX22" fmla="*/ 3951417 w 4023168"/>
              <a:gd name="connsiteY22" fmla="*/ 2657634 h 2894701"/>
              <a:gd name="connsiteX23" fmla="*/ 3917550 w 4023168"/>
              <a:gd name="connsiteY23" fmla="*/ 2708434 h 2894701"/>
              <a:gd name="connsiteX24" fmla="*/ 3815950 w 4023168"/>
              <a:gd name="connsiteY24" fmla="*/ 2776167 h 2894701"/>
              <a:gd name="connsiteX25" fmla="*/ 3765150 w 4023168"/>
              <a:gd name="connsiteY25" fmla="*/ 2810034 h 2894701"/>
              <a:gd name="connsiteX26" fmla="*/ 3714350 w 4023168"/>
              <a:gd name="connsiteY26" fmla="*/ 2843901 h 2894701"/>
              <a:gd name="connsiteX27" fmla="*/ 3646617 w 4023168"/>
              <a:gd name="connsiteY27" fmla="*/ 2860834 h 2894701"/>
              <a:gd name="connsiteX28" fmla="*/ 3595817 w 4023168"/>
              <a:gd name="connsiteY28" fmla="*/ 2877767 h 2894701"/>
              <a:gd name="connsiteX29" fmla="*/ 3426484 w 4023168"/>
              <a:gd name="connsiteY29" fmla="*/ 2894701 h 2894701"/>
              <a:gd name="connsiteX30" fmla="*/ 3240217 w 4023168"/>
              <a:gd name="connsiteY30" fmla="*/ 2877767 h 2894701"/>
              <a:gd name="connsiteX31" fmla="*/ 3189417 w 4023168"/>
              <a:gd name="connsiteY31" fmla="*/ 2860834 h 2894701"/>
              <a:gd name="connsiteX32" fmla="*/ 3138617 w 4023168"/>
              <a:gd name="connsiteY32" fmla="*/ 2810034 h 2894701"/>
              <a:gd name="connsiteX33" fmla="*/ 3087817 w 4023168"/>
              <a:gd name="connsiteY33" fmla="*/ 2776167 h 2894701"/>
              <a:gd name="connsiteX34" fmla="*/ 3053950 w 4023168"/>
              <a:gd name="connsiteY34" fmla="*/ 2725367 h 2894701"/>
              <a:gd name="connsiteX35" fmla="*/ 3003150 w 4023168"/>
              <a:gd name="connsiteY35" fmla="*/ 2708434 h 2894701"/>
              <a:gd name="connsiteX36" fmla="*/ 2952350 w 4023168"/>
              <a:gd name="connsiteY36" fmla="*/ 2674567 h 2894701"/>
              <a:gd name="connsiteX37" fmla="*/ 2884617 w 4023168"/>
              <a:gd name="connsiteY37" fmla="*/ 2606834 h 2894701"/>
              <a:gd name="connsiteX38" fmla="*/ 2783017 w 4023168"/>
              <a:gd name="connsiteY38" fmla="*/ 2539101 h 2894701"/>
              <a:gd name="connsiteX39" fmla="*/ 2749150 w 4023168"/>
              <a:gd name="connsiteY39" fmla="*/ 2488301 h 2894701"/>
              <a:gd name="connsiteX40" fmla="*/ 2698350 w 4023168"/>
              <a:gd name="connsiteY40" fmla="*/ 2471367 h 2894701"/>
              <a:gd name="connsiteX41" fmla="*/ 2630617 w 4023168"/>
              <a:gd name="connsiteY41" fmla="*/ 2369767 h 2894701"/>
              <a:gd name="connsiteX42" fmla="*/ 2596750 w 4023168"/>
              <a:gd name="connsiteY42" fmla="*/ 2318967 h 2894701"/>
              <a:gd name="connsiteX43" fmla="*/ 2562884 w 4023168"/>
              <a:gd name="connsiteY43" fmla="*/ 2217367 h 2894701"/>
              <a:gd name="connsiteX44" fmla="*/ 2545950 w 4023168"/>
              <a:gd name="connsiteY44" fmla="*/ 2166567 h 2894701"/>
              <a:gd name="connsiteX45" fmla="*/ 2512084 w 4023168"/>
              <a:gd name="connsiteY45" fmla="*/ 2115767 h 2894701"/>
              <a:gd name="connsiteX46" fmla="*/ 2495150 w 4023168"/>
              <a:gd name="connsiteY46" fmla="*/ 2064967 h 2894701"/>
              <a:gd name="connsiteX47" fmla="*/ 2342750 w 4023168"/>
              <a:gd name="connsiteY47" fmla="*/ 1997234 h 2894701"/>
              <a:gd name="connsiteX48" fmla="*/ 2291950 w 4023168"/>
              <a:gd name="connsiteY48" fmla="*/ 1980301 h 2894701"/>
              <a:gd name="connsiteX49" fmla="*/ 2173417 w 4023168"/>
              <a:gd name="connsiteY49" fmla="*/ 1929501 h 2894701"/>
              <a:gd name="connsiteX50" fmla="*/ 2054884 w 4023168"/>
              <a:gd name="connsiteY50" fmla="*/ 1861767 h 2894701"/>
              <a:gd name="connsiteX51" fmla="*/ 2004084 w 4023168"/>
              <a:gd name="connsiteY51" fmla="*/ 1844834 h 2894701"/>
              <a:gd name="connsiteX52" fmla="*/ 1953284 w 4023168"/>
              <a:gd name="connsiteY52" fmla="*/ 1810967 h 2894701"/>
              <a:gd name="connsiteX53" fmla="*/ 1851684 w 4023168"/>
              <a:gd name="connsiteY53" fmla="*/ 1726301 h 2894701"/>
              <a:gd name="connsiteX54" fmla="*/ 1800884 w 4023168"/>
              <a:gd name="connsiteY54" fmla="*/ 1709367 h 2894701"/>
              <a:gd name="connsiteX55" fmla="*/ 1767017 w 4023168"/>
              <a:gd name="connsiteY55" fmla="*/ 1658567 h 2894701"/>
              <a:gd name="connsiteX56" fmla="*/ 1665417 w 4023168"/>
              <a:gd name="connsiteY56" fmla="*/ 1590834 h 2894701"/>
              <a:gd name="connsiteX57" fmla="*/ 1614617 w 4023168"/>
              <a:gd name="connsiteY57" fmla="*/ 1556967 h 2894701"/>
              <a:gd name="connsiteX58" fmla="*/ 1462217 w 4023168"/>
              <a:gd name="connsiteY58" fmla="*/ 1455367 h 2894701"/>
              <a:gd name="connsiteX59" fmla="*/ 1411417 w 4023168"/>
              <a:gd name="connsiteY59" fmla="*/ 1421501 h 2894701"/>
              <a:gd name="connsiteX60" fmla="*/ 1360617 w 4023168"/>
              <a:gd name="connsiteY60" fmla="*/ 1404567 h 2894701"/>
              <a:gd name="connsiteX61" fmla="*/ 1275950 w 4023168"/>
              <a:gd name="connsiteY61" fmla="*/ 1336834 h 2894701"/>
              <a:gd name="connsiteX62" fmla="*/ 1174350 w 4023168"/>
              <a:gd name="connsiteY62" fmla="*/ 1269101 h 2894701"/>
              <a:gd name="connsiteX63" fmla="*/ 1123550 w 4023168"/>
              <a:gd name="connsiteY63" fmla="*/ 1235234 h 2894701"/>
              <a:gd name="connsiteX64" fmla="*/ 1072750 w 4023168"/>
              <a:gd name="connsiteY64" fmla="*/ 1218301 h 2894701"/>
              <a:gd name="connsiteX65" fmla="*/ 1038884 w 4023168"/>
              <a:gd name="connsiteY65" fmla="*/ 1167501 h 2894701"/>
              <a:gd name="connsiteX66" fmla="*/ 988084 w 4023168"/>
              <a:gd name="connsiteY66" fmla="*/ 1150567 h 2894701"/>
              <a:gd name="connsiteX67" fmla="*/ 937284 w 4023168"/>
              <a:gd name="connsiteY67" fmla="*/ 1116701 h 2894701"/>
              <a:gd name="connsiteX68" fmla="*/ 903417 w 4023168"/>
              <a:gd name="connsiteY68" fmla="*/ 1065901 h 2894701"/>
              <a:gd name="connsiteX69" fmla="*/ 801817 w 4023168"/>
              <a:gd name="connsiteY69" fmla="*/ 1015101 h 2894701"/>
              <a:gd name="connsiteX70" fmla="*/ 767950 w 4023168"/>
              <a:gd name="connsiteY70" fmla="*/ 964301 h 2894701"/>
              <a:gd name="connsiteX71" fmla="*/ 717150 w 4023168"/>
              <a:gd name="connsiteY71" fmla="*/ 947367 h 2894701"/>
              <a:gd name="connsiteX72" fmla="*/ 700217 w 4023168"/>
              <a:gd name="connsiteY72" fmla="*/ 896567 h 2894701"/>
              <a:gd name="connsiteX73" fmla="*/ 581684 w 4023168"/>
              <a:gd name="connsiteY73" fmla="*/ 744167 h 2894701"/>
              <a:gd name="connsiteX74" fmla="*/ 513950 w 4023168"/>
              <a:gd name="connsiteY74" fmla="*/ 659501 h 2894701"/>
              <a:gd name="connsiteX75" fmla="*/ 446217 w 4023168"/>
              <a:gd name="connsiteY75" fmla="*/ 574834 h 2894701"/>
              <a:gd name="connsiteX76" fmla="*/ 395417 w 4023168"/>
              <a:gd name="connsiteY76" fmla="*/ 473234 h 2894701"/>
              <a:gd name="connsiteX77" fmla="*/ 344617 w 4023168"/>
              <a:gd name="connsiteY77" fmla="*/ 456301 h 2894701"/>
              <a:gd name="connsiteX78" fmla="*/ 293817 w 4023168"/>
              <a:gd name="connsiteY78" fmla="*/ 422434 h 2894701"/>
              <a:gd name="connsiteX79" fmla="*/ 243017 w 4023168"/>
              <a:gd name="connsiteY79" fmla="*/ 371634 h 2894701"/>
              <a:gd name="connsiteX80" fmla="*/ 192217 w 4023168"/>
              <a:gd name="connsiteY80" fmla="*/ 354701 h 2894701"/>
              <a:gd name="connsiteX81" fmla="*/ 124484 w 4023168"/>
              <a:gd name="connsiteY81" fmla="*/ 286967 h 2894701"/>
              <a:gd name="connsiteX82" fmla="*/ 56750 w 4023168"/>
              <a:gd name="connsiteY82" fmla="*/ 185367 h 2894701"/>
              <a:gd name="connsiteX83" fmla="*/ 56750 w 4023168"/>
              <a:gd name="connsiteY83" fmla="*/ 16034 h 2894701"/>
              <a:gd name="connsiteX84" fmla="*/ 158350 w 4023168"/>
              <a:gd name="connsiteY84" fmla="*/ 83767 h 2894701"/>
              <a:gd name="connsiteX85" fmla="*/ 259950 w 4023168"/>
              <a:gd name="connsiteY85" fmla="*/ 236167 h 2894701"/>
              <a:gd name="connsiteX86" fmla="*/ 293817 w 4023168"/>
              <a:gd name="connsiteY86" fmla="*/ 286967 h 2894701"/>
              <a:gd name="connsiteX87" fmla="*/ 344617 w 4023168"/>
              <a:gd name="connsiteY87" fmla="*/ 320834 h 2894701"/>
              <a:gd name="connsiteX88" fmla="*/ 378484 w 4023168"/>
              <a:gd name="connsiteY88" fmla="*/ 371634 h 2894701"/>
              <a:gd name="connsiteX89" fmla="*/ 429284 w 4023168"/>
              <a:gd name="connsiteY89" fmla="*/ 388567 h 2894701"/>
              <a:gd name="connsiteX90" fmla="*/ 446217 w 4023168"/>
              <a:gd name="connsiteY90" fmla="*/ 439367 h 2894701"/>
              <a:gd name="connsiteX91" fmla="*/ 564750 w 4023168"/>
              <a:gd name="connsiteY91" fmla="*/ 557901 h 2894701"/>
              <a:gd name="connsiteX92" fmla="*/ 615550 w 4023168"/>
              <a:gd name="connsiteY92" fmla="*/ 659501 h 2894701"/>
              <a:gd name="connsiteX93" fmla="*/ 666350 w 4023168"/>
              <a:gd name="connsiteY93" fmla="*/ 676434 h 2894701"/>
              <a:gd name="connsiteX94" fmla="*/ 734084 w 4023168"/>
              <a:gd name="connsiteY94" fmla="*/ 778034 h 2894701"/>
              <a:gd name="connsiteX95" fmla="*/ 784884 w 4023168"/>
              <a:gd name="connsiteY95" fmla="*/ 794967 h 2894701"/>
              <a:gd name="connsiteX96" fmla="*/ 852617 w 4023168"/>
              <a:gd name="connsiteY96" fmla="*/ 862701 h 2894701"/>
              <a:gd name="connsiteX97" fmla="*/ 954217 w 4023168"/>
              <a:gd name="connsiteY97" fmla="*/ 930434 h 2894701"/>
              <a:gd name="connsiteX98" fmla="*/ 988084 w 4023168"/>
              <a:gd name="connsiteY98" fmla="*/ 981234 h 2894701"/>
              <a:gd name="connsiteX99" fmla="*/ 1106617 w 4023168"/>
              <a:gd name="connsiteY99" fmla="*/ 1015101 h 2894701"/>
              <a:gd name="connsiteX100" fmla="*/ 1157417 w 4023168"/>
              <a:gd name="connsiteY100" fmla="*/ 1048967 h 2894701"/>
              <a:gd name="connsiteX101" fmla="*/ 1259017 w 4023168"/>
              <a:gd name="connsiteY101" fmla="*/ 1082834 h 2894701"/>
              <a:gd name="connsiteX102" fmla="*/ 1309817 w 4023168"/>
              <a:gd name="connsiteY102" fmla="*/ 1116701 h 2894701"/>
              <a:gd name="connsiteX103" fmla="*/ 1411417 w 4023168"/>
              <a:gd name="connsiteY103" fmla="*/ 1167501 h 2894701"/>
              <a:gd name="connsiteX104" fmla="*/ 1462217 w 4023168"/>
              <a:gd name="connsiteY104" fmla="*/ 1218301 h 2894701"/>
              <a:gd name="connsiteX105" fmla="*/ 1513017 w 4023168"/>
              <a:gd name="connsiteY105" fmla="*/ 1252167 h 2894701"/>
              <a:gd name="connsiteX106" fmla="*/ 1563817 w 4023168"/>
              <a:gd name="connsiteY106" fmla="*/ 1302967 h 2894701"/>
              <a:gd name="connsiteX107" fmla="*/ 1614617 w 4023168"/>
              <a:gd name="connsiteY107" fmla="*/ 1319901 h 2894701"/>
              <a:gd name="connsiteX108" fmla="*/ 1716217 w 4023168"/>
              <a:gd name="connsiteY108" fmla="*/ 1387634 h 2894701"/>
              <a:gd name="connsiteX109" fmla="*/ 1800884 w 4023168"/>
              <a:gd name="connsiteY109" fmla="*/ 1455367 h 2894701"/>
              <a:gd name="connsiteX110" fmla="*/ 1902484 w 4023168"/>
              <a:gd name="connsiteY110" fmla="*/ 1523101 h 2894701"/>
              <a:gd name="connsiteX111" fmla="*/ 1987150 w 4023168"/>
              <a:gd name="connsiteY111" fmla="*/ 1590834 h 2894701"/>
              <a:gd name="connsiteX112" fmla="*/ 2088750 w 4023168"/>
              <a:gd name="connsiteY112" fmla="*/ 1658567 h 2894701"/>
              <a:gd name="connsiteX113" fmla="*/ 2122617 w 4023168"/>
              <a:gd name="connsiteY113" fmla="*/ 1709367 h 2894701"/>
              <a:gd name="connsiteX114" fmla="*/ 2291950 w 4023168"/>
              <a:gd name="connsiteY114" fmla="*/ 1760167 h 2894701"/>
              <a:gd name="connsiteX115" fmla="*/ 2461284 w 4023168"/>
              <a:gd name="connsiteY115" fmla="*/ 1810967 h 2894701"/>
              <a:gd name="connsiteX116" fmla="*/ 2529017 w 4023168"/>
              <a:gd name="connsiteY116" fmla="*/ 1810967 h 289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023168" h="2894701">
                <a:moveTo>
                  <a:pt x="2529017" y="1810967"/>
                </a:moveTo>
                <a:cubicBezTo>
                  <a:pt x="2557239" y="1799678"/>
                  <a:pt x="2592003" y="1756105"/>
                  <a:pt x="2630617" y="1743234"/>
                </a:cubicBezTo>
                <a:cubicBezTo>
                  <a:pt x="2664484" y="1731945"/>
                  <a:pt x="2702514" y="1729169"/>
                  <a:pt x="2732217" y="1709367"/>
                </a:cubicBezTo>
                <a:lnTo>
                  <a:pt x="2833817" y="1641634"/>
                </a:lnTo>
                <a:cubicBezTo>
                  <a:pt x="2845106" y="1624701"/>
                  <a:pt x="2853293" y="1605225"/>
                  <a:pt x="2867684" y="1590834"/>
                </a:cubicBezTo>
                <a:cubicBezTo>
                  <a:pt x="2907937" y="1550581"/>
                  <a:pt x="2969780" y="1539869"/>
                  <a:pt x="3020084" y="1523101"/>
                </a:cubicBezTo>
                <a:lnTo>
                  <a:pt x="3070884" y="1506167"/>
                </a:lnTo>
                <a:cubicBezTo>
                  <a:pt x="3155551" y="1511812"/>
                  <a:pt x="3240496" y="1514218"/>
                  <a:pt x="3324884" y="1523101"/>
                </a:cubicBezTo>
                <a:cubicBezTo>
                  <a:pt x="3348029" y="1525537"/>
                  <a:pt x="3371801" y="1529626"/>
                  <a:pt x="3392617" y="1540034"/>
                </a:cubicBezTo>
                <a:cubicBezTo>
                  <a:pt x="3429023" y="1558237"/>
                  <a:pt x="3494217" y="1607767"/>
                  <a:pt x="3494217" y="1607767"/>
                </a:cubicBezTo>
                <a:cubicBezTo>
                  <a:pt x="3505506" y="1624700"/>
                  <a:pt x="3512192" y="1645854"/>
                  <a:pt x="3528084" y="1658567"/>
                </a:cubicBezTo>
                <a:cubicBezTo>
                  <a:pt x="3542022" y="1669717"/>
                  <a:pt x="3562919" y="1667519"/>
                  <a:pt x="3578884" y="1675501"/>
                </a:cubicBezTo>
                <a:cubicBezTo>
                  <a:pt x="3710187" y="1741153"/>
                  <a:pt x="3552796" y="1683737"/>
                  <a:pt x="3680484" y="1726301"/>
                </a:cubicBezTo>
                <a:cubicBezTo>
                  <a:pt x="3777537" y="1871884"/>
                  <a:pt x="3648308" y="1700561"/>
                  <a:pt x="3765150" y="1794034"/>
                </a:cubicBezTo>
                <a:cubicBezTo>
                  <a:pt x="3781042" y="1806747"/>
                  <a:pt x="3781759" y="1834048"/>
                  <a:pt x="3799017" y="1844834"/>
                </a:cubicBezTo>
                <a:cubicBezTo>
                  <a:pt x="3829289" y="1863754"/>
                  <a:pt x="3900617" y="1878701"/>
                  <a:pt x="3900617" y="1878701"/>
                </a:cubicBezTo>
                <a:lnTo>
                  <a:pt x="3934484" y="1980301"/>
                </a:lnTo>
                <a:cubicBezTo>
                  <a:pt x="3940128" y="1997234"/>
                  <a:pt x="3941516" y="2016250"/>
                  <a:pt x="3951417" y="2031101"/>
                </a:cubicBezTo>
                <a:lnTo>
                  <a:pt x="3985284" y="2081901"/>
                </a:lnTo>
                <a:cubicBezTo>
                  <a:pt x="3990928" y="2110123"/>
                  <a:pt x="3995974" y="2138471"/>
                  <a:pt x="4002217" y="2166567"/>
                </a:cubicBezTo>
                <a:cubicBezTo>
                  <a:pt x="4007265" y="2189286"/>
                  <a:pt x="4019150" y="2211028"/>
                  <a:pt x="4019150" y="2234301"/>
                </a:cubicBezTo>
                <a:cubicBezTo>
                  <a:pt x="4019150" y="2602686"/>
                  <a:pt x="4023168" y="2370634"/>
                  <a:pt x="3985284" y="2522167"/>
                </a:cubicBezTo>
                <a:cubicBezTo>
                  <a:pt x="3975625" y="2560804"/>
                  <a:pt x="3970769" y="2618930"/>
                  <a:pt x="3951417" y="2657634"/>
                </a:cubicBezTo>
                <a:cubicBezTo>
                  <a:pt x="3942316" y="2675837"/>
                  <a:pt x="3932866" y="2695033"/>
                  <a:pt x="3917550" y="2708434"/>
                </a:cubicBezTo>
                <a:cubicBezTo>
                  <a:pt x="3886918" y="2735237"/>
                  <a:pt x="3849817" y="2753589"/>
                  <a:pt x="3815950" y="2776167"/>
                </a:cubicBezTo>
                <a:lnTo>
                  <a:pt x="3765150" y="2810034"/>
                </a:lnTo>
                <a:cubicBezTo>
                  <a:pt x="3748217" y="2821323"/>
                  <a:pt x="3734094" y="2838965"/>
                  <a:pt x="3714350" y="2843901"/>
                </a:cubicBezTo>
                <a:cubicBezTo>
                  <a:pt x="3691772" y="2849545"/>
                  <a:pt x="3668994" y="2854441"/>
                  <a:pt x="3646617" y="2860834"/>
                </a:cubicBezTo>
                <a:cubicBezTo>
                  <a:pt x="3629454" y="2865737"/>
                  <a:pt x="3613459" y="2875053"/>
                  <a:pt x="3595817" y="2877767"/>
                </a:cubicBezTo>
                <a:cubicBezTo>
                  <a:pt x="3539751" y="2886393"/>
                  <a:pt x="3482928" y="2889056"/>
                  <a:pt x="3426484" y="2894701"/>
                </a:cubicBezTo>
                <a:cubicBezTo>
                  <a:pt x="3364395" y="2889056"/>
                  <a:pt x="3301935" y="2886584"/>
                  <a:pt x="3240217" y="2877767"/>
                </a:cubicBezTo>
                <a:cubicBezTo>
                  <a:pt x="3222547" y="2875243"/>
                  <a:pt x="3204269" y="2870735"/>
                  <a:pt x="3189417" y="2860834"/>
                </a:cubicBezTo>
                <a:cubicBezTo>
                  <a:pt x="3169492" y="2847550"/>
                  <a:pt x="3157014" y="2825365"/>
                  <a:pt x="3138617" y="2810034"/>
                </a:cubicBezTo>
                <a:cubicBezTo>
                  <a:pt x="3122983" y="2797005"/>
                  <a:pt x="3104750" y="2787456"/>
                  <a:pt x="3087817" y="2776167"/>
                </a:cubicBezTo>
                <a:cubicBezTo>
                  <a:pt x="3076528" y="2759234"/>
                  <a:pt x="3069842" y="2738080"/>
                  <a:pt x="3053950" y="2725367"/>
                </a:cubicBezTo>
                <a:cubicBezTo>
                  <a:pt x="3040012" y="2714217"/>
                  <a:pt x="3019115" y="2716416"/>
                  <a:pt x="3003150" y="2708434"/>
                </a:cubicBezTo>
                <a:cubicBezTo>
                  <a:pt x="2984947" y="2699333"/>
                  <a:pt x="2969283" y="2685856"/>
                  <a:pt x="2952350" y="2674567"/>
                </a:cubicBezTo>
                <a:cubicBezTo>
                  <a:pt x="2923615" y="2588361"/>
                  <a:pt x="2958508" y="2647884"/>
                  <a:pt x="2884617" y="2606834"/>
                </a:cubicBezTo>
                <a:cubicBezTo>
                  <a:pt x="2849036" y="2587067"/>
                  <a:pt x="2783017" y="2539101"/>
                  <a:pt x="2783017" y="2539101"/>
                </a:cubicBezTo>
                <a:cubicBezTo>
                  <a:pt x="2771728" y="2522168"/>
                  <a:pt x="2765042" y="2501014"/>
                  <a:pt x="2749150" y="2488301"/>
                </a:cubicBezTo>
                <a:cubicBezTo>
                  <a:pt x="2735212" y="2477151"/>
                  <a:pt x="2710971" y="2483988"/>
                  <a:pt x="2698350" y="2471367"/>
                </a:cubicBezTo>
                <a:cubicBezTo>
                  <a:pt x="2669569" y="2442586"/>
                  <a:pt x="2653195" y="2403634"/>
                  <a:pt x="2630617" y="2369767"/>
                </a:cubicBezTo>
                <a:lnTo>
                  <a:pt x="2596750" y="2318967"/>
                </a:lnTo>
                <a:lnTo>
                  <a:pt x="2562884" y="2217367"/>
                </a:lnTo>
                <a:cubicBezTo>
                  <a:pt x="2557240" y="2200434"/>
                  <a:pt x="2555851" y="2181419"/>
                  <a:pt x="2545950" y="2166567"/>
                </a:cubicBezTo>
                <a:cubicBezTo>
                  <a:pt x="2534661" y="2149634"/>
                  <a:pt x="2521185" y="2133970"/>
                  <a:pt x="2512084" y="2115767"/>
                </a:cubicBezTo>
                <a:cubicBezTo>
                  <a:pt x="2504102" y="2099802"/>
                  <a:pt x="2506301" y="2078905"/>
                  <a:pt x="2495150" y="2064967"/>
                </a:cubicBezTo>
                <a:cubicBezTo>
                  <a:pt x="2465877" y="2028376"/>
                  <a:pt x="2373793" y="2007582"/>
                  <a:pt x="2342750" y="1997234"/>
                </a:cubicBezTo>
                <a:lnTo>
                  <a:pt x="2291950" y="1980301"/>
                </a:lnTo>
                <a:cubicBezTo>
                  <a:pt x="2189001" y="1911668"/>
                  <a:pt x="2298385" y="1976364"/>
                  <a:pt x="2173417" y="1929501"/>
                </a:cubicBezTo>
                <a:cubicBezTo>
                  <a:pt x="2054669" y="1884970"/>
                  <a:pt x="2153142" y="1910896"/>
                  <a:pt x="2054884" y="1861767"/>
                </a:cubicBezTo>
                <a:cubicBezTo>
                  <a:pt x="2038919" y="1853785"/>
                  <a:pt x="2021017" y="1850478"/>
                  <a:pt x="2004084" y="1844834"/>
                </a:cubicBezTo>
                <a:cubicBezTo>
                  <a:pt x="1987151" y="1833545"/>
                  <a:pt x="1968918" y="1823996"/>
                  <a:pt x="1953284" y="1810967"/>
                </a:cubicBezTo>
                <a:cubicBezTo>
                  <a:pt x="1897107" y="1764153"/>
                  <a:pt x="1914750" y="1757834"/>
                  <a:pt x="1851684" y="1726301"/>
                </a:cubicBezTo>
                <a:cubicBezTo>
                  <a:pt x="1835719" y="1718319"/>
                  <a:pt x="1817817" y="1715012"/>
                  <a:pt x="1800884" y="1709367"/>
                </a:cubicBezTo>
                <a:cubicBezTo>
                  <a:pt x="1789595" y="1692434"/>
                  <a:pt x="1782333" y="1671968"/>
                  <a:pt x="1767017" y="1658567"/>
                </a:cubicBezTo>
                <a:cubicBezTo>
                  <a:pt x="1736385" y="1631764"/>
                  <a:pt x="1699284" y="1613412"/>
                  <a:pt x="1665417" y="1590834"/>
                </a:cubicBezTo>
                <a:lnTo>
                  <a:pt x="1614617" y="1556967"/>
                </a:lnTo>
                <a:lnTo>
                  <a:pt x="1462217" y="1455367"/>
                </a:lnTo>
                <a:cubicBezTo>
                  <a:pt x="1445284" y="1444078"/>
                  <a:pt x="1430724" y="1427937"/>
                  <a:pt x="1411417" y="1421501"/>
                </a:cubicBezTo>
                <a:lnTo>
                  <a:pt x="1360617" y="1404567"/>
                </a:lnTo>
                <a:cubicBezTo>
                  <a:pt x="1298040" y="1310703"/>
                  <a:pt x="1362553" y="1384947"/>
                  <a:pt x="1275950" y="1336834"/>
                </a:cubicBezTo>
                <a:cubicBezTo>
                  <a:pt x="1240369" y="1317067"/>
                  <a:pt x="1208217" y="1291679"/>
                  <a:pt x="1174350" y="1269101"/>
                </a:cubicBezTo>
                <a:cubicBezTo>
                  <a:pt x="1157417" y="1257812"/>
                  <a:pt x="1142857" y="1241670"/>
                  <a:pt x="1123550" y="1235234"/>
                </a:cubicBezTo>
                <a:lnTo>
                  <a:pt x="1072750" y="1218301"/>
                </a:lnTo>
                <a:cubicBezTo>
                  <a:pt x="1061461" y="1201368"/>
                  <a:pt x="1054776" y="1180214"/>
                  <a:pt x="1038884" y="1167501"/>
                </a:cubicBezTo>
                <a:cubicBezTo>
                  <a:pt x="1024946" y="1156350"/>
                  <a:pt x="1004049" y="1158549"/>
                  <a:pt x="988084" y="1150567"/>
                </a:cubicBezTo>
                <a:cubicBezTo>
                  <a:pt x="969881" y="1141466"/>
                  <a:pt x="954217" y="1127990"/>
                  <a:pt x="937284" y="1116701"/>
                </a:cubicBezTo>
                <a:cubicBezTo>
                  <a:pt x="925995" y="1099768"/>
                  <a:pt x="917808" y="1080292"/>
                  <a:pt x="903417" y="1065901"/>
                </a:cubicBezTo>
                <a:cubicBezTo>
                  <a:pt x="870590" y="1033074"/>
                  <a:pt x="843135" y="1028873"/>
                  <a:pt x="801817" y="1015101"/>
                </a:cubicBezTo>
                <a:cubicBezTo>
                  <a:pt x="790528" y="998168"/>
                  <a:pt x="783842" y="977014"/>
                  <a:pt x="767950" y="964301"/>
                </a:cubicBezTo>
                <a:cubicBezTo>
                  <a:pt x="754012" y="953151"/>
                  <a:pt x="729771" y="959989"/>
                  <a:pt x="717150" y="947367"/>
                </a:cubicBezTo>
                <a:cubicBezTo>
                  <a:pt x="704529" y="934746"/>
                  <a:pt x="708885" y="912170"/>
                  <a:pt x="700217" y="896567"/>
                </a:cubicBezTo>
                <a:cubicBezTo>
                  <a:pt x="649582" y="805423"/>
                  <a:pt x="643390" y="805873"/>
                  <a:pt x="581684" y="744167"/>
                </a:cubicBezTo>
                <a:cubicBezTo>
                  <a:pt x="539119" y="616477"/>
                  <a:pt x="601487" y="768922"/>
                  <a:pt x="513950" y="659501"/>
                </a:cubicBezTo>
                <a:cubicBezTo>
                  <a:pt x="420472" y="542654"/>
                  <a:pt x="591806" y="671894"/>
                  <a:pt x="446217" y="574834"/>
                </a:cubicBezTo>
                <a:cubicBezTo>
                  <a:pt x="435062" y="541368"/>
                  <a:pt x="425259" y="497108"/>
                  <a:pt x="395417" y="473234"/>
                </a:cubicBezTo>
                <a:cubicBezTo>
                  <a:pt x="381479" y="462084"/>
                  <a:pt x="361550" y="461945"/>
                  <a:pt x="344617" y="456301"/>
                </a:cubicBezTo>
                <a:cubicBezTo>
                  <a:pt x="327684" y="445012"/>
                  <a:pt x="309451" y="435463"/>
                  <a:pt x="293817" y="422434"/>
                </a:cubicBezTo>
                <a:cubicBezTo>
                  <a:pt x="275420" y="407103"/>
                  <a:pt x="262942" y="384918"/>
                  <a:pt x="243017" y="371634"/>
                </a:cubicBezTo>
                <a:cubicBezTo>
                  <a:pt x="228165" y="361733"/>
                  <a:pt x="209150" y="360345"/>
                  <a:pt x="192217" y="354701"/>
                </a:cubicBezTo>
                <a:cubicBezTo>
                  <a:pt x="147063" y="219237"/>
                  <a:pt x="214794" y="377277"/>
                  <a:pt x="124484" y="286967"/>
                </a:cubicBezTo>
                <a:cubicBezTo>
                  <a:pt x="95703" y="258186"/>
                  <a:pt x="56750" y="185367"/>
                  <a:pt x="56750" y="185367"/>
                </a:cubicBezTo>
                <a:cubicBezTo>
                  <a:pt x="43874" y="146738"/>
                  <a:pt x="0" y="40356"/>
                  <a:pt x="56750" y="16034"/>
                </a:cubicBezTo>
                <a:cubicBezTo>
                  <a:pt x="94162" y="0"/>
                  <a:pt x="158350" y="83767"/>
                  <a:pt x="158350" y="83767"/>
                </a:cubicBezTo>
                <a:lnTo>
                  <a:pt x="259950" y="236167"/>
                </a:lnTo>
                <a:cubicBezTo>
                  <a:pt x="271239" y="253100"/>
                  <a:pt x="276884" y="275678"/>
                  <a:pt x="293817" y="286967"/>
                </a:cubicBezTo>
                <a:lnTo>
                  <a:pt x="344617" y="320834"/>
                </a:lnTo>
                <a:cubicBezTo>
                  <a:pt x="355906" y="337767"/>
                  <a:pt x="362592" y="358921"/>
                  <a:pt x="378484" y="371634"/>
                </a:cubicBezTo>
                <a:cubicBezTo>
                  <a:pt x="392422" y="382784"/>
                  <a:pt x="416663" y="375946"/>
                  <a:pt x="429284" y="388567"/>
                </a:cubicBezTo>
                <a:cubicBezTo>
                  <a:pt x="441905" y="401188"/>
                  <a:pt x="437549" y="423764"/>
                  <a:pt x="446217" y="439367"/>
                </a:cubicBezTo>
                <a:cubicBezTo>
                  <a:pt x="507971" y="550525"/>
                  <a:pt x="482300" y="530417"/>
                  <a:pt x="564750" y="557901"/>
                </a:cubicBezTo>
                <a:cubicBezTo>
                  <a:pt x="575905" y="591364"/>
                  <a:pt x="585710" y="635629"/>
                  <a:pt x="615550" y="659501"/>
                </a:cubicBezTo>
                <a:cubicBezTo>
                  <a:pt x="629488" y="670651"/>
                  <a:pt x="649417" y="670790"/>
                  <a:pt x="666350" y="676434"/>
                </a:cubicBezTo>
                <a:cubicBezTo>
                  <a:pt x="684104" y="729693"/>
                  <a:pt x="679723" y="741794"/>
                  <a:pt x="734084" y="778034"/>
                </a:cubicBezTo>
                <a:cubicBezTo>
                  <a:pt x="748936" y="787935"/>
                  <a:pt x="767951" y="789323"/>
                  <a:pt x="784884" y="794967"/>
                </a:cubicBezTo>
                <a:cubicBezTo>
                  <a:pt x="813618" y="881172"/>
                  <a:pt x="778727" y="821651"/>
                  <a:pt x="852617" y="862701"/>
                </a:cubicBezTo>
                <a:cubicBezTo>
                  <a:pt x="888197" y="882468"/>
                  <a:pt x="954217" y="930434"/>
                  <a:pt x="954217" y="930434"/>
                </a:cubicBezTo>
                <a:cubicBezTo>
                  <a:pt x="965506" y="947367"/>
                  <a:pt x="972192" y="968521"/>
                  <a:pt x="988084" y="981234"/>
                </a:cubicBezTo>
                <a:cubicBezTo>
                  <a:pt x="999124" y="990066"/>
                  <a:pt x="1102195" y="1013995"/>
                  <a:pt x="1106617" y="1015101"/>
                </a:cubicBezTo>
                <a:cubicBezTo>
                  <a:pt x="1123550" y="1026390"/>
                  <a:pt x="1138820" y="1040702"/>
                  <a:pt x="1157417" y="1048967"/>
                </a:cubicBezTo>
                <a:cubicBezTo>
                  <a:pt x="1190039" y="1063466"/>
                  <a:pt x="1259017" y="1082834"/>
                  <a:pt x="1259017" y="1082834"/>
                </a:cubicBezTo>
                <a:cubicBezTo>
                  <a:pt x="1275950" y="1094123"/>
                  <a:pt x="1291614" y="1107600"/>
                  <a:pt x="1309817" y="1116701"/>
                </a:cubicBezTo>
                <a:cubicBezTo>
                  <a:pt x="1386190" y="1154887"/>
                  <a:pt x="1338622" y="1106838"/>
                  <a:pt x="1411417" y="1167501"/>
                </a:cubicBezTo>
                <a:cubicBezTo>
                  <a:pt x="1429814" y="1182832"/>
                  <a:pt x="1443820" y="1202970"/>
                  <a:pt x="1462217" y="1218301"/>
                </a:cubicBezTo>
                <a:cubicBezTo>
                  <a:pt x="1477851" y="1231329"/>
                  <a:pt x="1497383" y="1239139"/>
                  <a:pt x="1513017" y="1252167"/>
                </a:cubicBezTo>
                <a:cubicBezTo>
                  <a:pt x="1531414" y="1267498"/>
                  <a:pt x="1543892" y="1289683"/>
                  <a:pt x="1563817" y="1302967"/>
                </a:cubicBezTo>
                <a:cubicBezTo>
                  <a:pt x="1578669" y="1312868"/>
                  <a:pt x="1599014" y="1311233"/>
                  <a:pt x="1614617" y="1319901"/>
                </a:cubicBezTo>
                <a:cubicBezTo>
                  <a:pt x="1650197" y="1339668"/>
                  <a:pt x="1716217" y="1387634"/>
                  <a:pt x="1716217" y="1387634"/>
                </a:cubicBezTo>
                <a:cubicBezTo>
                  <a:pt x="1778794" y="1481499"/>
                  <a:pt x="1714280" y="1407254"/>
                  <a:pt x="1800884" y="1455367"/>
                </a:cubicBezTo>
                <a:cubicBezTo>
                  <a:pt x="1836465" y="1475134"/>
                  <a:pt x="1902484" y="1523101"/>
                  <a:pt x="1902484" y="1523101"/>
                </a:cubicBezTo>
                <a:cubicBezTo>
                  <a:pt x="1965058" y="1616964"/>
                  <a:pt x="1900548" y="1542722"/>
                  <a:pt x="1987150" y="1590834"/>
                </a:cubicBezTo>
                <a:cubicBezTo>
                  <a:pt x="2022731" y="1610601"/>
                  <a:pt x="2088750" y="1658567"/>
                  <a:pt x="2088750" y="1658567"/>
                </a:cubicBezTo>
                <a:cubicBezTo>
                  <a:pt x="2100039" y="1675500"/>
                  <a:pt x="2105359" y="1698581"/>
                  <a:pt x="2122617" y="1709367"/>
                </a:cubicBezTo>
                <a:cubicBezTo>
                  <a:pt x="2159462" y="1732395"/>
                  <a:pt x="2246192" y="1746440"/>
                  <a:pt x="2291950" y="1760167"/>
                </a:cubicBezTo>
                <a:cubicBezTo>
                  <a:pt x="2412578" y="1796355"/>
                  <a:pt x="2360906" y="1788661"/>
                  <a:pt x="2461284" y="1810967"/>
                </a:cubicBezTo>
                <a:cubicBezTo>
                  <a:pt x="2542468" y="1829008"/>
                  <a:pt x="2500795" y="1822256"/>
                  <a:pt x="2529017" y="1810967"/>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1026"/>
          <p:cNvSpPr txBox="1">
            <a:spLocks noChangeArrowheads="1"/>
          </p:cNvSpPr>
          <p:nvPr/>
        </p:nvSpPr>
        <p:spPr bwMode="auto">
          <a:xfrm>
            <a:off x="214282" y="1071546"/>
            <a:ext cx="8127546" cy="4647426"/>
          </a:xfrm>
          <a:prstGeom prst="rect">
            <a:avLst/>
          </a:prstGeom>
          <a:noFill/>
          <a:ln w="9525">
            <a:noFill/>
            <a:miter lim="800000"/>
            <a:headEnd/>
            <a:tailEnd/>
          </a:ln>
          <a:effectLst/>
        </p:spPr>
        <p:txBody>
          <a:bodyPr wrap="none">
            <a:spAutoFit/>
          </a:bodyPr>
          <a:lstStyle/>
          <a:p>
            <a:r>
              <a:rPr lang="hr-HR" sz="3200" b="1" dirty="0" smtClean="0">
                <a:latin typeface="Comic Sans MS" pitchFamily="66" charset="0"/>
              </a:rPr>
              <a:t>Langerhans cell</a:t>
            </a:r>
          </a:p>
          <a:p>
            <a:endParaRPr lang="hr-HR" sz="2400" dirty="0">
              <a:latin typeface="Comic Sans MS" pitchFamily="66" charset="0"/>
            </a:endParaRPr>
          </a:p>
          <a:p>
            <a:endParaRPr lang="hr-HR" sz="2400" dirty="0">
              <a:latin typeface="Comic Sans MS" pitchFamily="66" charset="0"/>
            </a:endParaRPr>
          </a:p>
          <a:p>
            <a:pPr>
              <a:buFontTx/>
              <a:buChar char="•"/>
            </a:pPr>
            <a:r>
              <a:rPr lang="hr-HR" sz="2400" dirty="0">
                <a:latin typeface="Comic Sans MS" pitchFamily="66" charset="0"/>
              </a:rPr>
              <a:t> </a:t>
            </a:r>
            <a:r>
              <a:rPr lang="hr-HR" sz="2400" dirty="0" smtClean="0">
                <a:latin typeface="Comic Sans MS" pitchFamily="66" charset="0"/>
              </a:rPr>
              <a:t>key role in immune rections</a:t>
            </a:r>
            <a:endParaRPr lang="hr-HR" sz="2400" dirty="0">
              <a:latin typeface="Comic Sans MS" pitchFamily="66" charset="0"/>
            </a:endParaRPr>
          </a:p>
          <a:p>
            <a:r>
              <a:rPr lang="hr-HR" sz="2400" dirty="0">
                <a:latin typeface="Comic Sans MS" pitchFamily="66" charset="0"/>
              </a:rPr>
              <a:t>  (IV </a:t>
            </a:r>
            <a:r>
              <a:rPr lang="hr-HR" sz="2400" dirty="0" smtClean="0">
                <a:latin typeface="Comic Sans MS" pitchFamily="66" charset="0"/>
              </a:rPr>
              <a:t>type)</a:t>
            </a:r>
            <a:endParaRPr lang="hr-HR" sz="2400" dirty="0">
              <a:latin typeface="Comic Sans MS" pitchFamily="66" charset="0"/>
            </a:endParaRPr>
          </a:p>
          <a:p>
            <a:endParaRPr lang="hr-HR" sz="2400" dirty="0">
              <a:latin typeface="Comic Sans MS" pitchFamily="66" charset="0"/>
            </a:endParaRPr>
          </a:p>
          <a:p>
            <a:pPr>
              <a:buFontTx/>
              <a:buChar char="•"/>
            </a:pPr>
            <a:r>
              <a:rPr lang="hr-HR" sz="2400" dirty="0">
                <a:latin typeface="Comic Sans MS" pitchFamily="66" charset="0"/>
              </a:rPr>
              <a:t> </a:t>
            </a:r>
            <a:r>
              <a:rPr lang="hr-HR" sz="2400" dirty="0" smtClean="0">
                <a:latin typeface="Comic Sans MS" pitchFamily="66" charset="0"/>
              </a:rPr>
              <a:t>presentaion of antigens to T lymphocytes</a:t>
            </a:r>
            <a:endParaRPr lang="hr-HR" sz="2400" dirty="0">
              <a:latin typeface="Comic Sans MS" pitchFamily="66" charset="0"/>
            </a:endParaRPr>
          </a:p>
          <a:p>
            <a:endParaRPr lang="hr-HR" sz="2400" dirty="0">
              <a:latin typeface="Comic Sans MS" pitchFamily="66" charset="0"/>
            </a:endParaRPr>
          </a:p>
          <a:p>
            <a:pPr>
              <a:buFontTx/>
              <a:buChar char="•"/>
            </a:pPr>
            <a:r>
              <a:rPr lang="hr-HR" sz="2400" dirty="0" smtClean="0">
                <a:latin typeface="Comic Sans MS" pitchFamily="66" charset="0"/>
              </a:rPr>
              <a:t> immunosurveillance for viral and tumour antigens</a:t>
            </a:r>
          </a:p>
          <a:p>
            <a:pPr>
              <a:buFontTx/>
              <a:buChar char="•"/>
            </a:pPr>
            <a:endParaRPr lang="hr-HR" sz="2400" dirty="0" smtClean="0">
              <a:latin typeface="Comic Sans MS" pitchFamily="66" charset="0"/>
            </a:endParaRPr>
          </a:p>
          <a:p>
            <a:pPr>
              <a:buFontTx/>
              <a:buChar char="•"/>
            </a:pPr>
            <a:r>
              <a:rPr lang="hr-HR" sz="2400" dirty="0" smtClean="0">
                <a:latin typeface="Comic Sans MS" pitchFamily="66" charset="0"/>
              </a:rPr>
              <a:t> after UV exposure decreases number </a:t>
            </a:r>
          </a:p>
          <a:p>
            <a:r>
              <a:rPr lang="hr-HR" sz="2400" dirty="0" smtClean="0">
                <a:latin typeface="Comic Sans MS" pitchFamily="66" charset="0"/>
              </a:rPr>
              <a:t>   (damaged cells are not recognized by immune system)</a:t>
            </a:r>
            <a:endParaRPr lang="hr-HR" sz="2400" dirty="0">
              <a:latin typeface="Comic Sans MS" pitchFamily="66"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1026"/>
          <p:cNvSpPr txBox="1">
            <a:spLocks noChangeArrowheads="1"/>
          </p:cNvSpPr>
          <p:nvPr/>
        </p:nvSpPr>
        <p:spPr bwMode="auto">
          <a:xfrm>
            <a:off x="1143000" y="817563"/>
            <a:ext cx="4099199" cy="584775"/>
          </a:xfrm>
          <a:prstGeom prst="rect">
            <a:avLst/>
          </a:prstGeom>
          <a:noFill/>
          <a:ln w="9525">
            <a:noFill/>
            <a:miter lim="800000"/>
            <a:headEnd/>
            <a:tailEnd/>
          </a:ln>
          <a:effectLst/>
        </p:spPr>
        <p:txBody>
          <a:bodyPr wrap="none">
            <a:spAutoFit/>
          </a:bodyPr>
          <a:lstStyle/>
          <a:p>
            <a:r>
              <a:rPr lang="hr-HR" sz="3200" b="1" dirty="0" smtClean="0">
                <a:latin typeface="Comic Sans MS" pitchFamily="66" charset="0"/>
              </a:rPr>
              <a:t>Epidermal simbionts</a:t>
            </a:r>
            <a:endParaRPr lang="hr-HR" sz="3200" b="1" dirty="0">
              <a:latin typeface="Comic Sans MS" pitchFamily="66" charset="0"/>
            </a:endParaRPr>
          </a:p>
        </p:txBody>
      </p:sp>
      <p:sp>
        <p:nvSpPr>
          <p:cNvPr id="111619" name="Text Box 1027"/>
          <p:cNvSpPr txBox="1">
            <a:spLocks noChangeArrowheads="1"/>
          </p:cNvSpPr>
          <p:nvPr/>
        </p:nvSpPr>
        <p:spPr bwMode="auto">
          <a:xfrm>
            <a:off x="1214414" y="2714620"/>
            <a:ext cx="3010761" cy="2246769"/>
          </a:xfrm>
          <a:prstGeom prst="rect">
            <a:avLst/>
          </a:prstGeom>
          <a:noFill/>
          <a:ln w="9525">
            <a:noFill/>
            <a:miter lim="800000"/>
            <a:headEnd/>
            <a:tailEnd/>
          </a:ln>
          <a:effectLst/>
        </p:spPr>
        <p:txBody>
          <a:bodyPr wrap="none">
            <a:spAutoFit/>
          </a:bodyPr>
          <a:lstStyle/>
          <a:p>
            <a:r>
              <a:rPr lang="hr-HR" sz="2800" b="1" dirty="0" smtClean="0">
                <a:solidFill>
                  <a:schemeClr val="bg1">
                    <a:lumMod val="65000"/>
                  </a:schemeClr>
                </a:solidFill>
                <a:latin typeface="Comic Sans MS" pitchFamily="66" charset="0"/>
              </a:rPr>
              <a:t>Melanocytes</a:t>
            </a:r>
          </a:p>
          <a:p>
            <a:endParaRPr lang="hr-HR" sz="2800" b="1" dirty="0" smtClean="0">
              <a:latin typeface="Comic Sans MS" pitchFamily="66" charset="0"/>
            </a:endParaRPr>
          </a:p>
          <a:p>
            <a:r>
              <a:rPr lang="hr-HR" sz="2800" b="1" dirty="0" smtClean="0">
                <a:solidFill>
                  <a:schemeClr val="bg1">
                    <a:lumMod val="65000"/>
                  </a:schemeClr>
                </a:solidFill>
                <a:latin typeface="Comic Sans MS" pitchFamily="66" charset="0"/>
              </a:rPr>
              <a:t>Langerhans cells</a:t>
            </a:r>
          </a:p>
          <a:p>
            <a:endParaRPr lang="hr-HR" sz="2800" b="1" dirty="0">
              <a:solidFill>
                <a:schemeClr val="bg1">
                  <a:lumMod val="75000"/>
                </a:schemeClr>
              </a:solidFill>
              <a:latin typeface="Comic Sans MS" pitchFamily="66" charset="0"/>
            </a:endParaRPr>
          </a:p>
          <a:p>
            <a:r>
              <a:rPr lang="hr-HR" sz="2800" b="1" dirty="0" smtClean="0">
                <a:latin typeface="Comic Sans MS" pitchFamily="66" charset="0"/>
              </a:rPr>
              <a:t>Merkel cell</a:t>
            </a:r>
            <a:endParaRPr lang="hr-HR" sz="2800" b="1"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2" end="2"/>
                                            </p:txEl>
                                          </p:spTgt>
                                        </p:tgtEl>
                                        <p:attrNameLst>
                                          <p:attrName>style.visibility</p:attrName>
                                        </p:attrNameLst>
                                      </p:cBhvr>
                                      <p:to>
                                        <p:strVal val="visible"/>
                                      </p:to>
                                    </p:set>
                                    <p:animEffect transition="in" filter="wipe(left)">
                                      <p:cBhvr>
                                        <p:cTn id="12" dur="500"/>
                                        <p:tgtEl>
                                          <p:spTgt spid="1116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4" end="4"/>
                                            </p:txEl>
                                          </p:spTgt>
                                        </p:tgtEl>
                                        <p:attrNameLst>
                                          <p:attrName>style.visibility</p:attrName>
                                        </p:attrNameLst>
                                      </p:cBhvr>
                                      <p:to>
                                        <p:strVal val="visible"/>
                                      </p:to>
                                    </p:set>
                                    <p:animEffect transition="in" filter="wipe(left)">
                                      <p:cBhvr>
                                        <p:cTn id="17" dur="500"/>
                                        <p:tgtEl>
                                          <p:spTgt spid="1116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609600" y="304800"/>
            <a:ext cx="2379177" cy="584775"/>
          </a:xfrm>
          <a:prstGeom prst="rect">
            <a:avLst/>
          </a:prstGeom>
          <a:noFill/>
          <a:ln w="9525">
            <a:noFill/>
            <a:miter lim="800000"/>
            <a:headEnd/>
            <a:tailEnd/>
          </a:ln>
          <a:effectLst/>
        </p:spPr>
        <p:txBody>
          <a:bodyPr wrap="none">
            <a:spAutoFit/>
          </a:bodyPr>
          <a:lstStyle/>
          <a:p>
            <a:r>
              <a:rPr lang="hr-HR" sz="3200" b="1" dirty="0" smtClean="0">
                <a:latin typeface="Comic Sans MS" pitchFamily="66" charset="0"/>
              </a:rPr>
              <a:t>Merkel cell</a:t>
            </a:r>
            <a:endParaRPr lang="hr-HR" sz="3200" b="1" dirty="0">
              <a:latin typeface="Comic Sans MS" pitchFamily="66" charset="0"/>
            </a:endParaRPr>
          </a:p>
        </p:txBody>
      </p:sp>
      <p:sp>
        <p:nvSpPr>
          <p:cNvPr id="122885" name="Text Box 5"/>
          <p:cNvSpPr txBox="1">
            <a:spLocks noChangeArrowheads="1"/>
          </p:cNvSpPr>
          <p:nvPr/>
        </p:nvSpPr>
        <p:spPr bwMode="auto">
          <a:xfrm>
            <a:off x="5181600" y="4572000"/>
            <a:ext cx="2711450" cy="1938992"/>
          </a:xfrm>
          <a:prstGeom prst="rect">
            <a:avLst/>
          </a:prstGeom>
          <a:noFill/>
          <a:ln w="9525">
            <a:noFill/>
            <a:miter lim="800000"/>
            <a:headEnd/>
            <a:tailEnd/>
          </a:ln>
          <a:effectLst/>
        </p:spPr>
        <p:txBody>
          <a:bodyPr>
            <a:spAutoFit/>
          </a:bodyPr>
          <a:lstStyle/>
          <a:p>
            <a:r>
              <a:rPr lang="hr-HR" sz="2400" dirty="0" smtClean="0">
                <a:latin typeface="Comic Sans MS" pitchFamily="66" charset="0"/>
              </a:rPr>
              <a:t>only in particular regions</a:t>
            </a:r>
            <a:endParaRPr lang="hr-HR" sz="2400" dirty="0">
              <a:latin typeface="Comic Sans MS" pitchFamily="66" charset="0"/>
            </a:endParaRPr>
          </a:p>
          <a:p>
            <a:endParaRPr lang="hr-HR" sz="2400" dirty="0">
              <a:latin typeface="Comic Sans MS" pitchFamily="66" charset="0"/>
            </a:endParaRPr>
          </a:p>
          <a:p>
            <a:r>
              <a:rPr lang="hr-HR" sz="1600" dirty="0" smtClean="0">
                <a:latin typeface="Comic Sans MS" pitchFamily="66" charset="0"/>
              </a:rPr>
              <a:t>-near follicles</a:t>
            </a:r>
            <a:endParaRPr lang="hr-HR" sz="1600" dirty="0">
              <a:latin typeface="Comic Sans MS" pitchFamily="66" charset="0"/>
            </a:endParaRPr>
          </a:p>
          <a:p>
            <a:r>
              <a:rPr lang="hr-HR" sz="1600" dirty="0">
                <a:latin typeface="Comic Sans MS" pitchFamily="66" charset="0"/>
              </a:rPr>
              <a:t>-usna šupljina</a:t>
            </a:r>
          </a:p>
          <a:p>
            <a:r>
              <a:rPr lang="hr-HR" sz="1600" dirty="0">
                <a:latin typeface="Comic Sans MS" pitchFamily="66" charset="0"/>
              </a:rPr>
              <a:t>-okolina dlake</a:t>
            </a:r>
          </a:p>
        </p:txBody>
      </p:sp>
      <p:pic>
        <p:nvPicPr>
          <p:cNvPr id="122887" name="Picture 7" descr="slika 016"/>
          <p:cNvPicPr>
            <a:picLocks noChangeAspect="1" noChangeArrowheads="1"/>
          </p:cNvPicPr>
          <p:nvPr/>
        </p:nvPicPr>
        <p:blipFill>
          <a:blip r:embed="rId3" cstate="print"/>
          <a:srcRect/>
          <a:stretch>
            <a:fillRect/>
          </a:stretch>
        </p:blipFill>
        <p:spPr bwMode="auto">
          <a:xfrm>
            <a:off x="357158" y="1142984"/>
            <a:ext cx="4043450" cy="5500702"/>
          </a:xfrm>
          <a:prstGeom prst="rect">
            <a:avLst/>
          </a:prstGeom>
          <a:noFill/>
          <a:ln w="9525">
            <a:solidFill>
              <a:schemeClr val="accent2"/>
            </a:solidFill>
            <a:miter lim="800000"/>
            <a:headEnd/>
            <a:tailEnd/>
          </a:ln>
        </p:spPr>
      </p:pic>
      <p:sp>
        <p:nvSpPr>
          <p:cNvPr id="122888" name="Text Box 8"/>
          <p:cNvSpPr txBox="1">
            <a:spLocks noChangeArrowheads="1"/>
          </p:cNvSpPr>
          <p:nvPr/>
        </p:nvSpPr>
        <p:spPr bwMode="auto">
          <a:xfrm>
            <a:off x="4317038" y="2857496"/>
            <a:ext cx="4995278" cy="1200329"/>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lying in or near basal layer</a:t>
            </a:r>
          </a:p>
          <a:p>
            <a:endParaRPr lang="hr-HR" sz="2400" b="1" dirty="0" smtClean="0">
              <a:latin typeface="Comic Sans MS" pitchFamily="66" charset="0"/>
            </a:endParaRPr>
          </a:p>
          <a:p>
            <a:r>
              <a:rPr lang="hr-HR" sz="2400" dirty="0" smtClean="0">
                <a:latin typeface="Comic Sans MS" pitchFamily="66" charset="0"/>
              </a:rPr>
              <a:t>act as transducer for fine touch</a:t>
            </a:r>
            <a:endParaRPr lang="hr-HR" sz="2400" dirty="0">
              <a:latin typeface="Comic Sans MS" pitchFamily="66"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026" descr="slika 037"/>
          <p:cNvPicPr>
            <a:picLocks noChangeAspect="1" noChangeArrowheads="1"/>
          </p:cNvPicPr>
          <p:nvPr/>
        </p:nvPicPr>
        <p:blipFill>
          <a:blip r:embed="rId3" cstate="print"/>
          <a:srcRect/>
          <a:stretch>
            <a:fillRect/>
          </a:stretch>
        </p:blipFill>
        <p:spPr bwMode="auto">
          <a:xfrm>
            <a:off x="0" y="76200"/>
            <a:ext cx="3359150" cy="6781800"/>
          </a:xfrm>
          <a:prstGeom prst="rect">
            <a:avLst/>
          </a:prstGeom>
          <a:noFill/>
          <a:ln w="9525">
            <a:solidFill>
              <a:schemeClr val="accent2"/>
            </a:solidFill>
            <a:miter lim="800000"/>
            <a:headEnd/>
            <a:tailEnd/>
          </a:ln>
        </p:spPr>
      </p:pic>
      <p:sp>
        <p:nvSpPr>
          <p:cNvPr id="123908" name="Text Box 1028"/>
          <p:cNvSpPr txBox="1">
            <a:spLocks noChangeArrowheads="1"/>
          </p:cNvSpPr>
          <p:nvPr/>
        </p:nvSpPr>
        <p:spPr bwMode="auto">
          <a:xfrm>
            <a:off x="4022725" y="1112838"/>
            <a:ext cx="4368504"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serves as mechanoreceptors</a:t>
            </a:r>
            <a:endParaRPr lang="hr-HR" sz="2400" b="1" dirty="0">
              <a:latin typeface="Comic Sans MS" pitchFamily="66" charset="0"/>
            </a:endParaRPr>
          </a:p>
        </p:txBody>
      </p:sp>
      <p:sp>
        <p:nvSpPr>
          <p:cNvPr id="123909" name="Text Box 1029"/>
          <p:cNvSpPr txBox="1">
            <a:spLocks noChangeArrowheads="1"/>
          </p:cNvSpPr>
          <p:nvPr/>
        </p:nvSpPr>
        <p:spPr bwMode="auto">
          <a:xfrm>
            <a:off x="4876800" y="2679700"/>
            <a:ext cx="3044423"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sparse desmosomes</a:t>
            </a:r>
            <a:endParaRPr lang="hr-HR" sz="2400" b="1" dirty="0">
              <a:latin typeface="Comic Sans MS" pitchFamily="66" charset="0"/>
            </a:endParaRPr>
          </a:p>
        </p:txBody>
      </p:sp>
      <p:sp>
        <p:nvSpPr>
          <p:cNvPr id="123910" name="Line 1030"/>
          <p:cNvSpPr>
            <a:spLocks noChangeShapeType="1"/>
          </p:cNvSpPr>
          <p:nvPr/>
        </p:nvSpPr>
        <p:spPr bwMode="auto">
          <a:xfrm>
            <a:off x="2590800" y="1981200"/>
            <a:ext cx="2133600" cy="838200"/>
          </a:xfrm>
          <a:prstGeom prst="line">
            <a:avLst/>
          </a:prstGeom>
          <a:noFill/>
          <a:ln w="38100">
            <a:solidFill>
              <a:schemeClr val="tx1"/>
            </a:solidFill>
            <a:miter lim="800000"/>
            <a:headEnd/>
            <a:tailEnd/>
          </a:ln>
          <a:effectLst/>
        </p:spPr>
        <p:txBody>
          <a:bodyPr wrap="none"/>
          <a:lstStyle/>
          <a:p>
            <a:endParaRPr lang="hr-HR"/>
          </a:p>
        </p:txBody>
      </p:sp>
      <p:sp>
        <p:nvSpPr>
          <p:cNvPr id="123911" name="Line 1031"/>
          <p:cNvSpPr>
            <a:spLocks noChangeShapeType="1"/>
          </p:cNvSpPr>
          <p:nvPr/>
        </p:nvSpPr>
        <p:spPr bwMode="auto">
          <a:xfrm flipH="1" flipV="1">
            <a:off x="2133600" y="914400"/>
            <a:ext cx="2590800" cy="1905000"/>
          </a:xfrm>
          <a:prstGeom prst="line">
            <a:avLst/>
          </a:prstGeom>
          <a:noFill/>
          <a:ln w="38100">
            <a:solidFill>
              <a:schemeClr val="tx1"/>
            </a:solidFill>
            <a:miter lim="800000"/>
            <a:headEnd/>
            <a:tailEnd/>
          </a:ln>
          <a:effectLst/>
        </p:spPr>
        <p:txBody>
          <a:bodyPr wrap="none"/>
          <a:lstStyle/>
          <a:p>
            <a:endParaRPr lang="hr-HR"/>
          </a:p>
        </p:txBody>
      </p:sp>
      <p:sp>
        <p:nvSpPr>
          <p:cNvPr id="7" name="Line 1030"/>
          <p:cNvSpPr>
            <a:spLocks noChangeShapeType="1"/>
          </p:cNvSpPr>
          <p:nvPr/>
        </p:nvSpPr>
        <p:spPr bwMode="auto">
          <a:xfrm>
            <a:off x="1928794" y="3071810"/>
            <a:ext cx="2133600" cy="838200"/>
          </a:xfrm>
          <a:prstGeom prst="line">
            <a:avLst/>
          </a:prstGeom>
          <a:noFill/>
          <a:ln w="38100">
            <a:solidFill>
              <a:schemeClr val="tx1"/>
            </a:solidFill>
            <a:miter lim="800000"/>
            <a:headEnd/>
            <a:tailEnd/>
          </a:ln>
          <a:effectLst/>
        </p:spPr>
        <p:txBody>
          <a:bodyPr wrap="none"/>
          <a:lstStyle/>
          <a:p>
            <a:endParaRPr lang="hr-HR"/>
          </a:p>
        </p:txBody>
      </p:sp>
      <p:sp>
        <p:nvSpPr>
          <p:cNvPr id="8" name="Text Box 1029"/>
          <p:cNvSpPr txBox="1">
            <a:spLocks noChangeArrowheads="1"/>
          </p:cNvSpPr>
          <p:nvPr/>
        </p:nvSpPr>
        <p:spPr bwMode="auto">
          <a:xfrm>
            <a:off x="4214810" y="3786190"/>
            <a:ext cx="3962944" cy="830997"/>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contain membrane bound </a:t>
            </a:r>
          </a:p>
          <a:p>
            <a:r>
              <a:rPr lang="hr-HR" sz="2400" b="1" dirty="0" smtClean="0">
                <a:latin typeface="Comic Sans MS" pitchFamily="66" charset="0"/>
              </a:rPr>
              <a:t>     spherical granules</a:t>
            </a:r>
            <a:endParaRPr lang="hr-HR" sz="2400" b="1" dirty="0">
              <a:latin typeface="Comic Sans MS" pitchFamily="66" charset="0"/>
            </a:endParaRPr>
          </a:p>
        </p:txBody>
      </p:sp>
      <p:sp>
        <p:nvSpPr>
          <p:cNvPr id="9" name="Line 1030"/>
          <p:cNvSpPr>
            <a:spLocks noChangeShapeType="1"/>
          </p:cNvSpPr>
          <p:nvPr/>
        </p:nvSpPr>
        <p:spPr bwMode="auto">
          <a:xfrm>
            <a:off x="1857356" y="5357826"/>
            <a:ext cx="2286016" cy="45719"/>
          </a:xfrm>
          <a:prstGeom prst="line">
            <a:avLst/>
          </a:prstGeom>
          <a:noFill/>
          <a:ln w="38100">
            <a:solidFill>
              <a:schemeClr val="tx1"/>
            </a:solidFill>
            <a:miter lim="800000"/>
            <a:headEnd/>
            <a:tailEnd/>
          </a:ln>
          <a:effectLst/>
        </p:spPr>
        <p:txBody>
          <a:bodyPr wrap="none"/>
          <a:lstStyle/>
          <a:p>
            <a:endParaRPr lang="hr-HR"/>
          </a:p>
        </p:txBody>
      </p:sp>
      <p:sp>
        <p:nvSpPr>
          <p:cNvPr id="10" name="Text Box 1029"/>
          <p:cNvSpPr txBox="1">
            <a:spLocks noChangeArrowheads="1"/>
          </p:cNvSpPr>
          <p:nvPr/>
        </p:nvSpPr>
        <p:spPr bwMode="auto">
          <a:xfrm>
            <a:off x="4201621" y="5143512"/>
            <a:ext cx="4942379"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fine unmyelinated nerve endings</a:t>
            </a:r>
            <a:endParaRPr lang="hr-HR" sz="2400" b="1"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wipe(left)">
                                      <p:cBhvr>
                                        <p:cTn id="7" dur="500"/>
                                        <p:tgtEl>
                                          <p:spTgt spid="1239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3909">
                                            <p:txEl>
                                              <p:pRg st="0" end="0"/>
                                            </p:txEl>
                                          </p:spTgt>
                                        </p:tgtEl>
                                        <p:attrNameLst>
                                          <p:attrName>style.visibility</p:attrName>
                                        </p:attrNameLst>
                                      </p:cBhvr>
                                      <p:to>
                                        <p:strVal val="visible"/>
                                      </p:to>
                                    </p:set>
                                    <p:animEffect transition="in" filter="wipe(left)">
                                      <p:cBhvr>
                                        <p:cTn id="12" dur="500"/>
                                        <p:tgtEl>
                                          <p:spTgt spid="12390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3911"/>
                                        </p:tgtEl>
                                        <p:attrNameLst>
                                          <p:attrName>style.visibility</p:attrName>
                                        </p:attrNameLst>
                                      </p:cBhvr>
                                      <p:to>
                                        <p:strVal val="visible"/>
                                      </p:to>
                                    </p:set>
                                    <p:animEffect transition="in" filter="wipe(left)">
                                      <p:cBhvr>
                                        <p:cTn id="17" dur="500"/>
                                        <p:tgtEl>
                                          <p:spTgt spid="1239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build="p" autoUpdateAnimBg="0"/>
      <p:bldP spid="123910" grpId="0" animBg="1"/>
      <p:bldP spid="123911" grpId="0" animBg="1"/>
      <p:bldP spid="7" grpId="0" animBg="1"/>
      <p:bldP spid="8" grpId="0" build="p" autoUpdateAnimBg="0"/>
      <p:bldP spid="9" grpId="0" animBg="1"/>
      <p:bldP spid="10"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1538" y="2428868"/>
            <a:ext cx="6556602" cy="1938992"/>
          </a:xfrm>
          <a:prstGeom prst="rect">
            <a:avLst/>
          </a:prstGeom>
          <a:noFill/>
        </p:spPr>
        <p:txBody>
          <a:bodyPr wrap="none" rtlCol="0">
            <a:spAutoFit/>
          </a:bodyPr>
          <a:lstStyle/>
          <a:p>
            <a:pPr algn="ctr"/>
            <a:r>
              <a:rPr lang="hr-HR" sz="6000" b="1" dirty="0" smtClean="0">
                <a:latin typeface="Comic Sans MS" pitchFamily="66" charset="0"/>
              </a:rPr>
              <a:t>Dermo-epidermal</a:t>
            </a:r>
          </a:p>
          <a:p>
            <a:pPr algn="ctr"/>
            <a:r>
              <a:rPr lang="hr-HR" sz="6000" b="1" dirty="0" smtClean="0">
                <a:latin typeface="Comic Sans MS" pitchFamily="66" charset="0"/>
              </a:rPr>
              <a:t>junction</a:t>
            </a:r>
            <a:endParaRPr lang="hr-HR" sz="6000" b="1" dirty="0">
              <a:latin typeface="Comic Sans MS" pitchFamily="66"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slika 032"/>
          <p:cNvPicPr>
            <a:picLocks noChangeAspect="1" noChangeArrowheads="1"/>
          </p:cNvPicPr>
          <p:nvPr/>
        </p:nvPicPr>
        <p:blipFill>
          <a:blip r:embed="rId3" cstate="print"/>
          <a:srcRect/>
          <a:stretch>
            <a:fillRect/>
          </a:stretch>
        </p:blipFill>
        <p:spPr bwMode="auto">
          <a:xfrm>
            <a:off x="0" y="0"/>
            <a:ext cx="7391400" cy="6858000"/>
          </a:xfrm>
          <a:prstGeom prst="rect">
            <a:avLst/>
          </a:prstGeom>
          <a:noFill/>
          <a:ln w="9525">
            <a:solidFill>
              <a:schemeClr val="accent2"/>
            </a:solidFill>
            <a:miter lim="800000"/>
            <a:headEnd/>
            <a:tailEnd/>
          </a:ln>
        </p:spPr>
      </p:pic>
      <p:sp>
        <p:nvSpPr>
          <p:cNvPr id="125963" name="Text Box 11"/>
          <p:cNvSpPr txBox="1">
            <a:spLocks noChangeArrowheads="1"/>
          </p:cNvSpPr>
          <p:nvPr/>
        </p:nvSpPr>
        <p:spPr bwMode="auto">
          <a:xfrm>
            <a:off x="3143240" y="3071810"/>
            <a:ext cx="3179075" cy="461665"/>
          </a:xfrm>
          <a:prstGeom prst="rect">
            <a:avLst/>
          </a:prstGeom>
          <a:noFill/>
          <a:ln w="9525">
            <a:noFill/>
            <a:miter lim="800000"/>
            <a:headEnd/>
            <a:tailEnd/>
          </a:ln>
          <a:effectLst/>
        </p:spPr>
        <p:txBody>
          <a:bodyPr wrap="none">
            <a:spAutoFit/>
          </a:bodyPr>
          <a:lstStyle/>
          <a:p>
            <a:r>
              <a:rPr lang="hr-HR" sz="2400" b="1" dirty="0" smtClean="0">
                <a:solidFill>
                  <a:srgbClr val="0E0F1E"/>
                </a:solidFill>
                <a:latin typeface="Comic Sans MS" pitchFamily="66" charset="0"/>
              </a:rPr>
              <a:t>collagen IV and VII</a:t>
            </a:r>
            <a:endParaRPr lang="hr-HR" sz="2400" b="1" dirty="0">
              <a:solidFill>
                <a:srgbClr val="0E0F1E"/>
              </a:solidFill>
              <a:latin typeface="Comic Sans MS" pitchFamily="66" charset="0"/>
            </a:endParaRPr>
          </a:p>
        </p:txBody>
      </p:sp>
      <p:sp>
        <p:nvSpPr>
          <p:cNvPr id="125964" name="Text Box 12"/>
          <p:cNvSpPr txBox="1">
            <a:spLocks noChangeArrowheads="1"/>
          </p:cNvSpPr>
          <p:nvPr/>
        </p:nvSpPr>
        <p:spPr bwMode="auto">
          <a:xfrm>
            <a:off x="3352800" y="3898900"/>
            <a:ext cx="4738798" cy="1200329"/>
          </a:xfrm>
          <a:prstGeom prst="rect">
            <a:avLst/>
          </a:prstGeom>
          <a:noFill/>
          <a:ln w="9525">
            <a:noFill/>
            <a:miter lim="800000"/>
            <a:headEnd/>
            <a:tailEnd/>
          </a:ln>
          <a:effectLst/>
        </p:spPr>
        <p:txBody>
          <a:bodyPr wrap="none">
            <a:spAutoFit/>
          </a:bodyPr>
          <a:lstStyle/>
          <a:p>
            <a:r>
              <a:rPr lang="hr-HR" sz="2400" b="1" dirty="0" smtClean="0">
                <a:solidFill>
                  <a:srgbClr val="0E0F1E"/>
                </a:solidFill>
                <a:latin typeface="Comic Sans MS" pitchFamily="66" charset="0"/>
              </a:rPr>
              <a:t>anchoring filaments</a:t>
            </a:r>
          </a:p>
          <a:p>
            <a:r>
              <a:rPr lang="hr-HR" sz="2400" dirty="0" smtClean="0">
                <a:solidFill>
                  <a:srgbClr val="0E0F1E"/>
                </a:solidFill>
                <a:latin typeface="Comic Sans MS" pitchFamily="66" charset="0"/>
              </a:rPr>
              <a:t>cross lamina lucida and connect </a:t>
            </a:r>
          </a:p>
          <a:p>
            <a:r>
              <a:rPr lang="hr-HR" sz="2400" dirty="0" smtClean="0">
                <a:solidFill>
                  <a:srgbClr val="0E0F1E"/>
                </a:solidFill>
                <a:latin typeface="Comic Sans MS" pitchFamily="66" charset="0"/>
              </a:rPr>
              <a:t>lamina densa to the basal cell</a:t>
            </a:r>
            <a:endParaRPr lang="hr-HR" sz="2400" dirty="0">
              <a:solidFill>
                <a:srgbClr val="0E0F1E"/>
              </a:solidFill>
              <a:latin typeface="Comic Sans MS" pitchFamily="66" charset="0"/>
            </a:endParaRPr>
          </a:p>
        </p:txBody>
      </p:sp>
      <p:sp>
        <p:nvSpPr>
          <p:cNvPr id="125965" name="Text Box 13"/>
          <p:cNvSpPr txBox="1">
            <a:spLocks noChangeArrowheads="1"/>
          </p:cNvSpPr>
          <p:nvPr/>
        </p:nvSpPr>
        <p:spPr bwMode="auto">
          <a:xfrm>
            <a:off x="0" y="3746500"/>
            <a:ext cx="2650084" cy="461665"/>
          </a:xfrm>
          <a:prstGeom prst="rect">
            <a:avLst/>
          </a:prstGeom>
          <a:noFill/>
          <a:ln w="9525">
            <a:noFill/>
            <a:miter lim="800000"/>
            <a:headEnd/>
            <a:tailEnd/>
          </a:ln>
          <a:effectLst/>
        </p:spPr>
        <p:txBody>
          <a:bodyPr wrap="none">
            <a:spAutoFit/>
          </a:bodyPr>
          <a:lstStyle/>
          <a:p>
            <a:r>
              <a:rPr lang="hr-HR" sz="2400" b="1" dirty="0" smtClean="0">
                <a:solidFill>
                  <a:srgbClr val="0E0F1E"/>
                </a:solidFill>
                <a:latin typeface="Comic Sans MS" pitchFamily="66" charset="0"/>
              </a:rPr>
              <a:t>elastic filaments</a:t>
            </a:r>
            <a:endParaRPr lang="hr-HR" sz="2400" b="1" dirty="0">
              <a:solidFill>
                <a:srgbClr val="0E0F1E"/>
              </a:solidFill>
              <a:latin typeface="Comic Sans MS" pitchFamily="66" charset="0"/>
            </a:endParaRPr>
          </a:p>
        </p:txBody>
      </p:sp>
      <p:sp>
        <p:nvSpPr>
          <p:cNvPr id="125966" name="Text Box 14"/>
          <p:cNvSpPr txBox="1">
            <a:spLocks noChangeArrowheads="1"/>
          </p:cNvSpPr>
          <p:nvPr/>
        </p:nvSpPr>
        <p:spPr bwMode="auto">
          <a:xfrm>
            <a:off x="381000" y="5791200"/>
            <a:ext cx="2265364" cy="461665"/>
          </a:xfrm>
          <a:prstGeom prst="rect">
            <a:avLst/>
          </a:prstGeom>
          <a:noFill/>
          <a:ln w="9525">
            <a:noFill/>
            <a:miter lim="800000"/>
            <a:headEnd/>
            <a:tailEnd/>
          </a:ln>
          <a:effectLst/>
        </p:spPr>
        <p:txBody>
          <a:bodyPr wrap="none">
            <a:spAutoFit/>
          </a:bodyPr>
          <a:lstStyle/>
          <a:p>
            <a:r>
              <a:rPr lang="hr-HR" sz="2400" b="1" dirty="0" smtClean="0">
                <a:solidFill>
                  <a:srgbClr val="0E0F1E"/>
                </a:solidFill>
                <a:latin typeface="Comic Sans MS" pitchFamily="66" charset="0"/>
              </a:rPr>
              <a:t>elastic fibrils</a:t>
            </a:r>
            <a:endParaRPr lang="hr-HR" sz="2400" b="1" dirty="0">
              <a:solidFill>
                <a:srgbClr val="0E0F1E"/>
              </a:solidFill>
              <a:latin typeface="Comic Sans MS" pitchFamily="66" charset="0"/>
            </a:endParaRPr>
          </a:p>
        </p:txBody>
      </p:sp>
      <p:sp>
        <p:nvSpPr>
          <p:cNvPr id="125967" name="Text Box 15"/>
          <p:cNvSpPr txBox="1">
            <a:spLocks noChangeArrowheads="1"/>
          </p:cNvSpPr>
          <p:nvPr/>
        </p:nvSpPr>
        <p:spPr bwMode="auto">
          <a:xfrm>
            <a:off x="7313613" y="393700"/>
            <a:ext cx="1603324" cy="1200329"/>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Dermo-</a:t>
            </a:r>
          </a:p>
          <a:p>
            <a:r>
              <a:rPr lang="hr-HR" sz="2400" b="1" dirty="0" smtClean="0">
                <a:latin typeface="Comic Sans MS" pitchFamily="66" charset="0"/>
              </a:rPr>
              <a:t>epidermal</a:t>
            </a:r>
          </a:p>
          <a:p>
            <a:r>
              <a:rPr lang="hr-HR" sz="2400" b="1" dirty="0" smtClean="0">
                <a:latin typeface="Comic Sans MS" pitchFamily="66" charset="0"/>
              </a:rPr>
              <a:t>junction</a:t>
            </a:r>
            <a:endParaRPr lang="hr-HR" sz="2400" b="1" dirty="0">
              <a:latin typeface="Comic Sans MS" pitchFamily="66" charset="0"/>
            </a:endParaRPr>
          </a:p>
        </p:txBody>
      </p:sp>
      <p:sp>
        <p:nvSpPr>
          <p:cNvPr id="125968" name="Oval 16"/>
          <p:cNvSpPr>
            <a:spLocks noChangeArrowheads="1"/>
          </p:cNvSpPr>
          <p:nvPr/>
        </p:nvSpPr>
        <p:spPr bwMode="auto">
          <a:xfrm>
            <a:off x="6629400" y="2362200"/>
            <a:ext cx="304800" cy="304800"/>
          </a:xfrm>
          <a:prstGeom prst="ellipse">
            <a:avLst/>
          </a:prstGeom>
          <a:solidFill>
            <a:srgbClr val="D698C6"/>
          </a:solidFill>
          <a:ln w="9525">
            <a:solidFill>
              <a:schemeClr val="tx1"/>
            </a:solidFill>
            <a:miter lim="800000"/>
            <a:headEnd/>
            <a:tailEnd/>
          </a:ln>
          <a:effectLst/>
        </p:spPr>
        <p:txBody>
          <a:bodyPr wrap="none" anchor="ctr"/>
          <a:lstStyle/>
          <a:p>
            <a:pPr algn="ctr"/>
            <a:endParaRPr lang="en-GB" sz="2400">
              <a:solidFill>
                <a:srgbClr val="D698C6"/>
              </a:solidFill>
              <a:latin typeface="Comic Sans MS" pitchFamily="66" charset="0"/>
            </a:endParaRPr>
          </a:p>
        </p:txBody>
      </p:sp>
      <p:sp>
        <p:nvSpPr>
          <p:cNvPr id="125970" name="Oval 18"/>
          <p:cNvSpPr>
            <a:spLocks noChangeArrowheads="1"/>
          </p:cNvSpPr>
          <p:nvPr/>
        </p:nvSpPr>
        <p:spPr bwMode="auto">
          <a:xfrm>
            <a:off x="6172200" y="2514600"/>
            <a:ext cx="304800" cy="304800"/>
          </a:xfrm>
          <a:prstGeom prst="ellipse">
            <a:avLst/>
          </a:prstGeom>
          <a:solidFill>
            <a:srgbClr val="D698C6"/>
          </a:solidFill>
          <a:ln w="9525">
            <a:solidFill>
              <a:schemeClr val="tx1"/>
            </a:solidFill>
            <a:miter lim="800000"/>
            <a:headEnd/>
            <a:tailEnd/>
          </a:ln>
          <a:effectLst/>
        </p:spPr>
        <p:txBody>
          <a:bodyPr wrap="none" anchor="ctr"/>
          <a:lstStyle/>
          <a:p>
            <a:pPr algn="ctr"/>
            <a:endParaRPr lang="en-GB" sz="2400">
              <a:solidFill>
                <a:srgbClr val="D698C6"/>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5968"/>
                                        </p:tgtEl>
                                        <p:attrNameLst>
                                          <p:attrName>style.visibility</p:attrName>
                                        </p:attrNameLst>
                                      </p:cBhvr>
                                      <p:to>
                                        <p:strVal val="visible"/>
                                      </p:to>
                                    </p:set>
                                    <p:anim calcmode="lin" valueType="num">
                                      <p:cBhvr>
                                        <p:cTn id="7" dur="500" fill="hold"/>
                                        <p:tgtEl>
                                          <p:spTgt spid="125968"/>
                                        </p:tgtEl>
                                        <p:attrNameLst>
                                          <p:attrName>ppt_w</p:attrName>
                                        </p:attrNameLst>
                                      </p:cBhvr>
                                      <p:tavLst>
                                        <p:tav tm="0">
                                          <p:val>
                                            <p:fltVal val="0"/>
                                          </p:val>
                                        </p:tav>
                                        <p:tav tm="100000">
                                          <p:val>
                                            <p:strVal val="#ppt_w"/>
                                          </p:val>
                                        </p:tav>
                                      </p:tavLst>
                                    </p:anim>
                                    <p:anim calcmode="lin" valueType="num">
                                      <p:cBhvr>
                                        <p:cTn id="8" dur="500" fill="hold"/>
                                        <p:tgtEl>
                                          <p:spTgt spid="12596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5970"/>
                                        </p:tgtEl>
                                        <p:attrNameLst>
                                          <p:attrName>style.visibility</p:attrName>
                                        </p:attrNameLst>
                                      </p:cBhvr>
                                      <p:to>
                                        <p:strVal val="visible"/>
                                      </p:to>
                                    </p:set>
                                    <p:anim calcmode="lin" valueType="num">
                                      <p:cBhvr>
                                        <p:cTn id="13" dur="500" fill="hold"/>
                                        <p:tgtEl>
                                          <p:spTgt spid="125970"/>
                                        </p:tgtEl>
                                        <p:attrNameLst>
                                          <p:attrName>ppt_w</p:attrName>
                                        </p:attrNameLst>
                                      </p:cBhvr>
                                      <p:tavLst>
                                        <p:tav tm="0">
                                          <p:val>
                                            <p:fltVal val="0"/>
                                          </p:val>
                                        </p:tav>
                                        <p:tav tm="100000">
                                          <p:val>
                                            <p:strVal val="#ppt_w"/>
                                          </p:val>
                                        </p:tav>
                                      </p:tavLst>
                                    </p:anim>
                                    <p:anim calcmode="lin" valueType="num">
                                      <p:cBhvr>
                                        <p:cTn id="14" dur="500" fill="hold"/>
                                        <p:tgtEl>
                                          <p:spTgt spid="12597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5963">
                                            <p:txEl>
                                              <p:pRg st="0" end="0"/>
                                            </p:txEl>
                                          </p:spTgt>
                                        </p:tgtEl>
                                        <p:attrNameLst>
                                          <p:attrName>style.visibility</p:attrName>
                                        </p:attrNameLst>
                                      </p:cBhvr>
                                      <p:to>
                                        <p:strVal val="visible"/>
                                      </p:to>
                                    </p:set>
                                    <p:animEffect transition="in" filter="wipe(left)">
                                      <p:cBhvr>
                                        <p:cTn id="19" dur="500"/>
                                        <p:tgtEl>
                                          <p:spTgt spid="12596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5964">
                                            <p:txEl>
                                              <p:pRg st="0" end="0"/>
                                            </p:txEl>
                                          </p:spTgt>
                                        </p:tgtEl>
                                        <p:attrNameLst>
                                          <p:attrName>style.visibility</p:attrName>
                                        </p:attrNameLst>
                                      </p:cBhvr>
                                      <p:to>
                                        <p:strVal val="visible"/>
                                      </p:to>
                                    </p:set>
                                    <p:animEffect transition="in" filter="wipe(left)">
                                      <p:cBhvr>
                                        <p:cTn id="24" dur="500"/>
                                        <p:tgtEl>
                                          <p:spTgt spid="12596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5964">
                                            <p:txEl>
                                              <p:pRg st="1" end="1"/>
                                            </p:txEl>
                                          </p:spTgt>
                                        </p:tgtEl>
                                        <p:attrNameLst>
                                          <p:attrName>style.visibility</p:attrName>
                                        </p:attrNameLst>
                                      </p:cBhvr>
                                      <p:to>
                                        <p:strVal val="visible"/>
                                      </p:to>
                                    </p:set>
                                    <p:animEffect transition="in" filter="wipe(left)">
                                      <p:cBhvr>
                                        <p:cTn id="29" dur="500"/>
                                        <p:tgtEl>
                                          <p:spTgt spid="12596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5964">
                                            <p:txEl>
                                              <p:pRg st="2" end="2"/>
                                            </p:txEl>
                                          </p:spTgt>
                                        </p:tgtEl>
                                        <p:attrNameLst>
                                          <p:attrName>style.visibility</p:attrName>
                                        </p:attrNameLst>
                                      </p:cBhvr>
                                      <p:to>
                                        <p:strVal val="visible"/>
                                      </p:to>
                                    </p:set>
                                    <p:animEffect transition="in" filter="wipe(left)">
                                      <p:cBhvr>
                                        <p:cTn id="34" dur="500"/>
                                        <p:tgtEl>
                                          <p:spTgt spid="12596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25965"/>
                                        </p:tgtEl>
                                        <p:attrNameLst>
                                          <p:attrName>style.visibility</p:attrName>
                                        </p:attrNameLst>
                                      </p:cBhvr>
                                      <p:to>
                                        <p:strVal val="visible"/>
                                      </p:to>
                                    </p:set>
                                    <p:anim calcmode="lin" valueType="num">
                                      <p:cBhvr>
                                        <p:cTn id="39" dur="500" fill="hold"/>
                                        <p:tgtEl>
                                          <p:spTgt spid="125965"/>
                                        </p:tgtEl>
                                        <p:attrNameLst>
                                          <p:attrName>ppt_w</p:attrName>
                                        </p:attrNameLst>
                                      </p:cBhvr>
                                      <p:tavLst>
                                        <p:tav tm="0">
                                          <p:val>
                                            <p:fltVal val="0"/>
                                          </p:val>
                                        </p:tav>
                                        <p:tav tm="100000">
                                          <p:val>
                                            <p:strVal val="#ppt_w"/>
                                          </p:val>
                                        </p:tav>
                                      </p:tavLst>
                                    </p:anim>
                                    <p:anim calcmode="lin" valueType="num">
                                      <p:cBhvr>
                                        <p:cTn id="40" dur="500" fill="hold"/>
                                        <p:tgtEl>
                                          <p:spTgt spid="125965"/>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125966"/>
                                        </p:tgtEl>
                                        <p:attrNameLst>
                                          <p:attrName>style.visibility</p:attrName>
                                        </p:attrNameLst>
                                      </p:cBhvr>
                                      <p:to>
                                        <p:strVal val="visible"/>
                                      </p:to>
                                    </p:set>
                                    <p:anim calcmode="lin" valueType="num">
                                      <p:cBhvr>
                                        <p:cTn id="45" dur="500" fill="hold"/>
                                        <p:tgtEl>
                                          <p:spTgt spid="125966"/>
                                        </p:tgtEl>
                                        <p:attrNameLst>
                                          <p:attrName>ppt_w</p:attrName>
                                        </p:attrNameLst>
                                      </p:cBhvr>
                                      <p:tavLst>
                                        <p:tav tm="0">
                                          <p:val>
                                            <p:fltVal val="0"/>
                                          </p:val>
                                        </p:tav>
                                        <p:tav tm="100000">
                                          <p:val>
                                            <p:strVal val="#ppt_w"/>
                                          </p:val>
                                        </p:tav>
                                      </p:tavLst>
                                    </p:anim>
                                    <p:anim calcmode="lin" valueType="num">
                                      <p:cBhvr>
                                        <p:cTn id="46" dur="500" fill="hold"/>
                                        <p:tgtEl>
                                          <p:spTgt spid="1259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3" grpId="0" build="p" autoUpdateAnimBg="0"/>
      <p:bldP spid="125964" grpId="0" build="p" autoUpdateAnimBg="0"/>
      <p:bldP spid="125965" grpId="0" autoUpdateAnimBg="0"/>
      <p:bldP spid="125966" grpId="0" autoUpdateAnimBg="0"/>
      <p:bldP spid="125968" grpId="0" animBg="1" autoUpdateAnimBg="0"/>
      <p:bldP spid="125970"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cstate="print"/>
          <a:srcRect/>
          <a:stretch>
            <a:fillRect/>
          </a:stretch>
        </p:blipFill>
        <p:spPr bwMode="auto">
          <a:xfrm>
            <a:off x="-1" y="1571612"/>
            <a:ext cx="9144001" cy="3714776"/>
          </a:xfrm>
          <a:prstGeom prst="rect">
            <a:avLst/>
          </a:prstGeom>
          <a:noFill/>
          <a:ln w="9525">
            <a:noFill/>
            <a:miter lim="800000"/>
            <a:headEnd/>
            <a:tailEnd/>
          </a:ln>
          <a:effectLst/>
        </p:spPr>
      </p:pic>
      <p:sp>
        <p:nvSpPr>
          <p:cNvPr id="3" name="Rectangle 2"/>
          <p:cNvSpPr/>
          <p:nvPr/>
        </p:nvSpPr>
        <p:spPr>
          <a:xfrm>
            <a:off x="4857752" y="3714752"/>
            <a:ext cx="2428892" cy="4286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 name="Rectangle 3"/>
          <p:cNvSpPr/>
          <p:nvPr/>
        </p:nvSpPr>
        <p:spPr>
          <a:xfrm>
            <a:off x="7215206" y="3071810"/>
            <a:ext cx="1928794" cy="7858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Rectangle 4"/>
          <p:cNvSpPr/>
          <p:nvPr/>
        </p:nvSpPr>
        <p:spPr>
          <a:xfrm>
            <a:off x="3286116" y="3571876"/>
            <a:ext cx="1357322" cy="5000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Rectangle 5"/>
          <p:cNvSpPr/>
          <p:nvPr/>
        </p:nvSpPr>
        <p:spPr>
          <a:xfrm>
            <a:off x="7358082" y="3929066"/>
            <a:ext cx="1785918" cy="5000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Rectangle 6"/>
          <p:cNvSpPr/>
          <p:nvPr/>
        </p:nvSpPr>
        <p:spPr>
          <a:xfrm>
            <a:off x="7358082" y="4500570"/>
            <a:ext cx="1785918" cy="5715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tw.aisj-jhb.com/viccrusades/files/2013/05/skin.jpg"/>
          <p:cNvPicPr>
            <a:picLocks noChangeAspect="1" noChangeArrowheads="1"/>
          </p:cNvPicPr>
          <p:nvPr/>
        </p:nvPicPr>
        <p:blipFill>
          <a:blip r:embed="rId3" cstate="print"/>
          <a:srcRect/>
          <a:stretch>
            <a:fillRect/>
          </a:stretch>
        </p:blipFill>
        <p:spPr bwMode="auto">
          <a:xfrm>
            <a:off x="0" y="0"/>
            <a:ext cx="8001024" cy="6400820"/>
          </a:xfrm>
          <a:prstGeom prst="rect">
            <a:avLst/>
          </a:prstGeom>
          <a:noFill/>
        </p:spPr>
      </p:pic>
      <p:sp>
        <p:nvSpPr>
          <p:cNvPr id="4" name="Rounded Rectangle 3"/>
          <p:cNvSpPr/>
          <p:nvPr/>
        </p:nvSpPr>
        <p:spPr>
          <a:xfrm>
            <a:off x="6357950" y="6000768"/>
            <a:ext cx="1714512" cy="4286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latin typeface="Comic Sans MS" pitchFamily="66" charset="0"/>
            </a:endParaRPr>
          </a:p>
        </p:txBody>
      </p:sp>
      <p:sp>
        <p:nvSpPr>
          <p:cNvPr id="5" name="TextBox 4"/>
          <p:cNvSpPr txBox="1"/>
          <p:nvPr/>
        </p:nvSpPr>
        <p:spPr>
          <a:xfrm>
            <a:off x="7786710" y="4929198"/>
            <a:ext cx="1051891" cy="1569660"/>
          </a:xfrm>
          <a:prstGeom prst="rect">
            <a:avLst/>
          </a:prstGeom>
          <a:noFill/>
        </p:spPr>
        <p:txBody>
          <a:bodyPr wrap="none" rtlCol="0">
            <a:spAutoFit/>
          </a:bodyPr>
          <a:lstStyle/>
          <a:p>
            <a:r>
              <a:rPr lang="hr-HR" sz="3200" b="1" dirty="0" smtClean="0">
                <a:latin typeface="Comic Sans MS" pitchFamily="66" charset="0"/>
              </a:rPr>
              <a:t>4 kg</a:t>
            </a:r>
          </a:p>
          <a:p>
            <a:endParaRPr lang="hr-HR" sz="3200" b="1" dirty="0">
              <a:latin typeface="Comic Sans MS" pitchFamily="66" charset="0"/>
            </a:endParaRPr>
          </a:p>
          <a:p>
            <a:r>
              <a:rPr lang="hr-HR" sz="3200" b="1" dirty="0" smtClean="0">
                <a:latin typeface="Comic Sans MS" pitchFamily="66" charset="0"/>
              </a:rPr>
              <a:t>2m</a:t>
            </a:r>
            <a:r>
              <a:rPr lang="hr-HR" sz="3200" b="1" baseline="30000" dirty="0" smtClean="0">
                <a:latin typeface="Comic Sans MS" pitchFamily="66" charset="0"/>
              </a:rPr>
              <a:t>2</a:t>
            </a:r>
            <a:endParaRPr lang="hr-HR" sz="3200" b="1" dirty="0">
              <a:latin typeface="Comic Sans MS" pitchFamily="66"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s://encrypted-tbn2.gstatic.com/images?q=tbn:ANd9GcRU2HCiwH-H6rScxU89pyih_Q8B9nW4Mx1QKMLy-3ormlQVA-dw">
            <a:hlinkClick r:id="rId3"/>
          </p:cNvPr>
          <p:cNvPicPr>
            <a:picLocks noChangeAspect="1" noChangeArrowheads="1"/>
          </p:cNvPicPr>
          <p:nvPr/>
        </p:nvPicPr>
        <p:blipFill>
          <a:blip r:embed="rId4" cstate="print"/>
          <a:srcRect/>
          <a:stretch>
            <a:fillRect/>
          </a:stretch>
        </p:blipFill>
        <p:spPr bwMode="auto">
          <a:xfrm>
            <a:off x="0" y="0"/>
            <a:ext cx="9144000" cy="5433741"/>
          </a:xfrm>
          <a:prstGeom prst="rect">
            <a:avLst/>
          </a:prstGeom>
          <a:noFill/>
        </p:spPr>
      </p:pic>
      <p:sp>
        <p:nvSpPr>
          <p:cNvPr id="3" name="TextBox 2"/>
          <p:cNvSpPr txBox="1"/>
          <p:nvPr/>
        </p:nvSpPr>
        <p:spPr>
          <a:xfrm>
            <a:off x="1" y="5657671"/>
            <a:ext cx="9144000" cy="1200329"/>
          </a:xfrm>
          <a:prstGeom prst="rect">
            <a:avLst/>
          </a:prstGeom>
          <a:noFill/>
        </p:spPr>
        <p:txBody>
          <a:bodyPr wrap="square" rtlCol="0">
            <a:spAutoFit/>
          </a:bodyPr>
          <a:lstStyle/>
          <a:p>
            <a:pPr algn="just"/>
            <a:r>
              <a:rPr lang="hr-HR" sz="2400" dirty="0" smtClean="0">
                <a:latin typeface="Comic Sans MS" pitchFamily="66" charset="0"/>
              </a:rPr>
              <a:t>Laminis are large non-collagen glycoproteins produced by keratinocytes. They act as a glue – helping to hold the epidermis onto the dermis.</a:t>
            </a:r>
            <a:endParaRPr lang="hr-HR" sz="2400" dirty="0">
              <a:latin typeface="Comic Sans MS" pitchFamily="66" charset="0"/>
            </a:endParaRPr>
          </a:p>
        </p:txBody>
      </p:sp>
      <p:sp>
        <p:nvSpPr>
          <p:cNvPr id="118788" name="AutoShape 4" descr="data:image/jpeg;base64,/9j/4AAQSkZJRgABAQAAAQABAAD/2wCEAAkGBxQQEBQSEhQQFhQQFBgTFBgVFhcVGBYYGhcXGxgYFR8hKCgsGx0lJxcVLTEiJikrLi4uHCA/ODMsNygtOisBCgoKDg0OGRAQGywkHyQtLjcvMjcsLzc3LiwsLTQsNDQuNzcsLC0wNzQ0NDQsMTcvNTcsLCwsLC80LCwsLywsK//AABEIAGwAkAMBIgACEQEDEQH/xAAbAAEAAgMBAQAAAAAAAAAAAAAABAUBAwYCB//EADUQAAICAQMCBQMDAwIHAQAAAAECAxEABBIhBTEGEyJBUTJhcSNCkVKBoRQzFWJygrHB8Af/xAAZAQEAAwEBAAAAAAAAAAAAAAAAAgMEAQX/xAAmEQACAgEEAQQCAwAAAAAAAAAAAQIRAxIxQVEhBBMiYdHwgZHh/9oADAMBAAIRAxEAPwD7jjGMAYxjAGMYwBjGMAYxjAGMYwBjGMAYxjAGMYwBjGMAYxnhpACASAT2F8n8fOAe8wTmcw2AVnT9fI80qOq7U7FQfTyaVifqJFNx2vkdrs7zn9FMYpJZCpMRITzF5sh3JZh3obwti/py/GSkjrPWMxlV13xDp9Em7USpGDdA8s1f0gcnIpXsRbS3LbGcT1LxVrAFeDRMIW7NOaka+1RDkfg+r7Csk9L8aK+4TRsjIOQLY2AeCpAKk1wDlqwzatIqlnhF02dbjK+HqisFJDoHraWHBvsL9j+cnDK2q3Lj1jGM4BjGMAYxmDgC8o+t6bzZl2rukihk20QCnmPHsIJ7cxE/9p4OWM8T7i3m7UC9gov7lmN8fgCvvldpOq6dbKs5MtHcUcmQ7dyhTXq9PIA9skjqLeIkKu4ruoXXa65r/ObCc4HX66HqUMqFyjiRdu8VtjD0WUWLNE7ubF1nU9TmEYijG4B3C7UvcVUEkLXYcDn2zsoVuRi9T8HLeKodTopJJ45L0s7AyIeRGx2g2PZWrutUSb72K7R+K+oyMyoscnG4FEXt8qN3q/g50PUuprp50DadvLFMrEsPV8qD6bHP359q55vxFEJdVEOnw2GG6XarBAzsApNf7ZG1iSPnsazXijcVqj47/JgzSqT0Sdrj8FZq+tTTRvFJNK024rzL5ISibXy0AJPt6if/AFmNF0KCHStM+pPn2CsaIDR5oNdFjwSWDAD/AM3uhhHTnZJtLCfOtV3UQ1D6YyQRXytX+azz0boD6nzHeSKJR2QAFfntfpQfk/45uqCV7LtclGqTlT8vp8GjQPqUEOtlVmWO9hkcuoDcE80Rd8Gv8Z0OhcdQdjOVR0b9HyzR2/ckHcfkdjXbOek1DahVjeR3SFx2F8HgEE/YNtuvxl51CZU1EMOkh+tfVwUBFUAv3HJJ/He8ZI97+aa4SIwyNXW3i0+bJmrLNDLHGXIoqJEXchNEEEe9e9cfBvL3puuEoIpgyhSQQaprplP7gaPP81nMP1d9K66d6jiUD6EDMqnttogAd/2nLaPSaNIVl2wrEwWnbj6qC8nsew4qsx5YNb87M9D0zjWlP+Oi/BzOQ+kOTCu42QCpPc2pIN/fjnJmZzSMYxgDGMYB4ljDAqwsMCCD2IPcHImj6RFE5kVPWwCl2JZiB2FmzWTsYBwXifwrp9XqEkaUQBX3TA+hnYf7bRE1ta7tuf8AOVHirxfp9J+npYiZNOVd5QNn0gWCABvDDgjgUePt9SYZw/irwFpdVq01ksjRgALMgA2zkEbLPcH2NWWFD25ZJTkqRZh9uMvkj31TxWqhYdXGUJj8yREJl3qa2iI0Ls97oivvlT/xGA6dtbpmmi8twjxMRvUkjtybHN1zdfbN/VIF1etk1G7ckMLadYq9TudwuQmhGlvxfJI9qzxrvC3+likSRlaFqUSClkq7Cyf1Mp7EDt7cc2YXmTqLr6fJV6lemcE5JvbbjshvqV1EjTysZgIz5a7QV3gWisOPTfJB98qfDvX206lNV+qm2vWLkrm7P7vbg/zl1oOjQl40QRRkIEMpPL17vVBifYe39sj+K+gxpKERmkYVVCpEPG0WPqJ+K/tmjLhyzUdMtM624MWLN6da1OGvG3vtJHQa7XHSRSQRRorNzybI3e5HN8dr44yE/mtpI2WYuzB1fYdjoFXcba+4A5PyRkPwsNGZZP8AV157ejdJ/Btjzv8A+rtXGdZHoBoWVyS0KhkACneGcr6jyd5O0CgB7cd8nOehVXnnpkMOBZGnfhbcNdHC9I6ZqOo6mP8AVZoYQBJISGbZ3CD5Lc8+wvO2igh00qRbgYI95AkO7y5WoBLPewz0vcX/AMwzZDoUmYtSI78mLYVVlHtMOPMP35C+183tGkijb9SOEyGMxpFEgO2MkFlHHZiBZNDj83jUYwtRuuj03Jyp5KtKrSqyT4cXajj7rfzexR6vvwLy4yD0bQiCIIAASWdqs2zEsbJ5PfueTWTsjJ2zj3GMYzhwYxjAGYzOaNTpVkrdu4+GZf5ojANpOc74iKmVN7FQm3kcFN7MrNf7SQD6v2gMcmdR6CsigKVU7rLOgnO3nhd97T25o9si6OCHSMVmc2xIjeZuGBFbbPG6hVdyAK4ycaXkkqK/xB4d0Gn05ZlWEJ9JT6ia4UA/UT8ZyJjn8mKaVJmgX6VLFQBfYHkoDxzXYZd+MdBBxRlDDdHpoYv1Glf072UMaCgbRYoKL+QMrtJ4I6jLEok1MSKv0xSb5dnHsQwr4rms14sijH5P9+jzMuFyn8V+/ZN1HU4dUY4dPAEYgDmlP4X2P5OSm6RqtEwljRJQo7Bd1fPHcH7jI/VvA07oojTRAj6tplG787twJPyefvnjR9H6xEtJIm1SKV5d19+xomv75P3lp0xarpkfYetyknfaHUeuaPXLt1MYimvZvvhfklqBNf0sO9ZDKzdNkidNTBqdOrHy42kpiCAG2CiAR7G679rOXi+GtVq1I1iaBNwouoknl4uqLEBas/I+2etN/wDmOlj+l9SCe/6lg/lSKP8AGU+5BKvNdFzxZHtv3t/ZpabUdVoogWFSWRiSFuiAdw5Y8/t4F98uvD2tghjMTSwh42ZX5UM1OwUsPdiB2GQureEWl9Jn1bobNCcR8nuHXbTD/wCrJ3hzwlDoyHUEyAFbLE7QfZew+Oa5yOTJFxpbcJFuPFKMrfn7/wAL+CUOoZbo9rBH+DmzMAZnMxoGMYwBjGMAYxjAGeaz1jAKf/QLp5Wliijp1pwihXFe6fI+V45Ar3yzgkDqGU2rAEH7HNhGaNBpBDEkakkIoWzyT8k/c9863YN+KzOM4BjGMAxWZxjAGMYwBjGMAYxjAGMYwBjGMAYxjAGMYwBjGMAYxjAGMYwBjGMA/9k=">
            <a:hlinkClick r:id="rId5"/>
          </p:cNvPr>
          <p:cNvSpPr>
            <a:spLocks noChangeAspect="1" noChangeArrowheads="1"/>
          </p:cNvSpPr>
          <p:nvPr/>
        </p:nvSpPr>
        <p:spPr bwMode="auto">
          <a:xfrm>
            <a:off x="117475" y="-617538"/>
            <a:ext cx="1714500" cy="1285876"/>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dermas.info/images/patologias/grafico/penfigoide-ampollar-4.jpg"/>
          <p:cNvPicPr>
            <a:picLocks noChangeAspect="1" noChangeArrowheads="1"/>
          </p:cNvPicPr>
          <p:nvPr/>
        </p:nvPicPr>
        <p:blipFill>
          <a:blip r:embed="rId3" cstate="print"/>
          <a:srcRect/>
          <a:stretch>
            <a:fillRect/>
          </a:stretch>
        </p:blipFill>
        <p:spPr bwMode="auto">
          <a:xfrm>
            <a:off x="0" y="0"/>
            <a:ext cx="9198357" cy="6215106"/>
          </a:xfrm>
          <a:prstGeom prst="rect">
            <a:avLst/>
          </a:prstGeom>
          <a:noFill/>
        </p:spPr>
      </p:pic>
      <p:sp>
        <p:nvSpPr>
          <p:cNvPr id="3" name="Rounded Rectangle 2"/>
          <p:cNvSpPr/>
          <p:nvPr/>
        </p:nvSpPr>
        <p:spPr>
          <a:xfrm>
            <a:off x="2571736" y="2000240"/>
            <a:ext cx="1357322" cy="7858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 name="Rounded Rectangle 3"/>
          <p:cNvSpPr/>
          <p:nvPr/>
        </p:nvSpPr>
        <p:spPr>
          <a:xfrm>
            <a:off x="2571736" y="2928934"/>
            <a:ext cx="1357322" cy="7858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TextBox 4"/>
          <p:cNvSpPr txBox="1"/>
          <p:nvPr/>
        </p:nvSpPr>
        <p:spPr>
          <a:xfrm>
            <a:off x="2214546" y="6143644"/>
            <a:ext cx="4254691" cy="461665"/>
          </a:xfrm>
          <a:prstGeom prst="rect">
            <a:avLst/>
          </a:prstGeom>
          <a:noFill/>
        </p:spPr>
        <p:txBody>
          <a:bodyPr wrap="none" rtlCol="0">
            <a:spAutoFit/>
          </a:bodyPr>
          <a:lstStyle/>
          <a:p>
            <a:r>
              <a:rPr lang="hr-HR" sz="2400" b="1" dirty="0" smtClean="0">
                <a:latin typeface="Comic Sans MS" pitchFamily="66" charset="0"/>
              </a:rPr>
              <a:t>Bullous pemphigoid antigens</a:t>
            </a:r>
            <a:endParaRPr lang="hr-HR" sz="2400"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44000" cy="6059372"/>
          </a:xfrm>
          <a:prstGeom prst="rect">
            <a:avLst/>
          </a:prstGeom>
          <a:noFill/>
          <a:ln w="9525">
            <a:noFill/>
            <a:miter lim="800000"/>
            <a:headEnd/>
            <a:tailEnd/>
          </a:ln>
        </p:spPr>
      </p:pic>
      <p:sp>
        <p:nvSpPr>
          <p:cNvPr id="3" name="TextBox 2"/>
          <p:cNvSpPr txBox="1"/>
          <p:nvPr/>
        </p:nvSpPr>
        <p:spPr>
          <a:xfrm>
            <a:off x="539552" y="6027003"/>
            <a:ext cx="7242688" cy="830997"/>
          </a:xfrm>
          <a:prstGeom prst="rect">
            <a:avLst/>
          </a:prstGeom>
          <a:noFill/>
        </p:spPr>
        <p:txBody>
          <a:bodyPr wrap="none" rtlCol="0">
            <a:spAutoFit/>
          </a:bodyPr>
          <a:lstStyle/>
          <a:p>
            <a:r>
              <a:rPr lang="hr-HR" sz="2400" dirty="0" err="1" smtClean="0">
                <a:latin typeface="Comic Sans MS" pitchFamily="66" charset="0"/>
              </a:rPr>
              <a:t>An</a:t>
            </a:r>
            <a:r>
              <a:rPr lang="hr-HR" sz="2400" dirty="0" smtClean="0">
                <a:latin typeface="Comic Sans MS" pitchFamily="66" charset="0"/>
              </a:rPr>
              <a:t> </a:t>
            </a:r>
            <a:r>
              <a:rPr lang="hr-HR" sz="2400" dirty="0" err="1" smtClean="0">
                <a:latin typeface="Comic Sans MS" pitchFamily="66" charset="0"/>
              </a:rPr>
              <a:t>overview</a:t>
            </a:r>
            <a:r>
              <a:rPr lang="hr-HR" sz="2400" dirty="0" smtClean="0">
                <a:latin typeface="Comic Sans MS" pitchFamily="66" charset="0"/>
              </a:rPr>
              <a:t> </a:t>
            </a:r>
            <a:r>
              <a:rPr lang="hr-HR" sz="2400" dirty="0" err="1" smtClean="0">
                <a:latin typeface="Comic Sans MS" pitchFamily="66" charset="0"/>
              </a:rPr>
              <a:t>of</a:t>
            </a:r>
            <a:r>
              <a:rPr lang="hr-HR" sz="2400" dirty="0" smtClean="0">
                <a:latin typeface="Comic Sans MS" pitchFamily="66" charset="0"/>
              </a:rPr>
              <a:t> </a:t>
            </a:r>
            <a:r>
              <a:rPr lang="hr-HR" sz="2400" dirty="0" err="1" smtClean="0">
                <a:latin typeface="Comic Sans MS" pitchFamily="66" charset="0"/>
              </a:rPr>
              <a:t>the</a:t>
            </a:r>
            <a:r>
              <a:rPr lang="hr-HR" sz="2400" dirty="0" smtClean="0">
                <a:latin typeface="Comic Sans MS" pitchFamily="66" charset="0"/>
              </a:rPr>
              <a:t> </a:t>
            </a:r>
            <a:r>
              <a:rPr lang="hr-HR" sz="2400" dirty="0" err="1" smtClean="0">
                <a:latin typeface="Comic Sans MS" pitchFamily="66" charset="0"/>
              </a:rPr>
              <a:t>macromolecular</a:t>
            </a:r>
            <a:r>
              <a:rPr lang="hr-HR" sz="2400" dirty="0" smtClean="0">
                <a:latin typeface="Comic Sans MS" pitchFamily="66" charset="0"/>
              </a:rPr>
              <a:t>  </a:t>
            </a:r>
            <a:r>
              <a:rPr lang="hr-HR" sz="2400" dirty="0" err="1" smtClean="0">
                <a:latin typeface="Comic Sans MS" pitchFamily="66" charset="0"/>
              </a:rPr>
              <a:t>organization</a:t>
            </a:r>
            <a:r>
              <a:rPr lang="hr-HR" sz="2400" dirty="0" smtClean="0">
                <a:latin typeface="Comic Sans MS" pitchFamily="66" charset="0"/>
              </a:rPr>
              <a:t> </a:t>
            </a:r>
          </a:p>
          <a:p>
            <a:pPr algn="ctr"/>
            <a:r>
              <a:rPr lang="hr-HR" sz="2400" dirty="0" err="1" smtClean="0">
                <a:latin typeface="Comic Sans MS" pitchFamily="66" charset="0"/>
              </a:rPr>
              <a:t>of</a:t>
            </a:r>
            <a:r>
              <a:rPr lang="hr-HR" sz="2400" dirty="0" smtClean="0">
                <a:latin typeface="Comic Sans MS" pitchFamily="66" charset="0"/>
              </a:rPr>
              <a:t> </a:t>
            </a:r>
            <a:r>
              <a:rPr lang="hr-HR" sz="2400" b="1" dirty="0" err="1" smtClean="0">
                <a:latin typeface="Comic Sans MS" pitchFamily="66" charset="0"/>
              </a:rPr>
              <a:t>extracellular</a:t>
            </a:r>
            <a:r>
              <a:rPr lang="hr-HR" sz="2400" b="1" dirty="0" smtClean="0">
                <a:latin typeface="Comic Sans MS" pitchFamily="66" charset="0"/>
              </a:rPr>
              <a:t> </a:t>
            </a:r>
            <a:r>
              <a:rPr lang="hr-HR" sz="2400" b="1" dirty="0" err="1" smtClean="0">
                <a:latin typeface="Comic Sans MS" pitchFamily="66" charset="0"/>
              </a:rPr>
              <a:t>matrix</a:t>
            </a:r>
            <a:endParaRPr lang="hr-HR" sz="2400" b="1" dirty="0">
              <a:latin typeface="Comic Sans MS" pitchFamily="66"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0"/>
            <a:ext cx="9176085" cy="6858000"/>
          </a:xfrm>
          <a:prstGeom prst="rect">
            <a:avLst/>
          </a:prstGeom>
          <a:noFill/>
          <a:ln w="9525">
            <a:noFill/>
            <a:miter lim="800000"/>
            <a:headEnd/>
            <a:tailEnd/>
          </a:ln>
        </p:spPr>
      </p:pic>
      <p:sp>
        <p:nvSpPr>
          <p:cNvPr id="3" name="TextBox 2"/>
          <p:cNvSpPr txBox="1"/>
          <p:nvPr/>
        </p:nvSpPr>
        <p:spPr>
          <a:xfrm>
            <a:off x="5076056" y="6093296"/>
            <a:ext cx="4009431" cy="461665"/>
          </a:xfrm>
          <a:prstGeom prst="rect">
            <a:avLst/>
          </a:prstGeom>
          <a:noFill/>
        </p:spPr>
        <p:txBody>
          <a:bodyPr wrap="none" rtlCol="0">
            <a:spAutoFit/>
          </a:bodyPr>
          <a:lstStyle/>
          <a:p>
            <a:r>
              <a:rPr lang="hr-HR" sz="2400" b="1" dirty="0" err="1" smtClean="0">
                <a:latin typeface="Comic Sans MS" pitchFamily="66" charset="0"/>
              </a:rPr>
              <a:t>The</a:t>
            </a:r>
            <a:r>
              <a:rPr lang="hr-HR" sz="2400" b="1" dirty="0" smtClean="0">
                <a:latin typeface="Comic Sans MS" pitchFamily="66" charset="0"/>
              </a:rPr>
              <a:t> </a:t>
            </a:r>
            <a:r>
              <a:rPr lang="hr-HR" sz="2400" b="1" dirty="0" err="1" smtClean="0">
                <a:latin typeface="Comic Sans MS" pitchFamily="66" charset="0"/>
              </a:rPr>
              <a:t>structure</a:t>
            </a:r>
            <a:r>
              <a:rPr lang="hr-HR" sz="2400" b="1" dirty="0" smtClean="0">
                <a:latin typeface="Comic Sans MS" pitchFamily="66" charset="0"/>
              </a:rPr>
              <a:t> </a:t>
            </a:r>
            <a:r>
              <a:rPr lang="hr-HR" sz="2400" b="1" dirty="0" err="1" smtClean="0">
                <a:latin typeface="Comic Sans MS" pitchFamily="66" charset="0"/>
              </a:rPr>
              <a:t>of</a:t>
            </a:r>
            <a:r>
              <a:rPr lang="hr-HR" sz="2400" b="1" dirty="0" smtClean="0">
                <a:latin typeface="Comic Sans MS" pitchFamily="66" charset="0"/>
              </a:rPr>
              <a:t> </a:t>
            </a:r>
            <a:r>
              <a:rPr lang="hr-HR" sz="2400" b="1" dirty="0" err="1" smtClean="0">
                <a:latin typeface="Comic Sans MS" pitchFamily="66" charset="0"/>
              </a:rPr>
              <a:t>collagen</a:t>
            </a:r>
            <a:endParaRPr lang="hr-HR" sz="2400" b="1" dirty="0">
              <a:latin typeface="Comic Sans MS" pitchFamily="66"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548680"/>
            <a:ext cx="9144422" cy="4680520"/>
          </a:xfrm>
          <a:prstGeom prst="rect">
            <a:avLst/>
          </a:prstGeom>
          <a:noFill/>
          <a:ln w="9525">
            <a:noFill/>
            <a:miter lim="800000"/>
            <a:headEnd/>
            <a:tailEnd/>
          </a:ln>
        </p:spPr>
      </p:pic>
      <p:sp>
        <p:nvSpPr>
          <p:cNvPr id="3" name="TextBox 2"/>
          <p:cNvSpPr txBox="1"/>
          <p:nvPr/>
        </p:nvSpPr>
        <p:spPr>
          <a:xfrm>
            <a:off x="395536" y="5517232"/>
            <a:ext cx="8505855" cy="707886"/>
          </a:xfrm>
          <a:prstGeom prst="rect">
            <a:avLst/>
          </a:prstGeom>
          <a:noFill/>
        </p:spPr>
        <p:txBody>
          <a:bodyPr wrap="none" rtlCol="0">
            <a:spAutoFit/>
          </a:bodyPr>
          <a:lstStyle/>
          <a:p>
            <a:pPr algn="ctr"/>
            <a:r>
              <a:rPr lang="hr-HR" sz="2000" b="1" dirty="0" err="1" smtClean="0">
                <a:latin typeface="Comic Sans MS" pitchFamily="66" charset="0"/>
              </a:rPr>
              <a:t>Assembly</a:t>
            </a:r>
            <a:r>
              <a:rPr lang="hr-HR" sz="2000" b="1" dirty="0" smtClean="0">
                <a:latin typeface="Comic Sans MS" pitchFamily="66" charset="0"/>
              </a:rPr>
              <a:t> </a:t>
            </a:r>
            <a:r>
              <a:rPr lang="hr-HR" sz="2000" b="1" dirty="0" err="1" smtClean="0">
                <a:latin typeface="Comic Sans MS" pitchFamily="66" charset="0"/>
              </a:rPr>
              <a:t>of</a:t>
            </a:r>
            <a:r>
              <a:rPr lang="hr-HR" sz="2000" b="1" dirty="0" smtClean="0">
                <a:latin typeface="Comic Sans MS" pitchFamily="66" charset="0"/>
              </a:rPr>
              <a:t> </a:t>
            </a:r>
            <a:r>
              <a:rPr lang="hr-HR" sz="2000" b="1" dirty="0" err="1" smtClean="0">
                <a:latin typeface="Comic Sans MS" pitchFamily="66" charset="0"/>
              </a:rPr>
              <a:t>collagen</a:t>
            </a:r>
            <a:r>
              <a:rPr lang="hr-HR" sz="2000" b="1" dirty="0" smtClean="0">
                <a:latin typeface="Comic Sans MS" pitchFamily="66" charset="0"/>
              </a:rPr>
              <a:t> </a:t>
            </a:r>
            <a:r>
              <a:rPr lang="hr-HR" sz="2000" b="1" dirty="0" err="1" smtClean="0">
                <a:latin typeface="Comic Sans MS" pitchFamily="66" charset="0"/>
              </a:rPr>
              <a:t>fibers</a:t>
            </a:r>
            <a:r>
              <a:rPr lang="hr-HR" sz="2000" b="1" dirty="0" smtClean="0">
                <a:latin typeface="Comic Sans MS" pitchFamily="66" charset="0"/>
              </a:rPr>
              <a:t> </a:t>
            </a:r>
            <a:r>
              <a:rPr lang="hr-HR" sz="2000" b="1" dirty="0" err="1" smtClean="0">
                <a:latin typeface="Comic Sans MS" pitchFamily="66" charset="0"/>
              </a:rPr>
              <a:t>begins</a:t>
            </a:r>
            <a:r>
              <a:rPr lang="hr-HR" sz="2000" b="1" dirty="0" smtClean="0">
                <a:latin typeface="Comic Sans MS" pitchFamily="66" charset="0"/>
              </a:rPr>
              <a:t> </a:t>
            </a:r>
            <a:r>
              <a:rPr lang="hr-HR" sz="2000" b="1" dirty="0" err="1" smtClean="0">
                <a:latin typeface="Comic Sans MS" pitchFamily="66" charset="0"/>
              </a:rPr>
              <a:t>in</a:t>
            </a:r>
            <a:r>
              <a:rPr lang="hr-HR" sz="2000" b="1" dirty="0" smtClean="0">
                <a:latin typeface="Comic Sans MS" pitchFamily="66" charset="0"/>
              </a:rPr>
              <a:t> </a:t>
            </a:r>
            <a:r>
              <a:rPr lang="hr-HR" sz="2000" b="1" dirty="0" err="1" smtClean="0">
                <a:latin typeface="Comic Sans MS" pitchFamily="66" charset="0"/>
              </a:rPr>
              <a:t>the</a:t>
            </a:r>
            <a:r>
              <a:rPr lang="hr-HR" sz="2000" b="1" dirty="0" smtClean="0">
                <a:latin typeface="Comic Sans MS" pitchFamily="66" charset="0"/>
              </a:rPr>
              <a:t> </a:t>
            </a:r>
            <a:r>
              <a:rPr lang="hr-HR" sz="2000" b="1" dirty="0" err="1" smtClean="0">
                <a:latin typeface="Comic Sans MS" pitchFamily="66" charset="0"/>
              </a:rPr>
              <a:t>endoplasmatic</a:t>
            </a:r>
            <a:r>
              <a:rPr lang="hr-HR" sz="2000" b="1" dirty="0" smtClean="0">
                <a:latin typeface="Comic Sans MS" pitchFamily="66" charset="0"/>
              </a:rPr>
              <a:t> </a:t>
            </a:r>
            <a:r>
              <a:rPr lang="hr-HR" sz="2000" b="1" dirty="0" err="1" smtClean="0">
                <a:latin typeface="Comic Sans MS" pitchFamily="66" charset="0"/>
              </a:rPr>
              <a:t>reticulum</a:t>
            </a:r>
            <a:r>
              <a:rPr lang="hr-HR" sz="2000" b="1" dirty="0" smtClean="0">
                <a:latin typeface="Comic Sans MS" pitchFamily="66" charset="0"/>
              </a:rPr>
              <a:t> </a:t>
            </a:r>
          </a:p>
          <a:p>
            <a:pPr algn="ctr"/>
            <a:r>
              <a:rPr lang="hr-HR" sz="2000" b="1" dirty="0" err="1" smtClean="0">
                <a:latin typeface="Comic Sans MS" pitchFamily="66" charset="0"/>
              </a:rPr>
              <a:t>and</a:t>
            </a:r>
            <a:r>
              <a:rPr lang="hr-HR" sz="2000" b="1" dirty="0" smtClean="0">
                <a:latin typeface="Comic Sans MS" pitchFamily="66" charset="0"/>
              </a:rPr>
              <a:t> is </a:t>
            </a:r>
            <a:r>
              <a:rPr lang="hr-HR" sz="2000" b="1" dirty="0" err="1" smtClean="0">
                <a:latin typeface="Comic Sans MS" pitchFamily="66" charset="0"/>
              </a:rPr>
              <a:t>completed</a:t>
            </a:r>
            <a:r>
              <a:rPr lang="hr-HR" sz="2000" b="1" dirty="0" smtClean="0">
                <a:latin typeface="Comic Sans MS" pitchFamily="66" charset="0"/>
              </a:rPr>
              <a:t> </a:t>
            </a:r>
            <a:r>
              <a:rPr lang="hr-HR" sz="2000" b="1" dirty="0" err="1" smtClean="0">
                <a:latin typeface="Comic Sans MS" pitchFamily="66" charset="0"/>
              </a:rPr>
              <a:t>outside</a:t>
            </a:r>
            <a:r>
              <a:rPr lang="hr-HR" sz="2000" b="1" dirty="0" smtClean="0">
                <a:latin typeface="Comic Sans MS" pitchFamily="66" charset="0"/>
              </a:rPr>
              <a:t> </a:t>
            </a:r>
            <a:r>
              <a:rPr lang="hr-HR" sz="2000" b="1" dirty="0" err="1" smtClean="0">
                <a:latin typeface="Comic Sans MS" pitchFamily="66" charset="0"/>
              </a:rPr>
              <a:t>the</a:t>
            </a:r>
            <a:r>
              <a:rPr lang="hr-HR" sz="2000" b="1" dirty="0" smtClean="0">
                <a:latin typeface="Comic Sans MS" pitchFamily="66" charset="0"/>
              </a:rPr>
              <a:t> </a:t>
            </a:r>
            <a:r>
              <a:rPr lang="hr-HR" sz="2000" b="1" dirty="0" err="1" smtClean="0">
                <a:latin typeface="Comic Sans MS" pitchFamily="66" charset="0"/>
              </a:rPr>
              <a:t>cell</a:t>
            </a:r>
            <a:endParaRPr lang="hr-HR" sz="2000" b="1" dirty="0">
              <a:latin typeface="Comic Sans MS" pitchFamily="66"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https://encrypted-tbn1.gstatic.com/images?q=tbn:ANd9GcQ7PWTKCtuX4Dw-hCXBOPL308i8NIghIISh0VQpPROKWDnkFeOD">
            <a:hlinkClick r:id="rId2"/>
          </p:cNvPr>
          <p:cNvPicPr>
            <a:picLocks noChangeAspect="1" noChangeArrowheads="1"/>
          </p:cNvPicPr>
          <p:nvPr/>
        </p:nvPicPr>
        <p:blipFill>
          <a:blip r:embed="rId3" cstate="print"/>
          <a:srcRect/>
          <a:stretch>
            <a:fillRect/>
          </a:stretch>
        </p:blipFill>
        <p:spPr bwMode="auto">
          <a:xfrm>
            <a:off x="0" y="428625"/>
            <a:ext cx="9144000" cy="6015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3174" y="2500306"/>
            <a:ext cx="2728631" cy="1015663"/>
          </a:xfrm>
          <a:prstGeom prst="rect">
            <a:avLst/>
          </a:prstGeom>
          <a:noFill/>
        </p:spPr>
        <p:txBody>
          <a:bodyPr wrap="none" rtlCol="0">
            <a:spAutoFit/>
          </a:bodyPr>
          <a:lstStyle/>
          <a:p>
            <a:pPr algn="ctr"/>
            <a:r>
              <a:rPr lang="hr-HR" sz="6000" b="1" dirty="0" smtClean="0">
                <a:latin typeface="Comic Sans MS" pitchFamily="66" charset="0"/>
              </a:rPr>
              <a:t>Dermis</a:t>
            </a:r>
            <a:endParaRPr lang="hr-HR" sz="6000" b="1" dirty="0">
              <a:latin typeface="Comic Sans MS" pitchFamily="66"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slika"/>
          <p:cNvPicPr>
            <a:picLocks noChangeAspect="1" noChangeArrowheads="1"/>
          </p:cNvPicPr>
          <p:nvPr/>
        </p:nvPicPr>
        <p:blipFill>
          <a:blip r:embed="rId3" cstate="print"/>
          <a:srcRect/>
          <a:stretch>
            <a:fillRect/>
          </a:stretch>
        </p:blipFill>
        <p:spPr bwMode="auto">
          <a:xfrm>
            <a:off x="4724400" y="2362200"/>
            <a:ext cx="3840163" cy="3840163"/>
          </a:xfrm>
          <a:prstGeom prst="rect">
            <a:avLst/>
          </a:prstGeom>
          <a:noFill/>
          <a:ln w="9525">
            <a:solidFill>
              <a:schemeClr val="accent2"/>
            </a:solidFill>
            <a:miter lim="800000"/>
            <a:headEnd/>
            <a:tailEnd/>
          </a:ln>
        </p:spPr>
      </p:pic>
      <p:sp>
        <p:nvSpPr>
          <p:cNvPr id="154627" name="Text Box 3"/>
          <p:cNvSpPr txBox="1">
            <a:spLocks noChangeArrowheads="1"/>
          </p:cNvSpPr>
          <p:nvPr/>
        </p:nvSpPr>
        <p:spPr bwMode="auto">
          <a:xfrm>
            <a:off x="685800" y="893763"/>
            <a:ext cx="4679486" cy="584775"/>
          </a:xfrm>
          <a:prstGeom prst="rect">
            <a:avLst/>
          </a:prstGeom>
          <a:noFill/>
          <a:ln w="9525">
            <a:noFill/>
            <a:miter lim="800000"/>
            <a:headEnd/>
            <a:tailEnd/>
          </a:ln>
          <a:effectLst/>
        </p:spPr>
        <p:txBody>
          <a:bodyPr wrap="none">
            <a:spAutoFit/>
          </a:bodyPr>
          <a:lstStyle/>
          <a:p>
            <a:r>
              <a:rPr lang="hr-HR" sz="3200" b="1" dirty="0" smtClean="0">
                <a:latin typeface="Comic Sans MS" pitchFamily="66" charset="0"/>
              </a:rPr>
              <a:t>Skin has three layers:</a:t>
            </a:r>
            <a:endParaRPr lang="hr-HR" sz="3200" b="1" dirty="0">
              <a:latin typeface="Comic Sans MS" pitchFamily="66" charset="0"/>
            </a:endParaRPr>
          </a:p>
        </p:txBody>
      </p:sp>
      <p:sp>
        <p:nvSpPr>
          <p:cNvPr id="154628" name="Text Box 4"/>
          <p:cNvSpPr txBox="1">
            <a:spLocks noChangeArrowheads="1"/>
          </p:cNvSpPr>
          <p:nvPr/>
        </p:nvSpPr>
        <p:spPr bwMode="auto">
          <a:xfrm>
            <a:off x="593725" y="3017838"/>
            <a:ext cx="2225675" cy="457200"/>
          </a:xfrm>
          <a:prstGeom prst="rect">
            <a:avLst/>
          </a:prstGeom>
          <a:noFill/>
          <a:ln w="9525">
            <a:noFill/>
            <a:miter lim="800000"/>
            <a:headEnd/>
            <a:tailEnd/>
          </a:ln>
          <a:effectLst/>
        </p:spPr>
        <p:txBody>
          <a:bodyPr>
            <a:spAutoFit/>
          </a:bodyPr>
          <a:lstStyle/>
          <a:p>
            <a:r>
              <a:rPr lang="hr-HR" sz="2400" b="1">
                <a:latin typeface="Comic Sans MS" pitchFamily="66" charset="0"/>
              </a:rPr>
              <a:t>1. Epidermis</a:t>
            </a:r>
            <a:endParaRPr lang="en-GB" sz="2400" b="1">
              <a:latin typeface="Comic Sans MS" pitchFamily="66" charset="0"/>
            </a:endParaRPr>
          </a:p>
        </p:txBody>
      </p:sp>
      <p:sp>
        <p:nvSpPr>
          <p:cNvPr id="154629" name="Text Box 5"/>
          <p:cNvSpPr txBox="1">
            <a:spLocks noChangeArrowheads="1"/>
          </p:cNvSpPr>
          <p:nvPr/>
        </p:nvSpPr>
        <p:spPr bwMode="auto">
          <a:xfrm>
            <a:off x="609600" y="4191000"/>
            <a:ext cx="1639888" cy="457200"/>
          </a:xfrm>
          <a:prstGeom prst="rect">
            <a:avLst/>
          </a:prstGeom>
          <a:noFill/>
          <a:ln w="9525">
            <a:noFill/>
            <a:miter lim="800000"/>
            <a:headEnd/>
            <a:tailEnd/>
          </a:ln>
          <a:effectLst/>
        </p:spPr>
        <p:txBody>
          <a:bodyPr wrap="none">
            <a:spAutoFit/>
          </a:bodyPr>
          <a:lstStyle/>
          <a:p>
            <a:r>
              <a:rPr lang="hr-HR" sz="2400" b="1">
                <a:latin typeface="Comic Sans MS" pitchFamily="66" charset="0"/>
              </a:rPr>
              <a:t>2. Dermis</a:t>
            </a:r>
            <a:endParaRPr lang="en-GB" sz="2400" b="1">
              <a:latin typeface="Comic Sans MS" pitchFamily="66" charset="0"/>
            </a:endParaRPr>
          </a:p>
        </p:txBody>
      </p:sp>
      <p:sp>
        <p:nvSpPr>
          <p:cNvPr id="154630" name="Text Box 6"/>
          <p:cNvSpPr txBox="1">
            <a:spLocks noChangeArrowheads="1"/>
          </p:cNvSpPr>
          <p:nvPr/>
        </p:nvSpPr>
        <p:spPr bwMode="auto">
          <a:xfrm>
            <a:off x="609600" y="5334000"/>
            <a:ext cx="3627916" cy="461665"/>
          </a:xfrm>
          <a:prstGeom prst="rect">
            <a:avLst/>
          </a:prstGeom>
          <a:noFill/>
          <a:ln w="9525">
            <a:noFill/>
            <a:miter lim="800000"/>
            <a:headEnd/>
            <a:tailEnd/>
          </a:ln>
          <a:effectLst/>
        </p:spPr>
        <p:txBody>
          <a:bodyPr wrap="none">
            <a:spAutoFit/>
          </a:bodyPr>
          <a:lstStyle/>
          <a:p>
            <a:r>
              <a:rPr lang="hr-HR" sz="2400" b="1" dirty="0">
                <a:latin typeface="Comic Sans MS" pitchFamily="66" charset="0"/>
              </a:rPr>
              <a:t>3. </a:t>
            </a:r>
            <a:r>
              <a:rPr lang="hr-HR" sz="2400" b="1" dirty="0" smtClean="0">
                <a:latin typeface="Comic Sans MS" pitchFamily="66" charset="0"/>
              </a:rPr>
              <a:t>Subcutaneous tissue</a:t>
            </a:r>
            <a:endParaRPr lang="en-GB" sz="2400" b="1" dirty="0">
              <a:latin typeface="Comic Sans MS" pitchFamily="66" charset="0"/>
            </a:endParaRPr>
          </a:p>
        </p:txBody>
      </p:sp>
      <p:sp>
        <p:nvSpPr>
          <p:cNvPr id="154631" name="Oval 7"/>
          <p:cNvSpPr>
            <a:spLocks noChangeArrowheads="1"/>
          </p:cNvSpPr>
          <p:nvPr/>
        </p:nvSpPr>
        <p:spPr bwMode="auto">
          <a:xfrm>
            <a:off x="4500562" y="3786190"/>
            <a:ext cx="4419600" cy="1785950"/>
          </a:xfrm>
          <a:prstGeom prst="ellipse">
            <a:avLst/>
          </a:prstGeom>
          <a:noFill/>
          <a:ln w="38100">
            <a:solidFill>
              <a:schemeClr val="tx1"/>
            </a:solidFill>
            <a:miter lim="800000"/>
            <a:headEnd/>
            <a:tailEnd/>
          </a:ln>
          <a:effectLst/>
        </p:spPr>
        <p:txBody>
          <a:bodyPr wrap="none" anchor="ctr"/>
          <a:lstStyle/>
          <a:p>
            <a:endParaRPr lang="hr-HR" dirty="0">
              <a:latin typeface="Comic Sans MS" pitchFamily="66" charset="0"/>
            </a:endParaRPr>
          </a:p>
        </p:txBody>
      </p:sp>
      <p:sp>
        <p:nvSpPr>
          <p:cNvPr id="154632" name="Line 8"/>
          <p:cNvSpPr>
            <a:spLocks noChangeShapeType="1"/>
          </p:cNvSpPr>
          <p:nvPr/>
        </p:nvSpPr>
        <p:spPr bwMode="auto">
          <a:xfrm>
            <a:off x="714348" y="4643446"/>
            <a:ext cx="1500198" cy="45719"/>
          </a:xfrm>
          <a:prstGeom prst="line">
            <a:avLst/>
          </a:prstGeom>
          <a:noFill/>
          <a:ln w="76200">
            <a:solidFill>
              <a:schemeClr val="tx1"/>
            </a:solidFill>
            <a:miter lim="800000"/>
            <a:headEnd/>
            <a:tailEnd/>
          </a:ln>
          <a:effectLst/>
        </p:spPr>
        <p:txBody>
          <a:bodyPr wrap="none"/>
          <a:lstStyle/>
          <a:p>
            <a:endParaRPr lang="hr-HR"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4632"/>
                                        </p:tgtEl>
                                        <p:attrNameLst>
                                          <p:attrName>style.visibility</p:attrName>
                                        </p:attrNameLst>
                                      </p:cBhvr>
                                      <p:to>
                                        <p:strVal val="visible"/>
                                      </p:to>
                                    </p:set>
                                    <p:animEffect transition="in" filter="wipe(left)">
                                      <p:cBhvr>
                                        <p:cTn id="7" dur="500"/>
                                        <p:tgtEl>
                                          <p:spTgt spid="1546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4631"/>
                                        </p:tgtEl>
                                        <p:attrNameLst>
                                          <p:attrName>style.visibility</p:attrName>
                                        </p:attrNameLst>
                                      </p:cBhvr>
                                      <p:to>
                                        <p:strVal val="visible"/>
                                      </p:to>
                                    </p:set>
                                    <p:animEffect transition="in" filter="wipe(down)">
                                      <p:cBhvr>
                                        <p:cTn id="12" dur="500"/>
                                        <p:tgtEl>
                                          <p:spTgt spid="154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1" grpId="0" animBg="1"/>
      <p:bldP spid="15463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s://encrypted-tbn2.gstatic.com/images?q=tbn:ANd9GcS1HHYRtUBWFF1h9eqwlW6XlG_NkZ2tYl9vQoyc4lZzQed0rE0OTg">
            <a:hlinkClick r:id="rId3"/>
          </p:cNvPr>
          <p:cNvPicPr>
            <a:picLocks noChangeAspect="1" noChangeArrowheads="1"/>
          </p:cNvPicPr>
          <p:nvPr/>
        </p:nvPicPr>
        <p:blipFill>
          <a:blip r:embed="rId4" cstate="print"/>
          <a:srcRect/>
          <a:stretch>
            <a:fillRect/>
          </a:stretch>
        </p:blipFill>
        <p:spPr bwMode="auto">
          <a:xfrm>
            <a:off x="0" y="1000108"/>
            <a:ext cx="9141244" cy="4857784"/>
          </a:xfrm>
          <a:prstGeom prst="rect">
            <a:avLst/>
          </a:prstGeom>
          <a:noFill/>
        </p:spPr>
      </p:pic>
      <p:sp>
        <p:nvSpPr>
          <p:cNvPr id="3" name="Rounded Rectangle 2"/>
          <p:cNvSpPr/>
          <p:nvPr/>
        </p:nvSpPr>
        <p:spPr>
          <a:xfrm>
            <a:off x="6572264" y="2285992"/>
            <a:ext cx="2071702" cy="307183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 name="Freeform 3"/>
          <p:cNvSpPr/>
          <p:nvPr/>
        </p:nvSpPr>
        <p:spPr>
          <a:xfrm>
            <a:off x="0" y="2065867"/>
            <a:ext cx="6620933" cy="745066"/>
          </a:xfrm>
          <a:custGeom>
            <a:avLst/>
            <a:gdLst>
              <a:gd name="connsiteX0" fmla="*/ 0 w 6620933"/>
              <a:gd name="connsiteY0" fmla="*/ 135466 h 745066"/>
              <a:gd name="connsiteX1" fmla="*/ 33867 w 6620933"/>
              <a:gd name="connsiteY1" fmla="*/ 84666 h 745066"/>
              <a:gd name="connsiteX2" fmla="*/ 270933 w 6620933"/>
              <a:gd name="connsiteY2" fmla="*/ 84666 h 745066"/>
              <a:gd name="connsiteX3" fmla="*/ 321733 w 6620933"/>
              <a:gd name="connsiteY3" fmla="*/ 101600 h 745066"/>
              <a:gd name="connsiteX4" fmla="*/ 355600 w 6620933"/>
              <a:gd name="connsiteY4" fmla="*/ 152400 h 745066"/>
              <a:gd name="connsiteX5" fmla="*/ 406400 w 6620933"/>
              <a:gd name="connsiteY5" fmla="*/ 186266 h 745066"/>
              <a:gd name="connsiteX6" fmla="*/ 423333 w 6620933"/>
              <a:gd name="connsiteY6" fmla="*/ 254000 h 745066"/>
              <a:gd name="connsiteX7" fmla="*/ 491067 w 6620933"/>
              <a:gd name="connsiteY7" fmla="*/ 355600 h 745066"/>
              <a:gd name="connsiteX8" fmla="*/ 524933 w 6620933"/>
              <a:gd name="connsiteY8" fmla="*/ 406400 h 745066"/>
              <a:gd name="connsiteX9" fmla="*/ 558800 w 6620933"/>
              <a:gd name="connsiteY9" fmla="*/ 457200 h 745066"/>
              <a:gd name="connsiteX10" fmla="*/ 592667 w 6620933"/>
              <a:gd name="connsiteY10" fmla="*/ 508000 h 745066"/>
              <a:gd name="connsiteX11" fmla="*/ 643467 w 6620933"/>
              <a:gd name="connsiteY11" fmla="*/ 524933 h 745066"/>
              <a:gd name="connsiteX12" fmla="*/ 778933 w 6620933"/>
              <a:gd name="connsiteY12" fmla="*/ 508000 h 745066"/>
              <a:gd name="connsiteX13" fmla="*/ 795867 w 6620933"/>
              <a:gd name="connsiteY13" fmla="*/ 457200 h 745066"/>
              <a:gd name="connsiteX14" fmla="*/ 812800 w 6620933"/>
              <a:gd name="connsiteY14" fmla="*/ 338666 h 745066"/>
              <a:gd name="connsiteX15" fmla="*/ 897467 w 6620933"/>
              <a:gd name="connsiteY15" fmla="*/ 237066 h 745066"/>
              <a:gd name="connsiteX16" fmla="*/ 914400 w 6620933"/>
              <a:gd name="connsiteY16" fmla="*/ 186266 h 745066"/>
              <a:gd name="connsiteX17" fmla="*/ 1016000 w 6620933"/>
              <a:gd name="connsiteY17" fmla="*/ 186266 h 745066"/>
              <a:gd name="connsiteX18" fmla="*/ 1100667 w 6620933"/>
              <a:gd name="connsiteY18" fmla="*/ 321733 h 745066"/>
              <a:gd name="connsiteX19" fmla="*/ 1219200 w 6620933"/>
              <a:gd name="connsiteY19" fmla="*/ 304800 h 745066"/>
              <a:gd name="connsiteX20" fmla="*/ 1253067 w 6620933"/>
              <a:gd name="connsiteY20" fmla="*/ 203200 h 745066"/>
              <a:gd name="connsiteX21" fmla="*/ 1337733 w 6620933"/>
              <a:gd name="connsiteY21" fmla="*/ 118533 h 745066"/>
              <a:gd name="connsiteX22" fmla="*/ 1507067 w 6620933"/>
              <a:gd name="connsiteY22" fmla="*/ 84666 h 745066"/>
              <a:gd name="connsiteX23" fmla="*/ 1574800 w 6620933"/>
              <a:gd name="connsiteY23" fmla="*/ 186266 h 745066"/>
              <a:gd name="connsiteX24" fmla="*/ 1693333 w 6620933"/>
              <a:gd name="connsiteY24" fmla="*/ 237066 h 745066"/>
              <a:gd name="connsiteX25" fmla="*/ 1761067 w 6620933"/>
              <a:gd name="connsiteY25" fmla="*/ 321733 h 745066"/>
              <a:gd name="connsiteX26" fmla="*/ 1845733 w 6620933"/>
              <a:gd name="connsiteY26" fmla="*/ 389466 h 745066"/>
              <a:gd name="connsiteX27" fmla="*/ 1930400 w 6620933"/>
              <a:gd name="connsiteY27" fmla="*/ 457200 h 745066"/>
              <a:gd name="connsiteX28" fmla="*/ 1964267 w 6620933"/>
              <a:gd name="connsiteY28" fmla="*/ 508000 h 745066"/>
              <a:gd name="connsiteX29" fmla="*/ 2065867 w 6620933"/>
              <a:gd name="connsiteY29" fmla="*/ 541866 h 745066"/>
              <a:gd name="connsiteX30" fmla="*/ 2167467 w 6620933"/>
              <a:gd name="connsiteY30" fmla="*/ 575733 h 745066"/>
              <a:gd name="connsiteX31" fmla="*/ 2218267 w 6620933"/>
              <a:gd name="connsiteY31" fmla="*/ 592666 h 745066"/>
              <a:gd name="connsiteX32" fmla="*/ 2353733 w 6620933"/>
              <a:gd name="connsiteY32" fmla="*/ 575733 h 745066"/>
              <a:gd name="connsiteX33" fmla="*/ 2489200 w 6620933"/>
              <a:gd name="connsiteY33" fmla="*/ 609600 h 745066"/>
              <a:gd name="connsiteX34" fmla="*/ 2523067 w 6620933"/>
              <a:gd name="connsiteY34" fmla="*/ 660400 h 745066"/>
              <a:gd name="connsiteX35" fmla="*/ 2624667 w 6620933"/>
              <a:gd name="connsiteY35" fmla="*/ 694266 h 745066"/>
              <a:gd name="connsiteX36" fmla="*/ 2997200 w 6620933"/>
              <a:gd name="connsiteY36" fmla="*/ 677333 h 745066"/>
              <a:gd name="connsiteX37" fmla="*/ 3048000 w 6620933"/>
              <a:gd name="connsiteY37" fmla="*/ 643466 h 745066"/>
              <a:gd name="connsiteX38" fmla="*/ 3064933 w 6620933"/>
              <a:gd name="connsiteY38" fmla="*/ 592666 h 745066"/>
              <a:gd name="connsiteX39" fmla="*/ 3031067 w 6620933"/>
              <a:gd name="connsiteY39" fmla="*/ 541866 h 745066"/>
              <a:gd name="connsiteX40" fmla="*/ 2980267 w 6620933"/>
              <a:gd name="connsiteY40" fmla="*/ 508000 h 745066"/>
              <a:gd name="connsiteX41" fmla="*/ 2912533 w 6620933"/>
              <a:gd name="connsiteY41" fmla="*/ 423333 h 745066"/>
              <a:gd name="connsiteX42" fmla="*/ 2895600 w 6620933"/>
              <a:gd name="connsiteY42" fmla="*/ 372533 h 745066"/>
              <a:gd name="connsiteX43" fmla="*/ 2861733 w 6620933"/>
              <a:gd name="connsiteY43" fmla="*/ 321733 h 745066"/>
              <a:gd name="connsiteX44" fmla="*/ 2827867 w 6620933"/>
              <a:gd name="connsiteY44" fmla="*/ 220133 h 745066"/>
              <a:gd name="connsiteX45" fmla="*/ 2844800 w 6620933"/>
              <a:gd name="connsiteY45" fmla="*/ 101600 h 745066"/>
              <a:gd name="connsiteX46" fmla="*/ 2946400 w 6620933"/>
              <a:gd name="connsiteY46" fmla="*/ 33866 h 745066"/>
              <a:gd name="connsiteX47" fmla="*/ 2997200 w 6620933"/>
              <a:gd name="connsiteY47" fmla="*/ 0 h 745066"/>
              <a:gd name="connsiteX48" fmla="*/ 3081867 w 6620933"/>
              <a:gd name="connsiteY48" fmla="*/ 16933 h 745066"/>
              <a:gd name="connsiteX49" fmla="*/ 3149600 w 6620933"/>
              <a:gd name="connsiteY49" fmla="*/ 33866 h 745066"/>
              <a:gd name="connsiteX50" fmla="*/ 3166533 w 6620933"/>
              <a:gd name="connsiteY50" fmla="*/ 84666 h 745066"/>
              <a:gd name="connsiteX51" fmla="*/ 3200400 w 6620933"/>
              <a:gd name="connsiteY51" fmla="*/ 135466 h 745066"/>
              <a:gd name="connsiteX52" fmla="*/ 3251200 w 6620933"/>
              <a:gd name="connsiteY52" fmla="*/ 287866 h 745066"/>
              <a:gd name="connsiteX53" fmla="*/ 3268133 w 6620933"/>
              <a:gd name="connsiteY53" fmla="*/ 338666 h 745066"/>
              <a:gd name="connsiteX54" fmla="*/ 3318933 w 6620933"/>
              <a:gd name="connsiteY54" fmla="*/ 372533 h 745066"/>
              <a:gd name="connsiteX55" fmla="*/ 3437467 w 6620933"/>
              <a:gd name="connsiteY55" fmla="*/ 355600 h 745066"/>
              <a:gd name="connsiteX56" fmla="*/ 3539067 w 6620933"/>
              <a:gd name="connsiteY56" fmla="*/ 287866 h 745066"/>
              <a:gd name="connsiteX57" fmla="*/ 3725333 w 6620933"/>
              <a:gd name="connsiteY57" fmla="*/ 304800 h 745066"/>
              <a:gd name="connsiteX58" fmla="*/ 3776133 w 6620933"/>
              <a:gd name="connsiteY58" fmla="*/ 491066 h 745066"/>
              <a:gd name="connsiteX59" fmla="*/ 3810000 w 6620933"/>
              <a:gd name="connsiteY59" fmla="*/ 541866 h 745066"/>
              <a:gd name="connsiteX60" fmla="*/ 3911600 w 6620933"/>
              <a:gd name="connsiteY60" fmla="*/ 575733 h 745066"/>
              <a:gd name="connsiteX61" fmla="*/ 3996267 w 6620933"/>
              <a:gd name="connsiteY61" fmla="*/ 558800 h 745066"/>
              <a:gd name="connsiteX62" fmla="*/ 4047067 w 6620933"/>
              <a:gd name="connsiteY62" fmla="*/ 389466 h 745066"/>
              <a:gd name="connsiteX63" fmla="*/ 4080933 w 6620933"/>
              <a:gd name="connsiteY63" fmla="*/ 338666 h 745066"/>
              <a:gd name="connsiteX64" fmla="*/ 4216400 w 6620933"/>
              <a:gd name="connsiteY64" fmla="*/ 372533 h 745066"/>
              <a:gd name="connsiteX65" fmla="*/ 4267200 w 6620933"/>
              <a:gd name="connsiteY65" fmla="*/ 423333 h 745066"/>
              <a:gd name="connsiteX66" fmla="*/ 4368800 w 6620933"/>
              <a:gd name="connsiteY66" fmla="*/ 491066 h 745066"/>
              <a:gd name="connsiteX67" fmla="*/ 4419600 w 6620933"/>
              <a:gd name="connsiteY67" fmla="*/ 524933 h 745066"/>
              <a:gd name="connsiteX68" fmla="*/ 4470400 w 6620933"/>
              <a:gd name="connsiteY68" fmla="*/ 558800 h 745066"/>
              <a:gd name="connsiteX69" fmla="*/ 4572000 w 6620933"/>
              <a:gd name="connsiteY69" fmla="*/ 541866 h 745066"/>
              <a:gd name="connsiteX70" fmla="*/ 4605867 w 6620933"/>
              <a:gd name="connsiteY70" fmla="*/ 491066 h 745066"/>
              <a:gd name="connsiteX71" fmla="*/ 4707467 w 6620933"/>
              <a:gd name="connsiteY71" fmla="*/ 423333 h 745066"/>
              <a:gd name="connsiteX72" fmla="*/ 4876800 w 6620933"/>
              <a:gd name="connsiteY72" fmla="*/ 508000 h 745066"/>
              <a:gd name="connsiteX73" fmla="*/ 4876800 w 6620933"/>
              <a:gd name="connsiteY73" fmla="*/ 508000 h 745066"/>
              <a:gd name="connsiteX74" fmla="*/ 5029200 w 6620933"/>
              <a:gd name="connsiteY74" fmla="*/ 558800 h 745066"/>
              <a:gd name="connsiteX75" fmla="*/ 5080000 w 6620933"/>
              <a:gd name="connsiteY75" fmla="*/ 575733 h 745066"/>
              <a:gd name="connsiteX76" fmla="*/ 5198533 w 6620933"/>
              <a:gd name="connsiteY76" fmla="*/ 592666 h 745066"/>
              <a:gd name="connsiteX77" fmla="*/ 5283200 w 6620933"/>
              <a:gd name="connsiteY77" fmla="*/ 609600 h 745066"/>
              <a:gd name="connsiteX78" fmla="*/ 5435600 w 6620933"/>
              <a:gd name="connsiteY78" fmla="*/ 626533 h 745066"/>
              <a:gd name="connsiteX79" fmla="*/ 5571067 w 6620933"/>
              <a:gd name="connsiteY79" fmla="*/ 626533 h 745066"/>
              <a:gd name="connsiteX80" fmla="*/ 5537200 w 6620933"/>
              <a:gd name="connsiteY80" fmla="*/ 491066 h 745066"/>
              <a:gd name="connsiteX81" fmla="*/ 5486400 w 6620933"/>
              <a:gd name="connsiteY81" fmla="*/ 457200 h 745066"/>
              <a:gd name="connsiteX82" fmla="*/ 5503333 w 6620933"/>
              <a:gd name="connsiteY82" fmla="*/ 304800 h 745066"/>
              <a:gd name="connsiteX83" fmla="*/ 5537200 w 6620933"/>
              <a:gd name="connsiteY83" fmla="*/ 254000 h 745066"/>
              <a:gd name="connsiteX84" fmla="*/ 5689600 w 6620933"/>
              <a:gd name="connsiteY84" fmla="*/ 135466 h 745066"/>
              <a:gd name="connsiteX85" fmla="*/ 5740400 w 6620933"/>
              <a:gd name="connsiteY85" fmla="*/ 118533 h 745066"/>
              <a:gd name="connsiteX86" fmla="*/ 5842000 w 6620933"/>
              <a:gd name="connsiteY86" fmla="*/ 186266 h 745066"/>
              <a:gd name="connsiteX87" fmla="*/ 5892800 w 6620933"/>
              <a:gd name="connsiteY87" fmla="*/ 220133 h 745066"/>
              <a:gd name="connsiteX88" fmla="*/ 5943600 w 6620933"/>
              <a:gd name="connsiteY88" fmla="*/ 203200 h 745066"/>
              <a:gd name="connsiteX89" fmla="*/ 6045200 w 6620933"/>
              <a:gd name="connsiteY89" fmla="*/ 135466 h 745066"/>
              <a:gd name="connsiteX90" fmla="*/ 6163733 w 6620933"/>
              <a:gd name="connsiteY90" fmla="*/ 152400 h 745066"/>
              <a:gd name="connsiteX91" fmla="*/ 6282267 w 6620933"/>
              <a:gd name="connsiteY91" fmla="*/ 287866 h 745066"/>
              <a:gd name="connsiteX92" fmla="*/ 6333067 w 6620933"/>
              <a:gd name="connsiteY92" fmla="*/ 338666 h 745066"/>
              <a:gd name="connsiteX93" fmla="*/ 6383867 w 6620933"/>
              <a:gd name="connsiteY93" fmla="*/ 440266 h 745066"/>
              <a:gd name="connsiteX94" fmla="*/ 6434667 w 6620933"/>
              <a:gd name="connsiteY94" fmla="*/ 474133 h 745066"/>
              <a:gd name="connsiteX95" fmla="*/ 6468533 w 6620933"/>
              <a:gd name="connsiteY95" fmla="*/ 575733 h 745066"/>
              <a:gd name="connsiteX96" fmla="*/ 6519333 w 6620933"/>
              <a:gd name="connsiteY96" fmla="*/ 677333 h 745066"/>
              <a:gd name="connsiteX97" fmla="*/ 6620933 w 6620933"/>
              <a:gd name="connsiteY97" fmla="*/ 745066 h 7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620933" h="745066">
                <a:moveTo>
                  <a:pt x="0" y="135466"/>
                </a:moveTo>
                <a:cubicBezTo>
                  <a:pt x="11289" y="118533"/>
                  <a:pt x="17975" y="97379"/>
                  <a:pt x="33867" y="84666"/>
                </a:cubicBezTo>
                <a:cubicBezTo>
                  <a:pt x="86222" y="42783"/>
                  <a:pt x="268047" y="84404"/>
                  <a:pt x="270933" y="84666"/>
                </a:cubicBezTo>
                <a:cubicBezTo>
                  <a:pt x="287866" y="90311"/>
                  <a:pt x="307795" y="90450"/>
                  <a:pt x="321733" y="101600"/>
                </a:cubicBezTo>
                <a:cubicBezTo>
                  <a:pt x="337625" y="114313"/>
                  <a:pt x="341209" y="138009"/>
                  <a:pt x="355600" y="152400"/>
                </a:cubicBezTo>
                <a:cubicBezTo>
                  <a:pt x="369991" y="166790"/>
                  <a:pt x="389467" y="174977"/>
                  <a:pt x="406400" y="186266"/>
                </a:cubicBezTo>
                <a:cubicBezTo>
                  <a:pt x="412044" y="208844"/>
                  <a:pt x="412925" y="233184"/>
                  <a:pt x="423333" y="254000"/>
                </a:cubicBezTo>
                <a:cubicBezTo>
                  <a:pt x="441536" y="290406"/>
                  <a:pt x="468489" y="321733"/>
                  <a:pt x="491067" y="355600"/>
                </a:cubicBezTo>
                <a:lnTo>
                  <a:pt x="524933" y="406400"/>
                </a:lnTo>
                <a:lnTo>
                  <a:pt x="558800" y="457200"/>
                </a:lnTo>
                <a:cubicBezTo>
                  <a:pt x="570089" y="474133"/>
                  <a:pt x="573360" y="501564"/>
                  <a:pt x="592667" y="508000"/>
                </a:cubicBezTo>
                <a:lnTo>
                  <a:pt x="643467" y="524933"/>
                </a:lnTo>
                <a:cubicBezTo>
                  <a:pt x="688622" y="519289"/>
                  <a:pt x="737348" y="526482"/>
                  <a:pt x="778933" y="508000"/>
                </a:cubicBezTo>
                <a:cubicBezTo>
                  <a:pt x="795244" y="500751"/>
                  <a:pt x="792366" y="474703"/>
                  <a:pt x="795867" y="457200"/>
                </a:cubicBezTo>
                <a:cubicBezTo>
                  <a:pt x="803695" y="418063"/>
                  <a:pt x="801331" y="376895"/>
                  <a:pt x="812800" y="338666"/>
                </a:cubicBezTo>
                <a:cubicBezTo>
                  <a:pt x="822903" y="304988"/>
                  <a:pt x="875870" y="258663"/>
                  <a:pt x="897467" y="237066"/>
                </a:cubicBezTo>
                <a:cubicBezTo>
                  <a:pt x="903111" y="220133"/>
                  <a:pt x="901779" y="198887"/>
                  <a:pt x="914400" y="186266"/>
                </a:cubicBezTo>
                <a:cubicBezTo>
                  <a:pt x="948266" y="152400"/>
                  <a:pt x="982134" y="174977"/>
                  <a:pt x="1016000" y="186266"/>
                </a:cubicBezTo>
                <a:cubicBezTo>
                  <a:pt x="1056303" y="307173"/>
                  <a:pt x="1020164" y="268064"/>
                  <a:pt x="1100667" y="321733"/>
                </a:cubicBezTo>
                <a:cubicBezTo>
                  <a:pt x="1140178" y="316089"/>
                  <a:pt x="1187695" y="329304"/>
                  <a:pt x="1219200" y="304800"/>
                </a:cubicBezTo>
                <a:cubicBezTo>
                  <a:pt x="1247379" y="282883"/>
                  <a:pt x="1233265" y="232903"/>
                  <a:pt x="1253067" y="203200"/>
                </a:cubicBezTo>
                <a:cubicBezTo>
                  <a:pt x="1298222" y="135467"/>
                  <a:pt x="1270000" y="163689"/>
                  <a:pt x="1337733" y="118533"/>
                </a:cubicBezTo>
                <a:cubicBezTo>
                  <a:pt x="1381528" y="52842"/>
                  <a:pt x="1385652" y="13841"/>
                  <a:pt x="1507067" y="84666"/>
                </a:cubicBezTo>
                <a:cubicBezTo>
                  <a:pt x="1542225" y="105175"/>
                  <a:pt x="1540933" y="163688"/>
                  <a:pt x="1574800" y="186266"/>
                </a:cubicBezTo>
                <a:cubicBezTo>
                  <a:pt x="1644964" y="233042"/>
                  <a:pt x="1605856" y="215197"/>
                  <a:pt x="1693333" y="237066"/>
                </a:cubicBezTo>
                <a:cubicBezTo>
                  <a:pt x="1726300" y="335964"/>
                  <a:pt x="1684473" y="245138"/>
                  <a:pt x="1761067" y="321733"/>
                </a:cubicBezTo>
                <a:cubicBezTo>
                  <a:pt x="1837659" y="398326"/>
                  <a:pt x="1746836" y="356501"/>
                  <a:pt x="1845733" y="389466"/>
                </a:cubicBezTo>
                <a:cubicBezTo>
                  <a:pt x="1942791" y="535052"/>
                  <a:pt x="1813555" y="363723"/>
                  <a:pt x="1930400" y="457200"/>
                </a:cubicBezTo>
                <a:cubicBezTo>
                  <a:pt x="1946292" y="469913"/>
                  <a:pt x="1947009" y="497214"/>
                  <a:pt x="1964267" y="508000"/>
                </a:cubicBezTo>
                <a:cubicBezTo>
                  <a:pt x="1994539" y="526920"/>
                  <a:pt x="2032000" y="530577"/>
                  <a:pt x="2065867" y="541866"/>
                </a:cubicBezTo>
                <a:lnTo>
                  <a:pt x="2167467" y="575733"/>
                </a:lnTo>
                <a:lnTo>
                  <a:pt x="2218267" y="592666"/>
                </a:lnTo>
                <a:cubicBezTo>
                  <a:pt x="2263422" y="587022"/>
                  <a:pt x="2308226" y="575733"/>
                  <a:pt x="2353733" y="575733"/>
                </a:cubicBezTo>
                <a:cubicBezTo>
                  <a:pt x="2394605" y="575733"/>
                  <a:pt x="2449111" y="596237"/>
                  <a:pt x="2489200" y="609600"/>
                </a:cubicBezTo>
                <a:cubicBezTo>
                  <a:pt x="2500489" y="626533"/>
                  <a:pt x="2505809" y="649614"/>
                  <a:pt x="2523067" y="660400"/>
                </a:cubicBezTo>
                <a:cubicBezTo>
                  <a:pt x="2553339" y="679320"/>
                  <a:pt x="2624667" y="694266"/>
                  <a:pt x="2624667" y="694266"/>
                </a:cubicBezTo>
                <a:cubicBezTo>
                  <a:pt x="2748845" y="688622"/>
                  <a:pt x="2873780" y="692143"/>
                  <a:pt x="2997200" y="677333"/>
                </a:cubicBezTo>
                <a:cubicBezTo>
                  <a:pt x="3017406" y="674908"/>
                  <a:pt x="3035287" y="659358"/>
                  <a:pt x="3048000" y="643466"/>
                </a:cubicBezTo>
                <a:cubicBezTo>
                  <a:pt x="3059150" y="629528"/>
                  <a:pt x="3059289" y="609599"/>
                  <a:pt x="3064933" y="592666"/>
                </a:cubicBezTo>
                <a:cubicBezTo>
                  <a:pt x="3053644" y="575733"/>
                  <a:pt x="3045457" y="556256"/>
                  <a:pt x="3031067" y="541866"/>
                </a:cubicBezTo>
                <a:cubicBezTo>
                  <a:pt x="3016677" y="527476"/>
                  <a:pt x="2992980" y="523892"/>
                  <a:pt x="2980267" y="508000"/>
                </a:cubicBezTo>
                <a:cubicBezTo>
                  <a:pt x="2886788" y="391153"/>
                  <a:pt x="3058121" y="520393"/>
                  <a:pt x="2912533" y="423333"/>
                </a:cubicBezTo>
                <a:cubicBezTo>
                  <a:pt x="2906889" y="406400"/>
                  <a:pt x="2903582" y="388498"/>
                  <a:pt x="2895600" y="372533"/>
                </a:cubicBezTo>
                <a:cubicBezTo>
                  <a:pt x="2886499" y="354330"/>
                  <a:pt x="2869998" y="340330"/>
                  <a:pt x="2861733" y="321733"/>
                </a:cubicBezTo>
                <a:cubicBezTo>
                  <a:pt x="2847235" y="289111"/>
                  <a:pt x="2827867" y="220133"/>
                  <a:pt x="2827867" y="220133"/>
                </a:cubicBezTo>
                <a:cubicBezTo>
                  <a:pt x="2833511" y="180622"/>
                  <a:pt x="2829977" y="138657"/>
                  <a:pt x="2844800" y="101600"/>
                </a:cubicBezTo>
                <a:cubicBezTo>
                  <a:pt x="2868874" y="41414"/>
                  <a:pt x="2902209" y="55961"/>
                  <a:pt x="2946400" y="33866"/>
                </a:cubicBezTo>
                <a:cubicBezTo>
                  <a:pt x="2964603" y="24765"/>
                  <a:pt x="2980267" y="11289"/>
                  <a:pt x="2997200" y="0"/>
                </a:cubicBezTo>
                <a:cubicBezTo>
                  <a:pt x="3025422" y="5644"/>
                  <a:pt x="3053771" y="10690"/>
                  <a:pt x="3081867" y="16933"/>
                </a:cubicBezTo>
                <a:cubicBezTo>
                  <a:pt x="3104585" y="21981"/>
                  <a:pt x="3131427" y="19328"/>
                  <a:pt x="3149600" y="33866"/>
                </a:cubicBezTo>
                <a:cubicBezTo>
                  <a:pt x="3163538" y="45016"/>
                  <a:pt x="3158551" y="68701"/>
                  <a:pt x="3166533" y="84666"/>
                </a:cubicBezTo>
                <a:cubicBezTo>
                  <a:pt x="3175634" y="102869"/>
                  <a:pt x="3189111" y="118533"/>
                  <a:pt x="3200400" y="135466"/>
                </a:cubicBezTo>
                <a:lnTo>
                  <a:pt x="3251200" y="287866"/>
                </a:lnTo>
                <a:cubicBezTo>
                  <a:pt x="3256844" y="304799"/>
                  <a:pt x="3253282" y="328765"/>
                  <a:pt x="3268133" y="338666"/>
                </a:cubicBezTo>
                <a:lnTo>
                  <a:pt x="3318933" y="372533"/>
                </a:lnTo>
                <a:cubicBezTo>
                  <a:pt x="3358444" y="366889"/>
                  <a:pt x="3400215" y="369928"/>
                  <a:pt x="3437467" y="355600"/>
                </a:cubicBezTo>
                <a:cubicBezTo>
                  <a:pt x="3475457" y="340989"/>
                  <a:pt x="3539067" y="287866"/>
                  <a:pt x="3539067" y="287866"/>
                </a:cubicBezTo>
                <a:cubicBezTo>
                  <a:pt x="3601156" y="293511"/>
                  <a:pt x="3674074" y="269313"/>
                  <a:pt x="3725333" y="304800"/>
                </a:cubicBezTo>
                <a:cubicBezTo>
                  <a:pt x="3730037" y="308057"/>
                  <a:pt x="3757325" y="453450"/>
                  <a:pt x="3776133" y="491066"/>
                </a:cubicBezTo>
                <a:cubicBezTo>
                  <a:pt x="3785234" y="509269"/>
                  <a:pt x="3792742" y="531080"/>
                  <a:pt x="3810000" y="541866"/>
                </a:cubicBezTo>
                <a:cubicBezTo>
                  <a:pt x="3840272" y="560786"/>
                  <a:pt x="3911600" y="575733"/>
                  <a:pt x="3911600" y="575733"/>
                </a:cubicBezTo>
                <a:cubicBezTo>
                  <a:pt x="3939822" y="570089"/>
                  <a:pt x="3971278" y="573079"/>
                  <a:pt x="3996267" y="558800"/>
                </a:cubicBezTo>
                <a:cubicBezTo>
                  <a:pt x="4046853" y="529894"/>
                  <a:pt x="4037883" y="420079"/>
                  <a:pt x="4047067" y="389466"/>
                </a:cubicBezTo>
                <a:cubicBezTo>
                  <a:pt x="4052915" y="369973"/>
                  <a:pt x="4069644" y="355599"/>
                  <a:pt x="4080933" y="338666"/>
                </a:cubicBezTo>
                <a:cubicBezTo>
                  <a:pt x="4093142" y="341108"/>
                  <a:pt x="4194086" y="357657"/>
                  <a:pt x="4216400" y="372533"/>
                </a:cubicBezTo>
                <a:cubicBezTo>
                  <a:pt x="4236325" y="385817"/>
                  <a:pt x="4248297" y="408631"/>
                  <a:pt x="4267200" y="423333"/>
                </a:cubicBezTo>
                <a:cubicBezTo>
                  <a:pt x="4299329" y="448322"/>
                  <a:pt x="4334933" y="468488"/>
                  <a:pt x="4368800" y="491066"/>
                </a:cubicBezTo>
                <a:lnTo>
                  <a:pt x="4419600" y="524933"/>
                </a:lnTo>
                <a:lnTo>
                  <a:pt x="4470400" y="558800"/>
                </a:lnTo>
                <a:cubicBezTo>
                  <a:pt x="4504267" y="553155"/>
                  <a:pt x="4541291" y="557221"/>
                  <a:pt x="4572000" y="541866"/>
                </a:cubicBezTo>
                <a:cubicBezTo>
                  <a:pt x="4590203" y="532765"/>
                  <a:pt x="4592838" y="506700"/>
                  <a:pt x="4605867" y="491066"/>
                </a:cubicBezTo>
                <a:cubicBezTo>
                  <a:pt x="4654653" y="432523"/>
                  <a:pt x="4644857" y="444203"/>
                  <a:pt x="4707467" y="423333"/>
                </a:cubicBezTo>
                <a:cubicBezTo>
                  <a:pt x="4814688" y="450138"/>
                  <a:pt x="4755836" y="427357"/>
                  <a:pt x="4876800" y="508000"/>
                </a:cubicBezTo>
                <a:lnTo>
                  <a:pt x="4876800" y="508000"/>
                </a:lnTo>
                <a:lnTo>
                  <a:pt x="5029200" y="558800"/>
                </a:lnTo>
                <a:cubicBezTo>
                  <a:pt x="5046133" y="564444"/>
                  <a:pt x="5062330" y="573209"/>
                  <a:pt x="5080000" y="575733"/>
                </a:cubicBezTo>
                <a:cubicBezTo>
                  <a:pt x="5119511" y="581377"/>
                  <a:pt x="5159164" y="586104"/>
                  <a:pt x="5198533" y="592666"/>
                </a:cubicBezTo>
                <a:cubicBezTo>
                  <a:pt x="5226923" y="597398"/>
                  <a:pt x="5254708" y="605530"/>
                  <a:pt x="5283200" y="609600"/>
                </a:cubicBezTo>
                <a:cubicBezTo>
                  <a:pt x="5333799" y="616828"/>
                  <a:pt x="5384800" y="620889"/>
                  <a:pt x="5435600" y="626533"/>
                </a:cubicBezTo>
                <a:cubicBezTo>
                  <a:pt x="5468774" y="637591"/>
                  <a:pt x="5541346" y="671115"/>
                  <a:pt x="5571067" y="626533"/>
                </a:cubicBezTo>
                <a:cubicBezTo>
                  <a:pt x="5572216" y="624809"/>
                  <a:pt x="5549849" y="506877"/>
                  <a:pt x="5537200" y="491066"/>
                </a:cubicBezTo>
                <a:cubicBezTo>
                  <a:pt x="5524487" y="475174"/>
                  <a:pt x="5503333" y="468489"/>
                  <a:pt x="5486400" y="457200"/>
                </a:cubicBezTo>
                <a:cubicBezTo>
                  <a:pt x="5492044" y="406400"/>
                  <a:pt x="5490936" y="354387"/>
                  <a:pt x="5503333" y="304800"/>
                </a:cubicBezTo>
                <a:cubicBezTo>
                  <a:pt x="5508269" y="285056"/>
                  <a:pt x="5524171" y="269634"/>
                  <a:pt x="5537200" y="254000"/>
                </a:cubicBezTo>
                <a:cubicBezTo>
                  <a:pt x="5570916" y="213541"/>
                  <a:pt x="5646031" y="149989"/>
                  <a:pt x="5689600" y="135466"/>
                </a:cubicBezTo>
                <a:lnTo>
                  <a:pt x="5740400" y="118533"/>
                </a:lnTo>
                <a:lnTo>
                  <a:pt x="5842000" y="186266"/>
                </a:lnTo>
                <a:lnTo>
                  <a:pt x="5892800" y="220133"/>
                </a:lnTo>
                <a:cubicBezTo>
                  <a:pt x="5909733" y="214489"/>
                  <a:pt x="5927997" y="211868"/>
                  <a:pt x="5943600" y="203200"/>
                </a:cubicBezTo>
                <a:cubicBezTo>
                  <a:pt x="5979181" y="183433"/>
                  <a:pt x="6045200" y="135466"/>
                  <a:pt x="6045200" y="135466"/>
                </a:cubicBezTo>
                <a:cubicBezTo>
                  <a:pt x="6084711" y="141111"/>
                  <a:pt x="6125504" y="140931"/>
                  <a:pt x="6163733" y="152400"/>
                </a:cubicBezTo>
                <a:cubicBezTo>
                  <a:pt x="6232274" y="172962"/>
                  <a:pt x="6235497" y="241096"/>
                  <a:pt x="6282267" y="287866"/>
                </a:cubicBezTo>
                <a:lnTo>
                  <a:pt x="6333067" y="338666"/>
                </a:lnTo>
                <a:cubicBezTo>
                  <a:pt x="6346839" y="379984"/>
                  <a:pt x="6351040" y="407439"/>
                  <a:pt x="6383867" y="440266"/>
                </a:cubicBezTo>
                <a:cubicBezTo>
                  <a:pt x="6398258" y="454657"/>
                  <a:pt x="6417734" y="462844"/>
                  <a:pt x="6434667" y="474133"/>
                </a:cubicBezTo>
                <a:lnTo>
                  <a:pt x="6468533" y="575733"/>
                </a:lnTo>
                <a:cubicBezTo>
                  <a:pt x="6480611" y="611967"/>
                  <a:pt x="6488441" y="650302"/>
                  <a:pt x="6519333" y="677333"/>
                </a:cubicBezTo>
                <a:cubicBezTo>
                  <a:pt x="6549965" y="704136"/>
                  <a:pt x="6620933" y="745066"/>
                  <a:pt x="6620933" y="745066"/>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p>
        </p:txBody>
      </p:sp>
      <p:cxnSp>
        <p:nvCxnSpPr>
          <p:cNvPr id="6" name="Straight Arrow Connector 5"/>
          <p:cNvCxnSpPr/>
          <p:nvPr/>
        </p:nvCxnSpPr>
        <p:spPr>
          <a:xfrm rot="5400000" flipH="1" flipV="1">
            <a:off x="715142" y="2856702"/>
            <a:ext cx="142876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2358216" y="2856702"/>
            <a:ext cx="142876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00100" y="3571876"/>
            <a:ext cx="3151825" cy="584775"/>
          </a:xfrm>
          <a:prstGeom prst="rect">
            <a:avLst/>
          </a:prstGeom>
          <a:noFill/>
        </p:spPr>
        <p:txBody>
          <a:bodyPr wrap="none" rtlCol="0">
            <a:spAutoFit/>
          </a:bodyPr>
          <a:lstStyle/>
          <a:p>
            <a:r>
              <a:rPr lang="hr-HR" sz="3200" b="1" dirty="0" smtClean="0">
                <a:latin typeface="Comic Sans MS" pitchFamily="66" charset="0"/>
              </a:rPr>
              <a:t>dermal papillae</a:t>
            </a:r>
            <a:endParaRPr lang="hr-HR" sz="3200" b="1" dirty="0">
              <a:latin typeface="Comic Sans MS" pitchFamily="66" charset="0"/>
            </a:endParaRPr>
          </a:p>
        </p:txBody>
      </p:sp>
      <p:cxnSp>
        <p:nvCxnSpPr>
          <p:cNvPr id="13" name="Straight Arrow Connector 12"/>
          <p:cNvCxnSpPr/>
          <p:nvPr/>
        </p:nvCxnSpPr>
        <p:spPr>
          <a:xfrm rot="5400000" flipH="1" flipV="1">
            <a:off x="2965439" y="2963859"/>
            <a:ext cx="1214446"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179421" y="1750207"/>
            <a:ext cx="1643868" cy="79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499240" y="1643050"/>
            <a:ext cx="1286678" cy="79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0" y="285728"/>
            <a:ext cx="5557932" cy="584775"/>
          </a:xfrm>
          <a:prstGeom prst="rect">
            <a:avLst/>
          </a:prstGeom>
          <a:noFill/>
        </p:spPr>
        <p:txBody>
          <a:bodyPr wrap="none" rtlCol="0">
            <a:spAutoFit/>
          </a:bodyPr>
          <a:lstStyle/>
          <a:p>
            <a:r>
              <a:rPr lang="hr-HR" sz="3200" b="1" dirty="0" smtClean="0">
                <a:latin typeface="Comic Sans MS" pitchFamily="66" charset="0"/>
              </a:rPr>
              <a:t>rete pegs/epidermal ridges</a:t>
            </a:r>
            <a:endParaRPr lang="hr-HR" sz="3200"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left)">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slika 033"/>
          <p:cNvPicPr>
            <a:picLocks noChangeAspect="1" noChangeArrowheads="1"/>
          </p:cNvPicPr>
          <p:nvPr/>
        </p:nvPicPr>
        <p:blipFill>
          <a:blip r:embed="rId2" cstate="print"/>
          <a:srcRect/>
          <a:stretch>
            <a:fillRect/>
          </a:stretch>
        </p:blipFill>
        <p:spPr bwMode="auto">
          <a:xfrm>
            <a:off x="0" y="0"/>
            <a:ext cx="7391400" cy="6829425"/>
          </a:xfrm>
          <a:prstGeom prst="rect">
            <a:avLst/>
          </a:prstGeom>
          <a:noFill/>
          <a:ln w="9525">
            <a:solidFill>
              <a:schemeClr val="accent2"/>
            </a:solidFill>
            <a:miter lim="800000"/>
            <a:headEnd/>
            <a:tailEnd/>
          </a:ln>
        </p:spPr>
      </p:pic>
      <p:sp>
        <p:nvSpPr>
          <p:cNvPr id="117763" name="Text Box 3"/>
          <p:cNvSpPr txBox="1">
            <a:spLocks noChangeArrowheads="1"/>
          </p:cNvSpPr>
          <p:nvPr/>
        </p:nvSpPr>
        <p:spPr bwMode="auto">
          <a:xfrm>
            <a:off x="7607300" y="1155700"/>
            <a:ext cx="1431802" cy="830997"/>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papillary</a:t>
            </a:r>
          </a:p>
          <a:p>
            <a:r>
              <a:rPr lang="hr-HR" sz="2400" b="1" dirty="0" smtClean="0">
                <a:latin typeface="Comic Sans MS" pitchFamily="66" charset="0"/>
              </a:rPr>
              <a:t>dermis</a:t>
            </a:r>
            <a:endParaRPr lang="hr-HR" sz="2400" b="1" dirty="0">
              <a:latin typeface="Comic Sans MS" pitchFamily="66" charset="0"/>
            </a:endParaRPr>
          </a:p>
        </p:txBody>
      </p:sp>
      <p:sp>
        <p:nvSpPr>
          <p:cNvPr id="117767" name="Text Box 7"/>
          <p:cNvSpPr txBox="1">
            <a:spLocks noChangeArrowheads="1"/>
          </p:cNvSpPr>
          <p:nvPr/>
        </p:nvSpPr>
        <p:spPr bwMode="auto">
          <a:xfrm>
            <a:off x="7391400" y="5011738"/>
            <a:ext cx="1721946" cy="1384995"/>
          </a:xfrm>
          <a:prstGeom prst="rect">
            <a:avLst/>
          </a:prstGeom>
          <a:noFill/>
          <a:ln w="9525">
            <a:noFill/>
            <a:miter lim="800000"/>
            <a:headEnd/>
            <a:tailEnd/>
          </a:ln>
          <a:effectLst/>
        </p:spPr>
        <p:txBody>
          <a:bodyPr wrap="none">
            <a:spAutoFit/>
          </a:bodyPr>
          <a:lstStyle/>
          <a:p>
            <a:r>
              <a:rPr lang="hr-HR" sz="1400" dirty="0" smtClean="0">
                <a:latin typeface="Comic Sans MS" pitchFamily="66" charset="0"/>
              </a:rPr>
              <a:t>collagen  fibers</a:t>
            </a:r>
          </a:p>
          <a:p>
            <a:r>
              <a:rPr lang="hr-HR" sz="1400" dirty="0" smtClean="0">
                <a:latin typeface="Comic Sans MS" pitchFamily="66" charset="0"/>
              </a:rPr>
              <a:t>elastic fibers</a:t>
            </a:r>
          </a:p>
          <a:p>
            <a:r>
              <a:rPr lang="hr-HR" sz="1400" dirty="0" smtClean="0">
                <a:latin typeface="Comic Sans MS" pitchFamily="66" charset="0"/>
              </a:rPr>
              <a:t>ground substance</a:t>
            </a:r>
          </a:p>
          <a:p>
            <a:r>
              <a:rPr lang="hr-HR" sz="1400" dirty="0" smtClean="0">
                <a:latin typeface="Comic Sans MS" pitchFamily="66" charset="0"/>
              </a:rPr>
              <a:t>inflammatory cells</a:t>
            </a:r>
          </a:p>
          <a:p>
            <a:r>
              <a:rPr lang="hr-HR" sz="1400" dirty="0" smtClean="0">
                <a:latin typeface="Comic Sans MS" pitchFamily="66" charset="0"/>
              </a:rPr>
              <a:t>fibroblasts</a:t>
            </a:r>
          </a:p>
          <a:p>
            <a:r>
              <a:rPr lang="hr-HR" sz="1400" dirty="0" smtClean="0">
                <a:latin typeface="Comic Sans MS" pitchFamily="66" charset="0"/>
              </a:rPr>
              <a:t>mast cells</a:t>
            </a:r>
            <a:endParaRPr lang="hr-HR" sz="1400"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7767">
                                            <p:txEl>
                                              <p:pRg st="0" end="0"/>
                                            </p:txEl>
                                          </p:spTgt>
                                        </p:tgtEl>
                                        <p:attrNameLst>
                                          <p:attrName>style.visibility</p:attrName>
                                        </p:attrNameLst>
                                      </p:cBhvr>
                                      <p:to>
                                        <p:strVal val="visible"/>
                                      </p:to>
                                    </p:set>
                                    <p:animEffect transition="in" filter="wipe(left)">
                                      <p:cBhvr>
                                        <p:cTn id="7" dur="500"/>
                                        <p:tgtEl>
                                          <p:spTgt spid="1177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767">
                                            <p:txEl>
                                              <p:pRg st="1" end="1"/>
                                            </p:txEl>
                                          </p:spTgt>
                                        </p:tgtEl>
                                        <p:attrNameLst>
                                          <p:attrName>style.visibility</p:attrName>
                                        </p:attrNameLst>
                                      </p:cBhvr>
                                      <p:to>
                                        <p:strVal val="visible"/>
                                      </p:to>
                                    </p:set>
                                    <p:animEffect transition="in" filter="wipe(left)">
                                      <p:cBhvr>
                                        <p:cTn id="12" dur="500"/>
                                        <p:tgtEl>
                                          <p:spTgt spid="1177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767">
                                            <p:txEl>
                                              <p:pRg st="2" end="2"/>
                                            </p:txEl>
                                          </p:spTgt>
                                        </p:tgtEl>
                                        <p:attrNameLst>
                                          <p:attrName>style.visibility</p:attrName>
                                        </p:attrNameLst>
                                      </p:cBhvr>
                                      <p:to>
                                        <p:strVal val="visible"/>
                                      </p:to>
                                    </p:set>
                                    <p:animEffect transition="in" filter="wipe(left)">
                                      <p:cBhvr>
                                        <p:cTn id="17" dur="500"/>
                                        <p:tgtEl>
                                          <p:spTgt spid="1177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7767">
                                            <p:txEl>
                                              <p:pRg st="3" end="3"/>
                                            </p:txEl>
                                          </p:spTgt>
                                        </p:tgtEl>
                                        <p:attrNameLst>
                                          <p:attrName>style.visibility</p:attrName>
                                        </p:attrNameLst>
                                      </p:cBhvr>
                                      <p:to>
                                        <p:strVal val="visible"/>
                                      </p:to>
                                    </p:set>
                                    <p:animEffect transition="in" filter="wipe(left)">
                                      <p:cBhvr>
                                        <p:cTn id="22" dur="500"/>
                                        <p:tgtEl>
                                          <p:spTgt spid="1177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7767">
                                            <p:txEl>
                                              <p:pRg st="4" end="4"/>
                                            </p:txEl>
                                          </p:spTgt>
                                        </p:tgtEl>
                                        <p:attrNameLst>
                                          <p:attrName>style.visibility</p:attrName>
                                        </p:attrNameLst>
                                      </p:cBhvr>
                                      <p:to>
                                        <p:strVal val="visible"/>
                                      </p:to>
                                    </p:set>
                                    <p:animEffect transition="in" filter="wipe(left)">
                                      <p:cBhvr>
                                        <p:cTn id="27" dur="500"/>
                                        <p:tgtEl>
                                          <p:spTgt spid="1177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7767">
                                            <p:txEl>
                                              <p:pRg st="5" end="5"/>
                                            </p:txEl>
                                          </p:spTgt>
                                        </p:tgtEl>
                                        <p:attrNameLst>
                                          <p:attrName>style.visibility</p:attrName>
                                        </p:attrNameLst>
                                      </p:cBhvr>
                                      <p:to>
                                        <p:strVal val="visible"/>
                                      </p:to>
                                    </p:set>
                                    <p:animEffect transition="in" filter="wipe(left)">
                                      <p:cBhvr>
                                        <p:cTn id="32" dur="500"/>
                                        <p:tgtEl>
                                          <p:spTgt spid="1177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slika"/>
          <p:cNvPicPr>
            <a:picLocks noChangeAspect="1" noChangeArrowheads="1"/>
          </p:cNvPicPr>
          <p:nvPr/>
        </p:nvPicPr>
        <p:blipFill>
          <a:blip r:embed="rId2" cstate="print"/>
          <a:srcRect/>
          <a:stretch>
            <a:fillRect/>
          </a:stretch>
        </p:blipFill>
        <p:spPr bwMode="auto">
          <a:xfrm>
            <a:off x="4724400" y="2362200"/>
            <a:ext cx="3840163" cy="3840163"/>
          </a:xfrm>
          <a:prstGeom prst="rect">
            <a:avLst/>
          </a:prstGeom>
          <a:noFill/>
          <a:ln w="9525">
            <a:solidFill>
              <a:schemeClr val="accent2"/>
            </a:solidFill>
            <a:miter lim="800000"/>
            <a:headEnd/>
            <a:tailEnd/>
          </a:ln>
        </p:spPr>
      </p:pic>
      <p:sp>
        <p:nvSpPr>
          <p:cNvPr id="154627" name="Text Box 3"/>
          <p:cNvSpPr txBox="1">
            <a:spLocks noChangeArrowheads="1"/>
          </p:cNvSpPr>
          <p:nvPr/>
        </p:nvSpPr>
        <p:spPr bwMode="auto">
          <a:xfrm>
            <a:off x="685800" y="893763"/>
            <a:ext cx="4679486" cy="584775"/>
          </a:xfrm>
          <a:prstGeom prst="rect">
            <a:avLst/>
          </a:prstGeom>
          <a:noFill/>
          <a:ln w="9525">
            <a:noFill/>
            <a:miter lim="800000"/>
            <a:headEnd/>
            <a:tailEnd/>
          </a:ln>
          <a:effectLst/>
        </p:spPr>
        <p:txBody>
          <a:bodyPr wrap="none">
            <a:spAutoFit/>
          </a:bodyPr>
          <a:lstStyle/>
          <a:p>
            <a:r>
              <a:rPr lang="hr-HR" sz="3200" b="1" dirty="0" smtClean="0">
                <a:latin typeface="Comic Sans MS" pitchFamily="66" charset="0"/>
              </a:rPr>
              <a:t>Skin has three layers:</a:t>
            </a:r>
            <a:endParaRPr lang="hr-HR" sz="3200" b="1" dirty="0">
              <a:latin typeface="Comic Sans MS" pitchFamily="66" charset="0"/>
            </a:endParaRPr>
          </a:p>
        </p:txBody>
      </p:sp>
      <p:sp>
        <p:nvSpPr>
          <p:cNvPr id="154628" name="Text Box 4"/>
          <p:cNvSpPr txBox="1">
            <a:spLocks noChangeArrowheads="1"/>
          </p:cNvSpPr>
          <p:nvPr/>
        </p:nvSpPr>
        <p:spPr bwMode="auto">
          <a:xfrm>
            <a:off x="593725" y="3017838"/>
            <a:ext cx="2225675" cy="457200"/>
          </a:xfrm>
          <a:prstGeom prst="rect">
            <a:avLst/>
          </a:prstGeom>
          <a:noFill/>
          <a:ln w="9525">
            <a:noFill/>
            <a:miter lim="800000"/>
            <a:headEnd/>
            <a:tailEnd/>
          </a:ln>
          <a:effectLst/>
        </p:spPr>
        <p:txBody>
          <a:bodyPr>
            <a:spAutoFit/>
          </a:bodyPr>
          <a:lstStyle/>
          <a:p>
            <a:r>
              <a:rPr lang="hr-HR" sz="2400" b="1">
                <a:latin typeface="Comic Sans MS" pitchFamily="66" charset="0"/>
              </a:rPr>
              <a:t>1. Epidermis</a:t>
            </a:r>
            <a:endParaRPr lang="en-GB" sz="2400" b="1">
              <a:latin typeface="Comic Sans MS" pitchFamily="66" charset="0"/>
            </a:endParaRPr>
          </a:p>
        </p:txBody>
      </p:sp>
      <p:sp>
        <p:nvSpPr>
          <p:cNvPr id="154629" name="Text Box 5"/>
          <p:cNvSpPr txBox="1">
            <a:spLocks noChangeArrowheads="1"/>
          </p:cNvSpPr>
          <p:nvPr/>
        </p:nvSpPr>
        <p:spPr bwMode="auto">
          <a:xfrm>
            <a:off x="609600" y="4191000"/>
            <a:ext cx="1639888" cy="457200"/>
          </a:xfrm>
          <a:prstGeom prst="rect">
            <a:avLst/>
          </a:prstGeom>
          <a:noFill/>
          <a:ln w="9525">
            <a:noFill/>
            <a:miter lim="800000"/>
            <a:headEnd/>
            <a:tailEnd/>
          </a:ln>
          <a:effectLst/>
        </p:spPr>
        <p:txBody>
          <a:bodyPr wrap="none">
            <a:spAutoFit/>
          </a:bodyPr>
          <a:lstStyle/>
          <a:p>
            <a:r>
              <a:rPr lang="hr-HR" sz="2400" b="1">
                <a:latin typeface="Comic Sans MS" pitchFamily="66" charset="0"/>
              </a:rPr>
              <a:t>2. Dermis</a:t>
            </a:r>
            <a:endParaRPr lang="en-GB" sz="2400" b="1">
              <a:latin typeface="Comic Sans MS" pitchFamily="66" charset="0"/>
            </a:endParaRPr>
          </a:p>
        </p:txBody>
      </p:sp>
      <p:sp>
        <p:nvSpPr>
          <p:cNvPr id="154630" name="Text Box 6"/>
          <p:cNvSpPr txBox="1">
            <a:spLocks noChangeArrowheads="1"/>
          </p:cNvSpPr>
          <p:nvPr/>
        </p:nvSpPr>
        <p:spPr bwMode="auto">
          <a:xfrm>
            <a:off x="609600" y="5334000"/>
            <a:ext cx="3627916" cy="461665"/>
          </a:xfrm>
          <a:prstGeom prst="rect">
            <a:avLst/>
          </a:prstGeom>
          <a:noFill/>
          <a:ln w="9525">
            <a:noFill/>
            <a:miter lim="800000"/>
            <a:headEnd/>
            <a:tailEnd/>
          </a:ln>
          <a:effectLst/>
        </p:spPr>
        <p:txBody>
          <a:bodyPr wrap="none">
            <a:spAutoFit/>
          </a:bodyPr>
          <a:lstStyle/>
          <a:p>
            <a:r>
              <a:rPr lang="hr-HR" sz="2400" b="1" dirty="0">
                <a:latin typeface="Comic Sans MS" pitchFamily="66" charset="0"/>
              </a:rPr>
              <a:t>3. </a:t>
            </a:r>
            <a:r>
              <a:rPr lang="hr-HR" sz="2400" b="1" dirty="0" smtClean="0">
                <a:latin typeface="Comic Sans MS" pitchFamily="66" charset="0"/>
              </a:rPr>
              <a:t>Subcutaneous tissue</a:t>
            </a:r>
            <a:endParaRPr lang="en-GB" sz="2400" b="1" dirty="0">
              <a:latin typeface="Comic Sans MS" pitchFamily="66" charset="0"/>
            </a:endParaRPr>
          </a:p>
        </p:txBody>
      </p:sp>
      <p:sp>
        <p:nvSpPr>
          <p:cNvPr id="154631" name="Oval 7"/>
          <p:cNvSpPr>
            <a:spLocks noChangeArrowheads="1"/>
          </p:cNvSpPr>
          <p:nvPr/>
        </p:nvSpPr>
        <p:spPr bwMode="auto">
          <a:xfrm>
            <a:off x="4343400" y="2895600"/>
            <a:ext cx="4419600" cy="914400"/>
          </a:xfrm>
          <a:prstGeom prst="ellipse">
            <a:avLst/>
          </a:prstGeom>
          <a:noFill/>
          <a:ln w="38100">
            <a:solidFill>
              <a:schemeClr val="tx1"/>
            </a:solidFill>
            <a:miter lim="800000"/>
            <a:headEnd/>
            <a:tailEnd/>
          </a:ln>
          <a:effectLst/>
        </p:spPr>
        <p:txBody>
          <a:bodyPr wrap="none" anchor="ctr"/>
          <a:lstStyle/>
          <a:p>
            <a:endParaRPr lang="hr-HR" dirty="0">
              <a:latin typeface="Comic Sans MS" pitchFamily="66" charset="0"/>
            </a:endParaRPr>
          </a:p>
        </p:txBody>
      </p:sp>
      <p:sp>
        <p:nvSpPr>
          <p:cNvPr id="154632" name="Line 8"/>
          <p:cNvSpPr>
            <a:spLocks noChangeShapeType="1"/>
          </p:cNvSpPr>
          <p:nvPr/>
        </p:nvSpPr>
        <p:spPr bwMode="auto">
          <a:xfrm>
            <a:off x="685800" y="3505200"/>
            <a:ext cx="2057400" cy="0"/>
          </a:xfrm>
          <a:prstGeom prst="line">
            <a:avLst/>
          </a:prstGeom>
          <a:noFill/>
          <a:ln w="76200">
            <a:solidFill>
              <a:schemeClr val="tx1"/>
            </a:solidFill>
            <a:miter lim="800000"/>
            <a:headEnd/>
            <a:tailEnd/>
          </a:ln>
          <a:effectLst/>
        </p:spPr>
        <p:txBody>
          <a:bodyPr wrap="none"/>
          <a:lstStyle/>
          <a:p>
            <a:endParaRPr lang="hr-HR"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4626"/>
                                        </p:tgtEl>
                                        <p:attrNameLst>
                                          <p:attrName>style.visibility</p:attrName>
                                        </p:attrNameLst>
                                      </p:cBhvr>
                                      <p:to>
                                        <p:strVal val="visible"/>
                                      </p:to>
                                    </p:set>
                                    <p:animEffect transition="in" filter="wipe(left)">
                                      <p:cBhvr>
                                        <p:cTn id="7" dur="500"/>
                                        <p:tgtEl>
                                          <p:spTgt spid="15462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54631"/>
                                        </p:tgtEl>
                                        <p:attrNameLst>
                                          <p:attrName>style.visibility</p:attrName>
                                        </p:attrNameLst>
                                      </p:cBhvr>
                                      <p:to>
                                        <p:strVal val="visible"/>
                                      </p:to>
                                    </p:set>
                                    <p:anim calcmode="lin" valueType="num">
                                      <p:cBhvr>
                                        <p:cTn id="12" dur="500" fill="hold"/>
                                        <p:tgtEl>
                                          <p:spTgt spid="154631"/>
                                        </p:tgtEl>
                                        <p:attrNameLst>
                                          <p:attrName>ppt_w</p:attrName>
                                        </p:attrNameLst>
                                      </p:cBhvr>
                                      <p:tavLst>
                                        <p:tav tm="0">
                                          <p:val>
                                            <p:fltVal val="0"/>
                                          </p:val>
                                        </p:tav>
                                        <p:tav tm="100000">
                                          <p:val>
                                            <p:strVal val="#ppt_w"/>
                                          </p:val>
                                        </p:tav>
                                      </p:tavLst>
                                    </p:anim>
                                    <p:anim calcmode="lin" valueType="num">
                                      <p:cBhvr>
                                        <p:cTn id="13" dur="500" fill="hold"/>
                                        <p:tgtEl>
                                          <p:spTgt spid="154631"/>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4632"/>
                                        </p:tgtEl>
                                        <p:attrNameLst>
                                          <p:attrName>style.visibility</p:attrName>
                                        </p:attrNameLst>
                                      </p:cBhvr>
                                      <p:to>
                                        <p:strVal val="visible"/>
                                      </p:to>
                                    </p:set>
                                    <p:animEffect transition="in" filter="wipe(left)">
                                      <p:cBhvr>
                                        <p:cTn id="18" dur="500"/>
                                        <p:tgtEl>
                                          <p:spTgt spid="154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1" grpId="0" animBg="1"/>
      <p:bldP spid="1546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cstate="print"/>
          <a:srcRect/>
          <a:stretch>
            <a:fillRect/>
          </a:stretch>
        </p:blipFill>
        <p:spPr bwMode="auto">
          <a:xfrm>
            <a:off x="23712" y="1857364"/>
            <a:ext cx="9120288" cy="3151466"/>
          </a:xfrm>
          <a:prstGeom prst="rect">
            <a:avLst/>
          </a:prstGeom>
          <a:noFill/>
          <a:ln w="9525">
            <a:noFill/>
            <a:miter lim="800000"/>
            <a:headEnd/>
            <a:tailEnd/>
          </a:ln>
          <a:effectLst/>
        </p:spPr>
      </p:pic>
      <p:sp>
        <p:nvSpPr>
          <p:cNvPr id="3" name="Rectangle 2"/>
          <p:cNvSpPr/>
          <p:nvPr/>
        </p:nvSpPr>
        <p:spPr>
          <a:xfrm>
            <a:off x="0" y="1857364"/>
            <a:ext cx="785786"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slika 040"/>
          <p:cNvPicPr>
            <a:picLocks noChangeAspect="1" noChangeArrowheads="1"/>
          </p:cNvPicPr>
          <p:nvPr/>
        </p:nvPicPr>
        <p:blipFill>
          <a:blip r:embed="rId2" cstate="print"/>
          <a:srcRect/>
          <a:stretch>
            <a:fillRect/>
          </a:stretch>
        </p:blipFill>
        <p:spPr bwMode="auto">
          <a:xfrm>
            <a:off x="0" y="0"/>
            <a:ext cx="5791200" cy="6705600"/>
          </a:xfrm>
          <a:prstGeom prst="rect">
            <a:avLst/>
          </a:prstGeom>
          <a:noFill/>
          <a:ln w="9525">
            <a:solidFill>
              <a:schemeClr val="accent2"/>
            </a:solidFill>
            <a:miter lim="800000"/>
            <a:headEnd/>
            <a:tailEnd/>
          </a:ln>
        </p:spPr>
      </p:pic>
      <p:sp>
        <p:nvSpPr>
          <p:cNvPr id="142339" name="Text Box 3"/>
          <p:cNvSpPr txBox="1">
            <a:spLocks noChangeArrowheads="1"/>
          </p:cNvSpPr>
          <p:nvPr/>
        </p:nvSpPr>
        <p:spPr bwMode="auto">
          <a:xfrm>
            <a:off x="6080125" y="1341438"/>
            <a:ext cx="2836033"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collagen synthesis</a:t>
            </a:r>
            <a:endParaRPr lang="hr-HR" sz="2400" b="1" dirty="0">
              <a:latin typeface="Comic Sans MS" pitchFamily="66" charset="0"/>
            </a:endParaRPr>
          </a:p>
        </p:txBody>
      </p:sp>
      <p:sp>
        <p:nvSpPr>
          <p:cNvPr id="4" name="Text Box 3"/>
          <p:cNvSpPr txBox="1">
            <a:spLocks noChangeArrowheads="1"/>
          </p:cNvSpPr>
          <p:nvPr/>
        </p:nvSpPr>
        <p:spPr bwMode="auto">
          <a:xfrm>
            <a:off x="6072198" y="5643578"/>
            <a:ext cx="1653017"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fibroblast</a:t>
            </a:r>
            <a:endParaRPr lang="hr-HR" sz="2400" b="1" dirty="0">
              <a:latin typeface="Comic Sans MS" pitchFamily="66" charset="0"/>
            </a:endParaRPr>
          </a:p>
        </p:txBody>
      </p:sp>
      <p:sp>
        <p:nvSpPr>
          <p:cNvPr id="5" name="Down Arrow 4"/>
          <p:cNvSpPr/>
          <p:nvPr/>
        </p:nvSpPr>
        <p:spPr>
          <a:xfrm>
            <a:off x="1214414" y="0"/>
            <a:ext cx="1143008" cy="4500570"/>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b="1" dirty="0" smtClean="0">
                <a:solidFill>
                  <a:schemeClr val="tx1"/>
                </a:solidFill>
                <a:latin typeface="Comic Sans MS" pitchFamily="66" charset="0"/>
              </a:rPr>
              <a:t>UV</a:t>
            </a:r>
            <a:endParaRPr lang="hr-HR" sz="2000" b="1" dirty="0">
              <a:solidFill>
                <a:schemeClr val="tx1"/>
              </a:solidFill>
              <a:latin typeface="Comic Sans MS" pitchFamily="66" charset="0"/>
            </a:endParaRPr>
          </a:p>
        </p:txBody>
      </p:sp>
      <p:sp>
        <p:nvSpPr>
          <p:cNvPr id="6" name="TextBox 5"/>
          <p:cNvSpPr txBox="1"/>
          <p:nvPr/>
        </p:nvSpPr>
        <p:spPr>
          <a:xfrm>
            <a:off x="2571736" y="3929066"/>
            <a:ext cx="4025461" cy="830997"/>
          </a:xfrm>
          <a:prstGeom prst="rect">
            <a:avLst/>
          </a:prstGeom>
          <a:noFill/>
        </p:spPr>
        <p:txBody>
          <a:bodyPr wrap="none" rtlCol="0">
            <a:spAutoFit/>
          </a:bodyPr>
          <a:lstStyle/>
          <a:p>
            <a:r>
              <a:rPr lang="hr-HR" sz="2400" b="1" dirty="0" smtClean="0">
                <a:latin typeface="Comic Sans MS" pitchFamily="66" charset="0"/>
              </a:rPr>
              <a:t>matrix metalloproteinases</a:t>
            </a:r>
          </a:p>
          <a:p>
            <a:r>
              <a:rPr lang="hr-HR" sz="2400" b="1" dirty="0" smtClean="0">
                <a:latin typeface="Comic Sans MS" pitchFamily="66" charset="0"/>
              </a:rPr>
              <a:t> </a:t>
            </a:r>
            <a:r>
              <a:rPr lang="hr-HR" sz="2400" dirty="0" smtClean="0">
                <a:latin typeface="Comic Sans MS" pitchFamily="66" charset="0"/>
              </a:rPr>
              <a:t>destroy collagen fibers</a:t>
            </a:r>
            <a:endParaRPr lang="hr-HR" sz="2400"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slika 034"/>
          <p:cNvPicPr>
            <a:picLocks noChangeAspect="1" noChangeArrowheads="1"/>
          </p:cNvPicPr>
          <p:nvPr/>
        </p:nvPicPr>
        <p:blipFill>
          <a:blip r:embed="rId2" cstate="print"/>
          <a:srcRect/>
          <a:stretch>
            <a:fillRect/>
          </a:stretch>
        </p:blipFill>
        <p:spPr bwMode="auto">
          <a:xfrm>
            <a:off x="0" y="0"/>
            <a:ext cx="7391400" cy="6829425"/>
          </a:xfrm>
          <a:prstGeom prst="rect">
            <a:avLst/>
          </a:prstGeom>
          <a:noFill/>
          <a:ln w="9525">
            <a:solidFill>
              <a:schemeClr val="accent2"/>
            </a:solidFill>
            <a:miter lim="800000"/>
            <a:headEnd/>
            <a:tailEnd/>
          </a:ln>
        </p:spPr>
      </p:pic>
      <p:sp>
        <p:nvSpPr>
          <p:cNvPr id="128003" name="Text Box 3"/>
          <p:cNvSpPr txBox="1">
            <a:spLocks noChangeArrowheads="1"/>
          </p:cNvSpPr>
          <p:nvPr/>
        </p:nvSpPr>
        <p:spPr bwMode="auto">
          <a:xfrm>
            <a:off x="7354888" y="1460500"/>
            <a:ext cx="1457450" cy="830997"/>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reticular</a:t>
            </a:r>
            <a:endParaRPr lang="hr-HR" sz="2400" b="1" dirty="0">
              <a:latin typeface="Comic Sans MS" pitchFamily="66" charset="0"/>
            </a:endParaRPr>
          </a:p>
          <a:p>
            <a:r>
              <a:rPr lang="hr-HR" sz="2400" b="1" dirty="0">
                <a:latin typeface="Comic Sans MS" pitchFamily="66" charset="0"/>
              </a:rPr>
              <a:t>dermis</a:t>
            </a:r>
          </a:p>
        </p:txBody>
      </p:sp>
      <p:sp>
        <p:nvSpPr>
          <p:cNvPr id="128004" name="Text Box 4"/>
          <p:cNvSpPr txBox="1">
            <a:spLocks noChangeArrowheads="1"/>
          </p:cNvSpPr>
          <p:nvPr/>
        </p:nvSpPr>
        <p:spPr bwMode="auto">
          <a:xfrm>
            <a:off x="7572396" y="5143512"/>
            <a:ext cx="1213794" cy="523220"/>
          </a:xfrm>
          <a:prstGeom prst="rect">
            <a:avLst/>
          </a:prstGeom>
          <a:noFill/>
          <a:ln w="9525">
            <a:noFill/>
            <a:miter lim="800000"/>
            <a:headEnd/>
            <a:tailEnd/>
          </a:ln>
          <a:effectLst/>
        </p:spPr>
        <p:txBody>
          <a:bodyPr wrap="none">
            <a:spAutoFit/>
          </a:bodyPr>
          <a:lstStyle/>
          <a:p>
            <a:r>
              <a:rPr lang="hr-HR" sz="1400" dirty="0" smtClean="0">
                <a:latin typeface="Comic Sans MS" pitchFamily="66" charset="0"/>
              </a:rPr>
              <a:t>collagen and</a:t>
            </a:r>
          </a:p>
          <a:p>
            <a:r>
              <a:rPr lang="hr-HR" sz="1400" dirty="0" smtClean="0">
                <a:latin typeface="Comic Sans MS" pitchFamily="66" charset="0"/>
              </a:rPr>
              <a:t>elastic fibrs</a:t>
            </a:r>
            <a:endParaRPr lang="hr-HR" sz="1400"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8004">
                                            <p:txEl>
                                              <p:pRg st="0" end="0"/>
                                            </p:txEl>
                                          </p:spTgt>
                                        </p:tgtEl>
                                        <p:attrNameLst>
                                          <p:attrName>style.visibility</p:attrName>
                                        </p:attrNameLst>
                                      </p:cBhvr>
                                      <p:to>
                                        <p:strVal val="visible"/>
                                      </p:to>
                                    </p:set>
                                    <p:animEffect transition="in" filter="wipe(left)">
                                      <p:cBhvr>
                                        <p:cTn id="7" dur="500"/>
                                        <p:tgtEl>
                                          <p:spTgt spid="1280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8004">
                                            <p:txEl>
                                              <p:pRg st="1" end="1"/>
                                            </p:txEl>
                                          </p:spTgt>
                                        </p:tgtEl>
                                        <p:attrNameLst>
                                          <p:attrName>style.visibility</p:attrName>
                                        </p:attrNameLst>
                                      </p:cBhvr>
                                      <p:to>
                                        <p:strVal val="visible"/>
                                      </p:to>
                                    </p:set>
                                    <p:animEffect transition="in" filter="wipe(left)">
                                      <p:cBhvr>
                                        <p:cTn id="12" dur="500"/>
                                        <p:tgtEl>
                                          <p:spTgt spid="1280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714356"/>
            <a:ext cx="4339650" cy="584775"/>
          </a:xfrm>
          <a:prstGeom prst="rect">
            <a:avLst/>
          </a:prstGeom>
          <a:noFill/>
        </p:spPr>
        <p:txBody>
          <a:bodyPr wrap="none" rtlCol="0">
            <a:spAutoFit/>
          </a:bodyPr>
          <a:lstStyle/>
          <a:p>
            <a:r>
              <a:rPr lang="hr-HR" sz="3200" b="1" dirty="0" smtClean="0">
                <a:latin typeface="Comic Sans MS" pitchFamily="66" charset="0"/>
              </a:rPr>
              <a:t>Fibers of the dermis</a:t>
            </a:r>
            <a:endParaRPr lang="hr-HR" sz="3200" b="1" dirty="0">
              <a:latin typeface="Comic Sans MS" pitchFamily="66" charset="0"/>
            </a:endParaRPr>
          </a:p>
        </p:txBody>
      </p:sp>
      <p:sp>
        <p:nvSpPr>
          <p:cNvPr id="3" name="TextBox 2"/>
          <p:cNvSpPr txBox="1"/>
          <p:nvPr/>
        </p:nvSpPr>
        <p:spPr>
          <a:xfrm>
            <a:off x="571472" y="2000240"/>
            <a:ext cx="6030818" cy="1692771"/>
          </a:xfrm>
          <a:prstGeom prst="rect">
            <a:avLst/>
          </a:prstGeom>
          <a:noFill/>
        </p:spPr>
        <p:txBody>
          <a:bodyPr wrap="none" rtlCol="0">
            <a:spAutoFit/>
          </a:bodyPr>
          <a:lstStyle/>
          <a:p>
            <a:r>
              <a:rPr lang="hr-HR" sz="3200" b="1" dirty="0" smtClean="0">
                <a:latin typeface="Comic Sans MS" pitchFamily="66" charset="0"/>
              </a:rPr>
              <a:t>collagen fibers </a:t>
            </a:r>
            <a:r>
              <a:rPr lang="hr-HR" sz="2400" dirty="0" smtClean="0">
                <a:latin typeface="Comic Sans MS" pitchFamily="66" charset="0"/>
              </a:rPr>
              <a:t>70-80% dry weight</a:t>
            </a:r>
          </a:p>
          <a:p>
            <a:endParaRPr lang="hr-HR" sz="2400" dirty="0" smtClean="0">
              <a:latin typeface="Comic Sans MS" pitchFamily="66" charset="0"/>
            </a:endParaRPr>
          </a:p>
          <a:p>
            <a:endParaRPr lang="hr-HR" sz="2400" dirty="0" smtClean="0">
              <a:latin typeface="Comic Sans MS" pitchFamily="66" charset="0"/>
            </a:endParaRPr>
          </a:p>
          <a:p>
            <a:endParaRPr lang="hr-HR" sz="2400" dirty="0">
              <a:latin typeface="Comic Sans MS" pitchFamily="66" charset="0"/>
            </a:endParaRPr>
          </a:p>
        </p:txBody>
      </p:sp>
      <p:pic>
        <p:nvPicPr>
          <p:cNvPr id="207874" name="Picture 2" descr="Collagen_synthesis"/>
          <p:cNvPicPr>
            <a:picLocks noChangeAspect="1" noChangeArrowheads="1"/>
          </p:cNvPicPr>
          <p:nvPr/>
        </p:nvPicPr>
        <p:blipFill>
          <a:blip r:embed="rId3" cstate="print"/>
          <a:srcRect/>
          <a:stretch>
            <a:fillRect/>
          </a:stretch>
        </p:blipFill>
        <p:spPr bwMode="auto">
          <a:xfrm>
            <a:off x="500034" y="2870459"/>
            <a:ext cx="6715172" cy="3987541"/>
          </a:xfrm>
          <a:prstGeom prst="rect">
            <a:avLst/>
          </a:prstGeom>
          <a:noFill/>
        </p:spPr>
      </p:pic>
      <p:sp>
        <p:nvSpPr>
          <p:cNvPr id="5" name="TextBox 4"/>
          <p:cNvSpPr txBox="1"/>
          <p:nvPr/>
        </p:nvSpPr>
        <p:spPr>
          <a:xfrm>
            <a:off x="7072330" y="3786190"/>
            <a:ext cx="1787669" cy="1477328"/>
          </a:xfrm>
          <a:prstGeom prst="rect">
            <a:avLst/>
          </a:prstGeom>
          <a:noFill/>
        </p:spPr>
        <p:txBody>
          <a:bodyPr wrap="none" rtlCol="0">
            <a:spAutoFit/>
          </a:bodyPr>
          <a:lstStyle/>
          <a:p>
            <a:r>
              <a:rPr lang="hr-HR" dirty="0" smtClean="0">
                <a:latin typeface="Comic Sans MS" pitchFamily="66" charset="0"/>
              </a:rPr>
              <a:t>stabilized by</a:t>
            </a:r>
          </a:p>
          <a:p>
            <a:r>
              <a:rPr lang="hr-HR" dirty="0" smtClean="0">
                <a:latin typeface="Comic Sans MS" pitchFamily="66" charset="0"/>
              </a:rPr>
              <a:t>covalent cross </a:t>
            </a:r>
          </a:p>
          <a:p>
            <a:r>
              <a:rPr lang="hr-HR" dirty="0" smtClean="0">
                <a:latin typeface="Comic Sans MS" pitchFamily="66" charset="0"/>
              </a:rPr>
              <a:t>links involving</a:t>
            </a:r>
          </a:p>
          <a:p>
            <a:r>
              <a:rPr lang="hr-HR" dirty="0" smtClean="0">
                <a:latin typeface="Comic Sans MS" pitchFamily="66" charset="0"/>
              </a:rPr>
              <a:t>lysine and</a:t>
            </a:r>
          </a:p>
          <a:p>
            <a:r>
              <a:rPr lang="hr-HR" dirty="0" smtClean="0">
                <a:latin typeface="Comic Sans MS" pitchFamily="66" charset="0"/>
              </a:rPr>
              <a:t>hydroxilysine</a:t>
            </a:r>
            <a:endParaRPr lang="hr-HR" dirty="0">
              <a:latin typeface="Comic Sans MS" pitchFamily="66" charset="0"/>
            </a:endParaRPr>
          </a:p>
        </p:txBody>
      </p:sp>
      <p:sp>
        <p:nvSpPr>
          <p:cNvPr id="6" name="TextBox 5"/>
          <p:cNvSpPr txBox="1"/>
          <p:nvPr/>
        </p:nvSpPr>
        <p:spPr>
          <a:xfrm>
            <a:off x="0" y="5934670"/>
            <a:ext cx="3728906" cy="923330"/>
          </a:xfrm>
          <a:prstGeom prst="rect">
            <a:avLst/>
          </a:prstGeom>
          <a:noFill/>
        </p:spPr>
        <p:txBody>
          <a:bodyPr wrap="none" rtlCol="0">
            <a:spAutoFit/>
          </a:bodyPr>
          <a:lstStyle/>
          <a:p>
            <a:r>
              <a:rPr lang="hr-HR" dirty="0" smtClean="0">
                <a:latin typeface="Comic Sans MS" pitchFamily="66" charset="0"/>
              </a:rPr>
              <a:t>proline</a:t>
            </a:r>
          </a:p>
          <a:p>
            <a:r>
              <a:rPr lang="hr-HR" dirty="0" smtClean="0">
                <a:latin typeface="Comic Sans MS" pitchFamily="66" charset="0"/>
              </a:rPr>
              <a:t>hydroxyproline</a:t>
            </a:r>
          </a:p>
          <a:p>
            <a:r>
              <a:rPr lang="hr-HR" dirty="0" smtClean="0">
                <a:latin typeface="Comic Sans MS" pitchFamily="66" charset="0"/>
              </a:rPr>
              <a:t>glycine as every third aminoacids</a:t>
            </a:r>
            <a:endParaRPr lang="hr-HR" dirty="0">
              <a:latin typeface="Comic Sans MS" pitchFamily="66"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p:cNvPicPr>
            <a:picLocks noChangeAspect="1" noChangeArrowheads="1"/>
          </p:cNvPicPr>
          <p:nvPr/>
        </p:nvPicPr>
        <p:blipFill>
          <a:blip r:embed="rId3" cstate="print"/>
          <a:srcRect/>
          <a:stretch>
            <a:fillRect/>
          </a:stretch>
        </p:blipFill>
        <p:spPr bwMode="auto">
          <a:xfrm>
            <a:off x="1" y="1445685"/>
            <a:ext cx="9144000" cy="4538133"/>
          </a:xfrm>
          <a:prstGeom prst="rect">
            <a:avLst/>
          </a:prstGeom>
          <a:noFill/>
          <a:ln w="9525">
            <a:noFill/>
            <a:miter lim="800000"/>
            <a:headEnd/>
            <a:tailEnd/>
          </a:ln>
          <a:effectLst/>
        </p:spPr>
      </p:pic>
      <p:sp>
        <p:nvSpPr>
          <p:cNvPr id="3" name="TextBox 2"/>
          <p:cNvSpPr txBox="1"/>
          <p:nvPr/>
        </p:nvSpPr>
        <p:spPr>
          <a:xfrm>
            <a:off x="214282" y="285728"/>
            <a:ext cx="7818166" cy="584775"/>
          </a:xfrm>
          <a:prstGeom prst="rect">
            <a:avLst/>
          </a:prstGeom>
          <a:noFill/>
        </p:spPr>
        <p:txBody>
          <a:bodyPr wrap="none" rtlCol="0">
            <a:spAutoFit/>
          </a:bodyPr>
          <a:lstStyle/>
          <a:p>
            <a:r>
              <a:rPr lang="hr-HR" sz="3200" b="1" dirty="0" smtClean="0">
                <a:latin typeface="Comic Sans MS" pitchFamily="66" charset="0"/>
              </a:rPr>
              <a:t>Distribution of some types of collagen</a:t>
            </a:r>
            <a:endParaRPr lang="hr-HR" sz="3200" b="1" dirty="0">
              <a:latin typeface="Comic Sans MS" pitchFamily="66" charset="0"/>
            </a:endParaRPr>
          </a:p>
        </p:txBody>
      </p:sp>
      <p:cxnSp>
        <p:nvCxnSpPr>
          <p:cNvPr id="5" name="Straight Connector 4"/>
          <p:cNvCxnSpPr/>
          <p:nvPr/>
        </p:nvCxnSpPr>
        <p:spPr>
          <a:xfrm>
            <a:off x="5214942" y="2857496"/>
            <a:ext cx="2214578"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286248" y="3857628"/>
            <a:ext cx="2214578"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143108" y="4143380"/>
            <a:ext cx="1428760"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71670" y="4643446"/>
            <a:ext cx="5214974"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71670" y="5572140"/>
            <a:ext cx="2643206"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https://encrypted-tbn2.gstatic.com/images?q=tbn:ANd9GcTT4L5p-Gl3ULsPiJcKPSixflnh6ZJSkGr1c8Pj1-_7CJSsxRiWZw">
            <a:hlinkClick r:id="rId2"/>
          </p:cNvPr>
          <p:cNvPicPr>
            <a:picLocks noChangeAspect="1" noChangeArrowheads="1"/>
          </p:cNvPicPr>
          <p:nvPr/>
        </p:nvPicPr>
        <p:blipFill>
          <a:blip r:embed="rId3" cstate="print"/>
          <a:srcRect/>
          <a:stretch>
            <a:fillRect/>
          </a:stretch>
        </p:blipFill>
        <p:spPr bwMode="auto">
          <a:xfrm>
            <a:off x="269360" y="1571612"/>
            <a:ext cx="5290775" cy="3857652"/>
          </a:xfrm>
          <a:prstGeom prst="rect">
            <a:avLst/>
          </a:prstGeom>
          <a:noFill/>
        </p:spPr>
      </p:pic>
      <p:sp>
        <p:nvSpPr>
          <p:cNvPr id="3" name="TextBox 2"/>
          <p:cNvSpPr txBox="1"/>
          <p:nvPr/>
        </p:nvSpPr>
        <p:spPr>
          <a:xfrm>
            <a:off x="571472" y="714356"/>
            <a:ext cx="7241085" cy="584775"/>
          </a:xfrm>
          <a:prstGeom prst="rect">
            <a:avLst/>
          </a:prstGeom>
          <a:noFill/>
        </p:spPr>
        <p:txBody>
          <a:bodyPr wrap="none" rtlCol="0">
            <a:spAutoFit/>
          </a:bodyPr>
          <a:lstStyle/>
          <a:p>
            <a:r>
              <a:rPr lang="hr-HR" sz="3200" dirty="0" smtClean="0">
                <a:latin typeface="Comic Sans MS" pitchFamily="66" charset="0"/>
              </a:rPr>
              <a:t>Abnormalities in  the collagen  tissue</a:t>
            </a:r>
            <a:endParaRPr lang="hr-HR" sz="3200" dirty="0">
              <a:latin typeface="Comic Sans MS" pitchFamily="66" charset="0"/>
            </a:endParaRPr>
          </a:p>
        </p:txBody>
      </p:sp>
      <p:sp>
        <p:nvSpPr>
          <p:cNvPr id="4" name="TextBox 3"/>
          <p:cNvSpPr txBox="1"/>
          <p:nvPr/>
        </p:nvSpPr>
        <p:spPr>
          <a:xfrm>
            <a:off x="857224" y="5572140"/>
            <a:ext cx="3631122" cy="461665"/>
          </a:xfrm>
          <a:prstGeom prst="rect">
            <a:avLst/>
          </a:prstGeom>
          <a:noFill/>
        </p:spPr>
        <p:txBody>
          <a:bodyPr wrap="none" rtlCol="0">
            <a:spAutoFit/>
          </a:bodyPr>
          <a:lstStyle/>
          <a:p>
            <a:r>
              <a:rPr lang="hr-HR" sz="2400" dirty="0" smtClean="0">
                <a:latin typeface="Comic Sans MS" pitchFamily="66" charset="0"/>
              </a:rPr>
              <a:t>Ehlers-Danlos syndrome</a:t>
            </a:r>
            <a:endParaRPr lang="hr-HR" sz="2400" dirty="0">
              <a:latin typeface="Comic Sans MS" pitchFamily="66" charset="0"/>
            </a:endParaRPr>
          </a:p>
        </p:txBody>
      </p:sp>
      <p:pic>
        <p:nvPicPr>
          <p:cNvPr id="302084" name="Picture 4" descr="https://encrypted-tbn0.gstatic.com/images?q=tbn:ANd9GcRwdevQNa1OoBMyfUA1KsE4WMy2Xg-dzKLyRa1ZpMbxSCG0y9CC">
            <a:hlinkClick r:id="rId4"/>
          </p:cNvPr>
          <p:cNvPicPr>
            <a:picLocks noChangeAspect="1" noChangeArrowheads="1"/>
          </p:cNvPicPr>
          <p:nvPr/>
        </p:nvPicPr>
        <p:blipFill>
          <a:blip r:embed="rId5" cstate="print"/>
          <a:srcRect/>
          <a:stretch>
            <a:fillRect/>
          </a:stretch>
        </p:blipFill>
        <p:spPr bwMode="auto">
          <a:xfrm>
            <a:off x="5857884" y="1571612"/>
            <a:ext cx="2500330" cy="3906766"/>
          </a:xfrm>
          <a:prstGeom prst="rect">
            <a:avLst/>
          </a:prstGeom>
          <a:noFill/>
        </p:spPr>
      </p:pic>
      <p:sp>
        <p:nvSpPr>
          <p:cNvPr id="6" name="TextBox 5"/>
          <p:cNvSpPr txBox="1"/>
          <p:nvPr/>
        </p:nvSpPr>
        <p:spPr>
          <a:xfrm>
            <a:off x="6072198" y="5572140"/>
            <a:ext cx="2108269" cy="830997"/>
          </a:xfrm>
          <a:prstGeom prst="rect">
            <a:avLst/>
          </a:prstGeom>
          <a:noFill/>
        </p:spPr>
        <p:txBody>
          <a:bodyPr wrap="none" rtlCol="0">
            <a:spAutoFit/>
          </a:bodyPr>
          <a:lstStyle/>
          <a:p>
            <a:r>
              <a:rPr lang="hr-HR" sz="2400" dirty="0" smtClean="0">
                <a:latin typeface="Comic Sans MS" pitchFamily="66" charset="0"/>
              </a:rPr>
              <a:t>osteogenesis </a:t>
            </a:r>
          </a:p>
          <a:p>
            <a:r>
              <a:rPr lang="hr-HR" sz="2400" dirty="0" smtClean="0">
                <a:latin typeface="Comic Sans MS" pitchFamily="66" charset="0"/>
              </a:rPr>
              <a:t>imperfectas</a:t>
            </a:r>
            <a:endParaRPr lang="hr-HR" sz="2400" dirty="0">
              <a:latin typeface="Comic Sans MS" pitchFamily="66"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714356"/>
            <a:ext cx="4339650" cy="584775"/>
          </a:xfrm>
          <a:prstGeom prst="rect">
            <a:avLst/>
          </a:prstGeom>
          <a:noFill/>
        </p:spPr>
        <p:txBody>
          <a:bodyPr wrap="none" rtlCol="0">
            <a:spAutoFit/>
          </a:bodyPr>
          <a:lstStyle/>
          <a:p>
            <a:r>
              <a:rPr lang="hr-HR" sz="3200" b="1" dirty="0" smtClean="0">
                <a:latin typeface="Comic Sans MS" pitchFamily="66" charset="0"/>
              </a:rPr>
              <a:t>Fibers of the dermis</a:t>
            </a:r>
            <a:endParaRPr lang="hr-HR" sz="3200" b="1" dirty="0">
              <a:latin typeface="Comic Sans MS" pitchFamily="66" charset="0"/>
            </a:endParaRPr>
          </a:p>
        </p:txBody>
      </p:sp>
      <p:sp>
        <p:nvSpPr>
          <p:cNvPr id="3" name="TextBox 2"/>
          <p:cNvSpPr txBox="1"/>
          <p:nvPr/>
        </p:nvSpPr>
        <p:spPr>
          <a:xfrm>
            <a:off x="571472" y="2000240"/>
            <a:ext cx="7217040" cy="1323439"/>
          </a:xfrm>
          <a:prstGeom prst="rect">
            <a:avLst/>
          </a:prstGeom>
          <a:noFill/>
        </p:spPr>
        <p:txBody>
          <a:bodyPr wrap="none" rtlCol="0">
            <a:spAutoFit/>
          </a:bodyPr>
          <a:lstStyle/>
          <a:p>
            <a:r>
              <a:rPr lang="hr-HR" sz="3200" b="1" dirty="0" smtClean="0">
                <a:latin typeface="Comic Sans MS" pitchFamily="66" charset="0"/>
              </a:rPr>
              <a:t>elastic fibers </a:t>
            </a:r>
            <a:r>
              <a:rPr lang="hr-HR" sz="2400" dirty="0" smtClean="0">
                <a:latin typeface="Comic Sans MS" pitchFamily="66" charset="0"/>
              </a:rPr>
              <a:t>about 2% of the dry weight</a:t>
            </a:r>
          </a:p>
          <a:p>
            <a:endParaRPr lang="hr-HR" sz="2400" dirty="0" smtClean="0">
              <a:latin typeface="Comic Sans MS" pitchFamily="66" charset="0"/>
            </a:endParaRPr>
          </a:p>
          <a:p>
            <a:endParaRPr lang="hr-HR" sz="2400" dirty="0">
              <a:latin typeface="Comic Sans MS" pitchFamily="66" charset="0"/>
            </a:endParaRPr>
          </a:p>
        </p:txBody>
      </p:sp>
      <p:pic>
        <p:nvPicPr>
          <p:cNvPr id="207876" name="Picture 4" descr="http://www.pathologyoutlines.com/images/heart/06_09.jpg"/>
          <p:cNvPicPr>
            <a:picLocks noChangeAspect="1" noChangeArrowheads="1"/>
          </p:cNvPicPr>
          <p:nvPr/>
        </p:nvPicPr>
        <p:blipFill>
          <a:blip r:embed="rId3" cstate="print"/>
          <a:srcRect/>
          <a:stretch>
            <a:fillRect/>
          </a:stretch>
        </p:blipFill>
        <p:spPr bwMode="auto">
          <a:xfrm>
            <a:off x="500034" y="2857496"/>
            <a:ext cx="4714908" cy="3652482"/>
          </a:xfrm>
          <a:prstGeom prst="rect">
            <a:avLst/>
          </a:prstGeom>
          <a:noFill/>
        </p:spPr>
      </p:pic>
      <p:sp>
        <p:nvSpPr>
          <p:cNvPr id="7" name="TextBox 6"/>
          <p:cNvSpPr txBox="1"/>
          <p:nvPr/>
        </p:nvSpPr>
        <p:spPr>
          <a:xfrm>
            <a:off x="5572132" y="4357694"/>
            <a:ext cx="2685351" cy="646331"/>
          </a:xfrm>
          <a:prstGeom prst="rect">
            <a:avLst/>
          </a:prstGeom>
          <a:noFill/>
        </p:spPr>
        <p:txBody>
          <a:bodyPr wrap="none" rtlCol="0">
            <a:spAutoFit/>
          </a:bodyPr>
          <a:lstStyle/>
          <a:p>
            <a:r>
              <a:rPr lang="hr-HR" dirty="0" smtClean="0">
                <a:latin typeface="Comic Sans MS" pitchFamily="66" charset="0"/>
              </a:rPr>
              <a:t>von Gieson elastin stain</a:t>
            </a:r>
          </a:p>
          <a:p>
            <a:r>
              <a:rPr lang="hr-HR" dirty="0" smtClean="0">
                <a:latin typeface="Comic Sans MS" pitchFamily="66" charset="0"/>
              </a:rPr>
              <a:t>shows elastic fibers</a:t>
            </a:r>
            <a:endParaRPr lang="hr-HR" dirty="0">
              <a:latin typeface="Comic Sans MS" pitchFamily="66"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72" y="714356"/>
            <a:ext cx="7204216" cy="584775"/>
          </a:xfrm>
          <a:prstGeom prst="rect">
            <a:avLst/>
          </a:prstGeom>
          <a:noFill/>
        </p:spPr>
        <p:txBody>
          <a:bodyPr wrap="none" rtlCol="0">
            <a:spAutoFit/>
          </a:bodyPr>
          <a:lstStyle/>
          <a:p>
            <a:r>
              <a:rPr lang="hr-HR" sz="3200" dirty="0" smtClean="0">
                <a:latin typeface="Comic Sans MS" pitchFamily="66" charset="0"/>
              </a:rPr>
              <a:t>Abnormalities in  the elastic  tissue</a:t>
            </a:r>
            <a:endParaRPr lang="hr-HR" sz="3200" dirty="0">
              <a:latin typeface="Comic Sans MS" pitchFamily="66" charset="0"/>
            </a:endParaRPr>
          </a:p>
        </p:txBody>
      </p:sp>
      <p:pic>
        <p:nvPicPr>
          <p:cNvPr id="300033" name="Picture 1"/>
          <p:cNvPicPr>
            <a:picLocks noChangeAspect="1" noChangeArrowheads="1"/>
          </p:cNvPicPr>
          <p:nvPr/>
        </p:nvPicPr>
        <p:blipFill>
          <a:blip r:embed="rId2" cstate="print"/>
          <a:srcRect/>
          <a:stretch>
            <a:fillRect/>
          </a:stretch>
        </p:blipFill>
        <p:spPr bwMode="auto">
          <a:xfrm>
            <a:off x="285720" y="1500174"/>
            <a:ext cx="4025928" cy="3143272"/>
          </a:xfrm>
          <a:prstGeom prst="rect">
            <a:avLst/>
          </a:prstGeom>
          <a:noFill/>
          <a:ln w="9525">
            <a:noFill/>
            <a:miter lim="800000"/>
            <a:headEnd/>
            <a:tailEnd/>
          </a:ln>
          <a:effectLst/>
        </p:spPr>
      </p:pic>
      <p:sp>
        <p:nvSpPr>
          <p:cNvPr id="4" name="TextBox 3"/>
          <p:cNvSpPr txBox="1"/>
          <p:nvPr/>
        </p:nvSpPr>
        <p:spPr>
          <a:xfrm>
            <a:off x="1357290" y="4857760"/>
            <a:ext cx="1555234" cy="461665"/>
          </a:xfrm>
          <a:prstGeom prst="rect">
            <a:avLst/>
          </a:prstGeom>
          <a:noFill/>
        </p:spPr>
        <p:txBody>
          <a:bodyPr wrap="none" rtlCol="0">
            <a:spAutoFit/>
          </a:bodyPr>
          <a:lstStyle/>
          <a:p>
            <a:r>
              <a:rPr lang="hr-HR" sz="2400" dirty="0" smtClean="0">
                <a:latin typeface="Comic Sans MS" pitchFamily="66" charset="0"/>
              </a:rPr>
              <a:t>cutis laxa</a:t>
            </a:r>
            <a:endParaRPr lang="hr-HR" sz="2400" dirty="0">
              <a:latin typeface="Comic Sans MS" pitchFamily="66" charset="0"/>
            </a:endParaRPr>
          </a:p>
        </p:txBody>
      </p:sp>
      <p:pic>
        <p:nvPicPr>
          <p:cNvPr id="300035" name="Picture 3" descr="https://encrypted-tbn3.gstatic.com/images?q=tbn:ANd9GcSlu2uxZl4KeLunFIn0evJm_tRsIdyoUmWIaY6SdQ-hAnzSupus">
            <a:hlinkClick r:id="rId3"/>
          </p:cNvPr>
          <p:cNvPicPr>
            <a:picLocks noChangeAspect="1" noChangeArrowheads="1"/>
          </p:cNvPicPr>
          <p:nvPr/>
        </p:nvPicPr>
        <p:blipFill>
          <a:blip r:embed="rId4" cstate="print"/>
          <a:srcRect/>
          <a:stretch>
            <a:fillRect/>
          </a:stretch>
        </p:blipFill>
        <p:spPr bwMode="auto">
          <a:xfrm>
            <a:off x="4572000" y="1500174"/>
            <a:ext cx="4338747" cy="3071834"/>
          </a:xfrm>
          <a:prstGeom prst="rect">
            <a:avLst/>
          </a:prstGeom>
          <a:noFill/>
        </p:spPr>
      </p:pic>
      <p:sp>
        <p:nvSpPr>
          <p:cNvPr id="6" name="TextBox 5"/>
          <p:cNvSpPr txBox="1"/>
          <p:nvPr/>
        </p:nvSpPr>
        <p:spPr>
          <a:xfrm>
            <a:off x="5643570" y="4714884"/>
            <a:ext cx="2642070" cy="830997"/>
          </a:xfrm>
          <a:prstGeom prst="rect">
            <a:avLst/>
          </a:prstGeom>
          <a:noFill/>
        </p:spPr>
        <p:txBody>
          <a:bodyPr wrap="none" rtlCol="0">
            <a:spAutoFit/>
          </a:bodyPr>
          <a:lstStyle/>
          <a:p>
            <a:r>
              <a:rPr lang="hr-HR" sz="2400" dirty="0" smtClean="0">
                <a:latin typeface="Comic Sans MS" pitchFamily="66" charset="0"/>
              </a:rPr>
              <a:t>pseudoxanthoma </a:t>
            </a:r>
          </a:p>
          <a:p>
            <a:pPr algn="ctr"/>
            <a:r>
              <a:rPr lang="hr-HR" sz="2400" dirty="0" smtClean="0">
                <a:latin typeface="Comic Sans MS" pitchFamily="66" charset="0"/>
              </a:rPr>
              <a:t>elasticum</a:t>
            </a:r>
            <a:endParaRPr lang="hr-HR" sz="2400" dirty="0">
              <a:latin typeface="Comic Sans MS" pitchFamily="66"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http://wellinhealth.com/wp-content/uploads/2014/04/slide0036_image023.jpg"/>
          <p:cNvPicPr>
            <a:picLocks noChangeAspect="1" noChangeArrowheads="1"/>
          </p:cNvPicPr>
          <p:nvPr/>
        </p:nvPicPr>
        <p:blipFill>
          <a:blip r:embed="rId3" cstate="print"/>
          <a:srcRect/>
          <a:stretch>
            <a:fillRect/>
          </a:stretch>
        </p:blipFill>
        <p:spPr bwMode="auto">
          <a:xfrm>
            <a:off x="0" y="786834"/>
            <a:ext cx="9144000" cy="6052545"/>
          </a:xfrm>
          <a:prstGeom prst="rect">
            <a:avLst/>
          </a:prstGeom>
          <a:noFill/>
        </p:spPr>
      </p:pic>
      <p:sp>
        <p:nvSpPr>
          <p:cNvPr id="3" name="TextBox 2"/>
          <p:cNvSpPr txBox="1"/>
          <p:nvPr/>
        </p:nvSpPr>
        <p:spPr>
          <a:xfrm>
            <a:off x="642910" y="214290"/>
            <a:ext cx="6579045" cy="584775"/>
          </a:xfrm>
          <a:prstGeom prst="rect">
            <a:avLst/>
          </a:prstGeom>
          <a:noFill/>
        </p:spPr>
        <p:txBody>
          <a:bodyPr wrap="none" rtlCol="0">
            <a:spAutoFit/>
          </a:bodyPr>
          <a:lstStyle/>
          <a:p>
            <a:r>
              <a:rPr lang="hr-HR" sz="3200" b="1" dirty="0" smtClean="0">
                <a:latin typeface="Comic Sans MS" pitchFamily="66" charset="0"/>
              </a:rPr>
              <a:t>Ground substance of the dermis</a:t>
            </a:r>
            <a:endParaRPr lang="hr-HR" sz="3200" b="1" dirty="0">
              <a:latin typeface="Comic Sans MS" pitchFamily="66" charset="0"/>
            </a:endParaRPr>
          </a:p>
        </p:txBody>
      </p:sp>
      <p:sp>
        <p:nvSpPr>
          <p:cNvPr id="4" name="Rounded Rectangle 3"/>
          <p:cNvSpPr/>
          <p:nvPr/>
        </p:nvSpPr>
        <p:spPr>
          <a:xfrm>
            <a:off x="214282" y="6143644"/>
            <a:ext cx="1071570" cy="50006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cxnSp>
        <p:nvCxnSpPr>
          <p:cNvPr id="6" name="Straight Arrow Connector 5"/>
          <p:cNvCxnSpPr/>
          <p:nvPr/>
        </p:nvCxnSpPr>
        <p:spPr>
          <a:xfrm rot="5400000" flipH="1" flipV="1">
            <a:off x="1000100" y="5214950"/>
            <a:ext cx="1428760" cy="71438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357290" y="5857892"/>
            <a:ext cx="1928826" cy="42862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428728" y="3429000"/>
            <a:ext cx="3429024" cy="27860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slika 035"/>
          <p:cNvPicPr>
            <a:picLocks noChangeAspect="1" noChangeArrowheads="1"/>
          </p:cNvPicPr>
          <p:nvPr/>
        </p:nvPicPr>
        <p:blipFill>
          <a:blip r:embed="rId3" cstate="print"/>
          <a:srcRect/>
          <a:stretch>
            <a:fillRect/>
          </a:stretch>
        </p:blipFill>
        <p:spPr bwMode="auto">
          <a:xfrm>
            <a:off x="251520" y="0"/>
            <a:ext cx="7467600" cy="6858000"/>
          </a:xfrm>
          <a:prstGeom prst="rect">
            <a:avLst/>
          </a:prstGeom>
          <a:noFill/>
          <a:ln w="9525">
            <a:solidFill>
              <a:schemeClr val="accent2"/>
            </a:solidFill>
            <a:miter lim="800000"/>
            <a:headEnd/>
            <a:tailEnd/>
          </a:ln>
        </p:spPr>
      </p:pic>
      <p:sp>
        <p:nvSpPr>
          <p:cNvPr id="129027" name="Text Box 3"/>
          <p:cNvSpPr txBox="1">
            <a:spLocks noChangeArrowheads="1"/>
          </p:cNvSpPr>
          <p:nvPr/>
        </p:nvSpPr>
        <p:spPr bwMode="auto">
          <a:xfrm>
            <a:off x="7812360" y="1196752"/>
            <a:ext cx="1208985" cy="830997"/>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Blood</a:t>
            </a:r>
          </a:p>
          <a:p>
            <a:r>
              <a:rPr lang="hr-HR" sz="2400" b="1" dirty="0" err="1" smtClean="0">
                <a:latin typeface="Comic Sans MS" pitchFamily="66" charset="0"/>
              </a:rPr>
              <a:t>vessels</a:t>
            </a:r>
            <a:endParaRPr lang="hr-HR" sz="2400" b="1" dirty="0">
              <a:latin typeface="Comic Sans MS" pitchFamily="66" charset="0"/>
            </a:endParaRPr>
          </a:p>
        </p:txBody>
      </p:sp>
      <p:sp>
        <p:nvSpPr>
          <p:cNvPr id="129028" name="Text Box 4"/>
          <p:cNvSpPr txBox="1">
            <a:spLocks noChangeArrowheads="1"/>
          </p:cNvSpPr>
          <p:nvPr/>
        </p:nvSpPr>
        <p:spPr bwMode="auto">
          <a:xfrm>
            <a:off x="2819400" y="2598738"/>
            <a:ext cx="3350597" cy="523220"/>
          </a:xfrm>
          <a:prstGeom prst="rect">
            <a:avLst/>
          </a:prstGeom>
          <a:noFill/>
          <a:ln w="9525">
            <a:noFill/>
            <a:miter lim="800000"/>
            <a:headEnd/>
            <a:tailEnd/>
          </a:ln>
          <a:effectLst/>
        </p:spPr>
        <p:txBody>
          <a:bodyPr wrap="none">
            <a:spAutoFit/>
          </a:bodyPr>
          <a:lstStyle/>
          <a:p>
            <a:r>
              <a:rPr lang="hr-HR" sz="2800" b="1" dirty="0" smtClean="0">
                <a:solidFill>
                  <a:srgbClr val="0E0F1E"/>
                </a:solidFill>
                <a:latin typeface="Comic Sans MS" pitchFamily="66" charset="0"/>
              </a:rPr>
              <a:t>superficial  plexus</a:t>
            </a:r>
            <a:endParaRPr lang="hr-HR" sz="2800" b="1" dirty="0">
              <a:solidFill>
                <a:srgbClr val="0E0F1E"/>
              </a:solidFill>
              <a:latin typeface="Comic Sans MS" pitchFamily="66" charset="0"/>
            </a:endParaRPr>
          </a:p>
        </p:txBody>
      </p:sp>
      <p:sp>
        <p:nvSpPr>
          <p:cNvPr id="129029" name="Text Box 5"/>
          <p:cNvSpPr txBox="1">
            <a:spLocks noChangeArrowheads="1"/>
          </p:cNvSpPr>
          <p:nvPr/>
        </p:nvSpPr>
        <p:spPr bwMode="auto">
          <a:xfrm>
            <a:off x="2411760" y="4653136"/>
            <a:ext cx="3151825" cy="769441"/>
          </a:xfrm>
          <a:prstGeom prst="rect">
            <a:avLst/>
          </a:prstGeom>
          <a:noFill/>
          <a:ln w="9525">
            <a:noFill/>
            <a:miter lim="800000"/>
            <a:headEnd/>
            <a:tailEnd/>
          </a:ln>
          <a:effectLst/>
        </p:spPr>
        <p:txBody>
          <a:bodyPr wrap="none">
            <a:spAutoFit/>
          </a:bodyPr>
          <a:lstStyle/>
          <a:p>
            <a:pPr algn="ctr"/>
            <a:r>
              <a:rPr lang="hr-HR" sz="2800" b="1" dirty="0" err="1" smtClean="0">
                <a:solidFill>
                  <a:srgbClr val="0E0F1E"/>
                </a:solidFill>
                <a:latin typeface="Comic Sans MS" pitchFamily="66" charset="0"/>
              </a:rPr>
              <a:t>deep</a:t>
            </a:r>
            <a:r>
              <a:rPr lang="hr-HR" sz="2800" b="1" dirty="0" smtClean="0">
                <a:solidFill>
                  <a:srgbClr val="0E0F1E"/>
                </a:solidFill>
                <a:latin typeface="Comic Sans MS" pitchFamily="66" charset="0"/>
              </a:rPr>
              <a:t> </a:t>
            </a:r>
            <a:r>
              <a:rPr lang="hr-HR" sz="2800" b="1" dirty="0" err="1" smtClean="0">
                <a:solidFill>
                  <a:srgbClr val="0E0F1E"/>
                </a:solidFill>
                <a:latin typeface="Comic Sans MS" pitchFamily="66" charset="0"/>
              </a:rPr>
              <a:t>plexus</a:t>
            </a:r>
            <a:endParaRPr lang="hr-HR" sz="2800" b="1" dirty="0" smtClean="0">
              <a:solidFill>
                <a:srgbClr val="0E0F1E"/>
              </a:solidFill>
              <a:latin typeface="Comic Sans MS" pitchFamily="66" charset="0"/>
            </a:endParaRPr>
          </a:p>
          <a:p>
            <a:pPr algn="ctr"/>
            <a:r>
              <a:rPr lang="hr-HR" sz="1600" b="1" dirty="0" smtClean="0">
                <a:solidFill>
                  <a:srgbClr val="0E0F1E"/>
                </a:solidFill>
                <a:latin typeface="Comic Sans MS" pitchFamily="66" charset="0"/>
              </a:rPr>
              <a:t>(</a:t>
            </a:r>
            <a:r>
              <a:rPr lang="hr-HR" sz="1600" b="1" dirty="0" err="1" smtClean="0">
                <a:solidFill>
                  <a:srgbClr val="0E0F1E"/>
                </a:solidFill>
                <a:latin typeface="Comic Sans MS" pitchFamily="66" charset="0"/>
              </a:rPr>
              <a:t>just</a:t>
            </a:r>
            <a:r>
              <a:rPr lang="hr-HR" sz="1600" b="1" dirty="0" smtClean="0">
                <a:solidFill>
                  <a:srgbClr val="0E0F1E"/>
                </a:solidFill>
                <a:latin typeface="Comic Sans MS" pitchFamily="66" charset="0"/>
              </a:rPr>
              <a:t> </a:t>
            </a:r>
            <a:r>
              <a:rPr lang="hr-HR" sz="1600" b="1" dirty="0" err="1" smtClean="0">
                <a:solidFill>
                  <a:srgbClr val="0E0F1E"/>
                </a:solidFill>
                <a:latin typeface="Comic Sans MS" pitchFamily="66" charset="0"/>
              </a:rPr>
              <a:t>above</a:t>
            </a:r>
            <a:r>
              <a:rPr lang="hr-HR" sz="1600" b="1" dirty="0" smtClean="0">
                <a:solidFill>
                  <a:srgbClr val="0E0F1E"/>
                </a:solidFill>
                <a:latin typeface="Comic Sans MS" pitchFamily="66" charset="0"/>
              </a:rPr>
              <a:t> </a:t>
            </a:r>
            <a:r>
              <a:rPr lang="hr-HR" sz="1600" b="1" dirty="0" err="1" smtClean="0">
                <a:solidFill>
                  <a:srgbClr val="0E0F1E"/>
                </a:solidFill>
                <a:latin typeface="Comic Sans MS" pitchFamily="66" charset="0"/>
              </a:rPr>
              <a:t>subcutaneous</a:t>
            </a:r>
            <a:r>
              <a:rPr lang="hr-HR" sz="1600" b="1" dirty="0" smtClean="0">
                <a:solidFill>
                  <a:srgbClr val="0E0F1E"/>
                </a:solidFill>
                <a:latin typeface="Comic Sans MS" pitchFamily="66" charset="0"/>
              </a:rPr>
              <a:t> </a:t>
            </a:r>
            <a:r>
              <a:rPr lang="hr-HR" sz="1600" b="1" dirty="0" err="1" smtClean="0">
                <a:solidFill>
                  <a:srgbClr val="0E0F1E"/>
                </a:solidFill>
                <a:latin typeface="Comic Sans MS" pitchFamily="66" charset="0"/>
              </a:rPr>
              <a:t>fat</a:t>
            </a:r>
            <a:r>
              <a:rPr lang="hr-HR" sz="1600" b="1" dirty="0" smtClean="0">
                <a:solidFill>
                  <a:srgbClr val="0E0F1E"/>
                </a:solidFill>
                <a:latin typeface="Comic Sans MS" pitchFamily="66" charset="0"/>
              </a:rPr>
              <a:t>)</a:t>
            </a:r>
            <a:endParaRPr lang="hr-HR" sz="1600" b="1" dirty="0">
              <a:solidFill>
                <a:srgbClr val="0E0F1E"/>
              </a:solidFill>
              <a:latin typeface="Comic Sans MS" pitchFamily="66" charset="0"/>
            </a:endParaRPr>
          </a:p>
        </p:txBody>
      </p:sp>
      <p:sp>
        <p:nvSpPr>
          <p:cNvPr id="6" name="TextBox 5"/>
          <p:cNvSpPr txBox="1"/>
          <p:nvPr/>
        </p:nvSpPr>
        <p:spPr>
          <a:xfrm>
            <a:off x="2195736" y="1628800"/>
            <a:ext cx="1152880" cy="646331"/>
          </a:xfrm>
          <a:prstGeom prst="rect">
            <a:avLst/>
          </a:prstGeom>
          <a:noFill/>
        </p:spPr>
        <p:txBody>
          <a:bodyPr wrap="none" rtlCol="0">
            <a:spAutoFit/>
          </a:bodyPr>
          <a:lstStyle/>
          <a:p>
            <a:pPr algn="ctr"/>
            <a:r>
              <a:rPr lang="hr-HR" dirty="0" err="1" smtClean="0">
                <a:latin typeface="Comic Sans MS" pitchFamily="66" charset="0"/>
              </a:rPr>
              <a:t>capillary</a:t>
            </a:r>
            <a:r>
              <a:rPr lang="hr-HR" dirty="0" smtClean="0">
                <a:latin typeface="Comic Sans MS" pitchFamily="66" charset="0"/>
              </a:rPr>
              <a:t> </a:t>
            </a:r>
          </a:p>
          <a:p>
            <a:pPr algn="ctr"/>
            <a:r>
              <a:rPr lang="hr-HR" dirty="0" err="1" smtClean="0">
                <a:latin typeface="Comic Sans MS" pitchFamily="66" charset="0"/>
              </a:rPr>
              <a:t>loops</a:t>
            </a:r>
            <a:endParaRPr lang="hr-HR"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wipe(left)">
                                      <p:cBhvr>
                                        <p:cTn id="7" dur="500"/>
                                        <p:tgtEl>
                                          <p:spTgt spid="129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up)">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9029"/>
                                        </p:tgtEl>
                                        <p:attrNameLst>
                                          <p:attrName>style.visibility</p:attrName>
                                        </p:attrNameLst>
                                      </p:cBhvr>
                                      <p:to>
                                        <p:strVal val="visible"/>
                                      </p:to>
                                    </p:set>
                                    <p:animEffect transition="in" filter="wipe(up)">
                                      <p:cBhvr>
                                        <p:cTn id="20" dur="500"/>
                                        <p:tgtEl>
                                          <p:spTgt spid="129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p:bldP spid="1290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609600" y="512763"/>
            <a:ext cx="2058988" cy="579437"/>
          </a:xfrm>
          <a:prstGeom prst="rect">
            <a:avLst/>
          </a:prstGeom>
          <a:noFill/>
          <a:ln w="9525">
            <a:noFill/>
            <a:miter lim="800000"/>
            <a:headEnd/>
            <a:tailEnd/>
          </a:ln>
          <a:effectLst/>
        </p:spPr>
        <p:txBody>
          <a:bodyPr wrap="none">
            <a:spAutoFit/>
          </a:bodyPr>
          <a:lstStyle/>
          <a:p>
            <a:r>
              <a:rPr lang="hr-HR" sz="3200" b="1" dirty="0">
                <a:latin typeface="Comic Sans MS" pitchFamily="66" charset="0"/>
              </a:rPr>
              <a:t>Epidermis</a:t>
            </a:r>
          </a:p>
        </p:txBody>
      </p:sp>
      <p:pic>
        <p:nvPicPr>
          <p:cNvPr id="102403" name="Picture 3" descr="slika 001"/>
          <p:cNvPicPr>
            <a:picLocks noChangeAspect="1" noChangeArrowheads="1"/>
          </p:cNvPicPr>
          <p:nvPr/>
        </p:nvPicPr>
        <p:blipFill>
          <a:blip r:embed="rId3" cstate="print"/>
          <a:srcRect/>
          <a:stretch>
            <a:fillRect/>
          </a:stretch>
        </p:blipFill>
        <p:spPr bwMode="auto">
          <a:xfrm>
            <a:off x="381000" y="1219200"/>
            <a:ext cx="3922713" cy="5638800"/>
          </a:xfrm>
          <a:prstGeom prst="rect">
            <a:avLst/>
          </a:prstGeom>
          <a:noFill/>
          <a:ln w="38100">
            <a:solidFill>
              <a:schemeClr val="accent2"/>
            </a:solidFill>
            <a:miter lim="800000"/>
            <a:headEnd/>
            <a:tailEnd/>
          </a:ln>
        </p:spPr>
      </p:pic>
      <p:sp>
        <p:nvSpPr>
          <p:cNvPr id="102404" name="Text Box 4"/>
          <p:cNvSpPr txBox="1">
            <a:spLocks noChangeArrowheads="1"/>
          </p:cNvSpPr>
          <p:nvPr/>
        </p:nvSpPr>
        <p:spPr bwMode="auto">
          <a:xfrm>
            <a:off x="4343400" y="1371600"/>
            <a:ext cx="4121641"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horny layer </a:t>
            </a:r>
            <a:r>
              <a:rPr lang="hr-HR" b="1" dirty="0" smtClean="0">
                <a:latin typeface="Comic Sans MS" pitchFamily="66" charset="0"/>
              </a:rPr>
              <a:t>/stratum </a:t>
            </a:r>
            <a:r>
              <a:rPr lang="hr-HR" b="1" dirty="0">
                <a:latin typeface="Comic Sans MS" pitchFamily="66" charset="0"/>
              </a:rPr>
              <a:t>corneum/</a:t>
            </a:r>
          </a:p>
        </p:txBody>
      </p:sp>
      <p:sp>
        <p:nvSpPr>
          <p:cNvPr id="102405" name="Text Box 5"/>
          <p:cNvSpPr txBox="1">
            <a:spLocks noChangeArrowheads="1"/>
          </p:cNvSpPr>
          <p:nvPr/>
        </p:nvSpPr>
        <p:spPr bwMode="auto">
          <a:xfrm>
            <a:off x="4343400" y="2133600"/>
            <a:ext cx="4807726"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granular layer </a:t>
            </a:r>
            <a:r>
              <a:rPr lang="hr-HR" b="1" dirty="0" smtClean="0">
                <a:latin typeface="Comic Sans MS" pitchFamily="66" charset="0"/>
              </a:rPr>
              <a:t>/stratum </a:t>
            </a:r>
            <a:r>
              <a:rPr lang="hr-HR" b="1" dirty="0">
                <a:latin typeface="Comic Sans MS" pitchFamily="66" charset="0"/>
              </a:rPr>
              <a:t>granulosum/</a:t>
            </a:r>
          </a:p>
        </p:txBody>
      </p:sp>
      <p:sp>
        <p:nvSpPr>
          <p:cNvPr id="102406" name="Text Box 6"/>
          <p:cNvSpPr txBox="1">
            <a:spLocks noChangeArrowheads="1"/>
          </p:cNvSpPr>
          <p:nvPr/>
        </p:nvSpPr>
        <p:spPr bwMode="auto">
          <a:xfrm>
            <a:off x="4267200" y="3200400"/>
            <a:ext cx="4389343"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spinous layer </a:t>
            </a:r>
            <a:r>
              <a:rPr lang="hr-HR" b="1" dirty="0" smtClean="0">
                <a:latin typeface="Comic Sans MS" pitchFamily="66" charset="0"/>
              </a:rPr>
              <a:t>/stratum </a:t>
            </a:r>
            <a:r>
              <a:rPr lang="hr-HR" b="1" dirty="0">
                <a:latin typeface="Comic Sans MS" pitchFamily="66" charset="0"/>
              </a:rPr>
              <a:t>spinosum/</a:t>
            </a:r>
          </a:p>
        </p:txBody>
      </p:sp>
      <p:sp>
        <p:nvSpPr>
          <p:cNvPr id="102407" name="Text Box 7"/>
          <p:cNvSpPr txBox="1">
            <a:spLocks noChangeArrowheads="1"/>
          </p:cNvSpPr>
          <p:nvPr/>
        </p:nvSpPr>
        <p:spPr bwMode="auto">
          <a:xfrm>
            <a:off x="4495800" y="5715000"/>
            <a:ext cx="3858749" cy="461665"/>
          </a:xfrm>
          <a:prstGeom prst="rect">
            <a:avLst/>
          </a:prstGeom>
          <a:noFill/>
          <a:ln w="9525">
            <a:noFill/>
            <a:miter lim="800000"/>
            <a:headEnd/>
            <a:tailEnd/>
          </a:ln>
          <a:effectLst/>
        </p:spPr>
        <p:txBody>
          <a:bodyPr wrap="none">
            <a:spAutoFit/>
          </a:bodyPr>
          <a:lstStyle/>
          <a:p>
            <a:r>
              <a:rPr lang="hr-HR" sz="2400" b="1" dirty="0" smtClean="0">
                <a:latin typeface="Comic Sans MS" pitchFamily="66" charset="0"/>
              </a:rPr>
              <a:t>basal layer </a:t>
            </a:r>
            <a:r>
              <a:rPr lang="hr-HR" b="1" dirty="0" smtClean="0">
                <a:latin typeface="Comic Sans MS" pitchFamily="66" charset="0"/>
              </a:rPr>
              <a:t>/stratum </a:t>
            </a:r>
            <a:r>
              <a:rPr lang="hr-HR" b="1" dirty="0">
                <a:latin typeface="Comic Sans MS" pitchFamily="66" charset="0"/>
              </a:rPr>
              <a:t>basale/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07">
                                            <p:txEl>
                                              <p:pRg st="0" end="0"/>
                                            </p:txEl>
                                          </p:spTgt>
                                        </p:tgtEl>
                                        <p:attrNameLst>
                                          <p:attrName>style.visibility</p:attrName>
                                        </p:attrNameLst>
                                      </p:cBhvr>
                                      <p:to>
                                        <p:strVal val="visible"/>
                                      </p:to>
                                    </p:set>
                                    <p:animEffect transition="in" filter="wipe(left)">
                                      <p:cBhvr>
                                        <p:cTn id="7" dur="500"/>
                                        <p:tgtEl>
                                          <p:spTgt spid="1024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406">
                                            <p:txEl>
                                              <p:pRg st="0" end="0"/>
                                            </p:txEl>
                                          </p:spTgt>
                                        </p:tgtEl>
                                        <p:attrNameLst>
                                          <p:attrName>style.visibility</p:attrName>
                                        </p:attrNameLst>
                                      </p:cBhvr>
                                      <p:to>
                                        <p:strVal val="visible"/>
                                      </p:to>
                                    </p:set>
                                    <p:animEffect transition="in" filter="wipe(left)">
                                      <p:cBhvr>
                                        <p:cTn id="12" dur="500"/>
                                        <p:tgtEl>
                                          <p:spTgt spid="10240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405">
                                            <p:txEl>
                                              <p:pRg st="0" end="0"/>
                                            </p:txEl>
                                          </p:spTgt>
                                        </p:tgtEl>
                                        <p:attrNameLst>
                                          <p:attrName>style.visibility</p:attrName>
                                        </p:attrNameLst>
                                      </p:cBhvr>
                                      <p:to>
                                        <p:strVal val="visible"/>
                                      </p:to>
                                    </p:set>
                                    <p:animEffect transition="in" filter="wipe(left)">
                                      <p:cBhvr>
                                        <p:cTn id="17" dur="500"/>
                                        <p:tgtEl>
                                          <p:spTgt spid="10240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404">
                                            <p:txEl>
                                              <p:pRg st="0" end="0"/>
                                            </p:txEl>
                                          </p:spTgt>
                                        </p:tgtEl>
                                        <p:attrNameLst>
                                          <p:attrName>style.visibility</p:attrName>
                                        </p:attrNameLst>
                                      </p:cBhvr>
                                      <p:to>
                                        <p:strVal val="visible"/>
                                      </p:to>
                                    </p:set>
                                    <p:animEffect transition="in" filter="wipe(left)">
                                      <p:cBhvr>
                                        <p:cTn id="22" dur="500"/>
                                        <p:tgtEl>
                                          <p:spTgt spid="102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build="p" autoUpdateAnimBg="0"/>
      <p:bldP spid="102405" grpId="0" build="p" autoUpdateAnimBg="0"/>
      <p:bldP spid="102406" grpId="0" build="p" autoUpdateAnimBg="0"/>
      <p:bldP spid="102407"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3" cstate="print"/>
          <a:srcRect/>
          <a:stretch>
            <a:fillRect/>
          </a:stretch>
        </p:blipFill>
        <p:spPr bwMode="auto">
          <a:xfrm>
            <a:off x="683568" y="0"/>
            <a:ext cx="4680520" cy="6858805"/>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bwMode="auto">
          <a:xfrm>
            <a:off x="5868144" y="332656"/>
            <a:ext cx="2730227" cy="3933054"/>
          </a:xfrm>
          <a:prstGeom prst="rect">
            <a:avLst/>
          </a:prstGeom>
          <a:noFill/>
          <a:ln w="9525">
            <a:noFill/>
            <a:miter lim="800000"/>
            <a:headEnd/>
            <a:tailEnd/>
          </a:ln>
        </p:spPr>
      </p:pic>
      <p:sp>
        <p:nvSpPr>
          <p:cNvPr id="4" name="TextBox 3"/>
          <p:cNvSpPr txBox="1"/>
          <p:nvPr/>
        </p:nvSpPr>
        <p:spPr>
          <a:xfrm>
            <a:off x="5229146" y="4293096"/>
            <a:ext cx="3914854" cy="830997"/>
          </a:xfrm>
          <a:prstGeom prst="rect">
            <a:avLst/>
          </a:prstGeom>
          <a:noFill/>
        </p:spPr>
        <p:txBody>
          <a:bodyPr wrap="none" rtlCol="0">
            <a:spAutoFit/>
          </a:bodyPr>
          <a:lstStyle/>
          <a:p>
            <a:r>
              <a:rPr lang="hr-HR" sz="2400" dirty="0" err="1" smtClean="0">
                <a:latin typeface="Comic Sans MS" pitchFamily="66" charset="0"/>
              </a:rPr>
              <a:t>afferent</a:t>
            </a:r>
            <a:r>
              <a:rPr lang="hr-HR" sz="2400" dirty="0" smtClean="0">
                <a:latin typeface="Comic Sans MS" pitchFamily="66" charset="0"/>
              </a:rPr>
              <a:t> </a:t>
            </a:r>
            <a:r>
              <a:rPr lang="hr-HR" sz="2400" dirty="0" err="1" smtClean="0">
                <a:latin typeface="Comic Sans MS" pitchFamily="66" charset="0"/>
              </a:rPr>
              <a:t>lymphatics</a:t>
            </a:r>
            <a:r>
              <a:rPr lang="hr-HR" sz="2400" dirty="0" smtClean="0">
                <a:latin typeface="Comic Sans MS" pitchFamily="66" charset="0"/>
              </a:rPr>
              <a:t> </a:t>
            </a:r>
            <a:r>
              <a:rPr lang="hr-HR" sz="2400" dirty="0" err="1" smtClean="0">
                <a:latin typeface="Comic Sans MS" pitchFamily="66" charset="0"/>
              </a:rPr>
              <a:t>begin</a:t>
            </a:r>
            <a:endParaRPr lang="hr-HR" sz="2400" dirty="0" smtClean="0">
              <a:latin typeface="Comic Sans MS" pitchFamily="66" charset="0"/>
            </a:endParaRPr>
          </a:p>
          <a:p>
            <a:r>
              <a:rPr lang="hr-HR" sz="2400" dirty="0" smtClean="0">
                <a:latin typeface="Comic Sans MS" pitchFamily="66" charset="0"/>
              </a:rPr>
              <a:t>as </a:t>
            </a:r>
            <a:r>
              <a:rPr lang="hr-HR" sz="2400" dirty="0" err="1" smtClean="0">
                <a:latin typeface="Comic Sans MS" pitchFamily="66" charset="0"/>
              </a:rPr>
              <a:t>blind</a:t>
            </a:r>
            <a:r>
              <a:rPr lang="hr-HR" sz="2400" dirty="0" smtClean="0">
                <a:latin typeface="Comic Sans MS" pitchFamily="66" charset="0"/>
              </a:rPr>
              <a:t>-</a:t>
            </a:r>
            <a:r>
              <a:rPr lang="hr-HR" sz="2400" dirty="0" err="1" smtClean="0">
                <a:latin typeface="Comic Sans MS" pitchFamily="66" charset="0"/>
              </a:rPr>
              <a:t>ended</a:t>
            </a:r>
            <a:r>
              <a:rPr lang="hr-HR" sz="2400" dirty="0" smtClean="0">
                <a:latin typeface="Comic Sans MS" pitchFamily="66" charset="0"/>
              </a:rPr>
              <a:t> </a:t>
            </a:r>
            <a:r>
              <a:rPr lang="hr-HR" sz="2400" dirty="0" err="1" smtClean="0">
                <a:latin typeface="Comic Sans MS" pitchFamily="66" charset="0"/>
              </a:rPr>
              <a:t>capillaries</a:t>
            </a:r>
            <a:endParaRPr lang="hr-HR" sz="2400" dirty="0">
              <a:latin typeface="Comic Sans MS" pitchFamily="66" charset="0"/>
            </a:endParaRPr>
          </a:p>
        </p:txBody>
      </p:sp>
      <p:sp>
        <p:nvSpPr>
          <p:cNvPr id="5" name="Text Box 3"/>
          <p:cNvSpPr txBox="1">
            <a:spLocks noChangeArrowheads="1"/>
          </p:cNvSpPr>
          <p:nvPr/>
        </p:nvSpPr>
        <p:spPr bwMode="auto">
          <a:xfrm>
            <a:off x="179512" y="260648"/>
            <a:ext cx="1731564" cy="830997"/>
          </a:xfrm>
          <a:prstGeom prst="rect">
            <a:avLst/>
          </a:prstGeom>
          <a:noFill/>
          <a:ln w="9525">
            <a:noFill/>
            <a:miter lim="800000"/>
            <a:headEnd/>
            <a:tailEnd/>
          </a:ln>
          <a:effectLst/>
        </p:spPr>
        <p:txBody>
          <a:bodyPr wrap="none">
            <a:spAutoFit/>
          </a:bodyPr>
          <a:lstStyle/>
          <a:p>
            <a:r>
              <a:rPr lang="hr-HR" sz="2400" b="1" dirty="0" err="1" smtClean="0">
                <a:latin typeface="Comic Sans MS" pitchFamily="66" charset="0"/>
              </a:rPr>
              <a:t>Cutaneous</a:t>
            </a:r>
            <a:endParaRPr lang="hr-HR" sz="2400" b="1" dirty="0" smtClean="0">
              <a:latin typeface="Comic Sans MS" pitchFamily="66" charset="0"/>
            </a:endParaRPr>
          </a:p>
          <a:p>
            <a:r>
              <a:rPr lang="hr-HR" sz="2400" b="1" dirty="0" err="1" smtClean="0">
                <a:latin typeface="Comic Sans MS" pitchFamily="66" charset="0"/>
              </a:rPr>
              <a:t>lymphatics</a:t>
            </a:r>
            <a:endParaRPr lang="hr-HR" sz="2400" b="1" dirty="0">
              <a:latin typeface="Comic Sans MS" pitchFamily="66"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slika 018"/>
          <p:cNvPicPr>
            <a:picLocks noChangeAspect="1" noChangeArrowheads="1"/>
          </p:cNvPicPr>
          <p:nvPr/>
        </p:nvPicPr>
        <p:blipFill>
          <a:blip r:embed="rId3" cstate="print"/>
          <a:srcRect/>
          <a:stretch>
            <a:fillRect/>
          </a:stretch>
        </p:blipFill>
        <p:spPr bwMode="auto">
          <a:xfrm>
            <a:off x="251520" y="332656"/>
            <a:ext cx="6516216" cy="6306015"/>
          </a:xfrm>
          <a:prstGeom prst="rect">
            <a:avLst/>
          </a:prstGeom>
          <a:noFill/>
          <a:ln w="9525">
            <a:solidFill>
              <a:schemeClr val="accent2"/>
            </a:solidFill>
            <a:miter lim="800000"/>
            <a:headEnd/>
            <a:tailEnd/>
          </a:ln>
        </p:spPr>
      </p:pic>
      <p:sp>
        <p:nvSpPr>
          <p:cNvPr id="130051" name="Text Box 3"/>
          <p:cNvSpPr txBox="1">
            <a:spLocks noChangeArrowheads="1"/>
          </p:cNvSpPr>
          <p:nvPr/>
        </p:nvSpPr>
        <p:spPr bwMode="auto">
          <a:xfrm>
            <a:off x="7223125" y="884238"/>
            <a:ext cx="1223412" cy="461665"/>
          </a:xfrm>
          <a:prstGeom prst="rect">
            <a:avLst/>
          </a:prstGeom>
          <a:noFill/>
          <a:ln w="9525">
            <a:noFill/>
            <a:miter lim="800000"/>
            <a:headEnd/>
            <a:tailEnd/>
          </a:ln>
          <a:effectLst/>
        </p:spPr>
        <p:txBody>
          <a:bodyPr wrap="none">
            <a:spAutoFit/>
          </a:bodyPr>
          <a:lstStyle/>
          <a:p>
            <a:r>
              <a:rPr lang="hr-HR" sz="2400" b="1" dirty="0" err="1" smtClean="0">
                <a:latin typeface="Comic Sans MS" pitchFamily="66" charset="0"/>
              </a:rPr>
              <a:t>Nerves</a:t>
            </a:r>
            <a:endParaRPr lang="hr-HR" sz="2400" b="1" dirty="0">
              <a:latin typeface="Comic Sans MS" pitchFamily="66" charset="0"/>
            </a:endParaRPr>
          </a:p>
        </p:txBody>
      </p:sp>
      <p:sp>
        <p:nvSpPr>
          <p:cNvPr id="130052" name="Text Box 4"/>
          <p:cNvSpPr txBox="1">
            <a:spLocks noChangeArrowheads="1"/>
          </p:cNvSpPr>
          <p:nvPr/>
        </p:nvSpPr>
        <p:spPr bwMode="auto">
          <a:xfrm>
            <a:off x="7228574" y="5105400"/>
            <a:ext cx="1630576" cy="830997"/>
          </a:xfrm>
          <a:prstGeom prst="rect">
            <a:avLst/>
          </a:prstGeom>
          <a:noFill/>
          <a:ln w="9525">
            <a:noFill/>
            <a:miter lim="800000"/>
            <a:headEnd/>
            <a:tailEnd/>
          </a:ln>
          <a:effectLst/>
        </p:spPr>
        <p:txBody>
          <a:bodyPr wrap="none">
            <a:spAutoFit/>
          </a:bodyPr>
          <a:lstStyle/>
          <a:p>
            <a:pPr algn="ctr"/>
            <a:r>
              <a:rPr lang="hr-HR" sz="2400" b="1" dirty="0" err="1" smtClean="0">
                <a:solidFill>
                  <a:srgbClr val="0E0F1E"/>
                </a:solidFill>
                <a:latin typeface="Comic Sans MS" pitchFamily="66" charset="0"/>
              </a:rPr>
              <a:t>autonomic</a:t>
            </a:r>
            <a:endParaRPr lang="hr-HR" sz="2400" b="1" dirty="0" smtClean="0">
              <a:solidFill>
                <a:srgbClr val="0E0F1E"/>
              </a:solidFill>
              <a:latin typeface="Comic Sans MS" pitchFamily="66" charset="0"/>
            </a:endParaRPr>
          </a:p>
          <a:p>
            <a:pPr algn="ctr"/>
            <a:r>
              <a:rPr lang="hr-HR" sz="2400" b="1" dirty="0" err="1" smtClean="0">
                <a:solidFill>
                  <a:srgbClr val="0E0F1E"/>
                </a:solidFill>
                <a:latin typeface="Comic Sans MS" pitchFamily="66" charset="0"/>
              </a:rPr>
              <a:t>nerves</a:t>
            </a:r>
            <a:endParaRPr lang="hr-HR" sz="2400" b="1" dirty="0">
              <a:solidFill>
                <a:srgbClr val="0E0F1E"/>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0052"/>
                                        </p:tgtEl>
                                        <p:attrNameLst>
                                          <p:attrName>style.visibility</p:attrName>
                                        </p:attrNameLst>
                                      </p:cBhvr>
                                      <p:to>
                                        <p:strVal val="visible"/>
                                      </p:to>
                                    </p:set>
                                    <p:anim calcmode="lin" valueType="num">
                                      <p:cBhvr>
                                        <p:cTn id="7" dur="500" fill="hold"/>
                                        <p:tgtEl>
                                          <p:spTgt spid="130052"/>
                                        </p:tgtEl>
                                        <p:attrNameLst>
                                          <p:attrName>ppt_w</p:attrName>
                                        </p:attrNameLst>
                                      </p:cBhvr>
                                      <p:tavLst>
                                        <p:tav tm="0">
                                          <p:val>
                                            <p:fltVal val="0"/>
                                          </p:val>
                                        </p:tav>
                                        <p:tav tm="100000">
                                          <p:val>
                                            <p:strVal val="#ppt_w"/>
                                          </p:val>
                                        </p:tav>
                                      </p:tavLst>
                                    </p:anim>
                                    <p:anim calcmode="lin" valueType="num">
                                      <p:cBhvr>
                                        <p:cTn id="8" dur="500" fill="hold"/>
                                        <p:tgtEl>
                                          <p:spTgt spid="1300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lika 036"/>
          <p:cNvPicPr>
            <a:picLocks noChangeAspect="1" noChangeArrowheads="1"/>
          </p:cNvPicPr>
          <p:nvPr/>
        </p:nvPicPr>
        <p:blipFill>
          <a:blip r:embed="rId3" cstate="print"/>
          <a:srcRect/>
          <a:stretch>
            <a:fillRect/>
          </a:stretch>
        </p:blipFill>
        <p:spPr bwMode="auto">
          <a:xfrm>
            <a:off x="0" y="0"/>
            <a:ext cx="5562600" cy="6858000"/>
          </a:xfrm>
          <a:prstGeom prst="rect">
            <a:avLst/>
          </a:prstGeom>
          <a:noFill/>
          <a:ln w="9525">
            <a:solidFill>
              <a:schemeClr val="accent2"/>
            </a:solidFill>
            <a:miter lim="800000"/>
            <a:headEnd/>
            <a:tailEnd/>
          </a:ln>
        </p:spPr>
      </p:pic>
      <p:sp>
        <p:nvSpPr>
          <p:cNvPr id="23555" name="Text Box 3"/>
          <p:cNvSpPr txBox="1">
            <a:spLocks noChangeArrowheads="1"/>
          </p:cNvSpPr>
          <p:nvPr/>
        </p:nvSpPr>
        <p:spPr bwMode="auto">
          <a:xfrm>
            <a:off x="5505450" y="1143000"/>
            <a:ext cx="3043238" cy="2678113"/>
          </a:xfrm>
          <a:prstGeom prst="rect">
            <a:avLst/>
          </a:prstGeom>
          <a:noFill/>
          <a:ln w="9525">
            <a:noFill/>
            <a:miter lim="800000"/>
            <a:headEnd/>
            <a:tailEnd/>
          </a:ln>
        </p:spPr>
        <p:txBody>
          <a:bodyPr wrap="none">
            <a:spAutoFit/>
          </a:bodyPr>
          <a:lstStyle/>
          <a:p>
            <a:r>
              <a:rPr lang="hr-HR" sz="2400" b="1">
                <a:latin typeface="Comic Sans MS" pitchFamily="66" charset="0"/>
              </a:rPr>
              <a:t>Sensory receptors:</a:t>
            </a:r>
          </a:p>
          <a:p>
            <a:endParaRPr lang="hr-HR" sz="2400" b="1">
              <a:latin typeface="Comic Sans MS" pitchFamily="66" charset="0"/>
            </a:endParaRPr>
          </a:p>
          <a:p>
            <a:pPr>
              <a:buFontTx/>
              <a:buChar char="-"/>
            </a:pPr>
            <a:r>
              <a:rPr lang="hr-HR" sz="2400" b="1">
                <a:latin typeface="Comic Sans MS" pitchFamily="66" charset="0"/>
              </a:rPr>
              <a:t>touch</a:t>
            </a:r>
          </a:p>
          <a:p>
            <a:pPr>
              <a:buFontTx/>
              <a:buChar char="-"/>
            </a:pPr>
            <a:r>
              <a:rPr lang="hr-HR" sz="2400" b="1">
                <a:latin typeface="Comic Sans MS" pitchFamily="66" charset="0"/>
              </a:rPr>
              <a:t>temperature</a:t>
            </a:r>
          </a:p>
          <a:p>
            <a:pPr>
              <a:buFontTx/>
              <a:buChar char="-"/>
            </a:pPr>
            <a:r>
              <a:rPr lang="hr-HR" sz="2400" b="1">
                <a:latin typeface="Comic Sans MS" pitchFamily="66" charset="0"/>
              </a:rPr>
              <a:t>pain</a:t>
            </a:r>
          </a:p>
          <a:p>
            <a:pPr>
              <a:buFontTx/>
              <a:buChar char="-"/>
            </a:pPr>
            <a:r>
              <a:rPr lang="hr-HR" sz="2400" b="1">
                <a:latin typeface="Comic Sans MS" pitchFamily="66" charset="0"/>
              </a:rPr>
              <a:t>itch</a:t>
            </a:r>
          </a:p>
          <a:p>
            <a:pPr>
              <a:buFontTx/>
              <a:buChar char="-"/>
            </a:pPr>
            <a:endParaRPr lang="hr-HR" sz="2400" b="1">
              <a:latin typeface="Comic Sans MS" pitchFamily="66"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slika"/>
          <p:cNvPicPr>
            <a:picLocks noChangeAspect="1" noChangeArrowheads="1"/>
          </p:cNvPicPr>
          <p:nvPr/>
        </p:nvPicPr>
        <p:blipFill>
          <a:blip r:embed="rId3" cstate="print"/>
          <a:srcRect/>
          <a:stretch>
            <a:fillRect/>
          </a:stretch>
        </p:blipFill>
        <p:spPr bwMode="auto">
          <a:xfrm>
            <a:off x="4724400" y="2362200"/>
            <a:ext cx="3840163" cy="3840163"/>
          </a:xfrm>
          <a:prstGeom prst="rect">
            <a:avLst/>
          </a:prstGeom>
          <a:noFill/>
          <a:ln w="9525">
            <a:solidFill>
              <a:schemeClr val="accent2"/>
            </a:solidFill>
            <a:miter lim="800000"/>
            <a:headEnd/>
            <a:tailEnd/>
          </a:ln>
        </p:spPr>
      </p:pic>
      <p:sp>
        <p:nvSpPr>
          <p:cNvPr id="154627" name="Text Box 3"/>
          <p:cNvSpPr txBox="1">
            <a:spLocks noChangeArrowheads="1"/>
          </p:cNvSpPr>
          <p:nvPr/>
        </p:nvSpPr>
        <p:spPr bwMode="auto">
          <a:xfrm>
            <a:off x="685800" y="893763"/>
            <a:ext cx="4679486" cy="584775"/>
          </a:xfrm>
          <a:prstGeom prst="rect">
            <a:avLst/>
          </a:prstGeom>
          <a:noFill/>
          <a:ln w="9525">
            <a:noFill/>
            <a:miter lim="800000"/>
            <a:headEnd/>
            <a:tailEnd/>
          </a:ln>
          <a:effectLst/>
        </p:spPr>
        <p:txBody>
          <a:bodyPr wrap="none">
            <a:spAutoFit/>
          </a:bodyPr>
          <a:lstStyle/>
          <a:p>
            <a:r>
              <a:rPr lang="hr-HR" sz="3200" b="1" dirty="0" smtClean="0">
                <a:latin typeface="Comic Sans MS" pitchFamily="66" charset="0"/>
              </a:rPr>
              <a:t>Skin has three layers:</a:t>
            </a:r>
            <a:endParaRPr lang="hr-HR" sz="3200" b="1" dirty="0">
              <a:latin typeface="Comic Sans MS" pitchFamily="66" charset="0"/>
            </a:endParaRPr>
          </a:p>
        </p:txBody>
      </p:sp>
      <p:sp>
        <p:nvSpPr>
          <p:cNvPr id="154628" name="Text Box 4"/>
          <p:cNvSpPr txBox="1">
            <a:spLocks noChangeArrowheads="1"/>
          </p:cNvSpPr>
          <p:nvPr/>
        </p:nvSpPr>
        <p:spPr bwMode="auto">
          <a:xfrm>
            <a:off x="593725" y="3017838"/>
            <a:ext cx="2225675" cy="457200"/>
          </a:xfrm>
          <a:prstGeom prst="rect">
            <a:avLst/>
          </a:prstGeom>
          <a:noFill/>
          <a:ln w="9525">
            <a:noFill/>
            <a:miter lim="800000"/>
            <a:headEnd/>
            <a:tailEnd/>
          </a:ln>
          <a:effectLst/>
        </p:spPr>
        <p:txBody>
          <a:bodyPr>
            <a:spAutoFit/>
          </a:bodyPr>
          <a:lstStyle/>
          <a:p>
            <a:r>
              <a:rPr lang="hr-HR" sz="2400" b="1">
                <a:latin typeface="Comic Sans MS" pitchFamily="66" charset="0"/>
              </a:rPr>
              <a:t>1. Epidermis</a:t>
            </a:r>
            <a:endParaRPr lang="en-GB" sz="2400" b="1">
              <a:latin typeface="Comic Sans MS" pitchFamily="66" charset="0"/>
            </a:endParaRPr>
          </a:p>
        </p:txBody>
      </p:sp>
      <p:sp>
        <p:nvSpPr>
          <p:cNvPr id="154629" name="Text Box 5"/>
          <p:cNvSpPr txBox="1">
            <a:spLocks noChangeArrowheads="1"/>
          </p:cNvSpPr>
          <p:nvPr/>
        </p:nvSpPr>
        <p:spPr bwMode="auto">
          <a:xfrm>
            <a:off x="609600" y="4191000"/>
            <a:ext cx="1639888" cy="457200"/>
          </a:xfrm>
          <a:prstGeom prst="rect">
            <a:avLst/>
          </a:prstGeom>
          <a:noFill/>
          <a:ln w="9525">
            <a:noFill/>
            <a:miter lim="800000"/>
            <a:headEnd/>
            <a:tailEnd/>
          </a:ln>
          <a:effectLst/>
        </p:spPr>
        <p:txBody>
          <a:bodyPr wrap="none">
            <a:spAutoFit/>
          </a:bodyPr>
          <a:lstStyle/>
          <a:p>
            <a:r>
              <a:rPr lang="hr-HR" sz="2400" b="1">
                <a:latin typeface="Comic Sans MS" pitchFamily="66" charset="0"/>
              </a:rPr>
              <a:t>2. Dermis</a:t>
            </a:r>
            <a:endParaRPr lang="en-GB" sz="2400" b="1">
              <a:latin typeface="Comic Sans MS" pitchFamily="66" charset="0"/>
            </a:endParaRPr>
          </a:p>
        </p:txBody>
      </p:sp>
      <p:sp>
        <p:nvSpPr>
          <p:cNvPr id="154630" name="Text Box 6"/>
          <p:cNvSpPr txBox="1">
            <a:spLocks noChangeArrowheads="1"/>
          </p:cNvSpPr>
          <p:nvPr/>
        </p:nvSpPr>
        <p:spPr bwMode="auto">
          <a:xfrm>
            <a:off x="609600" y="5334000"/>
            <a:ext cx="3627916" cy="461665"/>
          </a:xfrm>
          <a:prstGeom prst="rect">
            <a:avLst/>
          </a:prstGeom>
          <a:noFill/>
          <a:ln w="9525">
            <a:noFill/>
            <a:miter lim="800000"/>
            <a:headEnd/>
            <a:tailEnd/>
          </a:ln>
          <a:effectLst/>
        </p:spPr>
        <p:txBody>
          <a:bodyPr wrap="none">
            <a:spAutoFit/>
          </a:bodyPr>
          <a:lstStyle/>
          <a:p>
            <a:r>
              <a:rPr lang="hr-HR" sz="2400" b="1" dirty="0">
                <a:latin typeface="Comic Sans MS" pitchFamily="66" charset="0"/>
              </a:rPr>
              <a:t>3. </a:t>
            </a:r>
            <a:r>
              <a:rPr lang="hr-HR" sz="2400" b="1" dirty="0" smtClean="0">
                <a:latin typeface="Comic Sans MS" pitchFamily="66" charset="0"/>
              </a:rPr>
              <a:t>Subcutaneous tissue</a:t>
            </a:r>
            <a:endParaRPr lang="en-GB" sz="2400" b="1" dirty="0">
              <a:latin typeface="Comic Sans MS" pitchFamily="66" charset="0"/>
            </a:endParaRPr>
          </a:p>
        </p:txBody>
      </p:sp>
      <p:sp>
        <p:nvSpPr>
          <p:cNvPr id="154631" name="Oval 7"/>
          <p:cNvSpPr>
            <a:spLocks noChangeArrowheads="1"/>
          </p:cNvSpPr>
          <p:nvPr/>
        </p:nvSpPr>
        <p:spPr bwMode="auto">
          <a:xfrm>
            <a:off x="4500562" y="5357826"/>
            <a:ext cx="4419600" cy="857256"/>
          </a:xfrm>
          <a:prstGeom prst="ellipse">
            <a:avLst/>
          </a:prstGeom>
          <a:noFill/>
          <a:ln w="38100">
            <a:solidFill>
              <a:schemeClr val="tx1"/>
            </a:solidFill>
            <a:miter lim="800000"/>
            <a:headEnd/>
            <a:tailEnd/>
          </a:ln>
          <a:effectLst/>
        </p:spPr>
        <p:txBody>
          <a:bodyPr wrap="none" anchor="ctr"/>
          <a:lstStyle/>
          <a:p>
            <a:endParaRPr lang="hr-HR" dirty="0">
              <a:latin typeface="Comic Sans MS" pitchFamily="66" charset="0"/>
            </a:endParaRPr>
          </a:p>
        </p:txBody>
      </p:sp>
      <p:sp>
        <p:nvSpPr>
          <p:cNvPr id="154632" name="Line 8"/>
          <p:cNvSpPr>
            <a:spLocks noChangeShapeType="1"/>
          </p:cNvSpPr>
          <p:nvPr/>
        </p:nvSpPr>
        <p:spPr bwMode="auto">
          <a:xfrm>
            <a:off x="714348" y="5786454"/>
            <a:ext cx="3357586" cy="45719"/>
          </a:xfrm>
          <a:prstGeom prst="line">
            <a:avLst/>
          </a:prstGeom>
          <a:noFill/>
          <a:ln w="76200">
            <a:solidFill>
              <a:schemeClr val="tx1"/>
            </a:solidFill>
            <a:miter lim="800000"/>
            <a:headEnd/>
            <a:tailEnd/>
          </a:ln>
          <a:effectLst/>
        </p:spPr>
        <p:txBody>
          <a:bodyPr wrap="none"/>
          <a:lstStyle/>
          <a:p>
            <a:endParaRPr lang="hr-HR"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4632"/>
                                        </p:tgtEl>
                                        <p:attrNameLst>
                                          <p:attrName>style.visibility</p:attrName>
                                        </p:attrNameLst>
                                      </p:cBhvr>
                                      <p:to>
                                        <p:strVal val="visible"/>
                                      </p:to>
                                    </p:set>
                                    <p:animEffect transition="in" filter="wipe(left)">
                                      <p:cBhvr>
                                        <p:cTn id="7" dur="500"/>
                                        <p:tgtEl>
                                          <p:spTgt spid="1546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4631"/>
                                        </p:tgtEl>
                                        <p:attrNameLst>
                                          <p:attrName>style.visibility</p:attrName>
                                        </p:attrNameLst>
                                      </p:cBhvr>
                                      <p:to>
                                        <p:strVal val="visible"/>
                                      </p:to>
                                    </p:set>
                                    <p:animEffect transition="in" filter="wipe(down)">
                                      <p:cBhvr>
                                        <p:cTn id="12" dur="500"/>
                                        <p:tgtEl>
                                          <p:spTgt spid="154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1" grpId="0" animBg="1"/>
      <p:bldP spid="15463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1" name="Picture 3" descr="slika 041"/>
          <p:cNvPicPr>
            <a:picLocks noChangeAspect="1" noChangeArrowheads="1"/>
          </p:cNvPicPr>
          <p:nvPr/>
        </p:nvPicPr>
        <p:blipFill>
          <a:blip r:embed="rId2" cstate="print"/>
          <a:srcRect/>
          <a:stretch>
            <a:fillRect/>
          </a:stretch>
        </p:blipFill>
        <p:spPr bwMode="auto">
          <a:xfrm>
            <a:off x="0" y="0"/>
            <a:ext cx="5715000" cy="6858000"/>
          </a:xfrm>
          <a:prstGeom prst="rect">
            <a:avLst/>
          </a:prstGeom>
          <a:solidFill>
            <a:schemeClr val="accent2"/>
          </a:solidFill>
          <a:ln w="9525">
            <a:solidFill>
              <a:schemeClr val="accent2"/>
            </a:solidFill>
            <a:miter lim="800000"/>
            <a:headEnd/>
            <a:tailEnd/>
          </a:ln>
        </p:spPr>
      </p:pic>
      <p:sp>
        <p:nvSpPr>
          <p:cNvPr id="145412" name="Text Box 4"/>
          <p:cNvSpPr txBox="1">
            <a:spLocks noChangeArrowheads="1"/>
          </p:cNvSpPr>
          <p:nvPr/>
        </p:nvSpPr>
        <p:spPr bwMode="auto">
          <a:xfrm>
            <a:off x="5854700" y="1219200"/>
            <a:ext cx="3289300" cy="830997"/>
          </a:xfrm>
          <a:prstGeom prst="rect">
            <a:avLst/>
          </a:prstGeom>
          <a:noFill/>
          <a:ln w="9525">
            <a:noFill/>
            <a:miter lim="800000"/>
            <a:headEnd/>
            <a:tailEnd/>
          </a:ln>
          <a:effectLst/>
        </p:spPr>
        <p:txBody>
          <a:bodyPr>
            <a:spAutoFit/>
          </a:bodyPr>
          <a:lstStyle/>
          <a:p>
            <a:pPr algn="ctr"/>
            <a:r>
              <a:rPr lang="hr-HR" sz="2400" b="1" dirty="0" smtClean="0">
                <a:latin typeface="Comic Sans MS" pitchFamily="66" charset="0"/>
              </a:rPr>
              <a:t>organisation of</a:t>
            </a:r>
            <a:endParaRPr lang="hr-HR" sz="2400" b="1" dirty="0">
              <a:latin typeface="Comic Sans MS" pitchFamily="66" charset="0"/>
            </a:endParaRPr>
          </a:p>
          <a:p>
            <a:pPr algn="ctr"/>
            <a:r>
              <a:rPr lang="hr-HR" sz="2400" b="1" dirty="0" smtClean="0">
                <a:latin typeface="Comic Sans MS" pitchFamily="66" charset="0"/>
              </a:rPr>
              <a:t>subcutaneous tissue</a:t>
            </a:r>
            <a:endParaRPr lang="hr-HR" sz="2400" b="1" dirty="0">
              <a:latin typeface="Comic Sans MS" pitchFamily="66" charset="0"/>
            </a:endParaRPr>
          </a:p>
        </p:txBody>
      </p:sp>
      <p:sp>
        <p:nvSpPr>
          <p:cNvPr id="145413" name="Text Box 5"/>
          <p:cNvSpPr txBox="1">
            <a:spLocks noChangeArrowheads="1"/>
          </p:cNvSpPr>
          <p:nvPr/>
        </p:nvSpPr>
        <p:spPr bwMode="auto">
          <a:xfrm>
            <a:off x="3124200" y="2514600"/>
            <a:ext cx="1203325" cy="457200"/>
          </a:xfrm>
          <a:prstGeom prst="rect">
            <a:avLst/>
          </a:prstGeom>
          <a:noFill/>
          <a:ln w="9525">
            <a:noFill/>
            <a:miter lim="800000"/>
            <a:headEnd/>
            <a:tailEnd/>
          </a:ln>
          <a:effectLst/>
        </p:spPr>
        <p:txBody>
          <a:bodyPr wrap="none">
            <a:spAutoFit/>
          </a:bodyPr>
          <a:lstStyle/>
          <a:p>
            <a:r>
              <a:rPr lang="hr-HR" sz="2400" b="1">
                <a:solidFill>
                  <a:srgbClr val="0E0F1E"/>
                </a:solidFill>
                <a:latin typeface="Comic Sans MS" pitchFamily="66" charset="0"/>
              </a:rPr>
              <a:t>septum</a:t>
            </a:r>
            <a:endParaRPr lang="en-GB" sz="2400" b="1">
              <a:solidFill>
                <a:srgbClr val="0E0F1E"/>
              </a:solidFill>
              <a:latin typeface="Comic Sans MS" pitchFamily="66" charset="0"/>
            </a:endParaRPr>
          </a:p>
        </p:txBody>
      </p:sp>
      <p:sp>
        <p:nvSpPr>
          <p:cNvPr id="145415" name="Text Box 7"/>
          <p:cNvSpPr txBox="1">
            <a:spLocks noChangeArrowheads="1"/>
          </p:cNvSpPr>
          <p:nvPr/>
        </p:nvSpPr>
        <p:spPr bwMode="auto">
          <a:xfrm>
            <a:off x="838200" y="3429000"/>
            <a:ext cx="1031051" cy="461665"/>
          </a:xfrm>
          <a:prstGeom prst="rect">
            <a:avLst/>
          </a:prstGeom>
          <a:noFill/>
          <a:ln w="9525">
            <a:noFill/>
            <a:miter lim="800000"/>
            <a:headEnd/>
            <a:tailEnd/>
          </a:ln>
          <a:effectLst/>
        </p:spPr>
        <p:txBody>
          <a:bodyPr wrap="none">
            <a:spAutoFit/>
          </a:bodyPr>
          <a:lstStyle/>
          <a:p>
            <a:r>
              <a:rPr lang="hr-HR" sz="2400" b="1" dirty="0" err="1" smtClean="0">
                <a:solidFill>
                  <a:srgbClr val="0E0F1E"/>
                </a:solidFill>
                <a:latin typeface="Comic Sans MS" pitchFamily="66" charset="0"/>
              </a:rPr>
              <a:t>lobule</a:t>
            </a:r>
            <a:endParaRPr lang="en-GB" sz="2400" b="1" dirty="0">
              <a:solidFill>
                <a:srgbClr val="0E0F1E"/>
              </a:solidFill>
              <a:latin typeface="Comic Sans MS" pitchFamily="66" charset="0"/>
            </a:endParaRPr>
          </a:p>
        </p:txBody>
      </p:sp>
      <p:pic>
        <p:nvPicPr>
          <p:cNvPr id="57346" name="Picture 2" descr="http://www.alphaliposculpture.com/lang2/images/p011_1_00.jpg"/>
          <p:cNvPicPr>
            <a:picLocks noChangeAspect="1" noChangeArrowheads="1"/>
          </p:cNvPicPr>
          <p:nvPr/>
        </p:nvPicPr>
        <p:blipFill>
          <a:blip r:embed="rId3" cstate="print"/>
          <a:srcRect/>
          <a:stretch>
            <a:fillRect/>
          </a:stretch>
        </p:blipFill>
        <p:spPr bwMode="auto">
          <a:xfrm>
            <a:off x="5799318" y="3645024"/>
            <a:ext cx="3344682" cy="1288926"/>
          </a:xfrm>
          <a:prstGeom prst="rect">
            <a:avLst/>
          </a:prstGeom>
          <a:noFill/>
        </p:spPr>
      </p:pic>
      <p:pic>
        <p:nvPicPr>
          <p:cNvPr id="57348" name="Picture 4" descr="http://www.alphaliposculpture.com/lang2/images/p011_1_01.jpg"/>
          <p:cNvPicPr>
            <a:picLocks noChangeAspect="1" noChangeArrowheads="1"/>
          </p:cNvPicPr>
          <p:nvPr/>
        </p:nvPicPr>
        <p:blipFill>
          <a:blip r:embed="rId4" cstate="print"/>
          <a:srcRect/>
          <a:stretch>
            <a:fillRect/>
          </a:stretch>
        </p:blipFill>
        <p:spPr bwMode="auto">
          <a:xfrm>
            <a:off x="5799318" y="5157192"/>
            <a:ext cx="3344682" cy="128892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5413"/>
                                        </p:tgtEl>
                                        <p:attrNameLst>
                                          <p:attrName>style.visibility</p:attrName>
                                        </p:attrNameLst>
                                      </p:cBhvr>
                                      <p:to>
                                        <p:strVal val="visible"/>
                                      </p:to>
                                    </p:set>
                                    <p:anim calcmode="lin" valueType="num">
                                      <p:cBhvr>
                                        <p:cTn id="7" dur="500" fill="hold"/>
                                        <p:tgtEl>
                                          <p:spTgt spid="145413"/>
                                        </p:tgtEl>
                                        <p:attrNameLst>
                                          <p:attrName>ppt_w</p:attrName>
                                        </p:attrNameLst>
                                      </p:cBhvr>
                                      <p:tavLst>
                                        <p:tav tm="0">
                                          <p:val>
                                            <p:fltVal val="0"/>
                                          </p:val>
                                        </p:tav>
                                        <p:tav tm="100000">
                                          <p:val>
                                            <p:strVal val="#ppt_w"/>
                                          </p:val>
                                        </p:tav>
                                      </p:tavLst>
                                    </p:anim>
                                    <p:anim calcmode="lin" valueType="num">
                                      <p:cBhvr>
                                        <p:cTn id="8" dur="500" fill="hold"/>
                                        <p:tgtEl>
                                          <p:spTgt spid="1454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5415"/>
                                        </p:tgtEl>
                                        <p:attrNameLst>
                                          <p:attrName>style.visibility</p:attrName>
                                        </p:attrNameLst>
                                      </p:cBhvr>
                                      <p:to>
                                        <p:strVal val="visible"/>
                                      </p:to>
                                    </p:set>
                                    <p:anim calcmode="lin" valueType="num">
                                      <p:cBhvr>
                                        <p:cTn id="13" dur="500" fill="hold"/>
                                        <p:tgtEl>
                                          <p:spTgt spid="145415"/>
                                        </p:tgtEl>
                                        <p:attrNameLst>
                                          <p:attrName>ppt_w</p:attrName>
                                        </p:attrNameLst>
                                      </p:cBhvr>
                                      <p:tavLst>
                                        <p:tav tm="0">
                                          <p:val>
                                            <p:fltVal val="0"/>
                                          </p:val>
                                        </p:tav>
                                        <p:tav tm="100000">
                                          <p:val>
                                            <p:strVal val="#ppt_w"/>
                                          </p:val>
                                        </p:tav>
                                      </p:tavLst>
                                    </p:anim>
                                    <p:anim calcmode="lin" valueType="num">
                                      <p:cBhvr>
                                        <p:cTn id="14" dur="500" fill="hold"/>
                                        <p:tgtEl>
                                          <p:spTgt spid="14541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7346"/>
                                        </p:tgtEl>
                                        <p:attrNameLst>
                                          <p:attrName>style.visibility</p:attrName>
                                        </p:attrNameLst>
                                      </p:cBhvr>
                                      <p:to>
                                        <p:strVal val="visible"/>
                                      </p:to>
                                    </p:set>
                                    <p:animEffect transition="in" filter="wipe(down)">
                                      <p:cBhvr>
                                        <p:cTn id="19" dur="500"/>
                                        <p:tgtEl>
                                          <p:spTgt spid="573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7348"/>
                                        </p:tgtEl>
                                        <p:attrNameLst>
                                          <p:attrName>style.visibility</p:attrName>
                                        </p:attrNameLst>
                                      </p:cBhvr>
                                      <p:to>
                                        <p:strVal val="visible"/>
                                      </p:to>
                                    </p:set>
                                    <p:animEffect transition="in" filter="wipe(down)">
                                      <p:cBhvr>
                                        <p:cTn id="24"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utoUpdateAnimBg="0"/>
      <p:bldP spid="145415"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duga-resa.skole.hr/upload/ss-duga-resa/images/newsimg/153/Image/071129183833-large.jpg"/>
          <p:cNvPicPr>
            <a:picLocks noChangeAspect="1" noChangeArrowheads="1"/>
          </p:cNvPicPr>
          <p:nvPr/>
        </p:nvPicPr>
        <p:blipFill>
          <a:blip r:embed="rId4" cstate="print"/>
          <a:srcRect/>
          <a:stretch>
            <a:fillRect/>
          </a:stretch>
        </p:blipFill>
        <p:spPr bwMode="auto">
          <a:xfrm>
            <a:off x="0" y="0"/>
            <a:ext cx="9178925" cy="6858000"/>
          </a:xfrm>
          <a:prstGeom prst="rect">
            <a:avLst/>
          </a:prstGeom>
          <a:noFill/>
          <a:ln w="9525">
            <a:noFill/>
            <a:miter lim="800000"/>
            <a:headEnd/>
            <a:tailEnd/>
          </a:ln>
        </p:spPr>
      </p:pic>
      <p:sp>
        <p:nvSpPr>
          <p:cNvPr id="6" name="TextBox 5"/>
          <p:cNvSpPr txBox="1">
            <a:spLocks noChangeArrowheads="1"/>
          </p:cNvSpPr>
          <p:nvPr/>
        </p:nvSpPr>
        <p:spPr bwMode="auto">
          <a:xfrm>
            <a:off x="560093" y="285750"/>
            <a:ext cx="8236549" cy="1938992"/>
          </a:xfrm>
          <a:prstGeom prst="rect">
            <a:avLst/>
          </a:prstGeom>
          <a:noFill/>
          <a:ln w="9525">
            <a:noFill/>
            <a:miter lim="800000"/>
            <a:headEnd/>
            <a:tailEnd/>
          </a:ln>
        </p:spPr>
        <p:txBody>
          <a:bodyPr wrap="none">
            <a:spAutoFit/>
          </a:bodyPr>
          <a:lstStyle/>
          <a:p>
            <a:pPr algn="ctr"/>
            <a:r>
              <a:rPr lang="hr-HR" sz="6000" b="1" dirty="0" err="1" smtClean="0">
                <a:latin typeface="Comic Sans MS" pitchFamily="66" charset="0"/>
              </a:rPr>
              <a:t>Skin</a:t>
            </a:r>
            <a:r>
              <a:rPr lang="hr-HR" sz="6000" b="1" dirty="0" smtClean="0">
                <a:latin typeface="Comic Sans MS" pitchFamily="66" charset="0"/>
              </a:rPr>
              <a:t> is </a:t>
            </a:r>
            <a:r>
              <a:rPr lang="hr-HR" sz="6000" b="1" dirty="0" err="1" smtClean="0">
                <a:latin typeface="Comic Sans MS" pitchFamily="66" charset="0"/>
              </a:rPr>
              <a:t>immunological</a:t>
            </a:r>
            <a:r>
              <a:rPr lang="hr-HR" sz="6000" b="1" dirty="0" smtClean="0">
                <a:latin typeface="Comic Sans MS" pitchFamily="66" charset="0"/>
              </a:rPr>
              <a:t> </a:t>
            </a:r>
          </a:p>
          <a:p>
            <a:pPr algn="ctr"/>
            <a:r>
              <a:rPr lang="hr-HR" sz="6000" b="1" dirty="0" err="1" smtClean="0">
                <a:latin typeface="Comic Sans MS" pitchFamily="66" charset="0"/>
              </a:rPr>
              <a:t>battleground</a:t>
            </a:r>
            <a:r>
              <a:rPr lang="hr-HR" sz="6000" b="1" dirty="0" smtClean="0">
                <a:latin typeface="Comic Sans MS" pitchFamily="66" charset="0"/>
              </a:rPr>
              <a:t> </a:t>
            </a:r>
            <a:r>
              <a:rPr lang="hr-HR" sz="6000" b="1" dirty="0" err="1" smtClean="0">
                <a:latin typeface="Comic Sans MS" pitchFamily="66" charset="0"/>
              </a:rPr>
              <a:t>of</a:t>
            </a:r>
            <a:r>
              <a:rPr lang="hr-HR" sz="6000" b="1" dirty="0" smtClean="0">
                <a:latin typeface="Comic Sans MS" pitchFamily="66" charset="0"/>
              </a:rPr>
              <a:t> </a:t>
            </a:r>
            <a:r>
              <a:rPr lang="hr-HR" sz="6000" b="1" dirty="0" err="1" smtClean="0">
                <a:latin typeface="Comic Sans MS" pitchFamily="66" charset="0"/>
              </a:rPr>
              <a:t>body</a:t>
            </a:r>
            <a:endParaRPr lang="hr-HR" sz="6000" b="1" dirty="0">
              <a:latin typeface="Comic Sans MS" pitchFamily="66" charset="0"/>
            </a:endParaRPr>
          </a:p>
        </p:txBody>
      </p:sp>
      <p:pic>
        <p:nvPicPr>
          <p:cNvPr id="185348" name="Picture 4" descr="http://www.mygladiators.com/images/title-pic.jpg">
            <a:hlinkClick r:id="rId5"/>
          </p:cNvPr>
          <p:cNvPicPr>
            <a:picLocks noChangeAspect="1" noChangeArrowheads="1"/>
          </p:cNvPicPr>
          <p:nvPr/>
        </p:nvPicPr>
        <p:blipFill>
          <a:blip r:embed="rId6" cstate="print"/>
          <a:srcRect/>
          <a:stretch>
            <a:fillRect/>
          </a:stretch>
        </p:blipFill>
        <p:spPr bwMode="auto">
          <a:xfrm>
            <a:off x="0" y="2428875"/>
            <a:ext cx="9144000" cy="4143375"/>
          </a:xfrm>
          <a:prstGeom prst="rect">
            <a:avLst/>
          </a:prstGeom>
          <a:noFill/>
          <a:ln w="38100">
            <a:solidFill>
              <a:schemeClr val="accent2">
                <a:lumMod val="60000"/>
                <a:lumOff val="40000"/>
              </a:schemeClr>
            </a:solid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5348"/>
                                        </p:tgtEl>
                                        <p:attrNameLst>
                                          <p:attrName>style.visibility</p:attrName>
                                        </p:attrNameLst>
                                      </p:cBhvr>
                                      <p:to>
                                        <p:strVal val="visible"/>
                                      </p:to>
                                    </p:set>
                                    <p:animEffect transition="in" filter="wipe(left)">
                                      <p:cBhvr>
                                        <p:cTn id="12" dur="500"/>
                                        <p:tgtEl>
                                          <p:spTgt spid="18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Cytokines in cancer pathogenesis and cancer therapy"/>
          <p:cNvPicPr>
            <a:picLocks noChangeAspect="1" noChangeArrowheads="1"/>
          </p:cNvPicPr>
          <p:nvPr/>
        </p:nvPicPr>
        <p:blipFill>
          <a:blip r:embed="rId3" cstate="print"/>
          <a:srcRect/>
          <a:stretch>
            <a:fillRect/>
          </a:stretch>
        </p:blipFill>
        <p:spPr bwMode="auto">
          <a:xfrm>
            <a:off x="44774" y="500042"/>
            <a:ext cx="9099226" cy="6020654"/>
          </a:xfrm>
          <a:prstGeom prst="rect">
            <a:avLst/>
          </a:prstGeom>
          <a:noFill/>
        </p:spPr>
      </p:pic>
      <p:sp>
        <p:nvSpPr>
          <p:cNvPr id="3" name="Rectangle 2"/>
          <p:cNvSpPr/>
          <p:nvPr/>
        </p:nvSpPr>
        <p:spPr>
          <a:xfrm>
            <a:off x="0" y="428604"/>
            <a:ext cx="1357290" cy="5715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 name="Rectangle 3"/>
          <p:cNvSpPr/>
          <p:nvPr/>
        </p:nvSpPr>
        <p:spPr>
          <a:xfrm>
            <a:off x="5214942" y="500042"/>
            <a:ext cx="1357290" cy="5715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Rectangle 4"/>
          <p:cNvSpPr/>
          <p:nvPr/>
        </p:nvSpPr>
        <p:spPr>
          <a:xfrm>
            <a:off x="7143768" y="6215082"/>
            <a:ext cx="2000232"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Rectangle 5"/>
          <p:cNvSpPr/>
          <p:nvPr/>
        </p:nvSpPr>
        <p:spPr>
          <a:xfrm>
            <a:off x="7215206" y="2143116"/>
            <a:ext cx="1571604" cy="27146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TextBox 6"/>
          <p:cNvSpPr txBox="1"/>
          <p:nvPr/>
        </p:nvSpPr>
        <p:spPr>
          <a:xfrm>
            <a:off x="7020272" y="4797152"/>
            <a:ext cx="792205" cy="369332"/>
          </a:xfrm>
          <a:prstGeom prst="rect">
            <a:avLst/>
          </a:prstGeom>
          <a:noFill/>
        </p:spPr>
        <p:txBody>
          <a:bodyPr wrap="none" rtlCol="0">
            <a:spAutoFit/>
          </a:bodyPr>
          <a:lstStyle/>
          <a:p>
            <a:r>
              <a:rPr lang="hr-HR" dirty="0" err="1" smtClean="0"/>
              <a:t>helper</a:t>
            </a:r>
            <a:endParaRPr lang="hr-HR" dirty="0"/>
          </a:p>
        </p:txBody>
      </p:sp>
      <p:sp>
        <p:nvSpPr>
          <p:cNvPr id="8" name="TextBox 7"/>
          <p:cNvSpPr txBox="1"/>
          <p:nvPr/>
        </p:nvSpPr>
        <p:spPr>
          <a:xfrm>
            <a:off x="8117565" y="4797152"/>
            <a:ext cx="1026435" cy="369332"/>
          </a:xfrm>
          <a:prstGeom prst="rect">
            <a:avLst/>
          </a:prstGeom>
          <a:noFill/>
        </p:spPr>
        <p:txBody>
          <a:bodyPr wrap="none" rtlCol="0">
            <a:spAutoFit/>
          </a:bodyPr>
          <a:lstStyle/>
          <a:p>
            <a:r>
              <a:rPr lang="hr-HR" dirty="0" err="1" smtClean="0"/>
              <a:t>cytotoxic</a:t>
            </a:r>
            <a:endParaRPr lang="hr-HR" dirty="0"/>
          </a:p>
        </p:txBody>
      </p:sp>
      <p:sp>
        <p:nvSpPr>
          <p:cNvPr id="10" name="Rectangle 9"/>
          <p:cNvSpPr/>
          <p:nvPr/>
        </p:nvSpPr>
        <p:spPr>
          <a:xfrm>
            <a:off x="4644008" y="3212976"/>
            <a:ext cx="1571604" cy="15121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TextBox 10"/>
          <p:cNvSpPr txBox="1"/>
          <p:nvPr/>
        </p:nvSpPr>
        <p:spPr>
          <a:xfrm>
            <a:off x="4716016" y="4725144"/>
            <a:ext cx="1491114" cy="646331"/>
          </a:xfrm>
          <a:prstGeom prst="rect">
            <a:avLst/>
          </a:prstGeom>
          <a:noFill/>
        </p:spPr>
        <p:txBody>
          <a:bodyPr wrap="none" rtlCol="0">
            <a:spAutoFit/>
          </a:bodyPr>
          <a:lstStyle/>
          <a:p>
            <a:r>
              <a:rPr lang="hr-HR" dirty="0" err="1" smtClean="0">
                <a:latin typeface="Comic Sans MS" pitchFamily="66" charset="0"/>
              </a:rPr>
              <a:t>neither</a:t>
            </a:r>
            <a:r>
              <a:rPr lang="hr-HR" dirty="0" smtClean="0">
                <a:latin typeface="Comic Sans MS" pitchFamily="66" charset="0"/>
              </a:rPr>
              <a:t> CD4</a:t>
            </a:r>
          </a:p>
          <a:p>
            <a:pPr algn="ctr"/>
            <a:r>
              <a:rPr lang="hr-HR" dirty="0" smtClean="0">
                <a:latin typeface="Comic Sans MS" pitchFamily="66" charset="0"/>
              </a:rPr>
              <a:t> nor CD8</a:t>
            </a:r>
            <a:endParaRPr lang="hr-HR" dirty="0">
              <a:latin typeface="Comic Sans MS" pitchFamily="66" charset="0"/>
            </a:endParaRPr>
          </a:p>
        </p:txBody>
      </p:sp>
      <p:sp>
        <p:nvSpPr>
          <p:cNvPr id="12" name="TextBox 11"/>
          <p:cNvSpPr txBox="1"/>
          <p:nvPr/>
        </p:nvSpPr>
        <p:spPr>
          <a:xfrm>
            <a:off x="4499992" y="5445224"/>
            <a:ext cx="2996333" cy="1477328"/>
          </a:xfrm>
          <a:prstGeom prst="rect">
            <a:avLst/>
          </a:prstGeom>
          <a:noFill/>
        </p:spPr>
        <p:txBody>
          <a:bodyPr wrap="none" rtlCol="0">
            <a:spAutoFit/>
          </a:bodyPr>
          <a:lstStyle/>
          <a:p>
            <a:r>
              <a:rPr lang="hr-HR" dirty="0" err="1" smtClean="0">
                <a:latin typeface="Comic Sans MS" pitchFamily="66" charset="0"/>
              </a:rPr>
              <a:t>can</a:t>
            </a:r>
            <a:r>
              <a:rPr lang="hr-HR" dirty="0" smtClean="0">
                <a:latin typeface="Comic Sans MS" pitchFamily="66" charset="0"/>
              </a:rPr>
              <a:t> </a:t>
            </a:r>
            <a:r>
              <a:rPr lang="hr-HR" dirty="0" err="1" smtClean="0">
                <a:latin typeface="Comic Sans MS" pitchFamily="66" charset="0"/>
              </a:rPr>
              <a:t>kill</a:t>
            </a:r>
            <a:r>
              <a:rPr lang="hr-HR" dirty="0" smtClean="0">
                <a:latin typeface="Comic Sans MS" pitchFamily="66" charset="0"/>
              </a:rPr>
              <a:t> </a:t>
            </a:r>
            <a:r>
              <a:rPr lang="hr-HR" dirty="0" err="1" smtClean="0">
                <a:latin typeface="Comic Sans MS" pitchFamily="66" charset="0"/>
              </a:rPr>
              <a:t>virally</a:t>
            </a:r>
            <a:endParaRPr lang="hr-HR" dirty="0" smtClean="0">
              <a:latin typeface="Comic Sans MS" pitchFamily="66" charset="0"/>
            </a:endParaRPr>
          </a:p>
          <a:p>
            <a:r>
              <a:rPr lang="hr-HR" dirty="0" err="1" smtClean="0">
                <a:latin typeface="Comic Sans MS" pitchFamily="66" charset="0"/>
              </a:rPr>
              <a:t>infected</a:t>
            </a:r>
            <a:r>
              <a:rPr lang="hr-HR" dirty="0" smtClean="0">
                <a:latin typeface="Comic Sans MS" pitchFamily="66" charset="0"/>
              </a:rPr>
              <a:t> </a:t>
            </a:r>
            <a:r>
              <a:rPr lang="hr-HR" dirty="0" err="1" smtClean="0">
                <a:latin typeface="Comic Sans MS" pitchFamily="66" charset="0"/>
              </a:rPr>
              <a:t>cells</a:t>
            </a:r>
            <a:r>
              <a:rPr lang="hr-HR" dirty="0" smtClean="0">
                <a:latin typeface="Comic Sans MS" pitchFamily="66" charset="0"/>
              </a:rPr>
              <a:t> or </a:t>
            </a:r>
          </a:p>
          <a:p>
            <a:r>
              <a:rPr lang="hr-HR" dirty="0" err="1" smtClean="0">
                <a:latin typeface="Comic Sans MS" pitchFamily="66" charset="0"/>
              </a:rPr>
              <a:t>tumour</a:t>
            </a:r>
            <a:r>
              <a:rPr lang="hr-HR" dirty="0" smtClean="0">
                <a:latin typeface="Comic Sans MS" pitchFamily="66" charset="0"/>
              </a:rPr>
              <a:t> </a:t>
            </a:r>
            <a:r>
              <a:rPr lang="hr-HR" dirty="0" err="1" smtClean="0">
                <a:latin typeface="Comic Sans MS" pitchFamily="66" charset="0"/>
              </a:rPr>
              <a:t>cells</a:t>
            </a:r>
            <a:r>
              <a:rPr lang="hr-HR" dirty="0" smtClean="0">
                <a:latin typeface="Comic Sans MS" pitchFamily="66" charset="0"/>
              </a:rPr>
              <a:t> </a:t>
            </a:r>
          </a:p>
          <a:p>
            <a:r>
              <a:rPr lang="hr-HR" dirty="0" smtClean="0">
                <a:latin typeface="Comic Sans MS" pitchFamily="66" charset="0"/>
              </a:rPr>
              <a:t>(</a:t>
            </a:r>
            <a:r>
              <a:rPr lang="hr-HR" dirty="0" err="1" smtClean="0">
                <a:latin typeface="Comic Sans MS" pitchFamily="66" charset="0"/>
              </a:rPr>
              <a:t>not</a:t>
            </a:r>
            <a:r>
              <a:rPr lang="hr-HR" dirty="0" smtClean="0">
                <a:latin typeface="Comic Sans MS" pitchFamily="66" charset="0"/>
              </a:rPr>
              <a:t> </a:t>
            </a:r>
            <a:r>
              <a:rPr lang="hr-HR" dirty="0" err="1" smtClean="0">
                <a:latin typeface="Comic Sans MS" pitchFamily="66" charset="0"/>
              </a:rPr>
              <a:t>previously</a:t>
            </a:r>
            <a:r>
              <a:rPr lang="hr-HR" dirty="0" smtClean="0">
                <a:latin typeface="Comic Sans MS" pitchFamily="66" charset="0"/>
              </a:rPr>
              <a:t> </a:t>
            </a:r>
            <a:r>
              <a:rPr lang="hr-HR" dirty="0" err="1" smtClean="0">
                <a:latin typeface="Comic Sans MS" pitchFamily="66" charset="0"/>
              </a:rPr>
              <a:t>sensitized</a:t>
            </a:r>
            <a:r>
              <a:rPr lang="hr-HR" dirty="0" smtClean="0">
                <a:latin typeface="Comic Sans MS" pitchFamily="66" charset="0"/>
              </a:rPr>
              <a:t> </a:t>
            </a:r>
          </a:p>
          <a:p>
            <a:r>
              <a:rPr lang="hr-HR" dirty="0" err="1" smtClean="0">
                <a:latin typeface="Comic Sans MS" pitchFamily="66" charset="0"/>
              </a:rPr>
              <a:t>with</a:t>
            </a:r>
            <a:r>
              <a:rPr lang="hr-HR" dirty="0" smtClean="0">
                <a:latin typeface="Comic Sans MS" pitchFamily="66" charset="0"/>
              </a:rPr>
              <a:t> </a:t>
            </a:r>
            <a:r>
              <a:rPr lang="hr-HR" dirty="0" err="1" smtClean="0">
                <a:latin typeface="Comic Sans MS" pitchFamily="66" charset="0"/>
              </a:rPr>
              <a:t>antibody</a:t>
            </a:r>
            <a:r>
              <a:rPr lang="hr-HR" dirty="0" smtClean="0">
                <a:latin typeface="Comic Sans MS" pitchFamily="66" charset="0"/>
              </a:rPr>
              <a:t>)</a:t>
            </a:r>
            <a:endParaRPr lang="hr-HR" dirty="0">
              <a:latin typeface="Comic Sans MS" pitchFamily="66" charset="0"/>
            </a:endParaRPr>
          </a:p>
        </p:txBody>
      </p:sp>
      <p:sp>
        <p:nvSpPr>
          <p:cNvPr id="13" name="TextBox 12"/>
          <p:cNvSpPr txBox="1"/>
          <p:nvPr/>
        </p:nvSpPr>
        <p:spPr>
          <a:xfrm>
            <a:off x="395536" y="5733256"/>
            <a:ext cx="2433680" cy="646331"/>
          </a:xfrm>
          <a:prstGeom prst="rect">
            <a:avLst/>
          </a:prstGeom>
          <a:noFill/>
        </p:spPr>
        <p:txBody>
          <a:bodyPr wrap="none" rtlCol="0">
            <a:spAutoFit/>
          </a:bodyPr>
          <a:lstStyle/>
          <a:p>
            <a:r>
              <a:rPr lang="hr-HR" dirty="0" err="1" smtClean="0">
                <a:latin typeface="Comic Sans MS" pitchFamily="66" charset="0"/>
              </a:rPr>
              <a:t>without</a:t>
            </a:r>
            <a:r>
              <a:rPr lang="hr-HR" dirty="0" smtClean="0">
                <a:latin typeface="Comic Sans MS" pitchFamily="66" charset="0"/>
              </a:rPr>
              <a:t> </a:t>
            </a:r>
            <a:r>
              <a:rPr lang="hr-HR" dirty="0" err="1" smtClean="0">
                <a:latin typeface="Comic Sans MS" pitchFamily="66" charset="0"/>
              </a:rPr>
              <a:t>activation</a:t>
            </a:r>
            <a:r>
              <a:rPr lang="hr-HR" dirty="0" smtClean="0">
                <a:latin typeface="Comic Sans MS" pitchFamily="66" charset="0"/>
              </a:rPr>
              <a:t> </a:t>
            </a:r>
            <a:r>
              <a:rPr lang="hr-HR" dirty="0" err="1" smtClean="0">
                <a:latin typeface="Comic Sans MS" pitchFamily="66" charset="0"/>
              </a:rPr>
              <a:t>of</a:t>
            </a:r>
            <a:endParaRPr lang="hr-HR" dirty="0" smtClean="0">
              <a:latin typeface="Comic Sans MS" pitchFamily="66" charset="0"/>
            </a:endParaRPr>
          </a:p>
          <a:p>
            <a:r>
              <a:rPr lang="hr-HR" dirty="0" smtClean="0">
                <a:latin typeface="Comic Sans MS" pitchFamily="66" charset="0"/>
              </a:rPr>
              <a:t>specific lymphocytes</a:t>
            </a:r>
            <a:endParaRPr lang="hr-H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2484438" y="404813"/>
            <a:ext cx="4020652" cy="707886"/>
          </a:xfrm>
          <a:prstGeom prst="rect">
            <a:avLst/>
          </a:prstGeom>
          <a:noFill/>
          <a:ln w="9525">
            <a:noFill/>
            <a:miter lim="800000"/>
            <a:headEnd/>
            <a:tailEnd/>
          </a:ln>
        </p:spPr>
        <p:txBody>
          <a:bodyPr wrap="none">
            <a:spAutoFit/>
          </a:bodyPr>
          <a:lstStyle/>
          <a:p>
            <a:r>
              <a:rPr lang="hr-HR" sz="4000" b="1" dirty="0" err="1" smtClean="0">
                <a:latin typeface="Comic Sans MS" pitchFamily="66" charset="0"/>
              </a:rPr>
              <a:t>Immune</a:t>
            </a:r>
            <a:r>
              <a:rPr lang="hr-HR" sz="4000" b="1" dirty="0" smtClean="0">
                <a:latin typeface="Comic Sans MS" pitchFamily="66" charset="0"/>
              </a:rPr>
              <a:t> </a:t>
            </a:r>
            <a:r>
              <a:rPr lang="hr-HR" sz="4000" b="1" dirty="0" err="1" smtClean="0">
                <a:latin typeface="Comic Sans MS" pitchFamily="66" charset="0"/>
              </a:rPr>
              <a:t>system</a:t>
            </a:r>
            <a:endParaRPr lang="hr-HR" sz="4000" b="1" dirty="0">
              <a:latin typeface="Comic Sans MS" pitchFamily="66" charset="0"/>
            </a:endParaRPr>
          </a:p>
        </p:txBody>
      </p:sp>
      <p:sp>
        <p:nvSpPr>
          <p:cNvPr id="12291" name="TextBox 2"/>
          <p:cNvSpPr txBox="1">
            <a:spLocks noChangeArrowheads="1"/>
          </p:cNvSpPr>
          <p:nvPr/>
        </p:nvSpPr>
        <p:spPr bwMode="auto">
          <a:xfrm>
            <a:off x="118675" y="1125538"/>
            <a:ext cx="3986989" cy="954107"/>
          </a:xfrm>
          <a:prstGeom prst="rect">
            <a:avLst/>
          </a:prstGeom>
          <a:noFill/>
          <a:ln w="9525">
            <a:noFill/>
            <a:miter lim="800000"/>
            <a:headEnd/>
            <a:tailEnd/>
          </a:ln>
        </p:spPr>
        <p:txBody>
          <a:bodyPr wrap="none">
            <a:spAutoFit/>
          </a:bodyPr>
          <a:lstStyle/>
          <a:p>
            <a:pPr algn="ctr"/>
            <a:r>
              <a:rPr lang="hr-HR" sz="2800" b="1" dirty="0" err="1" smtClean="0">
                <a:solidFill>
                  <a:srgbClr val="FF0000"/>
                </a:solidFill>
                <a:latin typeface="Comic Sans MS" pitchFamily="66" charset="0"/>
              </a:rPr>
              <a:t>Non</a:t>
            </a:r>
            <a:r>
              <a:rPr lang="hr-HR" sz="2800" b="1" dirty="0" smtClean="0">
                <a:solidFill>
                  <a:srgbClr val="FF0000"/>
                </a:solidFill>
                <a:latin typeface="Comic Sans MS" pitchFamily="66" charset="0"/>
              </a:rPr>
              <a:t> </a:t>
            </a:r>
            <a:r>
              <a:rPr lang="hr-HR" sz="2800" b="1" dirty="0" err="1" smtClean="0">
                <a:solidFill>
                  <a:srgbClr val="FF0000"/>
                </a:solidFill>
                <a:latin typeface="Comic Sans MS" pitchFamily="66" charset="0"/>
              </a:rPr>
              <a:t>specific</a:t>
            </a:r>
            <a:r>
              <a:rPr lang="hr-HR" sz="2800" b="1" dirty="0" smtClean="0">
                <a:solidFill>
                  <a:srgbClr val="FF0000"/>
                </a:solidFill>
                <a:latin typeface="Comic Sans MS" pitchFamily="66" charset="0"/>
              </a:rPr>
              <a:t> </a:t>
            </a:r>
            <a:r>
              <a:rPr lang="hr-HR" sz="2800" b="1" dirty="0" err="1" smtClean="0">
                <a:solidFill>
                  <a:srgbClr val="FF0000"/>
                </a:solidFill>
                <a:latin typeface="Comic Sans MS" pitchFamily="66" charset="0"/>
              </a:rPr>
              <a:t>immunity</a:t>
            </a:r>
            <a:endParaRPr lang="hr-HR" sz="2800" b="1" dirty="0" smtClean="0">
              <a:solidFill>
                <a:srgbClr val="FF0000"/>
              </a:solidFill>
              <a:latin typeface="Comic Sans MS" pitchFamily="66" charset="0"/>
            </a:endParaRPr>
          </a:p>
          <a:p>
            <a:pPr algn="ctr"/>
            <a:r>
              <a:rPr lang="hr-HR" sz="2800" b="1" dirty="0" smtClean="0">
                <a:solidFill>
                  <a:srgbClr val="FF0000"/>
                </a:solidFill>
                <a:latin typeface="Comic Sans MS" pitchFamily="66" charset="0"/>
              </a:rPr>
              <a:t>/</a:t>
            </a:r>
            <a:r>
              <a:rPr lang="hr-HR" sz="2800" b="1" dirty="0" err="1" smtClean="0">
                <a:solidFill>
                  <a:srgbClr val="FF0000"/>
                </a:solidFill>
                <a:latin typeface="Comic Sans MS" pitchFamily="66" charset="0"/>
              </a:rPr>
              <a:t>innate</a:t>
            </a:r>
            <a:r>
              <a:rPr lang="hr-HR" sz="2800" b="1" dirty="0" smtClean="0">
                <a:solidFill>
                  <a:srgbClr val="FF0000"/>
                </a:solidFill>
                <a:latin typeface="Comic Sans MS" pitchFamily="66" charset="0"/>
              </a:rPr>
              <a:t>/</a:t>
            </a:r>
            <a:endParaRPr lang="hr-HR" sz="2800" b="1" dirty="0">
              <a:solidFill>
                <a:srgbClr val="FF0000"/>
              </a:solidFill>
              <a:latin typeface="Comic Sans MS" pitchFamily="66" charset="0"/>
            </a:endParaRPr>
          </a:p>
        </p:txBody>
      </p:sp>
      <p:sp>
        <p:nvSpPr>
          <p:cNvPr id="12292" name="TextBox 3"/>
          <p:cNvSpPr txBox="1">
            <a:spLocks noChangeArrowheads="1"/>
          </p:cNvSpPr>
          <p:nvPr/>
        </p:nvSpPr>
        <p:spPr bwMode="auto">
          <a:xfrm>
            <a:off x="5196748" y="1125538"/>
            <a:ext cx="3236784" cy="954107"/>
          </a:xfrm>
          <a:prstGeom prst="rect">
            <a:avLst/>
          </a:prstGeom>
          <a:noFill/>
          <a:ln w="9525">
            <a:noFill/>
            <a:miter lim="800000"/>
            <a:headEnd/>
            <a:tailEnd/>
          </a:ln>
        </p:spPr>
        <p:txBody>
          <a:bodyPr wrap="none">
            <a:spAutoFit/>
          </a:bodyPr>
          <a:lstStyle/>
          <a:p>
            <a:pPr algn="ctr"/>
            <a:r>
              <a:rPr lang="hr-HR" sz="2800" b="1" dirty="0" err="1" smtClean="0">
                <a:solidFill>
                  <a:srgbClr val="FF0000"/>
                </a:solidFill>
                <a:latin typeface="Comic Sans MS" pitchFamily="66" charset="0"/>
              </a:rPr>
              <a:t>Specific</a:t>
            </a:r>
            <a:r>
              <a:rPr lang="hr-HR" sz="2800" b="1" dirty="0" smtClean="0">
                <a:solidFill>
                  <a:srgbClr val="FF0000"/>
                </a:solidFill>
                <a:latin typeface="Comic Sans MS" pitchFamily="66" charset="0"/>
              </a:rPr>
              <a:t> </a:t>
            </a:r>
            <a:r>
              <a:rPr lang="hr-HR" sz="2800" b="1" dirty="0" err="1" smtClean="0">
                <a:solidFill>
                  <a:srgbClr val="FF0000"/>
                </a:solidFill>
                <a:latin typeface="Comic Sans MS" pitchFamily="66" charset="0"/>
              </a:rPr>
              <a:t>immunity</a:t>
            </a:r>
            <a:endParaRPr lang="hr-HR" sz="2800" b="1" dirty="0">
              <a:solidFill>
                <a:srgbClr val="FF0000"/>
              </a:solidFill>
              <a:latin typeface="Comic Sans MS" pitchFamily="66" charset="0"/>
            </a:endParaRPr>
          </a:p>
          <a:p>
            <a:pPr algn="ctr"/>
            <a:r>
              <a:rPr lang="hr-HR" sz="2800" b="1" dirty="0" smtClean="0">
                <a:solidFill>
                  <a:srgbClr val="FF0000"/>
                </a:solidFill>
                <a:latin typeface="Comic Sans MS" pitchFamily="66" charset="0"/>
              </a:rPr>
              <a:t>/</a:t>
            </a:r>
            <a:r>
              <a:rPr lang="hr-HR" sz="2800" b="1" dirty="0" err="1" smtClean="0">
                <a:solidFill>
                  <a:srgbClr val="FF0000"/>
                </a:solidFill>
                <a:latin typeface="Comic Sans MS" pitchFamily="66" charset="0"/>
              </a:rPr>
              <a:t>adaptive</a:t>
            </a:r>
            <a:r>
              <a:rPr lang="hr-HR" sz="2800" b="1" dirty="0" smtClean="0">
                <a:solidFill>
                  <a:srgbClr val="FF0000"/>
                </a:solidFill>
                <a:latin typeface="Comic Sans MS" pitchFamily="66" charset="0"/>
              </a:rPr>
              <a:t>/</a:t>
            </a:r>
            <a:endParaRPr lang="hr-HR" sz="2800" b="1" dirty="0">
              <a:solidFill>
                <a:srgbClr val="FF0000"/>
              </a:solidFill>
              <a:latin typeface="Comic Sans MS" pitchFamily="66" charset="0"/>
            </a:endParaRPr>
          </a:p>
        </p:txBody>
      </p:sp>
      <p:sp>
        <p:nvSpPr>
          <p:cNvPr id="37893" name="TextBox 4"/>
          <p:cNvSpPr txBox="1">
            <a:spLocks noChangeArrowheads="1"/>
          </p:cNvSpPr>
          <p:nvPr/>
        </p:nvSpPr>
        <p:spPr bwMode="auto">
          <a:xfrm>
            <a:off x="21858" y="2349500"/>
            <a:ext cx="3161443" cy="646331"/>
          </a:xfrm>
          <a:prstGeom prst="rect">
            <a:avLst/>
          </a:prstGeom>
          <a:noFill/>
          <a:ln w="9525">
            <a:noFill/>
            <a:miter lim="800000"/>
            <a:headEnd/>
            <a:tailEnd/>
          </a:ln>
        </p:spPr>
        <p:txBody>
          <a:bodyPr wrap="none">
            <a:spAutoFit/>
          </a:bodyPr>
          <a:lstStyle/>
          <a:p>
            <a:pPr algn="ctr"/>
            <a:r>
              <a:rPr lang="hr-HR" b="1" dirty="0" err="1" smtClean="0">
                <a:latin typeface="Comic Sans MS" pitchFamily="66" charset="0"/>
              </a:rPr>
              <a:t>without</a:t>
            </a:r>
            <a:r>
              <a:rPr lang="hr-HR" b="1" dirty="0" smtClean="0">
                <a:latin typeface="Comic Sans MS" pitchFamily="66" charset="0"/>
              </a:rPr>
              <a:t> </a:t>
            </a:r>
            <a:r>
              <a:rPr lang="hr-HR" b="1" dirty="0" err="1" smtClean="0">
                <a:latin typeface="Comic Sans MS" pitchFamily="66" charset="0"/>
              </a:rPr>
              <a:t>pevious</a:t>
            </a:r>
            <a:r>
              <a:rPr lang="hr-HR" b="1" dirty="0" smtClean="0">
                <a:latin typeface="Comic Sans MS" pitchFamily="66" charset="0"/>
              </a:rPr>
              <a:t> </a:t>
            </a:r>
            <a:r>
              <a:rPr lang="hr-HR" b="1" dirty="0" err="1" smtClean="0">
                <a:latin typeface="Comic Sans MS" pitchFamily="66" charset="0"/>
              </a:rPr>
              <a:t>contact</a:t>
            </a:r>
            <a:endParaRPr lang="hr-HR" b="1" dirty="0" smtClean="0">
              <a:latin typeface="Comic Sans MS" pitchFamily="66" charset="0"/>
            </a:endParaRPr>
          </a:p>
          <a:p>
            <a:pPr algn="ctr"/>
            <a:r>
              <a:rPr lang="hr-HR" b="1" dirty="0" err="1" smtClean="0">
                <a:latin typeface="Comic Sans MS" pitchFamily="66" charset="0"/>
              </a:rPr>
              <a:t>fast</a:t>
            </a:r>
            <a:r>
              <a:rPr lang="hr-HR" b="1" dirty="0" smtClean="0">
                <a:latin typeface="Comic Sans MS" pitchFamily="66" charset="0"/>
              </a:rPr>
              <a:t> </a:t>
            </a:r>
            <a:r>
              <a:rPr lang="hr-HR" b="1" dirty="0" err="1" smtClean="0">
                <a:latin typeface="Comic Sans MS" pitchFamily="66" charset="0"/>
              </a:rPr>
              <a:t>non</a:t>
            </a:r>
            <a:r>
              <a:rPr lang="hr-HR" b="1" dirty="0" smtClean="0">
                <a:latin typeface="Comic Sans MS" pitchFamily="66" charset="0"/>
              </a:rPr>
              <a:t>-</a:t>
            </a:r>
            <a:r>
              <a:rPr lang="hr-HR" b="1" dirty="0" err="1" smtClean="0">
                <a:latin typeface="Comic Sans MS" pitchFamily="66" charset="0"/>
              </a:rPr>
              <a:t>specific</a:t>
            </a:r>
            <a:r>
              <a:rPr lang="hr-HR" b="1" dirty="0" smtClean="0">
                <a:latin typeface="Comic Sans MS" pitchFamily="66" charset="0"/>
              </a:rPr>
              <a:t> </a:t>
            </a:r>
            <a:r>
              <a:rPr lang="hr-HR" b="1" dirty="0" err="1" smtClean="0">
                <a:latin typeface="Comic Sans MS" pitchFamily="66" charset="0"/>
              </a:rPr>
              <a:t>response</a:t>
            </a:r>
            <a:endParaRPr lang="hr-HR" b="1" dirty="0">
              <a:latin typeface="Comic Sans MS" pitchFamily="66" charset="0"/>
            </a:endParaRPr>
          </a:p>
        </p:txBody>
      </p:sp>
      <p:sp>
        <p:nvSpPr>
          <p:cNvPr id="37894" name="TextBox 5"/>
          <p:cNvSpPr txBox="1">
            <a:spLocks noChangeArrowheads="1"/>
          </p:cNvSpPr>
          <p:nvPr/>
        </p:nvSpPr>
        <p:spPr bwMode="auto">
          <a:xfrm>
            <a:off x="5076056" y="2060848"/>
            <a:ext cx="3457998" cy="1200329"/>
          </a:xfrm>
          <a:prstGeom prst="rect">
            <a:avLst/>
          </a:prstGeom>
          <a:noFill/>
          <a:ln w="9525">
            <a:noFill/>
            <a:miter lim="800000"/>
            <a:headEnd/>
            <a:tailEnd/>
          </a:ln>
        </p:spPr>
        <p:txBody>
          <a:bodyPr wrap="none">
            <a:spAutoFit/>
          </a:bodyPr>
          <a:lstStyle/>
          <a:p>
            <a:pPr algn="ctr"/>
            <a:r>
              <a:rPr lang="hr-HR" b="1" dirty="0" err="1" smtClean="0">
                <a:latin typeface="Comic Sans MS" pitchFamily="66" charset="0"/>
              </a:rPr>
              <a:t>memory</a:t>
            </a:r>
            <a:r>
              <a:rPr lang="hr-HR" b="1" dirty="0" smtClean="0">
                <a:latin typeface="Comic Sans MS" pitchFamily="66" charset="0"/>
              </a:rPr>
              <a:t> </a:t>
            </a:r>
            <a:r>
              <a:rPr lang="hr-HR" b="1" dirty="0" err="1" smtClean="0">
                <a:latin typeface="Comic Sans MS" pitchFamily="66" charset="0"/>
              </a:rPr>
              <a:t>of</a:t>
            </a:r>
            <a:r>
              <a:rPr lang="hr-HR" b="1" dirty="0" smtClean="0">
                <a:latin typeface="Comic Sans MS" pitchFamily="66" charset="0"/>
              </a:rPr>
              <a:t> </a:t>
            </a:r>
            <a:r>
              <a:rPr lang="hr-HR" b="1" dirty="0" err="1" smtClean="0">
                <a:latin typeface="Comic Sans MS" pitchFamily="66" charset="0"/>
              </a:rPr>
              <a:t>previous</a:t>
            </a:r>
            <a:r>
              <a:rPr lang="hr-HR" b="1" dirty="0" smtClean="0">
                <a:latin typeface="Comic Sans MS" pitchFamily="66" charset="0"/>
              </a:rPr>
              <a:t> </a:t>
            </a:r>
            <a:r>
              <a:rPr lang="hr-HR" b="1" dirty="0" err="1" smtClean="0">
                <a:latin typeface="Comic Sans MS" pitchFamily="66" charset="0"/>
              </a:rPr>
              <a:t>contact</a:t>
            </a:r>
            <a:endParaRPr lang="hr-HR" b="1" dirty="0" smtClean="0">
              <a:latin typeface="Comic Sans MS" pitchFamily="66" charset="0"/>
            </a:endParaRPr>
          </a:p>
          <a:p>
            <a:pPr algn="ctr"/>
            <a:r>
              <a:rPr lang="hr-HR" b="1" dirty="0" err="1" smtClean="0">
                <a:latin typeface="Comic Sans MS" pitchFamily="66" charset="0"/>
              </a:rPr>
              <a:t>specific</a:t>
            </a:r>
            <a:r>
              <a:rPr lang="hr-HR" b="1" dirty="0" smtClean="0">
                <a:latin typeface="Comic Sans MS" pitchFamily="66" charset="0"/>
              </a:rPr>
              <a:t> for antigene</a:t>
            </a:r>
          </a:p>
          <a:p>
            <a:pPr algn="ctr"/>
            <a:r>
              <a:rPr lang="hr-HR" b="1" dirty="0" err="1" smtClean="0">
                <a:latin typeface="Comic Sans MS" pitchFamily="66" charset="0"/>
              </a:rPr>
              <a:t>long</a:t>
            </a:r>
            <a:r>
              <a:rPr lang="hr-HR" b="1" dirty="0" smtClean="0">
                <a:latin typeface="Comic Sans MS" pitchFamily="66" charset="0"/>
              </a:rPr>
              <a:t> </a:t>
            </a:r>
            <a:r>
              <a:rPr lang="hr-HR" b="1" dirty="0" err="1" smtClean="0">
                <a:latin typeface="Comic Sans MS" pitchFamily="66" charset="0"/>
              </a:rPr>
              <a:t>lasting</a:t>
            </a:r>
            <a:endParaRPr lang="hr-HR" b="1" dirty="0" smtClean="0">
              <a:latin typeface="Comic Sans MS" pitchFamily="66" charset="0"/>
            </a:endParaRPr>
          </a:p>
          <a:p>
            <a:pPr algn="ctr"/>
            <a:r>
              <a:rPr lang="hr-HR" b="1" dirty="0" err="1" smtClean="0">
                <a:latin typeface="Comic Sans MS" pitchFamily="66" charset="0"/>
              </a:rPr>
              <a:t>four</a:t>
            </a:r>
            <a:r>
              <a:rPr lang="hr-HR" b="1" dirty="0" smtClean="0">
                <a:latin typeface="Comic Sans MS" pitchFamily="66" charset="0"/>
              </a:rPr>
              <a:t> </a:t>
            </a:r>
            <a:r>
              <a:rPr lang="hr-HR" b="1" dirty="0" err="1" smtClean="0">
                <a:latin typeface="Comic Sans MS" pitchFamily="66" charset="0"/>
              </a:rPr>
              <a:t>main</a:t>
            </a:r>
            <a:r>
              <a:rPr lang="hr-HR" b="1" dirty="0" smtClean="0">
                <a:latin typeface="Comic Sans MS" pitchFamily="66" charset="0"/>
              </a:rPr>
              <a:t> </a:t>
            </a:r>
            <a:r>
              <a:rPr lang="hr-HR" b="1" dirty="0" err="1" smtClean="0">
                <a:latin typeface="Comic Sans MS" pitchFamily="66" charset="0"/>
              </a:rPr>
              <a:t>types</a:t>
            </a:r>
            <a:r>
              <a:rPr lang="hr-HR" b="1" dirty="0" smtClean="0">
                <a:latin typeface="Comic Sans MS" pitchFamily="66" charset="0"/>
              </a:rPr>
              <a:t> </a:t>
            </a:r>
            <a:r>
              <a:rPr lang="hr-HR" b="1" dirty="0" err="1" smtClean="0">
                <a:latin typeface="Comic Sans MS" pitchFamily="66" charset="0"/>
              </a:rPr>
              <a:t>of</a:t>
            </a:r>
            <a:r>
              <a:rPr lang="hr-HR" b="1" dirty="0" smtClean="0">
                <a:latin typeface="Comic Sans MS" pitchFamily="66" charset="0"/>
              </a:rPr>
              <a:t> </a:t>
            </a:r>
            <a:r>
              <a:rPr lang="hr-HR" b="1" dirty="0" err="1" smtClean="0">
                <a:latin typeface="Comic Sans MS" pitchFamily="66" charset="0"/>
              </a:rPr>
              <a:t>responses</a:t>
            </a:r>
            <a:endParaRPr lang="hr-HR" b="1" dirty="0">
              <a:latin typeface="Comic Sans MS" pitchFamily="66" charset="0"/>
            </a:endParaRPr>
          </a:p>
        </p:txBody>
      </p:sp>
      <p:pic>
        <p:nvPicPr>
          <p:cNvPr id="37895" name="Picture 4" descr="http://3.bp.blogspot.com/_-G3mOMj8wbM/TKTmG3bRZTI/AAAAAAAAGIE/lJ1FCiuwrHg/s1600/neutrophil%25252Bimage.jpg"/>
          <p:cNvPicPr>
            <a:picLocks noChangeAspect="1" noChangeArrowheads="1"/>
          </p:cNvPicPr>
          <p:nvPr/>
        </p:nvPicPr>
        <p:blipFill>
          <a:blip r:embed="rId4" cstate="print"/>
          <a:srcRect/>
          <a:stretch>
            <a:fillRect/>
          </a:stretch>
        </p:blipFill>
        <p:spPr bwMode="auto">
          <a:xfrm>
            <a:off x="250825" y="4076700"/>
            <a:ext cx="1368425" cy="1268413"/>
          </a:xfrm>
          <a:prstGeom prst="rect">
            <a:avLst/>
          </a:prstGeom>
          <a:noFill/>
          <a:ln w="9525">
            <a:noFill/>
            <a:miter lim="800000"/>
            <a:headEnd/>
            <a:tailEnd/>
          </a:ln>
        </p:spPr>
      </p:pic>
      <p:pic>
        <p:nvPicPr>
          <p:cNvPr id="37896" name="Picture 10" descr="http://www.wikidoc.org/images/0/0e/Macrophage.png"/>
          <p:cNvPicPr>
            <a:picLocks noChangeAspect="1" noChangeArrowheads="1"/>
          </p:cNvPicPr>
          <p:nvPr/>
        </p:nvPicPr>
        <p:blipFill>
          <a:blip r:embed="rId5" cstate="print"/>
          <a:srcRect/>
          <a:stretch>
            <a:fillRect/>
          </a:stretch>
        </p:blipFill>
        <p:spPr bwMode="auto">
          <a:xfrm>
            <a:off x="1692275" y="4005263"/>
            <a:ext cx="1657350" cy="1419225"/>
          </a:xfrm>
          <a:prstGeom prst="rect">
            <a:avLst/>
          </a:prstGeom>
          <a:noFill/>
          <a:ln w="9525">
            <a:noFill/>
            <a:miter lim="800000"/>
            <a:headEnd/>
            <a:tailEnd/>
          </a:ln>
        </p:spPr>
      </p:pic>
      <p:pic>
        <p:nvPicPr>
          <p:cNvPr id="37897" name="Picture 12" descr="http://www.nature.com/nri/journal/v7/n12/images/nri2204-f3.jpg"/>
          <p:cNvPicPr>
            <a:picLocks noChangeAspect="1" noChangeArrowheads="1"/>
          </p:cNvPicPr>
          <p:nvPr/>
        </p:nvPicPr>
        <p:blipFill>
          <a:blip r:embed="rId6" cstate="print"/>
          <a:srcRect/>
          <a:stretch>
            <a:fillRect/>
          </a:stretch>
        </p:blipFill>
        <p:spPr bwMode="auto">
          <a:xfrm>
            <a:off x="4859338" y="4303713"/>
            <a:ext cx="4284662" cy="2554287"/>
          </a:xfrm>
          <a:prstGeom prst="rect">
            <a:avLst/>
          </a:prstGeom>
          <a:noFill/>
          <a:ln w="9525">
            <a:noFill/>
            <a:miter lim="800000"/>
            <a:headEnd/>
            <a:tailEnd/>
          </a:ln>
        </p:spPr>
      </p:pic>
      <p:pic>
        <p:nvPicPr>
          <p:cNvPr id="37898" name="Picture 6" descr="http://anaximperator.files.wordpress.com/2010/02/dendritic-cell.png"/>
          <p:cNvPicPr>
            <a:picLocks noChangeAspect="1" noChangeArrowheads="1"/>
          </p:cNvPicPr>
          <p:nvPr/>
        </p:nvPicPr>
        <p:blipFill>
          <a:blip r:embed="rId7" cstate="print"/>
          <a:srcRect/>
          <a:stretch>
            <a:fillRect/>
          </a:stretch>
        </p:blipFill>
        <p:spPr bwMode="auto">
          <a:xfrm>
            <a:off x="1116013" y="5399088"/>
            <a:ext cx="2343150" cy="1458912"/>
          </a:xfrm>
          <a:prstGeom prst="rect">
            <a:avLst/>
          </a:prstGeom>
          <a:noFill/>
          <a:ln w="9525">
            <a:noFill/>
            <a:miter lim="800000"/>
            <a:headEnd/>
            <a:tailEnd/>
          </a:ln>
        </p:spPr>
      </p:pic>
      <p:sp>
        <p:nvSpPr>
          <p:cNvPr id="37899" name="Oval 13"/>
          <p:cNvSpPr>
            <a:spLocks noChangeArrowheads="1"/>
          </p:cNvSpPr>
          <p:nvPr/>
        </p:nvSpPr>
        <p:spPr bwMode="auto">
          <a:xfrm>
            <a:off x="8604250" y="4149725"/>
            <a:ext cx="539750" cy="935038"/>
          </a:xfrm>
          <a:prstGeom prst="ellipse">
            <a:avLst/>
          </a:prstGeom>
          <a:noFill/>
          <a:ln w="57150" algn="ctr">
            <a:solidFill>
              <a:srgbClr val="F80E0E"/>
            </a:solidFill>
            <a:round/>
            <a:headEnd/>
            <a:tailEnd/>
          </a:ln>
        </p:spPr>
        <p:txBody>
          <a:bodyPr wrap="none"/>
          <a:lstStyle/>
          <a:p>
            <a:endParaRPr lang="hr-HR" dirty="0">
              <a:latin typeface="Comic Sans MS" pitchFamily="66" charset="0"/>
            </a:endParaRPr>
          </a:p>
        </p:txBody>
      </p:sp>
      <p:sp>
        <p:nvSpPr>
          <p:cNvPr id="37900" name="Oval 14"/>
          <p:cNvSpPr>
            <a:spLocks noChangeArrowheads="1"/>
          </p:cNvSpPr>
          <p:nvPr/>
        </p:nvSpPr>
        <p:spPr bwMode="auto">
          <a:xfrm>
            <a:off x="8604250" y="5373688"/>
            <a:ext cx="539750" cy="936625"/>
          </a:xfrm>
          <a:prstGeom prst="ellipse">
            <a:avLst/>
          </a:prstGeom>
          <a:noFill/>
          <a:ln w="57150" algn="ctr">
            <a:solidFill>
              <a:srgbClr val="F80E0E"/>
            </a:solidFill>
            <a:round/>
            <a:headEnd/>
            <a:tailEnd/>
          </a:ln>
        </p:spPr>
        <p:txBody>
          <a:bodyPr wrap="none"/>
          <a:lstStyle/>
          <a:p>
            <a:endParaRPr lang="hr-HR" dirty="0">
              <a:latin typeface="Comic Sans MS" pitchFamily="66" charset="0"/>
            </a:endParaRPr>
          </a:p>
        </p:txBody>
      </p:sp>
      <p:sp>
        <p:nvSpPr>
          <p:cNvPr id="37901" name="Down Arrow 12"/>
          <p:cNvSpPr>
            <a:spLocks noChangeArrowheads="1"/>
          </p:cNvSpPr>
          <p:nvPr/>
        </p:nvSpPr>
        <p:spPr bwMode="auto">
          <a:xfrm>
            <a:off x="1187450" y="3141663"/>
            <a:ext cx="936625" cy="1008062"/>
          </a:xfrm>
          <a:prstGeom prst="downArrow">
            <a:avLst>
              <a:gd name="adj1" fmla="val 50000"/>
              <a:gd name="adj2" fmla="val 49972"/>
            </a:avLst>
          </a:prstGeom>
          <a:solidFill>
            <a:schemeClr val="accent1"/>
          </a:solidFill>
          <a:ln w="9525" algn="ctr">
            <a:solidFill>
              <a:schemeClr val="tx1"/>
            </a:solidFill>
            <a:round/>
            <a:headEnd/>
            <a:tailEnd/>
          </a:ln>
        </p:spPr>
        <p:txBody>
          <a:bodyPr wrap="none"/>
          <a:lstStyle/>
          <a:p>
            <a:endParaRPr lang="hr-HR" dirty="0">
              <a:latin typeface="Comic Sans MS" pitchFamily="66" charset="0"/>
            </a:endParaRPr>
          </a:p>
        </p:txBody>
      </p:sp>
      <p:sp>
        <p:nvSpPr>
          <p:cNvPr id="37904" name="TextBox 15"/>
          <p:cNvSpPr txBox="1">
            <a:spLocks noChangeArrowheads="1"/>
          </p:cNvSpPr>
          <p:nvPr/>
        </p:nvSpPr>
        <p:spPr bwMode="auto">
          <a:xfrm>
            <a:off x="8388350" y="3716338"/>
            <a:ext cx="752129" cy="523220"/>
          </a:xfrm>
          <a:prstGeom prst="rect">
            <a:avLst/>
          </a:prstGeom>
          <a:noFill/>
          <a:ln w="9525">
            <a:noFill/>
            <a:miter lim="800000"/>
            <a:headEnd/>
            <a:tailEnd/>
          </a:ln>
        </p:spPr>
        <p:txBody>
          <a:bodyPr wrap="none">
            <a:spAutoFit/>
          </a:bodyPr>
          <a:lstStyle/>
          <a:p>
            <a:r>
              <a:rPr lang="hr-HR" sz="2800" b="1" dirty="0" err="1" smtClean="0">
                <a:solidFill>
                  <a:srgbClr val="FF0000"/>
                </a:solidFill>
                <a:latin typeface="Comic Sans MS" pitchFamily="66" charset="0"/>
              </a:rPr>
              <a:t>a.b</a:t>
            </a:r>
            <a:endParaRPr lang="hr-HR" sz="2800" b="1" dirty="0">
              <a:solidFill>
                <a:srgbClr val="FF0000"/>
              </a:solidFill>
              <a:latin typeface="Comic Sans MS" pitchFamily="66" charset="0"/>
            </a:endParaRPr>
          </a:p>
        </p:txBody>
      </p:sp>
      <p:sp>
        <p:nvSpPr>
          <p:cNvPr id="37905" name="TextBox 16"/>
          <p:cNvSpPr txBox="1">
            <a:spLocks noChangeArrowheads="1"/>
          </p:cNvSpPr>
          <p:nvPr/>
        </p:nvSpPr>
        <p:spPr bwMode="auto">
          <a:xfrm>
            <a:off x="8101013" y="6092825"/>
            <a:ext cx="576262" cy="523875"/>
          </a:xfrm>
          <a:prstGeom prst="rect">
            <a:avLst/>
          </a:prstGeom>
          <a:noFill/>
          <a:ln w="9525">
            <a:noFill/>
            <a:miter lim="800000"/>
            <a:headEnd/>
            <a:tailEnd/>
          </a:ln>
        </p:spPr>
        <p:txBody>
          <a:bodyPr wrap="none">
            <a:spAutoFit/>
          </a:bodyPr>
          <a:lstStyle/>
          <a:p>
            <a:r>
              <a:rPr lang="hr-HR" sz="2800" b="1" dirty="0">
                <a:solidFill>
                  <a:srgbClr val="FF0000"/>
                </a:solidFill>
                <a:latin typeface="Comic Sans MS" pitchFamily="66" charset="0"/>
              </a:rPr>
              <a:t>IL</a:t>
            </a:r>
          </a:p>
        </p:txBody>
      </p:sp>
      <p:sp>
        <p:nvSpPr>
          <p:cNvPr id="37906" name="TextBox 17"/>
          <p:cNvSpPr txBox="1">
            <a:spLocks noChangeArrowheads="1"/>
          </p:cNvSpPr>
          <p:nvPr/>
        </p:nvSpPr>
        <p:spPr bwMode="auto">
          <a:xfrm>
            <a:off x="0" y="5157192"/>
            <a:ext cx="2651687" cy="923330"/>
          </a:xfrm>
          <a:prstGeom prst="rect">
            <a:avLst/>
          </a:prstGeom>
          <a:noFill/>
          <a:ln w="9525">
            <a:noFill/>
            <a:miter lim="800000"/>
            <a:headEnd/>
            <a:tailEnd/>
          </a:ln>
        </p:spPr>
        <p:txBody>
          <a:bodyPr wrap="none">
            <a:spAutoFit/>
          </a:bodyPr>
          <a:lstStyle/>
          <a:p>
            <a:pPr algn="ctr"/>
            <a:r>
              <a:rPr lang="hr-HR" dirty="0">
                <a:latin typeface="Comic Sans MS" pitchFamily="66" charset="0"/>
              </a:rPr>
              <a:t>t1/2</a:t>
            </a:r>
          </a:p>
          <a:p>
            <a:pPr algn="ctr"/>
            <a:r>
              <a:rPr lang="hr-HR" dirty="0">
                <a:latin typeface="Comic Sans MS" pitchFamily="66" charset="0"/>
              </a:rPr>
              <a:t>2-3 </a:t>
            </a:r>
            <a:r>
              <a:rPr lang="hr-HR" dirty="0" err="1" smtClean="0">
                <a:latin typeface="Comic Sans MS" pitchFamily="66" charset="0"/>
              </a:rPr>
              <a:t>days</a:t>
            </a:r>
            <a:endParaRPr lang="hr-HR" dirty="0">
              <a:latin typeface="Comic Sans MS" pitchFamily="66" charset="0"/>
            </a:endParaRPr>
          </a:p>
          <a:p>
            <a:pPr algn="ctr"/>
            <a:r>
              <a:rPr lang="hr-HR" dirty="0" smtClean="0">
                <a:latin typeface="Comic Sans MS" pitchFamily="66" charset="0"/>
              </a:rPr>
              <a:t>10x</a:t>
            </a:r>
            <a:r>
              <a:rPr lang="hr-HR" dirty="0">
                <a:latin typeface="Comic Sans MS" pitchFamily="66" charset="0"/>
              </a:rPr>
              <a:t>&gt; u </a:t>
            </a:r>
            <a:r>
              <a:rPr lang="hr-HR" dirty="0" smtClean="0">
                <a:latin typeface="Comic Sans MS" pitchFamily="66" charset="0"/>
              </a:rPr>
              <a:t>ac. </a:t>
            </a:r>
            <a:r>
              <a:rPr lang="hr-HR" dirty="0" err="1" smtClean="0">
                <a:latin typeface="Comic Sans MS" pitchFamily="66" charset="0"/>
              </a:rPr>
              <a:t>inflammation</a:t>
            </a:r>
            <a:endParaRPr lang="hr-HR" dirty="0">
              <a:latin typeface="Comic Sans MS" pitchFamily="66" charset="0"/>
            </a:endParaRPr>
          </a:p>
        </p:txBody>
      </p:sp>
      <p:sp>
        <p:nvSpPr>
          <p:cNvPr id="19" name="Left-Right Arrow 18"/>
          <p:cNvSpPr>
            <a:spLocks noChangeArrowheads="1"/>
          </p:cNvSpPr>
          <p:nvPr/>
        </p:nvSpPr>
        <p:spPr bwMode="auto">
          <a:xfrm rot="20014751">
            <a:off x="3428992" y="5286388"/>
            <a:ext cx="1439862" cy="720725"/>
          </a:xfrm>
          <a:prstGeom prst="leftRightArrow">
            <a:avLst>
              <a:gd name="adj1" fmla="val 50000"/>
              <a:gd name="adj2" fmla="val 49945"/>
            </a:avLst>
          </a:prstGeom>
          <a:solidFill>
            <a:schemeClr val="accent1"/>
          </a:solidFill>
          <a:ln w="9525" algn="ctr">
            <a:solidFill>
              <a:schemeClr val="tx1"/>
            </a:solidFill>
            <a:round/>
            <a:headEnd/>
            <a:tailEnd/>
          </a:ln>
        </p:spPr>
        <p:txBody>
          <a:bodyPr wrap="none"/>
          <a:lstStyle/>
          <a:p>
            <a:endParaRPr lang="hr-HR" dirty="0">
              <a:latin typeface="Comic Sans MS" pitchFamily="66"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wipe(up)">
                                      <p:cBhvr>
                                        <p:cTn id="7" dur="500"/>
                                        <p:tgtEl>
                                          <p:spTgt spid="378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901"/>
                                        </p:tgtEl>
                                        <p:attrNameLst>
                                          <p:attrName>style.visibility</p:attrName>
                                        </p:attrNameLst>
                                      </p:cBhvr>
                                      <p:to>
                                        <p:strVal val="visible"/>
                                      </p:to>
                                    </p:set>
                                    <p:animEffect transition="in" filter="wipe(up)">
                                      <p:cBhvr>
                                        <p:cTn id="12" dur="500"/>
                                        <p:tgtEl>
                                          <p:spTgt spid="379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895"/>
                                        </p:tgtEl>
                                        <p:attrNameLst>
                                          <p:attrName>style.visibility</p:attrName>
                                        </p:attrNameLst>
                                      </p:cBhvr>
                                      <p:to>
                                        <p:strVal val="visible"/>
                                      </p:to>
                                    </p:set>
                                    <p:animEffect transition="in" filter="wipe(down)">
                                      <p:cBhvr>
                                        <p:cTn id="17" dur="500"/>
                                        <p:tgtEl>
                                          <p:spTgt spid="3789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7906"/>
                                        </p:tgtEl>
                                        <p:attrNameLst>
                                          <p:attrName>style.visibility</p:attrName>
                                        </p:attrNameLst>
                                      </p:cBhvr>
                                      <p:to>
                                        <p:strVal val="visible"/>
                                      </p:to>
                                    </p:set>
                                    <p:animEffect transition="in" filter="wipe(up)">
                                      <p:cBhvr>
                                        <p:cTn id="22" dur="500"/>
                                        <p:tgtEl>
                                          <p:spTgt spid="379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7896"/>
                                        </p:tgtEl>
                                        <p:attrNameLst>
                                          <p:attrName>style.visibility</p:attrName>
                                        </p:attrNameLst>
                                      </p:cBhvr>
                                      <p:to>
                                        <p:strVal val="visible"/>
                                      </p:to>
                                    </p:set>
                                    <p:animEffect transition="in" filter="wipe(left)">
                                      <p:cBhvr>
                                        <p:cTn id="27" dur="500"/>
                                        <p:tgtEl>
                                          <p:spTgt spid="3789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898"/>
                                        </p:tgtEl>
                                        <p:attrNameLst>
                                          <p:attrName>style.visibility</p:attrName>
                                        </p:attrNameLst>
                                      </p:cBhvr>
                                      <p:to>
                                        <p:strVal val="visible"/>
                                      </p:to>
                                    </p:set>
                                    <p:animEffect transition="in" filter="wipe(left)">
                                      <p:cBhvr>
                                        <p:cTn id="32" dur="500"/>
                                        <p:tgtEl>
                                          <p:spTgt spid="3789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7894"/>
                                        </p:tgtEl>
                                        <p:attrNameLst>
                                          <p:attrName>style.visibility</p:attrName>
                                        </p:attrNameLst>
                                      </p:cBhvr>
                                      <p:to>
                                        <p:strVal val="visible"/>
                                      </p:to>
                                    </p:set>
                                    <p:animEffect transition="in" filter="wipe(up)">
                                      <p:cBhvr>
                                        <p:cTn id="37" dur="2000"/>
                                        <p:tgtEl>
                                          <p:spTgt spid="3789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7897"/>
                                        </p:tgtEl>
                                        <p:attrNameLst>
                                          <p:attrName>style.visibility</p:attrName>
                                        </p:attrNameLst>
                                      </p:cBhvr>
                                      <p:to>
                                        <p:strVal val="visible"/>
                                      </p:to>
                                    </p:set>
                                    <p:animEffect transition="in" filter="wipe(left)">
                                      <p:cBhvr>
                                        <p:cTn id="42" dur="500"/>
                                        <p:tgtEl>
                                          <p:spTgt spid="3789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7899"/>
                                        </p:tgtEl>
                                        <p:attrNameLst>
                                          <p:attrName>style.visibility</p:attrName>
                                        </p:attrNameLst>
                                      </p:cBhvr>
                                      <p:to>
                                        <p:strVal val="visible"/>
                                      </p:to>
                                    </p:set>
                                    <p:animEffect transition="in" filter="wipe(down)">
                                      <p:cBhvr>
                                        <p:cTn id="47" dur="500"/>
                                        <p:tgtEl>
                                          <p:spTgt spid="3789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7904"/>
                                        </p:tgtEl>
                                        <p:attrNameLst>
                                          <p:attrName>style.visibility</p:attrName>
                                        </p:attrNameLst>
                                      </p:cBhvr>
                                      <p:to>
                                        <p:strVal val="visible"/>
                                      </p:to>
                                    </p:set>
                                    <p:animEffect transition="in" filter="wipe(left)">
                                      <p:cBhvr>
                                        <p:cTn id="52" dur="500"/>
                                        <p:tgtEl>
                                          <p:spTgt spid="3790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7900"/>
                                        </p:tgtEl>
                                        <p:attrNameLst>
                                          <p:attrName>style.visibility</p:attrName>
                                        </p:attrNameLst>
                                      </p:cBhvr>
                                      <p:to>
                                        <p:strVal val="visible"/>
                                      </p:to>
                                    </p:set>
                                    <p:animEffect transition="in" filter="wipe(left)">
                                      <p:cBhvr>
                                        <p:cTn id="57" dur="500"/>
                                        <p:tgtEl>
                                          <p:spTgt spid="3790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7905"/>
                                        </p:tgtEl>
                                        <p:attrNameLst>
                                          <p:attrName>style.visibility</p:attrName>
                                        </p:attrNameLst>
                                      </p:cBhvr>
                                      <p:to>
                                        <p:strVal val="visible"/>
                                      </p:to>
                                    </p:set>
                                    <p:animEffect transition="in" filter="wipe(left)">
                                      <p:cBhvr>
                                        <p:cTn id="62" dur="500"/>
                                        <p:tgtEl>
                                          <p:spTgt spid="3790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grpId="1" nodeType="clickEffect">
                                  <p:stCondLst>
                                    <p:cond delay="0"/>
                                  </p:stCondLst>
                                  <p:childTnLst>
                                    <p:animScale>
                                      <p:cBhvr>
                                        <p:cTn id="71"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P spid="37894" grpId="0"/>
      <p:bldP spid="37899" grpId="0" animBg="1"/>
      <p:bldP spid="37900" grpId="0" animBg="1"/>
      <p:bldP spid="37901" grpId="0" animBg="1"/>
      <p:bldP spid="37904" grpId="0"/>
      <p:bldP spid="37905" grpId="0"/>
      <p:bldP spid="37906" grpId="0"/>
      <p:bldP spid="19" grpId="0" animBg="1"/>
      <p:bldP spid="19"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p:cNvPicPr>
            <a:picLocks noChangeAspect="1" noChangeArrowheads="1"/>
          </p:cNvPicPr>
          <p:nvPr/>
        </p:nvPicPr>
        <p:blipFill>
          <a:blip r:embed="rId4" cstate="print"/>
          <a:srcRect/>
          <a:stretch>
            <a:fillRect/>
          </a:stretch>
        </p:blipFill>
        <p:spPr bwMode="auto">
          <a:xfrm>
            <a:off x="381000" y="685800"/>
            <a:ext cx="8229600" cy="5018088"/>
          </a:xfrm>
          <a:prstGeom prst="rect">
            <a:avLst/>
          </a:prstGeom>
          <a:noFill/>
          <a:ln w="9525">
            <a:noFill/>
            <a:miter lim="800000"/>
            <a:headEnd/>
            <a:tailEnd/>
          </a:ln>
        </p:spPr>
      </p:pic>
      <p:sp>
        <p:nvSpPr>
          <p:cNvPr id="6" name="TextBox 5"/>
          <p:cNvSpPr txBox="1"/>
          <p:nvPr/>
        </p:nvSpPr>
        <p:spPr>
          <a:xfrm>
            <a:off x="323528" y="260648"/>
            <a:ext cx="2254143" cy="584775"/>
          </a:xfrm>
          <a:prstGeom prst="rect">
            <a:avLst/>
          </a:prstGeom>
          <a:noFill/>
        </p:spPr>
        <p:txBody>
          <a:bodyPr wrap="none" rtlCol="0">
            <a:spAutoFit/>
          </a:bodyPr>
          <a:lstStyle/>
          <a:p>
            <a:r>
              <a:rPr lang="hr-HR" sz="3200" b="1" dirty="0" err="1" smtClean="0">
                <a:latin typeface="Comic Sans MS" pitchFamily="66" charset="0"/>
              </a:rPr>
              <a:t>Antibodies</a:t>
            </a:r>
            <a:endParaRPr lang="hr-HR" sz="3200" b="1" dirty="0">
              <a:latin typeface="Comic Sans MS" pitchFamily="66" charset="0"/>
            </a:endParaRPr>
          </a:p>
        </p:txBody>
      </p:sp>
      <p:sp>
        <p:nvSpPr>
          <p:cNvPr id="7" name="TextBox 6"/>
          <p:cNvSpPr txBox="1"/>
          <p:nvPr/>
        </p:nvSpPr>
        <p:spPr>
          <a:xfrm>
            <a:off x="0" y="5786454"/>
            <a:ext cx="9193542" cy="830997"/>
          </a:xfrm>
          <a:prstGeom prst="rect">
            <a:avLst/>
          </a:prstGeom>
          <a:noFill/>
        </p:spPr>
        <p:txBody>
          <a:bodyPr wrap="none" rtlCol="0">
            <a:spAutoFit/>
          </a:bodyPr>
          <a:lstStyle/>
          <a:p>
            <a:r>
              <a:rPr lang="hr-HR" sz="1600" dirty="0" err="1" smtClean="0">
                <a:latin typeface="Comic Sans MS" pitchFamily="66" charset="0"/>
              </a:rPr>
              <a:t>IgG</a:t>
            </a:r>
            <a:r>
              <a:rPr lang="hr-HR" sz="1600" dirty="0" smtClean="0">
                <a:latin typeface="Comic Sans MS" pitchFamily="66" charset="0"/>
              </a:rPr>
              <a:t> is </a:t>
            </a:r>
            <a:r>
              <a:rPr lang="hr-HR" sz="1600" dirty="0" err="1" smtClean="0">
                <a:latin typeface="Comic Sans MS" pitchFamily="66" charset="0"/>
              </a:rPr>
              <a:t>responisble</a:t>
            </a:r>
            <a:r>
              <a:rPr lang="hr-HR" sz="1600" dirty="0" smtClean="0">
                <a:latin typeface="Comic Sans MS" pitchFamily="66" charset="0"/>
              </a:rPr>
              <a:t> for </a:t>
            </a:r>
            <a:r>
              <a:rPr lang="hr-HR" sz="1600" dirty="0" err="1" smtClean="0">
                <a:latin typeface="Comic Sans MS" pitchFamily="66" charset="0"/>
              </a:rPr>
              <a:t>long</a:t>
            </a:r>
            <a:r>
              <a:rPr lang="hr-HR" sz="1600" dirty="0" smtClean="0">
                <a:latin typeface="Comic Sans MS" pitchFamily="66" charset="0"/>
              </a:rPr>
              <a:t> </a:t>
            </a:r>
            <a:r>
              <a:rPr lang="hr-HR" sz="1600" dirty="0" err="1" smtClean="0">
                <a:latin typeface="Comic Sans MS" pitchFamily="66" charset="0"/>
              </a:rPr>
              <a:t>lasting</a:t>
            </a:r>
            <a:r>
              <a:rPr lang="hr-HR" sz="1600" dirty="0" smtClean="0">
                <a:latin typeface="Comic Sans MS" pitchFamily="66" charset="0"/>
              </a:rPr>
              <a:t> </a:t>
            </a:r>
            <a:r>
              <a:rPr lang="hr-HR" sz="1600" dirty="0" err="1" smtClean="0">
                <a:latin typeface="Comic Sans MS" pitchFamily="66" charset="0"/>
              </a:rPr>
              <a:t>humoral</a:t>
            </a:r>
            <a:r>
              <a:rPr lang="hr-HR" sz="1600" dirty="0" smtClean="0">
                <a:latin typeface="Comic Sans MS" pitchFamily="66" charset="0"/>
              </a:rPr>
              <a:t> </a:t>
            </a:r>
            <a:r>
              <a:rPr lang="hr-HR" sz="1600" dirty="0" err="1" smtClean="0">
                <a:latin typeface="Comic Sans MS" pitchFamily="66" charset="0"/>
              </a:rPr>
              <a:t>immunity</a:t>
            </a:r>
            <a:r>
              <a:rPr lang="hr-HR" sz="1600" dirty="0" smtClean="0">
                <a:latin typeface="Comic Sans MS" pitchFamily="66" charset="0"/>
              </a:rPr>
              <a:t>, </a:t>
            </a:r>
            <a:r>
              <a:rPr lang="hr-HR" sz="1600" dirty="0" err="1" smtClean="0">
                <a:latin typeface="Comic Sans MS" pitchFamily="66" charset="0"/>
              </a:rPr>
              <a:t>cross</a:t>
            </a:r>
            <a:r>
              <a:rPr lang="hr-HR" sz="1600" dirty="0" smtClean="0">
                <a:latin typeface="Comic Sans MS" pitchFamily="66" charset="0"/>
              </a:rPr>
              <a:t> </a:t>
            </a:r>
            <a:r>
              <a:rPr lang="hr-HR" sz="1600" dirty="0" err="1" smtClean="0">
                <a:latin typeface="Comic Sans MS" pitchFamily="66" charset="0"/>
              </a:rPr>
              <a:t>the</a:t>
            </a:r>
            <a:r>
              <a:rPr lang="hr-HR" sz="1600" dirty="0" smtClean="0">
                <a:latin typeface="Comic Sans MS" pitchFamily="66" charset="0"/>
              </a:rPr>
              <a:t> placenta, </a:t>
            </a:r>
            <a:r>
              <a:rPr lang="hr-HR" sz="1600" dirty="0" err="1" smtClean="0">
                <a:latin typeface="Comic Sans MS" pitchFamily="66" charset="0"/>
              </a:rPr>
              <a:t>activates</a:t>
            </a:r>
            <a:r>
              <a:rPr lang="hr-HR" sz="1600" dirty="0" smtClean="0">
                <a:latin typeface="Comic Sans MS" pitchFamily="66" charset="0"/>
              </a:rPr>
              <a:t> </a:t>
            </a:r>
            <a:r>
              <a:rPr lang="hr-HR" sz="1600" dirty="0" err="1" smtClean="0">
                <a:latin typeface="Comic Sans MS" pitchFamily="66" charset="0"/>
              </a:rPr>
              <a:t>complemnet</a:t>
            </a:r>
            <a:endParaRPr lang="hr-HR" sz="1600" dirty="0" smtClean="0">
              <a:latin typeface="Comic Sans MS" pitchFamily="66" charset="0"/>
            </a:endParaRPr>
          </a:p>
          <a:p>
            <a:r>
              <a:rPr lang="hr-HR" sz="1600" dirty="0" smtClean="0">
                <a:latin typeface="Comic Sans MS" pitchFamily="66" charset="0"/>
              </a:rPr>
              <a:t>IgM  is the largest, it is the first after immunisation, do not cross placenta</a:t>
            </a:r>
          </a:p>
          <a:p>
            <a:r>
              <a:rPr lang="hr-HR" sz="1600" dirty="0" smtClean="0">
                <a:latin typeface="Comic Sans MS" pitchFamily="66" charset="0"/>
              </a:rPr>
              <a:t>IgA acts as protective paint in g.i.t and respiratory tract</a:t>
            </a:r>
            <a:endParaRPr lang="hr-HR" sz="1600" dirty="0">
              <a:latin typeface="Comic Sans MS" pitchFamily="66"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9666"/>
                                        </p:tgtEl>
                                        <p:attrNameLst>
                                          <p:attrName>style.visibility</p:attrName>
                                        </p:attrNameLst>
                                      </p:cBhvr>
                                      <p:to>
                                        <p:strVal val="visible"/>
                                      </p:to>
                                    </p:set>
                                    <p:animEffect transition="in" filter="wipe(left)">
                                      <p:cBhvr>
                                        <p:cTn id="7" dur="500"/>
                                        <p:tgtEl>
                                          <p:spTgt spid="369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descr="Description: http://pathmicro.med.sc.edu/ghaffar/immune-systems.gif"/>
          <p:cNvPicPr>
            <a:picLocks noChangeAspect="1" noChangeArrowheads="1"/>
          </p:cNvPicPr>
          <p:nvPr/>
        </p:nvPicPr>
        <p:blipFill>
          <a:blip r:embed="rId3" cstate="print"/>
          <a:srcRect/>
          <a:stretch>
            <a:fillRect/>
          </a:stretch>
        </p:blipFill>
        <p:spPr bwMode="auto">
          <a:xfrm>
            <a:off x="9760" y="836712"/>
            <a:ext cx="9134240" cy="5084806"/>
          </a:xfrm>
          <a:prstGeom prst="rect">
            <a:avLst/>
          </a:prstGeom>
          <a:noFill/>
        </p:spPr>
      </p:pic>
      <p:sp>
        <p:nvSpPr>
          <p:cNvPr id="3" name="TextBox 2"/>
          <p:cNvSpPr txBox="1"/>
          <p:nvPr/>
        </p:nvSpPr>
        <p:spPr>
          <a:xfrm>
            <a:off x="323528" y="1124744"/>
            <a:ext cx="3397084" cy="923330"/>
          </a:xfrm>
          <a:prstGeom prst="rect">
            <a:avLst/>
          </a:prstGeom>
          <a:noFill/>
        </p:spPr>
        <p:txBody>
          <a:bodyPr wrap="none" rtlCol="0">
            <a:spAutoFit/>
          </a:bodyPr>
          <a:lstStyle/>
          <a:p>
            <a:r>
              <a:rPr lang="hr-HR" dirty="0" err="1" smtClean="0">
                <a:latin typeface="Comic Sans MS" pitchFamily="66" charset="0"/>
              </a:rPr>
              <a:t>defensins</a:t>
            </a:r>
            <a:endParaRPr lang="hr-HR" dirty="0" smtClean="0">
              <a:latin typeface="Comic Sans MS" pitchFamily="66" charset="0"/>
            </a:endParaRPr>
          </a:p>
          <a:p>
            <a:r>
              <a:rPr lang="hr-HR" dirty="0" err="1" smtClean="0">
                <a:latin typeface="Comic Sans MS" pitchFamily="66" charset="0"/>
              </a:rPr>
              <a:t>complement</a:t>
            </a:r>
            <a:endParaRPr lang="hr-HR" dirty="0" smtClean="0">
              <a:latin typeface="Comic Sans MS" pitchFamily="66" charset="0"/>
            </a:endParaRPr>
          </a:p>
          <a:p>
            <a:r>
              <a:rPr lang="hr-HR" dirty="0" err="1" smtClean="0">
                <a:latin typeface="Comic Sans MS" pitchFamily="66" charset="0"/>
              </a:rPr>
              <a:t>TLRs</a:t>
            </a:r>
            <a:r>
              <a:rPr lang="hr-HR" dirty="0" smtClean="0">
                <a:latin typeface="Comic Sans MS" pitchFamily="66" charset="0"/>
              </a:rPr>
              <a:t> (</a:t>
            </a:r>
            <a:r>
              <a:rPr lang="hr-HR" dirty="0" err="1" smtClean="0">
                <a:latin typeface="Comic Sans MS" pitchFamily="66" charset="0"/>
              </a:rPr>
              <a:t>macrophages</a:t>
            </a:r>
            <a:r>
              <a:rPr lang="hr-HR" dirty="0" smtClean="0">
                <a:latin typeface="Comic Sans MS" pitchFamily="66" charset="0"/>
              </a:rPr>
              <a:t>, </a:t>
            </a:r>
            <a:r>
              <a:rPr lang="hr-HR" dirty="0" err="1" smtClean="0">
                <a:latin typeface="Comic Sans MS" pitchFamily="66" charset="0"/>
              </a:rPr>
              <a:t>Treg</a:t>
            </a:r>
            <a:r>
              <a:rPr lang="hr-HR" dirty="0" smtClean="0">
                <a:latin typeface="Comic Sans MS" pitchFamily="66" charset="0"/>
              </a:rPr>
              <a:t>, LC)</a:t>
            </a:r>
            <a:endParaRPr lang="hr-HR" dirty="0">
              <a:latin typeface="Comic Sans MS" pitchFamily="66" charset="0"/>
            </a:endParaRPr>
          </a:p>
        </p:txBody>
      </p:sp>
      <p:sp>
        <p:nvSpPr>
          <p:cNvPr id="4" name="TextBox 3"/>
          <p:cNvSpPr txBox="1"/>
          <p:nvPr/>
        </p:nvSpPr>
        <p:spPr>
          <a:xfrm>
            <a:off x="3923928" y="3284984"/>
            <a:ext cx="861133" cy="523220"/>
          </a:xfrm>
          <a:prstGeom prst="rect">
            <a:avLst/>
          </a:prstGeom>
          <a:noFill/>
        </p:spPr>
        <p:txBody>
          <a:bodyPr wrap="none" rtlCol="0">
            <a:spAutoFit/>
          </a:bodyPr>
          <a:lstStyle/>
          <a:p>
            <a:r>
              <a:rPr lang="hr-HR" sz="2800" b="1" dirty="0" smtClean="0">
                <a:latin typeface="Comic Sans MS" pitchFamily="66" charset="0"/>
              </a:rPr>
              <a:t>APC</a:t>
            </a:r>
            <a:endParaRPr lang="hr-HR" sz="2800" b="1" dirty="0">
              <a:latin typeface="Comic Sans MS" pitchFamily="66" charset="0"/>
            </a:endParaRPr>
          </a:p>
        </p:txBody>
      </p:sp>
      <p:cxnSp>
        <p:nvCxnSpPr>
          <p:cNvPr id="6" name="Straight Arrow Connector 5"/>
          <p:cNvCxnSpPr/>
          <p:nvPr/>
        </p:nvCxnSpPr>
        <p:spPr>
          <a:xfrm>
            <a:off x="3347864" y="3789040"/>
            <a:ext cx="2448272" cy="0"/>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609600" y="512763"/>
            <a:ext cx="2058988" cy="579437"/>
          </a:xfrm>
          <a:prstGeom prst="rect">
            <a:avLst/>
          </a:prstGeom>
          <a:noFill/>
          <a:ln w="9525">
            <a:noFill/>
            <a:miter lim="800000"/>
            <a:headEnd/>
            <a:tailEnd/>
          </a:ln>
          <a:effectLst/>
        </p:spPr>
        <p:txBody>
          <a:bodyPr wrap="none">
            <a:spAutoFit/>
          </a:bodyPr>
          <a:lstStyle/>
          <a:p>
            <a:r>
              <a:rPr lang="hr-HR" sz="3200" b="1">
                <a:latin typeface="Comic Sans MS" pitchFamily="66" charset="0"/>
              </a:rPr>
              <a:t>Epidermis</a:t>
            </a:r>
          </a:p>
        </p:txBody>
      </p:sp>
      <p:pic>
        <p:nvPicPr>
          <p:cNvPr id="152579" name="Picture 3" descr="slika 001"/>
          <p:cNvPicPr>
            <a:picLocks noChangeAspect="1" noChangeArrowheads="1"/>
          </p:cNvPicPr>
          <p:nvPr/>
        </p:nvPicPr>
        <p:blipFill>
          <a:blip r:embed="rId3" cstate="print"/>
          <a:srcRect/>
          <a:stretch>
            <a:fillRect/>
          </a:stretch>
        </p:blipFill>
        <p:spPr bwMode="auto">
          <a:xfrm>
            <a:off x="381000" y="1219200"/>
            <a:ext cx="3922713" cy="5638800"/>
          </a:xfrm>
          <a:prstGeom prst="rect">
            <a:avLst/>
          </a:prstGeom>
          <a:noFill/>
          <a:ln w="38100">
            <a:solidFill>
              <a:schemeClr val="accent2"/>
            </a:solidFill>
            <a:miter lim="800000"/>
            <a:headEnd/>
            <a:tailEnd/>
          </a:ln>
        </p:spPr>
      </p:pic>
      <p:sp>
        <p:nvSpPr>
          <p:cNvPr id="152584" name="Text Box 8"/>
          <p:cNvSpPr txBox="1">
            <a:spLocks noChangeArrowheads="1"/>
          </p:cNvSpPr>
          <p:nvPr/>
        </p:nvSpPr>
        <p:spPr bwMode="auto">
          <a:xfrm rot="-5349222">
            <a:off x="-837558" y="3509318"/>
            <a:ext cx="2132315" cy="461665"/>
          </a:xfrm>
          <a:prstGeom prst="rect">
            <a:avLst/>
          </a:prstGeom>
          <a:noFill/>
          <a:ln w="9525">
            <a:noFill/>
            <a:miter lim="800000"/>
            <a:headEnd/>
            <a:tailEnd/>
          </a:ln>
          <a:effectLst/>
        </p:spPr>
        <p:txBody>
          <a:bodyPr wrap="none">
            <a:spAutoFit/>
          </a:bodyPr>
          <a:lstStyle/>
          <a:p>
            <a:r>
              <a:rPr lang="hr-HR" sz="2400" b="1" dirty="0" smtClean="0">
                <a:solidFill>
                  <a:srgbClr val="F01A52"/>
                </a:solidFill>
                <a:latin typeface="Comic Sans MS" pitchFamily="66" charset="0"/>
              </a:rPr>
              <a:t>0,1 </a:t>
            </a:r>
            <a:r>
              <a:rPr lang="hr-HR" sz="2400" b="1" dirty="0">
                <a:solidFill>
                  <a:srgbClr val="F01A52"/>
                </a:solidFill>
                <a:latin typeface="Comic Sans MS" pitchFamily="66" charset="0"/>
              </a:rPr>
              <a:t>-1,5 mm</a:t>
            </a:r>
          </a:p>
        </p:txBody>
      </p:sp>
      <p:sp>
        <p:nvSpPr>
          <p:cNvPr id="152585" name="AutoShape 9"/>
          <p:cNvSpPr>
            <a:spLocks noChangeArrowheads="1"/>
          </p:cNvSpPr>
          <p:nvPr/>
        </p:nvSpPr>
        <p:spPr bwMode="auto">
          <a:xfrm>
            <a:off x="4572000" y="762000"/>
            <a:ext cx="2286000" cy="6096000"/>
          </a:xfrm>
          <a:prstGeom prst="upArrow">
            <a:avLst>
              <a:gd name="adj1" fmla="val 50000"/>
              <a:gd name="adj2" fmla="val 66667"/>
            </a:avLst>
          </a:prstGeom>
          <a:solidFill>
            <a:srgbClr val="EBCBE3"/>
          </a:solidFill>
          <a:ln w="9525">
            <a:solidFill>
              <a:schemeClr val="tx1"/>
            </a:solidFill>
            <a:miter lim="800000"/>
            <a:headEnd/>
            <a:tailEnd/>
          </a:ln>
          <a:effectLst/>
        </p:spPr>
        <p:txBody>
          <a:bodyPr wrap="none" anchor="ctr"/>
          <a:lstStyle/>
          <a:p>
            <a:pPr algn="ctr"/>
            <a:endParaRPr lang="en-GB" sz="2400">
              <a:latin typeface="Comic Sans MS" pitchFamily="66" charset="0"/>
            </a:endParaRPr>
          </a:p>
        </p:txBody>
      </p:sp>
      <p:sp>
        <p:nvSpPr>
          <p:cNvPr id="152587" name="Rectangle 11"/>
          <p:cNvSpPr>
            <a:spLocks noChangeArrowheads="1"/>
          </p:cNvSpPr>
          <p:nvPr/>
        </p:nvSpPr>
        <p:spPr bwMode="auto">
          <a:xfrm>
            <a:off x="4786314" y="1428736"/>
            <a:ext cx="1828800" cy="1754326"/>
          </a:xfrm>
          <a:prstGeom prst="rect">
            <a:avLst/>
          </a:prstGeom>
          <a:noFill/>
          <a:ln w="9525">
            <a:noFill/>
            <a:miter lim="800000"/>
            <a:headEnd/>
            <a:tailEnd/>
          </a:ln>
          <a:effectLst/>
        </p:spPr>
        <p:txBody>
          <a:bodyPr>
            <a:spAutoFit/>
          </a:bodyPr>
          <a:lstStyle/>
          <a:p>
            <a:pPr algn="ctr">
              <a:spcBef>
                <a:spcPct val="50000"/>
              </a:spcBef>
            </a:pPr>
            <a:r>
              <a:rPr lang="hr-HR" sz="2400" b="1" dirty="0">
                <a:latin typeface="Comic Sans MS" pitchFamily="66" charset="0"/>
              </a:rPr>
              <a:t>turn </a:t>
            </a:r>
            <a:r>
              <a:rPr lang="hr-HR" sz="2400" b="1" dirty="0" smtClean="0">
                <a:latin typeface="Comic Sans MS" pitchFamily="66" charset="0"/>
              </a:rPr>
              <a:t>over or transit time</a:t>
            </a:r>
            <a:endParaRPr lang="hr-HR" sz="2400" b="1" dirty="0">
              <a:latin typeface="Comic Sans MS" pitchFamily="66" charset="0"/>
            </a:endParaRPr>
          </a:p>
          <a:p>
            <a:pPr algn="ctr">
              <a:spcBef>
                <a:spcPct val="50000"/>
              </a:spcBef>
            </a:pPr>
            <a:r>
              <a:rPr lang="hr-HR" sz="2400" b="1" dirty="0">
                <a:latin typeface="Comic Sans MS" pitchFamily="66" charset="0"/>
              </a:rPr>
              <a:t>28 </a:t>
            </a:r>
            <a:r>
              <a:rPr lang="hr-HR" sz="2400" b="1" dirty="0" smtClean="0">
                <a:latin typeface="Comic Sans MS" pitchFamily="66" charset="0"/>
              </a:rPr>
              <a:t>days</a:t>
            </a:r>
            <a:endParaRPr lang="en-GB" sz="2400" b="1" dirty="0">
              <a:latin typeface="Comic Sans MS" pitchFamily="66" charset="0"/>
            </a:endParaRPr>
          </a:p>
        </p:txBody>
      </p:sp>
      <p:pic>
        <p:nvPicPr>
          <p:cNvPr id="7" name="Picture 8" descr="silk+scarf+%C2%A316"/>
          <p:cNvPicPr>
            <a:picLocks noChangeAspect="1" noChangeArrowheads="1"/>
          </p:cNvPicPr>
          <p:nvPr/>
        </p:nvPicPr>
        <p:blipFill>
          <a:blip r:embed="rId4" cstate="print"/>
          <a:srcRect/>
          <a:stretch>
            <a:fillRect/>
          </a:stretch>
        </p:blipFill>
        <p:spPr bwMode="auto">
          <a:xfrm>
            <a:off x="6400800" y="3581400"/>
            <a:ext cx="2743200" cy="2743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2584"/>
                                        </p:tgtEl>
                                        <p:attrNameLst>
                                          <p:attrName>style.visibility</p:attrName>
                                        </p:attrNameLst>
                                      </p:cBhvr>
                                      <p:to>
                                        <p:strVal val="visible"/>
                                      </p:to>
                                    </p:set>
                                    <p:anim calcmode="lin" valueType="num">
                                      <p:cBhvr>
                                        <p:cTn id="7" dur="500" fill="hold"/>
                                        <p:tgtEl>
                                          <p:spTgt spid="152584"/>
                                        </p:tgtEl>
                                        <p:attrNameLst>
                                          <p:attrName>ppt_w</p:attrName>
                                        </p:attrNameLst>
                                      </p:cBhvr>
                                      <p:tavLst>
                                        <p:tav tm="0">
                                          <p:val>
                                            <p:fltVal val="0"/>
                                          </p:val>
                                        </p:tav>
                                        <p:tav tm="100000">
                                          <p:val>
                                            <p:strVal val="#ppt_w"/>
                                          </p:val>
                                        </p:tav>
                                      </p:tavLst>
                                    </p:anim>
                                    <p:anim calcmode="lin" valueType="num">
                                      <p:cBhvr>
                                        <p:cTn id="8" dur="500" fill="hold"/>
                                        <p:tgtEl>
                                          <p:spTgt spid="15258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2585"/>
                                        </p:tgtEl>
                                        <p:attrNameLst>
                                          <p:attrName>style.visibility</p:attrName>
                                        </p:attrNameLst>
                                      </p:cBhvr>
                                      <p:to>
                                        <p:strVal val="visible"/>
                                      </p:to>
                                    </p:set>
                                    <p:anim calcmode="lin" valueType="num">
                                      <p:cBhvr>
                                        <p:cTn id="13" dur="500" fill="hold"/>
                                        <p:tgtEl>
                                          <p:spTgt spid="152585"/>
                                        </p:tgtEl>
                                        <p:attrNameLst>
                                          <p:attrName>ppt_w</p:attrName>
                                        </p:attrNameLst>
                                      </p:cBhvr>
                                      <p:tavLst>
                                        <p:tav tm="0">
                                          <p:val>
                                            <p:fltVal val="0"/>
                                          </p:val>
                                        </p:tav>
                                        <p:tav tm="100000">
                                          <p:val>
                                            <p:strVal val="#ppt_w"/>
                                          </p:val>
                                        </p:tav>
                                      </p:tavLst>
                                    </p:anim>
                                    <p:anim calcmode="lin" valueType="num">
                                      <p:cBhvr>
                                        <p:cTn id="14" dur="500" fill="hold"/>
                                        <p:tgtEl>
                                          <p:spTgt spid="15258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2587">
                                            <p:txEl>
                                              <p:pRg st="0" end="0"/>
                                            </p:txEl>
                                          </p:spTgt>
                                        </p:tgtEl>
                                        <p:attrNameLst>
                                          <p:attrName>style.visibility</p:attrName>
                                        </p:attrNameLst>
                                      </p:cBhvr>
                                      <p:to>
                                        <p:strVal val="visible"/>
                                      </p:to>
                                    </p:set>
                                    <p:animEffect transition="in" filter="wipe(left)">
                                      <p:cBhvr>
                                        <p:cTn id="19" dur="500"/>
                                        <p:tgtEl>
                                          <p:spTgt spid="15258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2587">
                                            <p:txEl>
                                              <p:pRg st="1" end="1"/>
                                            </p:txEl>
                                          </p:spTgt>
                                        </p:tgtEl>
                                        <p:attrNameLst>
                                          <p:attrName>style.visibility</p:attrName>
                                        </p:attrNameLst>
                                      </p:cBhvr>
                                      <p:to>
                                        <p:strVal val="visible"/>
                                      </p:to>
                                    </p:set>
                                    <p:animEffect transition="in" filter="wipe(left)">
                                      <p:cBhvr>
                                        <p:cTn id="24" dur="500"/>
                                        <p:tgtEl>
                                          <p:spTgt spid="15258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4" grpId="0" autoUpdateAnimBg="0"/>
      <p:bldP spid="152585" grpId="0" animBg="1" autoUpdateAnimBg="0"/>
      <p:bldP spid="152587"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4" cstate="print"/>
          <a:srcRect/>
          <a:stretch>
            <a:fillRect/>
          </a:stretch>
        </p:blipFill>
        <p:spPr bwMode="auto">
          <a:xfrm>
            <a:off x="588963" y="0"/>
            <a:ext cx="8228012" cy="6842125"/>
          </a:xfrm>
          <a:prstGeom prst="rect">
            <a:avLst/>
          </a:prstGeom>
          <a:noFill/>
          <a:ln w="9525">
            <a:noFill/>
            <a:miter lim="800000"/>
            <a:headEnd/>
            <a:tailEnd/>
          </a:ln>
        </p:spPr>
      </p:pic>
      <p:cxnSp>
        <p:nvCxnSpPr>
          <p:cNvPr id="5" name="Straight Connector 4"/>
          <p:cNvCxnSpPr/>
          <p:nvPr/>
        </p:nvCxnSpPr>
        <p:spPr>
          <a:xfrm flipV="1">
            <a:off x="6715125" y="857250"/>
            <a:ext cx="736600" cy="190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643688" y="3071813"/>
            <a:ext cx="20161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643688" y="4500563"/>
            <a:ext cx="3603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72250" y="4786313"/>
            <a:ext cx="3603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643688" y="5572125"/>
            <a:ext cx="14398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643688" y="6143625"/>
            <a:ext cx="928687"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The Gell and Coombs system defines four basic immunologic mechanisms for drug reactions.25 Type I reactions (anaphylaxis) result from IgE antibodies binding to drug antigen and cross-linkage of adjacent IgE molecules, leading to mediator release. Type II (cytotoxic) reactions occur when IgG or IgM antibodies recognize drug antigen associated with cell membranes, causing complement activation. Type III (immune complex) reactions involve the formation of antigen-antibody complexes. Type IV (delayed hypersensitivity) reactions are mediated by sensitized lymphocytes.">
            <a:hlinkClick r:id="rId3"/>
          </p:cNvPr>
          <p:cNvPicPr>
            <a:picLocks noChangeAspect="1" noChangeArrowheads="1"/>
          </p:cNvPicPr>
          <p:nvPr/>
        </p:nvPicPr>
        <p:blipFill>
          <a:blip r:embed="rId4" cstate="print"/>
          <a:srcRect/>
          <a:stretch>
            <a:fillRect/>
          </a:stretch>
        </p:blipFill>
        <p:spPr bwMode="auto">
          <a:xfrm>
            <a:off x="0" y="1028086"/>
            <a:ext cx="9144000" cy="3634384"/>
          </a:xfrm>
          <a:prstGeom prst="rect">
            <a:avLst/>
          </a:prstGeom>
          <a:noFill/>
        </p:spPr>
      </p:pic>
      <p:sp>
        <p:nvSpPr>
          <p:cNvPr id="4" name="TextBox 3"/>
          <p:cNvSpPr txBox="1"/>
          <p:nvPr/>
        </p:nvSpPr>
        <p:spPr>
          <a:xfrm>
            <a:off x="357158" y="4786322"/>
            <a:ext cx="1739579" cy="830997"/>
          </a:xfrm>
          <a:prstGeom prst="rect">
            <a:avLst/>
          </a:prstGeom>
          <a:noFill/>
        </p:spPr>
        <p:txBody>
          <a:bodyPr wrap="none" rtlCol="0">
            <a:spAutoFit/>
          </a:bodyPr>
          <a:lstStyle/>
          <a:p>
            <a:pPr algn="ctr"/>
            <a:r>
              <a:rPr lang="hr-HR" sz="2800" b="1" dirty="0" smtClean="0">
                <a:latin typeface="Comic Sans MS" pitchFamily="66" charset="0"/>
              </a:rPr>
              <a:t>I type</a:t>
            </a:r>
          </a:p>
          <a:p>
            <a:pPr algn="ctr"/>
            <a:r>
              <a:rPr lang="hr-HR" sz="2000" dirty="0" smtClean="0">
                <a:latin typeface="Comic Sans MS" pitchFamily="66" charset="0"/>
              </a:rPr>
              <a:t>(anaphylaxis)</a:t>
            </a:r>
            <a:endParaRPr lang="hr-HR" sz="2000" dirty="0">
              <a:latin typeface="Comic Sans MS" pitchFamily="66" charset="0"/>
            </a:endParaRPr>
          </a:p>
        </p:txBody>
      </p:sp>
      <p:sp>
        <p:nvSpPr>
          <p:cNvPr id="5" name="TextBox 4"/>
          <p:cNvSpPr txBox="1"/>
          <p:nvPr/>
        </p:nvSpPr>
        <p:spPr>
          <a:xfrm>
            <a:off x="2571736" y="4786322"/>
            <a:ext cx="1502334" cy="830997"/>
          </a:xfrm>
          <a:prstGeom prst="rect">
            <a:avLst/>
          </a:prstGeom>
          <a:noFill/>
        </p:spPr>
        <p:txBody>
          <a:bodyPr wrap="none" rtlCol="0">
            <a:spAutoFit/>
          </a:bodyPr>
          <a:lstStyle/>
          <a:p>
            <a:pPr algn="ctr"/>
            <a:r>
              <a:rPr lang="hr-HR" sz="2800" b="1" dirty="0" smtClean="0">
                <a:latin typeface="Comic Sans MS" pitchFamily="66" charset="0"/>
              </a:rPr>
              <a:t>II type</a:t>
            </a:r>
          </a:p>
          <a:p>
            <a:pPr algn="ctr"/>
            <a:r>
              <a:rPr lang="hr-HR" sz="2000" dirty="0" smtClean="0">
                <a:latin typeface="Comic Sans MS" pitchFamily="66" charset="0"/>
              </a:rPr>
              <a:t>(cytotoxic)</a:t>
            </a:r>
            <a:endParaRPr lang="hr-HR" sz="2000" dirty="0">
              <a:latin typeface="Comic Sans MS" pitchFamily="66" charset="0"/>
            </a:endParaRPr>
          </a:p>
        </p:txBody>
      </p:sp>
      <p:sp>
        <p:nvSpPr>
          <p:cNvPr id="8" name="TextBox 7"/>
          <p:cNvSpPr txBox="1"/>
          <p:nvPr/>
        </p:nvSpPr>
        <p:spPr>
          <a:xfrm>
            <a:off x="4500562" y="4786322"/>
            <a:ext cx="2294219" cy="830997"/>
          </a:xfrm>
          <a:prstGeom prst="rect">
            <a:avLst/>
          </a:prstGeom>
          <a:noFill/>
        </p:spPr>
        <p:txBody>
          <a:bodyPr wrap="none" rtlCol="0">
            <a:spAutoFit/>
          </a:bodyPr>
          <a:lstStyle/>
          <a:p>
            <a:pPr algn="ctr"/>
            <a:r>
              <a:rPr lang="hr-HR" sz="2800" b="1" dirty="0" smtClean="0">
                <a:latin typeface="Comic Sans MS" pitchFamily="66" charset="0"/>
              </a:rPr>
              <a:t>III type</a:t>
            </a:r>
          </a:p>
          <a:p>
            <a:pPr algn="ctr"/>
            <a:r>
              <a:rPr lang="hr-HR" sz="2000" dirty="0" smtClean="0">
                <a:latin typeface="Comic Sans MS" pitchFamily="66" charset="0"/>
              </a:rPr>
              <a:t>(immune complex)</a:t>
            </a:r>
            <a:endParaRPr lang="hr-HR" sz="2000" dirty="0">
              <a:latin typeface="Comic Sans MS" pitchFamily="66" charset="0"/>
            </a:endParaRPr>
          </a:p>
        </p:txBody>
      </p:sp>
      <p:sp>
        <p:nvSpPr>
          <p:cNvPr id="9" name="TextBox 8"/>
          <p:cNvSpPr txBox="1"/>
          <p:nvPr/>
        </p:nvSpPr>
        <p:spPr>
          <a:xfrm>
            <a:off x="6849781" y="4786322"/>
            <a:ext cx="2077812" cy="1138773"/>
          </a:xfrm>
          <a:prstGeom prst="rect">
            <a:avLst/>
          </a:prstGeom>
          <a:noFill/>
        </p:spPr>
        <p:txBody>
          <a:bodyPr wrap="none" rtlCol="0">
            <a:spAutoFit/>
          </a:bodyPr>
          <a:lstStyle/>
          <a:p>
            <a:pPr algn="ctr"/>
            <a:r>
              <a:rPr lang="hr-HR" sz="2800" b="1" dirty="0" smtClean="0">
                <a:latin typeface="Comic Sans MS" pitchFamily="66" charset="0"/>
              </a:rPr>
              <a:t>IV type</a:t>
            </a:r>
          </a:p>
          <a:p>
            <a:pPr algn="ctr"/>
            <a:r>
              <a:rPr lang="hr-HR" sz="2000" dirty="0" smtClean="0">
                <a:latin typeface="Comic Sans MS" pitchFamily="66" charset="0"/>
              </a:rPr>
              <a:t>(delayed </a:t>
            </a:r>
          </a:p>
          <a:p>
            <a:pPr algn="ctr"/>
            <a:r>
              <a:rPr lang="hr-HR" sz="2000" dirty="0" smtClean="0">
                <a:latin typeface="Comic Sans MS" pitchFamily="66" charset="0"/>
              </a:rPr>
              <a:t>hypersenitivity)</a:t>
            </a:r>
            <a:endParaRPr lang="hr-HR" sz="2000" dirty="0">
              <a:latin typeface="Comic Sans MS" pitchFamily="66" charset="0"/>
            </a:endParaRPr>
          </a:p>
        </p:txBody>
      </p:sp>
      <p:sp>
        <p:nvSpPr>
          <p:cNvPr id="10" name="Rectangle 9"/>
          <p:cNvSpPr/>
          <p:nvPr/>
        </p:nvSpPr>
        <p:spPr>
          <a:xfrm>
            <a:off x="2214546" y="214290"/>
            <a:ext cx="2071702" cy="542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Rectangle 10"/>
          <p:cNvSpPr/>
          <p:nvPr/>
        </p:nvSpPr>
        <p:spPr>
          <a:xfrm>
            <a:off x="4286248" y="285728"/>
            <a:ext cx="2500330" cy="542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Rectangle 11"/>
          <p:cNvSpPr/>
          <p:nvPr/>
        </p:nvSpPr>
        <p:spPr>
          <a:xfrm>
            <a:off x="6715140" y="500042"/>
            <a:ext cx="2428860" cy="542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3" name="Rounded Rectangle 12"/>
          <p:cNvSpPr/>
          <p:nvPr/>
        </p:nvSpPr>
        <p:spPr>
          <a:xfrm>
            <a:off x="642910" y="2071678"/>
            <a:ext cx="714380" cy="3571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frontiers-in-genetics.org/pictures/mastocyte_1.jpg"/>
          <p:cNvPicPr>
            <a:picLocks noChangeAspect="1" noChangeArrowheads="1"/>
          </p:cNvPicPr>
          <p:nvPr/>
        </p:nvPicPr>
        <p:blipFill>
          <a:blip r:embed="rId4" cstate="print"/>
          <a:srcRect/>
          <a:stretch>
            <a:fillRect/>
          </a:stretch>
        </p:blipFill>
        <p:spPr bwMode="auto">
          <a:xfrm>
            <a:off x="200025" y="642938"/>
            <a:ext cx="8721725" cy="4143375"/>
          </a:xfrm>
          <a:prstGeom prst="rect">
            <a:avLst/>
          </a:prstGeom>
          <a:noFill/>
          <a:ln w="9525">
            <a:noFill/>
            <a:miter lim="800000"/>
            <a:headEnd/>
            <a:tailEnd/>
          </a:ln>
        </p:spPr>
      </p:pic>
      <p:sp>
        <p:nvSpPr>
          <p:cNvPr id="10243" name="TextBox 2"/>
          <p:cNvSpPr txBox="1">
            <a:spLocks noChangeArrowheads="1"/>
          </p:cNvSpPr>
          <p:nvPr/>
        </p:nvSpPr>
        <p:spPr bwMode="auto">
          <a:xfrm>
            <a:off x="2714625" y="5429250"/>
            <a:ext cx="2858475" cy="830997"/>
          </a:xfrm>
          <a:prstGeom prst="rect">
            <a:avLst/>
          </a:prstGeom>
          <a:noFill/>
          <a:ln w="9525">
            <a:noFill/>
            <a:miter lim="800000"/>
            <a:headEnd/>
            <a:tailEnd/>
          </a:ln>
        </p:spPr>
        <p:txBody>
          <a:bodyPr wrap="none">
            <a:spAutoFit/>
          </a:bodyPr>
          <a:lstStyle/>
          <a:p>
            <a:r>
              <a:rPr lang="hr-HR" sz="4800" b="1" dirty="0" smtClean="0">
                <a:latin typeface="Comic Sans MS" pitchFamily="66" charset="0"/>
              </a:rPr>
              <a:t>mast </a:t>
            </a:r>
            <a:r>
              <a:rPr lang="hr-HR" sz="4800" b="1" dirty="0" err="1" smtClean="0">
                <a:latin typeface="Comic Sans MS" pitchFamily="66" charset="0"/>
              </a:rPr>
              <a:t>cell</a:t>
            </a:r>
            <a:endParaRPr lang="hr-HR" sz="4800" b="1" dirty="0">
              <a:latin typeface="Comic Sans MS" pitchFamily="66" charset="0"/>
            </a:endParaRPr>
          </a:p>
        </p:txBody>
      </p:sp>
      <p:pic>
        <p:nvPicPr>
          <p:cNvPr id="10244" name="Picture 4" descr="http://www.cycnus.de/cycnus/gimmicks/images/y%20gross.gif"/>
          <p:cNvPicPr>
            <a:picLocks noChangeAspect="1" noChangeArrowheads="1"/>
          </p:cNvPicPr>
          <p:nvPr/>
        </p:nvPicPr>
        <p:blipFill>
          <a:blip r:embed="rId5" cstate="print"/>
          <a:srcRect/>
          <a:stretch>
            <a:fillRect/>
          </a:stretch>
        </p:blipFill>
        <p:spPr bwMode="auto">
          <a:xfrm>
            <a:off x="2214563" y="785813"/>
            <a:ext cx="1012825" cy="1255712"/>
          </a:xfrm>
          <a:prstGeom prst="rect">
            <a:avLst/>
          </a:prstGeom>
          <a:noFill/>
          <a:ln w="9525">
            <a:noFill/>
            <a:miter lim="800000"/>
            <a:headEnd/>
            <a:tailEnd/>
          </a:ln>
        </p:spPr>
      </p:pic>
      <p:pic>
        <p:nvPicPr>
          <p:cNvPr id="10245" name="Picture 4" descr="http://www.cycnus.de/cycnus/gimmicks/images/y%20gross.gif"/>
          <p:cNvPicPr>
            <a:picLocks noChangeAspect="1" noChangeArrowheads="1"/>
          </p:cNvPicPr>
          <p:nvPr/>
        </p:nvPicPr>
        <p:blipFill>
          <a:blip r:embed="rId5" cstate="print"/>
          <a:srcRect/>
          <a:stretch>
            <a:fillRect/>
          </a:stretch>
        </p:blipFill>
        <p:spPr bwMode="auto">
          <a:xfrm>
            <a:off x="1143000" y="785813"/>
            <a:ext cx="1012825" cy="1255712"/>
          </a:xfrm>
          <a:prstGeom prst="rect">
            <a:avLst/>
          </a:prstGeom>
          <a:noFill/>
          <a:ln w="9525">
            <a:noFill/>
            <a:miter lim="800000"/>
            <a:headEnd/>
            <a:tailEnd/>
          </a:ln>
        </p:spPr>
      </p:pic>
      <p:sp>
        <p:nvSpPr>
          <p:cNvPr id="6" name="Block Arc 5"/>
          <p:cNvSpPr/>
          <p:nvPr/>
        </p:nvSpPr>
        <p:spPr bwMode="auto">
          <a:xfrm rot="10800000">
            <a:off x="1306513" y="1517650"/>
            <a:ext cx="642937" cy="785813"/>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wrap="none"/>
          <a:lstStyle/>
          <a:p>
            <a:pPr>
              <a:defRPr/>
            </a:pPr>
            <a:endParaRPr lang="hr-HR"/>
          </a:p>
        </p:txBody>
      </p:sp>
      <p:sp>
        <p:nvSpPr>
          <p:cNvPr id="7" name="Block Arc 6"/>
          <p:cNvSpPr/>
          <p:nvPr/>
        </p:nvSpPr>
        <p:spPr bwMode="auto">
          <a:xfrm rot="10800000">
            <a:off x="2357438" y="1500188"/>
            <a:ext cx="642937" cy="785812"/>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wrap="none"/>
          <a:lstStyle/>
          <a:p>
            <a:pPr>
              <a:defRPr/>
            </a:pPr>
            <a:endParaRPr lang="hr-HR"/>
          </a:p>
        </p:txBody>
      </p:sp>
      <p:sp>
        <p:nvSpPr>
          <p:cNvPr id="10" name="Block Arc 9"/>
          <p:cNvSpPr/>
          <p:nvPr/>
        </p:nvSpPr>
        <p:spPr bwMode="auto">
          <a:xfrm>
            <a:off x="1357313" y="461963"/>
            <a:ext cx="1357312" cy="1214437"/>
          </a:xfrm>
          <a:prstGeom prst="blockArc">
            <a:avLst/>
          </a:prstGeom>
          <a:solidFill>
            <a:srgbClr val="F72BC2"/>
          </a:solidFill>
          <a:ln w="9525" cap="flat" cmpd="sng" algn="ctr">
            <a:solidFill>
              <a:schemeClr val="tx1"/>
            </a:solidFill>
            <a:prstDash val="solid"/>
            <a:round/>
            <a:headEnd type="none" w="med" len="med"/>
            <a:tailEnd type="none" w="med" len="med"/>
          </a:ln>
          <a:effectLst/>
        </p:spPr>
        <p:txBody>
          <a:bodyPr wrap="none"/>
          <a:lstStyle/>
          <a:p>
            <a:pPr>
              <a:defRPr/>
            </a:pPr>
            <a:endParaRPr lang="hr-HR"/>
          </a:p>
        </p:txBody>
      </p:sp>
      <p:sp>
        <p:nvSpPr>
          <p:cNvPr id="11" name="TextBox 9"/>
          <p:cNvSpPr txBox="1">
            <a:spLocks noChangeArrowheads="1"/>
          </p:cNvSpPr>
          <p:nvPr/>
        </p:nvSpPr>
        <p:spPr bwMode="auto">
          <a:xfrm>
            <a:off x="1259632" y="0"/>
            <a:ext cx="1707390" cy="461665"/>
          </a:xfrm>
          <a:prstGeom prst="rect">
            <a:avLst/>
          </a:prstGeom>
          <a:noFill/>
          <a:ln w="9525">
            <a:noFill/>
            <a:miter lim="800000"/>
            <a:headEnd/>
            <a:tailEnd/>
          </a:ln>
        </p:spPr>
        <p:txBody>
          <a:bodyPr wrap="none">
            <a:spAutoFit/>
          </a:bodyPr>
          <a:lstStyle/>
          <a:p>
            <a:r>
              <a:rPr lang="hr-HR" sz="2400" dirty="0" err="1" smtClean="0"/>
              <a:t>crosslinking</a:t>
            </a:r>
            <a:r>
              <a:rPr lang="hr-HR" sz="2400" dirty="0" smtClean="0"/>
              <a:t> </a:t>
            </a:r>
            <a:endParaRPr lang="hr-HR" sz="2400" dirty="0"/>
          </a:p>
        </p:txBody>
      </p:sp>
      <p:sp>
        <p:nvSpPr>
          <p:cNvPr id="12" name="TextBox 11"/>
          <p:cNvSpPr txBox="1"/>
          <p:nvPr/>
        </p:nvSpPr>
        <p:spPr>
          <a:xfrm>
            <a:off x="3131840" y="980728"/>
            <a:ext cx="463588" cy="369332"/>
          </a:xfrm>
          <a:prstGeom prst="rect">
            <a:avLst/>
          </a:prstGeom>
          <a:noFill/>
        </p:spPr>
        <p:txBody>
          <a:bodyPr wrap="none" rtlCol="0">
            <a:spAutoFit/>
          </a:bodyPr>
          <a:lstStyle/>
          <a:p>
            <a:r>
              <a:rPr lang="hr-HR" dirty="0" err="1" smtClean="0">
                <a:solidFill>
                  <a:schemeClr val="bg1"/>
                </a:solidFill>
              </a:rPr>
              <a:t>IgE</a:t>
            </a:r>
            <a:endParaRPr lang="hr-HR" dirty="0">
              <a:solidFill>
                <a:schemeClr val="bg1"/>
              </a:solidFill>
            </a:endParaRPr>
          </a:p>
        </p:txBody>
      </p:sp>
      <p:sp>
        <p:nvSpPr>
          <p:cNvPr id="13" name="TextBox 12"/>
          <p:cNvSpPr txBox="1"/>
          <p:nvPr/>
        </p:nvSpPr>
        <p:spPr>
          <a:xfrm>
            <a:off x="827584" y="1052736"/>
            <a:ext cx="463588" cy="369332"/>
          </a:xfrm>
          <a:prstGeom prst="rect">
            <a:avLst/>
          </a:prstGeom>
          <a:noFill/>
        </p:spPr>
        <p:txBody>
          <a:bodyPr wrap="none" rtlCol="0">
            <a:spAutoFit/>
          </a:bodyPr>
          <a:lstStyle/>
          <a:p>
            <a:r>
              <a:rPr lang="hr-HR" dirty="0" err="1" smtClean="0">
                <a:solidFill>
                  <a:schemeClr val="bg1"/>
                </a:solidFill>
              </a:rPr>
              <a:t>IgE</a:t>
            </a:r>
            <a:endParaRPr lang="hr-HR" dirty="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0245"/>
                                        </p:tgtEl>
                                        <p:attrNameLst>
                                          <p:attrName>style.visibility</p:attrName>
                                        </p:attrNameLst>
                                      </p:cBhvr>
                                      <p:to>
                                        <p:strVal val="visible"/>
                                      </p:to>
                                    </p:set>
                                    <p:anim calcmode="lin" valueType="num">
                                      <p:cBhvr additive="base">
                                        <p:cTn id="17" dur="500" fill="hold"/>
                                        <p:tgtEl>
                                          <p:spTgt spid="10245"/>
                                        </p:tgtEl>
                                        <p:attrNameLst>
                                          <p:attrName>ppt_x</p:attrName>
                                        </p:attrNameLst>
                                      </p:cBhvr>
                                      <p:tavLst>
                                        <p:tav tm="0">
                                          <p:val>
                                            <p:strVal val="#ppt_x"/>
                                          </p:val>
                                        </p:tav>
                                        <p:tav tm="100000">
                                          <p:val>
                                            <p:strVal val="#ppt_x"/>
                                          </p:val>
                                        </p:tav>
                                      </p:tavLst>
                                    </p:anim>
                                    <p:anim calcmode="lin" valueType="num">
                                      <p:cBhvr additive="base">
                                        <p:cTn id="18" dur="500" fill="hold"/>
                                        <p:tgtEl>
                                          <p:spTgt spid="1024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0244"/>
                                        </p:tgtEl>
                                        <p:attrNameLst>
                                          <p:attrName>style.visibility</p:attrName>
                                        </p:attrNameLst>
                                      </p:cBhvr>
                                      <p:to>
                                        <p:strVal val="visible"/>
                                      </p:to>
                                    </p:set>
                                    <p:anim calcmode="lin" valueType="num">
                                      <p:cBhvr additive="base">
                                        <p:cTn id="23" dur="500" fill="hold"/>
                                        <p:tgtEl>
                                          <p:spTgt spid="10244"/>
                                        </p:tgtEl>
                                        <p:attrNameLst>
                                          <p:attrName>ppt_x</p:attrName>
                                        </p:attrNameLst>
                                      </p:cBhvr>
                                      <p:tavLst>
                                        <p:tav tm="0">
                                          <p:val>
                                            <p:strVal val="#ppt_x"/>
                                          </p:val>
                                        </p:tav>
                                        <p:tav tm="100000">
                                          <p:val>
                                            <p:strVal val="#ppt_x"/>
                                          </p:val>
                                        </p:tav>
                                      </p:tavLst>
                                    </p:anim>
                                    <p:anim calcmode="lin" valueType="num">
                                      <p:cBhvr additive="base">
                                        <p:cTn id="24" dur="500" fill="hold"/>
                                        <p:tgtEl>
                                          <p:spTgt spid="1024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val 2"/>
          <p:cNvSpPr>
            <a:spLocks noChangeArrowheads="1"/>
          </p:cNvSpPr>
          <p:nvPr/>
        </p:nvSpPr>
        <p:spPr bwMode="auto">
          <a:xfrm flipH="1">
            <a:off x="952500" y="3198813"/>
            <a:ext cx="1555750" cy="1673225"/>
          </a:xfrm>
          <a:prstGeom prst="ellipse">
            <a:avLst/>
          </a:prstGeom>
          <a:solidFill>
            <a:srgbClr val="CA94C2"/>
          </a:solidFill>
          <a:ln w="25399">
            <a:solidFill>
              <a:schemeClr val="bg2"/>
            </a:solidFill>
            <a:round/>
            <a:headEnd/>
            <a:tailEnd/>
          </a:ln>
        </p:spPr>
        <p:txBody>
          <a:bodyPr wrap="none" lIns="92075" tIns="46038" rIns="92075" bIns="46038" anchor="ctr"/>
          <a:lstStyle/>
          <a:p>
            <a:pPr algn="ctr"/>
            <a:endParaRPr lang="en-GB" sz="2400">
              <a:latin typeface="Times New Roman" pitchFamily="18" charset="0"/>
            </a:endParaRPr>
          </a:p>
        </p:txBody>
      </p:sp>
      <p:sp>
        <p:nvSpPr>
          <p:cNvPr id="12291" name="Oval 3"/>
          <p:cNvSpPr>
            <a:spLocks noChangeArrowheads="1"/>
          </p:cNvSpPr>
          <p:nvPr/>
        </p:nvSpPr>
        <p:spPr bwMode="auto">
          <a:xfrm flipH="1">
            <a:off x="1295400" y="42052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292" name="Oval 4"/>
          <p:cNvSpPr>
            <a:spLocks noChangeArrowheads="1"/>
          </p:cNvSpPr>
          <p:nvPr/>
        </p:nvSpPr>
        <p:spPr bwMode="auto">
          <a:xfrm flipH="1">
            <a:off x="1517650" y="3978275"/>
            <a:ext cx="57150" cy="412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293" name="Oval 5"/>
          <p:cNvSpPr>
            <a:spLocks noChangeArrowheads="1"/>
          </p:cNvSpPr>
          <p:nvPr/>
        </p:nvSpPr>
        <p:spPr bwMode="auto">
          <a:xfrm flipH="1">
            <a:off x="1435100" y="412591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294" name="Oval 6"/>
          <p:cNvSpPr>
            <a:spLocks noChangeArrowheads="1"/>
          </p:cNvSpPr>
          <p:nvPr/>
        </p:nvSpPr>
        <p:spPr bwMode="auto">
          <a:xfrm flipH="1">
            <a:off x="1217613" y="40449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295" name="Oval 7"/>
          <p:cNvSpPr>
            <a:spLocks noChangeArrowheads="1"/>
          </p:cNvSpPr>
          <p:nvPr/>
        </p:nvSpPr>
        <p:spPr bwMode="auto">
          <a:xfrm flipH="1">
            <a:off x="1311275" y="40449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296" name="Oval 8"/>
          <p:cNvSpPr>
            <a:spLocks noChangeArrowheads="1"/>
          </p:cNvSpPr>
          <p:nvPr/>
        </p:nvSpPr>
        <p:spPr bwMode="auto">
          <a:xfrm flipH="1">
            <a:off x="1587500" y="37655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297" name="Oval 9"/>
          <p:cNvSpPr>
            <a:spLocks noChangeArrowheads="1"/>
          </p:cNvSpPr>
          <p:nvPr/>
        </p:nvSpPr>
        <p:spPr bwMode="auto">
          <a:xfrm flipH="1">
            <a:off x="1719263" y="45085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298" name="Oval 10"/>
          <p:cNvSpPr>
            <a:spLocks noChangeArrowheads="1"/>
          </p:cNvSpPr>
          <p:nvPr/>
        </p:nvSpPr>
        <p:spPr bwMode="auto">
          <a:xfrm flipH="1">
            <a:off x="1812925" y="45894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299" name="Oval 11"/>
          <p:cNvSpPr>
            <a:spLocks noChangeArrowheads="1"/>
          </p:cNvSpPr>
          <p:nvPr/>
        </p:nvSpPr>
        <p:spPr bwMode="auto">
          <a:xfrm flipH="1">
            <a:off x="1574800" y="388461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00" name="Oval 12"/>
          <p:cNvSpPr>
            <a:spLocks noChangeArrowheads="1"/>
          </p:cNvSpPr>
          <p:nvPr/>
        </p:nvSpPr>
        <p:spPr bwMode="auto">
          <a:xfrm flipH="1">
            <a:off x="1262063" y="4141788"/>
            <a:ext cx="7461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01" name="Oval 13"/>
          <p:cNvSpPr>
            <a:spLocks noChangeArrowheads="1"/>
          </p:cNvSpPr>
          <p:nvPr/>
        </p:nvSpPr>
        <p:spPr bwMode="auto">
          <a:xfrm flipH="1">
            <a:off x="1528763" y="372427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02" name="Oval 14"/>
          <p:cNvSpPr>
            <a:spLocks noChangeArrowheads="1"/>
          </p:cNvSpPr>
          <p:nvPr/>
        </p:nvSpPr>
        <p:spPr bwMode="auto">
          <a:xfrm flipH="1">
            <a:off x="1812925" y="44291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03" name="Oval 15"/>
          <p:cNvSpPr>
            <a:spLocks noChangeArrowheads="1"/>
          </p:cNvSpPr>
          <p:nvPr/>
        </p:nvSpPr>
        <p:spPr bwMode="auto">
          <a:xfrm flipH="1">
            <a:off x="1905000" y="45085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04" name="Oval 16"/>
          <p:cNvSpPr>
            <a:spLocks noChangeArrowheads="1"/>
          </p:cNvSpPr>
          <p:nvPr/>
        </p:nvSpPr>
        <p:spPr bwMode="auto">
          <a:xfrm flipH="1">
            <a:off x="1860550" y="46704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05" name="Oval 17"/>
          <p:cNvSpPr>
            <a:spLocks noChangeArrowheads="1"/>
          </p:cNvSpPr>
          <p:nvPr/>
        </p:nvSpPr>
        <p:spPr bwMode="auto">
          <a:xfrm flipH="1">
            <a:off x="1670050" y="380365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06" name="Oval 18"/>
          <p:cNvSpPr>
            <a:spLocks noChangeArrowheads="1"/>
          </p:cNvSpPr>
          <p:nvPr/>
        </p:nvSpPr>
        <p:spPr bwMode="auto">
          <a:xfrm flipH="1">
            <a:off x="1522413" y="4303713"/>
            <a:ext cx="58737"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07" name="Oval 19"/>
          <p:cNvSpPr>
            <a:spLocks noChangeArrowheads="1"/>
          </p:cNvSpPr>
          <p:nvPr/>
        </p:nvSpPr>
        <p:spPr bwMode="auto">
          <a:xfrm flipH="1">
            <a:off x="1528763" y="4125913"/>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08" name="Oval 20"/>
          <p:cNvSpPr>
            <a:spLocks noChangeArrowheads="1"/>
          </p:cNvSpPr>
          <p:nvPr/>
        </p:nvSpPr>
        <p:spPr bwMode="auto">
          <a:xfrm flipH="1">
            <a:off x="1622425" y="36433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09" name="Oval 21"/>
          <p:cNvSpPr>
            <a:spLocks noChangeArrowheads="1"/>
          </p:cNvSpPr>
          <p:nvPr/>
        </p:nvSpPr>
        <p:spPr bwMode="auto">
          <a:xfrm flipH="1">
            <a:off x="1295400" y="43656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10" name="Oval 22"/>
          <p:cNvSpPr>
            <a:spLocks noChangeArrowheads="1"/>
          </p:cNvSpPr>
          <p:nvPr/>
        </p:nvSpPr>
        <p:spPr bwMode="auto">
          <a:xfrm flipH="1">
            <a:off x="1536700" y="363378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11" name="Oval 23"/>
          <p:cNvSpPr>
            <a:spLocks noChangeArrowheads="1"/>
          </p:cNvSpPr>
          <p:nvPr/>
        </p:nvSpPr>
        <p:spPr bwMode="auto">
          <a:xfrm flipH="1">
            <a:off x="1636713" y="432276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12" name="Oval 24"/>
          <p:cNvSpPr>
            <a:spLocks noChangeArrowheads="1"/>
          </p:cNvSpPr>
          <p:nvPr/>
        </p:nvSpPr>
        <p:spPr bwMode="auto">
          <a:xfrm flipH="1">
            <a:off x="1676400" y="322897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13" name="Oval 25"/>
          <p:cNvSpPr>
            <a:spLocks noChangeArrowheads="1"/>
          </p:cNvSpPr>
          <p:nvPr/>
        </p:nvSpPr>
        <p:spPr bwMode="auto">
          <a:xfrm flipH="1">
            <a:off x="1719263" y="467042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14" name="Oval 26"/>
          <p:cNvSpPr>
            <a:spLocks noChangeArrowheads="1"/>
          </p:cNvSpPr>
          <p:nvPr/>
        </p:nvSpPr>
        <p:spPr bwMode="auto">
          <a:xfrm flipH="1">
            <a:off x="1389063" y="4286250"/>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15" name="Oval 27"/>
          <p:cNvSpPr>
            <a:spLocks noChangeArrowheads="1"/>
          </p:cNvSpPr>
          <p:nvPr/>
        </p:nvSpPr>
        <p:spPr bwMode="auto">
          <a:xfrm flipH="1">
            <a:off x="1651000" y="34591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16" name="Oval 28"/>
          <p:cNvSpPr>
            <a:spLocks noChangeArrowheads="1"/>
          </p:cNvSpPr>
          <p:nvPr/>
        </p:nvSpPr>
        <p:spPr bwMode="auto">
          <a:xfrm flipH="1">
            <a:off x="1417638" y="345916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17" name="Oval 29"/>
          <p:cNvSpPr>
            <a:spLocks noChangeArrowheads="1"/>
          </p:cNvSpPr>
          <p:nvPr/>
        </p:nvSpPr>
        <p:spPr bwMode="auto">
          <a:xfrm flipH="1">
            <a:off x="1612900" y="33861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18" name="Oval 30"/>
          <p:cNvSpPr>
            <a:spLocks noChangeArrowheads="1"/>
          </p:cNvSpPr>
          <p:nvPr/>
        </p:nvSpPr>
        <p:spPr bwMode="auto">
          <a:xfrm rot="18240000" flipH="1">
            <a:off x="1758950" y="4406901"/>
            <a:ext cx="39687" cy="619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19" name="Oval 31"/>
          <p:cNvSpPr>
            <a:spLocks noChangeArrowheads="1"/>
          </p:cNvSpPr>
          <p:nvPr/>
        </p:nvSpPr>
        <p:spPr bwMode="auto">
          <a:xfrm rot="18240000" flipH="1">
            <a:off x="1852613" y="4406900"/>
            <a:ext cx="39687"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20" name="Oval 32"/>
          <p:cNvSpPr>
            <a:spLocks noChangeArrowheads="1"/>
          </p:cNvSpPr>
          <p:nvPr/>
        </p:nvSpPr>
        <p:spPr bwMode="auto">
          <a:xfrm rot="18240000" flipH="1">
            <a:off x="1870869" y="426799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21" name="Oval 33"/>
          <p:cNvSpPr>
            <a:spLocks noChangeArrowheads="1"/>
          </p:cNvSpPr>
          <p:nvPr/>
        </p:nvSpPr>
        <p:spPr bwMode="auto">
          <a:xfrm flipH="1">
            <a:off x="1698625" y="409257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22" name="Oval 34"/>
          <p:cNvSpPr>
            <a:spLocks noChangeArrowheads="1"/>
          </p:cNvSpPr>
          <p:nvPr/>
        </p:nvSpPr>
        <p:spPr bwMode="auto">
          <a:xfrm rot="18240000" flipH="1">
            <a:off x="2255044" y="4391819"/>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23" name="Oval 35"/>
          <p:cNvSpPr>
            <a:spLocks noChangeArrowheads="1"/>
          </p:cNvSpPr>
          <p:nvPr/>
        </p:nvSpPr>
        <p:spPr bwMode="auto">
          <a:xfrm rot="18240000" flipH="1">
            <a:off x="1899444" y="432673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24" name="Oval 36"/>
          <p:cNvSpPr>
            <a:spLocks noChangeArrowheads="1"/>
          </p:cNvSpPr>
          <p:nvPr/>
        </p:nvSpPr>
        <p:spPr bwMode="auto">
          <a:xfrm flipH="1">
            <a:off x="1663700" y="3606800"/>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25" name="Oval 37"/>
          <p:cNvSpPr>
            <a:spLocks noChangeArrowheads="1"/>
          </p:cNvSpPr>
          <p:nvPr/>
        </p:nvSpPr>
        <p:spPr bwMode="auto">
          <a:xfrm flipH="1">
            <a:off x="1768475" y="35687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26" name="Oval 38"/>
          <p:cNvSpPr>
            <a:spLocks noChangeArrowheads="1"/>
          </p:cNvSpPr>
          <p:nvPr/>
        </p:nvSpPr>
        <p:spPr bwMode="auto">
          <a:xfrm flipH="1">
            <a:off x="1655763" y="393700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27" name="Oval 39"/>
          <p:cNvSpPr>
            <a:spLocks noChangeArrowheads="1"/>
          </p:cNvSpPr>
          <p:nvPr/>
        </p:nvSpPr>
        <p:spPr bwMode="auto">
          <a:xfrm rot="18240000" flipH="1">
            <a:off x="3228975" y="3975100"/>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28" name="Oval 40"/>
          <p:cNvSpPr>
            <a:spLocks noChangeArrowheads="1"/>
          </p:cNvSpPr>
          <p:nvPr/>
        </p:nvSpPr>
        <p:spPr bwMode="auto">
          <a:xfrm flipH="1">
            <a:off x="1746250" y="4371975"/>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29" name="Oval 41"/>
          <p:cNvSpPr>
            <a:spLocks noChangeArrowheads="1"/>
          </p:cNvSpPr>
          <p:nvPr/>
        </p:nvSpPr>
        <p:spPr bwMode="auto">
          <a:xfrm flipH="1">
            <a:off x="1700213" y="339566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30" name="Oval 42"/>
          <p:cNvSpPr>
            <a:spLocks noChangeArrowheads="1"/>
          </p:cNvSpPr>
          <p:nvPr/>
        </p:nvSpPr>
        <p:spPr bwMode="auto">
          <a:xfrm flipH="1">
            <a:off x="1674813" y="41830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31" name="Oval 43"/>
          <p:cNvSpPr>
            <a:spLocks noChangeArrowheads="1"/>
          </p:cNvSpPr>
          <p:nvPr/>
        </p:nvSpPr>
        <p:spPr bwMode="auto">
          <a:xfrm flipH="1">
            <a:off x="1558925" y="34591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32" name="Oval 44"/>
          <p:cNvSpPr>
            <a:spLocks noChangeArrowheads="1"/>
          </p:cNvSpPr>
          <p:nvPr/>
        </p:nvSpPr>
        <p:spPr bwMode="auto">
          <a:xfrm flipH="1">
            <a:off x="1746250" y="421163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33" name="Oval 45"/>
          <p:cNvSpPr>
            <a:spLocks noChangeArrowheads="1"/>
          </p:cNvSpPr>
          <p:nvPr/>
        </p:nvSpPr>
        <p:spPr bwMode="auto">
          <a:xfrm flipH="1">
            <a:off x="1617663" y="4440238"/>
            <a:ext cx="33337"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34" name="Oval 46"/>
          <p:cNvSpPr>
            <a:spLocks noChangeArrowheads="1"/>
          </p:cNvSpPr>
          <p:nvPr/>
        </p:nvSpPr>
        <p:spPr bwMode="auto">
          <a:xfrm flipH="1">
            <a:off x="1709738" y="4521200"/>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35" name="Oval 47"/>
          <p:cNvSpPr>
            <a:spLocks noChangeArrowheads="1"/>
          </p:cNvSpPr>
          <p:nvPr/>
        </p:nvSpPr>
        <p:spPr bwMode="auto">
          <a:xfrm flipH="1">
            <a:off x="1511300" y="35401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36" name="Oval 48"/>
          <p:cNvSpPr>
            <a:spLocks noChangeArrowheads="1"/>
          </p:cNvSpPr>
          <p:nvPr/>
        </p:nvSpPr>
        <p:spPr bwMode="auto">
          <a:xfrm flipH="1">
            <a:off x="1646238" y="4016375"/>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37" name="Oval 49"/>
          <p:cNvSpPr>
            <a:spLocks noChangeArrowheads="1"/>
          </p:cNvSpPr>
          <p:nvPr/>
        </p:nvSpPr>
        <p:spPr bwMode="auto">
          <a:xfrm flipH="1">
            <a:off x="1414463" y="4016375"/>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38" name="Oval 50"/>
          <p:cNvSpPr>
            <a:spLocks noChangeArrowheads="1"/>
          </p:cNvSpPr>
          <p:nvPr/>
        </p:nvSpPr>
        <p:spPr bwMode="auto">
          <a:xfrm flipH="1">
            <a:off x="1803400" y="3438525"/>
            <a:ext cx="38100"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39" name="Oval 51"/>
          <p:cNvSpPr>
            <a:spLocks noChangeArrowheads="1"/>
          </p:cNvSpPr>
          <p:nvPr/>
        </p:nvSpPr>
        <p:spPr bwMode="auto">
          <a:xfrm flipH="1">
            <a:off x="1336675" y="41767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40" name="Oval 52"/>
          <p:cNvSpPr>
            <a:spLocks noChangeArrowheads="1"/>
          </p:cNvSpPr>
          <p:nvPr/>
        </p:nvSpPr>
        <p:spPr bwMode="auto">
          <a:xfrm flipH="1">
            <a:off x="1603375" y="44275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41" name="Oval 53"/>
          <p:cNvSpPr>
            <a:spLocks noChangeArrowheads="1"/>
          </p:cNvSpPr>
          <p:nvPr/>
        </p:nvSpPr>
        <p:spPr bwMode="auto">
          <a:xfrm flipH="1">
            <a:off x="1854200" y="46593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42" name="Oval 54"/>
          <p:cNvSpPr>
            <a:spLocks noChangeArrowheads="1"/>
          </p:cNvSpPr>
          <p:nvPr/>
        </p:nvSpPr>
        <p:spPr bwMode="auto">
          <a:xfrm flipH="1">
            <a:off x="1743075" y="34893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43" name="Oval 55"/>
          <p:cNvSpPr>
            <a:spLocks noChangeArrowheads="1"/>
          </p:cNvSpPr>
          <p:nvPr/>
        </p:nvSpPr>
        <p:spPr bwMode="auto">
          <a:xfrm flipH="1">
            <a:off x="1889125" y="34909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44" name="Oval 56"/>
          <p:cNvSpPr>
            <a:spLocks noChangeArrowheads="1"/>
          </p:cNvSpPr>
          <p:nvPr/>
        </p:nvSpPr>
        <p:spPr bwMode="auto">
          <a:xfrm flipH="1">
            <a:off x="1938338" y="4486275"/>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45" name="Oval 57"/>
          <p:cNvSpPr>
            <a:spLocks noChangeArrowheads="1"/>
          </p:cNvSpPr>
          <p:nvPr/>
        </p:nvSpPr>
        <p:spPr bwMode="auto">
          <a:xfrm rot="18240000" flipH="1">
            <a:off x="2378075" y="4062413"/>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46" name="Oval 58"/>
          <p:cNvSpPr>
            <a:spLocks noChangeArrowheads="1"/>
          </p:cNvSpPr>
          <p:nvPr/>
        </p:nvSpPr>
        <p:spPr bwMode="auto">
          <a:xfrm rot="18240000" flipH="1">
            <a:off x="1720057" y="432038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47" name="Oval 59"/>
          <p:cNvSpPr>
            <a:spLocks noChangeArrowheads="1"/>
          </p:cNvSpPr>
          <p:nvPr/>
        </p:nvSpPr>
        <p:spPr bwMode="auto">
          <a:xfrm flipH="1">
            <a:off x="1763713" y="44291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48" name="Oval 60"/>
          <p:cNvSpPr>
            <a:spLocks noChangeArrowheads="1"/>
          </p:cNvSpPr>
          <p:nvPr/>
        </p:nvSpPr>
        <p:spPr bwMode="auto">
          <a:xfrm rot="17580000" flipH="1">
            <a:off x="2266157" y="4271169"/>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49" name="Oval 61"/>
          <p:cNvSpPr>
            <a:spLocks noChangeArrowheads="1"/>
          </p:cNvSpPr>
          <p:nvPr/>
        </p:nvSpPr>
        <p:spPr bwMode="auto">
          <a:xfrm rot="17580000" flipH="1">
            <a:off x="1821657" y="43489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50" name="Oval 62"/>
          <p:cNvSpPr>
            <a:spLocks noChangeArrowheads="1"/>
          </p:cNvSpPr>
          <p:nvPr/>
        </p:nvSpPr>
        <p:spPr bwMode="auto">
          <a:xfrm rot="14220000" flipH="1">
            <a:off x="2254250" y="4110038"/>
            <a:ext cx="39688" cy="619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51" name="Oval 63"/>
          <p:cNvSpPr>
            <a:spLocks noChangeArrowheads="1"/>
          </p:cNvSpPr>
          <p:nvPr/>
        </p:nvSpPr>
        <p:spPr bwMode="auto">
          <a:xfrm rot="17580000" flipH="1">
            <a:off x="1327944" y="3486944"/>
            <a:ext cx="74613"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52" name="Oval 64"/>
          <p:cNvSpPr>
            <a:spLocks noChangeArrowheads="1"/>
          </p:cNvSpPr>
          <p:nvPr/>
        </p:nvSpPr>
        <p:spPr bwMode="auto">
          <a:xfrm rot="17580000" flipH="1">
            <a:off x="1265238" y="4256088"/>
            <a:ext cx="39687"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53" name="Oval 65"/>
          <p:cNvSpPr>
            <a:spLocks noChangeArrowheads="1"/>
          </p:cNvSpPr>
          <p:nvPr/>
        </p:nvSpPr>
        <p:spPr bwMode="auto">
          <a:xfrm rot="17580000" flipH="1">
            <a:off x="1648619" y="473154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54" name="Oval 66"/>
          <p:cNvSpPr>
            <a:spLocks noChangeArrowheads="1"/>
          </p:cNvSpPr>
          <p:nvPr/>
        </p:nvSpPr>
        <p:spPr bwMode="auto">
          <a:xfrm rot="17580000" flipH="1">
            <a:off x="1868487" y="4476751"/>
            <a:ext cx="41275" cy="5715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55" name="Oval 67"/>
          <p:cNvSpPr>
            <a:spLocks noChangeArrowheads="1"/>
          </p:cNvSpPr>
          <p:nvPr/>
        </p:nvSpPr>
        <p:spPr bwMode="auto">
          <a:xfrm rot="17580000" flipH="1">
            <a:off x="3558381" y="4067970"/>
            <a:ext cx="41275" cy="619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56" name="Oval 68"/>
          <p:cNvSpPr>
            <a:spLocks noChangeArrowheads="1"/>
          </p:cNvSpPr>
          <p:nvPr/>
        </p:nvSpPr>
        <p:spPr bwMode="auto">
          <a:xfrm rot="14220000" flipH="1">
            <a:off x="1766888" y="3559175"/>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57" name="Oval 69"/>
          <p:cNvSpPr>
            <a:spLocks noChangeArrowheads="1"/>
          </p:cNvSpPr>
          <p:nvPr/>
        </p:nvSpPr>
        <p:spPr bwMode="auto">
          <a:xfrm rot="17580000" flipH="1">
            <a:off x="1604169" y="355044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58" name="Oval 70"/>
          <p:cNvSpPr>
            <a:spLocks noChangeArrowheads="1"/>
          </p:cNvSpPr>
          <p:nvPr/>
        </p:nvSpPr>
        <p:spPr bwMode="auto">
          <a:xfrm rot="14220000" flipH="1">
            <a:off x="1616869" y="446484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59" name="Oval 71"/>
          <p:cNvSpPr>
            <a:spLocks noChangeArrowheads="1"/>
          </p:cNvSpPr>
          <p:nvPr/>
        </p:nvSpPr>
        <p:spPr bwMode="auto">
          <a:xfrm rot="17580000" flipH="1">
            <a:off x="1647032" y="452040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60" name="Oval 72"/>
          <p:cNvSpPr>
            <a:spLocks noChangeArrowheads="1"/>
          </p:cNvSpPr>
          <p:nvPr/>
        </p:nvSpPr>
        <p:spPr bwMode="auto">
          <a:xfrm rot="14220000" flipH="1">
            <a:off x="1807369" y="438229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61" name="Oval 73"/>
          <p:cNvSpPr>
            <a:spLocks noChangeArrowheads="1"/>
          </p:cNvSpPr>
          <p:nvPr/>
        </p:nvSpPr>
        <p:spPr bwMode="auto">
          <a:xfrm rot="14220000" flipH="1">
            <a:off x="1205706" y="3480594"/>
            <a:ext cx="74613"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62" name="Oval 74"/>
          <p:cNvSpPr>
            <a:spLocks noChangeArrowheads="1"/>
          </p:cNvSpPr>
          <p:nvPr/>
        </p:nvSpPr>
        <p:spPr bwMode="auto">
          <a:xfrm rot="17580000" flipH="1">
            <a:off x="1919288" y="4327525"/>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63" name="Oval 75"/>
          <p:cNvSpPr>
            <a:spLocks noChangeArrowheads="1"/>
          </p:cNvSpPr>
          <p:nvPr/>
        </p:nvSpPr>
        <p:spPr bwMode="auto">
          <a:xfrm rot="17580000" flipH="1">
            <a:off x="1312863" y="3422650"/>
            <a:ext cx="39687"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64" name="Oval 76"/>
          <p:cNvSpPr>
            <a:spLocks noChangeArrowheads="1"/>
          </p:cNvSpPr>
          <p:nvPr/>
        </p:nvSpPr>
        <p:spPr bwMode="auto">
          <a:xfrm rot="14220000" flipH="1">
            <a:off x="2300288" y="4000500"/>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65" name="Oval 77"/>
          <p:cNvSpPr>
            <a:spLocks noChangeArrowheads="1"/>
          </p:cNvSpPr>
          <p:nvPr/>
        </p:nvSpPr>
        <p:spPr bwMode="auto">
          <a:xfrm rot="17580000" flipH="1">
            <a:off x="2384425" y="3908425"/>
            <a:ext cx="39688"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66" name="Oval 78"/>
          <p:cNvSpPr>
            <a:spLocks noChangeArrowheads="1"/>
          </p:cNvSpPr>
          <p:nvPr/>
        </p:nvSpPr>
        <p:spPr bwMode="auto">
          <a:xfrm rot="14220000" flipH="1">
            <a:off x="965993" y="4101307"/>
            <a:ext cx="74613" cy="7620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67" name="Oval 79"/>
          <p:cNvSpPr>
            <a:spLocks noChangeArrowheads="1"/>
          </p:cNvSpPr>
          <p:nvPr/>
        </p:nvSpPr>
        <p:spPr bwMode="auto">
          <a:xfrm rot="17580000" flipH="1">
            <a:off x="2290763" y="4479925"/>
            <a:ext cx="39687"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68" name="Oval 80"/>
          <p:cNvSpPr>
            <a:spLocks noChangeArrowheads="1"/>
          </p:cNvSpPr>
          <p:nvPr/>
        </p:nvSpPr>
        <p:spPr bwMode="auto">
          <a:xfrm rot="17580000" flipH="1">
            <a:off x="1563688" y="4449763"/>
            <a:ext cx="39687"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69" name="Oval 81"/>
          <p:cNvSpPr>
            <a:spLocks noChangeArrowheads="1"/>
          </p:cNvSpPr>
          <p:nvPr/>
        </p:nvSpPr>
        <p:spPr bwMode="auto">
          <a:xfrm rot="17580000" flipH="1">
            <a:off x="1785938" y="449897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70" name="Oval 82"/>
          <p:cNvSpPr>
            <a:spLocks noChangeArrowheads="1"/>
          </p:cNvSpPr>
          <p:nvPr/>
        </p:nvSpPr>
        <p:spPr bwMode="auto">
          <a:xfrm rot="17580000" flipH="1">
            <a:off x="1693069" y="425370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71" name="Oval 83"/>
          <p:cNvSpPr>
            <a:spLocks noChangeArrowheads="1"/>
          </p:cNvSpPr>
          <p:nvPr/>
        </p:nvSpPr>
        <p:spPr bwMode="auto">
          <a:xfrm rot="17580000" flipH="1">
            <a:off x="1474787" y="4456113"/>
            <a:ext cx="41275" cy="5715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72" name="Oval 84"/>
          <p:cNvSpPr>
            <a:spLocks noChangeArrowheads="1"/>
          </p:cNvSpPr>
          <p:nvPr/>
        </p:nvSpPr>
        <p:spPr bwMode="auto">
          <a:xfrm rot="14220000" flipH="1">
            <a:off x="1930400" y="4433888"/>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73" name="Oval 85"/>
          <p:cNvSpPr>
            <a:spLocks noChangeArrowheads="1"/>
          </p:cNvSpPr>
          <p:nvPr/>
        </p:nvSpPr>
        <p:spPr bwMode="auto">
          <a:xfrm rot="17580000" flipH="1">
            <a:off x="2457450" y="3956050"/>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74" name="Oval 86"/>
          <p:cNvSpPr>
            <a:spLocks noChangeArrowheads="1"/>
          </p:cNvSpPr>
          <p:nvPr/>
        </p:nvSpPr>
        <p:spPr bwMode="auto">
          <a:xfrm rot="17580000" flipH="1">
            <a:off x="1718469" y="43616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75" name="Oval 87"/>
          <p:cNvSpPr>
            <a:spLocks noChangeArrowheads="1"/>
          </p:cNvSpPr>
          <p:nvPr/>
        </p:nvSpPr>
        <p:spPr bwMode="auto">
          <a:xfrm flipH="1">
            <a:off x="1416050" y="439578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76" name="Oval 88"/>
          <p:cNvSpPr>
            <a:spLocks noChangeArrowheads="1"/>
          </p:cNvSpPr>
          <p:nvPr/>
        </p:nvSpPr>
        <p:spPr bwMode="auto">
          <a:xfrm flipH="1">
            <a:off x="1160463" y="4357688"/>
            <a:ext cx="33337"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77" name="Oval 89"/>
          <p:cNvSpPr>
            <a:spLocks noChangeArrowheads="1"/>
          </p:cNvSpPr>
          <p:nvPr/>
        </p:nvSpPr>
        <p:spPr bwMode="auto">
          <a:xfrm flipH="1">
            <a:off x="1447800" y="4029075"/>
            <a:ext cx="38100"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78" name="Oval 90"/>
          <p:cNvSpPr>
            <a:spLocks noChangeArrowheads="1"/>
          </p:cNvSpPr>
          <p:nvPr/>
        </p:nvSpPr>
        <p:spPr bwMode="auto">
          <a:xfrm flipH="1">
            <a:off x="1503363" y="4646613"/>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79" name="Oval 91"/>
          <p:cNvSpPr>
            <a:spLocks noChangeArrowheads="1"/>
          </p:cNvSpPr>
          <p:nvPr/>
        </p:nvSpPr>
        <p:spPr bwMode="auto">
          <a:xfrm flipH="1">
            <a:off x="1112838" y="41973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80" name="Oval 92"/>
          <p:cNvSpPr>
            <a:spLocks noChangeArrowheads="1"/>
          </p:cNvSpPr>
          <p:nvPr/>
        </p:nvSpPr>
        <p:spPr bwMode="auto">
          <a:xfrm flipH="1">
            <a:off x="1206500" y="41973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81" name="Oval 93"/>
          <p:cNvSpPr>
            <a:spLocks noChangeArrowheads="1"/>
          </p:cNvSpPr>
          <p:nvPr/>
        </p:nvSpPr>
        <p:spPr bwMode="auto">
          <a:xfrm flipH="1">
            <a:off x="1128713" y="41179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82" name="Oval 94"/>
          <p:cNvSpPr>
            <a:spLocks noChangeArrowheads="1"/>
          </p:cNvSpPr>
          <p:nvPr/>
        </p:nvSpPr>
        <p:spPr bwMode="auto">
          <a:xfrm flipH="1">
            <a:off x="1482725" y="4227513"/>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83" name="Oval 95"/>
          <p:cNvSpPr>
            <a:spLocks noChangeArrowheads="1"/>
          </p:cNvSpPr>
          <p:nvPr/>
        </p:nvSpPr>
        <p:spPr bwMode="auto">
          <a:xfrm flipH="1">
            <a:off x="1160463" y="4518025"/>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84" name="Oval 96"/>
          <p:cNvSpPr>
            <a:spLocks noChangeArrowheads="1"/>
          </p:cNvSpPr>
          <p:nvPr/>
        </p:nvSpPr>
        <p:spPr bwMode="auto">
          <a:xfrm flipH="1">
            <a:off x="1333500" y="47132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85" name="Oval 97"/>
          <p:cNvSpPr>
            <a:spLocks noChangeArrowheads="1"/>
          </p:cNvSpPr>
          <p:nvPr/>
        </p:nvSpPr>
        <p:spPr bwMode="auto">
          <a:xfrm flipH="1">
            <a:off x="1252538" y="4438650"/>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86" name="Oval 98"/>
          <p:cNvSpPr>
            <a:spLocks noChangeArrowheads="1"/>
          </p:cNvSpPr>
          <p:nvPr/>
        </p:nvSpPr>
        <p:spPr bwMode="auto">
          <a:xfrm flipH="1">
            <a:off x="1301750" y="4548188"/>
            <a:ext cx="38100"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87" name="Oval 99"/>
          <p:cNvSpPr>
            <a:spLocks noChangeArrowheads="1"/>
          </p:cNvSpPr>
          <p:nvPr/>
        </p:nvSpPr>
        <p:spPr bwMode="auto">
          <a:xfrm flipH="1">
            <a:off x="1476375" y="43449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88" name="Oval 100"/>
          <p:cNvSpPr>
            <a:spLocks noChangeArrowheads="1"/>
          </p:cNvSpPr>
          <p:nvPr/>
        </p:nvSpPr>
        <p:spPr bwMode="auto">
          <a:xfrm flipH="1">
            <a:off x="1849438" y="415607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89" name="Oval 101"/>
          <p:cNvSpPr>
            <a:spLocks noChangeArrowheads="1"/>
          </p:cNvSpPr>
          <p:nvPr/>
        </p:nvSpPr>
        <p:spPr bwMode="auto">
          <a:xfrm flipH="1">
            <a:off x="1593850" y="435451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90" name="Oval 102"/>
          <p:cNvSpPr>
            <a:spLocks noChangeArrowheads="1"/>
          </p:cNvSpPr>
          <p:nvPr/>
        </p:nvSpPr>
        <p:spPr bwMode="auto">
          <a:xfrm flipH="1">
            <a:off x="1609725" y="46418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91" name="Oval 103"/>
          <p:cNvSpPr>
            <a:spLocks noChangeArrowheads="1"/>
          </p:cNvSpPr>
          <p:nvPr/>
        </p:nvSpPr>
        <p:spPr bwMode="auto">
          <a:xfrm flipH="1">
            <a:off x="1352550" y="447675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92" name="Oval 104"/>
          <p:cNvSpPr>
            <a:spLocks noChangeArrowheads="1"/>
          </p:cNvSpPr>
          <p:nvPr/>
        </p:nvSpPr>
        <p:spPr bwMode="auto">
          <a:xfrm flipH="1">
            <a:off x="1612900" y="45180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93" name="Oval 105"/>
          <p:cNvSpPr>
            <a:spLocks noChangeArrowheads="1"/>
          </p:cNvSpPr>
          <p:nvPr/>
        </p:nvSpPr>
        <p:spPr bwMode="auto">
          <a:xfrm flipH="1">
            <a:off x="1611313" y="4765675"/>
            <a:ext cx="34925" cy="66675"/>
          </a:xfrm>
          <a:prstGeom prst="ellipse">
            <a:avLst/>
          </a:prstGeom>
          <a:solidFill>
            <a:srgbClr val="7B00E4"/>
          </a:solidFill>
          <a:ln w="12699">
            <a:solidFill>
              <a:schemeClr val="tx2"/>
            </a:solidFill>
            <a:round/>
            <a:headEnd/>
            <a:tailEnd/>
          </a:ln>
        </p:spPr>
        <p:txBody>
          <a:bodyPr wrap="none" anchor="ctr"/>
          <a:lstStyle/>
          <a:p>
            <a:endParaRPr lang="hr-HR"/>
          </a:p>
        </p:txBody>
      </p:sp>
      <p:sp>
        <p:nvSpPr>
          <p:cNvPr id="12394" name="Oval 106"/>
          <p:cNvSpPr>
            <a:spLocks noChangeArrowheads="1"/>
          </p:cNvSpPr>
          <p:nvPr/>
        </p:nvSpPr>
        <p:spPr bwMode="auto">
          <a:xfrm flipH="1">
            <a:off x="1238250" y="454818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95" name="Oval 107"/>
          <p:cNvSpPr>
            <a:spLocks noChangeArrowheads="1"/>
          </p:cNvSpPr>
          <p:nvPr/>
        </p:nvSpPr>
        <p:spPr bwMode="auto">
          <a:xfrm flipH="1">
            <a:off x="1408113" y="46450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96" name="Oval 108"/>
          <p:cNvSpPr>
            <a:spLocks noChangeArrowheads="1"/>
          </p:cNvSpPr>
          <p:nvPr/>
        </p:nvSpPr>
        <p:spPr bwMode="auto">
          <a:xfrm flipH="1">
            <a:off x="1536700" y="44846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97" name="Oval 109"/>
          <p:cNvSpPr>
            <a:spLocks noChangeArrowheads="1"/>
          </p:cNvSpPr>
          <p:nvPr/>
        </p:nvSpPr>
        <p:spPr bwMode="auto">
          <a:xfrm flipH="1">
            <a:off x="1433513" y="45275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98" name="Oval 110"/>
          <p:cNvSpPr>
            <a:spLocks noChangeArrowheads="1"/>
          </p:cNvSpPr>
          <p:nvPr/>
        </p:nvSpPr>
        <p:spPr bwMode="auto">
          <a:xfrm flipH="1">
            <a:off x="1752600" y="47513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399" name="Oval 111"/>
          <p:cNvSpPr>
            <a:spLocks noChangeArrowheads="1"/>
          </p:cNvSpPr>
          <p:nvPr/>
        </p:nvSpPr>
        <p:spPr bwMode="auto">
          <a:xfrm flipH="1">
            <a:off x="1706563" y="459105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00" name="Oval 112"/>
          <p:cNvSpPr>
            <a:spLocks noChangeArrowheads="1"/>
          </p:cNvSpPr>
          <p:nvPr/>
        </p:nvSpPr>
        <p:spPr bwMode="auto">
          <a:xfrm flipH="1">
            <a:off x="1798638" y="45910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01" name="Oval 113"/>
          <p:cNvSpPr>
            <a:spLocks noChangeArrowheads="1"/>
          </p:cNvSpPr>
          <p:nvPr/>
        </p:nvSpPr>
        <p:spPr bwMode="auto">
          <a:xfrm flipH="1">
            <a:off x="1611313" y="43497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02" name="Oval 114"/>
          <p:cNvSpPr>
            <a:spLocks noChangeArrowheads="1"/>
          </p:cNvSpPr>
          <p:nvPr/>
        </p:nvSpPr>
        <p:spPr bwMode="auto">
          <a:xfrm flipH="1">
            <a:off x="1706563" y="4430713"/>
            <a:ext cx="33337"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03" name="Oval 115"/>
          <p:cNvSpPr>
            <a:spLocks noChangeArrowheads="1"/>
          </p:cNvSpPr>
          <p:nvPr/>
        </p:nvSpPr>
        <p:spPr bwMode="auto">
          <a:xfrm flipH="1">
            <a:off x="1733550" y="4687888"/>
            <a:ext cx="60325"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04" name="Oval 116"/>
          <p:cNvSpPr>
            <a:spLocks noChangeArrowheads="1"/>
          </p:cNvSpPr>
          <p:nvPr/>
        </p:nvSpPr>
        <p:spPr bwMode="auto">
          <a:xfrm flipH="1">
            <a:off x="1706563" y="427037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05" name="Oval 117"/>
          <p:cNvSpPr>
            <a:spLocks noChangeArrowheads="1"/>
          </p:cNvSpPr>
          <p:nvPr/>
        </p:nvSpPr>
        <p:spPr bwMode="auto">
          <a:xfrm flipH="1">
            <a:off x="1798638" y="43497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06" name="Oval 118"/>
          <p:cNvSpPr>
            <a:spLocks noChangeArrowheads="1"/>
          </p:cNvSpPr>
          <p:nvPr/>
        </p:nvSpPr>
        <p:spPr bwMode="auto">
          <a:xfrm flipH="1">
            <a:off x="1752600" y="45116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07" name="Oval 119"/>
          <p:cNvSpPr>
            <a:spLocks noChangeArrowheads="1"/>
          </p:cNvSpPr>
          <p:nvPr/>
        </p:nvSpPr>
        <p:spPr bwMode="auto">
          <a:xfrm flipH="1">
            <a:off x="1530350" y="416401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08" name="Oval 120"/>
          <p:cNvSpPr>
            <a:spLocks noChangeArrowheads="1"/>
          </p:cNvSpPr>
          <p:nvPr/>
        </p:nvSpPr>
        <p:spPr bwMode="auto">
          <a:xfrm flipH="1">
            <a:off x="1565275" y="42703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09" name="Oval 121"/>
          <p:cNvSpPr>
            <a:spLocks noChangeArrowheads="1"/>
          </p:cNvSpPr>
          <p:nvPr/>
        </p:nvSpPr>
        <p:spPr bwMode="auto">
          <a:xfrm flipH="1">
            <a:off x="1611313" y="451167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10" name="Oval 122"/>
          <p:cNvSpPr>
            <a:spLocks noChangeArrowheads="1"/>
          </p:cNvSpPr>
          <p:nvPr/>
        </p:nvSpPr>
        <p:spPr bwMode="auto">
          <a:xfrm flipH="1">
            <a:off x="1824038" y="472281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11" name="Oval 123"/>
          <p:cNvSpPr>
            <a:spLocks noChangeArrowheads="1"/>
          </p:cNvSpPr>
          <p:nvPr/>
        </p:nvSpPr>
        <p:spPr bwMode="auto">
          <a:xfrm flipH="1">
            <a:off x="1495425" y="42687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12" name="Oval 124"/>
          <p:cNvSpPr>
            <a:spLocks noChangeArrowheads="1"/>
          </p:cNvSpPr>
          <p:nvPr/>
        </p:nvSpPr>
        <p:spPr bwMode="auto">
          <a:xfrm rot="17580000" flipH="1">
            <a:off x="1714500" y="4191000"/>
            <a:ext cx="39688"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13" name="Oval 125"/>
          <p:cNvSpPr>
            <a:spLocks noChangeArrowheads="1"/>
          </p:cNvSpPr>
          <p:nvPr/>
        </p:nvSpPr>
        <p:spPr bwMode="auto">
          <a:xfrm rot="17580000" flipH="1">
            <a:off x="1542257" y="457279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14" name="Oval 126"/>
          <p:cNvSpPr>
            <a:spLocks noChangeArrowheads="1"/>
          </p:cNvSpPr>
          <p:nvPr/>
        </p:nvSpPr>
        <p:spPr bwMode="auto">
          <a:xfrm rot="17580000" flipH="1">
            <a:off x="1811338" y="4168775"/>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15" name="Oval 127"/>
          <p:cNvSpPr>
            <a:spLocks noChangeArrowheads="1"/>
          </p:cNvSpPr>
          <p:nvPr/>
        </p:nvSpPr>
        <p:spPr bwMode="auto">
          <a:xfrm rot="14220000" flipH="1">
            <a:off x="1439069" y="463788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16" name="Oval 128"/>
          <p:cNvSpPr>
            <a:spLocks noChangeArrowheads="1"/>
          </p:cNvSpPr>
          <p:nvPr/>
        </p:nvSpPr>
        <p:spPr bwMode="auto">
          <a:xfrm rot="17580000" flipH="1">
            <a:off x="1679575" y="434022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17" name="Oval 129"/>
          <p:cNvSpPr>
            <a:spLocks noChangeArrowheads="1"/>
          </p:cNvSpPr>
          <p:nvPr/>
        </p:nvSpPr>
        <p:spPr bwMode="auto">
          <a:xfrm rot="17580000" flipH="1">
            <a:off x="1610519" y="420290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18" name="Oval 130"/>
          <p:cNvSpPr>
            <a:spLocks noChangeArrowheads="1"/>
          </p:cNvSpPr>
          <p:nvPr/>
        </p:nvSpPr>
        <p:spPr bwMode="auto">
          <a:xfrm flipH="1">
            <a:off x="1570038" y="47434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19" name="Oval 131"/>
          <p:cNvSpPr>
            <a:spLocks noChangeArrowheads="1"/>
          </p:cNvSpPr>
          <p:nvPr/>
        </p:nvSpPr>
        <p:spPr bwMode="auto">
          <a:xfrm flipH="1">
            <a:off x="1663700" y="47434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20" name="Oval 132"/>
          <p:cNvSpPr>
            <a:spLocks noChangeArrowheads="1"/>
          </p:cNvSpPr>
          <p:nvPr/>
        </p:nvSpPr>
        <p:spPr bwMode="auto">
          <a:xfrm flipH="1">
            <a:off x="1617663" y="466407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21" name="Oval 133"/>
          <p:cNvSpPr>
            <a:spLocks noChangeArrowheads="1"/>
          </p:cNvSpPr>
          <p:nvPr/>
        </p:nvSpPr>
        <p:spPr bwMode="auto">
          <a:xfrm flipH="1">
            <a:off x="1503363" y="448310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22" name="Oval 134"/>
          <p:cNvSpPr>
            <a:spLocks noChangeArrowheads="1"/>
          </p:cNvSpPr>
          <p:nvPr/>
        </p:nvSpPr>
        <p:spPr bwMode="auto">
          <a:xfrm flipH="1">
            <a:off x="1506538" y="435927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23" name="Oval 135"/>
          <p:cNvSpPr>
            <a:spLocks noChangeArrowheads="1"/>
          </p:cNvSpPr>
          <p:nvPr/>
        </p:nvSpPr>
        <p:spPr bwMode="auto">
          <a:xfrm flipH="1">
            <a:off x="1708150" y="38814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24" name="Oval 136"/>
          <p:cNvSpPr>
            <a:spLocks noChangeArrowheads="1"/>
          </p:cNvSpPr>
          <p:nvPr/>
        </p:nvSpPr>
        <p:spPr bwMode="auto">
          <a:xfrm flipH="1">
            <a:off x="1660525" y="37211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25" name="Oval 137"/>
          <p:cNvSpPr>
            <a:spLocks noChangeArrowheads="1"/>
          </p:cNvSpPr>
          <p:nvPr/>
        </p:nvSpPr>
        <p:spPr bwMode="auto">
          <a:xfrm flipH="1">
            <a:off x="1752600" y="37211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26" name="Oval 138"/>
          <p:cNvSpPr>
            <a:spLocks noChangeArrowheads="1"/>
          </p:cNvSpPr>
          <p:nvPr/>
        </p:nvSpPr>
        <p:spPr bwMode="auto">
          <a:xfrm flipH="1">
            <a:off x="1566863" y="34798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27" name="Oval 139"/>
          <p:cNvSpPr>
            <a:spLocks noChangeArrowheads="1"/>
          </p:cNvSpPr>
          <p:nvPr/>
        </p:nvSpPr>
        <p:spPr bwMode="auto">
          <a:xfrm flipH="1">
            <a:off x="1660525" y="35607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28" name="Oval 140"/>
          <p:cNvSpPr>
            <a:spLocks noChangeArrowheads="1"/>
          </p:cNvSpPr>
          <p:nvPr/>
        </p:nvSpPr>
        <p:spPr bwMode="auto">
          <a:xfrm flipH="1">
            <a:off x="1689100" y="3817938"/>
            <a:ext cx="58738"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29" name="Oval 141"/>
          <p:cNvSpPr>
            <a:spLocks noChangeArrowheads="1"/>
          </p:cNvSpPr>
          <p:nvPr/>
        </p:nvSpPr>
        <p:spPr bwMode="auto">
          <a:xfrm flipH="1">
            <a:off x="1660525" y="34004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30" name="Oval 142"/>
          <p:cNvSpPr>
            <a:spLocks noChangeArrowheads="1"/>
          </p:cNvSpPr>
          <p:nvPr/>
        </p:nvSpPr>
        <p:spPr bwMode="auto">
          <a:xfrm flipH="1">
            <a:off x="1752600" y="34798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31" name="Oval 143"/>
          <p:cNvSpPr>
            <a:spLocks noChangeArrowheads="1"/>
          </p:cNvSpPr>
          <p:nvPr/>
        </p:nvSpPr>
        <p:spPr bwMode="auto">
          <a:xfrm flipH="1">
            <a:off x="1708150" y="36417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32" name="Oval 144"/>
          <p:cNvSpPr>
            <a:spLocks noChangeArrowheads="1"/>
          </p:cNvSpPr>
          <p:nvPr/>
        </p:nvSpPr>
        <p:spPr bwMode="auto">
          <a:xfrm flipH="1">
            <a:off x="1484313" y="329406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33" name="Oval 145"/>
          <p:cNvSpPr>
            <a:spLocks noChangeArrowheads="1"/>
          </p:cNvSpPr>
          <p:nvPr/>
        </p:nvSpPr>
        <p:spPr bwMode="auto">
          <a:xfrm flipH="1">
            <a:off x="1519238" y="340042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34" name="Oval 146"/>
          <p:cNvSpPr>
            <a:spLocks noChangeArrowheads="1"/>
          </p:cNvSpPr>
          <p:nvPr/>
        </p:nvSpPr>
        <p:spPr bwMode="auto">
          <a:xfrm flipH="1">
            <a:off x="1566863" y="364172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35" name="Oval 147"/>
          <p:cNvSpPr>
            <a:spLocks noChangeArrowheads="1"/>
          </p:cNvSpPr>
          <p:nvPr/>
        </p:nvSpPr>
        <p:spPr bwMode="auto">
          <a:xfrm flipH="1">
            <a:off x="1778000" y="38528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36" name="Oval 148"/>
          <p:cNvSpPr>
            <a:spLocks noChangeArrowheads="1"/>
          </p:cNvSpPr>
          <p:nvPr/>
        </p:nvSpPr>
        <p:spPr bwMode="auto">
          <a:xfrm flipH="1">
            <a:off x="1450975" y="33988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37" name="Oval 149"/>
          <p:cNvSpPr>
            <a:spLocks noChangeArrowheads="1"/>
          </p:cNvSpPr>
          <p:nvPr/>
        </p:nvSpPr>
        <p:spPr bwMode="auto">
          <a:xfrm rot="17580000" flipH="1">
            <a:off x="1669257" y="33202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38" name="Oval 150"/>
          <p:cNvSpPr>
            <a:spLocks noChangeArrowheads="1"/>
          </p:cNvSpPr>
          <p:nvPr/>
        </p:nvSpPr>
        <p:spPr bwMode="auto">
          <a:xfrm rot="17580000" flipH="1">
            <a:off x="1496219" y="370284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39" name="Oval 151"/>
          <p:cNvSpPr>
            <a:spLocks noChangeArrowheads="1"/>
          </p:cNvSpPr>
          <p:nvPr/>
        </p:nvSpPr>
        <p:spPr bwMode="auto">
          <a:xfrm rot="17580000" flipH="1">
            <a:off x="1766888" y="3298825"/>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40" name="Oval 152"/>
          <p:cNvSpPr>
            <a:spLocks noChangeArrowheads="1"/>
          </p:cNvSpPr>
          <p:nvPr/>
        </p:nvSpPr>
        <p:spPr bwMode="auto">
          <a:xfrm rot="14220000" flipH="1">
            <a:off x="1957388" y="4473575"/>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41" name="Oval 153"/>
          <p:cNvSpPr>
            <a:spLocks noChangeArrowheads="1"/>
          </p:cNvSpPr>
          <p:nvPr/>
        </p:nvSpPr>
        <p:spPr bwMode="auto">
          <a:xfrm rot="17580000" flipH="1">
            <a:off x="1633538" y="347027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42" name="Oval 154"/>
          <p:cNvSpPr>
            <a:spLocks noChangeArrowheads="1"/>
          </p:cNvSpPr>
          <p:nvPr/>
        </p:nvSpPr>
        <p:spPr bwMode="auto">
          <a:xfrm rot="17580000" flipH="1">
            <a:off x="1566069" y="33329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43" name="Oval 155"/>
          <p:cNvSpPr>
            <a:spLocks noChangeArrowheads="1"/>
          </p:cNvSpPr>
          <p:nvPr/>
        </p:nvSpPr>
        <p:spPr bwMode="auto">
          <a:xfrm flipH="1">
            <a:off x="1524000" y="38735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44" name="Oval 156"/>
          <p:cNvSpPr>
            <a:spLocks noChangeArrowheads="1"/>
          </p:cNvSpPr>
          <p:nvPr/>
        </p:nvSpPr>
        <p:spPr bwMode="auto">
          <a:xfrm flipH="1">
            <a:off x="1619250" y="38735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45" name="Oval 157"/>
          <p:cNvSpPr>
            <a:spLocks noChangeArrowheads="1"/>
          </p:cNvSpPr>
          <p:nvPr/>
        </p:nvSpPr>
        <p:spPr bwMode="auto">
          <a:xfrm flipH="1">
            <a:off x="1571625" y="37941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46" name="Oval 158"/>
          <p:cNvSpPr>
            <a:spLocks noChangeArrowheads="1"/>
          </p:cNvSpPr>
          <p:nvPr/>
        </p:nvSpPr>
        <p:spPr bwMode="auto">
          <a:xfrm flipH="1">
            <a:off x="1460500" y="34893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47" name="Oval 159"/>
          <p:cNvSpPr>
            <a:spLocks noChangeArrowheads="1"/>
          </p:cNvSpPr>
          <p:nvPr/>
        </p:nvSpPr>
        <p:spPr bwMode="auto">
          <a:xfrm flipH="1">
            <a:off x="1403350" y="44021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48" name="Oval 160"/>
          <p:cNvSpPr>
            <a:spLocks noChangeArrowheads="1"/>
          </p:cNvSpPr>
          <p:nvPr/>
        </p:nvSpPr>
        <p:spPr bwMode="auto">
          <a:xfrm flipH="1">
            <a:off x="1355725" y="42418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49" name="Oval 161"/>
          <p:cNvSpPr>
            <a:spLocks noChangeArrowheads="1"/>
          </p:cNvSpPr>
          <p:nvPr/>
        </p:nvSpPr>
        <p:spPr bwMode="auto">
          <a:xfrm flipH="1">
            <a:off x="1447800" y="42418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50" name="Oval 162"/>
          <p:cNvSpPr>
            <a:spLocks noChangeArrowheads="1"/>
          </p:cNvSpPr>
          <p:nvPr/>
        </p:nvSpPr>
        <p:spPr bwMode="auto">
          <a:xfrm flipH="1">
            <a:off x="1825625" y="470535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51" name="Oval 163"/>
          <p:cNvSpPr>
            <a:spLocks noChangeArrowheads="1"/>
          </p:cNvSpPr>
          <p:nvPr/>
        </p:nvSpPr>
        <p:spPr bwMode="auto">
          <a:xfrm flipH="1">
            <a:off x="1325563" y="408146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52" name="Oval 164"/>
          <p:cNvSpPr>
            <a:spLocks noChangeArrowheads="1"/>
          </p:cNvSpPr>
          <p:nvPr/>
        </p:nvSpPr>
        <p:spPr bwMode="auto">
          <a:xfrm flipH="1">
            <a:off x="1384300" y="4338638"/>
            <a:ext cx="58738"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53" name="Oval 165"/>
          <p:cNvSpPr>
            <a:spLocks noChangeArrowheads="1"/>
          </p:cNvSpPr>
          <p:nvPr/>
        </p:nvSpPr>
        <p:spPr bwMode="auto">
          <a:xfrm flipH="1">
            <a:off x="1920875" y="46259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54" name="Oval 166"/>
          <p:cNvSpPr>
            <a:spLocks noChangeArrowheads="1"/>
          </p:cNvSpPr>
          <p:nvPr/>
        </p:nvSpPr>
        <p:spPr bwMode="auto">
          <a:xfrm flipH="1">
            <a:off x="1371600" y="41624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55" name="Oval 167"/>
          <p:cNvSpPr>
            <a:spLocks noChangeArrowheads="1"/>
          </p:cNvSpPr>
          <p:nvPr/>
        </p:nvSpPr>
        <p:spPr bwMode="auto">
          <a:xfrm flipH="1">
            <a:off x="1744663" y="451961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56" name="Oval 168"/>
          <p:cNvSpPr>
            <a:spLocks noChangeArrowheads="1"/>
          </p:cNvSpPr>
          <p:nvPr/>
        </p:nvSpPr>
        <p:spPr bwMode="auto">
          <a:xfrm flipH="1">
            <a:off x="1778000" y="462597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57" name="Oval 169"/>
          <p:cNvSpPr>
            <a:spLocks noChangeArrowheads="1"/>
          </p:cNvSpPr>
          <p:nvPr/>
        </p:nvSpPr>
        <p:spPr bwMode="auto">
          <a:xfrm flipH="1">
            <a:off x="1231900" y="41624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58" name="Oval 170"/>
          <p:cNvSpPr>
            <a:spLocks noChangeArrowheads="1"/>
          </p:cNvSpPr>
          <p:nvPr/>
        </p:nvSpPr>
        <p:spPr bwMode="auto">
          <a:xfrm flipH="1">
            <a:off x="1473200" y="43735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59" name="Oval 171"/>
          <p:cNvSpPr>
            <a:spLocks noChangeArrowheads="1"/>
          </p:cNvSpPr>
          <p:nvPr/>
        </p:nvSpPr>
        <p:spPr bwMode="auto">
          <a:xfrm flipH="1">
            <a:off x="1709738" y="4624388"/>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60" name="Oval 172"/>
          <p:cNvSpPr>
            <a:spLocks noChangeArrowheads="1"/>
          </p:cNvSpPr>
          <p:nvPr/>
        </p:nvSpPr>
        <p:spPr bwMode="auto">
          <a:xfrm rot="17580000" flipH="1">
            <a:off x="1928019" y="454580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61" name="Oval 173"/>
          <p:cNvSpPr>
            <a:spLocks noChangeArrowheads="1"/>
          </p:cNvSpPr>
          <p:nvPr/>
        </p:nvSpPr>
        <p:spPr bwMode="auto">
          <a:xfrm rot="17580000" flipH="1">
            <a:off x="1191419" y="422354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62" name="Oval 174"/>
          <p:cNvSpPr>
            <a:spLocks noChangeArrowheads="1"/>
          </p:cNvSpPr>
          <p:nvPr/>
        </p:nvSpPr>
        <p:spPr bwMode="auto">
          <a:xfrm rot="14220000" flipH="1">
            <a:off x="1088232" y="428863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63" name="Oval 175"/>
          <p:cNvSpPr>
            <a:spLocks noChangeArrowheads="1"/>
          </p:cNvSpPr>
          <p:nvPr/>
        </p:nvSpPr>
        <p:spPr bwMode="auto">
          <a:xfrm rot="17580000" flipH="1">
            <a:off x="1893094" y="4696619"/>
            <a:ext cx="41275"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64" name="Oval 176"/>
          <p:cNvSpPr>
            <a:spLocks noChangeArrowheads="1"/>
          </p:cNvSpPr>
          <p:nvPr/>
        </p:nvSpPr>
        <p:spPr bwMode="auto">
          <a:xfrm rot="17580000" flipH="1">
            <a:off x="3540919" y="262810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65" name="Oval 177"/>
          <p:cNvSpPr>
            <a:spLocks noChangeArrowheads="1"/>
          </p:cNvSpPr>
          <p:nvPr/>
        </p:nvSpPr>
        <p:spPr bwMode="auto">
          <a:xfrm flipH="1">
            <a:off x="1219200" y="43942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66" name="Oval 178"/>
          <p:cNvSpPr>
            <a:spLocks noChangeArrowheads="1"/>
          </p:cNvSpPr>
          <p:nvPr/>
        </p:nvSpPr>
        <p:spPr bwMode="auto">
          <a:xfrm flipH="1">
            <a:off x="1314450" y="43942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67" name="Oval 179"/>
          <p:cNvSpPr>
            <a:spLocks noChangeArrowheads="1"/>
          </p:cNvSpPr>
          <p:nvPr/>
        </p:nvSpPr>
        <p:spPr bwMode="auto">
          <a:xfrm flipH="1">
            <a:off x="1266825" y="43148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68" name="Oval 180"/>
          <p:cNvSpPr>
            <a:spLocks noChangeArrowheads="1"/>
          </p:cNvSpPr>
          <p:nvPr/>
        </p:nvSpPr>
        <p:spPr bwMode="auto">
          <a:xfrm flipH="1">
            <a:off x="1122363" y="41338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69" name="Oval 181"/>
          <p:cNvSpPr>
            <a:spLocks noChangeArrowheads="1"/>
          </p:cNvSpPr>
          <p:nvPr/>
        </p:nvSpPr>
        <p:spPr bwMode="auto">
          <a:xfrm flipH="1">
            <a:off x="1720850" y="471487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70" name="Oval 182"/>
          <p:cNvSpPr>
            <a:spLocks noChangeArrowheads="1"/>
          </p:cNvSpPr>
          <p:nvPr/>
        </p:nvSpPr>
        <p:spPr bwMode="auto">
          <a:xfrm flipH="1">
            <a:off x="2311400" y="42243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71" name="Oval 183"/>
          <p:cNvSpPr>
            <a:spLocks noChangeArrowheads="1"/>
          </p:cNvSpPr>
          <p:nvPr/>
        </p:nvSpPr>
        <p:spPr bwMode="auto">
          <a:xfrm flipH="1">
            <a:off x="2265363" y="406400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72" name="Oval 184"/>
          <p:cNvSpPr>
            <a:spLocks noChangeArrowheads="1"/>
          </p:cNvSpPr>
          <p:nvPr/>
        </p:nvSpPr>
        <p:spPr bwMode="auto">
          <a:xfrm flipH="1">
            <a:off x="2357438" y="40640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73" name="Oval 185"/>
          <p:cNvSpPr>
            <a:spLocks noChangeArrowheads="1"/>
          </p:cNvSpPr>
          <p:nvPr/>
        </p:nvSpPr>
        <p:spPr bwMode="auto">
          <a:xfrm flipH="1">
            <a:off x="2170113" y="38227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74" name="Oval 186"/>
          <p:cNvSpPr>
            <a:spLocks noChangeArrowheads="1"/>
          </p:cNvSpPr>
          <p:nvPr/>
        </p:nvSpPr>
        <p:spPr bwMode="auto">
          <a:xfrm flipH="1">
            <a:off x="2265363" y="3903663"/>
            <a:ext cx="33337"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75" name="Oval 187"/>
          <p:cNvSpPr>
            <a:spLocks noChangeArrowheads="1"/>
          </p:cNvSpPr>
          <p:nvPr/>
        </p:nvSpPr>
        <p:spPr bwMode="auto">
          <a:xfrm flipH="1">
            <a:off x="2292350" y="4160838"/>
            <a:ext cx="60325"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76" name="Oval 188"/>
          <p:cNvSpPr>
            <a:spLocks noChangeArrowheads="1"/>
          </p:cNvSpPr>
          <p:nvPr/>
        </p:nvSpPr>
        <p:spPr bwMode="auto">
          <a:xfrm flipH="1">
            <a:off x="2265363" y="374332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77" name="Oval 189"/>
          <p:cNvSpPr>
            <a:spLocks noChangeArrowheads="1"/>
          </p:cNvSpPr>
          <p:nvPr/>
        </p:nvSpPr>
        <p:spPr bwMode="auto">
          <a:xfrm flipH="1">
            <a:off x="2357438" y="38227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78" name="Oval 190"/>
          <p:cNvSpPr>
            <a:spLocks noChangeArrowheads="1"/>
          </p:cNvSpPr>
          <p:nvPr/>
        </p:nvSpPr>
        <p:spPr bwMode="auto">
          <a:xfrm flipH="1">
            <a:off x="2311400" y="39846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79" name="Oval 191"/>
          <p:cNvSpPr>
            <a:spLocks noChangeArrowheads="1"/>
          </p:cNvSpPr>
          <p:nvPr/>
        </p:nvSpPr>
        <p:spPr bwMode="auto">
          <a:xfrm flipH="1">
            <a:off x="2124075" y="37433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80" name="Oval 192"/>
          <p:cNvSpPr>
            <a:spLocks noChangeArrowheads="1"/>
          </p:cNvSpPr>
          <p:nvPr/>
        </p:nvSpPr>
        <p:spPr bwMode="auto">
          <a:xfrm flipH="1">
            <a:off x="2382838" y="419576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81" name="Oval 193"/>
          <p:cNvSpPr>
            <a:spLocks noChangeArrowheads="1"/>
          </p:cNvSpPr>
          <p:nvPr/>
        </p:nvSpPr>
        <p:spPr bwMode="auto">
          <a:xfrm flipH="1">
            <a:off x="2054225" y="37417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82" name="Oval 194"/>
          <p:cNvSpPr>
            <a:spLocks noChangeArrowheads="1"/>
          </p:cNvSpPr>
          <p:nvPr/>
        </p:nvSpPr>
        <p:spPr bwMode="auto">
          <a:xfrm rot="17580000" flipH="1">
            <a:off x="2238375" y="381317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83" name="Oval 195"/>
          <p:cNvSpPr>
            <a:spLocks noChangeArrowheads="1"/>
          </p:cNvSpPr>
          <p:nvPr/>
        </p:nvSpPr>
        <p:spPr bwMode="auto">
          <a:xfrm flipH="1">
            <a:off x="2065338" y="383222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84" name="Oval 196"/>
          <p:cNvSpPr>
            <a:spLocks noChangeArrowheads="1"/>
          </p:cNvSpPr>
          <p:nvPr/>
        </p:nvSpPr>
        <p:spPr bwMode="auto">
          <a:xfrm flipH="1">
            <a:off x="1295400" y="42052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85" name="Oval 197"/>
          <p:cNvSpPr>
            <a:spLocks noChangeArrowheads="1"/>
          </p:cNvSpPr>
          <p:nvPr/>
        </p:nvSpPr>
        <p:spPr bwMode="auto">
          <a:xfrm flipH="1">
            <a:off x="1217613" y="40449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86" name="Oval 198"/>
          <p:cNvSpPr>
            <a:spLocks noChangeArrowheads="1"/>
          </p:cNvSpPr>
          <p:nvPr/>
        </p:nvSpPr>
        <p:spPr bwMode="auto">
          <a:xfrm flipH="1">
            <a:off x="1311275" y="40449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87" name="Oval 199"/>
          <p:cNvSpPr>
            <a:spLocks noChangeArrowheads="1"/>
          </p:cNvSpPr>
          <p:nvPr/>
        </p:nvSpPr>
        <p:spPr bwMode="auto">
          <a:xfrm flipH="1">
            <a:off x="1123950" y="38036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88" name="Oval 200"/>
          <p:cNvSpPr>
            <a:spLocks noChangeArrowheads="1"/>
          </p:cNvSpPr>
          <p:nvPr/>
        </p:nvSpPr>
        <p:spPr bwMode="auto">
          <a:xfrm flipH="1">
            <a:off x="1217613" y="388461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89" name="Oval 201"/>
          <p:cNvSpPr>
            <a:spLocks noChangeArrowheads="1"/>
          </p:cNvSpPr>
          <p:nvPr/>
        </p:nvSpPr>
        <p:spPr bwMode="auto">
          <a:xfrm flipH="1">
            <a:off x="1262063" y="4141788"/>
            <a:ext cx="7461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90" name="Oval 202"/>
          <p:cNvSpPr>
            <a:spLocks noChangeArrowheads="1"/>
          </p:cNvSpPr>
          <p:nvPr/>
        </p:nvSpPr>
        <p:spPr bwMode="auto">
          <a:xfrm flipH="1">
            <a:off x="1217613" y="37242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91" name="Oval 203"/>
          <p:cNvSpPr>
            <a:spLocks noChangeArrowheads="1"/>
          </p:cNvSpPr>
          <p:nvPr/>
        </p:nvSpPr>
        <p:spPr bwMode="auto">
          <a:xfrm flipH="1">
            <a:off x="1311275" y="38036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92" name="Oval 204"/>
          <p:cNvSpPr>
            <a:spLocks noChangeArrowheads="1"/>
          </p:cNvSpPr>
          <p:nvPr/>
        </p:nvSpPr>
        <p:spPr bwMode="auto">
          <a:xfrm flipH="1">
            <a:off x="1263650" y="39655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93" name="Oval 205"/>
          <p:cNvSpPr>
            <a:spLocks noChangeArrowheads="1"/>
          </p:cNvSpPr>
          <p:nvPr/>
        </p:nvSpPr>
        <p:spPr bwMode="auto">
          <a:xfrm flipH="1">
            <a:off x="1041400" y="3617913"/>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94" name="Oval 206"/>
          <p:cNvSpPr>
            <a:spLocks noChangeArrowheads="1"/>
          </p:cNvSpPr>
          <p:nvPr/>
        </p:nvSpPr>
        <p:spPr bwMode="auto">
          <a:xfrm flipH="1">
            <a:off x="1076325" y="37242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95" name="Oval 207"/>
          <p:cNvSpPr>
            <a:spLocks noChangeArrowheads="1"/>
          </p:cNvSpPr>
          <p:nvPr/>
        </p:nvSpPr>
        <p:spPr bwMode="auto">
          <a:xfrm flipH="1">
            <a:off x="1123950" y="39655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96" name="Oval 208"/>
          <p:cNvSpPr>
            <a:spLocks noChangeArrowheads="1"/>
          </p:cNvSpPr>
          <p:nvPr/>
        </p:nvSpPr>
        <p:spPr bwMode="auto">
          <a:xfrm flipH="1">
            <a:off x="1336675" y="41767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97" name="Oval 209"/>
          <p:cNvSpPr>
            <a:spLocks noChangeArrowheads="1"/>
          </p:cNvSpPr>
          <p:nvPr/>
        </p:nvSpPr>
        <p:spPr bwMode="auto">
          <a:xfrm flipH="1">
            <a:off x="1008063" y="372268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98" name="Oval 210"/>
          <p:cNvSpPr>
            <a:spLocks noChangeArrowheads="1"/>
          </p:cNvSpPr>
          <p:nvPr/>
        </p:nvSpPr>
        <p:spPr bwMode="auto">
          <a:xfrm rot="17580000" flipH="1">
            <a:off x="1228726" y="3651250"/>
            <a:ext cx="74612" cy="714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499" name="Oval 211"/>
          <p:cNvSpPr>
            <a:spLocks noChangeArrowheads="1"/>
          </p:cNvSpPr>
          <p:nvPr/>
        </p:nvSpPr>
        <p:spPr bwMode="auto">
          <a:xfrm rot="17580000" flipH="1">
            <a:off x="1057275" y="4033838"/>
            <a:ext cx="74613" cy="714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00" name="Oval 212"/>
          <p:cNvSpPr>
            <a:spLocks noChangeArrowheads="1"/>
          </p:cNvSpPr>
          <p:nvPr/>
        </p:nvSpPr>
        <p:spPr bwMode="auto">
          <a:xfrm rot="17580000" flipH="1">
            <a:off x="1326357" y="3628231"/>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01" name="Oval 213"/>
          <p:cNvSpPr>
            <a:spLocks noChangeArrowheads="1"/>
          </p:cNvSpPr>
          <p:nvPr/>
        </p:nvSpPr>
        <p:spPr bwMode="auto">
          <a:xfrm rot="14220000" flipH="1">
            <a:off x="965993" y="4101307"/>
            <a:ext cx="74613" cy="7620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02" name="Oval 214"/>
          <p:cNvSpPr>
            <a:spLocks noChangeArrowheads="1"/>
          </p:cNvSpPr>
          <p:nvPr/>
        </p:nvSpPr>
        <p:spPr bwMode="auto">
          <a:xfrm rot="17580000" flipH="1">
            <a:off x="1193801" y="3798887"/>
            <a:ext cx="74612"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03" name="Oval 215"/>
          <p:cNvSpPr>
            <a:spLocks noChangeArrowheads="1"/>
          </p:cNvSpPr>
          <p:nvPr/>
        </p:nvSpPr>
        <p:spPr bwMode="auto">
          <a:xfrm rot="17580000" flipH="1">
            <a:off x="1125538" y="3662363"/>
            <a:ext cx="7461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04" name="Oval 216"/>
          <p:cNvSpPr>
            <a:spLocks noChangeArrowheads="1"/>
          </p:cNvSpPr>
          <p:nvPr/>
        </p:nvSpPr>
        <p:spPr bwMode="auto">
          <a:xfrm flipH="1">
            <a:off x="1112838" y="41973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05" name="Oval 217"/>
          <p:cNvSpPr>
            <a:spLocks noChangeArrowheads="1"/>
          </p:cNvSpPr>
          <p:nvPr/>
        </p:nvSpPr>
        <p:spPr bwMode="auto">
          <a:xfrm flipH="1">
            <a:off x="1206500" y="41973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06" name="Oval 218"/>
          <p:cNvSpPr>
            <a:spLocks noChangeArrowheads="1"/>
          </p:cNvSpPr>
          <p:nvPr/>
        </p:nvSpPr>
        <p:spPr bwMode="auto">
          <a:xfrm flipH="1">
            <a:off x="1128713" y="41179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07" name="Oval 219"/>
          <p:cNvSpPr>
            <a:spLocks noChangeArrowheads="1"/>
          </p:cNvSpPr>
          <p:nvPr/>
        </p:nvSpPr>
        <p:spPr bwMode="auto">
          <a:xfrm flipH="1">
            <a:off x="1014413" y="39370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08" name="Oval 220"/>
          <p:cNvSpPr>
            <a:spLocks noChangeArrowheads="1"/>
          </p:cNvSpPr>
          <p:nvPr/>
        </p:nvSpPr>
        <p:spPr bwMode="auto">
          <a:xfrm flipH="1">
            <a:off x="1019175" y="38131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09" name="Oval 221"/>
          <p:cNvSpPr>
            <a:spLocks noChangeArrowheads="1"/>
          </p:cNvSpPr>
          <p:nvPr/>
        </p:nvSpPr>
        <p:spPr bwMode="auto">
          <a:xfrm flipH="1">
            <a:off x="1549400" y="41100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10" name="Oval 222"/>
          <p:cNvSpPr>
            <a:spLocks noChangeArrowheads="1"/>
          </p:cNvSpPr>
          <p:nvPr/>
        </p:nvSpPr>
        <p:spPr bwMode="auto">
          <a:xfrm flipH="1">
            <a:off x="1503363" y="394970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11" name="Oval 223"/>
          <p:cNvSpPr>
            <a:spLocks noChangeArrowheads="1"/>
          </p:cNvSpPr>
          <p:nvPr/>
        </p:nvSpPr>
        <p:spPr bwMode="auto">
          <a:xfrm flipH="1">
            <a:off x="1595438" y="39497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12" name="Oval 224"/>
          <p:cNvSpPr>
            <a:spLocks noChangeArrowheads="1"/>
          </p:cNvSpPr>
          <p:nvPr/>
        </p:nvSpPr>
        <p:spPr bwMode="auto">
          <a:xfrm flipH="1">
            <a:off x="1377950" y="37084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13" name="Oval 225"/>
          <p:cNvSpPr>
            <a:spLocks noChangeArrowheads="1"/>
          </p:cNvSpPr>
          <p:nvPr/>
        </p:nvSpPr>
        <p:spPr bwMode="auto">
          <a:xfrm flipH="1">
            <a:off x="1503363" y="3789363"/>
            <a:ext cx="33337"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14" name="Oval 226"/>
          <p:cNvSpPr>
            <a:spLocks noChangeArrowheads="1"/>
          </p:cNvSpPr>
          <p:nvPr/>
        </p:nvSpPr>
        <p:spPr bwMode="auto">
          <a:xfrm flipH="1">
            <a:off x="1530350" y="4046538"/>
            <a:ext cx="60325"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15" name="Oval 227"/>
          <p:cNvSpPr>
            <a:spLocks noChangeArrowheads="1"/>
          </p:cNvSpPr>
          <p:nvPr/>
        </p:nvSpPr>
        <p:spPr bwMode="auto">
          <a:xfrm flipH="1">
            <a:off x="1503363" y="362902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16" name="Oval 228"/>
          <p:cNvSpPr>
            <a:spLocks noChangeArrowheads="1"/>
          </p:cNvSpPr>
          <p:nvPr/>
        </p:nvSpPr>
        <p:spPr bwMode="auto">
          <a:xfrm flipH="1">
            <a:off x="1595438" y="37084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17" name="Oval 229"/>
          <p:cNvSpPr>
            <a:spLocks noChangeArrowheads="1"/>
          </p:cNvSpPr>
          <p:nvPr/>
        </p:nvSpPr>
        <p:spPr bwMode="auto">
          <a:xfrm flipH="1">
            <a:off x="1549400" y="38703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18" name="Oval 230"/>
          <p:cNvSpPr>
            <a:spLocks noChangeArrowheads="1"/>
          </p:cNvSpPr>
          <p:nvPr/>
        </p:nvSpPr>
        <p:spPr bwMode="auto">
          <a:xfrm flipH="1">
            <a:off x="1295400" y="3522663"/>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19" name="Oval 231"/>
          <p:cNvSpPr>
            <a:spLocks noChangeArrowheads="1"/>
          </p:cNvSpPr>
          <p:nvPr/>
        </p:nvSpPr>
        <p:spPr bwMode="auto">
          <a:xfrm flipH="1">
            <a:off x="1330325" y="36290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20" name="Oval 232"/>
          <p:cNvSpPr>
            <a:spLocks noChangeArrowheads="1"/>
          </p:cNvSpPr>
          <p:nvPr/>
        </p:nvSpPr>
        <p:spPr bwMode="auto">
          <a:xfrm flipH="1">
            <a:off x="1377950" y="38703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21" name="Oval 233"/>
          <p:cNvSpPr>
            <a:spLocks noChangeArrowheads="1"/>
          </p:cNvSpPr>
          <p:nvPr/>
        </p:nvSpPr>
        <p:spPr bwMode="auto">
          <a:xfrm flipH="1">
            <a:off x="1620838" y="408146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22" name="Oval 234"/>
          <p:cNvSpPr>
            <a:spLocks noChangeArrowheads="1"/>
          </p:cNvSpPr>
          <p:nvPr/>
        </p:nvSpPr>
        <p:spPr bwMode="auto">
          <a:xfrm flipH="1">
            <a:off x="1262063" y="36274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23" name="Oval 235"/>
          <p:cNvSpPr>
            <a:spLocks noChangeArrowheads="1"/>
          </p:cNvSpPr>
          <p:nvPr/>
        </p:nvSpPr>
        <p:spPr bwMode="auto">
          <a:xfrm rot="17580000" flipH="1">
            <a:off x="1511300" y="3549650"/>
            <a:ext cx="39688"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24" name="Oval 236"/>
          <p:cNvSpPr>
            <a:spLocks noChangeArrowheads="1"/>
          </p:cNvSpPr>
          <p:nvPr/>
        </p:nvSpPr>
        <p:spPr bwMode="auto">
          <a:xfrm rot="17580000" flipH="1">
            <a:off x="1311275" y="3938588"/>
            <a:ext cx="74613" cy="714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25" name="Oval 237"/>
          <p:cNvSpPr>
            <a:spLocks noChangeArrowheads="1"/>
          </p:cNvSpPr>
          <p:nvPr/>
        </p:nvSpPr>
        <p:spPr bwMode="auto">
          <a:xfrm rot="17580000" flipH="1">
            <a:off x="1608138" y="3527425"/>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26" name="Oval 238"/>
          <p:cNvSpPr>
            <a:spLocks noChangeArrowheads="1"/>
          </p:cNvSpPr>
          <p:nvPr/>
        </p:nvSpPr>
        <p:spPr bwMode="auto">
          <a:xfrm rot="14220000" flipH="1">
            <a:off x="1219993" y="4006057"/>
            <a:ext cx="74613" cy="7620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27" name="Oval 239"/>
          <p:cNvSpPr>
            <a:spLocks noChangeArrowheads="1"/>
          </p:cNvSpPr>
          <p:nvPr/>
        </p:nvSpPr>
        <p:spPr bwMode="auto">
          <a:xfrm rot="17580000" flipH="1">
            <a:off x="1476375" y="369887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28" name="Oval 240"/>
          <p:cNvSpPr>
            <a:spLocks noChangeArrowheads="1"/>
          </p:cNvSpPr>
          <p:nvPr/>
        </p:nvSpPr>
        <p:spPr bwMode="auto">
          <a:xfrm rot="17580000" flipH="1">
            <a:off x="1407319" y="35615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29" name="Oval 241"/>
          <p:cNvSpPr>
            <a:spLocks noChangeArrowheads="1"/>
          </p:cNvSpPr>
          <p:nvPr/>
        </p:nvSpPr>
        <p:spPr bwMode="auto">
          <a:xfrm flipH="1">
            <a:off x="1336675" y="41021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30" name="Oval 242"/>
          <p:cNvSpPr>
            <a:spLocks noChangeArrowheads="1"/>
          </p:cNvSpPr>
          <p:nvPr/>
        </p:nvSpPr>
        <p:spPr bwMode="auto">
          <a:xfrm flipH="1">
            <a:off x="1460500" y="41021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31" name="Oval 243"/>
          <p:cNvSpPr>
            <a:spLocks noChangeArrowheads="1"/>
          </p:cNvSpPr>
          <p:nvPr/>
        </p:nvSpPr>
        <p:spPr bwMode="auto">
          <a:xfrm flipH="1">
            <a:off x="1414463" y="402272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32" name="Oval 244"/>
          <p:cNvSpPr>
            <a:spLocks noChangeArrowheads="1"/>
          </p:cNvSpPr>
          <p:nvPr/>
        </p:nvSpPr>
        <p:spPr bwMode="auto">
          <a:xfrm flipH="1">
            <a:off x="1268413" y="38417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33" name="Oval 245"/>
          <p:cNvSpPr>
            <a:spLocks noChangeArrowheads="1"/>
          </p:cNvSpPr>
          <p:nvPr/>
        </p:nvSpPr>
        <p:spPr bwMode="auto">
          <a:xfrm flipH="1">
            <a:off x="1273175" y="37179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34" name="Oval 246"/>
          <p:cNvSpPr>
            <a:spLocks noChangeArrowheads="1"/>
          </p:cNvSpPr>
          <p:nvPr/>
        </p:nvSpPr>
        <p:spPr bwMode="auto">
          <a:xfrm flipH="1">
            <a:off x="1882775" y="38306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35" name="Oval 247"/>
          <p:cNvSpPr>
            <a:spLocks noChangeArrowheads="1"/>
          </p:cNvSpPr>
          <p:nvPr/>
        </p:nvSpPr>
        <p:spPr bwMode="auto">
          <a:xfrm flipH="1">
            <a:off x="1835150" y="36703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36" name="Oval 248"/>
          <p:cNvSpPr>
            <a:spLocks noChangeArrowheads="1"/>
          </p:cNvSpPr>
          <p:nvPr/>
        </p:nvSpPr>
        <p:spPr bwMode="auto">
          <a:xfrm flipH="1">
            <a:off x="1739900" y="3429000"/>
            <a:ext cx="38100"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37" name="Oval 249"/>
          <p:cNvSpPr>
            <a:spLocks noChangeArrowheads="1"/>
          </p:cNvSpPr>
          <p:nvPr/>
        </p:nvSpPr>
        <p:spPr bwMode="auto">
          <a:xfrm flipH="1">
            <a:off x="1835150" y="35099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38" name="Oval 250"/>
          <p:cNvSpPr>
            <a:spLocks noChangeArrowheads="1"/>
          </p:cNvSpPr>
          <p:nvPr/>
        </p:nvSpPr>
        <p:spPr bwMode="auto">
          <a:xfrm flipH="1">
            <a:off x="1863725" y="3767138"/>
            <a:ext cx="60325"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39" name="Oval 251"/>
          <p:cNvSpPr>
            <a:spLocks noChangeArrowheads="1"/>
          </p:cNvSpPr>
          <p:nvPr/>
        </p:nvSpPr>
        <p:spPr bwMode="auto">
          <a:xfrm flipH="1">
            <a:off x="1835150" y="33496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40" name="Oval 252"/>
          <p:cNvSpPr>
            <a:spLocks noChangeArrowheads="1"/>
          </p:cNvSpPr>
          <p:nvPr/>
        </p:nvSpPr>
        <p:spPr bwMode="auto">
          <a:xfrm flipH="1">
            <a:off x="1882775" y="35909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41" name="Oval 253"/>
          <p:cNvSpPr>
            <a:spLocks noChangeArrowheads="1"/>
          </p:cNvSpPr>
          <p:nvPr/>
        </p:nvSpPr>
        <p:spPr bwMode="auto">
          <a:xfrm flipH="1">
            <a:off x="1658938" y="324326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42" name="Oval 254"/>
          <p:cNvSpPr>
            <a:spLocks noChangeArrowheads="1"/>
          </p:cNvSpPr>
          <p:nvPr/>
        </p:nvSpPr>
        <p:spPr bwMode="auto">
          <a:xfrm flipH="1">
            <a:off x="1695450" y="33496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43" name="Oval 255"/>
          <p:cNvSpPr>
            <a:spLocks noChangeArrowheads="1"/>
          </p:cNvSpPr>
          <p:nvPr/>
        </p:nvSpPr>
        <p:spPr bwMode="auto">
          <a:xfrm flipH="1">
            <a:off x="1739900" y="3590925"/>
            <a:ext cx="38100"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44" name="Oval 256"/>
          <p:cNvSpPr>
            <a:spLocks noChangeArrowheads="1"/>
          </p:cNvSpPr>
          <p:nvPr/>
        </p:nvSpPr>
        <p:spPr bwMode="auto">
          <a:xfrm flipH="1">
            <a:off x="1954213" y="38020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45" name="Oval 257"/>
          <p:cNvSpPr>
            <a:spLocks noChangeArrowheads="1"/>
          </p:cNvSpPr>
          <p:nvPr/>
        </p:nvSpPr>
        <p:spPr bwMode="auto">
          <a:xfrm flipH="1">
            <a:off x="1625600" y="33480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46" name="Oval 258"/>
          <p:cNvSpPr>
            <a:spLocks noChangeArrowheads="1"/>
          </p:cNvSpPr>
          <p:nvPr/>
        </p:nvSpPr>
        <p:spPr bwMode="auto">
          <a:xfrm rot="17580000" flipH="1">
            <a:off x="1843881" y="3271044"/>
            <a:ext cx="39688" cy="5715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47" name="Oval 259"/>
          <p:cNvSpPr>
            <a:spLocks noChangeArrowheads="1"/>
          </p:cNvSpPr>
          <p:nvPr/>
        </p:nvSpPr>
        <p:spPr bwMode="auto">
          <a:xfrm rot="17580000" flipH="1">
            <a:off x="1671638" y="3652838"/>
            <a:ext cx="39687"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48" name="Oval 260"/>
          <p:cNvSpPr>
            <a:spLocks noChangeArrowheads="1"/>
          </p:cNvSpPr>
          <p:nvPr/>
        </p:nvSpPr>
        <p:spPr bwMode="auto">
          <a:xfrm rot="14220000" flipH="1">
            <a:off x="1568450" y="3716338"/>
            <a:ext cx="39688" cy="619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49" name="Oval 261"/>
          <p:cNvSpPr>
            <a:spLocks noChangeArrowheads="1"/>
          </p:cNvSpPr>
          <p:nvPr/>
        </p:nvSpPr>
        <p:spPr bwMode="auto">
          <a:xfrm rot="17580000" flipH="1">
            <a:off x="1808956" y="3418682"/>
            <a:ext cx="41275" cy="619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50" name="Oval 262"/>
          <p:cNvSpPr>
            <a:spLocks noChangeArrowheads="1"/>
          </p:cNvSpPr>
          <p:nvPr/>
        </p:nvSpPr>
        <p:spPr bwMode="auto">
          <a:xfrm rot="17580000" flipH="1">
            <a:off x="1740694" y="32821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51" name="Oval 263"/>
          <p:cNvSpPr>
            <a:spLocks noChangeArrowheads="1"/>
          </p:cNvSpPr>
          <p:nvPr/>
        </p:nvSpPr>
        <p:spPr bwMode="auto">
          <a:xfrm flipH="1">
            <a:off x="1700213" y="38227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52" name="Oval 264"/>
          <p:cNvSpPr>
            <a:spLocks noChangeArrowheads="1"/>
          </p:cNvSpPr>
          <p:nvPr/>
        </p:nvSpPr>
        <p:spPr bwMode="auto">
          <a:xfrm flipH="1">
            <a:off x="1793875" y="38227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53" name="Oval 265"/>
          <p:cNvSpPr>
            <a:spLocks noChangeArrowheads="1"/>
          </p:cNvSpPr>
          <p:nvPr/>
        </p:nvSpPr>
        <p:spPr bwMode="auto">
          <a:xfrm flipH="1">
            <a:off x="1746250" y="37433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54" name="Oval 266"/>
          <p:cNvSpPr>
            <a:spLocks noChangeArrowheads="1"/>
          </p:cNvSpPr>
          <p:nvPr/>
        </p:nvSpPr>
        <p:spPr bwMode="auto">
          <a:xfrm flipH="1">
            <a:off x="1631950" y="356235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55" name="Oval 267"/>
          <p:cNvSpPr>
            <a:spLocks noChangeArrowheads="1"/>
          </p:cNvSpPr>
          <p:nvPr/>
        </p:nvSpPr>
        <p:spPr bwMode="auto">
          <a:xfrm flipH="1">
            <a:off x="1636713" y="34385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56" name="Oval 268"/>
          <p:cNvSpPr>
            <a:spLocks noChangeArrowheads="1"/>
          </p:cNvSpPr>
          <p:nvPr/>
        </p:nvSpPr>
        <p:spPr bwMode="auto">
          <a:xfrm flipH="1">
            <a:off x="1922463" y="4338638"/>
            <a:ext cx="33337"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57" name="Oval 269"/>
          <p:cNvSpPr>
            <a:spLocks noChangeArrowheads="1"/>
          </p:cNvSpPr>
          <p:nvPr/>
        </p:nvSpPr>
        <p:spPr bwMode="auto">
          <a:xfrm flipH="1">
            <a:off x="1874838" y="41783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58" name="Oval 270"/>
          <p:cNvSpPr>
            <a:spLocks noChangeArrowheads="1"/>
          </p:cNvSpPr>
          <p:nvPr/>
        </p:nvSpPr>
        <p:spPr bwMode="auto">
          <a:xfrm flipH="1">
            <a:off x="1781175" y="39370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59" name="Oval 271"/>
          <p:cNvSpPr>
            <a:spLocks noChangeArrowheads="1"/>
          </p:cNvSpPr>
          <p:nvPr/>
        </p:nvSpPr>
        <p:spPr bwMode="auto">
          <a:xfrm flipH="1">
            <a:off x="1874838" y="401796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60" name="Oval 272"/>
          <p:cNvSpPr>
            <a:spLocks noChangeArrowheads="1"/>
          </p:cNvSpPr>
          <p:nvPr/>
        </p:nvSpPr>
        <p:spPr bwMode="auto">
          <a:xfrm flipH="1">
            <a:off x="1903413" y="4275138"/>
            <a:ext cx="58737"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61" name="Oval 273"/>
          <p:cNvSpPr>
            <a:spLocks noChangeArrowheads="1"/>
          </p:cNvSpPr>
          <p:nvPr/>
        </p:nvSpPr>
        <p:spPr bwMode="auto">
          <a:xfrm flipH="1">
            <a:off x="1874838" y="385762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62" name="Oval 274"/>
          <p:cNvSpPr>
            <a:spLocks noChangeArrowheads="1"/>
          </p:cNvSpPr>
          <p:nvPr/>
        </p:nvSpPr>
        <p:spPr bwMode="auto">
          <a:xfrm flipH="1">
            <a:off x="1922463" y="409892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63" name="Oval 275"/>
          <p:cNvSpPr>
            <a:spLocks noChangeArrowheads="1"/>
          </p:cNvSpPr>
          <p:nvPr/>
        </p:nvSpPr>
        <p:spPr bwMode="auto">
          <a:xfrm flipH="1">
            <a:off x="1698625" y="37512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64" name="Oval 276"/>
          <p:cNvSpPr>
            <a:spLocks noChangeArrowheads="1"/>
          </p:cNvSpPr>
          <p:nvPr/>
        </p:nvSpPr>
        <p:spPr bwMode="auto">
          <a:xfrm flipH="1">
            <a:off x="1733550" y="38576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65" name="Oval 277"/>
          <p:cNvSpPr>
            <a:spLocks noChangeArrowheads="1"/>
          </p:cNvSpPr>
          <p:nvPr/>
        </p:nvSpPr>
        <p:spPr bwMode="auto">
          <a:xfrm flipH="1">
            <a:off x="1781175" y="40989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66" name="Oval 278"/>
          <p:cNvSpPr>
            <a:spLocks noChangeArrowheads="1"/>
          </p:cNvSpPr>
          <p:nvPr/>
        </p:nvSpPr>
        <p:spPr bwMode="auto">
          <a:xfrm flipH="1">
            <a:off x="1663700" y="385603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67" name="Oval 279"/>
          <p:cNvSpPr>
            <a:spLocks noChangeArrowheads="1"/>
          </p:cNvSpPr>
          <p:nvPr/>
        </p:nvSpPr>
        <p:spPr bwMode="auto">
          <a:xfrm rot="17580000" flipH="1">
            <a:off x="1883569" y="37774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68" name="Oval 280"/>
          <p:cNvSpPr>
            <a:spLocks noChangeArrowheads="1"/>
          </p:cNvSpPr>
          <p:nvPr/>
        </p:nvSpPr>
        <p:spPr bwMode="auto">
          <a:xfrm rot="17580000" flipH="1">
            <a:off x="1711325" y="4160838"/>
            <a:ext cx="39687"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69" name="Oval 281"/>
          <p:cNvSpPr>
            <a:spLocks noChangeArrowheads="1"/>
          </p:cNvSpPr>
          <p:nvPr/>
        </p:nvSpPr>
        <p:spPr bwMode="auto">
          <a:xfrm rot="17580000" flipH="1">
            <a:off x="1847850" y="392747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70" name="Oval 282"/>
          <p:cNvSpPr>
            <a:spLocks noChangeArrowheads="1"/>
          </p:cNvSpPr>
          <p:nvPr/>
        </p:nvSpPr>
        <p:spPr bwMode="auto">
          <a:xfrm rot="17580000" flipH="1">
            <a:off x="1779588" y="3790950"/>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71" name="Oval 283"/>
          <p:cNvSpPr>
            <a:spLocks noChangeArrowheads="1"/>
          </p:cNvSpPr>
          <p:nvPr/>
        </p:nvSpPr>
        <p:spPr bwMode="auto">
          <a:xfrm flipH="1">
            <a:off x="1739900" y="43307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72" name="Oval 284"/>
          <p:cNvSpPr>
            <a:spLocks noChangeArrowheads="1"/>
          </p:cNvSpPr>
          <p:nvPr/>
        </p:nvSpPr>
        <p:spPr bwMode="auto">
          <a:xfrm flipH="1">
            <a:off x="1833563" y="433070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73" name="Oval 285"/>
          <p:cNvSpPr>
            <a:spLocks noChangeArrowheads="1"/>
          </p:cNvSpPr>
          <p:nvPr/>
        </p:nvSpPr>
        <p:spPr bwMode="auto">
          <a:xfrm flipH="1">
            <a:off x="3784600" y="20669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74" name="Oval 286"/>
          <p:cNvSpPr>
            <a:spLocks noChangeArrowheads="1"/>
          </p:cNvSpPr>
          <p:nvPr/>
        </p:nvSpPr>
        <p:spPr bwMode="auto">
          <a:xfrm flipH="1">
            <a:off x="1671638" y="40703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75" name="Oval 287"/>
          <p:cNvSpPr>
            <a:spLocks noChangeArrowheads="1"/>
          </p:cNvSpPr>
          <p:nvPr/>
        </p:nvSpPr>
        <p:spPr bwMode="auto">
          <a:xfrm flipH="1">
            <a:off x="1676400" y="39465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76" name="Oval 288"/>
          <p:cNvSpPr>
            <a:spLocks noChangeArrowheads="1"/>
          </p:cNvSpPr>
          <p:nvPr/>
        </p:nvSpPr>
        <p:spPr bwMode="auto">
          <a:xfrm flipH="1">
            <a:off x="1560513" y="39052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77" name="Oval 289"/>
          <p:cNvSpPr>
            <a:spLocks noChangeArrowheads="1"/>
          </p:cNvSpPr>
          <p:nvPr/>
        </p:nvSpPr>
        <p:spPr bwMode="auto">
          <a:xfrm flipH="1">
            <a:off x="1349375" y="3700463"/>
            <a:ext cx="7302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78" name="Oval 290"/>
          <p:cNvSpPr>
            <a:spLocks noChangeArrowheads="1"/>
          </p:cNvSpPr>
          <p:nvPr/>
        </p:nvSpPr>
        <p:spPr bwMode="auto">
          <a:xfrm flipH="1">
            <a:off x="1104900" y="3762375"/>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79" name="Oval 291"/>
          <p:cNvSpPr>
            <a:spLocks noChangeArrowheads="1"/>
          </p:cNvSpPr>
          <p:nvPr/>
        </p:nvSpPr>
        <p:spPr bwMode="auto">
          <a:xfrm flipH="1">
            <a:off x="1479550" y="371951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80" name="Oval 292"/>
          <p:cNvSpPr>
            <a:spLocks noChangeArrowheads="1"/>
          </p:cNvSpPr>
          <p:nvPr/>
        </p:nvSpPr>
        <p:spPr bwMode="auto">
          <a:xfrm flipH="1">
            <a:off x="1514475" y="38258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81" name="Oval 293"/>
          <p:cNvSpPr>
            <a:spLocks noChangeArrowheads="1"/>
          </p:cNvSpPr>
          <p:nvPr/>
        </p:nvSpPr>
        <p:spPr bwMode="auto">
          <a:xfrm flipH="1">
            <a:off x="1560513" y="406717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82" name="Oval 294"/>
          <p:cNvSpPr>
            <a:spLocks noChangeArrowheads="1"/>
          </p:cNvSpPr>
          <p:nvPr/>
        </p:nvSpPr>
        <p:spPr bwMode="auto">
          <a:xfrm flipH="1">
            <a:off x="1200150" y="368300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83" name="Oval 295"/>
          <p:cNvSpPr>
            <a:spLocks noChangeArrowheads="1"/>
          </p:cNvSpPr>
          <p:nvPr/>
        </p:nvSpPr>
        <p:spPr bwMode="auto">
          <a:xfrm rot="18240000" flipH="1">
            <a:off x="1600994" y="380444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84" name="Oval 296"/>
          <p:cNvSpPr>
            <a:spLocks noChangeArrowheads="1"/>
          </p:cNvSpPr>
          <p:nvPr/>
        </p:nvSpPr>
        <p:spPr bwMode="auto">
          <a:xfrm flipH="1">
            <a:off x="1587500" y="3768725"/>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85" name="Oval 297"/>
          <p:cNvSpPr>
            <a:spLocks noChangeArrowheads="1"/>
          </p:cNvSpPr>
          <p:nvPr/>
        </p:nvSpPr>
        <p:spPr bwMode="auto">
          <a:xfrm flipH="1">
            <a:off x="1458913" y="38369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86" name="Oval 298"/>
          <p:cNvSpPr>
            <a:spLocks noChangeArrowheads="1"/>
          </p:cNvSpPr>
          <p:nvPr/>
        </p:nvSpPr>
        <p:spPr bwMode="auto">
          <a:xfrm flipH="1">
            <a:off x="1552575" y="39179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87" name="Oval 299"/>
          <p:cNvSpPr>
            <a:spLocks noChangeArrowheads="1"/>
          </p:cNvSpPr>
          <p:nvPr/>
        </p:nvSpPr>
        <p:spPr bwMode="auto">
          <a:xfrm flipH="1">
            <a:off x="1444625" y="38242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88" name="Oval 300"/>
          <p:cNvSpPr>
            <a:spLocks noChangeArrowheads="1"/>
          </p:cNvSpPr>
          <p:nvPr/>
        </p:nvSpPr>
        <p:spPr bwMode="auto">
          <a:xfrm rot="18240000" flipH="1">
            <a:off x="1562100" y="3717925"/>
            <a:ext cx="39688"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89" name="Oval 301"/>
          <p:cNvSpPr>
            <a:spLocks noChangeArrowheads="1"/>
          </p:cNvSpPr>
          <p:nvPr/>
        </p:nvSpPr>
        <p:spPr bwMode="auto">
          <a:xfrm flipH="1">
            <a:off x="1606550" y="382587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90" name="Oval 302"/>
          <p:cNvSpPr>
            <a:spLocks noChangeArrowheads="1"/>
          </p:cNvSpPr>
          <p:nvPr/>
        </p:nvSpPr>
        <p:spPr bwMode="auto">
          <a:xfrm rot="17580000" flipH="1">
            <a:off x="1491457" y="412829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91" name="Oval 303"/>
          <p:cNvSpPr>
            <a:spLocks noChangeArrowheads="1"/>
          </p:cNvSpPr>
          <p:nvPr/>
        </p:nvSpPr>
        <p:spPr bwMode="auto">
          <a:xfrm rot="17580000" flipH="1">
            <a:off x="1605756" y="3883820"/>
            <a:ext cx="41275" cy="619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92" name="Oval 304"/>
          <p:cNvSpPr>
            <a:spLocks noChangeArrowheads="1"/>
          </p:cNvSpPr>
          <p:nvPr/>
        </p:nvSpPr>
        <p:spPr bwMode="auto">
          <a:xfrm rot="14220000" flipH="1">
            <a:off x="1458119" y="386159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93" name="Oval 305"/>
          <p:cNvSpPr>
            <a:spLocks noChangeArrowheads="1"/>
          </p:cNvSpPr>
          <p:nvPr/>
        </p:nvSpPr>
        <p:spPr bwMode="auto">
          <a:xfrm rot="17580000" flipH="1">
            <a:off x="1489869" y="39171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94" name="Oval 306"/>
          <p:cNvSpPr>
            <a:spLocks noChangeArrowheads="1"/>
          </p:cNvSpPr>
          <p:nvPr/>
        </p:nvSpPr>
        <p:spPr bwMode="auto">
          <a:xfrm rot="17580000" flipH="1">
            <a:off x="1404938" y="3846513"/>
            <a:ext cx="39687"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95" name="Oval 307"/>
          <p:cNvSpPr>
            <a:spLocks noChangeArrowheads="1"/>
          </p:cNvSpPr>
          <p:nvPr/>
        </p:nvSpPr>
        <p:spPr bwMode="auto">
          <a:xfrm rot="17580000" flipH="1">
            <a:off x="1534319" y="36504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96" name="Oval 308"/>
          <p:cNvSpPr>
            <a:spLocks noChangeArrowheads="1"/>
          </p:cNvSpPr>
          <p:nvPr/>
        </p:nvSpPr>
        <p:spPr bwMode="auto">
          <a:xfrm rot="17580000" flipH="1">
            <a:off x="1289845" y="3856831"/>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97" name="Oval 309"/>
          <p:cNvSpPr>
            <a:spLocks noChangeArrowheads="1"/>
          </p:cNvSpPr>
          <p:nvPr/>
        </p:nvSpPr>
        <p:spPr bwMode="auto">
          <a:xfrm rot="17580000" flipH="1">
            <a:off x="1559719" y="375840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98" name="Oval 310"/>
          <p:cNvSpPr>
            <a:spLocks noChangeArrowheads="1"/>
          </p:cNvSpPr>
          <p:nvPr/>
        </p:nvSpPr>
        <p:spPr bwMode="auto">
          <a:xfrm flipH="1">
            <a:off x="1227138" y="37925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599" name="Oval 311"/>
          <p:cNvSpPr>
            <a:spLocks noChangeArrowheads="1"/>
          </p:cNvSpPr>
          <p:nvPr/>
        </p:nvSpPr>
        <p:spPr bwMode="auto">
          <a:xfrm flipH="1">
            <a:off x="1585913" y="327818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00" name="Oval 312"/>
          <p:cNvSpPr>
            <a:spLocks noChangeArrowheads="1"/>
          </p:cNvSpPr>
          <p:nvPr/>
        </p:nvSpPr>
        <p:spPr bwMode="auto">
          <a:xfrm flipH="1">
            <a:off x="1314450" y="4043363"/>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01" name="Oval 313"/>
          <p:cNvSpPr>
            <a:spLocks noChangeArrowheads="1"/>
          </p:cNvSpPr>
          <p:nvPr/>
        </p:nvSpPr>
        <p:spPr bwMode="auto">
          <a:xfrm flipH="1">
            <a:off x="971550" y="39147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02" name="Oval 314"/>
          <p:cNvSpPr>
            <a:spLocks noChangeArrowheads="1"/>
          </p:cNvSpPr>
          <p:nvPr/>
        </p:nvSpPr>
        <p:spPr bwMode="auto">
          <a:xfrm flipH="1">
            <a:off x="1143000" y="4110038"/>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03" name="Oval 315"/>
          <p:cNvSpPr>
            <a:spLocks noChangeArrowheads="1"/>
          </p:cNvSpPr>
          <p:nvPr/>
        </p:nvSpPr>
        <p:spPr bwMode="auto">
          <a:xfrm flipH="1">
            <a:off x="1063625" y="38354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04" name="Oval 316"/>
          <p:cNvSpPr>
            <a:spLocks noChangeArrowheads="1"/>
          </p:cNvSpPr>
          <p:nvPr/>
        </p:nvSpPr>
        <p:spPr bwMode="auto">
          <a:xfrm flipH="1">
            <a:off x="1114425" y="39449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05" name="Oval 317"/>
          <p:cNvSpPr>
            <a:spLocks noChangeArrowheads="1"/>
          </p:cNvSpPr>
          <p:nvPr/>
        </p:nvSpPr>
        <p:spPr bwMode="auto">
          <a:xfrm flipH="1">
            <a:off x="1287463" y="37417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06" name="Oval 318"/>
          <p:cNvSpPr>
            <a:spLocks noChangeArrowheads="1"/>
          </p:cNvSpPr>
          <p:nvPr/>
        </p:nvSpPr>
        <p:spPr bwMode="auto">
          <a:xfrm flipH="1">
            <a:off x="1435100" y="375126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07" name="Oval 319"/>
          <p:cNvSpPr>
            <a:spLocks noChangeArrowheads="1"/>
          </p:cNvSpPr>
          <p:nvPr/>
        </p:nvSpPr>
        <p:spPr bwMode="auto">
          <a:xfrm flipH="1">
            <a:off x="1452563" y="403860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08" name="Oval 320"/>
          <p:cNvSpPr>
            <a:spLocks noChangeArrowheads="1"/>
          </p:cNvSpPr>
          <p:nvPr/>
        </p:nvSpPr>
        <p:spPr bwMode="auto">
          <a:xfrm flipH="1">
            <a:off x="1163638" y="38735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09" name="Oval 321"/>
          <p:cNvSpPr>
            <a:spLocks noChangeArrowheads="1"/>
          </p:cNvSpPr>
          <p:nvPr/>
        </p:nvSpPr>
        <p:spPr bwMode="auto">
          <a:xfrm flipH="1">
            <a:off x="1455738" y="391477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10" name="Oval 322"/>
          <p:cNvSpPr>
            <a:spLocks noChangeArrowheads="1"/>
          </p:cNvSpPr>
          <p:nvPr/>
        </p:nvSpPr>
        <p:spPr bwMode="auto">
          <a:xfrm flipH="1">
            <a:off x="1160463" y="436562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11" name="Oval 323"/>
          <p:cNvSpPr>
            <a:spLocks noChangeArrowheads="1"/>
          </p:cNvSpPr>
          <p:nvPr/>
        </p:nvSpPr>
        <p:spPr bwMode="auto">
          <a:xfrm flipH="1">
            <a:off x="1049338" y="39449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12" name="Oval 324"/>
          <p:cNvSpPr>
            <a:spLocks noChangeArrowheads="1"/>
          </p:cNvSpPr>
          <p:nvPr/>
        </p:nvSpPr>
        <p:spPr bwMode="auto">
          <a:xfrm flipH="1">
            <a:off x="1219200" y="40417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13" name="Oval 325"/>
          <p:cNvSpPr>
            <a:spLocks noChangeArrowheads="1"/>
          </p:cNvSpPr>
          <p:nvPr/>
        </p:nvSpPr>
        <p:spPr bwMode="auto">
          <a:xfrm flipH="1">
            <a:off x="1346200" y="3881438"/>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14" name="Oval 326"/>
          <p:cNvSpPr>
            <a:spLocks noChangeArrowheads="1"/>
          </p:cNvSpPr>
          <p:nvPr/>
        </p:nvSpPr>
        <p:spPr bwMode="auto">
          <a:xfrm flipH="1">
            <a:off x="1244600" y="39243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15" name="Oval 327"/>
          <p:cNvSpPr>
            <a:spLocks noChangeArrowheads="1"/>
          </p:cNvSpPr>
          <p:nvPr/>
        </p:nvSpPr>
        <p:spPr bwMode="auto">
          <a:xfrm flipH="1">
            <a:off x="1593850" y="414813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16" name="Oval 328"/>
          <p:cNvSpPr>
            <a:spLocks noChangeArrowheads="1"/>
          </p:cNvSpPr>
          <p:nvPr/>
        </p:nvSpPr>
        <p:spPr bwMode="auto">
          <a:xfrm flipH="1">
            <a:off x="1547813" y="39878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17" name="Oval 329"/>
          <p:cNvSpPr>
            <a:spLocks noChangeArrowheads="1"/>
          </p:cNvSpPr>
          <p:nvPr/>
        </p:nvSpPr>
        <p:spPr bwMode="auto">
          <a:xfrm flipH="1">
            <a:off x="1454150" y="37465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18" name="Oval 330"/>
          <p:cNvSpPr>
            <a:spLocks noChangeArrowheads="1"/>
          </p:cNvSpPr>
          <p:nvPr/>
        </p:nvSpPr>
        <p:spPr bwMode="auto">
          <a:xfrm flipH="1">
            <a:off x="1547813" y="38274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19" name="Oval 331"/>
          <p:cNvSpPr>
            <a:spLocks noChangeArrowheads="1"/>
          </p:cNvSpPr>
          <p:nvPr/>
        </p:nvSpPr>
        <p:spPr bwMode="auto">
          <a:xfrm flipH="1">
            <a:off x="1574800" y="4084638"/>
            <a:ext cx="60325"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20" name="Oval 332"/>
          <p:cNvSpPr>
            <a:spLocks noChangeArrowheads="1"/>
          </p:cNvSpPr>
          <p:nvPr/>
        </p:nvSpPr>
        <p:spPr bwMode="auto">
          <a:xfrm flipH="1">
            <a:off x="1547813" y="36671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21" name="Oval 333"/>
          <p:cNvSpPr>
            <a:spLocks noChangeArrowheads="1"/>
          </p:cNvSpPr>
          <p:nvPr/>
        </p:nvSpPr>
        <p:spPr bwMode="auto">
          <a:xfrm flipH="1">
            <a:off x="1593850" y="39084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22" name="Oval 334"/>
          <p:cNvSpPr>
            <a:spLocks noChangeArrowheads="1"/>
          </p:cNvSpPr>
          <p:nvPr/>
        </p:nvSpPr>
        <p:spPr bwMode="auto">
          <a:xfrm flipH="1">
            <a:off x="1376363" y="366712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23" name="Oval 335"/>
          <p:cNvSpPr>
            <a:spLocks noChangeArrowheads="1"/>
          </p:cNvSpPr>
          <p:nvPr/>
        </p:nvSpPr>
        <p:spPr bwMode="auto">
          <a:xfrm flipH="1">
            <a:off x="1454150" y="39084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24" name="Oval 336"/>
          <p:cNvSpPr>
            <a:spLocks noChangeArrowheads="1"/>
          </p:cNvSpPr>
          <p:nvPr/>
        </p:nvSpPr>
        <p:spPr bwMode="auto">
          <a:xfrm flipH="1">
            <a:off x="1306513" y="36655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25" name="Oval 337"/>
          <p:cNvSpPr>
            <a:spLocks noChangeArrowheads="1"/>
          </p:cNvSpPr>
          <p:nvPr/>
        </p:nvSpPr>
        <p:spPr bwMode="auto">
          <a:xfrm rot="17580000" flipH="1">
            <a:off x="1355725" y="3976688"/>
            <a:ext cx="74613" cy="714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26" name="Oval 338"/>
          <p:cNvSpPr>
            <a:spLocks noChangeArrowheads="1"/>
          </p:cNvSpPr>
          <p:nvPr/>
        </p:nvSpPr>
        <p:spPr bwMode="auto">
          <a:xfrm rot="14220000" flipH="1">
            <a:off x="1265237" y="4044951"/>
            <a:ext cx="7461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27" name="Oval 339"/>
          <p:cNvSpPr>
            <a:spLocks noChangeArrowheads="1"/>
          </p:cNvSpPr>
          <p:nvPr/>
        </p:nvSpPr>
        <p:spPr bwMode="auto">
          <a:xfrm rot="17580000" flipH="1">
            <a:off x="1520825" y="373697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28" name="Oval 340"/>
          <p:cNvSpPr>
            <a:spLocks noChangeArrowheads="1"/>
          </p:cNvSpPr>
          <p:nvPr/>
        </p:nvSpPr>
        <p:spPr bwMode="auto">
          <a:xfrm flipH="1">
            <a:off x="1412875" y="41402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29" name="Oval 341"/>
          <p:cNvSpPr>
            <a:spLocks noChangeArrowheads="1"/>
          </p:cNvSpPr>
          <p:nvPr/>
        </p:nvSpPr>
        <p:spPr bwMode="auto">
          <a:xfrm flipH="1">
            <a:off x="1504950" y="41402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30" name="Oval 342"/>
          <p:cNvSpPr>
            <a:spLocks noChangeArrowheads="1"/>
          </p:cNvSpPr>
          <p:nvPr/>
        </p:nvSpPr>
        <p:spPr bwMode="auto">
          <a:xfrm flipH="1">
            <a:off x="1458913" y="40608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31" name="Oval 343"/>
          <p:cNvSpPr>
            <a:spLocks noChangeArrowheads="1"/>
          </p:cNvSpPr>
          <p:nvPr/>
        </p:nvSpPr>
        <p:spPr bwMode="auto">
          <a:xfrm flipH="1">
            <a:off x="1314450" y="387985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32" name="Oval 344"/>
          <p:cNvSpPr>
            <a:spLocks noChangeArrowheads="1"/>
          </p:cNvSpPr>
          <p:nvPr/>
        </p:nvSpPr>
        <p:spPr bwMode="auto">
          <a:xfrm flipH="1">
            <a:off x="1317625" y="37560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33" name="Oval 345"/>
          <p:cNvSpPr>
            <a:spLocks noChangeArrowheads="1"/>
          </p:cNvSpPr>
          <p:nvPr/>
        </p:nvSpPr>
        <p:spPr bwMode="auto">
          <a:xfrm flipH="1">
            <a:off x="1212850" y="37988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34" name="Oval 346"/>
          <p:cNvSpPr>
            <a:spLocks noChangeArrowheads="1"/>
          </p:cNvSpPr>
          <p:nvPr/>
        </p:nvSpPr>
        <p:spPr bwMode="auto">
          <a:xfrm flipH="1">
            <a:off x="1211263" y="3735388"/>
            <a:ext cx="7461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35" name="Oval 347"/>
          <p:cNvSpPr>
            <a:spLocks noChangeArrowheads="1"/>
          </p:cNvSpPr>
          <p:nvPr/>
        </p:nvSpPr>
        <p:spPr bwMode="auto">
          <a:xfrm flipH="1">
            <a:off x="1585913" y="391636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36" name="Oval 348"/>
          <p:cNvSpPr>
            <a:spLocks noChangeArrowheads="1"/>
          </p:cNvSpPr>
          <p:nvPr/>
        </p:nvSpPr>
        <p:spPr bwMode="auto">
          <a:xfrm flipH="1">
            <a:off x="1620838" y="402272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37" name="Oval 349"/>
          <p:cNvSpPr>
            <a:spLocks noChangeArrowheads="1"/>
          </p:cNvSpPr>
          <p:nvPr/>
        </p:nvSpPr>
        <p:spPr bwMode="auto">
          <a:xfrm flipH="1">
            <a:off x="2032000" y="39322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38" name="Oval 350"/>
          <p:cNvSpPr>
            <a:spLocks noChangeArrowheads="1"/>
          </p:cNvSpPr>
          <p:nvPr/>
        </p:nvSpPr>
        <p:spPr bwMode="auto">
          <a:xfrm flipH="1">
            <a:off x="1552575" y="40211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39" name="Oval 351"/>
          <p:cNvSpPr>
            <a:spLocks noChangeArrowheads="1"/>
          </p:cNvSpPr>
          <p:nvPr/>
        </p:nvSpPr>
        <p:spPr bwMode="auto">
          <a:xfrm flipH="1">
            <a:off x="1031875" y="37909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40" name="Oval 352"/>
          <p:cNvSpPr>
            <a:spLocks noChangeArrowheads="1"/>
          </p:cNvSpPr>
          <p:nvPr/>
        </p:nvSpPr>
        <p:spPr bwMode="auto">
          <a:xfrm flipH="1">
            <a:off x="1123950" y="37909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41" name="Oval 353"/>
          <p:cNvSpPr>
            <a:spLocks noChangeArrowheads="1"/>
          </p:cNvSpPr>
          <p:nvPr/>
        </p:nvSpPr>
        <p:spPr bwMode="auto">
          <a:xfrm flipH="1">
            <a:off x="1077913" y="37115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42" name="Oval 354"/>
          <p:cNvSpPr>
            <a:spLocks noChangeArrowheads="1"/>
          </p:cNvSpPr>
          <p:nvPr/>
        </p:nvSpPr>
        <p:spPr bwMode="auto">
          <a:xfrm flipH="1">
            <a:off x="1562100" y="41116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43" name="Oval 355"/>
          <p:cNvSpPr>
            <a:spLocks noChangeArrowheads="1"/>
          </p:cNvSpPr>
          <p:nvPr/>
        </p:nvSpPr>
        <p:spPr bwMode="auto">
          <a:xfrm flipH="1">
            <a:off x="1581150" y="372745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44" name="Oval 356"/>
          <p:cNvSpPr>
            <a:spLocks noChangeArrowheads="1"/>
          </p:cNvSpPr>
          <p:nvPr/>
        </p:nvSpPr>
        <p:spPr bwMode="auto">
          <a:xfrm flipH="1">
            <a:off x="1628775" y="36480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45" name="Oval 357"/>
          <p:cNvSpPr>
            <a:spLocks noChangeArrowheads="1"/>
          </p:cNvSpPr>
          <p:nvPr/>
        </p:nvSpPr>
        <p:spPr bwMode="auto">
          <a:xfrm flipH="1">
            <a:off x="1897063" y="328136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46" name="Oval 358"/>
          <p:cNvSpPr>
            <a:spLocks noChangeArrowheads="1"/>
          </p:cNvSpPr>
          <p:nvPr/>
        </p:nvSpPr>
        <p:spPr bwMode="auto">
          <a:xfrm flipH="1">
            <a:off x="1862138" y="3386138"/>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47" name="Oval 359"/>
          <p:cNvSpPr>
            <a:spLocks noChangeArrowheads="1"/>
          </p:cNvSpPr>
          <p:nvPr/>
        </p:nvSpPr>
        <p:spPr bwMode="auto">
          <a:xfrm flipH="1">
            <a:off x="1870075" y="36004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48" name="Oval 360"/>
          <p:cNvSpPr>
            <a:spLocks noChangeArrowheads="1"/>
          </p:cNvSpPr>
          <p:nvPr/>
        </p:nvSpPr>
        <p:spPr bwMode="auto">
          <a:xfrm flipH="1">
            <a:off x="1873250" y="34766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49" name="Oval 361"/>
          <p:cNvSpPr>
            <a:spLocks noChangeArrowheads="1"/>
          </p:cNvSpPr>
          <p:nvPr/>
        </p:nvSpPr>
        <p:spPr bwMode="auto">
          <a:xfrm flipH="1">
            <a:off x="1825625" y="34178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50" name="Oval 362"/>
          <p:cNvSpPr>
            <a:spLocks noChangeArrowheads="1"/>
          </p:cNvSpPr>
          <p:nvPr/>
        </p:nvSpPr>
        <p:spPr bwMode="auto">
          <a:xfrm flipH="1">
            <a:off x="1825625" y="35782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51" name="Oval 363"/>
          <p:cNvSpPr>
            <a:spLocks noChangeArrowheads="1"/>
          </p:cNvSpPr>
          <p:nvPr/>
        </p:nvSpPr>
        <p:spPr bwMode="auto">
          <a:xfrm flipH="1">
            <a:off x="1917700" y="3498850"/>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52" name="Oval 364"/>
          <p:cNvSpPr>
            <a:spLocks noChangeArrowheads="1"/>
          </p:cNvSpPr>
          <p:nvPr/>
        </p:nvSpPr>
        <p:spPr bwMode="auto">
          <a:xfrm flipH="1">
            <a:off x="1903413" y="3608388"/>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53" name="Oval 365"/>
          <p:cNvSpPr>
            <a:spLocks noChangeArrowheads="1"/>
          </p:cNvSpPr>
          <p:nvPr/>
        </p:nvSpPr>
        <p:spPr bwMode="auto">
          <a:xfrm flipH="1">
            <a:off x="1885950" y="34544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54" name="Oval 366"/>
          <p:cNvSpPr>
            <a:spLocks noChangeArrowheads="1"/>
          </p:cNvSpPr>
          <p:nvPr/>
        </p:nvSpPr>
        <p:spPr bwMode="auto">
          <a:xfrm flipH="1">
            <a:off x="2317750" y="39751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55" name="Oval 367"/>
          <p:cNvSpPr>
            <a:spLocks noChangeArrowheads="1"/>
          </p:cNvSpPr>
          <p:nvPr/>
        </p:nvSpPr>
        <p:spPr bwMode="auto">
          <a:xfrm flipH="1">
            <a:off x="2411413" y="40560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56" name="Oval 368"/>
          <p:cNvSpPr>
            <a:spLocks noChangeArrowheads="1"/>
          </p:cNvSpPr>
          <p:nvPr/>
        </p:nvSpPr>
        <p:spPr bwMode="auto">
          <a:xfrm flipH="1">
            <a:off x="2411413" y="38957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57" name="Oval 369"/>
          <p:cNvSpPr>
            <a:spLocks noChangeArrowheads="1"/>
          </p:cNvSpPr>
          <p:nvPr/>
        </p:nvSpPr>
        <p:spPr bwMode="auto">
          <a:xfrm flipH="1">
            <a:off x="2235200" y="37893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58" name="Oval 370"/>
          <p:cNvSpPr>
            <a:spLocks noChangeArrowheads="1"/>
          </p:cNvSpPr>
          <p:nvPr/>
        </p:nvSpPr>
        <p:spPr bwMode="auto">
          <a:xfrm flipH="1">
            <a:off x="2270125" y="38957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59" name="Oval 371"/>
          <p:cNvSpPr>
            <a:spLocks noChangeArrowheads="1"/>
          </p:cNvSpPr>
          <p:nvPr/>
        </p:nvSpPr>
        <p:spPr bwMode="auto">
          <a:xfrm rot="17580000" flipH="1">
            <a:off x="2420144" y="38155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60" name="Oval 372"/>
          <p:cNvSpPr>
            <a:spLocks noChangeArrowheads="1"/>
          </p:cNvSpPr>
          <p:nvPr/>
        </p:nvSpPr>
        <p:spPr bwMode="auto">
          <a:xfrm rot="17580000" flipH="1">
            <a:off x="2384425" y="396557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61" name="Oval 373"/>
          <p:cNvSpPr>
            <a:spLocks noChangeArrowheads="1"/>
          </p:cNvSpPr>
          <p:nvPr/>
        </p:nvSpPr>
        <p:spPr bwMode="auto">
          <a:xfrm rot="17580000" flipH="1">
            <a:off x="2316163" y="3827462"/>
            <a:ext cx="39688"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62" name="Oval 374"/>
          <p:cNvSpPr>
            <a:spLocks noChangeArrowheads="1"/>
          </p:cNvSpPr>
          <p:nvPr/>
        </p:nvSpPr>
        <p:spPr bwMode="auto">
          <a:xfrm flipH="1">
            <a:off x="2298700" y="3933825"/>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63" name="Oval 375"/>
          <p:cNvSpPr>
            <a:spLocks noChangeArrowheads="1"/>
          </p:cNvSpPr>
          <p:nvPr/>
        </p:nvSpPr>
        <p:spPr bwMode="auto">
          <a:xfrm flipH="1">
            <a:off x="2393950" y="38544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64" name="Oval 376"/>
          <p:cNvSpPr>
            <a:spLocks noChangeArrowheads="1"/>
          </p:cNvSpPr>
          <p:nvPr/>
        </p:nvSpPr>
        <p:spPr bwMode="auto">
          <a:xfrm flipH="1">
            <a:off x="2419350" y="3963988"/>
            <a:ext cx="38100"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65" name="Oval 377"/>
          <p:cNvSpPr>
            <a:spLocks noChangeArrowheads="1"/>
          </p:cNvSpPr>
          <p:nvPr/>
        </p:nvSpPr>
        <p:spPr bwMode="auto">
          <a:xfrm flipH="1">
            <a:off x="2257425" y="40068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66" name="Oval 378"/>
          <p:cNvSpPr>
            <a:spLocks noChangeArrowheads="1"/>
          </p:cNvSpPr>
          <p:nvPr/>
        </p:nvSpPr>
        <p:spPr bwMode="auto">
          <a:xfrm flipH="1">
            <a:off x="2306638" y="4116388"/>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67" name="Oval 379"/>
          <p:cNvSpPr>
            <a:spLocks noChangeArrowheads="1"/>
          </p:cNvSpPr>
          <p:nvPr/>
        </p:nvSpPr>
        <p:spPr bwMode="auto">
          <a:xfrm flipH="1">
            <a:off x="2357438" y="40449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68" name="Oval 380"/>
          <p:cNvSpPr>
            <a:spLocks noChangeArrowheads="1"/>
          </p:cNvSpPr>
          <p:nvPr/>
        </p:nvSpPr>
        <p:spPr bwMode="auto">
          <a:xfrm flipH="1">
            <a:off x="2438400" y="40957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69" name="Oval 381"/>
          <p:cNvSpPr>
            <a:spLocks noChangeArrowheads="1"/>
          </p:cNvSpPr>
          <p:nvPr/>
        </p:nvSpPr>
        <p:spPr bwMode="auto">
          <a:xfrm flipH="1">
            <a:off x="2406650" y="397033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70" name="Oval 382"/>
          <p:cNvSpPr>
            <a:spLocks noChangeArrowheads="1"/>
          </p:cNvSpPr>
          <p:nvPr/>
        </p:nvSpPr>
        <p:spPr bwMode="auto">
          <a:xfrm flipH="1">
            <a:off x="2387600" y="3906838"/>
            <a:ext cx="60325"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71" name="Oval 383"/>
          <p:cNvSpPr>
            <a:spLocks noChangeArrowheads="1"/>
          </p:cNvSpPr>
          <p:nvPr/>
        </p:nvSpPr>
        <p:spPr bwMode="auto">
          <a:xfrm flipH="1">
            <a:off x="2317750" y="39624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72" name="Oval 384"/>
          <p:cNvSpPr>
            <a:spLocks noChangeArrowheads="1"/>
          </p:cNvSpPr>
          <p:nvPr/>
        </p:nvSpPr>
        <p:spPr bwMode="auto">
          <a:xfrm flipH="1">
            <a:off x="2271713" y="38830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73" name="Oval 385"/>
          <p:cNvSpPr>
            <a:spLocks noChangeArrowheads="1"/>
          </p:cNvSpPr>
          <p:nvPr/>
        </p:nvSpPr>
        <p:spPr bwMode="auto">
          <a:xfrm rot="17580000" flipH="1">
            <a:off x="2232819" y="42600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74" name="Oval 386"/>
          <p:cNvSpPr>
            <a:spLocks noChangeArrowheads="1"/>
          </p:cNvSpPr>
          <p:nvPr/>
        </p:nvSpPr>
        <p:spPr bwMode="auto">
          <a:xfrm flipH="1">
            <a:off x="2252663" y="4540250"/>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75" name="Oval 387"/>
          <p:cNvSpPr>
            <a:spLocks noChangeArrowheads="1"/>
          </p:cNvSpPr>
          <p:nvPr/>
        </p:nvSpPr>
        <p:spPr bwMode="auto">
          <a:xfrm flipH="1">
            <a:off x="1238250" y="4318000"/>
            <a:ext cx="38100"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76" name="Oval 388"/>
          <p:cNvSpPr>
            <a:spLocks noChangeArrowheads="1"/>
          </p:cNvSpPr>
          <p:nvPr/>
        </p:nvSpPr>
        <p:spPr bwMode="auto">
          <a:xfrm flipH="1">
            <a:off x="1333500" y="43989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77" name="Oval 389"/>
          <p:cNvSpPr>
            <a:spLocks noChangeArrowheads="1"/>
          </p:cNvSpPr>
          <p:nvPr/>
        </p:nvSpPr>
        <p:spPr bwMode="auto">
          <a:xfrm flipH="1">
            <a:off x="1333500" y="42386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78" name="Oval 390"/>
          <p:cNvSpPr>
            <a:spLocks noChangeArrowheads="1"/>
          </p:cNvSpPr>
          <p:nvPr/>
        </p:nvSpPr>
        <p:spPr bwMode="auto">
          <a:xfrm flipH="1">
            <a:off x="1127125" y="41322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79" name="Oval 391"/>
          <p:cNvSpPr>
            <a:spLocks noChangeArrowheads="1"/>
          </p:cNvSpPr>
          <p:nvPr/>
        </p:nvSpPr>
        <p:spPr bwMode="auto">
          <a:xfrm flipH="1">
            <a:off x="1192213" y="42386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80" name="Oval 392"/>
          <p:cNvSpPr>
            <a:spLocks noChangeArrowheads="1"/>
          </p:cNvSpPr>
          <p:nvPr/>
        </p:nvSpPr>
        <p:spPr bwMode="auto">
          <a:xfrm flipH="1">
            <a:off x="1123950" y="42370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81" name="Oval 393"/>
          <p:cNvSpPr>
            <a:spLocks noChangeArrowheads="1"/>
          </p:cNvSpPr>
          <p:nvPr/>
        </p:nvSpPr>
        <p:spPr bwMode="auto">
          <a:xfrm rot="17580000" flipH="1">
            <a:off x="1313657" y="4164806"/>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82" name="Oval 394"/>
          <p:cNvSpPr>
            <a:spLocks noChangeArrowheads="1"/>
          </p:cNvSpPr>
          <p:nvPr/>
        </p:nvSpPr>
        <p:spPr bwMode="auto">
          <a:xfrm rot="17580000" flipH="1">
            <a:off x="1305719" y="4307681"/>
            <a:ext cx="41275"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83" name="Oval 395"/>
          <p:cNvSpPr>
            <a:spLocks noChangeArrowheads="1"/>
          </p:cNvSpPr>
          <p:nvPr/>
        </p:nvSpPr>
        <p:spPr bwMode="auto">
          <a:xfrm rot="17580000" flipH="1">
            <a:off x="1458120" y="3225006"/>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84" name="Oval 396"/>
          <p:cNvSpPr>
            <a:spLocks noChangeArrowheads="1"/>
          </p:cNvSpPr>
          <p:nvPr/>
        </p:nvSpPr>
        <p:spPr bwMode="auto">
          <a:xfrm flipH="1">
            <a:off x="1130300" y="44513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85" name="Oval 397"/>
          <p:cNvSpPr>
            <a:spLocks noChangeArrowheads="1"/>
          </p:cNvSpPr>
          <p:nvPr/>
        </p:nvSpPr>
        <p:spPr bwMode="auto">
          <a:xfrm flipH="1">
            <a:off x="1135063" y="432752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86" name="Oval 398"/>
          <p:cNvSpPr>
            <a:spLocks noChangeArrowheads="1"/>
          </p:cNvSpPr>
          <p:nvPr/>
        </p:nvSpPr>
        <p:spPr bwMode="auto">
          <a:xfrm flipH="1">
            <a:off x="1222375" y="42767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87" name="Oval 399"/>
          <p:cNvSpPr>
            <a:spLocks noChangeArrowheads="1"/>
          </p:cNvSpPr>
          <p:nvPr/>
        </p:nvSpPr>
        <p:spPr bwMode="auto">
          <a:xfrm flipH="1">
            <a:off x="1314450" y="4197350"/>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88" name="Oval 400"/>
          <p:cNvSpPr>
            <a:spLocks noChangeArrowheads="1"/>
          </p:cNvSpPr>
          <p:nvPr/>
        </p:nvSpPr>
        <p:spPr bwMode="auto">
          <a:xfrm flipH="1">
            <a:off x="1341438" y="4306888"/>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89" name="Oval 401"/>
          <p:cNvSpPr>
            <a:spLocks noChangeArrowheads="1"/>
          </p:cNvSpPr>
          <p:nvPr/>
        </p:nvSpPr>
        <p:spPr bwMode="auto">
          <a:xfrm flipH="1">
            <a:off x="1085850" y="426878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90" name="Oval 402"/>
          <p:cNvSpPr>
            <a:spLocks noChangeArrowheads="1"/>
          </p:cNvSpPr>
          <p:nvPr/>
        </p:nvSpPr>
        <p:spPr bwMode="auto">
          <a:xfrm flipH="1">
            <a:off x="1085850" y="4429125"/>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91" name="Oval 403"/>
          <p:cNvSpPr>
            <a:spLocks noChangeArrowheads="1"/>
          </p:cNvSpPr>
          <p:nvPr/>
        </p:nvSpPr>
        <p:spPr bwMode="auto">
          <a:xfrm flipH="1">
            <a:off x="1179513" y="43497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92" name="Oval 404"/>
          <p:cNvSpPr>
            <a:spLocks noChangeArrowheads="1"/>
          </p:cNvSpPr>
          <p:nvPr/>
        </p:nvSpPr>
        <p:spPr bwMode="auto">
          <a:xfrm flipH="1">
            <a:off x="1228725" y="445928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93" name="Oval 405"/>
          <p:cNvSpPr>
            <a:spLocks noChangeArrowheads="1"/>
          </p:cNvSpPr>
          <p:nvPr/>
        </p:nvSpPr>
        <p:spPr bwMode="auto">
          <a:xfrm flipH="1">
            <a:off x="1279525" y="43878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94" name="Oval 406"/>
          <p:cNvSpPr>
            <a:spLocks noChangeArrowheads="1"/>
          </p:cNvSpPr>
          <p:nvPr/>
        </p:nvSpPr>
        <p:spPr bwMode="auto">
          <a:xfrm flipH="1">
            <a:off x="1163638" y="4459288"/>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95" name="Oval 407"/>
          <p:cNvSpPr>
            <a:spLocks noChangeArrowheads="1"/>
          </p:cNvSpPr>
          <p:nvPr/>
        </p:nvSpPr>
        <p:spPr bwMode="auto">
          <a:xfrm flipH="1">
            <a:off x="1358900" y="4438650"/>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96" name="Oval 408"/>
          <p:cNvSpPr>
            <a:spLocks noChangeArrowheads="1"/>
          </p:cNvSpPr>
          <p:nvPr/>
        </p:nvSpPr>
        <p:spPr bwMode="auto">
          <a:xfrm flipH="1">
            <a:off x="1328738" y="4313238"/>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97" name="Oval 409"/>
          <p:cNvSpPr>
            <a:spLocks noChangeArrowheads="1"/>
          </p:cNvSpPr>
          <p:nvPr/>
        </p:nvSpPr>
        <p:spPr bwMode="auto">
          <a:xfrm flipH="1">
            <a:off x="1311275" y="4249738"/>
            <a:ext cx="58738"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98" name="Oval 410"/>
          <p:cNvSpPr>
            <a:spLocks noChangeArrowheads="1"/>
          </p:cNvSpPr>
          <p:nvPr/>
        </p:nvSpPr>
        <p:spPr bwMode="auto">
          <a:xfrm flipH="1">
            <a:off x="1147763" y="430530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699" name="Oval 411"/>
          <p:cNvSpPr>
            <a:spLocks noChangeArrowheads="1"/>
          </p:cNvSpPr>
          <p:nvPr/>
        </p:nvSpPr>
        <p:spPr bwMode="auto">
          <a:xfrm flipH="1">
            <a:off x="1239838" y="43053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00" name="Oval 412"/>
          <p:cNvSpPr>
            <a:spLocks noChangeArrowheads="1"/>
          </p:cNvSpPr>
          <p:nvPr/>
        </p:nvSpPr>
        <p:spPr bwMode="auto">
          <a:xfrm flipH="1">
            <a:off x="1193800" y="42259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01" name="Oval 413"/>
          <p:cNvSpPr>
            <a:spLocks noChangeArrowheads="1"/>
          </p:cNvSpPr>
          <p:nvPr/>
        </p:nvSpPr>
        <p:spPr bwMode="auto">
          <a:xfrm flipH="1">
            <a:off x="1509713" y="45656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02" name="Oval 414"/>
          <p:cNvSpPr>
            <a:spLocks noChangeArrowheads="1"/>
          </p:cNvSpPr>
          <p:nvPr/>
        </p:nvSpPr>
        <p:spPr bwMode="auto">
          <a:xfrm flipH="1">
            <a:off x="1604963" y="4646613"/>
            <a:ext cx="33337"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03" name="Oval 415"/>
          <p:cNvSpPr>
            <a:spLocks noChangeArrowheads="1"/>
          </p:cNvSpPr>
          <p:nvPr/>
        </p:nvSpPr>
        <p:spPr bwMode="auto">
          <a:xfrm flipH="1">
            <a:off x="1604963" y="448627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04" name="Oval 416"/>
          <p:cNvSpPr>
            <a:spLocks noChangeArrowheads="1"/>
          </p:cNvSpPr>
          <p:nvPr/>
        </p:nvSpPr>
        <p:spPr bwMode="auto">
          <a:xfrm flipH="1">
            <a:off x="1428750" y="437991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05" name="Oval 417"/>
          <p:cNvSpPr>
            <a:spLocks noChangeArrowheads="1"/>
          </p:cNvSpPr>
          <p:nvPr/>
        </p:nvSpPr>
        <p:spPr bwMode="auto">
          <a:xfrm flipH="1">
            <a:off x="1463675" y="44862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06" name="Oval 418"/>
          <p:cNvSpPr>
            <a:spLocks noChangeArrowheads="1"/>
          </p:cNvSpPr>
          <p:nvPr/>
        </p:nvSpPr>
        <p:spPr bwMode="auto">
          <a:xfrm flipH="1">
            <a:off x="1393825" y="44846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07" name="Oval 419"/>
          <p:cNvSpPr>
            <a:spLocks noChangeArrowheads="1"/>
          </p:cNvSpPr>
          <p:nvPr/>
        </p:nvSpPr>
        <p:spPr bwMode="auto">
          <a:xfrm rot="17580000" flipH="1">
            <a:off x="3317875" y="3962400"/>
            <a:ext cx="39688"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08" name="Oval 420"/>
          <p:cNvSpPr>
            <a:spLocks noChangeArrowheads="1"/>
          </p:cNvSpPr>
          <p:nvPr/>
        </p:nvSpPr>
        <p:spPr bwMode="auto">
          <a:xfrm rot="17580000" flipH="1">
            <a:off x="1577975" y="455612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09" name="Oval 421"/>
          <p:cNvSpPr>
            <a:spLocks noChangeArrowheads="1"/>
          </p:cNvSpPr>
          <p:nvPr/>
        </p:nvSpPr>
        <p:spPr bwMode="auto">
          <a:xfrm rot="17580000" flipH="1">
            <a:off x="1508919" y="441880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10" name="Oval 422"/>
          <p:cNvSpPr>
            <a:spLocks noChangeArrowheads="1"/>
          </p:cNvSpPr>
          <p:nvPr/>
        </p:nvSpPr>
        <p:spPr bwMode="auto">
          <a:xfrm flipH="1">
            <a:off x="1401763" y="469900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11" name="Oval 423"/>
          <p:cNvSpPr>
            <a:spLocks noChangeArrowheads="1"/>
          </p:cNvSpPr>
          <p:nvPr/>
        </p:nvSpPr>
        <p:spPr bwMode="auto">
          <a:xfrm flipH="1">
            <a:off x="1404938" y="457517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12" name="Oval 424"/>
          <p:cNvSpPr>
            <a:spLocks noChangeArrowheads="1"/>
          </p:cNvSpPr>
          <p:nvPr/>
        </p:nvSpPr>
        <p:spPr bwMode="auto">
          <a:xfrm flipH="1">
            <a:off x="1492250" y="4524375"/>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13" name="Oval 425"/>
          <p:cNvSpPr>
            <a:spLocks noChangeArrowheads="1"/>
          </p:cNvSpPr>
          <p:nvPr/>
        </p:nvSpPr>
        <p:spPr bwMode="auto">
          <a:xfrm flipH="1">
            <a:off x="1585913" y="444500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14" name="Oval 426"/>
          <p:cNvSpPr>
            <a:spLocks noChangeArrowheads="1"/>
          </p:cNvSpPr>
          <p:nvPr/>
        </p:nvSpPr>
        <p:spPr bwMode="auto">
          <a:xfrm flipH="1">
            <a:off x="1612900" y="455453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15" name="Oval 427"/>
          <p:cNvSpPr>
            <a:spLocks noChangeArrowheads="1"/>
          </p:cNvSpPr>
          <p:nvPr/>
        </p:nvSpPr>
        <p:spPr bwMode="auto">
          <a:xfrm flipH="1">
            <a:off x="1357313" y="45164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16" name="Oval 428"/>
          <p:cNvSpPr>
            <a:spLocks noChangeArrowheads="1"/>
          </p:cNvSpPr>
          <p:nvPr/>
        </p:nvSpPr>
        <p:spPr bwMode="auto">
          <a:xfrm flipH="1">
            <a:off x="1357313" y="467677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17" name="Oval 429"/>
          <p:cNvSpPr>
            <a:spLocks noChangeArrowheads="1"/>
          </p:cNvSpPr>
          <p:nvPr/>
        </p:nvSpPr>
        <p:spPr bwMode="auto">
          <a:xfrm flipH="1">
            <a:off x="1450975" y="459740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18" name="Oval 430"/>
          <p:cNvSpPr>
            <a:spLocks noChangeArrowheads="1"/>
          </p:cNvSpPr>
          <p:nvPr/>
        </p:nvSpPr>
        <p:spPr bwMode="auto">
          <a:xfrm flipH="1">
            <a:off x="1498600" y="4706938"/>
            <a:ext cx="38100"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19" name="Oval 431"/>
          <p:cNvSpPr>
            <a:spLocks noChangeArrowheads="1"/>
          </p:cNvSpPr>
          <p:nvPr/>
        </p:nvSpPr>
        <p:spPr bwMode="auto">
          <a:xfrm flipH="1">
            <a:off x="1549400" y="46355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20" name="Oval 432"/>
          <p:cNvSpPr>
            <a:spLocks noChangeArrowheads="1"/>
          </p:cNvSpPr>
          <p:nvPr/>
        </p:nvSpPr>
        <p:spPr bwMode="auto">
          <a:xfrm flipH="1">
            <a:off x="1435100" y="470693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21" name="Oval 433"/>
          <p:cNvSpPr>
            <a:spLocks noChangeArrowheads="1"/>
          </p:cNvSpPr>
          <p:nvPr/>
        </p:nvSpPr>
        <p:spPr bwMode="auto">
          <a:xfrm flipH="1">
            <a:off x="1631950" y="468630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22" name="Oval 434"/>
          <p:cNvSpPr>
            <a:spLocks noChangeArrowheads="1"/>
          </p:cNvSpPr>
          <p:nvPr/>
        </p:nvSpPr>
        <p:spPr bwMode="auto">
          <a:xfrm flipH="1">
            <a:off x="1600200" y="45608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23" name="Oval 435"/>
          <p:cNvSpPr>
            <a:spLocks noChangeArrowheads="1"/>
          </p:cNvSpPr>
          <p:nvPr/>
        </p:nvSpPr>
        <p:spPr bwMode="auto">
          <a:xfrm flipH="1">
            <a:off x="1581150" y="4497388"/>
            <a:ext cx="60325"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24" name="Oval 436"/>
          <p:cNvSpPr>
            <a:spLocks noChangeArrowheads="1"/>
          </p:cNvSpPr>
          <p:nvPr/>
        </p:nvSpPr>
        <p:spPr bwMode="auto">
          <a:xfrm flipH="1">
            <a:off x="1417638" y="45529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25" name="Oval 437"/>
          <p:cNvSpPr>
            <a:spLocks noChangeArrowheads="1"/>
          </p:cNvSpPr>
          <p:nvPr/>
        </p:nvSpPr>
        <p:spPr bwMode="auto">
          <a:xfrm flipH="1">
            <a:off x="1511300" y="45529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26" name="Oval 438"/>
          <p:cNvSpPr>
            <a:spLocks noChangeArrowheads="1"/>
          </p:cNvSpPr>
          <p:nvPr/>
        </p:nvSpPr>
        <p:spPr bwMode="auto">
          <a:xfrm flipH="1">
            <a:off x="1465263" y="447357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27" name="Oval 439"/>
          <p:cNvSpPr>
            <a:spLocks noChangeArrowheads="1"/>
          </p:cNvSpPr>
          <p:nvPr/>
        </p:nvSpPr>
        <p:spPr bwMode="auto">
          <a:xfrm flipH="1">
            <a:off x="1333500" y="34925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28" name="Oval 440"/>
          <p:cNvSpPr>
            <a:spLocks noChangeArrowheads="1"/>
          </p:cNvSpPr>
          <p:nvPr/>
        </p:nvSpPr>
        <p:spPr bwMode="auto">
          <a:xfrm flipH="1">
            <a:off x="1457325" y="35734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29" name="Oval 441"/>
          <p:cNvSpPr>
            <a:spLocks noChangeArrowheads="1"/>
          </p:cNvSpPr>
          <p:nvPr/>
        </p:nvSpPr>
        <p:spPr bwMode="auto">
          <a:xfrm flipH="1">
            <a:off x="1457325" y="34131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30" name="Oval 442"/>
          <p:cNvSpPr>
            <a:spLocks noChangeArrowheads="1"/>
          </p:cNvSpPr>
          <p:nvPr/>
        </p:nvSpPr>
        <p:spPr bwMode="auto">
          <a:xfrm flipH="1">
            <a:off x="1287463" y="336391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31" name="Oval 443"/>
          <p:cNvSpPr>
            <a:spLocks noChangeArrowheads="1"/>
          </p:cNvSpPr>
          <p:nvPr/>
        </p:nvSpPr>
        <p:spPr bwMode="auto">
          <a:xfrm flipH="1">
            <a:off x="1316038" y="341312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32" name="Oval 444"/>
          <p:cNvSpPr>
            <a:spLocks noChangeArrowheads="1"/>
          </p:cNvSpPr>
          <p:nvPr/>
        </p:nvSpPr>
        <p:spPr bwMode="auto">
          <a:xfrm flipH="1">
            <a:off x="1247775" y="34115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33" name="Oval 445"/>
          <p:cNvSpPr>
            <a:spLocks noChangeArrowheads="1"/>
          </p:cNvSpPr>
          <p:nvPr/>
        </p:nvSpPr>
        <p:spPr bwMode="auto">
          <a:xfrm rot="17580000" flipH="1">
            <a:off x="1466057" y="33329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34" name="Oval 446"/>
          <p:cNvSpPr>
            <a:spLocks noChangeArrowheads="1"/>
          </p:cNvSpPr>
          <p:nvPr/>
        </p:nvSpPr>
        <p:spPr bwMode="auto">
          <a:xfrm rot="17580000" flipH="1">
            <a:off x="1430338" y="348297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35" name="Oval 447"/>
          <p:cNvSpPr>
            <a:spLocks noChangeArrowheads="1"/>
          </p:cNvSpPr>
          <p:nvPr/>
        </p:nvSpPr>
        <p:spPr bwMode="auto">
          <a:xfrm rot="17580000" flipH="1">
            <a:off x="1362869" y="33456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36" name="Oval 448"/>
          <p:cNvSpPr>
            <a:spLocks noChangeArrowheads="1"/>
          </p:cNvSpPr>
          <p:nvPr/>
        </p:nvSpPr>
        <p:spPr bwMode="auto">
          <a:xfrm flipH="1">
            <a:off x="1223963" y="36258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37" name="Oval 449"/>
          <p:cNvSpPr>
            <a:spLocks noChangeArrowheads="1"/>
          </p:cNvSpPr>
          <p:nvPr/>
        </p:nvSpPr>
        <p:spPr bwMode="auto">
          <a:xfrm flipH="1">
            <a:off x="1227138" y="35020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38" name="Oval 450"/>
          <p:cNvSpPr>
            <a:spLocks noChangeArrowheads="1"/>
          </p:cNvSpPr>
          <p:nvPr/>
        </p:nvSpPr>
        <p:spPr bwMode="auto">
          <a:xfrm flipH="1">
            <a:off x="1314450" y="34512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39" name="Oval 451"/>
          <p:cNvSpPr>
            <a:spLocks noChangeArrowheads="1"/>
          </p:cNvSpPr>
          <p:nvPr/>
        </p:nvSpPr>
        <p:spPr bwMode="auto">
          <a:xfrm flipH="1">
            <a:off x="1439863" y="3371850"/>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40" name="Oval 452"/>
          <p:cNvSpPr>
            <a:spLocks noChangeArrowheads="1"/>
          </p:cNvSpPr>
          <p:nvPr/>
        </p:nvSpPr>
        <p:spPr bwMode="auto">
          <a:xfrm flipH="1">
            <a:off x="1466850" y="348138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41" name="Oval 453"/>
          <p:cNvSpPr>
            <a:spLocks noChangeArrowheads="1"/>
          </p:cNvSpPr>
          <p:nvPr/>
        </p:nvSpPr>
        <p:spPr bwMode="auto">
          <a:xfrm flipH="1">
            <a:off x="1179513" y="344328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42" name="Oval 454"/>
          <p:cNvSpPr>
            <a:spLocks noChangeArrowheads="1"/>
          </p:cNvSpPr>
          <p:nvPr/>
        </p:nvSpPr>
        <p:spPr bwMode="auto">
          <a:xfrm flipH="1">
            <a:off x="1179513" y="360362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43" name="Oval 455"/>
          <p:cNvSpPr>
            <a:spLocks noChangeArrowheads="1"/>
          </p:cNvSpPr>
          <p:nvPr/>
        </p:nvSpPr>
        <p:spPr bwMode="auto">
          <a:xfrm flipH="1">
            <a:off x="1273175" y="35242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44" name="Oval 456"/>
          <p:cNvSpPr>
            <a:spLocks noChangeArrowheads="1"/>
          </p:cNvSpPr>
          <p:nvPr/>
        </p:nvSpPr>
        <p:spPr bwMode="auto">
          <a:xfrm flipH="1">
            <a:off x="1371600" y="356235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45" name="Oval 457"/>
          <p:cNvSpPr>
            <a:spLocks noChangeArrowheads="1"/>
          </p:cNvSpPr>
          <p:nvPr/>
        </p:nvSpPr>
        <p:spPr bwMode="auto">
          <a:xfrm flipH="1">
            <a:off x="1484313" y="36131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46" name="Oval 458"/>
          <p:cNvSpPr>
            <a:spLocks noChangeArrowheads="1"/>
          </p:cNvSpPr>
          <p:nvPr/>
        </p:nvSpPr>
        <p:spPr bwMode="auto">
          <a:xfrm flipH="1">
            <a:off x="1454150" y="34877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47" name="Oval 459"/>
          <p:cNvSpPr>
            <a:spLocks noChangeArrowheads="1"/>
          </p:cNvSpPr>
          <p:nvPr/>
        </p:nvSpPr>
        <p:spPr bwMode="auto">
          <a:xfrm flipH="1">
            <a:off x="1435100" y="3424238"/>
            <a:ext cx="58738"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48" name="Oval 460"/>
          <p:cNvSpPr>
            <a:spLocks noChangeArrowheads="1"/>
          </p:cNvSpPr>
          <p:nvPr/>
        </p:nvSpPr>
        <p:spPr bwMode="auto">
          <a:xfrm flipH="1">
            <a:off x="1239838" y="34798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49" name="Oval 461"/>
          <p:cNvSpPr>
            <a:spLocks noChangeArrowheads="1"/>
          </p:cNvSpPr>
          <p:nvPr/>
        </p:nvSpPr>
        <p:spPr bwMode="auto">
          <a:xfrm flipH="1">
            <a:off x="1333500" y="34798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50" name="Oval 462"/>
          <p:cNvSpPr>
            <a:spLocks noChangeArrowheads="1"/>
          </p:cNvSpPr>
          <p:nvPr/>
        </p:nvSpPr>
        <p:spPr bwMode="auto">
          <a:xfrm flipH="1">
            <a:off x="1317625" y="34004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51" name="Oval 463"/>
          <p:cNvSpPr>
            <a:spLocks noChangeArrowheads="1"/>
          </p:cNvSpPr>
          <p:nvPr/>
        </p:nvSpPr>
        <p:spPr bwMode="auto">
          <a:xfrm flipH="1">
            <a:off x="2108200" y="3741738"/>
            <a:ext cx="38100"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52" name="Oval 464"/>
          <p:cNvSpPr>
            <a:spLocks noChangeArrowheads="1"/>
          </p:cNvSpPr>
          <p:nvPr/>
        </p:nvSpPr>
        <p:spPr bwMode="auto">
          <a:xfrm flipH="1">
            <a:off x="2044700" y="374173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53" name="Oval 465"/>
          <p:cNvSpPr>
            <a:spLocks noChangeArrowheads="1"/>
          </p:cNvSpPr>
          <p:nvPr/>
        </p:nvSpPr>
        <p:spPr bwMode="auto">
          <a:xfrm flipH="1">
            <a:off x="1831975" y="40259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54" name="Oval 466"/>
          <p:cNvSpPr>
            <a:spLocks noChangeArrowheads="1"/>
          </p:cNvSpPr>
          <p:nvPr/>
        </p:nvSpPr>
        <p:spPr bwMode="auto">
          <a:xfrm flipH="1">
            <a:off x="1925638" y="410686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55" name="Oval 467"/>
          <p:cNvSpPr>
            <a:spLocks noChangeArrowheads="1"/>
          </p:cNvSpPr>
          <p:nvPr/>
        </p:nvSpPr>
        <p:spPr bwMode="auto">
          <a:xfrm flipH="1">
            <a:off x="1925638" y="394652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56" name="Oval 468"/>
          <p:cNvSpPr>
            <a:spLocks noChangeArrowheads="1"/>
          </p:cNvSpPr>
          <p:nvPr/>
        </p:nvSpPr>
        <p:spPr bwMode="auto">
          <a:xfrm flipH="1">
            <a:off x="1749425" y="38401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57" name="Oval 469"/>
          <p:cNvSpPr>
            <a:spLocks noChangeArrowheads="1"/>
          </p:cNvSpPr>
          <p:nvPr/>
        </p:nvSpPr>
        <p:spPr bwMode="auto">
          <a:xfrm flipH="1">
            <a:off x="1784350" y="39465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58" name="Oval 470"/>
          <p:cNvSpPr>
            <a:spLocks noChangeArrowheads="1"/>
          </p:cNvSpPr>
          <p:nvPr/>
        </p:nvSpPr>
        <p:spPr bwMode="auto">
          <a:xfrm flipH="1">
            <a:off x="1714500" y="394493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59" name="Oval 471"/>
          <p:cNvSpPr>
            <a:spLocks noChangeArrowheads="1"/>
          </p:cNvSpPr>
          <p:nvPr/>
        </p:nvSpPr>
        <p:spPr bwMode="auto">
          <a:xfrm rot="17580000" flipH="1">
            <a:off x="1934369" y="38663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60" name="Oval 472"/>
          <p:cNvSpPr>
            <a:spLocks noChangeArrowheads="1"/>
          </p:cNvSpPr>
          <p:nvPr/>
        </p:nvSpPr>
        <p:spPr bwMode="auto">
          <a:xfrm rot="17580000" flipH="1">
            <a:off x="1898650" y="401637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61" name="Oval 473"/>
          <p:cNvSpPr>
            <a:spLocks noChangeArrowheads="1"/>
          </p:cNvSpPr>
          <p:nvPr/>
        </p:nvSpPr>
        <p:spPr bwMode="auto">
          <a:xfrm rot="17580000" flipH="1">
            <a:off x="1830388" y="3879850"/>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62" name="Oval 474"/>
          <p:cNvSpPr>
            <a:spLocks noChangeArrowheads="1"/>
          </p:cNvSpPr>
          <p:nvPr/>
        </p:nvSpPr>
        <p:spPr bwMode="auto">
          <a:xfrm flipH="1">
            <a:off x="1722438" y="41592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63" name="Oval 475"/>
          <p:cNvSpPr>
            <a:spLocks noChangeArrowheads="1"/>
          </p:cNvSpPr>
          <p:nvPr/>
        </p:nvSpPr>
        <p:spPr bwMode="auto">
          <a:xfrm flipH="1">
            <a:off x="1727200" y="40354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64" name="Oval 476"/>
          <p:cNvSpPr>
            <a:spLocks noChangeArrowheads="1"/>
          </p:cNvSpPr>
          <p:nvPr/>
        </p:nvSpPr>
        <p:spPr bwMode="auto">
          <a:xfrm flipH="1">
            <a:off x="1814513" y="39846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65" name="Oval 477"/>
          <p:cNvSpPr>
            <a:spLocks noChangeArrowheads="1"/>
          </p:cNvSpPr>
          <p:nvPr/>
        </p:nvSpPr>
        <p:spPr bwMode="auto">
          <a:xfrm flipH="1">
            <a:off x="1908175" y="39052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66" name="Oval 478"/>
          <p:cNvSpPr>
            <a:spLocks noChangeArrowheads="1"/>
          </p:cNvSpPr>
          <p:nvPr/>
        </p:nvSpPr>
        <p:spPr bwMode="auto">
          <a:xfrm flipH="1">
            <a:off x="1935163" y="4014788"/>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67" name="Oval 479"/>
          <p:cNvSpPr>
            <a:spLocks noChangeArrowheads="1"/>
          </p:cNvSpPr>
          <p:nvPr/>
        </p:nvSpPr>
        <p:spPr bwMode="auto">
          <a:xfrm flipH="1">
            <a:off x="1679575" y="39766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68" name="Oval 480"/>
          <p:cNvSpPr>
            <a:spLocks noChangeArrowheads="1"/>
          </p:cNvSpPr>
          <p:nvPr/>
        </p:nvSpPr>
        <p:spPr bwMode="auto">
          <a:xfrm flipH="1">
            <a:off x="1679575" y="41370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69" name="Oval 481"/>
          <p:cNvSpPr>
            <a:spLocks noChangeArrowheads="1"/>
          </p:cNvSpPr>
          <p:nvPr/>
        </p:nvSpPr>
        <p:spPr bwMode="auto">
          <a:xfrm flipH="1">
            <a:off x="1771650" y="4057650"/>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70" name="Oval 482"/>
          <p:cNvSpPr>
            <a:spLocks noChangeArrowheads="1"/>
          </p:cNvSpPr>
          <p:nvPr/>
        </p:nvSpPr>
        <p:spPr bwMode="auto">
          <a:xfrm flipH="1">
            <a:off x="1822450" y="416718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71" name="Oval 483"/>
          <p:cNvSpPr>
            <a:spLocks noChangeArrowheads="1"/>
          </p:cNvSpPr>
          <p:nvPr/>
        </p:nvSpPr>
        <p:spPr bwMode="auto">
          <a:xfrm flipH="1">
            <a:off x="1873250" y="40957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72" name="Oval 484"/>
          <p:cNvSpPr>
            <a:spLocks noChangeArrowheads="1"/>
          </p:cNvSpPr>
          <p:nvPr/>
        </p:nvSpPr>
        <p:spPr bwMode="auto">
          <a:xfrm flipH="1">
            <a:off x="1757363" y="4167188"/>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73" name="Oval 485"/>
          <p:cNvSpPr>
            <a:spLocks noChangeArrowheads="1"/>
          </p:cNvSpPr>
          <p:nvPr/>
        </p:nvSpPr>
        <p:spPr bwMode="auto">
          <a:xfrm flipH="1">
            <a:off x="1922463" y="4021138"/>
            <a:ext cx="33337"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74" name="Oval 486"/>
          <p:cNvSpPr>
            <a:spLocks noChangeArrowheads="1"/>
          </p:cNvSpPr>
          <p:nvPr/>
        </p:nvSpPr>
        <p:spPr bwMode="auto">
          <a:xfrm flipH="1">
            <a:off x="1903413" y="3957638"/>
            <a:ext cx="58737"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75" name="Oval 487"/>
          <p:cNvSpPr>
            <a:spLocks noChangeArrowheads="1"/>
          </p:cNvSpPr>
          <p:nvPr/>
        </p:nvSpPr>
        <p:spPr bwMode="auto">
          <a:xfrm flipH="1">
            <a:off x="1739900" y="40132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76" name="Oval 488"/>
          <p:cNvSpPr>
            <a:spLocks noChangeArrowheads="1"/>
          </p:cNvSpPr>
          <p:nvPr/>
        </p:nvSpPr>
        <p:spPr bwMode="auto">
          <a:xfrm flipH="1">
            <a:off x="1833563" y="401320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77" name="Oval 489"/>
          <p:cNvSpPr>
            <a:spLocks noChangeArrowheads="1"/>
          </p:cNvSpPr>
          <p:nvPr/>
        </p:nvSpPr>
        <p:spPr bwMode="auto">
          <a:xfrm flipH="1">
            <a:off x="1785938" y="393382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78" name="Oval 490"/>
          <p:cNvSpPr>
            <a:spLocks noChangeArrowheads="1"/>
          </p:cNvSpPr>
          <p:nvPr/>
        </p:nvSpPr>
        <p:spPr bwMode="auto">
          <a:xfrm flipH="1">
            <a:off x="1001713" y="394970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79" name="Oval 491"/>
          <p:cNvSpPr>
            <a:spLocks noChangeArrowheads="1"/>
          </p:cNvSpPr>
          <p:nvPr/>
        </p:nvSpPr>
        <p:spPr bwMode="auto">
          <a:xfrm flipH="1">
            <a:off x="1096963" y="40306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80" name="Oval 492"/>
          <p:cNvSpPr>
            <a:spLocks noChangeArrowheads="1"/>
          </p:cNvSpPr>
          <p:nvPr/>
        </p:nvSpPr>
        <p:spPr bwMode="auto">
          <a:xfrm flipH="1">
            <a:off x="1096963" y="386873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81" name="Oval 493"/>
          <p:cNvSpPr>
            <a:spLocks noChangeArrowheads="1"/>
          </p:cNvSpPr>
          <p:nvPr/>
        </p:nvSpPr>
        <p:spPr bwMode="auto">
          <a:xfrm flipH="1">
            <a:off x="1084263" y="36242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82" name="Oval 494"/>
          <p:cNvSpPr>
            <a:spLocks noChangeArrowheads="1"/>
          </p:cNvSpPr>
          <p:nvPr/>
        </p:nvSpPr>
        <p:spPr bwMode="auto">
          <a:xfrm flipH="1">
            <a:off x="955675" y="386873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83" name="Oval 495"/>
          <p:cNvSpPr>
            <a:spLocks noChangeArrowheads="1"/>
          </p:cNvSpPr>
          <p:nvPr/>
        </p:nvSpPr>
        <p:spPr bwMode="auto">
          <a:xfrm flipH="1">
            <a:off x="3595688" y="50292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84" name="Oval 496"/>
          <p:cNvSpPr>
            <a:spLocks noChangeArrowheads="1"/>
          </p:cNvSpPr>
          <p:nvPr/>
        </p:nvSpPr>
        <p:spPr bwMode="auto">
          <a:xfrm rot="17580000" flipH="1">
            <a:off x="1100932" y="3774281"/>
            <a:ext cx="87312"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85" name="Oval 497"/>
          <p:cNvSpPr>
            <a:spLocks noChangeArrowheads="1"/>
          </p:cNvSpPr>
          <p:nvPr/>
        </p:nvSpPr>
        <p:spPr bwMode="auto">
          <a:xfrm rot="17580000" flipH="1">
            <a:off x="1063625" y="3924300"/>
            <a:ext cx="87313"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86" name="Oval 498"/>
          <p:cNvSpPr>
            <a:spLocks noChangeArrowheads="1"/>
          </p:cNvSpPr>
          <p:nvPr/>
        </p:nvSpPr>
        <p:spPr bwMode="auto">
          <a:xfrm rot="17580000" flipH="1">
            <a:off x="996157" y="3786981"/>
            <a:ext cx="87312"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87" name="Oval 499"/>
          <p:cNvSpPr>
            <a:spLocks noChangeArrowheads="1"/>
          </p:cNvSpPr>
          <p:nvPr/>
        </p:nvSpPr>
        <p:spPr bwMode="auto">
          <a:xfrm flipH="1">
            <a:off x="1362075" y="40513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88" name="Oval 500"/>
          <p:cNvSpPr>
            <a:spLocks noChangeArrowheads="1"/>
          </p:cNvSpPr>
          <p:nvPr/>
        </p:nvSpPr>
        <p:spPr bwMode="auto">
          <a:xfrm flipH="1">
            <a:off x="2416175" y="40084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89" name="Oval 501"/>
          <p:cNvSpPr>
            <a:spLocks noChangeArrowheads="1"/>
          </p:cNvSpPr>
          <p:nvPr/>
        </p:nvSpPr>
        <p:spPr bwMode="auto">
          <a:xfrm flipH="1">
            <a:off x="1077913" y="3827463"/>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90" name="Oval 502"/>
          <p:cNvSpPr>
            <a:spLocks noChangeArrowheads="1"/>
          </p:cNvSpPr>
          <p:nvPr/>
        </p:nvSpPr>
        <p:spPr bwMode="auto">
          <a:xfrm flipH="1">
            <a:off x="1104900" y="39385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91" name="Oval 503"/>
          <p:cNvSpPr>
            <a:spLocks noChangeArrowheads="1"/>
          </p:cNvSpPr>
          <p:nvPr/>
        </p:nvSpPr>
        <p:spPr bwMode="auto">
          <a:xfrm flipH="1">
            <a:off x="1730375" y="32019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92" name="Oval 504"/>
          <p:cNvSpPr>
            <a:spLocks noChangeArrowheads="1"/>
          </p:cNvSpPr>
          <p:nvPr/>
        </p:nvSpPr>
        <p:spPr bwMode="auto">
          <a:xfrm flipH="1">
            <a:off x="1012825" y="42767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93" name="Oval 505"/>
          <p:cNvSpPr>
            <a:spLocks noChangeArrowheads="1"/>
          </p:cNvSpPr>
          <p:nvPr/>
        </p:nvSpPr>
        <p:spPr bwMode="auto">
          <a:xfrm flipH="1">
            <a:off x="965200" y="401161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94" name="Oval 506"/>
          <p:cNvSpPr>
            <a:spLocks noChangeArrowheads="1"/>
          </p:cNvSpPr>
          <p:nvPr/>
        </p:nvSpPr>
        <p:spPr bwMode="auto">
          <a:xfrm flipH="1">
            <a:off x="990600" y="409098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95" name="Oval 507"/>
          <p:cNvSpPr>
            <a:spLocks noChangeArrowheads="1"/>
          </p:cNvSpPr>
          <p:nvPr/>
        </p:nvSpPr>
        <p:spPr bwMode="auto">
          <a:xfrm flipH="1">
            <a:off x="1041400" y="401955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96" name="Oval 508"/>
          <p:cNvSpPr>
            <a:spLocks noChangeArrowheads="1"/>
          </p:cNvSpPr>
          <p:nvPr/>
        </p:nvSpPr>
        <p:spPr bwMode="auto">
          <a:xfrm flipH="1">
            <a:off x="1784350" y="470535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97" name="Oval 509"/>
          <p:cNvSpPr>
            <a:spLocks noChangeArrowheads="1"/>
          </p:cNvSpPr>
          <p:nvPr/>
        </p:nvSpPr>
        <p:spPr bwMode="auto">
          <a:xfrm flipH="1">
            <a:off x="1123950" y="40687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98" name="Oval 510"/>
          <p:cNvSpPr>
            <a:spLocks noChangeArrowheads="1"/>
          </p:cNvSpPr>
          <p:nvPr/>
        </p:nvSpPr>
        <p:spPr bwMode="auto">
          <a:xfrm flipH="1">
            <a:off x="1092200" y="394493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799" name="Oval 511"/>
          <p:cNvSpPr>
            <a:spLocks noChangeArrowheads="1"/>
          </p:cNvSpPr>
          <p:nvPr/>
        </p:nvSpPr>
        <p:spPr bwMode="auto">
          <a:xfrm flipH="1">
            <a:off x="1073150" y="38528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00" name="Oval 512"/>
          <p:cNvSpPr>
            <a:spLocks noChangeArrowheads="1"/>
          </p:cNvSpPr>
          <p:nvPr/>
        </p:nvSpPr>
        <p:spPr bwMode="auto">
          <a:xfrm flipH="1">
            <a:off x="1323975" y="46037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01" name="Oval 513"/>
          <p:cNvSpPr>
            <a:spLocks noChangeArrowheads="1"/>
          </p:cNvSpPr>
          <p:nvPr/>
        </p:nvSpPr>
        <p:spPr bwMode="auto">
          <a:xfrm flipH="1">
            <a:off x="1219200" y="461168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02" name="Oval 514"/>
          <p:cNvSpPr>
            <a:spLocks noChangeArrowheads="1"/>
          </p:cNvSpPr>
          <p:nvPr/>
        </p:nvSpPr>
        <p:spPr bwMode="auto">
          <a:xfrm flipH="1">
            <a:off x="1270000" y="40814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03" name="Oval 515"/>
          <p:cNvSpPr>
            <a:spLocks noChangeArrowheads="1"/>
          </p:cNvSpPr>
          <p:nvPr/>
        </p:nvSpPr>
        <p:spPr bwMode="auto">
          <a:xfrm rot="17580000" flipH="1">
            <a:off x="1346201" y="3327400"/>
            <a:ext cx="74612" cy="650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04" name="Oval 516"/>
          <p:cNvSpPr>
            <a:spLocks noChangeArrowheads="1"/>
          </p:cNvSpPr>
          <p:nvPr/>
        </p:nvSpPr>
        <p:spPr bwMode="auto">
          <a:xfrm rot="17580000" flipH="1">
            <a:off x="2367756" y="4280694"/>
            <a:ext cx="87313"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05" name="Oval 517"/>
          <p:cNvSpPr>
            <a:spLocks noChangeArrowheads="1"/>
          </p:cNvSpPr>
          <p:nvPr/>
        </p:nvSpPr>
        <p:spPr bwMode="auto">
          <a:xfrm rot="17580000" flipH="1">
            <a:off x="1558132" y="3237706"/>
            <a:ext cx="746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06" name="Oval 518"/>
          <p:cNvSpPr>
            <a:spLocks noChangeArrowheads="1"/>
          </p:cNvSpPr>
          <p:nvPr/>
        </p:nvSpPr>
        <p:spPr bwMode="auto">
          <a:xfrm flipH="1">
            <a:off x="2214563" y="37465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07" name="Oval 519"/>
          <p:cNvSpPr>
            <a:spLocks noChangeArrowheads="1"/>
          </p:cNvSpPr>
          <p:nvPr/>
        </p:nvSpPr>
        <p:spPr bwMode="auto">
          <a:xfrm flipH="1">
            <a:off x="1204913" y="3571875"/>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08" name="Oval 520"/>
          <p:cNvSpPr>
            <a:spLocks noChangeArrowheads="1"/>
          </p:cNvSpPr>
          <p:nvPr/>
        </p:nvSpPr>
        <p:spPr bwMode="auto">
          <a:xfrm flipH="1">
            <a:off x="1095375" y="43799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09" name="Oval 521"/>
          <p:cNvSpPr>
            <a:spLocks noChangeArrowheads="1"/>
          </p:cNvSpPr>
          <p:nvPr/>
        </p:nvSpPr>
        <p:spPr bwMode="auto">
          <a:xfrm flipH="1">
            <a:off x="1143000" y="451643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10" name="Oval 522"/>
          <p:cNvSpPr>
            <a:spLocks noChangeArrowheads="1"/>
          </p:cNvSpPr>
          <p:nvPr/>
        </p:nvSpPr>
        <p:spPr bwMode="auto">
          <a:xfrm flipH="1">
            <a:off x="2247900" y="37528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11" name="Oval 523"/>
          <p:cNvSpPr>
            <a:spLocks noChangeArrowheads="1"/>
          </p:cNvSpPr>
          <p:nvPr/>
        </p:nvSpPr>
        <p:spPr bwMode="auto">
          <a:xfrm flipH="1">
            <a:off x="1003300" y="4221163"/>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12" name="Oval 524"/>
          <p:cNvSpPr>
            <a:spLocks noChangeArrowheads="1"/>
          </p:cNvSpPr>
          <p:nvPr/>
        </p:nvSpPr>
        <p:spPr bwMode="auto">
          <a:xfrm flipH="1">
            <a:off x="2395538" y="419258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13" name="Oval 525"/>
          <p:cNvSpPr>
            <a:spLocks noChangeArrowheads="1"/>
          </p:cNvSpPr>
          <p:nvPr/>
        </p:nvSpPr>
        <p:spPr bwMode="auto">
          <a:xfrm flipH="1">
            <a:off x="1819275" y="462121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14" name="Oval 526"/>
          <p:cNvSpPr>
            <a:spLocks noChangeArrowheads="1"/>
          </p:cNvSpPr>
          <p:nvPr/>
        </p:nvSpPr>
        <p:spPr bwMode="auto">
          <a:xfrm flipH="1">
            <a:off x="2043113" y="33369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15" name="Oval 527"/>
          <p:cNvSpPr>
            <a:spLocks noChangeArrowheads="1"/>
          </p:cNvSpPr>
          <p:nvPr/>
        </p:nvSpPr>
        <p:spPr bwMode="auto">
          <a:xfrm flipH="1">
            <a:off x="2187575" y="37655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16" name="Oval 528"/>
          <p:cNvSpPr>
            <a:spLocks noChangeArrowheads="1"/>
          </p:cNvSpPr>
          <p:nvPr/>
        </p:nvSpPr>
        <p:spPr bwMode="auto">
          <a:xfrm flipH="1">
            <a:off x="2281238" y="38465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17" name="Oval 529"/>
          <p:cNvSpPr>
            <a:spLocks noChangeArrowheads="1"/>
          </p:cNvSpPr>
          <p:nvPr/>
        </p:nvSpPr>
        <p:spPr bwMode="auto">
          <a:xfrm flipH="1">
            <a:off x="1557338" y="45259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18" name="Oval 530"/>
          <p:cNvSpPr>
            <a:spLocks noChangeArrowheads="1"/>
          </p:cNvSpPr>
          <p:nvPr/>
        </p:nvSpPr>
        <p:spPr bwMode="auto">
          <a:xfrm flipH="1">
            <a:off x="1879600" y="47625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19" name="Oval 531"/>
          <p:cNvSpPr>
            <a:spLocks noChangeArrowheads="1"/>
          </p:cNvSpPr>
          <p:nvPr/>
        </p:nvSpPr>
        <p:spPr bwMode="auto">
          <a:xfrm rot="17580000" flipH="1">
            <a:off x="2247106" y="3744119"/>
            <a:ext cx="746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20" name="Oval 532"/>
          <p:cNvSpPr>
            <a:spLocks noChangeArrowheads="1"/>
          </p:cNvSpPr>
          <p:nvPr/>
        </p:nvSpPr>
        <p:spPr bwMode="auto">
          <a:xfrm flipH="1">
            <a:off x="2082800" y="37734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21" name="Oval 533"/>
          <p:cNvSpPr>
            <a:spLocks noChangeArrowheads="1"/>
          </p:cNvSpPr>
          <p:nvPr/>
        </p:nvSpPr>
        <p:spPr bwMode="auto">
          <a:xfrm flipH="1">
            <a:off x="2290763" y="37544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22" name="Oval 534"/>
          <p:cNvSpPr>
            <a:spLocks noChangeArrowheads="1"/>
          </p:cNvSpPr>
          <p:nvPr/>
        </p:nvSpPr>
        <p:spPr bwMode="auto">
          <a:xfrm flipH="1">
            <a:off x="1273175" y="46259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23" name="Oval 535"/>
          <p:cNvSpPr>
            <a:spLocks noChangeArrowheads="1"/>
          </p:cNvSpPr>
          <p:nvPr/>
        </p:nvSpPr>
        <p:spPr bwMode="auto">
          <a:xfrm flipH="1">
            <a:off x="2127250" y="37957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24" name="Oval 536"/>
          <p:cNvSpPr>
            <a:spLocks noChangeArrowheads="1"/>
          </p:cNvSpPr>
          <p:nvPr/>
        </p:nvSpPr>
        <p:spPr bwMode="auto">
          <a:xfrm flipH="1">
            <a:off x="2228850" y="383540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25" name="Oval 537"/>
          <p:cNvSpPr>
            <a:spLocks noChangeArrowheads="1"/>
          </p:cNvSpPr>
          <p:nvPr/>
        </p:nvSpPr>
        <p:spPr bwMode="auto">
          <a:xfrm flipH="1">
            <a:off x="1057275" y="43434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26" name="Oval 538"/>
          <p:cNvSpPr>
            <a:spLocks noChangeArrowheads="1"/>
          </p:cNvSpPr>
          <p:nvPr/>
        </p:nvSpPr>
        <p:spPr bwMode="auto">
          <a:xfrm flipH="1">
            <a:off x="1206500" y="4551363"/>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27" name="Oval 539"/>
          <p:cNvSpPr>
            <a:spLocks noChangeArrowheads="1"/>
          </p:cNvSpPr>
          <p:nvPr/>
        </p:nvSpPr>
        <p:spPr bwMode="auto">
          <a:xfrm flipH="1">
            <a:off x="2278063" y="376078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28" name="Oval 540"/>
          <p:cNvSpPr>
            <a:spLocks noChangeArrowheads="1"/>
          </p:cNvSpPr>
          <p:nvPr/>
        </p:nvSpPr>
        <p:spPr bwMode="auto">
          <a:xfrm flipH="1">
            <a:off x="2095500" y="37528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29" name="Oval 541"/>
          <p:cNvSpPr>
            <a:spLocks noChangeArrowheads="1"/>
          </p:cNvSpPr>
          <p:nvPr/>
        </p:nvSpPr>
        <p:spPr bwMode="auto">
          <a:xfrm flipH="1">
            <a:off x="1557338" y="33543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30" name="Oval 542"/>
          <p:cNvSpPr>
            <a:spLocks noChangeArrowheads="1"/>
          </p:cNvSpPr>
          <p:nvPr/>
        </p:nvSpPr>
        <p:spPr bwMode="auto">
          <a:xfrm flipH="1">
            <a:off x="2220913" y="42608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31" name="Oval 543"/>
          <p:cNvSpPr>
            <a:spLocks noChangeArrowheads="1"/>
          </p:cNvSpPr>
          <p:nvPr/>
        </p:nvSpPr>
        <p:spPr bwMode="auto">
          <a:xfrm flipH="1">
            <a:off x="2316163" y="434181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32" name="Oval 544"/>
          <p:cNvSpPr>
            <a:spLocks noChangeArrowheads="1"/>
          </p:cNvSpPr>
          <p:nvPr/>
        </p:nvSpPr>
        <p:spPr bwMode="auto">
          <a:xfrm flipH="1">
            <a:off x="2316163" y="417988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33" name="Oval 545"/>
          <p:cNvSpPr>
            <a:spLocks noChangeArrowheads="1"/>
          </p:cNvSpPr>
          <p:nvPr/>
        </p:nvSpPr>
        <p:spPr bwMode="auto">
          <a:xfrm rot="17580000" flipH="1">
            <a:off x="2037556" y="4160044"/>
            <a:ext cx="746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34" name="Oval 546"/>
          <p:cNvSpPr>
            <a:spLocks noChangeArrowheads="1"/>
          </p:cNvSpPr>
          <p:nvPr/>
        </p:nvSpPr>
        <p:spPr bwMode="auto">
          <a:xfrm rot="17580000" flipH="1">
            <a:off x="2068513" y="4568825"/>
            <a:ext cx="74612" cy="6508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35" name="Oval 547"/>
          <p:cNvSpPr>
            <a:spLocks noChangeArrowheads="1"/>
          </p:cNvSpPr>
          <p:nvPr/>
        </p:nvSpPr>
        <p:spPr bwMode="auto">
          <a:xfrm rot="17580000" flipH="1">
            <a:off x="2212182" y="4101306"/>
            <a:ext cx="746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36" name="Oval 548"/>
          <p:cNvSpPr>
            <a:spLocks noChangeArrowheads="1"/>
          </p:cNvSpPr>
          <p:nvPr/>
        </p:nvSpPr>
        <p:spPr bwMode="auto">
          <a:xfrm flipH="1">
            <a:off x="2297113" y="413861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37" name="Oval 549"/>
          <p:cNvSpPr>
            <a:spLocks noChangeArrowheads="1"/>
          </p:cNvSpPr>
          <p:nvPr/>
        </p:nvSpPr>
        <p:spPr bwMode="auto">
          <a:xfrm flipH="1">
            <a:off x="2324100" y="42497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38" name="Oval 550"/>
          <p:cNvSpPr>
            <a:spLocks noChangeArrowheads="1"/>
          </p:cNvSpPr>
          <p:nvPr/>
        </p:nvSpPr>
        <p:spPr bwMode="auto">
          <a:xfrm flipH="1">
            <a:off x="2260600" y="433070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39" name="Oval 551"/>
          <p:cNvSpPr>
            <a:spLocks noChangeArrowheads="1"/>
          </p:cNvSpPr>
          <p:nvPr/>
        </p:nvSpPr>
        <p:spPr bwMode="auto">
          <a:xfrm flipH="1">
            <a:off x="2343150" y="4379913"/>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40" name="Oval 552"/>
          <p:cNvSpPr>
            <a:spLocks noChangeArrowheads="1"/>
          </p:cNvSpPr>
          <p:nvPr/>
        </p:nvSpPr>
        <p:spPr bwMode="auto">
          <a:xfrm flipH="1">
            <a:off x="2154238" y="43942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41" name="Oval 553"/>
          <p:cNvSpPr>
            <a:spLocks noChangeArrowheads="1"/>
          </p:cNvSpPr>
          <p:nvPr/>
        </p:nvSpPr>
        <p:spPr bwMode="auto">
          <a:xfrm flipH="1">
            <a:off x="2355850" y="4132263"/>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42" name="Oval 554"/>
          <p:cNvSpPr>
            <a:spLocks noChangeArrowheads="1"/>
          </p:cNvSpPr>
          <p:nvPr/>
        </p:nvSpPr>
        <p:spPr bwMode="auto">
          <a:xfrm flipH="1">
            <a:off x="2222500" y="42481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43" name="Oval 555"/>
          <p:cNvSpPr>
            <a:spLocks noChangeArrowheads="1"/>
          </p:cNvSpPr>
          <p:nvPr/>
        </p:nvSpPr>
        <p:spPr bwMode="auto">
          <a:xfrm flipH="1">
            <a:off x="2039938" y="3773488"/>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44" name="Oval 556"/>
          <p:cNvSpPr>
            <a:spLocks noChangeArrowheads="1"/>
          </p:cNvSpPr>
          <p:nvPr/>
        </p:nvSpPr>
        <p:spPr bwMode="auto">
          <a:xfrm rot="14220000" flipH="1">
            <a:off x="1725613" y="3659187"/>
            <a:ext cx="39688"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45" name="Oval 557"/>
          <p:cNvSpPr>
            <a:spLocks noChangeArrowheads="1"/>
          </p:cNvSpPr>
          <p:nvPr/>
        </p:nvSpPr>
        <p:spPr bwMode="auto">
          <a:xfrm flipH="1">
            <a:off x="1905000" y="39258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46" name="Oval 558"/>
          <p:cNvSpPr>
            <a:spLocks noChangeArrowheads="1"/>
          </p:cNvSpPr>
          <p:nvPr/>
        </p:nvSpPr>
        <p:spPr bwMode="auto">
          <a:xfrm flipH="1">
            <a:off x="1858963" y="376555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47" name="Oval 559"/>
          <p:cNvSpPr>
            <a:spLocks noChangeArrowheads="1"/>
          </p:cNvSpPr>
          <p:nvPr/>
        </p:nvSpPr>
        <p:spPr bwMode="auto">
          <a:xfrm flipH="1">
            <a:off x="1951038" y="37655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48" name="Oval 560"/>
          <p:cNvSpPr>
            <a:spLocks noChangeArrowheads="1"/>
          </p:cNvSpPr>
          <p:nvPr/>
        </p:nvSpPr>
        <p:spPr bwMode="auto">
          <a:xfrm flipH="1">
            <a:off x="1905000" y="36861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49" name="Oval 561"/>
          <p:cNvSpPr>
            <a:spLocks noChangeArrowheads="1"/>
          </p:cNvSpPr>
          <p:nvPr/>
        </p:nvSpPr>
        <p:spPr bwMode="auto">
          <a:xfrm rot="17580000" flipH="1">
            <a:off x="1937544" y="379174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50" name="Oval 562"/>
          <p:cNvSpPr>
            <a:spLocks noChangeArrowheads="1"/>
          </p:cNvSpPr>
          <p:nvPr/>
        </p:nvSpPr>
        <p:spPr bwMode="auto">
          <a:xfrm rot="14220000" flipH="1">
            <a:off x="1833563" y="3856037"/>
            <a:ext cx="39688"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51" name="Oval 563"/>
          <p:cNvSpPr>
            <a:spLocks noChangeArrowheads="1"/>
          </p:cNvSpPr>
          <p:nvPr/>
        </p:nvSpPr>
        <p:spPr bwMode="auto">
          <a:xfrm flipH="1">
            <a:off x="1898650" y="37020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52" name="Oval 564"/>
          <p:cNvSpPr>
            <a:spLocks noChangeArrowheads="1"/>
          </p:cNvSpPr>
          <p:nvPr/>
        </p:nvSpPr>
        <p:spPr bwMode="auto">
          <a:xfrm flipH="1">
            <a:off x="2039938" y="3773488"/>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53" name="Oval 565"/>
          <p:cNvSpPr>
            <a:spLocks noChangeArrowheads="1"/>
          </p:cNvSpPr>
          <p:nvPr/>
        </p:nvSpPr>
        <p:spPr bwMode="auto">
          <a:xfrm flipH="1">
            <a:off x="1898650" y="3371850"/>
            <a:ext cx="38100"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54" name="Oval 566"/>
          <p:cNvSpPr>
            <a:spLocks noChangeArrowheads="1"/>
          </p:cNvSpPr>
          <p:nvPr/>
        </p:nvSpPr>
        <p:spPr bwMode="auto">
          <a:xfrm flipH="1">
            <a:off x="1852613" y="32924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55" name="Oval 567"/>
          <p:cNvSpPr>
            <a:spLocks noChangeArrowheads="1"/>
          </p:cNvSpPr>
          <p:nvPr/>
        </p:nvSpPr>
        <p:spPr bwMode="auto">
          <a:xfrm flipH="1">
            <a:off x="1898650" y="3533775"/>
            <a:ext cx="38100"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56" name="Oval 568"/>
          <p:cNvSpPr>
            <a:spLocks noChangeArrowheads="1"/>
          </p:cNvSpPr>
          <p:nvPr/>
        </p:nvSpPr>
        <p:spPr bwMode="auto">
          <a:xfrm flipH="1">
            <a:off x="1784350" y="32908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57" name="Oval 569"/>
          <p:cNvSpPr>
            <a:spLocks noChangeArrowheads="1"/>
          </p:cNvSpPr>
          <p:nvPr/>
        </p:nvSpPr>
        <p:spPr bwMode="auto">
          <a:xfrm rot="17580000" flipH="1">
            <a:off x="1830388" y="3595688"/>
            <a:ext cx="39687"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58" name="Oval 570"/>
          <p:cNvSpPr>
            <a:spLocks noChangeArrowheads="1"/>
          </p:cNvSpPr>
          <p:nvPr/>
        </p:nvSpPr>
        <p:spPr bwMode="auto">
          <a:xfrm rot="14220000" flipH="1">
            <a:off x="1725613" y="3659187"/>
            <a:ext cx="39688"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59" name="Oval 571"/>
          <p:cNvSpPr>
            <a:spLocks noChangeArrowheads="1"/>
          </p:cNvSpPr>
          <p:nvPr/>
        </p:nvSpPr>
        <p:spPr bwMode="auto">
          <a:xfrm flipH="1">
            <a:off x="1858963" y="376555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60" name="Oval 572"/>
          <p:cNvSpPr>
            <a:spLocks noChangeArrowheads="1"/>
          </p:cNvSpPr>
          <p:nvPr/>
        </p:nvSpPr>
        <p:spPr bwMode="auto">
          <a:xfrm flipH="1">
            <a:off x="1951038" y="37655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61" name="Oval 573"/>
          <p:cNvSpPr>
            <a:spLocks noChangeArrowheads="1"/>
          </p:cNvSpPr>
          <p:nvPr/>
        </p:nvSpPr>
        <p:spPr bwMode="auto">
          <a:xfrm flipH="1">
            <a:off x="1905000" y="36861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62" name="Oval 574"/>
          <p:cNvSpPr>
            <a:spLocks noChangeArrowheads="1"/>
          </p:cNvSpPr>
          <p:nvPr/>
        </p:nvSpPr>
        <p:spPr bwMode="auto">
          <a:xfrm flipH="1">
            <a:off x="1790700" y="35052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63" name="Oval 575"/>
          <p:cNvSpPr>
            <a:spLocks noChangeArrowheads="1"/>
          </p:cNvSpPr>
          <p:nvPr/>
        </p:nvSpPr>
        <p:spPr bwMode="auto">
          <a:xfrm flipH="1">
            <a:off x="1795463" y="338137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64" name="Oval 576"/>
          <p:cNvSpPr>
            <a:spLocks noChangeArrowheads="1"/>
          </p:cNvSpPr>
          <p:nvPr/>
        </p:nvSpPr>
        <p:spPr bwMode="auto">
          <a:xfrm flipH="1">
            <a:off x="1882775" y="333057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65" name="Oval 577"/>
          <p:cNvSpPr>
            <a:spLocks noChangeArrowheads="1"/>
          </p:cNvSpPr>
          <p:nvPr/>
        </p:nvSpPr>
        <p:spPr bwMode="auto">
          <a:xfrm flipH="1">
            <a:off x="1746250" y="332263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66" name="Oval 578"/>
          <p:cNvSpPr>
            <a:spLocks noChangeArrowheads="1"/>
          </p:cNvSpPr>
          <p:nvPr/>
        </p:nvSpPr>
        <p:spPr bwMode="auto">
          <a:xfrm flipH="1">
            <a:off x="1746250" y="3482975"/>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67" name="Oval 579"/>
          <p:cNvSpPr>
            <a:spLocks noChangeArrowheads="1"/>
          </p:cNvSpPr>
          <p:nvPr/>
        </p:nvSpPr>
        <p:spPr bwMode="auto">
          <a:xfrm flipH="1">
            <a:off x="1920875" y="36782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68" name="Oval 580"/>
          <p:cNvSpPr>
            <a:spLocks noChangeArrowheads="1"/>
          </p:cNvSpPr>
          <p:nvPr/>
        </p:nvSpPr>
        <p:spPr bwMode="auto">
          <a:xfrm flipH="1">
            <a:off x="1839913" y="340360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69" name="Oval 581"/>
          <p:cNvSpPr>
            <a:spLocks noChangeArrowheads="1"/>
          </p:cNvSpPr>
          <p:nvPr/>
        </p:nvSpPr>
        <p:spPr bwMode="auto">
          <a:xfrm flipH="1">
            <a:off x="1889125" y="351313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70" name="Oval 582"/>
          <p:cNvSpPr>
            <a:spLocks noChangeArrowheads="1"/>
          </p:cNvSpPr>
          <p:nvPr/>
        </p:nvSpPr>
        <p:spPr bwMode="auto">
          <a:xfrm flipH="1">
            <a:off x="1905000" y="39338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71" name="Oval 583"/>
          <p:cNvSpPr>
            <a:spLocks noChangeArrowheads="1"/>
          </p:cNvSpPr>
          <p:nvPr/>
        </p:nvSpPr>
        <p:spPr bwMode="auto">
          <a:xfrm flipH="1">
            <a:off x="1824038" y="3513138"/>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72" name="Oval 584"/>
          <p:cNvSpPr>
            <a:spLocks noChangeArrowheads="1"/>
          </p:cNvSpPr>
          <p:nvPr/>
        </p:nvSpPr>
        <p:spPr bwMode="auto">
          <a:xfrm flipH="1">
            <a:off x="1808163" y="335915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73" name="Oval 585"/>
          <p:cNvSpPr>
            <a:spLocks noChangeArrowheads="1"/>
          </p:cNvSpPr>
          <p:nvPr/>
        </p:nvSpPr>
        <p:spPr bwMode="auto">
          <a:xfrm flipH="1">
            <a:off x="1900238" y="33591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74" name="Oval 586"/>
          <p:cNvSpPr>
            <a:spLocks noChangeArrowheads="1"/>
          </p:cNvSpPr>
          <p:nvPr/>
        </p:nvSpPr>
        <p:spPr bwMode="auto">
          <a:xfrm flipH="1">
            <a:off x="1854200" y="32797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75" name="Oval 587"/>
          <p:cNvSpPr>
            <a:spLocks noChangeArrowheads="1"/>
          </p:cNvSpPr>
          <p:nvPr/>
        </p:nvSpPr>
        <p:spPr bwMode="auto">
          <a:xfrm flipH="1">
            <a:off x="1901825" y="37004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76" name="Oval 588"/>
          <p:cNvSpPr>
            <a:spLocks noChangeArrowheads="1"/>
          </p:cNvSpPr>
          <p:nvPr/>
        </p:nvSpPr>
        <p:spPr bwMode="auto">
          <a:xfrm flipH="1">
            <a:off x="1936750" y="38068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77" name="Oval 589"/>
          <p:cNvSpPr>
            <a:spLocks noChangeArrowheads="1"/>
          </p:cNvSpPr>
          <p:nvPr/>
        </p:nvSpPr>
        <p:spPr bwMode="auto">
          <a:xfrm flipH="1">
            <a:off x="1866900" y="380523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78" name="Oval 590"/>
          <p:cNvSpPr>
            <a:spLocks noChangeArrowheads="1"/>
          </p:cNvSpPr>
          <p:nvPr/>
        </p:nvSpPr>
        <p:spPr bwMode="auto">
          <a:xfrm flipH="1">
            <a:off x="1879600" y="38957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79" name="Oval 591"/>
          <p:cNvSpPr>
            <a:spLocks noChangeArrowheads="1"/>
          </p:cNvSpPr>
          <p:nvPr/>
        </p:nvSpPr>
        <p:spPr bwMode="auto">
          <a:xfrm flipH="1">
            <a:off x="1966913" y="38449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80" name="Oval 592"/>
          <p:cNvSpPr>
            <a:spLocks noChangeArrowheads="1"/>
          </p:cNvSpPr>
          <p:nvPr/>
        </p:nvSpPr>
        <p:spPr bwMode="auto">
          <a:xfrm flipH="1">
            <a:off x="1831975" y="38369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81" name="Oval 593"/>
          <p:cNvSpPr>
            <a:spLocks noChangeArrowheads="1"/>
          </p:cNvSpPr>
          <p:nvPr/>
        </p:nvSpPr>
        <p:spPr bwMode="auto">
          <a:xfrm flipH="1">
            <a:off x="1924050" y="3917950"/>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82" name="Oval 594"/>
          <p:cNvSpPr>
            <a:spLocks noChangeArrowheads="1"/>
          </p:cNvSpPr>
          <p:nvPr/>
        </p:nvSpPr>
        <p:spPr bwMode="auto">
          <a:xfrm flipH="1">
            <a:off x="1892300" y="38735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83" name="Oval 595"/>
          <p:cNvSpPr>
            <a:spLocks noChangeArrowheads="1"/>
          </p:cNvSpPr>
          <p:nvPr/>
        </p:nvSpPr>
        <p:spPr bwMode="auto">
          <a:xfrm flipH="1">
            <a:off x="1938338" y="379412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84" name="Oval 596"/>
          <p:cNvSpPr>
            <a:spLocks noChangeArrowheads="1"/>
          </p:cNvSpPr>
          <p:nvPr/>
        </p:nvSpPr>
        <p:spPr bwMode="auto">
          <a:xfrm flipH="1">
            <a:off x="1763713" y="35179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85" name="Oval 597"/>
          <p:cNvSpPr>
            <a:spLocks noChangeArrowheads="1"/>
          </p:cNvSpPr>
          <p:nvPr/>
        </p:nvSpPr>
        <p:spPr bwMode="auto">
          <a:xfrm flipH="1">
            <a:off x="1858963" y="359886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86" name="Oval 598"/>
          <p:cNvSpPr>
            <a:spLocks noChangeArrowheads="1"/>
          </p:cNvSpPr>
          <p:nvPr/>
        </p:nvSpPr>
        <p:spPr bwMode="auto">
          <a:xfrm flipH="1">
            <a:off x="1858963" y="34369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87" name="Oval 599"/>
          <p:cNvSpPr>
            <a:spLocks noChangeArrowheads="1"/>
          </p:cNvSpPr>
          <p:nvPr/>
        </p:nvSpPr>
        <p:spPr bwMode="auto">
          <a:xfrm flipH="1">
            <a:off x="1682750" y="3332163"/>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88" name="Oval 600"/>
          <p:cNvSpPr>
            <a:spLocks noChangeArrowheads="1"/>
          </p:cNvSpPr>
          <p:nvPr/>
        </p:nvSpPr>
        <p:spPr bwMode="auto">
          <a:xfrm flipH="1">
            <a:off x="1717675" y="34369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89" name="Oval 601"/>
          <p:cNvSpPr>
            <a:spLocks noChangeArrowheads="1"/>
          </p:cNvSpPr>
          <p:nvPr/>
        </p:nvSpPr>
        <p:spPr bwMode="auto">
          <a:xfrm flipH="1">
            <a:off x="1647825" y="34353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90" name="Oval 602"/>
          <p:cNvSpPr>
            <a:spLocks noChangeArrowheads="1"/>
          </p:cNvSpPr>
          <p:nvPr/>
        </p:nvSpPr>
        <p:spPr bwMode="auto">
          <a:xfrm rot="17580000" flipH="1">
            <a:off x="1859757" y="3345656"/>
            <a:ext cx="746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91" name="Oval 603"/>
          <p:cNvSpPr>
            <a:spLocks noChangeArrowheads="1"/>
          </p:cNvSpPr>
          <p:nvPr/>
        </p:nvSpPr>
        <p:spPr bwMode="auto">
          <a:xfrm rot="17580000" flipH="1">
            <a:off x="1822450" y="3497263"/>
            <a:ext cx="74613" cy="650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92" name="Oval 604"/>
          <p:cNvSpPr>
            <a:spLocks noChangeArrowheads="1"/>
          </p:cNvSpPr>
          <p:nvPr/>
        </p:nvSpPr>
        <p:spPr bwMode="auto">
          <a:xfrm rot="17580000" flipH="1">
            <a:off x="1754982" y="3358356"/>
            <a:ext cx="746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93" name="Oval 605"/>
          <p:cNvSpPr>
            <a:spLocks noChangeArrowheads="1"/>
          </p:cNvSpPr>
          <p:nvPr/>
        </p:nvSpPr>
        <p:spPr bwMode="auto">
          <a:xfrm flipH="1">
            <a:off x="1655763" y="36512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94" name="Oval 606"/>
          <p:cNvSpPr>
            <a:spLocks noChangeArrowheads="1"/>
          </p:cNvSpPr>
          <p:nvPr/>
        </p:nvSpPr>
        <p:spPr bwMode="auto">
          <a:xfrm flipH="1">
            <a:off x="1658938" y="35258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95" name="Oval 607"/>
          <p:cNvSpPr>
            <a:spLocks noChangeArrowheads="1"/>
          </p:cNvSpPr>
          <p:nvPr/>
        </p:nvSpPr>
        <p:spPr bwMode="auto">
          <a:xfrm flipH="1">
            <a:off x="1746250" y="34766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96" name="Oval 608"/>
          <p:cNvSpPr>
            <a:spLocks noChangeArrowheads="1"/>
          </p:cNvSpPr>
          <p:nvPr/>
        </p:nvSpPr>
        <p:spPr bwMode="auto">
          <a:xfrm flipH="1">
            <a:off x="1839913" y="339566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97" name="Oval 609"/>
          <p:cNvSpPr>
            <a:spLocks noChangeArrowheads="1"/>
          </p:cNvSpPr>
          <p:nvPr/>
        </p:nvSpPr>
        <p:spPr bwMode="auto">
          <a:xfrm flipH="1">
            <a:off x="1866900" y="35067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98" name="Oval 610"/>
          <p:cNvSpPr>
            <a:spLocks noChangeArrowheads="1"/>
          </p:cNvSpPr>
          <p:nvPr/>
        </p:nvSpPr>
        <p:spPr bwMode="auto">
          <a:xfrm flipH="1">
            <a:off x="1611313" y="346868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899" name="Oval 611"/>
          <p:cNvSpPr>
            <a:spLocks noChangeArrowheads="1"/>
          </p:cNvSpPr>
          <p:nvPr/>
        </p:nvSpPr>
        <p:spPr bwMode="auto">
          <a:xfrm flipH="1">
            <a:off x="1611313" y="362902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00" name="Oval 612"/>
          <p:cNvSpPr>
            <a:spLocks noChangeArrowheads="1"/>
          </p:cNvSpPr>
          <p:nvPr/>
        </p:nvSpPr>
        <p:spPr bwMode="auto">
          <a:xfrm flipH="1">
            <a:off x="1704975" y="35480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01" name="Oval 613"/>
          <p:cNvSpPr>
            <a:spLocks noChangeArrowheads="1"/>
          </p:cNvSpPr>
          <p:nvPr/>
        </p:nvSpPr>
        <p:spPr bwMode="auto">
          <a:xfrm flipH="1">
            <a:off x="1752600" y="3659188"/>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02" name="Oval 614"/>
          <p:cNvSpPr>
            <a:spLocks noChangeArrowheads="1"/>
          </p:cNvSpPr>
          <p:nvPr/>
        </p:nvSpPr>
        <p:spPr bwMode="auto">
          <a:xfrm flipH="1">
            <a:off x="1803400" y="358775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03" name="Oval 615"/>
          <p:cNvSpPr>
            <a:spLocks noChangeArrowheads="1"/>
          </p:cNvSpPr>
          <p:nvPr/>
        </p:nvSpPr>
        <p:spPr bwMode="auto">
          <a:xfrm flipH="1">
            <a:off x="1689100" y="36576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04" name="Oval 616"/>
          <p:cNvSpPr>
            <a:spLocks noChangeArrowheads="1"/>
          </p:cNvSpPr>
          <p:nvPr/>
        </p:nvSpPr>
        <p:spPr bwMode="auto">
          <a:xfrm flipH="1">
            <a:off x="1952625" y="36369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05" name="Oval 617"/>
          <p:cNvSpPr>
            <a:spLocks noChangeArrowheads="1"/>
          </p:cNvSpPr>
          <p:nvPr/>
        </p:nvSpPr>
        <p:spPr bwMode="auto">
          <a:xfrm flipH="1">
            <a:off x="1182688" y="44021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06" name="Oval 618"/>
          <p:cNvSpPr>
            <a:spLocks noChangeArrowheads="1"/>
          </p:cNvSpPr>
          <p:nvPr/>
        </p:nvSpPr>
        <p:spPr bwMode="auto">
          <a:xfrm flipH="1">
            <a:off x="1835150" y="34210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07" name="Oval 619"/>
          <p:cNvSpPr>
            <a:spLocks noChangeArrowheads="1"/>
          </p:cNvSpPr>
          <p:nvPr/>
        </p:nvSpPr>
        <p:spPr bwMode="auto">
          <a:xfrm flipH="1">
            <a:off x="1671638" y="35052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08" name="Oval 620"/>
          <p:cNvSpPr>
            <a:spLocks noChangeArrowheads="1"/>
          </p:cNvSpPr>
          <p:nvPr/>
        </p:nvSpPr>
        <p:spPr bwMode="auto">
          <a:xfrm flipH="1">
            <a:off x="1765300" y="35052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09" name="Oval 621"/>
          <p:cNvSpPr>
            <a:spLocks noChangeArrowheads="1"/>
          </p:cNvSpPr>
          <p:nvPr/>
        </p:nvSpPr>
        <p:spPr bwMode="auto">
          <a:xfrm flipH="1">
            <a:off x="1719263" y="34242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10" name="Oval 622"/>
          <p:cNvSpPr>
            <a:spLocks noChangeArrowheads="1"/>
          </p:cNvSpPr>
          <p:nvPr/>
        </p:nvSpPr>
        <p:spPr bwMode="auto">
          <a:xfrm flipH="1">
            <a:off x="1628775" y="36703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11" name="Oval 623"/>
          <p:cNvSpPr>
            <a:spLocks noChangeArrowheads="1"/>
          </p:cNvSpPr>
          <p:nvPr/>
        </p:nvSpPr>
        <p:spPr bwMode="auto">
          <a:xfrm flipH="1">
            <a:off x="1722438" y="37512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12" name="Oval 624"/>
          <p:cNvSpPr>
            <a:spLocks noChangeArrowheads="1"/>
          </p:cNvSpPr>
          <p:nvPr/>
        </p:nvSpPr>
        <p:spPr bwMode="auto">
          <a:xfrm flipH="1">
            <a:off x="1722438" y="35893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13" name="Oval 625"/>
          <p:cNvSpPr>
            <a:spLocks noChangeArrowheads="1"/>
          </p:cNvSpPr>
          <p:nvPr/>
        </p:nvSpPr>
        <p:spPr bwMode="auto">
          <a:xfrm flipH="1">
            <a:off x="1546225" y="34845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14" name="Oval 626"/>
          <p:cNvSpPr>
            <a:spLocks noChangeArrowheads="1"/>
          </p:cNvSpPr>
          <p:nvPr/>
        </p:nvSpPr>
        <p:spPr bwMode="auto">
          <a:xfrm flipH="1">
            <a:off x="1581150" y="35893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15" name="Oval 627"/>
          <p:cNvSpPr>
            <a:spLocks noChangeArrowheads="1"/>
          </p:cNvSpPr>
          <p:nvPr/>
        </p:nvSpPr>
        <p:spPr bwMode="auto">
          <a:xfrm flipH="1">
            <a:off x="1511300" y="358775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16" name="Oval 628"/>
          <p:cNvSpPr>
            <a:spLocks noChangeArrowheads="1"/>
          </p:cNvSpPr>
          <p:nvPr/>
        </p:nvSpPr>
        <p:spPr bwMode="auto">
          <a:xfrm rot="17580000" flipH="1">
            <a:off x="1724026" y="3497262"/>
            <a:ext cx="746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17" name="Oval 629"/>
          <p:cNvSpPr>
            <a:spLocks noChangeArrowheads="1"/>
          </p:cNvSpPr>
          <p:nvPr/>
        </p:nvSpPr>
        <p:spPr bwMode="auto">
          <a:xfrm rot="17580000" flipH="1">
            <a:off x="1688306" y="3648869"/>
            <a:ext cx="746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18" name="Oval 630"/>
          <p:cNvSpPr>
            <a:spLocks noChangeArrowheads="1"/>
          </p:cNvSpPr>
          <p:nvPr/>
        </p:nvSpPr>
        <p:spPr bwMode="auto">
          <a:xfrm rot="17580000" flipH="1">
            <a:off x="1108870" y="3539331"/>
            <a:ext cx="87312"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19" name="Oval 631"/>
          <p:cNvSpPr>
            <a:spLocks noChangeArrowheads="1"/>
          </p:cNvSpPr>
          <p:nvPr/>
        </p:nvSpPr>
        <p:spPr bwMode="auto">
          <a:xfrm flipH="1">
            <a:off x="1519238" y="38036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20" name="Oval 632"/>
          <p:cNvSpPr>
            <a:spLocks noChangeArrowheads="1"/>
          </p:cNvSpPr>
          <p:nvPr/>
        </p:nvSpPr>
        <p:spPr bwMode="auto">
          <a:xfrm flipH="1">
            <a:off x="1524000" y="36782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21" name="Oval 633"/>
          <p:cNvSpPr>
            <a:spLocks noChangeArrowheads="1"/>
          </p:cNvSpPr>
          <p:nvPr/>
        </p:nvSpPr>
        <p:spPr bwMode="auto">
          <a:xfrm flipH="1">
            <a:off x="1611313" y="362902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22" name="Oval 634"/>
          <p:cNvSpPr>
            <a:spLocks noChangeArrowheads="1"/>
          </p:cNvSpPr>
          <p:nvPr/>
        </p:nvSpPr>
        <p:spPr bwMode="auto">
          <a:xfrm flipH="1">
            <a:off x="1704975" y="35480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23" name="Oval 635"/>
          <p:cNvSpPr>
            <a:spLocks noChangeArrowheads="1"/>
          </p:cNvSpPr>
          <p:nvPr/>
        </p:nvSpPr>
        <p:spPr bwMode="auto">
          <a:xfrm flipH="1">
            <a:off x="1731963" y="365918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24" name="Oval 636"/>
          <p:cNvSpPr>
            <a:spLocks noChangeArrowheads="1"/>
          </p:cNvSpPr>
          <p:nvPr/>
        </p:nvSpPr>
        <p:spPr bwMode="auto">
          <a:xfrm flipH="1">
            <a:off x="1476375" y="36210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25" name="Oval 637"/>
          <p:cNvSpPr>
            <a:spLocks noChangeArrowheads="1"/>
          </p:cNvSpPr>
          <p:nvPr/>
        </p:nvSpPr>
        <p:spPr bwMode="auto">
          <a:xfrm flipH="1">
            <a:off x="1476375" y="37814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26" name="Oval 638"/>
          <p:cNvSpPr>
            <a:spLocks noChangeArrowheads="1"/>
          </p:cNvSpPr>
          <p:nvPr/>
        </p:nvSpPr>
        <p:spPr bwMode="auto">
          <a:xfrm flipH="1">
            <a:off x="1568450" y="37004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27" name="Oval 639"/>
          <p:cNvSpPr>
            <a:spLocks noChangeArrowheads="1"/>
          </p:cNvSpPr>
          <p:nvPr/>
        </p:nvSpPr>
        <p:spPr bwMode="auto">
          <a:xfrm flipH="1">
            <a:off x="1619250" y="381158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28" name="Oval 640"/>
          <p:cNvSpPr>
            <a:spLocks noChangeArrowheads="1"/>
          </p:cNvSpPr>
          <p:nvPr/>
        </p:nvSpPr>
        <p:spPr bwMode="auto">
          <a:xfrm flipH="1">
            <a:off x="1670050" y="374015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29" name="Oval 641"/>
          <p:cNvSpPr>
            <a:spLocks noChangeArrowheads="1"/>
          </p:cNvSpPr>
          <p:nvPr/>
        </p:nvSpPr>
        <p:spPr bwMode="auto">
          <a:xfrm flipH="1">
            <a:off x="1554163" y="38100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30" name="Oval 642"/>
          <p:cNvSpPr>
            <a:spLocks noChangeArrowheads="1"/>
          </p:cNvSpPr>
          <p:nvPr/>
        </p:nvSpPr>
        <p:spPr bwMode="auto">
          <a:xfrm flipH="1">
            <a:off x="1749425" y="37893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31" name="Oval 643"/>
          <p:cNvSpPr>
            <a:spLocks noChangeArrowheads="1"/>
          </p:cNvSpPr>
          <p:nvPr/>
        </p:nvSpPr>
        <p:spPr bwMode="auto">
          <a:xfrm flipH="1">
            <a:off x="1719263" y="36655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32" name="Oval 644"/>
          <p:cNvSpPr>
            <a:spLocks noChangeArrowheads="1"/>
          </p:cNvSpPr>
          <p:nvPr/>
        </p:nvSpPr>
        <p:spPr bwMode="auto">
          <a:xfrm flipH="1">
            <a:off x="1700213" y="357346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33" name="Oval 645"/>
          <p:cNvSpPr>
            <a:spLocks noChangeArrowheads="1"/>
          </p:cNvSpPr>
          <p:nvPr/>
        </p:nvSpPr>
        <p:spPr bwMode="auto">
          <a:xfrm flipH="1">
            <a:off x="1536700" y="36576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34" name="Oval 646"/>
          <p:cNvSpPr>
            <a:spLocks noChangeArrowheads="1"/>
          </p:cNvSpPr>
          <p:nvPr/>
        </p:nvSpPr>
        <p:spPr bwMode="auto">
          <a:xfrm flipH="1">
            <a:off x="1630363" y="36576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35" name="Oval 647"/>
          <p:cNvSpPr>
            <a:spLocks noChangeArrowheads="1"/>
          </p:cNvSpPr>
          <p:nvPr/>
        </p:nvSpPr>
        <p:spPr bwMode="auto">
          <a:xfrm flipH="1">
            <a:off x="1582738" y="35766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36" name="Oval 648"/>
          <p:cNvSpPr>
            <a:spLocks noChangeArrowheads="1"/>
          </p:cNvSpPr>
          <p:nvPr/>
        </p:nvSpPr>
        <p:spPr bwMode="auto">
          <a:xfrm flipH="1">
            <a:off x="1492250" y="38227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37" name="Oval 649"/>
          <p:cNvSpPr>
            <a:spLocks noChangeArrowheads="1"/>
          </p:cNvSpPr>
          <p:nvPr/>
        </p:nvSpPr>
        <p:spPr bwMode="auto">
          <a:xfrm flipH="1">
            <a:off x="1587500" y="39036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38" name="Oval 650"/>
          <p:cNvSpPr>
            <a:spLocks noChangeArrowheads="1"/>
          </p:cNvSpPr>
          <p:nvPr/>
        </p:nvSpPr>
        <p:spPr bwMode="auto">
          <a:xfrm flipH="1">
            <a:off x="1587500" y="37417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39" name="Oval 651"/>
          <p:cNvSpPr>
            <a:spLocks noChangeArrowheads="1"/>
          </p:cNvSpPr>
          <p:nvPr/>
        </p:nvSpPr>
        <p:spPr bwMode="auto">
          <a:xfrm flipH="1">
            <a:off x="1446213" y="37417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40" name="Oval 652"/>
          <p:cNvSpPr>
            <a:spLocks noChangeArrowheads="1"/>
          </p:cNvSpPr>
          <p:nvPr/>
        </p:nvSpPr>
        <p:spPr bwMode="auto">
          <a:xfrm flipH="1">
            <a:off x="1358900" y="374015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41" name="Oval 653"/>
          <p:cNvSpPr>
            <a:spLocks noChangeArrowheads="1"/>
          </p:cNvSpPr>
          <p:nvPr/>
        </p:nvSpPr>
        <p:spPr bwMode="auto">
          <a:xfrm rot="17580000" flipH="1">
            <a:off x="1589088" y="3651250"/>
            <a:ext cx="74612" cy="6508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42" name="Oval 654"/>
          <p:cNvSpPr>
            <a:spLocks noChangeArrowheads="1"/>
          </p:cNvSpPr>
          <p:nvPr/>
        </p:nvSpPr>
        <p:spPr bwMode="auto">
          <a:xfrm rot="17580000" flipH="1">
            <a:off x="1551781" y="3801269"/>
            <a:ext cx="746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43" name="Oval 655"/>
          <p:cNvSpPr>
            <a:spLocks noChangeArrowheads="1"/>
          </p:cNvSpPr>
          <p:nvPr/>
        </p:nvSpPr>
        <p:spPr bwMode="auto">
          <a:xfrm rot="17580000" flipH="1">
            <a:off x="1485107" y="3663156"/>
            <a:ext cx="746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44" name="Oval 656"/>
          <p:cNvSpPr>
            <a:spLocks noChangeArrowheads="1"/>
          </p:cNvSpPr>
          <p:nvPr/>
        </p:nvSpPr>
        <p:spPr bwMode="auto">
          <a:xfrm flipH="1">
            <a:off x="1389063" y="38306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45" name="Oval 657"/>
          <p:cNvSpPr>
            <a:spLocks noChangeArrowheads="1"/>
          </p:cNvSpPr>
          <p:nvPr/>
        </p:nvSpPr>
        <p:spPr bwMode="auto">
          <a:xfrm flipH="1">
            <a:off x="1476375" y="37814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46" name="Oval 658"/>
          <p:cNvSpPr>
            <a:spLocks noChangeArrowheads="1"/>
          </p:cNvSpPr>
          <p:nvPr/>
        </p:nvSpPr>
        <p:spPr bwMode="auto">
          <a:xfrm flipH="1">
            <a:off x="1568450" y="37004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47" name="Oval 659"/>
          <p:cNvSpPr>
            <a:spLocks noChangeArrowheads="1"/>
          </p:cNvSpPr>
          <p:nvPr/>
        </p:nvSpPr>
        <p:spPr bwMode="auto">
          <a:xfrm flipH="1">
            <a:off x="1595438" y="38115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48" name="Oval 660"/>
          <p:cNvSpPr>
            <a:spLocks noChangeArrowheads="1"/>
          </p:cNvSpPr>
          <p:nvPr/>
        </p:nvSpPr>
        <p:spPr bwMode="auto">
          <a:xfrm flipH="1">
            <a:off x="1323975" y="37734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49" name="Oval 661"/>
          <p:cNvSpPr>
            <a:spLocks noChangeArrowheads="1"/>
          </p:cNvSpPr>
          <p:nvPr/>
        </p:nvSpPr>
        <p:spPr bwMode="auto">
          <a:xfrm flipH="1">
            <a:off x="1433513" y="385286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50" name="Oval 662"/>
          <p:cNvSpPr>
            <a:spLocks noChangeArrowheads="1"/>
          </p:cNvSpPr>
          <p:nvPr/>
        </p:nvSpPr>
        <p:spPr bwMode="auto">
          <a:xfrm flipH="1">
            <a:off x="1533525" y="38925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51" name="Oval 663"/>
          <p:cNvSpPr>
            <a:spLocks noChangeArrowheads="1"/>
          </p:cNvSpPr>
          <p:nvPr/>
        </p:nvSpPr>
        <p:spPr bwMode="auto">
          <a:xfrm flipH="1">
            <a:off x="1582738" y="38179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52" name="Oval 664"/>
          <p:cNvSpPr>
            <a:spLocks noChangeArrowheads="1"/>
          </p:cNvSpPr>
          <p:nvPr/>
        </p:nvSpPr>
        <p:spPr bwMode="auto">
          <a:xfrm flipH="1">
            <a:off x="1565275" y="37258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53" name="Oval 665"/>
          <p:cNvSpPr>
            <a:spLocks noChangeArrowheads="1"/>
          </p:cNvSpPr>
          <p:nvPr/>
        </p:nvSpPr>
        <p:spPr bwMode="auto">
          <a:xfrm flipH="1">
            <a:off x="1401763" y="38100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54" name="Oval 666"/>
          <p:cNvSpPr>
            <a:spLocks noChangeArrowheads="1"/>
          </p:cNvSpPr>
          <p:nvPr/>
        </p:nvSpPr>
        <p:spPr bwMode="auto">
          <a:xfrm flipH="1">
            <a:off x="1493838" y="38100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55" name="Oval 667"/>
          <p:cNvSpPr>
            <a:spLocks noChangeArrowheads="1"/>
          </p:cNvSpPr>
          <p:nvPr/>
        </p:nvSpPr>
        <p:spPr bwMode="auto">
          <a:xfrm flipH="1">
            <a:off x="1447800" y="37290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56" name="Oval 668"/>
          <p:cNvSpPr>
            <a:spLocks noChangeArrowheads="1"/>
          </p:cNvSpPr>
          <p:nvPr/>
        </p:nvSpPr>
        <p:spPr bwMode="auto">
          <a:xfrm flipH="1">
            <a:off x="1470025" y="43386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57" name="Oval 669"/>
          <p:cNvSpPr>
            <a:spLocks noChangeArrowheads="1"/>
          </p:cNvSpPr>
          <p:nvPr/>
        </p:nvSpPr>
        <p:spPr bwMode="auto">
          <a:xfrm flipH="1">
            <a:off x="1692275" y="4111625"/>
            <a:ext cx="58738" cy="412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58" name="Oval 670"/>
          <p:cNvSpPr>
            <a:spLocks noChangeArrowheads="1"/>
          </p:cNvSpPr>
          <p:nvPr/>
        </p:nvSpPr>
        <p:spPr bwMode="auto">
          <a:xfrm flipH="1">
            <a:off x="1609725" y="425926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59" name="Oval 671"/>
          <p:cNvSpPr>
            <a:spLocks noChangeArrowheads="1"/>
          </p:cNvSpPr>
          <p:nvPr/>
        </p:nvSpPr>
        <p:spPr bwMode="auto">
          <a:xfrm flipH="1">
            <a:off x="1422400" y="41783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60" name="Oval 672"/>
          <p:cNvSpPr>
            <a:spLocks noChangeArrowheads="1"/>
          </p:cNvSpPr>
          <p:nvPr/>
        </p:nvSpPr>
        <p:spPr bwMode="auto">
          <a:xfrm flipH="1">
            <a:off x="1517650" y="41783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61" name="Oval 673"/>
          <p:cNvSpPr>
            <a:spLocks noChangeArrowheads="1"/>
          </p:cNvSpPr>
          <p:nvPr/>
        </p:nvSpPr>
        <p:spPr bwMode="auto">
          <a:xfrm flipH="1">
            <a:off x="1762125" y="38989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62" name="Oval 674"/>
          <p:cNvSpPr>
            <a:spLocks noChangeArrowheads="1"/>
          </p:cNvSpPr>
          <p:nvPr/>
        </p:nvSpPr>
        <p:spPr bwMode="auto">
          <a:xfrm flipH="1">
            <a:off x="1751013" y="40179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63" name="Oval 675"/>
          <p:cNvSpPr>
            <a:spLocks noChangeArrowheads="1"/>
          </p:cNvSpPr>
          <p:nvPr/>
        </p:nvSpPr>
        <p:spPr bwMode="auto">
          <a:xfrm flipH="1">
            <a:off x="1452563" y="4275138"/>
            <a:ext cx="58737"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64" name="Oval 676"/>
          <p:cNvSpPr>
            <a:spLocks noChangeArrowheads="1"/>
          </p:cNvSpPr>
          <p:nvPr/>
        </p:nvSpPr>
        <p:spPr bwMode="auto">
          <a:xfrm flipH="1">
            <a:off x="1701800" y="3857625"/>
            <a:ext cx="38100"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65" name="Oval 677"/>
          <p:cNvSpPr>
            <a:spLocks noChangeArrowheads="1"/>
          </p:cNvSpPr>
          <p:nvPr/>
        </p:nvSpPr>
        <p:spPr bwMode="auto">
          <a:xfrm flipH="1">
            <a:off x="1844675" y="39370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66" name="Oval 678"/>
          <p:cNvSpPr>
            <a:spLocks noChangeArrowheads="1"/>
          </p:cNvSpPr>
          <p:nvPr/>
        </p:nvSpPr>
        <p:spPr bwMode="auto">
          <a:xfrm flipH="1">
            <a:off x="1697038" y="4437063"/>
            <a:ext cx="60325"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67" name="Oval 679"/>
          <p:cNvSpPr>
            <a:spLocks noChangeArrowheads="1"/>
          </p:cNvSpPr>
          <p:nvPr/>
        </p:nvSpPr>
        <p:spPr bwMode="auto">
          <a:xfrm flipH="1">
            <a:off x="1701800" y="4259263"/>
            <a:ext cx="38100"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68" name="Oval 680"/>
          <p:cNvSpPr>
            <a:spLocks noChangeArrowheads="1"/>
          </p:cNvSpPr>
          <p:nvPr/>
        </p:nvSpPr>
        <p:spPr bwMode="auto">
          <a:xfrm flipH="1">
            <a:off x="1797050" y="37766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69" name="Oval 681"/>
          <p:cNvSpPr>
            <a:spLocks noChangeArrowheads="1"/>
          </p:cNvSpPr>
          <p:nvPr/>
        </p:nvSpPr>
        <p:spPr bwMode="auto">
          <a:xfrm flipH="1">
            <a:off x="1470025" y="449897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70" name="Oval 682"/>
          <p:cNvSpPr>
            <a:spLocks noChangeArrowheads="1"/>
          </p:cNvSpPr>
          <p:nvPr/>
        </p:nvSpPr>
        <p:spPr bwMode="auto">
          <a:xfrm flipH="1">
            <a:off x="1711325" y="376713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71" name="Oval 683"/>
          <p:cNvSpPr>
            <a:spLocks noChangeArrowheads="1"/>
          </p:cNvSpPr>
          <p:nvPr/>
        </p:nvSpPr>
        <p:spPr bwMode="auto">
          <a:xfrm flipH="1">
            <a:off x="1811338" y="445611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72" name="Oval 684"/>
          <p:cNvSpPr>
            <a:spLocks noChangeArrowheads="1"/>
          </p:cNvSpPr>
          <p:nvPr/>
        </p:nvSpPr>
        <p:spPr bwMode="auto">
          <a:xfrm flipH="1">
            <a:off x="1847850" y="45624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73" name="Oval 685"/>
          <p:cNvSpPr>
            <a:spLocks noChangeArrowheads="1"/>
          </p:cNvSpPr>
          <p:nvPr/>
        </p:nvSpPr>
        <p:spPr bwMode="auto">
          <a:xfrm flipH="1">
            <a:off x="1562100" y="4419600"/>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74" name="Oval 686"/>
          <p:cNvSpPr>
            <a:spLocks noChangeArrowheads="1"/>
          </p:cNvSpPr>
          <p:nvPr/>
        </p:nvSpPr>
        <p:spPr bwMode="auto">
          <a:xfrm rot="18240000" flipH="1">
            <a:off x="1934369" y="454104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75" name="Oval 687"/>
          <p:cNvSpPr>
            <a:spLocks noChangeArrowheads="1"/>
          </p:cNvSpPr>
          <p:nvPr/>
        </p:nvSpPr>
        <p:spPr bwMode="auto">
          <a:xfrm flipH="1">
            <a:off x="1873250" y="4225925"/>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76" name="Oval 688"/>
          <p:cNvSpPr>
            <a:spLocks noChangeArrowheads="1"/>
          </p:cNvSpPr>
          <p:nvPr/>
        </p:nvSpPr>
        <p:spPr bwMode="auto">
          <a:xfrm rot="18240000" flipH="1">
            <a:off x="2260600" y="4379913"/>
            <a:ext cx="39687"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77" name="Oval 689"/>
          <p:cNvSpPr>
            <a:spLocks noChangeArrowheads="1"/>
          </p:cNvSpPr>
          <p:nvPr/>
        </p:nvSpPr>
        <p:spPr bwMode="auto">
          <a:xfrm flipH="1">
            <a:off x="1839913" y="37401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78" name="Oval 690"/>
          <p:cNvSpPr>
            <a:spLocks noChangeArrowheads="1"/>
          </p:cNvSpPr>
          <p:nvPr/>
        </p:nvSpPr>
        <p:spPr bwMode="auto">
          <a:xfrm flipH="1">
            <a:off x="1828800" y="407035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79" name="Oval 691"/>
          <p:cNvSpPr>
            <a:spLocks noChangeArrowheads="1"/>
          </p:cNvSpPr>
          <p:nvPr/>
        </p:nvSpPr>
        <p:spPr bwMode="auto">
          <a:xfrm flipH="1">
            <a:off x="3355975" y="3336925"/>
            <a:ext cx="33338"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80" name="Oval 692"/>
          <p:cNvSpPr>
            <a:spLocks noChangeArrowheads="1"/>
          </p:cNvSpPr>
          <p:nvPr/>
        </p:nvSpPr>
        <p:spPr bwMode="auto">
          <a:xfrm flipH="1">
            <a:off x="2309813" y="44561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81" name="Oval 693"/>
          <p:cNvSpPr>
            <a:spLocks noChangeArrowheads="1"/>
          </p:cNvSpPr>
          <p:nvPr/>
        </p:nvSpPr>
        <p:spPr bwMode="auto">
          <a:xfrm flipH="1">
            <a:off x="1849438" y="431641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82" name="Oval 694"/>
          <p:cNvSpPr>
            <a:spLocks noChangeArrowheads="1"/>
          </p:cNvSpPr>
          <p:nvPr/>
        </p:nvSpPr>
        <p:spPr bwMode="auto">
          <a:xfrm flipH="1">
            <a:off x="1922463" y="4344988"/>
            <a:ext cx="33337"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83" name="Oval 695"/>
          <p:cNvSpPr>
            <a:spLocks noChangeArrowheads="1"/>
          </p:cNvSpPr>
          <p:nvPr/>
        </p:nvSpPr>
        <p:spPr bwMode="auto">
          <a:xfrm flipH="1">
            <a:off x="2078038" y="43307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84" name="Oval 696"/>
          <p:cNvSpPr>
            <a:spLocks noChangeArrowheads="1"/>
          </p:cNvSpPr>
          <p:nvPr/>
        </p:nvSpPr>
        <p:spPr bwMode="auto">
          <a:xfrm flipH="1">
            <a:off x="1822450" y="4149725"/>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85" name="Oval 697"/>
          <p:cNvSpPr>
            <a:spLocks noChangeArrowheads="1"/>
          </p:cNvSpPr>
          <p:nvPr/>
        </p:nvSpPr>
        <p:spPr bwMode="auto">
          <a:xfrm flipH="1">
            <a:off x="1587500" y="4149725"/>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86" name="Oval 698"/>
          <p:cNvSpPr>
            <a:spLocks noChangeArrowheads="1"/>
          </p:cNvSpPr>
          <p:nvPr/>
        </p:nvSpPr>
        <p:spPr bwMode="auto">
          <a:xfrm flipH="1">
            <a:off x="1543050" y="43100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87" name="Oval 699"/>
          <p:cNvSpPr>
            <a:spLocks noChangeArrowheads="1"/>
          </p:cNvSpPr>
          <p:nvPr/>
        </p:nvSpPr>
        <p:spPr bwMode="auto">
          <a:xfrm flipH="1">
            <a:off x="2222500" y="439420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88" name="Oval 700"/>
          <p:cNvSpPr>
            <a:spLocks noChangeArrowheads="1"/>
          </p:cNvSpPr>
          <p:nvPr/>
        </p:nvSpPr>
        <p:spPr bwMode="auto">
          <a:xfrm flipH="1">
            <a:off x="2320925" y="43608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89" name="Oval 701"/>
          <p:cNvSpPr>
            <a:spLocks noChangeArrowheads="1"/>
          </p:cNvSpPr>
          <p:nvPr/>
        </p:nvSpPr>
        <p:spPr bwMode="auto">
          <a:xfrm flipH="1">
            <a:off x="2305050" y="42624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90" name="Oval 702"/>
          <p:cNvSpPr>
            <a:spLocks noChangeArrowheads="1"/>
          </p:cNvSpPr>
          <p:nvPr/>
        </p:nvSpPr>
        <p:spPr bwMode="auto">
          <a:xfrm flipH="1">
            <a:off x="1962150" y="47498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91" name="Oval 703"/>
          <p:cNvSpPr>
            <a:spLocks noChangeArrowheads="1"/>
          </p:cNvSpPr>
          <p:nvPr/>
        </p:nvSpPr>
        <p:spPr bwMode="auto">
          <a:xfrm rot="18240000" flipH="1">
            <a:off x="1894681" y="4455319"/>
            <a:ext cx="39688" cy="5715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92" name="Oval 704"/>
          <p:cNvSpPr>
            <a:spLocks noChangeArrowheads="1"/>
          </p:cNvSpPr>
          <p:nvPr/>
        </p:nvSpPr>
        <p:spPr bwMode="auto">
          <a:xfrm flipH="1">
            <a:off x="1938338" y="4562475"/>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93" name="Oval 705"/>
          <p:cNvSpPr>
            <a:spLocks noChangeArrowheads="1"/>
          </p:cNvSpPr>
          <p:nvPr/>
        </p:nvSpPr>
        <p:spPr bwMode="auto">
          <a:xfrm rot="14220000" flipH="1">
            <a:off x="1156494" y="422513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94" name="Oval 706"/>
          <p:cNvSpPr>
            <a:spLocks noChangeArrowheads="1"/>
          </p:cNvSpPr>
          <p:nvPr/>
        </p:nvSpPr>
        <p:spPr bwMode="auto">
          <a:xfrm rot="17580000" flipH="1">
            <a:off x="2114550" y="4319588"/>
            <a:ext cx="39688" cy="619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95" name="Oval 707"/>
          <p:cNvSpPr>
            <a:spLocks noChangeArrowheads="1"/>
          </p:cNvSpPr>
          <p:nvPr/>
        </p:nvSpPr>
        <p:spPr bwMode="auto">
          <a:xfrm rot="17580000" flipH="1">
            <a:off x="1868488" y="4387850"/>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96" name="Oval 708"/>
          <p:cNvSpPr>
            <a:spLocks noChangeArrowheads="1"/>
          </p:cNvSpPr>
          <p:nvPr/>
        </p:nvSpPr>
        <p:spPr bwMode="auto">
          <a:xfrm rot="17580000" flipH="1">
            <a:off x="1650206" y="4588669"/>
            <a:ext cx="41275"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97" name="Oval 709"/>
          <p:cNvSpPr>
            <a:spLocks noChangeArrowheads="1"/>
          </p:cNvSpPr>
          <p:nvPr/>
        </p:nvSpPr>
        <p:spPr bwMode="auto">
          <a:xfrm rot="17580000" flipH="1">
            <a:off x="1893094" y="449500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98" name="Oval 710"/>
          <p:cNvSpPr>
            <a:spLocks noChangeArrowheads="1"/>
          </p:cNvSpPr>
          <p:nvPr/>
        </p:nvSpPr>
        <p:spPr bwMode="auto">
          <a:xfrm flipH="1">
            <a:off x="1590675" y="45291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2999" name="Oval 711"/>
          <p:cNvSpPr>
            <a:spLocks noChangeArrowheads="1"/>
          </p:cNvSpPr>
          <p:nvPr/>
        </p:nvSpPr>
        <p:spPr bwMode="auto">
          <a:xfrm flipH="1">
            <a:off x="1333500" y="449103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00" name="Oval 712"/>
          <p:cNvSpPr>
            <a:spLocks noChangeArrowheads="1"/>
          </p:cNvSpPr>
          <p:nvPr/>
        </p:nvSpPr>
        <p:spPr bwMode="auto">
          <a:xfrm flipH="1">
            <a:off x="1624013" y="416242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01" name="Oval 713"/>
          <p:cNvSpPr>
            <a:spLocks noChangeArrowheads="1"/>
          </p:cNvSpPr>
          <p:nvPr/>
        </p:nvSpPr>
        <p:spPr bwMode="auto">
          <a:xfrm flipH="1">
            <a:off x="1289050" y="43307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02" name="Oval 714"/>
          <p:cNvSpPr>
            <a:spLocks noChangeArrowheads="1"/>
          </p:cNvSpPr>
          <p:nvPr/>
        </p:nvSpPr>
        <p:spPr bwMode="auto">
          <a:xfrm flipH="1">
            <a:off x="1381125" y="43307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03" name="Oval 715"/>
          <p:cNvSpPr>
            <a:spLocks noChangeArrowheads="1"/>
          </p:cNvSpPr>
          <p:nvPr/>
        </p:nvSpPr>
        <p:spPr bwMode="auto">
          <a:xfrm flipH="1">
            <a:off x="1333500" y="42513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04" name="Oval 716"/>
          <p:cNvSpPr>
            <a:spLocks noChangeArrowheads="1"/>
          </p:cNvSpPr>
          <p:nvPr/>
        </p:nvSpPr>
        <p:spPr bwMode="auto">
          <a:xfrm flipH="1">
            <a:off x="1657350" y="4360863"/>
            <a:ext cx="38100"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05" name="Oval 717"/>
          <p:cNvSpPr>
            <a:spLocks noChangeArrowheads="1"/>
          </p:cNvSpPr>
          <p:nvPr/>
        </p:nvSpPr>
        <p:spPr bwMode="auto">
          <a:xfrm flipH="1">
            <a:off x="1428750" y="457200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06" name="Oval 718"/>
          <p:cNvSpPr>
            <a:spLocks noChangeArrowheads="1"/>
          </p:cNvSpPr>
          <p:nvPr/>
        </p:nvSpPr>
        <p:spPr bwMode="auto">
          <a:xfrm flipH="1">
            <a:off x="1651000" y="44783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07" name="Oval 719"/>
          <p:cNvSpPr>
            <a:spLocks noChangeArrowheads="1"/>
          </p:cNvSpPr>
          <p:nvPr/>
        </p:nvSpPr>
        <p:spPr bwMode="auto">
          <a:xfrm flipH="1">
            <a:off x="3078163" y="382746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08" name="Oval 720"/>
          <p:cNvSpPr>
            <a:spLocks noChangeArrowheads="1"/>
          </p:cNvSpPr>
          <p:nvPr/>
        </p:nvSpPr>
        <p:spPr bwMode="auto">
          <a:xfrm flipH="1">
            <a:off x="1785938" y="44831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09" name="Oval 721"/>
          <p:cNvSpPr>
            <a:spLocks noChangeArrowheads="1"/>
          </p:cNvSpPr>
          <p:nvPr/>
        </p:nvSpPr>
        <p:spPr bwMode="auto">
          <a:xfrm flipH="1">
            <a:off x="1879600" y="45640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10" name="Oval 722"/>
          <p:cNvSpPr>
            <a:spLocks noChangeArrowheads="1"/>
          </p:cNvSpPr>
          <p:nvPr/>
        </p:nvSpPr>
        <p:spPr bwMode="auto">
          <a:xfrm flipH="1">
            <a:off x="1879600" y="44037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11" name="Oval 723"/>
          <p:cNvSpPr>
            <a:spLocks noChangeArrowheads="1"/>
          </p:cNvSpPr>
          <p:nvPr/>
        </p:nvSpPr>
        <p:spPr bwMode="auto">
          <a:xfrm flipH="1">
            <a:off x="1422400" y="32940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12" name="Oval 724"/>
          <p:cNvSpPr>
            <a:spLocks noChangeArrowheads="1"/>
          </p:cNvSpPr>
          <p:nvPr/>
        </p:nvSpPr>
        <p:spPr bwMode="auto">
          <a:xfrm flipH="1">
            <a:off x="1739900" y="44037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13" name="Oval 725"/>
          <p:cNvSpPr>
            <a:spLocks noChangeArrowheads="1"/>
          </p:cNvSpPr>
          <p:nvPr/>
        </p:nvSpPr>
        <p:spPr bwMode="auto">
          <a:xfrm flipH="1">
            <a:off x="1670050" y="440213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14" name="Oval 726"/>
          <p:cNvSpPr>
            <a:spLocks noChangeArrowheads="1"/>
          </p:cNvSpPr>
          <p:nvPr/>
        </p:nvSpPr>
        <p:spPr bwMode="auto">
          <a:xfrm rot="17580000" flipH="1">
            <a:off x="1889125" y="4324350"/>
            <a:ext cx="39688"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15" name="Oval 727"/>
          <p:cNvSpPr>
            <a:spLocks noChangeArrowheads="1"/>
          </p:cNvSpPr>
          <p:nvPr/>
        </p:nvSpPr>
        <p:spPr bwMode="auto">
          <a:xfrm rot="17580000" flipH="1">
            <a:off x="1808956" y="4790282"/>
            <a:ext cx="41275" cy="61912"/>
          </a:xfrm>
          <a:prstGeom prst="ellipse">
            <a:avLst/>
          </a:prstGeom>
          <a:solidFill>
            <a:srgbClr val="500093"/>
          </a:solidFill>
          <a:ln w="12699">
            <a:solidFill>
              <a:schemeClr val="tx2"/>
            </a:solidFill>
            <a:round/>
            <a:headEnd/>
            <a:tailEnd/>
          </a:ln>
        </p:spPr>
        <p:txBody>
          <a:bodyPr wrap="none" anchor="ctr"/>
          <a:lstStyle/>
          <a:p>
            <a:endParaRPr lang="hr-HR"/>
          </a:p>
        </p:txBody>
      </p:sp>
      <p:sp>
        <p:nvSpPr>
          <p:cNvPr id="13016" name="Oval 728"/>
          <p:cNvSpPr>
            <a:spLocks noChangeArrowheads="1"/>
          </p:cNvSpPr>
          <p:nvPr/>
        </p:nvSpPr>
        <p:spPr bwMode="auto">
          <a:xfrm flipH="1">
            <a:off x="1682750" y="44926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17" name="Oval 729"/>
          <p:cNvSpPr>
            <a:spLocks noChangeArrowheads="1"/>
          </p:cNvSpPr>
          <p:nvPr/>
        </p:nvSpPr>
        <p:spPr bwMode="auto">
          <a:xfrm flipH="1">
            <a:off x="1882775" y="40147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18" name="Oval 730"/>
          <p:cNvSpPr>
            <a:spLocks noChangeArrowheads="1"/>
          </p:cNvSpPr>
          <p:nvPr/>
        </p:nvSpPr>
        <p:spPr bwMode="auto">
          <a:xfrm flipH="1">
            <a:off x="1835150" y="385445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19" name="Oval 731"/>
          <p:cNvSpPr>
            <a:spLocks noChangeArrowheads="1"/>
          </p:cNvSpPr>
          <p:nvPr/>
        </p:nvSpPr>
        <p:spPr bwMode="auto">
          <a:xfrm flipH="1">
            <a:off x="1928813" y="38544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20" name="Oval 732"/>
          <p:cNvSpPr>
            <a:spLocks noChangeArrowheads="1"/>
          </p:cNvSpPr>
          <p:nvPr/>
        </p:nvSpPr>
        <p:spPr bwMode="auto">
          <a:xfrm flipH="1">
            <a:off x="1863725" y="3951288"/>
            <a:ext cx="60325"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21" name="Oval 733"/>
          <p:cNvSpPr>
            <a:spLocks noChangeArrowheads="1"/>
          </p:cNvSpPr>
          <p:nvPr/>
        </p:nvSpPr>
        <p:spPr bwMode="auto">
          <a:xfrm flipH="1">
            <a:off x="1882775" y="37750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22" name="Oval 734"/>
          <p:cNvSpPr>
            <a:spLocks noChangeArrowheads="1"/>
          </p:cNvSpPr>
          <p:nvPr/>
        </p:nvSpPr>
        <p:spPr bwMode="auto">
          <a:xfrm flipH="1">
            <a:off x="1739900" y="3775075"/>
            <a:ext cx="38100"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23" name="Oval 735"/>
          <p:cNvSpPr>
            <a:spLocks noChangeArrowheads="1"/>
          </p:cNvSpPr>
          <p:nvPr/>
        </p:nvSpPr>
        <p:spPr bwMode="auto">
          <a:xfrm rot="17580000" flipH="1">
            <a:off x="1671638" y="3836988"/>
            <a:ext cx="39687"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24" name="Oval 736"/>
          <p:cNvSpPr>
            <a:spLocks noChangeArrowheads="1"/>
          </p:cNvSpPr>
          <p:nvPr/>
        </p:nvSpPr>
        <p:spPr bwMode="auto">
          <a:xfrm flipH="1">
            <a:off x="1700213" y="40068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25" name="Oval 737"/>
          <p:cNvSpPr>
            <a:spLocks noChangeArrowheads="1"/>
          </p:cNvSpPr>
          <p:nvPr/>
        </p:nvSpPr>
        <p:spPr bwMode="auto">
          <a:xfrm flipH="1">
            <a:off x="1793875" y="40068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26" name="Oval 738"/>
          <p:cNvSpPr>
            <a:spLocks noChangeArrowheads="1"/>
          </p:cNvSpPr>
          <p:nvPr/>
        </p:nvSpPr>
        <p:spPr bwMode="auto">
          <a:xfrm flipH="1">
            <a:off x="1746250" y="392747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27" name="Oval 739"/>
          <p:cNvSpPr>
            <a:spLocks noChangeArrowheads="1"/>
          </p:cNvSpPr>
          <p:nvPr/>
        </p:nvSpPr>
        <p:spPr bwMode="auto">
          <a:xfrm flipH="1">
            <a:off x="1577975" y="45354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28" name="Oval 740"/>
          <p:cNvSpPr>
            <a:spLocks noChangeArrowheads="1"/>
          </p:cNvSpPr>
          <p:nvPr/>
        </p:nvSpPr>
        <p:spPr bwMode="auto">
          <a:xfrm flipH="1">
            <a:off x="1530350" y="437515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29" name="Oval 741"/>
          <p:cNvSpPr>
            <a:spLocks noChangeArrowheads="1"/>
          </p:cNvSpPr>
          <p:nvPr/>
        </p:nvSpPr>
        <p:spPr bwMode="auto">
          <a:xfrm flipH="1">
            <a:off x="3170238" y="44640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30" name="Oval 742"/>
          <p:cNvSpPr>
            <a:spLocks noChangeArrowheads="1"/>
          </p:cNvSpPr>
          <p:nvPr/>
        </p:nvSpPr>
        <p:spPr bwMode="auto">
          <a:xfrm flipH="1">
            <a:off x="1530350" y="421481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31" name="Oval 743"/>
          <p:cNvSpPr>
            <a:spLocks noChangeArrowheads="1"/>
          </p:cNvSpPr>
          <p:nvPr/>
        </p:nvSpPr>
        <p:spPr bwMode="auto">
          <a:xfrm flipH="1">
            <a:off x="1558925" y="4471988"/>
            <a:ext cx="60325"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32" name="Oval 744"/>
          <p:cNvSpPr>
            <a:spLocks noChangeArrowheads="1"/>
          </p:cNvSpPr>
          <p:nvPr/>
        </p:nvSpPr>
        <p:spPr bwMode="auto">
          <a:xfrm flipH="1">
            <a:off x="1577975" y="42957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33" name="Oval 745"/>
          <p:cNvSpPr>
            <a:spLocks noChangeArrowheads="1"/>
          </p:cNvSpPr>
          <p:nvPr/>
        </p:nvSpPr>
        <p:spPr bwMode="auto">
          <a:xfrm flipH="1">
            <a:off x="1435100" y="4295775"/>
            <a:ext cx="38100"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34" name="Oval 746"/>
          <p:cNvSpPr>
            <a:spLocks noChangeArrowheads="1"/>
          </p:cNvSpPr>
          <p:nvPr/>
        </p:nvSpPr>
        <p:spPr bwMode="auto">
          <a:xfrm flipH="1">
            <a:off x="1649413" y="45069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35" name="Oval 747"/>
          <p:cNvSpPr>
            <a:spLocks noChangeArrowheads="1"/>
          </p:cNvSpPr>
          <p:nvPr/>
        </p:nvSpPr>
        <p:spPr bwMode="auto">
          <a:xfrm rot="17580000" flipH="1">
            <a:off x="1366838" y="4357688"/>
            <a:ext cx="39687"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36" name="Oval 748"/>
          <p:cNvSpPr>
            <a:spLocks noChangeArrowheads="1"/>
          </p:cNvSpPr>
          <p:nvPr/>
        </p:nvSpPr>
        <p:spPr bwMode="auto">
          <a:xfrm rot="14220000" flipH="1">
            <a:off x="3159919" y="371078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37" name="Oval 749"/>
          <p:cNvSpPr>
            <a:spLocks noChangeArrowheads="1"/>
          </p:cNvSpPr>
          <p:nvPr/>
        </p:nvSpPr>
        <p:spPr bwMode="auto">
          <a:xfrm flipH="1">
            <a:off x="1395413" y="45275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38" name="Oval 750"/>
          <p:cNvSpPr>
            <a:spLocks noChangeArrowheads="1"/>
          </p:cNvSpPr>
          <p:nvPr/>
        </p:nvSpPr>
        <p:spPr bwMode="auto">
          <a:xfrm flipH="1">
            <a:off x="1489075" y="45275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39" name="Oval 751"/>
          <p:cNvSpPr>
            <a:spLocks noChangeArrowheads="1"/>
          </p:cNvSpPr>
          <p:nvPr/>
        </p:nvSpPr>
        <p:spPr bwMode="auto">
          <a:xfrm flipH="1">
            <a:off x="1441450" y="444817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40" name="Oval 752"/>
          <p:cNvSpPr>
            <a:spLocks noChangeArrowheads="1"/>
          </p:cNvSpPr>
          <p:nvPr/>
        </p:nvSpPr>
        <p:spPr bwMode="auto">
          <a:xfrm flipH="1">
            <a:off x="1327150" y="42672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41" name="Oval 753"/>
          <p:cNvSpPr>
            <a:spLocks noChangeArrowheads="1"/>
          </p:cNvSpPr>
          <p:nvPr/>
        </p:nvSpPr>
        <p:spPr bwMode="auto">
          <a:xfrm flipH="1">
            <a:off x="2344738" y="39560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42" name="Oval 754"/>
          <p:cNvSpPr>
            <a:spLocks noChangeArrowheads="1"/>
          </p:cNvSpPr>
          <p:nvPr/>
        </p:nvSpPr>
        <p:spPr bwMode="auto">
          <a:xfrm flipH="1">
            <a:off x="2303463" y="35052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43" name="Oval 755"/>
          <p:cNvSpPr>
            <a:spLocks noChangeArrowheads="1"/>
          </p:cNvSpPr>
          <p:nvPr/>
        </p:nvSpPr>
        <p:spPr bwMode="auto">
          <a:xfrm flipH="1">
            <a:off x="2298700" y="38766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44" name="Oval 756"/>
          <p:cNvSpPr>
            <a:spLocks noChangeArrowheads="1"/>
          </p:cNvSpPr>
          <p:nvPr/>
        </p:nvSpPr>
        <p:spPr bwMode="auto">
          <a:xfrm flipH="1">
            <a:off x="2133600" y="45180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45" name="Oval 757"/>
          <p:cNvSpPr>
            <a:spLocks noChangeArrowheads="1"/>
          </p:cNvSpPr>
          <p:nvPr/>
        </p:nvSpPr>
        <p:spPr bwMode="auto">
          <a:xfrm rot="17580000" flipH="1">
            <a:off x="2275681" y="4180682"/>
            <a:ext cx="39687" cy="5715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46" name="Oval 758"/>
          <p:cNvSpPr>
            <a:spLocks noChangeArrowheads="1"/>
          </p:cNvSpPr>
          <p:nvPr/>
        </p:nvSpPr>
        <p:spPr bwMode="auto">
          <a:xfrm flipH="1">
            <a:off x="2305050" y="43497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47" name="Oval 759"/>
          <p:cNvSpPr>
            <a:spLocks noChangeArrowheads="1"/>
          </p:cNvSpPr>
          <p:nvPr/>
        </p:nvSpPr>
        <p:spPr bwMode="auto">
          <a:xfrm flipH="1">
            <a:off x="1470025" y="43386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48" name="Oval 760"/>
          <p:cNvSpPr>
            <a:spLocks noChangeArrowheads="1"/>
          </p:cNvSpPr>
          <p:nvPr/>
        </p:nvSpPr>
        <p:spPr bwMode="auto">
          <a:xfrm flipH="1">
            <a:off x="1422400" y="41783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49" name="Oval 761"/>
          <p:cNvSpPr>
            <a:spLocks noChangeArrowheads="1"/>
          </p:cNvSpPr>
          <p:nvPr/>
        </p:nvSpPr>
        <p:spPr bwMode="auto">
          <a:xfrm flipH="1">
            <a:off x="1517650" y="41783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50" name="Oval 762"/>
          <p:cNvSpPr>
            <a:spLocks noChangeArrowheads="1"/>
          </p:cNvSpPr>
          <p:nvPr/>
        </p:nvSpPr>
        <p:spPr bwMode="auto">
          <a:xfrm flipH="1">
            <a:off x="1300163" y="39370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51" name="Oval 763"/>
          <p:cNvSpPr>
            <a:spLocks noChangeArrowheads="1"/>
          </p:cNvSpPr>
          <p:nvPr/>
        </p:nvSpPr>
        <p:spPr bwMode="auto">
          <a:xfrm flipH="1">
            <a:off x="1452563" y="4275138"/>
            <a:ext cx="58737"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52" name="Oval 764"/>
          <p:cNvSpPr>
            <a:spLocks noChangeArrowheads="1"/>
          </p:cNvSpPr>
          <p:nvPr/>
        </p:nvSpPr>
        <p:spPr bwMode="auto">
          <a:xfrm flipH="1">
            <a:off x="1422400" y="38576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53" name="Oval 765"/>
          <p:cNvSpPr>
            <a:spLocks noChangeArrowheads="1"/>
          </p:cNvSpPr>
          <p:nvPr/>
        </p:nvSpPr>
        <p:spPr bwMode="auto">
          <a:xfrm flipH="1">
            <a:off x="1517650" y="39370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54" name="Oval 766"/>
          <p:cNvSpPr>
            <a:spLocks noChangeArrowheads="1"/>
          </p:cNvSpPr>
          <p:nvPr/>
        </p:nvSpPr>
        <p:spPr bwMode="auto">
          <a:xfrm flipH="1">
            <a:off x="1470025" y="40989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55" name="Oval 767"/>
          <p:cNvSpPr>
            <a:spLocks noChangeArrowheads="1"/>
          </p:cNvSpPr>
          <p:nvPr/>
        </p:nvSpPr>
        <p:spPr bwMode="auto">
          <a:xfrm flipH="1">
            <a:off x="1217613" y="375126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56" name="Oval 768"/>
          <p:cNvSpPr>
            <a:spLocks noChangeArrowheads="1"/>
          </p:cNvSpPr>
          <p:nvPr/>
        </p:nvSpPr>
        <p:spPr bwMode="auto">
          <a:xfrm flipH="1">
            <a:off x="1250950" y="38576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57" name="Oval 769"/>
          <p:cNvSpPr>
            <a:spLocks noChangeArrowheads="1"/>
          </p:cNvSpPr>
          <p:nvPr/>
        </p:nvSpPr>
        <p:spPr bwMode="auto">
          <a:xfrm flipH="1">
            <a:off x="1300163" y="409892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58" name="Oval 770"/>
          <p:cNvSpPr>
            <a:spLocks noChangeArrowheads="1"/>
          </p:cNvSpPr>
          <p:nvPr/>
        </p:nvSpPr>
        <p:spPr bwMode="auto">
          <a:xfrm flipH="1">
            <a:off x="3789363" y="21764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59" name="Oval 771"/>
          <p:cNvSpPr>
            <a:spLocks noChangeArrowheads="1"/>
          </p:cNvSpPr>
          <p:nvPr/>
        </p:nvSpPr>
        <p:spPr bwMode="auto">
          <a:xfrm flipH="1">
            <a:off x="1181100" y="3856038"/>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60" name="Oval 772"/>
          <p:cNvSpPr>
            <a:spLocks noChangeArrowheads="1"/>
          </p:cNvSpPr>
          <p:nvPr/>
        </p:nvSpPr>
        <p:spPr bwMode="auto">
          <a:xfrm rot="17580000" flipH="1">
            <a:off x="1431925" y="3778250"/>
            <a:ext cx="39688"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61" name="Oval 773"/>
          <p:cNvSpPr>
            <a:spLocks noChangeArrowheads="1"/>
          </p:cNvSpPr>
          <p:nvPr/>
        </p:nvSpPr>
        <p:spPr bwMode="auto">
          <a:xfrm rot="17580000" flipH="1">
            <a:off x="1231106" y="4166394"/>
            <a:ext cx="74613"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62" name="Oval 774"/>
          <p:cNvSpPr>
            <a:spLocks noChangeArrowheads="1"/>
          </p:cNvSpPr>
          <p:nvPr/>
        </p:nvSpPr>
        <p:spPr bwMode="auto">
          <a:xfrm rot="17580000" flipH="1">
            <a:off x="1529557" y="375523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63" name="Oval 775"/>
          <p:cNvSpPr>
            <a:spLocks noChangeArrowheads="1"/>
          </p:cNvSpPr>
          <p:nvPr/>
        </p:nvSpPr>
        <p:spPr bwMode="auto">
          <a:xfrm rot="14220000" flipH="1">
            <a:off x="1156494" y="422513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64" name="Oval 776"/>
          <p:cNvSpPr>
            <a:spLocks noChangeArrowheads="1"/>
          </p:cNvSpPr>
          <p:nvPr/>
        </p:nvSpPr>
        <p:spPr bwMode="auto">
          <a:xfrm rot="17580000" flipH="1">
            <a:off x="1397000" y="392747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65" name="Oval 777"/>
          <p:cNvSpPr>
            <a:spLocks noChangeArrowheads="1"/>
          </p:cNvSpPr>
          <p:nvPr/>
        </p:nvSpPr>
        <p:spPr bwMode="auto">
          <a:xfrm flipH="1">
            <a:off x="1289050" y="43307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66" name="Oval 778"/>
          <p:cNvSpPr>
            <a:spLocks noChangeArrowheads="1"/>
          </p:cNvSpPr>
          <p:nvPr/>
        </p:nvSpPr>
        <p:spPr bwMode="auto">
          <a:xfrm flipH="1">
            <a:off x="1381125" y="43307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67" name="Oval 779"/>
          <p:cNvSpPr>
            <a:spLocks noChangeArrowheads="1"/>
          </p:cNvSpPr>
          <p:nvPr/>
        </p:nvSpPr>
        <p:spPr bwMode="auto">
          <a:xfrm flipH="1">
            <a:off x="1333500" y="425132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68" name="Oval 780"/>
          <p:cNvSpPr>
            <a:spLocks noChangeArrowheads="1"/>
          </p:cNvSpPr>
          <p:nvPr/>
        </p:nvSpPr>
        <p:spPr bwMode="auto">
          <a:xfrm flipH="1">
            <a:off x="1189038" y="40703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69" name="Oval 781"/>
          <p:cNvSpPr>
            <a:spLocks noChangeArrowheads="1"/>
          </p:cNvSpPr>
          <p:nvPr/>
        </p:nvSpPr>
        <p:spPr bwMode="auto">
          <a:xfrm flipH="1">
            <a:off x="1193800" y="39465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70" name="Oval 782"/>
          <p:cNvSpPr>
            <a:spLocks noChangeArrowheads="1"/>
          </p:cNvSpPr>
          <p:nvPr/>
        </p:nvSpPr>
        <p:spPr bwMode="auto">
          <a:xfrm flipH="1">
            <a:off x="1724025" y="42433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71" name="Oval 783"/>
          <p:cNvSpPr>
            <a:spLocks noChangeArrowheads="1"/>
          </p:cNvSpPr>
          <p:nvPr/>
        </p:nvSpPr>
        <p:spPr bwMode="auto">
          <a:xfrm flipH="1">
            <a:off x="1676400" y="408305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72" name="Oval 784"/>
          <p:cNvSpPr>
            <a:spLocks noChangeArrowheads="1"/>
          </p:cNvSpPr>
          <p:nvPr/>
        </p:nvSpPr>
        <p:spPr bwMode="auto">
          <a:xfrm flipH="1">
            <a:off x="3689350" y="201295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73" name="Oval 785"/>
          <p:cNvSpPr>
            <a:spLocks noChangeArrowheads="1"/>
          </p:cNvSpPr>
          <p:nvPr/>
        </p:nvSpPr>
        <p:spPr bwMode="auto">
          <a:xfrm flipH="1">
            <a:off x="1582738" y="38417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74" name="Oval 786"/>
          <p:cNvSpPr>
            <a:spLocks noChangeArrowheads="1"/>
          </p:cNvSpPr>
          <p:nvPr/>
        </p:nvSpPr>
        <p:spPr bwMode="auto">
          <a:xfrm flipH="1">
            <a:off x="1676400" y="392271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75" name="Oval 787"/>
          <p:cNvSpPr>
            <a:spLocks noChangeArrowheads="1"/>
          </p:cNvSpPr>
          <p:nvPr/>
        </p:nvSpPr>
        <p:spPr bwMode="auto">
          <a:xfrm flipH="1">
            <a:off x="1706563" y="4179888"/>
            <a:ext cx="58737"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76" name="Oval 788"/>
          <p:cNvSpPr>
            <a:spLocks noChangeArrowheads="1"/>
          </p:cNvSpPr>
          <p:nvPr/>
        </p:nvSpPr>
        <p:spPr bwMode="auto">
          <a:xfrm flipH="1">
            <a:off x="1676400" y="376237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77" name="Oval 789"/>
          <p:cNvSpPr>
            <a:spLocks noChangeArrowheads="1"/>
          </p:cNvSpPr>
          <p:nvPr/>
        </p:nvSpPr>
        <p:spPr bwMode="auto">
          <a:xfrm flipH="1">
            <a:off x="1771650" y="38417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78" name="Oval 790"/>
          <p:cNvSpPr>
            <a:spLocks noChangeArrowheads="1"/>
          </p:cNvSpPr>
          <p:nvPr/>
        </p:nvSpPr>
        <p:spPr bwMode="auto">
          <a:xfrm flipH="1">
            <a:off x="1724025" y="40036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79" name="Oval 791"/>
          <p:cNvSpPr>
            <a:spLocks noChangeArrowheads="1"/>
          </p:cNvSpPr>
          <p:nvPr/>
        </p:nvSpPr>
        <p:spPr bwMode="auto">
          <a:xfrm flipH="1">
            <a:off x="1536700" y="37623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80" name="Oval 792"/>
          <p:cNvSpPr>
            <a:spLocks noChangeArrowheads="1"/>
          </p:cNvSpPr>
          <p:nvPr/>
        </p:nvSpPr>
        <p:spPr bwMode="auto">
          <a:xfrm flipH="1">
            <a:off x="1582738" y="400367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81" name="Oval 793"/>
          <p:cNvSpPr>
            <a:spLocks noChangeArrowheads="1"/>
          </p:cNvSpPr>
          <p:nvPr/>
        </p:nvSpPr>
        <p:spPr bwMode="auto">
          <a:xfrm flipH="1">
            <a:off x="2139950" y="40957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82" name="Oval 794"/>
          <p:cNvSpPr>
            <a:spLocks noChangeArrowheads="1"/>
          </p:cNvSpPr>
          <p:nvPr/>
        </p:nvSpPr>
        <p:spPr bwMode="auto">
          <a:xfrm flipH="1">
            <a:off x="1466850" y="376078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83" name="Oval 795"/>
          <p:cNvSpPr>
            <a:spLocks noChangeArrowheads="1"/>
          </p:cNvSpPr>
          <p:nvPr/>
        </p:nvSpPr>
        <p:spPr bwMode="auto">
          <a:xfrm rot="17580000" flipH="1">
            <a:off x="1513681" y="4066382"/>
            <a:ext cx="39687" cy="5715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84" name="Oval 796"/>
          <p:cNvSpPr>
            <a:spLocks noChangeArrowheads="1"/>
          </p:cNvSpPr>
          <p:nvPr/>
        </p:nvSpPr>
        <p:spPr bwMode="auto">
          <a:xfrm rot="14220000" flipH="1">
            <a:off x="1410494" y="412988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85" name="Oval 797"/>
          <p:cNvSpPr>
            <a:spLocks noChangeArrowheads="1"/>
          </p:cNvSpPr>
          <p:nvPr/>
        </p:nvSpPr>
        <p:spPr bwMode="auto">
          <a:xfrm rot="17580000" flipH="1">
            <a:off x="1651000" y="383222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86" name="Oval 798"/>
          <p:cNvSpPr>
            <a:spLocks noChangeArrowheads="1"/>
          </p:cNvSpPr>
          <p:nvPr/>
        </p:nvSpPr>
        <p:spPr bwMode="auto">
          <a:xfrm rot="17580000" flipH="1">
            <a:off x="1581944" y="369490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87" name="Oval 799"/>
          <p:cNvSpPr>
            <a:spLocks noChangeArrowheads="1"/>
          </p:cNvSpPr>
          <p:nvPr/>
        </p:nvSpPr>
        <p:spPr bwMode="auto">
          <a:xfrm flipH="1">
            <a:off x="1543050" y="42354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88" name="Oval 800"/>
          <p:cNvSpPr>
            <a:spLocks noChangeArrowheads="1"/>
          </p:cNvSpPr>
          <p:nvPr/>
        </p:nvSpPr>
        <p:spPr bwMode="auto">
          <a:xfrm flipH="1">
            <a:off x="1635125" y="42354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89" name="Oval 801"/>
          <p:cNvSpPr>
            <a:spLocks noChangeArrowheads="1"/>
          </p:cNvSpPr>
          <p:nvPr/>
        </p:nvSpPr>
        <p:spPr bwMode="auto">
          <a:xfrm flipH="1">
            <a:off x="1498600" y="47212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90" name="Oval 802"/>
          <p:cNvSpPr>
            <a:spLocks noChangeArrowheads="1"/>
          </p:cNvSpPr>
          <p:nvPr/>
        </p:nvSpPr>
        <p:spPr bwMode="auto">
          <a:xfrm flipH="1">
            <a:off x="1473200" y="39751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91" name="Oval 803"/>
          <p:cNvSpPr>
            <a:spLocks noChangeArrowheads="1"/>
          </p:cNvSpPr>
          <p:nvPr/>
        </p:nvSpPr>
        <p:spPr bwMode="auto">
          <a:xfrm flipH="1">
            <a:off x="1479550" y="38512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92" name="Oval 804"/>
          <p:cNvSpPr>
            <a:spLocks noChangeArrowheads="1"/>
          </p:cNvSpPr>
          <p:nvPr/>
        </p:nvSpPr>
        <p:spPr bwMode="auto">
          <a:xfrm flipH="1">
            <a:off x="2011363" y="380365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93" name="Oval 805"/>
          <p:cNvSpPr>
            <a:spLocks noChangeArrowheads="1"/>
          </p:cNvSpPr>
          <p:nvPr/>
        </p:nvSpPr>
        <p:spPr bwMode="auto">
          <a:xfrm flipH="1">
            <a:off x="2103438" y="38036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94" name="Oval 806"/>
          <p:cNvSpPr>
            <a:spLocks noChangeArrowheads="1"/>
          </p:cNvSpPr>
          <p:nvPr/>
        </p:nvSpPr>
        <p:spPr bwMode="auto">
          <a:xfrm flipH="1">
            <a:off x="1916113" y="372427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95" name="Oval 807"/>
          <p:cNvSpPr>
            <a:spLocks noChangeArrowheads="1"/>
          </p:cNvSpPr>
          <p:nvPr/>
        </p:nvSpPr>
        <p:spPr bwMode="auto">
          <a:xfrm rot="17580000" flipH="1">
            <a:off x="1847057" y="378539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96" name="Oval 808"/>
          <p:cNvSpPr>
            <a:spLocks noChangeArrowheads="1"/>
          </p:cNvSpPr>
          <p:nvPr/>
        </p:nvSpPr>
        <p:spPr bwMode="auto">
          <a:xfrm rot="14220000" flipH="1">
            <a:off x="1743869" y="385048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97" name="Oval 809"/>
          <p:cNvSpPr>
            <a:spLocks noChangeArrowheads="1"/>
          </p:cNvSpPr>
          <p:nvPr/>
        </p:nvSpPr>
        <p:spPr bwMode="auto">
          <a:xfrm flipH="1">
            <a:off x="1874838" y="39560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98" name="Oval 810"/>
          <p:cNvSpPr>
            <a:spLocks noChangeArrowheads="1"/>
          </p:cNvSpPr>
          <p:nvPr/>
        </p:nvSpPr>
        <p:spPr bwMode="auto">
          <a:xfrm flipH="1">
            <a:off x="1922463" y="387667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099" name="Oval 811"/>
          <p:cNvSpPr>
            <a:spLocks noChangeArrowheads="1"/>
          </p:cNvSpPr>
          <p:nvPr/>
        </p:nvSpPr>
        <p:spPr bwMode="auto">
          <a:xfrm flipH="1">
            <a:off x="1873250" y="3884613"/>
            <a:ext cx="38100"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00" name="Oval 812"/>
          <p:cNvSpPr>
            <a:spLocks noChangeArrowheads="1"/>
          </p:cNvSpPr>
          <p:nvPr/>
        </p:nvSpPr>
        <p:spPr bwMode="auto">
          <a:xfrm flipH="1">
            <a:off x="1909763" y="399097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01" name="Oval 813"/>
          <p:cNvSpPr>
            <a:spLocks noChangeArrowheads="1"/>
          </p:cNvSpPr>
          <p:nvPr/>
        </p:nvSpPr>
        <p:spPr bwMode="auto">
          <a:xfrm flipH="1">
            <a:off x="1839913" y="39893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02" name="Oval 814"/>
          <p:cNvSpPr>
            <a:spLocks noChangeArrowheads="1"/>
          </p:cNvSpPr>
          <p:nvPr/>
        </p:nvSpPr>
        <p:spPr bwMode="auto">
          <a:xfrm rot="17580000" flipH="1">
            <a:off x="1886744" y="429339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03" name="Oval 815"/>
          <p:cNvSpPr>
            <a:spLocks noChangeArrowheads="1"/>
          </p:cNvSpPr>
          <p:nvPr/>
        </p:nvSpPr>
        <p:spPr bwMode="auto">
          <a:xfrm rot="14220000" flipH="1">
            <a:off x="1782763" y="4357687"/>
            <a:ext cx="39688"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04" name="Oval 816"/>
          <p:cNvSpPr>
            <a:spLocks noChangeArrowheads="1"/>
          </p:cNvSpPr>
          <p:nvPr/>
        </p:nvSpPr>
        <p:spPr bwMode="auto">
          <a:xfrm rot="17580000" flipH="1">
            <a:off x="1954213" y="3922712"/>
            <a:ext cx="39688"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05" name="Oval 817"/>
          <p:cNvSpPr>
            <a:spLocks noChangeArrowheads="1"/>
          </p:cNvSpPr>
          <p:nvPr/>
        </p:nvSpPr>
        <p:spPr bwMode="auto">
          <a:xfrm flipH="1">
            <a:off x="1914525" y="44640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06" name="Oval 818"/>
          <p:cNvSpPr>
            <a:spLocks noChangeArrowheads="1"/>
          </p:cNvSpPr>
          <p:nvPr/>
        </p:nvSpPr>
        <p:spPr bwMode="auto">
          <a:xfrm flipH="1">
            <a:off x="1847850" y="42037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07" name="Oval 819"/>
          <p:cNvSpPr>
            <a:spLocks noChangeArrowheads="1"/>
          </p:cNvSpPr>
          <p:nvPr/>
        </p:nvSpPr>
        <p:spPr bwMode="auto">
          <a:xfrm flipH="1">
            <a:off x="1851025" y="40798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08" name="Oval 820"/>
          <p:cNvSpPr>
            <a:spLocks noChangeArrowheads="1"/>
          </p:cNvSpPr>
          <p:nvPr/>
        </p:nvSpPr>
        <p:spPr bwMode="auto">
          <a:xfrm flipH="1">
            <a:off x="1735138" y="40386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09" name="Oval 821"/>
          <p:cNvSpPr>
            <a:spLocks noChangeArrowheads="1"/>
          </p:cNvSpPr>
          <p:nvPr/>
        </p:nvSpPr>
        <p:spPr bwMode="auto">
          <a:xfrm flipH="1">
            <a:off x="1539875" y="3833813"/>
            <a:ext cx="58738"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10" name="Oval 822"/>
          <p:cNvSpPr>
            <a:spLocks noChangeArrowheads="1"/>
          </p:cNvSpPr>
          <p:nvPr/>
        </p:nvSpPr>
        <p:spPr bwMode="auto">
          <a:xfrm flipH="1">
            <a:off x="1281113" y="389572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11" name="Oval 823"/>
          <p:cNvSpPr>
            <a:spLocks noChangeArrowheads="1"/>
          </p:cNvSpPr>
          <p:nvPr/>
        </p:nvSpPr>
        <p:spPr bwMode="auto">
          <a:xfrm flipH="1">
            <a:off x="1654175" y="38528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12" name="Oval 824"/>
          <p:cNvSpPr>
            <a:spLocks noChangeArrowheads="1"/>
          </p:cNvSpPr>
          <p:nvPr/>
        </p:nvSpPr>
        <p:spPr bwMode="auto">
          <a:xfrm flipH="1">
            <a:off x="1689100" y="39592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13" name="Oval 825"/>
          <p:cNvSpPr>
            <a:spLocks noChangeArrowheads="1"/>
          </p:cNvSpPr>
          <p:nvPr/>
        </p:nvSpPr>
        <p:spPr bwMode="auto">
          <a:xfrm flipH="1">
            <a:off x="1735138" y="420052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14" name="Oval 826"/>
          <p:cNvSpPr>
            <a:spLocks noChangeArrowheads="1"/>
          </p:cNvSpPr>
          <p:nvPr/>
        </p:nvSpPr>
        <p:spPr bwMode="auto">
          <a:xfrm flipH="1">
            <a:off x="1374775" y="38163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15" name="Oval 827"/>
          <p:cNvSpPr>
            <a:spLocks noChangeArrowheads="1"/>
          </p:cNvSpPr>
          <p:nvPr/>
        </p:nvSpPr>
        <p:spPr bwMode="auto">
          <a:xfrm rot="18240000" flipH="1">
            <a:off x="1775619" y="393779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16" name="Oval 828"/>
          <p:cNvSpPr>
            <a:spLocks noChangeArrowheads="1"/>
          </p:cNvSpPr>
          <p:nvPr/>
        </p:nvSpPr>
        <p:spPr bwMode="auto">
          <a:xfrm flipH="1">
            <a:off x="1763713" y="390207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17" name="Oval 829"/>
          <p:cNvSpPr>
            <a:spLocks noChangeArrowheads="1"/>
          </p:cNvSpPr>
          <p:nvPr/>
        </p:nvSpPr>
        <p:spPr bwMode="auto">
          <a:xfrm flipH="1">
            <a:off x="1633538" y="3970338"/>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18" name="Oval 830"/>
          <p:cNvSpPr>
            <a:spLocks noChangeArrowheads="1"/>
          </p:cNvSpPr>
          <p:nvPr/>
        </p:nvSpPr>
        <p:spPr bwMode="auto">
          <a:xfrm flipH="1">
            <a:off x="1727200" y="405130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19" name="Oval 831"/>
          <p:cNvSpPr>
            <a:spLocks noChangeArrowheads="1"/>
          </p:cNvSpPr>
          <p:nvPr/>
        </p:nvSpPr>
        <p:spPr bwMode="auto">
          <a:xfrm flipH="1">
            <a:off x="1619250" y="395763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20" name="Oval 832"/>
          <p:cNvSpPr>
            <a:spLocks noChangeArrowheads="1"/>
          </p:cNvSpPr>
          <p:nvPr/>
        </p:nvSpPr>
        <p:spPr bwMode="auto">
          <a:xfrm rot="18240000" flipH="1">
            <a:off x="1736725" y="3851275"/>
            <a:ext cx="39688"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21" name="Oval 833"/>
          <p:cNvSpPr>
            <a:spLocks noChangeArrowheads="1"/>
          </p:cNvSpPr>
          <p:nvPr/>
        </p:nvSpPr>
        <p:spPr bwMode="auto">
          <a:xfrm flipH="1">
            <a:off x="1781175" y="39592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22" name="Oval 834"/>
          <p:cNvSpPr>
            <a:spLocks noChangeArrowheads="1"/>
          </p:cNvSpPr>
          <p:nvPr/>
        </p:nvSpPr>
        <p:spPr bwMode="auto">
          <a:xfrm rot="17580000" flipH="1">
            <a:off x="1666081" y="4263232"/>
            <a:ext cx="39687" cy="5715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23" name="Oval 835"/>
          <p:cNvSpPr>
            <a:spLocks noChangeArrowheads="1"/>
          </p:cNvSpPr>
          <p:nvPr/>
        </p:nvSpPr>
        <p:spPr bwMode="auto">
          <a:xfrm rot="17580000" flipH="1">
            <a:off x="1781175" y="4017963"/>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24" name="Oval 836"/>
          <p:cNvSpPr>
            <a:spLocks noChangeArrowheads="1"/>
          </p:cNvSpPr>
          <p:nvPr/>
        </p:nvSpPr>
        <p:spPr bwMode="auto">
          <a:xfrm rot="14220000" flipH="1">
            <a:off x="1632744" y="399494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25" name="Oval 837"/>
          <p:cNvSpPr>
            <a:spLocks noChangeArrowheads="1"/>
          </p:cNvSpPr>
          <p:nvPr/>
        </p:nvSpPr>
        <p:spPr bwMode="auto">
          <a:xfrm rot="17580000" flipH="1">
            <a:off x="1664494" y="405050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26" name="Oval 838"/>
          <p:cNvSpPr>
            <a:spLocks noChangeArrowheads="1"/>
          </p:cNvSpPr>
          <p:nvPr/>
        </p:nvSpPr>
        <p:spPr bwMode="auto">
          <a:xfrm rot="17580000" flipH="1">
            <a:off x="1580357" y="3979069"/>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27" name="Oval 839"/>
          <p:cNvSpPr>
            <a:spLocks noChangeArrowheads="1"/>
          </p:cNvSpPr>
          <p:nvPr/>
        </p:nvSpPr>
        <p:spPr bwMode="auto">
          <a:xfrm rot="17580000" flipH="1">
            <a:off x="1709738" y="3784600"/>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28" name="Oval 840"/>
          <p:cNvSpPr>
            <a:spLocks noChangeArrowheads="1"/>
          </p:cNvSpPr>
          <p:nvPr/>
        </p:nvSpPr>
        <p:spPr bwMode="auto">
          <a:xfrm rot="17580000" flipH="1">
            <a:off x="1492250" y="398462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29" name="Oval 841"/>
          <p:cNvSpPr>
            <a:spLocks noChangeArrowheads="1"/>
          </p:cNvSpPr>
          <p:nvPr/>
        </p:nvSpPr>
        <p:spPr bwMode="auto">
          <a:xfrm rot="17580000" flipH="1">
            <a:off x="1734344" y="38917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30" name="Oval 842"/>
          <p:cNvSpPr>
            <a:spLocks noChangeArrowheads="1"/>
          </p:cNvSpPr>
          <p:nvPr/>
        </p:nvSpPr>
        <p:spPr bwMode="auto">
          <a:xfrm flipH="1">
            <a:off x="1431925" y="392588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31" name="Oval 843"/>
          <p:cNvSpPr>
            <a:spLocks noChangeArrowheads="1"/>
          </p:cNvSpPr>
          <p:nvPr/>
        </p:nvSpPr>
        <p:spPr bwMode="auto">
          <a:xfrm flipH="1">
            <a:off x="1146175" y="38877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32" name="Oval 844"/>
          <p:cNvSpPr>
            <a:spLocks noChangeArrowheads="1"/>
          </p:cNvSpPr>
          <p:nvPr/>
        </p:nvSpPr>
        <p:spPr bwMode="auto">
          <a:xfrm flipH="1">
            <a:off x="1519238" y="4176713"/>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33" name="Oval 845"/>
          <p:cNvSpPr>
            <a:spLocks noChangeArrowheads="1"/>
          </p:cNvSpPr>
          <p:nvPr/>
        </p:nvSpPr>
        <p:spPr bwMode="auto">
          <a:xfrm flipH="1">
            <a:off x="1146175" y="40481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34" name="Oval 846"/>
          <p:cNvSpPr>
            <a:spLocks noChangeArrowheads="1"/>
          </p:cNvSpPr>
          <p:nvPr/>
        </p:nvSpPr>
        <p:spPr bwMode="auto">
          <a:xfrm flipH="1">
            <a:off x="1350963" y="4243388"/>
            <a:ext cx="33337"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35" name="Oval 847"/>
          <p:cNvSpPr>
            <a:spLocks noChangeArrowheads="1"/>
          </p:cNvSpPr>
          <p:nvPr/>
        </p:nvSpPr>
        <p:spPr bwMode="auto">
          <a:xfrm flipH="1">
            <a:off x="1238250" y="39687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36" name="Oval 848"/>
          <p:cNvSpPr>
            <a:spLocks noChangeArrowheads="1"/>
          </p:cNvSpPr>
          <p:nvPr/>
        </p:nvSpPr>
        <p:spPr bwMode="auto">
          <a:xfrm flipH="1">
            <a:off x="1289050" y="40782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37" name="Oval 849"/>
          <p:cNvSpPr>
            <a:spLocks noChangeArrowheads="1"/>
          </p:cNvSpPr>
          <p:nvPr/>
        </p:nvSpPr>
        <p:spPr bwMode="auto">
          <a:xfrm flipH="1">
            <a:off x="1492250" y="387508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38" name="Oval 850"/>
          <p:cNvSpPr>
            <a:spLocks noChangeArrowheads="1"/>
          </p:cNvSpPr>
          <p:nvPr/>
        </p:nvSpPr>
        <p:spPr bwMode="auto">
          <a:xfrm flipH="1">
            <a:off x="1609725" y="388461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39" name="Oval 851"/>
          <p:cNvSpPr>
            <a:spLocks noChangeArrowheads="1"/>
          </p:cNvSpPr>
          <p:nvPr/>
        </p:nvSpPr>
        <p:spPr bwMode="auto">
          <a:xfrm flipH="1">
            <a:off x="1625600" y="417195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40" name="Oval 852"/>
          <p:cNvSpPr>
            <a:spLocks noChangeArrowheads="1"/>
          </p:cNvSpPr>
          <p:nvPr/>
        </p:nvSpPr>
        <p:spPr bwMode="auto">
          <a:xfrm flipH="1">
            <a:off x="1339850" y="400685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41" name="Oval 853"/>
          <p:cNvSpPr>
            <a:spLocks noChangeArrowheads="1"/>
          </p:cNvSpPr>
          <p:nvPr/>
        </p:nvSpPr>
        <p:spPr bwMode="auto">
          <a:xfrm flipH="1">
            <a:off x="1631950" y="40481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42" name="Oval 854"/>
          <p:cNvSpPr>
            <a:spLocks noChangeArrowheads="1"/>
          </p:cNvSpPr>
          <p:nvPr/>
        </p:nvSpPr>
        <p:spPr bwMode="auto">
          <a:xfrm flipH="1">
            <a:off x="1333500" y="449897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43" name="Oval 855"/>
          <p:cNvSpPr>
            <a:spLocks noChangeArrowheads="1"/>
          </p:cNvSpPr>
          <p:nvPr/>
        </p:nvSpPr>
        <p:spPr bwMode="auto">
          <a:xfrm flipH="1">
            <a:off x="1225550" y="407828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44" name="Oval 856"/>
          <p:cNvSpPr>
            <a:spLocks noChangeArrowheads="1"/>
          </p:cNvSpPr>
          <p:nvPr/>
        </p:nvSpPr>
        <p:spPr bwMode="auto">
          <a:xfrm flipH="1">
            <a:off x="1425575" y="41751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45" name="Oval 857"/>
          <p:cNvSpPr>
            <a:spLocks noChangeArrowheads="1"/>
          </p:cNvSpPr>
          <p:nvPr/>
        </p:nvSpPr>
        <p:spPr bwMode="auto">
          <a:xfrm flipH="1">
            <a:off x="1554163" y="4014788"/>
            <a:ext cx="33337"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46" name="Oval 858"/>
          <p:cNvSpPr>
            <a:spLocks noChangeArrowheads="1"/>
          </p:cNvSpPr>
          <p:nvPr/>
        </p:nvSpPr>
        <p:spPr bwMode="auto">
          <a:xfrm flipH="1">
            <a:off x="1450975" y="40576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47" name="Oval 859"/>
          <p:cNvSpPr>
            <a:spLocks noChangeArrowheads="1"/>
          </p:cNvSpPr>
          <p:nvPr/>
        </p:nvSpPr>
        <p:spPr bwMode="auto">
          <a:xfrm flipH="1">
            <a:off x="1770063" y="4281488"/>
            <a:ext cx="33337"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48" name="Oval 860"/>
          <p:cNvSpPr>
            <a:spLocks noChangeArrowheads="1"/>
          </p:cNvSpPr>
          <p:nvPr/>
        </p:nvSpPr>
        <p:spPr bwMode="auto">
          <a:xfrm flipH="1">
            <a:off x="1722438" y="41211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49" name="Oval 861"/>
          <p:cNvSpPr>
            <a:spLocks noChangeArrowheads="1"/>
          </p:cNvSpPr>
          <p:nvPr/>
        </p:nvSpPr>
        <p:spPr bwMode="auto">
          <a:xfrm flipH="1">
            <a:off x="1628775" y="38798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50" name="Oval 862"/>
          <p:cNvSpPr>
            <a:spLocks noChangeArrowheads="1"/>
          </p:cNvSpPr>
          <p:nvPr/>
        </p:nvSpPr>
        <p:spPr bwMode="auto">
          <a:xfrm flipH="1">
            <a:off x="1722438" y="396081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51" name="Oval 863"/>
          <p:cNvSpPr>
            <a:spLocks noChangeArrowheads="1"/>
          </p:cNvSpPr>
          <p:nvPr/>
        </p:nvSpPr>
        <p:spPr bwMode="auto">
          <a:xfrm flipH="1">
            <a:off x="1751013" y="4217988"/>
            <a:ext cx="58737"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52" name="Oval 864"/>
          <p:cNvSpPr>
            <a:spLocks noChangeArrowheads="1"/>
          </p:cNvSpPr>
          <p:nvPr/>
        </p:nvSpPr>
        <p:spPr bwMode="auto">
          <a:xfrm flipH="1">
            <a:off x="1722438" y="380047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53" name="Oval 865"/>
          <p:cNvSpPr>
            <a:spLocks noChangeArrowheads="1"/>
          </p:cNvSpPr>
          <p:nvPr/>
        </p:nvSpPr>
        <p:spPr bwMode="auto">
          <a:xfrm flipH="1">
            <a:off x="1770063" y="4041775"/>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54" name="Oval 866"/>
          <p:cNvSpPr>
            <a:spLocks noChangeArrowheads="1"/>
          </p:cNvSpPr>
          <p:nvPr/>
        </p:nvSpPr>
        <p:spPr bwMode="auto">
          <a:xfrm flipH="1">
            <a:off x="1581150" y="380047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55" name="Oval 867"/>
          <p:cNvSpPr>
            <a:spLocks noChangeArrowheads="1"/>
          </p:cNvSpPr>
          <p:nvPr/>
        </p:nvSpPr>
        <p:spPr bwMode="auto">
          <a:xfrm flipH="1">
            <a:off x="1628775" y="40417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56" name="Oval 868"/>
          <p:cNvSpPr>
            <a:spLocks noChangeArrowheads="1"/>
          </p:cNvSpPr>
          <p:nvPr/>
        </p:nvSpPr>
        <p:spPr bwMode="auto">
          <a:xfrm flipH="1">
            <a:off x="1511300" y="379888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57" name="Oval 869"/>
          <p:cNvSpPr>
            <a:spLocks noChangeArrowheads="1"/>
          </p:cNvSpPr>
          <p:nvPr/>
        </p:nvSpPr>
        <p:spPr bwMode="auto">
          <a:xfrm rot="17580000" flipH="1">
            <a:off x="2382838" y="3760788"/>
            <a:ext cx="39687"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58" name="Oval 870"/>
          <p:cNvSpPr>
            <a:spLocks noChangeArrowheads="1"/>
          </p:cNvSpPr>
          <p:nvPr/>
        </p:nvSpPr>
        <p:spPr bwMode="auto">
          <a:xfrm rot="14220000" flipH="1">
            <a:off x="1454944" y="416798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59" name="Oval 871"/>
          <p:cNvSpPr>
            <a:spLocks noChangeArrowheads="1"/>
          </p:cNvSpPr>
          <p:nvPr/>
        </p:nvSpPr>
        <p:spPr bwMode="auto">
          <a:xfrm rot="17580000" flipH="1">
            <a:off x="1695450" y="387032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60" name="Oval 872"/>
          <p:cNvSpPr>
            <a:spLocks noChangeArrowheads="1"/>
          </p:cNvSpPr>
          <p:nvPr/>
        </p:nvSpPr>
        <p:spPr bwMode="auto">
          <a:xfrm flipH="1">
            <a:off x="1587500" y="42735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61" name="Oval 873"/>
          <p:cNvSpPr>
            <a:spLocks noChangeArrowheads="1"/>
          </p:cNvSpPr>
          <p:nvPr/>
        </p:nvSpPr>
        <p:spPr bwMode="auto">
          <a:xfrm flipH="1">
            <a:off x="1633538" y="419417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62" name="Oval 874"/>
          <p:cNvSpPr>
            <a:spLocks noChangeArrowheads="1"/>
          </p:cNvSpPr>
          <p:nvPr/>
        </p:nvSpPr>
        <p:spPr bwMode="auto">
          <a:xfrm flipH="1">
            <a:off x="1519238" y="40132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63" name="Oval 875"/>
          <p:cNvSpPr>
            <a:spLocks noChangeArrowheads="1"/>
          </p:cNvSpPr>
          <p:nvPr/>
        </p:nvSpPr>
        <p:spPr bwMode="auto">
          <a:xfrm flipH="1">
            <a:off x="1524000" y="38893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64" name="Oval 876"/>
          <p:cNvSpPr>
            <a:spLocks noChangeArrowheads="1"/>
          </p:cNvSpPr>
          <p:nvPr/>
        </p:nvSpPr>
        <p:spPr bwMode="auto">
          <a:xfrm flipH="1">
            <a:off x="1419225" y="39322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65" name="Oval 877"/>
          <p:cNvSpPr>
            <a:spLocks noChangeArrowheads="1"/>
          </p:cNvSpPr>
          <p:nvPr/>
        </p:nvSpPr>
        <p:spPr bwMode="auto">
          <a:xfrm flipH="1">
            <a:off x="1401763" y="3868738"/>
            <a:ext cx="58737"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66" name="Oval 878"/>
          <p:cNvSpPr>
            <a:spLocks noChangeArrowheads="1"/>
          </p:cNvSpPr>
          <p:nvPr/>
        </p:nvSpPr>
        <p:spPr bwMode="auto">
          <a:xfrm flipH="1">
            <a:off x="1760538" y="404971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67" name="Oval 879"/>
          <p:cNvSpPr>
            <a:spLocks noChangeArrowheads="1"/>
          </p:cNvSpPr>
          <p:nvPr/>
        </p:nvSpPr>
        <p:spPr bwMode="auto">
          <a:xfrm flipH="1">
            <a:off x="1492250" y="39036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68" name="Oval 880"/>
          <p:cNvSpPr>
            <a:spLocks noChangeArrowheads="1"/>
          </p:cNvSpPr>
          <p:nvPr/>
        </p:nvSpPr>
        <p:spPr bwMode="auto">
          <a:xfrm flipH="1">
            <a:off x="1727200" y="41544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69" name="Oval 881"/>
          <p:cNvSpPr>
            <a:spLocks noChangeArrowheads="1"/>
          </p:cNvSpPr>
          <p:nvPr/>
        </p:nvSpPr>
        <p:spPr bwMode="auto">
          <a:xfrm flipH="1">
            <a:off x="1206500" y="39243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70" name="Oval 882"/>
          <p:cNvSpPr>
            <a:spLocks noChangeArrowheads="1"/>
          </p:cNvSpPr>
          <p:nvPr/>
        </p:nvSpPr>
        <p:spPr bwMode="auto">
          <a:xfrm flipH="1">
            <a:off x="1300163" y="39243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71" name="Oval 883"/>
          <p:cNvSpPr>
            <a:spLocks noChangeArrowheads="1"/>
          </p:cNvSpPr>
          <p:nvPr/>
        </p:nvSpPr>
        <p:spPr bwMode="auto">
          <a:xfrm flipH="1">
            <a:off x="1252538" y="38449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72" name="Oval 884"/>
          <p:cNvSpPr>
            <a:spLocks noChangeArrowheads="1"/>
          </p:cNvSpPr>
          <p:nvPr/>
        </p:nvSpPr>
        <p:spPr bwMode="auto">
          <a:xfrm flipH="1">
            <a:off x="1738313" y="42449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73" name="Oval 885"/>
          <p:cNvSpPr>
            <a:spLocks noChangeArrowheads="1"/>
          </p:cNvSpPr>
          <p:nvPr/>
        </p:nvSpPr>
        <p:spPr bwMode="auto">
          <a:xfrm flipH="1">
            <a:off x="1757363" y="3860800"/>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74" name="Oval 886"/>
          <p:cNvSpPr>
            <a:spLocks noChangeArrowheads="1"/>
          </p:cNvSpPr>
          <p:nvPr/>
        </p:nvSpPr>
        <p:spPr bwMode="auto">
          <a:xfrm flipH="1">
            <a:off x="1803400" y="37814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75" name="Oval 887"/>
          <p:cNvSpPr>
            <a:spLocks noChangeArrowheads="1"/>
          </p:cNvSpPr>
          <p:nvPr/>
        </p:nvSpPr>
        <p:spPr bwMode="auto">
          <a:xfrm flipH="1">
            <a:off x="2166938" y="37338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76" name="Oval 888"/>
          <p:cNvSpPr>
            <a:spLocks noChangeArrowheads="1"/>
          </p:cNvSpPr>
          <p:nvPr/>
        </p:nvSpPr>
        <p:spPr bwMode="auto">
          <a:xfrm flipH="1">
            <a:off x="2078038" y="3741738"/>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77" name="Oval 889"/>
          <p:cNvSpPr>
            <a:spLocks noChangeArrowheads="1"/>
          </p:cNvSpPr>
          <p:nvPr/>
        </p:nvSpPr>
        <p:spPr bwMode="auto">
          <a:xfrm flipH="1">
            <a:off x="2339975" y="40592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78" name="Oval 890"/>
          <p:cNvSpPr>
            <a:spLocks noChangeArrowheads="1"/>
          </p:cNvSpPr>
          <p:nvPr/>
        </p:nvSpPr>
        <p:spPr bwMode="auto">
          <a:xfrm flipH="1">
            <a:off x="2339975" y="421957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79" name="Oval 891"/>
          <p:cNvSpPr>
            <a:spLocks noChangeArrowheads="1"/>
          </p:cNvSpPr>
          <p:nvPr/>
        </p:nvSpPr>
        <p:spPr bwMode="auto">
          <a:xfrm flipH="1">
            <a:off x="2259013" y="44735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80" name="Oval 892"/>
          <p:cNvSpPr>
            <a:spLocks noChangeArrowheads="1"/>
          </p:cNvSpPr>
          <p:nvPr/>
        </p:nvSpPr>
        <p:spPr bwMode="auto">
          <a:xfrm rot="17580000" flipH="1">
            <a:off x="2305050" y="4405313"/>
            <a:ext cx="39688" cy="619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81" name="Oval 893"/>
          <p:cNvSpPr>
            <a:spLocks noChangeArrowheads="1"/>
          </p:cNvSpPr>
          <p:nvPr/>
        </p:nvSpPr>
        <p:spPr bwMode="auto">
          <a:xfrm flipH="1">
            <a:off x="2166938" y="45720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82" name="Oval 894"/>
          <p:cNvSpPr>
            <a:spLocks noChangeArrowheads="1"/>
          </p:cNvSpPr>
          <p:nvPr/>
        </p:nvSpPr>
        <p:spPr bwMode="auto">
          <a:xfrm flipH="1">
            <a:off x="2260600" y="44608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83" name="Oval 895"/>
          <p:cNvSpPr>
            <a:spLocks noChangeArrowheads="1"/>
          </p:cNvSpPr>
          <p:nvPr/>
        </p:nvSpPr>
        <p:spPr bwMode="auto">
          <a:xfrm flipH="1">
            <a:off x="1414463" y="44513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84" name="Oval 896"/>
          <p:cNvSpPr>
            <a:spLocks noChangeArrowheads="1"/>
          </p:cNvSpPr>
          <p:nvPr/>
        </p:nvSpPr>
        <p:spPr bwMode="auto">
          <a:xfrm flipH="1">
            <a:off x="1508125" y="45323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85" name="Oval 897"/>
          <p:cNvSpPr>
            <a:spLocks noChangeArrowheads="1"/>
          </p:cNvSpPr>
          <p:nvPr/>
        </p:nvSpPr>
        <p:spPr bwMode="auto">
          <a:xfrm flipH="1">
            <a:off x="1508125" y="43719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86" name="Oval 898"/>
          <p:cNvSpPr>
            <a:spLocks noChangeArrowheads="1"/>
          </p:cNvSpPr>
          <p:nvPr/>
        </p:nvSpPr>
        <p:spPr bwMode="auto">
          <a:xfrm flipH="1">
            <a:off x="1331913" y="426561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87" name="Oval 899"/>
          <p:cNvSpPr>
            <a:spLocks noChangeArrowheads="1"/>
          </p:cNvSpPr>
          <p:nvPr/>
        </p:nvSpPr>
        <p:spPr bwMode="auto">
          <a:xfrm flipH="1">
            <a:off x="1366838" y="437197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88" name="Oval 900"/>
          <p:cNvSpPr>
            <a:spLocks noChangeArrowheads="1"/>
          </p:cNvSpPr>
          <p:nvPr/>
        </p:nvSpPr>
        <p:spPr bwMode="auto">
          <a:xfrm flipH="1">
            <a:off x="1298575" y="43703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89" name="Oval 901"/>
          <p:cNvSpPr>
            <a:spLocks noChangeArrowheads="1"/>
          </p:cNvSpPr>
          <p:nvPr/>
        </p:nvSpPr>
        <p:spPr bwMode="auto">
          <a:xfrm rot="17580000" flipH="1">
            <a:off x="1516857" y="429180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90" name="Oval 902"/>
          <p:cNvSpPr>
            <a:spLocks noChangeArrowheads="1"/>
          </p:cNvSpPr>
          <p:nvPr/>
        </p:nvSpPr>
        <p:spPr bwMode="auto">
          <a:xfrm rot="17580000" flipH="1">
            <a:off x="1481138" y="444182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91" name="Oval 903"/>
          <p:cNvSpPr>
            <a:spLocks noChangeArrowheads="1"/>
          </p:cNvSpPr>
          <p:nvPr/>
        </p:nvSpPr>
        <p:spPr bwMode="auto">
          <a:xfrm rot="17580000" flipH="1">
            <a:off x="1413669" y="430450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92" name="Oval 904"/>
          <p:cNvSpPr>
            <a:spLocks noChangeArrowheads="1"/>
          </p:cNvSpPr>
          <p:nvPr/>
        </p:nvSpPr>
        <p:spPr bwMode="auto">
          <a:xfrm flipH="1">
            <a:off x="1308100" y="4460875"/>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93" name="Oval 905"/>
          <p:cNvSpPr>
            <a:spLocks noChangeArrowheads="1"/>
          </p:cNvSpPr>
          <p:nvPr/>
        </p:nvSpPr>
        <p:spPr bwMode="auto">
          <a:xfrm flipH="1">
            <a:off x="3790950" y="169227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94" name="Oval 906"/>
          <p:cNvSpPr>
            <a:spLocks noChangeArrowheads="1"/>
          </p:cNvSpPr>
          <p:nvPr/>
        </p:nvSpPr>
        <p:spPr bwMode="auto">
          <a:xfrm flipH="1">
            <a:off x="1490663" y="4330700"/>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95" name="Oval 907"/>
          <p:cNvSpPr>
            <a:spLocks noChangeArrowheads="1"/>
          </p:cNvSpPr>
          <p:nvPr/>
        </p:nvSpPr>
        <p:spPr bwMode="auto">
          <a:xfrm flipH="1">
            <a:off x="1517650" y="444023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96" name="Oval 908"/>
          <p:cNvSpPr>
            <a:spLocks noChangeArrowheads="1"/>
          </p:cNvSpPr>
          <p:nvPr/>
        </p:nvSpPr>
        <p:spPr bwMode="auto">
          <a:xfrm flipH="1">
            <a:off x="3914775" y="5380038"/>
            <a:ext cx="33338"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97" name="Oval 909"/>
          <p:cNvSpPr>
            <a:spLocks noChangeArrowheads="1"/>
          </p:cNvSpPr>
          <p:nvPr/>
        </p:nvSpPr>
        <p:spPr bwMode="auto">
          <a:xfrm flipH="1">
            <a:off x="1262063" y="4562475"/>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98" name="Oval 910"/>
          <p:cNvSpPr>
            <a:spLocks noChangeArrowheads="1"/>
          </p:cNvSpPr>
          <p:nvPr/>
        </p:nvSpPr>
        <p:spPr bwMode="auto">
          <a:xfrm flipH="1">
            <a:off x="1354138" y="4483100"/>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199" name="Oval 911"/>
          <p:cNvSpPr>
            <a:spLocks noChangeArrowheads="1"/>
          </p:cNvSpPr>
          <p:nvPr/>
        </p:nvSpPr>
        <p:spPr bwMode="auto">
          <a:xfrm flipH="1">
            <a:off x="1454150" y="45212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00" name="Oval 912"/>
          <p:cNvSpPr>
            <a:spLocks noChangeArrowheads="1"/>
          </p:cNvSpPr>
          <p:nvPr/>
        </p:nvSpPr>
        <p:spPr bwMode="auto">
          <a:xfrm flipH="1">
            <a:off x="1535113" y="457200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01" name="Oval 913"/>
          <p:cNvSpPr>
            <a:spLocks noChangeArrowheads="1"/>
          </p:cNvSpPr>
          <p:nvPr/>
        </p:nvSpPr>
        <p:spPr bwMode="auto">
          <a:xfrm flipH="1">
            <a:off x="1504950" y="44465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02" name="Oval 914"/>
          <p:cNvSpPr>
            <a:spLocks noChangeArrowheads="1"/>
          </p:cNvSpPr>
          <p:nvPr/>
        </p:nvSpPr>
        <p:spPr bwMode="auto">
          <a:xfrm flipH="1">
            <a:off x="1485900" y="4383088"/>
            <a:ext cx="58738"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03" name="Oval 915"/>
          <p:cNvSpPr>
            <a:spLocks noChangeArrowheads="1"/>
          </p:cNvSpPr>
          <p:nvPr/>
        </p:nvSpPr>
        <p:spPr bwMode="auto">
          <a:xfrm flipH="1">
            <a:off x="1320800" y="443865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04" name="Oval 916"/>
          <p:cNvSpPr>
            <a:spLocks noChangeArrowheads="1"/>
          </p:cNvSpPr>
          <p:nvPr/>
        </p:nvSpPr>
        <p:spPr bwMode="auto">
          <a:xfrm flipH="1">
            <a:off x="1416050" y="44386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05" name="Oval 917"/>
          <p:cNvSpPr>
            <a:spLocks noChangeArrowheads="1"/>
          </p:cNvSpPr>
          <p:nvPr/>
        </p:nvSpPr>
        <p:spPr bwMode="auto">
          <a:xfrm flipH="1">
            <a:off x="3367088" y="31781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06" name="Oval 918"/>
          <p:cNvSpPr>
            <a:spLocks noChangeArrowheads="1"/>
          </p:cNvSpPr>
          <p:nvPr/>
        </p:nvSpPr>
        <p:spPr bwMode="auto">
          <a:xfrm flipH="1">
            <a:off x="1603375" y="45132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07" name="Oval 919"/>
          <p:cNvSpPr>
            <a:spLocks noChangeArrowheads="1"/>
          </p:cNvSpPr>
          <p:nvPr/>
        </p:nvSpPr>
        <p:spPr bwMode="auto">
          <a:xfrm rot="17580000" flipH="1">
            <a:off x="3278188" y="5378450"/>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08" name="Oval 920"/>
          <p:cNvSpPr>
            <a:spLocks noChangeArrowheads="1"/>
          </p:cNvSpPr>
          <p:nvPr/>
        </p:nvSpPr>
        <p:spPr bwMode="auto">
          <a:xfrm rot="17580000" flipH="1">
            <a:off x="1683544" y="45521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09" name="Oval 921"/>
          <p:cNvSpPr>
            <a:spLocks noChangeArrowheads="1"/>
          </p:cNvSpPr>
          <p:nvPr/>
        </p:nvSpPr>
        <p:spPr bwMode="auto">
          <a:xfrm flipH="1">
            <a:off x="1631950" y="370681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10" name="Oval 922"/>
          <p:cNvSpPr>
            <a:spLocks noChangeArrowheads="1"/>
          </p:cNvSpPr>
          <p:nvPr/>
        </p:nvSpPr>
        <p:spPr bwMode="auto">
          <a:xfrm flipH="1">
            <a:off x="1428750" y="37592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11" name="Oval 923"/>
          <p:cNvSpPr>
            <a:spLocks noChangeArrowheads="1"/>
          </p:cNvSpPr>
          <p:nvPr/>
        </p:nvSpPr>
        <p:spPr bwMode="auto">
          <a:xfrm flipH="1">
            <a:off x="1354138" y="37369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12" name="Oval 924"/>
          <p:cNvSpPr>
            <a:spLocks noChangeArrowheads="1"/>
          </p:cNvSpPr>
          <p:nvPr/>
        </p:nvSpPr>
        <p:spPr bwMode="auto">
          <a:xfrm flipH="1">
            <a:off x="1528763" y="3767138"/>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13" name="Oval 925"/>
          <p:cNvSpPr>
            <a:spLocks noChangeArrowheads="1"/>
          </p:cNvSpPr>
          <p:nvPr/>
        </p:nvSpPr>
        <p:spPr bwMode="auto">
          <a:xfrm flipH="1">
            <a:off x="1463675" y="37671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14" name="Oval 926"/>
          <p:cNvSpPr>
            <a:spLocks noChangeArrowheads="1"/>
          </p:cNvSpPr>
          <p:nvPr/>
        </p:nvSpPr>
        <p:spPr bwMode="auto">
          <a:xfrm flipH="1">
            <a:off x="1658938" y="3746500"/>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15" name="Oval 927"/>
          <p:cNvSpPr>
            <a:spLocks noChangeArrowheads="1"/>
          </p:cNvSpPr>
          <p:nvPr/>
        </p:nvSpPr>
        <p:spPr bwMode="auto">
          <a:xfrm flipH="1">
            <a:off x="2159000" y="38909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16" name="Oval 928"/>
          <p:cNvSpPr>
            <a:spLocks noChangeArrowheads="1"/>
          </p:cNvSpPr>
          <p:nvPr/>
        </p:nvSpPr>
        <p:spPr bwMode="auto">
          <a:xfrm flipH="1">
            <a:off x="2235200" y="373380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17" name="Oval 929"/>
          <p:cNvSpPr>
            <a:spLocks noChangeArrowheads="1"/>
          </p:cNvSpPr>
          <p:nvPr/>
        </p:nvSpPr>
        <p:spPr bwMode="auto">
          <a:xfrm flipH="1">
            <a:off x="2141538" y="3844925"/>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18" name="Oval 930"/>
          <p:cNvSpPr>
            <a:spLocks noChangeArrowheads="1"/>
          </p:cNvSpPr>
          <p:nvPr/>
        </p:nvSpPr>
        <p:spPr bwMode="auto">
          <a:xfrm flipH="1">
            <a:off x="2235200" y="37655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19" name="Oval 931"/>
          <p:cNvSpPr>
            <a:spLocks noChangeArrowheads="1"/>
          </p:cNvSpPr>
          <p:nvPr/>
        </p:nvSpPr>
        <p:spPr bwMode="auto">
          <a:xfrm flipH="1">
            <a:off x="2284413" y="3875088"/>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20" name="Oval 932"/>
          <p:cNvSpPr>
            <a:spLocks noChangeArrowheads="1"/>
          </p:cNvSpPr>
          <p:nvPr/>
        </p:nvSpPr>
        <p:spPr bwMode="auto">
          <a:xfrm flipH="1">
            <a:off x="2335213" y="38036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21" name="Oval 933"/>
          <p:cNvSpPr>
            <a:spLocks noChangeArrowheads="1"/>
          </p:cNvSpPr>
          <p:nvPr/>
        </p:nvSpPr>
        <p:spPr bwMode="auto">
          <a:xfrm flipH="1">
            <a:off x="1924050" y="3973513"/>
            <a:ext cx="38100"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22" name="Oval 934"/>
          <p:cNvSpPr>
            <a:spLocks noChangeArrowheads="1"/>
          </p:cNvSpPr>
          <p:nvPr/>
        </p:nvSpPr>
        <p:spPr bwMode="auto">
          <a:xfrm flipH="1">
            <a:off x="1890713" y="40782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23" name="Oval 935"/>
          <p:cNvSpPr>
            <a:spLocks noChangeArrowheads="1"/>
          </p:cNvSpPr>
          <p:nvPr/>
        </p:nvSpPr>
        <p:spPr bwMode="auto">
          <a:xfrm flipH="1">
            <a:off x="1898650" y="42926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24" name="Oval 936"/>
          <p:cNvSpPr>
            <a:spLocks noChangeArrowheads="1"/>
          </p:cNvSpPr>
          <p:nvPr/>
        </p:nvSpPr>
        <p:spPr bwMode="auto">
          <a:xfrm flipH="1">
            <a:off x="1901825" y="41687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25" name="Oval 937"/>
          <p:cNvSpPr>
            <a:spLocks noChangeArrowheads="1"/>
          </p:cNvSpPr>
          <p:nvPr/>
        </p:nvSpPr>
        <p:spPr bwMode="auto">
          <a:xfrm flipH="1">
            <a:off x="1854200" y="41100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26" name="Oval 938"/>
          <p:cNvSpPr>
            <a:spLocks noChangeArrowheads="1"/>
          </p:cNvSpPr>
          <p:nvPr/>
        </p:nvSpPr>
        <p:spPr bwMode="auto">
          <a:xfrm flipH="1">
            <a:off x="1854200" y="427037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27" name="Oval 939"/>
          <p:cNvSpPr>
            <a:spLocks noChangeArrowheads="1"/>
          </p:cNvSpPr>
          <p:nvPr/>
        </p:nvSpPr>
        <p:spPr bwMode="auto">
          <a:xfrm flipH="1">
            <a:off x="1947863" y="4191000"/>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28" name="Oval 940"/>
          <p:cNvSpPr>
            <a:spLocks noChangeArrowheads="1"/>
          </p:cNvSpPr>
          <p:nvPr/>
        </p:nvSpPr>
        <p:spPr bwMode="auto">
          <a:xfrm flipH="1">
            <a:off x="2417763" y="4148138"/>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29" name="Oval 941"/>
          <p:cNvSpPr>
            <a:spLocks noChangeArrowheads="1"/>
          </p:cNvSpPr>
          <p:nvPr/>
        </p:nvSpPr>
        <p:spPr bwMode="auto">
          <a:xfrm flipH="1">
            <a:off x="1914525" y="41465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30" name="Oval 942"/>
          <p:cNvSpPr>
            <a:spLocks noChangeArrowheads="1"/>
          </p:cNvSpPr>
          <p:nvPr/>
        </p:nvSpPr>
        <p:spPr bwMode="auto">
          <a:xfrm flipH="1">
            <a:off x="1176338" y="408305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31" name="Oval 943"/>
          <p:cNvSpPr>
            <a:spLocks noChangeArrowheads="1"/>
          </p:cNvSpPr>
          <p:nvPr/>
        </p:nvSpPr>
        <p:spPr bwMode="auto">
          <a:xfrm flipH="1">
            <a:off x="1270000" y="4164013"/>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32" name="Oval 944"/>
          <p:cNvSpPr>
            <a:spLocks noChangeArrowheads="1"/>
          </p:cNvSpPr>
          <p:nvPr/>
        </p:nvSpPr>
        <p:spPr bwMode="auto">
          <a:xfrm flipH="1">
            <a:off x="1270000" y="400208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33" name="Oval 945"/>
          <p:cNvSpPr>
            <a:spLocks noChangeArrowheads="1"/>
          </p:cNvSpPr>
          <p:nvPr/>
        </p:nvSpPr>
        <p:spPr bwMode="auto">
          <a:xfrm flipH="1">
            <a:off x="2393950" y="38782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34" name="Oval 946"/>
          <p:cNvSpPr>
            <a:spLocks noChangeArrowheads="1"/>
          </p:cNvSpPr>
          <p:nvPr/>
        </p:nvSpPr>
        <p:spPr bwMode="auto">
          <a:xfrm flipH="1">
            <a:off x="1130300" y="40020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35" name="Oval 947"/>
          <p:cNvSpPr>
            <a:spLocks noChangeArrowheads="1"/>
          </p:cNvSpPr>
          <p:nvPr/>
        </p:nvSpPr>
        <p:spPr bwMode="auto">
          <a:xfrm flipH="1">
            <a:off x="1060450" y="40005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36" name="Oval 948"/>
          <p:cNvSpPr>
            <a:spLocks noChangeArrowheads="1"/>
          </p:cNvSpPr>
          <p:nvPr/>
        </p:nvSpPr>
        <p:spPr bwMode="auto">
          <a:xfrm rot="17580000" flipH="1">
            <a:off x="1275557" y="3907631"/>
            <a:ext cx="87312"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37" name="Oval 949"/>
          <p:cNvSpPr>
            <a:spLocks noChangeArrowheads="1"/>
          </p:cNvSpPr>
          <p:nvPr/>
        </p:nvSpPr>
        <p:spPr bwMode="auto">
          <a:xfrm rot="17580000" flipH="1">
            <a:off x="1238250" y="4059238"/>
            <a:ext cx="87313" cy="777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38" name="Oval 950"/>
          <p:cNvSpPr>
            <a:spLocks noChangeArrowheads="1"/>
          </p:cNvSpPr>
          <p:nvPr/>
        </p:nvSpPr>
        <p:spPr bwMode="auto">
          <a:xfrm flipH="1">
            <a:off x="1085850" y="421640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39" name="Oval 951"/>
          <p:cNvSpPr>
            <a:spLocks noChangeArrowheads="1"/>
          </p:cNvSpPr>
          <p:nvPr/>
        </p:nvSpPr>
        <p:spPr bwMode="auto">
          <a:xfrm flipH="1">
            <a:off x="1073150" y="40909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40" name="Oval 952"/>
          <p:cNvSpPr>
            <a:spLocks noChangeArrowheads="1"/>
          </p:cNvSpPr>
          <p:nvPr/>
        </p:nvSpPr>
        <p:spPr bwMode="auto">
          <a:xfrm flipH="1">
            <a:off x="1160463" y="4041775"/>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41" name="Oval 953"/>
          <p:cNvSpPr>
            <a:spLocks noChangeArrowheads="1"/>
          </p:cNvSpPr>
          <p:nvPr/>
        </p:nvSpPr>
        <p:spPr bwMode="auto">
          <a:xfrm flipH="1">
            <a:off x="1252538" y="3960813"/>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42" name="Oval 954"/>
          <p:cNvSpPr>
            <a:spLocks noChangeArrowheads="1"/>
          </p:cNvSpPr>
          <p:nvPr/>
        </p:nvSpPr>
        <p:spPr bwMode="auto">
          <a:xfrm flipH="1">
            <a:off x="1279525" y="407193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43" name="Oval 955"/>
          <p:cNvSpPr>
            <a:spLocks noChangeArrowheads="1"/>
          </p:cNvSpPr>
          <p:nvPr/>
        </p:nvSpPr>
        <p:spPr bwMode="auto">
          <a:xfrm flipH="1">
            <a:off x="1058863" y="36845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44" name="Oval 956"/>
          <p:cNvSpPr>
            <a:spLocks noChangeArrowheads="1"/>
          </p:cNvSpPr>
          <p:nvPr/>
        </p:nvSpPr>
        <p:spPr bwMode="auto">
          <a:xfrm flipH="1">
            <a:off x="1041400" y="41941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45" name="Oval 957"/>
          <p:cNvSpPr>
            <a:spLocks noChangeArrowheads="1"/>
          </p:cNvSpPr>
          <p:nvPr/>
        </p:nvSpPr>
        <p:spPr bwMode="auto">
          <a:xfrm flipH="1">
            <a:off x="1117600" y="411321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46" name="Oval 958"/>
          <p:cNvSpPr>
            <a:spLocks noChangeArrowheads="1"/>
          </p:cNvSpPr>
          <p:nvPr/>
        </p:nvSpPr>
        <p:spPr bwMode="auto">
          <a:xfrm flipH="1">
            <a:off x="1184275" y="42243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47" name="Oval 959"/>
          <p:cNvSpPr>
            <a:spLocks noChangeArrowheads="1"/>
          </p:cNvSpPr>
          <p:nvPr/>
        </p:nvSpPr>
        <p:spPr bwMode="auto">
          <a:xfrm flipH="1">
            <a:off x="1217613" y="415290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48" name="Oval 960"/>
          <p:cNvSpPr>
            <a:spLocks noChangeArrowheads="1"/>
          </p:cNvSpPr>
          <p:nvPr/>
        </p:nvSpPr>
        <p:spPr bwMode="auto">
          <a:xfrm flipH="1">
            <a:off x="1117600" y="422275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49" name="Oval 961"/>
          <p:cNvSpPr>
            <a:spLocks noChangeArrowheads="1"/>
          </p:cNvSpPr>
          <p:nvPr/>
        </p:nvSpPr>
        <p:spPr bwMode="auto">
          <a:xfrm flipH="1">
            <a:off x="1314450" y="42021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50" name="Oval 962"/>
          <p:cNvSpPr>
            <a:spLocks noChangeArrowheads="1"/>
          </p:cNvSpPr>
          <p:nvPr/>
        </p:nvSpPr>
        <p:spPr bwMode="auto">
          <a:xfrm flipH="1">
            <a:off x="1266825" y="407828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51" name="Oval 963"/>
          <p:cNvSpPr>
            <a:spLocks noChangeArrowheads="1"/>
          </p:cNvSpPr>
          <p:nvPr/>
        </p:nvSpPr>
        <p:spPr bwMode="auto">
          <a:xfrm flipH="1">
            <a:off x="989013" y="4164013"/>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52" name="Oval 964"/>
          <p:cNvSpPr>
            <a:spLocks noChangeArrowheads="1"/>
          </p:cNvSpPr>
          <p:nvPr/>
        </p:nvSpPr>
        <p:spPr bwMode="auto">
          <a:xfrm flipH="1">
            <a:off x="1187450" y="43688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53" name="Oval 965"/>
          <p:cNvSpPr>
            <a:spLocks noChangeArrowheads="1"/>
          </p:cNvSpPr>
          <p:nvPr/>
        </p:nvSpPr>
        <p:spPr bwMode="auto">
          <a:xfrm flipH="1">
            <a:off x="1177925" y="407035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54" name="Oval 966"/>
          <p:cNvSpPr>
            <a:spLocks noChangeArrowheads="1"/>
          </p:cNvSpPr>
          <p:nvPr/>
        </p:nvSpPr>
        <p:spPr bwMode="auto">
          <a:xfrm flipH="1">
            <a:off x="1265238" y="3424238"/>
            <a:ext cx="85725"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55" name="Oval 967"/>
          <p:cNvSpPr>
            <a:spLocks noChangeArrowheads="1"/>
          </p:cNvSpPr>
          <p:nvPr/>
        </p:nvSpPr>
        <p:spPr bwMode="auto">
          <a:xfrm flipH="1">
            <a:off x="1058863" y="42354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56" name="Oval 968"/>
          <p:cNvSpPr>
            <a:spLocks noChangeArrowheads="1"/>
          </p:cNvSpPr>
          <p:nvPr/>
        </p:nvSpPr>
        <p:spPr bwMode="auto">
          <a:xfrm flipH="1">
            <a:off x="1152525" y="43164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57" name="Oval 969"/>
          <p:cNvSpPr>
            <a:spLocks noChangeArrowheads="1"/>
          </p:cNvSpPr>
          <p:nvPr/>
        </p:nvSpPr>
        <p:spPr bwMode="auto">
          <a:xfrm flipH="1">
            <a:off x="1136650" y="41544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58" name="Oval 970"/>
          <p:cNvSpPr>
            <a:spLocks noChangeArrowheads="1"/>
          </p:cNvSpPr>
          <p:nvPr/>
        </p:nvSpPr>
        <p:spPr bwMode="auto">
          <a:xfrm flipH="1">
            <a:off x="1460500" y="4214813"/>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59" name="Oval 971"/>
          <p:cNvSpPr>
            <a:spLocks noChangeArrowheads="1"/>
          </p:cNvSpPr>
          <p:nvPr/>
        </p:nvSpPr>
        <p:spPr bwMode="auto">
          <a:xfrm rot="17580000" flipH="1">
            <a:off x="1139826" y="4059237"/>
            <a:ext cx="87312"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60" name="Oval 972"/>
          <p:cNvSpPr>
            <a:spLocks noChangeArrowheads="1"/>
          </p:cNvSpPr>
          <p:nvPr/>
        </p:nvSpPr>
        <p:spPr bwMode="auto">
          <a:xfrm rot="17580000" flipH="1">
            <a:off x="1117600" y="4214813"/>
            <a:ext cx="74613" cy="650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61" name="Oval 973"/>
          <p:cNvSpPr>
            <a:spLocks noChangeArrowheads="1"/>
          </p:cNvSpPr>
          <p:nvPr/>
        </p:nvSpPr>
        <p:spPr bwMode="auto">
          <a:xfrm flipH="1">
            <a:off x="1041400" y="41941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62" name="Oval 974"/>
          <p:cNvSpPr>
            <a:spLocks noChangeArrowheads="1"/>
          </p:cNvSpPr>
          <p:nvPr/>
        </p:nvSpPr>
        <p:spPr bwMode="auto">
          <a:xfrm flipH="1">
            <a:off x="1073150" y="41449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63" name="Oval 975"/>
          <p:cNvSpPr>
            <a:spLocks noChangeArrowheads="1"/>
          </p:cNvSpPr>
          <p:nvPr/>
        </p:nvSpPr>
        <p:spPr bwMode="auto">
          <a:xfrm flipH="1">
            <a:off x="1162050" y="422433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64" name="Oval 976"/>
          <p:cNvSpPr>
            <a:spLocks noChangeArrowheads="1"/>
          </p:cNvSpPr>
          <p:nvPr/>
        </p:nvSpPr>
        <p:spPr bwMode="auto">
          <a:xfrm flipH="1">
            <a:off x="1047750" y="43767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65" name="Oval 977"/>
          <p:cNvSpPr>
            <a:spLocks noChangeArrowheads="1"/>
          </p:cNvSpPr>
          <p:nvPr/>
        </p:nvSpPr>
        <p:spPr bwMode="auto">
          <a:xfrm flipH="1">
            <a:off x="1098550" y="43053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66" name="Oval 978"/>
          <p:cNvSpPr>
            <a:spLocks noChangeArrowheads="1"/>
          </p:cNvSpPr>
          <p:nvPr/>
        </p:nvSpPr>
        <p:spPr bwMode="auto">
          <a:xfrm flipH="1">
            <a:off x="3054350" y="3681413"/>
            <a:ext cx="63500"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67" name="Oval 979"/>
          <p:cNvSpPr>
            <a:spLocks noChangeArrowheads="1"/>
          </p:cNvSpPr>
          <p:nvPr/>
        </p:nvSpPr>
        <p:spPr bwMode="auto">
          <a:xfrm flipH="1">
            <a:off x="1149350" y="423068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68" name="Oval 980"/>
          <p:cNvSpPr>
            <a:spLocks noChangeArrowheads="1"/>
          </p:cNvSpPr>
          <p:nvPr/>
        </p:nvSpPr>
        <p:spPr bwMode="auto">
          <a:xfrm flipH="1">
            <a:off x="2027238" y="4227513"/>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69" name="Oval 981"/>
          <p:cNvSpPr>
            <a:spLocks noChangeArrowheads="1"/>
          </p:cNvSpPr>
          <p:nvPr/>
        </p:nvSpPr>
        <p:spPr bwMode="auto">
          <a:xfrm flipH="1">
            <a:off x="1060450" y="422275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70" name="Oval 982"/>
          <p:cNvSpPr>
            <a:spLocks noChangeArrowheads="1"/>
          </p:cNvSpPr>
          <p:nvPr/>
        </p:nvSpPr>
        <p:spPr bwMode="auto">
          <a:xfrm flipH="1">
            <a:off x="2316163" y="38179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71" name="Oval 983"/>
          <p:cNvSpPr>
            <a:spLocks noChangeArrowheads="1"/>
          </p:cNvSpPr>
          <p:nvPr/>
        </p:nvSpPr>
        <p:spPr bwMode="auto">
          <a:xfrm flipH="1">
            <a:off x="2254250" y="403225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72" name="Oval 984"/>
          <p:cNvSpPr>
            <a:spLocks noChangeArrowheads="1"/>
          </p:cNvSpPr>
          <p:nvPr/>
        </p:nvSpPr>
        <p:spPr bwMode="auto">
          <a:xfrm flipH="1">
            <a:off x="2257425" y="39068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73" name="Oval 985"/>
          <p:cNvSpPr>
            <a:spLocks noChangeArrowheads="1"/>
          </p:cNvSpPr>
          <p:nvPr/>
        </p:nvSpPr>
        <p:spPr bwMode="auto">
          <a:xfrm flipH="1">
            <a:off x="2303463" y="392906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74" name="Oval 986"/>
          <p:cNvSpPr>
            <a:spLocks noChangeArrowheads="1"/>
          </p:cNvSpPr>
          <p:nvPr/>
        </p:nvSpPr>
        <p:spPr bwMode="auto">
          <a:xfrm flipH="1">
            <a:off x="1231900" y="44767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75" name="Oval 987"/>
          <p:cNvSpPr>
            <a:spLocks noChangeArrowheads="1"/>
          </p:cNvSpPr>
          <p:nvPr/>
        </p:nvSpPr>
        <p:spPr bwMode="auto">
          <a:xfrm flipH="1">
            <a:off x="1658938" y="46466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76" name="Oval 988"/>
          <p:cNvSpPr>
            <a:spLocks noChangeArrowheads="1"/>
          </p:cNvSpPr>
          <p:nvPr/>
        </p:nvSpPr>
        <p:spPr bwMode="auto">
          <a:xfrm flipH="1">
            <a:off x="2270125" y="38862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77" name="Oval 989"/>
          <p:cNvSpPr>
            <a:spLocks noChangeArrowheads="1"/>
          </p:cNvSpPr>
          <p:nvPr/>
        </p:nvSpPr>
        <p:spPr bwMode="auto">
          <a:xfrm flipH="1">
            <a:off x="2144713" y="42560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78" name="Oval 990"/>
          <p:cNvSpPr>
            <a:spLocks noChangeArrowheads="1"/>
          </p:cNvSpPr>
          <p:nvPr/>
        </p:nvSpPr>
        <p:spPr bwMode="auto">
          <a:xfrm flipH="1">
            <a:off x="2111375" y="42783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79" name="Oval 991"/>
          <p:cNvSpPr>
            <a:spLocks noChangeArrowheads="1"/>
          </p:cNvSpPr>
          <p:nvPr/>
        </p:nvSpPr>
        <p:spPr bwMode="auto">
          <a:xfrm flipH="1">
            <a:off x="2292350" y="440213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80" name="Oval 992"/>
          <p:cNvSpPr>
            <a:spLocks noChangeArrowheads="1"/>
          </p:cNvSpPr>
          <p:nvPr/>
        </p:nvSpPr>
        <p:spPr bwMode="auto">
          <a:xfrm flipH="1">
            <a:off x="2243138" y="43449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81" name="Oval 993"/>
          <p:cNvSpPr>
            <a:spLocks noChangeArrowheads="1"/>
          </p:cNvSpPr>
          <p:nvPr/>
        </p:nvSpPr>
        <p:spPr bwMode="auto">
          <a:xfrm flipH="1">
            <a:off x="2243138" y="45053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82" name="Oval 994"/>
          <p:cNvSpPr>
            <a:spLocks noChangeArrowheads="1"/>
          </p:cNvSpPr>
          <p:nvPr/>
        </p:nvSpPr>
        <p:spPr bwMode="auto">
          <a:xfrm flipH="1">
            <a:off x="2305050" y="438150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83" name="Oval 995"/>
          <p:cNvSpPr>
            <a:spLocks noChangeArrowheads="1"/>
          </p:cNvSpPr>
          <p:nvPr/>
        </p:nvSpPr>
        <p:spPr bwMode="auto">
          <a:xfrm flipH="1">
            <a:off x="2100263" y="36576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84" name="Oval 996"/>
          <p:cNvSpPr>
            <a:spLocks noChangeArrowheads="1"/>
          </p:cNvSpPr>
          <p:nvPr/>
        </p:nvSpPr>
        <p:spPr bwMode="auto">
          <a:xfrm flipH="1">
            <a:off x="2197100" y="3843338"/>
            <a:ext cx="58738"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85" name="Oval 997"/>
          <p:cNvSpPr>
            <a:spLocks noChangeArrowheads="1"/>
          </p:cNvSpPr>
          <p:nvPr/>
        </p:nvSpPr>
        <p:spPr bwMode="auto">
          <a:xfrm rot="14220000" flipH="1">
            <a:off x="1901032" y="379333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86" name="Oval 998"/>
          <p:cNvSpPr>
            <a:spLocks noChangeArrowheads="1"/>
          </p:cNvSpPr>
          <p:nvPr/>
        </p:nvSpPr>
        <p:spPr bwMode="auto">
          <a:xfrm flipH="1">
            <a:off x="2079625" y="38195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87" name="Oval 999"/>
          <p:cNvSpPr>
            <a:spLocks noChangeArrowheads="1"/>
          </p:cNvSpPr>
          <p:nvPr/>
        </p:nvSpPr>
        <p:spPr bwMode="auto">
          <a:xfrm flipH="1">
            <a:off x="2073275" y="38354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88" name="Oval 1000"/>
          <p:cNvSpPr>
            <a:spLocks noChangeArrowheads="1"/>
          </p:cNvSpPr>
          <p:nvPr/>
        </p:nvSpPr>
        <p:spPr bwMode="auto">
          <a:xfrm flipH="1">
            <a:off x="2032000" y="42672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89" name="Oval 1001"/>
          <p:cNvSpPr>
            <a:spLocks noChangeArrowheads="1"/>
          </p:cNvSpPr>
          <p:nvPr/>
        </p:nvSpPr>
        <p:spPr bwMode="auto">
          <a:xfrm flipH="1">
            <a:off x="2197100" y="3843338"/>
            <a:ext cx="58738" cy="396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90" name="Oval 1002"/>
          <p:cNvSpPr>
            <a:spLocks noChangeArrowheads="1"/>
          </p:cNvSpPr>
          <p:nvPr/>
        </p:nvSpPr>
        <p:spPr bwMode="auto">
          <a:xfrm rot="14220000" flipH="1">
            <a:off x="1901032" y="379333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91" name="Oval 1003"/>
          <p:cNvSpPr>
            <a:spLocks noChangeArrowheads="1"/>
          </p:cNvSpPr>
          <p:nvPr/>
        </p:nvSpPr>
        <p:spPr bwMode="auto">
          <a:xfrm flipH="1">
            <a:off x="2079625" y="381952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92" name="Oval 1004"/>
          <p:cNvSpPr>
            <a:spLocks noChangeArrowheads="1"/>
          </p:cNvSpPr>
          <p:nvPr/>
        </p:nvSpPr>
        <p:spPr bwMode="auto">
          <a:xfrm rot="14220000" flipH="1">
            <a:off x="2058194" y="406003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93" name="Oval 1005"/>
          <p:cNvSpPr>
            <a:spLocks noChangeArrowheads="1"/>
          </p:cNvSpPr>
          <p:nvPr/>
        </p:nvSpPr>
        <p:spPr bwMode="auto">
          <a:xfrm flipH="1">
            <a:off x="2095500" y="38115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94" name="Oval 1006"/>
          <p:cNvSpPr>
            <a:spLocks noChangeArrowheads="1"/>
          </p:cNvSpPr>
          <p:nvPr/>
        </p:nvSpPr>
        <p:spPr bwMode="auto">
          <a:xfrm flipH="1">
            <a:off x="1490663" y="33607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95" name="Oval 1007"/>
          <p:cNvSpPr>
            <a:spLocks noChangeArrowheads="1"/>
          </p:cNvSpPr>
          <p:nvPr/>
        </p:nvSpPr>
        <p:spPr bwMode="auto">
          <a:xfrm flipH="1">
            <a:off x="2076450" y="3833813"/>
            <a:ext cx="38100"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96" name="Oval 1008"/>
          <p:cNvSpPr>
            <a:spLocks noChangeArrowheads="1"/>
          </p:cNvSpPr>
          <p:nvPr/>
        </p:nvSpPr>
        <p:spPr bwMode="auto">
          <a:xfrm flipH="1">
            <a:off x="2032000" y="3732213"/>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97" name="Oval 1009"/>
          <p:cNvSpPr>
            <a:spLocks noChangeArrowheads="1"/>
          </p:cNvSpPr>
          <p:nvPr/>
        </p:nvSpPr>
        <p:spPr bwMode="auto">
          <a:xfrm flipH="1">
            <a:off x="1828800" y="378460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98" name="Oval 1010"/>
          <p:cNvSpPr>
            <a:spLocks noChangeArrowheads="1"/>
          </p:cNvSpPr>
          <p:nvPr/>
        </p:nvSpPr>
        <p:spPr bwMode="auto">
          <a:xfrm flipH="1">
            <a:off x="1785938" y="37623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299" name="Oval 1011"/>
          <p:cNvSpPr>
            <a:spLocks noChangeArrowheads="1"/>
          </p:cNvSpPr>
          <p:nvPr/>
        </p:nvSpPr>
        <p:spPr bwMode="auto">
          <a:xfrm flipH="1">
            <a:off x="1928813" y="37925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00" name="Oval 1012"/>
          <p:cNvSpPr>
            <a:spLocks noChangeArrowheads="1"/>
          </p:cNvSpPr>
          <p:nvPr/>
        </p:nvSpPr>
        <p:spPr bwMode="auto">
          <a:xfrm flipH="1">
            <a:off x="1863725" y="37909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01" name="Oval 1013"/>
          <p:cNvSpPr>
            <a:spLocks noChangeArrowheads="1"/>
          </p:cNvSpPr>
          <p:nvPr/>
        </p:nvSpPr>
        <p:spPr bwMode="auto">
          <a:xfrm flipH="1">
            <a:off x="2060575" y="37703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02" name="Oval 1014"/>
          <p:cNvSpPr>
            <a:spLocks noChangeArrowheads="1"/>
          </p:cNvSpPr>
          <p:nvPr/>
        </p:nvSpPr>
        <p:spPr bwMode="auto">
          <a:xfrm flipH="1">
            <a:off x="1803400" y="38036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03" name="Oval 1015"/>
          <p:cNvSpPr>
            <a:spLocks noChangeArrowheads="1"/>
          </p:cNvSpPr>
          <p:nvPr/>
        </p:nvSpPr>
        <p:spPr bwMode="auto">
          <a:xfrm flipH="1">
            <a:off x="1898650" y="3884613"/>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04" name="Oval 1016"/>
          <p:cNvSpPr>
            <a:spLocks noChangeArrowheads="1"/>
          </p:cNvSpPr>
          <p:nvPr/>
        </p:nvSpPr>
        <p:spPr bwMode="auto">
          <a:xfrm flipH="1">
            <a:off x="1898650" y="372268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05" name="Oval 1017"/>
          <p:cNvSpPr>
            <a:spLocks noChangeArrowheads="1"/>
          </p:cNvSpPr>
          <p:nvPr/>
        </p:nvSpPr>
        <p:spPr bwMode="auto">
          <a:xfrm flipH="1">
            <a:off x="1757363" y="372268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06" name="Oval 1018"/>
          <p:cNvSpPr>
            <a:spLocks noChangeArrowheads="1"/>
          </p:cNvSpPr>
          <p:nvPr/>
        </p:nvSpPr>
        <p:spPr bwMode="auto">
          <a:xfrm rot="17580000" flipH="1">
            <a:off x="1862931" y="3782219"/>
            <a:ext cx="746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07" name="Oval 1019"/>
          <p:cNvSpPr>
            <a:spLocks noChangeArrowheads="1"/>
          </p:cNvSpPr>
          <p:nvPr/>
        </p:nvSpPr>
        <p:spPr bwMode="auto">
          <a:xfrm flipH="1">
            <a:off x="1695450" y="393700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08" name="Oval 1020"/>
          <p:cNvSpPr>
            <a:spLocks noChangeArrowheads="1"/>
          </p:cNvSpPr>
          <p:nvPr/>
        </p:nvSpPr>
        <p:spPr bwMode="auto">
          <a:xfrm flipH="1">
            <a:off x="1698625" y="38115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09" name="Oval 1021"/>
          <p:cNvSpPr>
            <a:spLocks noChangeArrowheads="1"/>
          </p:cNvSpPr>
          <p:nvPr/>
        </p:nvSpPr>
        <p:spPr bwMode="auto">
          <a:xfrm flipH="1">
            <a:off x="1785938" y="37623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10" name="Oval 1022"/>
          <p:cNvSpPr>
            <a:spLocks noChangeArrowheads="1"/>
          </p:cNvSpPr>
          <p:nvPr/>
        </p:nvSpPr>
        <p:spPr bwMode="auto">
          <a:xfrm flipH="1">
            <a:off x="1905000" y="3792538"/>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11" name="Oval 1023"/>
          <p:cNvSpPr>
            <a:spLocks noChangeArrowheads="1"/>
          </p:cNvSpPr>
          <p:nvPr/>
        </p:nvSpPr>
        <p:spPr bwMode="auto">
          <a:xfrm flipH="1">
            <a:off x="1651000" y="37544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12" name="Oval 0"/>
          <p:cNvSpPr>
            <a:spLocks noChangeArrowheads="1"/>
          </p:cNvSpPr>
          <p:nvPr/>
        </p:nvSpPr>
        <p:spPr bwMode="auto">
          <a:xfrm flipH="1">
            <a:off x="1651000" y="39147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13" name="Oval 1"/>
          <p:cNvSpPr>
            <a:spLocks noChangeArrowheads="1"/>
          </p:cNvSpPr>
          <p:nvPr/>
        </p:nvSpPr>
        <p:spPr bwMode="auto">
          <a:xfrm flipH="1">
            <a:off x="1744663" y="383381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14" name="Oval 2"/>
          <p:cNvSpPr>
            <a:spLocks noChangeArrowheads="1"/>
          </p:cNvSpPr>
          <p:nvPr/>
        </p:nvSpPr>
        <p:spPr bwMode="auto">
          <a:xfrm flipH="1">
            <a:off x="1793875" y="39449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15" name="Oval 3"/>
          <p:cNvSpPr>
            <a:spLocks noChangeArrowheads="1"/>
          </p:cNvSpPr>
          <p:nvPr/>
        </p:nvSpPr>
        <p:spPr bwMode="auto">
          <a:xfrm flipH="1">
            <a:off x="1844675" y="38735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16" name="Oval 4"/>
          <p:cNvSpPr>
            <a:spLocks noChangeArrowheads="1"/>
          </p:cNvSpPr>
          <p:nvPr/>
        </p:nvSpPr>
        <p:spPr bwMode="auto">
          <a:xfrm flipH="1">
            <a:off x="1727200" y="394335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17" name="Oval 5"/>
          <p:cNvSpPr>
            <a:spLocks noChangeArrowheads="1"/>
          </p:cNvSpPr>
          <p:nvPr/>
        </p:nvSpPr>
        <p:spPr bwMode="auto">
          <a:xfrm flipH="1">
            <a:off x="1924050" y="39227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18" name="Oval 6"/>
          <p:cNvSpPr>
            <a:spLocks noChangeArrowheads="1"/>
          </p:cNvSpPr>
          <p:nvPr/>
        </p:nvSpPr>
        <p:spPr bwMode="auto">
          <a:xfrm flipH="1">
            <a:off x="2039938" y="3556000"/>
            <a:ext cx="68262"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19" name="Oval 7"/>
          <p:cNvSpPr>
            <a:spLocks noChangeArrowheads="1"/>
          </p:cNvSpPr>
          <p:nvPr/>
        </p:nvSpPr>
        <p:spPr bwMode="auto">
          <a:xfrm flipH="1">
            <a:off x="1874838" y="37068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20" name="Oval 8"/>
          <p:cNvSpPr>
            <a:spLocks noChangeArrowheads="1"/>
          </p:cNvSpPr>
          <p:nvPr/>
        </p:nvSpPr>
        <p:spPr bwMode="auto">
          <a:xfrm flipH="1">
            <a:off x="1711325" y="37909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21" name="Oval 9"/>
          <p:cNvSpPr>
            <a:spLocks noChangeArrowheads="1"/>
          </p:cNvSpPr>
          <p:nvPr/>
        </p:nvSpPr>
        <p:spPr bwMode="auto">
          <a:xfrm flipH="1">
            <a:off x="1803400" y="379095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22" name="Oval 10"/>
          <p:cNvSpPr>
            <a:spLocks noChangeArrowheads="1"/>
          </p:cNvSpPr>
          <p:nvPr/>
        </p:nvSpPr>
        <p:spPr bwMode="auto">
          <a:xfrm flipH="1">
            <a:off x="1758950" y="370998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23" name="Oval 11"/>
          <p:cNvSpPr>
            <a:spLocks noChangeArrowheads="1"/>
          </p:cNvSpPr>
          <p:nvPr/>
        </p:nvSpPr>
        <p:spPr bwMode="auto">
          <a:xfrm flipH="1">
            <a:off x="1668463" y="39560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24" name="Oval 12"/>
          <p:cNvSpPr>
            <a:spLocks noChangeArrowheads="1"/>
          </p:cNvSpPr>
          <p:nvPr/>
        </p:nvSpPr>
        <p:spPr bwMode="auto">
          <a:xfrm flipH="1">
            <a:off x="1762125" y="40370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25" name="Oval 13"/>
          <p:cNvSpPr>
            <a:spLocks noChangeArrowheads="1"/>
          </p:cNvSpPr>
          <p:nvPr/>
        </p:nvSpPr>
        <p:spPr bwMode="auto">
          <a:xfrm flipH="1">
            <a:off x="1762125" y="38750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26" name="Oval 14"/>
          <p:cNvSpPr>
            <a:spLocks noChangeArrowheads="1"/>
          </p:cNvSpPr>
          <p:nvPr/>
        </p:nvSpPr>
        <p:spPr bwMode="auto">
          <a:xfrm flipH="1">
            <a:off x="1620838" y="38750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27" name="Oval 15"/>
          <p:cNvSpPr>
            <a:spLocks noChangeArrowheads="1"/>
          </p:cNvSpPr>
          <p:nvPr/>
        </p:nvSpPr>
        <p:spPr bwMode="auto">
          <a:xfrm flipH="1">
            <a:off x="1308100" y="355600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28" name="Oval 16"/>
          <p:cNvSpPr>
            <a:spLocks noChangeArrowheads="1"/>
          </p:cNvSpPr>
          <p:nvPr/>
        </p:nvSpPr>
        <p:spPr bwMode="auto">
          <a:xfrm rot="17580000" flipH="1">
            <a:off x="1764507" y="3783806"/>
            <a:ext cx="746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29" name="Oval 17"/>
          <p:cNvSpPr>
            <a:spLocks noChangeArrowheads="1"/>
          </p:cNvSpPr>
          <p:nvPr/>
        </p:nvSpPr>
        <p:spPr bwMode="auto">
          <a:xfrm rot="17580000" flipH="1">
            <a:off x="1727200" y="3935413"/>
            <a:ext cx="74613" cy="650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30" name="Oval 18"/>
          <p:cNvSpPr>
            <a:spLocks noChangeArrowheads="1"/>
          </p:cNvSpPr>
          <p:nvPr/>
        </p:nvSpPr>
        <p:spPr bwMode="auto">
          <a:xfrm rot="17580000" flipH="1">
            <a:off x="1659732" y="3796506"/>
            <a:ext cx="746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31" name="Oval 19"/>
          <p:cNvSpPr>
            <a:spLocks noChangeArrowheads="1"/>
          </p:cNvSpPr>
          <p:nvPr/>
        </p:nvSpPr>
        <p:spPr bwMode="auto">
          <a:xfrm flipH="1">
            <a:off x="1139825" y="369728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32" name="Oval 20"/>
          <p:cNvSpPr>
            <a:spLocks noChangeArrowheads="1"/>
          </p:cNvSpPr>
          <p:nvPr/>
        </p:nvSpPr>
        <p:spPr bwMode="auto">
          <a:xfrm flipH="1">
            <a:off x="1651000" y="39147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33" name="Oval 21"/>
          <p:cNvSpPr>
            <a:spLocks noChangeArrowheads="1"/>
          </p:cNvSpPr>
          <p:nvPr/>
        </p:nvSpPr>
        <p:spPr bwMode="auto">
          <a:xfrm flipH="1">
            <a:off x="1744663" y="383381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34" name="Oval 22"/>
          <p:cNvSpPr>
            <a:spLocks noChangeArrowheads="1"/>
          </p:cNvSpPr>
          <p:nvPr/>
        </p:nvSpPr>
        <p:spPr bwMode="auto">
          <a:xfrm flipH="1">
            <a:off x="1771650" y="394493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35" name="Oval 23"/>
          <p:cNvSpPr>
            <a:spLocks noChangeArrowheads="1"/>
          </p:cNvSpPr>
          <p:nvPr/>
        </p:nvSpPr>
        <p:spPr bwMode="auto">
          <a:xfrm flipH="1">
            <a:off x="1516063" y="39068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36" name="Oval 24"/>
          <p:cNvSpPr>
            <a:spLocks noChangeArrowheads="1"/>
          </p:cNvSpPr>
          <p:nvPr/>
        </p:nvSpPr>
        <p:spPr bwMode="auto">
          <a:xfrm flipH="1">
            <a:off x="1608138" y="39862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37" name="Oval 25"/>
          <p:cNvSpPr>
            <a:spLocks noChangeArrowheads="1"/>
          </p:cNvSpPr>
          <p:nvPr/>
        </p:nvSpPr>
        <p:spPr bwMode="auto">
          <a:xfrm flipH="1">
            <a:off x="1708150" y="40259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38" name="Oval 26"/>
          <p:cNvSpPr>
            <a:spLocks noChangeArrowheads="1"/>
          </p:cNvSpPr>
          <p:nvPr/>
        </p:nvSpPr>
        <p:spPr bwMode="auto">
          <a:xfrm flipH="1">
            <a:off x="1758950" y="395128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39" name="Oval 27"/>
          <p:cNvSpPr>
            <a:spLocks noChangeArrowheads="1"/>
          </p:cNvSpPr>
          <p:nvPr/>
        </p:nvSpPr>
        <p:spPr bwMode="auto">
          <a:xfrm flipH="1">
            <a:off x="1739900" y="38592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40" name="Oval 28"/>
          <p:cNvSpPr>
            <a:spLocks noChangeArrowheads="1"/>
          </p:cNvSpPr>
          <p:nvPr/>
        </p:nvSpPr>
        <p:spPr bwMode="auto">
          <a:xfrm flipH="1">
            <a:off x="1492250" y="474980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41" name="Oval 29"/>
          <p:cNvSpPr>
            <a:spLocks noChangeArrowheads="1"/>
          </p:cNvSpPr>
          <p:nvPr/>
        </p:nvSpPr>
        <p:spPr bwMode="auto">
          <a:xfrm flipH="1">
            <a:off x="1670050" y="394335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42" name="Oval 30"/>
          <p:cNvSpPr>
            <a:spLocks noChangeArrowheads="1"/>
          </p:cNvSpPr>
          <p:nvPr/>
        </p:nvSpPr>
        <p:spPr bwMode="auto">
          <a:xfrm flipH="1">
            <a:off x="1622425" y="38623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43" name="Oval 31"/>
          <p:cNvSpPr>
            <a:spLocks noChangeArrowheads="1"/>
          </p:cNvSpPr>
          <p:nvPr/>
        </p:nvSpPr>
        <p:spPr bwMode="auto">
          <a:xfrm rot="14220000" flipH="1">
            <a:off x="1427163" y="3589337"/>
            <a:ext cx="39688"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44" name="Oval 32"/>
          <p:cNvSpPr>
            <a:spLocks noChangeArrowheads="1"/>
          </p:cNvSpPr>
          <p:nvPr/>
        </p:nvSpPr>
        <p:spPr bwMode="auto">
          <a:xfrm rot="14220000" flipH="1">
            <a:off x="1427163" y="3589337"/>
            <a:ext cx="39688"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45" name="Oval 33"/>
          <p:cNvSpPr>
            <a:spLocks noChangeArrowheads="1"/>
          </p:cNvSpPr>
          <p:nvPr/>
        </p:nvSpPr>
        <p:spPr bwMode="auto">
          <a:xfrm flipH="1">
            <a:off x="1447800" y="32527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46" name="Oval 34"/>
          <p:cNvSpPr>
            <a:spLocks noChangeArrowheads="1"/>
          </p:cNvSpPr>
          <p:nvPr/>
        </p:nvSpPr>
        <p:spPr bwMode="auto">
          <a:xfrm flipH="1">
            <a:off x="1447800" y="34131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47" name="Oval 35"/>
          <p:cNvSpPr>
            <a:spLocks noChangeArrowheads="1"/>
          </p:cNvSpPr>
          <p:nvPr/>
        </p:nvSpPr>
        <p:spPr bwMode="auto">
          <a:xfrm flipH="1">
            <a:off x="1417638" y="33670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48" name="Oval 36"/>
          <p:cNvSpPr>
            <a:spLocks noChangeArrowheads="1"/>
          </p:cNvSpPr>
          <p:nvPr/>
        </p:nvSpPr>
        <p:spPr bwMode="auto">
          <a:xfrm flipH="1">
            <a:off x="1339850" y="35814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49" name="Oval 37"/>
          <p:cNvSpPr>
            <a:spLocks noChangeArrowheads="1"/>
          </p:cNvSpPr>
          <p:nvPr/>
        </p:nvSpPr>
        <p:spPr bwMode="auto">
          <a:xfrm flipH="1">
            <a:off x="1343025" y="345598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50" name="Oval 38"/>
          <p:cNvSpPr>
            <a:spLocks noChangeArrowheads="1"/>
          </p:cNvSpPr>
          <p:nvPr/>
        </p:nvSpPr>
        <p:spPr bwMode="auto">
          <a:xfrm flipH="1">
            <a:off x="1447800" y="34067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51" name="Oval 39"/>
          <p:cNvSpPr>
            <a:spLocks noChangeArrowheads="1"/>
          </p:cNvSpPr>
          <p:nvPr/>
        </p:nvSpPr>
        <p:spPr bwMode="auto">
          <a:xfrm flipH="1">
            <a:off x="1295400" y="3559175"/>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52" name="Oval 40"/>
          <p:cNvSpPr>
            <a:spLocks noChangeArrowheads="1"/>
          </p:cNvSpPr>
          <p:nvPr/>
        </p:nvSpPr>
        <p:spPr bwMode="auto">
          <a:xfrm flipH="1">
            <a:off x="1404938" y="34782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53" name="Oval 41"/>
          <p:cNvSpPr>
            <a:spLocks noChangeArrowheads="1"/>
          </p:cNvSpPr>
          <p:nvPr/>
        </p:nvSpPr>
        <p:spPr bwMode="auto">
          <a:xfrm flipH="1">
            <a:off x="1454150" y="35893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54" name="Oval 42"/>
          <p:cNvSpPr>
            <a:spLocks noChangeArrowheads="1"/>
          </p:cNvSpPr>
          <p:nvPr/>
        </p:nvSpPr>
        <p:spPr bwMode="auto">
          <a:xfrm flipH="1">
            <a:off x="1390650" y="358775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55" name="Oval 43"/>
          <p:cNvSpPr>
            <a:spLocks noChangeArrowheads="1"/>
          </p:cNvSpPr>
          <p:nvPr/>
        </p:nvSpPr>
        <p:spPr bwMode="auto">
          <a:xfrm flipH="1">
            <a:off x="1506538" y="3270250"/>
            <a:ext cx="68262"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56" name="Oval 44"/>
          <p:cNvSpPr>
            <a:spLocks noChangeArrowheads="1"/>
          </p:cNvSpPr>
          <p:nvPr/>
        </p:nvSpPr>
        <p:spPr bwMode="auto">
          <a:xfrm flipH="1">
            <a:off x="1419225" y="33543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57" name="Oval 45"/>
          <p:cNvSpPr>
            <a:spLocks noChangeArrowheads="1"/>
          </p:cNvSpPr>
          <p:nvPr/>
        </p:nvSpPr>
        <p:spPr bwMode="auto">
          <a:xfrm flipH="1">
            <a:off x="1422400" y="3681413"/>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58" name="Oval 46"/>
          <p:cNvSpPr>
            <a:spLocks noChangeArrowheads="1"/>
          </p:cNvSpPr>
          <p:nvPr/>
        </p:nvSpPr>
        <p:spPr bwMode="auto">
          <a:xfrm flipH="1">
            <a:off x="1422400" y="3519488"/>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59" name="Oval 47"/>
          <p:cNvSpPr>
            <a:spLocks noChangeArrowheads="1"/>
          </p:cNvSpPr>
          <p:nvPr/>
        </p:nvSpPr>
        <p:spPr bwMode="auto">
          <a:xfrm rot="17580000" flipH="1">
            <a:off x="1424782" y="3428206"/>
            <a:ext cx="746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60" name="Oval 48"/>
          <p:cNvSpPr>
            <a:spLocks noChangeArrowheads="1"/>
          </p:cNvSpPr>
          <p:nvPr/>
        </p:nvSpPr>
        <p:spPr bwMode="auto">
          <a:xfrm rot="17580000" flipH="1">
            <a:off x="1388269" y="3579019"/>
            <a:ext cx="746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61" name="Oval 49"/>
          <p:cNvSpPr>
            <a:spLocks noChangeArrowheads="1"/>
          </p:cNvSpPr>
          <p:nvPr/>
        </p:nvSpPr>
        <p:spPr bwMode="auto">
          <a:xfrm flipH="1">
            <a:off x="1431925" y="35893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62" name="Oval 50"/>
          <p:cNvSpPr>
            <a:spLocks noChangeArrowheads="1"/>
          </p:cNvSpPr>
          <p:nvPr/>
        </p:nvSpPr>
        <p:spPr bwMode="auto">
          <a:xfrm flipH="1">
            <a:off x="1419225" y="35956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63" name="Oval 51"/>
          <p:cNvSpPr>
            <a:spLocks noChangeArrowheads="1"/>
          </p:cNvSpPr>
          <p:nvPr/>
        </p:nvSpPr>
        <p:spPr bwMode="auto">
          <a:xfrm flipH="1">
            <a:off x="1401763" y="350361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64" name="Oval 52"/>
          <p:cNvSpPr>
            <a:spLocks noChangeArrowheads="1"/>
          </p:cNvSpPr>
          <p:nvPr/>
        </p:nvSpPr>
        <p:spPr bwMode="auto">
          <a:xfrm flipH="1">
            <a:off x="1568450" y="457200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65" name="Oval 53"/>
          <p:cNvSpPr>
            <a:spLocks noChangeArrowheads="1"/>
          </p:cNvSpPr>
          <p:nvPr/>
        </p:nvSpPr>
        <p:spPr bwMode="auto">
          <a:xfrm flipH="1">
            <a:off x="1660525" y="45720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66" name="Oval 54"/>
          <p:cNvSpPr>
            <a:spLocks noChangeArrowheads="1"/>
          </p:cNvSpPr>
          <p:nvPr/>
        </p:nvSpPr>
        <p:spPr bwMode="auto">
          <a:xfrm flipH="1">
            <a:off x="1611313" y="4668838"/>
            <a:ext cx="7461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67" name="Oval 55"/>
          <p:cNvSpPr>
            <a:spLocks noChangeArrowheads="1"/>
          </p:cNvSpPr>
          <p:nvPr/>
        </p:nvSpPr>
        <p:spPr bwMode="auto">
          <a:xfrm flipH="1">
            <a:off x="1685925" y="47037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68" name="Oval 56"/>
          <p:cNvSpPr>
            <a:spLocks noChangeArrowheads="1"/>
          </p:cNvSpPr>
          <p:nvPr/>
        </p:nvSpPr>
        <p:spPr bwMode="auto">
          <a:xfrm rot="17580000" flipH="1">
            <a:off x="1677987" y="4014788"/>
            <a:ext cx="74613" cy="714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69" name="Oval 57"/>
          <p:cNvSpPr>
            <a:spLocks noChangeArrowheads="1"/>
          </p:cNvSpPr>
          <p:nvPr/>
        </p:nvSpPr>
        <p:spPr bwMode="auto">
          <a:xfrm rot="14220000" flipH="1">
            <a:off x="1555750" y="4006850"/>
            <a:ext cx="7461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70" name="Oval 58"/>
          <p:cNvSpPr>
            <a:spLocks noChangeArrowheads="1"/>
          </p:cNvSpPr>
          <p:nvPr/>
        </p:nvSpPr>
        <p:spPr bwMode="auto">
          <a:xfrm rot="14220000" flipH="1">
            <a:off x="1316037" y="4629151"/>
            <a:ext cx="7461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71" name="Oval 59"/>
          <p:cNvSpPr>
            <a:spLocks noChangeArrowheads="1"/>
          </p:cNvSpPr>
          <p:nvPr/>
        </p:nvSpPr>
        <p:spPr bwMode="auto">
          <a:xfrm flipH="1">
            <a:off x="1479550" y="464502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72" name="Oval 60"/>
          <p:cNvSpPr>
            <a:spLocks noChangeArrowheads="1"/>
          </p:cNvSpPr>
          <p:nvPr/>
        </p:nvSpPr>
        <p:spPr bwMode="auto">
          <a:xfrm flipH="1">
            <a:off x="1674813" y="460851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73" name="Oval 61"/>
          <p:cNvSpPr>
            <a:spLocks noChangeArrowheads="1"/>
          </p:cNvSpPr>
          <p:nvPr/>
        </p:nvSpPr>
        <p:spPr bwMode="auto">
          <a:xfrm flipH="1">
            <a:off x="2005013" y="46751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74" name="Oval 62"/>
          <p:cNvSpPr>
            <a:spLocks noChangeArrowheads="1"/>
          </p:cNvSpPr>
          <p:nvPr/>
        </p:nvSpPr>
        <p:spPr bwMode="auto">
          <a:xfrm flipH="1">
            <a:off x="1581150" y="46894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75" name="Oval 63"/>
          <p:cNvSpPr>
            <a:spLocks noChangeArrowheads="1"/>
          </p:cNvSpPr>
          <p:nvPr/>
        </p:nvSpPr>
        <p:spPr bwMode="auto">
          <a:xfrm flipH="1">
            <a:off x="1471613" y="46609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76" name="Oval 64"/>
          <p:cNvSpPr>
            <a:spLocks noChangeArrowheads="1"/>
          </p:cNvSpPr>
          <p:nvPr/>
        </p:nvSpPr>
        <p:spPr bwMode="auto">
          <a:xfrm flipH="1">
            <a:off x="1568450" y="457200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77" name="Oval 65"/>
          <p:cNvSpPr>
            <a:spLocks noChangeArrowheads="1"/>
          </p:cNvSpPr>
          <p:nvPr/>
        </p:nvSpPr>
        <p:spPr bwMode="auto">
          <a:xfrm flipH="1">
            <a:off x="1660525" y="45720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78" name="Oval 66"/>
          <p:cNvSpPr>
            <a:spLocks noChangeArrowheads="1"/>
          </p:cNvSpPr>
          <p:nvPr/>
        </p:nvSpPr>
        <p:spPr bwMode="auto">
          <a:xfrm flipH="1">
            <a:off x="1473200" y="433070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79" name="Oval 67"/>
          <p:cNvSpPr>
            <a:spLocks noChangeArrowheads="1"/>
          </p:cNvSpPr>
          <p:nvPr/>
        </p:nvSpPr>
        <p:spPr bwMode="auto">
          <a:xfrm flipH="1">
            <a:off x="1568450" y="4411663"/>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80" name="Oval 68"/>
          <p:cNvSpPr>
            <a:spLocks noChangeArrowheads="1"/>
          </p:cNvSpPr>
          <p:nvPr/>
        </p:nvSpPr>
        <p:spPr bwMode="auto">
          <a:xfrm flipH="1">
            <a:off x="1611313" y="4668838"/>
            <a:ext cx="7461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81" name="Oval 69"/>
          <p:cNvSpPr>
            <a:spLocks noChangeArrowheads="1"/>
          </p:cNvSpPr>
          <p:nvPr/>
        </p:nvSpPr>
        <p:spPr bwMode="auto">
          <a:xfrm flipH="1">
            <a:off x="1568450" y="425132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82" name="Oval 70"/>
          <p:cNvSpPr>
            <a:spLocks noChangeArrowheads="1"/>
          </p:cNvSpPr>
          <p:nvPr/>
        </p:nvSpPr>
        <p:spPr bwMode="auto">
          <a:xfrm flipH="1">
            <a:off x="1660525" y="43307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83" name="Oval 71"/>
          <p:cNvSpPr>
            <a:spLocks noChangeArrowheads="1"/>
          </p:cNvSpPr>
          <p:nvPr/>
        </p:nvSpPr>
        <p:spPr bwMode="auto">
          <a:xfrm flipH="1">
            <a:off x="1612900" y="4492625"/>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84" name="Oval 72"/>
          <p:cNvSpPr>
            <a:spLocks noChangeArrowheads="1"/>
          </p:cNvSpPr>
          <p:nvPr/>
        </p:nvSpPr>
        <p:spPr bwMode="auto">
          <a:xfrm flipH="1">
            <a:off x="1392238" y="41449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85" name="Oval 73"/>
          <p:cNvSpPr>
            <a:spLocks noChangeArrowheads="1"/>
          </p:cNvSpPr>
          <p:nvPr/>
        </p:nvSpPr>
        <p:spPr bwMode="auto">
          <a:xfrm flipH="1">
            <a:off x="1427163" y="425132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86" name="Oval 74"/>
          <p:cNvSpPr>
            <a:spLocks noChangeArrowheads="1"/>
          </p:cNvSpPr>
          <p:nvPr/>
        </p:nvSpPr>
        <p:spPr bwMode="auto">
          <a:xfrm flipH="1">
            <a:off x="1473200" y="4492625"/>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87" name="Oval 75"/>
          <p:cNvSpPr>
            <a:spLocks noChangeArrowheads="1"/>
          </p:cNvSpPr>
          <p:nvPr/>
        </p:nvSpPr>
        <p:spPr bwMode="auto">
          <a:xfrm flipH="1">
            <a:off x="1685925" y="47037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88" name="Oval 76"/>
          <p:cNvSpPr>
            <a:spLocks noChangeArrowheads="1"/>
          </p:cNvSpPr>
          <p:nvPr/>
        </p:nvSpPr>
        <p:spPr bwMode="auto">
          <a:xfrm flipH="1">
            <a:off x="1357313" y="42497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89" name="Oval 77"/>
          <p:cNvSpPr>
            <a:spLocks noChangeArrowheads="1"/>
          </p:cNvSpPr>
          <p:nvPr/>
        </p:nvSpPr>
        <p:spPr bwMode="auto">
          <a:xfrm rot="17580000" flipH="1">
            <a:off x="1578769" y="4179094"/>
            <a:ext cx="74612" cy="6985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90" name="Oval 78"/>
          <p:cNvSpPr>
            <a:spLocks noChangeArrowheads="1"/>
          </p:cNvSpPr>
          <p:nvPr/>
        </p:nvSpPr>
        <p:spPr bwMode="auto">
          <a:xfrm rot="17580000" flipH="1">
            <a:off x="1406525" y="4560888"/>
            <a:ext cx="74613" cy="714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91" name="Oval 79"/>
          <p:cNvSpPr>
            <a:spLocks noChangeArrowheads="1"/>
          </p:cNvSpPr>
          <p:nvPr/>
        </p:nvSpPr>
        <p:spPr bwMode="auto">
          <a:xfrm rot="17580000" flipH="1">
            <a:off x="1675607" y="4155281"/>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92" name="Oval 80"/>
          <p:cNvSpPr>
            <a:spLocks noChangeArrowheads="1"/>
          </p:cNvSpPr>
          <p:nvPr/>
        </p:nvSpPr>
        <p:spPr bwMode="auto">
          <a:xfrm rot="14220000" flipH="1">
            <a:off x="1316037" y="4629151"/>
            <a:ext cx="7461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93" name="Oval 81"/>
          <p:cNvSpPr>
            <a:spLocks noChangeArrowheads="1"/>
          </p:cNvSpPr>
          <p:nvPr/>
        </p:nvSpPr>
        <p:spPr bwMode="auto">
          <a:xfrm rot="17580000" flipH="1">
            <a:off x="3553620" y="3894931"/>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94" name="Oval 82"/>
          <p:cNvSpPr>
            <a:spLocks noChangeArrowheads="1"/>
          </p:cNvSpPr>
          <p:nvPr/>
        </p:nvSpPr>
        <p:spPr bwMode="auto">
          <a:xfrm flipH="1">
            <a:off x="1479550" y="464502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95" name="Oval 83"/>
          <p:cNvSpPr>
            <a:spLocks noChangeArrowheads="1"/>
          </p:cNvSpPr>
          <p:nvPr/>
        </p:nvSpPr>
        <p:spPr bwMode="auto">
          <a:xfrm flipH="1">
            <a:off x="1365250" y="446405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96" name="Oval 84"/>
          <p:cNvSpPr>
            <a:spLocks noChangeArrowheads="1"/>
          </p:cNvSpPr>
          <p:nvPr/>
        </p:nvSpPr>
        <p:spPr bwMode="auto">
          <a:xfrm flipH="1">
            <a:off x="1368425" y="43402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97" name="Oval 85"/>
          <p:cNvSpPr>
            <a:spLocks noChangeArrowheads="1"/>
          </p:cNvSpPr>
          <p:nvPr/>
        </p:nvSpPr>
        <p:spPr bwMode="auto">
          <a:xfrm flipH="1">
            <a:off x="1727200" y="423545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98" name="Oval 86"/>
          <p:cNvSpPr>
            <a:spLocks noChangeArrowheads="1"/>
          </p:cNvSpPr>
          <p:nvPr/>
        </p:nvSpPr>
        <p:spPr bwMode="auto">
          <a:xfrm flipH="1">
            <a:off x="1646238" y="40497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399" name="Oval 87"/>
          <p:cNvSpPr>
            <a:spLocks noChangeArrowheads="1"/>
          </p:cNvSpPr>
          <p:nvPr/>
        </p:nvSpPr>
        <p:spPr bwMode="auto">
          <a:xfrm flipH="1">
            <a:off x="1681163" y="41560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00" name="Oval 88"/>
          <p:cNvSpPr>
            <a:spLocks noChangeArrowheads="1"/>
          </p:cNvSpPr>
          <p:nvPr/>
        </p:nvSpPr>
        <p:spPr bwMode="auto">
          <a:xfrm flipH="1">
            <a:off x="1727200" y="4397375"/>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01" name="Oval 89"/>
          <p:cNvSpPr>
            <a:spLocks noChangeArrowheads="1"/>
          </p:cNvSpPr>
          <p:nvPr/>
        </p:nvSpPr>
        <p:spPr bwMode="auto">
          <a:xfrm flipH="1">
            <a:off x="1611313" y="415448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02" name="Oval 90"/>
          <p:cNvSpPr>
            <a:spLocks noChangeArrowheads="1"/>
          </p:cNvSpPr>
          <p:nvPr/>
        </p:nvSpPr>
        <p:spPr bwMode="auto">
          <a:xfrm rot="17580000" flipH="1">
            <a:off x="1660525" y="4465638"/>
            <a:ext cx="74613" cy="714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03" name="Oval 91"/>
          <p:cNvSpPr>
            <a:spLocks noChangeArrowheads="1"/>
          </p:cNvSpPr>
          <p:nvPr/>
        </p:nvSpPr>
        <p:spPr bwMode="auto">
          <a:xfrm rot="14220000" flipH="1">
            <a:off x="3275012" y="2933701"/>
            <a:ext cx="7461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04" name="Oval 92"/>
          <p:cNvSpPr>
            <a:spLocks noChangeArrowheads="1"/>
          </p:cNvSpPr>
          <p:nvPr/>
        </p:nvSpPr>
        <p:spPr bwMode="auto">
          <a:xfrm flipH="1">
            <a:off x="1685925" y="46291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05" name="Oval 93"/>
          <p:cNvSpPr>
            <a:spLocks noChangeArrowheads="1"/>
          </p:cNvSpPr>
          <p:nvPr/>
        </p:nvSpPr>
        <p:spPr bwMode="auto">
          <a:xfrm flipH="1">
            <a:off x="3154363" y="34544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06" name="Oval 94"/>
          <p:cNvSpPr>
            <a:spLocks noChangeArrowheads="1"/>
          </p:cNvSpPr>
          <p:nvPr/>
        </p:nvSpPr>
        <p:spPr bwMode="auto">
          <a:xfrm flipH="1">
            <a:off x="1622425" y="42449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07" name="Oval 95"/>
          <p:cNvSpPr>
            <a:spLocks noChangeArrowheads="1"/>
          </p:cNvSpPr>
          <p:nvPr/>
        </p:nvSpPr>
        <p:spPr bwMode="auto">
          <a:xfrm flipH="1">
            <a:off x="1698625" y="4227513"/>
            <a:ext cx="7461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08" name="Oval 96"/>
          <p:cNvSpPr>
            <a:spLocks noChangeArrowheads="1"/>
          </p:cNvSpPr>
          <p:nvPr/>
        </p:nvSpPr>
        <p:spPr bwMode="auto">
          <a:xfrm flipH="1">
            <a:off x="1455738" y="42894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09" name="Oval 97"/>
          <p:cNvSpPr>
            <a:spLocks noChangeArrowheads="1"/>
          </p:cNvSpPr>
          <p:nvPr/>
        </p:nvSpPr>
        <p:spPr bwMode="auto">
          <a:xfrm rot="17580000" flipH="1">
            <a:off x="3367088" y="3787775"/>
            <a:ext cx="74612" cy="714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10" name="Oval 98"/>
          <p:cNvSpPr>
            <a:spLocks noChangeArrowheads="1"/>
          </p:cNvSpPr>
          <p:nvPr/>
        </p:nvSpPr>
        <p:spPr bwMode="auto">
          <a:xfrm flipH="1">
            <a:off x="2038350" y="46053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11" name="Oval 99"/>
          <p:cNvSpPr>
            <a:spLocks noChangeArrowheads="1"/>
          </p:cNvSpPr>
          <p:nvPr/>
        </p:nvSpPr>
        <p:spPr bwMode="auto">
          <a:xfrm flipH="1">
            <a:off x="1320800" y="42814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12" name="Oval 100"/>
          <p:cNvSpPr>
            <a:spLocks noChangeArrowheads="1"/>
          </p:cNvSpPr>
          <p:nvPr/>
        </p:nvSpPr>
        <p:spPr bwMode="auto">
          <a:xfrm flipH="1">
            <a:off x="1663700" y="45704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13" name="Oval 101"/>
          <p:cNvSpPr>
            <a:spLocks noChangeArrowheads="1"/>
          </p:cNvSpPr>
          <p:nvPr/>
        </p:nvSpPr>
        <p:spPr bwMode="auto">
          <a:xfrm flipH="1">
            <a:off x="1320800" y="44418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14" name="Oval 102"/>
          <p:cNvSpPr>
            <a:spLocks noChangeArrowheads="1"/>
          </p:cNvSpPr>
          <p:nvPr/>
        </p:nvSpPr>
        <p:spPr bwMode="auto">
          <a:xfrm flipH="1">
            <a:off x="1493838" y="46370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15" name="Oval 103"/>
          <p:cNvSpPr>
            <a:spLocks noChangeArrowheads="1"/>
          </p:cNvSpPr>
          <p:nvPr/>
        </p:nvSpPr>
        <p:spPr bwMode="auto">
          <a:xfrm flipH="1">
            <a:off x="1414463" y="43624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16" name="Oval 104"/>
          <p:cNvSpPr>
            <a:spLocks noChangeArrowheads="1"/>
          </p:cNvSpPr>
          <p:nvPr/>
        </p:nvSpPr>
        <p:spPr bwMode="auto">
          <a:xfrm flipH="1">
            <a:off x="1465263" y="447198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17" name="Oval 105"/>
          <p:cNvSpPr>
            <a:spLocks noChangeArrowheads="1"/>
          </p:cNvSpPr>
          <p:nvPr/>
        </p:nvSpPr>
        <p:spPr bwMode="auto">
          <a:xfrm flipH="1">
            <a:off x="2174875" y="41687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18" name="Oval 106"/>
          <p:cNvSpPr>
            <a:spLocks noChangeArrowheads="1"/>
          </p:cNvSpPr>
          <p:nvPr/>
        </p:nvSpPr>
        <p:spPr bwMode="auto">
          <a:xfrm flipH="1">
            <a:off x="3252788" y="43116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19" name="Oval 107"/>
          <p:cNvSpPr>
            <a:spLocks noChangeArrowheads="1"/>
          </p:cNvSpPr>
          <p:nvPr/>
        </p:nvSpPr>
        <p:spPr bwMode="auto">
          <a:xfrm flipH="1">
            <a:off x="1400175" y="44719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20" name="Oval 108"/>
          <p:cNvSpPr>
            <a:spLocks noChangeArrowheads="1"/>
          </p:cNvSpPr>
          <p:nvPr/>
        </p:nvSpPr>
        <p:spPr bwMode="auto">
          <a:xfrm flipH="1">
            <a:off x="1568450" y="45688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21" name="Oval 109"/>
          <p:cNvSpPr>
            <a:spLocks noChangeArrowheads="1"/>
          </p:cNvSpPr>
          <p:nvPr/>
        </p:nvSpPr>
        <p:spPr bwMode="auto">
          <a:xfrm flipH="1">
            <a:off x="2108200" y="42084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22" name="Oval 110"/>
          <p:cNvSpPr>
            <a:spLocks noChangeArrowheads="1"/>
          </p:cNvSpPr>
          <p:nvPr/>
        </p:nvSpPr>
        <p:spPr bwMode="auto">
          <a:xfrm flipH="1">
            <a:off x="1593850" y="44513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23" name="Oval 111"/>
          <p:cNvSpPr>
            <a:spLocks noChangeArrowheads="1"/>
          </p:cNvSpPr>
          <p:nvPr/>
        </p:nvSpPr>
        <p:spPr bwMode="auto">
          <a:xfrm flipH="1">
            <a:off x="1725613" y="41941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24" name="Oval 112"/>
          <p:cNvSpPr>
            <a:spLocks noChangeArrowheads="1"/>
          </p:cNvSpPr>
          <p:nvPr/>
        </p:nvSpPr>
        <p:spPr bwMode="auto">
          <a:xfrm flipH="1">
            <a:off x="1657350" y="419258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25" name="Oval 113"/>
          <p:cNvSpPr>
            <a:spLocks noChangeArrowheads="1"/>
          </p:cNvSpPr>
          <p:nvPr/>
        </p:nvSpPr>
        <p:spPr bwMode="auto">
          <a:xfrm rot="17580000" flipH="1">
            <a:off x="2010568" y="4485482"/>
            <a:ext cx="74613" cy="6985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26" name="Oval 114"/>
          <p:cNvSpPr>
            <a:spLocks noChangeArrowheads="1"/>
          </p:cNvSpPr>
          <p:nvPr/>
        </p:nvSpPr>
        <p:spPr bwMode="auto">
          <a:xfrm rot="14220000" flipH="1">
            <a:off x="1615281" y="4572794"/>
            <a:ext cx="74613"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27" name="Oval 115"/>
          <p:cNvSpPr>
            <a:spLocks noChangeArrowheads="1"/>
          </p:cNvSpPr>
          <p:nvPr/>
        </p:nvSpPr>
        <p:spPr bwMode="auto">
          <a:xfrm flipH="1">
            <a:off x="2044700" y="44069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28" name="Oval 116"/>
          <p:cNvSpPr>
            <a:spLocks noChangeArrowheads="1"/>
          </p:cNvSpPr>
          <p:nvPr/>
        </p:nvSpPr>
        <p:spPr bwMode="auto">
          <a:xfrm flipH="1">
            <a:off x="1668463" y="42830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29" name="Oval 117"/>
          <p:cNvSpPr>
            <a:spLocks noChangeArrowheads="1"/>
          </p:cNvSpPr>
          <p:nvPr/>
        </p:nvSpPr>
        <p:spPr bwMode="auto">
          <a:xfrm flipH="1">
            <a:off x="1560513" y="4262438"/>
            <a:ext cx="7461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30" name="Oval 118"/>
          <p:cNvSpPr>
            <a:spLocks noChangeArrowheads="1"/>
          </p:cNvSpPr>
          <p:nvPr/>
        </p:nvSpPr>
        <p:spPr bwMode="auto">
          <a:xfrm flipH="1">
            <a:off x="1635125" y="42973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31" name="Oval 119"/>
          <p:cNvSpPr>
            <a:spLocks noChangeArrowheads="1"/>
          </p:cNvSpPr>
          <p:nvPr/>
        </p:nvSpPr>
        <p:spPr bwMode="auto">
          <a:xfrm flipH="1">
            <a:off x="3435350" y="45466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32" name="Oval 120"/>
          <p:cNvSpPr>
            <a:spLocks noChangeArrowheads="1"/>
          </p:cNvSpPr>
          <p:nvPr/>
        </p:nvSpPr>
        <p:spPr bwMode="auto">
          <a:xfrm flipH="1">
            <a:off x="1473200" y="431800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33" name="Oval 121"/>
          <p:cNvSpPr>
            <a:spLocks noChangeArrowheads="1"/>
          </p:cNvSpPr>
          <p:nvPr/>
        </p:nvSpPr>
        <p:spPr bwMode="auto">
          <a:xfrm flipH="1">
            <a:off x="1428750" y="423862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34" name="Oval 122"/>
          <p:cNvSpPr>
            <a:spLocks noChangeArrowheads="1"/>
          </p:cNvSpPr>
          <p:nvPr/>
        </p:nvSpPr>
        <p:spPr bwMode="auto">
          <a:xfrm flipH="1">
            <a:off x="1477963" y="465931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35" name="Oval 123"/>
          <p:cNvSpPr>
            <a:spLocks noChangeArrowheads="1"/>
          </p:cNvSpPr>
          <p:nvPr/>
        </p:nvSpPr>
        <p:spPr bwMode="auto">
          <a:xfrm rot="17580000" flipH="1">
            <a:off x="1662907" y="4691856"/>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36" name="Oval 124"/>
          <p:cNvSpPr>
            <a:spLocks noChangeArrowheads="1"/>
          </p:cNvSpPr>
          <p:nvPr/>
        </p:nvSpPr>
        <p:spPr bwMode="auto">
          <a:xfrm rot="17580000" flipH="1">
            <a:off x="1559720" y="4704556"/>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37" name="Oval 125"/>
          <p:cNvSpPr>
            <a:spLocks noChangeArrowheads="1"/>
          </p:cNvSpPr>
          <p:nvPr/>
        </p:nvSpPr>
        <p:spPr bwMode="auto">
          <a:xfrm flipH="1">
            <a:off x="1682750" y="40195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38" name="Oval 126"/>
          <p:cNvSpPr>
            <a:spLocks noChangeArrowheads="1"/>
          </p:cNvSpPr>
          <p:nvPr/>
        </p:nvSpPr>
        <p:spPr bwMode="auto">
          <a:xfrm flipH="1">
            <a:off x="1573213" y="41529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39" name="Oval 127"/>
          <p:cNvSpPr>
            <a:spLocks noChangeArrowheads="1"/>
          </p:cNvSpPr>
          <p:nvPr/>
        </p:nvSpPr>
        <p:spPr bwMode="auto">
          <a:xfrm flipH="1">
            <a:off x="1577975" y="40290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40" name="Oval 128"/>
          <p:cNvSpPr>
            <a:spLocks noChangeArrowheads="1"/>
          </p:cNvSpPr>
          <p:nvPr/>
        </p:nvSpPr>
        <p:spPr bwMode="auto">
          <a:xfrm flipH="1">
            <a:off x="1663700" y="3978275"/>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41" name="Oval 129"/>
          <p:cNvSpPr>
            <a:spLocks noChangeArrowheads="1"/>
          </p:cNvSpPr>
          <p:nvPr/>
        </p:nvSpPr>
        <p:spPr bwMode="auto">
          <a:xfrm flipH="1">
            <a:off x="1530350" y="397033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42" name="Oval 130"/>
          <p:cNvSpPr>
            <a:spLocks noChangeArrowheads="1"/>
          </p:cNvSpPr>
          <p:nvPr/>
        </p:nvSpPr>
        <p:spPr bwMode="auto">
          <a:xfrm flipH="1">
            <a:off x="1530350" y="41306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43" name="Oval 131"/>
          <p:cNvSpPr>
            <a:spLocks noChangeArrowheads="1"/>
          </p:cNvSpPr>
          <p:nvPr/>
        </p:nvSpPr>
        <p:spPr bwMode="auto">
          <a:xfrm flipH="1">
            <a:off x="1622425" y="40513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44" name="Oval 132"/>
          <p:cNvSpPr>
            <a:spLocks noChangeArrowheads="1"/>
          </p:cNvSpPr>
          <p:nvPr/>
        </p:nvSpPr>
        <p:spPr bwMode="auto">
          <a:xfrm flipH="1">
            <a:off x="1673225" y="41608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45" name="Oval 133"/>
          <p:cNvSpPr>
            <a:spLocks noChangeArrowheads="1"/>
          </p:cNvSpPr>
          <p:nvPr/>
        </p:nvSpPr>
        <p:spPr bwMode="auto">
          <a:xfrm flipH="1">
            <a:off x="1722438" y="40894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46" name="Oval 134"/>
          <p:cNvSpPr>
            <a:spLocks noChangeArrowheads="1"/>
          </p:cNvSpPr>
          <p:nvPr/>
        </p:nvSpPr>
        <p:spPr bwMode="auto">
          <a:xfrm flipH="1">
            <a:off x="1608138" y="41608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47" name="Oval 135"/>
          <p:cNvSpPr>
            <a:spLocks noChangeArrowheads="1"/>
          </p:cNvSpPr>
          <p:nvPr/>
        </p:nvSpPr>
        <p:spPr bwMode="auto">
          <a:xfrm flipH="1">
            <a:off x="1590675" y="40068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48" name="Oval 136"/>
          <p:cNvSpPr>
            <a:spLocks noChangeArrowheads="1"/>
          </p:cNvSpPr>
          <p:nvPr/>
        </p:nvSpPr>
        <p:spPr bwMode="auto">
          <a:xfrm flipH="1">
            <a:off x="1682750" y="40068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49" name="Oval 137"/>
          <p:cNvSpPr>
            <a:spLocks noChangeArrowheads="1"/>
          </p:cNvSpPr>
          <p:nvPr/>
        </p:nvSpPr>
        <p:spPr bwMode="auto">
          <a:xfrm flipH="1">
            <a:off x="1352550" y="447675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50" name="Oval 138"/>
          <p:cNvSpPr>
            <a:spLocks noChangeArrowheads="1"/>
          </p:cNvSpPr>
          <p:nvPr/>
        </p:nvSpPr>
        <p:spPr bwMode="auto">
          <a:xfrm flipH="1">
            <a:off x="1446213" y="4557713"/>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51" name="Oval 139"/>
          <p:cNvSpPr>
            <a:spLocks noChangeArrowheads="1"/>
          </p:cNvSpPr>
          <p:nvPr/>
        </p:nvSpPr>
        <p:spPr bwMode="auto">
          <a:xfrm flipH="1">
            <a:off x="3500438" y="301148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52" name="Oval 140"/>
          <p:cNvSpPr>
            <a:spLocks noChangeArrowheads="1"/>
          </p:cNvSpPr>
          <p:nvPr/>
        </p:nvSpPr>
        <p:spPr bwMode="auto">
          <a:xfrm flipH="1">
            <a:off x="1433513" y="4151313"/>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53" name="Oval 141"/>
          <p:cNvSpPr>
            <a:spLocks noChangeArrowheads="1"/>
          </p:cNvSpPr>
          <p:nvPr/>
        </p:nvSpPr>
        <p:spPr bwMode="auto">
          <a:xfrm flipH="1">
            <a:off x="3641725" y="241458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54" name="Oval 142"/>
          <p:cNvSpPr>
            <a:spLocks noChangeArrowheads="1"/>
          </p:cNvSpPr>
          <p:nvPr/>
        </p:nvSpPr>
        <p:spPr bwMode="auto">
          <a:xfrm rot="17580000" flipH="1">
            <a:off x="2128044" y="4487069"/>
            <a:ext cx="87313"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55" name="Oval 143"/>
          <p:cNvSpPr>
            <a:spLocks noChangeArrowheads="1"/>
          </p:cNvSpPr>
          <p:nvPr/>
        </p:nvSpPr>
        <p:spPr bwMode="auto">
          <a:xfrm rot="17580000" flipH="1">
            <a:off x="3671887" y="5722938"/>
            <a:ext cx="87313" cy="7778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56" name="Oval 144"/>
          <p:cNvSpPr>
            <a:spLocks noChangeArrowheads="1"/>
          </p:cNvSpPr>
          <p:nvPr/>
        </p:nvSpPr>
        <p:spPr bwMode="auto">
          <a:xfrm rot="17580000" flipH="1">
            <a:off x="3390107" y="2840831"/>
            <a:ext cx="87312"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57" name="Oval 145"/>
          <p:cNvSpPr>
            <a:spLocks noChangeArrowheads="1"/>
          </p:cNvSpPr>
          <p:nvPr/>
        </p:nvSpPr>
        <p:spPr bwMode="auto">
          <a:xfrm flipH="1">
            <a:off x="3535363" y="4752975"/>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58" name="Oval 146"/>
          <p:cNvSpPr>
            <a:spLocks noChangeArrowheads="1"/>
          </p:cNvSpPr>
          <p:nvPr/>
        </p:nvSpPr>
        <p:spPr bwMode="auto">
          <a:xfrm flipH="1">
            <a:off x="2071688" y="35448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59" name="Oval 147"/>
          <p:cNvSpPr>
            <a:spLocks noChangeArrowheads="1"/>
          </p:cNvSpPr>
          <p:nvPr/>
        </p:nvSpPr>
        <p:spPr bwMode="auto">
          <a:xfrm flipH="1">
            <a:off x="3181350" y="413543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60" name="Oval 148"/>
          <p:cNvSpPr>
            <a:spLocks noChangeArrowheads="1"/>
          </p:cNvSpPr>
          <p:nvPr/>
        </p:nvSpPr>
        <p:spPr bwMode="auto">
          <a:xfrm flipH="1">
            <a:off x="1292225" y="4506913"/>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61" name="Oval 149"/>
          <p:cNvSpPr>
            <a:spLocks noChangeArrowheads="1"/>
          </p:cNvSpPr>
          <p:nvPr/>
        </p:nvSpPr>
        <p:spPr bwMode="auto">
          <a:xfrm flipH="1">
            <a:off x="1341438" y="461803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62" name="Oval 150"/>
          <p:cNvSpPr>
            <a:spLocks noChangeArrowheads="1"/>
          </p:cNvSpPr>
          <p:nvPr/>
        </p:nvSpPr>
        <p:spPr bwMode="auto">
          <a:xfrm flipH="1">
            <a:off x="1392238" y="454660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63" name="Oval 151"/>
          <p:cNvSpPr>
            <a:spLocks noChangeArrowheads="1"/>
          </p:cNvSpPr>
          <p:nvPr/>
        </p:nvSpPr>
        <p:spPr bwMode="auto">
          <a:xfrm flipH="1">
            <a:off x="1276350" y="461645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64" name="Oval 152"/>
          <p:cNvSpPr>
            <a:spLocks noChangeArrowheads="1"/>
          </p:cNvSpPr>
          <p:nvPr/>
        </p:nvSpPr>
        <p:spPr bwMode="auto">
          <a:xfrm flipH="1">
            <a:off x="1473200" y="459581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65" name="Oval 153"/>
          <p:cNvSpPr>
            <a:spLocks noChangeArrowheads="1"/>
          </p:cNvSpPr>
          <p:nvPr/>
        </p:nvSpPr>
        <p:spPr bwMode="auto">
          <a:xfrm flipH="1">
            <a:off x="3676650" y="43576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66" name="Oval 154"/>
          <p:cNvSpPr>
            <a:spLocks noChangeArrowheads="1"/>
          </p:cNvSpPr>
          <p:nvPr/>
        </p:nvSpPr>
        <p:spPr bwMode="auto">
          <a:xfrm flipH="1">
            <a:off x="1352550" y="446405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67" name="Oval 155"/>
          <p:cNvSpPr>
            <a:spLocks noChangeArrowheads="1"/>
          </p:cNvSpPr>
          <p:nvPr/>
        </p:nvSpPr>
        <p:spPr bwMode="auto">
          <a:xfrm flipH="1">
            <a:off x="1152525" y="3497263"/>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68" name="Oval 156"/>
          <p:cNvSpPr>
            <a:spLocks noChangeArrowheads="1"/>
          </p:cNvSpPr>
          <p:nvPr/>
        </p:nvSpPr>
        <p:spPr bwMode="auto">
          <a:xfrm flipH="1">
            <a:off x="1311275" y="45481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69" name="Oval 157"/>
          <p:cNvSpPr>
            <a:spLocks noChangeArrowheads="1"/>
          </p:cNvSpPr>
          <p:nvPr/>
        </p:nvSpPr>
        <p:spPr bwMode="auto">
          <a:xfrm flipH="1">
            <a:off x="1619250" y="460851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70" name="Oval 158"/>
          <p:cNvSpPr>
            <a:spLocks noChangeArrowheads="1"/>
          </p:cNvSpPr>
          <p:nvPr/>
        </p:nvSpPr>
        <p:spPr bwMode="auto">
          <a:xfrm rot="17580000" flipH="1">
            <a:off x="1278731" y="4604544"/>
            <a:ext cx="87313"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71" name="Oval 159"/>
          <p:cNvSpPr>
            <a:spLocks noChangeArrowheads="1"/>
          </p:cNvSpPr>
          <p:nvPr/>
        </p:nvSpPr>
        <p:spPr bwMode="auto">
          <a:xfrm flipH="1">
            <a:off x="1555750" y="4098925"/>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72" name="Oval 160"/>
          <p:cNvSpPr>
            <a:spLocks noChangeArrowheads="1"/>
          </p:cNvSpPr>
          <p:nvPr/>
        </p:nvSpPr>
        <p:spPr bwMode="auto">
          <a:xfrm flipH="1">
            <a:off x="1319213" y="461803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73" name="Oval 161"/>
          <p:cNvSpPr>
            <a:spLocks noChangeArrowheads="1"/>
          </p:cNvSpPr>
          <p:nvPr/>
        </p:nvSpPr>
        <p:spPr bwMode="auto">
          <a:xfrm flipH="1">
            <a:off x="3497263" y="36845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74" name="Oval 162"/>
          <p:cNvSpPr>
            <a:spLocks noChangeArrowheads="1"/>
          </p:cNvSpPr>
          <p:nvPr/>
        </p:nvSpPr>
        <p:spPr bwMode="auto">
          <a:xfrm flipH="1">
            <a:off x="3636963" y="223361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75" name="Oval 163"/>
          <p:cNvSpPr>
            <a:spLocks noChangeArrowheads="1"/>
          </p:cNvSpPr>
          <p:nvPr/>
        </p:nvSpPr>
        <p:spPr bwMode="auto">
          <a:xfrm rot="17580000" flipH="1">
            <a:off x="2384426" y="3760787"/>
            <a:ext cx="87312"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76" name="Oval 164"/>
          <p:cNvSpPr>
            <a:spLocks noChangeArrowheads="1"/>
          </p:cNvSpPr>
          <p:nvPr/>
        </p:nvSpPr>
        <p:spPr bwMode="auto">
          <a:xfrm flipH="1">
            <a:off x="1709738" y="426720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77" name="Oval 165"/>
          <p:cNvSpPr>
            <a:spLocks noChangeArrowheads="1"/>
          </p:cNvSpPr>
          <p:nvPr/>
        </p:nvSpPr>
        <p:spPr bwMode="auto">
          <a:xfrm flipH="1">
            <a:off x="1673225" y="430053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78" name="Oval 166"/>
          <p:cNvSpPr>
            <a:spLocks noChangeArrowheads="1"/>
          </p:cNvSpPr>
          <p:nvPr/>
        </p:nvSpPr>
        <p:spPr bwMode="auto">
          <a:xfrm flipH="1">
            <a:off x="1649413" y="44640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79" name="Oval 167"/>
          <p:cNvSpPr>
            <a:spLocks noChangeArrowheads="1"/>
          </p:cNvSpPr>
          <p:nvPr/>
        </p:nvSpPr>
        <p:spPr bwMode="auto">
          <a:xfrm flipH="1">
            <a:off x="1365250" y="3389313"/>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80" name="Oval 168"/>
          <p:cNvSpPr>
            <a:spLocks noChangeArrowheads="1"/>
          </p:cNvSpPr>
          <p:nvPr/>
        </p:nvSpPr>
        <p:spPr bwMode="auto">
          <a:xfrm flipH="1">
            <a:off x="3406775" y="49180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81" name="Oval 169"/>
          <p:cNvSpPr>
            <a:spLocks noChangeArrowheads="1"/>
          </p:cNvSpPr>
          <p:nvPr/>
        </p:nvSpPr>
        <p:spPr bwMode="auto">
          <a:xfrm flipH="1">
            <a:off x="1649413" y="46259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82" name="Oval 170"/>
          <p:cNvSpPr>
            <a:spLocks noChangeArrowheads="1"/>
          </p:cNvSpPr>
          <p:nvPr/>
        </p:nvSpPr>
        <p:spPr bwMode="auto">
          <a:xfrm rot="17580000" flipH="1">
            <a:off x="1581944" y="4693444"/>
            <a:ext cx="74613"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83" name="Oval 171"/>
          <p:cNvSpPr>
            <a:spLocks noChangeArrowheads="1"/>
          </p:cNvSpPr>
          <p:nvPr/>
        </p:nvSpPr>
        <p:spPr bwMode="auto">
          <a:xfrm rot="17580000" flipH="1">
            <a:off x="3411538" y="5795963"/>
            <a:ext cx="7461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84" name="Oval 172"/>
          <p:cNvSpPr>
            <a:spLocks noChangeArrowheads="1"/>
          </p:cNvSpPr>
          <p:nvPr/>
        </p:nvSpPr>
        <p:spPr bwMode="auto">
          <a:xfrm flipH="1">
            <a:off x="1539875" y="45974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85" name="Oval 173"/>
          <p:cNvSpPr>
            <a:spLocks noChangeArrowheads="1"/>
          </p:cNvSpPr>
          <p:nvPr/>
        </p:nvSpPr>
        <p:spPr bwMode="auto">
          <a:xfrm flipH="1">
            <a:off x="3406775" y="30892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86" name="Oval 174"/>
          <p:cNvSpPr>
            <a:spLocks noChangeArrowheads="1"/>
          </p:cNvSpPr>
          <p:nvPr/>
        </p:nvSpPr>
        <p:spPr bwMode="auto">
          <a:xfrm flipH="1">
            <a:off x="1982788" y="43275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87" name="Oval 175"/>
          <p:cNvSpPr>
            <a:spLocks noChangeArrowheads="1"/>
          </p:cNvSpPr>
          <p:nvPr/>
        </p:nvSpPr>
        <p:spPr bwMode="auto">
          <a:xfrm flipH="1">
            <a:off x="3294063" y="50927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88" name="Oval 176"/>
          <p:cNvSpPr>
            <a:spLocks noChangeArrowheads="1"/>
          </p:cNvSpPr>
          <p:nvPr/>
        </p:nvSpPr>
        <p:spPr bwMode="auto">
          <a:xfrm flipH="1">
            <a:off x="1495425" y="44148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89" name="Oval 177"/>
          <p:cNvSpPr>
            <a:spLocks noChangeArrowheads="1"/>
          </p:cNvSpPr>
          <p:nvPr/>
        </p:nvSpPr>
        <p:spPr bwMode="auto">
          <a:xfrm flipH="1">
            <a:off x="3098800" y="39401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90" name="Oval 178"/>
          <p:cNvSpPr>
            <a:spLocks noChangeArrowheads="1"/>
          </p:cNvSpPr>
          <p:nvPr/>
        </p:nvSpPr>
        <p:spPr bwMode="auto">
          <a:xfrm flipH="1">
            <a:off x="1779588" y="4254500"/>
            <a:ext cx="68262"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91" name="Oval 179"/>
          <p:cNvSpPr>
            <a:spLocks noChangeArrowheads="1"/>
          </p:cNvSpPr>
          <p:nvPr/>
        </p:nvSpPr>
        <p:spPr bwMode="auto">
          <a:xfrm flipH="1">
            <a:off x="1638300" y="4605338"/>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92" name="Oval 180"/>
          <p:cNvSpPr>
            <a:spLocks noChangeArrowheads="1"/>
          </p:cNvSpPr>
          <p:nvPr/>
        </p:nvSpPr>
        <p:spPr bwMode="auto">
          <a:xfrm flipH="1">
            <a:off x="2087563" y="44577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93" name="Oval 181"/>
          <p:cNvSpPr>
            <a:spLocks noChangeArrowheads="1"/>
          </p:cNvSpPr>
          <p:nvPr/>
        </p:nvSpPr>
        <p:spPr bwMode="auto">
          <a:xfrm flipH="1">
            <a:off x="1574800" y="46053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94" name="Oval 182"/>
          <p:cNvSpPr>
            <a:spLocks noChangeArrowheads="1"/>
          </p:cNvSpPr>
          <p:nvPr/>
        </p:nvSpPr>
        <p:spPr bwMode="auto">
          <a:xfrm flipH="1">
            <a:off x="2032000" y="47244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95" name="Oval 183"/>
          <p:cNvSpPr>
            <a:spLocks noChangeArrowheads="1"/>
          </p:cNvSpPr>
          <p:nvPr/>
        </p:nvSpPr>
        <p:spPr bwMode="auto">
          <a:xfrm flipH="1">
            <a:off x="1649413" y="44513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96" name="Oval 184"/>
          <p:cNvSpPr>
            <a:spLocks noChangeArrowheads="1"/>
          </p:cNvSpPr>
          <p:nvPr/>
        </p:nvSpPr>
        <p:spPr bwMode="auto">
          <a:xfrm flipH="1">
            <a:off x="3308350" y="29368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97" name="Oval 185"/>
          <p:cNvSpPr>
            <a:spLocks noChangeArrowheads="1"/>
          </p:cNvSpPr>
          <p:nvPr/>
        </p:nvSpPr>
        <p:spPr bwMode="auto">
          <a:xfrm flipH="1">
            <a:off x="1704975" y="42640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98" name="Oval 186"/>
          <p:cNvSpPr>
            <a:spLocks noChangeArrowheads="1"/>
          </p:cNvSpPr>
          <p:nvPr/>
        </p:nvSpPr>
        <p:spPr bwMode="auto">
          <a:xfrm flipH="1">
            <a:off x="1527175" y="46101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499" name="Oval 187"/>
          <p:cNvSpPr>
            <a:spLocks noChangeArrowheads="1"/>
          </p:cNvSpPr>
          <p:nvPr/>
        </p:nvSpPr>
        <p:spPr bwMode="auto">
          <a:xfrm flipH="1">
            <a:off x="1687513" y="476250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00" name="Oval 188"/>
          <p:cNvSpPr>
            <a:spLocks noChangeArrowheads="1"/>
          </p:cNvSpPr>
          <p:nvPr/>
        </p:nvSpPr>
        <p:spPr bwMode="auto">
          <a:xfrm flipH="1">
            <a:off x="3473450" y="614203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01" name="Oval 189"/>
          <p:cNvSpPr>
            <a:spLocks noChangeArrowheads="1"/>
          </p:cNvSpPr>
          <p:nvPr/>
        </p:nvSpPr>
        <p:spPr bwMode="auto">
          <a:xfrm flipH="1">
            <a:off x="3727450" y="1849438"/>
            <a:ext cx="80963"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02" name="Oval 190"/>
          <p:cNvSpPr>
            <a:spLocks noChangeArrowheads="1"/>
          </p:cNvSpPr>
          <p:nvPr/>
        </p:nvSpPr>
        <p:spPr bwMode="auto">
          <a:xfrm flipH="1">
            <a:off x="3362325" y="5213350"/>
            <a:ext cx="85725"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03" name="Oval 191"/>
          <p:cNvSpPr>
            <a:spLocks noChangeArrowheads="1"/>
          </p:cNvSpPr>
          <p:nvPr/>
        </p:nvSpPr>
        <p:spPr bwMode="auto">
          <a:xfrm rot="17580000" flipH="1">
            <a:off x="1589087" y="4586288"/>
            <a:ext cx="87313" cy="7778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04" name="Oval 192"/>
          <p:cNvSpPr>
            <a:spLocks noChangeArrowheads="1"/>
          </p:cNvSpPr>
          <p:nvPr/>
        </p:nvSpPr>
        <p:spPr bwMode="auto">
          <a:xfrm flipH="1">
            <a:off x="1422400" y="461803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05" name="Oval 193"/>
          <p:cNvSpPr>
            <a:spLocks noChangeArrowheads="1"/>
          </p:cNvSpPr>
          <p:nvPr/>
        </p:nvSpPr>
        <p:spPr bwMode="auto">
          <a:xfrm flipH="1">
            <a:off x="1954213" y="457358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06" name="Oval 194"/>
          <p:cNvSpPr>
            <a:spLocks noChangeArrowheads="1"/>
          </p:cNvSpPr>
          <p:nvPr/>
        </p:nvSpPr>
        <p:spPr bwMode="auto">
          <a:xfrm flipH="1">
            <a:off x="1268413" y="444023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07" name="Oval 195"/>
          <p:cNvSpPr>
            <a:spLocks noChangeArrowheads="1"/>
          </p:cNvSpPr>
          <p:nvPr/>
        </p:nvSpPr>
        <p:spPr bwMode="auto">
          <a:xfrm flipH="1">
            <a:off x="1466850" y="46402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08" name="Oval 196"/>
          <p:cNvSpPr>
            <a:spLocks noChangeArrowheads="1"/>
          </p:cNvSpPr>
          <p:nvPr/>
        </p:nvSpPr>
        <p:spPr bwMode="auto">
          <a:xfrm flipH="1">
            <a:off x="3452813" y="262255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09" name="Oval 197"/>
          <p:cNvSpPr>
            <a:spLocks noChangeArrowheads="1"/>
          </p:cNvSpPr>
          <p:nvPr/>
        </p:nvSpPr>
        <p:spPr bwMode="auto">
          <a:xfrm flipH="1">
            <a:off x="3636963" y="4060825"/>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10" name="Oval 198"/>
          <p:cNvSpPr>
            <a:spLocks noChangeArrowheads="1"/>
          </p:cNvSpPr>
          <p:nvPr/>
        </p:nvSpPr>
        <p:spPr bwMode="auto">
          <a:xfrm flipH="1">
            <a:off x="3473450" y="54784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11" name="Oval 199"/>
          <p:cNvSpPr>
            <a:spLocks noChangeArrowheads="1"/>
          </p:cNvSpPr>
          <p:nvPr/>
        </p:nvSpPr>
        <p:spPr bwMode="auto">
          <a:xfrm flipH="1">
            <a:off x="1435100" y="45974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12" name="Oval 200"/>
          <p:cNvSpPr>
            <a:spLocks noChangeArrowheads="1"/>
          </p:cNvSpPr>
          <p:nvPr/>
        </p:nvSpPr>
        <p:spPr bwMode="auto">
          <a:xfrm flipH="1">
            <a:off x="1951038" y="464978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13" name="Oval 201"/>
          <p:cNvSpPr>
            <a:spLocks noChangeArrowheads="1"/>
          </p:cNvSpPr>
          <p:nvPr/>
        </p:nvSpPr>
        <p:spPr bwMode="auto">
          <a:xfrm flipH="1">
            <a:off x="1485900" y="468153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14" name="Oval 202"/>
          <p:cNvSpPr>
            <a:spLocks noChangeArrowheads="1"/>
          </p:cNvSpPr>
          <p:nvPr/>
        </p:nvSpPr>
        <p:spPr bwMode="auto">
          <a:xfrm flipH="1">
            <a:off x="1466850" y="46402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15" name="Oval 203"/>
          <p:cNvSpPr>
            <a:spLocks noChangeArrowheads="1"/>
          </p:cNvSpPr>
          <p:nvPr/>
        </p:nvSpPr>
        <p:spPr bwMode="auto">
          <a:xfrm flipH="1">
            <a:off x="1508125" y="3338513"/>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16" name="Oval 204"/>
          <p:cNvSpPr>
            <a:spLocks noChangeArrowheads="1"/>
          </p:cNvSpPr>
          <p:nvPr/>
        </p:nvSpPr>
        <p:spPr bwMode="auto">
          <a:xfrm flipH="1">
            <a:off x="1511300" y="406400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17" name="Oval 205"/>
          <p:cNvSpPr>
            <a:spLocks noChangeArrowheads="1"/>
          </p:cNvSpPr>
          <p:nvPr/>
        </p:nvSpPr>
        <p:spPr bwMode="auto">
          <a:xfrm flipH="1">
            <a:off x="1658938" y="408305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18" name="Oval 206"/>
          <p:cNvSpPr>
            <a:spLocks noChangeArrowheads="1"/>
          </p:cNvSpPr>
          <p:nvPr/>
        </p:nvSpPr>
        <p:spPr bwMode="auto">
          <a:xfrm flipH="1">
            <a:off x="2043113" y="4119563"/>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19" name="Oval 207"/>
          <p:cNvSpPr>
            <a:spLocks noChangeArrowheads="1"/>
          </p:cNvSpPr>
          <p:nvPr/>
        </p:nvSpPr>
        <p:spPr bwMode="auto">
          <a:xfrm flipH="1">
            <a:off x="1689100" y="410845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20" name="Oval 208"/>
          <p:cNvSpPr>
            <a:spLocks noChangeArrowheads="1"/>
          </p:cNvSpPr>
          <p:nvPr/>
        </p:nvSpPr>
        <p:spPr bwMode="auto">
          <a:xfrm flipH="1">
            <a:off x="1693863" y="398303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21" name="Oval 209"/>
          <p:cNvSpPr>
            <a:spLocks noChangeArrowheads="1"/>
          </p:cNvSpPr>
          <p:nvPr/>
        </p:nvSpPr>
        <p:spPr bwMode="auto">
          <a:xfrm flipH="1">
            <a:off x="1644650" y="4086225"/>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22" name="Oval 210"/>
          <p:cNvSpPr>
            <a:spLocks noChangeArrowheads="1"/>
          </p:cNvSpPr>
          <p:nvPr/>
        </p:nvSpPr>
        <p:spPr bwMode="auto">
          <a:xfrm flipH="1">
            <a:off x="2082800" y="341153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23" name="Oval 211"/>
          <p:cNvSpPr>
            <a:spLocks noChangeArrowheads="1"/>
          </p:cNvSpPr>
          <p:nvPr/>
        </p:nvSpPr>
        <p:spPr bwMode="auto">
          <a:xfrm rot="17580000" flipH="1">
            <a:off x="2185987" y="3817938"/>
            <a:ext cx="74613" cy="714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24" name="Oval 212"/>
          <p:cNvSpPr>
            <a:spLocks noChangeArrowheads="1"/>
          </p:cNvSpPr>
          <p:nvPr/>
        </p:nvSpPr>
        <p:spPr bwMode="auto">
          <a:xfrm rot="14220000" flipH="1">
            <a:off x="2063750" y="3810000"/>
            <a:ext cx="7461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25" name="Oval 213"/>
          <p:cNvSpPr>
            <a:spLocks noChangeArrowheads="1"/>
          </p:cNvSpPr>
          <p:nvPr/>
        </p:nvSpPr>
        <p:spPr bwMode="auto">
          <a:xfrm rot="14220000" flipH="1">
            <a:off x="1824037" y="4432301"/>
            <a:ext cx="7461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26" name="Oval 214"/>
          <p:cNvSpPr>
            <a:spLocks noChangeArrowheads="1"/>
          </p:cNvSpPr>
          <p:nvPr/>
        </p:nvSpPr>
        <p:spPr bwMode="auto">
          <a:xfrm flipH="1">
            <a:off x="2166938" y="45497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27" name="Oval 215"/>
          <p:cNvSpPr>
            <a:spLocks noChangeArrowheads="1"/>
          </p:cNvSpPr>
          <p:nvPr/>
        </p:nvSpPr>
        <p:spPr bwMode="auto">
          <a:xfrm flipH="1">
            <a:off x="1900238" y="39481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28" name="Oval 216"/>
          <p:cNvSpPr>
            <a:spLocks noChangeArrowheads="1"/>
          </p:cNvSpPr>
          <p:nvPr/>
        </p:nvSpPr>
        <p:spPr bwMode="auto">
          <a:xfrm flipH="1">
            <a:off x="1935163" y="40544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29" name="Oval 217"/>
          <p:cNvSpPr>
            <a:spLocks noChangeArrowheads="1"/>
          </p:cNvSpPr>
          <p:nvPr/>
        </p:nvSpPr>
        <p:spPr bwMode="auto">
          <a:xfrm flipH="1">
            <a:off x="2038350" y="407670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30" name="Oval 218"/>
          <p:cNvSpPr>
            <a:spLocks noChangeArrowheads="1"/>
          </p:cNvSpPr>
          <p:nvPr/>
        </p:nvSpPr>
        <p:spPr bwMode="auto">
          <a:xfrm rot="17580000" flipH="1">
            <a:off x="1914525" y="4364038"/>
            <a:ext cx="74613" cy="714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31" name="Oval 219"/>
          <p:cNvSpPr>
            <a:spLocks noChangeArrowheads="1"/>
          </p:cNvSpPr>
          <p:nvPr/>
        </p:nvSpPr>
        <p:spPr bwMode="auto">
          <a:xfrm rot="14220000" flipH="1">
            <a:off x="1824037" y="4432301"/>
            <a:ext cx="7461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32" name="Oval 220"/>
          <p:cNvSpPr>
            <a:spLocks noChangeArrowheads="1"/>
          </p:cNvSpPr>
          <p:nvPr/>
        </p:nvSpPr>
        <p:spPr bwMode="auto">
          <a:xfrm flipH="1">
            <a:off x="1873250" y="426720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33" name="Oval 221"/>
          <p:cNvSpPr>
            <a:spLocks noChangeArrowheads="1"/>
          </p:cNvSpPr>
          <p:nvPr/>
        </p:nvSpPr>
        <p:spPr bwMode="auto">
          <a:xfrm flipH="1">
            <a:off x="1876425" y="41433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34" name="Oval 222"/>
          <p:cNvSpPr>
            <a:spLocks noChangeArrowheads="1"/>
          </p:cNvSpPr>
          <p:nvPr/>
        </p:nvSpPr>
        <p:spPr bwMode="auto">
          <a:xfrm flipH="1">
            <a:off x="2235200" y="403860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35" name="Oval 223"/>
          <p:cNvSpPr>
            <a:spLocks noChangeArrowheads="1"/>
          </p:cNvSpPr>
          <p:nvPr/>
        </p:nvSpPr>
        <p:spPr bwMode="auto">
          <a:xfrm flipH="1">
            <a:off x="2235200" y="4200525"/>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36" name="Oval 224"/>
          <p:cNvSpPr>
            <a:spLocks noChangeArrowheads="1"/>
          </p:cNvSpPr>
          <p:nvPr/>
        </p:nvSpPr>
        <p:spPr bwMode="auto">
          <a:xfrm flipH="1">
            <a:off x="1947863" y="42243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37" name="Oval 225"/>
          <p:cNvSpPr>
            <a:spLocks noChangeArrowheads="1"/>
          </p:cNvSpPr>
          <p:nvPr/>
        </p:nvSpPr>
        <p:spPr bwMode="auto">
          <a:xfrm flipH="1">
            <a:off x="1828800" y="42449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38" name="Oval 226"/>
          <p:cNvSpPr>
            <a:spLocks noChangeArrowheads="1"/>
          </p:cNvSpPr>
          <p:nvPr/>
        </p:nvSpPr>
        <p:spPr bwMode="auto">
          <a:xfrm flipH="1">
            <a:off x="1922463" y="41656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39" name="Oval 227"/>
          <p:cNvSpPr>
            <a:spLocks noChangeArrowheads="1"/>
          </p:cNvSpPr>
          <p:nvPr/>
        </p:nvSpPr>
        <p:spPr bwMode="auto">
          <a:xfrm flipH="1">
            <a:off x="1908175" y="42751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40" name="Oval 228"/>
          <p:cNvSpPr>
            <a:spLocks noChangeArrowheads="1"/>
          </p:cNvSpPr>
          <p:nvPr/>
        </p:nvSpPr>
        <p:spPr bwMode="auto">
          <a:xfrm flipH="1">
            <a:off x="2233613" y="399732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41" name="Oval 229"/>
          <p:cNvSpPr>
            <a:spLocks noChangeArrowheads="1"/>
          </p:cNvSpPr>
          <p:nvPr/>
        </p:nvSpPr>
        <p:spPr bwMode="auto">
          <a:xfrm flipH="1">
            <a:off x="1889125" y="41211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42" name="Oval 230"/>
          <p:cNvSpPr>
            <a:spLocks noChangeArrowheads="1"/>
          </p:cNvSpPr>
          <p:nvPr/>
        </p:nvSpPr>
        <p:spPr bwMode="auto">
          <a:xfrm flipH="1">
            <a:off x="1936750" y="40417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43" name="Oval 231"/>
          <p:cNvSpPr>
            <a:spLocks noChangeArrowheads="1"/>
          </p:cNvSpPr>
          <p:nvPr/>
        </p:nvSpPr>
        <p:spPr bwMode="auto">
          <a:xfrm flipH="1">
            <a:off x="2174875" y="35750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44" name="Oval 232"/>
          <p:cNvSpPr>
            <a:spLocks noChangeArrowheads="1"/>
          </p:cNvSpPr>
          <p:nvPr/>
        </p:nvSpPr>
        <p:spPr bwMode="auto">
          <a:xfrm flipH="1">
            <a:off x="2085975" y="38322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45" name="Oval 233"/>
          <p:cNvSpPr>
            <a:spLocks noChangeArrowheads="1"/>
          </p:cNvSpPr>
          <p:nvPr/>
        </p:nvSpPr>
        <p:spPr bwMode="auto">
          <a:xfrm flipH="1">
            <a:off x="2128838" y="4048125"/>
            <a:ext cx="68262"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46" name="Oval 234"/>
          <p:cNvSpPr>
            <a:spLocks noChangeArrowheads="1"/>
          </p:cNvSpPr>
          <p:nvPr/>
        </p:nvSpPr>
        <p:spPr bwMode="auto">
          <a:xfrm flipH="1">
            <a:off x="2038350" y="377348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47" name="Oval 235"/>
          <p:cNvSpPr>
            <a:spLocks noChangeArrowheads="1"/>
          </p:cNvSpPr>
          <p:nvPr/>
        </p:nvSpPr>
        <p:spPr bwMode="auto">
          <a:xfrm flipH="1">
            <a:off x="2230438" y="38925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48" name="Oval 236"/>
          <p:cNvSpPr>
            <a:spLocks noChangeArrowheads="1"/>
          </p:cNvSpPr>
          <p:nvPr/>
        </p:nvSpPr>
        <p:spPr bwMode="auto">
          <a:xfrm flipH="1">
            <a:off x="2098675" y="38100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49" name="Oval 237"/>
          <p:cNvSpPr>
            <a:spLocks noChangeArrowheads="1"/>
          </p:cNvSpPr>
          <p:nvPr/>
        </p:nvSpPr>
        <p:spPr bwMode="auto">
          <a:xfrm flipH="1">
            <a:off x="3506788" y="43100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50" name="Oval 238"/>
          <p:cNvSpPr>
            <a:spLocks noChangeArrowheads="1"/>
          </p:cNvSpPr>
          <p:nvPr/>
        </p:nvSpPr>
        <p:spPr bwMode="auto">
          <a:xfrm flipH="1">
            <a:off x="1860550" y="42799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51" name="Oval 239"/>
          <p:cNvSpPr>
            <a:spLocks noChangeArrowheads="1"/>
          </p:cNvSpPr>
          <p:nvPr/>
        </p:nvSpPr>
        <p:spPr bwMode="auto">
          <a:xfrm flipH="1">
            <a:off x="1941513" y="3954463"/>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52" name="Oval 240"/>
          <p:cNvSpPr>
            <a:spLocks noChangeArrowheads="1"/>
          </p:cNvSpPr>
          <p:nvPr/>
        </p:nvSpPr>
        <p:spPr bwMode="auto">
          <a:xfrm flipH="1">
            <a:off x="2041525" y="361315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53" name="Oval 241"/>
          <p:cNvSpPr>
            <a:spLocks noChangeArrowheads="1"/>
          </p:cNvSpPr>
          <p:nvPr/>
        </p:nvSpPr>
        <p:spPr bwMode="auto">
          <a:xfrm flipH="1">
            <a:off x="2032000" y="3952875"/>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54" name="Oval 242"/>
          <p:cNvSpPr>
            <a:spLocks noChangeArrowheads="1"/>
          </p:cNvSpPr>
          <p:nvPr/>
        </p:nvSpPr>
        <p:spPr bwMode="auto">
          <a:xfrm rot="17580000" flipH="1">
            <a:off x="1921669" y="4255294"/>
            <a:ext cx="87313"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55" name="Oval 243"/>
          <p:cNvSpPr>
            <a:spLocks noChangeArrowheads="1"/>
          </p:cNvSpPr>
          <p:nvPr/>
        </p:nvSpPr>
        <p:spPr bwMode="auto">
          <a:xfrm rot="17580000" flipH="1">
            <a:off x="1972469" y="4140994"/>
            <a:ext cx="87313"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56" name="Oval 244"/>
          <p:cNvSpPr>
            <a:spLocks noChangeArrowheads="1"/>
          </p:cNvSpPr>
          <p:nvPr/>
        </p:nvSpPr>
        <p:spPr bwMode="auto">
          <a:xfrm flipH="1">
            <a:off x="2219325" y="438150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57" name="Oval 245"/>
          <p:cNvSpPr>
            <a:spLocks noChangeArrowheads="1"/>
          </p:cNvSpPr>
          <p:nvPr/>
        </p:nvSpPr>
        <p:spPr bwMode="auto">
          <a:xfrm flipH="1">
            <a:off x="3568700" y="2854325"/>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58" name="Oval 246"/>
          <p:cNvSpPr>
            <a:spLocks noChangeArrowheads="1"/>
          </p:cNvSpPr>
          <p:nvPr/>
        </p:nvSpPr>
        <p:spPr bwMode="auto">
          <a:xfrm flipH="1">
            <a:off x="3425825" y="4132263"/>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59" name="Oval 247"/>
          <p:cNvSpPr>
            <a:spLocks noChangeArrowheads="1"/>
          </p:cNvSpPr>
          <p:nvPr/>
        </p:nvSpPr>
        <p:spPr bwMode="auto">
          <a:xfrm flipH="1">
            <a:off x="3562350" y="33194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60" name="Oval 248"/>
          <p:cNvSpPr>
            <a:spLocks noChangeArrowheads="1"/>
          </p:cNvSpPr>
          <p:nvPr/>
        </p:nvSpPr>
        <p:spPr bwMode="auto">
          <a:xfrm flipH="1">
            <a:off x="3178175" y="46624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61" name="Oval 249"/>
          <p:cNvSpPr>
            <a:spLocks noChangeArrowheads="1"/>
          </p:cNvSpPr>
          <p:nvPr/>
        </p:nvSpPr>
        <p:spPr bwMode="auto">
          <a:xfrm flipH="1">
            <a:off x="1900238" y="434975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62" name="Oval 250"/>
          <p:cNvSpPr>
            <a:spLocks noChangeArrowheads="1"/>
          </p:cNvSpPr>
          <p:nvPr/>
        </p:nvSpPr>
        <p:spPr bwMode="auto">
          <a:xfrm flipH="1">
            <a:off x="1784350" y="44196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63" name="Oval 251"/>
          <p:cNvSpPr>
            <a:spLocks noChangeArrowheads="1"/>
          </p:cNvSpPr>
          <p:nvPr/>
        </p:nvSpPr>
        <p:spPr bwMode="auto">
          <a:xfrm flipH="1">
            <a:off x="3443288" y="2455863"/>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64" name="Oval 252"/>
          <p:cNvSpPr>
            <a:spLocks noChangeArrowheads="1"/>
          </p:cNvSpPr>
          <p:nvPr/>
        </p:nvSpPr>
        <p:spPr bwMode="auto">
          <a:xfrm flipH="1">
            <a:off x="1860550" y="42672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65" name="Oval 253"/>
          <p:cNvSpPr>
            <a:spLocks noChangeArrowheads="1"/>
          </p:cNvSpPr>
          <p:nvPr/>
        </p:nvSpPr>
        <p:spPr bwMode="auto">
          <a:xfrm flipH="1">
            <a:off x="2106613" y="4195763"/>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66" name="Oval 254"/>
          <p:cNvSpPr>
            <a:spLocks noChangeArrowheads="1"/>
          </p:cNvSpPr>
          <p:nvPr/>
        </p:nvSpPr>
        <p:spPr bwMode="auto">
          <a:xfrm flipH="1">
            <a:off x="2139950" y="4518025"/>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67" name="Oval 255"/>
          <p:cNvSpPr>
            <a:spLocks noChangeArrowheads="1"/>
          </p:cNvSpPr>
          <p:nvPr/>
        </p:nvSpPr>
        <p:spPr bwMode="auto">
          <a:xfrm flipH="1">
            <a:off x="2076450" y="4441825"/>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68" name="Oval 256"/>
          <p:cNvSpPr>
            <a:spLocks noChangeArrowheads="1"/>
          </p:cNvSpPr>
          <p:nvPr/>
        </p:nvSpPr>
        <p:spPr bwMode="auto">
          <a:xfrm rot="17580000" flipH="1">
            <a:off x="3086101" y="3794125"/>
            <a:ext cx="87312" cy="777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69" name="Oval 257"/>
          <p:cNvSpPr>
            <a:spLocks noChangeArrowheads="1"/>
          </p:cNvSpPr>
          <p:nvPr/>
        </p:nvSpPr>
        <p:spPr bwMode="auto">
          <a:xfrm flipH="1">
            <a:off x="1827213" y="442118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70" name="Oval 258"/>
          <p:cNvSpPr>
            <a:spLocks noChangeArrowheads="1"/>
          </p:cNvSpPr>
          <p:nvPr/>
        </p:nvSpPr>
        <p:spPr bwMode="auto">
          <a:xfrm flipH="1">
            <a:off x="2132013" y="442753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71" name="Oval 259"/>
          <p:cNvSpPr>
            <a:spLocks noChangeArrowheads="1"/>
          </p:cNvSpPr>
          <p:nvPr/>
        </p:nvSpPr>
        <p:spPr bwMode="auto">
          <a:xfrm flipH="1">
            <a:off x="3189288" y="309245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72" name="Oval 260"/>
          <p:cNvSpPr>
            <a:spLocks noChangeArrowheads="1"/>
          </p:cNvSpPr>
          <p:nvPr/>
        </p:nvSpPr>
        <p:spPr bwMode="auto">
          <a:xfrm flipH="1">
            <a:off x="2097088" y="41560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73" name="Oval 261"/>
          <p:cNvSpPr>
            <a:spLocks noChangeArrowheads="1"/>
          </p:cNvSpPr>
          <p:nvPr/>
        </p:nvSpPr>
        <p:spPr bwMode="auto">
          <a:xfrm flipH="1">
            <a:off x="2970213" y="39401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74" name="Oval 262"/>
          <p:cNvSpPr>
            <a:spLocks noChangeArrowheads="1"/>
          </p:cNvSpPr>
          <p:nvPr/>
        </p:nvSpPr>
        <p:spPr bwMode="auto">
          <a:xfrm flipH="1">
            <a:off x="3644900" y="543560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75" name="Oval 263"/>
          <p:cNvSpPr>
            <a:spLocks noChangeArrowheads="1"/>
          </p:cNvSpPr>
          <p:nvPr/>
        </p:nvSpPr>
        <p:spPr bwMode="auto">
          <a:xfrm rot="17580000" flipH="1">
            <a:off x="2786062" y="3797301"/>
            <a:ext cx="87313"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76" name="Oval 264"/>
          <p:cNvSpPr>
            <a:spLocks noChangeArrowheads="1"/>
          </p:cNvSpPr>
          <p:nvPr/>
        </p:nvSpPr>
        <p:spPr bwMode="auto">
          <a:xfrm flipH="1">
            <a:off x="1930400" y="44211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77" name="Oval 265"/>
          <p:cNvSpPr>
            <a:spLocks noChangeArrowheads="1"/>
          </p:cNvSpPr>
          <p:nvPr/>
        </p:nvSpPr>
        <p:spPr bwMode="auto">
          <a:xfrm flipH="1">
            <a:off x="2127250" y="434498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78" name="Oval 266"/>
          <p:cNvSpPr>
            <a:spLocks noChangeArrowheads="1"/>
          </p:cNvSpPr>
          <p:nvPr/>
        </p:nvSpPr>
        <p:spPr bwMode="auto">
          <a:xfrm flipH="1">
            <a:off x="1479550" y="349091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79" name="Oval 267"/>
          <p:cNvSpPr>
            <a:spLocks noChangeArrowheads="1"/>
          </p:cNvSpPr>
          <p:nvPr/>
        </p:nvSpPr>
        <p:spPr bwMode="auto">
          <a:xfrm flipH="1">
            <a:off x="1943100" y="440055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80" name="Oval 268"/>
          <p:cNvSpPr>
            <a:spLocks noChangeArrowheads="1"/>
          </p:cNvSpPr>
          <p:nvPr/>
        </p:nvSpPr>
        <p:spPr bwMode="auto">
          <a:xfrm flipH="1">
            <a:off x="2268538" y="369093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81" name="Oval 269"/>
          <p:cNvSpPr>
            <a:spLocks noChangeArrowheads="1"/>
          </p:cNvSpPr>
          <p:nvPr/>
        </p:nvSpPr>
        <p:spPr bwMode="auto">
          <a:xfrm flipH="1">
            <a:off x="2209800" y="400050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82" name="Oval 270"/>
          <p:cNvSpPr>
            <a:spLocks noChangeArrowheads="1"/>
          </p:cNvSpPr>
          <p:nvPr/>
        </p:nvSpPr>
        <p:spPr bwMode="auto">
          <a:xfrm flipH="1">
            <a:off x="1685925" y="38544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83" name="Oval 271"/>
          <p:cNvSpPr>
            <a:spLocks noChangeArrowheads="1"/>
          </p:cNvSpPr>
          <p:nvPr/>
        </p:nvSpPr>
        <p:spPr bwMode="auto">
          <a:xfrm flipH="1">
            <a:off x="1778000" y="385445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84" name="Oval 272"/>
          <p:cNvSpPr>
            <a:spLocks noChangeArrowheads="1"/>
          </p:cNvSpPr>
          <p:nvPr/>
        </p:nvSpPr>
        <p:spPr bwMode="auto">
          <a:xfrm flipH="1">
            <a:off x="1730375" y="3951288"/>
            <a:ext cx="7302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85" name="Oval 273"/>
          <p:cNvSpPr>
            <a:spLocks noChangeArrowheads="1"/>
          </p:cNvSpPr>
          <p:nvPr/>
        </p:nvSpPr>
        <p:spPr bwMode="auto">
          <a:xfrm flipH="1">
            <a:off x="1803400" y="3986213"/>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86" name="Oval 274"/>
          <p:cNvSpPr>
            <a:spLocks noChangeArrowheads="1"/>
          </p:cNvSpPr>
          <p:nvPr/>
        </p:nvSpPr>
        <p:spPr bwMode="auto">
          <a:xfrm rot="17580000" flipH="1">
            <a:off x="1796256" y="3296444"/>
            <a:ext cx="74613"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87" name="Oval 275"/>
          <p:cNvSpPr>
            <a:spLocks noChangeArrowheads="1"/>
          </p:cNvSpPr>
          <p:nvPr/>
        </p:nvSpPr>
        <p:spPr bwMode="auto">
          <a:xfrm rot="14220000" flipH="1">
            <a:off x="1674019" y="3290094"/>
            <a:ext cx="74613"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88" name="Oval 276"/>
          <p:cNvSpPr>
            <a:spLocks noChangeArrowheads="1"/>
          </p:cNvSpPr>
          <p:nvPr/>
        </p:nvSpPr>
        <p:spPr bwMode="auto">
          <a:xfrm rot="14220000" flipH="1">
            <a:off x="1435100" y="3911600"/>
            <a:ext cx="7461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89" name="Oval 277"/>
          <p:cNvSpPr>
            <a:spLocks noChangeArrowheads="1"/>
          </p:cNvSpPr>
          <p:nvPr/>
        </p:nvSpPr>
        <p:spPr bwMode="auto">
          <a:xfrm flipH="1">
            <a:off x="1597025" y="39274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90" name="Oval 278"/>
          <p:cNvSpPr>
            <a:spLocks noChangeArrowheads="1"/>
          </p:cNvSpPr>
          <p:nvPr/>
        </p:nvSpPr>
        <p:spPr bwMode="auto">
          <a:xfrm flipH="1">
            <a:off x="1793875" y="38909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91" name="Oval 279"/>
          <p:cNvSpPr>
            <a:spLocks noChangeArrowheads="1"/>
          </p:cNvSpPr>
          <p:nvPr/>
        </p:nvSpPr>
        <p:spPr bwMode="auto">
          <a:xfrm flipH="1">
            <a:off x="1987550" y="40671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92" name="Oval 280"/>
          <p:cNvSpPr>
            <a:spLocks noChangeArrowheads="1"/>
          </p:cNvSpPr>
          <p:nvPr/>
        </p:nvSpPr>
        <p:spPr bwMode="auto">
          <a:xfrm flipH="1">
            <a:off x="1700213" y="397192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93" name="Oval 281"/>
          <p:cNvSpPr>
            <a:spLocks noChangeArrowheads="1"/>
          </p:cNvSpPr>
          <p:nvPr/>
        </p:nvSpPr>
        <p:spPr bwMode="auto">
          <a:xfrm flipH="1">
            <a:off x="1590675" y="39433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94" name="Oval 282"/>
          <p:cNvSpPr>
            <a:spLocks noChangeArrowheads="1"/>
          </p:cNvSpPr>
          <p:nvPr/>
        </p:nvSpPr>
        <p:spPr bwMode="auto">
          <a:xfrm flipH="1">
            <a:off x="1685925" y="38544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95" name="Oval 283"/>
          <p:cNvSpPr>
            <a:spLocks noChangeArrowheads="1"/>
          </p:cNvSpPr>
          <p:nvPr/>
        </p:nvSpPr>
        <p:spPr bwMode="auto">
          <a:xfrm flipH="1">
            <a:off x="1778000" y="385445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96" name="Oval 284"/>
          <p:cNvSpPr>
            <a:spLocks noChangeArrowheads="1"/>
          </p:cNvSpPr>
          <p:nvPr/>
        </p:nvSpPr>
        <p:spPr bwMode="auto">
          <a:xfrm flipH="1">
            <a:off x="1593850" y="361315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97" name="Oval 285"/>
          <p:cNvSpPr>
            <a:spLocks noChangeArrowheads="1"/>
          </p:cNvSpPr>
          <p:nvPr/>
        </p:nvSpPr>
        <p:spPr bwMode="auto">
          <a:xfrm flipH="1">
            <a:off x="1685925" y="36941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98" name="Oval 286"/>
          <p:cNvSpPr>
            <a:spLocks noChangeArrowheads="1"/>
          </p:cNvSpPr>
          <p:nvPr/>
        </p:nvSpPr>
        <p:spPr bwMode="auto">
          <a:xfrm flipH="1">
            <a:off x="1730375" y="3951288"/>
            <a:ext cx="7302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599" name="Oval 287"/>
          <p:cNvSpPr>
            <a:spLocks noChangeArrowheads="1"/>
          </p:cNvSpPr>
          <p:nvPr/>
        </p:nvSpPr>
        <p:spPr bwMode="auto">
          <a:xfrm flipH="1">
            <a:off x="1685925" y="35337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00" name="Oval 288"/>
          <p:cNvSpPr>
            <a:spLocks noChangeArrowheads="1"/>
          </p:cNvSpPr>
          <p:nvPr/>
        </p:nvSpPr>
        <p:spPr bwMode="auto">
          <a:xfrm flipH="1">
            <a:off x="1778000" y="361315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01" name="Oval 289"/>
          <p:cNvSpPr>
            <a:spLocks noChangeArrowheads="1"/>
          </p:cNvSpPr>
          <p:nvPr/>
        </p:nvSpPr>
        <p:spPr bwMode="auto">
          <a:xfrm flipH="1">
            <a:off x="1733550" y="37750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02" name="Oval 290"/>
          <p:cNvSpPr>
            <a:spLocks noChangeArrowheads="1"/>
          </p:cNvSpPr>
          <p:nvPr/>
        </p:nvSpPr>
        <p:spPr bwMode="auto">
          <a:xfrm flipH="1">
            <a:off x="1511300" y="34274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03" name="Oval 291"/>
          <p:cNvSpPr>
            <a:spLocks noChangeArrowheads="1"/>
          </p:cNvSpPr>
          <p:nvPr/>
        </p:nvSpPr>
        <p:spPr bwMode="auto">
          <a:xfrm flipH="1">
            <a:off x="1544638" y="35337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04" name="Oval 292"/>
          <p:cNvSpPr>
            <a:spLocks noChangeArrowheads="1"/>
          </p:cNvSpPr>
          <p:nvPr/>
        </p:nvSpPr>
        <p:spPr bwMode="auto">
          <a:xfrm flipH="1">
            <a:off x="1593850" y="37750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05" name="Oval 293"/>
          <p:cNvSpPr>
            <a:spLocks noChangeArrowheads="1"/>
          </p:cNvSpPr>
          <p:nvPr/>
        </p:nvSpPr>
        <p:spPr bwMode="auto">
          <a:xfrm flipH="1">
            <a:off x="1763713" y="4170363"/>
            <a:ext cx="6826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06" name="Oval 294"/>
          <p:cNvSpPr>
            <a:spLocks noChangeArrowheads="1"/>
          </p:cNvSpPr>
          <p:nvPr/>
        </p:nvSpPr>
        <p:spPr bwMode="auto">
          <a:xfrm rot="17580000" flipH="1">
            <a:off x="2015331" y="3293269"/>
            <a:ext cx="74613"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07" name="Oval 295"/>
          <p:cNvSpPr>
            <a:spLocks noChangeArrowheads="1"/>
          </p:cNvSpPr>
          <p:nvPr/>
        </p:nvSpPr>
        <p:spPr bwMode="auto">
          <a:xfrm rot="17580000" flipH="1">
            <a:off x="1525587" y="3843338"/>
            <a:ext cx="74613" cy="714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08" name="Oval 296"/>
          <p:cNvSpPr>
            <a:spLocks noChangeArrowheads="1"/>
          </p:cNvSpPr>
          <p:nvPr/>
        </p:nvSpPr>
        <p:spPr bwMode="auto">
          <a:xfrm rot="17580000" flipH="1">
            <a:off x="1794669" y="3439319"/>
            <a:ext cx="74612" cy="6985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09" name="Oval 297"/>
          <p:cNvSpPr>
            <a:spLocks noChangeArrowheads="1"/>
          </p:cNvSpPr>
          <p:nvPr/>
        </p:nvSpPr>
        <p:spPr bwMode="auto">
          <a:xfrm rot="14220000" flipH="1">
            <a:off x="1435100" y="3911600"/>
            <a:ext cx="7461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10" name="Oval 298"/>
          <p:cNvSpPr>
            <a:spLocks noChangeArrowheads="1"/>
          </p:cNvSpPr>
          <p:nvPr/>
        </p:nvSpPr>
        <p:spPr bwMode="auto">
          <a:xfrm rot="17580000" flipH="1">
            <a:off x="1662907" y="3609181"/>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11" name="Oval 299"/>
          <p:cNvSpPr>
            <a:spLocks noChangeArrowheads="1"/>
          </p:cNvSpPr>
          <p:nvPr/>
        </p:nvSpPr>
        <p:spPr bwMode="auto">
          <a:xfrm rot="17580000" flipH="1">
            <a:off x="1593851" y="3471862"/>
            <a:ext cx="74612"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12" name="Oval 300"/>
          <p:cNvSpPr>
            <a:spLocks noChangeArrowheads="1"/>
          </p:cNvSpPr>
          <p:nvPr/>
        </p:nvSpPr>
        <p:spPr bwMode="auto">
          <a:xfrm flipH="1">
            <a:off x="1597025" y="39274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13" name="Oval 301"/>
          <p:cNvSpPr>
            <a:spLocks noChangeArrowheads="1"/>
          </p:cNvSpPr>
          <p:nvPr/>
        </p:nvSpPr>
        <p:spPr bwMode="auto">
          <a:xfrm flipH="1">
            <a:off x="1482725" y="37465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14" name="Oval 302"/>
          <p:cNvSpPr>
            <a:spLocks noChangeArrowheads="1"/>
          </p:cNvSpPr>
          <p:nvPr/>
        </p:nvSpPr>
        <p:spPr bwMode="auto">
          <a:xfrm flipH="1">
            <a:off x="1485900" y="3622675"/>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15" name="Oval 303"/>
          <p:cNvSpPr>
            <a:spLocks noChangeArrowheads="1"/>
          </p:cNvSpPr>
          <p:nvPr/>
        </p:nvSpPr>
        <p:spPr bwMode="auto">
          <a:xfrm flipH="1">
            <a:off x="1847850" y="351790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16" name="Oval 304"/>
          <p:cNvSpPr>
            <a:spLocks noChangeArrowheads="1"/>
          </p:cNvSpPr>
          <p:nvPr/>
        </p:nvSpPr>
        <p:spPr bwMode="auto">
          <a:xfrm flipH="1">
            <a:off x="1765300" y="33321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17" name="Oval 305"/>
          <p:cNvSpPr>
            <a:spLocks noChangeArrowheads="1"/>
          </p:cNvSpPr>
          <p:nvPr/>
        </p:nvSpPr>
        <p:spPr bwMode="auto">
          <a:xfrm flipH="1">
            <a:off x="1798638" y="34385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18" name="Oval 306"/>
          <p:cNvSpPr>
            <a:spLocks noChangeArrowheads="1"/>
          </p:cNvSpPr>
          <p:nvPr/>
        </p:nvSpPr>
        <p:spPr bwMode="auto">
          <a:xfrm flipH="1">
            <a:off x="1847850" y="367982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19" name="Oval 307"/>
          <p:cNvSpPr>
            <a:spLocks noChangeArrowheads="1"/>
          </p:cNvSpPr>
          <p:nvPr/>
        </p:nvSpPr>
        <p:spPr bwMode="auto">
          <a:xfrm flipH="1">
            <a:off x="1962150" y="35988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20" name="Oval 308"/>
          <p:cNvSpPr>
            <a:spLocks noChangeArrowheads="1"/>
          </p:cNvSpPr>
          <p:nvPr/>
        </p:nvSpPr>
        <p:spPr bwMode="auto">
          <a:xfrm rot="17580000" flipH="1">
            <a:off x="1779587" y="3748088"/>
            <a:ext cx="74613" cy="714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21" name="Oval 309"/>
          <p:cNvSpPr>
            <a:spLocks noChangeArrowheads="1"/>
          </p:cNvSpPr>
          <p:nvPr/>
        </p:nvSpPr>
        <p:spPr bwMode="auto">
          <a:xfrm rot="14220000" flipH="1">
            <a:off x="1689100" y="3816350"/>
            <a:ext cx="7461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22" name="Oval 310"/>
          <p:cNvSpPr>
            <a:spLocks noChangeArrowheads="1"/>
          </p:cNvSpPr>
          <p:nvPr/>
        </p:nvSpPr>
        <p:spPr bwMode="auto">
          <a:xfrm flipH="1">
            <a:off x="1803400" y="391160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23" name="Oval 311"/>
          <p:cNvSpPr>
            <a:spLocks noChangeArrowheads="1"/>
          </p:cNvSpPr>
          <p:nvPr/>
        </p:nvSpPr>
        <p:spPr bwMode="auto">
          <a:xfrm flipH="1">
            <a:off x="1736725" y="36512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24" name="Oval 312"/>
          <p:cNvSpPr>
            <a:spLocks noChangeArrowheads="1"/>
          </p:cNvSpPr>
          <p:nvPr/>
        </p:nvSpPr>
        <p:spPr bwMode="auto">
          <a:xfrm flipH="1">
            <a:off x="2370138" y="3703638"/>
            <a:ext cx="6826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25" name="Oval 313"/>
          <p:cNvSpPr>
            <a:spLocks noChangeArrowheads="1"/>
          </p:cNvSpPr>
          <p:nvPr/>
        </p:nvSpPr>
        <p:spPr bwMode="auto">
          <a:xfrm flipH="1">
            <a:off x="1816100" y="3509963"/>
            <a:ext cx="76200"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26" name="Oval 314"/>
          <p:cNvSpPr>
            <a:spLocks noChangeArrowheads="1"/>
          </p:cNvSpPr>
          <p:nvPr/>
        </p:nvSpPr>
        <p:spPr bwMode="auto">
          <a:xfrm flipH="1">
            <a:off x="1574800" y="35718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27" name="Oval 315"/>
          <p:cNvSpPr>
            <a:spLocks noChangeArrowheads="1"/>
          </p:cNvSpPr>
          <p:nvPr/>
        </p:nvSpPr>
        <p:spPr bwMode="auto">
          <a:xfrm flipH="1">
            <a:off x="1973263" y="37163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28" name="Oval 316"/>
          <p:cNvSpPr>
            <a:spLocks noChangeArrowheads="1"/>
          </p:cNvSpPr>
          <p:nvPr/>
        </p:nvSpPr>
        <p:spPr bwMode="auto">
          <a:xfrm rot="17580000" flipH="1">
            <a:off x="1758157" y="3666331"/>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29" name="Oval 317"/>
          <p:cNvSpPr>
            <a:spLocks noChangeArrowheads="1"/>
          </p:cNvSpPr>
          <p:nvPr/>
        </p:nvSpPr>
        <p:spPr bwMode="auto">
          <a:xfrm flipH="1">
            <a:off x="1695450" y="36020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30" name="Oval 318"/>
          <p:cNvSpPr>
            <a:spLocks noChangeArrowheads="1"/>
          </p:cNvSpPr>
          <p:nvPr/>
        </p:nvSpPr>
        <p:spPr bwMode="auto">
          <a:xfrm flipH="1">
            <a:off x="1439863" y="35639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31" name="Oval 319"/>
          <p:cNvSpPr>
            <a:spLocks noChangeArrowheads="1"/>
          </p:cNvSpPr>
          <p:nvPr/>
        </p:nvSpPr>
        <p:spPr bwMode="auto">
          <a:xfrm flipH="1">
            <a:off x="1782763" y="385286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32" name="Oval 320"/>
          <p:cNvSpPr>
            <a:spLocks noChangeArrowheads="1"/>
          </p:cNvSpPr>
          <p:nvPr/>
        </p:nvSpPr>
        <p:spPr bwMode="auto">
          <a:xfrm flipH="1">
            <a:off x="1439863" y="37242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33" name="Oval 321"/>
          <p:cNvSpPr>
            <a:spLocks noChangeArrowheads="1"/>
          </p:cNvSpPr>
          <p:nvPr/>
        </p:nvSpPr>
        <p:spPr bwMode="auto">
          <a:xfrm flipH="1">
            <a:off x="1612900" y="39195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34" name="Oval 322"/>
          <p:cNvSpPr>
            <a:spLocks noChangeArrowheads="1"/>
          </p:cNvSpPr>
          <p:nvPr/>
        </p:nvSpPr>
        <p:spPr bwMode="auto">
          <a:xfrm flipH="1">
            <a:off x="1531938" y="36449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35" name="Oval 323"/>
          <p:cNvSpPr>
            <a:spLocks noChangeArrowheads="1"/>
          </p:cNvSpPr>
          <p:nvPr/>
        </p:nvSpPr>
        <p:spPr bwMode="auto">
          <a:xfrm flipH="1">
            <a:off x="1582738" y="37544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36" name="Oval 324"/>
          <p:cNvSpPr>
            <a:spLocks noChangeArrowheads="1"/>
          </p:cNvSpPr>
          <p:nvPr/>
        </p:nvSpPr>
        <p:spPr bwMode="auto">
          <a:xfrm flipH="1">
            <a:off x="1755775" y="35512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37" name="Oval 325"/>
          <p:cNvSpPr>
            <a:spLocks noChangeArrowheads="1"/>
          </p:cNvSpPr>
          <p:nvPr/>
        </p:nvSpPr>
        <p:spPr bwMode="auto">
          <a:xfrm flipH="1">
            <a:off x="1631950" y="36830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38" name="Oval 326"/>
          <p:cNvSpPr>
            <a:spLocks noChangeArrowheads="1"/>
          </p:cNvSpPr>
          <p:nvPr/>
        </p:nvSpPr>
        <p:spPr bwMode="auto">
          <a:xfrm flipH="1">
            <a:off x="1517650" y="37544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39" name="Oval 327"/>
          <p:cNvSpPr>
            <a:spLocks noChangeArrowheads="1"/>
          </p:cNvSpPr>
          <p:nvPr/>
        </p:nvSpPr>
        <p:spPr bwMode="auto">
          <a:xfrm flipH="1">
            <a:off x="1687513" y="38512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40" name="Oval 328"/>
          <p:cNvSpPr>
            <a:spLocks noChangeArrowheads="1"/>
          </p:cNvSpPr>
          <p:nvPr/>
        </p:nvSpPr>
        <p:spPr bwMode="auto">
          <a:xfrm flipH="1">
            <a:off x="1550988" y="34115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41" name="Oval 329"/>
          <p:cNvSpPr>
            <a:spLocks noChangeArrowheads="1"/>
          </p:cNvSpPr>
          <p:nvPr/>
        </p:nvSpPr>
        <p:spPr bwMode="auto">
          <a:xfrm flipH="1">
            <a:off x="1712913" y="37338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42" name="Oval 330"/>
          <p:cNvSpPr>
            <a:spLocks noChangeArrowheads="1"/>
          </p:cNvSpPr>
          <p:nvPr/>
        </p:nvSpPr>
        <p:spPr bwMode="auto">
          <a:xfrm flipH="1">
            <a:off x="1917700" y="34639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43" name="Oval 331"/>
          <p:cNvSpPr>
            <a:spLocks noChangeArrowheads="1"/>
          </p:cNvSpPr>
          <p:nvPr/>
        </p:nvSpPr>
        <p:spPr bwMode="auto">
          <a:xfrm flipH="1">
            <a:off x="1944688" y="33416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44" name="Oval 332"/>
          <p:cNvSpPr>
            <a:spLocks noChangeArrowheads="1"/>
          </p:cNvSpPr>
          <p:nvPr/>
        </p:nvSpPr>
        <p:spPr bwMode="auto">
          <a:xfrm rot="17580000" flipH="1">
            <a:off x="1824831" y="3785394"/>
            <a:ext cx="74613"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45" name="Oval 333"/>
          <p:cNvSpPr>
            <a:spLocks noChangeArrowheads="1"/>
          </p:cNvSpPr>
          <p:nvPr/>
        </p:nvSpPr>
        <p:spPr bwMode="auto">
          <a:xfrm rot="14220000" flipH="1">
            <a:off x="1734343" y="3853657"/>
            <a:ext cx="74613" cy="7620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46" name="Oval 334"/>
          <p:cNvSpPr>
            <a:spLocks noChangeArrowheads="1"/>
          </p:cNvSpPr>
          <p:nvPr/>
        </p:nvSpPr>
        <p:spPr bwMode="auto">
          <a:xfrm flipH="1">
            <a:off x="1782763" y="36893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47" name="Oval 335"/>
          <p:cNvSpPr>
            <a:spLocks noChangeArrowheads="1"/>
          </p:cNvSpPr>
          <p:nvPr/>
        </p:nvSpPr>
        <p:spPr bwMode="auto">
          <a:xfrm flipH="1">
            <a:off x="2189163" y="34226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48" name="Oval 336"/>
          <p:cNvSpPr>
            <a:spLocks noChangeArrowheads="1"/>
          </p:cNvSpPr>
          <p:nvPr/>
        </p:nvSpPr>
        <p:spPr bwMode="auto">
          <a:xfrm flipH="1">
            <a:off x="1682750" y="360838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49" name="Oval 337"/>
          <p:cNvSpPr>
            <a:spLocks noChangeArrowheads="1"/>
          </p:cNvSpPr>
          <p:nvPr/>
        </p:nvSpPr>
        <p:spPr bwMode="auto">
          <a:xfrm flipH="1">
            <a:off x="1679575" y="3544888"/>
            <a:ext cx="7302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50" name="Oval 338"/>
          <p:cNvSpPr>
            <a:spLocks noChangeArrowheads="1"/>
          </p:cNvSpPr>
          <p:nvPr/>
        </p:nvSpPr>
        <p:spPr bwMode="auto">
          <a:xfrm flipH="1">
            <a:off x="2065338" y="3503613"/>
            <a:ext cx="6826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51" name="Oval 339"/>
          <p:cNvSpPr>
            <a:spLocks noChangeArrowheads="1"/>
          </p:cNvSpPr>
          <p:nvPr/>
        </p:nvSpPr>
        <p:spPr bwMode="auto">
          <a:xfrm flipH="1">
            <a:off x="1498600" y="360045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52" name="Oval 340"/>
          <p:cNvSpPr>
            <a:spLocks noChangeArrowheads="1"/>
          </p:cNvSpPr>
          <p:nvPr/>
        </p:nvSpPr>
        <p:spPr bwMode="auto">
          <a:xfrm flipH="1">
            <a:off x="1593850" y="360045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53" name="Oval 341"/>
          <p:cNvSpPr>
            <a:spLocks noChangeArrowheads="1"/>
          </p:cNvSpPr>
          <p:nvPr/>
        </p:nvSpPr>
        <p:spPr bwMode="auto">
          <a:xfrm flipH="1">
            <a:off x="1595438" y="39417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54" name="Oval 342"/>
          <p:cNvSpPr>
            <a:spLocks noChangeArrowheads="1"/>
          </p:cNvSpPr>
          <p:nvPr/>
        </p:nvSpPr>
        <p:spPr bwMode="auto">
          <a:xfrm rot="17580000" flipH="1">
            <a:off x="1951038" y="4000500"/>
            <a:ext cx="74612" cy="714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55" name="Oval 343"/>
          <p:cNvSpPr>
            <a:spLocks noChangeArrowheads="1"/>
          </p:cNvSpPr>
          <p:nvPr/>
        </p:nvSpPr>
        <p:spPr bwMode="auto">
          <a:xfrm rot="17580000" flipH="1">
            <a:off x="1678782" y="3987006"/>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56" name="Oval 344"/>
          <p:cNvSpPr>
            <a:spLocks noChangeArrowheads="1"/>
          </p:cNvSpPr>
          <p:nvPr/>
        </p:nvSpPr>
        <p:spPr bwMode="auto">
          <a:xfrm flipH="1">
            <a:off x="1801813" y="33020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57" name="Oval 345"/>
          <p:cNvSpPr>
            <a:spLocks noChangeArrowheads="1"/>
          </p:cNvSpPr>
          <p:nvPr/>
        </p:nvSpPr>
        <p:spPr bwMode="auto">
          <a:xfrm flipH="1">
            <a:off x="2085975" y="36496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58" name="Oval 346"/>
          <p:cNvSpPr>
            <a:spLocks noChangeArrowheads="1"/>
          </p:cNvSpPr>
          <p:nvPr/>
        </p:nvSpPr>
        <p:spPr bwMode="auto">
          <a:xfrm flipH="1">
            <a:off x="1695450" y="33115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59" name="Oval 347"/>
          <p:cNvSpPr>
            <a:spLocks noChangeArrowheads="1"/>
          </p:cNvSpPr>
          <p:nvPr/>
        </p:nvSpPr>
        <p:spPr bwMode="auto">
          <a:xfrm flipH="1">
            <a:off x="1784350" y="326072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60" name="Oval 348"/>
          <p:cNvSpPr>
            <a:spLocks noChangeArrowheads="1"/>
          </p:cNvSpPr>
          <p:nvPr/>
        </p:nvSpPr>
        <p:spPr bwMode="auto">
          <a:xfrm flipH="1">
            <a:off x="1647825" y="32527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61" name="Oval 349"/>
          <p:cNvSpPr>
            <a:spLocks noChangeArrowheads="1"/>
          </p:cNvSpPr>
          <p:nvPr/>
        </p:nvSpPr>
        <p:spPr bwMode="auto">
          <a:xfrm flipH="1">
            <a:off x="1739900" y="3333750"/>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62" name="Oval 350"/>
          <p:cNvSpPr>
            <a:spLocks noChangeArrowheads="1"/>
          </p:cNvSpPr>
          <p:nvPr/>
        </p:nvSpPr>
        <p:spPr bwMode="auto">
          <a:xfrm flipH="1">
            <a:off x="2166938" y="3648075"/>
            <a:ext cx="68262"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63" name="Oval 351"/>
          <p:cNvSpPr>
            <a:spLocks noChangeArrowheads="1"/>
          </p:cNvSpPr>
          <p:nvPr/>
        </p:nvSpPr>
        <p:spPr bwMode="auto">
          <a:xfrm flipH="1">
            <a:off x="1841500" y="33718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64" name="Oval 352"/>
          <p:cNvSpPr>
            <a:spLocks noChangeArrowheads="1"/>
          </p:cNvSpPr>
          <p:nvPr/>
        </p:nvSpPr>
        <p:spPr bwMode="auto">
          <a:xfrm flipH="1">
            <a:off x="2163763" y="35337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65" name="Oval 353"/>
          <p:cNvSpPr>
            <a:spLocks noChangeArrowheads="1"/>
          </p:cNvSpPr>
          <p:nvPr/>
        </p:nvSpPr>
        <p:spPr bwMode="auto">
          <a:xfrm flipH="1">
            <a:off x="1708150" y="32893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66" name="Oval 354"/>
          <p:cNvSpPr>
            <a:spLocks noChangeArrowheads="1"/>
          </p:cNvSpPr>
          <p:nvPr/>
        </p:nvSpPr>
        <p:spPr bwMode="auto">
          <a:xfrm flipH="1">
            <a:off x="1801813" y="32893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67" name="Oval 355"/>
          <p:cNvSpPr>
            <a:spLocks noChangeArrowheads="1"/>
          </p:cNvSpPr>
          <p:nvPr/>
        </p:nvSpPr>
        <p:spPr bwMode="auto">
          <a:xfrm flipH="1">
            <a:off x="1470025" y="375920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68" name="Oval 356"/>
          <p:cNvSpPr>
            <a:spLocks noChangeArrowheads="1"/>
          </p:cNvSpPr>
          <p:nvPr/>
        </p:nvSpPr>
        <p:spPr bwMode="auto">
          <a:xfrm flipH="1">
            <a:off x="1565275" y="38401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69" name="Oval 357"/>
          <p:cNvSpPr>
            <a:spLocks noChangeArrowheads="1"/>
          </p:cNvSpPr>
          <p:nvPr/>
        </p:nvSpPr>
        <p:spPr bwMode="auto">
          <a:xfrm flipH="1">
            <a:off x="1565275" y="367823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70" name="Oval 358"/>
          <p:cNvSpPr>
            <a:spLocks noChangeArrowheads="1"/>
          </p:cNvSpPr>
          <p:nvPr/>
        </p:nvSpPr>
        <p:spPr bwMode="auto">
          <a:xfrm flipH="1">
            <a:off x="1422400" y="367823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71" name="Oval 359"/>
          <p:cNvSpPr>
            <a:spLocks noChangeArrowheads="1"/>
          </p:cNvSpPr>
          <p:nvPr/>
        </p:nvSpPr>
        <p:spPr bwMode="auto">
          <a:xfrm rot="17580000" flipH="1">
            <a:off x="1416051" y="4721225"/>
            <a:ext cx="87312" cy="777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72" name="Oval 360"/>
          <p:cNvSpPr>
            <a:spLocks noChangeArrowheads="1"/>
          </p:cNvSpPr>
          <p:nvPr/>
        </p:nvSpPr>
        <p:spPr bwMode="auto">
          <a:xfrm rot="17580000" flipH="1">
            <a:off x="1532731" y="3734594"/>
            <a:ext cx="87313"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73" name="Oval 361"/>
          <p:cNvSpPr>
            <a:spLocks noChangeArrowheads="1"/>
          </p:cNvSpPr>
          <p:nvPr/>
        </p:nvSpPr>
        <p:spPr bwMode="auto">
          <a:xfrm rot="17580000" flipH="1">
            <a:off x="1464470" y="3596481"/>
            <a:ext cx="87312"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74" name="Oval 362"/>
          <p:cNvSpPr>
            <a:spLocks noChangeArrowheads="1"/>
          </p:cNvSpPr>
          <p:nvPr/>
        </p:nvSpPr>
        <p:spPr bwMode="auto">
          <a:xfrm flipH="1">
            <a:off x="1828800" y="386080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75" name="Oval 363"/>
          <p:cNvSpPr>
            <a:spLocks noChangeArrowheads="1"/>
          </p:cNvSpPr>
          <p:nvPr/>
        </p:nvSpPr>
        <p:spPr bwMode="auto">
          <a:xfrm flipH="1">
            <a:off x="1454150" y="3717925"/>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76" name="Oval 364"/>
          <p:cNvSpPr>
            <a:spLocks noChangeArrowheads="1"/>
          </p:cNvSpPr>
          <p:nvPr/>
        </p:nvSpPr>
        <p:spPr bwMode="auto">
          <a:xfrm flipH="1">
            <a:off x="1573213" y="374808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77" name="Oval 365"/>
          <p:cNvSpPr>
            <a:spLocks noChangeArrowheads="1"/>
          </p:cNvSpPr>
          <p:nvPr/>
        </p:nvSpPr>
        <p:spPr bwMode="auto">
          <a:xfrm flipH="1">
            <a:off x="1409700" y="3789363"/>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78" name="Oval 366"/>
          <p:cNvSpPr>
            <a:spLocks noChangeArrowheads="1"/>
          </p:cNvSpPr>
          <p:nvPr/>
        </p:nvSpPr>
        <p:spPr bwMode="auto">
          <a:xfrm flipH="1">
            <a:off x="1460500" y="39004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79" name="Oval 367"/>
          <p:cNvSpPr>
            <a:spLocks noChangeArrowheads="1"/>
          </p:cNvSpPr>
          <p:nvPr/>
        </p:nvSpPr>
        <p:spPr bwMode="auto">
          <a:xfrm flipH="1">
            <a:off x="1395413" y="389890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80" name="Oval 368"/>
          <p:cNvSpPr>
            <a:spLocks noChangeArrowheads="1"/>
          </p:cNvSpPr>
          <p:nvPr/>
        </p:nvSpPr>
        <p:spPr bwMode="auto">
          <a:xfrm flipH="1">
            <a:off x="1592263" y="38782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81" name="Oval 369"/>
          <p:cNvSpPr>
            <a:spLocks noChangeArrowheads="1"/>
          </p:cNvSpPr>
          <p:nvPr/>
        </p:nvSpPr>
        <p:spPr bwMode="auto">
          <a:xfrm flipH="1">
            <a:off x="1560513" y="375443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82" name="Oval 370"/>
          <p:cNvSpPr>
            <a:spLocks noChangeArrowheads="1"/>
          </p:cNvSpPr>
          <p:nvPr/>
        </p:nvSpPr>
        <p:spPr bwMode="auto">
          <a:xfrm flipH="1">
            <a:off x="2090738" y="4657725"/>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83" name="Oval 371"/>
          <p:cNvSpPr>
            <a:spLocks noChangeArrowheads="1"/>
          </p:cNvSpPr>
          <p:nvPr/>
        </p:nvSpPr>
        <p:spPr bwMode="auto">
          <a:xfrm flipH="1">
            <a:off x="1471613" y="374650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84" name="Oval 372"/>
          <p:cNvSpPr>
            <a:spLocks noChangeArrowheads="1"/>
          </p:cNvSpPr>
          <p:nvPr/>
        </p:nvSpPr>
        <p:spPr bwMode="auto">
          <a:xfrm flipH="1">
            <a:off x="1425575" y="366553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85" name="Oval 373"/>
          <p:cNvSpPr>
            <a:spLocks noChangeArrowheads="1"/>
          </p:cNvSpPr>
          <p:nvPr/>
        </p:nvSpPr>
        <p:spPr bwMode="auto">
          <a:xfrm flipH="1">
            <a:off x="1835150" y="322421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86" name="Oval 374"/>
          <p:cNvSpPr>
            <a:spLocks noChangeArrowheads="1"/>
          </p:cNvSpPr>
          <p:nvPr/>
        </p:nvSpPr>
        <p:spPr bwMode="auto">
          <a:xfrm flipH="1">
            <a:off x="1428750" y="383063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87" name="Oval 375"/>
          <p:cNvSpPr>
            <a:spLocks noChangeArrowheads="1"/>
          </p:cNvSpPr>
          <p:nvPr/>
        </p:nvSpPr>
        <p:spPr bwMode="auto">
          <a:xfrm flipH="1">
            <a:off x="1738313" y="3890963"/>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88" name="Oval 376"/>
          <p:cNvSpPr>
            <a:spLocks noChangeArrowheads="1"/>
          </p:cNvSpPr>
          <p:nvPr/>
        </p:nvSpPr>
        <p:spPr bwMode="auto">
          <a:xfrm rot="17580000" flipH="1">
            <a:off x="1397000" y="3887788"/>
            <a:ext cx="87313" cy="7778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89" name="Oval 377"/>
          <p:cNvSpPr>
            <a:spLocks noChangeArrowheads="1"/>
          </p:cNvSpPr>
          <p:nvPr/>
        </p:nvSpPr>
        <p:spPr bwMode="auto">
          <a:xfrm flipH="1">
            <a:off x="2236788" y="360045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90" name="Oval 378"/>
          <p:cNvSpPr>
            <a:spLocks noChangeArrowheads="1"/>
          </p:cNvSpPr>
          <p:nvPr/>
        </p:nvSpPr>
        <p:spPr bwMode="auto">
          <a:xfrm flipH="1">
            <a:off x="1603375" y="32131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91" name="Oval 379"/>
          <p:cNvSpPr>
            <a:spLocks noChangeArrowheads="1"/>
          </p:cNvSpPr>
          <p:nvPr/>
        </p:nvSpPr>
        <p:spPr bwMode="auto">
          <a:xfrm flipH="1">
            <a:off x="1978025" y="451643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92" name="Oval 380"/>
          <p:cNvSpPr>
            <a:spLocks noChangeArrowheads="1"/>
          </p:cNvSpPr>
          <p:nvPr/>
        </p:nvSpPr>
        <p:spPr bwMode="auto">
          <a:xfrm rot="17580000" flipH="1">
            <a:off x="1988344" y="3648869"/>
            <a:ext cx="87313"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93" name="Oval 381"/>
          <p:cNvSpPr>
            <a:spLocks noChangeArrowheads="1"/>
          </p:cNvSpPr>
          <p:nvPr/>
        </p:nvSpPr>
        <p:spPr bwMode="auto">
          <a:xfrm flipH="1">
            <a:off x="1828800" y="354965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94" name="Oval 382"/>
          <p:cNvSpPr>
            <a:spLocks noChangeArrowheads="1"/>
          </p:cNvSpPr>
          <p:nvPr/>
        </p:nvSpPr>
        <p:spPr bwMode="auto">
          <a:xfrm flipH="1">
            <a:off x="1947863" y="351155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95" name="Oval 383"/>
          <p:cNvSpPr>
            <a:spLocks noChangeArrowheads="1"/>
          </p:cNvSpPr>
          <p:nvPr/>
        </p:nvSpPr>
        <p:spPr bwMode="auto">
          <a:xfrm flipH="1">
            <a:off x="1768475" y="37465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96" name="Oval 384"/>
          <p:cNvSpPr>
            <a:spLocks noChangeArrowheads="1"/>
          </p:cNvSpPr>
          <p:nvPr/>
        </p:nvSpPr>
        <p:spPr bwMode="auto">
          <a:xfrm flipH="1">
            <a:off x="1685925" y="35607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97" name="Oval 385"/>
          <p:cNvSpPr>
            <a:spLocks noChangeArrowheads="1"/>
          </p:cNvSpPr>
          <p:nvPr/>
        </p:nvSpPr>
        <p:spPr bwMode="auto">
          <a:xfrm flipH="1">
            <a:off x="1720850" y="366712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98" name="Oval 386"/>
          <p:cNvSpPr>
            <a:spLocks noChangeArrowheads="1"/>
          </p:cNvSpPr>
          <p:nvPr/>
        </p:nvSpPr>
        <p:spPr bwMode="auto">
          <a:xfrm flipH="1">
            <a:off x="1768475" y="39084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699" name="Oval 387"/>
          <p:cNvSpPr>
            <a:spLocks noChangeArrowheads="1"/>
          </p:cNvSpPr>
          <p:nvPr/>
        </p:nvSpPr>
        <p:spPr bwMode="auto">
          <a:xfrm flipH="1">
            <a:off x="1651000" y="36655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00" name="Oval 388"/>
          <p:cNvSpPr>
            <a:spLocks noChangeArrowheads="1"/>
          </p:cNvSpPr>
          <p:nvPr/>
        </p:nvSpPr>
        <p:spPr bwMode="auto">
          <a:xfrm rot="17580000" flipH="1">
            <a:off x="1700212" y="3976688"/>
            <a:ext cx="74613" cy="714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01" name="Oval 389"/>
          <p:cNvSpPr>
            <a:spLocks noChangeArrowheads="1"/>
          </p:cNvSpPr>
          <p:nvPr/>
        </p:nvSpPr>
        <p:spPr bwMode="auto">
          <a:xfrm rot="17580000" flipH="1">
            <a:off x="1768476" y="3606800"/>
            <a:ext cx="74612" cy="714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02" name="Oval 390"/>
          <p:cNvSpPr>
            <a:spLocks noChangeArrowheads="1"/>
          </p:cNvSpPr>
          <p:nvPr/>
        </p:nvSpPr>
        <p:spPr bwMode="auto">
          <a:xfrm flipH="1">
            <a:off x="1657350" y="38798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03" name="Oval 391"/>
          <p:cNvSpPr>
            <a:spLocks noChangeArrowheads="1"/>
          </p:cNvSpPr>
          <p:nvPr/>
        </p:nvSpPr>
        <p:spPr bwMode="auto">
          <a:xfrm flipH="1">
            <a:off x="1662113" y="375602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04" name="Oval 392"/>
          <p:cNvSpPr>
            <a:spLocks noChangeArrowheads="1"/>
          </p:cNvSpPr>
          <p:nvPr/>
        </p:nvSpPr>
        <p:spPr bwMode="auto">
          <a:xfrm flipH="1">
            <a:off x="1749425" y="37052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05" name="Oval 393"/>
          <p:cNvSpPr>
            <a:spLocks noChangeArrowheads="1"/>
          </p:cNvSpPr>
          <p:nvPr/>
        </p:nvSpPr>
        <p:spPr bwMode="auto">
          <a:xfrm flipH="1">
            <a:off x="2222500" y="3506788"/>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06" name="Oval 394"/>
          <p:cNvSpPr>
            <a:spLocks noChangeArrowheads="1"/>
          </p:cNvSpPr>
          <p:nvPr/>
        </p:nvSpPr>
        <p:spPr bwMode="auto">
          <a:xfrm flipH="1">
            <a:off x="1612900" y="3697288"/>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07" name="Oval 395"/>
          <p:cNvSpPr>
            <a:spLocks noChangeArrowheads="1"/>
          </p:cNvSpPr>
          <p:nvPr/>
        </p:nvSpPr>
        <p:spPr bwMode="auto">
          <a:xfrm flipH="1">
            <a:off x="1612900" y="3857625"/>
            <a:ext cx="6826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08" name="Oval 396"/>
          <p:cNvSpPr>
            <a:spLocks noChangeArrowheads="1"/>
          </p:cNvSpPr>
          <p:nvPr/>
        </p:nvSpPr>
        <p:spPr bwMode="auto">
          <a:xfrm flipH="1">
            <a:off x="1708150" y="377825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09" name="Oval 397"/>
          <p:cNvSpPr>
            <a:spLocks noChangeArrowheads="1"/>
          </p:cNvSpPr>
          <p:nvPr/>
        </p:nvSpPr>
        <p:spPr bwMode="auto">
          <a:xfrm flipH="1">
            <a:off x="1758950" y="388778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10" name="Oval 398"/>
          <p:cNvSpPr>
            <a:spLocks noChangeArrowheads="1"/>
          </p:cNvSpPr>
          <p:nvPr/>
        </p:nvSpPr>
        <p:spPr bwMode="auto">
          <a:xfrm flipH="1">
            <a:off x="1808163" y="38163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11" name="Oval 399"/>
          <p:cNvSpPr>
            <a:spLocks noChangeArrowheads="1"/>
          </p:cNvSpPr>
          <p:nvPr/>
        </p:nvSpPr>
        <p:spPr bwMode="auto">
          <a:xfrm flipH="1">
            <a:off x="1693863" y="388778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12" name="Oval 400"/>
          <p:cNvSpPr>
            <a:spLocks noChangeArrowheads="1"/>
          </p:cNvSpPr>
          <p:nvPr/>
        </p:nvSpPr>
        <p:spPr bwMode="auto">
          <a:xfrm flipH="1">
            <a:off x="1674813" y="37338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13" name="Oval 401"/>
          <p:cNvSpPr>
            <a:spLocks noChangeArrowheads="1"/>
          </p:cNvSpPr>
          <p:nvPr/>
        </p:nvSpPr>
        <p:spPr bwMode="auto">
          <a:xfrm flipH="1">
            <a:off x="1768475" y="37338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14" name="Oval 402"/>
          <p:cNvSpPr>
            <a:spLocks noChangeArrowheads="1"/>
          </p:cNvSpPr>
          <p:nvPr/>
        </p:nvSpPr>
        <p:spPr bwMode="auto">
          <a:xfrm flipH="1">
            <a:off x="1885950" y="35591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15" name="Oval 403"/>
          <p:cNvSpPr>
            <a:spLocks noChangeArrowheads="1"/>
          </p:cNvSpPr>
          <p:nvPr/>
        </p:nvSpPr>
        <p:spPr bwMode="auto">
          <a:xfrm flipH="1">
            <a:off x="1644650" y="389255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16" name="Oval 404"/>
          <p:cNvSpPr>
            <a:spLocks noChangeArrowheads="1"/>
          </p:cNvSpPr>
          <p:nvPr/>
        </p:nvSpPr>
        <p:spPr bwMode="auto">
          <a:xfrm flipH="1">
            <a:off x="1739900" y="397351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17" name="Oval 405"/>
          <p:cNvSpPr>
            <a:spLocks noChangeArrowheads="1"/>
          </p:cNvSpPr>
          <p:nvPr/>
        </p:nvSpPr>
        <p:spPr bwMode="auto">
          <a:xfrm flipH="1">
            <a:off x="1739900" y="38115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18" name="Oval 406"/>
          <p:cNvSpPr>
            <a:spLocks noChangeArrowheads="1"/>
          </p:cNvSpPr>
          <p:nvPr/>
        </p:nvSpPr>
        <p:spPr bwMode="auto">
          <a:xfrm flipH="1">
            <a:off x="1562100" y="3706813"/>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19" name="Oval 407"/>
          <p:cNvSpPr>
            <a:spLocks noChangeArrowheads="1"/>
          </p:cNvSpPr>
          <p:nvPr/>
        </p:nvSpPr>
        <p:spPr bwMode="auto">
          <a:xfrm flipH="1">
            <a:off x="1598613" y="381158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20" name="Oval 408"/>
          <p:cNvSpPr>
            <a:spLocks noChangeArrowheads="1"/>
          </p:cNvSpPr>
          <p:nvPr/>
        </p:nvSpPr>
        <p:spPr bwMode="auto">
          <a:xfrm flipH="1">
            <a:off x="1530350" y="38100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21" name="Oval 409"/>
          <p:cNvSpPr>
            <a:spLocks noChangeArrowheads="1"/>
          </p:cNvSpPr>
          <p:nvPr/>
        </p:nvSpPr>
        <p:spPr bwMode="auto">
          <a:xfrm rot="17580000" flipH="1">
            <a:off x="1743870" y="3717131"/>
            <a:ext cx="87312"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22" name="Oval 410"/>
          <p:cNvSpPr>
            <a:spLocks noChangeArrowheads="1"/>
          </p:cNvSpPr>
          <p:nvPr/>
        </p:nvSpPr>
        <p:spPr bwMode="auto">
          <a:xfrm rot="17580000" flipH="1">
            <a:off x="1707356" y="3867944"/>
            <a:ext cx="87313"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23" name="Oval 411"/>
          <p:cNvSpPr>
            <a:spLocks noChangeArrowheads="1"/>
          </p:cNvSpPr>
          <p:nvPr/>
        </p:nvSpPr>
        <p:spPr bwMode="auto">
          <a:xfrm rot="17580000" flipH="1">
            <a:off x="1639888" y="3730625"/>
            <a:ext cx="87312" cy="7778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24" name="Oval 412"/>
          <p:cNvSpPr>
            <a:spLocks noChangeArrowheads="1"/>
          </p:cNvSpPr>
          <p:nvPr/>
        </p:nvSpPr>
        <p:spPr bwMode="auto">
          <a:xfrm flipH="1">
            <a:off x="1541463" y="39004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25" name="Oval 413"/>
          <p:cNvSpPr>
            <a:spLocks noChangeArrowheads="1"/>
          </p:cNvSpPr>
          <p:nvPr/>
        </p:nvSpPr>
        <p:spPr bwMode="auto">
          <a:xfrm flipH="1">
            <a:off x="1628775" y="3851275"/>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26" name="Oval 414"/>
          <p:cNvSpPr>
            <a:spLocks noChangeArrowheads="1"/>
          </p:cNvSpPr>
          <p:nvPr/>
        </p:nvSpPr>
        <p:spPr bwMode="auto">
          <a:xfrm flipH="1">
            <a:off x="1720850" y="377031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27" name="Oval 415"/>
          <p:cNvSpPr>
            <a:spLocks noChangeArrowheads="1"/>
          </p:cNvSpPr>
          <p:nvPr/>
        </p:nvSpPr>
        <p:spPr bwMode="auto">
          <a:xfrm flipH="1">
            <a:off x="1747838" y="388143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28" name="Oval 416"/>
          <p:cNvSpPr>
            <a:spLocks noChangeArrowheads="1"/>
          </p:cNvSpPr>
          <p:nvPr/>
        </p:nvSpPr>
        <p:spPr bwMode="auto">
          <a:xfrm flipH="1">
            <a:off x="1585913" y="3922713"/>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29" name="Oval 417"/>
          <p:cNvSpPr>
            <a:spLocks noChangeArrowheads="1"/>
          </p:cNvSpPr>
          <p:nvPr/>
        </p:nvSpPr>
        <p:spPr bwMode="auto">
          <a:xfrm flipH="1">
            <a:off x="1685925" y="396240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30" name="Oval 418"/>
          <p:cNvSpPr>
            <a:spLocks noChangeArrowheads="1"/>
          </p:cNvSpPr>
          <p:nvPr/>
        </p:nvSpPr>
        <p:spPr bwMode="auto">
          <a:xfrm flipH="1">
            <a:off x="1735138" y="388778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31" name="Oval 419"/>
          <p:cNvSpPr>
            <a:spLocks noChangeArrowheads="1"/>
          </p:cNvSpPr>
          <p:nvPr/>
        </p:nvSpPr>
        <p:spPr bwMode="auto">
          <a:xfrm flipH="1">
            <a:off x="1717675" y="379571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32" name="Oval 420"/>
          <p:cNvSpPr>
            <a:spLocks noChangeArrowheads="1"/>
          </p:cNvSpPr>
          <p:nvPr/>
        </p:nvSpPr>
        <p:spPr bwMode="auto">
          <a:xfrm flipH="1">
            <a:off x="1554163" y="387985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33" name="Oval 421"/>
          <p:cNvSpPr>
            <a:spLocks noChangeArrowheads="1"/>
          </p:cNvSpPr>
          <p:nvPr/>
        </p:nvSpPr>
        <p:spPr bwMode="auto">
          <a:xfrm flipH="1">
            <a:off x="1646238" y="387985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34" name="Oval 422"/>
          <p:cNvSpPr>
            <a:spLocks noChangeArrowheads="1"/>
          </p:cNvSpPr>
          <p:nvPr/>
        </p:nvSpPr>
        <p:spPr bwMode="auto">
          <a:xfrm flipH="1">
            <a:off x="1600200" y="37988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35" name="Oval 423"/>
          <p:cNvSpPr>
            <a:spLocks noChangeArrowheads="1"/>
          </p:cNvSpPr>
          <p:nvPr/>
        </p:nvSpPr>
        <p:spPr bwMode="auto">
          <a:xfrm flipH="1">
            <a:off x="1604963" y="39639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36" name="Oval 424"/>
          <p:cNvSpPr>
            <a:spLocks noChangeArrowheads="1"/>
          </p:cNvSpPr>
          <p:nvPr/>
        </p:nvSpPr>
        <p:spPr bwMode="auto">
          <a:xfrm flipH="1">
            <a:off x="1585913" y="3922713"/>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37" name="Oval 425"/>
          <p:cNvSpPr>
            <a:spLocks noChangeArrowheads="1"/>
          </p:cNvSpPr>
          <p:nvPr/>
        </p:nvSpPr>
        <p:spPr bwMode="auto">
          <a:xfrm flipH="1">
            <a:off x="1304925" y="3338513"/>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38" name="Oval 426"/>
          <p:cNvSpPr>
            <a:spLocks noChangeArrowheads="1"/>
          </p:cNvSpPr>
          <p:nvPr/>
        </p:nvSpPr>
        <p:spPr bwMode="auto">
          <a:xfrm flipH="1">
            <a:off x="2093913" y="334010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39" name="Oval 427"/>
          <p:cNvSpPr>
            <a:spLocks noChangeArrowheads="1"/>
          </p:cNvSpPr>
          <p:nvPr/>
        </p:nvSpPr>
        <p:spPr bwMode="auto">
          <a:xfrm flipH="1">
            <a:off x="1938338" y="3394075"/>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40" name="Oval 428"/>
          <p:cNvSpPr>
            <a:spLocks noChangeArrowheads="1"/>
          </p:cNvSpPr>
          <p:nvPr/>
        </p:nvSpPr>
        <p:spPr bwMode="auto">
          <a:xfrm flipH="1">
            <a:off x="1917700" y="3254375"/>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41" name="Oval 429"/>
          <p:cNvSpPr>
            <a:spLocks noChangeArrowheads="1"/>
          </p:cNvSpPr>
          <p:nvPr/>
        </p:nvSpPr>
        <p:spPr bwMode="auto">
          <a:xfrm flipH="1">
            <a:off x="1968500" y="34432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42" name="Oval 430"/>
          <p:cNvSpPr>
            <a:spLocks noChangeArrowheads="1"/>
          </p:cNvSpPr>
          <p:nvPr/>
        </p:nvSpPr>
        <p:spPr bwMode="auto">
          <a:xfrm flipH="1">
            <a:off x="1938338" y="3298825"/>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43" name="Oval 431"/>
          <p:cNvSpPr>
            <a:spLocks noChangeArrowheads="1"/>
          </p:cNvSpPr>
          <p:nvPr/>
        </p:nvSpPr>
        <p:spPr bwMode="auto">
          <a:xfrm flipH="1">
            <a:off x="1987550" y="3387725"/>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44" name="Oval 432"/>
          <p:cNvSpPr>
            <a:spLocks noChangeArrowheads="1"/>
          </p:cNvSpPr>
          <p:nvPr/>
        </p:nvSpPr>
        <p:spPr bwMode="auto">
          <a:xfrm flipH="1">
            <a:off x="2308225" y="360838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45" name="Oval 433"/>
          <p:cNvSpPr>
            <a:spLocks noChangeArrowheads="1"/>
          </p:cNvSpPr>
          <p:nvPr/>
        </p:nvSpPr>
        <p:spPr bwMode="auto">
          <a:xfrm flipH="1">
            <a:off x="2432050" y="40163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46" name="Oval 434"/>
          <p:cNvSpPr>
            <a:spLocks noChangeArrowheads="1"/>
          </p:cNvSpPr>
          <p:nvPr/>
        </p:nvSpPr>
        <p:spPr bwMode="auto">
          <a:xfrm flipH="1">
            <a:off x="2057400" y="39385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47" name="Oval 435"/>
          <p:cNvSpPr>
            <a:spLocks noChangeArrowheads="1"/>
          </p:cNvSpPr>
          <p:nvPr/>
        </p:nvSpPr>
        <p:spPr bwMode="auto">
          <a:xfrm flipH="1">
            <a:off x="2090738" y="40211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48" name="Oval 436"/>
          <p:cNvSpPr>
            <a:spLocks noChangeArrowheads="1"/>
          </p:cNvSpPr>
          <p:nvPr/>
        </p:nvSpPr>
        <p:spPr bwMode="auto">
          <a:xfrm flipH="1">
            <a:off x="2220913" y="401478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49" name="Oval 437"/>
          <p:cNvSpPr>
            <a:spLocks noChangeArrowheads="1"/>
          </p:cNvSpPr>
          <p:nvPr/>
        </p:nvSpPr>
        <p:spPr bwMode="auto">
          <a:xfrm rot="17580000" flipH="1">
            <a:off x="2339182" y="3955256"/>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50" name="Oval 438"/>
          <p:cNvSpPr>
            <a:spLocks noChangeArrowheads="1"/>
          </p:cNvSpPr>
          <p:nvPr/>
        </p:nvSpPr>
        <p:spPr bwMode="auto">
          <a:xfrm flipH="1">
            <a:off x="2413000" y="39751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51" name="Oval 439"/>
          <p:cNvSpPr>
            <a:spLocks noChangeArrowheads="1"/>
          </p:cNvSpPr>
          <p:nvPr/>
        </p:nvSpPr>
        <p:spPr bwMode="auto">
          <a:xfrm flipH="1">
            <a:off x="2424113" y="4027488"/>
            <a:ext cx="7461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52" name="Oval 440"/>
          <p:cNvSpPr>
            <a:spLocks noChangeArrowheads="1"/>
          </p:cNvSpPr>
          <p:nvPr/>
        </p:nvSpPr>
        <p:spPr bwMode="auto">
          <a:xfrm flipH="1">
            <a:off x="3059113" y="39528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53" name="Oval 441"/>
          <p:cNvSpPr>
            <a:spLocks noChangeArrowheads="1"/>
          </p:cNvSpPr>
          <p:nvPr/>
        </p:nvSpPr>
        <p:spPr bwMode="auto">
          <a:xfrm flipH="1">
            <a:off x="2079625" y="38814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54" name="Oval 442"/>
          <p:cNvSpPr>
            <a:spLocks noChangeArrowheads="1"/>
          </p:cNvSpPr>
          <p:nvPr/>
        </p:nvSpPr>
        <p:spPr bwMode="auto">
          <a:xfrm flipH="1">
            <a:off x="2139950" y="396398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55" name="Oval 443"/>
          <p:cNvSpPr>
            <a:spLocks noChangeArrowheads="1"/>
          </p:cNvSpPr>
          <p:nvPr/>
        </p:nvSpPr>
        <p:spPr bwMode="auto">
          <a:xfrm rot="17580000" flipH="1">
            <a:off x="2145507" y="3964781"/>
            <a:ext cx="87312"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56" name="Oval 444"/>
          <p:cNvSpPr>
            <a:spLocks noChangeArrowheads="1"/>
          </p:cNvSpPr>
          <p:nvPr/>
        </p:nvSpPr>
        <p:spPr bwMode="auto">
          <a:xfrm flipH="1">
            <a:off x="2082800" y="3984625"/>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57" name="Oval 445"/>
          <p:cNvSpPr>
            <a:spLocks noChangeArrowheads="1"/>
          </p:cNvSpPr>
          <p:nvPr/>
        </p:nvSpPr>
        <p:spPr bwMode="auto">
          <a:xfrm flipH="1">
            <a:off x="1243013" y="3567113"/>
            <a:ext cx="596900" cy="650875"/>
          </a:xfrm>
          <a:prstGeom prst="ellipse">
            <a:avLst/>
          </a:prstGeom>
          <a:solidFill>
            <a:schemeClr val="tx1"/>
          </a:solidFill>
          <a:ln w="25399">
            <a:solidFill>
              <a:schemeClr val="bg2"/>
            </a:solidFill>
            <a:round/>
            <a:headEnd/>
            <a:tailEnd/>
          </a:ln>
        </p:spPr>
        <p:txBody>
          <a:bodyPr wrap="none" lIns="92075" tIns="46038" rIns="92075" bIns="46038" anchor="ctr"/>
          <a:lstStyle/>
          <a:p>
            <a:pPr algn="ctr" eaLnBrk="0" hangingPunct="0"/>
            <a:r>
              <a:rPr lang="de-DE" sz="2000" b="1">
                <a:solidFill>
                  <a:srgbClr val="FFFFFF"/>
                </a:solidFill>
              </a:rPr>
              <a:t>MC</a:t>
            </a:r>
          </a:p>
        </p:txBody>
      </p:sp>
      <p:sp>
        <p:nvSpPr>
          <p:cNvPr id="13758" name="Oval 446"/>
          <p:cNvSpPr>
            <a:spLocks noChangeArrowheads="1"/>
          </p:cNvSpPr>
          <p:nvPr/>
        </p:nvSpPr>
        <p:spPr bwMode="auto">
          <a:xfrm flipH="1">
            <a:off x="1082675" y="38766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59" name="Oval 447"/>
          <p:cNvSpPr>
            <a:spLocks noChangeArrowheads="1"/>
          </p:cNvSpPr>
          <p:nvPr/>
        </p:nvSpPr>
        <p:spPr bwMode="auto">
          <a:xfrm rot="17580000" flipH="1">
            <a:off x="989807" y="3815556"/>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60" name="Oval 448"/>
          <p:cNvSpPr>
            <a:spLocks noChangeArrowheads="1"/>
          </p:cNvSpPr>
          <p:nvPr/>
        </p:nvSpPr>
        <p:spPr bwMode="auto">
          <a:xfrm flipH="1">
            <a:off x="1063625" y="38354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61" name="Oval 449"/>
          <p:cNvSpPr>
            <a:spLocks noChangeArrowheads="1"/>
          </p:cNvSpPr>
          <p:nvPr/>
        </p:nvSpPr>
        <p:spPr bwMode="auto">
          <a:xfrm flipH="1">
            <a:off x="2016125" y="3590925"/>
            <a:ext cx="7461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62" name="Oval 450"/>
          <p:cNvSpPr>
            <a:spLocks noChangeArrowheads="1"/>
          </p:cNvSpPr>
          <p:nvPr/>
        </p:nvSpPr>
        <p:spPr bwMode="auto">
          <a:xfrm flipH="1">
            <a:off x="1044575" y="37560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63" name="Oval 451"/>
          <p:cNvSpPr>
            <a:spLocks noChangeArrowheads="1"/>
          </p:cNvSpPr>
          <p:nvPr/>
        </p:nvSpPr>
        <p:spPr bwMode="auto">
          <a:xfrm flipH="1">
            <a:off x="1003300" y="384968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grpSp>
        <p:nvGrpSpPr>
          <p:cNvPr id="2" name="Group 452"/>
          <p:cNvGrpSpPr>
            <a:grpSpLocks/>
          </p:cNvGrpSpPr>
          <p:nvPr/>
        </p:nvGrpSpPr>
        <p:grpSpPr bwMode="auto">
          <a:xfrm>
            <a:off x="1479550" y="4870450"/>
            <a:ext cx="161925" cy="227013"/>
            <a:chOff x="1048" y="3068"/>
            <a:chExt cx="115" cy="143"/>
          </a:xfrm>
        </p:grpSpPr>
        <p:sp>
          <p:nvSpPr>
            <p:cNvPr id="14288" name="AutoShape 453"/>
            <p:cNvSpPr>
              <a:spLocks noChangeArrowheads="1"/>
            </p:cNvSpPr>
            <p:nvPr/>
          </p:nvSpPr>
          <p:spPr bwMode="auto">
            <a:xfrm rot="11340000" flipH="1">
              <a:off x="1048" y="3068"/>
              <a:ext cx="55" cy="129"/>
            </a:xfrm>
            <a:prstGeom prst="rtTriangle">
              <a:avLst/>
            </a:prstGeom>
            <a:solidFill>
              <a:srgbClr val="99FF99"/>
            </a:solidFill>
            <a:ln w="12699">
              <a:solidFill>
                <a:schemeClr val="tx1"/>
              </a:solidFill>
              <a:miter lim="800000"/>
              <a:headEnd/>
              <a:tailEnd/>
            </a:ln>
          </p:spPr>
          <p:txBody>
            <a:bodyPr wrap="none" anchor="ctr"/>
            <a:lstStyle/>
            <a:p>
              <a:endParaRPr lang="hr-HR"/>
            </a:p>
          </p:txBody>
        </p:sp>
        <p:sp>
          <p:nvSpPr>
            <p:cNvPr id="14289" name="AutoShape 454"/>
            <p:cNvSpPr>
              <a:spLocks noChangeArrowheads="1"/>
            </p:cNvSpPr>
            <p:nvPr/>
          </p:nvSpPr>
          <p:spPr bwMode="auto">
            <a:xfrm rot="16740000" flipH="1">
              <a:off x="1070" y="3117"/>
              <a:ext cx="130" cy="57"/>
            </a:xfrm>
            <a:prstGeom prst="rtTriangle">
              <a:avLst/>
            </a:prstGeom>
            <a:solidFill>
              <a:srgbClr val="99FF99"/>
            </a:solidFill>
            <a:ln w="12699">
              <a:solidFill>
                <a:schemeClr val="tx1"/>
              </a:solidFill>
              <a:miter lim="800000"/>
              <a:headEnd/>
              <a:tailEnd/>
            </a:ln>
          </p:spPr>
          <p:txBody>
            <a:bodyPr wrap="none" anchor="ctr"/>
            <a:lstStyle/>
            <a:p>
              <a:endParaRPr lang="hr-HR"/>
            </a:p>
          </p:txBody>
        </p:sp>
      </p:grpSp>
      <p:grpSp>
        <p:nvGrpSpPr>
          <p:cNvPr id="3" name="Group 455"/>
          <p:cNvGrpSpPr>
            <a:grpSpLocks/>
          </p:cNvGrpSpPr>
          <p:nvPr/>
        </p:nvGrpSpPr>
        <p:grpSpPr bwMode="auto">
          <a:xfrm>
            <a:off x="803275" y="4292600"/>
            <a:ext cx="217488" cy="177800"/>
            <a:chOff x="569" y="2704"/>
            <a:chExt cx="154" cy="112"/>
          </a:xfrm>
        </p:grpSpPr>
        <p:sp>
          <p:nvSpPr>
            <p:cNvPr id="14286" name="AutoShape 456"/>
            <p:cNvSpPr>
              <a:spLocks noChangeArrowheads="1"/>
            </p:cNvSpPr>
            <p:nvPr/>
          </p:nvSpPr>
          <p:spPr bwMode="auto">
            <a:xfrm rot="14640000" flipH="1">
              <a:off x="606" y="2667"/>
              <a:ext cx="55" cy="129"/>
            </a:xfrm>
            <a:prstGeom prst="rtTriangle">
              <a:avLst/>
            </a:prstGeom>
            <a:solidFill>
              <a:srgbClr val="99CCFF"/>
            </a:solidFill>
            <a:ln w="12699">
              <a:solidFill>
                <a:schemeClr val="tx1"/>
              </a:solidFill>
              <a:miter lim="800000"/>
              <a:headEnd/>
              <a:tailEnd/>
            </a:ln>
          </p:spPr>
          <p:txBody>
            <a:bodyPr wrap="none" anchor="ctr"/>
            <a:lstStyle/>
            <a:p>
              <a:endParaRPr lang="hr-HR"/>
            </a:p>
          </p:txBody>
        </p:sp>
        <p:sp>
          <p:nvSpPr>
            <p:cNvPr id="14287" name="AutoShape 457"/>
            <p:cNvSpPr>
              <a:spLocks noChangeArrowheads="1"/>
            </p:cNvSpPr>
            <p:nvPr/>
          </p:nvSpPr>
          <p:spPr bwMode="auto">
            <a:xfrm rot="20040000" flipH="1">
              <a:off x="593" y="2759"/>
              <a:ext cx="130" cy="57"/>
            </a:xfrm>
            <a:prstGeom prst="rtTriangle">
              <a:avLst/>
            </a:prstGeom>
            <a:solidFill>
              <a:srgbClr val="99CCFF"/>
            </a:solidFill>
            <a:ln w="12699">
              <a:solidFill>
                <a:schemeClr val="tx1"/>
              </a:solidFill>
              <a:miter lim="800000"/>
              <a:headEnd/>
              <a:tailEnd/>
            </a:ln>
          </p:spPr>
          <p:txBody>
            <a:bodyPr wrap="none" anchor="ctr"/>
            <a:lstStyle/>
            <a:p>
              <a:endParaRPr lang="hr-HR"/>
            </a:p>
          </p:txBody>
        </p:sp>
      </p:grpSp>
      <p:grpSp>
        <p:nvGrpSpPr>
          <p:cNvPr id="4" name="Group 458"/>
          <p:cNvGrpSpPr>
            <a:grpSpLocks/>
          </p:cNvGrpSpPr>
          <p:nvPr/>
        </p:nvGrpSpPr>
        <p:grpSpPr bwMode="auto">
          <a:xfrm>
            <a:off x="1084263" y="4629150"/>
            <a:ext cx="141287" cy="273050"/>
            <a:chOff x="768" y="2916"/>
            <a:chExt cx="101" cy="172"/>
          </a:xfrm>
        </p:grpSpPr>
        <p:sp>
          <p:nvSpPr>
            <p:cNvPr id="14284" name="AutoShape 459"/>
            <p:cNvSpPr>
              <a:spLocks noChangeArrowheads="1"/>
            </p:cNvSpPr>
            <p:nvPr/>
          </p:nvSpPr>
          <p:spPr bwMode="auto">
            <a:xfrm rot="13140000" flipH="1">
              <a:off x="768" y="2916"/>
              <a:ext cx="55" cy="129"/>
            </a:xfrm>
            <a:prstGeom prst="rtTriangle">
              <a:avLst/>
            </a:prstGeom>
            <a:solidFill>
              <a:srgbClr val="FF9999"/>
            </a:solidFill>
            <a:ln w="12699">
              <a:solidFill>
                <a:schemeClr val="tx1"/>
              </a:solidFill>
              <a:miter lim="800000"/>
              <a:headEnd/>
              <a:tailEnd/>
            </a:ln>
          </p:spPr>
          <p:txBody>
            <a:bodyPr wrap="none" anchor="ctr"/>
            <a:lstStyle/>
            <a:p>
              <a:endParaRPr lang="hr-HR"/>
            </a:p>
          </p:txBody>
        </p:sp>
        <p:sp>
          <p:nvSpPr>
            <p:cNvPr id="14285" name="AutoShape 460"/>
            <p:cNvSpPr>
              <a:spLocks noChangeArrowheads="1"/>
            </p:cNvSpPr>
            <p:nvPr/>
          </p:nvSpPr>
          <p:spPr bwMode="auto">
            <a:xfrm rot="18540000" flipH="1">
              <a:off x="776" y="2994"/>
              <a:ext cx="130" cy="57"/>
            </a:xfrm>
            <a:prstGeom prst="rtTriangle">
              <a:avLst/>
            </a:prstGeom>
            <a:solidFill>
              <a:srgbClr val="FF9999"/>
            </a:solidFill>
            <a:ln w="12699">
              <a:solidFill>
                <a:schemeClr val="tx1"/>
              </a:solidFill>
              <a:miter lim="800000"/>
              <a:headEnd/>
              <a:tailEnd/>
            </a:ln>
          </p:spPr>
          <p:txBody>
            <a:bodyPr wrap="none" anchor="ctr"/>
            <a:lstStyle/>
            <a:p>
              <a:endParaRPr lang="hr-HR"/>
            </a:p>
          </p:txBody>
        </p:sp>
      </p:grpSp>
      <p:sp>
        <p:nvSpPr>
          <p:cNvPr id="13767" name="Rectangle 461"/>
          <p:cNvSpPr>
            <a:spLocks noChangeArrowheads="1"/>
          </p:cNvSpPr>
          <p:nvPr/>
        </p:nvSpPr>
        <p:spPr bwMode="auto">
          <a:xfrm>
            <a:off x="7551738" y="5676900"/>
            <a:ext cx="1199624" cy="585418"/>
          </a:xfrm>
          <a:prstGeom prst="rect">
            <a:avLst/>
          </a:prstGeom>
          <a:noFill/>
          <a:ln w="9525">
            <a:noFill/>
            <a:miter lim="800000"/>
            <a:headEnd/>
            <a:tailEnd/>
          </a:ln>
        </p:spPr>
        <p:txBody>
          <a:bodyPr wrap="none" lIns="92075" tIns="46038" rIns="92075" bIns="46038">
            <a:spAutoFit/>
          </a:bodyPr>
          <a:lstStyle/>
          <a:p>
            <a:pPr eaLnBrk="0" hangingPunct="0"/>
            <a:r>
              <a:rPr lang="hr-HR" sz="1600" b="1" dirty="0" err="1" smtClean="0"/>
              <a:t>cells</a:t>
            </a:r>
            <a:endParaRPr lang="hr-HR" sz="1600" b="1" dirty="0" smtClean="0"/>
          </a:p>
          <a:p>
            <a:pPr eaLnBrk="0" hangingPunct="0"/>
            <a:r>
              <a:rPr lang="hr-HR" sz="1600" b="1" dirty="0" err="1" smtClean="0"/>
              <a:t>recruitment</a:t>
            </a:r>
            <a:endParaRPr lang="de-DE" sz="1600" b="1" dirty="0"/>
          </a:p>
        </p:txBody>
      </p:sp>
      <p:grpSp>
        <p:nvGrpSpPr>
          <p:cNvPr id="5" name="Group 462"/>
          <p:cNvGrpSpPr>
            <a:grpSpLocks/>
          </p:cNvGrpSpPr>
          <p:nvPr/>
        </p:nvGrpSpPr>
        <p:grpSpPr bwMode="auto">
          <a:xfrm>
            <a:off x="6321425" y="5707063"/>
            <a:ext cx="550863" cy="555625"/>
            <a:chOff x="4501" y="1478"/>
            <a:chExt cx="390" cy="350"/>
          </a:xfrm>
        </p:grpSpPr>
        <p:sp>
          <p:nvSpPr>
            <p:cNvPr id="14282" name="Oval 463"/>
            <p:cNvSpPr>
              <a:spLocks noChangeArrowheads="1"/>
            </p:cNvSpPr>
            <p:nvPr/>
          </p:nvSpPr>
          <p:spPr bwMode="auto">
            <a:xfrm>
              <a:off x="4501" y="1478"/>
              <a:ext cx="390" cy="350"/>
            </a:xfrm>
            <a:prstGeom prst="ellipse">
              <a:avLst/>
            </a:prstGeom>
            <a:gradFill rotWithShape="0">
              <a:gsLst>
                <a:gs pos="0">
                  <a:srgbClr val="85ADFF"/>
                </a:gs>
                <a:gs pos="100000">
                  <a:srgbClr val="6699FF"/>
                </a:gs>
              </a:gsLst>
              <a:path path="shape">
                <a:fillToRect l="50000" t="50000" r="50000" b="50000"/>
              </a:path>
            </a:gradFill>
            <a:ln w="25399">
              <a:solidFill>
                <a:srgbClr val="4D4D4D"/>
              </a:solidFill>
              <a:round/>
              <a:headEnd/>
              <a:tailEnd/>
            </a:ln>
          </p:spPr>
          <p:txBody>
            <a:bodyPr wrap="none" anchor="ctr"/>
            <a:lstStyle/>
            <a:p>
              <a:endParaRPr lang="hr-HR"/>
            </a:p>
          </p:txBody>
        </p:sp>
        <p:sp>
          <p:nvSpPr>
            <p:cNvPr id="317904" name="Oval 464"/>
            <p:cNvSpPr>
              <a:spLocks noChangeArrowheads="1"/>
            </p:cNvSpPr>
            <p:nvPr/>
          </p:nvSpPr>
          <p:spPr bwMode="auto">
            <a:xfrm>
              <a:off x="4520" y="1554"/>
              <a:ext cx="208" cy="179"/>
            </a:xfrm>
            <a:prstGeom prst="ellipse">
              <a:avLst/>
            </a:prstGeom>
            <a:gradFill rotWithShape="0">
              <a:gsLst>
                <a:gs pos="0">
                  <a:schemeClr val="tx1">
                    <a:gamma/>
                    <a:tint val="80000"/>
                    <a:invGamma/>
                  </a:schemeClr>
                </a:gs>
                <a:gs pos="100000">
                  <a:schemeClr val="tx1"/>
                </a:gs>
              </a:gsLst>
              <a:path path="shape">
                <a:fillToRect l="50000" t="50000" r="50000" b="50000"/>
              </a:path>
            </a:gradFill>
            <a:ln w="25399">
              <a:solidFill>
                <a:srgbClr val="4D4D4D"/>
              </a:solidFill>
              <a:round/>
              <a:headEnd/>
              <a:tailEnd/>
            </a:ln>
            <a:effectLst/>
          </p:spPr>
          <p:txBody>
            <a:bodyPr wrap="none" anchor="ctr"/>
            <a:lstStyle/>
            <a:p>
              <a:pPr>
                <a:defRPr/>
              </a:pPr>
              <a:endParaRPr lang="hr-HR"/>
            </a:p>
          </p:txBody>
        </p:sp>
      </p:grpSp>
      <p:grpSp>
        <p:nvGrpSpPr>
          <p:cNvPr id="6" name="Group 465"/>
          <p:cNvGrpSpPr>
            <a:grpSpLocks/>
          </p:cNvGrpSpPr>
          <p:nvPr/>
        </p:nvGrpSpPr>
        <p:grpSpPr bwMode="auto">
          <a:xfrm rot="2128621">
            <a:off x="6910388" y="5235575"/>
            <a:ext cx="692150" cy="476250"/>
            <a:chOff x="4450" y="1912"/>
            <a:chExt cx="491" cy="300"/>
          </a:xfrm>
        </p:grpSpPr>
        <p:sp>
          <p:nvSpPr>
            <p:cNvPr id="14271" name="Oval 466"/>
            <p:cNvSpPr>
              <a:spLocks noChangeArrowheads="1"/>
            </p:cNvSpPr>
            <p:nvPr/>
          </p:nvSpPr>
          <p:spPr bwMode="auto">
            <a:xfrm>
              <a:off x="4450" y="1912"/>
              <a:ext cx="491" cy="300"/>
            </a:xfrm>
            <a:prstGeom prst="ellipse">
              <a:avLst/>
            </a:prstGeom>
            <a:gradFill rotWithShape="0">
              <a:gsLst>
                <a:gs pos="0">
                  <a:srgbClr val="D1A3FF"/>
                </a:gs>
                <a:gs pos="100000">
                  <a:srgbClr val="CC99FF"/>
                </a:gs>
              </a:gsLst>
              <a:path path="shape">
                <a:fillToRect l="50000" t="50000" r="50000" b="50000"/>
              </a:path>
            </a:gradFill>
            <a:ln w="25399">
              <a:solidFill>
                <a:srgbClr val="6600CC"/>
              </a:solidFill>
              <a:round/>
              <a:headEnd/>
              <a:tailEnd/>
            </a:ln>
          </p:spPr>
          <p:txBody>
            <a:bodyPr wrap="none" anchor="ctr"/>
            <a:lstStyle/>
            <a:p>
              <a:endParaRPr lang="hr-HR"/>
            </a:p>
          </p:txBody>
        </p:sp>
        <p:sp>
          <p:nvSpPr>
            <p:cNvPr id="317907" name="Freeform 467"/>
            <p:cNvSpPr>
              <a:spLocks/>
            </p:cNvSpPr>
            <p:nvPr/>
          </p:nvSpPr>
          <p:spPr bwMode="auto">
            <a:xfrm>
              <a:off x="4561" y="1967"/>
              <a:ext cx="285" cy="197"/>
            </a:xfrm>
            <a:custGeom>
              <a:avLst/>
              <a:gdLst/>
              <a:ahLst/>
              <a:cxnLst>
                <a:cxn ang="0">
                  <a:pos x="123" y="59"/>
                </a:cxn>
                <a:cxn ang="0">
                  <a:pos x="105" y="59"/>
                </a:cxn>
                <a:cxn ang="0">
                  <a:pos x="74" y="66"/>
                </a:cxn>
                <a:cxn ang="0">
                  <a:pos x="48" y="76"/>
                </a:cxn>
                <a:cxn ang="0">
                  <a:pos x="30" y="86"/>
                </a:cxn>
                <a:cxn ang="0">
                  <a:pos x="22" y="94"/>
                </a:cxn>
                <a:cxn ang="0">
                  <a:pos x="17" y="97"/>
                </a:cxn>
                <a:cxn ang="0">
                  <a:pos x="8" y="107"/>
                </a:cxn>
                <a:cxn ang="0">
                  <a:pos x="0" y="117"/>
                </a:cxn>
                <a:cxn ang="0">
                  <a:pos x="0" y="141"/>
                </a:cxn>
                <a:cxn ang="0">
                  <a:pos x="8" y="172"/>
                </a:cxn>
                <a:cxn ang="0">
                  <a:pos x="26" y="189"/>
                </a:cxn>
                <a:cxn ang="0">
                  <a:pos x="57" y="195"/>
                </a:cxn>
                <a:cxn ang="0">
                  <a:pos x="92" y="190"/>
                </a:cxn>
                <a:cxn ang="0">
                  <a:pos x="109" y="186"/>
                </a:cxn>
                <a:cxn ang="0">
                  <a:pos x="127" y="172"/>
                </a:cxn>
                <a:cxn ang="0">
                  <a:pos x="127" y="157"/>
                </a:cxn>
                <a:cxn ang="0">
                  <a:pos x="131" y="137"/>
                </a:cxn>
                <a:cxn ang="0">
                  <a:pos x="136" y="102"/>
                </a:cxn>
                <a:cxn ang="0">
                  <a:pos x="149" y="56"/>
                </a:cxn>
                <a:cxn ang="0">
                  <a:pos x="162" y="36"/>
                </a:cxn>
                <a:cxn ang="0">
                  <a:pos x="175" y="20"/>
                </a:cxn>
                <a:cxn ang="0">
                  <a:pos x="197" y="10"/>
                </a:cxn>
                <a:cxn ang="0">
                  <a:pos x="215" y="10"/>
                </a:cxn>
                <a:cxn ang="0">
                  <a:pos x="232" y="10"/>
                </a:cxn>
                <a:cxn ang="0">
                  <a:pos x="250" y="12"/>
                </a:cxn>
                <a:cxn ang="0">
                  <a:pos x="263" y="21"/>
                </a:cxn>
                <a:cxn ang="0">
                  <a:pos x="272" y="35"/>
                </a:cxn>
                <a:cxn ang="0">
                  <a:pos x="276" y="54"/>
                </a:cxn>
                <a:cxn ang="0">
                  <a:pos x="281" y="60"/>
                </a:cxn>
                <a:cxn ang="0">
                  <a:pos x="281" y="66"/>
                </a:cxn>
                <a:cxn ang="0">
                  <a:pos x="276" y="74"/>
                </a:cxn>
                <a:cxn ang="0">
                  <a:pos x="272" y="80"/>
                </a:cxn>
                <a:cxn ang="0">
                  <a:pos x="259" y="87"/>
                </a:cxn>
                <a:cxn ang="0">
                  <a:pos x="246" y="91"/>
                </a:cxn>
                <a:cxn ang="0">
                  <a:pos x="228" y="91"/>
                </a:cxn>
                <a:cxn ang="0">
                  <a:pos x="197" y="90"/>
                </a:cxn>
                <a:cxn ang="0">
                  <a:pos x="180" y="87"/>
                </a:cxn>
                <a:cxn ang="0">
                  <a:pos x="167" y="77"/>
                </a:cxn>
                <a:cxn ang="0">
                  <a:pos x="162" y="71"/>
                </a:cxn>
                <a:cxn ang="0">
                  <a:pos x="149" y="68"/>
                </a:cxn>
                <a:cxn ang="0">
                  <a:pos x="96" y="66"/>
                </a:cxn>
                <a:cxn ang="0">
                  <a:pos x="30" y="59"/>
                </a:cxn>
                <a:cxn ang="0">
                  <a:pos x="22" y="50"/>
                </a:cxn>
                <a:cxn ang="0">
                  <a:pos x="22" y="38"/>
                </a:cxn>
                <a:cxn ang="0">
                  <a:pos x="26" y="24"/>
                </a:cxn>
                <a:cxn ang="0">
                  <a:pos x="35" y="14"/>
                </a:cxn>
                <a:cxn ang="0">
                  <a:pos x="52" y="8"/>
                </a:cxn>
                <a:cxn ang="0">
                  <a:pos x="79" y="0"/>
                </a:cxn>
                <a:cxn ang="0">
                  <a:pos x="114" y="1"/>
                </a:cxn>
                <a:cxn ang="0">
                  <a:pos x="145" y="4"/>
                </a:cxn>
                <a:cxn ang="0">
                  <a:pos x="153" y="7"/>
                </a:cxn>
                <a:cxn ang="0">
                  <a:pos x="162" y="22"/>
                </a:cxn>
                <a:cxn ang="0">
                  <a:pos x="153" y="40"/>
                </a:cxn>
                <a:cxn ang="0">
                  <a:pos x="140" y="57"/>
                </a:cxn>
                <a:cxn ang="0">
                  <a:pos x="136" y="61"/>
                </a:cxn>
              </a:cxnLst>
              <a:rect l="0" t="0" r="r" b="b"/>
              <a:pathLst>
                <a:path w="282" h="197">
                  <a:moveTo>
                    <a:pt x="136" y="61"/>
                  </a:moveTo>
                  <a:lnTo>
                    <a:pt x="123" y="59"/>
                  </a:lnTo>
                  <a:lnTo>
                    <a:pt x="114" y="59"/>
                  </a:lnTo>
                  <a:lnTo>
                    <a:pt x="105" y="59"/>
                  </a:lnTo>
                  <a:lnTo>
                    <a:pt x="92" y="61"/>
                  </a:lnTo>
                  <a:lnTo>
                    <a:pt x="74" y="66"/>
                  </a:lnTo>
                  <a:lnTo>
                    <a:pt x="52" y="71"/>
                  </a:lnTo>
                  <a:lnTo>
                    <a:pt x="48" y="76"/>
                  </a:lnTo>
                  <a:lnTo>
                    <a:pt x="39" y="81"/>
                  </a:lnTo>
                  <a:lnTo>
                    <a:pt x="30" y="86"/>
                  </a:lnTo>
                  <a:lnTo>
                    <a:pt x="26" y="90"/>
                  </a:lnTo>
                  <a:lnTo>
                    <a:pt x="22" y="94"/>
                  </a:lnTo>
                  <a:lnTo>
                    <a:pt x="17" y="95"/>
                  </a:lnTo>
                  <a:lnTo>
                    <a:pt x="17" y="97"/>
                  </a:lnTo>
                  <a:lnTo>
                    <a:pt x="13" y="100"/>
                  </a:lnTo>
                  <a:lnTo>
                    <a:pt x="8" y="107"/>
                  </a:lnTo>
                  <a:lnTo>
                    <a:pt x="4" y="114"/>
                  </a:lnTo>
                  <a:lnTo>
                    <a:pt x="0" y="117"/>
                  </a:lnTo>
                  <a:lnTo>
                    <a:pt x="0" y="119"/>
                  </a:lnTo>
                  <a:lnTo>
                    <a:pt x="0" y="141"/>
                  </a:lnTo>
                  <a:lnTo>
                    <a:pt x="4" y="162"/>
                  </a:lnTo>
                  <a:lnTo>
                    <a:pt x="8" y="172"/>
                  </a:lnTo>
                  <a:lnTo>
                    <a:pt x="17" y="181"/>
                  </a:lnTo>
                  <a:lnTo>
                    <a:pt x="26" y="189"/>
                  </a:lnTo>
                  <a:lnTo>
                    <a:pt x="35" y="196"/>
                  </a:lnTo>
                  <a:lnTo>
                    <a:pt x="57" y="195"/>
                  </a:lnTo>
                  <a:lnTo>
                    <a:pt x="74" y="193"/>
                  </a:lnTo>
                  <a:lnTo>
                    <a:pt x="92" y="190"/>
                  </a:lnTo>
                  <a:lnTo>
                    <a:pt x="101" y="189"/>
                  </a:lnTo>
                  <a:lnTo>
                    <a:pt x="109" y="186"/>
                  </a:lnTo>
                  <a:lnTo>
                    <a:pt x="123" y="177"/>
                  </a:lnTo>
                  <a:lnTo>
                    <a:pt x="127" y="172"/>
                  </a:lnTo>
                  <a:lnTo>
                    <a:pt x="127" y="166"/>
                  </a:lnTo>
                  <a:lnTo>
                    <a:pt x="127" y="157"/>
                  </a:lnTo>
                  <a:lnTo>
                    <a:pt x="127" y="147"/>
                  </a:lnTo>
                  <a:lnTo>
                    <a:pt x="131" y="137"/>
                  </a:lnTo>
                  <a:lnTo>
                    <a:pt x="131" y="126"/>
                  </a:lnTo>
                  <a:lnTo>
                    <a:pt x="136" y="102"/>
                  </a:lnTo>
                  <a:lnTo>
                    <a:pt x="140" y="78"/>
                  </a:lnTo>
                  <a:lnTo>
                    <a:pt x="149" y="56"/>
                  </a:lnTo>
                  <a:lnTo>
                    <a:pt x="153" y="45"/>
                  </a:lnTo>
                  <a:lnTo>
                    <a:pt x="162" y="36"/>
                  </a:lnTo>
                  <a:lnTo>
                    <a:pt x="167" y="27"/>
                  </a:lnTo>
                  <a:lnTo>
                    <a:pt x="175" y="20"/>
                  </a:lnTo>
                  <a:lnTo>
                    <a:pt x="189" y="15"/>
                  </a:lnTo>
                  <a:lnTo>
                    <a:pt x="197" y="10"/>
                  </a:lnTo>
                  <a:lnTo>
                    <a:pt x="206" y="10"/>
                  </a:lnTo>
                  <a:lnTo>
                    <a:pt x="215" y="10"/>
                  </a:lnTo>
                  <a:lnTo>
                    <a:pt x="224" y="10"/>
                  </a:lnTo>
                  <a:lnTo>
                    <a:pt x="232" y="10"/>
                  </a:lnTo>
                  <a:lnTo>
                    <a:pt x="241" y="10"/>
                  </a:lnTo>
                  <a:lnTo>
                    <a:pt x="250" y="12"/>
                  </a:lnTo>
                  <a:lnTo>
                    <a:pt x="259" y="15"/>
                  </a:lnTo>
                  <a:lnTo>
                    <a:pt x="263" y="21"/>
                  </a:lnTo>
                  <a:lnTo>
                    <a:pt x="268" y="28"/>
                  </a:lnTo>
                  <a:lnTo>
                    <a:pt x="272" y="35"/>
                  </a:lnTo>
                  <a:lnTo>
                    <a:pt x="276" y="51"/>
                  </a:lnTo>
                  <a:lnTo>
                    <a:pt x="276" y="54"/>
                  </a:lnTo>
                  <a:lnTo>
                    <a:pt x="281" y="57"/>
                  </a:lnTo>
                  <a:lnTo>
                    <a:pt x="281" y="60"/>
                  </a:lnTo>
                  <a:lnTo>
                    <a:pt x="281" y="61"/>
                  </a:lnTo>
                  <a:lnTo>
                    <a:pt x="281" y="66"/>
                  </a:lnTo>
                  <a:lnTo>
                    <a:pt x="281" y="70"/>
                  </a:lnTo>
                  <a:lnTo>
                    <a:pt x="276" y="74"/>
                  </a:lnTo>
                  <a:lnTo>
                    <a:pt x="276" y="76"/>
                  </a:lnTo>
                  <a:lnTo>
                    <a:pt x="272" y="80"/>
                  </a:lnTo>
                  <a:lnTo>
                    <a:pt x="263" y="84"/>
                  </a:lnTo>
                  <a:lnTo>
                    <a:pt x="259" y="87"/>
                  </a:lnTo>
                  <a:lnTo>
                    <a:pt x="250" y="89"/>
                  </a:lnTo>
                  <a:lnTo>
                    <a:pt x="246" y="91"/>
                  </a:lnTo>
                  <a:lnTo>
                    <a:pt x="241" y="91"/>
                  </a:lnTo>
                  <a:lnTo>
                    <a:pt x="228" y="91"/>
                  </a:lnTo>
                  <a:lnTo>
                    <a:pt x="215" y="91"/>
                  </a:lnTo>
                  <a:lnTo>
                    <a:pt x="197" y="90"/>
                  </a:lnTo>
                  <a:lnTo>
                    <a:pt x="184" y="88"/>
                  </a:lnTo>
                  <a:lnTo>
                    <a:pt x="180" y="87"/>
                  </a:lnTo>
                  <a:lnTo>
                    <a:pt x="175" y="84"/>
                  </a:lnTo>
                  <a:lnTo>
                    <a:pt x="167" y="77"/>
                  </a:lnTo>
                  <a:lnTo>
                    <a:pt x="167" y="74"/>
                  </a:lnTo>
                  <a:lnTo>
                    <a:pt x="162" y="71"/>
                  </a:lnTo>
                  <a:lnTo>
                    <a:pt x="153" y="69"/>
                  </a:lnTo>
                  <a:lnTo>
                    <a:pt x="149" y="68"/>
                  </a:lnTo>
                  <a:lnTo>
                    <a:pt x="123" y="66"/>
                  </a:lnTo>
                  <a:lnTo>
                    <a:pt x="96" y="66"/>
                  </a:lnTo>
                  <a:lnTo>
                    <a:pt x="44" y="64"/>
                  </a:lnTo>
                  <a:lnTo>
                    <a:pt x="30" y="59"/>
                  </a:lnTo>
                  <a:lnTo>
                    <a:pt x="26" y="54"/>
                  </a:lnTo>
                  <a:lnTo>
                    <a:pt x="22" y="50"/>
                  </a:lnTo>
                  <a:lnTo>
                    <a:pt x="22" y="45"/>
                  </a:lnTo>
                  <a:lnTo>
                    <a:pt x="22" y="38"/>
                  </a:lnTo>
                  <a:lnTo>
                    <a:pt x="22" y="31"/>
                  </a:lnTo>
                  <a:lnTo>
                    <a:pt x="26" y="24"/>
                  </a:lnTo>
                  <a:lnTo>
                    <a:pt x="30" y="18"/>
                  </a:lnTo>
                  <a:lnTo>
                    <a:pt x="35" y="14"/>
                  </a:lnTo>
                  <a:lnTo>
                    <a:pt x="44" y="10"/>
                  </a:lnTo>
                  <a:lnTo>
                    <a:pt x="52" y="8"/>
                  </a:lnTo>
                  <a:lnTo>
                    <a:pt x="66" y="3"/>
                  </a:lnTo>
                  <a:lnTo>
                    <a:pt x="79" y="0"/>
                  </a:lnTo>
                  <a:lnTo>
                    <a:pt x="96" y="1"/>
                  </a:lnTo>
                  <a:lnTo>
                    <a:pt x="114" y="1"/>
                  </a:lnTo>
                  <a:lnTo>
                    <a:pt x="127" y="2"/>
                  </a:lnTo>
                  <a:lnTo>
                    <a:pt x="145" y="4"/>
                  </a:lnTo>
                  <a:lnTo>
                    <a:pt x="149" y="5"/>
                  </a:lnTo>
                  <a:lnTo>
                    <a:pt x="153" y="7"/>
                  </a:lnTo>
                  <a:lnTo>
                    <a:pt x="162" y="13"/>
                  </a:lnTo>
                  <a:lnTo>
                    <a:pt x="162" y="22"/>
                  </a:lnTo>
                  <a:lnTo>
                    <a:pt x="158" y="31"/>
                  </a:lnTo>
                  <a:lnTo>
                    <a:pt x="153" y="40"/>
                  </a:lnTo>
                  <a:lnTo>
                    <a:pt x="149" y="49"/>
                  </a:lnTo>
                  <a:lnTo>
                    <a:pt x="140" y="57"/>
                  </a:lnTo>
                  <a:lnTo>
                    <a:pt x="140" y="59"/>
                  </a:lnTo>
                  <a:lnTo>
                    <a:pt x="136" y="61"/>
                  </a:lnTo>
                </a:path>
              </a:pathLst>
            </a:custGeom>
            <a:gradFill rotWithShape="0">
              <a:gsLst>
                <a:gs pos="0">
                  <a:schemeClr val="tx1"/>
                </a:gs>
                <a:gs pos="100000">
                  <a:schemeClr val="tx1">
                    <a:gamma/>
                    <a:tint val="50196"/>
                    <a:invGamma/>
                  </a:schemeClr>
                </a:gs>
              </a:gsLst>
              <a:path path="rect">
                <a:fillToRect r="100000" b="100000"/>
              </a:path>
            </a:gradFill>
            <a:ln w="12699" cap="rnd" cmpd="sng">
              <a:solidFill>
                <a:srgbClr val="6600CC"/>
              </a:solidFill>
              <a:prstDash val="solid"/>
              <a:round/>
              <a:headEnd type="none" w="sm" len="sm"/>
              <a:tailEnd type="none" w="sm" len="sm"/>
            </a:ln>
            <a:effectLst/>
          </p:spPr>
          <p:txBody>
            <a:bodyPr/>
            <a:lstStyle/>
            <a:p>
              <a:pPr>
                <a:defRPr/>
              </a:pPr>
              <a:endParaRPr lang="hr-HR"/>
            </a:p>
          </p:txBody>
        </p:sp>
        <p:sp>
          <p:nvSpPr>
            <p:cNvPr id="14273" name="Oval 468"/>
            <p:cNvSpPr>
              <a:spLocks noChangeArrowheads="1"/>
            </p:cNvSpPr>
            <p:nvPr/>
          </p:nvSpPr>
          <p:spPr bwMode="auto">
            <a:xfrm>
              <a:off x="4565" y="1967"/>
              <a:ext cx="30" cy="22"/>
            </a:xfrm>
            <a:prstGeom prst="ellipse">
              <a:avLst/>
            </a:prstGeom>
            <a:solidFill>
              <a:srgbClr val="660066"/>
            </a:solidFill>
            <a:ln w="12699">
              <a:solidFill>
                <a:srgbClr val="6600CC"/>
              </a:solidFill>
              <a:round/>
              <a:headEnd/>
              <a:tailEnd/>
            </a:ln>
          </p:spPr>
          <p:txBody>
            <a:bodyPr wrap="none" anchor="ctr"/>
            <a:lstStyle/>
            <a:p>
              <a:endParaRPr lang="hr-HR"/>
            </a:p>
          </p:txBody>
        </p:sp>
        <p:sp>
          <p:nvSpPr>
            <p:cNvPr id="14274" name="Oval 469"/>
            <p:cNvSpPr>
              <a:spLocks noChangeArrowheads="1"/>
            </p:cNvSpPr>
            <p:nvPr/>
          </p:nvSpPr>
          <p:spPr bwMode="auto">
            <a:xfrm>
              <a:off x="4511" y="2111"/>
              <a:ext cx="30" cy="23"/>
            </a:xfrm>
            <a:prstGeom prst="ellipse">
              <a:avLst/>
            </a:prstGeom>
            <a:solidFill>
              <a:srgbClr val="660066"/>
            </a:solidFill>
            <a:ln w="12699">
              <a:solidFill>
                <a:srgbClr val="6600CC"/>
              </a:solidFill>
              <a:round/>
              <a:headEnd/>
              <a:tailEnd/>
            </a:ln>
          </p:spPr>
          <p:txBody>
            <a:bodyPr wrap="none" anchor="ctr"/>
            <a:lstStyle/>
            <a:p>
              <a:endParaRPr lang="hr-HR"/>
            </a:p>
          </p:txBody>
        </p:sp>
        <p:sp>
          <p:nvSpPr>
            <p:cNvPr id="14275" name="Oval 470"/>
            <p:cNvSpPr>
              <a:spLocks noChangeArrowheads="1"/>
            </p:cNvSpPr>
            <p:nvPr/>
          </p:nvSpPr>
          <p:spPr bwMode="auto">
            <a:xfrm>
              <a:off x="4781" y="2111"/>
              <a:ext cx="30" cy="23"/>
            </a:xfrm>
            <a:prstGeom prst="ellipse">
              <a:avLst/>
            </a:prstGeom>
            <a:solidFill>
              <a:srgbClr val="660066"/>
            </a:solidFill>
            <a:ln w="12699">
              <a:solidFill>
                <a:srgbClr val="6600CC"/>
              </a:solidFill>
              <a:round/>
              <a:headEnd/>
              <a:tailEnd/>
            </a:ln>
          </p:spPr>
          <p:txBody>
            <a:bodyPr wrap="none" anchor="ctr"/>
            <a:lstStyle/>
            <a:p>
              <a:endParaRPr lang="hr-HR"/>
            </a:p>
          </p:txBody>
        </p:sp>
        <p:sp>
          <p:nvSpPr>
            <p:cNvPr id="14276" name="Oval 471"/>
            <p:cNvSpPr>
              <a:spLocks noChangeArrowheads="1"/>
            </p:cNvSpPr>
            <p:nvPr/>
          </p:nvSpPr>
          <p:spPr bwMode="auto">
            <a:xfrm>
              <a:off x="4727" y="2063"/>
              <a:ext cx="30" cy="22"/>
            </a:xfrm>
            <a:prstGeom prst="ellipse">
              <a:avLst/>
            </a:prstGeom>
            <a:solidFill>
              <a:srgbClr val="660066"/>
            </a:solidFill>
            <a:ln w="12699">
              <a:solidFill>
                <a:srgbClr val="6600CC"/>
              </a:solidFill>
              <a:round/>
              <a:headEnd/>
              <a:tailEnd/>
            </a:ln>
          </p:spPr>
          <p:txBody>
            <a:bodyPr wrap="none" anchor="ctr"/>
            <a:lstStyle/>
            <a:p>
              <a:endParaRPr lang="hr-HR"/>
            </a:p>
          </p:txBody>
        </p:sp>
        <p:sp>
          <p:nvSpPr>
            <p:cNvPr id="14277" name="Oval 472"/>
            <p:cNvSpPr>
              <a:spLocks noChangeArrowheads="1"/>
            </p:cNvSpPr>
            <p:nvPr/>
          </p:nvSpPr>
          <p:spPr bwMode="auto">
            <a:xfrm>
              <a:off x="4723" y="2099"/>
              <a:ext cx="30" cy="22"/>
            </a:xfrm>
            <a:prstGeom prst="ellipse">
              <a:avLst/>
            </a:prstGeom>
            <a:solidFill>
              <a:srgbClr val="660066"/>
            </a:solidFill>
            <a:ln w="12699">
              <a:solidFill>
                <a:srgbClr val="6600CC"/>
              </a:solidFill>
              <a:round/>
              <a:headEnd/>
              <a:tailEnd/>
            </a:ln>
          </p:spPr>
          <p:txBody>
            <a:bodyPr wrap="none" anchor="ctr"/>
            <a:lstStyle/>
            <a:p>
              <a:endParaRPr lang="hr-HR"/>
            </a:p>
          </p:txBody>
        </p:sp>
        <p:sp>
          <p:nvSpPr>
            <p:cNvPr id="14278" name="Oval 473"/>
            <p:cNvSpPr>
              <a:spLocks noChangeArrowheads="1"/>
            </p:cNvSpPr>
            <p:nvPr/>
          </p:nvSpPr>
          <p:spPr bwMode="auto">
            <a:xfrm>
              <a:off x="4511" y="2039"/>
              <a:ext cx="30" cy="22"/>
            </a:xfrm>
            <a:prstGeom prst="ellipse">
              <a:avLst/>
            </a:prstGeom>
            <a:solidFill>
              <a:srgbClr val="660066"/>
            </a:solidFill>
            <a:ln w="12699">
              <a:solidFill>
                <a:srgbClr val="6600CC"/>
              </a:solidFill>
              <a:round/>
              <a:headEnd/>
              <a:tailEnd/>
            </a:ln>
          </p:spPr>
          <p:txBody>
            <a:bodyPr wrap="none" anchor="ctr"/>
            <a:lstStyle/>
            <a:p>
              <a:endParaRPr lang="hr-HR"/>
            </a:p>
          </p:txBody>
        </p:sp>
        <p:sp>
          <p:nvSpPr>
            <p:cNvPr id="14279" name="Oval 474"/>
            <p:cNvSpPr>
              <a:spLocks noChangeArrowheads="1"/>
            </p:cNvSpPr>
            <p:nvPr/>
          </p:nvSpPr>
          <p:spPr bwMode="auto">
            <a:xfrm>
              <a:off x="4723" y="2158"/>
              <a:ext cx="30" cy="23"/>
            </a:xfrm>
            <a:prstGeom prst="ellipse">
              <a:avLst/>
            </a:prstGeom>
            <a:solidFill>
              <a:srgbClr val="660066"/>
            </a:solidFill>
            <a:ln w="12699">
              <a:solidFill>
                <a:srgbClr val="6600CC"/>
              </a:solidFill>
              <a:round/>
              <a:headEnd/>
              <a:tailEnd/>
            </a:ln>
          </p:spPr>
          <p:txBody>
            <a:bodyPr wrap="none" anchor="ctr"/>
            <a:lstStyle/>
            <a:p>
              <a:endParaRPr lang="hr-HR"/>
            </a:p>
          </p:txBody>
        </p:sp>
        <p:sp>
          <p:nvSpPr>
            <p:cNvPr id="14280" name="Oval 475"/>
            <p:cNvSpPr>
              <a:spLocks noChangeArrowheads="1"/>
            </p:cNvSpPr>
            <p:nvPr/>
          </p:nvSpPr>
          <p:spPr bwMode="auto">
            <a:xfrm>
              <a:off x="4727" y="1943"/>
              <a:ext cx="30" cy="23"/>
            </a:xfrm>
            <a:prstGeom prst="ellipse">
              <a:avLst/>
            </a:prstGeom>
            <a:solidFill>
              <a:srgbClr val="660066"/>
            </a:solidFill>
            <a:ln w="12699">
              <a:solidFill>
                <a:srgbClr val="6600CC"/>
              </a:solidFill>
              <a:round/>
              <a:headEnd/>
              <a:tailEnd/>
            </a:ln>
          </p:spPr>
          <p:txBody>
            <a:bodyPr wrap="none" anchor="ctr"/>
            <a:lstStyle/>
            <a:p>
              <a:endParaRPr lang="hr-HR"/>
            </a:p>
          </p:txBody>
        </p:sp>
        <p:sp>
          <p:nvSpPr>
            <p:cNvPr id="14281" name="Oval 476"/>
            <p:cNvSpPr>
              <a:spLocks noChangeArrowheads="1"/>
            </p:cNvSpPr>
            <p:nvPr/>
          </p:nvSpPr>
          <p:spPr bwMode="auto">
            <a:xfrm>
              <a:off x="4835" y="2087"/>
              <a:ext cx="31" cy="23"/>
            </a:xfrm>
            <a:prstGeom prst="ellipse">
              <a:avLst/>
            </a:prstGeom>
            <a:solidFill>
              <a:srgbClr val="660066"/>
            </a:solidFill>
            <a:ln w="12699">
              <a:solidFill>
                <a:srgbClr val="6600CC"/>
              </a:solidFill>
              <a:round/>
              <a:headEnd/>
              <a:tailEnd/>
            </a:ln>
          </p:spPr>
          <p:txBody>
            <a:bodyPr wrap="none" anchor="ctr"/>
            <a:lstStyle/>
            <a:p>
              <a:endParaRPr lang="hr-HR"/>
            </a:p>
          </p:txBody>
        </p:sp>
      </p:grpSp>
      <p:grpSp>
        <p:nvGrpSpPr>
          <p:cNvPr id="7" name="Group 477"/>
          <p:cNvGrpSpPr>
            <a:grpSpLocks/>
          </p:cNvGrpSpPr>
          <p:nvPr/>
        </p:nvGrpSpPr>
        <p:grpSpPr bwMode="auto">
          <a:xfrm rot="3223969">
            <a:off x="6430169" y="5614194"/>
            <a:ext cx="1031875" cy="344487"/>
            <a:chOff x="4371" y="1140"/>
            <a:chExt cx="650" cy="245"/>
          </a:xfrm>
        </p:grpSpPr>
        <p:sp>
          <p:nvSpPr>
            <p:cNvPr id="14260" name="Freeform 478"/>
            <p:cNvSpPr>
              <a:spLocks/>
            </p:cNvSpPr>
            <p:nvPr/>
          </p:nvSpPr>
          <p:spPr bwMode="auto">
            <a:xfrm>
              <a:off x="4371" y="1140"/>
              <a:ext cx="650" cy="245"/>
            </a:xfrm>
            <a:custGeom>
              <a:avLst/>
              <a:gdLst>
                <a:gd name="T0" fmla="*/ 9 w 650"/>
                <a:gd name="T1" fmla="*/ 134 h 245"/>
                <a:gd name="T2" fmla="*/ 51 w 650"/>
                <a:gd name="T3" fmla="*/ 91 h 245"/>
                <a:gd name="T4" fmla="*/ 102 w 650"/>
                <a:gd name="T5" fmla="*/ 55 h 245"/>
                <a:gd name="T6" fmla="*/ 163 w 650"/>
                <a:gd name="T7" fmla="*/ 30 h 245"/>
                <a:gd name="T8" fmla="*/ 229 w 650"/>
                <a:gd name="T9" fmla="*/ 13 h 245"/>
                <a:gd name="T10" fmla="*/ 331 w 650"/>
                <a:gd name="T11" fmla="*/ 0 h 245"/>
                <a:gd name="T12" fmla="*/ 444 w 650"/>
                <a:gd name="T13" fmla="*/ 3 h 245"/>
                <a:gd name="T14" fmla="*/ 523 w 650"/>
                <a:gd name="T15" fmla="*/ 13 h 245"/>
                <a:gd name="T16" fmla="*/ 574 w 650"/>
                <a:gd name="T17" fmla="*/ 36 h 245"/>
                <a:gd name="T18" fmla="*/ 603 w 650"/>
                <a:gd name="T19" fmla="*/ 57 h 245"/>
                <a:gd name="T20" fmla="*/ 607 w 650"/>
                <a:gd name="T21" fmla="*/ 64 h 245"/>
                <a:gd name="T22" fmla="*/ 617 w 650"/>
                <a:gd name="T23" fmla="*/ 72 h 245"/>
                <a:gd name="T24" fmla="*/ 640 w 650"/>
                <a:gd name="T25" fmla="*/ 108 h 245"/>
                <a:gd name="T26" fmla="*/ 645 w 650"/>
                <a:gd name="T27" fmla="*/ 123 h 245"/>
                <a:gd name="T28" fmla="*/ 649 w 650"/>
                <a:gd name="T29" fmla="*/ 130 h 245"/>
                <a:gd name="T30" fmla="*/ 645 w 650"/>
                <a:gd name="T31" fmla="*/ 182 h 245"/>
                <a:gd name="T32" fmla="*/ 640 w 650"/>
                <a:gd name="T33" fmla="*/ 208 h 245"/>
                <a:gd name="T34" fmla="*/ 626 w 650"/>
                <a:gd name="T35" fmla="*/ 225 h 245"/>
                <a:gd name="T36" fmla="*/ 574 w 650"/>
                <a:gd name="T37" fmla="*/ 244 h 245"/>
                <a:gd name="T38" fmla="*/ 467 w 650"/>
                <a:gd name="T39" fmla="*/ 233 h 245"/>
                <a:gd name="T40" fmla="*/ 416 w 650"/>
                <a:gd name="T41" fmla="*/ 218 h 245"/>
                <a:gd name="T42" fmla="*/ 397 w 650"/>
                <a:gd name="T43" fmla="*/ 210 h 245"/>
                <a:gd name="T44" fmla="*/ 336 w 650"/>
                <a:gd name="T45" fmla="*/ 174 h 245"/>
                <a:gd name="T46" fmla="*/ 289 w 650"/>
                <a:gd name="T47" fmla="*/ 167 h 245"/>
                <a:gd name="T48" fmla="*/ 229 w 650"/>
                <a:gd name="T49" fmla="*/ 170 h 245"/>
                <a:gd name="T50" fmla="*/ 173 w 650"/>
                <a:gd name="T51" fmla="*/ 195 h 245"/>
                <a:gd name="T52" fmla="*/ 112 w 650"/>
                <a:gd name="T53" fmla="*/ 223 h 245"/>
                <a:gd name="T54" fmla="*/ 56 w 650"/>
                <a:gd name="T55" fmla="*/ 231 h 245"/>
                <a:gd name="T56" fmla="*/ 23 w 650"/>
                <a:gd name="T57" fmla="*/ 223 h 245"/>
                <a:gd name="T58" fmla="*/ 9 w 650"/>
                <a:gd name="T59" fmla="*/ 210 h 245"/>
                <a:gd name="T60" fmla="*/ 0 w 650"/>
                <a:gd name="T61" fmla="*/ 187 h 245"/>
                <a:gd name="T62" fmla="*/ 0 w 650"/>
                <a:gd name="T63" fmla="*/ 163 h 2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0"/>
                <a:gd name="T97" fmla="*/ 0 h 245"/>
                <a:gd name="T98" fmla="*/ 650 w 650"/>
                <a:gd name="T99" fmla="*/ 245 h 2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0" h="245">
                  <a:moveTo>
                    <a:pt x="0" y="163"/>
                  </a:moveTo>
                  <a:lnTo>
                    <a:pt x="9" y="134"/>
                  </a:lnTo>
                  <a:lnTo>
                    <a:pt x="28" y="112"/>
                  </a:lnTo>
                  <a:lnTo>
                    <a:pt x="51" y="91"/>
                  </a:lnTo>
                  <a:lnTo>
                    <a:pt x="79" y="72"/>
                  </a:lnTo>
                  <a:lnTo>
                    <a:pt x="102" y="55"/>
                  </a:lnTo>
                  <a:lnTo>
                    <a:pt x="130" y="41"/>
                  </a:lnTo>
                  <a:lnTo>
                    <a:pt x="163" y="30"/>
                  </a:lnTo>
                  <a:lnTo>
                    <a:pt x="196" y="21"/>
                  </a:lnTo>
                  <a:lnTo>
                    <a:pt x="229" y="13"/>
                  </a:lnTo>
                  <a:lnTo>
                    <a:pt x="266" y="7"/>
                  </a:lnTo>
                  <a:lnTo>
                    <a:pt x="331" y="0"/>
                  </a:lnTo>
                  <a:lnTo>
                    <a:pt x="388" y="2"/>
                  </a:lnTo>
                  <a:lnTo>
                    <a:pt x="444" y="3"/>
                  </a:lnTo>
                  <a:lnTo>
                    <a:pt x="500" y="9"/>
                  </a:lnTo>
                  <a:lnTo>
                    <a:pt x="523" y="13"/>
                  </a:lnTo>
                  <a:lnTo>
                    <a:pt x="551" y="21"/>
                  </a:lnTo>
                  <a:lnTo>
                    <a:pt x="574" y="36"/>
                  </a:lnTo>
                  <a:lnTo>
                    <a:pt x="593" y="49"/>
                  </a:lnTo>
                  <a:lnTo>
                    <a:pt x="603" y="57"/>
                  </a:lnTo>
                  <a:lnTo>
                    <a:pt x="607" y="62"/>
                  </a:lnTo>
                  <a:lnTo>
                    <a:pt x="607" y="64"/>
                  </a:lnTo>
                  <a:lnTo>
                    <a:pt x="607" y="68"/>
                  </a:lnTo>
                  <a:lnTo>
                    <a:pt x="617" y="72"/>
                  </a:lnTo>
                  <a:lnTo>
                    <a:pt x="631" y="91"/>
                  </a:lnTo>
                  <a:lnTo>
                    <a:pt x="640" y="108"/>
                  </a:lnTo>
                  <a:lnTo>
                    <a:pt x="645" y="115"/>
                  </a:lnTo>
                  <a:lnTo>
                    <a:pt x="645" y="123"/>
                  </a:lnTo>
                  <a:lnTo>
                    <a:pt x="649" y="129"/>
                  </a:lnTo>
                  <a:lnTo>
                    <a:pt x="649" y="130"/>
                  </a:lnTo>
                  <a:lnTo>
                    <a:pt x="649" y="157"/>
                  </a:lnTo>
                  <a:lnTo>
                    <a:pt x="645" y="182"/>
                  </a:lnTo>
                  <a:lnTo>
                    <a:pt x="640" y="197"/>
                  </a:lnTo>
                  <a:lnTo>
                    <a:pt x="640" y="208"/>
                  </a:lnTo>
                  <a:lnTo>
                    <a:pt x="631" y="218"/>
                  </a:lnTo>
                  <a:lnTo>
                    <a:pt x="626" y="225"/>
                  </a:lnTo>
                  <a:lnTo>
                    <a:pt x="603" y="237"/>
                  </a:lnTo>
                  <a:lnTo>
                    <a:pt x="574" y="244"/>
                  </a:lnTo>
                  <a:lnTo>
                    <a:pt x="504" y="239"/>
                  </a:lnTo>
                  <a:lnTo>
                    <a:pt x="467" y="233"/>
                  </a:lnTo>
                  <a:lnTo>
                    <a:pt x="434" y="225"/>
                  </a:lnTo>
                  <a:lnTo>
                    <a:pt x="416" y="218"/>
                  </a:lnTo>
                  <a:lnTo>
                    <a:pt x="406" y="216"/>
                  </a:lnTo>
                  <a:lnTo>
                    <a:pt x="397" y="210"/>
                  </a:lnTo>
                  <a:lnTo>
                    <a:pt x="355" y="185"/>
                  </a:lnTo>
                  <a:lnTo>
                    <a:pt x="336" y="174"/>
                  </a:lnTo>
                  <a:lnTo>
                    <a:pt x="313" y="167"/>
                  </a:lnTo>
                  <a:lnTo>
                    <a:pt x="289" y="167"/>
                  </a:lnTo>
                  <a:lnTo>
                    <a:pt x="261" y="168"/>
                  </a:lnTo>
                  <a:lnTo>
                    <a:pt x="229" y="170"/>
                  </a:lnTo>
                  <a:lnTo>
                    <a:pt x="201" y="178"/>
                  </a:lnTo>
                  <a:lnTo>
                    <a:pt x="173" y="195"/>
                  </a:lnTo>
                  <a:lnTo>
                    <a:pt x="140" y="210"/>
                  </a:lnTo>
                  <a:lnTo>
                    <a:pt x="112" y="223"/>
                  </a:lnTo>
                  <a:lnTo>
                    <a:pt x="79" y="233"/>
                  </a:lnTo>
                  <a:lnTo>
                    <a:pt x="56" y="231"/>
                  </a:lnTo>
                  <a:lnTo>
                    <a:pt x="37" y="229"/>
                  </a:lnTo>
                  <a:lnTo>
                    <a:pt x="23" y="223"/>
                  </a:lnTo>
                  <a:lnTo>
                    <a:pt x="18" y="218"/>
                  </a:lnTo>
                  <a:lnTo>
                    <a:pt x="9" y="210"/>
                  </a:lnTo>
                  <a:lnTo>
                    <a:pt x="4" y="197"/>
                  </a:lnTo>
                  <a:lnTo>
                    <a:pt x="0" y="187"/>
                  </a:lnTo>
                  <a:lnTo>
                    <a:pt x="0" y="176"/>
                  </a:lnTo>
                  <a:lnTo>
                    <a:pt x="0" y="163"/>
                  </a:lnTo>
                </a:path>
              </a:pathLst>
            </a:custGeom>
            <a:gradFill rotWithShape="0">
              <a:gsLst>
                <a:gs pos="0">
                  <a:srgbClr val="E9D7E5"/>
                </a:gs>
                <a:gs pos="100000">
                  <a:srgbClr val="E7D3E2"/>
                </a:gs>
              </a:gsLst>
              <a:path path="rect">
                <a:fillToRect l="50000" t="50000" r="50000" b="50000"/>
              </a:path>
            </a:gradFill>
            <a:ln w="25399" cap="rnd">
              <a:solidFill>
                <a:srgbClr val="800080"/>
              </a:solidFill>
              <a:round/>
              <a:headEnd type="none" w="sm" len="sm"/>
              <a:tailEnd type="none" w="sm" len="sm"/>
            </a:ln>
          </p:spPr>
          <p:txBody>
            <a:bodyPr/>
            <a:lstStyle/>
            <a:p>
              <a:endParaRPr lang="hr-HR"/>
            </a:p>
          </p:txBody>
        </p:sp>
        <p:sp>
          <p:nvSpPr>
            <p:cNvPr id="14261" name="Freeform 479"/>
            <p:cNvSpPr>
              <a:spLocks/>
            </p:cNvSpPr>
            <p:nvPr/>
          </p:nvSpPr>
          <p:spPr bwMode="auto">
            <a:xfrm>
              <a:off x="4740" y="1173"/>
              <a:ext cx="201" cy="181"/>
            </a:xfrm>
            <a:custGeom>
              <a:avLst/>
              <a:gdLst>
                <a:gd name="T0" fmla="*/ 41 w 201"/>
                <a:gd name="T1" fmla="*/ 11 h 181"/>
                <a:gd name="T2" fmla="*/ 68 w 201"/>
                <a:gd name="T3" fmla="*/ 5 h 181"/>
                <a:gd name="T4" fmla="*/ 91 w 201"/>
                <a:gd name="T5" fmla="*/ 0 h 181"/>
                <a:gd name="T6" fmla="*/ 95 w 201"/>
                <a:gd name="T7" fmla="*/ 0 h 181"/>
                <a:gd name="T8" fmla="*/ 100 w 201"/>
                <a:gd name="T9" fmla="*/ 0 h 181"/>
                <a:gd name="T10" fmla="*/ 105 w 201"/>
                <a:gd name="T11" fmla="*/ 2 h 181"/>
                <a:gd name="T12" fmla="*/ 127 w 201"/>
                <a:gd name="T13" fmla="*/ 7 h 181"/>
                <a:gd name="T14" fmla="*/ 141 w 201"/>
                <a:gd name="T15" fmla="*/ 15 h 181"/>
                <a:gd name="T16" fmla="*/ 159 w 201"/>
                <a:gd name="T17" fmla="*/ 24 h 181"/>
                <a:gd name="T18" fmla="*/ 177 w 201"/>
                <a:gd name="T19" fmla="*/ 35 h 181"/>
                <a:gd name="T20" fmla="*/ 187 w 201"/>
                <a:gd name="T21" fmla="*/ 50 h 181"/>
                <a:gd name="T22" fmla="*/ 200 w 201"/>
                <a:gd name="T23" fmla="*/ 63 h 181"/>
                <a:gd name="T24" fmla="*/ 200 w 201"/>
                <a:gd name="T25" fmla="*/ 70 h 181"/>
                <a:gd name="T26" fmla="*/ 200 w 201"/>
                <a:gd name="T27" fmla="*/ 81 h 181"/>
                <a:gd name="T28" fmla="*/ 200 w 201"/>
                <a:gd name="T29" fmla="*/ 91 h 181"/>
                <a:gd name="T30" fmla="*/ 200 w 201"/>
                <a:gd name="T31" fmla="*/ 98 h 181"/>
                <a:gd name="T32" fmla="*/ 196 w 201"/>
                <a:gd name="T33" fmla="*/ 115 h 181"/>
                <a:gd name="T34" fmla="*/ 191 w 201"/>
                <a:gd name="T35" fmla="*/ 130 h 181"/>
                <a:gd name="T36" fmla="*/ 187 w 201"/>
                <a:gd name="T37" fmla="*/ 143 h 181"/>
                <a:gd name="T38" fmla="*/ 177 w 201"/>
                <a:gd name="T39" fmla="*/ 158 h 181"/>
                <a:gd name="T40" fmla="*/ 164 w 201"/>
                <a:gd name="T41" fmla="*/ 171 h 181"/>
                <a:gd name="T42" fmla="*/ 155 w 201"/>
                <a:gd name="T43" fmla="*/ 178 h 181"/>
                <a:gd name="T44" fmla="*/ 150 w 201"/>
                <a:gd name="T45" fmla="*/ 180 h 181"/>
                <a:gd name="T46" fmla="*/ 141 w 201"/>
                <a:gd name="T47" fmla="*/ 178 h 181"/>
                <a:gd name="T48" fmla="*/ 136 w 201"/>
                <a:gd name="T49" fmla="*/ 176 h 181"/>
                <a:gd name="T50" fmla="*/ 127 w 201"/>
                <a:gd name="T51" fmla="*/ 171 h 181"/>
                <a:gd name="T52" fmla="*/ 123 w 201"/>
                <a:gd name="T53" fmla="*/ 161 h 181"/>
                <a:gd name="T54" fmla="*/ 118 w 201"/>
                <a:gd name="T55" fmla="*/ 152 h 181"/>
                <a:gd name="T56" fmla="*/ 118 w 201"/>
                <a:gd name="T57" fmla="*/ 141 h 181"/>
                <a:gd name="T58" fmla="*/ 118 w 201"/>
                <a:gd name="T59" fmla="*/ 130 h 181"/>
                <a:gd name="T60" fmla="*/ 127 w 201"/>
                <a:gd name="T61" fmla="*/ 117 h 181"/>
                <a:gd name="T62" fmla="*/ 132 w 201"/>
                <a:gd name="T63" fmla="*/ 106 h 181"/>
                <a:gd name="T64" fmla="*/ 132 w 201"/>
                <a:gd name="T65" fmla="*/ 96 h 181"/>
                <a:gd name="T66" fmla="*/ 132 w 201"/>
                <a:gd name="T67" fmla="*/ 85 h 181"/>
                <a:gd name="T68" fmla="*/ 132 w 201"/>
                <a:gd name="T69" fmla="*/ 76 h 181"/>
                <a:gd name="T70" fmla="*/ 132 w 201"/>
                <a:gd name="T71" fmla="*/ 74 h 181"/>
                <a:gd name="T72" fmla="*/ 132 w 201"/>
                <a:gd name="T73" fmla="*/ 72 h 181"/>
                <a:gd name="T74" fmla="*/ 118 w 201"/>
                <a:gd name="T75" fmla="*/ 59 h 181"/>
                <a:gd name="T76" fmla="*/ 109 w 201"/>
                <a:gd name="T77" fmla="*/ 54 h 181"/>
                <a:gd name="T78" fmla="*/ 100 w 201"/>
                <a:gd name="T79" fmla="*/ 52 h 181"/>
                <a:gd name="T80" fmla="*/ 91 w 201"/>
                <a:gd name="T81" fmla="*/ 52 h 181"/>
                <a:gd name="T82" fmla="*/ 91 w 201"/>
                <a:gd name="T83" fmla="*/ 54 h 181"/>
                <a:gd name="T84" fmla="*/ 86 w 201"/>
                <a:gd name="T85" fmla="*/ 57 h 181"/>
                <a:gd name="T86" fmla="*/ 77 w 201"/>
                <a:gd name="T87" fmla="*/ 59 h 181"/>
                <a:gd name="T88" fmla="*/ 59 w 201"/>
                <a:gd name="T89" fmla="*/ 65 h 181"/>
                <a:gd name="T90" fmla="*/ 41 w 201"/>
                <a:gd name="T91" fmla="*/ 68 h 181"/>
                <a:gd name="T92" fmla="*/ 23 w 201"/>
                <a:gd name="T93" fmla="*/ 67 h 181"/>
                <a:gd name="T94" fmla="*/ 14 w 201"/>
                <a:gd name="T95" fmla="*/ 65 h 181"/>
                <a:gd name="T96" fmla="*/ 4 w 201"/>
                <a:gd name="T97" fmla="*/ 61 h 181"/>
                <a:gd name="T98" fmla="*/ 0 w 201"/>
                <a:gd name="T99" fmla="*/ 52 h 181"/>
                <a:gd name="T100" fmla="*/ 0 w 201"/>
                <a:gd name="T101" fmla="*/ 44 h 181"/>
                <a:gd name="T102" fmla="*/ 4 w 201"/>
                <a:gd name="T103" fmla="*/ 37 h 181"/>
                <a:gd name="T104" fmla="*/ 9 w 201"/>
                <a:gd name="T105" fmla="*/ 28 h 181"/>
                <a:gd name="T106" fmla="*/ 27 w 201"/>
                <a:gd name="T107" fmla="*/ 11 h 181"/>
                <a:gd name="T108" fmla="*/ 32 w 201"/>
                <a:gd name="T109" fmla="*/ 5 h 181"/>
                <a:gd name="T110" fmla="*/ 36 w 201"/>
                <a:gd name="T111" fmla="*/ 2 h 181"/>
                <a:gd name="T112" fmla="*/ 41 w 201"/>
                <a:gd name="T113" fmla="*/ 0 h 181"/>
                <a:gd name="T114" fmla="*/ 41 w 201"/>
                <a:gd name="T115" fmla="*/ 3 h 181"/>
                <a:gd name="T116" fmla="*/ 41 w 201"/>
                <a:gd name="T117" fmla="*/ 11 h 1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1"/>
                <a:gd name="T178" fmla="*/ 0 h 181"/>
                <a:gd name="T179" fmla="*/ 201 w 201"/>
                <a:gd name="T180" fmla="*/ 181 h 18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1" h="181">
                  <a:moveTo>
                    <a:pt x="41" y="11"/>
                  </a:moveTo>
                  <a:lnTo>
                    <a:pt x="68" y="5"/>
                  </a:lnTo>
                  <a:lnTo>
                    <a:pt x="91" y="0"/>
                  </a:lnTo>
                  <a:lnTo>
                    <a:pt x="95" y="0"/>
                  </a:lnTo>
                  <a:lnTo>
                    <a:pt x="100" y="0"/>
                  </a:lnTo>
                  <a:lnTo>
                    <a:pt x="105" y="2"/>
                  </a:lnTo>
                  <a:lnTo>
                    <a:pt x="127" y="7"/>
                  </a:lnTo>
                  <a:lnTo>
                    <a:pt x="141" y="15"/>
                  </a:lnTo>
                  <a:lnTo>
                    <a:pt x="159" y="24"/>
                  </a:lnTo>
                  <a:lnTo>
                    <a:pt x="177" y="35"/>
                  </a:lnTo>
                  <a:lnTo>
                    <a:pt x="187" y="50"/>
                  </a:lnTo>
                  <a:lnTo>
                    <a:pt x="200" y="63"/>
                  </a:lnTo>
                  <a:lnTo>
                    <a:pt x="200" y="70"/>
                  </a:lnTo>
                  <a:lnTo>
                    <a:pt x="200" y="81"/>
                  </a:lnTo>
                  <a:lnTo>
                    <a:pt x="200" y="91"/>
                  </a:lnTo>
                  <a:lnTo>
                    <a:pt x="200" y="98"/>
                  </a:lnTo>
                  <a:lnTo>
                    <a:pt x="196" y="115"/>
                  </a:lnTo>
                  <a:lnTo>
                    <a:pt x="191" y="130"/>
                  </a:lnTo>
                  <a:lnTo>
                    <a:pt x="187" y="143"/>
                  </a:lnTo>
                  <a:lnTo>
                    <a:pt x="177" y="158"/>
                  </a:lnTo>
                  <a:lnTo>
                    <a:pt x="164" y="171"/>
                  </a:lnTo>
                  <a:lnTo>
                    <a:pt x="155" y="178"/>
                  </a:lnTo>
                  <a:lnTo>
                    <a:pt x="150" y="180"/>
                  </a:lnTo>
                  <a:lnTo>
                    <a:pt x="141" y="178"/>
                  </a:lnTo>
                  <a:lnTo>
                    <a:pt x="136" y="176"/>
                  </a:lnTo>
                  <a:lnTo>
                    <a:pt x="127" y="171"/>
                  </a:lnTo>
                  <a:lnTo>
                    <a:pt x="123" y="161"/>
                  </a:lnTo>
                  <a:lnTo>
                    <a:pt x="118" y="152"/>
                  </a:lnTo>
                  <a:lnTo>
                    <a:pt x="118" y="141"/>
                  </a:lnTo>
                  <a:lnTo>
                    <a:pt x="118" y="130"/>
                  </a:lnTo>
                  <a:lnTo>
                    <a:pt x="127" y="117"/>
                  </a:lnTo>
                  <a:lnTo>
                    <a:pt x="132" y="106"/>
                  </a:lnTo>
                  <a:lnTo>
                    <a:pt x="132" y="96"/>
                  </a:lnTo>
                  <a:lnTo>
                    <a:pt x="132" y="85"/>
                  </a:lnTo>
                  <a:lnTo>
                    <a:pt x="132" y="76"/>
                  </a:lnTo>
                  <a:lnTo>
                    <a:pt x="132" y="74"/>
                  </a:lnTo>
                  <a:lnTo>
                    <a:pt x="132" y="72"/>
                  </a:lnTo>
                  <a:lnTo>
                    <a:pt x="118" y="59"/>
                  </a:lnTo>
                  <a:lnTo>
                    <a:pt x="109" y="54"/>
                  </a:lnTo>
                  <a:lnTo>
                    <a:pt x="100" y="52"/>
                  </a:lnTo>
                  <a:lnTo>
                    <a:pt x="91" y="52"/>
                  </a:lnTo>
                  <a:lnTo>
                    <a:pt x="91" y="54"/>
                  </a:lnTo>
                  <a:lnTo>
                    <a:pt x="86" y="57"/>
                  </a:lnTo>
                  <a:lnTo>
                    <a:pt x="77" y="59"/>
                  </a:lnTo>
                  <a:lnTo>
                    <a:pt x="59" y="65"/>
                  </a:lnTo>
                  <a:lnTo>
                    <a:pt x="41" y="68"/>
                  </a:lnTo>
                  <a:lnTo>
                    <a:pt x="23" y="67"/>
                  </a:lnTo>
                  <a:lnTo>
                    <a:pt x="14" y="65"/>
                  </a:lnTo>
                  <a:lnTo>
                    <a:pt x="4" y="61"/>
                  </a:lnTo>
                  <a:lnTo>
                    <a:pt x="0" y="52"/>
                  </a:lnTo>
                  <a:lnTo>
                    <a:pt x="0" y="44"/>
                  </a:lnTo>
                  <a:lnTo>
                    <a:pt x="4" y="37"/>
                  </a:lnTo>
                  <a:lnTo>
                    <a:pt x="9" y="28"/>
                  </a:lnTo>
                  <a:lnTo>
                    <a:pt x="27" y="11"/>
                  </a:lnTo>
                  <a:lnTo>
                    <a:pt x="32" y="5"/>
                  </a:lnTo>
                  <a:lnTo>
                    <a:pt x="36" y="2"/>
                  </a:lnTo>
                  <a:lnTo>
                    <a:pt x="41" y="0"/>
                  </a:lnTo>
                  <a:lnTo>
                    <a:pt x="41" y="3"/>
                  </a:lnTo>
                  <a:lnTo>
                    <a:pt x="41" y="11"/>
                  </a:lnTo>
                </a:path>
              </a:pathLst>
            </a:custGeom>
            <a:solidFill>
              <a:schemeClr val="tx1"/>
            </a:solidFill>
            <a:ln w="12699" cap="rnd">
              <a:solidFill>
                <a:srgbClr val="800080"/>
              </a:solidFill>
              <a:round/>
              <a:headEnd type="none" w="sm" len="sm"/>
              <a:tailEnd type="none" w="sm" len="sm"/>
            </a:ln>
          </p:spPr>
          <p:txBody>
            <a:bodyPr/>
            <a:lstStyle/>
            <a:p>
              <a:endParaRPr lang="hr-HR"/>
            </a:p>
          </p:txBody>
        </p:sp>
        <p:sp>
          <p:nvSpPr>
            <p:cNvPr id="14262" name="Oval 480"/>
            <p:cNvSpPr>
              <a:spLocks noChangeArrowheads="1"/>
            </p:cNvSpPr>
            <p:nvPr/>
          </p:nvSpPr>
          <p:spPr bwMode="auto">
            <a:xfrm>
              <a:off x="4735" y="1290"/>
              <a:ext cx="27" cy="20"/>
            </a:xfrm>
            <a:prstGeom prst="ellipse">
              <a:avLst/>
            </a:prstGeom>
            <a:solidFill>
              <a:srgbClr val="FF66CC"/>
            </a:solidFill>
            <a:ln w="12699">
              <a:solidFill>
                <a:srgbClr val="800080"/>
              </a:solidFill>
              <a:round/>
              <a:headEnd/>
              <a:tailEnd/>
            </a:ln>
          </p:spPr>
          <p:txBody>
            <a:bodyPr wrap="none" anchor="ctr"/>
            <a:lstStyle/>
            <a:p>
              <a:endParaRPr lang="hr-HR"/>
            </a:p>
          </p:txBody>
        </p:sp>
        <p:sp>
          <p:nvSpPr>
            <p:cNvPr id="14263" name="Oval 481"/>
            <p:cNvSpPr>
              <a:spLocks noChangeArrowheads="1"/>
            </p:cNvSpPr>
            <p:nvPr/>
          </p:nvSpPr>
          <p:spPr bwMode="auto">
            <a:xfrm>
              <a:off x="4476" y="1290"/>
              <a:ext cx="27" cy="21"/>
            </a:xfrm>
            <a:prstGeom prst="ellipse">
              <a:avLst/>
            </a:prstGeom>
            <a:solidFill>
              <a:srgbClr val="FF66CC"/>
            </a:solidFill>
            <a:ln w="12699">
              <a:solidFill>
                <a:srgbClr val="800080"/>
              </a:solidFill>
              <a:round/>
              <a:headEnd/>
              <a:tailEnd/>
            </a:ln>
          </p:spPr>
          <p:txBody>
            <a:bodyPr wrap="none" anchor="ctr"/>
            <a:lstStyle/>
            <a:p>
              <a:endParaRPr lang="hr-HR"/>
            </a:p>
          </p:txBody>
        </p:sp>
        <p:sp>
          <p:nvSpPr>
            <p:cNvPr id="14264" name="Oval 482"/>
            <p:cNvSpPr>
              <a:spLocks noChangeArrowheads="1"/>
            </p:cNvSpPr>
            <p:nvPr/>
          </p:nvSpPr>
          <p:spPr bwMode="auto">
            <a:xfrm>
              <a:off x="4949" y="1312"/>
              <a:ext cx="27" cy="21"/>
            </a:xfrm>
            <a:prstGeom prst="ellipse">
              <a:avLst/>
            </a:prstGeom>
            <a:solidFill>
              <a:srgbClr val="FF66CC"/>
            </a:solidFill>
            <a:ln w="12699">
              <a:solidFill>
                <a:srgbClr val="800080"/>
              </a:solidFill>
              <a:round/>
              <a:headEnd/>
              <a:tailEnd/>
            </a:ln>
          </p:spPr>
          <p:txBody>
            <a:bodyPr wrap="none" anchor="ctr"/>
            <a:lstStyle/>
            <a:p>
              <a:endParaRPr lang="hr-HR"/>
            </a:p>
          </p:txBody>
        </p:sp>
        <p:sp>
          <p:nvSpPr>
            <p:cNvPr id="14265" name="Oval 483"/>
            <p:cNvSpPr>
              <a:spLocks noChangeArrowheads="1"/>
            </p:cNvSpPr>
            <p:nvPr/>
          </p:nvSpPr>
          <p:spPr bwMode="auto">
            <a:xfrm>
              <a:off x="4667" y="1246"/>
              <a:ext cx="26" cy="21"/>
            </a:xfrm>
            <a:prstGeom prst="ellipse">
              <a:avLst/>
            </a:prstGeom>
            <a:solidFill>
              <a:srgbClr val="FF66CC"/>
            </a:solidFill>
            <a:ln w="12699">
              <a:solidFill>
                <a:srgbClr val="800080"/>
              </a:solidFill>
              <a:round/>
              <a:headEnd/>
              <a:tailEnd/>
            </a:ln>
          </p:spPr>
          <p:txBody>
            <a:bodyPr wrap="none" anchor="ctr"/>
            <a:lstStyle/>
            <a:p>
              <a:endParaRPr lang="hr-HR"/>
            </a:p>
          </p:txBody>
        </p:sp>
        <p:sp>
          <p:nvSpPr>
            <p:cNvPr id="14266" name="Oval 484"/>
            <p:cNvSpPr>
              <a:spLocks noChangeArrowheads="1"/>
            </p:cNvSpPr>
            <p:nvPr/>
          </p:nvSpPr>
          <p:spPr bwMode="auto">
            <a:xfrm>
              <a:off x="4544" y="1268"/>
              <a:ext cx="26" cy="20"/>
            </a:xfrm>
            <a:prstGeom prst="ellipse">
              <a:avLst/>
            </a:prstGeom>
            <a:solidFill>
              <a:srgbClr val="FF66CC"/>
            </a:solidFill>
            <a:ln w="12699">
              <a:solidFill>
                <a:srgbClr val="800080"/>
              </a:solidFill>
              <a:round/>
              <a:headEnd/>
              <a:tailEnd/>
            </a:ln>
          </p:spPr>
          <p:txBody>
            <a:bodyPr wrap="none" anchor="ctr"/>
            <a:lstStyle/>
            <a:p>
              <a:endParaRPr lang="hr-HR"/>
            </a:p>
          </p:txBody>
        </p:sp>
        <p:sp>
          <p:nvSpPr>
            <p:cNvPr id="14267" name="Oval 485"/>
            <p:cNvSpPr>
              <a:spLocks noChangeArrowheads="1"/>
            </p:cNvSpPr>
            <p:nvPr/>
          </p:nvSpPr>
          <p:spPr bwMode="auto">
            <a:xfrm>
              <a:off x="4476" y="1224"/>
              <a:ext cx="27" cy="21"/>
            </a:xfrm>
            <a:prstGeom prst="ellipse">
              <a:avLst/>
            </a:prstGeom>
            <a:solidFill>
              <a:srgbClr val="FF66CC"/>
            </a:solidFill>
            <a:ln w="12699">
              <a:solidFill>
                <a:srgbClr val="800080"/>
              </a:solidFill>
              <a:round/>
              <a:headEnd/>
              <a:tailEnd/>
            </a:ln>
          </p:spPr>
          <p:txBody>
            <a:bodyPr wrap="none" anchor="ctr"/>
            <a:lstStyle/>
            <a:p>
              <a:endParaRPr lang="hr-HR"/>
            </a:p>
          </p:txBody>
        </p:sp>
        <p:sp>
          <p:nvSpPr>
            <p:cNvPr id="14268" name="Oval 486"/>
            <p:cNvSpPr>
              <a:spLocks noChangeArrowheads="1"/>
            </p:cNvSpPr>
            <p:nvPr/>
          </p:nvSpPr>
          <p:spPr bwMode="auto">
            <a:xfrm>
              <a:off x="4616" y="1202"/>
              <a:ext cx="26" cy="20"/>
            </a:xfrm>
            <a:prstGeom prst="ellipse">
              <a:avLst/>
            </a:prstGeom>
            <a:solidFill>
              <a:srgbClr val="FF66CC"/>
            </a:solidFill>
            <a:ln w="12699">
              <a:solidFill>
                <a:srgbClr val="800080"/>
              </a:solidFill>
              <a:round/>
              <a:headEnd/>
              <a:tailEnd/>
            </a:ln>
          </p:spPr>
          <p:txBody>
            <a:bodyPr wrap="none" anchor="ctr"/>
            <a:lstStyle/>
            <a:p>
              <a:endParaRPr lang="hr-HR"/>
            </a:p>
          </p:txBody>
        </p:sp>
        <p:sp>
          <p:nvSpPr>
            <p:cNvPr id="14269" name="Oval 487"/>
            <p:cNvSpPr>
              <a:spLocks noChangeArrowheads="1"/>
            </p:cNvSpPr>
            <p:nvPr/>
          </p:nvSpPr>
          <p:spPr bwMode="auto">
            <a:xfrm>
              <a:off x="4687" y="1180"/>
              <a:ext cx="27" cy="21"/>
            </a:xfrm>
            <a:prstGeom prst="ellipse">
              <a:avLst/>
            </a:prstGeom>
            <a:solidFill>
              <a:srgbClr val="FF66CC"/>
            </a:solidFill>
            <a:ln w="12699">
              <a:solidFill>
                <a:srgbClr val="800080"/>
              </a:solidFill>
              <a:round/>
              <a:headEnd/>
              <a:tailEnd/>
            </a:ln>
          </p:spPr>
          <p:txBody>
            <a:bodyPr wrap="none" anchor="ctr"/>
            <a:lstStyle/>
            <a:p>
              <a:endParaRPr lang="hr-HR"/>
            </a:p>
          </p:txBody>
        </p:sp>
        <p:sp>
          <p:nvSpPr>
            <p:cNvPr id="14270" name="Oval 488"/>
            <p:cNvSpPr>
              <a:spLocks noChangeArrowheads="1"/>
            </p:cNvSpPr>
            <p:nvPr/>
          </p:nvSpPr>
          <p:spPr bwMode="auto">
            <a:xfrm>
              <a:off x="4806" y="1268"/>
              <a:ext cx="27" cy="21"/>
            </a:xfrm>
            <a:prstGeom prst="ellipse">
              <a:avLst/>
            </a:prstGeom>
            <a:solidFill>
              <a:srgbClr val="FF66CC"/>
            </a:solidFill>
            <a:ln w="12699">
              <a:solidFill>
                <a:srgbClr val="800080"/>
              </a:solidFill>
              <a:round/>
              <a:headEnd/>
              <a:tailEnd/>
            </a:ln>
          </p:spPr>
          <p:txBody>
            <a:bodyPr wrap="none" anchor="ctr"/>
            <a:lstStyle/>
            <a:p>
              <a:endParaRPr lang="hr-HR"/>
            </a:p>
          </p:txBody>
        </p:sp>
      </p:grpSp>
      <p:sp>
        <p:nvSpPr>
          <p:cNvPr id="13771" name="Rectangle 489"/>
          <p:cNvSpPr>
            <a:spLocks noChangeArrowheads="1"/>
          </p:cNvSpPr>
          <p:nvPr/>
        </p:nvSpPr>
        <p:spPr bwMode="auto">
          <a:xfrm>
            <a:off x="44450" y="1468438"/>
            <a:ext cx="9204325" cy="4981575"/>
          </a:xfrm>
          <a:prstGeom prst="rect">
            <a:avLst/>
          </a:prstGeom>
          <a:noFill/>
          <a:ln w="9525">
            <a:noFill/>
            <a:miter lim="800000"/>
            <a:headEnd/>
            <a:tailEnd/>
          </a:ln>
        </p:spPr>
        <p:txBody>
          <a:bodyPr lIns="92075" tIns="46038" rIns="92075" bIns="46038">
            <a:spAutoFit/>
          </a:bodyPr>
          <a:lstStyle/>
          <a:p>
            <a:pPr algn="ctr" eaLnBrk="0" hangingPunct="0"/>
            <a:r>
              <a:rPr lang="de-DE" sz="1600" b="1" dirty="0"/>
              <a:t>IL-1, IL-2, </a:t>
            </a:r>
          </a:p>
          <a:p>
            <a:pPr algn="ctr" eaLnBrk="0" hangingPunct="0"/>
            <a:r>
              <a:rPr lang="de-DE" sz="1600" b="1" dirty="0"/>
              <a:t>IL-3, IL-4, </a:t>
            </a:r>
          </a:p>
          <a:p>
            <a:pPr algn="ctr" eaLnBrk="0" hangingPunct="0"/>
            <a:r>
              <a:rPr lang="de-DE" sz="1600" b="1" dirty="0"/>
              <a:t>IL-5, IL-6, </a:t>
            </a:r>
          </a:p>
          <a:p>
            <a:pPr algn="ctr" eaLnBrk="0" hangingPunct="0"/>
            <a:r>
              <a:rPr lang="de-DE" sz="1600" b="1" dirty="0"/>
              <a:t>IL-8, IL-10, </a:t>
            </a:r>
          </a:p>
          <a:p>
            <a:pPr algn="ctr" eaLnBrk="0" hangingPunct="0"/>
            <a:r>
              <a:rPr lang="de-DE" sz="1600" b="1" dirty="0"/>
              <a:t>IL-13, </a:t>
            </a:r>
            <a:r>
              <a:rPr lang="de-DE" sz="1600" b="1" dirty="0" err="1">
                <a:solidFill>
                  <a:srgbClr val="800000"/>
                </a:solidFill>
              </a:rPr>
              <a:t>TNF</a:t>
            </a:r>
            <a:r>
              <a:rPr lang="de-DE" sz="1600" b="1" dirty="0" err="1">
                <a:solidFill>
                  <a:srgbClr val="800000"/>
                </a:solidFill>
                <a:latin typeface="Symbol" pitchFamily="18" charset="2"/>
              </a:rPr>
              <a:t>a</a:t>
            </a:r>
            <a:r>
              <a:rPr lang="de-DE" sz="1600" b="1" dirty="0"/>
              <a:t>, </a:t>
            </a:r>
          </a:p>
          <a:p>
            <a:pPr algn="ctr" eaLnBrk="0" hangingPunct="0"/>
            <a:r>
              <a:rPr lang="de-DE" sz="1600" b="1" dirty="0"/>
              <a:t>MIPs, IFN-</a:t>
            </a:r>
            <a:r>
              <a:rPr lang="de-DE" sz="1600" b="1" dirty="0">
                <a:latin typeface="Symbol" pitchFamily="18" charset="2"/>
              </a:rPr>
              <a:t>g</a:t>
            </a:r>
            <a:r>
              <a:rPr lang="de-DE" sz="1600" b="1" dirty="0"/>
              <a:t>, </a:t>
            </a:r>
          </a:p>
          <a:p>
            <a:pPr algn="ctr" eaLnBrk="0" hangingPunct="0"/>
            <a:r>
              <a:rPr lang="de-DE" sz="1600" b="1" dirty="0"/>
              <a:t>GM-CSF, </a:t>
            </a:r>
          </a:p>
          <a:p>
            <a:pPr algn="ctr" eaLnBrk="0" hangingPunct="0"/>
            <a:r>
              <a:rPr lang="de-DE" sz="1600" b="1" dirty="0"/>
              <a:t>TGF-</a:t>
            </a:r>
            <a:r>
              <a:rPr lang="de-DE" sz="1600" b="1" dirty="0">
                <a:latin typeface="Symbol" pitchFamily="18" charset="2"/>
              </a:rPr>
              <a:t>b</a:t>
            </a:r>
            <a:r>
              <a:rPr lang="de-DE" sz="1600" b="1" dirty="0"/>
              <a:t>, </a:t>
            </a:r>
            <a:r>
              <a:rPr lang="de-DE" sz="1600" b="1" dirty="0" err="1"/>
              <a:t>bFGF</a:t>
            </a:r>
            <a:r>
              <a:rPr lang="de-DE" sz="1600" b="1" dirty="0"/>
              <a:t>, </a:t>
            </a:r>
          </a:p>
          <a:p>
            <a:pPr algn="ctr" eaLnBrk="0" hangingPunct="0"/>
            <a:r>
              <a:rPr lang="de-DE" sz="1600" b="1" dirty="0"/>
              <a:t>VPF/VEGF, </a:t>
            </a:r>
          </a:p>
          <a:p>
            <a:pPr algn="ctr" eaLnBrk="0" hangingPunct="0"/>
            <a:r>
              <a:rPr lang="de-DE" sz="1600" b="1" dirty="0">
                <a:solidFill>
                  <a:srgbClr val="800000"/>
                </a:solidFill>
              </a:rPr>
              <a:t>PGD</a:t>
            </a:r>
            <a:r>
              <a:rPr lang="de-DE" sz="1600" b="1" baseline="-25000" dirty="0">
                <a:solidFill>
                  <a:srgbClr val="800000"/>
                </a:solidFill>
              </a:rPr>
              <a:t>2</a:t>
            </a:r>
            <a:r>
              <a:rPr lang="de-DE" sz="1600" b="1" dirty="0"/>
              <a:t>,</a:t>
            </a:r>
            <a:r>
              <a:rPr lang="de-DE" sz="1600" b="1" dirty="0">
                <a:solidFill>
                  <a:srgbClr val="800000"/>
                </a:solidFill>
              </a:rPr>
              <a:t> LTB</a:t>
            </a:r>
            <a:r>
              <a:rPr lang="de-DE" sz="1600" b="1" baseline="-25000" dirty="0">
                <a:solidFill>
                  <a:srgbClr val="800000"/>
                </a:solidFill>
              </a:rPr>
              <a:t>4</a:t>
            </a:r>
            <a:r>
              <a:rPr lang="de-DE" sz="1600" b="1" dirty="0"/>
              <a:t>, </a:t>
            </a:r>
          </a:p>
          <a:p>
            <a:pPr algn="ctr" eaLnBrk="0" hangingPunct="0"/>
            <a:r>
              <a:rPr lang="de-DE" sz="1600" b="1" dirty="0">
                <a:solidFill>
                  <a:srgbClr val="800000"/>
                </a:solidFill>
              </a:rPr>
              <a:t>LTC</a:t>
            </a:r>
            <a:r>
              <a:rPr lang="de-DE" sz="1600" b="1" baseline="-25000" dirty="0">
                <a:solidFill>
                  <a:srgbClr val="800000"/>
                </a:solidFill>
              </a:rPr>
              <a:t>4</a:t>
            </a:r>
            <a:r>
              <a:rPr lang="de-DE" sz="1600" b="1" dirty="0"/>
              <a:t>, PAF, </a:t>
            </a:r>
          </a:p>
          <a:p>
            <a:pPr algn="ctr" eaLnBrk="0" hangingPunct="0"/>
            <a:r>
              <a:rPr lang="de-DE" sz="1600" b="1" dirty="0" err="1" smtClean="0">
                <a:solidFill>
                  <a:srgbClr val="F6246F"/>
                </a:solidFill>
              </a:rPr>
              <a:t>histamin</a:t>
            </a:r>
            <a:r>
              <a:rPr lang="hr-HR" sz="1600" b="1" dirty="0" smtClean="0">
                <a:solidFill>
                  <a:srgbClr val="F6246F"/>
                </a:solidFill>
              </a:rPr>
              <a:t>e</a:t>
            </a:r>
            <a:r>
              <a:rPr lang="de-DE" sz="1600" b="1" dirty="0" smtClean="0"/>
              <a:t>, </a:t>
            </a:r>
            <a:endParaRPr lang="de-DE" sz="1600" b="1" dirty="0"/>
          </a:p>
          <a:p>
            <a:pPr algn="ctr" eaLnBrk="0" hangingPunct="0"/>
            <a:r>
              <a:rPr lang="de-DE" sz="1600" b="1" dirty="0" err="1" smtClean="0"/>
              <a:t>serotonin</a:t>
            </a:r>
            <a:r>
              <a:rPr lang="hr-HR" sz="1600" b="1" dirty="0" smtClean="0"/>
              <a:t>e</a:t>
            </a:r>
            <a:r>
              <a:rPr lang="de-DE" sz="1600" b="1" dirty="0" smtClean="0"/>
              <a:t>,</a:t>
            </a:r>
            <a:endParaRPr lang="de-DE" sz="1600" b="1" dirty="0"/>
          </a:p>
          <a:p>
            <a:pPr algn="ctr" eaLnBrk="0" hangingPunct="0"/>
            <a:r>
              <a:rPr lang="de-DE" sz="1600" b="1" dirty="0" err="1" smtClean="0"/>
              <a:t>heparin</a:t>
            </a:r>
            <a:r>
              <a:rPr lang="hr-HR" sz="1600" b="1" dirty="0" smtClean="0"/>
              <a:t>e</a:t>
            </a:r>
            <a:r>
              <a:rPr lang="de-DE" sz="1600" b="1" dirty="0" smtClean="0"/>
              <a:t>,</a:t>
            </a:r>
            <a:endParaRPr lang="de-DE" sz="1600" b="1" dirty="0"/>
          </a:p>
          <a:p>
            <a:pPr algn="ctr" eaLnBrk="0" hangingPunct="0"/>
            <a:r>
              <a:rPr lang="de-DE" sz="1600" b="1" dirty="0" err="1"/>
              <a:t>chondroitin</a:t>
            </a:r>
            <a:r>
              <a:rPr lang="de-DE" sz="1600" b="1" dirty="0"/>
              <a:t>-</a:t>
            </a:r>
          </a:p>
          <a:p>
            <a:pPr algn="ctr" eaLnBrk="0" hangingPunct="0"/>
            <a:r>
              <a:rPr lang="de-DE" sz="1600" b="1" dirty="0" err="1"/>
              <a:t>sulfate</a:t>
            </a:r>
            <a:r>
              <a:rPr lang="de-DE" sz="1600" b="1" dirty="0"/>
              <a:t>,</a:t>
            </a:r>
          </a:p>
          <a:p>
            <a:pPr algn="ctr" eaLnBrk="0" hangingPunct="0"/>
            <a:r>
              <a:rPr lang="de-DE" sz="1600" b="1" dirty="0" err="1"/>
              <a:t>chymase</a:t>
            </a:r>
            <a:r>
              <a:rPr lang="de-DE" sz="1600" b="1" dirty="0"/>
              <a:t>, </a:t>
            </a:r>
          </a:p>
          <a:p>
            <a:pPr algn="ctr" eaLnBrk="0" hangingPunct="0"/>
            <a:r>
              <a:rPr lang="de-DE" sz="1600" b="1" dirty="0" err="1"/>
              <a:t>tryptase</a:t>
            </a:r>
            <a:r>
              <a:rPr lang="de-DE" sz="1600" b="1" dirty="0"/>
              <a:t>, </a:t>
            </a:r>
          </a:p>
          <a:p>
            <a:pPr algn="ctr" eaLnBrk="0" hangingPunct="0"/>
            <a:r>
              <a:rPr lang="de-DE" sz="1600" b="1" dirty="0" err="1"/>
              <a:t>carboxy</a:t>
            </a:r>
            <a:r>
              <a:rPr lang="de-DE" sz="1600" b="1" dirty="0"/>
              <a:t>-</a:t>
            </a:r>
            <a:br>
              <a:rPr lang="de-DE" sz="1600" b="1" dirty="0"/>
            </a:br>
            <a:r>
              <a:rPr lang="de-DE" sz="1600" b="1" dirty="0" err="1"/>
              <a:t>peptidase</a:t>
            </a:r>
            <a:endParaRPr lang="de-DE" sz="1600" b="1" dirty="0"/>
          </a:p>
        </p:txBody>
      </p:sp>
      <p:sp>
        <p:nvSpPr>
          <p:cNvPr id="13772" name="Oval 490"/>
          <p:cNvSpPr>
            <a:spLocks noChangeArrowheads="1"/>
          </p:cNvSpPr>
          <p:nvPr/>
        </p:nvSpPr>
        <p:spPr bwMode="auto">
          <a:xfrm flipH="1">
            <a:off x="2851150" y="372268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73" name="Oval 491"/>
          <p:cNvSpPr>
            <a:spLocks noChangeArrowheads="1"/>
          </p:cNvSpPr>
          <p:nvPr/>
        </p:nvSpPr>
        <p:spPr bwMode="auto">
          <a:xfrm rot="18240000" flipH="1">
            <a:off x="2660650" y="4384675"/>
            <a:ext cx="39688"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74" name="Oval 492"/>
          <p:cNvSpPr>
            <a:spLocks noChangeArrowheads="1"/>
          </p:cNvSpPr>
          <p:nvPr/>
        </p:nvSpPr>
        <p:spPr bwMode="auto">
          <a:xfrm flipH="1">
            <a:off x="2744788" y="365601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75" name="Oval 493"/>
          <p:cNvSpPr>
            <a:spLocks noChangeArrowheads="1"/>
          </p:cNvSpPr>
          <p:nvPr/>
        </p:nvSpPr>
        <p:spPr bwMode="auto">
          <a:xfrm flipH="1">
            <a:off x="2733675" y="37401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76" name="Oval 494"/>
          <p:cNvSpPr>
            <a:spLocks noChangeArrowheads="1"/>
          </p:cNvSpPr>
          <p:nvPr/>
        </p:nvSpPr>
        <p:spPr bwMode="auto">
          <a:xfrm flipH="1">
            <a:off x="2722563" y="43656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77" name="Oval 495"/>
          <p:cNvSpPr>
            <a:spLocks noChangeArrowheads="1"/>
          </p:cNvSpPr>
          <p:nvPr/>
        </p:nvSpPr>
        <p:spPr bwMode="auto">
          <a:xfrm flipH="1">
            <a:off x="2632075" y="369570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78" name="Oval 496"/>
          <p:cNvSpPr>
            <a:spLocks noChangeArrowheads="1"/>
          </p:cNvSpPr>
          <p:nvPr/>
        </p:nvSpPr>
        <p:spPr bwMode="auto">
          <a:xfrm flipH="1">
            <a:off x="2705100" y="426720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79" name="Oval 497"/>
          <p:cNvSpPr>
            <a:spLocks noChangeArrowheads="1"/>
          </p:cNvSpPr>
          <p:nvPr/>
        </p:nvSpPr>
        <p:spPr bwMode="auto">
          <a:xfrm flipH="1">
            <a:off x="2803525" y="3594100"/>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80" name="Oval 498"/>
          <p:cNvSpPr>
            <a:spLocks noChangeArrowheads="1"/>
          </p:cNvSpPr>
          <p:nvPr/>
        </p:nvSpPr>
        <p:spPr bwMode="auto">
          <a:xfrm flipH="1">
            <a:off x="2574925" y="36147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81" name="Oval 499"/>
          <p:cNvSpPr>
            <a:spLocks noChangeArrowheads="1"/>
          </p:cNvSpPr>
          <p:nvPr/>
        </p:nvSpPr>
        <p:spPr bwMode="auto">
          <a:xfrm rot="18240000" flipH="1">
            <a:off x="2952750" y="4200525"/>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82" name="Oval 500"/>
          <p:cNvSpPr>
            <a:spLocks noChangeArrowheads="1"/>
          </p:cNvSpPr>
          <p:nvPr/>
        </p:nvSpPr>
        <p:spPr bwMode="auto">
          <a:xfrm rot="17580000" flipH="1">
            <a:off x="2841625" y="4410075"/>
            <a:ext cx="39688"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83" name="Oval 501"/>
          <p:cNvSpPr>
            <a:spLocks noChangeArrowheads="1"/>
          </p:cNvSpPr>
          <p:nvPr/>
        </p:nvSpPr>
        <p:spPr bwMode="auto">
          <a:xfrm rot="14220000" flipH="1">
            <a:off x="2829719" y="424894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84" name="Oval 502"/>
          <p:cNvSpPr>
            <a:spLocks noChangeArrowheads="1"/>
          </p:cNvSpPr>
          <p:nvPr/>
        </p:nvSpPr>
        <p:spPr bwMode="auto">
          <a:xfrm rot="14220000" flipH="1">
            <a:off x="2763044" y="422830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85" name="Oval 503"/>
          <p:cNvSpPr>
            <a:spLocks noChangeArrowheads="1"/>
          </p:cNvSpPr>
          <p:nvPr/>
        </p:nvSpPr>
        <p:spPr bwMode="auto">
          <a:xfrm rot="14220000" flipH="1">
            <a:off x="2875757" y="4137819"/>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86" name="Oval 504"/>
          <p:cNvSpPr>
            <a:spLocks noChangeArrowheads="1"/>
          </p:cNvSpPr>
          <p:nvPr/>
        </p:nvSpPr>
        <p:spPr bwMode="auto">
          <a:xfrm rot="17580000" flipH="1">
            <a:off x="2960688" y="4046538"/>
            <a:ext cx="39687"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87" name="Oval 505"/>
          <p:cNvSpPr>
            <a:spLocks noChangeArrowheads="1"/>
          </p:cNvSpPr>
          <p:nvPr/>
        </p:nvSpPr>
        <p:spPr bwMode="auto">
          <a:xfrm rot="17580000" flipH="1">
            <a:off x="3033713" y="4094163"/>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88" name="Oval 506"/>
          <p:cNvSpPr>
            <a:spLocks noChangeArrowheads="1"/>
          </p:cNvSpPr>
          <p:nvPr/>
        </p:nvSpPr>
        <p:spPr bwMode="auto">
          <a:xfrm flipH="1">
            <a:off x="2887663" y="43624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89" name="Oval 507"/>
          <p:cNvSpPr>
            <a:spLocks noChangeArrowheads="1"/>
          </p:cNvSpPr>
          <p:nvPr/>
        </p:nvSpPr>
        <p:spPr bwMode="auto">
          <a:xfrm flipH="1">
            <a:off x="2840038" y="42021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90" name="Oval 508"/>
          <p:cNvSpPr>
            <a:spLocks noChangeArrowheads="1"/>
          </p:cNvSpPr>
          <p:nvPr/>
        </p:nvSpPr>
        <p:spPr bwMode="auto">
          <a:xfrm flipH="1">
            <a:off x="2933700" y="42021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91" name="Oval 509"/>
          <p:cNvSpPr>
            <a:spLocks noChangeArrowheads="1"/>
          </p:cNvSpPr>
          <p:nvPr/>
        </p:nvSpPr>
        <p:spPr bwMode="auto">
          <a:xfrm flipH="1">
            <a:off x="2840038" y="404177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92" name="Oval 510"/>
          <p:cNvSpPr>
            <a:spLocks noChangeArrowheads="1"/>
          </p:cNvSpPr>
          <p:nvPr/>
        </p:nvSpPr>
        <p:spPr bwMode="auto">
          <a:xfrm flipH="1">
            <a:off x="2868613" y="4298950"/>
            <a:ext cx="58737" cy="3968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93" name="Oval 511"/>
          <p:cNvSpPr>
            <a:spLocks noChangeArrowheads="1"/>
          </p:cNvSpPr>
          <p:nvPr/>
        </p:nvSpPr>
        <p:spPr bwMode="auto">
          <a:xfrm flipH="1">
            <a:off x="2887663" y="41227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94" name="Oval 512"/>
          <p:cNvSpPr>
            <a:spLocks noChangeArrowheads="1"/>
          </p:cNvSpPr>
          <p:nvPr/>
        </p:nvSpPr>
        <p:spPr bwMode="auto">
          <a:xfrm flipH="1">
            <a:off x="2663825" y="3775075"/>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95" name="Oval 513"/>
          <p:cNvSpPr>
            <a:spLocks noChangeArrowheads="1"/>
          </p:cNvSpPr>
          <p:nvPr/>
        </p:nvSpPr>
        <p:spPr bwMode="auto">
          <a:xfrm flipH="1">
            <a:off x="2698750" y="388143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96" name="Oval 514"/>
          <p:cNvSpPr>
            <a:spLocks noChangeArrowheads="1"/>
          </p:cNvSpPr>
          <p:nvPr/>
        </p:nvSpPr>
        <p:spPr bwMode="auto">
          <a:xfrm flipH="1">
            <a:off x="2746375" y="412273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97" name="Oval 515"/>
          <p:cNvSpPr>
            <a:spLocks noChangeArrowheads="1"/>
          </p:cNvSpPr>
          <p:nvPr/>
        </p:nvSpPr>
        <p:spPr bwMode="auto">
          <a:xfrm flipH="1">
            <a:off x="2959100" y="433387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98" name="Oval 516"/>
          <p:cNvSpPr>
            <a:spLocks noChangeArrowheads="1"/>
          </p:cNvSpPr>
          <p:nvPr/>
        </p:nvSpPr>
        <p:spPr bwMode="auto">
          <a:xfrm flipH="1">
            <a:off x="2630488" y="38798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799" name="Oval 517"/>
          <p:cNvSpPr>
            <a:spLocks noChangeArrowheads="1"/>
          </p:cNvSpPr>
          <p:nvPr/>
        </p:nvSpPr>
        <p:spPr bwMode="auto">
          <a:xfrm rot="17580000" flipH="1">
            <a:off x="2676525" y="4184650"/>
            <a:ext cx="39688"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00" name="Oval 518"/>
          <p:cNvSpPr>
            <a:spLocks noChangeArrowheads="1"/>
          </p:cNvSpPr>
          <p:nvPr/>
        </p:nvSpPr>
        <p:spPr bwMode="auto">
          <a:xfrm rot="17580000" flipH="1">
            <a:off x="2946400" y="3779838"/>
            <a:ext cx="39687"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01" name="Oval 519"/>
          <p:cNvSpPr>
            <a:spLocks noChangeArrowheads="1"/>
          </p:cNvSpPr>
          <p:nvPr/>
        </p:nvSpPr>
        <p:spPr bwMode="auto">
          <a:xfrm rot="14220000" flipH="1">
            <a:off x="2572544" y="424894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02" name="Oval 520"/>
          <p:cNvSpPr>
            <a:spLocks noChangeArrowheads="1"/>
          </p:cNvSpPr>
          <p:nvPr/>
        </p:nvSpPr>
        <p:spPr bwMode="auto">
          <a:xfrm rot="17580000" flipH="1">
            <a:off x="2745582" y="3813969"/>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03" name="Oval 521"/>
          <p:cNvSpPr>
            <a:spLocks noChangeArrowheads="1"/>
          </p:cNvSpPr>
          <p:nvPr/>
        </p:nvSpPr>
        <p:spPr bwMode="auto">
          <a:xfrm flipH="1">
            <a:off x="2705100" y="43545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04" name="Oval 522"/>
          <p:cNvSpPr>
            <a:spLocks noChangeArrowheads="1"/>
          </p:cNvSpPr>
          <p:nvPr/>
        </p:nvSpPr>
        <p:spPr bwMode="auto">
          <a:xfrm flipH="1">
            <a:off x="2798763" y="43545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05" name="Oval 523"/>
          <p:cNvSpPr>
            <a:spLocks noChangeArrowheads="1"/>
          </p:cNvSpPr>
          <p:nvPr/>
        </p:nvSpPr>
        <p:spPr bwMode="auto">
          <a:xfrm flipH="1">
            <a:off x="2751138" y="42751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06" name="Oval 524"/>
          <p:cNvSpPr>
            <a:spLocks noChangeArrowheads="1"/>
          </p:cNvSpPr>
          <p:nvPr/>
        </p:nvSpPr>
        <p:spPr bwMode="auto">
          <a:xfrm flipH="1">
            <a:off x="2636838" y="40941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07" name="Oval 525"/>
          <p:cNvSpPr>
            <a:spLocks noChangeArrowheads="1"/>
          </p:cNvSpPr>
          <p:nvPr/>
        </p:nvSpPr>
        <p:spPr bwMode="auto">
          <a:xfrm flipH="1">
            <a:off x="2641600" y="39703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08" name="Oval 526"/>
          <p:cNvSpPr>
            <a:spLocks noChangeArrowheads="1"/>
          </p:cNvSpPr>
          <p:nvPr/>
        </p:nvSpPr>
        <p:spPr bwMode="auto">
          <a:xfrm flipH="1">
            <a:off x="2647950" y="3686175"/>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09" name="Oval 527"/>
          <p:cNvSpPr>
            <a:spLocks noChangeArrowheads="1"/>
          </p:cNvSpPr>
          <p:nvPr/>
        </p:nvSpPr>
        <p:spPr bwMode="auto">
          <a:xfrm rot="17580000" flipH="1">
            <a:off x="2464594" y="3706019"/>
            <a:ext cx="41275"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10" name="Oval 528"/>
          <p:cNvSpPr>
            <a:spLocks noChangeArrowheads="1"/>
          </p:cNvSpPr>
          <p:nvPr/>
        </p:nvSpPr>
        <p:spPr bwMode="auto">
          <a:xfrm flipH="1">
            <a:off x="2657475" y="35941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11" name="Oval 529"/>
          <p:cNvSpPr>
            <a:spLocks noChangeArrowheads="1"/>
          </p:cNvSpPr>
          <p:nvPr/>
        </p:nvSpPr>
        <p:spPr bwMode="auto">
          <a:xfrm flipH="1">
            <a:off x="2595563" y="36750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12" name="Oval 530"/>
          <p:cNvSpPr>
            <a:spLocks noChangeArrowheads="1"/>
          </p:cNvSpPr>
          <p:nvPr/>
        </p:nvSpPr>
        <p:spPr bwMode="auto">
          <a:xfrm flipH="1">
            <a:off x="2644775" y="36004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13" name="Oval 531"/>
          <p:cNvSpPr>
            <a:spLocks noChangeArrowheads="1"/>
          </p:cNvSpPr>
          <p:nvPr/>
        </p:nvSpPr>
        <p:spPr bwMode="auto">
          <a:xfrm flipH="1">
            <a:off x="2892425" y="411321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14" name="Oval 532"/>
          <p:cNvSpPr>
            <a:spLocks noChangeArrowheads="1"/>
          </p:cNvSpPr>
          <p:nvPr/>
        </p:nvSpPr>
        <p:spPr bwMode="auto">
          <a:xfrm flipH="1">
            <a:off x="2987675" y="419417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15" name="Oval 533"/>
          <p:cNvSpPr>
            <a:spLocks noChangeArrowheads="1"/>
          </p:cNvSpPr>
          <p:nvPr/>
        </p:nvSpPr>
        <p:spPr bwMode="auto">
          <a:xfrm flipH="1">
            <a:off x="2987675" y="40338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16" name="Oval 534"/>
          <p:cNvSpPr>
            <a:spLocks noChangeArrowheads="1"/>
          </p:cNvSpPr>
          <p:nvPr/>
        </p:nvSpPr>
        <p:spPr bwMode="auto">
          <a:xfrm flipH="1">
            <a:off x="2846388" y="40338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17" name="Oval 535"/>
          <p:cNvSpPr>
            <a:spLocks noChangeArrowheads="1"/>
          </p:cNvSpPr>
          <p:nvPr/>
        </p:nvSpPr>
        <p:spPr bwMode="auto">
          <a:xfrm flipH="1">
            <a:off x="2776538" y="40322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18" name="Oval 536"/>
          <p:cNvSpPr>
            <a:spLocks noChangeArrowheads="1"/>
          </p:cNvSpPr>
          <p:nvPr/>
        </p:nvSpPr>
        <p:spPr bwMode="auto">
          <a:xfrm rot="17580000" flipH="1">
            <a:off x="2960688" y="4103688"/>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19" name="Oval 537"/>
          <p:cNvSpPr>
            <a:spLocks noChangeArrowheads="1"/>
          </p:cNvSpPr>
          <p:nvPr/>
        </p:nvSpPr>
        <p:spPr bwMode="auto">
          <a:xfrm flipH="1">
            <a:off x="2784475" y="42465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20" name="Oval 538"/>
          <p:cNvSpPr>
            <a:spLocks noChangeArrowheads="1"/>
          </p:cNvSpPr>
          <p:nvPr/>
        </p:nvSpPr>
        <p:spPr bwMode="auto">
          <a:xfrm flipH="1">
            <a:off x="2787650" y="412273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21" name="Oval 539"/>
          <p:cNvSpPr>
            <a:spLocks noChangeArrowheads="1"/>
          </p:cNvSpPr>
          <p:nvPr/>
        </p:nvSpPr>
        <p:spPr bwMode="auto">
          <a:xfrm flipH="1">
            <a:off x="2874963" y="4071938"/>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22" name="Oval 540"/>
          <p:cNvSpPr>
            <a:spLocks noChangeArrowheads="1"/>
          </p:cNvSpPr>
          <p:nvPr/>
        </p:nvSpPr>
        <p:spPr bwMode="auto">
          <a:xfrm flipH="1">
            <a:off x="2995613" y="41021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23" name="Oval 541"/>
          <p:cNvSpPr>
            <a:spLocks noChangeArrowheads="1"/>
          </p:cNvSpPr>
          <p:nvPr/>
        </p:nvSpPr>
        <p:spPr bwMode="auto">
          <a:xfrm flipH="1">
            <a:off x="2740025" y="40640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24" name="Oval 542"/>
          <p:cNvSpPr>
            <a:spLocks noChangeArrowheads="1"/>
          </p:cNvSpPr>
          <p:nvPr/>
        </p:nvSpPr>
        <p:spPr bwMode="auto">
          <a:xfrm flipH="1">
            <a:off x="2740025" y="42243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25" name="Oval 543"/>
          <p:cNvSpPr>
            <a:spLocks noChangeArrowheads="1"/>
          </p:cNvSpPr>
          <p:nvPr/>
        </p:nvSpPr>
        <p:spPr bwMode="auto">
          <a:xfrm flipH="1">
            <a:off x="2833688" y="414496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26" name="Oval 544"/>
          <p:cNvSpPr>
            <a:spLocks noChangeArrowheads="1"/>
          </p:cNvSpPr>
          <p:nvPr/>
        </p:nvSpPr>
        <p:spPr bwMode="auto">
          <a:xfrm flipH="1">
            <a:off x="2882900" y="4254500"/>
            <a:ext cx="36513"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27" name="Oval 545"/>
          <p:cNvSpPr>
            <a:spLocks noChangeArrowheads="1"/>
          </p:cNvSpPr>
          <p:nvPr/>
        </p:nvSpPr>
        <p:spPr bwMode="auto">
          <a:xfrm flipH="1">
            <a:off x="2933700" y="41830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28" name="Oval 546"/>
          <p:cNvSpPr>
            <a:spLocks noChangeArrowheads="1"/>
          </p:cNvSpPr>
          <p:nvPr/>
        </p:nvSpPr>
        <p:spPr bwMode="auto">
          <a:xfrm flipH="1">
            <a:off x="2817813" y="4254500"/>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29" name="Oval 547"/>
          <p:cNvSpPr>
            <a:spLocks noChangeArrowheads="1"/>
          </p:cNvSpPr>
          <p:nvPr/>
        </p:nvSpPr>
        <p:spPr bwMode="auto">
          <a:xfrm flipH="1">
            <a:off x="3014663" y="423386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30" name="Oval 548"/>
          <p:cNvSpPr>
            <a:spLocks noChangeArrowheads="1"/>
          </p:cNvSpPr>
          <p:nvPr/>
        </p:nvSpPr>
        <p:spPr bwMode="auto">
          <a:xfrm flipH="1">
            <a:off x="2982913" y="41084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31" name="Oval 549"/>
          <p:cNvSpPr>
            <a:spLocks noChangeArrowheads="1"/>
          </p:cNvSpPr>
          <p:nvPr/>
        </p:nvSpPr>
        <p:spPr bwMode="auto">
          <a:xfrm flipH="1">
            <a:off x="2800350" y="410051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32" name="Oval 550"/>
          <p:cNvSpPr>
            <a:spLocks noChangeArrowheads="1"/>
          </p:cNvSpPr>
          <p:nvPr/>
        </p:nvSpPr>
        <p:spPr bwMode="auto">
          <a:xfrm flipH="1">
            <a:off x="2894013" y="41005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33" name="Oval 551"/>
          <p:cNvSpPr>
            <a:spLocks noChangeArrowheads="1"/>
          </p:cNvSpPr>
          <p:nvPr/>
        </p:nvSpPr>
        <p:spPr bwMode="auto">
          <a:xfrm flipH="1">
            <a:off x="2847975" y="40211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34" name="Oval 552"/>
          <p:cNvSpPr>
            <a:spLocks noChangeArrowheads="1"/>
          </p:cNvSpPr>
          <p:nvPr/>
        </p:nvSpPr>
        <p:spPr bwMode="auto">
          <a:xfrm flipH="1">
            <a:off x="2624138" y="4371975"/>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35" name="Oval 553"/>
          <p:cNvSpPr>
            <a:spLocks noChangeArrowheads="1"/>
          </p:cNvSpPr>
          <p:nvPr/>
        </p:nvSpPr>
        <p:spPr bwMode="auto">
          <a:xfrm rot="17580000" flipH="1">
            <a:off x="2809082" y="4398169"/>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36" name="Oval 554"/>
          <p:cNvSpPr>
            <a:spLocks noChangeArrowheads="1"/>
          </p:cNvSpPr>
          <p:nvPr/>
        </p:nvSpPr>
        <p:spPr bwMode="auto">
          <a:xfrm rot="17580000" flipH="1">
            <a:off x="2705894" y="4410869"/>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37" name="Oval 555"/>
          <p:cNvSpPr>
            <a:spLocks noChangeArrowheads="1"/>
          </p:cNvSpPr>
          <p:nvPr/>
        </p:nvSpPr>
        <p:spPr bwMode="auto">
          <a:xfrm flipH="1">
            <a:off x="2481263" y="3724275"/>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38" name="Oval 556"/>
          <p:cNvSpPr>
            <a:spLocks noChangeArrowheads="1"/>
          </p:cNvSpPr>
          <p:nvPr/>
        </p:nvSpPr>
        <p:spPr bwMode="auto">
          <a:xfrm flipH="1">
            <a:off x="2906713" y="37338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39" name="Oval 557"/>
          <p:cNvSpPr>
            <a:spLocks noChangeArrowheads="1"/>
          </p:cNvSpPr>
          <p:nvPr/>
        </p:nvSpPr>
        <p:spPr bwMode="auto">
          <a:xfrm flipH="1">
            <a:off x="2695575" y="37385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40" name="Oval 558"/>
          <p:cNvSpPr>
            <a:spLocks noChangeArrowheads="1"/>
          </p:cNvSpPr>
          <p:nvPr/>
        </p:nvSpPr>
        <p:spPr bwMode="auto">
          <a:xfrm flipH="1">
            <a:off x="2789238" y="36591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41" name="Oval 559"/>
          <p:cNvSpPr>
            <a:spLocks noChangeArrowheads="1"/>
          </p:cNvSpPr>
          <p:nvPr/>
        </p:nvSpPr>
        <p:spPr bwMode="auto">
          <a:xfrm flipH="1">
            <a:off x="2647950" y="365918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42" name="Oval 560"/>
          <p:cNvSpPr>
            <a:spLocks noChangeArrowheads="1"/>
          </p:cNvSpPr>
          <p:nvPr/>
        </p:nvSpPr>
        <p:spPr bwMode="auto">
          <a:xfrm flipH="1">
            <a:off x="2579688" y="365760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43" name="Oval 561"/>
          <p:cNvSpPr>
            <a:spLocks noChangeArrowheads="1"/>
          </p:cNvSpPr>
          <p:nvPr/>
        </p:nvSpPr>
        <p:spPr bwMode="auto">
          <a:xfrm rot="17580000" flipH="1">
            <a:off x="2797969" y="3579019"/>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44" name="Oval 562"/>
          <p:cNvSpPr>
            <a:spLocks noChangeArrowheads="1"/>
          </p:cNvSpPr>
          <p:nvPr/>
        </p:nvSpPr>
        <p:spPr bwMode="auto">
          <a:xfrm rot="17580000" flipH="1">
            <a:off x="2762250" y="3729038"/>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45" name="Oval 563"/>
          <p:cNvSpPr>
            <a:spLocks noChangeArrowheads="1"/>
          </p:cNvSpPr>
          <p:nvPr/>
        </p:nvSpPr>
        <p:spPr bwMode="auto">
          <a:xfrm rot="17580000" flipH="1">
            <a:off x="3058319" y="3596481"/>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46" name="Oval 564"/>
          <p:cNvSpPr>
            <a:spLocks noChangeArrowheads="1"/>
          </p:cNvSpPr>
          <p:nvPr/>
        </p:nvSpPr>
        <p:spPr bwMode="auto">
          <a:xfrm flipH="1">
            <a:off x="2586038" y="38719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47" name="Oval 565"/>
          <p:cNvSpPr>
            <a:spLocks noChangeArrowheads="1"/>
          </p:cNvSpPr>
          <p:nvPr/>
        </p:nvSpPr>
        <p:spPr bwMode="auto">
          <a:xfrm flipH="1">
            <a:off x="2590800" y="37480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48" name="Oval 566"/>
          <p:cNvSpPr>
            <a:spLocks noChangeArrowheads="1"/>
          </p:cNvSpPr>
          <p:nvPr/>
        </p:nvSpPr>
        <p:spPr bwMode="auto">
          <a:xfrm flipH="1">
            <a:off x="2678113" y="36972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49" name="Oval 567"/>
          <p:cNvSpPr>
            <a:spLocks noChangeArrowheads="1"/>
          </p:cNvSpPr>
          <p:nvPr/>
        </p:nvSpPr>
        <p:spPr bwMode="auto">
          <a:xfrm flipH="1">
            <a:off x="2771775" y="361791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50" name="Oval 568"/>
          <p:cNvSpPr>
            <a:spLocks noChangeArrowheads="1"/>
          </p:cNvSpPr>
          <p:nvPr/>
        </p:nvSpPr>
        <p:spPr bwMode="auto">
          <a:xfrm flipH="1">
            <a:off x="2798763" y="37274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51" name="Oval 569"/>
          <p:cNvSpPr>
            <a:spLocks noChangeArrowheads="1"/>
          </p:cNvSpPr>
          <p:nvPr/>
        </p:nvSpPr>
        <p:spPr bwMode="auto">
          <a:xfrm flipH="1">
            <a:off x="2466975" y="37750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52" name="Oval 570"/>
          <p:cNvSpPr>
            <a:spLocks noChangeArrowheads="1"/>
          </p:cNvSpPr>
          <p:nvPr/>
        </p:nvSpPr>
        <p:spPr bwMode="auto">
          <a:xfrm flipH="1">
            <a:off x="2684463" y="3879850"/>
            <a:ext cx="38100"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53" name="Oval 571"/>
          <p:cNvSpPr>
            <a:spLocks noChangeArrowheads="1"/>
          </p:cNvSpPr>
          <p:nvPr/>
        </p:nvSpPr>
        <p:spPr bwMode="auto">
          <a:xfrm flipH="1">
            <a:off x="2735263" y="380841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54" name="Oval 572"/>
          <p:cNvSpPr>
            <a:spLocks noChangeArrowheads="1"/>
          </p:cNvSpPr>
          <p:nvPr/>
        </p:nvSpPr>
        <p:spPr bwMode="auto">
          <a:xfrm flipH="1">
            <a:off x="2620963" y="3879850"/>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55" name="Oval 573"/>
          <p:cNvSpPr>
            <a:spLocks noChangeArrowheads="1"/>
          </p:cNvSpPr>
          <p:nvPr/>
        </p:nvSpPr>
        <p:spPr bwMode="auto">
          <a:xfrm flipH="1">
            <a:off x="2786063" y="37338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56" name="Oval 574"/>
          <p:cNvSpPr>
            <a:spLocks noChangeArrowheads="1"/>
          </p:cNvSpPr>
          <p:nvPr/>
        </p:nvSpPr>
        <p:spPr bwMode="auto">
          <a:xfrm flipH="1">
            <a:off x="2603500" y="37258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57" name="Oval 575"/>
          <p:cNvSpPr>
            <a:spLocks noChangeArrowheads="1"/>
          </p:cNvSpPr>
          <p:nvPr/>
        </p:nvSpPr>
        <p:spPr bwMode="auto">
          <a:xfrm flipH="1">
            <a:off x="2697163" y="37258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58" name="Oval 576"/>
          <p:cNvSpPr>
            <a:spLocks noChangeArrowheads="1"/>
          </p:cNvSpPr>
          <p:nvPr/>
        </p:nvSpPr>
        <p:spPr bwMode="auto">
          <a:xfrm flipH="1">
            <a:off x="2798763" y="3913188"/>
            <a:ext cx="33337"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59" name="Oval 577"/>
          <p:cNvSpPr>
            <a:spLocks noChangeArrowheads="1"/>
          </p:cNvSpPr>
          <p:nvPr/>
        </p:nvSpPr>
        <p:spPr bwMode="auto">
          <a:xfrm flipH="1">
            <a:off x="2990850" y="41465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60" name="Oval 578"/>
          <p:cNvSpPr>
            <a:spLocks noChangeArrowheads="1"/>
          </p:cNvSpPr>
          <p:nvPr/>
        </p:nvSpPr>
        <p:spPr bwMode="auto">
          <a:xfrm flipH="1">
            <a:off x="2851150" y="36703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61" name="Oval 579"/>
          <p:cNvSpPr>
            <a:spLocks noChangeArrowheads="1"/>
          </p:cNvSpPr>
          <p:nvPr/>
        </p:nvSpPr>
        <p:spPr bwMode="auto">
          <a:xfrm flipH="1">
            <a:off x="2782888" y="36687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62" name="Oval 580"/>
          <p:cNvSpPr>
            <a:spLocks noChangeArrowheads="1"/>
          </p:cNvSpPr>
          <p:nvPr/>
        </p:nvSpPr>
        <p:spPr bwMode="auto">
          <a:xfrm flipH="1">
            <a:off x="2514600" y="36687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63" name="Oval 581"/>
          <p:cNvSpPr>
            <a:spLocks noChangeArrowheads="1"/>
          </p:cNvSpPr>
          <p:nvPr/>
        </p:nvSpPr>
        <p:spPr bwMode="auto">
          <a:xfrm flipH="1">
            <a:off x="2508250" y="38258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64" name="Oval 582"/>
          <p:cNvSpPr>
            <a:spLocks noChangeArrowheads="1"/>
          </p:cNvSpPr>
          <p:nvPr/>
        </p:nvSpPr>
        <p:spPr bwMode="auto">
          <a:xfrm flipH="1">
            <a:off x="2838450" y="37814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65" name="Oval 583"/>
          <p:cNvSpPr>
            <a:spLocks noChangeArrowheads="1"/>
          </p:cNvSpPr>
          <p:nvPr/>
        </p:nvSpPr>
        <p:spPr bwMode="auto">
          <a:xfrm flipH="1">
            <a:off x="3005138" y="454025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66" name="Oval 584"/>
          <p:cNvSpPr>
            <a:spLocks noChangeArrowheads="1"/>
          </p:cNvSpPr>
          <p:nvPr/>
        </p:nvSpPr>
        <p:spPr bwMode="auto">
          <a:xfrm flipH="1">
            <a:off x="2933700" y="34290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67" name="Oval 585"/>
          <p:cNvSpPr>
            <a:spLocks noChangeArrowheads="1"/>
          </p:cNvSpPr>
          <p:nvPr/>
        </p:nvSpPr>
        <p:spPr bwMode="auto">
          <a:xfrm flipH="1">
            <a:off x="2716213" y="38227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68" name="Oval 586"/>
          <p:cNvSpPr>
            <a:spLocks noChangeArrowheads="1"/>
          </p:cNvSpPr>
          <p:nvPr/>
        </p:nvSpPr>
        <p:spPr bwMode="auto">
          <a:xfrm rot="17580000" flipH="1">
            <a:off x="2955926" y="3516312"/>
            <a:ext cx="746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69" name="Oval 587"/>
          <p:cNvSpPr>
            <a:spLocks noChangeArrowheads="1"/>
          </p:cNvSpPr>
          <p:nvPr/>
        </p:nvSpPr>
        <p:spPr bwMode="auto">
          <a:xfrm flipH="1">
            <a:off x="2654300" y="40370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70" name="Oval 588"/>
          <p:cNvSpPr>
            <a:spLocks noChangeArrowheads="1"/>
          </p:cNvSpPr>
          <p:nvPr/>
        </p:nvSpPr>
        <p:spPr bwMode="auto">
          <a:xfrm flipH="1">
            <a:off x="2659063" y="39116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71" name="Oval 589"/>
          <p:cNvSpPr>
            <a:spLocks noChangeArrowheads="1"/>
          </p:cNvSpPr>
          <p:nvPr/>
        </p:nvSpPr>
        <p:spPr bwMode="auto">
          <a:xfrm flipH="1">
            <a:off x="2457450" y="38671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72" name="Oval 590"/>
          <p:cNvSpPr>
            <a:spLocks noChangeArrowheads="1"/>
          </p:cNvSpPr>
          <p:nvPr/>
        </p:nvSpPr>
        <p:spPr bwMode="auto">
          <a:xfrm flipH="1">
            <a:off x="2616200" y="42799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73" name="Oval 591"/>
          <p:cNvSpPr>
            <a:spLocks noChangeArrowheads="1"/>
          </p:cNvSpPr>
          <p:nvPr/>
        </p:nvSpPr>
        <p:spPr bwMode="auto">
          <a:xfrm flipH="1">
            <a:off x="2703513" y="39338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74" name="Oval 592"/>
          <p:cNvSpPr>
            <a:spLocks noChangeArrowheads="1"/>
          </p:cNvSpPr>
          <p:nvPr/>
        </p:nvSpPr>
        <p:spPr bwMode="auto">
          <a:xfrm flipH="1">
            <a:off x="2752725" y="40449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75" name="Oval 593"/>
          <p:cNvSpPr>
            <a:spLocks noChangeArrowheads="1"/>
          </p:cNvSpPr>
          <p:nvPr/>
        </p:nvSpPr>
        <p:spPr bwMode="auto">
          <a:xfrm flipH="1">
            <a:off x="2671763" y="389096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76" name="Oval 594"/>
          <p:cNvSpPr>
            <a:spLocks noChangeArrowheads="1"/>
          </p:cNvSpPr>
          <p:nvPr/>
        </p:nvSpPr>
        <p:spPr bwMode="auto">
          <a:xfrm flipH="1">
            <a:off x="2717800" y="38100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77" name="Oval 595"/>
          <p:cNvSpPr>
            <a:spLocks noChangeArrowheads="1"/>
          </p:cNvSpPr>
          <p:nvPr/>
        </p:nvSpPr>
        <p:spPr bwMode="auto">
          <a:xfrm flipH="1">
            <a:off x="2890838" y="43180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78" name="Oval 596"/>
          <p:cNvSpPr>
            <a:spLocks noChangeArrowheads="1"/>
          </p:cNvSpPr>
          <p:nvPr/>
        </p:nvSpPr>
        <p:spPr bwMode="auto">
          <a:xfrm flipH="1">
            <a:off x="2714625" y="42132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79" name="Oval 597"/>
          <p:cNvSpPr>
            <a:spLocks noChangeArrowheads="1"/>
          </p:cNvSpPr>
          <p:nvPr/>
        </p:nvSpPr>
        <p:spPr bwMode="auto">
          <a:xfrm flipH="1">
            <a:off x="2749550" y="43180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80" name="Oval 598"/>
          <p:cNvSpPr>
            <a:spLocks noChangeArrowheads="1"/>
          </p:cNvSpPr>
          <p:nvPr/>
        </p:nvSpPr>
        <p:spPr bwMode="auto">
          <a:xfrm flipH="1">
            <a:off x="2681288" y="43164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81" name="Oval 599"/>
          <p:cNvSpPr>
            <a:spLocks noChangeArrowheads="1"/>
          </p:cNvSpPr>
          <p:nvPr/>
        </p:nvSpPr>
        <p:spPr bwMode="auto">
          <a:xfrm rot="17580000" flipH="1">
            <a:off x="3367088" y="4346575"/>
            <a:ext cx="74612" cy="6508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82" name="Oval 600"/>
          <p:cNvSpPr>
            <a:spLocks noChangeArrowheads="1"/>
          </p:cNvSpPr>
          <p:nvPr/>
        </p:nvSpPr>
        <p:spPr bwMode="auto">
          <a:xfrm rot="17580000" flipH="1">
            <a:off x="2855913" y="4378325"/>
            <a:ext cx="74612" cy="6508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83" name="Oval 601"/>
          <p:cNvSpPr>
            <a:spLocks noChangeArrowheads="1"/>
          </p:cNvSpPr>
          <p:nvPr/>
        </p:nvSpPr>
        <p:spPr bwMode="auto">
          <a:xfrm rot="17580000" flipH="1">
            <a:off x="2788444" y="4239419"/>
            <a:ext cx="746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84" name="Oval 602"/>
          <p:cNvSpPr>
            <a:spLocks noChangeArrowheads="1"/>
          </p:cNvSpPr>
          <p:nvPr/>
        </p:nvSpPr>
        <p:spPr bwMode="auto">
          <a:xfrm flipH="1">
            <a:off x="2779713" y="43576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85" name="Oval 603"/>
          <p:cNvSpPr>
            <a:spLocks noChangeArrowheads="1"/>
          </p:cNvSpPr>
          <p:nvPr/>
        </p:nvSpPr>
        <p:spPr bwMode="auto">
          <a:xfrm flipH="1">
            <a:off x="2873375" y="427672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86" name="Oval 604"/>
          <p:cNvSpPr>
            <a:spLocks noChangeArrowheads="1"/>
          </p:cNvSpPr>
          <p:nvPr/>
        </p:nvSpPr>
        <p:spPr bwMode="auto">
          <a:xfrm flipH="1">
            <a:off x="2900363" y="43878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87" name="Oval 605"/>
          <p:cNvSpPr>
            <a:spLocks noChangeArrowheads="1"/>
          </p:cNvSpPr>
          <p:nvPr/>
        </p:nvSpPr>
        <p:spPr bwMode="auto">
          <a:xfrm flipH="1">
            <a:off x="2644775" y="434975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88" name="Oval 606"/>
          <p:cNvSpPr>
            <a:spLocks noChangeArrowheads="1"/>
          </p:cNvSpPr>
          <p:nvPr/>
        </p:nvSpPr>
        <p:spPr bwMode="auto">
          <a:xfrm flipH="1">
            <a:off x="2887663" y="43942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89" name="Oval 607"/>
          <p:cNvSpPr>
            <a:spLocks noChangeArrowheads="1"/>
          </p:cNvSpPr>
          <p:nvPr/>
        </p:nvSpPr>
        <p:spPr bwMode="auto">
          <a:xfrm flipH="1">
            <a:off x="2868613" y="43021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90" name="Oval 608"/>
          <p:cNvSpPr>
            <a:spLocks noChangeArrowheads="1"/>
          </p:cNvSpPr>
          <p:nvPr/>
        </p:nvSpPr>
        <p:spPr bwMode="auto">
          <a:xfrm flipH="1">
            <a:off x="2705100" y="43862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91" name="Oval 609"/>
          <p:cNvSpPr>
            <a:spLocks noChangeArrowheads="1"/>
          </p:cNvSpPr>
          <p:nvPr/>
        </p:nvSpPr>
        <p:spPr bwMode="auto">
          <a:xfrm flipH="1">
            <a:off x="2768600" y="43767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92" name="Oval 610"/>
          <p:cNvSpPr>
            <a:spLocks noChangeArrowheads="1"/>
          </p:cNvSpPr>
          <p:nvPr/>
        </p:nvSpPr>
        <p:spPr bwMode="auto">
          <a:xfrm flipH="1">
            <a:off x="2751138" y="43053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93" name="Oval 611"/>
          <p:cNvSpPr>
            <a:spLocks noChangeArrowheads="1"/>
          </p:cNvSpPr>
          <p:nvPr/>
        </p:nvSpPr>
        <p:spPr bwMode="auto">
          <a:xfrm flipH="1">
            <a:off x="2616200" y="39116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94" name="Oval 612"/>
          <p:cNvSpPr>
            <a:spLocks noChangeArrowheads="1"/>
          </p:cNvSpPr>
          <p:nvPr/>
        </p:nvSpPr>
        <p:spPr bwMode="auto">
          <a:xfrm flipH="1">
            <a:off x="2570163" y="37512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95" name="Oval 613"/>
          <p:cNvSpPr>
            <a:spLocks noChangeArrowheads="1"/>
          </p:cNvSpPr>
          <p:nvPr/>
        </p:nvSpPr>
        <p:spPr bwMode="auto">
          <a:xfrm flipH="1">
            <a:off x="2597150" y="3848100"/>
            <a:ext cx="60325" cy="3968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96" name="Oval 614"/>
          <p:cNvSpPr>
            <a:spLocks noChangeArrowheads="1"/>
          </p:cNvSpPr>
          <p:nvPr/>
        </p:nvSpPr>
        <p:spPr bwMode="auto">
          <a:xfrm flipH="1">
            <a:off x="2582863" y="3868738"/>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97" name="Oval 615"/>
          <p:cNvSpPr>
            <a:spLocks noChangeArrowheads="1"/>
          </p:cNvSpPr>
          <p:nvPr/>
        </p:nvSpPr>
        <p:spPr bwMode="auto">
          <a:xfrm flipH="1">
            <a:off x="2587625" y="40211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98" name="Oval 616"/>
          <p:cNvSpPr>
            <a:spLocks noChangeArrowheads="1"/>
          </p:cNvSpPr>
          <p:nvPr/>
        </p:nvSpPr>
        <p:spPr bwMode="auto">
          <a:xfrm flipH="1">
            <a:off x="2616200" y="39116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899" name="Oval 617"/>
          <p:cNvSpPr>
            <a:spLocks noChangeArrowheads="1"/>
          </p:cNvSpPr>
          <p:nvPr/>
        </p:nvSpPr>
        <p:spPr bwMode="auto">
          <a:xfrm flipH="1">
            <a:off x="2570163" y="37512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00" name="Oval 618"/>
          <p:cNvSpPr>
            <a:spLocks noChangeArrowheads="1"/>
          </p:cNvSpPr>
          <p:nvPr/>
        </p:nvSpPr>
        <p:spPr bwMode="auto">
          <a:xfrm flipH="1">
            <a:off x="2514600" y="37861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01" name="Oval 619"/>
          <p:cNvSpPr>
            <a:spLocks noChangeArrowheads="1"/>
          </p:cNvSpPr>
          <p:nvPr/>
        </p:nvSpPr>
        <p:spPr bwMode="auto">
          <a:xfrm flipH="1">
            <a:off x="2597150" y="3848100"/>
            <a:ext cx="60325" cy="3968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02" name="Oval 620"/>
          <p:cNvSpPr>
            <a:spLocks noChangeArrowheads="1"/>
          </p:cNvSpPr>
          <p:nvPr/>
        </p:nvSpPr>
        <p:spPr bwMode="auto">
          <a:xfrm flipH="1">
            <a:off x="3027363" y="39576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03" name="Oval 621"/>
          <p:cNvSpPr>
            <a:spLocks noChangeArrowheads="1"/>
          </p:cNvSpPr>
          <p:nvPr/>
        </p:nvSpPr>
        <p:spPr bwMode="auto">
          <a:xfrm flipH="1">
            <a:off x="2570163" y="3748088"/>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04" name="Oval 622"/>
          <p:cNvSpPr>
            <a:spLocks noChangeArrowheads="1"/>
          </p:cNvSpPr>
          <p:nvPr/>
        </p:nvSpPr>
        <p:spPr bwMode="auto">
          <a:xfrm flipH="1">
            <a:off x="2916238" y="3849688"/>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05" name="Oval 623"/>
          <p:cNvSpPr>
            <a:spLocks noChangeArrowheads="1"/>
          </p:cNvSpPr>
          <p:nvPr/>
        </p:nvSpPr>
        <p:spPr bwMode="auto">
          <a:xfrm rot="14220000" flipH="1">
            <a:off x="2601119" y="374094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06" name="Oval 624"/>
          <p:cNvSpPr>
            <a:spLocks noChangeArrowheads="1"/>
          </p:cNvSpPr>
          <p:nvPr/>
        </p:nvSpPr>
        <p:spPr bwMode="auto">
          <a:xfrm flipH="1">
            <a:off x="2879725" y="440055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07" name="Oval 625"/>
          <p:cNvSpPr>
            <a:spLocks noChangeArrowheads="1"/>
          </p:cNvSpPr>
          <p:nvPr/>
        </p:nvSpPr>
        <p:spPr bwMode="auto">
          <a:xfrm flipH="1">
            <a:off x="2921000" y="409416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08" name="Oval 626"/>
          <p:cNvSpPr>
            <a:spLocks noChangeArrowheads="1"/>
          </p:cNvSpPr>
          <p:nvPr/>
        </p:nvSpPr>
        <p:spPr bwMode="auto">
          <a:xfrm flipH="1">
            <a:off x="2506663" y="3984625"/>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09" name="Oval 627"/>
          <p:cNvSpPr>
            <a:spLocks noChangeArrowheads="1"/>
          </p:cNvSpPr>
          <p:nvPr/>
        </p:nvSpPr>
        <p:spPr bwMode="auto">
          <a:xfrm rot="17580000" flipH="1">
            <a:off x="2851150" y="4318000"/>
            <a:ext cx="39688"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10" name="Oval 628"/>
          <p:cNvSpPr>
            <a:spLocks noChangeArrowheads="1"/>
          </p:cNvSpPr>
          <p:nvPr/>
        </p:nvSpPr>
        <p:spPr bwMode="auto">
          <a:xfrm rot="14220000" flipH="1">
            <a:off x="2747963" y="4381500"/>
            <a:ext cx="39687"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11" name="Oval 629"/>
          <p:cNvSpPr>
            <a:spLocks noChangeArrowheads="1"/>
          </p:cNvSpPr>
          <p:nvPr/>
        </p:nvSpPr>
        <p:spPr bwMode="auto">
          <a:xfrm flipH="1">
            <a:off x="2811463" y="422751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12" name="Oval 630"/>
          <p:cNvSpPr>
            <a:spLocks noChangeArrowheads="1"/>
          </p:cNvSpPr>
          <p:nvPr/>
        </p:nvSpPr>
        <p:spPr bwMode="auto">
          <a:xfrm flipH="1">
            <a:off x="3227388" y="31146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13" name="Oval 631"/>
          <p:cNvSpPr>
            <a:spLocks noChangeArrowheads="1"/>
          </p:cNvSpPr>
          <p:nvPr/>
        </p:nvSpPr>
        <p:spPr bwMode="auto">
          <a:xfrm flipH="1">
            <a:off x="2633663" y="41021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14" name="Oval 632"/>
          <p:cNvSpPr>
            <a:spLocks noChangeArrowheads="1"/>
          </p:cNvSpPr>
          <p:nvPr/>
        </p:nvSpPr>
        <p:spPr bwMode="auto">
          <a:xfrm flipH="1">
            <a:off x="2586038" y="39417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15" name="Oval 633"/>
          <p:cNvSpPr>
            <a:spLocks noChangeArrowheads="1"/>
          </p:cNvSpPr>
          <p:nvPr/>
        </p:nvSpPr>
        <p:spPr bwMode="auto">
          <a:xfrm flipH="1">
            <a:off x="2679700" y="39417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16" name="Oval 634"/>
          <p:cNvSpPr>
            <a:spLocks noChangeArrowheads="1"/>
          </p:cNvSpPr>
          <p:nvPr/>
        </p:nvSpPr>
        <p:spPr bwMode="auto">
          <a:xfrm flipH="1">
            <a:off x="2614613" y="4038600"/>
            <a:ext cx="58737" cy="3968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17" name="Oval 635"/>
          <p:cNvSpPr>
            <a:spLocks noChangeArrowheads="1"/>
          </p:cNvSpPr>
          <p:nvPr/>
        </p:nvSpPr>
        <p:spPr bwMode="auto">
          <a:xfrm flipH="1">
            <a:off x="2633663" y="38623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18" name="Oval 636"/>
          <p:cNvSpPr>
            <a:spLocks noChangeArrowheads="1"/>
          </p:cNvSpPr>
          <p:nvPr/>
        </p:nvSpPr>
        <p:spPr bwMode="auto">
          <a:xfrm flipH="1">
            <a:off x="2705100" y="40735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19" name="Oval 637"/>
          <p:cNvSpPr>
            <a:spLocks noChangeArrowheads="1"/>
          </p:cNvSpPr>
          <p:nvPr/>
        </p:nvSpPr>
        <p:spPr bwMode="auto">
          <a:xfrm flipH="1">
            <a:off x="2625725" y="42894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20" name="Oval 638"/>
          <p:cNvSpPr>
            <a:spLocks noChangeArrowheads="1"/>
          </p:cNvSpPr>
          <p:nvPr/>
        </p:nvSpPr>
        <p:spPr bwMode="auto">
          <a:xfrm flipH="1">
            <a:off x="2625725" y="41290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21" name="Oval 639"/>
          <p:cNvSpPr>
            <a:spLocks noChangeArrowheads="1"/>
          </p:cNvSpPr>
          <p:nvPr/>
        </p:nvSpPr>
        <p:spPr bwMode="auto">
          <a:xfrm flipH="1">
            <a:off x="2719388" y="42084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22" name="Oval 640"/>
          <p:cNvSpPr>
            <a:spLocks noChangeArrowheads="1"/>
          </p:cNvSpPr>
          <p:nvPr/>
        </p:nvSpPr>
        <p:spPr bwMode="auto">
          <a:xfrm flipH="1">
            <a:off x="2671763" y="4370388"/>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23" name="Oval 641"/>
          <p:cNvSpPr>
            <a:spLocks noChangeArrowheads="1"/>
          </p:cNvSpPr>
          <p:nvPr/>
        </p:nvSpPr>
        <p:spPr bwMode="auto">
          <a:xfrm rot="17580000" flipH="1">
            <a:off x="2634457" y="4048919"/>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24" name="Oval 642"/>
          <p:cNvSpPr>
            <a:spLocks noChangeArrowheads="1"/>
          </p:cNvSpPr>
          <p:nvPr/>
        </p:nvSpPr>
        <p:spPr bwMode="auto">
          <a:xfrm rot="17580000" flipH="1">
            <a:off x="2732088" y="4027488"/>
            <a:ext cx="39687"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25" name="Oval 643"/>
          <p:cNvSpPr>
            <a:spLocks noChangeArrowheads="1"/>
          </p:cNvSpPr>
          <p:nvPr/>
        </p:nvSpPr>
        <p:spPr bwMode="auto">
          <a:xfrm rot="17580000" flipH="1">
            <a:off x="2598738" y="4198938"/>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26" name="Oval 644"/>
          <p:cNvSpPr>
            <a:spLocks noChangeArrowheads="1"/>
          </p:cNvSpPr>
          <p:nvPr/>
        </p:nvSpPr>
        <p:spPr bwMode="auto">
          <a:xfrm flipH="1">
            <a:off x="2620963" y="38719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27" name="Oval 645"/>
          <p:cNvSpPr>
            <a:spLocks noChangeArrowheads="1"/>
          </p:cNvSpPr>
          <p:nvPr/>
        </p:nvSpPr>
        <p:spPr bwMode="auto">
          <a:xfrm flipH="1">
            <a:off x="2576513" y="38496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28" name="Oval 646"/>
          <p:cNvSpPr>
            <a:spLocks noChangeArrowheads="1"/>
          </p:cNvSpPr>
          <p:nvPr/>
        </p:nvSpPr>
        <p:spPr bwMode="auto">
          <a:xfrm flipH="1">
            <a:off x="2719388" y="387985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29" name="Oval 647"/>
          <p:cNvSpPr>
            <a:spLocks noChangeArrowheads="1"/>
          </p:cNvSpPr>
          <p:nvPr/>
        </p:nvSpPr>
        <p:spPr bwMode="auto">
          <a:xfrm flipH="1">
            <a:off x="2654300" y="3879850"/>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30" name="Oval 648"/>
          <p:cNvSpPr>
            <a:spLocks noChangeArrowheads="1"/>
          </p:cNvSpPr>
          <p:nvPr/>
        </p:nvSpPr>
        <p:spPr bwMode="auto">
          <a:xfrm flipH="1">
            <a:off x="3003550" y="366871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31" name="Oval 649"/>
          <p:cNvSpPr>
            <a:spLocks noChangeArrowheads="1"/>
          </p:cNvSpPr>
          <p:nvPr/>
        </p:nvSpPr>
        <p:spPr bwMode="auto">
          <a:xfrm flipH="1">
            <a:off x="2914650" y="435768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32" name="Oval 650"/>
          <p:cNvSpPr>
            <a:spLocks noChangeArrowheads="1"/>
          </p:cNvSpPr>
          <p:nvPr/>
        </p:nvSpPr>
        <p:spPr bwMode="auto">
          <a:xfrm flipH="1">
            <a:off x="2717800" y="398303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33" name="Oval 651"/>
          <p:cNvSpPr>
            <a:spLocks noChangeArrowheads="1"/>
          </p:cNvSpPr>
          <p:nvPr/>
        </p:nvSpPr>
        <p:spPr bwMode="auto">
          <a:xfrm flipH="1">
            <a:off x="2582863" y="429736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34" name="Oval 652"/>
          <p:cNvSpPr>
            <a:spLocks noChangeArrowheads="1"/>
          </p:cNvSpPr>
          <p:nvPr/>
        </p:nvSpPr>
        <p:spPr bwMode="auto">
          <a:xfrm flipH="1">
            <a:off x="2676525" y="4378325"/>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35" name="Oval 653"/>
          <p:cNvSpPr>
            <a:spLocks noChangeArrowheads="1"/>
          </p:cNvSpPr>
          <p:nvPr/>
        </p:nvSpPr>
        <p:spPr bwMode="auto">
          <a:xfrm flipH="1">
            <a:off x="2676525" y="42179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36" name="Oval 654"/>
          <p:cNvSpPr>
            <a:spLocks noChangeArrowheads="1"/>
          </p:cNvSpPr>
          <p:nvPr/>
        </p:nvSpPr>
        <p:spPr bwMode="auto">
          <a:xfrm rot="17580000" flipH="1">
            <a:off x="2685257" y="4137819"/>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37" name="Oval 655"/>
          <p:cNvSpPr>
            <a:spLocks noChangeArrowheads="1"/>
          </p:cNvSpPr>
          <p:nvPr/>
        </p:nvSpPr>
        <p:spPr bwMode="auto">
          <a:xfrm rot="17580000" flipH="1">
            <a:off x="2649538" y="4287838"/>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38" name="Oval 656"/>
          <p:cNvSpPr>
            <a:spLocks noChangeArrowheads="1"/>
          </p:cNvSpPr>
          <p:nvPr/>
        </p:nvSpPr>
        <p:spPr bwMode="auto">
          <a:xfrm rot="17580000" flipH="1">
            <a:off x="2581275" y="4149726"/>
            <a:ext cx="39687" cy="619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39" name="Oval 657"/>
          <p:cNvSpPr>
            <a:spLocks noChangeArrowheads="1"/>
          </p:cNvSpPr>
          <p:nvPr/>
        </p:nvSpPr>
        <p:spPr bwMode="auto">
          <a:xfrm flipH="1">
            <a:off x="2565400" y="4256088"/>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40" name="Oval 658"/>
          <p:cNvSpPr>
            <a:spLocks noChangeArrowheads="1"/>
          </p:cNvSpPr>
          <p:nvPr/>
        </p:nvSpPr>
        <p:spPr bwMode="auto">
          <a:xfrm flipH="1">
            <a:off x="2659063" y="417671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41" name="Oval 659"/>
          <p:cNvSpPr>
            <a:spLocks noChangeArrowheads="1"/>
          </p:cNvSpPr>
          <p:nvPr/>
        </p:nvSpPr>
        <p:spPr bwMode="auto">
          <a:xfrm flipH="1">
            <a:off x="2684463" y="4286250"/>
            <a:ext cx="38100"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42" name="Oval 660"/>
          <p:cNvSpPr>
            <a:spLocks noChangeArrowheads="1"/>
          </p:cNvSpPr>
          <p:nvPr/>
        </p:nvSpPr>
        <p:spPr bwMode="auto">
          <a:xfrm flipH="1">
            <a:off x="2622550" y="436721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43" name="Oval 661"/>
          <p:cNvSpPr>
            <a:spLocks noChangeArrowheads="1"/>
          </p:cNvSpPr>
          <p:nvPr/>
        </p:nvSpPr>
        <p:spPr bwMode="auto">
          <a:xfrm flipH="1">
            <a:off x="2992438" y="4286250"/>
            <a:ext cx="365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44" name="Oval 662"/>
          <p:cNvSpPr>
            <a:spLocks noChangeArrowheads="1"/>
          </p:cNvSpPr>
          <p:nvPr/>
        </p:nvSpPr>
        <p:spPr bwMode="auto">
          <a:xfrm flipH="1">
            <a:off x="2671763" y="4292600"/>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45" name="Oval 663"/>
          <p:cNvSpPr>
            <a:spLocks noChangeArrowheads="1"/>
          </p:cNvSpPr>
          <p:nvPr/>
        </p:nvSpPr>
        <p:spPr bwMode="auto">
          <a:xfrm flipH="1">
            <a:off x="2654300" y="4229100"/>
            <a:ext cx="58738" cy="3968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46" name="Oval 664"/>
          <p:cNvSpPr>
            <a:spLocks noChangeArrowheads="1"/>
          </p:cNvSpPr>
          <p:nvPr/>
        </p:nvSpPr>
        <p:spPr bwMode="auto">
          <a:xfrm flipH="1">
            <a:off x="2582863" y="428466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47" name="Oval 665"/>
          <p:cNvSpPr>
            <a:spLocks noChangeArrowheads="1"/>
          </p:cNvSpPr>
          <p:nvPr/>
        </p:nvSpPr>
        <p:spPr bwMode="auto">
          <a:xfrm flipH="1">
            <a:off x="2968625" y="4016375"/>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48" name="Oval 666"/>
          <p:cNvSpPr>
            <a:spLocks noChangeArrowheads="1"/>
          </p:cNvSpPr>
          <p:nvPr/>
        </p:nvSpPr>
        <p:spPr bwMode="auto">
          <a:xfrm flipH="1">
            <a:off x="2828925" y="41703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49" name="Oval 667"/>
          <p:cNvSpPr>
            <a:spLocks noChangeArrowheads="1"/>
          </p:cNvSpPr>
          <p:nvPr/>
        </p:nvSpPr>
        <p:spPr bwMode="auto">
          <a:xfrm flipH="1">
            <a:off x="3260725" y="39973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50" name="Oval 668"/>
          <p:cNvSpPr>
            <a:spLocks noChangeArrowheads="1"/>
          </p:cNvSpPr>
          <p:nvPr/>
        </p:nvSpPr>
        <p:spPr bwMode="auto">
          <a:xfrm flipH="1">
            <a:off x="2878138" y="40671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51" name="Oval 669"/>
          <p:cNvSpPr>
            <a:spLocks noChangeArrowheads="1"/>
          </p:cNvSpPr>
          <p:nvPr/>
        </p:nvSpPr>
        <p:spPr bwMode="auto">
          <a:xfrm flipH="1">
            <a:off x="2846388" y="402431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52" name="Oval 670"/>
          <p:cNvSpPr>
            <a:spLocks noChangeArrowheads="1"/>
          </p:cNvSpPr>
          <p:nvPr/>
        </p:nvSpPr>
        <p:spPr bwMode="auto">
          <a:xfrm flipH="1">
            <a:off x="2889250" y="43465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53" name="Oval 671"/>
          <p:cNvSpPr>
            <a:spLocks noChangeArrowheads="1"/>
          </p:cNvSpPr>
          <p:nvPr/>
        </p:nvSpPr>
        <p:spPr bwMode="auto">
          <a:xfrm flipH="1">
            <a:off x="2790825" y="40449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54" name="Oval 672"/>
          <p:cNvSpPr>
            <a:spLocks noChangeArrowheads="1"/>
          </p:cNvSpPr>
          <p:nvPr/>
        </p:nvSpPr>
        <p:spPr bwMode="auto">
          <a:xfrm flipH="1">
            <a:off x="2655888" y="41973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55" name="Oval 673"/>
          <p:cNvSpPr>
            <a:spLocks noChangeArrowheads="1"/>
          </p:cNvSpPr>
          <p:nvPr/>
        </p:nvSpPr>
        <p:spPr bwMode="auto">
          <a:xfrm flipH="1">
            <a:off x="2608263" y="403701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56" name="Oval 674"/>
          <p:cNvSpPr>
            <a:spLocks noChangeArrowheads="1"/>
          </p:cNvSpPr>
          <p:nvPr/>
        </p:nvSpPr>
        <p:spPr bwMode="auto">
          <a:xfrm flipH="1">
            <a:off x="2701925" y="40370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57" name="Oval 675"/>
          <p:cNvSpPr>
            <a:spLocks noChangeArrowheads="1"/>
          </p:cNvSpPr>
          <p:nvPr/>
        </p:nvSpPr>
        <p:spPr bwMode="auto">
          <a:xfrm flipH="1">
            <a:off x="2655888" y="39576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58" name="Oval 676"/>
          <p:cNvSpPr>
            <a:spLocks noChangeArrowheads="1"/>
          </p:cNvSpPr>
          <p:nvPr/>
        </p:nvSpPr>
        <p:spPr bwMode="auto">
          <a:xfrm rot="17580000" flipH="1">
            <a:off x="2687638" y="4064000"/>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59" name="Oval 677"/>
          <p:cNvSpPr>
            <a:spLocks noChangeArrowheads="1"/>
          </p:cNvSpPr>
          <p:nvPr/>
        </p:nvSpPr>
        <p:spPr bwMode="auto">
          <a:xfrm rot="14220000" flipH="1">
            <a:off x="2583657" y="412829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60" name="Oval 678"/>
          <p:cNvSpPr>
            <a:spLocks noChangeArrowheads="1"/>
          </p:cNvSpPr>
          <p:nvPr/>
        </p:nvSpPr>
        <p:spPr bwMode="auto">
          <a:xfrm flipH="1">
            <a:off x="2762250" y="4154488"/>
            <a:ext cx="36513"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61" name="Oval 679"/>
          <p:cNvSpPr>
            <a:spLocks noChangeArrowheads="1"/>
          </p:cNvSpPr>
          <p:nvPr/>
        </p:nvSpPr>
        <p:spPr bwMode="auto">
          <a:xfrm flipH="1">
            <a:off x="2647950" y="3973513"/>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62" name="Oval 680"/>
          <p:cNvSpPr>
            <a:spLocks noChangeArrowheads="1"/>
          </p:cNvSpPr>
          <p:nvPr/>
        </p:nvSpPr>
        <p:spPr bwMode="auto">
          <a:xfrm flipH="1">
            <a:off x="2790825" y="40449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63" name="Oval 681"/>
          <p:cNvSpPr>
            <a:spLocks noChangeArrowheads="1"/>
          </p:cNvSpPr>
          <p:nvPr/>
        </p:nvSpPr>
        <p:spPr bwMode="auto">
          <a:xfrm rot="17580000" flipH="1">
            <a:off x="2580482" y="3866356"/>
            <a:ext cx="39688"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64" name="Oval 682"/>
          <p:cNvSpPr>
            <a:spLocks noChangeArrowheads="1"/>
          </p:cNvSpPr>
          <p:nvPr/>
        </p:nvSpPr>
        <p:spPr bwMode="auto">
          <a:xfrm flipH="1">
            <a:off x="2608263" y="403701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65" name="Oval 683"/>
          <p:cNvSpPr>
            <a:spLocks noChangeArrowheads="1"/>
          </p:cNvSpPr>
          <p:nvPr/>
        </p:nvSpPr>
        <p:spPr bwMode="auto">
          <a:xfrm flipH="1">
            <a:off x="2701925" y="40370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66" name="Oval 684"/>
          <p:cNvSpPr>
            <a:spLocks noChangeArrowheads="1"/>
          </p:cNvSpPr>
          <p:nvPr/>
        </p:nvSpPr>
        <p:spPr bwMode="auto">
          <a:xfrm flipH="1">
            <a:off x="2655888" y="39576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67" name="Oval 685"/>
          <p:cNvSpPr>
            <a:spLocks noChangeArrowheads="1"/>
          </p:cNvSpPr>
          <p:nvPr/>
        </p:nvSpPr>
        <p:spPr bwMode="auto">
          <a:xfrm rot="14220000" flipH="1">
            <a:off x="2731294" y="3836194"/>
            <a:ext cx="39687"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68" name="Oval 686"/>
          <p:cNvSpPr>
            <a:spLocks noChangeArrowheads="1"/>
          </p:cNvSpPr>
          <p:nvPr/>
        </p:nvSpPr>
        <p:spPr bwMode="auto">
          <a:xfrm flipH="1">
            <a:off x="2671763" y="394970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69" name="Oval 687"/>
          <p:cNvSpPr>
            <a:spLocks noChangeArrowheads="1"/>
          </p:cNvSpPr>
          <p:nvPr/>
        </p:nvSpPr>
        <p:spPr bwMode="auto">
          <a:xfrm flipH="1">
            <a:off x="2655888" y="42052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70" name="Oval 688"/>
          <p:cNvSpPr>
            <a:spLocks noChangeArrowheads="1"/>
          </p:cNvSpPr>
          <p:nvPr/>
        </p:nvSpPr>
        <p:spPr bwMode="auto">
          <a:xfrm flipH="1">
            <a:off x="3289300" y="454818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71" name="Oval 689"/>
          <p:cNvSpPr>
            <a:spLocks noChangeArrowheads="1"/>
          </p:cNvSpPr>
          <p:nvPr/>
        </p:nvSpPr>
        <p:spPr bwMode="auto">
          <a:xfrm flipH="1">
            <a:off x="2652713" y="3971925"/>
            <a:ext cx="36512"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72" name="Oval 690"/>
          <p:cNvSpPr>
            <a:spLocks noChangeArrowheads="1"/>
          </p:cNvSpPr>
          <p:nvPr/>
        </p:nvSpPr>
        <p:spPr bwMode="auto">
          <a:xfrm flipH="1">
            <a:off x="3094038" y="352583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73" name="Oval 691"/>
          <p:cNvSpPr>
            <a:spLocks noChangeArrowheads="1"/>
          </p:cNvSpPr>
          <p:nvPr/>
        </p:nvSpPr>
        <p:spPr bwMode="auto">
          <a:xfrm flipH="1">
            <a:off x="2619375" y="4076700"/>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74" name="Oval 692"/>
          <p:cNvSpPr>
            <a:spLocks noChangeArrowheads="1"/>
          </p:cNvSpPr>
          <p:nvPr/>
        </p:nvSpPr>
        <p:spPr bwMode="auto">
          <a:xfrm rot="17580000" flipH="1">
            <a:off x="2733675" y="4010026"/>
            <a:ext cx="39687" cy="619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75" name="Oval 693"/>
          <p:cNvSpPr>
            <a:spLocks noChangeArrowheads="1"/>
          </p:cNvSpPr>
          <p:nvPr/>
        </p:nvSpPr>
        <p:spPr bwMode="auto">
          <a:xfrm flipH="1">
            <a:off x="2630488" y="4167188"/>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76" name="Oval 694"/>
          <p:cNvSpPr>
            <a:spLocks noChangeArrowheads="1"/>
          </p:cNvSpPr>
          <p:nvPr/>
        </p:nvSpPr>
        <p:spPr bwMode="auto">
          <a:xfrm flipH="1">
            <a:off x="3233738" y="4316413"/>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77" name="Oval 695"/>
          <p:cNvSpPr>
            <a:spLocks noChangeArrowheads="1"/>
          </p:cNvSpPr>
          <p:nvPr/>
        </p:nvSpPr>
        <p:spPr bwMode="auto">
          <a:xfrm flipH="1">
            <a:off x="2582863" y="4108450"/>
            <a:ext cx="34925"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78" name="Oval 696"/>
          <p:cNvSpPr>
            <a:spLocks noChangeArrowheads="1"/>
          </p:cNvSpPr>
          <p:nvPr/>
        </p:nvSpPr>
        <p:spPr bwMode="auto">
          <a:xfrm flipH="1">
            <a:off x="2674938" y="418941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79" name="Oval 697"/>
          <p:cNvSpPr>
            <a:spLocks noChangeArrowheads="1"/>
          </p:cNvSpPr>
          <p:nvPr/>
        </p:nvSpPr>
        <p:spPr bwMode="auto">
          <a:xfrm flipH="1">
            <a:off x="2643188" y="414496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80" name="Oval 698"/>
          <p:cNvSpPr>
            <a:spLocks noChangeArrowheads="1"/>
          </p:cNvSpPr>
          <p:nvPr/>
        </p:nvSpPr>
        <p:spPr bwMode="auto">
          <a:xfrm flipH="1">
            <a:off x="3200400" y="3716338"/>
            <a:ext cx="36513"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81" name="Oval 699"/>
          <p:cNvSpPr>
            <a:spLocks noChangeArrowheads="1"/>
          </p:cNvSpPr>
          <p:nvPr/>
        </p:nvSpPr>
        <p:spPr bwMode="auto">
          <a:xfrm flipH="1">
            <a:off x="3151188" y="4875213"/>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82" name="Oval 700"/>
          <p:cNvSpPr>
            <a:spLocks noChangeArrowheads="1"/>
          </p:cNvSpPr>
          <p:nvPr/>
        </p:nvSpPr>
        <p:spPr bwMode="auto">
          <a:xfrm flipH="1">
            <a:off x="2979738" y="3856038"/>
            <a:ext cx="6826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83" name="Oval 701"/>
          <p:cNvSpPr>
            <a:spLocks noChangeArrowheads="1"/>
          </p:cNvSpPr>
          <p:nvPr/>
        </p:nvSpPr>
        <p:spPr bwMode="auto">
          <a:xfrm flipH="1">
            <a:off x="2635250" y="39084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84" name="Oval 702"/>
          <p:cNvSpPr>
            <a:spLocks noChangeArrowheads="1"/>
          </p:cNvSpPr>
          <p:nvPr/>
        </p:nvSpPr>
        <p:spPr bwMode="auto">
          <a:xfrm flipH="1">
            <a:off x="2932113" y="3641725"/>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85" name="Oval 703"/>
          <p:cNvSpPr>
            <a:spLocks noChangeArrowheads="1"/>
          </p:cNvSpPr>
          <p:nvPr/>
        </p:nvSpPr>
        <p:spPr bwMode="auto">
          <a:xfrm flipH="1">
            <a:off x="2457450" y="3611563"/>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86" name="Oval 704"/>
          <p:cNvSpPr>
            <a:spLocks noChangeArrowheads="1"/>
          </p:cNvSpPr>
          <p:nvPr/>
        </p:nvSpPr>
        <p:spPr bwMode="auto">
          <a:xfrm flipH="1">
            <a:off x="2940050" y="426720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87" name="Oval 705"/>
          <p:cNvSpPr>
            <a:spLocks noChangeArrowheads="1"/>
          </p:cNvSpPr>
          <p:nvPr/>
        </p:nvSpPr>
        <p:spPr bwMode="auto">
          <a:xfrm rot="14220000" flipH="1">
            <a:off x="2639220" y="3948906"/>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88" name="Oval 706"/>
          <p:cNvSpPr>
            <a:spLocks noChangeArrowheads="1"/>
          </p:cNvSpPr>
          <p:nvPr/>
        </p:nvSpPr>
        <p:spPr bwMode="auto">
          <a:xfrm flipH="1">
            <a:off x="2651125" y="435292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89" name="Oval 707"/>
          <p:cNvSpPr>
            <a:spLocks noChangeArrowheads="1"/>
          </p:cNvSpPr>
          <p:nvPr/>
        </p:nvSpPr>
        <p:spPr bwMode="auto">
          <a:xfrm flipH="1">
            <a:off x="2651125" y="41925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90" name="Oval 708"/>
          <p:cNvSpPr>
            <a:spLocks noChangeArrowheads="1"/>
          </p:cNvSpPr>
          <p:nvPr/>
        </p:nvSpPr>
        <p:spPr bwMode="auto">
          <a:xfrm flipH="1">
            <a:off x="2744788" y="42719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91" name="Oval 709"/>
          <p:cNvSpPr>
            <a:spLocks noChangeArrowheads="1"/>
          </p:cNvSpPr>
          <p:nvPr/>
        </p:nvSpPr>
        <p:spPr bwMode="auto">
          <a:xfrm rot="17580000" flipH="1">
            <a:off x="3267868" y="4148932"/>
            <a:ext cx="74613" cy="6985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92" name="Oval 710"/>
          <p:cNvSpPr>
            <a:spLocks noChangeArrowheads="1"/>
          </p:cNvSpPr>
          <p:nvPr/>
        </p:nvSpPr>
        <p:spPr bwMode="auto">
          <a:xfrm rot="17580000" flipH="1">
            <a:off x="2840038" y="3929063"/>
            <a:ext cx="7461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93" name="Oval 711"/>
          <p:cNvSpPr>
            <a:spLocks noChangeArrowheads="1"/>
          </p:cNvSpPr>
          <p:nvPr/>
        </p:nvSpPr>
        <p:spPr bwMode="auto">
          <a:xfrm rot="17580000" flipH="1">
            <a:off x="2628106" y="4267994"/>
            <a:ext cx="74613"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94" name="Oval 712"/>
          <p:cNvSpPr>
            <a:spLocks noChangeArrowheads="1"/>
          </p:cNvSpPr>
          <p:nvPr/>
        </p:nvSpPr>
        <p:spPr bwMode="auto">
          <a:xfrm flipH="1">
            <a:off x="3443288" y="4697413"/>
            <a:ext cx="6826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95" name="Oval 713"/>
          <p:cNvSpPr>
            <a:spLocks noChangeArrowheads="1"/>
          </p:cNvSpPr>
          <p:nvPr/>
        </p:nvSpPr>
        <p:spPr bwMode="auto">
          <a:xfrm flipH="1">
            <a:off x="2730500" y="39909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96" name="Oval 714"/>
          <p:cNvSpPr>
            <a:spLocks noChangeArrowheads="1"/>
          </p:cNvSpPr>
          <p:nvPr/>
        </p:nvSpPr>
        <p:spPr bwMode="auto">
          <a:xfrm flipH="1">
            <a:off x="3094038" y="32543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97" name="Oval 715"/>
          <p:cNvSpPr>
            <a:spLocks noChangeArrowheads="1"/>
          </p:cNvSpPr>
          <p:nvPr/>
        </p:nvSpPr>
        <p:spPr bwMode="auto">
          <a:xfrm flipH="1">
            <a:off x="2811463" y="43386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98" name="Oval 716"/>
          <p:cNvSpPr>
            <a:spLocks noChangeArrowheads="1"/>
          </p:cNvSpPr>
          <p:nvPr/>
        </p:nvSpPr>
        <p:spPr bwMode="auto">
          <a:xfrm flipH="1">
            <a:off x="3109913" y="33861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3999" name="Oval 717"/>
          <p:cNvSpPr>
            <a:spLocks noChangeArrowheads="1"/>
          </p:cNvSpPr>
          <p:nvPr/>
        </p:nvSpPr>
        <p:spPr bwMode="auto">
          <a:xfrm flipH="1">
            <a:off x="2701925" y="43100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00" name="Oval 718"/>
          <p:cNvSpPr>
            <a:spLocks noChangeArrowheads="1"/>
          </p:cNvSpPr>
          <p:nvPr/>
        </p:nvSpPr>
        <p:spPr bwMode="auto">
          <a:xfrm flipH="1">
            <a:off x="2955925" y="44624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01" name="Oval 719"/>
          <p:cNvSpPr>
            <a:spLocks noChangeArrowheads="1"/>
          </p:cNvSpPr>
          <p:nvPr/>
        </p:nvSpPr>
        <p:spPr bwMode="auto">
          <a:xfrm flipH="1">
            <a:off x="3278188" y="3386138"/>
            <a:ext cx="74612"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02" name="Oval 720"/>
          <p:cNvSpPr>
            <a:spLocks noChangeArrowheads="1"/>
          </p:cNvSpPr>
          <p:nvPr/>
        </p:nvSpPr>
        <p:spPr bwMode="auto">
          <a:xfrm flipH="1">
            <a:off x="3246438" y="47704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03" name="Oval 721"/>
          <p:cNvSpPr>
            <a:spLocks noChangeArrowheads="1"/>
          </p:cNvSpPr>
          <p:nvPr/>
        </p:nvSpPr>
        <p:spPr bwMode="auto">
          <a:xfrm rot="17580000" flipH="1">
            <a:off x="2723356" y="4325144"/>
            <a:ext cx="74613"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04" name="Oval 722"/>
          <p:cNvSpPr>
            <a:spLocks noChangeArrowheads="1"/>
          </p:cNvSpPr>
          <p:nvPr/>
        </p:nvSpPr>
        <p:spPr bwMode="auto">
          <a:xfrm flipH="1">
            <a:off x="3551238" y="31575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05" name="Oval 723"/>
          <p:cNvSpPr>
            <a:spLocks noChangeArrowheads="1"/>
          </p:cNvSpPr>
          <p:nvPr/>
        </p:nvSpPr>
        <p:spPr bwMode="auto">
          <a:xfrm flipH="1">
            <a:off x="2847975" y="3852863"/>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06" name="Oval 724"/>
          <p:cNvSpPr>
            <a:spLocks noChangeArrowheads="1"/>
          </p:cNvSpPr>
          <p:nvPr/>
        </p:nvSpPr>
        <p:spPr bwMode="auto">
          <a:xfrm flipH="1">
            <a:off x="3130550" y="50228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07" name="Oval 725"/>
          <p:cNvSpPr>
            <a:spLocks noChangeArrowheads="1"/>
          </p:cNvSpPr>
          <p:nvPr/>
        </p:nvSpPr>
        <p:spPr bwMode="auto">
          <a:xfrm flipH="1">
            <a:off x="2443163" y="433546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08" name="Oval 726"/>
          <p:cNvSpPr>
            <a:spLocks noChangeArrowheads="1"/>
          </p:cNvSpPr>
          <p:nvPr/>
        </p:nvSpPr>
        <p:spPr bwMode="auto">
          <a:xfrm flipH="1">
            <a:off x="2825750" y="44450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09" name="Oval 727"/>
          <p:cNvSpPr>
            <a:spLocks noChangeArrowheads="1"/>
          </p:cNvSpPr>
          <p:nvPr/>
        </p:nvSpPr>
        <p:spPr bwMode="auto">
          <a:xfrm flipH="1">
            <a:off x="3622675" y="271938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10" name="Oval 728"/>
          <p:cNvSpPr>
            <a:spLocks noChangeArrowheads="1"/>
          </p:cNvSpPr>
          <p:nvPr/>
        </p:nvSpPr>
        <p:spPr bwMode="auto">
          <a:xfrm flipH="1">
            <a:off x="3054350" y="3390900"/>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11" name="Oval 729"/>
          <p:cNvSpPr>
            <a:spLocks noChangeArrowheads="1"/>
          </p:cNvSpPr>
          <p:nvPr/>
        </p:nvSpPr>
        <p:spPr bwMode="auto">
          <a:xfrm flipH="1">
            <a:off x="3065463" y="36957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12" name="Oval 730"/>
          <p:cNvSpPr>
            <a:spLocks noChangeArrowheads="1"/>
          </p:cNvSpPr>
          <p:nvPr/>
        </p:nvSpPr>
        <p:spPr bwMode="auto">
          <a:xfrm flipH="1">
            <a:off x="2476500" y="40433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13" name="Oval 731"/>
          <p:cNvSpPr>
            <a:spLocks noChangeArrowheads="1"/>
          </p:cNvSpPr>
          <p:nvPr/>
        </p:nvSpPr>
        <p:spPr bwMode="auto">
          <a:xfrm flipH="1">
            <a:off x="2646363" y="42672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14" name="Oval 732"/>
          <p:cNvSpPr>
            <a:spLocks noChangeArrowheads="1"/>
          </p:cNvSpPr>
          <p:nvPr/>
        </p:nvSpPr>
        <p:spPr bwMode="auto">
          <a:xfrm flipH="1">
            <a:off x="2644775" y="4203700"/>
            <a:ext cx="7461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15" name="Oval 733"/>
          <p:cNvSpPr>
            <a:spLocks noChangeArrowheads="1"/>
          </p:cNvSpPr>
          <p:nvPr/>
        </p:nvSpPr>
        <p:spPr bwMode="auto">
          <a:xfrm flipH="1">
            <a:off x="2952750" y="46005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16" name="Oval 734"/>
          <p:cNvSpPr>
            <a:spLocks noChangeArrowheads="1"/>
          </p:cNvSpPr>
          <p:nvPr/>
        </p:nvSpPr>
        <p:spPr bwMode="auto">
          <a:xfrm flipH="1">
            <a:off x="3114675" y="44227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17" name="Oval 735"/>
          <p:cNvSpPr>
            <a:spLocks noChangeArrowheads="1"/>
          </p:cNvSpPr>
          <p:nvPr/>
        </p:nvSpPr>
        <p:spPr bwMode="auto">
          <a:xfrm flipH="1">
            <a:off x="3051175" y="48037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18" name="Oval 736"/>
          <p:cNvSpPr>
            <a:spLocks noChangeArrowheads="1"/>
          </p:cNvSpPr>
          <p:nvPr/>
        </p:nvSpPr>
        <p:spPr bwMode="auto">
          <a:xfrm flipH="1">
            <a:off x="2613025" y="39116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19" name="Oval 737"/>
          <p:cNvSpPr>
            <a:spLocks noChangeArrowheads="1"/>
          </p:cNvSpPr>
          <p:nvPr/>
        </p:nvSpPr>
        <p:spPr bwMode="auto">
          <a:xfrm flipH="1">
            <a:off x="2613025" y="40719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20" name="Oval 738"/>
          <p:cNvSpPr>
            <a:spLocks noChangeArrowheads="1"/>
          </p:cNvSpPr>
          <p:nvPr/>
        </p:nvSpPr>
        <p:spPr bwMode="auto">
          <a:xfrm flipH="1">
            <a:off x="2706688" y="39925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21" name="Oval 739"/>
          <p:cNvSpPr>
            <a:spLocks noChangeArrowheads="1"/>
          </p:cNvSpPr>
          <p:nvPr/>
        </p:nvSpPr>
        <p:spPr bwMode="auto">
          <a:xfrm flipH="1">
            <a:off x="3036888" y="44259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22" name="Oval 740"/>
          <p:cNvSpPr>
            <a:spLocks noChangeArrowheads="1"/>
          </p:cNvSpPr>
          <p:nvPr/>
        </p:nvSpPr>
        <p:spPr bwMode="auto">
          <a:xfrm flipH="1">
            <a:off x="2806700" y="40306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23" name="Oval 741"/>
          <p:cNvSpPr>
            <a:spLocks noChangeArrowheads="1"/>
          </p:cNvSpPr>
          <p:nvPr/>
        </p:nvSpPr>
        <p:spPr bwMode="auto">
          <a:xfrm flipH="1">
            <a:off x="3052763" y="38306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24" name="Oval 742"/>
          <p:cNvSpPr>
            <a:spLocks noChangeArrowheads="1"/>
          </p:cNvSpPr>
          <p:nvPr/>
        </p:nvSpPr>
        <p:spPr bwMode="auto">
          <a:xfrm flipH="1">
            <a:off x="2746375" y="38147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25" name="Oval 743"/>
          <p:cNvSpPr>
            <a:spLocks noChangeArrowheads="1"/>
          </p:cNvSpPr>
          <p:nvPr/>
        </p:nvSpPr>
        <p:spPr bwMode="auto">
          <a:xfrm flipH="1">
            <a:off x="2897188" y="347821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26" name="Oval 744"/>
          <p:cNvSpPr>
            <a:spLocks noChangeArrowheads="1"/>
          </p:cNvSpPr>
          <p:nvPr/>
        </p:nvSpPr>
        <p:spPr bwMode="auto">
          <a:xfrm flipH="1">
            <a:off x="3035300" y="4689475"/>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27" name="Oval 745"/>
          <p:cNvSpPr>
            <a:spLocks noChangeArrowheads="1"/>
          </p:cNvSpPr>
          <p:nvPr/>
        </p:nvSpPr>
        <p:spPr bwMode="auto">
          <a:xfrm flipH="1">
            <a:off x="2381250" y="442753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28" name="Oval 746"/>
          <p:cNvSpPr>
            <a:spLocks noChangeArrowheads="1"/>
          </p:cNvSpPr>
          <p:nvPr/>
        </p:nvSpPr>
        <p:spPr bwMode="auto">
          <a:xfrm flipH="1">
            <a:off x="3235325" y="35194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29" name="Oval 747"/>
          <p:cNvSpPr>
            <a:spLocks noChangeArrowheads="1"/>
          </p:cNvSpPr>
          <p:nvPr/>
        </p:nvSpPr>
        <p:spPr bwMode="auto">
          <a:xfrm flipH="1">
            <a:off x="2684463" y="43259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30" name="Oval 748"/>
          <p:cNvSpPr>
            <a:spLocks noChangeArrowheads="1"/>
          </p:cNvSpPr>
          <p:nvPr/>
        </p:nvSpPr>
        <p:spPr bwMode="auto">
          <a:xfrm flipH="1">
            <a:off x="2514600" y="43195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31" name="Oval 749"/>
          <p:cNvSpPr>
            <a:spLocks noChangeArrowheads="1"/>
          </p:cNvSpPr>
          <p:nvPr/>
        </p:nvSpPr>
        <p:spPr bwMode="auto">
          <a:xfrm flipH="1">
            <a:off x="2508250" y="421163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32" name="Oval 750"/>
          <p:cNvSpPr>
            <a:spLocks noChangeArrowheads="1"/>
          </p:cNvSpPr>
          <p:nvPr/>
        </p:nvSpPr>
        <p:spPr bwMode="auto">
          <a:xfrm flipH="1">
            <a:off x="3041650" y="428942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33" name="Oval 751"/>
          <p:cNvSpPr>
            <a:spLocks noChangeArrowheads="1"/>
          </p:cNvSpPr>
          <p:nvPr/>
        </p:nvSpPr>
        <p:spPr bwMode="auto">
          <a:xfrm flipH="1">
            <a:off x="2579688" y="43561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34" name="Oval 752"/>
          <p:cNvSpPr>
            <a:spLocks noChangeArrowheads="1"/>
          </p:cNvSpPr>
          <p:nvPr/>
        </p:nvSpPr>
        <p:spPr bwMode="auto">
          <a:xfrm flipH="1">
            <a:off x="2894013" y="39163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35" name="Oval 753"/>
          <p:cNvSpPr>
            <a:spLocks noChangeArrowheads="1"/>
          </p:cNvSpPr>
          <p:nvPr/>
        </p:nvSpPr>
        <p:spPr bwMode="auto">
          <a:xfrm flipH="1">
            <a:off x="2505075" y="43973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36" name="Oval 754"/>
          <p:cNvSpPr>
            <a:spLocks noChangeArrowheads="1"/>
          </p:cNvSpPr>
          <p:nvPr/>
        </p:nvSpPr>
        <p:spPr bwMode="auto">
          <a:xfrm flipH="1">
            <a:off x="2860675" y="45466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37" name="Oval 755"/>
          <p:cNvSpPr>
            <a:spLocks noChangeArrowheads="1"/>
          </p:cNvSpPr>
          <p:nvPr/>
        </p:nvSpPr>
        <p:spPr bwMode="auto">
          <a:xfrm flipH="1">
            <a:off x="2868613" y="35718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38" name="Oval 756"/>
          <p:cNvSpPr>
            <a:spLocks noChangeArrowheads="1"/>
          </p:cNvSpPr>
          <p:nvPr/>
        </p:nvSpPr>
        <p:spPr bwMode="auto">
          <a:xfrm rot="17580000" flipH="1">
            <a:off x="3070226" y="4211637"/>
            <a:ext cx="87312"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39" name="Oval 757"/>
          <p:cNvSpPr>
            <a:spLocks noChangeArrowheads="1"/>
          </p:cNvSpPr>
          <p:nvPr/>
        </p:nvSpPr>
        <p:spPr bwMode="auto">
          <a:xfrm flipH="1">
            <a:off x="2773363" y="393858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40" name="Oval 758"/>
          <p:cNvSpPr>
            <a:spLocks noChangeArrowheads="1"/>
          </p:cNvSpPr>
          <p:nvPr/>
        </p:nvSpPr>
        <p:spPr bwMode="auto">
          <a:xfrm flipH="1">
            <a:off x="2438400" y="42291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41" name="Oval 759"/>
          <p:cNvSpPr>
            <a:spLocks noChangeArrowheads="1"/>
          </p:cNvSpPr>
          <p:nvPr/>
        </p:nvSpPr>
        <p:spPr bwMode="auto">
          <a:xfrm flipH="1">
            <a:off x="2573338" y="416560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42" name="Oval 760"/>
          <p:cNvSpPr>
            <a:spLocks noChangeArrowheads="1"/>
          </p:cNvSpPr>
          <p:nvPr/>
        </p:nvSpPr>
        <p:spPr bwMode="auto">
          <a:xfrm flipH="1">
            <a:off x="2497138" y="3925888"/>
            <a:ext cx="84137"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43" name="Oval 761"/>
          <p:cNvSpPr>
            <a:spLocks noChangeArrowheads="1"/>
          </p:cNvSpPr>
          <p:nvPr/>
        </p:nvSpPr>
        <p:spPr bwMode="auto">
          <a:xfrm flipH="1">
            <a:off x="2565400" y="39290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44" name="Oval 762"/>
          <p:cNvSpPr>
            <a:spLocks noChangeArrowheads="1"/>
          </p:cNvSpPr>
          <p:nvPr/>
        </p:nvSpPr>
        <p:spPr bwMode="auto">
          <a:xfrm flipH="1">
            <a:off x="2495550" y="414178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45" name="Oval 763"/>
          <p:cNvSpPr>
            <a:spLocks noChangeArrowheads="1"/>
          </p:cNvSpPr>
          <p:nvPr/>
        </p:nvSpPr>
        <p:spPr bwMode="auto">
          <a:xfrm flipH="1">
            <a:off x="2425700" y="4052888"/>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46" name="Oval 764"/>
          <p:cNvSpPr>
            <a:spLocks noChangeArrowheads="1"/>
          </p:cNvSpPr>
          <p:nvPr/>
        </p:nvSpPr>
        <p:spPr bwMode="auto">
          <a:xfrm flipH="1">
            <a:off x="2801938" y="358775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47" name="Oval 765"/>
          <p:cNvSpPr>
            <a:spLocks noChangeArrowheads="1"/>
          </p:cNvSpPr>
          <p:nvPr/>
        </p:nvSpPr>
        <p:spPr bwMode="auto">
          <a:xfrm flipH="1">
            <a:off x="3006725" y="415448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48" name="Oval 766"/>
          <p:cNvSpPr>
            <a:spLocks noChangeArrowheads="1"/>
          </p:cNvSpPr>
          <p:nvPr/>
        </p:nvSpPr>
        <p:spPr bwMode="auto">
          <a:xfrm flipH="1">
            <a:off x="3205163" y="327660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49" name="Oval 767"/>
          <p:cNvSpPr>
            <a:spLocks noChangeArrowheads="1"/>
          </p:cNvSpPr>
          <p:nvPr/>
        </p:nvSpPr>
        <p:spPr bwMode="auto">
          <a:xfrm flipH="1">
            <a:off x="3255963" y="3854450"/>
            <a:ext cx="65087"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50" name="Oval 768"/>
          <p:cNvSpPr>
            <a:spLocks noChangeArrowheads="1"/>
          </p:cNvSpPr>
          <p:nvPr/>
        </p:nvSpPr>
        <p:spPr bwMode="auto">
          <a:xfrm flipH="1">
            <a:off x="2855913" y="385286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51" name="Oval 769"/>
          <p:cNvSpPr>
            <a:spLocks noChangeArrowheads="1"/>
          </p:cNvSpPr>
          <p:nvPr/>
        </p:nvSpPr>
        <p:spPr bwMode="auto">
          <a:xfrm rot="17580000" flipH="1">
            <a:off x="2914650" y="4092575"/>
            <a:ext cx="7461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52" name="Oval 770"/>
          <p:cNvSpPr>
            <a:spLocks noChangeArrowheads="1"/>
          </p:cNvSpPr>
          <p:nvPr/>
        </p:nvSpPr>
        <p:spPr bwMode="auto">
          <a:xfrm flipH="1">
            <a:off x="2989263" y="4113213"/>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53" name="Oval 771"/>
          <p:cNvSpPr>
            <a:spLocks noChangeArrowheads="1"/>
          </p:cNvSpPr>
          <p:nvPr/>
        </p:nvSpPr>
        <p:spPr bwMode="auto">
          <a:xfrm flipH="1">
            <a:off x="3000375" y="4165600"/>
            <a:ext cx="74613"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54" name="Oval 772"/>
          <p:cNvSpPr>
            <a:spLocks noChangeArrowheads="1"/>
          </p:cNvSpPr>
          <p:nvPr/>
        </p:nvSpPr>
        <p:spPr bwMode="auto">
          <a:xfrm flipH="1">
            <a:off x="3298825" y="36607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55" name="Oval 773"/>
          <p:cNvSpPr>
            <a:spLocks noChangeArrowheads="1"/>
          </p:cNvSpPr>
          <p:nvPr/>
        </p:nvSpPr>
        <p:spPr bwMode="auto">
          <a:xfrm flipH="1">
            <a:off x="2968625" y="4033838"/>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56" name="Oval 774"/>
          <p:cNvSpPr>
            <a:spLocks noChangeArrowheads="1"/>
          </p:cNvSpPr>
          <p:nvPr/>
        </p:nvSpPr>
        <p:spPr bwMode="auto">
          <a:xfrm flipH="1">
            <a:off x="2901950" y="3992563"/>
            <a:ext cx="84138"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57" name="Oval 775"/>
          <p:cNvSpPr>
            <a:spLocks noChangeArrowheads="1"/>
          </p:cNvSpPr>
          <p:nvPr/>
        </p:nvSpPr>
        <p:spPr bwMode="auto">
          <a:xfrm flipH="1">
            <a:off x="3073400" y="399415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058" name="Rectangle 776"/>
          <p:cNvSpPr>
            <a:spLocks noChangeArrowheads="1"/>
          </p:cNvSpPr>
          <p:nvPr/>
        </p:nvSpPr>
        <p:spPr bwMode="auto">
          <a:xfrm>
            <a:off x="6994955" y="3276600"/>
            <a:ext cx="1335815" cy="339196"/>
          </a:xfrm>
          <a:prstGeom prst="rect">
            <a:avLst/>
          </a:prstGeom>
          <a:noFill/>
          <a:ln w="9525">
            <a:noFill/>
            <a:miter lim="800000"/>
            <a:headEnd/>
            <a:tailEnd/>
          </a:ln>
        </p:spPr>
        <p:txBody>
          <a:bodyPr wrap="none" lIns="92075" tIns="46038" rIns="92075" bIns="46038">
            <a:spAutoFit/>
          </a:bodyPr>
          <a:lstStyle/>
          <a:p>
            <a:pPr algn="ctr" eaLnBrk="0" hangingPunct="0"/>
            <a:r>
              <a:rPr lang="hr-HR" sz="1600" b="1" dirty="0" err="1" smtClean="0"/>
              <a:t>extravasation</a:t>
            </a:r>
            <a:endParaRPr lang="de-DE" sz="1600" b="1" dirty="0"/>
          </a:p>
        </p:txBody>
      </p:sp>
      <p:sp>
        <p:nvSpPr>
          <p:cNvPr id="14059" name="Rectangle 777"/>
          <p:cNvSpPr>
            <a:spLocks noChangeArrowheads="1"/>
          </p:cNvSpPr>
          <p:nvPr/>
        </p:nvSpPr>
        <p:spPr bwMode="auto">
          <a:xfrm>
            <a:off x="6827838" y="3614738"/>
            <a:ext cx="163512" cy="457200"/>
          </a:xfrm>
          <a:prstGeom prst="rect">
            <a:avLst/>
          </a:prstGeom>
          <a:noFill/>
          <a:ln w="9525">
            <a:noFill/>
            <a:miter lim="800000"/>
            <a:headEnd/>
            <a:tailEnd/>
          </a:ln>
        </p:spPr>
        <p:txBody>
          <a:bodyPr wrap="none" lIns="92075" tIns="46038" rIns="92075" bIns="46038">
            <a:spAutoFit/>
          </a:bodyPr>
          <a:lstStyle/>
          <a:p>
            <a:pPr algn="ctr"/>
            <a:endParaRPr lang="en-GB" sz="2400">
              <a:latin typeface="Times New Roman" pitchFamily="18" charset="0"/>
            </a:endParaRPr>
          </a:p>
        </p:txBody>
      </p:sp>
      <p:sp>
        <p:nvSpPr>
          <p:cNvPr id="14060" name="AutoShape 778"/>
          <p:cNvSpPr>
            <a:spLocks noChangeArrowheads="1"/>
          </p:cNvSpPr>
          <p:nvPr/>
        </p:nvSpPr>
        <p:spPr bwMode="auto">
          <a:xfrm>
            <a:off x="6572250" y="3768725"/>
            <a:ext cx="420688" cy="114300"/>
          </a:xfrm>
          <a:prstGeom prst="octagon">
            <a:avLst>
              <a:gd name="adj" fmla="val 29278"/>
            </a:avLst>
          </a:prstGeom>
          <a:solidFill>
            <a:srgbClr val="FF99CC"/>
          </a:solidFill>
          <a:ln w="12699">
            <a:solidFill>
              <a:schemeClr val="tx1"/>
            </a:solidFill>
            <a:miter lim="800000"/>
            <a:headEnd/>
            <a:tailEnd/>
          </a:ln>
        </p:spPr>
        <p:txBody>
          <a:bodyPr wrap="none" anchor="ctr"/>
          <a:lstStyle/>
          <a:p>
            <a:endParaRPr lang="hr-HR"/>
          </a:p>
        </p:txBody>
      </p:sp>
      <p:sp>
        <p:nvSpPr>
          <p:cNvPr id="14061" name="Rectangle 779"/>
          <p:cNvSpPr>
            <a:spLocks noChangeArrowheads="1"/>
          </p:cNvSpPr>
          <p:nvPr/>
        </p:nvSpPr>
        <p:spPr bwMode="auto">
          <a:xfrm>
            <a:off x="6491288" y="3714750"/>
            <a:ext cx="2195512" cy="52388"/>
          </a:xfrm>
          <a:prstGeom prst="rect">
            <a:avLst/>
          </a:prstGeom>
          <a:solidFill>
            <a:srgbClr val="CC0000"/>
          </a:solidFill>
          <a:ln w="12699">
            <a:solidFill>
              <a:srgbClr val="CC0000"/>
            </a:solidFill>
            <a:miter lim="800000"/>
            <a:headEnd/>
            <a:tailEnd/>
          </a:ln>
        </p:spPr>
        <p:txBody>
          <a:bodyPr wrap="none" anchor="ctr"/>
          <a:lstStyle/>
          <a:p>
            <a:endParaRPr lang="hr-HR"/>
          </a:p>
        </p:txBody>
      </p:sp>
      <p:sp>
        <p:nvSpPr>
          <p:cNvPr id="14062" name="AutoShape 780"/>
          <p:cNvSpPr>
            <a:spLocks noChangeArrowheads="1"/>
          </p:cNvSpPr>
          <p:nvPr/>
        </p:nvSpPr>
        <p:spPr bwMode="auto">
          <a:xfrm>
            <a:off x="7073900" y="3771900"/>
            <a:ext cx="449263" cy="119063"/>
          </a:xfrm>
          <a:prstGeom prst="octagon">
            <a:avLst>
              <a:gd name="adj" fmla="val 29278"/>
            </a:avLst>
          </a:prstGeom>
          <a:solidFill>
            <a:srgbClr val="FF99CC"/>
          </a:solidFill>
          <a:ln w="12699">
            <a:solidFill>
              <a:schemeClr val="tx1"/>
            </a:solidFill>
            <a:miter lim="800000"/>
            <a:headEnd/>
            <a:tailEnd/>
          </a:ln>
        </p:spPr>
        <p:txBody>
          <a:bodyPr wrap="none" anchor="ctr"/>
          <a:lstStyle/>
          <a:p>
            <a:endParaRPr lang="hr-HR"/>
          </a:p>
        </p:txBody>
      </p:sp>
      <p:sp>
        <p:nvSpPr>
          <p:cNvPr id="14063" name="AutoShape 781"/>
          <p:cNvSpPr>
            <a:spLocks noChangeArrowheads="1"/>
          </p:cNvSpPr>
          <p:nvPr/>
        </p:nvSpPr>
        <p:spPr bwMode="auto">
          <a:xfrm>
            <a:off x="7635875" y="3776663"/>
            <a:ext cx="439738" cy="107950"/>
          </a:xfrm>
          <a:prstGeom prst="octagon">
            <a:avLst>
              <a:gd name="adj" fmla="val 29278"/>
            </a:avLst>
          </a:prstGeom>
          <a:solidFill>
            <a:srgbClr val="FF99CC"/>
          </a:solidFill>
          <a:ln w="12699">
            <a:solidFill>
              <a:schemeClr val="tx1"/>
            </a:solidFill>
            <a:miter lim="800000"/>
            <a:headEnd/>
            <a:tailEnd/>
          </a:ln>
        </p:spPr>
        <p:txBody>
          <a:bodyPr wrap="none" anchor="ctr"/>
          <a:lstStyle/>
          <a:p>
            <a:endParaRPr lang="hr-HR"/>
          </a:p>
        </p:txBody>
      </p:sp>
      <p:sp>
        <p:nvSpPr>
          <p:cNvPr id="14064" name="AutoShape 782"/>
          <p:cNvSpPr>
            <a:spLocks noChangeArrowheads="1"/>
          </p:cNvSpPr>
          <p:nvPr/>
        </p:nvSpPr>
        <p:spPr bwMode="auto">
          <a:xfrm>
            <a:off x="8210550" y="3784600"/>
            <a:ext cx="466725" cy="106363"/>
          </a:xfrm>
          <a:prstGeom prst="octagon">
            <a:avLst>
              <a:gd name="adj" fmla="val 29278"/>
            </a:avLst>
          </a:prstGeom>
          <a:solidFill>
            <a:srgbClr val="FF99CC"/>
          </a:solidFill>
          <a:ln w="12699">
            <a:solidFill>
              <a:schemeClr val="tx1"/>
            </a:solidFill>
            <a:miter lim="800000"/>
            <a:headEnd/>
            <a:tailEnd/>
          </a:ln>
        </p:spPr>
        <p:txBody>
          <a:bodyPr wrap="none" anchor="ctr"/>
          <a:lstStyle/>
          <a:p>
            <a:endParaRPr lang="hr-HR"/>
          </a:p>
        </p:txBody>
      </p:sp>
      <p:sp>
        <p:nvSpPr>
          <p:cNvPr id="14065" name="Oval 783"/>
          <p:cNvSpPr>
            <a:spLocks noChangeArrowheads="1"/>
          </p:cNvSpPr>
          <p:nvPr/>
        </p:nvSpPr>
        <p:spPr bwMode="auto">
          <a:xfrm>
            <a:off x="7764463" y="3808413"/>
            <a:ext cx="101600" cy="53975"/>
          </a:xfrm>
          <a:prstGeom prst="ellipse">
            <a:avLst/>
          </a:prstGeom>
          <a:solidFill>
            <a:srgbClr val="3F000B"/>
          </a:solidFill>
          <a:ln w="12699">
            <a:solidFill>
              <a:schemeClr val="tx1"/>
            </a:solidFill>
            <a:round/>
            <a:headEnd/>
            <a:tailEnd/>
          </a:ln>
        </p:spPr>
        <p:txBody>
          <a:bodyPr wrap="none" anchor="ctr"/>
          <a:lstStyle/>
          <a:p>
            <a:endParaRPr lang="hr-HR"/>
          </a:p>
        </p:txBody>
      </p:sp>
      <p:sp>
        <p:nvSpPr>
          <p:cNvPr id="14066" name="Oval 784"/>
          <p:cNvSpPr>
            <a:spLocks noChangeArrowheads="1"/>
          </p:cNvSpPr>
          <p:nvPr/>
        </p:nvSpPr>
        <p:spPr bwMode="auto">
          <a:xfrm>
            <a:off x="8299450" y="3803650"/>
            <a:ext cx="103188" cy="53975"/>
          </a:xfrm>
          <a:prstGeom prst="ellipse">
            <a:avLst/>
          </a:prstGeom>
          <a:solidFill>
            <a:srgbClr val="3F000B"/>
          </a:solidFill>
          <a:ln w="12699">
            <a:solidFill>
              <a:schemeClr val="tx1"/>
            </a:solidFill>
            <a:round/>
            <a:headEnd/>
            <a:tailEnd/>
          </a:ln>
        </p:spPr>
        <p:txBody>
          <a:bodyPr wrap="none" anchor="ctr"/>
          <a:lstStyle/>
          <a:p>
            <a:endParaRPr lang="hr-HR"/>
          </a:p>
        </p:txBody>
      </p:sp>
      <p:sp>
        <p:nvSpPr>
          <p:cNvPr id="14067" name="Oval 785"/>
          <p:cNvSpPr>
            <a:spLocks noChangeArrowheads="1"/>
          </p:cNvSpPr>
          <p:nvPr/>
        </p:nvSpPr>
        <p:spPr bwMode="auto">
          <a:xfrm>
            <a:off x="7107238" y="3792538"/>
            <a:ext cx="103187" cy="53975"/>
          </a:xfrm>
          <a:prstGeom prst="ellipse">
            <a:avLst/>
          </a:prstGeom>
          <a:solidFill>
            <a:srgbClr val="3F000B"/>
          </a:solidFill>
          <a:ln w="12699">
            <a:solidFill>
              <a:schemeClr val="tx1"/>
            </a:solidFill>
            <a:round/>
            <a:headEnd/>
            <a:tailEnd/>
          </a:ln>
        </p:spPr>
        <p:txBody>
          <a:bodyPr wrap="none" anchor="ctr"/>
          <a:lstStyle/>
          <a:p>
            <a:endParaRPr lang="hr-HR"/>
          </a:p>
        </p:txBody>
      </p:sp>
      <p:sp>
        <p:nvSpPr>
          <p:cNvPr id="14068" name="Rectangle 786"/>
          <p:cNvSpPr>
            <a:spLocks noChangeArrowheads="1"/>
          </p:cNvSpPr>
          <p:nvPr/>
        </p:nvSpPr>
        <p:spPr bwMode="auto">
          <a:xfrm>
            <a:off x="6596063" y="4219575"/>
            <a:ext cx="1963737" cy="52388"/>
          </a:xfrm>
          <a:prstGeom prst="rect">
            <a:avLst/>
          </a:prstGeom>
          <a:solidFill>
            <a:srgbClr val="CC0000"/>
          </a:solidFill>
          <a:ln w="12699">
            <a:solidFill>
              <a:srgbClr val="CC0000"/>
            </a:solidFill>
            <a:miter lim="800000"/>
            <a:headEnd/>
            <a:tailEnd/>
          </a:ln>
        </p:spPr>
        <p:txBody>
          <a:bodyPr wrap="none" anchor="ctr"/>
          <a:lstStyle/>
          <a:p>
            <a:endParaRPr lang="hr-HR"/>
          </a:p>
        </p:txBody>
      </p:sp>
      <p:sp>
        <p:nvSpPr>
          <p:cNvPr id="14069" name="AutoShape 787"/>
          <p:cNvSpPr>
            <a:spLocks noChangeArrowheads="1"/>
          </p:cNvSpPr>
          <p:nvPr/>
        </p:nvSpPr>
        <p:spPr bwMode="auto">
          <a:xfrm>
            <a:off x="8086725" y="4119563"/>
            <a:ext cx="482600" cy="103187"/>
          </a:xfrm>
          <a:prstGeom prst="octagon">
            <a:avLst>
              <a:gd name="adj" fmla="val 29278"/>
            </a:avLst>
          </a:prstGeom>
          <a:solidFill>
            <a:srgbClr val="FF99CC"/>
          </a:solidFill>
          <a:ln w="12699">
            <a:solidFill>
              <a:schemeClr val="tx1"/>
            </a:solidFill>
            <a:miter lim="800000"/>
            <a:headEnd/>
            <a:tailEnd/>
          </a:ln>
        </p:spPr>
        <p:txBody>
          <a:bodyPr wrap="none" anchor="ctr"/>
          <a:lstStyle/>
          <a:p>
            <a:endParaRPr lang="hr-HR"/>
          </a:p>
        </p:txBody>
      </p:sp>
      <p:sp>
        <p:nvSpPr>
          <p:cNvPr id="14070" name="AutoShape 788"/>
          <p:cNvSpPr>
            <a:spLocks noChangeArrowheads="1"/>
          </p:cNvSpPr>
          <p:nvPr/>
        </p:nvSpPr>
        <p:spPr bwMode="auto">
          <a:xfrm>
            <a:off x="7599363" y="4110038"/>
            <a:ext cx="481012" cy="103187"/>
          </a:xfrm>
          <a:prstGeom prst="octagon">
            <a:avLst>
              <a:gd name="adj" fmla="val 29278"/>
            </a:avLst>
          </a:prstGeom>
          <a:solidFill>
            <a:srgbClr val="FF99CC"/>
          </a:solidFill>
          <a:ln w="12699">
            <a:solidFill>
              <a:schemeClr val="tx1"/>
            </a:solidFill>
            <a:miter lim="800000"/>
            <a:headEnd/>
            <a:tailEnd/>
          </a:ln>
        </p:spPr>
        <p:txBody>
          <a:bodyPr wrap="none" anchor="ctr"/>
          <a:lstStyle/>
          <a:p>
            <a:endParaRPr lang="hr-HR"/>
          </a:p>
        </p:txBody>
      </p:sp>
      <p:sp>
        <p:nvSpPr>
          <p:cNvPr id="14071" name="AutoShape 789"/>
          <p:cNvSpPr>
            <a:spLocks noChangeArrowheads="1"/>
          </p:cNvSpPr>
          <p:nvPr/>
        </p:nvSpPr>
        <p:spPr bwMode="auto">
          <a:xfrm>
            <a:off x="7100888" y="4105275"/>
            <a:ext cx="485775" cy="103188"/>
          </a:xfrm>
          <a:prstGeom prst="octagon">
            <a:avLst>
              <a:gd name="adj" fmla="val 29278"/>
            </a:avLst>
          </a:prstGeom>
          <a:solidFill>
            <a:srgbClr val="FF99CC"/>
          </a:solidFill>
          <a:ln w="12699">
            <a:solidFill>
              <a:schemeClr val="tx1"/>
            </a:solidFill>
            <a:miter lim="800000"/>
            <a:headEnd/>
            <a:tailEnd/>
          </a:ln>
        </p:spPr>
        <p:txBody>
          <a:bodyPr wrap="none" anchor="ctr"/>
          <a:lstStyle/>
          <a:p>
            <a:endParaRPr lang="hr-HR"/>
          </a:p>
        </p:txBody>
      </p:sp>
      <p:sp>
        <p:nvSpPr>
          <p:cNvPr id="14072" name="Oval 790"/>
          <p:cNvSpPr>
            <a:spLocks noChangeArrowheads="1"/>
          </p:cNvSpPr>
          <p:nvPr/>
        </p:nvSpPr>
        <p:spPr bwMode="auto">
          <a:xfrm>
            <a:off x="8408988" y="4143375"/>
            <a:ext cx="103187" cy="53975"/>
          </a:xfrm>
          <a:prstGeom prst="ellipse">
            <a:avLst/>
          </a:prstGeom>
          <a:solidFill>
            <a:srgbClr val="3F000B"/>
          </a:solidFill>
          <a:ln w="12699">
            <a:solidFill>
              <a:schemeClr val="tx1"/>
            </a:solidFill>
            <a:round/>
            <a:headEnd/>
            <a:tailEnd/>
          </a:ln>
        </p:spPr>
        <p:txBody>
          <a:bodyPr wrap="none" anchor="ctr"/>
          <a:lstStyle/>
          <a:p>
            <a:endParaRPr lang="hr-HR"/>
          </a:p>
        </p:txBody>
      </p:sp>
      <p:sp>
        <p:nvSpPr>
          <p:cNvPr id="14073" name="Oval 791"/>
          <p:cNvSpPr>
            <a:spLocks noChangeArrowheads="1"/>
          </p:cNvSpPr>
          <p:nvPr/>
        </p:nvSpPr>
        <p:spPr bwMode="auto">
          <a:xfrm>
            <a:off x="7918450" y="4130675"/>
            <a:ext cx="103188" cy="52388"/>
          </a:xfrm>
          <a:prstGeom prst="ellipse">
            <a:avLst/>
          </a:prstGeom>
          <a:solidFill>
            <a:srgbClr val="3F000B"/>
          </a:solidFill>
          <a:ln w="12699">
            <a:solidFill>
              <a:schemeClr val="tx1"/>
            </a:solidFill>
            <a:round/>
            <a:headEnd/>
            <a:tailEnd/>
          </a:ln>
        </p:spPr>
        <p:txBody>
          <a:bodyPr wrap="none" anchor="ctr"/>
          <a:lstStyle/>
          <a:p>
            <a:endParaRPr lang="hr-HR"/>
          </a:p>
        </p:txBody>
      </p:sp>
      <p:sp>
        <p:nvSpPr>
          <p:cNvPr id="14074" name="Oval 792"/>
          <p:cNvSpPr>
            <a:spLocks noChangeArrowheads="1"/>
          </p:cNvSpPr>
          <p:nvPr/>
        </p:nvSpPr>
        <p:spPr bwMode="auto">
          <a:xfrm>
            <a:off x="7413625" y="4125913"/>
            <a:ext cx="103188" cy="52387"/>
          </a:xfrm>
          <a:prstGeom prst="ellipse">
            <a:avLst/>
          </a:prstGeom>
          <a:solidFill>
            <a:srgbClr val="3F000B"/>
          </a:solidFill>
          <a:ln w="12699">
            <a:solidFill>
              <a:schemeClr val="tx1"/>
            </a:solidFill>
            <a:round/>
            <a:headEnd/>
            <a:tailEnd/>
          </a:ln>
        </p:spPr>
        <p:txBody>
          <a:bodyPr wrap="none" anchor="ctr"/>
          <a:lstStyle/>
          <a:p>
            <a:endParaRPr lang="hr-HR"/>
          </a:p>
        </p:txBody>
      </p:sp>
      <p:sp>
        <p:nvSpPr>
          <p:cNvPr id="14075" name="AutoShape 793"/>
          <p:cNvSpPr>
            <a:spLocks noChangeArrowheads="1"/>
          </p:cNvSpPr>
          <p:nvPr/>
        </p:nvSpPr>
        <p:spPr bwMode="auto">
          <a:xfrm>
            <a:off x="6608763" y="4103688"/>
            <a:ext cx="484187" cy="103187"/>
          </a:xfrm>
          <a:prstGeom prst="octagon">
            <a:avLst>
              <a:gd name="adj" fmla="val 29278"/>
            </a:avLst>
          </a:prstGeom>
          <a:solidFill>
            <a:srgbClr val="FF99CC"/>
          </a:solidFill>
          <a:ln w="12699">
            <a:solidFill>
              <a:schemeClr val="tx1"/>
            </a:solidFill>
            <a:miter lim="800000"/>
            <a:headEnd/>
            <a:tailEnd/>
          </a:ln>
        </p:spPr>
        <p:txBody>
          <a:bodyPr wrap="none" anchor="ctr"/>
          <a:lstStyle/>
          <a:p>
            <a:endParaRPr lang="hr-HR"/>
          </a:p>
        </p:txBody>
      </p:sp>
      <p:sp>
        <p:nvSpPr>
          <p:cNvPr id="14076" name="Oval 794"/>
          <p:cNvSpPr>
            <a:spLocks noChangeArrowheads="1"/>
          </p:cNvSpPr>
          <p:nvPr/>
        </p:nvSpPr>
        <p:spPr bwMode="auto">
          <a:xfrm>
            <a:off x="6946900" y="4129088"/>
            <a:ext cx="103188" cy="53975"/>
          </a:xfrm>
          <a:prstGeom prst="ellipse">
            <a:avLst/>
          </a:prstGeom>
          <a:solidFill>
            <a:srgbClr val="3F000B"/>
          </a:solidFill>
          <a:ln w="12699">
            <a:solidFill>
              <a:schemeClr val="tx1"/>
            </a:solidFill>
            <a:round/>
            <a:headEnd/>
            <a:tailEnd/>
          </a:ln>
        </p:spPr>
        <p:txBody>
          <a:bodyPr wrap="none" anchor="ctr"/>
          <a:lstStyle/>
          <a:p>
            <a:endParaRPr lang="hr-HR"/>
          </a:p>
        </p:txBody>
      </p:sp>
      <p:sp>
        <p:nvSpPr>
          <p:cNvPr id="14077" name="Rectangle 795" descr="Vertikal dunkel"/>
          <p:cNvSpPr>
            <a:spLocks noChangeArrowheads="1"/>
          </p:cNvSpPr>
          <p:nvPr/>
        </p:nvSpPr>
        <p:spPr bwMode="auto">
          <a:xfrm>
            <a:off x="6826250" y="3741738"/>
            <a:ext cx="1622425" cy="22225"/>
          </a:xfrm>
          <a:prstGeom prst="rect">
            <a:avLst/>
          </a:prstGeom>
          <a:pattFill prst="dkVert">
            <a:fgClr>
              <a:srgbClr val="CF0E30"/>
            </a:fgClr>
            <a:bgClr>
              <a:srgbClr val="FFFFFF"/>
            </a:bgClr>
          </a:pattFill>
          <a:ln w="9525">
            <a:noFill/>
            <a:miter lim="800000"/>
            <a:headEnd/>
            <a:tailEnd/>
          </a:ln>
        </p:spPr>
        <p:txBody>
          <a:bodyPr wrap="none" anchor="ctr"/>
          <a:lstStyle/>
          <a:p>
            <a:endParaRPr lang="hr-HR"/>
          </a:p>
        </p:txBody>
      </p:sp>
      <p:sp>
        <p:nvSpPr>
          <p:cNvPr id="14078" name="Freeform 796"/>
          <p:cNvSpPr>
            <a:spLocks/>
          </p:cNvSpPr>
          <p:nvPr/>
        </p:nvSpPr>
        <p:spPr bwMode="auto">
          <a:xfrm>
            <a:off x="7523163" y="3675063"/>
            <a:ext cx="368300" cy="350837"/>
          </a:xfrm>
          <a:custGeom>
            <a:avLst/>
            <a:gdLst>
              <a:gd name="T0" fmla="*/ 2147483647 w 261"/>
              <a:gd name="T1" fmla="*/ 2147483647 h 221"/>
              <a:gd name="T2" fmla="*/ 2147483647 w 261"/>
              <a:gd name="T3" fmla="*/ 2147483647 h 221"/>
              <a:gd name="T4" fmla="*/ 2147483647 w 261"/>
              <a:gd name="T5" fmla="*/ 2147483647 h 221"/>
              <a:gd name="T6" fmla="*/ 2147483647 w 261"/>
              <a:gd name="T7" fmla="*/ 2147483647 h 221"/>
              <a:gd name="T8" fmla="*/ 2147483647 w 261"/>
              <a:gd name="T9" fmla="*/ 2147483647 h 221"/>
              <a:gd name="T10" fmla="*/ 2147483647 w 261"/>
              <a:gd name="T11" fmla="*/ 2147483647 h 221"/>
              <a:gd name="T12" fmla="*/ 2147483647 w 261"/>
              <a:gd name="T13" fmla="*/ 2147483647 h 221"/>
              <a:gd name="T14" fmla="*/ 2147483647 w 261"/>
              <a:gd name="T15" fmla="*/ 2147483647 h 221"/>
              <a:gd name="T16" fmla="*/ 2147483647 w 261"/>
              <a:gd name="T17" fmla="*/ 2147483647 h 221"/>
              <a:gd name="T18" fmla="*/ 2147483647 w 261"/>
              <a:gd name="T19" fmla="*/ 2147483647 h 221"/>
              <a:gd name="T20" fmla="*/ 2147483647 w 261"/>
              <a:gd name="T21" fmla="*/ 2147483647 h 221"/>
              <a:gd name="T22" fmla="*/ 2147483647 w 261"/>
              <a:gd name="T23" fmla="*/ 2147483647 h 221"/>
              <a:gd name="T24" fmla="*/ 2147483647 w 261"/>
              <a:gd name="T25" fmla="*/ 2147483647 h 221"/>
              <a:gd name="T26" fmla="*/ 2147483647 w 261"/>
              <a:gd name="T27" fmla="*/ 2147483647 h 221"/>
              <a:gd name="T28" fmla="*/ 2147483647 w 261"/>
              <a:gd name="T29" fmla="*/ 2147483647 h 221"/>
              <a:gd name="T30" fmla="*/ 2147483647 w 261"/>
              <a:gd name="T31" fmla="*/ 2147483647 h 221"/>
              <a:gd name="T32" fmla="*/ 2147483647 w 261"/>
              <a:gd name="T33" fmla="*/ 2147483647 h 221"/>
              <a:gd name="T34" fmla="*/ 2147483647 w 261"/>
              <a:gd name="T35" fmla="*/ 2147483647 h 221"/>
              <a:gd name="T36" fmla="*/ 2147483647 w 261"/>
              <a:gd name="T37" fmla="*/ 2147483647 h 221"/>
              <a:gd name="T38" fmla="*/ 2147483647 w 261"/>
              <a:gd name="T39" fmla="*/ 2147483647 h 221"/>
              <a:gd name="T40" fmla="*/ 0 w 261"/>
              <a:gd name="T41" fmla="*/ 2147483647 h 221"/>
              <a:gd name="T42" fmla="*/ 0 w 261"/>
              <a:gd name="T43" fmla="*/ 2147483647 h 221"/>
              <a:gd name="T44" fmla="*/ 2147483647 w 261"/>
              <a:gd name="T45" fmla="*/ 2147483647 h 221"/>
              <a:gd name="T46" fmla="*/ 2147483647 w 261"/>
              <a:gd name="T47" fmla="*/ 2147483647 h 221"/>
              <a:gd name="T48" fmla="*/ 2147483647 w 261"/>
              <a:gd name="T49" fmla="*/ 2147483647 h 221"/>
              <a:gd name="T50" fmla="*/ 2147483647 w 261"/>
              <a:gd name="T51" fmla="*/ 2147483647 h 221"/>
              <a:gd name="T52" fmla="*/ 2147483647 w 261"/>
              <a:gd name="T53" fmla="*/ 2147483647 h 221"/>
              <a:gd name="T54" fmla="*/ 2147483647 w 261"/>
              <a:gd name="T55" fmla="*/ 2147483647 h 221"/>
              <a:gd name="T56" fmla="*/ 2147483647 w 261"/>
              <a:gd name="T57" fmla="*/ 2147483647 h 221"/>
              <a:gd name="T58" fmla="*/ 2147483647 w 261"/>
              <a:gd name="T59" fmla="*/ 0 h 221"/>
              <a:gd name="T60" fmla="*/ 2147483647 w 261"/>
              <a:gd name="T61" fmla="*/ 2147483647 h 221"/>
              <a:gd name="T62" fmla="*/ 2147483647 w 261"/>
              <a:gd name="T63" fmla="*/ 2147483647 h 221"/>
              <a:gd name="T64" fmla="*/ 2147483647 w 261"/>
              <a:gd name="T65" fmla="*/ 2147483647 h 221"/>
              <a:gd name="T66" fmla="*/ 2147483647 w 261"/>
              <a:gd name="T67" fmla="*/ 2147483647 h 221"/>
              <a:gd name="T68" fmla="*/ 2147483647 w 261"/>
              <a:gd name="T69" fmla="*/ 2147483647 h 221"/>
              <a:gd name="T70" fmla="*/ 2147483647 w 261"/>
              <a:gd name="T71" fmla="*/ 2147483647 h 221"/>
              <a:gd name="T72" fmla="*/ 2147483647 w 261"/>
              <a:gd name="T73" fmla="*/ 2147483647 h 221"/>
              <a:gd name="T74" fmla="*/ 2147483647 w 261"/>
              <a:gd name="T75" fmla="*/ 2147483647 h 221"/>
              <a:gd name="T76" fmla="*/ 2147483647 w 261"/>
              <a:gd name="T77" fmla="*/ 2147483647 h 221"/>
              <a:gd name="T78" fmla="*/ 2147483647 w 261"/>
              <a:gd name="T79" fmla="*/ 2147483647 h 221"/>
              <a:gd name="T80" fmla="*/ 2147483647 w 261"/>
              <a:gd name="T81" fmla="*/ 2147483647 h 221"/>
              <a:gd name="T82" fmla="*/ 2147483647 w 261"/>
              <a:gd name="T83" fmla="*/ 2147483647 h 221"/>
              <a:gd name="T84" fmla="*/ 2147483647 w 261"/>
              <a:gd name="T85" fmla="*/ 2147483647 h 221"/>
              <a:gd name="T86" fmla="*/ 2147483647 w 261"/>
              <a:gd name="T87" fmla="*/ 2147483647 h 221"/>
              <a:gd name="T88" fmla="*/ 2147483647 w 261"/>
              <a:gd name="T89" fmla="*/ 2147483647 h 221"/>
              <a:gd name="T90" fmla="*/ 2147483647 w 261"/>
              <a:gd name="T91" fmla="*/ 2147483647 h 221"/>
              <a:gd name="T92" fmla="*/ 2147483647 w 261"/>
              <a:gd name="T93" fmla="*/ 2147483647 h 2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1"/>
              <a:gd name="T142" fmla="*/ 0 h 221"/>
              <a:gd name="T143" fmla="*/ 261 w 261"/>
              <a:gd name="T144" fmla="*/ 221 h 2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1" h="221">
                <a:moveTo>
                  <a:pt x="201" y="142"/>
                </a:moveTo>
                <a:lnTo>
                  <a:pt x="207" y="142"/>
                </a:lnTo>
                <a:lnTo>
                  <a:pt x="212" y="142"/>
                </a:lnTo>
                <a:lnTo>
                  <a:pt x="218" y="144"/>
                </a:lnTo>
                <a:lnTo>
                  <a:pt x="224" y="145"/>
                </a:lnTo>
                <a:lnTo>
                  <a:pt x="229" y="147"/>
                </a:lnTo>
                <a:lnTo>
                  <a:pt x="235" y="150"/>
                </a:lnTo>
                <a:lnTo>
                  <a:pt x="240" y="150"/>
                </a:lnTo>
                <a:lnTo>
                  <a:pt x="246" y="153"/>
                </a:lnTo>
                <a:lnTo>
                  <a:pt x="252" y="156"/>
                </a:lnTo>
                <a:lnTo>
                  <a:pt x="254" y="162"/>
                </a:lnTo>
                <a:lnTo>
                  <a:pt x="257" y="167"/>
                </a:lnTo>
                <a:lnTo>
                  <a:pt x="260" y="173"/>
                </a:lnTo>
                <a:lnTo>
                  <a:pt x="260" y="181"/>
                </a:lnTo>
                <a:lnTo>
                  <a:pt x="260" y="187"/>
                </a:lnTo>
                <a:lnTo>
                  <a:pt x="254" y="190"/>
                </a:lnTo>
                <a:lnTo>
                  <a:pt x="251" y="195"/>
                </a:lnTo>
                <a:lnTo>
                  <a:pt x="246" y="201"/>
                </a:lnTo>
                <a:lnTo>
                  <a:pt x="240" y="203"/>
                </a:lnTo>
                <a:lnTo>
                  <a:pt x="234" y="206"/>
                </a:lnTo>
                <a:lnTo>
                  <a:pt x="229" y="209"/>
                </a:lnTo>
                <a:lnTo>
                  <a:pt x="223" y="212"/>
                </a:lnTo>
                <a:lnTo>
                  <a:pt x="217" y="214"/>
                </a:lnTo>
                <a:lnTo>
                  <a:pt x="209" y="217"/>
                </a:lnTo>
                <a:lnTo>
                  <a:pt x="203" y="217"/>
                </a:lnTo>
                <a:lnTo>
                  <a:pt x="198" y="217"/>
                </a:lnTo>
                <a:lnTo>
                  <a:pt x="192" y="217"/>
                </a:lnTo>
                <a:lnTo>
                  <a:pt x="187" y="217"/>
                </a:lnTo>
                <a:lnTo>
                  <a:pt x="181" y="220"/>
                </a:lnTo>
                <a:lnTo>
                  <a:pt x="173" y="220"/>
                </a:lnTo>
                <a:lnTo>
                  <a:pt x="164" y="220"/>
                </a:lnTo>
                <a:lnTo>
                  <a:pt x="159" y="220"/>
                </a:lnTo>
                <a:lnTo>
                  <a:pt x="153" y="219"/>
                </a:lnTo>
                <a:lnTo>
                  <a:pt x="147" y="219"/>
                </a:lnTo>
                <a:lnTo>
                  <a:pt x="142" y="219"/>
                </a:lnTo>
                <a:lnTo>
                  <a:pt x="136" y="219"/>
                </a:lnTo>
                <a:lnTo>
                  <a:pt x="131" y="219"/>
                </a:lnTo>
                <a:lnTo>
                  <a:pt x="125" y="219"/>
                </a:lnTo>
                <a:lnTo>
                  <a:pt x="117" y="216"/>
                </a:lnTo>
                <a:lnTo>
                  <a:pt x="111" y="216"/>
                </a:lnTo>
                <a:lnTo>
                  <a:pt x="105" y="216"/>
                </a:lnTo>
                <a:lnTo>
                  <a:pt x="100" y="216"/>
                </a:lnTo>
                <a:lnTo>
                  <a:pt x="94" y="216"/>
                </a:lnTo>
                <a:lnTo>
                  <a:pt x="89" y="216"/>
                </a:lnTo>
                <a:lnTo>
                  <a:pt x="83" y="216"/>
                </a:lnTo>
                <a:lnTo>
                  <a:pt x="77" y="216"/>
                </a:lnTo>
                <a:lnTo>
                  <a:pt x="72" y="213"/>
                </a:lnTo>
                <a:lnTo>
                  <a:pt x="66" y="213"/>
                </a:lnTo>
                <a:lnTo>
                  <a:pt x="61" y="210"/>
                </a:lnTo>
                <a:lnTo>
                  <a:pt x="52" y="210"/>
                </a:lnTo>
                <a:lnTo>
                  <a:pt x="47" y="207"/>
                </a:lnTo>
                <a:lnTo>
                  <a:pt x="41" y="205"/>
                </a:lnTo>
                <a:lnTo>
                  <a:pt x="36" y="202"/>
                </a:lnTo>
                <a:lnTo>
                  <a:pt x="27" y="199"/>
                </a:lnTo>
                <a:lnTo>
                  <a:pt x="22" y="196"/>
                </a:lnTo>
                <a:lnTo>
                  <a:pt x="16" y="193"/>
                </a:lnTo>
                <a:lnTo>
                  <a:pt x="13" y="188"/>
                </a:lnTo>
                <a:lnTo>
                  <a:pt x="8" y="182"/>
                </a:lnTo>
                <a:lnTo>
                  <a:pt x="5" y="176"/>
                </a:lnTo>
                <a:lnTo>
                  <a:pt x="2" y="171"/>
                </a:lnTo>
                <a:lnTo>
                  <a:pt x="0" y="165"/>
                </a:lnTo>
                <a:lnTo>
                  <a:pt x="0" y="159"/>
                </a:lnTo>
                <a:lnTo>
                  <a:pt x="0" y="151"/>
                </a:lnTo>
                <a:lnTo>
                  <a:pt x="0" y="145"/>
                </a:lnTo>
                <a:lnTo>
                  <a:pt x="0" y="140"/>
                </a:lnTo>
                <a:lnTo>
                  <a:pt x="0" y="134"/>
                </a:lnTo>
                <a:lnTo>
                  <a:pt x="0" y="129"/>
                </a:lnTo>
                <a:lnTo>
                  <a:pt x="3" y="120"/>
                </a:lnTo>
                <a:lnTo>
                  <a:pt x="8" y="115"/>
                </a:lnTo>
                <a:lnTo>
                  <a:pt x="8" y="109"/>
                </a:lnTo>
                <a:lnTo>
                  <a:pt x="11" y="104"/>
                </a:lnTo>
                <a:lnTo>
                  <a:pt x="11" y="98"/>
                </a:lnTo>
                <a:lnTo>
                  <a:pt x="14" y="92"/>
                </a:lnTo>
                <a:lnTo>
                  <a:pt x="14" y="87"/>
                </a:lnTo>
                <a:lnTo>
                  <a:pt x="14" y="81"/>
                </a:lnTo>
                <a:lnTo>
                  <a:pt x="14" y="76"/>
                </a:lnTo>
                <a:lnTo>
                  <a:pt x="14" y="70"/>
                </a:lnTo>
                <a:lnTo>
                  <a:pt x="14" y="64"/>
                </a:lnTo>
                <a:lnTo>
                  <a:pt x="14" y="59"/>
                </a:lnTo>
                <a:lnTo>
                  <a:pt x="12" y="53"/>
                </a:lnTo>
                <a:lnTo>
                  <a:pt x="12" y="48"/>
                </a:lnTo>
                <a:lnTo>
                  <a:pt x="9" y="42"/>
                </a:lnTo>
                <a:lnTo>
                  <a:pt x="6" y="36"/>
                </a:lnTo>
                <a:lnTo>
                  <a:pt x="3" y="31"/>
                </a:lnTo>
                <a:lnTo>
                  <a:pt x="4" y="25"/>
                </a:lnTo>
                <a:lnTo>
                  <a:pt x="1" y="20"/>
                </a:lnTo>
                <a:lnTo>
                  <a:pt x="1" y="14"/>
                </a:lnTo>
                <a:lnTo>
                  <a:pt x="4" y="8"/>
                </a:lnTo>
                <a:lnTo>
                  <a:pt x="6" y="3"/>
                </a:lnTo>
                <a:lnTo>
                  <a:pt x="12" y="0"/>
                </a:lnTo>
                <a:lnTo>
                  <a:pt x="18" y="0"/>
                </a:lnTo>
                <a:lnTo>
                  <a:pt x="23" y="0"/>
                </a:lnTo>
                <a:lnTo>
                  <a:pt x="29" y="3"/>
                </a:lnTo>
                <a:lnTo>
                  <a:pt x="32" y="9"/>
                </a:lnTo>
                <a:lnTo>
                  <a:pt x="34" y="14"/>
                </a:lnTo>
                <a:lnTo>
                  <a:pt x="40" y="17"/>
                </a:lnTo>
                <a:lnTo>
                  <a:pt x="43" y="23"/>
                </a:lnTo>
                <a:lnTo>
                  <a:pt x="45" y="28"/>
                </a:lnTo>
                <a:lnTo>
                  <a:pt x="48" y="34"/>
                </a:lnTo>
                <a:lnTo>
                  <a:pt x="51" y="40"/>
                </a:lnTo>
                <a:lnTo>
                  <a:pt x="54" y="45"/>
                </a:lnTo>
                <a:lnTo>
                  <a:pt x="54" y="51"/>
                </a:lnTo>
                <a:lnTo>
                  <a:pt x="56" y="56"/>
                </a:lnTo>
                <a:lnTo>
                  <a:pt x="56" y="62"/>
                </a:lnTo>
                <a:lnTo>
                  <a:pt x="59" y="68"/>
                </a:lnTo>
                <a:lnTo>
                  <a:pt x="59" y="73"/>
                </a:lnTo>
                <a:lnTo>
                  <a:pt x="59" y="79"/>
                </a:lnTo>
                <a:lnTo>
                  <a:pt x="59" y="84"/>
                </a:lnTo>
                <a:lnTo>
                  <a:pt x="59" y="90"/>
                </a:lnTo>
                <a:lnTo>
                  <a:pt x="59" y="96"/>
                </a:lnTo>
                <a:lnTo>
                  <a:pt x="59" y="101"/>
                </a:lnTo>
                <a:lnTo>
                  <a:pt x="59" y="107"/>
                </a:lnTo>
                <a:lnTo>
                  <a:pt x="59" y="112"/>
                </a:lnTo>
                <a:lnTo>
                  <a:pt x="59" y="118"/>
                </a:lnTo>
                <a:lnTo>
                  <a:pt x="61" y="124"/>
                </a:lnTo>
                <a:lnTo>
                  <a:pt x="64" y="129"/>
                </a:lnTo>
                <a:lnTo>
                  <a:pt x="70" y="135"/>
                </a:lnTo>
                <a:lnTo>
                  <a:pt x="75" y="138"/>
                </a:lnTo>
                <a:lnTo>
                  <a:pt x="81" y="143"/>
                </a:lnTo>
                <a:lnTo>
                  <a:pt x="86" y="143"/>
                </a:lnTo>
                <a:lnTo>
                  <a:pt x="92" y="146"/>
                </a:lnTo>
                <a:lnTo>
                  <a:pt x="100" y="149"/>
                </a:lnTo>
                <a:lnTo>
                  <a:pt x="106" y="152"/>
                </a:lnTo>
                <a:lnTo>
                  <a:pt x="112" y="152"/>
                </a:lnTo>
                <a:lnTo>
                  <a:pt x="117" y="152"/>
                </a:lnTo>
                <a:lnTo>
                  <a:pt x="123" y="152"/>
                </a:lnTo>
                <a:lnTo>
                  <a:pt x="128" y="152"/>
                </a:lnTo>
                <a:lnTo>
                  <a:pt x="134" y="152"/>
                </a:lnTo>
                <a:lnTo>
                  <a:pt x="140" y="149"/>
                </a:lnTo>
                <a:lnTo>
                  <a:pt x="145" y="149"/>
                </a:lnTo>
                <a:lnTo>
                  <a:pt x="151" y="147"/>
                </a:lnTo>
                <a:lnTo>
                  <a:pt x="156" y="144"/>
                </a:lnTo>
                <a:lnTo>
                  <a:pt x="162" y="144"/>
                </a:lnTo>
                <a:lnTo>
                  <a:pt x="168" y="141"/>
                </a:lnTo>
                <a:lnTo>
                  <a:pt x="173" y="141"/>
                </a:lnTo>
                <a:lnTo>
                  <a:pt x="179" y="139"/>
                </a:lnTo>
                <a:lnTo>
                  <a:pt x="184" y="139"/>
                </a:lnTo>
                <a:lnTo>
                  <a:pt x="190" y="139"/>
                </a:lnTo>
                <a:lnTo>
                  <a:pt x="196" y="139"/>
                </a:lnTo>
                <a:lnTo>
                  <a:pt x="201" y="139"/>
                </a:lnTo>
                <a:lnTo>
                  <a:pt x="201" y="142"/>
                </a:lnTo>
              </a:path>
            </a:pathLst>
          </a:custGeom>
          <a:solidFill>
            <a:srgbClr val="C1CEFF"/>
          </a:solidFill>
          <a:ln w="12699" cap="rnd">
            <a:solidFill>
              <a:schemeClr val="tx1"/>
            </a:solidFill>
            <a:round/>
            <a:headEnd type="none" w="sm" len="sm"/>
            <a:tailEnd type="none" w="sm" len="sm"/>
          </a:ln>
        </p:spPr>
        <p:txBody>
          <a:bodyPr/>
          <a:lstStyle/>
          <a:p>
            <a:endParaRPr lang="hr-HR"/>
          </a:p>
        </p:txBody>
      </p:sp>
      <p:sp>
        <p:nvSpPr>
          <p:cNvPr id="14079" name="Freeform 797"/>
          <p:cNvSpPr>
            <a:spLocks/>
          </p:cNvSpPr>
          <p:nvPr/>
        </p:nvSpPr>
        <p:spPr bwMode="auto">
          <a:xfrm>
            <a:off x="6911975" y="3543300"/>
            <a:ext cx="177800" cy="500063"/>
          </a:xfrm>
          <a:custGeom>
            <a:avLst/>
            <a:gdLst>
              <a:gd name="T0" fmla="*/ 2147483647 w 126"/>
              <a:gd name="T1" fmla="*/ 2147483647 h 315"/>
              <a:gd name="T2" fmla="*/ 2147483647 w 126"/>
              <a:gd name="T3" fmla="*/ 0 h 315"/>
              <a:gd name="T4" fmla="*/ 2147483647 w 126"/>
              <a:gd name="T5" fmla="*/ 0 h 315"/>
              <a:gd name="T6" fmla="*/ 2147483647 w 126"/>
              <a:gd name="T7" fmla="*/ 0 h 315"/>
              <a:gd name="T8" fmla="*/ 2147483647 w 126"/>
              <a:gd name="T9" fmla="*/ 0 h 315"/>
              <a:gd name="T10" fmla="*/ 2147483647 w 126"/>
              <a:gd name="T11" fmla="*/ 2147483647 h 315"/>
              <a:gd name="T12" fmla="*/ 2147483647 w 126"/>
              <a:gd name="T13" fmla="*/ 2147483647 h 315"/>
              <a:gd name="T14" fmla="*/ 2147483647 w 126"/>
              <a:gd name="T15" fmla="*/ 2147483647 h 315"/>
              <a:gd name="T16" fmla="*/ 2147483647 w 126"/>
              <a:gd name="T17" fmla="*/ 2147483647 h 315"/>
              <a:gd name="T18" fmla="*/ 0 w 126"/>
              <a:gd name="T19" fmla="*/ 2147483647 h 315"/>
              <a:gd name="T20" fmla="*/ 0 w 126"/>
              <a:gd name="T21" fmla="*/ 2147483647 h 315"/>
              <a:gd name="T22" fmla="*/ 2147483647 w 126"/>
              <a:gd name="T23" fmla="*/ 2147483647 h 315"/>
              <a:gd name="T24" fmla="*/ 2147483647 w 126"/>
              <a:gd name="T25" fmla="*/ 2147483647 h 315"/>
              <a:gd name="T26" fmla="*/ 2147483647 w 126"/>
              <a:gd name="T27" fmla="*/ 2147483647 h 315"/>
              <a:gd name="T28" fmla="*/ 2147483647 w 126"/>
              <a:gd name="T29" fmla="*/ 2147483647 h 315"/>
              <a:gd name="T30" fmla="*/ 2147483647 w 126"/>
              <a:gd name="T31" fmla="*/ 2147483647 h 315"/>
              <a:gd name="T32" fmla="*/ 2147483647 w 126"/>
              <a:gd name="T33" fmla="*/ 2147483647 h 315"/>
              <a:gd name="T34" fmla="*/ 2147483647 w 126"/>
              <a:gd name="T35" fmla="*/ 2147483647 h 315"/>
              <a:gd name="T36" fmla="*/ 2147483647 w 126"/>
              <a:gd name="T37" fmla="*/ 2147483647 h 315"/>
              <a:gd name="T38" fmla="*/ 2147483647 w 126"/>
              <a:gd name="T39" fmla="*/ 2147483647 h 315"/>
              <a:gd name="T40" fmla="*/ 2147483647 w 126"/>
              <a:gd name="T41" fmla="*/ 2147483647 h 315"/>
              <a:gd name="T42" fmla="*/ 2147483647 w 126"/>
              <a:gd name="T43" fmla="*/ 2147483647 h 315"/>
              <a:gd name="T44" fmla="*/ 2147483647 w 126"/>
              <a:gd name="T45" fmla="*/ 2147483647 h 315"/>
              <a:gd name="T46" fmla="*/ 2147483647 w 126"/>
              <a:gd name="T47" fmla="*/ 2147483647 h 315"/>
              <a:gd name="T48" fmla="*/ 2147483647 w 126"/>
              <a:gd name="T49" fmla="*/ 2147483647 h 315"/>
              <a:gd name="T50" fmla="*/ 2147483647 w 126"/>
              <a:gd name="T51" fmla="*/ 2147483647 h 315"/>
              <a:gd name="T52" fmla="*/ 2147483647 w 126"/>
              <a:gd name="T53" fmla="*/ 2147483647 h 315"/>
              <a:gd name="T54" fmla="*/ 2147483647 w 126"/>
              <a:gd name="T55" fmla="*/ 2147483647 h 315"/>
              <a:gd name="T56" fmla="*/ 2147483647 w 126"/>
              <a:gd name="T57" fmla="*/ 2147483647 h 315"/>
              <a:gd name="T58" fmla="*/ 2147483647 w 126"/>
              <a:gd name="T59" fmla="*/ 2147483647 h 315"/>
              <a:gd name="T60" fmla="*/ 2147483647 w 126"/>
              <a:gd name="T61" fmla="*/ 2147483647 h 315"/>
              <a:gd name="T62" fmla="*/ 2147483647 w 126"/>
              <a:gd name="T63" fmla="*/ 2147483647 h 315"/>
              <a:gd name="T64" fmla="*/ 2147483647 w 126"/>
              <a:gd name="T65" fmla="*/ 2147483647 h 315"/>
              <a:gd name="T66" fmla="*/ 2147483647 w 126"/>
              <a:gd name="T67" fmla="*/ 2147483647 h 315"/>
              <a:gd name="T68" fmla="*/ 2147483647 w 126"/>
              <a:gd name="T69" fmla="*/ 2147483647 h 315"/>
              <a:gd name="T70" fmla="*/ 2147483647 w 126"/>
              <a:gd name="T71" fmla="*/ 2147483647 h 315"/>
              <a:gd name="T72" fmla="*/ 2147483647 w 126"/>
              <a:gd name="T73" fmla="*/ 2147483647 h 315"/>
              <a:gd name="T74" fmla="*/ 2147483647 w 126"/>
              <a:gd name="T75" fmla="*/ 2147483647 h 315"/>
              <a:gd name="T76" fmla="*/ 2147483647 w 126"/>
              <a:gd name="T77" fmla="*/ 2147483647 h 315"/>
              <a:gd name="T78" fmla="*/ 2147483647 w 126"/>
              <a:gd name="T79" fmla="*/ 2147483647 h 315"/>
              <a:gd name="T80" fmla="*/ 2147483647 w 126"/>
              <a:gd name="T81" fmla="*/ 2147483647 h 315"/>
              <a:gd name="T82" fmla="*/ 2147483647 w 126"/>
              <a:gd name="T83" fmla="*/ 2147483647 h 315"/>
              <a:gd name="T84" fmla="*/ 2147483647 w 126"/>
              <a:gd name="T85" fmla="*/ 2147483647 h 315"/>
              <a:gd name="T86" fmla="*/ 2147483647 w 126"/>
              <a:gd name="T87" fmla="*/ 2147483647 h 315"/>
              <a:gd name="T88" fmla="*/ 2147483647 w 126"/>
              <a:gd name="T89" fmla="*/ 2147483647 h 3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6"/>
              <a:gd name="T136" fmla="*/ 0 h 315"/>
              <a:gd name="T137" fmla="*/ 126 w 126"/>
              <a:gd name="T138" fmla="*/ 315 h 31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6" h="315">
                <a:moveTo>
                  <a:pt x="98" y="14"/>
                </a:moveTo>
                <a:lnTo>
                  <a:pt x="92" y="9"/>
                </a:lnTo>
                <a:lnTo>
                  <a:pt x="87" y="4"/>
                </a:lnTo>
                <a:lnTo>
                  <a:pt x="81" y="0"/>
                </a:lnTo>
                <a:lnTo>
                  <a:pt x="75" y="0"/>
                </a:lnTo>
                <a:lnTo>
                  <a:pt x="70" y="0"/>
                </a:lnTo>
                <a:lnTo>
                  <a:pt x="64" y="0"/>
                </a:lnTo>
                <a:lnTo>
                  <a:pt x="59" y="0"/>
                </a:lnTo>
                <a:lnTo>
                  <a:pt x="50" y="0"/>
                </a:lnTo>
                <a:lnTo>
                  <a:pt x="45" y="0"/>
                </a:lnTo>
                <a:lnTo>
                  <a:pt x="39" y="4"/>
                </a:lnTo>
                <a:lnTo>
                  <a:pt x="34" y="4"/>
                </a:lnTo>
                <a:lnTo>
                  <a:pt x="28" y="9"/>
                </a:lnTo>
                <a:lnTo>
                  <a:pt x="23" y="9"/>
                </a:lnTo>
                <a:lnTo>
                  <a:pt x="17" y="13"/>
                </a:lnTo>
                <a:lnTo>
                  <a:pt x="14" y="22"/>
                </a:lnTo>
                <a:lnTo>
                  <a:pt x="8" y="27"/>
                </a:lnTo>
                <a:lnTo>
                  <a:pt x="6" y="36"/>
                </a:lnTo>
                <a:lnTo>
                  <a:pt x="3" y="45"/>
                </a:lnTo>
                <a:lnTo>
                  <a:pt x="0" y="54"/>
                </a:lnTo>
                <a:lnTo>
                  <a:pt x="0" y="63"/>
                </a:lnTo>
                <a:lnTo>
                  <a:pt x="0" y="72"/>
                </a:lnTo>
                <a:lnTo>
                  <a:pt x="2" y="81"/>
                </a:lnTo>
                <a:lnTo>
                  <a:pt x="5" y="90"/>
                </a:lnTo>
                <a:lnTo>
                  <a:pt x="8" y="100"/>
                </a:lnTo>
                <a:lnTo>
                  <a:pt x="13" y="104"/>
                </a:lnTo>
                <a:lnTo>
                  <a:pt x="16" y="113"/>
                </a:lnTo>
                <a:lnTo>
                  <a:pt x="22" y="113"/>
                </a:lnTo>
                <a:lnTo>
                  <a:pt x="27" y="118"/>
                </a:lnTo>
                <a:lnTo>
                  <a:pt x="33" y="122"/>
                </a:lnTo>
                <a:lnTo>
                  <a:pt x="38" y="127"/>
                </a:lnTo>
                <a:lnTo>
                  <a:pt x="44" y="131"/>
                </a:lnTo>
                <a:lnTo>
                  <a:pt x="49" y="140"/>
                </a:lnTo>
                <a:lnTo>
                  <a:pt x="52" y="150"/>
                </a:lnTo>
                <a:lnTo>
                  <a:pt x="57" y="155"/>
                </a:lnTo>
                <a:lnTo>
                  <a:pt x="60" y="164"/>
                </a:lnTo>
                <a:lnTo>
                  <a:pt x="63" y="173"/>
                </a:lnTo>
                <a:lnTo>
                  <a:pt x="66" y="182"/>
                </a:lnTo>
                <a:lnTo>
                  <a:pt x="68" y="191"/>
                </a:lnTo>
                <a:lnTo>
                  <a:pt x="71" y="200"/>
                </a:lnTo>
                <a:lnTo>
                  <a:pt x="71" y="209"/>
                </a:lnTo>
                <a:lnTo>
                  <a:pt x="74" y="218"/>
                </a:lnTo>
                <a:lnTo>
                  <a:pt x="76" y="227"/>
                </a:lnTo>
                <a:lnTo>
                  <a:pt x="76" y="236"/>
                </a:lnTo>
                <a:lnTo>
                  <a:pt x="76" y="246"/>
                </a:lnTo>
                <a:lnTo>
                  <a:pt x="79" y="255"/>
                </a:lnTo>
                <a:lnTo>
                  <a:pt x="79" y="264"/>
                </a:lnTo>
                <a:lnTo>
                  <a:pt x="79" y="273"/>
                </a:lnTo>
                <a:lnTo>
                  <a:pt x="79" y="282"/>
                </a:lnTo>
                <a:lnTo>
                  <a:pt x="81" y="291"/>
                </a:lnTo>
                <a:lnTo>
                  <a:pt x="84" y="300"/>
                </a:lnTo>
                <a:lnTo>
                  <a:pt x="84" y="309"/>
                </a:lnTo>
                <a:lnTo>
                  <a:pt x="90" y="314"/>
                </a:lnTo>
                <a:lnTo>
                  <a:pt x="95" y="314"/>
                </a:lnTo>
                <a:lnTo>
                  <a:pt x="101" y="314"/>
                </a:lnTo>
                <a:lnTo>
                  <a:pt x="104" y="305"/>
                </a:lnTo>
                <a:lnTo>
                  <a:pt x="106" y="295"/>
                </a:lnTo>
                <a:lnTo>
                  <a:pt x="107" y="286"/>
                </a:lnTo>
                <a:lnTo>
                  <a:pt x="107" y="277"/>
                </a:lnTo>
                <a:lnTo>
                  <a:pt x="107" y="268"/>
                </a:lnTo>
                <a:lnTo>
                  <a:pt x="107" y="259"/>
                </a:lnTo>
                <a:lnTo>
                  <a:pt x="104" y="250"/>
                </a:lnTo>
                <a:lnTo>
                  <a:pt x="104" y="241"/>
                </a:lnTo>
                <a:lnTo>
                  <a:pt x="104" y="232"/>
                </a:lnTo>
                <a:lnTo>
                  <a:pt x="104" y="223"/>
                </a:lnTo>
                <a:lnTo>
                  <a:pt x="104" y="214"/>
                </a:lnTo>
                <a:lnTo>
                  <a:pt x="104" y="205"/>
                </a:lnTo>
                <a:lnTo>
                  <a:pt x="107" y="195"/>
                </a:lnTo>
                <a:lnTo>
                  <a:pt x="107" y="186"/>
                </a:lnTo>
                <a:lnTo>
                  <a:pt x="110" y="177"/>
                </a:lnTo>
                <a:lnTo>
                  <a:pt x="110" y="168"/>
                </a:lnTo>
                <a:lnTo>
                  <a:pt x="113" y="159"/>
                </a:lnTo>
                <a:lnTo>
                  <a:pt x="113" y="150"/>
                </a:lnTo>
                <a:lnTo>
                  <a:pt x="116" y="141"/>
                </a:lnTo>
                <a:lnTo>
                  <a:pt x="119" y="132"/>
                </a:lnTo>
                <a:lnTo>
                  <a:pt x="122" y="123"/>
                </a:lnTo>
                <a:lnTo>
                  <a:pt x="125" y="114"/>
                </a:lnTo>
                <a:lnTo>
                  <a:pt x="125" y="105"/>
                </a:lnTo>
                <a:lnTo>
                  <a:pt x="125" y="96"/>
                </a:lnTo>
                <a:lnTo>
                  <a:pt x="125" y="87"/>
                </a:lnTo>
                <a:lnTo>
                  <a:pt x="125" y="77"/>
                </a:lnTo>
                <a:lnTo>
                  <a:pt x="122" y="68"/>
                </a:lnTo>
                <a:lnTo>
                  <a:pt x="120" y="59"/>
                </a:lnTo>
                <a:lnTo>
                  <a:pt x="117" y="50"/>
                </a:lnTo>
                <a:lnTo>
                  <a:pt x="114" y="41"/>
                </a:lnTo>
                <a:lnTo>
                  <a:pt x="109" y="37"/>
                </a:lnTo>
                <a:lnTo>
                  <a:pt x="106" y="28"/>
                </a:lnTo>
                <a:lnTo>
                  <a:pt x="100" y="23"/>
                </a:lnTo>
                <a:lnTo>
                  <a:pt x="95" y="18"/>
                </a:lnTo>
                <a:lnTo>
                  <a:pt x="92" y="9"/>
                </a:lnTo>
                <a:lnTo>
                  <a:pt x="98" y="14"/>
                </a:lnTo>
              </a:path>
            </a:pathLst>
          </a:custGeom>
          <a:solidFill>
            <a:srgbClr val="C1CEFF"/>
          </a:solidFill>
          <a:ln w="12699" cap="rnd">
            <a:solidFill>
              <a:schemeClr val="tx1"/>
            </a:solidFill>
            <a:round/>
            <a:headEnd type="none" w="sm" len="sm"/>
            <a:tailEnd type="none" w="sm" len="sm"/>
          </a:ln>
        </p:spPr>
        <p:txBody>
          <a:bodyPr/>
          <a:lstStyle/>
          <a:p>
            <a:endParaRPr lang="hr-HR"/>
          </a:p>
        </p:txBody>
      </p:sp>
      <p:sp>
        <p:nvSpPr>
          <p:cNvPr id="14080" name="Oval 798"/>
          <p:cNvSpPr>
            <a:spLocks noChangeArrowheads="1"/>
          </p:cNvSpPr>
          <p:nvPr/>
        </p:nvSpPr>
        <p:spPr bwMode="auto">
          <a:xfrm>
            <a:off x="7781925" y="3940175"/>
            <a:ext cx="23813" cy="26988"/>
          </a:xfrm>
          <a:prstGeom prst="ellipse">
            <a:avLst/>
          </a:prstGeom>
          <a:solidFill>
            <a:srgbClr val="063DE8"/>
          </a:solidFill>
          <a:ln w="9525">
            <a:noFill/>
            <a:round/>
            <a:headEnd/>
            <a:tailEnd/>
          </a:ln>
        </p:spPr>
        <p:txBody>
          <a:bodyPr wrap="none" anchor="ctr"/>
          <a:lstStyle/>
          <a:p>
            <a:endParaRPr lang="hr-HR"/>
          </a:p>
        </p:txBody>
      </p:sp>
      <p:sp>
        <p:nvSpPr>
          <p:cNvPr id="14081" name="Oval 799"/>
          <p:cNvSpPr>
            <a:spLocks noChangeArrowheads="1"/>
          </p:cNvSpPr>
          <p:nvPr/>
        </p:nvSpPr>
        <p:spPr bwMode="auto">
          <a:xfrm>
            <a:off x="7751763" y="3979863"/>
            <a:ext cx="23812" cy="26987"/>
          </a:xfrm>
          <a:prstGeom prst="ellipse">
            <a:avLst/>
          </a:prstGeom>
          <a:solidFill>
            <a:srgbClr val="063DE8"/>
          </a:solidFill>
          <a:ln w="9525">
            <a:noFill/>
            <a:round/>
            <a:headEnd/>
            <a:tailEnd/>
          </a:ln>
        </p:spPr>
        <p:txBody>
          <a:bodyPr wrap="none" anchor="ctr"/>
          <a:lstStyle/>
          <a:p>
            <a:endParaRPr lang="hr-HR"/>
          </a:p>
        </p:txBody>
      </p:sp>
      <p:sp>
        <p:nvSpPr>
          <p:cNvPr id="14082" name="Oval 800"/>
          <p:cNvSpPr>
            <a:spLocks noChangeArrowheads="1"/>
          </p:cNvSpPr>
          <p:nvPr/>
        </p:nvSpPr>
        <p:spPr bwMode="auto">
          <a:xfrm>
            <a:off x="7826375" y="3932238"/>
            <a:ext cx="23813" cy="25400"/>
          </a:xfrm>
          <a:prstGeom prst="ellipse">
            <a:avLst/>
          </a:prstGeom>
          <a:solidFill>
            <a:srgbClr val="063DE8"/>
          </a:solidFill>
          <a:ln w="9525">
            <a:noFill/>
            <a:round/>
            <a:headEnd/>
            <a:tailEnd/>
          </a:ln>
        </p:spPr>
        <p:txBody>
          <a:bodyPr wrap="none" anchor="ctr"/>
          <a:lstStyle/>
          <a:p>
            <a:endParaRPr lang="hr-HR"/>
          </a:p>
        </p:txBody>
      </p:sp>
      <p:sp>
        <p:nvSpPr>
          <p:cNvPr id="14083" name="Freeform 801"/>
          <p:cNvSpPr>
            <a:spLocks/>
          </p:cNvSpPr>
          <p:nvPr/>
        </p:nvSpPr>
        <p:spPr bwMode="auto">
          <a:xfrm>
            <a:off x="7550150" y="3921125"/>
            <a:ext cx="217488" cy="68263"/>
          </a:xfrm>
          <a:custGeom>
            <a:avLst/>
            <a:gdLst>
              <a:gd name="T0" fmla="*/ 2147483647 w 155"/>
              <a:gd name="T1" fmla="*/ 2147483647 h 43"/>
              <a:gd name="T2" fmla="*/ 2147483647 w 155"/>
              <a:gd name="T3" fmla="*/ 2147483647 h 43"/>
              <a:gd name="T4" fmla="*/ 2147483647 w 155"/>
              <a:gd name="T5" fmla="*/ 2147483647 h 43"/>
              <a:gd name="T6" fmla="*/ 2147483647 w 155"/>
              <a:gd name="T7" fmla="*/ 2147483647 h 43"/>
              <a:gd name="T8" fmla="*/ 2147483647 w 155"/>
              <a:gd name="T9" fmla="*/ 2147483647 h 43"/>
              <a:gd name="T10" fmla="*/ 2147483647 w 155"/>
              <a:gd name="T11" fmla="*/ 2147483647 h 43"/>
              <a:gd name="T12" fmla="*/ 2147483647 w 155"/>
              <a:gd name="T13" fmla="*/ 2147483647 h 43"/>
              <a:gd name="T14" fmla="*/ 2147483647 w 155"/>
              <a:gd name="T15" fmla="*/ 2147483647 h 43"/>
              <a:gd name="T16" fmla="*/ 2147483647 w 155"/>
              <a:gd name="T17" fmla="*/ 2147483647 h 43"/>
              <a:gd name="T18" fmla="*/ 2147483647 w 155"/>
              <a:gd name="T19" fmla="*/ 2147483647 h 43"/>
              <a:gd name="T20" fmla="*/ 2147483647 w 155"/>
              <a:gd name="T21" fmla="*/ 2147483647 h 43"/>
              <a:gd name="T22" fmla="*/ 2147483647 w 155"/>
              <a:gd name="T23" fmla="*/ 0 h 43"/>
              <a:gd name="T24" fmla="*/ 2147483647 w 155"/>
              <a:gd name="T25" fmla="*/ 2147483647 h 43"/>
              <a:gd name="T26" fmla="*/ 2147483647 w 155"/>
              <a:gd name="T27" fmla="*/ 2147483647 h 43"/>
              <a:gd name="T28" fmla="*/ 2147483647 w 155"/>
              <a:gd name="T29" fmla="*/ 2147483647 h 43"/>
              <a:gd name="T30" fmla="*/ 2147483647 w 155"/>
              <a:gd name="T31" fmla="*/ 2147483647 h 43"/>
              <a:gd name="T32" fmla="*/ 2147483647 w 155"/>
              <a:gd name="T33" fmla="*/ 2147483647 h 43"/>
              <a:gd name="T34" fmla="*/ 2147483647 w 155"/>
              <a:gd name="T35" fmla="*/ 2147483647 h 43"/>
              <a:gd name="T36" fmla="*/ 2147483647 w 155"/>
              <a:gd name="T37" fmla="*/ 2147483647 h 43"/>
              <a:gd name="T38" fmla="*/ 2147483647 w 155"/>
              <a:gd name="T39" fmla="*/ 2147483647 h 43"/>
              <a:gd name="T40" fmla="*/ 2147483647 w 155"/>
              <a:gd name="T41" fmla="*/ 2147483647 h 43"/>
              <a:gd name="T42" fmla="*/ 2147483647 w 155"/>
              <a:gd name="T43" fmla="*/ 2147483647 h 43"/>
              <a:gd name="T44" fmla="*/ 2147483647 w 155"/>
              <a:gd name="T45" fmla="*/ 2147483647 h 43"/>
              <a:gd name="T46" fmla="*/ 2147483647 w 155"/>
              <a:gd name="T47" fmla="*/ 2147483647 h 43"/>
              <a:gd name="T48" fmla="*/ 2147483647 w 155"/>
              <a:gd name="T49" fmla="*/ 2147483647 h 43"/>
              <a:gd name="T50" fmla="*/ 2147483647 w 155"/>
              <a:gd name="T51" fmla="*/ 2147483647 h 43"/>
              <a:gd name="T52" fmla="*/ 2147483647 w 155"/>
              <a:gd name="T53" fmla="*/ 2147483647 h 43"/>
              <a:gd name="T54" fmla="*/ 2147483647 w 155"/>
              <a:gd name="T55" fmla="*/ 2147483647 h 43"/>
              <a:gd name="T56" fmla="*/ 2147483647 w 155"/>
              <a:gd name="T57" fmla="*/ 2147483647 h 43"/>
              <a:gd name="T58" fmla="*/ 2147483647 w 155"/>
              <a:gd name="T59" fmla="*/ 2147483647 h 43"/>
              <a:gd name="T60" fmla="*/ 2147483647 w 155"/>
              <a:gd name="T61" fmla="*/ 2147483647 h 43"/>
              <a:gd name="T62" fmla="*/ 2147483647 w 155"/>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5"/>
              <a:gd name="T97" fmla="*/ 0 h 43"/>
              <a:gd name="T98" fmla="*/ 155 w 155"/>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5" h="43">
                <a:moveTo>
                  <a:pt x="4" y="13"/>
                </a:moveTo>
                <a:lnTo>
                  <a:pt x="7" y="10"/>
                </a:lnTo>
                <a:lnTo>
                  <a:pt x="11" y="6"/>
                </a:lnTo>
                <a:lnTo>
                  <a:pt x="21" y="6"/>
                </a:lnTo>
                <a:lnTo>
                  <a:pt x="31" y="6"/>
                </a:lnTo>
                <a:lnTo>
                  <a:pt x="37" y="11"/>
                </a:lnTo>
                <a:lnTo>
                  <a:pt x="37" y="14"/>
                </a:lnTo>
                <a:lnTo>
                  <a:pt x="46" y="16"/>
                </a:lnTo>
                <a:lnTo>
                  <a:pt x="56" y="16"/>
                </a:lnTo>
                <a:lnTo>
                  <a:pt x="63" y="13"/>
                </a:lnTo>
                <a:lnTo>
                  <a:pt x="67" y="10"/>
                </a:lnTo>
                <a:lnTo>
                  <a:pt x="66" y="6"/>
                </a:lnTo>
                <a:lnTo>
                  <a:pt x="77" y="6"/>
                </a:lnTo>
                <a:lnTo>
                  <a:pt x="85" y="7"/>
                </a:lnTo>
                <a:lnTo>
                  <a:pt x="86" y="11"/>
                </a:lnTo>
                <a:lnTo>
                  <a:pt x="88" y="15"/>
                </a:lnTo>
                <a:lnTo>
                  <a:pt x="95" y="16"/>
                </a:lnTo>
                <a:lnTo>
                  <a:pt x="105" y="18"/>
                </a:lnTo>
                <a:lnTo>
                  <a:pt x="114" y="18"/>
                </a:lnTo>
                <a:lnTo>
                  <a:pt x="117" y="14"/>
                </a:lnTo>
                <a:lnTo>
                  <a:pt x="121" y="11"/>
                </a:lnTo>
                <a:lnTo>
                  <a:pt x="129" y="7"/>
                </a:lnTo>
                <a:lnTo>
                  <a:pt x="128" y="4"/>
                </a:lnTo>
                <a:lnTo>
                  <a:pt x="136" y="0"/>
                </a:lnTo>
                <a:lnTo>
                  <a:pt x="144" y="2"/>
                </a:lnTo>
                <a:lnTo>
                  <a:pt x="153" y="3"/>
                </a:lnTo>
                <a:lnTo>
                  <a:pt x="154" y="8"/>
                </a:lnTo>
                <a:lnTo>
                  <a:pt x="154" y="12"/>
                </a:lnTo>
                <a:lnTo>
                  <a:pt x="147" y="15"/>
                </a:lnTo>
                <a:lnTo>
                  <a:pt x="144" y="18"/>
                </a:lnTo>
                <a:lnTo>
                  <a:pt x="151" y="22"/>
                </a:lnTo>
                <a:lnTo>
                  <a:pt x="152" y="26"/>
                </a:lnTo>
                <a:lnTo>
                  <a:pt x="149" y="29"/>
                </a:lnTo>
                <a:lnTo>
                  <a:pt x="140" y="31"/>
                </a:lnTo>
                <a:lnTo>
                  <a:pt x="132" y="30"/>
                </a:lnTo>
                <a:lnTo>
                  <a:pt x="125" y="27"/>
                </a:lnTo>
                <a:lnTo>
                  <a:pt x="117" y="30"/>
                </a:lnTo>
                <a:lnTo>
                  <a:pt x="114" y="33"/>
                </a:lnTo>
                <a:lnTo>
                  <a:pt x="121" y="36"/>
                </a:lnTo>
                <a:lnTo>
                  <a:pt x="129" y="38"/>
                </a:lnTo>
                <a:lnTo>
                  <a:pt x="127" y="41"/>
                </a:lnTo>
                <a:lnTo>
                  <a:pt x="116" y="42"/>
                </a:lnTo>
                <a:lnTo>
                  <a:pt x="106" y="42"/>
                </a:lnTo>
                <a:lnTo>
                  <a:pt x="98" y="40"/>
                </a:lnTo>
                <a:lnTo>
                  <a:pt x="97" y="37"/>
                </a:lnTo>
                <a:lnTo>
                  <a:pt x="95" y="32"/>
                </a:lnTo>
                <a:lnTo>
                  <a:pt x="88" y="29"/>
                </a:lnTo>
                <a:lnTo>
                  <a:pt x="79" y="28"/>
                </a:lnTo>
                <a:lnTo>
                  <a:pt x="76" y="31"/>
                </a:lnTo>
                <a:lnTo>
                  <a:pt x="72" y="35"/>
                </a:lnTo>
                <a:lnTo>
                  <a:pt x="69" y="38"/>
                </a:lnTo>
                <a:lnTo>
                  <a:pt x="61" y="36"/>
                </a:lnTo>
                <a:lnTo>
                  <a:pt x="56" y="32"/>
                </a:lnTo>
                <a:lnTo>
                  <a:pt x="50" y="28"/>
                </a:lnTo>
                <a:lnTo>
                  <a:pt x="39" y="29"/>
                </a:lnTo>
                <a:lnTo>
                  <a:pt x="36" y="32"/>
                </a:lnTo>
                <a:lnTo>
                  <a:pt x="27" y="35"/>
                </a:lnTo>
                <a:lnTo>
                  <a:pt x="18" y="34"/>
                </a:lnTo>
                <a:lnTo>
                  <a:pt x="10" y="32"/>
                </a:lnTo>
                <a:lnTo>
                  <a:pt x="3" y="29"/>
                </a:lnTo>
                <a:lnTo>
                  <a:pt x="3" y="25"/>
                </a:lnTo>
                <a:lnTo>
                  <a:pt x="2" y="20"/>
                </a:lnTo>
                <a:lnTo>
                  <a:pt x="0" y="17"/>
                </a:lnTo>
                <a:lnTo>
                  <a:pt x="4" y="13"/>
                </a:lnTo>
              </a:path>
            </a:pathLst>
          </a:custGeom>
          <a:solidFill>
            <a:srgbClr val="081D58"/>
          </a:solidFill>
          <a:ln w="12699" cap="rnd">
            <a:solidFill>
              <a:schemeClr val="tx1"/>
            </a:solidFill>
            <a:round/>
            <a:headEnd type="none" w="sm" len="sm"/>
            <a:tailEnd type="none" w="sm" len="sm"/>
          </a:ln>
        </p:spPr>
        <p:txBody>
          <a:bodyPr/>
          <a:lstStyle/>
          <a:p>
            <a:endParaRPr lang="hr-HR"/>
          </a:p>
        </p:txBody>
      </p:sp>
      <p:sp>
        <p:nvSpPr>
          <p:cNvPr id="14084" name="Freeform 802"/>
          <p:cNvSpPr>
            <a:spLocks/>
          </p:cNvSpPr>
          <p:nvPr/>
        </p:nvSpPr>
        <p:spPr bwMode="auto">
          <a:xfrm>
            <a:off x="6924675" y="3586163"/>
            <a:ext cx="107950" cy="158750"/>
          </a:xfrm>
          <a:custGeom>
            <a:avLst/>
            <a:gdLst>
              <a:gd name="T0" fmla="*/ 2147483647 w 77"/>
              <a:gd name="T1" fmla="*/ 2147483647 h 100"/>
              <a:gd name="T2" fmla="*/ 2147483647 w 77"/>
              <a:gd name="T3" fmla="*/ 2147483647 h 100"/>
              <a:gd name="T4" fmla="*/ 2147483647 w 77"/>
              <a:gd name="T5" fmla="*/ 2147483647 h 100"/>
              <a:gd name="T6" fmla="*/ 2147483647 w 77"/>
              <a:gd name="T7" fmla="*/ 2147483647 h 100"/>
              <a:gd name="T8" fmla="*/ 2147483647 w 77"/>
              <a:gd name="T9" fmla="*/ 2147483647 h 100"/>
              <a:gd name="T10" fmla="*/ 2147483647 w 77"/>
              <a:gd name="T11" fmla="*/ 2147483647 h 100"/>
              <a:gd name="T12" fmla="*/ 2147483647 w 77"/>
              <a:gd name="T13" fmla="*/ 2147483647 h 100"/>
              <a:gd name="T14" fmla="*/ 2147483647 w 77"/>
              <a:gd name="T15" fmla="*/ 2147483647 h 100"/>
              <a:gd name="T16" fmla="*/ 2147483647 w 77"/>
              <a:gd name="T17" fmla="*/ 2147483647 h 100"/>
              <a:gd name="T18" fmla="*/ 2147483647 w 77"/>
              <a:gd name="T19" fmla="*/ 2147483647 h 100"/>
              <a:gd name="T20" fmla="*/ 2147483647 w 77"/>
              <a:gd name="T21" fmla="*/ 2147483647 h 100"/>
              <a:gd name="T22" fmla="*/ 2147483647 w 77"/>
              <a:gd name="T23" fmla="*/ 2147483647 h 100"/>
              <a:gd name="T24" fmla="*/ 2147483647 w 77"/>
              <a:gd name="T25" fmla="*/ 2147483647 h 100"/>
              <a:gd name="T26" fmla="*/ 2147483647 w 77"/>
              <a:gd name="T27" fmla="*/ 2147483647 h 100"/>
              <a:gd name="T28" fmla="*/ 2147483647 w 77"/>
              <a:gd name="T29" fmla="*/ 2147483647 h 100"/>
              <a:gd name="T30" fmla="*/ 2147483647 w 77"/>
              <a:gd name="T31" fmla="*/ 2147483647 h 100"/>
              <a:gd name="T32" fmla="*/ 2147483647 w 77"/>
              <a:gd name="T33" fmla="*/ 2147483647 h 100"/>
              <a:gd name="T34" fmla="*/ 2147483647 w 77"/>
              <a:gd name="T35" fmla="*/ 2147483647 h 100"/>
              <a:gd name="T36" fmla="*/ 2147483647 w 77"/>
              <a:gd name="T37" fmla="*/ 2147483647 h 100"/>
              <a:gd name="T38" fmla="*/ 2147483647 w 77"/>
              <a:gd name="T39" fmla="*/ 2147483647 h 100"/>
              <a:gd name="T40" fmla="*/ 2147483647 w 77"/>
              <a:gd name="T41" fmla="*/ 2147483647 h 100"/>
              <a:gd name="T42" fmla="*/ 2147483647 w 77"/>
              <a:gd name="T43" fmla="*/ 2147483647 h 100"/>
              <a:gd name="T44" fmla="*/ 2147483647 w 77"/>
              <a:gd name="T45" fmla="*/ 2147483647 h 100"/>
              <a:gd name="T46" fmla="*/ 2147483647 w 77"/>
              <a:gd name="T47" fmla="*/ 2147483647 h 100"/>
              <a:gd name="T48" fmla="*/ 2147483647 w 77"/>
              <a:gd name="T49" fmla="*/ 2147483647 h 100"/>
              <a:gd name="T50" fmla="*/ 2147483647 w 77"/>
              <a:gd name="T51" fmla="*/ 2147483647 h 100"/>
              <a:gd name="T52" fmla="*/ 2147483647 w 77"/>
              <a:gd name="T53" fmla="*/ 2147483647 h 100"/>
              <a:gd name="T54" fmla="*/ 2147483647 w 77"/>
              <a:gd name="T55" fmla="*/ 2147483647 h 100"/>
              <a:gd name="T56" fmla="*/ 2147483647 w 77"/>
              <a:gd name="T57" fmla="*/ 2147483647 h 100"/>
              <a:gd name="T58" fmla="*/ 2147483647 w 77"/>
              <a:gd name="T59" fmla="*/ 0 h 100"/>
              <a:gd name="T60" fmla="*/ 2147483647 w 77"/>
              <a:gd name="T61" fmla="*/ 2147483647 h 100"/>
              <a:gd name="T62" fmla="*/ 2147483647 w 77"/>
              <a:gd name="T63" fmla="*/ 2147483647 h 1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
              <a:gd name="T97" fmla="*/ 0 h 100"/>
              <a:gd name="T98" fmla="*/ 77 w 77"/>
              <a:gd name="T99" fmla="*/ 100 h 1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 h="100">
                <a:moveTo>
                  <a:pt x="68" y="11"/>
                </a:moveTo>
                <a:lnTo>
                  <a:pt x="71" y="14"/>
                </a:lnTo>
                <a:lnTo>
                  <a:pt x="76" y="18"/>
                </a:lnTo>
                <a:lnTo>
                  <a:pt x="74" y="24"/>
                </a:lnTo>
                <a:lnTo>
                  <a:pt x="72" y="30"/>
                </a:lnTo>
                <a:lnTo>
                  <a:pt x="64" y="30"/>
                </a:lnTo>
                <a:lnTo>
                  <a:pt x="57" y="28"/>
                </a:lnTo>
                <a:lnTo>
                  <a:pt x="54" y="32"/>
                </a:lnTo>
                <a:lnTo>
                  <a:pt x="52" y="38"/>
                </a:lnTo>
                <a:lnTo>
                  <a:pt x="54" y="44"/>
                </a:lnTo>
                <a:lnTo>
                  <a:pt x="57" y="48"/>
                </a:lnTo>
                <a:lnTo>
                  <a:pt x="63" y="50"/>
                </a:lnTo>
                <a:lnTo>
                  <a:pt x="61" y="56"/>
                </a:lnTo>
                <a:lnTo>
                  <a:pt x="58" y="60"/>
                </a:lnTo>
                <a:lnTo>
                  <a:pt x="52" y="57"/>
                </a:lnTo>
                <a:lnTo>
                  <a:pt x="46" y="56"/>
                </a:lnTo>
                <a:lnTo>
                  <a:pt x="42" y="59"/>
                </a:lnTo>
                <a:lnTo>
                  <a:pt x="38" y="64"/>
                </a:lnTo>
                <a:lnTo>
                  <a:pt x="35" y="69"/>
                </a:lnTo>
                <a:lnTo>
                  <a:pt x="40" y="73"/>
                </a:lnTo>
                <a:lnTo>
                  <a:pt x="44" y="78"/>
                </a:lnTo>
                <a:lnTo>
                  <a:pt x="45" y="83"/>
                </a:lnTo>
                <a:lnTo>
                  <a:pt x="51" y="85"/>
                </a:lnTo>
                <a:lnTo>
                  <a:pt x="53" y="92"/>
                </a:lnTo>
                <a:lnTo>
                  <a:pt x="50" y="95"/>
                </a:lnTo>
                <a:lnTo>
                  <a:pt x="46" y="99"/>
                </a:lnTo>
                <a:lnTo>
                  <a:pt x="39" y="97"/>
                </a:lnTo>
                <a:lnTo>
                  <a:pt x="33" y="95"/>
                </a:lnTo>
                <a:lnTo>
                  <a:pt x="32" y="89"/>
                </a:lnTo>
                <a:lnTo>
                  <a:pt x="28" y="85"/>
                </a:lnTo>
                <a:lnTo>
                  <a:pt x="22" y="87"/>
                </a:lnTo>
                <a:lnTo>
                  <a:pt x="16" y="85"/>
                </a:lnTo>
                <a:lnTo>
                  <a:pt x="12" y="81"/>
                </a:lnTo>
                <a:lnTo>
                  <a:pt x="10" y="75"/>
                </a:lnTo>
                <a:lnTo>
                  <a:pt x="14" y="71"/>
                </a:lnTo>
                <a:lnTo>
                  <a:pt x="20" y="69"/>
                </a:lnTo>
                <a:lnTo>
                  <a:pt x="19" y="63"/>
                </a:lnTo>
                <a:lnTo>
                  <a:pt x="15" y="59"/>
                </a:lnTo>
                <a:lnTo>
                  <a:pt x="8" y="61"/>
                </a:lnTo>
                <a:lnTo>
                  <a:pt x="4" y="65"/>
                </a:lnTo>
                <a:lnTo>
                  <a:pt x="0" y="61"/>
                </a:lnTo>
                <a:lnTo>
                  <a:pt x="3" y="56"/>
                </a:lnTo>
                <a:lnTo>
                  <a:pt x="5" y="49"/>
                </a:lnTo>
                <a:lnTo>
                  <a:pt x="8" y="46"/>
                </a:lnTo>
                <a:lnTo>
                  <a:pt x="14" y="47"/>
                </a:lnTo>
                <a:lnTo>
                  <a:pt x="20" y="50"/>
                </a:lnTo>
                <a:lnTo>
                  <a:pt x="27" y="47"/>
                </a:lnTo>
                <a:lnTo>
                  <a:pt x="30" y="44"/>
                </a:lnTo>
                <a:lnTo>
                  <a:pt x="26" y="40"/>
                </a:lnTo>
                <a:lnTo>
                  <a:pt x="22" y="36"/>
                </a:lnTo>
                <a:lnTo>
                  <a:pt x="18" y="32"/>
                </a:lnTo>
                <a:lnTo>
                  <a:pt x="22" y="28"/>
                </a:lnTo>
                <a:lnTo>
                  <a:pt x="31" y="28"/>
                </a:lnTo>
                <a:lnTo>
                  <a:pt x="36" y="26"/>
                </a:lnTo>
                <a:lnTo>
                  <a:pt x="39" y="20"/>
                </a:lnTo>
                <a:lnTo>
                  <a:pt x="34" y="16"/>
                </a:lnTo>
                <a:lnTo>
                  <a:pt x="32" y="10"/>
                </a:lnTo>
                <a:lnTo>
                  <a:pt x="36" y="6"/>
                </a:lnTo>
                <a:lnTo>
                  <a:pt x="40" y="2"/>
                </a:lnTo>
                <a:lnTo>
                  <a:pt x="46" y="0"/>
                </a:lnTo>
                <a:lnTo>
                  <a:pt x="53" y="2"/>
                </a:lnTo>
                <a:lnTo>
                  <a:pt x="58" y="4"/>
                </a:lnTo>
                <a:lnTo>
                  <a:pt x="64" y="7"/>
                </a:lnTo>
                <a:lnTo>
                  <a:pt x="68" y="11"/>
                </a:lnTo>
              </a:path>
            </a:pathLst>
          </a:custGeom>
          <a:solidFill>
            <a:srgbClr val="081D58"/>
          </a:solidFill>
          <a:ln w="12699" cap="rnd">
            <a:solidFill>
              <a:schemeClr val="tx1"/>
            </a:solidFill>
            <a:round/>
            <a:headEnd type="none" w="sm" len="sm"/>
            <a:tailEnd type="none" w="sm" len="sm"/>
          </a:ln>
        </p:spPr>
        <p:txBody>
          <a:bodyPr/>
          <a:lstStyle/>
          <a:p>
            <a:endParaRPr lang="hr-HR"/>
          </a:p>
        </p:txBody>
      </p:sp>
      <p:grpSp>
        <p:nvGrpSpPr>
          <p:cNvPr id="8" name="Group 803"/>
          <p:cNvGrpSpPr>
            <a:grpSpLocks/>
          </p:cNvGrpSpPr>
          <p:nvPr/>
        </p:nvGrpSpPr>
        <p:grpSpPr bwMode="auto">
          <a:xfrm>
            <a:off x="8420100" y="3898900"/>
            <a:ext cx="192088" cy="204788"/>
            <a:chOff x="5960" y="2888"/>
            <a:chExt cx="136" cy="129"/>
          </a:xfrm>
        </p:grpSpPr>
        <p:sp>
          <p:nvSpPr>
            <p:cNvPr id="14250" name="Oval 804"/>
            <p:cNvSpPr>
              <a:spLocks noChangeArrowheads="1"/>
            </p:cNvSpPr>
            <p:nvPr/>
          </p:nvSpPr>
          <p:spPr bwMode="auto">
            <a:xfrm>
              <a:off x="5960" y="2888"/>
              <a:ext cx="136" cy="126"/>
            </a:xfrm>
            <a:prstGeom prst="ellipse">
              <a:avLst/>
            </a:prstGeom>
            <a:solidFill>
              <a:srgbClr val="C1CEFF"/>
            </a:solidFill>
            <a:ln w="12699">
              <a:solidFill>
                <a:schemeClr val="tx1"/>
              </a:solidFill>
              <a:round/>
              <a:headEnd/>
              <a:tailEnd/>
            </a:ln>
          </p:spPr>
          <p:txBody>
            <a:bodyPr wrap="none" anchor="ctr"/>
            <a:lstStyle/>
            <a:p>
              <a:endParaRPr lang="hr-HR"/>
            </a:p>
          </p:txBody>
        </p:sp>
        <p:sp>
          <p:nvSpPr>
            <p:cNvPr id="14251" name="Oval 805"/>
            <p:cNvSpPr>
              <a:spLocks noChangeArrowheads="1"/>
            </p:cNvSpPr>
            <p:nvPr/>
          </p:nvSpPr>
          <p:spPr bwMode="auto">
            <a:xfrm>
              <a:off x="6069" y="2955"/>
              <a:ext cx="15" cy="14"/>
            </a:xfrm>
            <a:prstGeom prst="ellipse">
              <a:avLst/>
            </a:prstGeom>
            <a:solidFill>
              <a:srgbClr val="063DE8"/>
            </a:solidFill>
            <a:ln w="9525">
              <a:noFill/>
              <a:round/>
              <a:headEnd/>
              <a:tailEnd/>
            </a:ln>
          </p:spPr>
          <p:txBody>
            <a:bodyPr wrap="none" anchor="ctr"/>
            <a:lstStyle/>
            <a:p>
              <a:endParaRPr lang="hr-HR"/>
            </a:p>
          </p:txBody>
        </p:sp>
        <p:sp>
          <p:nvSpPr>
            <p:cNvPr id="14252" name="Oval 806"/>
            <p:cNvSpPr>
              <a:spLocks noChangeArrowheads="1"/>
            </p:cNvSpPr>
            <p:nvPr/>
          </p:nvSpPr>
          <p:spPr bwMode="auto">
            <a:xfrm>
              <a:off x="6052" y="2969"/>
              <a:ext cx="15" cy="14"/>
            </a:xfrm>
            <a:prstGeom prst="ellipse">
              <a:avLst/>
            </a:prstGeom>
            <a:solidFill>
              <a:srgbClr val="063DE8"/>
            </a:solidFill>
            <a:ln w="9525">
              <a:noFill/>
              <a:round/>
              <a:headEnd/>
              <a:tailEnd/>
            </a:ln>
          </p:spPr>
          <p:txBody>
            <a:bodyPr wrap="none" anchor="ctr"/>
            <a:lstStyle/>
            <a:p>
              <a:endParaRPr lang="hr-HR"/>
            </a:p>
          </p:txBody>
        </p:sp>
        <p:sp>
          <p:nvSpPr>
            <p:cNvPr id="14253" name="Oval 807"/>
            <p:cNvSpPr>
              <a:spLocks noChangeArrowheads="1"/>
            </p:cNvSpPr>
            <p:nvPr/>
          </p:nvSpPr>
          <p:spPr bwMode="auto">
            <a:xfrm>
              <a:off x="6053" y="2930"/>
              <a:ext cx="15" cy="14"/>
            </a:xfrm>
            <a:prstGeom prst="ellipse">
              <a:avLst/>
            </a:prstGeom>
            <a:solidFill>
              <a:srgbClr val="063DE8"/>
            </a:solidFill>
            <a:ln w="9525">
              <a:noFill/>
              <a:round/>
              <a:headEnd/>
              <a:tailEnd/>
            </a:ln>
          </p:spPr>
          <p:txBody>
            <a:bodyPr wrap="none" anchor="ctr"/>
            <a:lstStyle/>
            <a:p>
              <a:endParaRPr lang="hr-HR"/>
            </a:p>
          </p:txBody>
        </p:sp>
        <p:sp>
          <p:nvSpPr>
            <p:cNvPr id="14254" name="Oval 808"/>
            <p:cNvSpPr>
              <a:spLocks noChangeArrowheads="1"/>
            </p:cNvSpPr>
            <p:nvPr/>
          </p:nvSpPr>
          <p:spPr bwMode="auto">
            <a:xfrm>
              <a:off x="6020" y="2935"/>
              <a:ext cx="14" cy="14"/>
            </a:xfrm>
            <a:prstGeom prst="ellipse">
              <a:avLst/>
            </a:prstGeom>
            <a:solidFill>
              <a:srgbClr val="063DE8"/>
            </a:solidFill>
            <a:ln w="9525">
              <a:noFill/>
              <a:round/>
              <a:headEnd/>
              <a:tailEnd/>
            </a:ln>
          </p:spPr>
          <p:txBody>
            <a:bodyPr wrap="none" anchor="ctr"/>
            <a:lstStyle/>
            <a:p>
              <a:endParaRPr lang="hr-HR"/>
            </a:p>
          </p:txBody>
        </p:sp>
        <p:sp>
          <p:nvSpPr>
            <p:cNvPr id="14255" name="Oval 809"/>
            <p:cNvSpPr>
              <a:spLocks noChangeArrowheads="1"/>
            </p:cNvSpPr>
            <p:nvPr/>
          </p:nvSpPr>
          <p:spPr bwMode="auto">
            <a:xfrm>
              <a:off x="5997" y="2901"/>
              <a:ext cx="15" cy="14"/>
            </a:xfrm>
            <a:prstGeom prst="ellipse">
              <a:avLst/>
            </a:prstGeom>
            <a:solidFill>
              <a:srgbClr val="063DE8"/>
            </a:solidFill>
            <a:ln w="9525">
              <a:noFill/>
              <a:round/>
              <a:headEnd/>
              <a:tailEnd/>
            </a:ln>
          </p:spPr>
          <p:txBody>
            <a:bodyPr wrap="none" anchor="ctr"/>
            <a:lstStyle/>
            <a:p>
              <a:endParaRPr lang="hr-HR"/>
            </a:p>
          </p:txBody>
        </p:sp>
        <p:sp>
          <p:nvSpPr>
            <p:cNvPr id="14256" name="Oval 810"/>
            <p:cNvSpPr>
              <a:spLocks noChangeArrowheads="1"/>
            </p:cNvSpPr>
            <p:nvPr/>
          </p:nvSpPr>
          <p:spPr bwMode="auto">
            <a:xfrm>
              <a:off x="6031" y="2908"/>
              <a:ext cx="15" cy="14"/>
            </a:xfrm>
            <a:prstGeom prst="ellipse">
              <a:avLst/>
            </a:prstGeom>
            <a:solidFill>
              <a:srgbClr val="063DE8"/>
            </a:solidFill>
            <a:ln w="9525">
              <a:noFill/>
              <a:round/>
              <a:headEnd/>
              <a:tailEnd/>
            </a:ln>
          </p:spPr>
          <p:txBody>
            <a:bodyPr wrap="none" anchor="ctr"/>
            <a:lstStyle/>
            <a:p>
              <a:endParaRPr lang="hr-HR"/>
            </a:p>
          </p:txBody>
        </p:sp>
        <p:sp>
          <p:nvSpPr>
            <p:cNvPr id="14257" name="Freeform 811"/>
            <p:cNvSpPr>
              <a:spLocks/>
            </p:cNvSpPr>
            <p:nvPr/>
          </p:nvSpPr>
          <p:spPr bwMode="auto">
            <a:xfrm>
              <a:off x="5972" y="2929"/>
              <a:ext cx="65" cy="76"/>
            </a:xfrm>
            <a:custGeom>
              <a:avLst/>
              <a:gdLst>
                <a:gd name="T0" fmla="*/ 28 w 65"/>
                <a:gd name="T1" fmla="*/ 0 h 76"/>
                <a:gd name="T2" fmla="*/ 35 w 65"/>
                <a:gd name="T3" fmla="*/ 5 h 76"/>
                <a:gd name="T4" fmla="*/ 32 w 65"/>
                <a:gd name="T5" fmla="*/ 14 h 76"/>
                <a:gd name="T6" fmla="*/ 27 w 65"/>
                <a:gd name="T7" fmla="*/ 21 h 76"/>
                <a:gd name="T8" fmla="*/ 35 w 65"/>
                <a:gd name="T9" fmla="*/ 28 h 76"/>
                <a:gd name="T10" fmla="*/ 45 w 65"/>
                <a:gd name="T11" fmla="*/ 26 h 76"/>
                <a:gd name="T12" fmla="*/ 47 w 65"/>
                <a:gd name="T13" fmla="*/ 35 h 76"/>
                <a:gd name="T14" fmla="*/ 37 w 65"/>
                <a:gd name="T15" fmla="*/ 40 h 76"/>
                <a:gd name="T16" fmla="*/ 37 w 65"/>
                <a:gd name="T17" fmla="*/ 49 h 76"/>
                <a:gd name="T18" fmla="*/ 45 w 65"/>
                <a:gd name="T19" fmla="*/ 54 h 76"/>
                <a:gd name="T20" fmla="*/ 54 w 65"/>
                <a:gd name="T21" fmla="*/ 56 h 76"/>
                <a:gd name="T22" fmla="*/ 64 w 65"/>
                <a:gd name="T23" fmla="*/ 57 h 76"/>
                <a:gd name="T24" fmla="*/ 64 w 65"/>
                <a:gd name="T25" fmla="*/ 66 h 76"/>
                <a:gd name="T26" fmla="*/ 54 w 65"/>
                <a:gd name="T27" fmla="*/ 71 h 76"/>
                <a:gd name="T28" fmla="*/ 44 w 65"/>
                <a:gd name="T29" fmla="*/ 68 h 76"/>
                <a:gd name="T30" fmla="*/ 37 w 65"/>
                <a:gd name="T31" fmla="*/ 75 h 76"/>
                <a:gd name="T32" fmla="*/ 27 w 65"/>
                <a:gd name="T33" fmla="*/ 73 h 76"/>
                <a:gd name="T34" fmla="*/ 29 w 65"/>
                <a:gd name="T35" fmla="*/ 63 h 76"/>
                <a:gd name="T36" fmla="*/ 19 w 65"/>
                <a:gd name="T37" fmla="*/ 61 h 76"/>
                <a:gd name="T38" fmla="*/ 17 w 65"/>
                <a:gd name="T39" fmla="*/ 70 h 76"/>
                <a:gd name="T40" fmla="*/ 10 w 65"/>
                <a:gd name="T41" fmla="*/ 66 h 76"/>
                <a:gd name="T42" fmla="*/ 8 w 65"/>
                <a:gd name="T43" fmla="*/ 56 h 76"/>
                <a:gd name="T44" fmla="*/ 17 w 65"/>
                <a:gd name="T45" fmla="*/ 52 h 76"/>
                <a:gd name="T46" fmla="*/ 20 w 65"/>
                <a:gd name="T47" fmla="*/ 42 h 76"/>
                <a:gd name="T48" fmla="*/ 10 w 65"/>
                <a:gd name="T49" fmla="*/ 42 h 76"/>
                <a:gd name="T50" fmla="*/ 5 w 65"/>
                <a:gd name="T51" fmla="*/ 38 h 76"/>
                <a:gd name="T52" fmla="*/ 13 w 65"/>
                <a:gd name="T53" fmla="*/ 28 h 76"/>
                <a:gd name="T54" fmla="*/ 5 w 65"/>
                <a:gd name="T55" fmla="*/ 23 h 76"/>
                <a:gd name="T56" fmla="*/ 0 w 65"/>
                <a:gd name="T57" fmla="*/ 16 h 76"/>
                <a:gd name="T58" fmla="*/ 3 w 65"/>
                <a:gd name="T59" fmla="*/ 7 h 76"/>
                <a:gd name="T60" fmla="*/ 13 w 65"/>
                <a:gd name="T61" fmla="*/ 2 h 76"/>
                <a:gd name="T62" fmla="*/ 23 w 65"/>
                <a:gd name="T63" fmla="*/ 0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
                <a:gd name="T97" fmla="*/ 0 h 76"/>
                <a:gd name="T98" fmla="*/ 65 w 65"/>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 h="76">
                  <a:moveTo>
                    <a:pt x="23" y="0"/>
                  </a:moveTo>
                  <a:lnTo>
                    <a:pt x="28" y="0"/>
                  </a:lnTo>
                  <a:lnTo>
                    <a:pt x="32" y="0"/>
                  </a:lnTo>
                  <a:lnTo>
                    <a:pt x="35" y="5"/>
                  </a:lnTo>
                  <a:lnTo>
                    <a:pt x="37" y="9"/>
                  </a:lnTo>
                  <a:lnTo>
                    <a:pt x="32" y="14"/>
                  </a:lnTo>
                  <a:lnTo>
                    <a:pt x="27" y="16"/>
                  </a:lnTo>
                  <a:lnTo>
                    <a:pt x="27" y="21"/>
                  </a:lnTo>
                  <a:lnTo>
                    <a:pt x="29" y="26"/>
                  </a:lnTo>
                  <a:lnTo>
                    <a:pt x="35" y="28"/>
                  </a:lnTo>
                  <a:lnTo>
                    <a:pt x="40" y="28"/>
                  </a:lnTo>
                  <a:lnTo>
                    <a:pt x="45" y="26"/>
                  </a:lnTo>
                  <a:lnTo>
                    <a:pt x="47" y="30"/>
                  </a:lnTo>
                  <a:lnTo>
                    <a:pt x="47" y="35"/>
                  </a:lnTo>
                  <a:lnTo>
                    <a:pt x="42" y="38"/>
                  </a:lnTo>
                  <a:lnTo>
                    <a:pt x="37" y="40"/>
                  </a:lnTo>
                  <a:lnTo>
                    <a:pt x="37" y="45"/>
                  </a:lnTo>
                  <a:lnTo>
                    <a:pt x="37" y="49"/>
                  </a:lnTo>
                  <a:lnTo>
                    <a:pt x="40" y="54"/>
                  </a:lnTo>
                  <a:lnTo>
                    <a:pt x="45" y="54"/>
                  </a:lnTo>
                  <a:lnTo>
                    <a:pt x="49" y="54"/>
                  </a:lnTo>
                  <a:lnTo>
                    <a:pt x="54" y="56"/>
                  </a:lnTo>
                  <a:lnTo>
                    <a:pt x="59" y="54"/>
                  </a:lnTo>
                  <a:lnTo>
                    <a:pt x="64" y="57"/>
                  </a:lnTo>
                  <a:lnTo>
                    <a:pt x="64" y="61"/>
                  </a:lnTo>
                  <a:lnTo>
                    <a:pt x="64" y="66"/>
                  </a:lnTo>
                  <a:lnTo>
                    <a:pt x="59" y="68"/>
                  </a:lnTo>
                  <a:lnTo>
                    <a:pt x="54" y="71"/>
                  </a:lnTo>
                  <a:lnTo>
                    <a:pt x="49" y="68"/>
                  </a:lnTo>
                  <a:lnTo>
                    <a:pt x="44" y="68"/>
                  </a:lnTo>
                  <a:lnTo>
                    <a:pt x="42" y="73"/>
                  </a:lnTo>
                  <a:lnTo>
                    <a:pt x="37" y="75"/>
                  </a:lnTo>
                  <a:lnTo>
                    <a:pt x="32" y="75"/>
                  </a:lnTo>
                  <a:lnTo>
                    <a:pt x="27" y="73"/>
                  </a:lnTo>
                  <a:lnTo>
                    <a:pt x="27" y="68"/>
                  </a:lnTo>
                  <a:lnTo>
                    <a:pt x="29" y="63"/>
                  </a:lnTo>
                  <a:lnTo>
                    <a:pt x="24" y="61"/>
                  </a:lnTo>
                  <a:lnTo>
                    <a:pt x="19" y="61"/>
                  </a:lnTo>
                  <a:lnTo>
                    <a:pt x="17" y="66"/>
                  </a:lnTo>
                  <a:lnTo>
                    <a:pt x="17" y="70"/>
                  </a:lnTo>
                  <a:lnTo>
                    <a:pt x="12" y="70"/>
                  </a:lnTo>
                  <a:lnTo>
                    <a:pt x="10" y="66"/>
                  </a:lnTo>
                  <a:lnTo>
                    <a:pt x="7" y="61"/>
                  </a:lnTo>
                  <a:lnTo>
                    <a:pt x="8" y="56"/>
                  </a:lnTo>
                  <a:lnTo>
                    <a:pt x="12" y="54"/>
                  </a:lnTo>
                  <a:lnTo>
                    <a:pt x="17" y="52"/>
                  </a:lnTo>
                  <a:lnTo>
                    <a:pt x="19" y="47"/>
                  </a:lnTo>
                  <a:lnTo>
                    <a:pt x="20" y="42"/>
                  </a:lnTo>
                  <a:lnTo>
                    <a:pt x="15" y="42"/>
                  </a:lnTo>
                  <a:lnTo>
                    <a:pt x="10" y="42"/>
                  </a:lnTo>
                  <a:lnTo>
                    <a:pt x="5" y="42"/>
                  </a:lnTo>
                  <a:lnTo>
                    <a:pt x="5" y="38"/>
                  </a:lnTo>
                  <a:lnTo>
                    <a:pt x="10" y="33"/>
                  </a:lnTo>
                  <a:lnTo>
                    <a:pt x="13" y="28"/>
                  </a:lnTo>
                  <a:lnTo>
                    <a:pt x="10" y="23"/>
                  </a:lnTo>
                  <a:lnTo>
                    <a:pt x="5" y="23"/>
                  </a:lnTo>
                  <a:lnTo>
                    <a:pt x="0" y="21"/>
                  </a:lnTo>
                  <a:lnTo>
                    <a:pt x="0" y="16"/>
                  </a:lnTo>
                  <a:lnTo>
                    <a:pt x="0" y="12"/>
                  </a:lnTo>
                  <a:lnTo>
                    <a:pt x="3" y="7"/>
                  </a:lnTo>
                  <a:lnTo>
                    <a:pt x="8" y="5"/>
                  </a:lnTo>
                  <a:lnTo>
                    <a:pt x="13" y="2"/>
                  </a:lnTo>
                  <a:lnTo>
                    <a:pt x="18" y="0"/>
                  </a:lnTo>
                  <a:lnTo>
                    <a:pt x="23" y="0"/>
                  </a:lnTo>
                </a:path>
              </a:pathLst>
            </a:custGeom>
            <a:solidFill>
              <a:srgbClr val="081D58"/>
            </a:solidFill>
            <a:ln w="12699" cap="rnd">
              <a:solidFill>
                <a:schemeClr val="tx1"/>
              </a:solidFill>
              <a:round/>
              <a:headEnd type="none" w="sm" len="sm"/>
              <a:tailEnd type="none" w="sm" len="sm"/>
            </a:ln>
          </p:spPr>
          <p:txBody>
            <a:bodyPr/>
            <a:lstStyle/>
            <a:p>
              <a:endParaRPr lang="hr-HR"/>
            </a:p>
          </p:txBody>
        </p:sp>
        <p:sp>
          <p:nvSpPr>
            <p:cNvPr id="14258" name="Oval 812"/>
            <p:cNvSpPr>
              <a:spLocks noChangeArrowheads="1"/>
            </p:cNvSpPr>
            <p:nvPr/>
          </p:nvSpPr>
          <p:spPr bwMode="auto">
            <a:xfrm>
              <a:off x="6061" y="2981"/>
              <a:ext cx="14" cy="14"/>
            </a:xfrm>
            <a:prstGeom prst="ellipse">
              <a:avLst/>
            </a:prstGeom>
            <a:solidFill>
              <a:srgbClr val="063DE8"/>
            </a:solidFill>
            <a:ln w="9525">
              <a:noFill/>
              <a:round/>
              <a:headEnd/>
              <a:tailEnd/>
            </a:ln>
          </p:spPr>
          <p:txBody>
            <a:bodyPr wrap="none" anchor="ctr"/>
            <a:lstStyle/>
            <a:p>
              <a:endParaRPr lang="hr-HR"/>
            </a:p>
          </p:txBody>
        </p:sp>
        <p:sp>
          <p:nvSpPr>
            <p:cNvPr id="14259" name="Oval 813"/>
            <p:cNvSpPr>
              <a:spLocks noChangeArrowheads="1"/>
            </p:cNvSpPr>
            <p:nvPr/>
          </p:nvSpPr>
          <p:spPr bwMode="auto">
            <a:xfrm>
              <a:off x="6049" y="3003"/>
              <a:ext cx="15" cy="14"/>
            </a:xfrm>
            <a:prstGeom prst="ellipse">
              <a:avLst/>
            </a:prstGeom>
            <a:solidFill>
              <a:srgbClr val="063DE8"/>
            </a:solidFill>
            <a:ln w="9525">
              <a:noFill/>
              <a:round/>
              <a:headEnd/>
              <a:tailEnd/>
            </a:ln>
          </p:spPr>
          <p:txBody>
            <a:bodyPr wrap="none" anchor="ctr"/>
            <a:lstStyle/>
            <a:p>
              <a:endParaRPr lang="hr-HR"/>
            </a:p>
          </p:txBody>
        </p:sp>
      </p:grpSp>
      <p:sp>
        <p:nvSpPr>
          <p:cNvPr id="14086" name="Oval 814"/>
          <p:cNvSpPr>
            <a:spLocks noChangeArrowheads="1"/>
          </p:cNvSpPr>
          <p:nvPr/>
        </p:nvSpPr>
        <p:spPr bwMode="auto">
          <a:xfrm>
            <a:off x="7805738" y="3971925"/>
            <a:ext cx="23812" cy="26988"/>
          </a:xfrm>
          <a:prstGeom prst="ellipse">
            <a:avLst/>
          </a:prstGeom>
          <a:solidFill>
            <a:srgbClr val="063DE8"/>
          </a:solidFill>
          <a:ln w="9525">
            <a:noFill/>
            <a:round/>
            <a:headEnd/>
            <a:tailEnd/>
          </a:ln>
        </p:spPr>
        <p:txBody>
          <a:bodyPr wrap="none" anchor="ctr"/>
          <a:lstStyle/>
          <a:p>
            <a:endParaRPr lang="hr-HR"/>
          </a:p>
        </p:txBody>
      </p:sp>
      <p:grpSp>
        <p:nvGrpSpPr>
          <p:cNvPr id="9" name="Group 815"/>
          <p:cNvGrpSpPr>
            <a:grpSpLocks/>
          </p:cNvGrpSpPr>
          <p:nvPr/>
        </p:nvGrpSpPr>
        <p:grpSpPr bwMode="auto">
          <a:xfrm>
            <a:off x="8005763" y="3917950"/>
            <a:ext cx="342900" cy="177800"/>
            <a:chOff x="5666" y="2900"/>
            <a:chExt cx="243" cy="112"/>
          </a:xfrm>
        </p:grpSpPr>
        <p:sp>
          <p:nvSpPr>
            <p:cNvPr id="14238" name="Oval 816"/>
            <p:cNvSpPr>
              <a:spLocks noChangeArrowheads="1"/>
            </p:cNvSpPr>
            <p:nvPr/>
          </p:nvSpPr>
          <p:spPr bwMode="auto">
            <a:xfrm>
              <a:off x="5666" y="2900"/>
              <a:ext cx="243" cy="112"/>
            </a:xfrm>
            <a:prstGeom prst="ellipse">
              <a:avLst/>
            </a:prstGeom>
            <a:solidFill>
              <a:srgbClr val="C1CEFF"/>
            </a:solidFill>
            <a:ln w="12699">
              <a:solidFill>
                <a:schemeClr val="tx1"/>
              </a:solidFill>
              <a:round/>
              <a:headEnd/>
              <a:tailEnd/>
            </a:ln>
          </p:spPr>
          <p:txBody>
            <a:bodyPr wrap="none" anchor="ctr"/>
            <a:lstStyle/>
            <a:p>
              <a:endParaRPr lang="hr-HR"/>
            </a:p>
          </p:txBody>
        </p:sp>
        <p:sp>
          <p:nvSpPr>
            <p:cNvPr id="14239" name="Freeform 817"/>
            <p:cNvSpPr>
              <a:spLocks/>
            </p:cNvSpPr>
            <p:nvPr/>
          </p:nvSpPr>
          <p:spPr bwMode="auto">
            <a:xfrm>
              <a:off x="5777" y="2928"/>
              <a:ext cx="99" cy="67"/>
            </a:xfrm>
            <a:custGeom>
              <a:avLst/>
              <a:gdLst>
                <a:gd name="T0" fmla="*/ 4 w 99"/>
                <a:gd name="T1" fmla="*/ 16 h 67"/>
                <a:gd name="T2" fmla="*/ 13 w 99"/>
                <a:gd name="T3" fmla="*/ 10 h 67"/>
                <a:gd name="T4" fmla="*/ 24 w 99"/>
                <a:gd name="T5" fmla="*/ 17 h 67"/>
                <a:gd name="T6" fmla="*/ 29 w 99"/>
                <a:gd name="T7" fmla="*/ 26 h 67"/>
                <a:gd name="T8" fmla="*/ 41 w 99"/>
                <a:gd name="T9" fmla="*/ 21 h 67"/>
                <a:gd name="T10" fmla="*/ 42 w 99"/>
                <a:gd name="T11" fmla="*/ 9 h 67"/>
                <a:gd name="T12" fmla="*/ 55 w 99"/>
                <a:gd name="T13" fmla="*/ 11 h 67"/>
                <a:gd name="T14" fmla="*/ 56 w 99"/>
                <a:gd name="T15" fmla="*/ 24 h 67"/>
                <a:gd name="T16" fmla="*/ 67 w 99"/>
                <a:gd name="T17" fmla="*/ 28 h 67"/>
                <a:gd name="T18" fmla="*/ 75 w 99"/>
                <a:gd name="T19" fmla="*/ 22 h 67"/>
                <a:gd name="T20" fmla="*/ 82 w 99"/>
                <a:gd name="T21" fmla="*/ 12 h 67"/>
                <a:gd name="T22" fmla="*/ 87 w 99"/>
                <a:gd name="T23" fmla="*/ 0 h 67"/>
                <a:gd name="T24" fmla="*/ 98 w 99"/>
                <a:gd name="T25" fmla="*/ 5 h 67"/>
                <a:gd name="T26" fmla="*/ 98 w 99"/>
                <a:gd name="T27" fmla="*/ 18 h 67"/>
                <a:gd name="T28" fmla="*/ 92 w 99"/>
                <a:gd name="T29" fmla="*/ 29 h 67"/>
                <a:gd name="T30" fmla="*/ 97 w 99"/>
                <a:gd name="T31" fmla="*/ 41 h 67"/>
                <a:gd name="T32" fmla="*/ 89 w 99"/>
                <a:gd name="T33" fmla="*/ 50 h 67"/>
                <a:gd name="T34" fmla="*/ 80 w 99"/>
                <a:gd name="T35" fmla="*/ 43 h 67"/>
                <a:gd name="T36" fmla="*/ 72 w 99"/>
                <a:gd name="T37" fmla="*/ 53 h 67"/>
                <a:gd name="T38" fmla="*/ 82 w 99"/>
                <a:gd name="T39" fmla="*/ 60 h 67"/>
                <a:gd name="T40" fmla="*/ 74 w 99"/>
                <a:gd name="T41" fmla="*/ 66 h 67"/>
                <a:gd name="T42" fmla="*/ 62 w 99"/>
                <a:gd name="T43" fmla="*/ 64 h 67"/>
                <a:gd name="T44" fmla="*/ 60 w 99"/>
                <a:gd name="T45" fmla="*/ 52 h 67"/>
                <a:gd name="T46" fmla="*/ 51 w 99"/>
                <a:gd name="T47" fmla="*/ 44 h 67"/>
                <a:gd name="T48" fmla="*/ 46 w 99"/>
                <a:gd name="T49" fmla="*/ 56 h 67"/>
                <a:gd name="T50" fmla="*/ 39 w 99"/>
                <a:gd name="T51" fmla="*/ 58 h 67"/>
                <a:gd name="T52" fmla="*/ 31 w 99"/>
                <a:gd name="T53" fmla="*/ 46 h 67"/>
                <a:gd name="T54" fmla="*/ 23 w 99"/>
                <a:gd name="T55" fmla="*/ 52 h 67"/>
                <a:gd name="T56" fmla="*/ 12 w 99"/>
                <a:gd name="T57" fmla="*/ 55 h 67"/>
                <a:gd name="T58" fmla="*/ 2 w 99"/>
                <a:gd name="T59" fmla="*/ 48 h 67"/>
                <a:gd name="T60" fmla="*/ 1 w 99"/>
                <a:gd name="T61" fmla="*/ 34 h 67"/>
                <a:gd name="T62" fmla="*/ 2 w 99"/>
                <a:gd name="T63" fmla="*/ 22 h 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9"/>
                <a:gd name="T97" fmla="*/ 0 h 67"/>
                <a:gd name="T98" fmla="*/ 99 w 99"/>
                <a:gd name="T99" fmla="*/ 67 h 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9" h="67">
                  <a:moveTo>
                    <a:pt x="2" y="22"/>
                  </a:moveTo>
                  <a:lnTo>
                    <a:pt x="4" y="16"/>
                  </a:lnTo>
                  <a:lnTo>
                    <a:pt x="6" y="11"/>
                  </a:lnTo>
                  <a:lnTo>
                    <a:pt x="13" y="10"/>
                  </a:lnTo>
                  <a:lnTo>
                    <a:pt x="20" y="10"/>
                  </a:lnTo>
                  <a:lnTo>
                    <a:pt x="24" y="17"/>
                  </a:lnTo>
                  <a:lnTo>
                    <a:pt x="24" y="24"/>
                  </a:lnTo>
                  <a:lnTo>
                    <a:pt x="29" y="26"/>
                  </a:lnTo>
                  <a:lnTo>
                    <a:pt x="36" y="26"/>
                  </a:lnTo>
                  <a:lnTo>
                    <a:pt x="41" y="21"/>
                  </a:lnTo>
                  <a:lnTo>
                    <a:pt x="43" y="15"/>
                  </a:lnTo>
                  <a:lnTo>
                    <a:pt x="42" y="9"/>
                  </a:lnTo>
                  <a:lnTo>
                    <a:pt x="50" y="9"/>
                  </a:lnTo>
                  <a:lnTo>
                    <a:pt x="55" y="11"/>
                  </a:lnTo>
                  <a:lnTo>
                    <a:pt x="55" y="17"/>
                  </a:lnTo>
                  <a:lnTo>
                    <a:pt x="56" y="24"/>
                  </a:lnTo>
                  <a:lnTo>
                    <a:pt x="61" y="26"/>
                  </a:lnTo>
                  <a:lnTo>
                    <a:pt x="67" y="28"/>
                  </a:lnTo>
                  <a:lnTo>
                    <a:pt x="73" y="28"/>
                  </a:lnTo>
                  <a:lnTo>
                    <a:pt x="75" y="22"/>
                  </a:lnTo>
                  <a:lnTo>
                    <a:pt x="77" y="16"/>
                  </a:lnTo>
                  <a:lnTo>
                    <a:pt x="82" y="12"/>
                  </a:lnTo>
                  <a:lnTo>
                    <a:pt x="82" y="5"/>
                  </a:lnTo>
                  <a:lnTo>
                    <a:pt x="87" y="0"/>
                  </a:lnTo>
                  <a:lnTo>
                    <a:pt x="92" y="2"/>
                  </a:lnTo>
                  <a:lnTo>
                    <a:pt x="98" y="5"/>
                  </a:lnTo>
                  <a:lnTo>
                    <a:pt x="98" y="12"/>
                  </a:lnTo>
                  <a:lnTo>
                    <a:pt x="98" y="18"/>
                  </a:lnTo>
                  <a:lnTo>
                    <a:pt x="94" y="24"/>
                  </a:lnTo>
                  <a:lnTo>
                    <a:pt x="92" y="29"/>
                  </a:lnTo>
                  <a:lnTo>
                    <a:pt x="96" y="34"/>
                  </a:lnTo>
                  <a:lnTo>
                    <a:pt x="97" y="41"/>
                  </a:lnTo>
                  <a:lnTo>
                    <a:pt x="95" y="46"/>
                  </a:lnTo>
                  <a:lnTo>
                    <a:pt x="89" y="50"/>
                  </a:lnTo>
                  <a:lnTo>
                    <a:pt x="84" y="48"/>
                  </a:lnTo>
                  <a:lnTo>
                    <a:pt x="80" y="43"/>
                  </a:lnTo>
                  <a:lnTo>
                    <a:pt x="74" y="47"/>
                  </a:lnTo>
                  <a:lnTo>
                    <a:pt x="72" y="53"/>
                  </a:lnTo>
                  <a:lnTo>
                    <a:pt x="76" y="57"/>
                  </a:lnTo>
                  <a:lnTo>
                    <a:pt x="82" y="60"/>
                  </a:lnTo>
                  <a:lnTo>
                    <a:pt x="81" y="66"/>
                  </a:lnTo>
                  <a:lnTo>
                    <a:pt x="74" y="66"/>
                  </a:lnTo>
                  <a:lnTo>
                    <a:pt x="67" y="66"/>
                  </a:lnTo>
                  <a:lnTo>
                    <a:pt x="62" y="64"/>
                  </a:lnTo>
                  <a:lnTo>
                    <a:pt x="61" y="58"/>
                  </a:lnTo>
                  <a:lnTo>
                    <a:pt x="60" y="52"/>
                  </a:lnTo>
                  <a:lnTo>
                    <a:pt x="56" y="47"/>
                  </a:lnTo>
                  <a:lnTo>
                    <a:pt x="51" y="44"/>
                  </a:lnTo>
                  <a:lnTo>
                    <a:pt x="48" y="50"/>
                  </a:lnTo>
                  <a:lnTo>
                    <a:pt x="46" y="56"/>
                  </a:lnTo>
                  <a:lnTo>
                    <a:pt x="44" y="61"/>
                  </a:lnTo>
                  <a:lnTo>
                    <a:pt x="39" y="58"/>
                  </a:lnTo>
                  <a:lnTo>
                    <a:pt x="36" y="51"/>
                  </a:lnTo>
                  <a:lnTo>
                    <a:pt x="31" y="46"/>
                  </a:lnTo>
                  <a:lnTo>
                    <a:pt x="25" y="47"/>
                  </a:lnTo>
                  <a:lnTo>
                    <a:pt x="23" y="52"/>
                  </a:lnTo>
                  <a:lnTo>
                    <a:pt x="17" y="57"/>
                  </a:lnTo>
                  <a:lnTo>
                    <a:pt x="12" y="55"/>
                  </a:lnTo>
                  <a:lnTo>
                    <a:pt x="6" y="53"/>
                  </a:lnTo>
                  <a:lnTo>
                    <a:pt x="2" y="48"/>
                  </a:lnTo>
                  <a:lnTo>
                    <a:pt x="2" y="41"/>
                  </a:lnTo>
                  <a:lnTo>
                    <a:pt x="1" y="34"/>
                  </a:lnTo>
                  <a:lnTo>
                    <a:pt x="0" y="27"/>
                  </a:lnTo>
                  <a:lnTo>
                    <a:pt x="2" y="22"/>
                  </a:lnTo>
                </a:path>
              </a:pathLst>
            </a:custGeom>
            <a:solidFill>
              <a:srgbClr val="081D58"/>
            </a:solidFill>
            <a:ln w="12699" cap="rnd">
              <a:solidFill>
                <a:schemeClr val="tx1"/>
              </a:solidFill>
              <a:round/>
              <a:headEnd type="none" w="sm" len="sm"/>
              <a:tailEnd type="none" w="sm" len="sm"/>
            </a:ln>
          </p:spPr>
          <p:txBody>
            <a:bodyPr/>
            <a:lstStyle/>
            <a:p>
              <a:endParaRPr lang="hr-HR"/>
            </a:p>
          </p:txBody>
        </p:sp>
        <p:sp>
          <p:nvSpPr>
            <p:cNvPr id="14240" name="Oval 818"/>
            <p:cNvSpPr>
              <a:spLocks noChangeArrowheads="1"/>
            </p:cNvSpPr>
            <p:nvPr/>
          </p:nvSpPr>
          <p:spPr bwMode="auto">
            <a:xfrm>
              <a:off x="5886" y="2941"/>
              <a:ext cx="14" cy="18"/>
            </a:xfrm>
            <a:prstGeom prst="ellipse">
              <a:avLst/>
            </a:prstGeom>
            <a:solidFill>
              <a:srgbClr val="063DE8"/>
            </a:solidFill>
            <a:ln w="9525">
              <a:noFill/>
              <a:round/>
              <a:headEnd/>
              <a:tailEnd/>
            </a:ln>
          </p:spPr>
          <p:txBody>
            <a:bodyPr wrap="none" anchor="ctr"/>
            <a:lstStyle/>
            <a:p>
              <a:endParaRPr lang="hr-HR"/>
            </a:p>
          </p:txBody>
        </p:sp>
        <p:sp>
          <p:nvSpPr>
            <p:cNvPr id="14241" name="Oval 819"/>
            <p:cNvSpPr>
              <a:spLocks noChangeArrowheads="1"/>
            </p:cNvSpPr>
            <p:nvPr/>
          </p:nvSpPr>
          <p:spPr bwMode="auto">
            <a:xfrm>
              <a:off x="5715" y="2949"/>
              <a:ext cx="14" cy="18"/>
            </a:xfrm>
            <a:prstGeom prst="ellipse">
              <a:avLst/>
            </a:prstGeom>
            <a:solidFill>
              <a:srgbClr val="063DE8"/>
            </a:solidFill>
            <a:ln w="9525">
              <a:noFill/>
              <a:round/>
              <a:headEnd/>
              <a:tailEnd/>
            </a:ln>
          </p:spPr>
          <p:txBody>
            <a:bodyPr wrap="none" anchor="ctr"/>
            <a:lstStyle/>
            <a:p>
              <a:endParaRPr lang="hr-HR"/>
            </a:p>
          </p:txBody>
        </p:sp>
        <p:sp>
          <p:nvSpPr>
            <p:cNvPr id="14242" name="Oval 820"/>
            <p:cNvSpPr>
              <a:spLocks noChangeArrowheads="1"/>
            </p:cNvSpPr>
            <p:nvPr/>
          </p:nvSpPr>
          <p:spPr bwMode="auto">
            <a:xfrm>
              <a:off x="5763" y="2979"/>
              <a:ext cx="14" cy="17"/>
            </a:xfrm>
            <a:prstGeom prst="ellipse">
              <a:avLst/>
            </a:prstGeom>
            <a:solidFill>
              <a:srgbClr val="063DE8"/>
            </a:solidFill>
            <a:ln w="9525">
              <a:noFill/>
              <a:round/>
              <a:headEnd/>
              <a:tailEnd/>
            </a:ln>
          </p:spPr>
          <p:txBody>
            <a:bodyPr wrap="none" anchor="ctr"/>
            <a:lstStyle/>
            <a:p>
              <a:endParaRPr lang="hr-HR"/>
            </a:p>
          </p:txBody>
        </p:sp>
        <p:sp>
          <p:nvSpPr>
            <p:cNvPr id="14243" name="Oval 821"/>
            <p:cNvSpPr>
              <a:spLocks noChangeArrowheads="1"/>
            </p:cNvSpPr>
            <p:nvPr/>
          </p:nvSpPr>
          <p:spPr bwMode="auto">
            <a:xfrm>
              <a:off x="5751" y="2949"/>
              <a:ext cx="14" cy="18"/>
            </a:xfrm>
            <a:prstGeom prst="ellipse">
              <a:avLst/>
            </a:prstGeom>
            <a:solidFill>
              <a:srgbClr val="063DE8"/>
            </a:solidFill>
            <a:ln w="9525">
              <a:noFill/>
              <a:round/>
              <a:headEnd/>
              <a:tailEnd/>
            </a:ln>
          </p:spPr>
          <p:txBody>
            <a:bodyPr wrap="none" anchor="ctr"/>
            <a:lstStyle/>
            <a:p>
              <a:endParaRPr lang="hr-HR"/>
            </a:p>
          </p:txBody>
        </p:sp>
        <p:sp>
          <p:nvSpPr>
            <p:cNvPr id="14244" name="Oval 822"/>
            <p:cNvSpPr>
              <a:spLocks noChangeArrowheads="1"/>
            </p:cNvSpPr>
            <p:nvPr/>
          </p:nvSpPr>
          <p:spPr bwMode="auto">
            <a:xfrm>
              <a:off x="5802" y="2912"/>
              <a:ext cx="14" cy="17"/>
            </a:xfrm>
            <a:prstGeom prst="ellipse">
              <a:avLst/>
            </a:prstGeom>
            <a:solidFill>
              <a:srgbClr val="063DE8"/>
            </a:solidFill>
            <a:ln w="9525">
              <a:noFill/>
              <a:round/>
              <a:headEnd/>
              <a:tailEnd/>
            </a:ln>
          </p:spPr>
          <p:txBody>
            <a:bodyPr wrap="none" anchor="ctr"/>
            <a:lstStyle/>
            <a:p>
              <a:endParaRPr lang="hr-HR"/>
            </a:p>
          </p:txBody>
        </p:sp>
        <p:sp>
          <p:nvSpPr>
            <p:cNvPr id="14245" name="Oval 823"/>
            <p:cNvSpPr>
              <a:spLocks noChangeArrowheads="1"/>
            </p:cNvSpPr>
            <p:nvPr/>
          </p:nvSpPr>
          <p:spPr bwMode="auto">
            <a:xfrm>
              <a:off x="5796" y="2988"/>
              <a:ext cx="14" cy="18"/>
            </a:xfrm>
            <a:prstGeom prst="ellipse">
              <a:avLst/>
            </a:prstGeom>
            <a:solidFill>
              <a:srgbClr val="063DE8"/>
            </a:solidFill>
            <a:ln w="9525">
              <a:noFill/>
              <a:round/>
              <a:headEnd/>
              <a:tailEnd/>
            </a:ln>
          </p:spPr>
          <p:txBody>
            <a:bodyPr wrap="none" anchor="ctr"/>
            <a:lstStyle/>
            <a:p>
              <a:endParaRPr lang="hr-HR"/>
            </a:p>
          </p:txBody>
        </p:sp>
        <p:sp>
          <p:nvSpPr>
            <p:cNvPr id="14246" name="Oval 824"/>
            <p:cNvSpPr>
              <a:spLocks noChangeArrowheads="1"/>
            </p:cNvSpPr>
            <p:nvPr/>
          </p:nvSpPr>
          <p:spPr bwMode="auto">
            <a:xfrm>
              <a:off x="5769" y="2911"/>
              <a:ext cx="14" cy="17"/>
            </a:xfrm>
            <a:prstGeom prst="ellipse">
              <a:avLst/>
            </a:prstGeom>
            <a:solidFill>
              <a:srgbClr val="063DE8"/>
            </a:solidFill>
            <a:ln w="9525">
              <a:noFill/>
              <a:round/>
              <a:headEnd/>
              <a:tailEnd/>
            </a:ln>
          </p:spPr>
          <p:txBody>
            <a:bodyPr wrap="none" anchor="ctr"/>
            <a:lstStyle/>
            <a:p>
              <a:endParaRPr lang="hr-HR"/>
            </a:p>
          </p:txBody>
        </p:sp>
        <p:sp>
          <p:nvSpPr>
            <p:cNvPr id="14247" name="Oval 825"/>
            <p:cNvSpPr>
              <a:spLocks noChangeArrowheads="1"/>
            </p:cNvSpPr>
            <p:nvPr/>
          </p:nvSpPr>
          <p:spPr bwMode="auto">
            <a:xfrm>
              <a:off x="5729" y="2973"/>
              <a:ext cx="15" cy="17"/>
            </a:xfrm>
            <a:prstGeom prst="ellipse">
              <a:avLst/>
            </a:prstGeom>
            <a:solidFill>
              <a:srgbClr val="063DE8"/>
            </a:solidFill>
            <a:ln w="9525">
              <a:noFill/>
              <a:round/>
              <a:headEnd/>
              <a:tailEnd/>
            </a:ln>
          </p:spPr>
          <p:txBody>
            <a:bodyPr wrap="none" anchor="ctr"/>
            <a:lstStyle/>
            <a:p>
              <a:endParaRPr lang="hr-HR"/>
            </a:p>
          </p:txBody>
        </p:sp>
        <p:sp>
          <p:nvSpPr>
            <p:cNvPr id="14248" name="Oval 826"/>
            <p:cNvSpPr>
              <a:spLocks noChangeArrowheads="1"/>
            </p:cNvSpPr>
            <p:nvPr/>
          </p:nvSpPr>
          <p:spPr bwMode="auto">
            <a:xfrm>
              <a:off x="5682" y="2943"/>
              <a:ext cx="15" cy="18"/>
            </a:xfrm>
            <a:prstGeom prst="ellipse">
              <a:avLst/>
            </a:prstGeom>
            <a:solidFill>
              <a:srgbClr val="063DE8"/>
            </a:solidFill>
            <a:ln w="9525">
              <a:noFill/>
              <a:round/>
              <a:headEnd/>
              <a:tailEnd/>
            </a:ln>
          </p:spPr>
          <p:txBody>
            <a:bodyPr wrap="none" anchor="ctr"/>
            <a:lstStyle/>
            <a:p>
              <a:endParaRPr lang="hr-HR"/>
            </a:p>
          </p:txBody>
        </p:sp>
        <p:sp>
          <p:nvSpPr>
            <p:cNvPr id="14249" name="Oval 827"/>
            <p:cNvSpPr>
              <a:spLocks noChangeArrowheads="1"/>
            </p:cNvSpPr>
            <p:nvPr/>
          </p:nvSpPr>
          <p:spPr bwMode="auto">
            <a:xfrm>
              <a:off x="5735" y="2920"/>
              <a:ext cx="15" cy="18"/>
            </a:xfrm>
            <a:prstGeom prst="ellipse">
              <a:avLst/>
            </a:prstGeom>
            <a:solidFill>
              <a:srgbClr val="063DE8"/>
            </a:solidFill>
            <a:ln w="9525">
              <a:noFill/>
              <a:round/>
              <a:headEnd/>
              <a:tailEnd/>
            </a:ln>
          </p:spPr>
          <p:txBody>
            <a:bodyPr wrap="none" anchor="ctr"/>
            <a:lstStyle/>
            <a:p>
              <a:endParaRPr lang="hr-HR"/>
            </a:p>
          </p:txBody>
        </p:sp>
      </p:grpSp>
      <p:sp>
        <p:nvSpPr>
          <p:cNvPr id="14088" name="Oval 828"/>
          <p:cNvSpPr>
            <a:spLocks noChangeArrowheads="1"/>
          </p:cNvSpPr>
          <p:nvPr/>
        </p:nvSpPr>
        <p:spPr bwMode="auto">
          <a:xfrm>
            <a:off x="7537450" y="3889375"/>
            <a:ext cx="23813" cy="26988"/>
          </a:xfrm>
          <a:prstGeom prst="ellipse">
            <a:avLst/>
          </a:prstGeom>
          <a:solidFill>
            <a:srgbClr val="063DE8"/>
          </a:solidFill>
          <a:ln w="9525">
            <a:noFill/>
            <a:round/>
            <a:headEnd/>
            <a:tailEnd/>
          </a:ln>
        </p:spPr>
        <p:txBody>
          <a:bodyPr wrap="none" anchor="ctr"/>
          <a:lstStyle/>
          <a:p>
            <a:endParaRPr lang="hr-HR"/>
          </a:p>
        </p:txBody>
      </p:sp>
      <p:sp>
        <p:nvSpPr>
          <p:cNvPr id="14089" name="Oval 829"/>
          <p:cNvSpPr>
            <a:spLocks noChangeArrowheads="1"/>
          </p:cNvSpPr>
          <p:nvPr/>
        </p:nvSpPr>
        <p:spPr bwMode="auto">
          <a:xfrm>
            <a:off x="7569200" y="3859213"/>
            <a:ext cx="23813" cy="26987"/>
          </a:xfrm>
          <a:prstGeom prst="ellipse">
            <a:avLst/>
          </a:prstGeom>
          <a:solidFill>
            <a:srgbClr val="063DE8"/>
          </a:solidFill>
          <a:ln w="9525">
            <a:noFill/>
            <a:round/>
            <a:headEnd/>
            <a:tailEnd/>
          </a:ln>
        </p:spPr>
        <p:txBody>
          <a:bodyPr wrap="none" anchor="ctr"/>
          <a:lstStyle/>
          <a:p>
            <a:endParaRPr lang="hr-HR"/>
          </a:p>
        </p:txBody>
      </p:sp>
      <p:sp>
        <p:nvSpPr>
          <p:cNvPr id="14090" name="Oval 830"/>
          <p:cNvSpPr>
            <a:spLocks noChangeArrowheads="1"/>
          </p:cNvSpPr>
          <p:nvPr/>
        </p:nvSpPr>
        <p:spPr bwMode="auto">
          <a:xfrm>
            <a:off x="7554913" y="3805238"/>
            <a:ext cx="23812" cy="26987"/>
          </a:xfrm>
          <a:prstGeom prst="ellipse">
            <a:avLst/>
          </a:prstGeom>
          <a:solidFill>
            <a:srgbClr val="063DE8"/>
          </a:solidFill>
          <a:ln w="9525">
            <a:noFill/>
            <a:round/>
            <a:headEnd/>
            <a:tailEnd/>
          </a:ln>
        </p:spPr>
        <p:txBody>
          <a:bodyPr wrap="none" anchor="ctr"/>
          <a:lstStyle/>
          <a:p>
            <a:endParaRPr lang="hr-HR"/>
          </a:p>
        </p:txBody>
      </p:sp>
      <p:sp>
        <p:nvSpPr>
          <p:cNvPr id="14091" name="Oval 831"/>
          <p:cNvSpPr>
            <a:spLocks noChangeArrowheads="1"/>
          </p:cNvSpPr>
          <p:nvPr/>
        </p:nvSpPr>
        <p:spPr bwMode="auto">
          <a:xfrm>
            <a:off x="7562850" y="3756025"/>
            <a:ext cx="23813" cy="26988"/>
          </a:xfrm>
          <a:prstGeom prst="ellipse">
            <a:avLst/>
          </a:prstGeom>
          <a:solidFill>
            <a:srgbClr val="063DE8"/>
          </a:solidFill>
          <a:ln w="9525">
            <a:noFill/>
            <a:round/>
            <a:headEnd/>
            <a:tailEnd/>
          </a:ln>
        </p:spPr>
        <p:txBody>
          <a:bodyPr wrap="none" anchor="ctr"/>
          <a:lstStyle/>
          <a:p>
            <a:endParaRPr lang="hr-HR"/>
          </a:p>
        </p:txBody>
      </p:sp>
      <p:sp>
        <p:nvSpPr>
          <p:cNvPr id="14092" name="Oval 832"/>
          <p:cNvSpPr>
            <a:spLocks noChangeArrowheads="1"/>
          </p:cNvSpPr>
          <p:nvPr/>
        </p:nvSpPr>
        <p:spPr bwMode="auto">
          <a:xfrm>
            <a:off x="7542213" y="3703638"/>
            <a:ext cx="23812" cy="26987"/>
          </a:xfrm>
          <a:prstGeom prst="ellipse">
            <a:avLst/>
          </a:prstGeom>
          <a:solidFill>
            <a:srgbClr val="063DE8"/>
          </a:solidFill>
          <a:ln w="9525">
            <a:noFill/>
            <a:round/>
            <a:headEnd/>
            <a:tailEnd/>
          </a:ln>
        </p:spPr>
        <p:txBody>
          <a:bodyPr wrap="none" anchor="ctr"/>
          <a:lstStyle/>
          <a:p>
            <a:endParaRPr lang="hr-HR"/>
          </a:p>
        </p:txBody>
      </p:sp>
      <p:sp>
        <p:nvSpPr>
          <p:cNvPr id="14093" name="Oval 833"/>
          <p:cNvSpPr>
            <a:spLocks noChangeArrowheads="1"/>
          </p:cNvSpPr>
          <p:nvPr/>
        </p:nvSpPr>
        <p:spPr bwMode="auto">
          <a:xfrm>
            <a:off x="7024688" y="3851275"/>
            <a:ext cx="22225" cy="26988"/>
          </a:xfrm>
          <a:prstGeom prst="ellipse">
            <a:avLst/>
          </a:prstGeom>
          <a:solidFill>
            <a:srgbClr val="063DE8"/>
          </a:solidFill>
          <a:ln w="9525">
            <a:noFill/>
            <a:round/>
            <a:headEnd/>
            <a:tailEnd/>
          </a:ln>
        </p:spPr>
        <p:txBody>
          <a:bodyPr wrap="none" anchor="ctr"/>
          <a:lstStyle/>
          <a:p>
            <a:endParaRPr lang="hr-HR"/>
          </a:p>
        </p:txBody>
      </p:sp>
      <p:sp>
        <p:nvSpPr>
          <p:cNvPr id="14094" name="Oval 834"/>
          <p:cNvSpPr>
            <a:spLocks noChangeArrowheads="1"/>
          </p:cNvSpPr>
          <p:nvPr/>
        </p:nvSpPr>
        <p:spPr bwMode="auto">
          <a:xfrm>
            <a:off x="7029450" y="3795713"/>
            <a:ext cx="23813" cy="26987"/>
          </a:xfrm>
          <a:prstGeom prst="ellipse">
            <a:avLst/>
          </a:prstGeom>
          <a:solidFill>
            <a:srgbClr val="063DE8"/>
          </a:solidFill>
          <a:ln w="9525">
            <a:noFill/>
            <a:round/>
            <a:headEnd/>
            <a:tailEnd/>
          </a:ln>
        </p:spPr>
        <p:txBody>
          <a:bodyPr wrap="none" anchor="ctr"/>
          <a:lstStyle/>
          <a:p>
            <a:endParaRPr lang="hr-HR"/>
          </a:p>
        </p:txBody>
      </p:sp>
      <p:sp>
        <p:nvSpPr>
          <p:cNvPr id="14095" name="Oval 835"/>
          <p:cNvSpPr>
            <a:spLocks noChangeArrowheads="1"/>
          </p:cNvSpPr>
          <p:nvPr/>
        </p:nvSpPr>
        <p:spPr bwMode="auto">
          <a:xfrm>
            <a:off x="7005638" y="3754438"/>
            <a:ext cx="23812" cy="25400"/>
          </a:xfrm>
          <a:prstGeom prst="ellipse">
            <a:avLst/>
          </a:prstGeom>
          <a:solidFill>
            <a:srgbClr val="063DE8"/>
          </a:solidFill>
          <a:ln w="9525">
            <a:noFill/>
            <a:round/>
            <a:headEnd/>
            <a:tailEnd/>
          </a:ln>
        </p:spPr>
        <p:txBody>
          <a:bodyPr wrap="none" anchor="ctr"/>
          <a:lstStyle/>
          <a:p>
            <a:endParaRPr lang="hr-HR"/>
          </a:p>
        </p:txBody>
      </p:sp>
      <p:sp>
        <p:nvSpPr>
          <p:cNvPr id="14096" name="Oval 836"/>
          <p:cNvSpPr>
            <a:spLocks noChangeArrowheads="1"/>
          </p:cNvSpPr>
          <p:nvPr/>
        </p:nvSpPr>
        <p:spPr bwMode="auto">
          <a:xfrm>
            <a:off x="7045325" y="3724275"/>
            <a:ext cx="22225" cy="26988"/>
          </a:xfrm>
          <a:prstGeom prst="ellipse">
            <a:avLst/>
          </a:prstGeom>
          <a:solidFill>
            <a:srgbClr val="063DE8"/>
          </a:solidFill>
          <a:ln w="9525">
            <a:noFill/>
            <a:round/>
            <a:headEnd/>
            <a:tailEnd/>
          </a:ln>
        </p:spPr>
        <p:txBody>
          <a:bodyPr wrap="none" anchor="ctr"/>
          <a:lstStyle/>
          <a:p>
            <a:endParaRPr lang="hr-HR"/>
          </a:p>
        </p:txBody>
      </p:sp>
      <p:sp>
        <p:nvSpPr>
          <p:cNvPr id="14097" name="Oval 837"/>
          <p:cNvSpPr>
            <a:spLocks noChangeArrowheads="1"/>
          </p:cNvSpPr>
          <p:nvPr/>
        </p:nvSpPr>
        <p:spPr bwMode="auto">
          <a:xfrm>
            <a:off x="7013575" y="3690938"/>
            <a:ext cx="23813" cy="26987"/>
          </a:xfrm>
          <a:prstGeom prst="ellipse">
            <a:avLst/>
          </a:prstGeom>
          <a:solidFill>
            <a:srgbClr val="063DE8"/>
          </a:solidFill>
          <a:ln w="9525">
            <a:noFill/>
            <a:round/>
            <a:headEnd/>
            <a:tailEnd/>
          </a:ln>
        </p:spPr>
        <p:txBody>
          <a:bodyPr wrap="none" anchor="ctr"/>
          <a:lstStyle/>
          <a:p>
            <a:endParaRPr lang="hr-HR"/>
          </a:p>
        </p:txBody>
      </p:sp>
      <p:sp>
        <p:nvSpPr>
          <p:cNvPr id="14098" name="Oval 838"/>
          <p:cNvSpPr>
            <a:spLocks noChangeArrowheads="1"/>
          </p:cNvSpPr>
          <p:nvPr/>
        </p:nvSpPr>
        <p:spPr bwMode="auto">
          <a:xfrm>
            <a:off x="7042150" y="3662363"/>
            <a:ext cx="23813" cy="26987"/>
          </a:xfrm>
          <a:prstGeom prst="ellipse">
            <a:avLst/>
          </a:prstGeom>
          <a:solidFill>
            <a:srgbClr val="063DE8"/>
          </a:solidFill>
          <a:ln w="9525">
            <a:noFill/>
            <a:round/>
            <a:headEnd/>
            <a:tailEnd/>
          </a:ln>
        </p:spPr>
        <p:txBody>
          <a:bodyPr wrap="none" anchor="ctr"/>
          <a:lstStyle/>
          <a:p>
            <a:endParaRPr lang="hr-HR"/>
          </a:p>
        </p:txBody>
      </p:sp>
      <p:sp>
        <p:nvSpPr>
          <p:cNvPr id="14099" name="Oval 839"/>
          <p:cNvSpPr>
            <a:spLocks noChangeArrowheads="1"/>
          </p:cNvSpPr>
          <p:nvPr/>
        </p:nvSpPr>
        <p:spPr bwMode="auto">
          <a:xfrm>
            <a:off x="7031038" y="3995738"/>
            <a:ext cx="23812" cy="26987"/>
          </a:xfrm>
          <a:prstGeom prst="ellipse">
            <a:avLst/>
          </a:prstGeom>
          <a:solidFill>
            <a:srgbClr val="063DE8"/>
          </a:solidFill>
          <a:ln w="9525">
            <a:noFill/>
            <a:round/>
            <a:headEnd/>
            <a:tailEnd/>
          </a:ln>
        </p:spPr>
        <p:txBody>
          <a:bodyPr wrap="none" anchor="ctr"/>
          <a:lstStyle/>
          <a:p>
            <a:endParaRPr lang="hr-HR"/>
          </a:p>
        </p:txBody>
      </p:sp>
      <p:grpSp>
        <p:nvGrpSpPr>
          <p:cNvPr id="10" name="Group 840"/>
          <p:cNvGrpSpPr>
            <a:grpSpLocks/>
          </p:cNvGrpSpPr>
          <p:nvPr/>
        </p:nvGrpSpPr>
        <p:grpSpPr bwMode="auto">
          <a:xfrm>
            <a:off x="6186488" y="3135313"/>
            <a:ext cx="284162" cy="268287"/>
            <a:chOff x="4377" y="2407"/>
            <a:chExt cx="202" cy="169"/>
          </a:xfrm>
        </p:grpSpPr>
        <p:sp>
          <p:nvSpPr>
            <p:cNvPr id="14230" name="Freeform 841"/>
            <p:cNvSpPr>
              <a:spLocks/>
            </p:cNvSpPr>
            <p:nvPr/>
          </p:nvSpPr>
          <p:spPr bwMode="auto">
            <a:xfrm>
              <a:off x="4377" y="2407"/>
              <a:ext cx="202" cy="169"/>
            </a:xfrm>
            <a:custGeom>
              <a:avLst/>
              <a:gdLst>
                <a:gd name="T0" fmla="*/ 126 w 202"/>
                <a:gd name="T1" fmla="*/ 6 h 169"/>
                <a:gd name="T2" fmla="*/ 138 w 202"/>
                <a:gd name="T3" fmla="*/ 0 h 169"/>
                <a:gd name="T4" fmla="*/ 149 w 202"/>
                <a:gd name="T5" fmla="*/ 0 h 169"/>
                <a:gd name="T6" fmla="*/ 160 w 202"/>
                <a:gd name="T7" fmla="*/ 3 h 169"/>
                <a:gd name="T8" fmla="*/ 166 w 202"/>
                <a:gd name="T9" fmla="*/ 15 h 169"/>
                <a:gd name="T10" fmla="*/ 165 w 202"/>
                <a:gd name="T11" fmla="*/ 26 h 169"/>
                <a:gd name="T12" fmla="*/ 163 w 202"/>
                <a:gd name="T13" fmla="*/ 37 h 169"/>
                <a:gd name="T14" fmla="*/ 162 w 202"/>
                <a:gd name="T15" fmla="*/ 48 h 169"/>
                <a:gd name="T16" fmla="*/ 168 w 202"/>
                <a:gd name="T17" fmla="*/ 57 h 169"/>
                <a:gd name="T18" fmla="*/ 182 w 202"/>
                <a:gd name="T19" fmla="*/ 62 h 169"/>
                <a:gd name="T20" fmla="*/ 193 w 202"/>
                <a:gd name="T21" fmla="*/ 68 h 169"/>
                <a:gd name="T22" fmla="*/ 199 w 202"/>
                <a:gd name="T23" fmla="*/ 79 h 169"/>
                <a:gd name="T24" fmla="*/ 198 w 202"/>
                <a:gd name="T25" fmla="*/ 91 h 169"/>
                <a:gd name="T26" fmla="*/ 187 w 202"/>
                <a:gd name="T27" fmla="*/ 96 h 169"/>
                <a:gd name="T28" fmla="*/ 176 w 202"/>
                <a:gd name="T29" fmla="*/ 102 h 169"/>
                <a:gd name="T30" fmla="*/ 165 w 202"/>
                <a:gd name="T31" fmla="*/ 107 h 169"/>
                <a:gd name="T32" fmla="*/ 154 w 202"/>
                <a:gd name="T33" fmla="*/ 113 h 169"/>
                <a:gd name="T34" fmla="*/ 142 w 202"/>
                <a:gd name="T35" fmla="*/ 118 h 169"/>
                <a:gd name="T36" fmla="*/ 139 w 202"/>
                <a:gd name="T37" fmla="*/ 129 h 169"/>
                <a:gd name="T38" fmla="*/ 139 w 202"/>
                <a:gd name="T39" fmla="*/ 141 h 169"/>
                <a:gd name="T40" fmla="*/ 136 w 202"/>
                <a:gd name="T41" fmla="*/ 152 h 169"/>
                <a:gd name="T42" fmla="*/ 128 w 202"/>
                <a:gd name="T43" fmla="*/ 160 h 169"/>
                <a:gd name="T44" fmla="*/ 114 w 202"/>
                <a:gd name="T45" fmla="*/ 166 h 169"/>
                <a:gd name="T46" fmla="*/ 103 w 202"/>
                <a:gd name="T47" fmla="*/ 168 h 169"/>
                <a:gd name="T48" fmla="*/ 92 w 202"/>
                <a:gd name="T49" fmla="*/ 163 h 169"/>
                <a:gd name="T50" fmla="*/ 89 w 202"/>
                <a:gd name="T51" fmla="*/ 151 h 169"/>
                <a:gd name="T52" fmla="*/ 83 w 202"/>
                <a:gd name="T53" fmla="*/ 140 h 169"/>
                <a:gd name="T54" fmla="*/ 72 w 202"/>
                <a:gd name="T55" fmla="*/ 137 h 169"/>
                <a:gd name="T56" fmla="*/ 61 w 202"/>
                <a:gd name="T57" fmla="*/ 137 h 169"/>
                <a:gd name="T58" fmla="*/ 50 w 202"/>
                <a:gd name="T59" fmla="*/ 143 h 169"/>
                <a:gd name="T60" fmla="*/ 36 w 202"/>
                <a:gd name="T61" fmla="*/ 145 h 169"/>
                <a:gd name="T62" fmla="*/ 25 w 202"/>
                <a:gd name="T63" fmla="*/ 145 h 169"/>
                <a:gd name="T64" fmla="*/ 13 w 202"/>
                <a:gd name="T65" fmla="*/ 142 h 169"/>
                <a:gd name="T66" fmla="*/ 5 w 202"/>
                <a:gd name="T67" fmla="*/ 134 h 169"/>
                <a:gd name="T68" fmla="*/ 0 w 202"/>
                <a:gd name="T69" fmla="*/ 123 h 169"/>
                <a:gd name="T70" fmla="*/ 0 w 202"/>
                <a:gd name="T71" fmla="*/ 111 h 169"/>
                <a:gd name="T72" fmla="*/ 11 w 202"/>
                <a:gd name="T73" fmla="*/ 103 h 169"/>
                <a:gd name="T74" fmla="*/ 17 w 202"/>
                <a:gd name="T75" fmla="*/ 92 h 169"/>
                <a:gd name="T76" fmla="*/ 28 w 202"/>
                <a:gd name="T77" fmla="*/ 86 h 169"/>
                <a:gd name="T78" fmla="*/ 34 w 202"/>
                <a:gd name="T79" fmla="*/ 75 h 169"/>
                <a:gd name="T80" fmla="*/ 34 w 202"/>
                <a:gd name="T81" fmla="*/ 64 h 169"/>
                <a:gd name="T82" fmla="*/ 25 w 202"/>
                <a:gd name="T83" fmla="*/ 58 h 169"/>
                <a:gd name="T84" fmla="*/ 17 w 202"/>
                <a:gd name="T85" fmla="*/ 47 h 169"/>
                <a:gd name="T86" fmla="*/ 14 w 202"/>
                <a:gd name="T87" fmla="*/ 36 h 169"/>
                <a:gd name="T88" fmla="*/ 17 w 202"/>
                <a:gd name="T89" fmla="*/ 25 h 169"/>
                <a:gd name="T90" fmla="*/ 31 w 202"/>
                <a:gd name="T91" fmla="*/ 22 h 169"/>
                <a:gd name="T92" fmla="*/ 42 w 202"/>
                <a:gd name="T93" fmla="*/ 19 h 169"/>
                <a:gd name="T94" fmla="*/ 54 w 202"/>
                <a:gd name="T95" fmla="*/ 16 h 169"/>
                <a:gd name="T96" fmla="*/ 65 w 202"/>
                <a:gd name="T97" fmla="*/ 17 h 169"/>
                <a:gd name="T98" fmla="*/ 76 w 202"/>
                <a:gd name="T99" fmla="*/ 17 h 169"/>
                <a:gd name="T100" fmla="*/ 87 w 202"/>
                <a:gd name="T101" fmla="*/ 14 h 169"/>
                <a:gd name="T102" fmla="*/ 96 w 202"/>
                <a:gd name="T103" fmla="*/ 6 h 169"/>
                <a:gd name="T104" fmla="*/ 107 w 202"/>
                <a:gd name="T105" fmla="*/ 3 h 169"/>
                <a:gd name="T106" fmla="*/ 118 w 202"/>
                <a:gd name="T107" fmla="*/ 3 h 1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2"/>
                <a:gd name="T163" fmla="*/ 0 h 169"/>
                <a:gd name="T164" fmla="*/ 202 w 202"/>
                <a:gd name="T165" fmla="*/ 169 h 1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2" h="169">
                  <a:moveTo>
                    <a:pt x="121" y="6"/>
                  </a:moveTo>
                  <a:lnTo>
                    <a:pt x="126" y="6"/>
                  </a:lnTo>
                  <a:lnTo>
                    <a:pt x="132" y="3"/>
                  </a:lnTo>
                  <a:lnTo>
                    <a:pt x="138" y="0"/>
                  </a:lnTo>
                  <a:lnTo>
                    <a:pt x="143" y="0"/>
                  </a:lnTo>
                  <a:lnTo>
                    <a:pt x="149" y="0"/>
                  </a:lnTo>
                  <a:lnTo>
                    <a:pt x="154" y="0"/>
                  </a:lnTo>
                  <a:lnTo>
                    <a:pt x="160" y="3"/>
                  </a:lnTo>
                  <a:lnTo>
                    <a:pt x="163" y="9"/>
                  </a:lnTo>
                  <a:lnTo>
                    <a:pt x="166" y="15"/>
                  </a:lnTo>
                  <a:lnTo>
                    <a:pt x="165" y="20"/>
                  </a:lnTo>
                  <a:lnTo>
                    <a:pt x="165" y="26"/>
                  </a:lnTo>
                  <a:lnTo>
                    <a:pt x="163" y="31"/>
                  </a:lnTo>
                  <a:lnTo>
                    <a:pt x="163" y="37"/>
                  </a:lnTo>
                  <a:lnTo>
                    <a:pt x="163" y="43"/>
                  </a:lnTo>
                  <a:lnTo>
                    <a:pt x="162" y="48"/>
                  </a:lnTo>
                  <a:lnTo>
                    <a:pt x="162" y="54"/>
                  </a:lnTo>
                  <a:lnTo>
                    <a:pt x="168" y="57"/>
                  </a:lnTo>
                  <a:lnTo>
                    <a:pt x="176" y="60"/>
                  </a:lnTo>
                  <a:lnTo>
                    <a:pt x="182" y="62"/>
                  </a:lnTo>
                  <a:lnTo>
                    <a:pt x="187" y="65"/>
                  </a:lnTo>
                  <a:lnTo>
                    <a:pt x="193" y="68"/>
                  </a:lnTo>
                  <a:lnTo>
                    <a:pt x="196" y="74"/>
                  </a:lnTo>
                  <a:lnTo>
                    <a:pt x="199" y="79"/>
                  </a:lnTo>
                  <a:lnTo>
                    <a:pt x="201" y="85"/>
                  </a:lnTo>
                  <a:lnTo>
                    <a:pt x="198" y="91"/>
                  </a:lnTo>
                  <a:lnTo>
                    <a:pt x="193" y="93"/>
                  </a:lnTo>
                  <a:lnTo>
                    <a:pt x="187" y="96"/>
                  </a:lnTo>
                  <a:lnTo>
                    <a:pt x="182" y="99"/>
                  </a:lnTo>
                  <a:lnTo>
                    <a:pt x="176" y="102"/>
                  </a:lnTo>
                  <a:lnTo>
                    <a:pt x="170" y="104"/>
                  </a:lnTo>
                  <a:lnTo>
                    <a:pt x="165" y="107"/>
                  </a:lnTo>
                  <a:lnTo>
                    <a:pt x="159" y="110"/>
                  </a:lnTo>
                  <a:lnTo>
                    <a:pt x="154" y="113"/>
                  </a:lnTo>
                  <a:lnTo>
                    <a:pt x="148" y="115"/>
                  </a:lnTo>
                  <a:lnTo>
                    <a:pt x="142" y="118"/>
                  </a:lnTo>
                  <a:lnTo>
                    <a:pt x="139" y="124"/>
                  </a:lnTo>
                  <a:lnTo>
                    <a:pt x="139" y="129"/>
                  </a:lnTo>
                  <a:lnTo>
                    <a:pt x="139" y="135"/>
                  </a:lnTo>
                  <a:lnTo>
                    <a:pt x="139" y="141"/>
                  </a:lnTo>
                  <a:lnTo>
                    <a:pt x="139" y="146"/>
                  </a:lnTo>
                  <a:lnTo>
                    <a:pt x="136" y="152"/>
                  </a:lnTo>
                  <a:lnTo>
                    <a:pt x="134" y="157"/>
                  </a:lnTo>
                  <a:lnTo>
                    <a:pt x="128" y="160"/>
                  </a:lnTo>
                  <a:lnTo>
                    <a:pt x="122" y="163"/>
                  </a:lnTo>
                  <a:lnTo>
                    <a:pt x="114" y="166"/>
                  </a:lnTo>
                  <a:lnTo>
                    <a:pt x="108" y="168"/>
                  </a:lnTo>
                  <a:lnTo>
                    <a:pt x="103" y="168"/>
                  </a:lnTo>
                  <a:lnTo>
                    <a:pt x="97" y="165"/>
                  </a:lnTo>
                  <a:lnTo>
                    <a:pt x="92" y="163"/>
                  </a:lnTo>
                  <a:lnTo>
                    <a:pt x="92" y="157"/>
                  </a:lnTo>
                  <a:lnTo>
                    <a:pt x="89" y="151"/>
                  </a:lnTo>
                  <a:lnTo>
                    <a:pt x="86" y="146"/>
                  </a:lnTo>
                  <a:lnTo>
                    <a:pt x="83" y="140"/>
                  </a:lnTo>
                  <a:lnTo>
                    <a:pt x="78" y="140"/>
                  </a:lnTo>
                  <a:lnTo>
                    <a:pt x="72" y="137"/>
                  </a:lnTo>
                  <a:lnTo>
                    <a:pt x="67" y="137"/>
                  </a:lnTo>
                  <a:lnTo>
                    <a:pt x="61" y="137"/>
                  </a:lnTo>
                  <a:lnTo>
                    <a:pt x="55" y="140"/>
                  </a:lnTo>
                  <a:lnTo>
                    <a:pt x="50" y="143"/>
                  </a:lnTo>
                  <a:lnTo>
                    <a:pt x="44" y="143"/>
                  </a:lnTo>
                  <a:lnTo>
                    <a:pt x="36" y="145"/>
                  </a:lnTo>
                  <a:lnTo>
                    <a:pt x="30" y="145"/>
                  </a:lnTo>
                  <a:lnTo>
                    <a:pt x="25" y="145"/>
                  </a:lnTo>
                  <a:lnTo>
                    <a:pt x="19" y="145"/>
                  </a:lnTo>
                  <a:lnTo>
                    <a:pt x="13" y="142"/>
                  </a:lnTo>
                  <a:lnTo>
                    <a:pt x="11" y="137"/>
                  </a:lnTo>
                  <a:lnTo>
                    <a:pt x="5" y="134"/>
                  </a:lnTo>
                  <a:lnTo>
                    <a:pt x="2" y="128"/>
                  </a:lnTo>
                  <a:lnTo>
                    <a:pt x="0" y="123"/>
                  </a:lnTo>
                  <a:lnTo>
                    <a:pt x="0" y="117"/>
                  </a:lnTo>
                  <a:lnTo>
                    <a:pt x="0" y="111"/>
                  </a:lnTo>
                  <a:lnTo>
                    <a:pt x="5" y="106"/>
                  </a:lnTo>
                  <a:lnTo>
                    <a:pt x="11" y="103"/>
                  </a:lnTo>
                  <a:lnTo>
                    <a:pt x="14" y="97"/>
                  </a:lnTo>
                  <a:lnTo>
                    <a:pt x="17" y="92"/>
                  </a:lnTo>
                  <a:lnTo>
                    <a:pt x="22" y="89"/>
                  </a:lnTo>
                  <a:lnTo>
                    <a:pt x="28" y="86"/>
                  </a:lnTo>
                  <a:lnTo>
                    <a:pt x="31" y="81"/>
                  </a:lnTo>
                  <a:lnTo>
                    <a:pt x="34" y="75"/>
                  </a:lnTo>
                  <a:lnTo>
                    <a:pt x="36" y="70"/>
                  </a:lnTo>
                  <a:lnTo>
                    <a:pt x="34" y="64"/>
                  </a:lnTo>
                  <a:lnTo>
                    <a:pt x="31" y="58"/>
                  </a:lnTo>
                  <a:lnTo>
                    <a:pt x="25" y="58"/>
                  </a:lnTo>
                  <a:lnTo>
                    <a:pt x="23" y="53"/>
                  </a:lnTo>
                  <a:lnTo>
                    <a:pt x="17" y="47"/>
                  </a:lnTo>
                  <a:lnTo>
                    <a:pt x="14" y="41"/>
                  </a:lnTo>
                  <a:lnTo>
                    <a:pt x="14" y="36"/>
                  </a:lnTo>
                  <a:lnTo>
                    <a:pt x="14" y="30"/>
                  </a:lnTo>
                  <a:lnTo>
                    <a:pt x="17" y="25"/>
                  </a:lnTo>
                  <a:lnTo>
                    <a:pt x="23" y="25"/>
                  </a:lnTo>
                  <a:lnTo>
                    <a:pt x="31" y="22"/>
                  </a:lnTo>
                  <a:lnTo>
                    <a:pt x="37" y="19"/>
                  </a:lnTo>
                  <a:lnTo>
                    <a:pt x="42" y="19"/>
                  </a:lnTo>
                  <a:lnTo>
                    <a:pt x="48" y="16"/>
                  </a:lnTo>
                  <a:lnTo>
                    <a:pt x="54" y="16"/>
                  </a:lnTo>
                  <a:lnTo>
                    <a:pt x="59" y="16"/>
                  </a:lnTo>
                  <a:lnTo>
                    <a:pt x="65" y="17"/>
                  </a:lnTo>
                  <a:lnTo>
                    <a:pt x="70" y="17"/>
                  </a:lnTo>
                  <a:lnTo>
                    <a:pt x="76" y="17"/>
                  </a:lnTo>
                  <a:lnTo>
                    <a:pt x="82" y="17"/>
                  </a:lnTo>
                  <a:lnTo>
                    <a:pt x="87" y="14"/>
                  </a:lnTo>
                  <a:lnTo>
                    <a:pt x="90" y="8"/>
                  </a:lnTo>
                  <a:lnTo>
                    <a:pt x="96" y="6"/>
                  </a:lnTo>
                  <a:lnTo>
                    <a:pt x="101" y="3"/>
                  </a:lnTo>
                  <a:lnTo>
                    <a:pt x="107" y="3"/>
                  </a:lnTo>
                  <a:lnTo>
                    <a:pt x="113" y="3"/>
                  </a:lnTo>
                  <a:lnTo>
                    <a:pt x="118" y="3"/>
                  </a:lnTo>
                  <a:lnTo>
                    <a:pt x="121" y="6"/>
                  </a:lnTo>
                </a:path>
              </a:pathLst>
            </a:custGeom>
            <a:solidFill>
              <a:srgbClr val="C1CEFF"/>
            </a:solidFill>
            <a:ln w="12699" cap="rnd">
              <a:solidFill>
                <a:schemeClr val="tx1"/>
              </a:solidFill>
              <a:round/>
              <a:headEnd type="none" w="sm" len="sm"/>
              <a:tailEnd type="none" w="sm" len="sm"/>
            </a:ln>
          </p:spPr>
          <p:txBody>
            <a:bodyPr/>
            <a:lstStyle/>
            <a:p>
              <a:endParaRPr lang="hr-HR"/>
            </a:p>
          </p:txBody>
        </p:sp>
        <p:sp>
          <p:nvSpPr>
            <p:cNvPr id="14231" name="Freeform 842"/>
            <p:cNvSpPr>
              <a:spLocks/>
            </p:cNvSpPr>
            <p:nvPr/>
          </p:nvSpPr>
          <p:spPr bwMode="auto">
            <a:xfrm>
              <a:off x="4431" y="2431"/>
              <a:ext cx="84" cy="106"/>
            </a:xfrm>
            <a:custGeom>
              <a:avLst/>
              <a:gdLst>
                <a:gd name="T0" fmla="*/ 65 w 84"/>
                <a:gd name="T1" fmla="*/ 95 h 106"/>
                <a:gd name="T2" fmla="*/ 58 w 84"/>
                <a:gd name="T3" fmla="*/ 103 h 106"/>
                <a:gd name="T4" fmla="*/ 45 w 84"/>
                <a:gd name="T5" fmla="*/ 103 h 106"/>
                <a:gd name="T6" fmla="*/ 35 w 84"/>
                <a:gd name="T7" fmla="*/ 102 h 106"/>
                <a:gd name="T8" fmla="*/ 27 w 84"/>
                <a:gd name="T9" fmla="*/ 93 h 106"/>
                <a:gd name="T10" fmla="*/ 24 w 84"/>
                <a:gd name="T11" fmla="*/ 81 h 106"/>
                <a:gd name="T12" fmla="*/ 17 w 84"/>
                <a:gd name="T13" fmla="*/ 72 h 106"/>
                <a:gd name="T14" fmla="*/ 8 w 84"/>
                <a:gd name="T15" fmla="*/ 66 h 106"/>
                <a:gd name="T16" fmla="*/ 0 w 84"/>
                <a:gd name="T17" fmla="*/ 58 h 106"/>
                <a:gd name="T18" fmla="*/ 3 w 84"/>
                <a:gd name="T19" fmla="*/ 46 h 106"/>
                <a:gd name="T20" fmla="*/ 11 w 84"/>
                <a:gd name="T21" fmla="*/ 42 h 106"/>
                <a:gd name="T22" fmla="*/ 21 w 84"/>
                <a:gd name="T23" fmla="*/ 44 h 106"/>
                <a:gd name="T24" fmla="*/ 33 w 84"/>
                <a:gd name="T25" fmla="*/ 41 h 106"/>
                <a:gd name="T26" fmla="*/ 32 w 84"/>
                <a:gd name="T27" fmla="*/ 24 h 106"/>
                <a:gd name="T28" fmla="*/ 33 w 84"/>
                <a:gd name="T29" fmla="*/ 12 h 106"/>
                <a:gd name="T30" fmla="*/ 38 w 84"/>
                <a:gd name="T31" fmla="*/ 3 h 106"/>
                <a:gd name="T32" fmla="*/ 48 w 84"/>
                <a:gd name="T33" fmla="*/ 4 h 106"/>
                <a:gd name="T34" fmla="*/ 58 w 84"/>
                <a:gd name="T35" fmla="*/ 10 h 106"/>
                <a:gd name="T36" fmla="*/ 60 w 84"/>
                <a:gd name="T37" fmla="*/ 20 h 106"/>
                <a:gd name="T38" fmla="*/ 55 w 84"/>
                <a:gd name="T39" fmla="*/ 30 h 106"/>
                <a:gd name="T40" fmla="*/ 45 w 84"/>
                <a:gd name="T41" fmla="*/ 36 h 106"/>
                <a:gd name="T42" fmla="*/ 47 w 84"/>
                <a:gd name="T43" fmla="*/ 46 h 106"/>
                <a:gd name="T44" fmla="*/ 48 w 84"/>
                <a:gd name="T45" fmla="*/ 56 h 106"/>
                <a:gd name="T46" fmla="*/ 41 w 84"/>
                <a:gd name="T47" fmla="*/ 63 h 106"/>
                <a:gd name="T48" fmla="*/ 39 w 84"/>
                <a:gd name="T49" fmla="*/ 74 h 106"/>
                <a:gd name="T50" fmla="*/ 49 w 84"/>
                <a:gd name="T51" fmla="*/ 75 h 106"/>
                <a:gd name="T52" fmla="*/ 61 w 84"/>
                <a:gd name="T53" fmla="*/ 71 h 106"/>
                <a:gd name="T54" fmla="*/ 64 w 84"/>
                <a:gd name="T55" fmla="*/ 60 h 106"/>
                <a:gd name="T56" fmla="*/ 76 w 84"/>
                <a:gd name="T57" fmla="*/ 60 h 106"/>
                <a:gd name="T58" fmla="*/ 82 w 84"/>
                <a:gd name="T59" fmla="*/ 69 h 106"/>
                <a:gd name="T60" fmla="*/ 83 w 84"/>
                <a:gd name="T61" fmla="*/ 81 h 106"/>
                <a:gd name="T62" fmla="*/ 75 w 84"/>
                <a:gd name="T63" fmla="*/ 89 h 106"/>
                <a:gd name="T64" fmla="*/ 69 w 84"/>
                <a:gd name="T65" fmla="*/ 91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106"/>
                <a:gd name="T101" fmla="*/ 84 w 8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106">
                  <a:moveTo>
                    <a:pt x="69" y="91"/>
                  </a:moveTo>
                  <a:lnTo>
                    <a:pt x="65" y="95"/>
                  </a:lnTo>
                  <a:lnTo>
                    <a:pt x="61" y="99"/>
                  </a:lnTo>
                  <a:lnTo>
                    <a:pt x="58" y="103"/>
                  </a:lnTo>
                  <a:lnTo>
                    <a:pt x="51" y="105"/>
                  </a:lnTo>
                  <a:lnTo>
                    <a:pt x="45" y="103"/>
                  </a:lnTo>
                  <a:lnTo>
                    <a:pt x="42" y="99"/>
                  </a:lnTo>
                  <a:lnTo>
                    <a:pt x="35" y="102"/>
                  </a:lnTo>
                  <a:lnTo>
                    <a:pt x="31" y="97"/>
                  </a:lnTo>
                  <a:lnTo>
                    <a:pt x="27" y="93"/>
                  </a:lnTo>
                  <a:lnTo>
                    <a:pt x="23" y="90"/>
                  </a:lnTo>
                  <a:lnTo>
                    <a:pt x="24" y="81"/>
                  </a:lnTo>
                  <a:lnTo>
                    <a:pt x="22" y="76"/>
                  </a:lnTo>
                  <a:lnTo>
                    <a:pt x="17" y="72"/>
                  </a:lnTo>
                  <a:lnTo>
                    <a:pt x="13" y="68"/>
                  </a:lnTo>
                  <a:lnTo>
                    <a:pt x="8" y="66"/>
                  </a:lnTo>
                  <a:lnTo>
                    <a:pt x="3" y="62"/>
                  </a:lnTo>
                  <a:lnTo>
                    <a:pt x="0" y="58"/>
                  </a:lnTo>
                  <a:lnTo>
                    <a:pt x="1" y="52"/>
                  </a:lnTo>
                  <a:lnTo>
                    <a:pt x="3" y="46"/>
                  </a:lnTo>
                  <a:lnTo>
                    <a:pt x="6" y="40"/>
                  </a:lnTo>
                  <a:lnTo>
                    <a:pt x="11" y="42"/>
                  </a:lnTo>
                  <a:lnTo>
                    <a:pt x="18" y="40"/>
                  </a:lnTo>
                  <a:lnTo>
                    <a:pt x="21" y="44"/>
                  </a:lnTo>
                  <a:lnTo>
                    <a:pt x="27" y="41"/>
                  </a:lnTo>
                  <a:lnTo>
                    <a:pt x="33" y="41"/>
                  </a:lnTo>
                  <a:lnTo>
                    <a:pt x="33" y="33"/>
                  </a:lnTo>
                  <a:lnTo>
                    <a:pt x="32" y="24"/>
                  </a:lnTo>
                  <a:lnTo>
                    <a:pt x="31" y="18"/>
                  </a:lnTo>
                  <a:lnTo>
                    <a:pt x="33" y="12"/>
                  </a:lnTo>
                  <a:lnTo>
                    <a:pt x="34" y="7"/>
                  </a:lnTo>
                  <a:lnTo>
                    <a:pt x="38" y="3"/>
                  </a:lnTo>
                  <a:lnTo>
                    <a:pt x="45" y="0"/>
                  </a:lnTo>
                  <a:lnTo>
                    <a:pt x="48" y="4"/>
                  </a:lnTo>
                  <a:lnTo>
                    <a:pt x="54" y="6"/>
                  </a:lnTo>
                  <a:lnTo>
                    <a:pt x="58" y="10"/>
                  </a:lnTo>
                  <a:lnTo>
                    <a:pt x="63" y="14"/>
                  </a:lnTo>
                  <a:lnTo>
                    <a:pt x="60" y="20"/>
                  </a:lnTo>
                  <a:lnTo>
                    <a:pt x="58" y="26"/>
                  </a:lnTo>
                  <a:lnTo>
                    <a:pt x="55" y="30"/>
                  </a:lnTo>
                  <a:lnTo>
                    <a:pt x="51" y="34"/>
                  </a:lnTo>
                  <a:lnTo>
                    <a:pt x="45" y="36"/>
                  </a:lnTo>
                  <a:lnTo>
                    <a:pt x="43" y="42"/>
                  </a:lnTo>
                  <a:lnTo>
                    <a:pt x="47" y="46"/>
                  </a:lnTo>
                  <a:lnTo>
                    <a:pt x="51" y="50"/>
                  </a:lnTo>
                  <a:lnTo>
                    <a:pt x="48" y="56"/>
                  </a:lnTo>
                  <a:lnTo>
                    <a:pt x="47" y="61"/>
                  </a:lnTo>
                  <a:lnTo>
                    <a:pt x="41" y="63"/>
                  </a:lnTo>
                  <a:lnTo>
                    <a:pt x="36" y="67"/>
                  </a:lnTo>
                  <a:lnTo>
                    <a:pt x="39" y="74"/>
                  </a:lnTo>
                  <a:lnTo>
                    <a:pt x="43" y="77"/>
                  </a:lnTo>
                  <a:lnTo>
                    <a:pt x="49" y="75"/>
                  </a:lnTo>
                  <a:lnTo>
                    <a:pt x="54" y="73"/>
                  </a:lnTo>
                  <a:lnTo>
                    <a:pt x="61" y="71"/>
                  </a:lnTo>
                  <a:lnTo>
                    <a:pt x="62" y="65"/>
                  </a:lnTo>
                  <a:lnTo>
                    <a:pt x="64" y="60"/>
                  </a:lnTo>
                  <a:lnTo>
                    <a:pt x="71" y="57"/>
                  </a:lnTo>
                  <a:lnTo>
                    <a:pt x="76" y="60"/>
                  </a:lnTo>
                  <a:lnTo>
                    <a:pt x="80" y="63"/>
                  </a:lnTo>
                  <a:lnTo>
                    <a:pt x="82" y="69"/>
                  </a:lnTo>
                  <a:lnTo>
                    <a:pt x="80" y="75"/>
                  </a:lnTo>
                  <a:lnTo>
                    <a:pt x="83" y="81"/>
                  </a:lnTo>
                  <a:lnTo>
                    <a:pt x="78" y="85"/>
                  </a:lnTo>
                  <a:lnTo>
                    <a:pt x="75" y="89"/>
                  </a:lnTo>
                  <a:lnTo>
                    <a:pt x="71" y="93"/>
                  </a:lnTo>
                  <a:lnTo>
                    <a:pt x="69" y="91"/>
                  </a:lnTo>
                </a:path>
              </a:pathLst>
            </a:custGeom>
            <a:solidFill>
              <a:srgbClr val="081D58"/>
            </a:solidFill>
            <a:ln w="12699" cap="rnd">
              <a:solidFill>
                <a:schemeClr val="tx1"/>
              </a:solidFill>
              <a:round/>
              <a:headEnd type="none" w="sm" len="sm"/>
              <a:tailEnd type="none" w="sm" len="sm"/>
            </a:ln>
          </p:spPr>
          <p:txBody>
            <a:bodyPr/>
            <a:lstStyle/>
            <a:p>
              <a:endParaRPr lang="hr-HR"/>
            </a:p>
          </p:txBody>
        </p:sp>
        <p:sp>
          <p:nvSpPr>
            <p:cNvPr id="14232" name="Oval 843"/>
            <p:cNvSpPr>
              <a:spLocks noChangeArrowheads="1"/>
            </p:cNvSpPr>
            <p:nvPr/>
          </p:nvSpPr>
          <p:spPr bwMode="auto">
            <a:xfrm>
              <a:off x="4507" y="2428"/>
              <a:ext cx="16" cy="17"/>
            </a:xfrm>
            <a:prstGeom prst="ellipse">
              <a:avLst/>
            </a:prstGeom>
            <a:solidFill>
              <a:srgbClr val="063DE8"/>
            </a:solidFill>
            <a:ln w="9525">
              <a:noFill/>
              <a:round/>
              <a:headEnd/>
              <a:tailEnd/>
            </a:ln>
          </p:spPr>
          <p:txBody>
            <a:bodyPr wrap="none" anchor="ctr"/>
            <a:lstStyle/>
            <a:p>
              <a:endParaRPr lang="hr-HR"/>
            </a:p>
          </p:txBody>
        </p:sp>
        <p:sp>
          <p:nvSpPr>
            <p:cNvPr id="14233" name="Oval 844"/>
            <p:cNvSpPr>
              <a:spLocks noChangeArrowheads="1"/>
            </p:cNvSpPr>
            <p:nvPr/>
          </p:nvSpPr>
          <p:spPr bwMode="auto">
            <a:xfrm>
              <a:off x="4394" y="2516"/>
              <a:ext cx="16" cy="17"/>
            </a:xfrm>
            <a:prstGeom prst="ellipse">
              <a:avLst/>
            </a:prstGeom>
            <a:solidFill>
              <a:srgbClr val="063DE8"/>
            </a:solidFill>
            <a:ln w="9525">
              <a:noFill/>
              <a:round/>
              <a:headEnd/>
              <a:tailEnd/>
            </a:ln>
          </p:spPr>
          <p:txBody>
            <a:bodyPr wrap="none" anchor="ctr"/>
            <a:lstStyle/>
            <a:p>
              <a:endParaRPr lang="hr-HR"/>
            </a:p>
          </p:txBody>
        </p:sp>
        <p:sp>
          <p:nvSpPr>
            <p:cNvPr id="14234" name="Oval 845"/>
            <p:cNvSpPr>
              <a:spLocks noChangeArrowheads="1"/>
            </p:cNvSpPr>
            <p:nvPr/>
          </p:nvSpPr>
          <p:spPr bwMode="auto">
            <a:xfrm>
              <a:off x="4480" y="2545"/>
              <a:ext cx="17" cy="17"/>
            </a:xfrm>
            <a:prstGeom prst="ellipse">
              <a:avLst/>
            </a:prstGeom>
            <a:solidFill>
              <a:srgbClr val="063DE8"/>
            </a:solidFill>
            <a:ln w="9525">
              <a:noFill/>
              <a:round/>
              <a:headEnd/>
              <a:tailEnd/>
            </a:ln>
          </p:spPr>
          <p:txBody>
            <a:bodyPr wrap="none" anchor="ctr"/>
            <a:lstStyle/>
            <a:p>
              <a:endParaRPr lang="hr-HR"/>
            </a:p>
          </p:txBody>
        </p:sp>
        <p:sp>
          <p:nvSpPr>
            <p:cNvPr id="14235" name="Oval 846"/>
            <p:cNvSpPr>
              <a:spLocks noChangeArrowheads="1"/>
            </p:cNvSpPr>
            <p:nvPr/>
          </p:nvSpPr>
          <p:spPr bwMode="auto">
            <a:xfrm>
              <a:off x="4416" y="2438"/>
              <a:ext cx="17" cy="17"/>
            </a:xfrm>
            <a:prstGeom prst="ellipse">
              <a:avLst/>
            </a:prstGeom>
            <a:solidFill>
              <a:srgbClr val="063DE8"/>
            </a:solidFill>
            <a:ln w="9525">
              <a:noFill/>
              <a:round/>
              <a:headEnd/>
              <a:tailEnd/>
            </a:ln>
          </p:spPr>
          <p:txBody>
            <a:bodyPr wrap="none" anchor="ctr"/>
            <a:lstStyle/>
            <a:p>
              <a:endParaRPr lang="hr-HR"/>
            </a:p>
          </p:txBody>
        </p:sp>
        <p:sp>
          <p:nvSpPr>
            <p:cNvPr id="14236" name="Oval 847"/>
            <p:cNvSpPr>
              <a:spLocks noChangeArrowheads="1"/>
            </p:cNvSpPr>
            <p:nvPr/>
          </p:nvSpPr>
          <p:spPr bwMode="auto">
            <a:xfrm>
              <a:off x="4514" y="2459"/>
              <a:ext cx="17" cy="16"/>
            </a:xfrm>
            <a:prstGeom prst="ellipse">
              <a:avLst/>
            </a:prstGeom>
            <a:solidFill>
              <a:srgbClr val="063DE8"/>
            </a:solidFill>
            <a:ln w="9525">
              <a:noFill/>
              <a:round/>
              <a:headEnd/>
              <a:tailEnd/>
            </a:ln>
          </p:spPr>
          <p:txBody>
            <a:bodyPr wrap="none" anchor="ctr"/>
            <a:lstStyle/>
            <a:p>
              <a:endParaRPr lang="hr-HR"/>
            </a:p>
          </p:txBody>
        </p:sp>
        <p:sp>
          <p:nvSpPr>
            <p:cNvPr id="14237" name="Oval 848"/>
            <p:cNvSpPr>
              <a:spLocks noChangeArrowheads="1"/>
            </p:cNvSpPr>
            <p:nvPr/>
          </p:nvSpPr>
          <p:spPr bwMode="auto">
            <a:xfrm>
              <a:off x="4427" y="2508"/>
              <a:ext cx="17" cy="17"/>
            </a:xfrm>
            <a:prstGeom prst="ellipse">
              <a:avLst/>
            </a:prstGeom>
            <a:solidFill>
              <a:srgbClr val="063DE8"/>
            </a:solidFill>
            <a:ln w="9525">
              <a:noFill/>
              <a:round/>
              <a:headEnd/>
              <a:tailEnd/>
            </a:ln>
          </p:spPr>
          <p:txBody>
            <a:bodyPr wrap="none" anchor="ctr"/>
            <a:lstStyle/>
            <a:p>
              <a:endParaRPr lang="hr-HR"/>
            </a:p>
          </p:txBody>
        </p:sp>
      </p:grpSp>
      <p:grpSp>
        <p:nvGrpSpPr>
          <p:cNvPr id="11" name="Group 849"/>
          <p:cNvGrpSpPr>
            <a:grpSpLocks/>
          </p:cNvGrpSpPr>
          <p:nvPr/>
        </p:nvGrpSpPr>
        <p:grpSpPr bwMode="auto">
          <a:xfrm>
            <a:off x="6464300" y="3379788"/>
            <a:ext cx="285750" cy="268287"/>
            <a:chOff x="4574" y="2561"/>
            <a:chExt cx="202" cy="169"/>
          </a:xfrm>
        </p:grpSpPr>
        <p:sp>
          <p:nvSpPr>
            <p:cNvPr id="14221" name="Freeform 850"/>
            <p:cNvSpPr>
              <a:spLocks/>
            </p:cNvSpPr>
            <p:nvPr/>
          </p:nvSpPr>
          <p:spPr bwMode="auto">
            <a:xfrm>
              <a:off x="4574" y="2561"/>
              <a:ext cx="202" cy="169"/>
            </a:xfrm>
            <a:custGeom>
              <a:avLst/>
              <a:gdLst>
                <a:gd name="T0" fmla="*/ 126 w 202"/>
                <a:gd name="T1" fmla="*/ 6 h 169"/>
                <a:gd name="T2" fmla="*/ 138 w 202"/>
                <a:gd name="T3" fmla="*/ 0 h 169"/>
                <a:gd name="T4" fmla="*/ 149 w 202"/>
                <a:gd name="T5" fmla="*/ 0 h 169"/>
                <a:gd name="T6" fmla="*/ 160 w 202"/>
                <a:gd name="T7" fmla="*/ 3 h 169"/>
                <a:gd name="T8" fmla="*/ 166 w 202"/>
                <a:gd name="T9" fmla="*/ 15 h 169"/>
                <a:gd name="T10" fmla="*/ 165 w 202"/>
                <a:gd name="T11" fmla="*/ 26 h 169"/>
                <a:gd name="T12" fmla="*/ 163 w 202"/>
                <a:gd name="T13" fmla="*/ 37 h 169"/>
                <a:gd name="T14" fmla="*/ 162 w 202"/>
                <a:gd name="T15" fmla="*/ 48 h 169"/>
                <a:gd name="T16" fmla="*/ 168 w 202"/>
                <a:gd name="T17" fmla="*/ 57 h 169"/>
                <a:gd name="T18" fmla="*/ 182 w 202"/>
                <a:gd name="T19" fmla="*/ 62 h 169"/>
                <a:gd name="T20" fmla="*/ 193 w 202"/>
                <a:gd name="T21" fmla="*/ 68 h 169"/>
                <a:gd name="T22" fmla="*/ 199 w 202"/>
                <a:gd name="T23" fmla="*/ 79 h 169"/>
                <a:gd name="T24" fmla="*/ 198 w 202"/>
                <a:gd name="T25" fmla="*/ 91 h 169"/>
                <a:gd name="T26" fmla="*/ 187 w 202"/>
                <a:gd name="T27" fmla="*/ 96 h 169"/>
                <a:gd name="T28" fmla="*/ 176 w 202"/>
                <a:gd name="T29" fmla="*/ 102 h 169"/>
                <a:gd name="T30" fmla="*/ 165 w 202"/>
                <a:gd name="T31" fmla="*/ 107 h 169"/>
                <a:gd name="T32" fmla="*/ 154 w 202"/>
                <a:gd name="T33" fmla="*/ 113 h 169"/>
                <a:gd name="T34" fmla="*/ 142 w 202"/>
                <a:gd name="T35" fmla="*/ 118 h 169"/>
                <a:gd name="T36" fmla="*/ 139 w 202"/>
                <a:gd name="T37" fmla="*/ 129 h 169"/>
                <a:gd name="T38" fmla="*/ 139 w 202"/>
                <a:gd name="T39" fmla="*/ 141 h 169"/>
                <a:gd name="T40" fmla="*/ 136 w 202"/>
                <a:gd name="T41" fmla="*/ 152 h 169"/>
                <a:gd name="T42" fmla="*/ 128 w 202"/>
                <a:gd name="T43" fmla="*/ 160 h 169"/>
                <a:gd name="T44" fmla="*/ 114 w 202"/>
                <a:gd name="T45" fmla="*/ 166 h 169"/>
                <a:gd name="T46" fmla="*/ 103 w 202"/>
                <a:gd name="T47" fmla="*/ 168 h 169"/>
                <a:gd name="T48" fmla="*/ 92 w 202"/>
                <a:gd name="T49" fmla="*/ 163 h 169"/>
                <a:gd name="T50" fmla="*/ 89 w 202"/>
                <a:gd name="T51" fmla="*/ 151 h 169"/>
                <a:gd name="T52" fmla="*/ 83 w 202"/>
                <a:gd name="T53" fmla="*/ 140 h 169"/>
                <a:gd name="T54" fmla="*/ 72 w 202"/>
                <a:gd name="T55" fmla="*/ 137 h 169"/>
                <a:gd name="T56" fmla="*/ 61 w 202"/>
                <a:gd name="T57" fmla="*/ 137 h 169"/>
                <a:gd name="T58" fmla="*/ 50 w 202"/>
                <a:gd name="T59" fmla="*/ 143 h 169"/>
                <a:gd name="T60" fmla="*/ 36 w 202"/>
                <a:gd name="T61" fmla="*/ 145 h 169"/>
                <a:gd name="T62" fmla="*/ 25 w 202"/>
                <a:gd name="T63" fmla="*/ 145 h 169"/>
                <a:gd name="T64" fmla="*/ 13 w 202"/>
                <a:gd name="T65" fmla="*/ 142 h 169"/>
                <a:gd name="T66" fmla="*/ 5 w 202"/>
                <a:gd name="T67" fmla="*/ 134 h 169"/>
                <a:gd name="T68" fmla="*/ 0 w 202"/>
                <a:gd name="T69" fmla="*/ 123 h 169"/>
                <a:gd name="T70" fmla="*/ 0 w 202"/>
                <a:gd name="T71" fmla="*/ 111 h 169"/>
                <a:gd name="T72" fmla="*/ 11 w 202"/>
                <a:gd name="T73" fmla="*/ 103 h 169"/>
                <a:gd name="T74" fmla="*/ 17 w 202"/>
                <a:gd name="T75" fmla="*/ 92 h 169"/>
                <a:gd name="T76" fmla="*/ 28 w 202"/>
                <a:gd name="T77" fmla="*/ 86 h 169"/>
                <a:gd name="T78" fmla="*/ 34 w 202"/>
                <a:gd name="T79" fmla="*/ 75 h 169"/>
                <a:gd name="T80" fmla="*/ 34 w 202"/>
                <a:gd name="T81" fmla="*/ 64 h 169"/>
                <a:gd name="T82" fmla="*/ 25 w 202"/>
                <a:gd name="T83" fmla="*/ 58 h 169"/>
                <a:gd name="T84" fmla="*/ 17 w 202"/>
                <a:gd name="T85" fmla="*/ 47 h 169"/>
                <a:gd name="T86" fmla="*/ 14 w 202"/>
                <a:gd name="T87" fmla="*/ 36 h 169"/>
                <a:gd name="T88" fmla="*/ 17 w 202"/>
                <a:gd name="T89" fmla="*/ 25 h 169"/>
                <a:gd name="T90" fmla="*/ 31 w 202"/>
                <a:gd name="T91" fmla="*/ 22 h 169"/>
                <a:gd name="T92" fmla="*/ 42 w 202"/>
                <a:gd name="T93" fmla="*/ 19 h 169"/>
                <a:gd name="T94" fmla="*/ 54 w 202"/>
                <a:gd name="T95" fmla="*/ 16 h 169"/>
                <a:gd name="T96" fmla="*/ 65 w 202"/>
                <a:gd name="T97" fmla="*/ 17 h 169"/>
                <a:gd name="T98" fmla="*/ 76 w 202"/>
                <a:gd name="T99" fmla="*/ 17 h 169"/>
                <a:gd name="T100" fmla="*/ 87 w 202"/>
                <a:gd name="T101" fmla="*/ 14 h 169"/>
                <a:gd name="T102" fmla="*/ 96 w 202"/>
                <a:gd name="T103" fmla="*/ 6 h 169"/>
                <a:gd name="T104" fmla="*/ 107 w 202"/>
                <a:gd name="T105" fmla="*/ 3 h 169"/>
                <a:gd name="T106" fmla="*/ 118 w 202"/>
                <a:gd name="T107" fmla="*/ 3 h 1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2"/>
                <a:gd name="T163" fmla="*/ 0 h 169"/>
                <a:gd name="T164" fmla="*/ 202 w 202"/>
                <a:gd name="T165" fmla="*/ 169 h 1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2" h="169">
                  <a:moveTo>
                    <a:pt x="121" y="6"/>
                  </a:moveTo>
                  <a:lnTo>
                    <a:pt x="126" y="6"/>
                  </a:lnTo>
                  <a:lnTo>
                    <a:pt x="132" y="3"/>
                  </a:lnTo>
                  <a:lnTo>
                    <a:pt x="138" y="0"/>
                  </a:lnTo>
                  <a:lnTo>
                    <a:pt x="143" y="0"/>
                  </a:lnTo>
                  <a:lnTo>
                    <a:pt x="149" y="0"/>
                  </a:lnTo>
                  <a:lnTo>
                    <a:pt x="154" y="0"/>
                  </a:lnTo>
                  <a:lnTo>
                    <a:pt x="160" y="3"/>
                  </a:lnTo>
                  <a:lnTo>
                    <a:pt x="163" y="9"/>
                  </a:lnTo>
                  <a:lnTo>
                    <a:pt x="166" y="15"/>
                  </a:lnTo>
                  <a:lnTo>
                    <a:pt x="165" y="20"/>
                  </a:lnTo>
                  <a:lnTo>
                    <a:pt x="165" y="26"/>
                  </a:lnTo>
                  <a:lnTo>
                    <a:pt x="163" y="31"/>
                  </a:lnTo>
                  <a:lnTo>
                    <a:pt x="163" y="37"/>
                  </a:lnTo>
                  <a:lnTo>
                    <a:pt x="163" y="43"/>
                  </a:lnTo>
                  <a:lnTo>
                    <a:pt x="162" y="48"/>
                  </a:lnTo>
                  <a:lnTo>
                    <a:pt x="162" y="54"/>
                  </a:lnTo>
                  <a:lnTo>
                    <a:pt x="168" y="57"/>
                  </a:lnTo>
                  <a:lnTo>
                    <a:pt x="176" y="60"/>
                  </a:lnTo>
                  <a:lnTo>
                    <a:pt x="182" y="62"/>
                  </a:lnTo>
                  <a:lnTo>
                    <a:pt x="187" y="65"/>
                  </a:lnTo>
                  <a:lnTo>
                    <a:pt x="193" y="68"/>
                  </a:lnTo>
                  <a:lnTo>
                    <a:pt x="196" y="74"/>
                  </a:lnTo>
                  <a:lnTo>
                    <a:pt x="199" y="79"/>
                  </a:lnTo>
                  <a:lnTo>
                    <a:pt x="201" y="85"/>
                  </a:lnTo>
                  <a:lnTo>
                    <a:pt x="198" y="91"/>
                  </a:lnTo>
                  <a:lnTo>
                    <a:pt x="193" y="93"/>
                  </a:lnTo>
                  <a:lnTo>
                    <a:pt x="187" y="96"/>
                  </a:lnTo>
                  <a:lnTo>
                    <a:pt x="182" y="99"/>
                  </a:lnTo>
                  <a:lnTo>
                    <a:pt x="176" y="102"/>
                  </a:lnTo>
                  <a:lnTo>
                    <a:pt x="170" y="104"/>
                  </a:lnTo>
                  <a:lnTo>
                    <a:pt x="165" y="107"/>
                  </a:lnTo>
                  <a:lnTo>
                    <a:pt x="159" y="110"/>
                  </a:lnTo>
                  <a:lnTo>
                    <a:pt x="154" y="113"/>
                  </a:lnTo>
                  <a:lnTo>
                    <a:pt x="148" y="115"/>
                  </a:lnTo>
                  <a:lnTo>
                    <a:pt x="142" y="118"/>
                  </a:lnTo>
                  <a:lnTo>
                    <a:pt x="139" y="124"/>
                  </a:lnTo>
                  <a:lnTo>
                    <a:pt x="139" y="129"/>
                  </a:lnTo>
                  <a:lnTo>
                    <a:pt x="139" y="135"/>
                  </a:lnTo>
                  <a:lnTo>
                    <a:pt x="139" y="141"/>
                  </a:lnTo>
                  <a:lnTo>
                    <a:pt x="139" y="146"/>
                  </a:lnTo>
                  <a:lnTo>
                    <a:pt x="136" y="152"/>
                  </a:lnTo>
                  <a:lnTo>
                    <a:pt x="134" y="157"/>
                  </a:lnTo>
                  <a:lnTo>
                    <a:pt x="128" y="160"/>
                  </a:lnTo>
                  <a:lnTo>
                    <a:pt x="122" y="163"/>
                  </a:lnTo>
                  <a:lnTo>
                    <a:pt x="114" y="166"/>
                  </a:lnTo>
                  <a:lnTo>
                    <a:pt x="108" y="168"/>
                  </a:lnTo>
                  <a:lnTo>
                    <a:pt x="103" y="168"/>
                  </a:lnTo>
                  <a:lnTo>
                    <a:pt x="97" y="165"/>
                  </a:lnTo>
                  <a:lnTo>
                    <a:pt x="92" y="163"/>
                  </a:lnTo>
                  <a:lnTo>
                    <a:pt x="92" y="157"/>
                  </a:lnTo>
                  <a:lnTo>
                    <a:pt x="89" y="151"/>
                  </a:lnTo>
                  <a:lnTo>
                    <a:pt x="86" y="146"/>
                  </a:lnTo>
                  <a:lnTo>
                    <a:pt x="83" y="140"/>
                  </a:lnTo>
                  <a:lnTo>
                    <a:pt x="78" y="140"/>
                  </a:lnTo>
                  <a:lnTo>
                    <a:pt x="72" y="137"/>
                  </a:lnTo>
                  <a:lnTo>
                    <a:pt x="67" y="137"/>
                  </a:lnTo>
                  <a:lnTo>
                    <a:pt x="61" y="137"/>
                  </a:lnTo>
                  <a:lnTo>
                    <a:pt x="55" y="140"/>
                  </a:lnTo>
                  <a:lnTo>
                    <a:pt x="50" y="143"/>
                  </a:lnTo>
                  <a:lnTo>
                    <a:pt x="44" y="143"/>
                  </a:lnTo>
                  <a:lnTo>
                    <a:pt x="36" y="145"/>
                  </a:lnTo>
                  <a:lnTo>
                    <a:pt x="30" y="145"/>
                  </a:lnTo>
                  <a:lnTo>
                    <a:pt x="25" y="145"/>
                  </a:lnTo>
                  <a:lnTo>
                    <a:pt x="19" y="145"/>
                  </a:lnTo>
                  <a:lnTo>
                    <a:pt x="13" y="142"/>
                  </a:lnTo>
                  <a:lnTo>
                    <a:pt x="11" y="137"/>
                  </a:lnTo>
                  <a:lnTo>
                    <a:pt x="5" y="134"/>
                  </a:lnTo>
                  <a:lnTo>
                    <a:pt x="2" y="128"/>
                  </a:lnTo>
                  <a:lnTo>
                    <a:pt x="0" y="123"/>
                  </a:lnTo>
                  <a:lnTo>
                    <a:pt x="0" y="117"/>
                  </a:lnTo>
                  <a:lnTo>
                    <a:pt x="0" y="111"/>
                  </a:lnTo>
                  <a:lnTo>
                    <a:pt x="5" y="106"/>
                  </a:lnTo>
                  <a:lnTo>
                    <a:pt x="11" y="103"/>
                  </a:lnTo>
                  <a:lnTo>
                    <a:pt x="14" y="97"/>
                  </a:lnTo>
                  <a:lnTo>
                    <a:pt x="17" y="92"/>
                  </a:lnTo>
                  <a:lnTo>
                    <a:pt x="22" y="89"/>
                  </a:lnTo>
                  <a:lnTo>
                    <a:pt x="28" y="86"/>
                  </a:lnTo>
                  <a:lnTo>
                    <a:pt x="31" y="81"/>
                  </a:lnTo>
                  <a:lnTo>
                    <a:pt x="34" y="75"/>
                  </a:lnTo>
                  <a:lnTo>
                    <a:pt x="36" y="70"/>
                  </a:lnTo>
                  <a:lnTo>
                    <a:pt x="34" y="64"/>
                  </a:lnTo>
                  <a:lnTo>
                    <a:pt x="31" y="58"/>
                  </a:lnTo>
                  <a:lnTo>
                    <a:pt x="25" y="58"/>
                  </a:lnTo>
                  <a:lnTo>
                    <a:pt x="23" y="53"/>
                  </a:lnTo>
                  <a:lnTo>
                    <a:pt x="17" y="47"/>
                  </a:lnTo>
                  <a:lnTo>
                    <a:pt x="14" y="41"/>
                  </a:lnTo>
                  <a:lnTo>
                    <a:pt x="14" y="36"/>
                  </a:lnTo>
                  <a:lnTo>
                    <a:pt x="14" y="30"/>
                  </a:lnTo>
                  <a:lnTo>
                    <a:pt x="17" y="25"/>
                  </a:lnTo>
                  <a:lnTo>
                    <a:pt x="23" y="25"/>
                  </a:lnTo>
                  <a:lnTo>
                    <a:pt x="31" y="22"/>
                  </a:lnTo>
                  <a:lnTo>
                    <a:pt x="37" y="19"/>
                  </a:lnTo>
                  <a:lnTo>
                    <a:pt x="42" y="19"/>
                  </a:lnTo>
                  <a:lnTo>
                    <a:pt x="48" y="16"/>
                  </a:lnTo>
                  <a:lnTo>
                    <a:pt x="54" y="16"/>
                  </a:lnTo>
                  <a:lnTo>
                    <a:pt x="59" y="16"/>
                  </a:lnTo>
                  <a:lnTo>
                    <a:pt x="65" y="17"/>
                  </a:lnTo>
                  <a:lnTo>
                    <a:pt x="70" y="17"/>
                  </a:lnTo>
                  <a:lnTo>
                    <a:pt x="76" y="17"/>
                  </a:lnTo>
                  <a:lnTo>
                    <a:pt x="82" y="17"/>
                  </a:lnTo>
                  <a:lnTo>
                    <a:pt x="87" y="14"/>
                  </a:lnTo>
                  <a:lnTo>
                    <a:pt x="90" y="8"/>
                  </a:lnTo>
                  <a:lnTo>
                    <a:pt x="96" y="6"/>
                  </a:lnTo>
                  <a:lnTo>
                    <a:pt x="101" y="3"/>
                  </a:lnTo>
                  <a:lnTo>
                    <a:pt x="107" y="3"/>
                  </a:lnTo>
                  <a:lnTo>
                    <a:pt x="113" y="3"/>
                  </a:lnTo>
                  <a:lnTo>
                    <a:pt x="118" y="3"/>
                  </a:lnTo>
                  <a:lnTo>
                    <a:pt x="121" y="6"/>
                  </a:lnTo>
                </a:path>
              </a:pathLst>
            </a:custGeom>
            <a:solidFill>
              <a:srgbClr val="C1CEFF"/>
            </a:solidFill>
            <a:ln w="12699" cap="rnd">
              <a:solidFill>
                <a:schemeClr val="tx1"/>
              </a:solidFill>
              <a:round/>
              <a:headEnd type="none" w="sm" len="sm"/>
              <a:tailEnd type="none" w="sm" len="sm"/>
            </a:ln>
          </p:spPr>
          <p:txBody>
            <a:bodyPr/>
            <a:lstStyle/>
            <a:p>
              <a:endParaRPr lang="hr-HR"/>
            </a:p>
          </p:txBody>
        </p:sp>
        <p:sp>
          <p:nvSpPr>
            <p:cNvPr id="14222" name="Freeform 851"/>
            <p:cNvSpPr>
              <a:spLocks/>
            </p:cNvSpPr>
            <p:nvPr/>
          </p:nvSpPr>
          <p:spPr bwMode="auto">
            <a:xfrm>
              <a:off x="4623" y="2584"/>
              <a:ext cx="84" cy="106"/>
            </a:xfrm>
            <a:custGeom>
              <a:avLst/>
              <a:gdLst>
                <a:gd name="T0" fmla="*/ 65 w 84"/>
                <a:gd name="T1" fmla="*/ 95 h 106"/>
                <a:gd name="T2" fmla="*/ 58 w 84"/>
                <a:gd name="T3" fmla="*/ 103 h 106"/>
                <a:gd name="T4" fmla="*/ 45 w 84"/>
                <a:gd name="T5" fmla="*/ 103 h 106"/>
                <a:gd name="T6" fmla="*/ 35 w 84"/>
                <a:gd name="T7" fmla="*/ 102 h 106"/>
                <a:gd name="T8" fmla="*/ 27 w 84"/>
                <a:gd name="T9" fmla="*/ 93 h 106"/>
                <a:gd name="T10" fmla="*/ 24 w 84"/>
                <a:gd name="T11" fmla="*/ 81 h 106"/>
                <a:gd name="T12" fmla="*/ 17 w 84"/>
                <a:gd name="T13" fmla="*/ 72 h 106"/>
                <a:gd name="T14" fmla="*/ 8 w 84"/>
                <a:gd name="T15" fmla="*/ 66 h 106"/>
                <a:gd name="T16" fmla="*/ 0 w 84"/>
                <a:gd name="T17" fmla="*/ 58 h 106"/>
                <a:gd name="T18" fmla="*/ 3 w 84"/>
                <a:gd name="T19" fmla="*/ 46 h 106"/>
                <a:gd name="T20" fmla="*/ 11 w 84"/>
                <a:gd name="T21" fmla="*/ 42 h 106"/>
                <a:gd name="T22" fmla="*/ 21 w 84"/>
                <a:gd name="T23" fmla="*/ 44 h 106"/>
                <a:gd name="T24" fmla="*/ 33 w 84"/>
                <a:gd name="T25" fmla="*/ 41 h 106"/>
                <a:gd name="T26" fmla="*/ 32 w 84"/>
                <a:gd name="T27" fmla="*/ 24 h 106"/>
                <a:gd name="T28" fmla="*/ 33 w 84"/>
                <a:gd name="T29" fmla="*/ 12 h 106"/>
                <a:gd name="T30" fmla="*/ 38 w 84"/>
                <a:gd name="T31" fmla="*/ 3 h 106"/>
                <a:gd name="T32" fmla="*/ 48 w 84"/>
                <a:gd name="T33" fmla="*/ 4 h 106"/>
                <a:gd name="T34" fmla="*/ 58 w 84"/>
                <a:gd name="T35" fmla="*/ 10 h 106"/>
                <a:gd name="T36" fmla="*/ 60 w 84"/>
                <a:gd name="T37" fmla="*/ 20 h 106"/>
                <a:gd name="T38" fmla="*/ 55 w 84"/>
                <a:gd name="T39" fmla="*/ 30 h 106"/>
                <a:gd name="T40" fmla="*/ 45 w 84"/>
                <a:gd name="T41" fmla="*/ 36 h 106"/>
                <a:gd name="T42" fmla="*/ 47 w 84"/>
                <a:gd name="T43" fmla="*/ 46 h 106"/>
                <a:gd name="T44" fmla="*/ 48 w 84"/>
                <a:gd name="T45" fmla="*/ 56 h 106"/>
                <a:gd name="T46" fmla="*/ 41 w 84"/>
                <a:gd name="T47" fmla="*/ 63 h 106"/>
                <a:gd name="T48" fmla="*/ 39 w 84"/>
                <a:gd name="T49" fmla="*/ 74 h 106"/>
                <a:gd name="T50" fmla="*/ 49 w 84"/>
                <a:gd name="T51" fmla="*/ 75 h 106"/>
                <a:gd name="T52" fmla="*/ 61 w 84"/>
                <a:gd name="T53" fmla="*/ 71 h 106"/>
                <a:gd name="T54" fmla="*/ 64 w 84"/>
                <a:gd name="T55" fmla="*/ 60 h 106"/>
                <a:gd name="T56" fmla="*/ 76 w 84"/>
                <a:gd name="T57" fmla="*/ 60 h 106"/>
                <a:gd name="T58" fmla="*/ 82 w 84"/>
                <a:gd name="T59" fmla="*/ 69 h 106"/>
                <a:gd name="T60" fmla="*/ 83 w 84"/>
                <a:gd name="T61" fmla="*/ 81 h 106"/>
                <a:gd name="T62" fmla="*/ 75 w 84"/>
                <a:gd name="T63" fmla="*/ 89 h 106"/>
                <a:gd name="T64" fmla="*/ 69 w 84"/>
                <a:gd name="T65" fmla="*/ 91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106"/>
                <a:gd name="T101" fmla="*/ 84 w 8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106">
                  <a:moveTo>
                    <a:pt x="69" y="91"/>
                  </a:moveTo>
                  <a:lnTo>
                    <a:pt x="65" y="95"/>
                  </a:lnTo>
                  <a:lnTo>
                    <a:pt x="61" y="99"/>
                  </a:lnTo>
                  <a:lnTo>
                    <a:pt x="58" y="103"/>
                  </a:lnTo>
                  <a:lnTo>
                    <a:pt x="51" y="105"/>
                  </a:lnTo>
                  <a:lnTo>
                    <a:pt x="45" y="103"/>
                  </a:lnTo>
                  <a:lnTo>
                    <a:pt x="42" y="99"/>
                  </a:lnTo>
                  <a:lnTo>
                    <a:pt x="35" y="102"/>
                  </a:lnTo>
                  <a:lnTo>
                    <a:pt x="31" y="97"/>
                  </a:lnTo>
                  <a:lnTo>
                    <a:pt x="27" y="93"/>
                  </a:lnTo>
                  <a:lnTo>
                    <a:pt x="23" y="90"/>
                  </a:lnTo>
                  <a:lnTo>
                    <a:pt x="24" y="81"/>
                  </a:lnTo>
                  <a:lnTo>
                    <a:pt x="22" y="76"/>
                  </a:lnTo>
                  <a:lnTo>
                    <a:pt x="17" y="72"/>
                  </a:lnTo>
                  <a:lnTo>
                    <a:pt x="13" y="68"/>
                  </a:lnTo>
                  <a:lnTo>
                    <a:pt x="8" y="66"/>
                  </a:lnTo>
                  <a:lnTo>
                    <a:pt x="3" y="62"/>
                  </a:lnTo>
                  <a:lnTo>
                    <a:pt x="0" y="58"/>
                  </a:lnTo>
                  <a:lnTo>
                    <a:pt x="1" y="52"/>
                  </a:lnTo>
                  <a:lnTo>
                    <a:pt x="3" y="46"/>
                  </a:lnTo>
                  <a:lnTo>
                    <a:pt x="6" y="40"/>
                  </a:lnTo>
                  <a:lnTo>
                    <a:pt x="11" y="42"/>
                  </a:lnTo>
                  <a:lnTo>
                    <a:pt x="18" y="40"/>
                  </a:lnTo>
                  <a:lnTo>
                    <a:pt x="21" y="44"/>
                  </a:lnTo>
                  <a:lnTo>
                    <a:pt x="27" y="41"/>
                  </a:lnTo>
                  <a:lnTo>
                    <a:pt x="33" y="41"/>
                  </a:lnTo>
                  <a:lnTo>
                    <a:pt x="33" y="33"/>
                  </a:lnTo>
                  <a:lnTo>
                    <a:pt x="32" y="24"/>
                  </a:lnTo>
                  <a:lnTo>
                    <a:pt x="31" y="18"/>
                  </a:lnTo>
                  <a:lnTo>
                    <a:pt x="33" y="12"/>
                  </a:lnTo>
                  <a:lnTo>
                    <a:pt x="34" y="7"/>
                  </a:lnTo>
                  <a:lnTo>
                    <a:pt x="38" y="3"/>
                  </a:lnTo>
                  <a:lnTo>
                    <a:pt x="45" y="0"/>
                  </a:lnTo>
                  <a:lnTo>
                    <a:pt x="48" y="4"/>
                  </a:lnTo>
                  <a:lnTo>
                    <a:pt x="54" y="6"/>
                  </a:lnTo>
                  <a:lnTo>
                    <a:pt x="58" y="10"/>
                  </a:lnTo>
                  <a:lnTo>
                    <a:pt x="63" y="14"/>
                  </a:lnTo>
                  <a:lnTo>
                    <a:pt x="60" y="20"/>
                  </a:lnTo>
                  <a:lnTo>
                    <a:pt x="58" y="26"/>
                  </a:lnTo>
                  <a:lnTo>
                    <a:pt x="55" y="30"/>
                  </a:lnTo>
                  <a:lnTo>
                    <a:pt x="51" y="34"/>
                  </a:lnTo>
                  <a:lnTo>
                    <a:pt x="45" y="36"/>
                  </a:lnTo>
                  <a:lnTo>
                    <a:pt x="43" y="42"/>
                  </a:lnTo>
                  <a:lnTo>
                    <a:pt x="47" y="46"/>
                  </a:lnTo>
                  <a:lnTo>
                    <a:pt x="51" y="50"/>
                  </a:lnTo>
                  <a:lnTo>
                    <a:pt x="48" y="56"/>
                  </a:lnTo>
                  <a:lnTo>
                    <a:pt x="47" y="61"/>
                  </a:lnTo>
                  <a:lnTo>
                    <a:pt x="41" y="63"/>
                  </a:lnTo>
                  <a:lnTo>
                    <a:pt x="36" y="67"/>
                  </a:lnTo>
                  <a:lnTo>
                    <a:pt x="39" y="74"/>
                  </a:lnTo>
                  <a:lnTo>
                    <a:pt x="43" y="77"/>
                  </a:lnTo>
                  <a:lnTo>
                    <a:pt x="49" y="75"/>
                  </a:lnTo>
                  <a:lnTo>
                    <a:pt x="54" y="73"/>
                  </a:lnTo>
                  <a:lnTo>
                    <a:pt x="61" y="71"/>
                  </a:lnTo>
                  <a:lnTo>
                    <a:pt x="62" y="65"/>
                  </a:lnTo>
                  <a:lnTo>
                    <a:pt x="64" y="60"/>
                  </a:lnTo>
                  <a:lnTo>
                    <a:pt x="71" y="57"/>
                  </a:lnTo>
                  <a:lnTo>
                    <a:pt x="76" y="60"/>
                  </a:lnTo>
                  <a:lnTo>
                    <a:pt x="80" y="63"/>
                  </a:lnTo>
                  <a:lnTo>
                    <a:pt x="82" y="69"/>
                  </a:lnTo>
                  <a:lnTo>
                    <a:pt x="80" y="75"/>
                  </a:lnTo>
                  <a:lnTo>
                    <a:pt x="83" y="81"/>
                  </a:lnTo>
                  <a:lnTo>
                    <a:pt x="78" y="85"/>
                  </a:lnTo>
                  <a:lnTo>
                    <a:pt x="75" y="89"/>
                  </a:lnTo>
                  <a:lnTo>
                    <a:pt x="71" y="93"/>
                  </a:lnTo>
                  <a:lnTo>
                    <a:pt x="69" y="91"/>
                  </a:lnTo>
                </a:path>
              </a:pathLst>
            </a:custGeom>
            <a:solidFill>
              <a:srgbClr val="081D58"/>
            </a:solidFill>
            <a:ln w="12699" cap="rnd">
              <a:solidFill>
                <a:schemeClr val="tx1"/>
              </a:solidFill>
              <a:round/>
              <a:headEnd type="none" w="sm" len="sm"/>
              <a:tailEnd type="none" w="sm" len="sm"/>
            </a:ln>
          </p:spPr>
          <p:txBody>
            <a:bodyPr/>
            <a:lstStyle/>
            <a:p>
              <a:endParaRPr lang="hr-HR"/>
            </a:p>
          </p:txBody>
        </p:sp>
        <p:sp>
          <p:nvSpPr>
            <p:cNvPr id="14223" name="Oval 852"/>
            <p:cNvSpPr>
              <a:spLocks noChangeArrowheads="1"/>
            </p:cNvSpPr>
            <p:nvPr/>
          </p:nvSpPr>
          <p:spPr bwMode="auto">
            <a:xfrm>
              <a:off x="4697" y="2581"/>
              <a:ext cx="17" cy="16"/>
            </a:xfrm>
            <a:prstGeom prst="ellipse">
              <a:avLst/>
            </a:prstGeom>
            <a:solidFill>
              <a:srgbClr val="063DE8"/>
            </a:solidFill>
            <a:ln w="9525">
              <a:noFill/>
              <a:round/>
              <a:headEnd/>
              <a:tailEnd/>
            </a:ln>
          </p:spPr>
          <p:txBody>
            <a:bodyPr wrap="none" anchor="ctr"/>
            <a:lstStyle/>
            <a:p>
              <a:endParaRPr lang="hr-HR"/>
            </a:p>
          </p:txBody>
        </p:sp>
        <p:sp>
          <p:nvSpPr>
            <p:cNvPr id="14224" name="Oval 853"/>
            <p:cNvSpPr>
              <a:spLocks noChangeArrowheads="1"/>
            </p:cNvSpPr>
            <p:nvPr/>
          </p:nvSpPr>
          <p:spPr bwMode="auto">
            <a:xfrm>
              <a:off x="4584" y="2669"/>
              <a:ext cx="17" cy="17"/>
            </a:xfrm>
            <a:prstGeom prst="ellipse">
              <a:avLst/>
            </a:prstGeom>
            <a:solidFill>
              <a:srgbClr val="063DE8"/>
            </a:solidFill>
            <a:ln w="9525">
              <a:noFill/>
              <a:round/>
              <a:headEnd/>
              <a:tailEnd/>
            </a:ln>
          </p:spPr>
          <p:txBody>
            <a:bodyPr wrap="none" anchor="ctr"/>
            <a:lstStyle/>
            <a:p>
              <a:endParaRPr lang="hr-HR"/>
            </a:p>
          </p:txBody>
        </p:sp>
        <p:sp>
          <p:nvSpPr>
            <p:cNvPr id="14225" name="Oval 854"/>
            <p:cNvSpPr>
              <a:spLocks noChangeArrowheads="1"/>
            </p:cNvSpPr>
            <p:nvPr/>
          </p:nvSpPr>
          <p:spPr bwMode="auto">
            <a:xfrm>
              <a:off x="4671" y="2698"/>
              <a:ext cx="17" cy="17"/>
            </a:xfrm>
            <a:prstGeom prst="ellipse">
              <a:avLst/>
            </a:prstGeom>
            <a:solidFill>
              <a:srgbClr val="063DE8"/>
            </a:solidFill>
            <a:ln w="9525">
              <a:noFill/>
              <a:round/>
              <a:headEnd/>
              <a:tailEnd/>
            </a:ln>
          </p:spPr>
          <p:txBody>
            <a:bodyPr wrap="none" anchor="ctr"/>
            <a:lstStyle/>
            <a:p>
              <a:endParaRPr lang="hr-HR"/>
            </a:p>
          </p:txBody>
        </p:sp>
        <p:sp>
          <p:nvSpPr>
            <p:cNvPr id="14226" name="Oval 855"/>
            <p:cNvSpPr>
              <a:spLocks noChangeArrowheads="1"/>
            </p:cNvSpPr>
            <p:nvPr/>
          </p:nvSpPr>
          <p:spPr bwMode="auto">
            <a:xfrm>
              <a:off x="4608" y="2591"/>
              <a:ext cx="16" cy="17"/>
            </a:xfrm>
            <a:prstGeom prst="ellipse">
              <a:avLst/>
            </a:prstGeom>
            <a:solidFill>
              <a:srgbClr val="063DE8"/>
            </a:solidFill>
            <a:ln w="9525">
              <a:noFill/>
              <a:round/>
              <a:headEnd/>
              <a:tailEnd/>
            </a:ln>
          </p:spPr>
          <p:txBody>
            <a:bodyPr wrap="none" anchor="ctr"/>
            <a:lstStyle/>
            <a:p>
              <a:endParaRPr lang="hr-HR"/>
            </a:p>
          </p:txBody>
        </p:sp>
        <p:sp>
          <p:nvSpPr>
            <p:cNvPr id="14227" name="Oval 856"/>
            <p:cNvSpPr>
              <a:spLocks noChangeArrowheads="1"/>
            </p:cNvSpPr>
            <p:nvPr/>
          </p:nvSpPr>
          <p:spPr bwMode="auto">
            <a:xfrm>
              <a:off x="4705" y="2611"/>
              <a:ext cx="17" cy="17"/>
            </a:xfrm>
            <a:prstGeom prst="ellipse">
              <a:avLst/>
            </a:prstGeom>
            <a:solidFill>
              <a:srgbClr val="063DE8"/>
            </a:solidFill>
            <a:ln w="9525">
              <a:noFill/>
              <a:round/>
              <a:headEnd/>
              <a:tailEnd/>
            </a:ln>
          </p:spPr>
          <p:txBody>
            <a:bodyPr wrap="none" anchor="ctr"/>
            <a:lstStyle/>
            <a:p>
              <a:endParaRPr lang="hr-HR"/>
            </a:p>
          </p:txBody>
        </p:sp>
        <p:sp>
          <p:nvSpPr>
            <p:cNvPr id="14228" name="Oval 857"/>
            <p:cNvSpPr>
              <a:spLocks noChangeArrowheads="1"/>
            </p:cNvSpPr>
            <p:nvPr/>
          </p:nvSpPr>
          <p:spPr bwMode="auto">
            <a:xfrm>
              <a:off x="4618" y="2661"/>
              <a:ext cx="17" cy="17"/>
            </a:xfrm>
            <a:prstGeom prst="ellipse">
              <a:avLst/>
            </a:prstGeom>
            <a:solidFill>
              <a:srgbClr val="063DE8"/>
            </a:solidFill>
            <a:ln w="9525">
              <a:noFill/>
              <a:round/>
              <a:headEnd/>
              <a:tailEnd/>
            </a:ln>
          </p:spPr>
          <p:txBody>
            <a:bodyPr wrap="none" anchor="ctr"/>
            <a:lstStyle/>
            <a:p>
              <a:endParaRPr lang="hr-HR"/>
            </a:p>
          </p:txBody>
        </p:sp>
        <p:sp>
          <p:nvSpPr>
            <p:cNvPr id="14229" name="Oval 858"/>
            <p:cNvSpPr>
              <a:spLocks noChangeArrowheads="1"/>
            </p:cNvSpPr>
            <p:nvPr/>
          </p:nvSpPr>
          <p:spPr bwMode="auto">
            <a:xfrm>
              <a:off x="4736" y="2634"/>
              <a:ext cx="17" cy="17"/>
            </a:xfrm>
            <a:prstGeom prst="ellipse">
              <a:avLst/>
            </a:prstGeom>
            <a:solidFill>
              <a:srgbClr val="063DE8"/>
            </a:solidFill>
            <a:ln w="9525">
              <a:noFill/>
              <a:round/>
              <a:headEnd/>
              <a:tailEnd/>
            </a:ln>
          </p:spPr>
          <p:txBody>
            <a:bodyPr wrap="none" anchor="ctr"/>
            <a:lstStyle/>
            <a:p>
              <a:endParaRPr lang="hr-HR"/>
            </a:p>
          </p:txBody>
        </p:sp>
      </p:grpSp>
      <p:grpSp>
        <p:nvGrpSpPr>
          <p:cNvPr id="12" name="Group 859"/>
          <p:cNvGrpSpPr>
            <a:grpSpLocks/>
          </p:cNvGrpSpPr>
          <p:nvPr/>
        </p:nvGrpSpPr>
        <p:grpSpPr bwMode="auto">
          <a:xfrm>
            <a:off x="7091363" y="3897313"/>
            <a:ext cx="344487" cy="115887"/>
            <a:chOff x="5018" y="2887"/>
            <a:chExt cx="245" cy="73"/>
          </a:xfrm>
        </p:grpSpPr>
        <p:sp>
          <p:nvSpPr>
            <p:cNvPr id="14209" name="Oval 860"/>
            <p:cNvSpPr>
              <a:spLocks noChangeArrowheads="1"/>
            </p:cNvSpPr>
            <p:nvPr/>
          </p:nvSpPr>
          <p:spPr bwMode="auto">
            <a:xfrm>
              <a:off x="5018" y="2887"/>
              <a:ext cx="245" cy="73"/>
            </a:xfrm>
            <a:prstGeom prst="ellipse">
              <a:avLst/>
            </a:prstGeom>
            <a:solidFill>
              <a:srgbClr val="C1CEFF"/>
            </a:solidFill>
            <a:ln w="12699">
              <a:solidFill>
                <a:schemeClr val="tx1"/>
              </a:solidFill>
              <a:round/>
              <a:headEnd/>
              <a:tailEnd/>
            </a:ln>
          </p:spPr>
          <p:txBody>
            <a:bodyPr wrap="none" anchor="ctr"/>
            <a:lstStyle/>
            <a:p>
              <a:endParaRPr lang="hr-HR"/>
            </a:p>
          </p:txBody>
        </p:sp>
        <p:sp>
          <p:nvSpPr>
            <p:cNvPr id="14210" name="Freeform 861"/>
            <p:cNvSpPr>
              <a:spLocks/>
            </p:cNvSpPr>
            <p:nvPr/>
          </p:nvSpPr>
          <p:spPr bwMode="auto">
            <a:xfrm>
              <a:off x="5127" y="2900"/>
              <a:ext cx="100" cy="46"/>
            </a:xfrm>
            <a:custGeom>
              <a:avLst/>
              <a:gdLst>
                <a:gd name="T0" fmla="*/ 4 w 100"/>
                <a:gd name="T1" fmla="*/ 11 h 46"/>
                <a:gd name="T2" fmla="*/ 13 w 100"/>
                <a:gd name="T3" fmla="*/ 7 h 46"/>
                <a:gd name="T4" fmla="*/ 24 w 100"/>
                <a:gd name="T5" fmla="*/ 12 h 46"/>
                <a:gd name="T6" fmla="*/ 29 w 100"/>
                <a:gd name="T7" fmla="*/ 17 h 46"/>
                <a:gd name="T8" fmla="*/ 41 w 100"/>
                <a:gd name="T9" fmla="*/ 14 h 46"/>
                <a:gd name="T10" fmla="*/ 42 w 100"/>
                <a:gd name="T11" fmla="*/ 6 h 46"/>
                <a:gd name="T12" fmla="*/ 55 w 100"/>
                <a:gd name="T13" fmla="*/ 8 h 46"/>
                <a:gd name="T14" fmla="*/ 57 w 100"/>
                <a:gd name="T15" fmla="*/ 16 h 46"/>
                <a:gd name="T16" fmla="*/ 67 w 100"/>
                <a:gd name="T17" fmla="*/ 19 h 46"/>
                <a:gd name="T18" fmla="*/ 76 w 100"/>
                <a:gd name="T19" fmla="*/ 15 h 46"/>
                <a:gd name="T20" fmla="*/ 83 w 100"/>
                <a:gd name="T21" fmla="*/ 8 h 46"/>
                <a:gd name="T22" fmla="*/ 88 w 100"/>
                <a:gd name="T23" fmla="*/ 0 h 46"/>
                <a:gd name="T24" fmla="*/ 99 w 100"/>
                <a:gd name="T25" fmla="*/ 3 h 46"/>
                <a:gd name="T26" fmla="*/ 99 w 100"/>
                <a:gd name="T27" fmla="*/ 12 h 46"/>
                <a:gd name="T28" fmla="*/ 92 w 100"/>
                <a:gd name="T29" fmla="*/ 19 h 46"/>
                <a:gd name="T30" fmla="*/ 98 w 100"/>
                <a:gd name="T31" fmla="*/ 27 h 46"/>
                <a:gd name="T32" fmla="*/ 90 w 100"/>
                <a:gd name="T33" fmla="*/ 33 h 46"/>
                <a:gd name="T34" fmla="*/ 81 w 100"/>
                <a:gd name="T35" fmla="*/ 29 h 46"/>
                <a:gd name="T36" fmla="*/ 73 w 100"/>
                <a:gd name="T37" fmla="*/ 35 h 46"/>
                <a:gd name="T38" fmla="*/ 83 w 100"/>
                <a:gd name="T39" fmla="*/ 40 h 46"/>
                <a:gd name="T40" fmla="*/ 75 w 100"/>
                <a:gd name="T41" fmla="*/ 45 h 46"/>
                <a:gd name="T42" fmla="*/ 63 w 100"/>
                <a:gd name="T43" fmla="*/ 43 h 46"/>
                <a:gd name="T44" fmla="*/ 61 w 100"/>
                <a:gd name="T45" fmla="*/ 35 h 46"/>
                <a:gd name="T46" fmla="*/ 51 w 100"/>
                <a:gd name="T47" fmla="*/ 30 h 46"/>
                <a:gd name="T48" fmla="*/ 47 w 100"/>
                <a:gd name="T49" fmla="*/ 37 h 46"/>
                <a:gd name="T50" fmla="*/ 39 w 100"/>
                <a:gd name="T51" fmla="*/ 39 h 46"/>
                <a:gd name="T52" fmla="*/ 32 w 100"/>
                <a:gd name="T53" fmla="*/ 31 h 46"/>
                <a:gd name="T54" fmla="*/ 23 w 100"/>
                <a:gd name="T55" fmla="*/ 35 h 46"/>
                <a:gd name="T56" fmla="*/ 12 w 100"/>
                <a:gd name="T57" fmla="*/ 36 h 46"/>
                <a:gd name="T58" fmla="*/ 2 w 100"/>
                <a:gd name="T59" fmla="*/ 31 h 46"/>
                <a:gd name="T60" fmla="*/ 1 w 100"/>
                <a:gd name="T61" fmla="*/ 23 h 46"/>
                <a:gd name="T62" fmla="*/ 2 w 100"/>
                <a:gd name="T63" fmla="*/ 14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46"/>
                <a:gd name="T98" fmla="*/ 100 w 100"/>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46">
                  <a:moveTo>
                    <a:pt x="2" y="14"/>
                  </a:moveTo>
                  <a:lnTo>
                    <a:pt x="4" y="11"/>
                  </a:lnTo>
                  <a:lnTo>
                    <a:pt x="7" y="7"/>
                  </a:lnTo>
                  <a:lnTo>
                    <a:pt x="13" y="7"/>
                  </a:lnTo>
                  <a:lnTo>
                    <a:pt x="20" y="7"/>
                  </a:lnTo>
                  <a:lnTo>
                    <a:pt x="24" y="12"/>
                  </a:lnTo>
                  <a:lnTo>
                    <a:pt x="24" y="16"/>
                  </a:lnTo>
                  <a:lnTo>
                    <a:pt x="29" y="17"/>
                  </a:lnTo>
                  <a:lnTo>
                    <a:pt x="36" y="17"/>
                  </a:lnTo>
                  <a:lnTo>
                    <a:pt x="41" y="14"/>
                  </a:lnTo>
                  <a:lnTo>
                    <a:pt x="43" y="10"/>
                  </a:lnTo>
                  <a:lnTo>
                    <a:pt x="42" y="6"/>
                  </a:lnTo>
                  <a:lnTo>
                    <a:pt x="50" y="6"/>
                  </a:lnTo>
                  <a:lnTo>
                    <a:pt x="55" y="8"/>
                  </a:lnTo>
                  <a:lnTo>
                    <a:pt x="55" y="11"/>
                  </a:lnTo>
                  <a:lnTo>
                    <a:pt x="57" y="16"/>
                  </a:lnTo>
                  <a:lnTo>
                    <a:pt x="62" y="18"/>
                  </a:lnTo>
                  <a:lnTo>
                    <a:pt x="67" y="19"/>
                  </a:lnTo>
                  <a:lnTo>
                    <a:pt x="73" y="18"/>
                  </a:lnTo>
                  <a:lnTo>
                    <a:pt x="76" y="15"/>
                  </a:lnTo>
                  <a:lnTo>
                    <a:pt x="78" y="11"/>
                  </a:lnTo>
                  <a:lnTo>
                    <a:pt x="83" y="8"/>
                  </a:lnTo>
                  <a:lnTo>
                    <a:pt x="83" y="4"/>
                  </a:lnTo>
                  <a:lnTo>
                    <a:pt x="88" y="0"/>
                  </a:lnTo>
                  <a:lnTo>
                    <a:pt x="92" y="2"/>
                  </a:lnTo>
                  <a:lnTo>
                    <a:pt x="99" y="3"/>
                  </a:lnTo>
                  <a:lnTo>
                    <a:pt x="99" y="8"/>
                  </a:lnTo>
                  <a:lnTo>
                    <a:pt x="99" y="12"/>
                  </a:lnTo>
                  <a:lnTo>
                    <a:pt x="95" y="16"/>
                  </a:lnTo>
                  <a:lnTo>
                    <a:pt x="92" y="19"/>
                  </a:lnTo>
                  <a:lnTo>
                    <a:pt x="97" y="23"/>
                  </a:lnTo>
                  <a:lnTo>
                    <a:pt x="98" y="27"/>
                  </a:lnTo>
                  <a:lnTo>
                    <a:pt x="96" y="31"/>
                  </a:lnTo>
                  <a:lnTo>
                    <a:pt x="90" y="33"/>
                  </a:lnTo>
                  <a:lnTo>
                    <a:pt x="85" y="32"/>
                  </a:lnTo>
                  <a:lnTo>
                    <a:pt x="81" y="29"/>
                  </a:lnTo>
                  <a:lnTo>
                    <a:pt x="75" y="32"/>
                  </a:lnTo>
                  <a:lnTo>
                    <a:pt x="73" y="35"/>
                  </a:lnTo>
                  <a:lnTo>
                    <a:pt x="77" y="39"/>
                  </a:lnTo>
                  <a:lnTo>
                    <a:pt x="83" y="40"/>
                  </a:lnTo>
                  <a:lnTo>
                    <a:pt x="82" y="44"/>
                  </a:lnTo>
                  <a:lnTo>
                    <a:pt x="75" y="45"/>
                  </a:lnTo>
                  <a:lnTo>
                    <a:pt x="68" y="44"/>
                  </a:lnTo>
                  <a:lnTo>
                    <a:pt x="63" y="43"/>
                  </a:lnTo>
                  <a:lnTo>
                    <a:pt x="62" y="39"/>
                  </a:lnTo>
                  <a:lnTo>
                    <a:pt x="61" y="35"/>
                  </a:lnTo>
                  <a:lnTo>
                    <a:pt x="57" y="32"/>
                  </a:lnTo>
                  <a:lnTo>
                    <a:pt x="51" y="30"/>
                  </a:lnTo>
                  <a:lnTo>
                    <a:pt x="49" y="33"/>
                  </a:lnTo>
                  <a:lnTo>
                    <a:pt x="47" y="37"/>
                  </a:lnTo>
                  <a:lnTo>
                    <a:pt x="45" y="41"/>
                  </a:lnTo>
                  <a:lnTo>
                    <a:pt x="39" y="39"/>
                  </a:lnTo>
                  <a:lnTo>
                    <a:pt x="36" y="34"/>
                  </a:lnTo>
                  <a:lnTo>
                    <a:pt x="32" y="31"/>
                  </a:lnTo>
                  <a:lnTo>
                    <a:pt x="25" y="31"/>
                  </a:lnTo>
                  <a:lnTo>
                    <a:pt x="23" y="35"/>
                  </a:lnTo>
                  <a:lnTo>
                    <a:pt x="17" y="38"/>
                  </a:lnTo>
                  <a:lnTo>
                    <a:pt x="12" y="36"/>
                  </a:lnTo>
                  <a:lnTo>
                    <a:pt x="7" y="35"/>
                  </a:lnTo>
                  <a:lnTo>
                    <a:pt x="2" y="31"/>
                  </a:lnTo>
                  <a:lnTo>
                    <a:pt x="2" y="27"/>
                  </a:lnTo>
                  <a:lnTo>
                    <a:pt x="1" y="23"/>
                  </a:lnTo>
                  <a:lnTo>
                    <a:pt x="0" y="18"/>
                  </a:lnTo>
                  <a:lnTo>
                    <a:pt x="2" y="14"/>
                  </a:lnTo>
                </a:path>
              </a:pathLst>
            </a:custGeom>
            <a:solidFill>
              <a:srgbClr val="081D58"/>
            </a:solidFill>
            <a:ln w="12699" cap="rnd">
              <a:solidFill>
                <a:schemeClr val="tx1"/>
              </a:solidFill>
              <a:round/>
              <a:headEnd type="none" w="sm" len="sm"/>
              <a:tailEnd type="none" w="sm" len="sm"/>
            </a:ln>
          </p:spPr>
          <p:txBody>
            <a:bodyPr/>
            <a:lstStyle/>
            <a:p>
              <a:endParaRPr lang="hr-HR"/>
            </a:p>
          </p:txBody>
        </p:sp>
        <p:sp>
          <p:nvSpPr>
            <p:cNvPr id="14211" name="Oval 862"/>
            <p:cNvSpPr>
              <a:spLocks noChangeArrowheads="1"/>
            </p:cNvSpPr>
            <p:nvPr/>
          </p:nvSpPr>
          <p:spPr bwMode="auto">
            <a:xfrm>
              <a:off x="5239" y="2914"/>
              <a:ext cx="15" cy="12"/>
            </a:xfrm>
            <a:prstGeom prst="ellipse">
              <a:avLst/>
            </a:prstGeom>
            <a:solidFill>
              <a:srgbClr val="063DE8"/>
            </a:solidFill>
            <a:ln w="9525">
              <a:noFill/>
              <a:round/>
              <a:headEnd/>
              <a:tailEnd/>
            </a:ln>
          </p:spPr>
          <p:txBody>
            <a:bodyPr wrap="none" anchor="ctr"/>
            <a:lstStyle/>
            <a:p>
              <a:endParaRPr lang="hr-HR"/>
            </a:p>
          </p:txBody>
        </p:sp>
        <p:sp>
          <p:nvSpPr>
            <p:cNvPr id="14212" name="Oval 863"/>
            <p:cNvSpPr>
              <a:spLocks noChangeArrowheads="1"/>
            </p:cNvSpPr>
            <p:nvPr/>
          </p:nvSpPr>
          <p:spPr bwMode="auto">
            <a:xfrm>
              <a:off x="5067" y="2918"/>
              <a:ext cx="14" cy="12"/>
            </a:xfrm>
            <a:prstGeom prst="ellipse">
              <a:avLst/>
            </a:prstGeom>
            <a:solidFill>
              <a:srgbClr val="063DE8"/>
            </a:solidFill>
            <a:ln w="9525">
              <a:noFill/>
              <a:round/>
              <a:headEnd/>
              <a:tailEnd/>
            </a:ln>
          </p:spPr>
          <p:txBody>
            <a:bodyPr wrap="none" anchor="ctr"/>
            <a:lstStyle/>
            <a:p>
              <a:endParaRPr lang="hr-HR"/>
            </a:p>
          </p:txBody>
        </p:sp>
        <p:sp>
          <p:nvSpPr>
            <p:cNvPr id="14213" name="Oval 864"/>
            <p:cNvSpPr>
              <a:spLocks noChangeArrowheads="1"/>
            </p:cNvSpPr>
            <p:nvPr/>
          </p:nvSpPr>
          <p:spPr bwMode="auto">
            <a:xfrm>
              <a:off x="5116" y="2938"/>
              <a:ext cx="14" cy="12"/>
            </a:xfrm>
            <a:prstGeom prst="ellipse">
              <a:avLst/>
            </a:prstGeom>
            <a:solidFill>
              <a:srgbClr val="063DE8"/>
            </a:solidFill>
            <a:ln w="9525">
              <a:noFill/>
              <a:round/>
              <a:headEnd/>
              <a:tailEnd/>
            </a:ln>
          </p:spPr>
          <p:txBody>
            <a:bodyPr wrap="none" anchor="ctr"/>
            <a:lstStyle/>
            <a:p>
              <a:endParaRPr lang="hr-HR"/>
            </a:p>
          </p:txBody>
        </p:sp>
        <p:sp>
          <p:nvSpPr>
            <p:cNvPr id="14214" name="Oval 865"/>
            <p:cNvSpPr>
              <a:spLocks noChangeArrowheads="1"/>
            </p:cNvSpPr>
            <p:nvPr/>
          </p:nvSpPr>
          <p:spPr bwMode="auto">
            <a:xfrm>
              <a:off x="5103" y="2918"/>
              <a:ext cx="15" cy="12"/>
            </a:xfrm>
            <a:prstGeom prst="ellipse">
              <a:avLst/>
            </a:prstGeom>
            <a:solidFill>
              <a:srgbClr val="063DE8"/>
            </a:solidFill>
            <a:ln w="9525">
              <a:noFill/>
              <a:round/>
              <a:headEnd/>
              <a:tailEnd/>
            </a:ln>
          </p:spPr>
          <p:txBody>
            <a:bodyPr wrap="none" anchor="ctr"/>
            <a:lstStyle/>
            <a:p>
              <a:endParaRPr lang="hr-HR"/>
            </a:p>
          </p:txBody>
        </p:sp>
        <p:sp>
          <p:nvSpPr>
            <p:cNvPr id="14215" name="Oval 866"/>
            <p:cNvSpPr>
              <a:spLocks noChangeArrowheads="1"/>
            </p:cNvSpPr>
            <p:nvPr/>
          </p:nvSpPr>
          <p:spPr bwMode="auto">
            <a:xfrm>
              <a:off x="5155" y="2894"/>
              <a:ext cx="14" cy="12"/>
            </a:xfrm>
            <a:prstGeom prst="ellipse">
              <a:avLst/>
            </a:prstGeom>
            <a:solidFill>
              <a:srgbClr val="063DE8"/>
            </a:solidFill>
            <a:ln w="9525">
              <a:noFill/>
              <a:round/>
              <a:headEnd/>
              <a:tailEnd/>
            </a:ln>
          </p:spPr>
          <p:txBody>
            <a:bodyPr wrap="none" anchor="ctr"/>
            <a:lstStyle/>
            <a:p>
              <a:endParaRPr lang="hr-HR"/>
            </a:p>
          </p:txBody>
        </p:sp>
        <p:sp>
          <p:nvSpPr>
            <p:cNvPr id="14216" name="Oval 867"/>
            <p:cNvSpPr>
              <a:spLocks noChangeArrowheads="1"/>
            </p:cNvSpPr>
            <p:nvPr/>
          </p:nvSpPr>
          <p:spPr bwMode="auto">
            <a:xfrm>
              <a:off x="5149" y="2945"/>
              <a:ext cx="14" cy="12"/>
            </a:xfrm>
            <a:prstGeom prst="ellipse">
              <a:avLst/>
            </a:prstGeom>
            <a:solidFill>
              <a:srgbClr val="063DE8"/>
            </a:solidFill>
            <a:ln w="9525">
              <a:noFill/>
              <a:round/>
              <a:headEnd/>
              <a:tailEnd/>
            </a:ln>
          </p:spPr>
          <p:txBody>
            <a:bodyPr wrap="none" anchor="ctr"/>
            <a:lstStyle/>
            <a:p>
              <a:endParaRPr lang="hr-HR"/>
            </a:p>
          </p:txBody>
        </p:sp>
        <p:sp>
          <p:nvSpPr>
            <p:cNvPr id="14217" name="Oval 868"/>
            <p:cNvSpPr>
              <a:spLocks noChangeArrowheads="1"/>
            </p:cNvSpPr>
            <p:nvPr/>
          </p:nvSpPr>
          <p:spPr bwMode="auto">
            <a:xfrm>
              <a:off x="5121" y="2893"/>
              <a:ext cx="15" cy="12"/>
            </a:xfrm>
            <a:prstGeom prst="ellipse">
              <a:avLst/>
            </a:prstGeom>
            <a:solidFill>
              <a:srgbClr val="063DE8"/>
            </a:solidFill>
            <a:ln w="9525">
              <a:noFill/>
              <a:round/>
              <a:headEnd/>
              <a:tailEnd/>
            </a:ln>
          </p:spPr>
          <p:txBody>
            <a:bodyPr wrap="none" anchor="ctr"/>
            <a:lstStyle/>
            <a:p>
              <a:endParaRPr lang="hr-HR"/>
            </a:p>
          </p:txBody>
        </p:sp>
        <p:sp>
          <p:nvSpPr>
            <p:cNvPr id="14218" name="Oval 869"/>
            <p:cNvSpPr>
              <a:spLocks noChangeArrowheads="1"/>
            </p:cNvSpPr>
            <p:nvPr/>
          </p:nvSpPr>
          <p:spPr bwMode="auto">
            <a:xfrm>
              <a:off x="5081" y="2934"/>
              <a:ext cx="15" cy="12"/>
            </a:xfrm>
            <a:prstGeom prst="ellipse">
              <a:avLst/>
            </a:prstGeom>
            <a:solidFill>
              <a:srgbClr val="063DE8"/>
            </a:solidFill>
            <a:ln w="9525">
              <a:noFill/>
              <a:round/>
              <a:headEnd/>
              <a:tailEnd/>
            </a:ln>
          </p:spPr>
          <p:txBody>
            <a:bodyPr wrap="none" anchor="ctr"/>
            <a:lstStyle/>
            <a:p>
              <a:endParaRPr lang="hr-HR"/>
            </a:p>
          </p:txBody>
        </p:sp>
        <p:sp>
          <p:nvSpPr>
            <p:cNvPr id="14219" name="Oval 870"/>
            <p:cNvSpPr>
              <a:spLocks noChangeArrowheads="1"/>
            </p:cNvSpPr>
            <p:nvPr/>
          </p:nvSpPr>
          <p:spPr bwMode="auto">
            <a:xfrm>
              <a:off x="5035" y="2915"/>
              <a:ext cx="14" cy="12"/>
            </a:xfrm>
            <a:prstGeom prst="ellipse">
              <a:avLst/>
            </a:prstGeom>
            <a:solidFill>
              <a:srgbClr val="063DE8"/>
            </a:solidFill>
            <a:ln w="9525">
              <a:noFill/>
              <a:round/>
              <a:headEnd/>
              <a:tailEnd/>
            </a:ln>
          </p:spPr>
          <p:txBody>
            <a:bodyPr wrap="none" anchor="ctr"/>
            <a:lstStyle/>
            <a:p>
              <a:endParaRPr lang="hr-HR"/>
            </a:p>
          </p:txBody>
        </p:sp>
        <p:sp>
          <p:nvSpPr>
            <p:cNvPr id="14220" name="Oval 871"/>
            <p:cNvSpPr>
              <a:spLocks noChangeArrowheads="1"/>
            </p:cNvSpPr>
            <p:nvPr/>
          </p:nvSpPr>
          <p:spPr bwMode="auto">
            <a:xfrm>
              <a:off x="5087" y="2899"/>
              <a:ext cx="15" cy="12"/>
            </a:xfrm>
            <a:prstGeom prst="ellipse">
              <a:avLst/>
            </a:prstGeom>
            <a:solidFill>
              <a:srgbClr val="063DE8"/>
            </a:solidFill>
            <a:ln w="9525">
              <a:noFill/>
              <a:round/>
              <a:headEnd/>
              <a:tailEnd/>
            </a:ln>
          </p:spPr>
          <p:txBody>
            <a:bodyPr wrap="none" anchor="ctr"/>
            <a:lstStyle/>
            <a:p>
              <a:endParaRPr lang="hr-HR"/>
            </a:p>
          </p:txBody>
        </p:sp>
      </p:grpSp>
      <p:sp>
        <p:nvSpPr>
          <p:cNvPr id="14103" name="Freeform 872"/>
          <p:cNvSpPr>
            <a:spLocks/>
          </p:cNvSpPr>
          <p:nvPr/>
        </p:nvSpPr>
        <p:spPr bwMode="auto">
          <a:xfrm>
            <a:off x="5951538" y="3494088"/>
            <a:ext cx="541337" cy="241300"/>
          </a:xfrm>
          <a:custGeom>
            <a:avLst/>
            <a:gdLst>
              <a:gd name="T0" fmla="*/ 2147483647 w 383"/>
              <a:gd name="T1" fmla="*/ 2147483647 h 152"/>
              <a:gd name="T2" fmla="*/ 2147483647 w 383"/>
              <a:gd name="T3" fmla="*/ 2147483647 h 152"/>
              <a:gd name="T4" fmla="*/ 2147483647 w 383"/>
              <a:gd name="T5" fmla="*/ 2147483647 h 152"/>
              <a:gd name="T6" fmla="*/ 2147483647 w 383"/>
              <a:gd name="T7" fmla="*/ 2147483647 h 152"/>
              <a:gd name="T8" fmla="*/ 2147483647 w 383"/>
              <a:gd name="T9" fmla="*/ 2147483647 h 152"/>
              <a:gd name="T10" fmla="*/ 2147483647 w 383"/>
              <a:gd name="T11" fmla="*/ 2147483647 h 152"/>
              <a:gd name="T12" fmla="*/ 2147483647 w 383"/>
              <a:gd name="T13" fmla="*/ 2147483647 h 152"/>
              <a:gd name="T14" fmla="*/ 2147483647 w 383"/>
              <a:gd name="T15" fmla="*/ 2147483647 h 152"/>
              <a:gd name="T16" fmla="*/ 2147483647 w 383"/>
              <a:gd name="T17" fmla="*/ 2147483647 h 152"/>
              <a:gd name="T18" fmla="*/ 2147483647 w 383"/>
              <a:gd name="T19" fmla="*/ 2147483647 h 152"/>
              <a:gd name="T20" fmla="*/ 0 w 383"/>
              <a:gd name="T21" fmla="*/ 0 h 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152"/>
              <a:gd name="T35" fmla="*/ 383 w 383"/>
              <a:gd name="T36" fmla="*/ 152 h 1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152">
                <a:moveTo>
                  <a:pt x="382" y="151"/>
                </a:moveTo>
                <a:lnTo>
                  <a:pt x="345" y="147"/>
                </a:lnTo>
                <a:lnTo>
                  <a:pt x="309" y="129"/>
                </a:lnTo>
                <a:lnTo>
                  <a:pt x="286" y="102"/>
                </a:lnTo>
                <a:lnTo>
                  <a:pt x="279" y="75"/>
                </a:lnTo>
                <a:lnTo>
                  <a:pt x="272" y="62"/>
                </a:lnTo>
                <a:lnTo>
                  <a:pt x="257" y="49"/>
                </a:lnTo>
                <a:lnTo>
                  <a:pt x="228" y="35"/>
                </a:lnTo>
                <a:lnTo>
                  <a:pt x="191" y="26"/>
                </a:lnTo>
                <a:lnTo>
                  <a:pt x="103" y="8"/>
                </a:lnTo>
                <a:lnTo>
                  <a:pt x="0" y="0"/>
                </a:lnTo>
              </a:path>
            </a:pathLst>
          </a:custGeom>
          <a:noFill/>
          <a:ln w="76199" cap="rnd">
            <a:solidFill>
              <a:srgbClr val="CC0000"/>
            </a:solidFill>
            <a:round/>
            <a:headEnd type="none" w="sm" len="sm"/>
            <a:tailEnd type="none" w="sm" len="sm"/>
          </a:ln>
        </p:spPr>
        <p:txBody>
          <a:bodyPr/>
          <a:lstStyle/>
          <a:p>
            <a:endParaRPr lang="hr-HR"/>
          </a:p>
        </p:txBody>
      </p:sp>
      <p:sp>
        <p:nvSpPr>
          <p:cNvPr id="14104" name="Oval 873"/>
          <p:cNvSpPr>
            <a:spLocks noChangeArrowheads="1"/>
          </p:cNvSpPr>
          <p:nvPr/>
        </p:nvSpPr>
        <p:spPr bwMode="auto">
          <a:xfrm>
            <a:off x="6459538" y="4114800"/>
            <a:ext cx="101600" cy="52388"/>
          </a:xfrm>
          <a:prstGeom prst="ellipse">
            <a:avLst/>
          </a:prstGeom>
          <a:solidFill>
            <a:srgbClr val="3F000B"/>
          </a:solidFill>
          <a:ln w="12699">
            <a:solidFill>
              <a:schemeClr val="tx1"/>
            </a:solidFill>
            <a:round/>
            <a:headEnd/>
            <a:tailEnd/>
          </a:ln>
        </p:spPr>
        <p:txBody>
          <a:bodyPr wrap="none" anchor="ctr"/>
          <a:lstStyle/>
          <a:p>
            <a:endParaRPr lang="hr-HR"/>
          </a:p>
        </p:txBody>
      </p:sp>
      <p:sp>
        <p:nvSpPr>
          <p:cNvPr id="14105" name="Freeform 874"/>
          <p:cNvSpPr>
            <a:spLocks/>
          </p:cNvSpPr>
          <p:nvPr/>
        </p:nvSpPr>
        <p:spPr bwMode="auto">
          <a:xfrm>
            <a:off x="5821363" y="4237038"/>
            <a:ext cx="781050" cy="165100"/>
          </a:xfrm>
          <a:custGeom>
            <a:avLst/>
            <a:gdLst>
              <a:gd name="T0" fmla="*/ 2147483647 w 554"/>
              <a:gd name="T1" fmla="*/ 0 h 104"/>
              <a:gd name="T2" fmla="*/ 2147483647 w 554"/>
              <a:gd name="T3" fmla="*/ 2147483647 h 104"/>
              <a:gd name="T4" fmla="*/ 2147483647 w 554"/>
              <a:gd name="T5" fmla="*/ 2147483647 h 104"/>
              <a:gd name="T6" fmla="*/ 2147483647 w 554"/>
              <a:gd name="T7" fmla="*/ 2147483647 h 104"/>
              <a:gd name="T8" fmla="*/ 2147483647 w 554"/>
              <a:gd name="T9" fmla="*/ 2147483647 h 104"/>
              <a:gd name="T10" fmla="*/ 2147483647 w 554"/>
              <a:gd name="T11" fmla="*/ 2147483647 h 104"/>
              <a:gd name="T12" fmla="*/ 2147483647 w 554"/>
              <a:gd name="T13" fmla="*/ 2147483647 h 104"/>
              <a:gd name="T14" fmla="*/ 2147483647 w 554"/>
              <a:gd name="T15" fmla="*/ 2147483647 h 104"/>
              <a:gd name="T16" fmla="*/ 2147483647 w 554"/>
              <a:gd name="T17" fmla="*/ 2147483647 h 104"/>
              <a:gd name="T18" fmla="*/ 2147483647 w 554"/>
              <a:gd name="T19" fmla="*/ 2147483647 h 104"/>
              <a:gd name="T20" fmla="*/ 2147483647 w 554"/>
              <a:gd name="T21" fmla="*/ 2147483647 h 104"/>
              <a:gd name="T22" fmla="*/ 2147483647 w 554"/>
              <a:gd name="T23" fmla="*/ 2147483647 h 104"/>
              <a:gd name="T24" fmla="*/ 0 w 554"/>
              <a:gd name="T25" fmla="*/ 2147483647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4"/>
              <a:gd name="T40" fmla="*/ 0 h 104"/>
              <a:gd name="T41" fmla="*/ 554 w 554"/>
              <a:gd name="T42" fmla="*/ 104 h 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4" h="104">
                <a:moveTo>
                  <a:pt x="553" y="0"/>
                </a:moveTo>
                <a:lnTo>
                  <a:pt x="478" y="6"/>
                </a:lnTo>
                <a:lnTo>
                  <a:pt x="411" y="16"/>
                </a:lnTo>
                <a:lnTo>
                  <a:pt x="359" y="31"/>
                </a:lnTo>
                <a:lnTo>
                  <a:pt x="351" y="41"/>
                </a:lnTo>
                <a:lnTo>
                  <a:pt x="344" y="52"/>
                </a:lnTo>
                <a:lnTo>
                  <a:pt x="336" y="62"/>
                </a:lnTo>
                <a:lnTo>
                  <a:pt x="314" y="72"/>
                </a:lnTo>
                <a:lnTo>
                  <a:pt x="284" y="77"/>
                </a:lnTo>
                <a:lnTo>
                  <a:pt x="239" y="88"/>
                </a:lnTo>
                <a:lnTo>
                  <a:pt x="187" y="93"/>
                </a:lnTo>
                <a:lnTo>
                  <a:pt x="127" y="98"/>
                </a:lnTo>
                <a:lnTo>
                  <a:pt x="0" y="103"/>
                </a:lnTo>
              </a:path>
            </a:pathLst>
          </a:custGeom>
          <a:noFill/>
          <a:ln w="76199" cap="rnd">
            <a:solidFill>
              <a:srgbClr val="CC0000"/>
            </a:solidFill>
            <a:round/>
            <a:headEnd type="none" w="sm" len="sm"/>
            <a:tailEnd type="none" w="sm" len="sm"/>
          </a:ln>
        </p:spPr>
        <p:txBody>
          <a:bodyPr/>
          <a:lstStyle/>
          <a:p>
            <a:endParaRPr lang="hr-HR"/>
          </a:p>
        </p:txBody>
      </p:sp>
      <p:sp>
        <p:nvSpPr>
          <p:cNvPr id="14106" name="Freeform 875"/>
          <p:cNvSpPr>
            <a:spLocks/>
          </p:cNvSpPr>
          <p:nvPr/>
        </p:nvSpPr>
        <p:spPr bwMode="auto">
          <a:xfrm>
            <a:off x="6243638" y="4094163"/>
            <a:ext cx="360362" cy="168275"/>
          </a:xfrm>
          <a:custGeom>
            <a:avLst/>
            <a:gdLst>
              <a:gd name="T0" fmla="*/ 2147483647 w 255"/>
              <a:gd name="T1" fmla="*/ 2147483647 h 106"/>
              <a:gd name="T2" fmla="*/ 2147483647 w 255"/>
              <a:gd name="T3" fmla="*/ 2147483647 h 106"/>
              <a:gd name="T4" fmla="*/ 2147483647 w 255"/>
              <a:gd name="T5" fmla="*/ 2147483647 h 106"/>
              <a:gd name="T6" fmla="*/ 2147483647 w 255"/>
              <a:gd name="T7" fmla="*/ 2147483647 h 106"/>
              <a:gd name="T8" fmla="*/ 2147483647 w 255"/>
              <a:gd name="T9" fmla="*/ 2147483647 h 106"/>
              <a:gd name="T10" fmla="*/ 2147483647 w 255"/>
              <a:gd name="T11" fmla="*/ 2147483647 h 106"/>
              <a:gd name="T12" fmla="*/ 2147483647 w 255"/>
              <a:gd name="T13" fmla="*/ 2147483647 h 106"/>
              <a:gd name="T14" fmla="*/ 2147483647 w 255"/>
              <a:gd name="T15" fmla="*/ 2147483647 h 106"/>
              <a:gd name="T16" fmla="*/ 2147483647 w 255"/>
              <a:gd name="T17" fmla="*/ 2147483647 h 106"/>
              <a:gd name="T18" fmla="*/ 2147483647 w 255"/>
              <a:gd name="T19" fmla="*/ 2147483647 h 106"/>
              <a:gd name="T20" fmla="*/ 2147483647 w 255"/>
              <a:gd name="T21" fmla="*/ 2147483647 h 106"/>
              <a:gd name="T22" fmla="*/ 2147483647 w 255"/>
              <a:gd name="T23" fmla="*/ 2147483647 h 106"/>
              <a:gd name="T24" fmla="*/ 2147483647 w 255"/>
              <a:gd name="T25" fmla="*/ 2147483647 h 106"/>
              <a:gd name="T26" fmla="*/ 2147483647 w 255"/>
              <a:gd name="T27" fmla="*/ 2147483647 h 106"/>
              <a:gd name="T28" fmla="*/ 2147483647 w 255"/>
              <a:gd name="T29" fmla="*/ 2147483647 h 106"/>
              <a:gd name="T30" fmla="*/ 2147483647 w 255"/>
              <a:gd name="T31" fmla="*/ 2147483647 h 106"/>
              <a:gd name="T32" fmla="*/ 0 w 255"/>
              <a:gd name="T33" fmla="*/ 2147483647 h 106"/>
              <a:gd name="T34" fmla="*/ 2147483647 w 255"/>
              <a:gd name="T35" fmla="*/ 2147483647 h 106"/>
              <a:gd name="T36" fmla="*/ 2147483647 w 255"/>
              <a:gd name="T37" fmla="*/ 2147483647 h 106"/>
              <a:gd name="T38" fmla="*/ 2147483647 w 255"/>
              <a:gd name="T39" fmla="*/ 2147483647 h 106"/>
              <a:gd name="T40" fmla="*/ 2147483647 w 255"/>
              <a:gd name="T41" fmla="*/ 2147483647 h 106"/>
              <a:gd name="T42" fmla="*/ 2147483647 w 255"/>
              <a:gd name="T43" fmla="*/ 2147483647 h 106"/>
              <a:gd name="T44" fmla="*/ 2147483647 w 255"/>
              <a:gd name="T45" fmla="*/ 2147483647 h 106"/>
              <a:gd name="T46" fmla="*/ 2147483647 w 255"/>
              <a:gd name="T47" fmla="*/ 2147483647 h 106"/>
              <a:gd name="T48" fmla="*/ 2147483647 w 255"/>
              <a:gd name="T49" fmla="*/ 2147483647 h 106"/>
              <a:gd name="T50" fmla="*/ 2147483647 w 255"/>
              <a:gd name="T51" fmla="*/ 2147483647 h 106"/>
              <a:gd name="T52" fmla="*/ 2147483647 w 255"/>
              <a:gd name="T53" fmla="*/ 0 h 106"/>
              <a:gd name="T54" fmla="*/ 2147483647 w 255"/>
              <a:gd name="T55" fmla="*/ 0 h 106"/>
              <a:gd name="T56" fmla="*/ 2147483647 w 255"/>
              <a:gd name="T57" fmla="*/ 0 h 106"/>
              <a:gd name="T58" fmla="*/ 2147483647 w 255"/>
              <a:gd name="T59" fmla="*/ 2147483647 h 106"/>
              <a:gd name="T60" fmla="*/ 2147483647 w 255"/>
              <a:gd name="T61" fmla="*/ 2147483647 h 10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5"/>
              <a:gd name="T94" fmla="*/ 0 h 106"/>
              <a:gd name="T95" fmla="*/ 255 w 255"/>
              <a:gd name="T96" fmla="*/ 106 h 10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5" h="106">
                <a:moveTo>
                  <a:pt x="254" y="25"/>
                </a:moveTo>
                <a:lnTo>
                  <a:pt x="254" y="30"/>
                </a:lnTo>
                <a:lnTo>
                  <a:pt x="254" y="40"/>
                </a:lnTo>
                <a:lnTo>
                  <a:pt x="254" y="50"/>
                </a:lnTo>
                <a:lnTo>
                  <a:pt x="254" y="55"/>
                </a:lnTo>
                <a:lnTo>
                  <a:pt x="247" y="60"/>
                </a:lnTo>
                <a:lnTo>
                  <a:pt x="239" y="65"/>
                </a:lnTo>
                <a:lnTo>
                  <a:pt x="239" y="70"/>
                </a:lnTo>
                <a:lnTo>
                  <a:pt x="232" y="70"/>
                </a:lnTo>
                <a:lnTo>
                  <a:pt x="157" y="70"/>
                </a:lnTo>
                <a:lnTo>
                  <a:pt x="119" y="75"/>
                </a:lnTo>
                <a:lnTo>
                  <a:pt x="82" y="85"/>
                </a:lnTo>
                <a:lnTo>
                  <a:pt x="60" y="90"/>
                </a:lnTo>
                <a:lnTo>
                  <a:pt x="37" y="105"/>
                </a:lnTo>
                <a:lnTo>
                  <a:pt x="15" y="100"/>
                </a:lnTo>
                <a:lnTo>
                  <a:pt x="7" y="90"/>
                </a:lnTo>
                <a:lnTo>
                  <a:pt x="0" y="75"/>
                </a:lnTo>
                <a:lnTo>
                  <a:pt x="7" y="60"/>
                </a:lnTo>
                <a:lnTo>
                  <a:pt x="15" y="45"/>
                </a:lnTo>
                <a:lnTo>
                  <a:pt x="37" y="30"/>
                </a:lnTo>
                <a:lnTo>
                  <a:pt x="60" y="20"/>
                </a:lnTo>
                <a:lnTo>
                  <a:pt x="97" y="15"/>
                </a:lnTo>
                <a:lnTo>
                  <a:pt x="112" y="10"/>
                </a:lnTo>
                <a:lnTo>
                  <a:pt x="134" y="5"/>
                </a:lnTo>
                <a:lnTo>
                  <a:pt x="142" y="5"/>
                </a:lnTo>
                <a:lnTo>
                  <a:pt x="172" y="0"/>
                </a:lnTo>
                <a:lnTo>
                  <a:pt x="209" y="0"/>
                </a:lnTo>
                <a:lnTo>
                  <a:pt x="239" y="0"/>
                </a:lnTo>
                <a:lnTo>
                  <a:pt x="254" y="10"/>
                </a:lnTo>
                <a:lnTo>
                  <a:pt x="254" y="25"/>
                </a:lnTo>
              </a:path>
            </a:pathLst>
          </a:custGeom>
          <a:solidFill>
            <a:srgbClr val="FF99CC"/>
          </a:solidFill>
          <a:ln w="12699" cap="rnd">
            <a:solidFill>
              <a:schemeClr val="tx1"/>
            </a:solidFill>
            <a:round/>
            <a:headEnd/>
            <a:tailEnd/>
          </a:ln>
        </p:spPr>
        <p:txBody>
          <a:bodyPr/>
          <a:lstStyle/>
          <a:p>
            <a:endParaRPr lang="hr-HR"/>
          </a:p>
        </p:txBody>
      </p:sp>
      <p:sp>
        <p:nvSpPr>
          <p:cNvPr id="14107" name="Freeform 876"/>
          <p:cNvSpPr>
            <a:spLocks/>
          </p:cNvSpPr>
          <p:nvPr/>
        </p:nvSpPr>
        <p:spPr bwMode="auto">
          <a:xfrm>
            <a:off x="5816600" y="4235450"/>
            <a:ext cx="442913" cy="119063"/>
          </a:xfrm>
          <a:custGeom>
            <a:avLst/>
            <a:gdLst>
              <a:gd name="T0" fmla="*/ 2147483647 w 314"/>
              <a:gd name="T1" fmla="*/ 2147483647 h 75"/>
              <a:gd name="T2" fmla="*/ 2147483647 w 314"/>
              <a:gd name="T3" fmla="*/ 2147483647 h 75"/>
              <a:gd name="T4" fmla="*/ 2147483647 w 314"/>
              <a:gd name="T5" fmla="*/ 2147483647 h 75"/>
              <a:gd name="T6" fmla="*/ 2147483647 w 314"/>
              <a:gd name="T7" fmla="*/ 2147483647 h 75"/>
              <a:gd name="T8" fmla="*/ 2147483647 w 314"/>
              <a:gd name="T9" fmla="*/ 2147483647 h 75"/>
              <a:gd name="T10" fmla="*/ 2147483647 w 314"/>
              <a:gd name="T11" fmla="*/ 2147483647 h 75"/>
              <a:gd name="T12" fmla="*/ 2147483647 w 314"/>
              <a:gd name="T13" fmla="*/ 2147483647 h 75"/>
              <a:gd name="T14" fmla="*/ 2147483647 w 314"/>
              <a:gd name="T15" fmla="*/ 2147483647 h 75"/>
              <a:gd name="T16" fmla="*/ 2147483647 w 314"/>
              <a:gd name="T17" fmla="*/ 2147483647 h 75"/>
              <a:gd name="T18" fmla="*/ 2147483647 w 314"/>
              <a:gd name="T19" fmla="*/ 2147483647 h 75"/>
              <a:gd name="T20" fmla="*/ 2147483647 w 314"/>
              <a:gd name="T21" fmla="*/ 2147483647 h 75"/>
              <a:gd name="T22" fmla="*/ 2147483647 w 314"/>
              <a:gd name="T23" fmla="*/ 2147483647 h 75"/>
              <a:gd name="T24" fmla="*/ 2147483647 w 314"/>
              <a:gd name="T25" fmla="*/ 2147483647 h 75"/>
              <a:gd name="T26" fmla="*/ 2147483647 w 314"/>
              <a:gd name="T27" fmla="*/ 2147483647 h 75"/>
              <a:gd name="T28" fmla="*/ 2147483647 w 314"/>
              <a:gd name="T29" fmla="*/ 2147483647 h 75"/>
              <a:gd name="T30" fmla="*/ 2147483647 w 314"/>
              <a:gd name="T31" fmla="*/ 2147483647 h 75"/>
              <a:gd name="T32" fmla="*/ 0 w 314"/>
              <a:gd name="T33" fmla="*/ 2147483647 h 75"/>
              <a:gd name="T34" fmla="*/ 2147483647 w 314"/>
              <a:gd name="T35" fmla="*/ 2147483647 h 75"/>
              <a:gd name="T36" fmla="*/ 2147483647 w 314"/>
              <a:gd name="T37" fmla="*/ 2147483647 h 75"/>
              <a:gd name="T38" fmla="*/ 2147483647 w 314"/>
              <a:gd name="T39" fmla="*/ 2147483647 h 75"/>
              <a:gd name="T40" fmla="*/ 2147483647 w 314"/>
              <a:gd name="T41" fmla="*/ 2147483647 h 75"/>
              <a:gd name="T42" fmla="*/ 2147483647 w 314"/>
              <a:gd name="T43" fmla="*/ 2147483647 h 75"/>
              <a:gd name="T44" fmla="*/ 2147483647 w 314"/>
              <a:gd name="T45" fmla="*/ 2147483647 h 75"/>
              <a:gd name="T46" fmla="*/ 2147483647 w 314"/>
              <a:gd name="T47" fmla="*/ 2147483647 h 75"/>
              <a:gd name="T48" fmla="*/ 2147483647 w 314"/>
              <a:gd name="T49" fmla="*/ 2147483647 h 75"/>
              <a:gd name="T50" fmla="*/ 2147483647 w 314"/>
              <a:gd name="T51" fmla="*/ 2147483647 h 75"/>
              <a:gd name="T52" fmla="*/ 2147483647 w 314"/>
              <a:gd name="T53" fmla="*/ 2147483647 h 75"/>
              <a:gd name="T54" fmla="*/ 2147483647 w 314"/>
              <a:gd name="T55" fmla="*/ 0 h 75"/>
              <a:gd name="T56" fmla="*/ 2147483647 w 314"/>
              <a:gd name="T57" fmla="*/ 2147483647 h 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4"/>
              <a:gd name="T88" fmla="*/ 0 h 75"/>
              <a:gd name="T89" fmla="*/ 314 w 314"/>
              <a:gd name="T90" fmla="*/ 75 h 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4" h="75">
                <a:moveTo>
                  <a:pt x="273" y="4"/>
                </a:moveTo>
                <a:lnTo>
                  <a:pt x="288" y="2"/>
                </a:lnTo>
                <a:lnTo>
                  <a:pt x="302" y="11"/>
                </a:lnTo>
                <a:lnTo>
                  <a:pt x="313" y="27"/>
                </a:lnTo>
                <a:lnTo>
                  <a:pt x="308" y="43"/>
                </a:lnTo>
                <a:lnTo>
                  <a:pt x="286" y="54"/>
                </a:lnTo>
                <a:lnTo>
                  <a:pt x="256" y="57"/>
                </a:lnTo>
                <a:lnTo>
                  <a:pt x="230" y="62"/>
                </a:lnTo>
                <a:lnTo>
                  <a:pt x="197" y="67"/>
                </a:lnTo>
                <a:lnTo>
                  <a:pt x="163" y="69"/>
                </a:lnTo>
                <a:lnTo>
                  <a:pt x="128" y="71"/>
                </a:lnTo>
                <a:lnTo>
                  <a:pt x="105" y="72"/>
                </a:lnTo>
                <a:lnTo>
                  <a:pt x="67" y="71"/>
                </a:lnTo>
                <a:lnTo>
                  <a:pt x="42" y="74"/>
                </a:lnTo>
                <a:lnTo>
                  <a:pt x="12" y="71"/>
                </a:lnTo>
                <a:lnTo>
                  <a:pt x="3" y="59"/>
                </a:lnTo>
                <a:lnTo>
                  <a:pt x="0" y="44"/>
                </a:lnTo>
                <a:lnTo>
                  <a:pt x="1" y="33"/>
                </a:lnTo>
                <a:lnTo>
                  <a:pt x="9" y="21"/>
                </a:lnTo>
                <a:lnTo>
                  <a:pt x="27" y="10"/>
                </a:lnTo>
                <a:lnTo>
                  <a:pt x="55" y="13"/>
                </a:lnTo>
                <a:lnTo>
                  <a:pt x="83" y="12"/>
                </a:lnTo>
                <a:lnTo>
                  <a:pt x="113" y="12"/>
                </a:lnTo>
                <a:lnTo>
                  <a:pt x="124" y="11"/>
                </a:lnTo>
                <a:lnTo>
                  <a:pt x="187" y="10"/>
                </a:lnTo>
                <a:lnTo>
                  <a:pt x="213" y="4"/>
                </a:lnTo>
                <a:lnTo>
                  <a:pt x="242" y="2"/>
                </a:lnTo>
                <a:lnTo>
                  <a:pt x="265" y="0"/>
                </a:lnTo>
                <a:lnTo>
                  <a:pt x="273" y="4"/>
                </a:lnTo>
              </a:path>
            </a:pathLst>
          </a:custGeom>
          <a:solidFill>
            <a:srgbClr val="FF99CC"/>
          </a:solidFill>
          <a:ln w="12699" cap="rnd">
            <a:solidFill>
              <a:schemeClr val="tx1"/>
            </a:solidFill>
            <a:round/>
            <a:headEnd/>
            <a:tailEnd/>
          </a:ln>
        </p:spPr>
        <p:txBody>
          <a:bodyPr/>
          <a:lstStyle/>
          <a:p>
            <a:endParaRPr lang="hr-HR"/>
          </a:p>
        </p:txBody>
      </p:sp>
      <p:sp>
        <p:nvSpPr>
          <p:cNvPr id="14108" name="Oval 877"/>
          <p:cNvSpPr>
            <a:spLocks noChangeArrowheads="1"/>
          </p:cNvSpPr>
          <p:nvPr/>
        </p:nvSpPr>
        <p:spPr bwMode="auto">
          <a:xfrm>
            <a:off x="6454775" y="4124325"/>
            <a:ext cx="103188" cy="53975"/>
          </a:xfrm>
          <a:prstGeom prst="ellipse">
            <a:avLst/>
          </a:prstGeom>
          <a:solidFill>
            <a:srgbClr val="3F000B"/>
          </a:solidFill>
          <a:ln w="12699">
            <a:solidFill>
              <a:schemeClr val="tx1"/>
            </a:solidFill>
            <a:round/>
            <a:headEnd/>
            <a:tailEnd/>
          </a:ln>
        </p:spPr>
        <p:txBody>
          <a:bodyPr wrap="none" anchor="ctr"/>
          <a:lstStyle/>
          <a:p>
            <a:endParaRPr lang="hr-HR"/>
          </a:p>
        </p:txBody>
      </p:sp>
      <p:sp>
        <p:nvSpPr>
          <p:cNvPr id="14109" name="Oval 878"/>
          <p:cNvSpPr>
            <a:spLocks noChangeArrowheads="1"/>
          </p:cNvSpPr>
          <p:nvPr/>
        </p:nvSpPr>
        <p:spPr bwMode="auto">
          <a:xfrm>
            <a:off x="6118225" y="4254500"/>
            <a:ext cx="103188" cy="53975"/>
          </a:xfrm>
          <a:prstGeom prst="ellipse">
            <a:avLst/>
          </a:prstGeom>
          <a:solidFill>
            <a:srgbClr val="3F000B"/>
          </a:solidFill>
          <a:ln w="12699">
            <a:solidFill>
              <a:schemeClr val="tx1"/>
            </a:solidFill>
            <a:round/>
            <a:headEnd/>
            <a:tailEnd/>
          </a:ln>
        </p:spPr>
        <p:txBody>
          <a:bodyPr wrap="none" anchor="ctr"/>
          <a:lstStyle/>
          <a:p>
            <a:endParaRPr lang="hr-HR"/>
          </a:p>
        </p:txBody>
      </p:sp>
      <p:sp>
        <p:nvSpPr>
          <p:cNvPr id="14110" name="Freeform 879"/>
          <p:cNvSpPr>
            <a:spLocks/>
          </p:cNvSpPr>
          <p:nvPr/>
        </p:nvSpPr>
        <p:spPr bwMode="auto">
          <a:xfrm>
            <a:off x="6281738" y="3695700"/>
            <a:ext cx="280987" cy="174625"/>
          </a:xfrm>
          <a:custGeom>
            <a:avLst/>
            <a:gdLst>
              <a:gd name="T0" fmla="*/ 2147483647 w 199"/>
              <a:gd name="T1" fmla="*/ 2147483647 h 110"/>
              <a:gd name="T2" fmla="*/ 2147483647 w 199"/>
              <a:gd name="T3" fmla="*/ 2147483647 h 110"/>
              <a:gd name="T4" fmla="*/ 2147483647 w 199"/>
              <a:gd name="T5" fmla="*/ 2147483647 h 110"/>
              <a:gd name="T6" fmla="*/ 2147483647 w 199"/>
              <a:gd name="T7" fmla="*/ 2147483647 h 110"/>
              <a:gd name="T8" fmla="*/ 2147483647 w 199"/>
              <a:gd name="T9" fmla="*/ 2147483647 h 110"/>
              <a:gd name="T10" fmla="*/ 2147483647 w 199"/>
              <a:gd name="T11" fmla="*/ 2147483647 h 110"/>
              <a:gd name="T12" fmla="*/ 2147483647 w 199"/>
              <a:gd name="T13" fmla="*/ 2147483647 h 110"/>
              <a:gd name="T14" fmla="*/ 2147483647 w 199"/>
              <a:gd name="T15" fmla="*/ 2147483647 h 110"/>
              <a:gd name="T16" fmla="*/ 2147483647 w 199"/>
              <a:gd name="T17" fmla="*/ 2147483647 h 110"/>
              <a:gd name="T18" fmla="*/ 2147483647 w 199"/>
              <a:gd name="T19" fmla="*/ 2147483647 h 110"/>
              <a:gd name="T20" fmla="*/ 2147483647 w 199"/>
              <a:gd name="T21" fmla="*/ 2147483647 h 110"/>
              <a:gd name="T22" fmla="*/ 2147483647 w 199"/>
              <a:gd name="T23" fmla="*/ 2147483647 h 110"/>
              <a:gd name="T24" fmla="*/ 2147483647 w 199"/>
              <a:gd name="T25" fmla="*/ 2147483647 h 110"/>
              <a:gd name="T26" fmla="*/ 0 w 199"/>
              <a:gd name="T27" fmla="*/ 2147483647 h 110"/>
              <a:gd name="T28" fmla="*/ 2147483647 w 199"/>
              <a:gd name="T29" fmla="*/ 2147483647 h 110"/>
              <a:gd name="T30" fmla="*/ 2147483647 w 199"/>
              <a:gd name="T31" fmla="*/ 2147483647 h 110"/>
              <a:gd name="T32" fmla="*/ 2147483647 w 199"/>
              <a:gd name="T33" fmla="*/ 0 h 110"/>
              <a:gd name="T34" fmla="*/ 2147483647 w 199"/>
              <a:gd name="T35" fmla="*/ 2147483647 h 110"/>
              <a:gd name="T36" fmla="*/ 2147483647 w 199"/>
              <a:gd name="T37" fmla="*/ 2147483647 h 110"/>
              <a:gd name="T38" fmla="*/ 2147483647 w 199"/>
              <a:gd name="T39" fmla="*/ 2147483647 h 110"/>
              <a:gd name="T40" fmla="*/ 2147483647 w 199"/>
              <a:gd name="T41" fmla="*/ 2147483647 h 110"/>
              <a:gd name="T42" fmla="*/ 2147483647 w 199"/>
              <a:gd name="T43" fmla="*/ 2147483647 h 110"/>
              <a:gd name="T44" fmla="*/ 2147483647 w 199"/>
              <a:gd name="T45" fmla="*/ 2147483647 h 110"/>
              <a:gd name="T46" fmla="*/ 2147483647 w 199"/>
              <a:gd name="T47" fmla="*/ 2147483647 h 1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9"/>
              <a:gd name="T73" fmla="*/ 0 h 110"/>
              <a:gd name="T74" fmla="*/ 199 w 199"/>
              <a:gd name="T75" fmla="*/ 110 h 1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9" h="110">
                <a:moveTo>
                  <a:pt x="175" y="47"/>
                </a:moveTo>
                <a:lnTo>
                  <a:pt x="194" y="54"/>
                </a:lnTo>
                <a:lnTo>
                  <a:pt x="198" y="69"/>
                </a:lnTo>
                <a:lnTo>
                  <a:pt x="197" y="91"/>
                </a:lnTo>
                <a:lnTo>
                  <a:pt x="188" y="105"/>
                </a:lnTo>
                <a:lnTo>
                  <a:pt x="172" y="109"/>
                </a:lnTo>
                <a:lnTo>
                  <a:pt x="143" y="106"/>
                </a:lnTo>
                <a:lnTo>
                  <a:pt x="117" y="104"/>
                </a:lnTo>
                <a:lnTo>
                  <a:pt x="84" y="93"/>
                </a:lnTo>
                <a:lnTo>
                  <a:pt x="63" y="84"/>
                </a:lnTo>
                <a:lnTo>
                  <a:pt x="33" y="74"/>
                </a:lnTo>
                <a:lnTo>
                  <a:pt x="21" y="61"/>
                </a:lnTo>
                <a:lnTo>
                  <a:pt x="8" y="46"/>
                </a:lnTo>
                <a:lnTo>
                  <a:pt x="0" y="32"/>
                </a:lnTo>
                <a:lnTo>
                  <a:pt x="2" y="18"/>
                </a:lnTo>
                <a:lnTo>
                  <a:pt x="9" y="9"/>
                </a:lnTo>
                <a:lnTo>
                  <a:pt x="28" y="0"/>
                </a:lnTo>
                <a:lnTo>
                  <a:pt x="41" y="2"/>
                </a:lnTo>
                <a:lnTo>
                  <a:pt x="55" y="13"/>
                </a:lnTo>
                <a:lnTo>
                  <a:pt x="78" y="28"/>
                </a:lnTo>
                <a:lnTo>
                  <a:pt x="102" y="37"/>
                </a:lnTo>
                <a:lnTo>
                  <a:pt x="125" y="43"/>
                </a:lnTo>
                <a:lnTo>
                  <a:pt x="152" y="47"/>
                </a:lnTo>
                <a:lnTo>
                  <a:pt x="175" y="47"/>
                </a:lnTo>
              </a:path>
            </a:pathLst>
          </a:custGeom>
          <a:solidFill>
            <a:srgbClr val="FF99CC"/>
          </a:solidFill>
          <a:ln w="12699" cap="rnd">
            <a:solidFill>
              <a:schemeClr val="tx1"/>
            </a:solidFill>
            <a:round/>
            <a:headEnd/>
            <a:tailEnd/>
          </a:ln>
        </p:spPr>
        <p:txBody>
          <a:bodyPr/>
          <a:lstStyle/>
          <a:p>
            <a:endParaRPr lang="hr-HR"/>
          </a:p>
        </p:txBody>
      </p:sp>
      <p:sp>
        <p:nvSpPr>
          <p:cNvPr id="14111" name="Oval 880"/>
          <p:cNvSpPr>
            <a:spLocks noChangeArrowheads="1"/>
          </p:cNvSpPr>
          <p:nvPr/>
        </p:nvSpPr>
        <p:spPr bwMode="auto">
          <a:xfrm rot="2280000">
            <a:off x="6297613" y="3743325"/>
            <a:ext cx="103187" cy="52388"/>
          </a:xfrm>
          <a:prstGeom prst="ellipse">
            <a:avLst/>
          </a:prstGeom>
          <a:solidFill>
            <a:srgbClr val="3F000B"/>
          </a:solidFill>
          <a:ln w="12699">
            <a:solidFill>
              <a:schemeClr val="tx1"/>
            </a:solidFill>
            <a:round/>
            <a:headEnd/>
            <a:tailEnd/>
          </a:ln>
        </p:spPr>
        <p:txBody>
          <a:bodyPr wrap="none" anchor="ctr"/>
          <a:lstStyle/>
          <a:p>
            <a:endParaRPr lang="hr-HR"/>
          </a:p>
        </p:txBody>
      </p:sp>
      <p:sp>
        <p:nvSpPr>
          <p:cNvPr id="14112" name="Oval 881"/>
          <p:cNvSpPr>
            <a:spLocks noChangeArrowheads="1"/>
          </p:cNvSpPr>
          <p:nvPr/>
        </p:nvSpPr>
        <p:spPr bwMode="auto">
          <a:xfrm rot="240000">
            <a:off x="6632575" y="3795713"/>
            <a:ext cx="103188" cy="53975"/>
          </a:xfrm>
          <a:prstGeom prst="ellipse">
            <a:avLst/>
          </a:prstGeom>
          <a:solidFill>
            <a:srgbClr val="3F000B"/>
          </a:solidFill>
          <a:ln w="12699">
            <a:solidFill>
              <a:schemeClr val="tx1"/>
            </a:solidFill>
            <a:round/>
            <a:headEnd/>
            <a:tailEnd/>
          </a:ln>
        </p:spPr>
        <p:txBody>
          <a:bodyPr wrap="none" anchor="ctr"/>
          <a:lstStyle/>
          <a:p>
            <a:endParaRPr lang="hr-HR"/>
          </a:p>
        </p:txBody>
      </p:sp>
      <p:sp>
        <p:nvSpPr>
          <p:cNvPr id="14113" name="Freeform 882"/>
          <p:cNvSpPr>
            <a:spLocks/>
          </p:cNvSpPr>
          <p:nvPr/>
        </p:nvSpPr>
        <p:spPr bwMode="auto">
          <a:xfrm>
            <a:off x="5943600" y="3536950"/>
            <a:ext cx="374650" cy="174625"/>
          </a:xfrm>
          <a:custGeom>
            <a:avLst/>
            <a:gdLst>
              <a:gd name="T0" fmla="*/ 2147483647 w 266"/>
              <a:gd name="T1" fmla="*/ 2147483647 h 110"/>
              <a:gd name="T2" fmla="*/ 2147483647 w 266"/>
              <a:gd name="T3" fmla="*/ 2147483647 h 110"/>
              <a:gd name="T4" fmla="*/ 2147483647 w 266"/>
              <a:gd name="T5" fmla="*/ 2147483647 h 110"/>
              <a:gd name="T6" fmla="*/ 2147483647 w 266"/>
              <a:gd name="T7" fmla="*/ 2147483647 h 110"/>
              <a:gd name="T8" fmla="*/ 2147483647 w 266"/>
              <a:gd name="T9" fmla="*/ 2147483647 h 110"/>
              <a:gd name="T10" fmla="*/ 2147483647 w 266"/>
              <a:gd name="T11" fmla="*/ 2147483647 h 110"/>
              <a:gd name="T12" fmla="*/ 2147483647 w 266"/>
              <a:gd name="T13" fmla="*/ 2147483647 h 110"/>
              <a:gd name="T14" fmla="*/ 2147483647 w 266"/>
              <a:gd name="T15" fmla="*/ 2147483647 h 110"/>
              <a:gd name="T16" fmla="*/ 2147483647 w 266"/>
              <a:gd name="T17" fmla="*/ 2147483647 h 110"/>
              <a:gd name="T18" fmla="*/ 2147483647 w 266"/>
              <a:gd name="T19" fmla="*/ 2147483647 h 110"/>
              <a:gd name="T20" fmla="*/ 2147483647 w 266"/>
              <a:gd name="T21" fmla="*/ 2147483647 h 110"/>
              <a:gd name="T22" fmla="*/ 2147483647 w 266"/>
              <a:gd name="T23" fmla="*/ 2147483647 h 110"/>
              <a:gd name="T24" fmla="*/ 2147483647 w 266"/>
              <a:gd name="T25" fmla="*/ 2147483647 h 110"/>
              <a:gd name="T26" fmla="*/ 2147483647 w 266"/>
              <a:gd name="T27" fmla="*/ 2147483647 h 110"/>
              <a:gd name="T28" fmla="*/ 2147483647 w 266"/>
              <a:gd name="T29" fmla="*/ 2147483647 h 110"/>
              <a:gd name="T30" fmla="*/ 2147483647 w 266"/>
              <a:gd name="T31" fmla="*/ 2147483647 h 110"/>
              <a:gd name="T32" fmla="*/ 2147483647 w 266"/>
              <a:gd name="T33" fmla="*/ 2147483647 h 110"/>
              <a:gd name="T34" fmla="*/ 2147483647 w 266"/>
              <a:gd name="T35" fmla="*/ 2147483647 h 110"/>
              <a:gd name="T36" fmla="*/ 2147483647 w 266"/>
              <a:gd name="T37" fmla="*/ 2147483647 h 110"/>
              <a:gd name="T38" fmla="*/ 2147483647 w 266"/>
              <a:gd name="T39" fmla="*/ 2147483647 h 110"/>
              <a:gd name="T40" fmla="*/ 2147483647 w 266"/>
              <a:gd name="T41" fmla="*/ 2147483647 h 110"/>
              <a:gd name="T42" fmla="*/ 2147483647 w 266"/>
              <a:gd name="T43" fmla="*/ 2147483647 h 110"/>
              <a:gd name="T44" fmla="*/ 0 w 266"/>
              <a:gd name="T45" fmla="*/ 2147483647 h 110"/>
              <a:gd name="T46" fmla="*/ 2147483647 w 266"/>
              <a:gd name="T47" fmla="*/ 2147483647 h 110"/>
              <a:gd name="T48" fmla="*/ 2147483647 w 266"/>
              <a:gd name="T49" fmla="*/ 0 h 110"/>
              <a:gd name="T50" fmla="*/ 2147483647 w 266"/>
              <a:gd name="T51" fmla="*/ 2147483647 h 1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6"/>
              <a:gd name="T79" fmla="*/ 0 h 110"/>
              <a:gd name="T80" fmla="*/ 266 w 266"/>
              <a:gd name="T81" fmla="*/ 110 h 1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6" h="110">
                <a:moveTo>
                  <a:pt x="14" y="4"/>
                </a:moveTo>
                <a:lnTo>
                  <a:pt x="55" y="2"/>
                </a:lnTo>
                <a:lnTo>
                  <a:pt x="97" y="6"/>
                </a:lnTo>
                <a:lnTo>
                  <a:pt x="130" y="11"/>
                </a:lnTo>
                <a:lnTo>
                  <a:pt x="160" y="18"/>
                </a:lnTo>
                <a:lnTo>
                  <a:pt x="195" y="27"/>
                </a:lnTo>
                <a:lnTo>
                  <a:pt x="227" y="37"/>
                </a:lnTo>
                <a:lnTo>
                  <a:pt x="250" y="54"/>
                </a:lnTo>
                <a:lnTo>
                  <a:pt x="258" y="73"/>
                </a:lnTo>
                <a:lnTo>
                  <a:pt x="265" y="92"/>
                </a:lnTo>
                <a:lnTo>
                  <a:pt x="253" y="104"/>
                </a:lnTo>
                <a:lnTo>
                  <a:pt x="241" y="109"/>
                </a:lnTo>
                <a:lnTo>
                  <a:pt x="228" y="109"/>
                </a:lnTo>
                <a:lnTo>
                  <a:pt x="216" y="100"/>
                </a:lnTo>
                <a:lnTo>
                  <a:pt x="191" y="85"/>
                </a:lnTo>
                <a:lnTo>
                  <a:pt x="172" y="73"/>
                </a:lnTo>
                <a:lnTo>
                  <a:pt x="143" y="63"/>
                </a:lnTo>
                <a:lnTo>
                  <a:pt x="109" y="59"/>
                </a:lnTo>
                <a:lnTo>
                  <a:pt x="78" y="56"/>
                </a:lnTo>
                <a:lnTo>
                  <a:pt x="48" y="57"/>
                </a:lnTo>
                <a:lnTo>
                  <a:pt x="24" y="52"/>
                </a:lnTo>
                <a:lnTo>
                  <a:pt x="6" y="41"/>
                </a:lnTo>
                <a:lnTo>
                  <a:pt x="0" y="29"/>
                </a:lnTo>
                <a:lnTo>
                  <a:pt x="1" y="10"/>
                </a:lnTo>
                <a:lnTo>
                  <a:pt x="7" y="0"/>
                </a:lnTo>
                <a:lnTo>
                  <a:pt x="14" y="4"/>
                </a:lnTo>
              </a:path>
            </a:pathLst>
          </a:custGeom>
          <a:solidFill>
            <a:srgbClr val="FF99CC"/>
          </a:solidFill>
          <a:ln w="12699" cap="rnd">
            <a:solidFill>
              <a:schemeClr val="tx1"/>
            </a:solidFill>
            <a:round/>
            <a:headEnd/>
            <a:tailEnd/>
          </a:ln>
        </p:spPr>
        <p:txBody>
          <a:bodyPr/>
          <a:lstStyle/>
          <a:p>
            <a:endParaRPr lang="hr-HR"/>
          </a:p>
        </p:txBody>
      </p:sp>
      <p:sp>
        <p:nvSpPr>
          <p:cNvPr id="14114" name="Oval 883"/>
          <p:cNvSpPr>
            <a:spLocks noChangeArrowheads="1"/>
          </p:cNvSpPr>
          <p:nvPr/>
        </p:nvSpPr>
        <p:spPr bwMode="auto">
          <a:xfrm rot="540000">
            <a:off x="5965825" y="3552825"/>
            <a:ext cx="103188" cy="53975"/>
          </a:xfrm>
          <a:prstGeom prst="ellipse">
            <a:avLst/>
          </a:prstGeom>
          <a:solidFill>
            <a:srgbClr val="3F000B"/>
          </a:solidFill>
          <a:ln w="12699">
            <a:solidFill>
              <a:schemeClr val="tx1"/>
            </a:solidFill>
            <a:round/>
            <a:headEnd/>
            <a:tailEnd/>
          </a:ln>
        </p:spPr>
        <p:txBody>
          <a:bodyPr wrap="none" anchor="ctr"/>
          <a:lstStyle/>
          <a:p>
            <a:endParaRPr lang="hr-HR"/>
          </a:p>
        </p:txBody>
      </p:sp>
      <p:sp>
        <p:nvSpPr>
          <p:cNvPr id="14115" name="Rectangle 884"/>
          <p:cNvSpPr>
            <a:spLocks noChangeArrowheads="1"/>
          </p:cNvSpPr>
          <p:nvPr/>
        </p:nvSpPr>
        <p:spPr bwMode="auto">
          <a:xfrm>
            <a:off x="6192076" y="4267200"/>
            <a:ext cx="1392176" cy="339196"/>
          </a:xfrm>
          <a:prstGeom prst="rect">
            <a:avLst/>
          </a:prstGeom>
          <a:noFill/>
          <a:ln w="9525">
            <a:noFill/>
            <a:miter lim="800000"/>
            <a:headEnd/>
            <a:tailEnd/>
          </a:ln>
        </p:spPr>
        <p:txBody>
          <a:bodyPr wrap="none" lIns="92075" tIns="46038" rIns="92075" bIns="46038">
            <a:spAutoFit/>
          </a:bodyPr>
          <a:lstStyle/>
          <a:p>
            <a:pPr algn="ctr" eaLnBrk="0" hangingPunct="0"/>
            <a:r>
              <a:rPr lang="hr-HR" sz="1600" b="1" dirty="0"/>
              <a:t>v</a:t>
            </a:r>
            <a:r>
              <a:rPr lang="de-DE" sz="1600" b="1" dirty="0" smtClean="0"/>
              <a:t>a</a:t>
            </a:r>
            <a:r>
              <a:rPr lang="hr-HR" sz="1600" b="1" dirty="0" err="1" smtClean="0"/>
              <a:t>sodilatation</a:t>
            </a:r>
            <a:endParaRPr lang="de-DE" sz="1600" b="1" dirty="0"/>
          </a:p>
        </p:txBody>
      </p:sp>
      <p:sp>
        <p:nvSpPr>
          <p:cNvPr id="14116" name="AutoShape 885"/>
          <p:cNvSpPr>
            <a:spLocks noChangeArrowheads="1"/>
          </p:cNvSpPr>
          <p:nvPr/>
        </p:nvSpPr>
        <p:spPr bwMode="auto">
          <a:xfrm>
            <a:off x="5283200" y="2286000"/>
            <a:ext cx="290513" cy="187325"/>
          </a:xfrm>
          <a:prstGeom prst="rightArrow">
            <a:avLst>
              <a:gd name="adj1" fmla="val 50000"/>
              <a:gd name="adj2" fmla="val 38872"/>
            </a:avLst>
          </a:prstGeom>
          <a:solidFill>
            <a:srgbClr val="666699"/>
          </a:solidFill>
          <a:ln w="12700">
            <a:solidFill>
              <a:srgbClr val="666699"/>
            </a:solidFill>
            <a:miter lim="800000"/>
            <a:headEnd/>
            <a:tailEnd/>
          </a:ln>
        </p:spPr>
        <p:txBody>
          <a:bodyPr wrap="none" anchor="ctr"/>
          <a:lstStyle/>
          <a:p>
            <a:endParaRPr lang="hr-HR"/>
          </a:p>
        </p:txBody>
      </p:sp>
      <p:sp>
        <p:nvSpPr>
          <p:cNvPr id="14117" name="AutoShape 886"/>
          <p:cNvSpPr>
            <a:spLocks noChangeArrowheads="1"/>
          </p:cNvSpPr>
          <p:nvPr/>
        </p:nvSpPr>
        <p:spPr bwMode="auto">
          <a:xfrm>
            <a:off x="5283200" y="3111500"/>
            <a:ext cx="290513" cy="187325"/>
          </a:xfrm>
          <a:prstGeom prst="rightArrow">
            <a:avLst>
              <a:gd name="adj1" fmla="val 50000"/>
              <a:gd name="adj2" fmla="val 38872"/>
            </a:avLst>
          </a:prstGeom>
          <a:solidFill>
            <a:srgbClr val="666699"/>
          </a:solidFill>
          <a:ln w="12700">
            <a:solidFill>
              <a:srgbClr val="666699"/>
            </a:solidFill>
            <a:miter lim="800000"/>
            <a:headEnd/>
            <a:tailEnd/>
          </a:ln>
        </p:spPr>
        <p:txBody>
          <a:bodyPr wrap="none" anchor="ctr"/>
          <a:lstStyle/>
          <a:p>
            <a:endParaRPr lang="hr-HR"/>
          </a:p>
        </p:txBody>
      </p:sp>
      <p:sp>
        <p:nvSpPr>
          <p:cNvPr id="14118" name="AutoShape 887"/>
          <p:cNvSpPr>
            <a:spLocks noChangeArrowheads="1"/>
          </p:cNvSpPr>
          <p:nvPr/>
        </p:nvSpPr>
        <p:spPr bwMode="auto">
          <a:xfrm>
            <a:off x="5283200" y="6223000"/>
            <a:ext cx="290513" cy="187325"/>
          </a:xfrm>
          <a:prstGeom prst="rightArrow">
            <a:avLst>
              <a:gd name="adj1" fmla="val 50000"/>
              <a:gd name="adj2" fmla="val 38872"/>
            </a:avLst>
          </a:prstGeom>
          <a:solidFill>
            <a:srgbClr val="666699"/>
          </a:solidFill>
          <a:ln w="12700">
            <a:solidFill>
              <a:srgbClr val="666699"/>
            </a:solidFill>
            <a:miter lim="800000"/>
            <a:headEnd/>
            <a:tailEnd/>
          </a:ln>
        </p:spPr>
        <p:txBody>
          <a:bodyPr wrap="none" anchor="ctr"/>
          <a:lstStyle/>
          <a:p>
            <a:endParaRPr lang="hr-HR"/>
          </a:p>
        </p:txBody>
      </p:sp>
      <p:sp>
        <p:nvSpPr>
          <p:cNvPr id="14119" name="AutoShape 888"/>
          <p:cNvSpPr>
            <a:spLocks noChangeArrowheads="1"/>
          </p:cNvSpPr>
          <p:nvPr/>
        </p:nvSpPr>
        <p:spPr bwMode="auto">
          <a:xfrm>
            <a:off x="5283200" y="1536700"/>
            <a:ext cx="290513" cy="187325"/>
          </a:xfrm>
          <a:prstGeom prst="rightArrow">
            <a:avLst>
              <a:gd name="adj1" fmla="val 50000"/>
              <a:gd name="adj2" fmla="val 38872"/>
            </a:avLst>
          </a:prstGeom>
          <a:solidFill>
            <a:srgbClr val="666699"/>
          </a:solidFill>
          <a:ln w="12700">
            <a:solidFill>
              <a:srgbClr val="666699"/>
            </a:solidFill>
            <a:miter lim="800000"/>
            <a:headEnd/>
            <a:tailEnd/>
          </a:ln>
        </p:spPr>
        <p:txBody>
          <a:bodyPr wrap="none" lIns="92075" tIns="46038" rIns="92075" bIns="46038" anchor="ctr"/>
          <a:lstStyle/>
          <a:p>
            <a:pPr algn="ctr" eaLnBrk="0" hangingPunct="0"/>
            <a:endParaRPr lang="de-DE" sz="8800">
              <a:latin typeface="Times New Roman" pitchFamily="18" charset="0"/>
            </a:endParaRPr>
          </a:p>
          <a:p>
            <a:pPr algn="ctr" eaLnBrk="0" hangingPunct="0"/>
            <a:endParaRPr lang="de-DE" sz="8800">
              <a:latin typeface="Times New Roman" pitchFamily="18" charset="0"/>
            </a:endParaRPr>
          </a:p>
        </p:txBody>
      </p:sp>
      <p:sp>
        <p:nvSpPr>
          <p:cNvPr id="14120" name="AutoShape 889"/>
          <p:cNvSpPr>
            <a:spLocks noChangeArrowheads="1"/>
          </p:cNvSpPr>
          <p:nvPr/>
        </p:nvSpPr>
        <p:spPr bwMode="auto">
          <a:xfrm>
            <a:off x="5283200" y="3911600"/>
            <a:ext cx="290513" cy="187325"/>
          </a:xfrm>
          <a:prstGeom prst="rightArrow">
            <a:avLst>
              <a:gd name="adj1" fmla="val 50000"/>
              <a:gd name="adj2" fmla="val 38872"/>
            </a:avLst>
          </a:prstGeom>
          <a:solidFill>
            <a:srgbClr val="666699"/>
          </a:solidFill>
          <a:ln w="12700">
            <a:solidFill>
              <a:srgbClr val="666699"/>
            </a:solidFill>
            <a:miter lim="800000"/>
            <a:headEnd/>
            <a:tailEnd/>
          </a:ln>
        </p:spPr>
        <p:txBody>
          <a:bodyPr wrap="none" anchor="ctr"/>
          <a:lstStyle/>
          <a:p>
            <a:endParaRPr lang="hr-HR"/>
          </a:p>
        </p:txBody>
      </p:sp>
      <p:sp>
        <p:nvSpPr>
          <p:cNvPr id="14121" name="AutoShape 890"/>
          <p:cNvSpPr>
            <a:spLocks noChangeArrowheads="1"/>
          </p:cNvSpPr>
          <p:nvPr/>
        </p:nvSpPr>
        <p:spPr bwMode="auto">
          <a:xfrm>
            <a:off x="5283200" y="4724400"/>
            <a:ext cx="290513" cy="187325"/>
          </a:xfrm>
          <a:prstGeom prst="rightArrow">
            <a:avLst>
              <a:gd name="adj1" fmla="val 50000"/>
              <a:gd name="adj2" fmla="val 38872"/>
            </a:avLst>
          </a:prstGeom>
          <a:solidFill>
            <a:srgbClr val="666699"/>
          </a:solidFill>
          <a:ln w="12700">
            <a:solidFill>
              <a:srgbClr val="666699"/>
            </a:solidFill>
            <a:miter lim="800000"/>
            <a:headEnd/>
            <a:tailEnd/>
          </a:ln>
        </p:spPr>
        <p:txBody>
          <a:bodyPr wrap="none" anchor="ctr"/>
          <a:lstStyle/>
          <a:p>
            <a:endParaRPr lang="hr-HR"/>
          </a:p>
        </p:txBody>
      </p:sp>
      <p:sp>
        <p:nvSpPr>
          <p:cNvPr id="14122" name="AutoShape 891"/>
          <p:cNvSpPr>
            <a:spLocks noChangeArrowheads="1"/>
          </p:cNvSpPr>
          <p:nvPr/>
        </p:nvSpPr>
        <p:spPr bwMode="auto">
          <a:xfrm>
            <a:off x="5283200" y="5486400"/>
            <a:ext cx="290513" cy="187325"/>
          </a:xfrm>
          <a:prstGeom prst="rightArrow">
            <a:avLst>
              <a:gd name="adj1" fmla="val 50000"/>
              <a:gd name="adj2" fmla="val 38872"/>
            </a:avLst>
          </a:prstGeom>
          <a:solidFill>
            <a:srgbClr val="666699"/>
          </a:solidFill>
          <a:ln w="12700">
            <a:solidFill>
              <a:srgbClr val="666699"/>
            </a:solidFill>
            <a:miter lim="800000"/>
            <a:headEnd/>
            <a:tailEnd/>
          </a:ln>
        </p:spPr>
        <p:txBody>
          <a:bodyPr wrap="none" anchor="ctr"/>
          <a:lstStyle/>
          <a:p>
            <a:endParaRPr lang="hr-HR"/>
          </a:p>
        </p:txBody>
      </p:sp>
      <p:sp>
        <p:nvSpPr>
          <p:cNvPr id="318332" name="Freeform 892"/>
          <p:cNvSpPr>
            <a:spLocks/>
          </p:cNvSpPr>
          <p:nvPr/>
        </p:nvSpPr>
        <p:spPr bwMode="auto">
          <a:xfrm>
            <a:off x="5788025" y="1676400"/>
            <a:ext cx="2841625" cy="663575"/>
          </a:xfrm>
          <a:custGeom>
            <a:avLst/>
            <a:gdLst/>
            <a:ahLst/>
            <a:cxnLst>
              <a:cxn ang="0">
                <a:pos x="1844" y="192"/>
              </a:cxn>
              <a:cxn ang="0">
                <a:pos x="1774" y="244"/>
              </a:cxn>
              <a:cxn ang="0">
                <a:pos x="1774" y="263"/>
              </a:cxn>
              <a:cxn ang="0">
                <a:pos x="1834" y="359"/>
              </a:cxn>
              <a:cxn ang="0">
                <a:pos x="1923" y="353"/>
              </a:cxn>
              <a:cxn ang="0">
                <a:pos x="2003" y="276"/>
              </a:cxn>
              <a:cxn ang="0">
                <a:pos x="2003" y="218"/>
              </a:cxn>
              <a:cxn ang="0">
                <a:pos x="1933" y="154"/>
              </a:cxn>
              <a:cxn ang="0">
                <a:pos x="1744" y="173"/>
              </a:cxn>
              <a:cxn ang="0">
                <a:pos x="1246" y="263"/>
              </a:cxn>
              <a:cxn ang="0">
                <a:pos x="927" y="282"/>
              </a:cxn>
              <a:cxn ang="0">
                <a:pos x="857" y="276"/>
              </a:cxn>
              <a:cxn ang="0">
                <a:pos x="668" y="250"/>
              </a:cxn>
              <a:cxn ang="0">
                <a:pos x="429" y="231"/>
              </a:cxn>
              <a:cxn ang="0">
                <a:pos x="329" y="224"/>
              </a:cxn>
              <a:cxn ang="0">
                <a:pos x="299" y="218"/>
              </a:cxn>
              <a:cxn ang="0">
                <a:pos x="289" y="205"/>
              </a:cxn>
              <a:cxn ang="0">
                <a:pos x="339" y="186"/>
              </a:cxn>
              <a:cxn ang="0">
                <a:pos x="379" y="109"/>
              </a:cxn>
              <a:cxn ang="0">
                <a:pos x="379" y="96"/>
              </a:cxn>
              <a:cxn ang="0">
                <a:pos x="379" y="134"/>
              </a:cxn>
              <a:cxn ang="0">
                <a:pos x="319" y="179"/>
              </a:cxn>
              <a:cxn ang="0">
                <a:pos x="259" y="192"/>
              </a:cxn>
              <a:cxn ang="0">
                <a:pos x="279" y="167"/>
              </a:cxn>
              <a:cxn ang="0">
                <a:pos x="269" y="96"/>
              </a:cxn>
              <a:cxn ang="0">
                <a:pos x="250" y="38"/>
              </a:cxn>
              <a:cxn ang="0">
                <a:pos x="259" y="0"/>
              </a:cxn>
              <a:cxn ang="0">
                <a:pos x="250" y="38"/>
              </a:cxn>
              <a:cxn ang="0">
                <a:pos x="259" y="77"/>
              </a:cxn>
              <a:cxn ang="0">
                <a:pos x="259" y="179"/>
              </a:cxn>
              <a:cxn ang="0">
                <a:pos x="160" y="199"/>
              </a:cxn>
              <a:cxn ang="0">
                <a:pos x="80" y="160"/>
              </a:cxn>
              <a:cxn ang="0">
                <a:pos x="60" y="154"/>
              </a:cxn>
              <a:cxn ang="0">
                <a:pos x="30" y="147"/>
              </a:cxn>
              <a:cxn ang="0">
                <a:pos x="0" y="154"/>
              </a:cxn>
              <a:cxn ang="0">
                <a:pos x="40" y="154"/>
              </a:cxn>
              <a:cxn ang="0">
                <a:pos x="80" y="167"/>
              </a:cxn>
              <a:cxn ang="0">
                <a:pos x="120" y="199"/>
              </a:cxn>
              <a:cxn ang="0">
                <a:pos x="220" y="218"/>
              </a:cxn>
              <a:cxn ang="0">
                <a:pos x="230" y="237"/>
              </a:cxn>
              <a:cxn ang="0">
                <a:pos x="200" y="295"/>
              </a:cxn>
              <a:cxn ang="0">
                <a:pos x="180" y="404"/>
              </a:cxn>
              <a:cxn ang="0">
                <a:pos x="140" y="417"/>
              </a:cxn>
              <a:cxn ang="0">
                <a:pos x="190" y="385"/>
              </a:cxn>
              <a:cxn ang="0">
                <a:pos x="200" y="301"/>
              </a:cxn>
              <a:cxn ang="0">
                <a:pos x="269" y="250"/>
              </a:cxn>
              <a:cxn ang="0">
                <a:pos x="289" y="295"/>
              </a:cxn>
              <a:cxn ang="0">
                <a:pos x="289" y="346"/>
              </a:cxn>
              <a:cxn ang="0">
                <a:pos x="319" y="391"/>
              </a:cxn>
              <a:cxn ang="0">
                <a:pos x="299" y="366"/>
              </a:cxn>
              <a:cxn ang="0">
                <a:pos x="289" y="321"/>
              </a:cxn>
              <a:cxn ang="0">
                <a:pos x="299" y="269"/>
              </a:cxn>
              <a:cxn ang="0">
                <a:pos x="279" y="231"/>
              </a:cxn>
              <a:cxn ang="0">
                <a:pos x="299" y="231"/>
              </a:cxn>
              <a:cxn ang="0">
                <a:pos x="359" y="244"/>
              </a:cxn>
              <a:cxn ang="0">
                <a:pos x="439" y="244"/>
              </a:cxn>
              <a:cxn ang="0">
                <a:pos x="558" y="263"/>
              </a:cxn>
              <a:cxn ang="0">
                <a:pos x="688" y="276"/>
              </a:cxn>
              <a:cxn ang="0">
                <a:pos x="1196" y="282"/>
              </a:cxn>
              <a:cxn ang="0">
                <a:pos x="1485" y="244"/>
              </a:cxn>
              <a:cxn ang="0">
                <a:pos x="1694" y="218"/>
              </a:cxn>
              <a:cxn ang="0">
                <a:pos x="1764" y="211"/>
              </a:cxn>
              <a:cxn ang="0">
                <a:pos x="1844" y="199"/>
              </a:cxn>
            </a:cxnLst>
            <a:rect l="0" t="0" r="r" b="b"/>
            <a:pathLst>
              <a:path w="2014" h="418">
                <a:moveTo>
                  <a:pt x="1913" y="192"/>
                </a:moveTo>
                <a:lnTo>
                  <a:pt x="1874" y="186"/>
                </a:lnTo>
                <a:lnTo>
                  <a:pt x="1844" y="192"/>
                </a:lnTo>
                <a:lnTo>
                  <a:pt x="1814" y="211"/>
                </a:lnTo>
                <a:lnTo>
                  <a:pt x="1784" y="231"/>
                </a:lnTo>
                <a:lnTo>
                  <a:pt x="1774" y="244"/>
                </a:lnTo>
                <a:lnTo>
                  <a:pt x="1774" y="250"/>
                </a:lnTo>
                <a:lnTo>
                  <a:pt x="1774" y="250"/>
                </a:lnTo>
                <a:lnTo>
                  <a:pt x="1774" y="263"/>
                </a:lnTo>
                <a:lnTo>
                  <a:pt x="1774" y="308"/>
                </a:lnTo>
                <a:lnTo>
                  <a:pt x="1794" y="340"/>
                </a:lnTo>
                <a:lnTo>
                  <a:pt x="1834" y="359"/>
                </a:lnTo>
                <a:lnTo>
                  <a:pt x="1874" y="366"/>
                </a:lnTo>
                <a:lnTo>
                  <a:pt x="1903" y="359"/>
                </a:lnTo>
                <a:lnTo>
                  <a:pt x="1923" y="353"/>
                </a:lnTo>
                <a:lnTo>
                  <a:pt x="1963" y="334"/>
                </a:lnTo>
                <a:lnTo>
                  <a:pt x="1993" y="301"/>
                </a:lnTo>
                <a:lnTo>
                  <a:pt x="2003" y="276"/>
                </a:lnTo>
                <a:lnTo>
                  <a:pt x="2013" y="250"/>
                </a:lnTo>
                <a:lnTo>
                  <a:pt x="2013" y="231"/>
                </a:lnTo>
                <a:lnTo>
                  <a:pt x="2003" y="218"/>
                </a:lnTo>
                <a:lnTo>
                  <a:pt x="1993" y="186"/>
                </a:lnTo>
                <a:lnTo>
                  <a:pt x="1963" y="167"/>
                </a:lnTo>
                <a:lnTo>
                  <a:pt x="1933" y="154"/>
                </a:lnTo>
                <a:lnTo>
                  <a:pt x="1903" y="154"/>
                </a:lnTo>
                <a:lnTo>
                  <a:pt x="1824" y="160"/>
                </a:lnTo>
                <a:lnTo>
                  <a:pt x="1744" y="173"/>
                </a:lnTo>
                <a:lnTo>
                  <a:pt x="1595" y="199"/>
                </a:lnTo>
                <a:lnTo>
                  <a:pt x="1415" y="231"/>
                </a:lnTo>
                <a:lnTo>
                  <a:pt x="1246" y="263"/>
                </a:lnTo>
                <a:lnTo>
                  <a:pt x="1096" y="276"/>
                </a:lnTo>
                <a:lnTo>
                  <a:pt x="957" y="282"/>
                </a:lnTo>
                <a:lnTo>
                  <a:pt x="927" y="282"/>
                </a:lnTo>
                <a:lnTo>
                  <a:pt x="887" y="276"/>
                </a:lnTo>
                <a:lnTo>
                  <a:pt x="867" y="276"/>
                </a:lnTo>
                <a:lnTo>
                  <a:pt x="857" y="276"/>
                </a:lnTo>
                <a:lnTo>
                  <a:pt x="788" y="263"/>
                </a:lnTo>
                <a:lnTo>
                  <a:pt x="718" y="256"/>
                </a:lnTo>
                <a:lnTo>
                  <a:pt x="668" y="250"/>
                </a:lnTo>
                <a:lnTo>
                  <a:pt x="618" y="250"/>
                </a:lnTo>
                <a:lnTo>
                  <a:pt x="528" y="244"/>
                </a:lnTo>
                <a:lnTo>
                  <a:pt x="429" y="231"/>
                </a:lnTo>
                <a:lnTo>
                  <a:pt x="389" y="224"/>
                </a:lnTo>
                <a:lnTo>
                  <a:pt x="339" y="224"/>
                </a:lnTo>
                <a:lnTo>
                  <a:pt x="329" y="224"/>
                </a:lnTo>
                <a:lnTo>
                  <a:pt x="319" y="224"/>
                </a:lnTo>
                <a:lnTo>
                  <a:pt x="319" y="218"/>
                </a:lnTo>
                <a:lnTo>
                  <a:pt x="299" y="218"/>
                </a:lnTo>
                <a:lnTo>
                  <a:pt x="289" y="218"/>
                </a:lnTo>
                <a:lnTo>
                  <a:pt x="279" y="211"/>
                </a:lnTo>
                <a:lnTo>
                  <a:pt x="289" y="205"/>
                </a:lnTo>
                <a:lnTo>
                  <a:pt x="309" y="199"/>
                </a:lnTo>
                <a:lnTo>
                  <a:pt x="329" y="192"/>
                </a:lnTo>
                <a:lnTo>
                  <a:pt x="339" y="186"/>
                </a:lnTo>
                <a:lnTo>
                  <a:pt x="359" y="160"/>
                </a:lnTo>
                <a:lnTo>
                  <a:pt x="379" y="134"/>
                </a:lnTo>
                <a:lnTo>
                  <a:pt x="379" y="109"/>
                </a:lnTo>
                <a:lnTo>
                  <a:pt x="379" y="89"/>
                </a:lnTo>
                <a:lnTo>
                  <a:pt x="379" y="89"/>
                </a:lnTo>
                <a:lnTo>
                  <a:pt x="379" y="96"/>
                </a:lnTo>
                <a:lnTo>
                  <a:pt x="379" y="109"/>
                </a:lnTo>
                <a:lnTo>
                  <a:pt x="379" y="115"/>
                </a:lnTo>
                <a:lnTo>
                  <a:pt x="379" y="134"/>
                </a:lnTo>
                <a:lnTo>
                  <a:pt x="369" y="147"/>
                </a:lnTo>
                <a:lnTo>
                  <a:pt x="349" y="167"/>
                </a:lnTo>
                <a:lnTo>
                  <a:pt x="319" y="179"/>
                </a:lnTo>
                <a:lnTo>
                  <a:pt x="269" y="199"/>
                </a:lnTo>
                <a:lnTo>
                  <a:pt x="269" y="199"/>
                </a:lnTo>
                <a:lnTo>
                  <a:pt x="259" y="192"/>
                </a:lnTo>
                <a:lnTo>
                  <a:pt x="269" y="192"/>
                </a:lnTo>
                <a:lnTo>
                  <a:pt x="269" y="186"/>
                </a:lnTo>
                <a:lnTo>
                  <a:pt x="279" y="167"/>
                </a:lnTo>
                <a:lnTo>
                  <a:pt x="279" y="141"/>
                </a:lnTo>
                <a:lnTo>
                  <a:pt x="269" y="115"/>
                </a:lnTo>
                <a:lnTo>
                  <a:pt x="269" y="96"/>
                </a:lnTo>
                <a:lnTo>
                  <a:pt x="259" y="77"/>
                </a:lnTo>
                <a:lnTo>
                  <a:pt x="250" y="57"/>
                </a:lnTo>
                <a:lnTo>
                  <a:pt x="250" y="38"/>
                </a:lnTo>
                <a:lnTo>
                  <a:pt x="250" y="25"/>
                </a:lnTo>
                <a:lnTo>
                  <a:pt x="250" y="12"/>
                </a:lnTo>
                <a:lnTo>
                  <a:pt x="259" y="0"/>
                </a:lnTo>
                <a:lnTo>
                  <a:pt x="259" y="6"/>
                </a:lnTo>
                <a:lnTo>
                  <a:pt x="259" y="19"/>
                </a:lnTo>
                <a:lnTo>
                  <a:pt x="250" y="38"/>
                </a:lnTo>
                <a:lnTo>
                  <a:pt x="250" y="51"/>
                </a:lnTo>
                <a:lnTo>
                  <a:pt x="250" y="51"/>
                </a:lnTo>
                <a:lnTo>
                  <a:pt x="259" y="77"/>
                </a:lnTo>
                <a:lnTo>
                  <a:pt x="259" y="96"/>
                </a:lnTo>
                <a:lnTo>
                  <a:pt x="259" y="154"/>
                </a:lnTo>
                <a:lnTo>
                  <a:pt x="259" y="179"/>
                </a:lnTo>
                <a:lnTo>
                  <a:pt x="240" y="199"/>
                </a:lnTo>
                <a:lnTo>
                  <a:pt x="190" y="199"/>
                </a:lnTo>
                <a:lnTo>
                  <a:pt x="160" y="199"/>
                </a:lnTo>
                <a:lnTo>
                  <a:pt x="120" y="192"/>
                </a:lnTo>
                <a:lnTo>
                  <a:pt x="80" y="173"/>
                </a:lnTo>
                <a:lnTo>
                  <a:pt x="80" y="160"/>
                </a:lnTo>
                <a:lnTo>
                  <a:pt x="70" y="160"/>
                </a:lnTo>
                <a:lnTo>
                  <a:pt x="70" y="160"/>
                </a:lnTo>
                <a:lnTo>
                  <a:pt x="60" y="154"/>
                </a:lnTo>
                <a:lnTo>
                  <a:pt x="50" y="147"/>
                </a:lnTo>
                <a:lnTo>
                  <a:pt x="40" y="147"/>
                </a:lnTo>
                <a:lnTo>
                  <a:pt x="30" y="147"/>
                </a:lnTo>
                <a:lnTo>
                  <a:pt x="10" y="147"/>
                </a:lnTo>
                <a:lnTo>
                  <a:pt x="0" y="147"/>
                </a:lnTo>
                <a:lnTo>
                  <a:pt x="0" y="154"/>
                </a:lnTo>
                <a:lnTo>
                  <a:pt x="10" y="154"/>
                </a:lnTo>
                <a:lnTo>
                  <a:pt x="20" y="154"/>
                </a:lnTo>
                <a:lnTo>
                  <a:pt x="40" y="154"/>
                </a:lnTo>
                <a:lnTo>
                  <a:pt x="50" y="154"/>
                </a:lnTo>
                <a:lnTo>
                  <a:pt x="70" y="160"/>
                </a:lnTo>
                <a:lnTo>
                  <a:pt x="80" y="167"/>
                </a:lnTo>
                <a:lnTo>
                  <a:pt x="90" y="173"/>
                </a:lnTo>
                <a:lnTo>
                  <a:pt x="90" y="173"/>
                </a:lnTo>
                <a:lnTo>
                  <a:pt x="120" y="199"/>
                </a:lnTo>
                <a:lnTo>
                  <a:pt x="150" y="211"/>
                </a:lnTo>
                <a:lnTo>
                  <a:pt x="180" y="218"/>
                </a:lnTo>
                <a:lnTo>
                  <a:pt x="220" y="218"/>
                </a:lnTo>
                <a:lnTo>
                  <a:pt x="230" y="218"/>
                </a:lnTo>
                <a:lnTo>
                  <a:pt x="230" y="224"/>
                </a:lnTo>
                <a:lnTo>
                  <a:pt x="230" y="237"/>
                </a:lnTo>
                <a:lnTo>
                  <a:pt x="220" y="244"/>
                </a:lnTo>
                <a:lnTo>
                  <a:pt x="210" y="269"/>
                </a:lnTo>
                <a:lnTo>
                  <a:pt x="200" y="295"/>
                </a:lnTo>
                <a:lnTo>
                  <a:pt x="200" y="340"/>
                </a:lnTo>
                <a:lnTo>
                  <a:pt x="190" y="385"/>
                </a:lnTo>
                <a:lnTo>
                  <a:pt x="180" y="404"/>
                </a:lnTo>
                <a:lnTo>
                  <a:pt x="160" y="411"/>
                </a:lnTo>
                <a:lnTo>
                  <a:pt x="150" y="417"/>
                </a:lnTo>
                <a:lnTo>
                  <a:pt x="140" y="417"/>
                </a:lnTo>
                <a:lnTo>
                  <a:pt x="160" y="417"/>
                </a:lnTo>
                <a:lnTo>
                  <a:pt x="170" y="411"/>
                </a:lnTo>
                <a:lnTo>
                  <a:pt x="190" y="385"/>
                </a:lnTo>
                <a:lnTo>
                  <a:pt x="190" y="359"/>
                </a:lnTo>
                <a:lnTo>
                  <a:pt x="200" y="327"/>
                </a:lnTo>
                <a:lnTo>
                  <a:pt x="200" y="301"/>
                </a:lnTo>
                <a:lnTo>
                  <a:pt x="220" y="269"/>
                </a:lnTo>
                <a:lnTo>
                  <a:pt x="250" y="231"/>
                </a:lnTo>
                <a:lnTo>
                  <a:pt x="269" y="250"/>
                </a:lnTo>
                <a:lnTo>
                  <a:pt x="279" y="269"/>
                </a:lnTo>
                <a:lnTo>
                  <a:pt x="289" y="282"/>
                </a:lnTo>
                <a:lnTo>
                  <a:pt x="289" y="295"/>
                </a:lnTo>
                <a:lnTo>
                  <a:pt x="279" y="308"/>
                </a:lnTo>
                <a:lnTo>
                  <a:pt x="279" y="314"/>
                </a:lnTo>
                <a:lnTo>
                  <a:pt x="289" y="346"/>
                </a:lnTo>
                <a:lnTo>
                  <a:pt x="299" y="372"/>
                </a:lnTo>
                <a:lnTo>
                  <a:pt x="309" y="385"/>
                </a:lnTo>
                <a:lnTo>
                  <a:pt x="319" y="391"/>
                </a:lnTo>
                <a:lnTo>
                  <a:pt x="319" y="391"/>
                </a:lnTo>
                <a:lnTo>
                  <a:pt x="309" y="385"/>
                </a:lnTo>
                <a:lnTo>
                  <a:pt x="299" y="366"/>
                </a:lnTo>
                <a:lnTo>
                  <a:pt x="289" y="346"/>
                </a:lnTo>
                <a:lnTo>
                  <a:pt x="289" y="334"/>
                </a:lnTo>
                <a:lnTo>
                  <a:pt x="289" y="321"/>
                </a:lnTo>
                <a:lnTo>
                  <a:pt x="289" y="295"/>
                </a:lnTo>
                <a:lnTo>
                  <a:pt x="299" y="276"/>
                </a:lnTo>
                <a:lnTo>
                  <a:pt x="299" y="269"/>
                </a:lnTo>
                <a:lnTo>
                  <a:pt x="299" y="250"/>
                </a:lnTo>
                <a:lnTo>
                  <a:pt x="289" y="237"/>
                </a:lnTo>
                <a:lnTo>
                  <a:pt x="279" y="231"/>
                </a:lnTo>
                <a:lnTo>
                  <a:pt x="289" y="231"/>
                </a:lnTo>
                <a:lnTo>
                  <a:pt x="289" y="224"/>
                </a:lnTo>
                <a:lnTo>
                  <a:pt x="299" y="231"/>
                </a:lnTo>
                <a:lnTo>
                  <a:pt x="299" y="231"/>
                </a:lnTo>
                <a:lnTo>
                  <a:pt x="329" y="237"/>
                </a:lnTo>
                <a:lnTo>
                  <a:pt x="359" y="244"/>
                </a:lnTo>
                <a:lnTo>
                  <a:pt x="389" y="244"/>
                </a:lnTo>
                <a:lnTo>
                  <a:pt x="409" y="244"/>
                </a:lnTo>
                <a:lnTo>
                  <a:pt x="439" y="244"/>
                </a:lnTo>
                <a:lnTo>
                  <a:pt x="459" y="250"/>
                </a:lnTo>
                <a:lnTo>
                  <a:pt x="509" y="256"/>
                </a:lnTo>
                <a:lnTo>
                  <a:pt x="558" y="263"/>
                </a:lnTo>
                <a:lnTo>
                  <a:pt x="588" y="269"/>
                </a:lnTo>
                <a:lnTo>
                  <a:pt x="618" y="269"/>
                </a:lnTo>
                <a:lnTo>
                  <a:pt x="688" y="276"/>
                </a:lnTo>
                <a:lnTo>
                  <a:pt x="877" y="289"/>
                </a:lnTo>
                <a:lnTo>
                  <a:pt x="1066" y="295"/>
                </a:lnTo>
                <a:lnTo>
                  <a:pt x="1196" y="282"/>
                </a:lnTo>
                <a:lnTo>
                  <a:pt x="1326" y="269"/>
                </a:lnTo>
                <a:lnTo>
                  <a:pt x="1405" y="256"/>
                </a:lnTo>
                <a:lnTo>
                  <a:pt x="1485" y="244"/>
                </a:lnTo>
                <a:lnTo>
                  <a:pt x="1644" y="224"/>
                </a:lnTo>
                <a:lnTo>
                  <a:pt x="1674" y="218"/>
                </a:lnTo>
                <a:lnTo>
                  <a:pt x="1694" y="218"/>
                </a:lnTo>
                <a:lnTo>
                  <a:pt x="1714" y="218"/>
                </a:lnTo>
                <a:lnTo>
                  <a:pt x="1734" y="211"/>
                </a:lnTo>
                <a:lnTo>
                  <a:pt x="1764" y="211"/>
                </a:lnTo>
                <a:lnTo>
                  <a:pt x="1794" y="205"/>
                </a:lnTo>
                <a:lnTo>
                  <a:pt x="1834" y="205"/>
                </a:lnTo>
                <a:lnTo>
                  <a:pt x="1844" y="199"/>
                </a:lnTo>
                <a:lnTo>
                  <a:pt x="1854" y="199"/>
                </a:lnTo>
              </a:path>
            </a:pathLst>
          </a:custGeom>
          <a:gradFill rotWithShape="0">
            <a:gsLst>
              <a:gs pos="0">
                <a:schemeClr val="folHlink"/>
              </a:gs>
              <a:gs pos="100000">
                <a:schemeClr val="folHlink">
                  <a:gamma/>
                  <a:shade val="49804"/>
                  <a:invGamma/>
                </a:schemeClr>
              </a:gs>
            </a:gsLst>
            <a:path path="rect">
              <a:fillToRect r="100000" b="100000"/>
            </a:path>
          </a:gradFill>
          <a:ln w="12699" cap="rnd" cmpd="sng">
            <a:solidFill>
              <a:schemeClr val="tx1"/>
            </a:solidFill>
            <a:prstDash val="solid"/>
            <a:round/>
            <a:headEnd type="none" w="sm" len="sm"/>
            <a:tailEnd type="none" w="sm" len="sm"/>
          </a:ln>
          <a:effectLst/>
        </p:spPr>
        <p:txBody>
          <a:bodyPr/>
          <a:lstStyle/>
          <a:p>
            <a:pPr>
              <a:defRPr/>
            </a:pPr>
            <a:endParaRPr lang="hr-HR"/>
          </a:p>
        </p:txBody>
      </p:sp>
      <p:sp>
        <p:nvSpPr>
          <p:cNvPr id="14124" name="Oval 893"/>
          <p:cNvSpPr>
            <a:spLocks noChangeArrowheads="1"/>
          </p:cNvSpPr>
          <p:nvPr/>
        </p:nvSpPr>
        <p:spPr bwMode="auto">
          <a:xfrm>
            <a:off x="8345488" y="2051050"/>
            <a:ext cx="134937" cy="152400"/>
          </a:xfrm>
          <a:prstGeom prst="ellipse">
            <a:avLst/>
          </a:prstGeom>
          <a:solidFill>
            <a:schemeClr val="bg2"/>
          </a:solidFill>
          <a:ln w="12699">
            <a:solidFill>
              <a:schemeClr val="tx1"/>
            </a:solidFill>
            <a:round/>
            <a:headEnd/>
            <a:tailEnd/>
          </a:ln>
        </p:spPr>
        <p:txBody>
          <a:bodyPr wrap="none" anchor="ctr"/>
          <a:lstStyle/>
          <a:p>
            <a:endParaRPr lang="hr-HR"/>
          </a:p>
        </p:txBody>
      </p:sp>
      <p:sp>
        <p:nvSpPr>
          <p:cNvPr id="14125" name="Freeform 894"/>
          <p:cNvSpPr>
            <a:spLocks/>
          </p:cNvSpPr>
          <p:nvPr/>
        </p:nvSpPr>
        <p:spPr bwMode="auto">
          <a:xfrm>
            <a:off x="6202363" y="2112963"/>
            <a:ext cx="125412" cy="152400"/>
          </a:xfrm>
          <a:custGeom>
            <a:avLst/>
            <a:gdLst>
              <a:gd name="T0" fmla="*/ 2147483647 w 89"/>
              <a:gd name="T1" fmla="*/ 2147483647 h 96"/>
              <a:gd name="T2" fmla="*/ 2147483647 w 89"/>
              <a:gd name="T3" fmla="*/ 2147483647 h 96"/>
              <a:gd name="T4" fmla="*/ 2147483647 w 89"/>
              <a:gd name="T5" fmla="*/ 2147483647 h 96"/>
              <a:gd name="T6" fmla="*/ 2147483647 w 89"/>
              <a:gd name="T7" fmla="*/ 2147483647 h 96"/>
              <a:gd name="T8" fmla="*/ 2147483647 w 89"/>
              <a:gd name="T9" fmla="*/ 2147483647 h 96"/>
              <a:gd name="T10" fmla="*/ 2147483647 w 89"/>
              <a:gd name="T11" fmla="*/ 2147483647 h 96"/>
              <a:gd name="T12" fmla="*/ 2147483647 w 89"/>
              <a:gd name="T13" fmla="*/ 2147483647 h 96"/>
              <a:gd name="T14" fmla="*/ 2147483647 w 89"/>
              <a:gd name="T15" fmla="*/ 2147483647 h 96"/>
              <a:gd name="T16" fmla="*/ 2147483647 w 89"/>
              <a:gd name="T17" fmla="*/ 0 h 96"/>
              <a:gd name="T18" fmla="*/ 2147483647 w 89"/>
              <a:gd name="T19" fmla="*/ 0 h 96"/>
              <a:gd name="T20" fmla="*/ 2147483647 w 89"/>
              <a:gd name="T21" fmla="*/ 2147483647 h 96"/>
              <a:gd name="T22" fmla="*/ 0 w 89"/>
              <a:gd name="T23" fmla="*/ 2147483647 h 96"/>
              <a:gd name="T24" fmla="*/ 0 w 89"/>
              <a:gd name="T25" fmla="*/ 2147483647 h 96"/>
              <a:gd name="T26" fmla="*/ 2147483647 w 89"/>
              <a:gd name="T27" fmla="*/ 2147483647 h 96"/>
              <a:gd name="T28" fmla="*/ 2147483647 w 89"/>
              <a:gd name="T29" fmla="*/ 2147483647 h 96"/>
              <a:gd name="T30" fmla="*/ 2147483647 w 89"/>
              <a:gd name="T31" fmla="*/ 2147483647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96"/>
              <a:gd name="T50" fmla="*/ 89 w 89"/>
              <a:gd name="T51" fmla="*/ 96 h 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96">
                <a:moveTo>
                  <a:pt x="59" y="76"/>
                </a:moveTo>
                <a:lnTo>
                  <a:pt x="37" y="57"/>
                </a:lnTo>
                <a:lnTo>
                  <a:pt x="37" y="38"/>
                </a:lnTo>
                <a:lnTo>
                  <a:pt x="44" y="32"/>
                </a:lnTo>
                <a:lnTo>
                  <a:pt x="51" y="25"/>
                </a:lnTo>
                <a:lnTo>
                  <a:pt x="66" y="25"/>
                </a:lnTo>
                <a:lnTo>
                  <a:pt x="81" y="32"/>
                </a:lnTo>
                <a:lnTo>
                  <a:pt x="88" y="6"/>
                </a:lnTo>
                <a:lnTo>
                  <a:pt x="59" y="0"/>
                </a:lnTo>
                <a:lnTo>
                  <a:pt x="37" y="0"/>
                </a:lnTo>
                <a:lnTo>
                  <a:pt x="14" y="6"/>
                </a:lnTo>
                <a:lnTo>
                  <a:pt x="0" y="19"/>
                </a:lnTo>
                <a:lnTo>
                  <a:pt x="0" y="38"/>
                </a:lnTo>
                <a:lnTo>
                  <a:pt x="7" y="57"/>
                </a:lnTo>
                <a:lnTo>
                  <a:pt x="44" y="95"/>
                </a:lnTo>
                <a:lnTo>
                  <a:pt x="59" y="76"/>
                </a:lnTo>
              </a:path>
            </a:pathLst>
          </a:custGeom>
          <a:solidFill>
            <a:srgbClr val="CCFF99"/>
          </a:solidFill>
          <a:ln w="12699" cap="rnd">
            <a:solidFill>
              <a:schemeClr val="tx1"/>
            </a:solidFill>
            <a:round/>
            <a:headEnd/>
            <a:tailEnd/>
          </a:ln>
        </p:spPr>
        <p:txBody>
          <a:bodyPr/>
          <a:lstStyle/>
          <a:p>
            <a:endParaRPr lang="hr-HR"/>
          </a:p>
        </p:txBody>
      </p:sp>
      <p:sp>
        <p:nvSpPr>
          <p:cNvPr id="14126" name="Freeform 895"/>
          <p:cNvSpPr>
            <a:spLocks/>
          </p:cNvSpPr>
          <p:nvPr/>
        </p:nvSpPr>
        <p:spPr bwMode="auto">
          <a:xfrm>
            <a:off x="5757863" y="1760538"/>
            <a:ext cx="136525" cy="134937"/>
          </a:xfrm>
          <a:custGeom>
            <a:avLst/>
            <a:gdLst>
              <a:gd name="T0" fmla="*/ 2147483647 w 97"/>
              <a:gd name="T1" fmla="*/ 2147483647 h 85"/>
              <a:gd name="T2" fmla="*/ 2147483647 w 97"/>
              <a:gd name="T3" fmla="*/ 2147483647 h 85"/>
              <a:gd name="T4" fmla="*/ 2147483647 w 97"/>
              <a:gd name="T5" fmla="*/ 2147483647 h 85"/>
              <a:gd name="T6" fmla="*/ 2147483647 w 97"/>
              <a:gd name="T7" fmla="*/ 2147483647 h 85"/>
              <a:gd name="T8" fmla="*/ 2147483647 w 97"/>
              <a:gd name="T9" fmla="*/ 2147483647 h 85"/>
              <a:gd name="T10" fmla="*/ 2147483647 w 97"/>
              <a:gd name="T11" fmla="*/ 2147483647 h 85"/>
              <a:gd name="T12" fmla="*/ 2147483647 w 97"/>
              <a:gd name="T13" fmla="*/ 2147483647 h 85"/>
              <a:gd name="T14" fmla="*/ 2147483647 w 97"/>
              <a:gd name="T15" fmla="*/ 2147483647 h 85"/>
              <a:gd name="T16" fmla="*/ 0 w 97"/>
              <a:gd name="T17" fmla="*/ 2147483647 h 85"/>
              <a:gd name="T18" fmla="*/ 2147483647 w 97"/>
              <a:gd name="T19" fmla="*/ 2147483647 h 85"/>
              <a:gd name="T20" fmla="*/ 2147483647 w 97"/>
              <a:gd name="T21" fmla="*/ 2147483647 h 85"/>
              <a:gd name="T22" fmla="*/ 2147483647 w 97"/>
              <a:gd name="T23" fmla="*/ 2147483647 h 85"/>
              <a:gd name="T24" fmla="*/ 2147483647 w 97"/>
              <a:gd name="T25" fmla="*/ 2147483647 h 85"/>
              <a:gd name="T26" fmla="*/ 2147483647 w 97"/>
              <a:gd name="T27" fmla="*/ 2147483647 h 85"/>
              <a:gd name="T28" fmla="*/ 2147483647 w 97"/>
              <a:gd name="T29" fmla="*/ 2147483647 h 85"/>
              <a:gd name="T30" fmla="*/ 2147483647 w 97"/>
              <a:gd name="T31" fmla="*/ 2147483647 h 85"/>
              <a:gd name="T32" fmla="*/ 2147483647 w 97"/>
              <a:gd name="T33" fmla="*/ 0 h 85"/>
              <a:gd name="T34" fmla="*/ 2147483647 w 97"/>
              <a:gd name="T35" fmla="*/ 2147483647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7"/>
              <a:gd name="T55" fmla="*/ 0 h 85"/>
              <a:gd name="T56" fmla="*/ 97 w 97"/>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7" h="85">
                <a:moveTo>
                  <a:pt x="62" y="6"/>
                </a:moveTo>
                <a:lnTo>
                  <a:pt x="69" y="18"/>
                </a:lnTo>
                <a:lnTo>
                  <a:pt x="69" y="36"/>
                </a:lnTo>
                <a:lnTo>
                  <a:pt x="62" y="42"/>
                </a:lnTo>
                <a:lnTo>
                  <a:pt x="55" y="48"/>
                </a:lnTo>
                <a:lnTo>
                  <a:pt x="48" y="48"/>
                </a:lnTo>
                <a:lnTo>
                  <a:pt x="34" y="48"/>
                </a:lnTo>
                <a:lnTo>
                  <a:pt x="21" y="24"/>
                </a:lnTo>
                <a:lnTo>
                  <a:pt x="0" y="36"/>
                </a:lnTo>
                <a:lnTo>
                  <a:pt x="14" y="60"/>
                </a:lnTo>
                <a:lnTo>
                  <a:pt x="34" y="78"/>
                </a:lnTo>
                <a:lnTo>
                  <a:pt x="48" y="84"/>
                </a:lnTo>
                <a:lnTo>
                  <a:pt x="69" y="84"/>
                </a:lnTo>
                <a:lnTo>
                  <a:pt x="82" y="72"/>
                </a:lnTo>
                <a:lnTo>
                  <a:pt x="96" y="54"/>
                </a:lnTo>
                <a:lnTo>
                  <a:pt x="96" y="24"/>
                </a:lnTo>
                <a:lnTo>
                  <a:pt x="89" y="0"/>
                </a:lnTo>
                <a:lnTo>
                  <a:pt x="62" y="6"/>
                </a:lnTo>
              </a:path>
            </a:pathLst>
          </a:custGeom>
          <a:solidFill>
            <a:srgbClr val="CCFF99"/>
          </a:solidFill>
          <a:ln w="12699" cap="rnd">
            <a:solidFill>
              <a:schemeClr val="tx1"/>
            </a:solidFill>
            <a:round/>
            <a:headEnd/>
            <a:tailEnd/>
          </a:ln>
        </p:spPr>
        <p:txBody>
          <a:bodyPr/>
          <a:lstStyle/>
          <a:p>
            <a:endParaRPr lang="hr-HR"/>
          </a:p>
        </p:txBody>
      </p:sp>
      <p:sp>
        <p:nvSpPr>
          <p:cNvPr id="14127" name="Freeform 896"/>
          <p:cNvSpPr>
            <a:spLocks/>
          </p:cNvSpPr>
          <p:nvPr/>
        </p:nvSpPr>
        <p:spPr bwMode="auto">
          <a:xfrm>
            <a:off x="5946775" y="2105025"/>
            <a:ext cx="111125" cy="152400"/>
          </a:xfrm>
          <a:custGeom>
            <a:avLst/>
            <a:gdLst>
              <a:gd name="T0" fmla="*/ 0 w 79"/>
              <a:gd name="T1" fmla="*/ 2147483647 h 96"/>
              <a:gd name="T2" fmla="*/ 2147483647 w 79"/>
              <a:gd name="T3" fmla="*/ 2147483647 h 96"/>
              <a:gd name="T4" fmla="*/ 2147483647 w 79"/>
              <a:gd name="T5" fmla="*/ 2147483647 h 96"/>
              <a:gd name="T6" fmla="*/ 2147483647 w 79"/>
              <a:gd name="T7" fmla="*/ 2147483647 h 96"/>
              <a:gd name="T8" fmla="*/ 2147483647 w 79"/>
              <a:gd name="T9" fmla="*/ 2147483647 h 96"/>
              <a:gd name="T10" fmla="*/ 2147483647 w 79"/>
              <a:gd name="T11" fmla="*/ 2147483647 h 96"/>
              <a:gd name="T12" fmla="*/ 2147483647 w 79"/>
              <a:gd name="T13" fmla="*/ 2147483647 h 96"/>
              <a:gd name="T14" fmla="*/ 2147483647 w 79"/>
              <a:gd name="T15" fmla="*/ 2147483647 h 96"/>
              <a:gd name="T16" fmla="*/ 2147483647 w 79"/>
              <a:gd name="T17" fmla="*/ 2147483647 h 96"/>
              <a:gd name="T18" fmla="*/ 2147483647 w 79"/>
              <a:gd name="T19" fmla="*/ 2147483647 h 96"/>
              <a:gd name="T20" fmla="*/ 2147483647 w 79"/>
              <a:gd name="T21" fmla="*/ 2147483647 h 96"/>
              <a:gd name="T22" fmla="*/ 2147483647 w 79"/>
              <a:gd name="T23" fmla="*/ 2147483647 h 96"/>
              <a:gd name="T24" fmla="*/ 2147483647 w 79"/>
              <a:gd name="T25" fmla="*/ 2147483647 h 96"/>
              <a:gd name="T26" fmla="*/ 2147483647 w 79"/>
              <a:gd name="T27" fmla="*/ 2147483647 h 96"/>
              <a:gd name="T28" fmla="*/ 2147483647 w 79"/>
              <a:gd name="T29" fmla="*/ 0 h 96"/>
              <a:gd name="T30" fmla="*/ 0 w 79"/>
              <a:gd name="T31" fmla="*/ 0 h 96"/>
              <a:gd name="T32" fmla="*/ 0 w 79"/>
              <a:gd name="T33" fmla="*/ 2147483647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96"/>
              <a:gd name="T53" fmla="*/ 79 w 79"/>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96">
                <a:moveTo>
                  <a:pt x="0" y="25"/>
                </a:moveTo>
                <a:lnTo>
                  <a:pt x="29" y="25"/>
                </a:lnTo>
                <a:lnTo>
                  <a:pt x="43" y="32"/>
                </a:lnTo>
                <a:lnTo>
                  <a:pt x="43" y="38"/>
                </a:lnTo>
                <a:lnTo>
                  <a:pt x="36" y="57"/>
                </a:lnTo>
                <a:lnTo>
                  <a:pt x="29" y="70"/>
                </a:lnTo>
                <a:lnTo>
                  <a:pt x="14" y="70"/>
                </a:lnTo>
                <a:lnTo>
                  <a:pt x="21" y="95"/>
                </a:lnTo>
                <a:lnTo>
                  <a:pt x="50" y="89"/>
                </a:lnTo>
                <a:lnTo>
                  <a:pt x="64" y="70"/>
                </a:lnTo>
                <a:lnTo>
                  <a:pt x="78" y="51"/>
                </a:lnTo>
                <a:lnTo>
                  <a:pt x="78" y="32"/>
                </a:lnTo>
                <a:lnTo>
                  <a:pt x="71" y="13"/>
                </a:lnTo>
                <a:lnTo>
                  <a:pt x="50" y="6"/>
                </a:lnTo>
                <a:lnTo>
                  <a:pt x="29" y="0"/>
                </a:lnTo>
                <a:lnTo>
                  <a:pt x="0" y="0"/>
                </a:lnTo>
                <a:lnTo>
                  <a:pt x="0" y="25"/>
                </a:lnTo>
              </a:path>
            </a:pathLst>
          </a:custGeom>
          <a:solidFill>
            <a:srgbClr val="CCFF99"/>
          </a:solidFill>
          <a:ln w="12699" cap="rnd">
            <a:solidFill>
              <a:schemeClr val="tx1"/>
            </a:solidFill>
            <a:round/>
            <a:headEnd/>
            <a:tailEnd/>
          </a:ln>
        </p:spPr>
        <p:txBody>
          <a:bodyPr/>
          <a:lstStyle/>
          <a:p>
            <a:endParaRPr lang="hr-HR"/>
          </a:p>
        </p:txBody>
      </p:sp>
      <p:grpSp>
        <p:nvGrpSpPr>
          <p:cNvPr id="13" name="Group 897"/>
          <p:cNvGrpSpPr>
            <a:grpSpLocks/>
          </p:cNvGrpSpPr>
          <p:nvPr/>
        </p:nvGrpSpPr>
        <p:grpSpPr bwMode="auto">
          <a:xfrm>
            <a:off x="6027738" y="1793875"/>
            <a:ext cx="133350" cy="155575"/>
            <a:chOff x="4384" y="3671"/>
            <a:chExt cx="94" cy="98"/>
          </a:xfrm>
        </p:grpSpPr>
        <p:sp>
          <p:nvSpPr>
            <p:cNvPr id="14207" name="Freeform 898"/>
            <p:cNvSpPr>
              <a:spLocks/>
            </p:cNvSpPr>
            <p:nvPr/>
          </p:nvSpPr>
          <p:spPr bwMode="auto">
            <a:xfrm>
              <a:off x="4384" y="3671"/>
              <a:ext cx="94" cy="98"/>
            </a:xfrm>
            <a:custGeom>
              <a:avLst/>
              <a:gdLst>
                <a:gd name="T0" fmla="*/ 28 w 94"/>
                <a:gd name="T1" fmla="*/ 18 h 98"/>
                <a:gd name="T2" fmla="*/ 50 w 94"/>
                <a:gd name="T3" fmla="*/ 37 h 98"/>
                <a:gd name="T4" fmla="*/ 57 w 94"/>
                <a:gd name="T5" fmla="*/ 55 h 98"/>
                <a:gd name="T6" fmla="*/ 35 w 94"/>
                <a:gd name="T7" fmla="*/ 67 h 98"/>
                <a:gd name="T8" fmla="*/ 14 w 94"/>
                <a:gd name="T9" fmla="*/ 67 h 98"/>
                <a:gd name="T10" fmla="*/ 0 w 94"/>
                <a:gd name="T11" fmla="*/ 85 h 98"/>
                <a:gd name="T12" fmla="*/ 28 w 94"/>
                <a:gd name="T13" fmla="*/ 97 h 98"/>
                <a:gd name="T14" fmla="*/ 57 w 94"/>
                <a:gd name="T15" fmla="*/ 97 h 98"/>
                <a:gd name="T16" fmla="*/ 78 w 94"/>
                <a:gd name="T17" fmla="*/ 85 h 98"/>
                <a:gd name="T18" fmla="*/ 86 w 94"/>
                <a:gd name="T19" fmla="*/ 73 h 98"/>
                <a:gd name="T20" fmla="*/ 93 w 94"/>
                <a:gd name="T21" fmla="*/ 55 h 98"/>
                <a:gd name="T22" fmla="*/ 86 w 94"/>
                <a:gd name="T23" fmla="*/ 31 h 98"/>
                <a:gd name="T24" fmla="*/ 64 w 94"/>
                <a:gd name="T25" fmla="*/ 12 h 98"/>
                <a:gd name="T26" fmla="*/ 43 w 94"/>
                <a:gd name="T27" fmla="*/ 0 h 98"/>
                <a:gd name="T28" fmla="*/ 28 w 94"/>
                <a:gd name="T29" fmla="*/ 18 h 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98"/>
                <a:gd name="T47" fmla="*/ 94 w 94"/>
                <a:gd name="T48" fmla="*/ 98 h 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98">
                  <a:moveTo>
                    <a:pt x="28" y="18"/>
                  </a:moveTo>
                  <a:lnTo>
                    <a:pt x="50" y="37"/>
                  </a:lnTo>
                  <a:lnTo>
                    <a:pt x="57" y="55"/>
                  </a:lnTo>
                  <a:lnTo>
                    <a:pt x="35" y="67"/>
                  </a:lnTo>
                  <a:lnTo>
                    <a:pt x="14" y="67"/>
                  </a:lnTo>
                  <a:lnTo>
                    <a:pt x="0" y="85"/>
                  </a:lnTo>
                  <a:lnTo>
                    <a:pt x="28" y="97"/>
                  </a:lnTo>
                  <a:lnTo>
                    <a:pt x="57" y="97"/>
                  </a:lnTo>
                  <a:lnTo>
                    <a:pt x="78" y="85"/>
                  </a:lnTo>
                  <a:lnTo>
                    <a:pt x="86" y="73"/>
                  </a:lnTo>
                  <a:lnTo>
                    <a:pt x="93" y="55"/>
                  </a:lnTo>
                  <a:lnTo>
                    <a:pt x="86" y="31"/>
                  </a:lnTo>
                  <a:lnTo>
                    <a:pt x="64" y="12"/>
                  </a:lnTo>
                  <a:lnTo>
                    <a:pt x="43" y="0"/>
                  </a:lnTo>
                  <a:lnTo>
                    <a:pt x="28" y="18"/>
                  </a:lnTo>
                </a:path>
              </a:pathLst>
            </a:custGeom>
            <a:solidFill>
              <a:srgbClr val="CCFF99"/>
            </a:solidFill>
            <a:ln w="12699" cap="rnd">
              <a:solidFill>
                <a:schemeClr val="tx1"/>
              </a:solidFill>
              <a:round/>
              <a:headEnd/>
              <a:tailEnd/>
            </a:ln>
          </p:spPr>
          <p:txBody>
            <a:bodyPr/>
            <a:lstStyle/>
            <a:p>
              <a:endParaRPr lang="hr-HR"/>
            </a:p>
          </p:txBody>
        </p:sp>
        <p:sp>
          <p:nvSpPr>
            <p:cNvPr id="14208" name="Rectangle 899"/>
            <p:cNvSpPr>
              <a:spLocks noChangeArrowheads="1"/>
            </p:cNvSpPr>
            <p:nvPr/>
          </p:nvSpPr>
          <p:spPr bwMode="auto">
            <a:xfrm rot="1380000">
              <a:off x="4405" y="3712"/>
              <a:ext cx="39" cy="0"/>
            </a:xfrm>
            <a:prstGeom prst="rect">
              <a:avLst/>
            </a:prstGeom>
            <a:noFill/>
            <a:ln w="9525">
              <a:solidFill>
                <a:schemeClr val="tx1"/>
              </a:solidFill>
              <a:miter lim="800000"/>
              <a:headEnd/>
              <a:tailEnd/>
            </a:ln>
          </p:spPr>
          <p:txBody>
            <a:bodyPr wrap="none" lIns="92075" tIns="46038" rIns="92075" bIns="46038" anchor="ctr"/>
            <a:lstStyle/>
            <a:p>
              <a:pPr algn="ctr"/>
              <a:endParaRPr lang="en-GB" sz="2400">
                <a:latin typeface="Times New Roman" pitchFamily="18" charset="0"/>
              </a:endParaRPr>
            </a:p>
          </p:txBody>
        </p:sp>
      </p:grpSp>
      <p:sp>
        <p:nvSpPr>
          <p:cNvPr id="14129" name="Freeform 900"/>
          <p:cNvSpPr>
            <a:spLocks/>
          </p:cNvSpPr>
          <p:nvPr/>
        </p:nvSpPr>
        <p:spPr bwMode="auto">
          <a:xfrm>
            <a:off x="6380163" y="1793875"/>
            <a:ext cx="735012" cy="273050"/>
          </a:xfrm>
          <a:custGeom>
            <a:avLst/>
            <a:gdLst>
              <a:gd name="T0" fmla="*/ 0 w 521"/>
              <a:gd name="T1" fmla="*/ 2147483647 h 172"/>
              <a:gd name="T2" fmla="*/ 2147483647 w 521"/>
              <a:gd name="T3" fmla="*/ 0 h 172"/>
              <a:gd name="T4" fmla="*/ 2147483647 w 521"/>
              <a:gd name="T5" fmla="*/ 2147483647 h 172"/>
              <a:gd name="T6" fmla="*/ 2147483647 w 521"/>
              <a:gd name="T7" fmla="*/ 2147483647 h 172"/>
              <a:gd name="T8" fmla="*/ 2147483647 w 521"/>
              <a:gd name="T9" fmla="*/ 2147483647 h 172"/>
              <a:gd name="T10" fmla="*/ 2147483647 w 521"/>
              <a:gd name="T11" fmla="*/ 2147483647 h 172"/>
              <a:gd name="T12" fmla="*/ 2147483647 w 521"/>
              <a:gd name="T13" fmla="*/ 2147483647 h 172"/>
              <a:gd name="T14" fmla="*/ 2147483647 w 521"/>
              <a:gd name="T15" fmla="*/ 2147483647 h 172"/>
              <a:gd name="T16" fmla="*/ 2147483647 w 521"/>
              <a:gd name="T17" fmla="*/ 2147483647 h 172"/>
              <a:gd name="T18" fmla="*/ 2147483647 w 521"/>
              <a:gd name="T19" fmla="*/ 2147483647 h 172"/>
              <a:gd name="T20" fmla="*/ 2147483647 w 521"/>
              <a:gd name="T21" fmla="*/ 2147483647 h 172"/>
              <a:gd name="T22" fmla="*/ 0 w 521"/>
              <a:gd name="T23" fmla="*/ 2147483647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1"/>
              <a:gd name="T37" fmla="*/ 0 h 172"/>
              <a:gd name="T38" fmla="*/ 521 w 521"/>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1" h="172">
                <a:moveTo>
                  <a:pt x="0" y="112"/>
                </a:moveTo>
                <a:lnTo>
                  <a:pt x="72" y="0"/>
                </a:lnTo>
                <a:lnTo>
                  <a:pt x="190" y="67"/>
                </a:lnTo>
                <a:lnTo>
                  <a:pt x="215" y="33"/>
                </a:lnTo>
                <a:lnTo>
                  <a:pt x="325" y="97"/>
                </a:lnTo>
                <a:lnTo>
                  <a:pt x="344" y="68"/>
                </a:lnTo>
                <a:lnTo>
                  <a:pt x="520" y="171"/>
                </a:lnTo>
                <a:lnTo>
                  <a:pt x="307" y="130"/>
                </a:lnTo>
                <a:lnTo>
                  <a:pt x="291" y="154"/>
                </a:lnTo>
                <a:lnTo>
                  <a:pt x="161" y="113"/>
                </a:lnTo>
                <a:lnTo>
                  <a:pt x="148" y="136"/>
                </a:lnTo>
                <a:lnTo>
                  <a:pt x="0" y="112"/>
                </a:lnTo>
              </a:path>
            </a:pathLst>
          </a:custGeom>
          <a:solidFill>
            <a:srgbClr val="66FFFF"/>
          </a:solidFill>
          <a:ln w="12699" cap="rnd">
            <a:solidFill>
              <a:schemeClr val="tx1"/>
            </a:solidFill>
            <a:round/>
            <a:headEnd/>
            <a:tailEnd/>
          </a:ln>
        </p:spPr>
        <p:txBody>
          <a:bodyPr/>
          <a:lstStyle/>
          <a:p>
            <a:endParaRPr lang="hr-HR"/>
          </a:p>
        </p:txBody>
      </p:sp>
      <p:sp>
        <p:nvSpPr>
          <p:cNvPr id="14130" name="Freeform 901"/>
          <p:cNvSpPr>
            <a:spLocks/>
          </p:cNvSpPr>
          <p:nvPr/>
        </p:nvSpPr>
        <p:spPr bwMode="auto">
          <a:xfrm>
            <a:off x="7600950" y="2143125"/>
            <a:ext cx="736600" cy="241300"/>
          </a:xfrm>
          <a:custGeom>
            <a:avLst/>
            <a:gdLst>
              <a:gd name="T0" fmla="*/ 0 w 523"/>
              <a:gd name="T1" fmla="*/ 2147483647 h 152"/>
              <a:gd name="T2" fmla="*/ 2147483647 w 523"/>
              <a:gd name="T3" fmla="*/ 2147483647 h 152"/>
              <a:gd name="T4" fmla="*/ 2147483647 w 523"/>
              <a:gd name="T5" fmla="*/ 2147483647 h 152"/>
              <a:gd name="T6" fmla="*/ 2147483647 w 523"/>
              <a:gd name="T7" fmla="*/ 2147483647 h 152"/>
              <a:gd name="T8" fmla="*/ 2147483647 w 523"/>
              <a:gd name="T9" fmla="*/ 2147483647 h 152"/>
              <a:gd name="T10" fmla="*/ 2147483647 w 523"/>
              <a:gd name="T11" fmla="*/ 2147483647 h 152"/>
              <a:gd name="T12" fmla="*/ 2147483647 w 523"/>
              <a:gd name="T13" fmla="*/ 0 h 152"/>
              <a:gd name="T14" fmla="*/ 2147483647 w 523"/>
              <a:gd name="T15" fmla="*/ 2147483647 h 152"/>
              <a:gd name="T16" fmla="*/ 2147483647 w 523"/>
              <a:gd name="T17" fmla="*/ 2147483647 h 152"/>
              <a:gd name="T18" fmla="*/ 2147483647 w 523"/>
              <a:gd name="T19" fmla="*/ 2147483647 h 152"/>
              <a:gd name="T20" fmla="*/ 2147483647 w 523"/>
              <a:gd name="T21" fmla="*/ 2147483647 h 152"/>
              <a:gd name="T22" fmla="*/ 0 w 523"/>
              <a:gd name="T23" fmla="*/ 2147483647 h 1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3"/>
              <a:gd name="T37" fmla="*/ 0 h 152"/>
              <a:gd name="T38" fmla="*/ 523 w 523"/>
              <a:gd name="T39" fmla="*/ 152 h 1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3" h="152">
                <a:moveTo>
                  <a:pt x="0" y="36"/>
                </a:moveTo>
                <a:lnTo>
                  <a:pt x="67" y="151"/>
                </a:lnTo>
                <a:lnTo>
                  <a:pt x="188" y="89"/>
                </a:lnTo>
                <a:lnTo>
                  <a:pt x="211" y="124"/>
                </a:lnTo>
                <a:lnTo>
                  <a:pt x="324" y="65"/>
                </a:lnTo>
                <a:lnTo>
                  <a:pt x="342" y="95"/>
                </a:lnTo>
                <a:lnTo>
                  <a:pt x="522" y="0"/>
                </a:lnTo>
                <a:lnTo>
                  <a:pt x="307" y="32"/>
                </a:lnTo>
                <a:lnTo>
                  <a:pt x="292" y="7"/>
                </a:lnTo>
                <a:lnTo>
                  <a:pt x="161" y="42"/>
                </a:lnTo>
                <a:lnTo>
                  <a:pt x="149" y="18"/>
                </a:lnTo>
                <a:lnTo>
                  <a:pt x="0" y="36"/>
                </a:lnTo>
              </a:path>
            </a:pathLst>
          </a:custGeom>
          <a:solidFill>
            <a:srgbClr val="66FFFF"/>
          </a:solidFill>
          <a:ln w="12699" cap="rnd">
            <a:solidFill>
              <a:schemeClr val="tx1"/>
            </a:solidFill>
            <a:round/>
            <a:headEnd/>
            <a:tailEnd/>
          </a:ln>
        </p:spPr>
        <p:txBody>
          <a:bodyPr/>
          <a:lstStyle/>
          <a:p>
            <a:endParaRPr lang="hr-HR"/>
          </a:p>
        </p:txBody>
      </p:sp>
      <p:sp>
        <p:nvSpPr>
          <p:cNvPr id="14131" name="Rectangle 902"/>
          <p:cNvSpPr>
            <a:spLocks noChangeArrowheads="1"/>
          </p:cNvSpPr>
          <p:nvPr/>
        </p:nvSpPr>
        <p:spPr bwMode="auto">
          <a:xfrm>
            <a:off x="6877205" y="1681163"/>
            <a:ext cx="1129989" cy="339196"/>
          </a:xfrm>
          <a:prstGeom prst="rect">
            <a:avLst/>
          </a:prstGeom>
          <a:noFill/>
          <a:ln w="9525">
            <a:noFill/>
            <a:miter lim="800000"/>
            <a:headEnd/>
            <a:tailEnd/>
          </a:ln>
        </p:spPr>
        <p:txBody>
          <a:bodyPr wrap="none" lIns="92075" tIns="46038" rIns="92075" bIns="46038">
            <a:spAutoFit/>
          </a:bodyPr>
          <a:lstStyle/>
          <a:p>
            <a:pPr algn="ctr" eaLnBrk="0" hangingPunct="0"/>
            <a:r>
              <a:rPr lang="hr-HR" sz="1600" b="1" dirty="0" err="1" smtClean="0"/>
              <a:t>aactivation</a:t>
            </a:r>
            <a:endParaRPr lang="de-DE" sz="1600" b="1" dirty="0"/>
          </a:p>
        </p:txBody>
      </p:sp>
      <p:grpSp>
        <p:nvGrpSpPr>
          <p:cNvPr id="14" name="Group 903"/>
          <p:cNvGrpSpPr>
            <a:grpSpLocks/>
          </p:cNvGrpSpPr>
          <p:nvPr/>
        </p:nvGrpSpPr>
        <p:grpSpPr bwMode="auto">
          <a:xfrm>
            <a:off x="885825" y="3411538"/>
            <a:ext cx="238125" cy="163512"/>
            <a:chOff x="628" y="2149"/>
            <a:chExt cx="168" cy="103"/>
          </a:xfrm>
        </p:grpSpPr>
        <p:sp>
          <p:nvSpPr>
            <p:cNvPr id="14205" name="AutoShape 904"/>
            <p:cNvSpPr>
              <a:spLocks noChangeArrowheads="1"/>
            </p:cNvSpPr>
            <p:nvPr/>
          </p:nvSpPr>
          <p:spPr bwMode="auto">
            <a:xfrm rot="18240000" flipH="1">
              <a:off x="704" y="2113"/>
              <a:ext cx="55" cy="128"/>
            </a:xfrm>
            <a:prstGeom prst="rtTriangle">
              <a:avLst/>
            </a:prstGeom>
            <a:solidFill>
              <a:srgbClr val="FFFFCC"/>
            </a:solidFill>
            <a:ln w="12699">
              <a:solidFill>
                <a:schemeClr val="tx1"/>
              </a:solidFill>
              <a:miter lim="800000"/>
              <a:headEnd/>
              <a:tailEnd/>
            </a:ln>
          </p:spPr>
          <p:txBody>
            <a:bodyPr wrap="none" anchor="ctr"/>
            <a:lstStyle/>
            <a:p>
              <a:endParaRPr lang="hr-HR"/>
            </a:p>
          </p:txBody>
        </p:sp>
        <p:sp>
          <p:nvSpPr>
            <p:cNvPr id="14206" name="AutoShape 905"/>
            <p:cNvSpPr>
              <a:spLocks noChangeArrowheads="1"/>
            </p:cNvSpPr>
            <p:nvPr/>
          </p:nvSpPr>
          <p:spPr bwMode="auto">
            <a:xfrm rot="2040000" flipH="1">
              <a:off x="628" y="2195"/>
              <a:ext cx="129" cy="57"/>
            </a:xfrm>
            <a:prstGeom prst="rtTriangle">
              <a:avLst/>
            </a:prstGeom>
            <a:solidFill>
              <a:srgbClr val="FFFFCC"/>
            </a:solidFill>
            <a:ln w="12699">
              <a:solidFill>
                <a:schemeClr val="tx1"/>
              </a:solidFill>
              <a:miter lim="800000"/>
              <a:headEnd/>
              <a:tailEnd/>
            </a:ln>
          </p:spPr>
          <p:txBody>
            <a:bodyPr wrap="none" anchor="ctr"/>
            <a:lstStyle/>
            <a:p>
              <a:endParaRPr lang="hr-HR"/>
            </a:p>
          </p:txBody>
        </p:sp>
      </p:grpSp>
      <p:grpSp>
        <p:nvGrpSpPr>
          <p:cNvPr id="15" name="Group 906"/>
          <p:cNvGrpSpPr>
            <a:grpSpLocks/>
          </p:cNvGrpSpPr>
          <p:nvPr/>
        </p:nvGrpSpPr>
        <p:grpSpPr bwMode="auto">
          <a:xfrm>
            <a:off x="752475" y="3857625"/>
            <a:ext cx="193675" cy="185738"/>
            <a:chOff x="533" y="2430"/>
            <a:chExt cx="137" cy="117"/>
          </a:xfrm>
        </p:grpSpPr>
        <p:sp>
          <p:nvSpPr>
            <p:cNvPr id="14203" name="AutoShape 907"/>
            <p:cNvSpPr>
              <a:spLocks noChangeArrowheads="1"/>
            </p:cNvSpPr>
            <p:nvPr/>
          </p:nvSpPr>
          <p:spPr bwMode="auto">
            <a:xfrm rot="16380000" flipH="1">
              <a:off x="578" y="2394"/>
              <a:ext cx="55" cy="128"/>
            </a:xfrm>
            <a:prstGeom prst="rtTriangle">
              <a:avLst/>
            </a:prstGeom>
            <a:solidFill>
              <a:srgbClr val="CCFFFF"/>
            </a:solidFill>
            <a:ln w="12699">
              <a:solidFill>
                <a:schemeClr val="tx1"/>
              </a:solidFill>
              <a:miter lim="800000"/>
              <a:headEnd/>
              <a:tailEnd/>
            </a:ln>
          </p:spPr>
          <p:txBody>
            <a:bodyPr wrap="none" anchor="ctr"/>
            <a:lstStyle/>
            <a:p>
              <a:endParaRPr lang="hr-HR"/>
            </a:p>
          </p:txBody>
        </p:sp>
        <p:sp>
          <p:nvSpPr>
            <p:cNvPr id="14204" name="AutoShape 908"/>
            <p:cNvSpPr>
              <a:spLocks noChangeArrowheads="1"/>
            </p:cNvSpPr>
            <p:nvPr/>
          </p:nvSpPr>
          <p:spPr bwMode="auto">
            <a:xfrm rot="180000" flipH="1">
              <a:off x="533" y="2490"/>
              <a:ext cx="129" cy="57"/>
            </a:xfrm>
            <a:prstGeom prst="rtTriangle">
              <a:avLst/>
            </a:prstGeom>
            <a:solidFill>
              <a:srgbClr val="CCFFFF"/>
            </a:solidFill>
            <a:ln w="12699">
              <a:solidFill>
                <a:schemeClr val="tx1"/>
              </a:solidFill>
              <a:miter lim="800000"/>
              <a:headEnd/>
              <a:tailEnd/>
            </a:ln>
          </p:spPr>
          <p:txBody>
            <a:bodyPr wrap="none" anchor="ctr"/>
            <a:lstStyle/>
            <a:p>
              <a:endParaRPr lang="hr-HR"/>
            </a:p>
          </p:txBody>
        </p:sp>
      </p:grpSp>
      <p:grpSp>
        <p:nvGrpSpPr>
          <p:cNvPr id="16" name="Group 909"/>
          <p:cNvGrpSpPr>
            <a:grpSpLocks/>
          </p:cNvGrpSpPr>
          <p:nvPr/>
        </p:nvGrpSpPr>
        <p:grpSpPr bwMode="auto">
          <a:xfrm>
            <a:off x="1282700" y="3062288"/>
            <a:ext cx="160338" cy="236537"/>
            <a:chOff x="909" y="1929"/>
            <a:chExt cx="114" cy="149"/>
          </a:xfrm>
        </p:grpSpPr>
        <p:sp>
          <p:nvSpPr>
            <p:cNvPr id="14201" name="AutoShape 910"/>
            <p:cNvSpPr>
              <a:spLocks noChangeArrowheads="1"/>
            </p:cNvSpPr>
            <p:nvPr/>
          </p:nvSpPr>
          <p:spPr bwMode="auto">
            <a:xfrm rot="20100000" flipH="1">
              <a:off x="968" y="1929"/>
              <a:ext cx="55" cy="128"/>
            </a:xfrm>
            <a:prstGeom prst="rtTriangle">
              <a:avLst/>
            </a:prstGeom>
            <a:solidFill>
              <a:srgbClr val="FFCCFF"/>
            </a:solidFill>
            <a:ln w="12699">
              <a:solidFill>
                <a:schemeClr val="tx1"/>
              </a:solidFill>
              <a:miter lim="800000"/>
              <a:headEnd/>
              <a:tailEnd/>
            </a:ln>
          </p:spPr>
          <p:txBody>
            <a:bodyPr wrap="none" anchor="ctr"/>
            <a:lstStyle/>
            <a:p>
              <a:endParaRPr lang="hr-HR"/>
            </a:p>
          </p:txBody>
        </p:sp>
        <p:sp>
          <p:nvSpPr>
            <p:cNvPr id="14202" name="AutoShape 911"/>
            <p:cNvSpPr>
              <a:spLocks noChangeArrowheads="1"/>
            </p:cNvSpPr>
            <p:nvPr/>
          </p:nvSpPr>
          <p:spPr bwMode="auto">
            <a:xfrm rot="3900000" flipH="1">
              <a:off x="873" y="1985"/>
              <a:ext cx="129" cy="57"/>
            </a:xfrm>
            <a:prstGeom prst="rtTriangle">
              <a:avLst/>
            </a:prstGeom>
            <a:solidFill>
              <a:srgbClr val="FFCCFF"/>
            </a:solidFill>
            <a:ln w="12699">
              <a:solidFill>
                <a:schemeClr val="tx1"/>
              </a:solidFill>
              <a:miter lim="800000"/>
              <a:headEnd/>
              <a:tailEnd/>
            </a:ln>
          </p:spPr>
          <p:txBody>
            <a:bodyPr wrap="none" anchor="ctr"/>
            <a:lstStyle/>
            <a:p>
              <a:endParaRPr lang="hr-HR"/>
            </a:p>
          </p:txBody>
        </p:sp>
      </p:grpSp>
      <p:sp>
        <p:nvSpPr>
          <p:cNvPr id="14135" name="Freeform 912"/>
          <p:cNvSpPr>
            <a:spLocks/>
          </p:cNvSpPr>
          <p:nvPr/>
        </p:nvSpPr>
        <p:spPr bwMode="auto">
          <a:xfrm>
            <a:off x="1093788" y="3208338"/>
            <a:ext cx="155575" cy="182562"/>
          </a:xfrm>
          <a:custGeom>
            <a:avLst/>
            <a:gdLst>
              <a:gd name="T0" fmla="*/ 2147483647 w 110"/>
              <a:gd name="T1" fmla="*/ 2147483647 h 115"/>
              <a:gd name="T2" fmla="*/ 2147483647 w 110"/>
              <a:gd name="T3" fmla="*/ 2147483647 h 115"/>
              <a:gd name="T4" fmla="*/ 2147483647 w 110"/>
              <a:gd name="T5" fmla="*/ 2147483647 h 115"/>
              <a:gd name="T6" fmla="*/ 2147483647 w 110"/>
              <a:gd name="T7" fmla="*/ 2147483647 h 115"/>
              <a:gd name="T8" fmla="*/ 2147483647 w 110"/>
              <a:gd name="T9" fmla="*/ 2147483647 h 115"/>
              <a:gd name="T10" fmla="*/ 2147483647 w 110"/>
              <a:gd name="T11" fmla="*/ 2147483647 h 115"/>
              <a:gd name="T12" fmla="*/ 2147483647 w 110"/>
              <a:gd name="T13" fmla="*/ 2147483647 h 115"/>
              <a:gd name="T14" fmla="*/ 2147483647 w 110"/>
              <a:gd name="T15" fmla="*/ 2147483647 h 115"/>
              <a:gd name="T16" fmla="*/ 2147483647 w 110"/>
              <a:gd name="T17" fmla="*/ 2147483647 h 115"/>
              <a:gd name="T18" fmla="*/ 2147483647 w 110"/>
              <a:gd name="T19" fmla="*/ 2147483647 h 115"/>
              <a:gd name="T20" fmla="*/ 0 w 110"/>
              <a:gd name="T21" fmla="*/ 2147483647 h 115"/>
              <a:gd name="T22" fmla="*/ 2147483647 w 110"/>
              <a:gd name="T23" fmla="*/ 2147483647 h 115"/>
              <a:gd name="T24" fmla="*/ 2147483647 w 110"/>
              <a:gd name="T25" fmla="*/ 2147483647 h 115"/>
              <a:gd name="T26" fmla="*/ 2147483647 w 110"/>
              <a:gd name="T27" fmla="*/ 2147483647 h 115"/>
              <a:gd name="T28" fmla="*/ 2147483647 w 110"/>
              <a:gd name="T29" fmla="*/ 2147483647 h 115"/>
              <a:gd name="T30" fmla="*/ 2147483647 w 110"/>
              <a:gd name="T31" fmla="*/ 2147483647 h 115"/>
              <a:gd name="T32" fmla="*/ 2147483647 w 110"/>
              <a:gd name="T33" fmla="*/ 2147483647 h 115"/>
              <a:gd name="T34" fmla="*/ 2147483647 w 110"/>
              <a:gd name="T35" fmla="*/ 2147483647 h 115"/>
              <a:gd name="T36" fmla="*/ 2147483647 w 110"/>
              <a:gd name="T37" fmla="*/ 2147483647 h 115"/>
              <a:gd name="T38" fmla="*/ 2147483647 w 110"/>
              <a:gd name="T39" fmla="*/ 2147483647 h 115"/>
              <a:gd name="T40" fmla="*/ 2147483647 w 110"/>
              <a:gd name="T41" fmla="*/ 2147483647 h 115"/>
              <a:gd name="T42" fmla="*/ 2147483647 w 110"/>
              <a:gd name="T43" fmla="*/ 2147483647 h 115"/>
              <a:gd name="T44" fmla="*/ 2147483647 w 110"/>
              <a:gd name="T45" fmla="*/ 2147483647 h 115"/>
              <a:gd name="T46" fmla="*/ 2147483647 w 110"/>
              <a:gd name="T47" fmla="*/ 2147483647 h 115"/>
              <a:gd name="T48" fmla="*/ 2147483647 w 110"/>
              <a:gd name="T49" fmla="*/ 0 h 115"/>
              <a:gd name="T50" fmla="*/ 2147483647 w 110"/>
              <a:gd name="T51" fmla="*/ 2147483647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0"/>
              <a:gd name="T79" fmla="*/ 0 h 115"/>
              <a:gd name="T80" fmla="*/ 110 w 110"/>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0" h="115">
                <a:moveTo>
                  <a:pt x="56" y="18"/>
                </a:moveTo>
                <a:lnTo>
                  <a:pt x="66" y="35"/>
                </a:lnTo>
                <a:lnTo>
                  <a:pt x="71" y="48"/>
                </a:lnTo>
                <a:lnTo>
                  <a:pt x="73" y="62"/>
                </a:lnTo>
                <a:lnTo>
                  <a:pt x="71" y="66"/>
                </a:lnTo>
                <a:lnTo>
                  <a:pt x="68" y="69"/>
                </a:lnTo>
                <a:lnTo>
                  <a:pt x="58" y="73"/>
                </a:lnTo>
                <a:lnTo>
                  <a:pt x="46" y="69"/>
                </a:lnTo>
                <a:lnTo>
                  <a:pt x="33" y="62"/>
                </a:lnTo>
                <a:lnTo>
                  <a:pt x="18" y="48"/>
                </a:lnTo>
                <a:lnTo>
                  <a:pt x="0" y="66"/>
                </a:lnTo>
                <a:lnTo>
                  <a:pt x="27" y="90"/>
                </a:lnTo>
                <a:lnTo>
                  <a:pt x="56" y="107"/>
                </a:lnTo>
                <a:lnTo>
                  <a:pt x="68" y="110"/>
                </a:lnTo>
                <a:lnTo>
                  <a:pt x="80" y="114"/>
                </a:lnTo>
                <a:lnTo>
                  <a:pt x="90" y="110"/>
                </a:lnTo>
                <a:lnTo>
                  <a:pt x="99" y="107"/>
                </a:lnTo>
                <a:lnTo>
                  <a:pt x="104" y="100"/>
                </a:lnTo>
                <a:lnTo>
                  <a:pt x="109" y="90"/>
                </a:lnTo>
                <a:lnTo>
                  <a:pt x="109" y="76"/>
                </a:lnTo>
                <a:lnTo>
                  <a:pt x="107" y="62"/>
                </a:lnTo>
                <a:lnTo>
                  <a:pt x="103" y="48"/>
                </a:lnTo>
                <a:lnTo>
                  <a:pt x="96" y="31"/>
                </a:lnTo>
                <a:lnTo>
                  <a:pt x="86" y="18"/>
                </a:lnTo>
                <a:lnTo>
                  <a:pt x="74" y="0"/>
                </a:lnTo>
                <a:lnTo>
                  <a:pt x="56" y="18"/>
                </a:lnTo>
              </a:path>
            </a:pathLst>
          </a:custGeom>
          <a:solidFill>
            <a:srgbClr val="FFCCCC"/>
          </a:solidFill>
          <a:ln w="12699" cap="rnd">
            <a:solidFill>
              <a:schemeClr val="tx1"/>
            </a:solidFill>
            <a:round/>
            <a:headEnd/>
            <a:tailEnd/>
          </a:ln>
        </p:spPr>
        <p:txBody>
          <a:bodyPr/>
          <a:lstStyle/>
          <a:p>
            <a:endParaRPr lang="hr-HR"/>
          </a:p>
        </p:txBody>
      </p:sp>
      <p:sp>
        <p:nvSpPr>
          <p:cNvPr id="14136" name="Freeform 913"/>
          <p:cNvSpPr>
            <a:spLocks/>
          </p:cNvSpPr>
          <p:nvPr/>
        </p:nvSpPr>
        <p:spPr bwMode="auto">
          <a:xfrm>
            <a:off x="842963" y="3611563"/>
            <a:ext cx="155575" cy="165100"/>
          </a:xfrm>
          <a:custGeom>
            <a:avLst/>
            <a:gdLst>
              <a:gd name="T0" fmla="*/ 2147483647 w 111"/>
              <a:gd name="T1" fmla="*/ 2147483647 h 104"/>
              <a:gd name="T2" fmla="*/ 2147483647 w 111"/>
              <a:gd name="T3" fmla="*/ 2147483647 h 104"/>
              <a:gd name="T4" fmla="*/ 2147483647 w 111"/>
              <a:gd name="T5" fmla="*/ 2147483647 h 104"/>
              <a:gd name="T6" fmla="*/ 2147483647 w 111"/>
              <a:gd name="T7" fmla="*/ 2147483647 h 104"/>
              <a:gd name="T8" fmla="*/ 2147483647 w 111"/>
              <a:gd name="T9" fmla="*/ 2147483647 h 104"/>
              <a:gd name="T10" fmla="*/ 2147483647 w 111"/>
              <a:gd name="T11" fmla="*/ 2147483647 h 104"/>
              <a:gd name="T12" fmla="*/ 2147483647 w 111"/>
              <a:gd name="T13" fmla="*/ 2147483647 h 104"/>
              <a:gd name="T14" fmla="*/ 2147483647 w 111"/>
              <a:gd name="T15" fmla="*/ 2147483647 h 104"/>
              <a:gd name="T16" fmla="*/ 2147483647 w 111"/>
              <a:gd name="T17" fmla="*/ 2147483647 h 104"/>
              <a:gd name="T18" fmla="*/ 2147483647 w 111"/>
              <a:gd name="T19" fmla="*/ 2147483647 h 104"/>
              <a:gd name="T20" fmla="*/ 2147483647 w 111"/>
              <a:gd name="T21" fmla="*/ 2147483647 h 104"/>
              <a:gd name="T22" fmla="*/ 2147483647 w 111"/>
              <a:gd name="T23" fmla="*/ 2147483647 h 104"/>
              <a:gd name="T24" fmla="*/ 2147483647 w 111"/>
              <a:gd name="T25" fmla="*/ 2147483647 h 104"/>
              <a:gd name="T26" fmla="*/ 2147483647 w 111"/>
              <a:gd name="T27" fmla="*/ 2147483647 h 104"/>
              <a:gd name="T28" fmla="*/ 0 w 111"/>
              <a:gd name="T29" fmla="*/ 2147483647 h 104"/>
              <a:gd name="T30" fmla="*/ 2147483647 w 111"/>
              <a:gd name="T31" fmla="*/ 2147483647 h 104"/>
              <a:gd name="T32" fmla="*/ 2147483647 w 111"/>
              <a:gd name="T33" fmla="*/ 2147483647 h 104"/>
              <a:gd name="T34" fmla="*/ 2147483647 w 111"/>
              <a:gd name="T35" fmla="*/ 2147483647 h 104"/>
              <a:gd name="T36" fmla="*/ 2147483647 w 111"/>
              <a:gd name="T37" fmla="*/ 2147483647 h 104"/>
              <a:gd name="T38" fmla="*/ 2147483647 w 111"/>
              <a:gd name="T39" fmla="*/ 2147483647 h 104"/>
              <a:gd name="T40" fmla="*/ 2147483647 w 111"/>
              <a:gd name="T41" fmla="*/ 2147483647 h 104"/>
              <a:gd name="T42" fmla="*/ 2147483647 w 111"/>
              <a:gd name="T43" fmla="*/ 2147483647 h 104"/>
              <a:gd name="T44" fmla="*/ 2147483647 w 111"/>
              <a:gd name="T45" fmla="*/ 2147483647 h 104"/>
              <a:gd name="T46" fmla="*/ 2147483647 w 111"/>
              <a:gd name="T47" fmla="*/ 2147483647 h 104"/>
              <a:gd name="T48" fmla="*/ 2147483647 w 111"/>
              <a:gd name="T49" fmla="*/ 2147483647 h 104"/>
              <a:gd name="T50" fmla="*/ 2147483647 w 111"/>
              <a:gd name="T51" fmla="*/ 2147483647 h 104"/>
              <a:gd name="T52" fmla="*/ 2147483647 w 111"/>
              <a:gd name="T53" fmla="*/ 2147483647 h 104"/>
              <a:gd name="T54" fmla="*/ 2147483647 w 111"/>
              <a:gd name="T55" fmla="*/ 2147483647 h 104"/>
              <a:gd name="T56" fmla="*/ 2147483647 w 111"/>
              <a:gd name="T57" fmla="*/ 2147483647 h 104"/>
              <a:gd name="T58" fmla="*/ 2147483647 w 111"/>
              <a:gd name="T59" fmla="*/ 0 h 104"/>
              <a:gd name="T60" fmla="*/ 2147483647 w 111"/>
              <a:gd name="T61" fmla="*/ 2147483647 h 1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104"/>
              <a:gd name="T95" fmla="*/ 111 w 111"/>
              <a:gd name="T96" fmla="*/ 104 h 1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104">
                <a:moveTo>
                  <a:pt x="28" y="23"/>
                </a:moveTo>
                <a:lnTo>
                  <a:pt x="45" y="35"/>
                </a:lnTo>
                <a:lnTo>
                  <a:pt x="51" y="38"/>
                </a:lnTo>
                <a:lnTo>
                  <a:pt x="56" y="46"/>
                </a:lnTo>
                <a:lnTo>
                  <a:pt x="61" y="50"/>
                </a:lnTo>
                <a:lnTo>
                  <a:pt x="63" y="54"/>
                </a:lnTo>
                <a:lnTo>
                  <a:pt x="64" y="61"/>
                </a:lnTo>
                <a:lnTo>
                  <a:pt x="63" y="65"/>
                </a:lnTo>
                <a:lnTo>
                  <a:pt x="61" y="69"/>
                </a:lnTo>
                <a:lnTo>
                  <a:pt x="56" y="73"/>
                </a:lnTo>
                <a:lnTo>
                  <a:pt x="50" y="73"/>
                </a:lnTo>
                <a:lnTo>
                  <a:pt x="43" y="73"/>
                </a:lnTo>
                <a:lnTo>
                  <a:pt x="27" y="73"/>
                </a:lnTo>
                <a:lnTo>
                  <a:pt x="9" y="65"/>
                </a:lnTo>
                <a:lnTo>
                  <a:pt x="0" y="88"/>
                </a:lnTo>
                <a:lnTo>
                  <a:pt x="35" y="100"/>
                </a:lnTo>
                <a:lnTo>
                  <a:pt x="53" y="103"/>
                </a:lnTo>
                <a:lnTo>
                  <a:pt x="67" y="103"/>
                </a:lnTo>
                <a:lnTo>
                  <a:pt x="81" y="103"/>
                </a:lnTo>
                <a:lnTo>
                  <a:pt x="93" y="100"/>
                </a:lnTo>
                <a:lnTo>
                  <a:pt x="102" y="92"/>
                </a:lnTo>
                <a:lnTo>
                  <a:pt x="108" y="84"/>
                </a:lnTo>
                <a:lnTo>
                  <a:pt x="110" y="73"/>
                </a:lnTo>
                <a:lnTo>
                  <a:pt x="108" y="61"/>
                </a:lnTo>
                <a:lnTo>
                  <a:pt x="103" y="54"/>
                </a:lnTo>
                <a:lnTo>
                  <a:pt x="95" y="42"/>
                </a:lnTo>
                <a:lnTo>
                  <a:pt x="85" y="31"/>
                </a:lnTo>
                <a:lnTo>
                  <a:pt x="71" y="19"/>
                </a:lnTo>
                <a:lnTo>
                  <a:pt x="55" y="8"/>
                </a:lnTo>
                <a:lnTo>
                  <a:pt x="38" y="0"/>
                </a:lnTo>
                <a:lnTo>
                  <a:pt x="28" y="23"/>
                </a:lnTo>
              </a:path>
            </a:pathLst>
          </a:custGeom>
          <a:solidFill>
            <a:srgbClr val="CCFFCC"/>
          </a:solidFill>
          <a:ln w="12699" cap="rnd">
            <a:solidFill>
              <a:schemeClr val="tx1"/>
            </a:solidFill>
            <a:round/>
            <a:headEnd/>
            <a:tailEnd/>
          </a:ln>
        </p:spPr>
        <p:txBody>
          <a:bodyPr/>
          <a:lstStyle/>
          <a:p>
            <a:endParaRPr lang="hr-HR"/>
          </a:p>
        </p:txBody>
      </p:sp>
      <p:sp>
        <p:nvSpPr>
          <p:cNvPr id="14137" name="Freeform 914"/>
          <p:cNvSpPr>
            <a:spLocks/>
          </p:cNvSpPr>
          <p:nvPr/>
        </p:nvSpPr>
        <p:spPr bwMode="auto">
          <a:xfrm>
            <a:off x="808038" y="4095750"/>
            <a:ext cx="141287" cy="158750"/>
          </a:xfrm>
          <a:custGeom>
            <a:avLst/>
            <a:gdLst>
              <a:gd name="T0" fmla="*/ 2147483647 w 100"/>
              <a:gd name="T1" fmla="*/ 2147483647 h 100"/>
              <a:gd name="T2" fmla="*/ 2147483647 w 100"/>
              <a:gd name="T3" fmla="*/ 2147483647 h 100"/>
              <a:gd name="T4" fmla="*/ 2147483647 w 100"/>
              <a:gd name="T5" fmla="*/ 2147483647 h 100"/>
              <a:gd name="T6" fmla="*/ 2147483647 w 100"/>
              <a:gd name="T7" fmla="*/ 2147483647 h 100"/>
              <a:gd name="T8" fmla="*/ 2147483647 w 100"/>
              <a:gd name="T9" fmla="*/ 2147483647 h 100"/>
              <a:gd name="T10" fmla="*/ 2147483647 w 100"/>
              <a:gd name="T11" fmla="*/ 2147483647 h 100"/>
              <a:gd name="T12" fmla="*/ 2147483647 w 100"/>
              <a:gd name="T13" fmla="*/ 2147483647 h 100"/>
              <a:gd name="T14" fmla="*/ 2147483647 w 100"/>
              <a:gd name="T15" fmla="*/ 2147483647 h 100"/>
              <a:gd name="T16" fmla="*/ 2147483647 w 100"/>
              <a:gd name="T17" fmla="*/ 2147483647 h 100"/>
              <a:gd name="T18" fmla="*/ 2147483647 w 100"/>
              <a:gd name="T19" fmla="*/ 2147483647 h 100"/>
              <a:gd name="T20" fmla="*/ 2147483647 w 100"/>
              <a:gd name="T21" fmla="*/ 2147483647 h 100"/>
              <a:gd name="T22" fmla="*/ 2147483647 w 100"/>
              <a:gd name="T23" fmla="*/ 2147483647 h 100"/>
              <a:gd name="T24" fmla="*/ 2147483647 w 100"/>
              <a:gd name="T25" fmla="*/ 2147483647 h 100"/>
              <a:gd name="T26" fmla="*/ 2147483647 w 100"/>
              <a:gd name="T27" fmla="*/ 2147483647 h 100"/>
              <a:gd name="T28" fmla="*/ 2147483647 w 100"/>
              <a:gd name="T29" fmla="*/ 2147483647 h 100"/>
              <a:gd name="T30" fmla="*/ 2147483647 w 100"/>
              <a:gd name="T31" fmla="*/ 2147483647 h 100"/>
              <a:gd name="T32" fmla="*/ 2147483647 w 100"/>
              <a:gd name="T33" fmla="*/ 2147483647 h 100"/>
              <a:gd name="T34" fmla="*/ 2147483647 w 100"/>
              <a:gd name="T35" fmla="*/ 2147483647 h 100"/>
              <a:gd name="T36" fmla="*/ 2147483647 w 100"/>
              <a:gd name="T37" fmla="*/ 2147483647 h 100"/>
              <a:gd name="T38" fmla="*/ 2147483647 w 100"/>
              <a:gd name="T39" fmla="*/ 2147483647 h 100"/>
              <a:gd name="T40" fmla="*/ 2147483647 w 100"/>
              <a:gd name="T41" fmla="*/ 2147483647 h 100"/>
              <a:gd name="T42" fmla="*/ 2147483647 w 100"/>
              <a:gd name="T43" fmla="*/ 2147483647 h 100"/>
              <a:gd name="T44" fmla="*/ 2147483647 w 100"/>
              <a:gd name="T45" fmla="*/ 2147483647 h 100"/>
              <a:gd name="T46" fmla="*/ 2147483647 w 100"/>
              <a:gd name="T47" fmla="*/ 2147483647 h 100"/>
              <a:gd name="T48" fmla="*/ 2147483647 w 100"/>
              <a:gd name="T49" fmla="*/ 2147483647 h 100"/>
              <a:gd name="T50" fmla="*/ 2147483647 w 100"/>
              <a:gd name="T51" fmla="*/ 2147483647 h 100"/>
              <a:gd name="T52" fmla="*/ 2147483647 w 100"/>
              <a:gd name="T53" fmla="*/ 2147483647 h 100"/>
              <a:gd name="T54" fmla="*/ 2147483647 w 100"/>
              <a:gd name="T55" fmla="*/ 2147483647 h 100"/>
              <a:gd name="T56" fmla="*/ 2147483647 w 100"/>
              <a:gd name="T57" fmla="*/ 2147483647 h 100"/>
              <a:gd name="T58" fmla="*/ 2147483647 w 100"/>
              <a:gd name="T59" fmla="*/ 2147483647 h 100"/>
              <a:gd name="T60" fmla="*/ 2147483647 w 100"/>
              <a:gd name="T61" fmla="*/ 0 h 100"/>
              <a:gd name="T62" fmla="*/ 0 w 100"/>
              <a:gd name="T63" fmla="*/ 0 h 100"/>
              <a:gd name="T64" fmla="*/ 2147483647 w 100"/>
              <a:gd name="T65" fmla="*/ 2147483647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100"/>
              <a:gd name="T101" fmla="*/ 100 w 100"/>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100">
                <a:moveTo>
                  <a:pt x="1" y="26"/>
                </a:moveTo>
                <a:lnTo>
                  <a:pt x="20" y="26"/>
                </a:lnTo>
                <a:lnTo>
                  <a:pt x="29" y="30"/>
                </a:lnTo>
                <a:lnTo>
                  <a:pt x="36" y="30"/>
                </a:lnTo>
                <a:lnTo>
                  <a:pt x="42" y="35"/>
                </a:lnTo>
                <a:lnTo>
                  <a:pt x="47" y="39"/>
                </a:lnTo>
                <a:lnTo>
                  <a:pt x="50" y="43"/>
                </a:lnTo>
                <a:lnTo>
                  <a:pt x="51" y="48"/>
                </a:lnTo>
                <a:lnTo>
                  <a:pt x="50" y="52"/>
                </a:lnTo>
                <a:lnTo>
                  <a:pt x="48" y="56"/>
                </a:lnTo>
                <a:lnTo>
                  <a:pt x="44" y="60"/>
                </a:lnTo>
                <a:lnTo>
                  <a:pt x="38" y="65"/>
                </a:lnTo>
                <a:lnTo>
                  <a:pt x="31" y="69"/>
                </a:lnTo>
                <a:lnTo>
                  <a:pt x="23" y="73"/>
                </a:lnTo>
                <a:lnTo>
                  <a:pt x="5" y="73"/>
                </a:lnTo>
                <a:lnTo>
                  <a:pt x="6" y="99"/>
                </a:lnTo>
                <a:lnTo>
                  <a:pt x="26" y="95"/>
                </a:lnTo>
                <a:lnTo>
                  <a:pt x="43" y="90"/>
                </a:lnTo>
                <a:lnTo>
                  <a:pt x="59" y="86"/>
                </a:lnTo>
                <a:lnTo>
                  <a:pt x="73" y="78"/>
                </a:lnTo>
                <a:lnTo>
                  <a:pt x="84" y="73"/>
                </a:lnTo>
                <a:lnTo>
                  <a:pt x="92" y="60"/>
                </a:lnTo>
                <a:lnTo>
                  <a:pt x="98" y="52"/>
                </a:lnTo>
                <a:lnTo>
                  <a:pt x="99" y="43"/>
                </a:lnTo>
                <a:lnTo>
                  <a:pt x="97" y="35"/>
                </a:lnTo>
                <a:lnTo>
                  <a:pt x="90" y="26"/>
                </a:lnTo>
                <a:lnTo>
                  <a:pt x="81" y="18"/>
                </a:lnTo>
                <a:lnTo>
                  <a:pt x="69" y="13"/>
                </a:lnTo>
                <a:lnTo>
                  <a:pt x="54" y="9"/>
                </a:lnTo>
                <a:lnTo>
                  <a:pt x="37" y="5"/>
                </a:lnTo>
                <a:lnTo>
                  <a:pt x="19" y="0"/>
                </a:lnTo>
                <a:lnTo>
                  <a:pt x="0" y="0"/>
                </a:lnTo>
                <a:lnTo>
                  <a:pt x="1" y="26"/>
                </a:lnTo>
              </a:path>
            </a:pathLst>
          </a:custGeom>
          <a:solidFill>
            <a:srgbClr val="66FFFF"/>
          </a:solidFill>
          <a:ln w="12699" cap="rnd">
            <a:solidFill>
              <a:schemeClr val="tx1"/>
            </a:solidFill>
            <a:round/>
            <a:headEnd/>
            <a:tailEnd/>
          </a:ln>
        </p:spPr>
        <p:txBody>
          <a:bodyPr/>
          <a:lstStyle/>
          <a:p>
            <a:endParaRPr lang="hr-HR"/>
          </a:p>
        </p:txBody>
      </p:sp>
      <p:sp>
        <p:nvSpPr>
          <p:cNvPr id="14138" name="Freeform 915"/>
          <p:cNvSpPr>
            <a:spLocks/>
          </p:cNvSpPr>
          <p:nvPr/>
        </p:nvSpPr>
        <p:spPr bwMode="auto">
          <a:xfrm>
            <a:off x="931863" y="4514850"/>
            <a:ext cx="155575" cy="174625"/>
          </a:xfrm>
          <a:custGeom>
            <a:avLst/>
            <a:gdLst>
              <a:gd name="T0" fmla="*/ 2147483647 w 111"/>
              <a:gd name="T1" fmla="*/ 2147483647 h 110"/>
              <a:gd name="T2" fmla="*/ 2147483647 w 111"/>
              <a:gd name="T3" fmla="*/ 2147483647 h 110"/>
              <a:gd name="T4" fmla="*/ 2147483647 w 111"/>
              <a:gd name="T5" fmla="*/ 2147483647 h 110"/>
              <a:gd name="T6" fmla="*/ 2147483647 w 111"/>
              <a:gd name="T7" fmla="*/ 2147483647 h 110"/>
              <a:gd name="T8" fmla="*/ 2147483647 w 111"/>
              <a:gd name="T9" fmla="*/ 2147483647 h 110"/>
              <a:gd name="T10" fmla="*/ 2147483647 w 111"/>
              <a:gd name="T11" fmla="*/ 2147483647 h 110"/>
              <a:gd name="T12" fmla="*/ 2147483647 w 111"/>
              <a:gd name="T13" fmla="*/ 2147483647 h 110"/>
              <a:gd name="T14" fmla="*/ 2147483647 w 111"/>
              <a:gd name="T15" fmla="*/ 2147483647 h 110"/>
              <a:gd name="T16" fmla="*/ 2147483647 w 111"/>
              <a:gd name="T17" fmla="*/ 2147483647 h 110"/>
              <a:gd name="T18" fmla="*/ 2147483647 w 111"/>
              <a:gd name="T19" fmla="*/ 2147483647 h 110"/>
              <a:gd name="T20" fmla="*/ 2147483647 w 111"/>
              <a:gd name="T21" fmla="*/ 2147483647 h 110"/>
              <a:gd name="T22" fmla="*/ 2147483647 w 111"/>
              <a:gd name="T23" fmla="*/ 2147483647 h 110"/>
              <a:gd name="T24" fmla="*/ 2147483647 w 111"/>
              <a:gd name="T25" fmla="*/ 2147483647 h 110"/>
              <a:gd name="T26" fmla="*/ 2147483647 w 111"/>
              <a:gd name="T27" fmla="*/ 2147483647 h 110"/>
              <a:gd name="T28" fmla="*/ 2147483647 w 111"/>
              <a:gd name="T29" fmla="*/ 2147483647 h 110"/>
              <a:gd name="T30" fmla="*/ 2147483647 w 111"/>
              <a:gd name="T31" fmla="*/ 2147483647 h 110"/>
              <a:gd name="T32" fmla="*/ 2147483647 w 111"/>
              <a:gd name="T33" fmla="*/ 2147483647 h 110"/>
              <a:gd name="T34" fmla="*/ 2147483647 w 111"/>
              <a:gd name="T35" fmla="*/ 2147483647 h 110"/>
              <a:gd name="T36" fmla="*/ 2147483647 w 111"/>
              <a:gd name="T37" fmla="*/ 2147483647 h 110"/>
              <a:gd name="T38" fmla="*/ 2147483647 w 111"/>
              <a:gd name="T39" fmla="*/ 2147483647 h 110"/>
              <a:gd name="T40" fmla="*/ 2147483647 w 111"/>
              <a:gd name="T41" fmla="*/ 2147483647 h 110"/>
              <a:gd name="T42" fmla="*/ 2147483647 w 111"/>
              <a:gd name="T43" fmla="*/ 2147483647 h 110"/>
              <a:gd name="T44" fmla="*/ 2147483647 w 111"/>
              <a:gd name="T45" fmla="*/ 2147483647 h 110"/>
              <a:gd name="T46" fmla="*/ 2147483647 w 111"/>
              <a:gd name="T47" fmla="*/ 0 h 110"/>
              <a:gd name="T48" fmla="*/ 2147483647 w 111"/>
              <a:gd name="T49" fmla="*/ 0 h 110"/>
              <a:gd name="T50" fmla="*/ 2147483647 w 111"/>
              <a:gd name="T51" fmla="*/ 2147483647 h 110"/>
              <a:gd name="T52" fmla="*/ 2147483647 w 111"/>
              <a:gd name="T53" fmla="*/ 2147483647 h 110"/>
              <a:gd name="T54" fmla="*/ 0 w 111"/>
              <a:gd name="T55" fmla="*/ 2147483647 h 110"/>
              <a:gd name="T56" fmla="*/ 2147483647 w 111"/>
              <a:gd name="T57" fmla="*/ 2147483647 h 1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1"/>
              <a:gd name="T88" fmla="*/ 0 h 110"/>
              <a:gd name="T89" fmla="*/ 111 w 111"/>
              <a:gd name="T90" fmla="*/ 110 h 11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1" h="110">
                <a:moveTo>
                  <a:pt x="17" y="52"/>
                </a:moveTo>
                <a:lnTo>
                  <a:pt x="32" y="43"/>
                </a:lnTo>
                <a:lnTo>
                  <a:pt x="47" y="38"/>
                </a:lnTo>
                <a:lnTo>
                  <a:pt x="59" y="33"/>
                </a:lnTo>
                <a:lnTo>
                  <a:pt x="64" y="33"/>
                </a:lnTo>
                <a:lnTo>
                  <a:pt x="68" y="38"/>
                </a:lnTo>
                <a:lnTo>
                  <a:pt x="70" y="43"/>
                </a:lnTo>
                <a:lnTo>
                  <a:pt x="72" y="48"/>
                </a:lnTo>
                <a:lnTo>
                  <a:pt x="70" y="57"/>
                </a:lnTo>
                <a:lnTo>
                  <a:pt x="69" y="62"/>
                </a:lnTo>
                <a:lnTo>
                  <a:pt x="65" y="71"/>
                </a:lnTo>
                <a:lnTo>
                  <a:pt x="60" y="76"/>
                </a:lnTo>
                <a:lnTo>
                  <a:pt x="48" y="90"/>
                </a:lnTo>
                <a:lnTo>
                  <a:pt x="64" y="109"/>
                </a:lnTo>
                <a:lnTo>
                  <a:pt x="78" y="95"/>
                </a:lnTo>
                <a:lnTo>
                  <a:pt x="90" y="81"/>
                </a:lnTo>
                <a:lnTo>
                  <a:pt x="99" y="66"/>
                </a:lnTo>
                <a:lnTo>
                  <a:pt x="105" y="52"/>
                </a:lnTo>
                <a:lnTo>
                  <a:pt x="109" y="38"/>
                </a:lnTo>
                <a:lnTo>
                  <a:pt x="110" y="29"/>
                </a:lnTo>
                <a:lnTo>
                  <a:pt x="109" y="19"/>
                </a:lnTo>
                <a:lnTo>
                  <a:pt x="104" y="10"/>
                </a:lnTo>
                <a:lnTo>
                  <a:pt x="97" y="5"/>
                </a:lnTo>
                <a:lnTo>
                  <a:pt x="87" y="0"/>
                </a:lnTo>
                <a:lnTo>
                  <a:pt x="74" y="0"/>
                </a:lnTo>
                <a:lnTo>
                  <a:pt x="60" y="5"/>
                </a:lnTo>
                <a:lnTo>
                  <a:pt x="32" y="15"/>
                </a:lnTo>
                <a:lnTo>
                  <a:pt x="0" y="38"/>
                </a:lnTo>
                <a:lnTo>
                  <a:pt x="17" y="52"/>
                </a:lnTo>
              </a:path>
            </a:pathLst>
          </a:custGeom>
          <a:solidFill>
            <a:srgbClr val="FF99FF"/>
          </a:solidFill>
          <a:ln w="12699" cap="rnd">
            <a:solidFill>
              <a:schemeClr val="tx1"/>
            </a:solidFill>
            <a:round/>
            <a:headEnd/>
            <a:tailEnd/>
          </a:ln>
        </p:spPr>
        <p:txBody>
          <a:bodyPr/>
          <a:lstStyle/>
          <a:p>
            <a:endParaRPr lang="hr-HR"/>
          </a:p>
        </p:txBody>
      </p:sp>
      <p:sp>
        <p:nvSpPr>
          <p:cNvPr id="14139" name="Freeform 916"/>
          <p:cNvSpPr>
            <a:spLocks/>
          </p:cNvSpPr>
          <p:nvPr/>
        </p:nvSpPr>
        <p:spPr bwMode="auto">
          <a:xfrm>
            <a:off x="1250950" y="4808538"/>
            <a:ext cx="146050" cy="177800"/>
          </a:xfrm>
          <a:custGeom>
            <a:avLst/>
            <a:gdLst>
              <a:gd name="T0" fmla="*/ 2147483647 w 104"/>
              <a:gd name="T1" fmla="*/ 2147483647 h 112"/>
              <a:gd name="T2" fmla="*/ 2147483647 w 104"/>
              <a:gd name="T3" fmla="*/ 2147483647 h 112"/>
              <a:gd name="T4" fmla="*/ 2147483647 w 104"/>
              <a:gd name="T5" fmla="*/ 2147483647 h 112"/>
              <a:gd name="T6" fmla="*/ 2147483647 w 104"/>
              <a:gd name="T7" fmla="*/ 2147483647 h 112"/>
              <a:gd name="T8" fmla="*/ 2147483647 w 104"/>
              <a:gd name="T9" fmla="*/ 2147483647 h 112"/>
              <a:gd name="T10" fmla="*/ 2147483647 w 104"/>
              <a:gd name="T11" fmla="*/ 2147483647 h 112"/>
              <a:gd name="T12" fmla="*/ 2147483647 w 104"/>
              <a:gd name="T13" fmla="*/ 2147483647 h 112"/>
              <a:gd name="T14" fmla="*/ 2147483647 w 104"/>
              <a:gd name="T15" fmla="*/ 2147483647 h 112"/>
              <a:gd name="T16" fmla="*/ 2147483647 w 104"/>
              <a:gd name="T17" fmla="*/ 2147483647 h 112"/>
              <a:gd name="T18" fmla="*/ 2147483647 w 104"/>
              <a:gd name="T19" fmla="*/ 2147483647 h 112"/>
              <a:gd name="T20" fmla="*/ 2147483647 w 104"/>
              <a:gd name="T21" fmla="*/ 2147483647 h 112"/>
              <a:gd name="T22" fmla="*/ 2147483647 w 104"/>
              <a:gd name="T23" fmla="*/ 2147483647 h 112"/>
              <a:gd name="T24" fmla="*/ 2147483647 w 104"/>
              <a:gd name="T25" fmla="*/ 2147483647 h 112"/>
              <a:gd name="T26" fmla="*/ 2147483647 w 104"/>
              <a:gd name="T27" fmla="*/ 2147483647 h 112"/>
              <a:gd name="T28" fmla="*/ 2147483647 w 104"/>
              <a:gd name="T29" fmla="*/ 2147483647 h 112"/>
              <a:gd name="T30" fmla="*/ 2147483647 w 104"/>
              <a:gd name="T31" fmla="*/ 2147483647 h 112"/>
              <a:gd name="T32" fmla="*/ 2147483647 w 104"/>
              <a:gd name="T33" fmla="*/ 2147483647 h 112"/>
              <a:gd name="T34" fmla="*/ 2147483647 w 104"/>
              <a:gd name="T35" fmla="*/ 2147483647 h 112"/>
              <a:gd name="T36" fmla="*/ 2147483647 w 104"/>
              <a:gd name="T37" fmla="*/ 0 h 112"/>
              <a:gd name="T38" fmla="*/ 2147483647 w 104"/>
              <a:gd name="T39" fmla="*/ 2147483647 h 112"/>
              <a:gd name="T40" fmla="*/ 2147483647 w 104"/>
              <a:gd name="T41" fmla="*/ 2147483647 h 112"/>
              <a:gd name="T42" fmla="*/ 0 w 104"/>
              <a:gd name="T43" fmla="*/ 2147483647 h 112"/>
              <a:gd name="T44" fmla="*/ 2147483647 w 104"/>
              <a:gd name="T45" fmla="*/ 2147483647 h 1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112"/>
              <a:gd name="T71" fmla="*/ 104 w 104"/>
              <a:gd name="T72" fmla="*/ 112 h 1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112">
                <a:moveTo>
                  <a:pt x="19" y="71"/>
                </a:moveTo>
                <a:lnTo>
                  <a:pt x="30" y="56"/>
                </a:lnTo>
                <a:lnTo>
                  <a:pt x="43" y="46"/>
                </a:lnTo>
                <a:lnTo>
                  <a:pt x="54" y="41"/>
                </a:lnTo>
                <a:lnTo>
                  <a:pt x="65" y="46"/>
                </a:lnTo>
                <a:lnTo>
                  <a:pt x="71" y="51"/>
                </a:lnTo>
                <a:lnTo>
                  <a:pt x="73" y="66"/>
                </a:lnTo>
                <a:lnTo>
                  <a:pt x="68" y="81"/>
                </a:lnTo>
                <a:lnTo>
                  <a:pt x="60" y="96"/>
                </a:lnTo>
                <a:lnTo>
                  <a:pt x="81" y="111"/>
                </a:lnTo>
                <a:lnTo>
                  <a:pt x="91" y="96"/>
                </a:lnTo>
                <a:lnTo>
                  <a:pt x="97" y="76"/>
                </a:lnTo>
                <a:lnTo>
                  <a:pt x="102" y="61"/>
                </a:lnTo>
                <a:lnTo>
                  <a:pt x="103" y="46"/>
                </a:lnTo>
                <a:lnTo>
                  <a:pt x="103" y="31"/>
                </a:lnTo>
                <a:lnTo>
                  <a:pt x="102" y="21"/>
                </a:lnTo>
                <a:lnTo>
                  <a:pt x="97" y="11"/>
                </a:lnTo>
                <a:lnTo>
                  <a:pt x="91" y="5"/>
                </a:lnTo>
                <a:lnTo>
                  <a:pt x="70" y="0"/>
                </a:lnTo>
                <a:lnTo>
                  <a:pt x="46" y="11"/>
                </a:lnTo>
                <a:lnTo>
                  <a:pt x="22" y="31"/>
                </a:lnTo>
                <a:lnTo>
                  <a:pt x="0" y="61"/>
                </a:lnTo>
                <a:lnTo>
                  <a:pt x="19" y="71"/>
                </a:lnTo>
              </a:path>
            </a:pathLst>
          </a:custGeom>
          <a:solidFill>
            <a:srgbClr val="FFFF99"/>
          </a:solidFill>
          <a:ln w="12699" cap="rnd">
            <a:solidFill>
              <a:schemeClr val="tx1"/>
            </a:solidFill>
            <a:round/>
            <a:headEnd/>
            <a:tailEnd/>
          </a:ln>
        </p:spPr>
        <p:txBody>
          <a:bodyPr/>
          <a:lstStyle/>
          <a:p>
            <a:endParaRPr lang="hr-HR"/>
          </a:p>
        </p:txBody>
      </p:sp>
      <p:sp>
        <p:nvSpPr>
          <p:cNvPr id="14140" name="Freeform 917"/>
          <p:cNvSpPr>
            <a:spLocks/>
          </p:cNvSpPr>
          <p:nvPr/>
        </p:nvSpPr>
        <p:spPr bwMode="auto">
          <a:xfrm>
            <a:off x="1509713" y="3028950"/>
            <a:ext cx="139700" cy="171450"/>
          </a:xfrm>
          <a:custGeom>
            <a:avLst/>
            <a:gdLst>
              <a:gd name="T0" fmla="*/ 2147483647 w 99"/>
              <a:gd name="T1" fmla="*/ 2147483647 h 108"/>
              <a:gd name="T2" fmla="*/ 2147483647 w 99"/>
              <a:gd name="T3" fmla="*/ 2147483647 h 108"/>
              <a:gd name="T4" fmla="*/ 2147483647 w 99"/>
              <a:gd name="T5" fmla="*/ 2147483647 h 108"/>
              <a:gd name="T6" fmla="*/ 2147483647 w 99"/>
              <a:gd name="T7" fmla="*/ 2147483647 h 108"/>
              <a:gd name="T8" fmla="*/ 2147483647 w 99"/>
              <a:gd name="T9" fmla="*/ 2147483647 h 108"/>
              <a:gd name="T10" fmla="*/ 2147483647 w 99"/>
              <a:gd name="T11" fmla="*/ 2147483647 h 108"/>
              <a:gd name="T12" fmla="*/ 2147483647 w 99"/>
              <a:gd name="T13" fmla="*/ 2147483647 h 108"/>
              <a:gd name="T14" fmla="*/ 2147483647 w 99"/>
              <a:gd name="T15" fmla="*/ 2147483647 h 108"/>
              <a:gd name="T16" fmla="*/ 2147483647 w 99"/>
              <a:gd name="T17" fmla="*/ 2147483647 h 108"/>
              <a:gd name="T18" fmla="*/ 0 w 99"/>
              <a:gd name="T19" fmla="*/ 2147483647 h 108"/>
              <a:gd name="T20" fmla="*/ 2147483647 w 99"/>
              <a:gd name="T21" fmla="*/ 2147483647 h 108"/>
              <a:gd name="T22" fmla="*/ 2147483647 w 99"/>
              <a:gd name="T23" fmla="*/ 2147483647 h 108"/>
              <a:gd name="T24" fmla="*/ 2147483647 w 99"/>
              <a:gd name="T25" fmla="*/ 2147483647 h 108"/>
              <a:gd name="T26" fmla="*/ 2147483647 w 99"/>
              <a:gd name="T27" fmla="*/ 2147483647 h 108"/>
              <a:gd name="T28" fmla="*/ 2147483647 w 99"/>
              <a:gd name="T29" fmla="*/ 2147483647 h 108"/>
              <a:gd name="T30" fmla="*/ 2147483647 w 99"/>
              <a:gd name="T31" fmla="*/ 2147483647 h 108"/>
              <a:gd name="T32" fmla="*/ 2147483647 w 99"/>
              <a:gd name="T33" fmla="*/ 2147483647 h 108"/>
              <a:gd name="T34" fmla="*/ 2147483647 w 99"/>
              <a:gd name="T35" fmla="*/ 2147483647 h 108"/>
              <a:gd name="T36" fmla="*/ 2147483647 w 99"/>
              <a:gd name="T37" fmla="*/ 2147483647 h 108"/>
              <a:gd name="T38" fmla="*/ 2147483647 w 99"/>
              <a:gd name="T39" fmla="*/ 2147483647 h 108"/>
              <a:gd name="T40" fmla="*/ 2147483647 w 99"/>
              <a:gd name="T41" fmla="*/ 2147483647 h 108"/>
              <a:gd name="T42" fmla="*/ 2147483647 w 99"/>
              <a:gd name="T43" fmla="*/ 2147483647 h 108"/>
              <a:gd name="T44" fmla="*/ 2147483647 w 99"/>
              <a:gd name="T45" fmla="*/ 0 h 108"/>
              <a:gd name="T46" fmla="*/ 2147483647 w 99"/>
              <a:gd name="T47" fmla="*/ 2147483647 h 1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9"/>
              <a:gd name="T73" fmla="*/ 0 h 108"/>
              <a:gd name="T74" fmla="*/ 99 w 99"/>
              <a:gd name="T75" fmla="*/ 108 h 1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9" h="108">
                <a:moveTo>
                  <a:pt x="69" y="6"/>
                </a:moveTo>
                <a:lnTo>
                  <a:pt x="73" y="26"/>
                </a:lnTo>
                <a:lnTo>
                  <a:pt x="71" y="42"/>
                </a:lnTo>
                <a:lnTo>
                  <a:pt x="67" y="52"/>
                </a:lnTo>
                <a:lnTo>
                  <a:pt x="60" y="58"/>
                </a:lnTo>
                <a:lnTo>
                  <a:pt x="51" y="58"/>
                </a:lnTo>
                <a:lnTo>
                  <a:pt x="39" y="48"/>
                </a:lnTo>
                <a:lnTo>
                  <a:pt x="30" y="35"/>
                </a:lnTo>
                <a:lnTo>
                  <a:pt x="22" y="19"/>
                </a:lnTo>
                <a:lnTo>
                  <a:pt x="0" y="26"/>
                </a:lnTo>
                <a:lnTo>
                  <a:pt x="15" y="61"/>
                </a:lnTo>
                <a:lnTo>
                  <a:pt x="32" y="87"/>
                </a:lnTo>
                <a:lnTo>
                  <a:pt x="41" y="97"/>
                </a:lnTo>
                <a:lnTo>
                  <a:pt x="52" y="103"/>
                </a:lnTo>
                <a:lnTo>
                  <a:pt x="62" y="107"/>
                </a:lnTo>
                <a:lnTo>
                  <a:pt x="71" y="107"/>
                </a:lnTo>
                <a:lnTo>
                  <a:pt x="81" y="100"/>
                </a:lnTo>
                <a:lnTo>
                  <a:pt x="88" y="94"/>
                </a:lnTo>
                <a:lnTo>
                  <a:pt x="96" y="68"/>
                </a:lnTo>
                <a:lnTo>
                  <a:pt x="98" y="55"/>
                </a:lnTo>
                <a:lnTo>
                  <a:pt x="98" y="39"/>
                </a:lnTo>
                <a:lnTo>
                  <a:pt x="96" y="19"/>
                </a:lnTo>
                <a:lnTo>
                  <a:pt x="92" y="0"/>
                </a:lnTo>
                <a:lnTo>
                  <a:pt x="69" y="6"/>
                </a:lnTo>
              </a:path>
            </a:pathLst>
          </a:custGeom>
          <a:solidFill>
            <a:srgbClr val="CCFFFF"/>
          </a:solidFill>
          <a:ln w="12699" cap="rnd">
            <a:solidFill>
              <a:schemeClr val="tx1"/>
            </a:solidFill>
            <a:round/>
            <a:headEnd/>
            <a:tailEnd/>
          </a:ln>
        </p:spPr>
        <p:txBody>
          <a:bodyPr/>
          <a:lstStyle/>
          <a:p>
            <a:endParaRPr lang="hr-HR"/>
          </a:p>
        </p:txBody>
      </p:sp>
      <p:sp>
        <p:nvSpPr>
          <p:cNvPr id="14141" name="Freeform 918"/>
          <p:cNvSpPr>
            <a:spLocks/>
          </p:cNvSpPr>
          <p:nvPr/>
        </p:nvSpPr>
        <p:spPr bwMode="auto">
          <a:xfrm rot="1682294">
            <a:off x="1250950" y="1812925"/>
            <a:ext cx="574675" cy="1008063"/>
          </a:xfrm>
          <a:custGeom>
            <a:avLst/>
            <a:gdLst>
              <a:gd name="T0" fmla="*/ 2147483647 w 407"/>
              <a:gd name="T1" fmla="*/ 0 h 635"/>
              <a:gd name="T2" fmla="*/ 0 w 407"/>
              <a:gd name="T3" fmla="*/ 2147483647 h 635"/>
              <a:gd name="T4" fmla="*/ 2147483647 w 407"/>
              <a:gd name="T5" fmla="*/ 2147483647 h 635"/>
              <a:gd name="T6" fmla="*/ 2147483647 w 407"/>
              <a:gd name="T7" fmla="*/ 2147483647 h 635"/>
              <a:gd name="T8" fmla="*/ 2147483647 w 407"/>
              <a:gd name="T9" fmla="*/ 2147483647 h 635"/>
              <a:gd name="T10" fmla="*/ 2147483647 w 407"/>
              <a:gd name="T11" fmla="*/ 2147483647 h 635"/>
              <a:gd name="T12" fmla="*/ 2147483647 w 407"/>
              <a:gd name="T13" fmla="*/ 2147483647 h 635"/>
              <a:gd name="T14" fmla="*/ 2147483647 w 407"/>
              <a:gd name="T15" fmla="*/ 2147483647 h 635"/>
              <a:gd name="T16" fmla="*/ 2147483647 w 407"/>
              <a:gd name="T17" fmla="*/ 2147483647 h 635"/>
              <a:gd name="T18" fmla="*/ 2147483647 w 407"/>
              <a:gd name="T19" fmla="*/ 2147483647 h 635"/>
              <a:gd name="T20" fmla="*/ 2147483647 w 407"/>
              <a:gd name="T21" fmla="*/ 2147483647 h 635"/>
              <a:gd name="T22" fmla="*/ 2147483647 w 407"/>
              <a:gd name="T23" fmla="*/ 0 h 6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7"/>
              <a:gd name="T37" fmla="*/ 0 h 635"/>
              <a:gd name="T38" fmla="*/ 407 w 407"/>
              <a:gd name="T39" fmla="*/ 635 h 6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7" h="635">
                <a:moveTo>
                  <a:pt x="95" y="0"/>
                </a:moveTo>
                <a:lnTo>
                  <a:pt x="0" y="143"/>
                </a:lnTo>
                <a:lnTo>
                  <a:pt x="132" y="262"/>
                </a:lnTo>
                <a:lnTo>
                  <a:pt x="104" y="310"/>
                </a:lnTo>
                <a:lnTo>
                  <a:pt x="229" y="420"/>
                </a:lnTo>
                <a:lnTo>
                  <a:pt x="205" y="458"/>
                </a:lnTo>
                <a:lnTo>
                  <a:pt x="406" y="634"/>
                </a:lnTo>
                <a:lnTo>
                  <a:pt x="259" y="383"/>
                </a:lnTo>
                <a:lnTo>
                  <a:pt x="279" y="351"/>
                </a:lnTo>
                <a:lnTo>
                  <a:pt x="172" y="204"/>
                </a:lnTo>
                <a:lnTo>
                  <a:pt x="192" y="177"/>
                </a:lnTo>
                <a:lnTo>
                  <a:pt x="95" y="0"/>
                </a:lnTo>
              </a:path>
            </a:pathLst>
          </a:custGeom>
          <a:solidFill>
            <a:srgbClr val="FFFF00"/>
          </a:solidFill>
          <a:ln w="12699" cap="rnd">
            <a:solidFill>
              <a:schemeClr val="tx1"/>
            </a:solidFill>
            <a:round/>
            <a:headEnd type="none" w="sm" len="sm"/>
            <a:tailEnd type="none" w="sm" len="sm"/>
          </a:ln>
        </p:spPr>
        <p:txBody>
          <a:bodyPr/>
          <a:lstStyle/>
          <a:p>
            <a:endParaRPr lang="hr-HR"/>
          </a:p>
        </p:txBody>
      </p:sp>
      <p:sp>
        <p:nvSpPr>
          <p:cNvPr id="14142" name="Oval 919"/>
          <p:cNvSpPr>
            <a:spLocks noChangeArrowheads="1"/>
          </p:cNvSpPr>
          <p:nvPr/>
        </p:nvSpPr>
        <p:spPr bwMode="auto">
          <a:xfrm rot="18240000" flipH="1">
            <a:off x="3363913" y="4127500"/>
            <a:ext cx="41275" cy="603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43" name="Oval 920"/>
          <p:cNvSpPr>
            <a:spLocks noChangeArrowheads="1"/>
          </p:cNvSpPr>
          <p:nvPr/>
        </p:nvSpPr>
        <p:spPr bwMode="auto">
          <a:xfrm rot="17580000" flipH="1">
            <a:off x="3693319" y="4220369"/>
            <a:ext cx="41275" cy="619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44" name="Oval 921"/>
          <p:cNvSpPr>
            <a:spLocks noChangeArrowheads="1"/>
          </p:cNvSpPr>
          <p:nvPr/>
        </p:nvSpPr>
        <p:spPr bwMode="auto">
          <a:xfrm rot="17580000" flipH="1">
            <a:off x="3676650" y="2779713"/>
            <a:ext cx="39688" cy="619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45" name="Oval 922"/>
          <p:cNvSpPr>
            <a:spLocks noChangeArrowheads="1"/>
          </p:cNvSpPr>
          <p:nvPr/>
        </p:nvSpPr>
        <p:spPr bwMode="auto">
          <a:xfrm rot="17580000" flipH="1">
            <a:off x="3452813" y="4114800"/>
            <a:ext cx="39688" cy="587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46" name="Oval 923"/>
          <p:cNvSpPr>
            <a:spLocks noChangeArrowheads="1"/>
          </p:cNvSpPr>
          <p:nvPr/>
        </p:nvSpPr>
        <p:spPr bwMode="auto">
          <a:xfrm flipH="1">
            <a:off x="1760538" y="457200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47" name="Oval 924"/>
          <p:cNvSpPr>
            <a:spLocks noChangeArrowheads="1"/>
          </p:cNvSpPr>
          <p:nvPr/>
        </p:nvSpPr>
        <p:spPr bwMode="auto">
          <a:xfrm flipH="1">
            <a:off x="3490913" y="3489325"/>
            <a:ext cx="33337" cy="682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48" name="Oval 925"/>
          <p:cNvSpPr>
            <a:spLocks noChangeArrowheads="1"/>
          </p:cNvSpPr>
          <p:nvPr/>
        </p:nvSpPr>
        <p:spPr bwMode="auto">
          <a:xfrm flipH="1">
            <a:off x="3502025" y="33305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49" name="Oval 926"/>
          <p:cNvSpPr>
            <a:spLocks noChangeArrowheads="1"/>
          </p:cNvSpPr>
          <p:nvPr/>
        </p:nvSpPr>
        <p:spPr bwMode="auto">
          <a:xfrm rot="17580000" flipH="1">
            <a:off x="3413125" y="5530850"/>
            <a:ext cx="39688" cy="58738"/>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50" name="Oval 927"/>
          <p:cNvSpPr>
            <a:spLocks noChangeArrowheads="1"/>
          </p:cNvSpPr>
          <p:nvPr/>
        </p:nvSpPr>
        <p:spPr bwMode="auto">
          <a:xfrm rot="17580000" flipH="1">
            <a:off x="3115469" y="4115594"/>
            <a:ext cx="74613"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51" name="Oval 928"/>
          <p:cNvSpPr>
            <a:spLocks noChangeArrowheads="1"/>
          </p:cNvSpPr>
          <p:nvPr/>
        </p:nvSpPr>
        <p:spPr bwMode="auto">
          <a:xfrm rot="14220000" flipH="1">
            <a:off x="3410743" y="3085307"/>
            <a:ext cx="74613" cy="7620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52" name="Oval 929"/>
          <p:cNvSpPr>
            <a:spLocks noChangeArrowheads="1"/>
          </p:cNvSpPr>
          <p:nvPr/>
        </p:nvSpPr>
        <p:spPr bwMode="auto">
          <a:xfrm rot="17580000" flipH="1">
            <a:off x="3502026" y="3940175"/>
            <a:ext cx="74612" cy="71437"/>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53" name="Oval 930"/>
          <p:cNvSpPr>
            <a:spLocks noChangeArrowheads="1"/>
          </p:cNvSpPr>
          <p:nvPr/>
        </p:nvSpPr>
        <p:spPr bwMode="auto">
          <a:xfrm flipH="1">
            <a:off x="3387725" y="44640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54" name="Oval 931"/>
          <p:cNvSpPr>
            <a:spLocks noChangeArrowheads="1"/>
          </p:cNvSpPr>
          <p:nvPr/>
        </p:nvSpPr>
        <p:spPr bwMode="auto">
          <a:xfrm flipH="1">
            <a:off x="3571875" y="46990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55" name="Oval 932"/>
          <p:cNvSpPr>
            <a:spLocks noChangeArrowheads="1"/>
          </p:cNvSpPr>
          <p:nvPr/>
        </p:nvSpPr>
        <p:spPr bwMode="auto">
          <a:xfrm flipH="1">
            <a:off x="2913063" y="37338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56" name="Oval 933"/>
          <p:cNvSpPr>
            <a:spLocks noChangeArrowheads="1"/>
          </p:cNvSpPr>
          <p:nvPr/>
        </p:nvSpPr>
        <p:spPr bwMode="auto">
          <a:xfrm flipH="1">
            <a:off x="2032000" y="342900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57" name="Oval 934"/>
          <p:cNvSpPr>
            <a:spLocks noChangeArrowheads="1"/>
          </p:cNvSpPr>
          <p:nvPr/>
        </p:nvSpPr>
        <p:spPr bwMode="auto">
          <a:xfrm rot="17580000" flipH="1">
            <a:off x="3807619" y="5874544"/>
            <a:ext cx="87313"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58" name="Oval 935"/>
          <p:cNvSpPr>
            <a:spLocks noChangeArrowheads="1"/>
          </p:cNvSpPr>
          <p:nvPr/>
        </p:nvSpPr>
        <p:spPr bwMode="auto">
          <a:xfrm rot="17580000" flipH="1">
            <a:off x="3525045" y="2993231"/>
            <a:ext cx="87312" cy="793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59" name="Oval 936"/>
          <p:cNvSpPr>
            <a:spLocks noChangeArrowheads="1"/>
          </p:cNvSpPr>
          <p:nvPr/>
        </p:nvSpPr>
        <p:spPr bwMode="auto">
          <a:xfrm flipH="1">
            <a:off x="3670300" y="4905375"/>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60" name="Oval 937"/>
          <p:cNvSpPr>
            <a:spLocks noChangeArrowheads="1"/>
          </p:cNvSpPr>
          <p:nvPr/>
        </p:nvSpPr>
        <p:spPr bwMode="auto">
          <a:xfrm flipH="1">
            <a:off x="1828800" y="4502150"/>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61" name="Oval 938"/>
          <p:cNvSpPr>
            <a:spLocks noChangeArrowheads="1"/>
          </p:cNvSpPr>
          <p:nvPr/>
        </p:nvSpPr>
        <p:spPr bwMode="auto">
          <a:xfrm flipH="1">
            <a:off x="2776538" y="396240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62" name="Oval 939"/>
          <p:cNvSpPr>
            <a:spLocks noChangeArrowheads="1"/>
          </p:cNvSpPr>
          <p:nvPr/>
        </p:nvSpPr>
        <p:spPr bwMode="auto">
          <a:xfrm flipH="1">
            <a:off x="3541713" y="5070475"/>
            <a:ext cx="68262"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63" name="Oval 940"/>
          <p:cNvSpPr>
            <a:spLocks noChangeArrowheads="1"/>
          </p:cNvSpPr>
          <p:nvPr/>
        </p:nvSpPr>
        <p:spPr bwMode="auto">
          <a:xfrm rot="17580000" flipH="1">
            <a:off x="3547270" y="5949156"/>
            <a:ext cx="74612" cy="7302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64" name="Oval 941"/>
          <p:cNvSpPr>
            <a:spLocks noChangeArrowheads="1"/>
          </p:cNvSpPr>
          <p:nvPr/>
        </p:nvSpPr>
        <p:spPr bwMode="auto">
          <a:xfrm flipH="1">
            <a:off x="3541713" y="32416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65" name="Oval 942"/>
          <p:cNvSpPr>
            <a:spLocks noChangeArrowheads="1"/>
          </p:cNvSpPr>
          <p:nvPr/>
        </p:nvSpPr>
        <p:spPr bwMode="auto">
          <a:xfrm flipH="1">
            <a:off x="3429000" y="52451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66" name="Oval 943"/>
          <p:cNvSpPr>
            <a:spLocks noChangeArrowheads="1"/>
          </p:cNvSpPr>
          <p:nvPr/>
        </p:nvSpPr>
        <p:spPr bwMode="auto">
          <a:xfrm flipH="1">
            <a:off x="3443288" y="3089275"/>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67" name="Oval 944"/>
          <p:cNvSpPr>
            <a:spLocks noChangeArrowheads="1"/>
          </p:cNvSpPr>
          <p:nvPr/>
        </p:nvSpPr>
        <p:spPr bwMode="auto">
          <a:xfrm flipH="1">
            <a:off x="3608388" y="6294438"/>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68" name="Oval 945"/>
          <p:cNvSpPr>
            <a:spLocks noChangeArrowheads="1"/>
          </p:cNvSpPr>
          <p:nvPr/>
        </p:nvSpPr>
        <p:spPr bwMode="auto">
          <a:xfrm flipH="1">
            <a:off x="3498850" y="536575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69" name="Oval 946"/>
          <p:cNvSpPr>
            <a:spLocks noChangeArrowheads="1"/>
          </p:cNvSpPr>
          <p:nvPr/>
        </p:nvSpPr>
        <p:spPr bwMode="auto">
          <a:xfrm flipH="1">
            <a:off x="3587750" y="2774950"/>
            <a:ext cx="84138"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70" name="Oval 947"/>
          <p:cNvSpPr>
            <a:spLocks noChangeArrowheads="1"/>
          </p:cNvSpPr>
          <p:nvPr/>
        </p:nvSpPr>
        <p:spPr bwMode="auto">
          <a:xfrm flipH="1">
            <a:off x="3771900" y="4213225"/>
            <a:ext cx="82550"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71" name="Oval 948"/>
          <p:cNvSpPr>
            <a:spLocks noChangeArrowheads="1"/>
          </p:cNvSpPr>
          <p:nvPr/>
        </p:nvSpPr>
        <p:spPr bwMode="auto">
          <a:xfrm flipH="1">
            <a:off x="3608388" y="56308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72" name="Oval 949"/>
          <p:cNvSpPr>
            <a:spLocks noChangeArrowheads="1"/>
          </p:cNvSpPr>
          <p:nvPr/>
        </p:nvSpPr>
        <p:spPr bwMode="auto">
          <a:xfrm flipH="1">
            <a:off x="3641725" y="4462463"/>
            <a:ext cx="66675"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73" name="Oval 950"/>
          <p:cNvSpPr>
            <a:spLocks noChangeArrowheads="1"/>
          </p:cNvSpPr>
          <p:nvPr/>
        </p:nvSpPr>
        <p:spPr bwMode="auto">
          <a:xfrm flipH="1">
            <a:off x="3703638" y="3006725"/>
            <a:ext cx="85725"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74" name="Oval 951"/>
          <p:cNvSpPr>
            <a:spLocks noChangeArrowheads="1"/>
          </p:cNvSpPr>
          <p:nvPr/>
        </p:nvSpPr>
        <p:spPr bwMode="auto">
          <a:xfrm flipH="1">
            <a:off x="3562350" y="4284663"/>
            <a:ext cx="82550"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75" name="Oval 952"/>
          <p:cNvSpPr>
            <a:spLocks noChangeArrowheads="1"/>
          </p:cNvSpPr>
          <p:nvPr/>
        </p:nvSpPr>
        <p:spPr bwMode="auto">
          <a:xfrm flipH="1">
            <a:off x="1963738" y="3886200"/>
            <a:ext cx="84137"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76" name="Oval 953"/>
          <p:cNvSpPr>
            <a:spLocks noChangeArrowheads="1"/>
          </p:cNvSpPr>
          <p:nvPr/>
        </p:nvSpPr>
        <p:spPr bwMode="auto">
          <a:xfrm flipH="1">
            <a:off x="3578225" y="2608263"/>
            <a:ext cx="85725" cy="809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77" name="Oval 954"/>
          <p:cNvSpPr>
            <a:spLocks noChangeArrowheads="1"/>
          </p:cNvSpPr>
          <p:nvPr/>
        </p:nvSpPr>
        <p:spPr bwMode="auto">
          <a:xfrm flipH="1">
            <a:off x="1963738" y="4191000"/>
            <a:ext cx="85725" cy="8096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78" name="Oval 955"/>
          <p:cNvSpPr>
            <a:spLocks noChangeArrowheads="1"/>
          </p:cNvSpPr>
          <p:nvPr/>
        </p:nvSpPr>
        <p:spPr bwMode="auto">
          <a:xfrm rot="17580000" flipH="1">
            <a:off x="3502820" y="4498181"/>
            <a:ext cx="74612"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79" name="Oval 956"/>
          <p:cNvSpPr>
            <a:spLocks noChangeArrowheads="1"/>
          </p:cNvSpPr>
          <p:nvPr/>
        </p:nvSpPr>
        <p:spPr bwMode="auto">
          <a:xfrm flipH="1">
            <a:off x="3362325" y="3267075"/>
            <a:ext cx="34925" cy="66675"/>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80" name="Oval 957"/>
          <p:cNvSpPr>
            <a:spLocks noChangeArrowheads="1"/>
          </p:cNvSpPr>
          <p:nvPr/>
        </p:nvSpPr>
        <p:spPr bwMode="auto">
          <a:xfrm flipH="1">
            <a:off x="3397250" y="414972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81" name="Oval 958"/>
          <p:cNvSpPr>
            <a:spLocks noChangeArrowheads="1"/>
          </p:cNvSpPr>
          <p:nvPr/>
        </p:nvSpPr>
        <p:spPr bwMode="auto">
          <a:xfrm flipH="1">
            <a:off x="3424238" y="4700588"/>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82" name="Oval 959"/>
          <p:cNvSpPr>
            <a:spLocks noChangeArrowheads="1"/>
          </p:cNvSpPr>
          <p:nvPr/>
        </p:nvSpPr>
        <p:spPr bwMode="auto">
          <a:xfrm flipH="1">
            <a:off x="3370263" y="4468813"/>
            <a:ext cx="34925"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83" name="Oval 960"/>
          <p:cNvSpPr>
            <a:spLocks noChangeArrowheads="1"/>
          </p:cNvSpPr>
          <p:nvPr/>
        </p:nvSpPr>
        <p:spPr bwMode="auto">
          <a:xfrm flipH="1">
            <a:off x="3335338" y="3868738"/>
            <a:ext cx="36512" cy="6826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84" name="Oval 961"/>
          <p:cNvSpPr>
            <a:spLocks noChangeArrowheads="1"/>
          </p:cNvSpPr>
          <p:nvPr/>
        </p:nvSpPr>
        <p:spPr bwMode="auto">
          <a:xfrm rot="17580000" flipH="1">
            <a:off x="3402806" y="4301332"/>
            <a:ext cx="74613" cy="69850"/>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85" name="Oval 962"/>
          <p:cNvSpPr>
            <a:spLocks noChangeArrowheads="1"/>
          </p:cNvSpPr>
          <p:nvPr/>
        </p:nvSpPr>
        <p:spPr bwMode="auto">
          <a:xfrm flipH="1">
            <a:off x="3578225" y="4849813"/>
            <a:ext cx="6826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86" name="Oval 963"/>
          <p:cNvSpPr>
            <a:spLocks noChangeArrowheads="1"/>
          </p:cNvSpPr>
          <p:nvPr/>
        </p:nvSpPr>
        <p:spPr bwMode="auto">
          <a:xfrm flipH="1">
            <a:off x="3413125" y="3538538"/>
            <a:ext cx="74613"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87" name="Oval 964"/>
          <p:cNvSpPr>
            <a:spLocks noChangeArrowheads="1"/>
          </p:cNvSpPr>
          <p:nvPr/>
        </p:nvSpPr>
        <p:spPr bwMode="auto">
          <a:xfrm flipH="1">
            <a:off x="3382963" y="49228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88" name="Oval 965"/>
          <p:cNvSpPr>
            <a:spLocks noChangeArrowheads="1"/>
          </p:cNvSpPr>
          <p:nvPr/>
        </p:nvSpPr>
        <p:spPr bwMode="auto">
          <a:xfrm flipH="1">
            <a:off x="3687763" y="330993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89" name="Oval 966"/>
          <p:cNvSpPr>
            <a:spLocks noChangeArrowheads="1"/>
          </p:cNvSpPr>
          <p:nvPr/>
        </p:nvSpPr>
        <p:spPr bwMode="auto">
          <a:xfrm flipH="1">
            <a:off x="3757613" y="2871788"/>
            <a:ext cx="65087"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90" name="Oval 967"/>
          <p:cNvSpPr>
            <a:spLocks noChangeArrowheads="1"/>
          </p:cNvSpPr>
          <p:nvPr/>
        </p:nvSpPr>
        <p:spPr bwMode="auto">
          <a:xfrm flipH="1">
            <a:off x="3371850" y="3671888"/>
            <a:ext cx="65088" cy="74612"/>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91" name="Oval 968"/>
          <p:cNvSpPr>
            <a:spLocks noChangeArrowheads="1"/>
          </p:cNvSpPr>
          <p:nvPr/>
        </p:nvSpPr>
        <p:spPr bwMode="auto">
          <a:xfrm flipH="1">
            <a:off x="3340100" y="342900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92" name="Oval 969"/>
          <p:cNvSpPr>
            <a:spLocks noChangeArrowheads="1"/>
          </p:cNvSpPr>
          <p:nvPr/>
        </p:nvSpPr>
        <p:spPr bwMode="auto">
          <a:xfrm flipH="1">
            <a:off x="3390900" y="4006850"/>
            <a:ext cx="66675"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93" name="Oval 970"/>
          <p:cNvSpPr>
            <a:spLocks noChangeArrowheads="1"/>
          </p:cNvSpPr>
          <p:nvPr/>
        </p:nvSpPr>
        <p:spPr bwMode="auto">
          <a:xfrm flipH="1">
            <a:off x="3435350" y="3813175"/>
            <a:ext cx="65088" cy="74613"/>
          </a:xfrm>
          <a:prstGeom prst="ellipse">
            <a:avLst/>
          </a:prstGeom>
          <a:gradFill rotWithShape="0">
            <a:gsLst>
              <a:gs pos="0">
                <a:srgbClr val="CCECFF"/>
              </a:gs>
              <a:gs pos="100000">
                <a:srgbClr val="000099"/>
              </a:gs>
            </a:gsLst>
            <a:path path="shape">
              <a:fillToRect l="50000" t="50000" r="50000" b="50000"/>
            </a:path>
          </a:gradFill>
          <a:ln w="12699">
            <a:solidFill>
              <a:schemeClr val="tx2"/>
            </a:solidFill>
            <a:round/>
            <a:headEnd/>
            <a:tailEnd/>
          </a:ln>
        </p:spPr>
        <p:txBody>
          <a:bodyPr wrap="none" anchor="ctr"/>
          <a:lstStyle/>
          <a:p>
            <a:endParaRPr lang="hr-HR"/>
          </a:p>
        </p:txBody>
      </p:sp>
      <p:sp>
        <p:nvSpPr>
          <p:cNvPr id="14194" name="Freeform 971"/>
          <p:cNvSpPr>
            <a:spLocks/>
          </p:cNvSpPr>
          <p:nvPr/>
        </p:nvSpPr>
        <p:spPr bwMode="auto">
          <a:xfrm rot="19917706" flipV="1">
            <a:off x="1250950" y="5213350"/>
            <a:ext cx="574675" cy="1008063"/>
          </a:xfrm>
          <a:custGeom>
            <a:avLst/>
            <a:gdLst>
              <a:gd name="T0" fmla="*/ 2147483647 w 407"/>
              <a:gd name="T1" fmla="*/ 0 h 635"/>
              <a:gd name="T2" fmla="*/ 0 w 407"/>
              <a:gd name="T3" fmla="*/ 2147483647 h 635"/>
              <a:gd name="T4" fmla="*/ 2147483647 w 407"/>
              <a:gd name="T5" fmla="*/ 2147483647 h 635"/>
              <a:gd name="T6" fmla="*/ 2147483647 w 407"/>
              <a:gd name="T7" fmla="*/ 2147483647 h 635"/>
              <a:gd name="T8" fmla="*/ 2147483647 w 407"/>
              <a:gd name="T9" fmla="*/ 2147483647 h 635"/>
              <a:gd name="T10" fmla="*/ 2147483647 w 407"/>
              <a:gd name="T11" fmla="*/ 2147483647 h 635"/>
              <a:gd name="T12" fmla="*/ 2147483647 w 407"/>
              <a:gd name="T13" fmla="*/ 2147483647 h 635"/>
              <a:gd name="T14" fmla="*/ 2147483647 w 407"/>
              <a:gd name="T15" fmla="*/ 2147483647 h 635"/>
              <a:gd name="T16" fmla="*/ 2147483647 w 407"/>
              <a:gd name="T17" fmla="*/ 2147483647 h 635"/>
              <a:gd name="T18" fmla="*/ 2147483647 w 407"/>
              <a:gd name="T19" fmla="*/ 2147483647 h 635"/>
              <a:gd name="T20" fmla="*/ 2147483647 w 407"/>
              <a:gd name="T21" fmla="*/ 2147483647 h 635"/>
              <a:gd name="T22" fmla="*/ 2147483647 w 407"/>
              <a:gd name="T23" fmla="*/ 0 h 6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7"/>
              <a:gd name="T37" fmla="*/ 0 h 635"/>
              <a:gd name="T38" fmla="*/ 407 w 407"/>
              <a:gd name="T39" fmla="*/ 635 h 6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7" h="635">
                <a:moveTo>
                  <a:pt x="95" y="0"/>
                </a:moveTo>
                <a:lnTo>
                  <a:pt x="0" y="143"/>
                </a:lnTo>
                <a:lnTo>
                  <a:pt x="132" y="262"/>
                </a:lnTo>
                <a:lnTo>
                  <a:pt x="104" y="310"/>
                </a:lnTo>
                <a:lnTo>
                  <a:pt x="229" y="420"/>
                </a:lnTo>
                <a:lnTo>
                  <a:pt x="205" y="458"/>
                </a:lnTo>
                <a:lnTo>
                  <a:pt x="406" y="634"/>
                </a:lnTo>
                <a:lnTo>
                  <a:pt x="259" y="383"/>
                </a:lnTo>
                <a:lnTo>
                  <a:pt x="279" y="351"/>
                </a:lnTo>
                <a:lnTo>
                  <a:pt x="172" y="204"/>
                </a:lnTo>
                <a:lnTo>
                  <a:pt x="192" y="177"/>
                </a:lnTo>
                <a:lnTo>
                  <a:pt x="95" y="0"/>
                </a:lnTo>
              </a:path>
            </a:pathLst>
          </a:custGeom>
          <a:solidFill>
            <a:srgbClr val="FFFF00"/>
          </a:solidFill>
          <a:ln w="12699" cap="rnd">
            <a:solidFill>
              <a:schemeClr val="tx1"/>
            </a:solidFill>
            <a:round/>
            <a:headEnd type="none" w="sm" len="sm"/>
            <a:tailEnd type="none" w="sm" len="sm"/>
          </a:ln>
        </p:spPr>
        <p:txBody>
          <a:bodyPr/>
          <a:lstStyle/>
          <a:p>
            <a:endParaRPr lang="hr-HR"/>
          </a:p>
        </p:txBody>
      </p:sp>
      <p:sp>
        <p:nvSpPr>
          <p:cNvPr id="14195" name="Rectangle 972"/>
          <p:cNvSpPr>
            <a:spLocks noChangeArrowheads="1"/>
          </p:cNvSpPr>
          <p:nvPr/>
        </p:nvSpPr>
        <p:spPr bwMode="auto">
          <a:xfrm flipH="1">
            <a:off x="0" y="304800"/>
            <a:ext cx="9144000" cy="880883"/>
          </a:xfrm>
          <a:prstGeom prst="rect">
            <a:avLst/>
          </a:prstGeom>
          <a:noFill/>
          <a:ln w="9525">
            <a:noFill/>
            <a:miter lim="800000"/>
            <a:headEnd/>
            <a:tailEnd/>
          </a:ln>
        </p:spPr>
        <p:txBody>
          <a:bodyPr lIns="92075" tIns="46038" rIns="92075" bIns="46038">
            <a:spAutoFit/>
          </a:bodyPr>
          <a:lstStyle/>
          <a:p>
            <a:pPr algn="ctr" eaLnBrk="0" hangingPunct="0">
              <a:lnSpc>
                <a:spcPct val="80000"/>
              </a:lnSpc>
            </a:pPr>
            <a:r>
              <a:rPr lang="hr-HR" sz="3200" b="1" dirty="0" smtClean="0">
                <a:solidFill>
                  <a:srgbClr val="D517D5"/>
                </a:solidFill>
                <a:latin typeface="Comic Sans MS" pitchFamily="66" charset="0"/>
              </a:rPr>
              <a:t>Mast </a:t>
            </a:r>
            <a:r>
              <a:rPr lang="hr-HR" sz="3200" b="1" dirty="0" err="1" smtClean="0">
                <a:solidFill>
                  <a:srgbClr val="D517D5"/>
                </a:solidFill>
                <a:latin typeface="Comic Sans MS" pitchFamily="66" charset="0"/>
              </a:rPr>
              <a:t>cells</a:t>
            </a:r>
            <a:r>
              <a:rPr lang="hr-HR" sz="3200" b="1" dirty="0" smtClean="0">
                <a:solidFill>
                  <a:srgbClr val="D517D5"/>
                </a:solidFill>
                <a:latin typeface="Comic Sans MS" pitchFamily="66" charset="0"/>
              </a:rPr>
              <a:t> are </a:t>
            </a:r>
            <a:r>
              <a:rPr lang="hr-HR" sz="3200" b="1" dirty="0" err="1" smtClean="0">
                <a:solidFill>
                  <a:srgbClr val="D517D5"/>
                </a:solidFill>
                <a:latin typeface="Comic Sans MS" pitchFamily="66" charset="0"/>
              </a:rPr>
              <a:t>important</a:t>
            </a:r>
            <a:r>
              <a:rPr lang="hr-HR" sz="3200" b="1" dirty="0" smtClean="0">
                <a:solidFill>
                  <a:srgbClr val="D517D5"/>
                </a:solidFill>
                <a:latin typeface="Comic Sans MS" pitchFamily="66" charset="0"/>
              </a:rPr>
              <a:t> </a:t>
            </a:r>
            <a:r>
              <a:rPr lang="hr-HR" sz="3200" b="1" dirty="0" err="1" smtClean="0">
                <a:solidFill>
                  <a:srgbClr val="D517D5"/>
                </a:solidFill>
                <a:latin typeface="Comic Sans MS" pitchFamily="66" charset="0"/>
              </a:rPr>
              <a:t>effector</a:t>
            </a:r>
            <a:r>
              <a:rPr lang="hr-HR" sz="3200" b="1" dirty="0" smtClean="0">
                <a:solidFill>
                  <a:srgbClr val="D517D5"/>
                </a:solidFill>
                <a:latin typeface="Comic Sans MS" pitchFamily="66" charset="0"/>
              </a:rPr>
              <a:t> </a:t>
            </a:r>
            <a:r>
              <a:rPr lang="hr-HR" sz="3200" b="1" dirty="0" err="1" smtClean="0">
                <a:solidFill>
                  <a:srgbClr val="D517D5"/>
                </a:solidFill>
                <a:latin typeface="Comic Sans MS" pitchFamily="66" charset="0"/>
              </a:rPr>
              <a:t>cells</a:t>
            </a:r>
            <a:r>
              <a:rPr lang="hr-HR" sz="3200" b="1" dirty="0" smtClean="0">
                <a:solidFill>
                  <a:srgbClr val="D517D5"/>
                </a:solidFill>
                <a:latin typeface="Comic Sans MS" pitchFamily="66" charset="0"/>
              </a:rPr>
              <a:t> for </a:t>
            </a:r>
            <a:r>
              <a:rPr lang="hr-HR" sz="3200" b="1" dirty="0" err="1" smtClean="0">
                <a:solidFill>
                  <a:srgbClr val="D517D5"/>
                </a:solidFill>
                <a:latin typeface="Comic Sans MS" pitchFamily="66" charset="0"/>
              </a:rPr>
              <a:t>anaphylaxis</a:t>
            </a:r>
            <a:endParaRPr lang="de-DE" sz="3200" b="1" dirty="0">
              <a:solidFill>
                <a:srgbClr val="D517D5"/>
              </a:solidFill>
              <a:latin typeface="Comic Sans MS" pitchFamily="66" charset="0"/>
            </a:endParaRPr>
          </a:p>
        </p:txBody>
      </p:sp>
      <p:sp>
        <p:nvSpPr>
          <p:cNvPr id="14196" name="Rectangle 973"/>
          <p:cNvSpPr>
            <a:spLocks noChangeArrowheads="1"/>
          </p:cNvSpPr>
          <p:nvPr/>
        </p:nvSpPr>
        <p:spPr bwMode="auto">
          <a:xfrm>
            <a:off x="192088" y="6453188"/>
            <a:ext cx="2435225" cy="255587"/>
          </a:xfrm>
          <a:prstGeom prst="rect">
            <a:avLst/>
          </a:prstGeom>
          <a:noFill/>
          <a:ln w="6350" algn="ctr">
            <a:noFill/>
            <a:miter lim="800000"/>
            <a:headEnd/>
            <a:tailEnd/>
          </a:ln>
        </p:spPr>
        <p:txBody>
          <a:bodyPr lIns="68400" tIns="36000" rIns="68400" bIns="36000">
            <a:spAutoFit/>
          </a:bodyPr>
          <a:lstStyle/>
          <a:p>
            <a:pPr eaLnBrk="0" hangingPunct="0"/>
            <a:r>
              <a:rPr lang="de-DE" sz="1200"/>
              <a:t>Prof. M. Maurer</a:t>
            </a:r>
          </a:p>
        </p:txBody>
      </p:sp>
      <p:sp>
        <p:nvSpPr>
          <p:cNvPr id="1998" name="Rounded Rectangle 1997"/>
          <p:cNvSpPr/>
          <p:nvPr/>
        </p:nvSpPr>
        <p:spPr>
          <a:xfrm>
            <a:off x="6872288" y="1536700"/>
            <a:ext cx="1177925" cy="530225"/>
          </a:xfrm>
          <a:prstGeom prst="roundRect">
            <a:avLst>
              <a:gd name="adj" fmla="val 48377"/>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hr-HR"/>
          </a:p>
        </p:txBody>
      </p:sp>
      <p:sp>
        <p:nvSpPr>
          <p:cNvPr id="1999" name="Rounded Rectangle 1998"/>
          <p:cNvSpPr/>
          <p:nvPr/>
        </p:nvSpPr>
        <p:spPr>
          <a:xfrm>
            <a:off x="6946900" y="3105150"/>
            <a:ext cx="1665288" cy="530225"/>
          </a:xfrm>
          <a:prstGeom prst="roundRect">
            <a:avLst>
              <a:gd name="adj" fmla="val 48377"/>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hr-HR"/>
          </a:p>
        </p:txBody>
      </p:sp>
      <p:sp>
        <p:nvSpPr>
          <p:cNvPr id="2000" name="Rounded Rectangle 1999"/>
          <p:cNvSpPr/>
          <p:nvPr/>
        </p:nvSpPr>
        <p:spPr>
          <a:xfrm>
            <a:off x="6072188" y="4175125"/>
            <a:ext cx="1665287" cy="530225"/>
          </a:xfrm>
          <a:prstGeom prst="roundRect">
            <a:avLst>
              <a:gd name="adj" fmla="val 48377"/>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hr-HR"/>
          </a:p>
        </p:txBody>
      </p:sp>
      <p:sp>
        <p:nvSpPr>
          <p:cNvPr id="2001" name="Rounded Rectangle 2000"/>
          <p:cNvSpPr/>
          <p:nvPr/>
        </p:nvSpPr>
        <p:spPr>
          <a:xfrm>
            <a:off x="7364413" y="5711825"/>
            <a:ext cx="1665287" cy="530225"/>
          </a:xfrm>
          <a:prstGeom prst="roundRect">
            <a:avLst>
              <a:gd name="adj" fmla="val 48377"/>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hr-H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98"/>
                                        </p:tgtEl>
                                        <p:attrNameLst>
                                          <p:attrName>style.visibility</p:attrName>
                                        </p:attrNameLst>
                                      </p:cBhvr>
                                      <p:to>
                                        <p:strVal val="visible"/>
                                      </p:to>
                                    </p:set>
                                    <p:animEffect transition="in" filter="wipe(down)">
                                      <p:cBhvr>
                                        <p:cTn id="7" dur="500"/>
                                        <p:tgtEl>
                                          <p:spTgt spid="19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99"/>
                                        </p:tgtEl>
                                        <p:attrNameLst>
                                          <p:attrName>style.visibility</p:attrName>
                                        </p:attrNameLst>
                                      </p:cBhvr>
                                      <p:to>
                                        <p:strVal val="visible"/>
                                      </p:to>
                                    </p:set>
                                    <p:animEffect transition="in" filter="wipe(down)">
                                      <p:cBhvr>
                                        <p:cTn id="12" dur="500"/>
                                        <p:tgtEl>
                                          <p:spTgt spid="19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00"/>
                                        </p:tgtEl>
                                        <p:attrNameLst>
                                          <p:attrName>style.visibility</p:attrName>
                                        </p:attrNameLst>
                                      </p:cBhvr>
                                      <p:to>
                                        <p:strVal val="visible"/>
                                      </p:to>
                                    </p:set>
                                    <p:animEffect transition="in" filter="wipe(down)">
                                      <p:cBhvr>
                                        <p:cTn id="17" dur="500"/>
                                        <p:tgtEl>
                                          <p:spTgt spid="200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01"/>
                                        </p:tgtEl>
                                        <p:attrNameLst>
                                          <p:attrName>style.visibility</p:attrName>
                                        </p:attrNameLst>
                                      </p:cBhvr>
                                      <p:to>
                                        <p:strVal val="visible"/>
                                      </p:to>
                                    </p:set>
                                    <p:animEffect transition="in" filter="wipe(down)">
                                      <p:cBhvr>
                                        <p:cTn id="22" dur="500"/>
                                        <p:tgtEl>
                                          <p:spTgt spid="2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8" grpId="0" animBg="1"/>
      <p:bldP spid="1999" grpId="0" animBg="1"/>
      <p:bldP spid="2000" grpId="0" animBg="1"/>
      <p:bldP spid="200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The Gell and Coombs system defines four basic immunologic mechanisms for drug reactions.25 Type I reactions (anaphylaxis) result from IgE antibodies binding to drug antigen and cross-linkage of adjacent IgE molecules, leading to mediator release. Type II (cytotoxic) reactions occur when IgG or IgM antibodies recognize drug antigen associated with cell membranes, causing complement activation. Type III (immune complex) reactions involve the formation of antigen-antibody complexes. Type IV (delayed hypersensitivity) reactions are mediated by sensitized lymphocytes.">
            <a:hlinkClick r:id="rId3"/>
          </p:cNvPr>
          <p:cNvPicPr>
            <a:picLocks noChangeAspect="1" noChangeArrowheads="1"/>
          </p:cNvPicPr>
          <p:nvPr/>
        </p:nvPicPr>
        <p:blipFill>
          <a:blip r:embed="rId4" cstate="print"/>
          <a:srcRect/>
          <a:stretch>
            <a:fillRect/>
          </a:stretch>
        </p:blipFill>
        <p:spPr bwMode="auto">
          <a:xfrm>
            <a:off x="0" y="1028086"/>
            <a:ext cx="9144000" cy="3634384"/>
          </a:xfrm>
          <a:prstGeom prst="rect">
            <a:avLst/>
          </a:prstGeom>
          <a:noFill/>
        </p:spPr>
      </p:pic>
      <p:sp>
        <p:nvSpPr>
          <p:cNvPr id="4" name="TextBox 3"/>
          <p:cNvSpPr txBox="1"/>
          <p:nvPr/>
        </p:nvSpPr>
        <p:spPr>
          <a:xfrm>
            <a:off x="357158" y="4786322"/>
            <a:ext cx="1739579" cy="830997"/>
          </a:xfrm>
          <a:prstGeom prst="rect">
            <a:avLst/>
          </a:prstGeom>
          <a:noFill/>
        </p:spPr>
        <p:txBody>
          <a:bodyPr wrap="none" rtlCol="0">
            <a:spAutoFit/>
          </a:bodyPr>
          <a:lstStyle/>
          <a:p>
            <a:pPr algn="ctr"/>
            <a:r>
              <a:rPr lang="hr-HR" sz="2800" b="1" dirty="0" smtClean="0">
                <a:latin typeface="Comic Sans MS" pitchFamily="66" charset="0"/>
              </a:rPr>
              <a:t>I type</a:t>
            </a:r>
          </a:p>
          <a:p>
            <a:pPr algn="ctr"/>
            <a:r>
              <a:rPr lang="hr-HR" sz="2000" dirty="0" smtClean="0">
                <a:latin typeface="Comic Sans MS" pitchFamily="66" charset="0"/>
              </a:rPr>
              <a:t>(anaphylaxis)</a:t>
            </a:r>
            <a:endParaRPr lang="hr-HR" sz="2000" dirty="0">
              <a:latin typeface="Comic Sans MS" pitchFamily="66" charset="0"/>
            </a:endParaRPr>
          </a:p>
        </p:txBody>
      </p:sp>
      <p:sp>
        <p:nvSpPr>
          <p:cNvPr id="5" name="TextBox 4"/>
          <p:cNvSpPr txBox="1"/>
          <p:nvPr/>
        </p:nvSpPr>
        <p:spPr>
          <a:xfrm>
            <a:off x="2571736" y="4786322"/>
            <a:ext cx="1502334" cy="830997"/>
          </a:xfrm>
          <a:prstGeom prst="rect">
            <a:avLst/>
          </a:prstGeom>
          <a:noFill/>
        </p:spPr>
        <p:txBody>
          <a:bodyPr wrap="none" rtlCol="0">
            <a:spAutoFit/>
          </a:bodyPr>
          <a:lstStyle/>
          <a:p>
            <a:pPr algn="ctr"/>
            <a:r>
              <a:rPr lang="hr-HR" sz="2800" b="1" dirty="0" smtClean="0">
                <a:latin typeface="Comic Sans MS" pitchFamily="66" charset="0"/>
              </a:rPr>
              <a:t>II type</a:t>
            </a:r>
          </a:p>
          <a:p>
            <a:pPr algn="ctr"/>
            <a:r>
              <a:rPr lang="hr-HR" sz="2000" dirty="0" smtClean="0">
                <a:latin typeface="Comic Sans MS" pitchFamily="66" charset="0"/>
              </a:rPr>
              <a:t>(cytotoxic)</a:t>
            </a:r>
            <a:endParaRPr lang="hr-HR" sz="2000" dirty="0">
              <a:latin typeface="Comic Sans MS" pitchFamily="66" charset="0"/>
            </a:endParaRPr>
          </a:p>
        </p:txBody>
      </p:sp>
      <p:sp>
        <p:nvSpPr>
          <p:cNvPr id="8" name="TextBox 7"/>
          <p:cNvSpPr txBox="1"/>
          <p:nvPr/>
        </p:nvSpPr>
        <p:spPr>
          <a:xfrm>
            <a:off x="4500562" y="4786322"/>
            <a:ext cx="2294219" cy="830997"/>
          </a:xfrm>
          <a:prstGeom prst="rect">
            <a:avLst/>
          </a:prstGeom>
          <a:noFill/>
        </p:spPr>
        <p:txBody>
          <a:bodyPr wrap="none" rtlCol="0">
            <a:spAutoFit/>
          </a:bodyPr>
          <a:lstStyle/>
          <a:p>
            <a:pPr algn="ctr"/>
            <a:r>
              <a:rPr lang="hr-HR" sz="2800" b="1" dirty="0" smtClean="0">
                <a:latin typeface="Comic Sans MS" pitchFamily="66" charset="0"/>
              </a:rPr>
              <a:t>III type</a:t>
            </a:r>
          </a:p>
          <a:p>
            <a:pPr algn="ctr"/>
            <a:r>
              <a:rPr lang="hr-HR" sz="2000" dirty="0" smtClean="0">
                <a:latin typeface="Comic Sans MS" pitchFamily="66" charset="0"/>
              </a:rPr>
              <a:t>(immune complex)</a:t>
            </a:r>
            <a:endParaRPr lang="hr-HR" sz="2000" dirty="0">
              <a:latin typeface="Comic Sans MS" pitchFamily="66" charset="0"/>
            </a:endParaRPr>
          </a:p>
        </p:txBody>
      </p:sp>
      <p:sp>
        <p:nvSpPr>
          <p:cNvPr id="9" name="TextBox 8"/>
          <p:cNvSpPr txBox="1"/>
          <p:nvPr/>
        </p:nvSpPr>
        <p:spPr>
          <a:xfrm>
            <a:off x="6849781" y="4786322"/>
            <a:ext cx="2077812" cy="1138773"/>
          </a:xfrm>
          <a:prstGeom prst="rect">
            <a:avLst/>
          </a:prstGeom>
          <a:noFill/>
        </p:spPr>
        <p:txBody>
          <a:bodyPr wrap="none" rtlCol="0">
            <a:spAutoFit/>
          </a:bodyPr>
          <a:lstStyle/>
          <a:p>
            <a:pPr algn="ctr"/>
            <a:r>
              <a:rPr lang="hr-HR" sz="2800" b="1" dirty="0" smtClean="0">
                <a:latin typeface="Comic Sans MS" pitchFamily="66" charset="0"/>
              </a:rPr>
              <a:t>IV type</a:t>
            </a:r>
          </a:p>
          <a:p>
            <a:pPr algn="ctr"/>
            <a:r>
              <a:rPr lang="hr-HR" sz="2000" dirty="0" smtClean="0">
                <a:latin typeface="Comic Sans MS" pitchFamily="66" charset="0"/>
              </a:rPr>
              <a:t>(delayed </a:t>
            </a:r>
          </a:p>
          <a:p>
            <a:pPr algn="ctr"/>
            <a:r>
              <a:rPr lang="hr-HR" sz="2000" dirty="0" smtClean="0">
                <a:latin typeface="Comic Sans MS" pitchFamily="66" charset="0"/>
              </a:rPr>
              <a:t>hypersenitivity)</a:t>
            </a:r>
            <a:endParaRPr lang="hr-HR" sz="2000" dirty="0">
              <a:latin typeface="Comic Sans MS" pitchFamily="66" charset="0"/>
            </a:endParaRPr>
          </a:p>
        </p:txBody>
      </p:sp>
      <p:sp>
        <p:nvSpPr>
          <p:cNvPr id="10" name="Rectangle 9"/>
          <p:cNvSpPr/>
          <p:nvPr/>
        </p:nvSpPr>
        <p:spPr>
          <a:xfrm>
            <a:off x="2214546" y="214290"/>
            <a:ext cx="2071702" cy="542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Rectangle 10"/>
          <p:cNvSpPr/>
          <p:nvPr/>
        </p:nvSpPr>
        <p:spPr>
          <a:xfrm>
            <a:off x="4286248" y="285728"/>
            <a:ext cx="2500330" cy="542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Rectangle 11"/>
          <p:cNvSpPr/>
          <p:nvPr/>
        </p:nvSpPr>
        <p:spPr>
          <a:xfrm>
            <a:off x="6715140" y="500042"/>
            <a:ext cx="2428860" cy="542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3" name="Rounded Rectangle 12"/>
          <p:cNvSpPr/>
          <p:nvPr/>
        </p:nvSpPr>
        <p:spPr>
          <a:xfrm>
            <a:off x="642910" y="2071678"/>
            <a:ext cx="714380" cy="3571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12"/>
                                        </p:tgtEl>
                                      </p:cBhvr>
                                    </p:animEffect>
                                    <p:set>
                                      <p:cBhvr>
                                        <p:cTn id="1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5FF10"/>
          <p:cNvPicPr>
            <a:picLocks noChangeAspect="1" noChangeArrowheads="1"/>
          </p:cNvPicPr>
          <p:nvPr/>
        </p:nvPicPr>
        <p:blipFill>
          <a:blip r:embed="rId3" cstate="print"/>
          <a:srcRect/>
          <a:stretch>
            <a:fillRect/>
          </a:stretch>
        </p:blipFill>
        <p:spPr bwMode="auto">
          <a:xfrm>
            <a:off x="609600" y="0"/>
            <a:ext cx="7620000" cy="6553200"/>
          </a:xfrm>
          <a:prstGeom prst="rect">
            <a:avLst/>
          </a:prstGeom>
          <a:noFill/>
          <a:ln w="9525">
            <a:noFill/>
            <a:miter lim="800000"/>
            <a:headEnd/>
            <a:tailEnd/>
          </a:ln>
        </p:spPr>
      </p:pic>
      <p:sp>
        <p:nvSpPr>
          <p:cNvPr id="35843" name="Rectangle 3"/>
          <p:cNvSpPr>
            <a:spLocks noChangeArrowheads="1"/>
          </p:cNvSpPr>
          <p:nvPr/>
        </p:nvSpPr>
        <p:spPr bwMode="auto">
          <a:xfrm>
            <a:off x="1447800" y="6324600"/>
            <a:ext cx="5943600" cy="304800"/>
          </a:xfrm>
          <a:prstGeom prst="rect">
            <a:avLst/>
          </a:prstGeom>
          <a:solidFill>
            <a:schemeClr val="bg1"/>
          </a:solidFill>
          <a:ln w="9525">
            <a:noFill/>
            <a:miter lim="800000"/>
            <a:headEnd/>
            <a:tailEnd/>
          </a:ln>
        </p:spPr>
        <p:txBody>
          <a:bodyPr wrap="none" anchor="ctr"/>
          <a:lstStyle/>
          <a:p>
            <a:endParaRPr lang="hr-HR"/>
          </a:p>
        </p:txBody>
      </p:sp>
      <p:sp>
        <p:nvSpPr>
          <p:cNvPr id="266244" name="Oval 4"/>
          <p:cNvSpPr>
            <a:spLocks noChangeArrowheads="1"/>
          </p:cNvSpPr>
          <p:nvPr/>
        </p:nvSpPr>
        <p:spPr bwMode="auto">
          <a:xfrm>
            <a:off x="2057400" y="457200"/>
            <a:ext cx="838200" cy="533400"/>
          </a:xfrm>
          <a:prstGeom prst="ellipse">
            <a:avLst/>
          </a:prstGeom>
          <a:noFill/>
          <a:ln w="38100">
            <a:solidFill>
              <a:schemeClr val="tx1"/>
            </a:solidFill>
            <a:round/>
            <a:headEnd/>
            <a:tailEnd/>
          </a:ln>
        </p:spPr>
        <p:txBody>
          <a:bodyPr wrap="none" anchor="ctr"/>
          <a:lstStyle/>
          <a:p>
            <a:endParaRPr lang="hr-HR"/>
          </a:p>
        </p:txBody>
      </p:sp>
      <p:sp>
        <p:nvSpPr>
          <p:cNvPr id="266245" name="Oval 5"/>
          <p:cNvSpPr>
            <a:spLocks noChangeArrowheads="1"/>
          </p:cNvSpPr>
          <p:nvPr/>
        </p:nvSpPr>
        <p:spPr bwMode="auto">
          <a:xfrm>
            <a:off x="2590800" y="1219200"/>
            <a:ext cx="838200" cy="533400"/>
          </a:xfrm>
          <a:prstGeom prst="ellipse">
            <a:avLst/>
          </a:prstGeom>
          <a:noFill/>
          <a:ln w="38100">
            <a:solidFill>
              <a:schemeClr val="tx1"/>
            </a:solidFill>
            <a:round/>
            <a:headEnd/>
            <a:tailEnd/>
          </a:ln>
        </p:spPr>
        <p:txBody>
          <a:bodyPr wrap="none" anchor="ctr"/>
          <a:lstStyle/>
          <a:p>
            <a:endParaRPr lang="hr-HR"/>
          </a:p>
        </p:txBody>
      </p:sp>
      <p:sp>
        <p:nvSpPr>
          <p:cNvPr id="266246" name="Oval 6"/>
          <p:cNvSpPr>
            <a:spLocks noChangeArrowheads="1"/>
          </p:cNvSpPr>
          <p:nvPr/>
        </p:nvSpPr>
        <p:spPr bwMode="auto">
          <a:xfrm>
            <a:off x="2209800" y="2057400"/>
            <a:ext cx="838200" cy="533400"/>
          </a:xfrm>
          <a:prstGeom prst="ellipse">
            <a:avLst/>
          </a:prstGeom>
          <a:noFill/>
          <a:ln w="38100">
            <a:solidFill>
              <a:schemeClr val="tx1"/>
            </a:solidFill>
            <a:round/>
            <a:headEnd/>
            <a:tailEnd/>
          </a:ln>
        </p:spPr>
        <p:txBody>
          <a:bodyPr wrap="none" anchor="ctr"/>
          <a:lstStyle/>
          <a:p>
            <a:endParaRPr lang="hr-HR"/>
          </a:p>
        </p:txBody>
      </p:sp>
      <p:sp>
        <p:nvSpPr>
          <p:cNvPr id="266247" name="Oval 7"/>
          <p:cNvSpPr>
            <a:spLocks noChangeArrowheads="1"/>
          </p:cNvSpPr>
          <p:nvPr/>
        </p:nvSpPr>
        <p:spPr bwMode="auto">
          <a:xfrm>
            <a:off x="2590800" y="3505200"/>
            <a:ext cx="838200" cy="533400"/>
          </a:xfrm>
          <a:prstGeom prst="ellipse">
            <a:avLst/>
          </a:prstGeom>
          <a:noFill/>
          <a:ln w="38100">
            <a:solidFill>
              <a:schemeClr val="tx1"/>
            </a:solidFill>
            <a:round/>
            <a:headEnd/>
            <a:tailEnd/>
          </a:ln>
        </p:spPr>
        <p:txBody>
          <a:bodyPr wrap="none" anchor="ctr"/>
          <a:lstStyle/>
          <a:p>
            <a:endParaRPr lang="hr-HR"/>
          </a:p>
        </p:txBody>
      </p:sp>
      <p:sp>
        <p:nvSpPr>
          <p:cNvPr id="266248" name="Oval 8"/>
          <p:cNvSpPr>
            <a:spLocks noChangeArrowheads="1"/>
          </p:cNvSpPr>
          <p:nvPr/>
        </p:nvSpPr>
        <p:spPr bwMode="auto">
          <a:xfrm>
            <a:off x="4114800" y="3810000"/>
            <a:ext cx="838200" cy="990600"/>
          </a:xfrm>
          <a:prstGeom prst="ellipse">
            <a:avLst/>
          </a:prstGeom>
          <a:noFill/>
          <a:ln w="38100">
            <a:solidFill>
              <a:schemeClr val="tx1"/>
            </a:solidFill>
            <a:round/>
            <a:headEnd/>
            <a:tailEnd/>
          </a:ln>
        </p:spPr>
        <p:txBody>
          <a:bodyPr wrap="none" anchor="ctr"/>
          <a:lstStyle/>
          <a:p>
            <a:endParaRPr lang="hr-HR"/>
          </a:p>
        </p:txBody>
      </p:sp>
      <p:sp>
        <p:nvSpPr>
          <p:cNvPr id="266249" name="Oval 9"/>
          <p:cNvSpPr>
            <a:spLocks noChangeArrowheads="1"/>
          </p:cNvSpPr>
          <p:nvPr/>
        </p:nvSpPr>
        <p:spPr bwMode="auto">
          <a:xfrm>
            <a:off x="4648200" y="4419600"/>
            <a:ext cx="1447800" cy="1371600"/>
          </a:xfrm>
          <a:prstGeom prst="ellipse">
            <a:avLst/>
          </a:prstGeom>
          <a:noFill/>
          <a:ln w="38100">
            <a:solidFill>
              <a:schemeClr val="tx1"/>
            </a:solidFill>
            <a:round/>
            <a:headEnd/>
            <a:tailEnd/>
          </a:ln>
        </p:spPr>
        <p:txBody>
          <a:bodyPr wrap="none" anchor="ctr"/>
          <a:lstStyle/>
          <a:p>
            <a:endParaRPr lang="hr-HR"/>
          </a:p>
        </p:txBody>
      </p:sp>
      <p:sp>
        <p:nvSpPr>
          <p:cNvPr id="266250" name="Oval 10"/>
          <p:cNvSpPr>
            <a:spLocks noChangeArrowheads="1"/>
          </p:cNvSpPr>
          <p:nvPr/>
        </p:nvSpPr>
        <p:spPr bwMode="auto">
          <a:xfrm>
            <a:off x="5943600" y="5334000"/>
            <a:ext cx="1447800" cy="838200"/>
          </a:xfrm>
          <a:prstGeom prst="ellipse">
            <a:avLst/>
          </a:prstGeom>
          <a:noFill/>
          <a:ln w="38100">
            <a:solidFill>
              <a:schemeClr val="tx1"/>
            </a:solidFill>
            <a:round/>
            <a:headEnd/>
            <a:tailEnd/>
          </a:ln>
        </p:spPr>
        <p:txBody>
          <a:bodyPr wrap="none" anchor="ctr"/>
          <a:lstStyle/>
          <a:p>
            <a:endParaRPr lang="hr-HR"/>
          </a:p>
        </p:txBody>
      </p:sp>
      <p:sp>
        <p:nvSpPr>
          <p:cNvPr id="266251" name="AutoShape 11"/>
          <p:cNvSpPr>
            <a:spLocks/>
          </p:cNvSpPr>
          <p:nvPr/>
        </p:nvSpPr>
        <p:spPr bwMode="auto">
          <a:xfrm rot="-186739">
            <a:off x="1658526" y="1212233"/>
            <a:ext cx="609600" cy="1447800"/>
          </a:xfrm>
          <a:prstGeom prst="leftBrace">
            <a:avLst>
              <a:gd name="adj1" fmla="val 19792"/>
              <a:gd name="adj2" fmla="val 50000"/>
            </a:avLst>
          </a:prstGeom>
          <a:noFill/>
          <a:ln w="38100">
            <a:solidFill>
              <a:schemeClr val="tx1"/>
            </a:solidFill>
            <a:round/>
            <a:headEnd/>
            <a:tailEnd/>
          </a:ln>
        </p:spPr>
        <p:txBody>
          <a:bodyPr wrap="none" anchor="ctr"/>
          <a:lstStyle/>
          <a:p>
            <a:pPr algn="ctr"/>
            <a:endParaRPr lang="hr-HR">
              <a:solidFill>
                <a:schemeClr val="tx2"/>
              </a:solidFill>
            </a:endParaRPr>
          </a:p>
        </p:txBody>
      </p:sp>
      <p:sp>
        <p:nvSpPr>
          <p:cNvPr id="266252" name="Text Box 12"/>
          <p:cNvSpPr txBox="1">
            <a:spLocks noChangeArrowheads="1"/>
          </p:cNvSpPr>
          <p:nvPr/>
        </p:nvSpPr>
        <p:spPr bwMode="auto">
          <a:xfrm>
            <a:off x="0" y="1988840"/>
            <a:ext cx="2123728" cy="369332"/>
          </a:xfrm>
          <a:prstGeom prst="rect">
            <a:avLst/>
          </a:prstGeom>
          <a:noFill/>
          <a:ln w="9525">
            <a:noFill/>
            <a:miter lim="800000"/>
            <a:headEnd/>
            <a:tailEnd/>
          </a:ln>
        </p:spPr>
        <p:txBody>
          <a:bodyPr wrap="square">
            <a:spAutoFit/>
          </a:bodyPr>
          <a:lstStyle/>
          <a:p>
            <a:r>
              <a:rPr lang="hr-HR" b="1" dirty="0" smtClean="0">
                <a:latin typeface="Comic Sans MS" pitchFamily="66" charset="0"/>
              </a:rPr>
              <a:t>24h</a:t>
            </a:r>
          </a:p>
        </p:txBody>
      </p:sp>
      <p:sp>
        <p:nvSpPr>
          <p:cNvPr id="266253" name="AutoShape 13"/>
          <p:cNvSpPr>
            <a:spLocks/>
          </p:cNvSpPr>
          <p:nvPr/>
        </p:nvSpPr>
        <p:spPr bwMode="auto">
          <a:xfrm rot="7078388">
            <a:off x="2549525" y="2327275"/>
            <a:ext cx="1066800" cy="5556250"/>
          </a:xfrm>
          <a:prstGeom prst="rightBrace">
            <a:avLst>
              <a:gd name="adj1" fmla="val 43403"/>
              <a:gd name="adj2" fmla="val 50000"/>
            </a:avLst>
          </a:prstGeom>
          <a:noFill/>
          <a:ln w="38100">
            <a:solidFill>
              <a:schemeClr val="tx1"/>
            </a:solidFill>
            <a:round/>
            <a:headEnd/>
            <a:tailEnd/>
          </a:ln>
        </p:spPr>
        <p:txBody>
          <a:bodyPr wrap="none" anchor="ctr"/>
          <a:lstStyle/>
          <a:p>
            <a:endParaRPr lang="hr-HR"/>
          </a:p>
        </p:txBody>
      </p:sp>
      <p:sp>
        <p:nvSpPr>
          <p:cNvPr id="266254" name="Text Box 14"/>
          <p:cNvSpPr txBox="1">
            <a:spLocks noChangeArrowheads="1"/>
          </p:cNvSpPr>
          <p:nvPr/>
        </p:nvSpPr>
        <p:spPr bwMode="auto">
          <a:xfrm>
            <a:off x="2057400" y="5638800"/>
            <a:ext cx="599844" cy="369332"/>
          </a:xfrm>
          <a:prstGeom prst="rect">
            <a:avLst/>
          </a:prstGeom>
          <a:noFill/>
          <a:ln w="9525">
            <a:noFill/>
            <a:miter lim="800000"/>
            <a:headEnd/>
            <a:tailEnd/>
          </a:ln>
        </p:spPr>
        <p:txBody>
          <a:bodyPr wrap="none">
            <a:spAutoFit/>
          </a:bodyPr>
          <a:lstStyle/>
          <a:p>
            <a:r>
              <a:rPr lang="hr-HR" b="1" dirty="0" smtClean="0">
                <a:latin typeface="Comic Sans MS" pitchFamily="66" charset="0"/>
              </a:rPr>
              <a:t>48h</a:t>
            </a:r>
          </a:p>
        </p:txBody>
      </p:sp>
      <p:sp>
        <p:nvSpPr>
          <p:cNvPr id="20" name="TextBox 18"/>
          <p:cNvSpPr txBox="1">
            <a:spLocks noChangeArrowheads="1"/>
          </p:cNvSpPr>
          <p:nvPr/>
        </p:nvSpPr>
        <p:spPr bwMode="auto">
          <a:xfrm>
            <a:off x="3276600" y="609600"/>
            <a:ext cx="5105400" cy="646331"/>
          </a:xfrm>
          <a:prstGeom prst="rect">
            <a:avLst/>
          </a:prstGeom>
          <a:noFill/>
          <a:ln w="9525">
            <a:noFill/>
            <a:miter lim="800000"/>
            <a:headEnd/>
            <a:tailEnd/>
          </a:ln>
        </p:spPr>
        <p:txBody>
          <a:bodyPr>
            <a:spAutoFit/>
          </a:bodyPr>
          <a:lstStyle/>
          <a:p>
            <a:r>
              <a:rPr lang="hr-HR" b="1" dirty="0">
                <a:latin typeface="Comic Sans MS" pitchFamily="66" charset="0"/>
              </a:rPr>
              <a:t>Ni, Co, Cr</a:t>
            </a:r>
          </a:p>
          <a:p>
            <a:r>
              <a:rPr lang="hr-HR" b="1" dirty="0" smtClean="0">
                <a:latin typeface="Comic Sans MS" pitchFamily="66" charset="0"/>
              </a:rPr>
              <a:t>fragrance, preservative,rubber,neomycin </a:t>
            </a:r>
            <a:endParaRPr lang="hr-HR"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44"/>
                                        </p:tgtEl>
                                        <p:attrNameLst>
                                          <p:attrName>style.visibility</p:attrName>
                                        </p:attrNameLst>
                                      </p:cBhvr>
                                      <p:to>
                                        <p:strVal val="visible"/>
                                      </p:to>
                                    </p:set>
                                    <p:animEffect transition="in" filter="wipe(left)">
                                      <p:cBhvr>
                                        <p:cTn id="7" dur="500"/>
                                        <p:tgtEl>
                                          <p:spTgt spid="2662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6245"/>
                                        </p:tgtEl>
                                        <p:attrNameLst>
                                          <p:attrName>style.visibility</p:attrName>
                                        </p:attrNameLst>
                                      </p:cBhvr>
                                      <p:to>
                                        <p:strVal val="visible"/>
                                      </p:to>
                                    </p:set>
                                    <p:animEffect transition="in" filter="wipe(left)">
                                      <p:cBhvr>
                                        <p:cTn id="17" dur="500"/>
                                        <p:tgtEl>
                                          <p:spTgt spid="2662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6246"/>
                                        </p:tgtEl>
                                        <p:attrNameLst>
                                          <p:attrName>style.visibility</p:attrName>
                                        </p:attrNameLst>
                                      </p:cBhvr>
                                      <p:to>
                                        <p:strVal val="visible"/>
                                      </p:to>
                                    </p:set>
                                    <p:animEffect transition="in" filter="wipe(left)">
                                      <p:cBhvr>
                                        <p:cTn id="22" dur="500"/>
                                        <p:tgtEl>
                                          <p:spTgt spid="2662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6247"/>
                                        </p:tgtEl>
                                        <p:attrNameLst>
                                          <p:attrName>style.visibility</p:attrName>
                                        </p:attrNameLst>
                                      </p:cBhvr>
                                      <p:to>
                                        <p:strVal val="visible"/>
                                      </p:to>
                                    </p:set>
                                    <p:animEffect transition="in" filter="wipe(left)">
                                      <p:cBhvr>
                                        <p:cTn id="27" dur="500"/>
                                        <p:tgtEl>
                                          <p:spTgt spid="2662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6248"/>
                                        </p:tgtEl>
                                        <p:attrNameLst>
                                          <p:attrName>style.visibility</p:attrName>
                                        </p:attrNameLst>
                                      </p:cBhvr>
                                      <p:to>
                                        <p:strVal val="visible"/>
                                      </p:to>
                                    </p:set>
                                    <p:animEffect transition="in" filter="wipe(left)">
                                      <p:cBhvr>
                                        <p:cTn id="32" dur="500"/>
                                        <p:tgtEl>
                                          <p:spTgt spid="26624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6249"/>
                                        </p:tgtEl>
                                        <p:attrNameLst>
                                          <p:attrName>style.visibility</p:attrName>
                                        </p:attrNameLst>
                                      </p:cBhvr>
                                      <p:to>
                                        <p:strVal val="visible"/>
                                      </p:to>
                                    </p:set>
                                    <p:animEffect transition="in" filter="wipe(left)">
                                      <p:cBhvr>
                                        <p:cTn id="37" dur="500"/>
                                        <p:tgtEl>
                                          <p:spTgt spid="2662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66250"/>
                                        </p:tgtEl>
                                        <p:attrNameLst>
                                          <p:attrName>style.visibility</p:attrName>
                                        </p:attrNameLst>
                                      </p:cBhvr>
                                      <p:to>
                                        <p:strVal val="visible"/>
                                      </p:to>
                                    </p:set>
                                    <p:animEffect transition="in" filter="wipe(left)">
                                      <p:cBhvr>
                                        <p:cTn id="42" dur="500"/>
                                        <p:tgtEl>
                                          <p:spTgt spid="26625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6251"/>
                                        </p:tgtEl>
                                        <p:attrNameLst>
                                          <p:attrName>style.visibility</p:attrName>
                                        </p:attrNameLst>
                                      </p:cBhvr>
                                      <p:to>
                                        <p:strVal val="visible"/>
                                      </p:to>
                                    </p:set>
                                    <p:animEffect transition="in" filter="wipe(left)">
                                      <p:cBhvr>
                                        <p:cTn id="47" dur="500"/>
                                        <p:tgtEl>
                                          <p:spTgt spid="26625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66252">
                                            <p:txEl>
                                              <p:pRg st="0" end="0"/>
                                            </p:txEl>
                                          </p:spTgt>
                                        </p:tgtEl>
                                        <p:attrNameLst>
                                          <p:attrName>style.visibility</p:attrName>
                                        </p:attrNameLst>
                                      </p:cBhvr>
                                      <p:to>
                                        <p:strVal val="visible"/>
                                      </p:to>
                                    </p:set>
                                    <p:animEffect transition="in" filter="wipe(left)">
                                      <p:cBhvr>
                                        <p:cTn id="52" dur="500"/>
                                        <p:tgtEl>
                                          <p:spTgt spid="26625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6253"/>
                                        </p:tgtEl>
                                        <p:attrNameLst>
                                          <p:attrName>style.visibility</p:attrName>
                                        </p:attrNameLst>
                                      </p:cBhvr>
                                      <p:to>
                                        <p:strVal val="visible"/>
                                      </p:to>
                                    </p:set>
                                    <p:animEffect transition="in" filter="wipe(left)">
                                      <p:cBhvr>
                                        <p:cTn id="57" dur="500"/>
                                        <p:tgtEl>
                                          <p:spTgt spid="26625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66254">
                                            <p:txEl>
                                              <p:pRg st="0" end="0"/>
                                            </p:txEl>
                                          </p:spTgt>
                                        </p:tgtEl>
                                        <p:attrNameLst>
                                          <p:attrName>style.visibility</p:attrName>
                                        </p:attrNameLst>
                                      </p:cBhvr>
                                      <p:to>
                                        <p:strVal val="visible"/>
                                      </p:to>
                                    </p:set>
                                    <p:animEffect transition="in" filter="wipe(left)">
                                      <p:cBhvr>
                                        <p:cTn id="62" dur="500"/>
                                        <p:tgtEl>
                                          <p:spTgt spid="2662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4" grpId="0" animBg="1"/>
      <p:bldP spid="266245" grpId="0" animBg="1"/>
      <p:bldP spid="266246" grpId="0" animBg="1"/>
      <p:bldP spid="266247" grpId="0" animBg="1"/>
      <p:bldP spid="266248" grpId="0" animBg="1"/>
      <p:bldP spid="266249" grpId="0" animBg="1"/>
      <p:bldP spid="266250" grpId="0" animBg="1"/>
      <p:bldP spid="266251" grpId="0" animBg="1" autoUpdateAnimBg="0"/>
      <p:bldP spid="266252" grpId="0" build="p" autoUpdateAnimBg="0"/>
      <p:bldP spid="266253" grpId="0" animBg="1"/>
      <p:bldP spid="266254" grpId="0" build="p" autoUpdateAnimBg="0"/>
      <p:bldP spid="2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186" name="Picture 2" descr="https://encrypted-tbn0.gstatic.com/images?q=tbn:ANd9GcS_N0b5cD62mtI4L_sJiXUYD8VSH-i-gAbL05FNz9Sd0Iv6v6JOIQ">
            <a:hlinkClick r:id="rId2"/>
          </p:cNvPr>
          <p:cNvPicPr>
            <a:picLocks noChangeAspect="1" noChangeArrowheads="1"/>
          </p:cNvPicPr>
          <p:nvPr/>
        </p:nvPicPr>
        <p:blipFill>
          <a:blip r:embed="rId3" cstate="print"/>
          <a:srcRect/>
          <a:stretch>
            <a:fillRect/>
          </a:stretch>
        </p:blipFill>
        <p:spPr bwMode="auto">
          <a:xfrm>
            <a:off x="285720" y="928670"/>
            <a:ext cx="3357586" cy="4662655"/>
          </a:xfrm>
          <a:prstGeom prst="rect">
            <a:avLst/>
          </a:prstGeom>
          <a:noFill/>
        </p:spPr>
      </p:pic>
      <p:sp>
        <p:nvSpPr>
          <p:cNvPr id="3" name="TextBox 2"/>
          <p:cNvSpPr txBox="1"/>
          <p:nvPr/>
        </p:nvSpPr>
        <p:spPr>
          <a:xfrm>
            <a:off x="3571868" y="3286124"/>
            <a:ext cx="2751074" cy="1569660"/>
          </a:xfrm>
          <a:prstGeom prst="rect">
            <a:avLst/>
          </a:prstGeom>
          <a:noFill/>
        </p:spPr>
        <p:txBody>
          <a:bodyPr wrap="none" rtlCol="0">
            <a:spAutoFit/>
          </a:bodyPr>
          <a:lstStyle/>
          <a:p>
            <a:r>
              <a:rPr lang="hr-HR" sz="9600" b="1" dirty="0" smtClean="0">
                <a:latin typeface="Comic Sans MS" pitchFamily="66" charset="0"/>
              </a:rPr>
              <a:t>Hair</a:t>
            </a:r>
            <a:endParaRPr lang="hr-HR" sz="9600" b="1" dirty="0">
              <a:latin typeface="Comic Sans MS" pitchFamily="66"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633" name="Picture 1"/>
          <p:cNvPicPr>
            <a:picLocks noChangeAspect="1" noChangeArrowheads="1"/>
          </p:cNvPicPr>
          <p:nvPr/>
        </p:nvPicPr>
        <p:blipFill>
          <a:blip r:embed="rId2" cstate="print"/>
          <a:srcRect/>
          <a:stretch>
            <a:fillRect/>
          </a:stretch>
        </p:blipFill>
        <p:spPr bwMode="auto">
          <a:xfrm>
            <a:off x="0" y="161239"/>
            <a:ext cx="8969824" cy="641103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lika 042"/>
          <p:cNvPicPr>
            <a:picLocks noChangeAspect="1" noChangeArrowheads="1"/>
          </p:cNvPicPr>
          <p:nvPr/>
        </p:nvPicPr>
        <p:blipFill>
          <a:blip r:embed="rId2" cstate="print"/>
          <a:srcRect/>
          <a:stretch>
            <a:fillRect/>
          </a:stretch>
        </p:blipFill>
        <p:spPr bwMode="auto">
          <a:xfrm>
            <a:off x="0" y="0"/>
            <a:ext cx="7010400" cy="6816725"/>
          </a:xfrm>
          <a:prstGeom prst="rect">
            <a:avLst/>
          </a:prstGeom>
          <a:noFill/>
          <a:ln w="9525">
            <a:solidFill>
              <a:schemeClr val="accent2"/>
            </a:solidFill>
            <a:miter lim="800000"/>
            <a:headEnd/>
            <a:tailEnd/>
          </a:ln>
        </p:spPr>
      </p:pic>
      <p:sp>
        <p:nvSpPr>
          <p:cNvPr id="132099" name="Rectangle 3"/>
          <p:cNvSpPr>
            <a:spLocks noChangeArrowheads="1"/>
          </p:cNvSpPr>
          <p:nvPr/>
        </p:nvSpPr>
        <p:spPr bwMode="auto">
          <a:xfrm>
            <a:off x="4038600" y="609600"/>
            <a:ext cx="2676540" cy="604822"/>
          </a:xfrm>
          <a:prstGeom prst="rect">
            <a:avLst/>
          </a:prstGeom>
          <a:solidFill>
            <a:srgbClr val="F5E5F1"/>
          </a:solidFill>
          <a:ln w="9525">
            <a:solidFill>
              <a:schemeClr val="tx1"/>
            </a:solidFill>
            <a:miter lim="800000"/>
            <a:headEnd/>
            <a:tailEnd/>
          </a:ln>
          <a:effectLst/>
        </p:spPr>
        <p:txBody>
          <a:bodyPr wrap="none" anchor="ctr"/>
          <a:lstStyle/>
          <a:p>
            <a:pPr algn="ctr"/>
            <a:r>
              <a:rPr lang="hr-HR" sz="2400" dirty="0" smtClean="0">
                <a:latin typeface="Comic Sans MS" pitchFamily="66" charset="0"/>
              </a:rPr>
              <a:t>has 100 </a:t>
            </a:r>
            <a:r>
              <a:rPr lang="hr-HR" sz="2400" dirty="0">
                <a:latin typeface="Comic Sans MS" pitchFamily="66" charset="0"/>
              </a:rPr>
              <a:t>000 </a:t>
            </a:r>
            <a:r>
              <a:rPr lang="hr-HR" sz="2400" dirty="0" smtClean="0">
                <a:latin typeface="Comic Sans MS" pitchFamily="66" charset="0"/>
              </a:rPr>
              <a:t>hairs</a:t>
            </a:r>
            <a:endParaRPr lang="hr-HR" sz="2400" dirty="0">
              <a:latin typeface="Comic Sans MS" pitchFamily="66" charset="0"/>
            </a:endParaRPr>
          </a:p>
        </p:txBody>
      </p:sp>
      <p:sp>
        <p:nvSpPr>
          <p:cNvPr id="132101" name="Rectangle 5"/>
          <p:cNvSpPr>
            <a:spLocks noChangeArrowheads="1"/>
          </p:cNvSpPr>
          <p:nvPr/>
        </p:nvSpPr>
        <p:spPr bwMode="auto">
          <a:xfrm>
            <a:off x="3886200" y="2571744"/>
            <a:ext cx="4829204" cy="933456"/>
          </a:xfrm>
          <a:prstGeom prst="rect">
            <a:avLst/>
          </a:prstGeom>
          <a:solidFill>
            <a:srgbClr val="F5E5F1"/>
          </a:solidFill>
          <a:ln w="9525">
            <a:solidFill>
              <a:schemeClr val="tx1"/>
            </a:solidFill>
            <a:miter lim="800000"/>
            <a:headEnd/>
            <a:tailEnd/>
          </a:ln>
          <a:effectLst/>
        </p:spPr>
        <p:txBody>
          <a:bodyPr wrap="none" anchor="ctr"/>
          <a:lstStyle/>
          <a:p>
            <a:pPr algn="ctr"/>
            <a:r>
              <a:rPr lang="hr-HR" sz="2400" dirty="0" smtClean="0">
                <a:latin typeface="Comic Sans MS" pitchFamily="66" charset="0"/>
              </a:rPr>
              <a:t>hair grows for about 1000 days</a:t>
            </a:r>
            <a:endParaRPr lang="hr-HR" sz="2400" dirty="0">
              <a:latin typeface="Comic Sans MS" pitchFamily="66" charset="0"/>
            </a:endParaRPr>
          </a:p>
        </p:txBody>
      </p:sp>
      <p:sp>
        <p:nvSpPr>
          <p:cNvPr id="132103" name="Rectangle 7"/>
          <p:cNvSpPr>
            <a:spLocks noChangeArrowheads="1"/>
          </p:cNvSpPr>
          <p:nvPr/>
        </p:nvSpPr>
        <p:spPr bwMode="auto">
          <a:xfrm>
            <a:off x="4800600" y="5029200"/>
            <a:ext cx="2895600" cy="914400"/>
          </a:xfrm>
          <a:prstGeom prst="rect">
            <a:avLst/>
          </a:prstGeom>
          <a:solidFill>
            <a:srgbClr val="F5E5F1"/>
          </a:solidFill>
          <a:ln w="9525">
            <a:solidFill>
              <a:schemeClr val="tx1"/>
            </a:solidFill>
            <a:miter lim="800000"/>
            <a:headEnd/>
            <a:tailEnd/>
          </a:ln>
          <a:effectLst/>
        </p:spPr>
        <p:txBody>
          <a:bodyPr wrap="none" anchor="ctr"/>
          <a:lstStyle/>
          <a:p>
            <a:pPr algn="ctr"/>
            <a:r>
              <a:rPr lang="hr-HR" sz="2400" dirty="0" smtClean="0">
                <a:latin typeface="Comic Sans MS" pitchFamily="66" charset="0"/>
              </a:rPr>
              <a:t>sheds about </a:t>
            </a:r>
            <a:endParaRPr lang="hr-HR" sz="2400" dirty="0">
              <a:latin typeface="Comic Sans MS" pitchFamily="66" charset="0"/>
            </a:endParaRPr>
          </a:p>
          <a:p>
            <a:pPr algn="ctr"/>
            <a:r>
              <a:rPr lang="hr-HR" sz="2400" dirty="0">
                <a:latin typeface="Comic Sans MS" pitchFamily="66" charset="0"/>
              </a:rPr>
              <a:t>100 </a:t>
            </a:r>
            <a:r>
              <a:rPr lang="hr-HR" sz="2400" dirty="0" smtClean="0">
                <a:latin typeface="Comic Sans MS" pitchFamily="66" charset="0"/>
              </a:rPr>
              <a:t>hairs/day</a:t>
            </a:r>
            <a:endParaRPr lang="hr-HR" sz="2400" dirty="0">
              <a:latin typeface="Comic Sans MS" pitchFamily="66" charset="0"/>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4800600" y="685800"/>
            <a:ext cx="3682418" cy="1077218"/>
          </a:xfrm>
          <a:prstGeom prst="rect">
            <a:avLst/>
          </a:prstGeom>
          <a:noFill/>
          <a:ln w="9525">
            <a:noFill/>
            <a:miter lim="800000"/>
            <a:headEnd/>
            <a:tailEnd/>
          </a:ln>
          <a:effectLst/>
        </p:spPr>
        <p:txBody>
          <a:bodyPr wrap="none">
            <a:spAutoFit/>
          </a:bodyPr>
          <a:lstStyle/>
          <a:p>
            <a:pPr algn="ctr"/>
            <a:r>
              <a:rPr lang="hr-HR" sz="3200" b="1" dirty="0" smtClean="0">
                <a:latin typeface="Comic Sans MS" pitchFamily="66" charset="0"/>
              </a:rPr>
              <a:t>testosteron </a:t>
            </a:r>
          </a:p>
          <a:p>
            <a:pPr algn="ctr"/>
            <a:r>
              <a:rPr lang="hr-HR" sz="3200" b="1" dirty="0" smtClean="0">
                <a:latin typeface="Comic Sans MS" pitchFamily="66" charset="0"/>
              </a:rPr>
              <a:t>independent hairs</a:t>
            </a:r>
            <a:endParaRPr lang="hr-HR" sz="3200" b="1" dirty="0">
              <a:latin typeface="Comic Sans MS" pitchFamily="66" charset="0"/>
            </a:endParaRPr>
          </a:p>
        </p:txBody>
      </p:sp>
      <p:pic>
        <p:nvPicPr>
          <p:cNvPr id="144387" name="Picture 3" descr="Picture 217"/>
          <p:cNvPicPr>
            <a:picLocks noChangeAspect="1" noChangeArrowheads="1"/>
          </p:cNvPicPr>
          <p:nvPr/>
        </p:nvPicPr>
        <p:blipFill>
          <a:blip r:embed="rId2" cstate="print"/>
          <a:srcRect/>
          <a:stretch>
            <a:fillRect/>
          </a:stretch>
        </p:blipFill>
        <p:spPr bwMode="auto">
          <a:xfrm>
            <a:off x="0" y="0"/>
            <a:ext cx="4389438" cy="6858000"/>
          </a:xfrm>
          <a:prstGeom prst="rect">
            <a:avLst/>
          </a:prstGeom>
          <a:noFill/>
          <a:ln w="38100">
            <a:solidFill>
              <a:schemeClr val="tx2"/>
            </a:solidFill>
            <a:miter lim="800000"/>
            <a:headEnd/>
            <a:tailEnd/>
          </a:ln>
        </p:spPr>
      </p:pic>
      <p:sp>
        <p:nvSpPr>
          <p:cNvPr id="144388" name="Oval 4"/>
          <p:cNvSpPr>
            <a:spLocks noChangeArrowheads="1"/>
          </p:cNvSpPr>
          <p:nvPr/>
        </p:nvSpPr>
        <p:spPr bwMode="auto">
          <a:xfrm flipV="1">
            <a:off x="0" y="1676400"/>
            <a:ext cx="914400" cy="381000"/>
          </a:xfrm>
          <a:prstGeom prst="ellipse">
            <a:avLst/>
          </a:prstGeom>
          <a:noFill/>
          <a:ln w="38100">
            <a:solidFill>
              <a:schemeClr val="tx1"/>
            </a:solidFill>
            <a:miter lim="800000"/>
            <a:headEnd/>
            <a:tailEnd/>
          </a:ln>
          <a:effectLst/>
        </p:spPr>
        <p:txBody>
          <a:bodyPr rot="10800000" wrap="none" anchor="ctr"/>
          <a:lstStyle/>
          <a:p>
            <a:pPr algn="ctr"/>
            <a:endParaRPr lang="hr-HR" sz="2400">
              <a:solidFill>
                <a:schemeClr val="hlink"/>
              </a:solidFill>
              <a:latin typeface="Comic Sans MS" pitchFamily="66" charset="0"/>
            </a:endParaRPr>
          </a:p>
        </p:txBody>
      </p:sp>
      <p:sp>
        <p:nvSpPr>
          <p:cNvPr id="144389" name="Oval 5"/>
          <p:cNvSpPr>
            <a:spLocks noChangeArrowheads="1"/>
          </p:cNvSpPr>
          <p:nvPr/>
        </p:nvSpPr>
        <p:spPr bwMode="auto">
          <a:xfrm>
            <a:off x="304800" y="1447800"/>
            <a:ext cx="685800" cy="228600"/>
          </a:xfrm>
          <a:prstGeom prst="ellipse">
            <a:avLst/>
          </a:prstGeom>
          <a:noFill/>
          <a:ln w="38100">
            <a:solidFill>
              <a:schemeClr val="tx1"/>
            </a:solidFill>
            <a:miter lim="800000"/>
            <a:headEnd/>
            <a:tailEnd/>
          </a:ln>
          <a:effectLst/>
        </p:spPr>
        <p:txBody>
          <a:bodyPr wrap="none" anchor="ctr"/>
          <a:lstStyle/>
          <a:p>
            <a:endParaRPr lang="hr-HR"/>
          </a:p>
        </p:txBody>
      </p:sp>
      <p:sp>
        <p:nvSpPr>
          <p:cNvPr id="144390" name="Oval 6"/>
          <p:cNvSpPr>
            <a:spLocks noChangeArrowheads="1"/>
          </p:cNvSpPr>
          <p:nvPr/>
        </p:nvSpPr>
        <p:spPr bwMode="auto">
          <a:xfrm>
            <a:off x="1143000" y="1981200"/>
            <a:ext cx="2514600" cy="914400"/>
          </a:xfrm>
          <a:prstGeom prst="ellipse">
            <a:avLst/>
          </a:prstGeom>
          <a:noFill/>
          <a:ln w="38100">
            <a:solidFill>
              <a:schemeClr val="tx1"/>
            </a:solidFill>
            <a:miter lim="800000"/>
            <a:headEnd/>
            <a:tailEnd/>
          </a:ln>
          <a:effectLst/>
        </p:spPr>
        <p:txBody>
          <a:bodyPr wrap="none" anchor="ctr"/>
          <a:lstStyle/>
          <a:p>
            <a:endParaRPr lang="hr-H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4388"/>
                                        </p:tgtEl>
                                        <p:attrNameLst>
                                          <p:attrName>style.visibility</p:attrName>
                                        </p:attrNameLst>
                                      </p:cBhvr>
                                      <p:to>
                                        <p:strVal val="visible"/>
                                      </p:to>
                                    </p:set>
                                    <p:anim calcmode="lin" valueType="num">
                                      <p:cBhvr>
                                        <p:cTn id="7" dur="500" fill="hold"/>
                                        <p:tgtEl>
                                          <p:spTgt spid="144388"/>
                                        </p:tgtEl>
                                        <p:attrNameLst>
                                          <p:attrName>ppt_w</p:attrName>
                                        </p:attrNameLst>
                                      </p:cBhvr>
                                      <p:tavLst>
                                        <p:tav tm="0">
                                          <p:val>
                                            <p:fltVal val="0"/>
                                          </p:val>
                                        </p:tav>
                                        <p:tav tm="100000">
                                          <p:val>
                                            <p:strVal val="#ppt_w"/>
                                          </p:val>
                                        </p:tav>
                                      </p:tavLst>
                                    </p:anim>
                                    <p:anim calcmode="lin" valueType="num">
                                      <p:cBhvr>
                                        <p:cTn id="8" dur="500" fill="hold"/>
                                        <p:tgtEl>
                                          <p:spTgt spid="14438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4389"/>
                                        </p:tgtEl>
                                        <p:attrNameLst>
                                          <p:attrName>style.visibility</p:attrName>
                                        </p:attrNameLst>
                                      </p:cBhvr>
                                      <p:to>
                                        <p:strVal val="visible"/>
                                      </p:to>
                                    </p:set>
                                    <p:anim calcmode="lin" valueType="num">
                                      <p:cBhvr>
                                        <p:cTn id="13" dur="500" fill="hold"/>
                                        <p:tgtEl>
                                          <p:spTgt spid="144389"/>
                                        </p:tgtEl>
                                        <p:attrNameLst>
                                          <p:attrName>ppt_w</p:attrName>
                                        </p:attrNameLst>
                                      </p:cBhvr>
                                      <p:tavLst>
                                        <p:tav tm="0">
                                          <p:val>
                                            <p:fltVal val="0"/>
                                          </p:val>
                                        </p:tav>
                                        <p:tav tm="100000">
                                          <p:val>
                                            <p:strVal val="#ppt_w"/>
                                          </p:val>
                                        </p:tav>
                                      </p:tavLst>
                                    </p:anim>
                                    <p:anim calcmode="lin" valueType="num">
                                      <p:cBhvr>
                                        <p:cTn id="14" dur="500" fill="hold"/>
                                        <p:tgtEl>
                                          <p:spTgt spid="14438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44390"/>
                                        </p:tgtEl>
                                        <p:attrNameLst>
                                          <p:attrName>style.visibility</p:attrName>
                                        </p:attrNameLst>
                                      </p:cBhvr>
                                      <p:to>
                                        <p:strVal val="visible"/>
                                      </p:to>
                                    </p:set>
                                    <p:anim calcmode="lin" valueType="num">
                                      <p:cBhvr>
                                        <p:cTn id="19" dur="500" fill="hold"/>
                                        <p:tgtEl>
                                          <p:spTgt spid="144390"/>
                                        </p:tgtEl>
                                        <p:attrNameLst>
                                          <p:attrName>ppt_w</p:attrName>
                                        </p:attrNameLst>
                                      </p:cBhvr>
                                      <p:tavLst>
                                        <p:tav tm="0">
                                          <p:val>
                                            <p:fltVal val="0"/>
                                          </p:val>
                                        </p:tav>
                                        <p:tav tm="100000">
                                          <p:val>
                                            <p:strVal val="#ppt_w"/>
                                          </p:val>
                                        </p:tav>
                                      </p:tavLst>
                                    </p:anim>
                                    <p:anim calcmode="lin" valueType="num">
                                      <p:cBhvr>
                                        <p:cTn id="20" dur="500" fill="hold"/>
                                        <p:tgtEl>
                                          <p:spTgt spid="1443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nimBg="1" autoUpdateAnimBg="0"/>
      <p:bldP spid="144389" grpId="0" animBg="1"/>
      <p:bldP spid="14439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1|1|12|0.8|9.2"/>
</p:tagLst>
</file>

<file path=ppt/tags/tag10.xml><?xml version="1.0" encoding="utf-8"?>
<p:tagLst xmlns:a="http://schemas.openxmlformats.org/drawingml/2006/main" xmlns:r="http://schemas.openxmlformats.org/officeDocument/2006/relationships" xmlns:p="http://schemas.openxmlformats.org/presentationml/2006/main">
  <p:tag name="TIMING" val="|12.3|3.2|8|6.3|8.3|2.3|3.7|4.6|12.3|1.1|2.4|0.7|1.4|0.7"/>
</p:tagLst>
</file>

<file path=ppt/tags/tag11.xml><?xml version="1.0" encoding="utf-8"?>
<p:tagLst xmlns:a="http://schemas.openxmlformats.org/drawingml/2006/main" xmlns:r="http://schemas.openxmlformats.org/officeDocument/2006/relationships" xmlns:p="http://schemas.openxmlformats.org/presentationml/2006/main">
  <p:tag name="TIMING" val="|0.4|3.9"/>
</p:tagLst>
</file>

<file path=ppt/tags/tag12.xml><?xml version="1.0" encoding="utf-8"?>
<p:tagLst xmlns:a="http://schemas.openxmlformats.org/drawingml/2006/main" xmlns:r="http://schemas.openxmlformats.org/officeDocument/2006/relationships" xmlns:p="http://schemas.openxmlformats.org/presentationml/2006/main">
  <p:tag name="TIMING" val="|7.1|2.8|2.1|1.1|1|1.1"/>
</p:tagLst>
</file>

<file path=ppt/tags/tag13.xml><?xml version="1.0" encoding="utf-8"?>
<p:tagLst xmlns:a="http://schemas.openxmlformats.org/drawingml/2006/main" xmlns:r="http://schemas.openxmlformats.org/officeDocument/2006/relationships" xmlns:p="http://schemas.openxmlformats.org/presentationml/2006/main">
  <p:tag name="TIMING" val="|4.1|0.5|2.9|2.9|2.3|1|3.3"/>
</p:tagLst>
</file>

<file path=ppt/tags/tag14.xml><?xml version="1.0" encoding="utf-8"?>
<p:tagLst xmlns:a="http://schemas.openxmlformats.org/drawingml/2006/main" xmlns:r="http://schemas.openxmlformats.org/officeDocument/2006/relationships" xmlns:p="http://schemas.openxmlformats.org/presentationml/2006/main">
  <p:tag name="TIMING" val="|36.7|5.8|1.9|6.3"/>
</p:tagLst>
</file>

<file path=ppt/tags/tag2.xml><?xml version="1.0" encoding="utf-8"?>
<p:tagLst xmlns:a="http://schemas.openxmlformats.org/drawingml/2006/main" xmlns:r="http://schemas.openxmlformats.org/officeDocument/2006/relationships" xmlns:p="http://schemas.openxmlformats.org/presentationml/2006/main">
  <p:tag name="TIMING" val="|6.6|2.5|1.2|4|1|1|1.4|1.3|1.4|0.8|3.1"/>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ags/tag4.xml><?xml version="1.0" encoding="utf-8"?>
<p:tagLst xmlns:a="http://schemas.openxmlformats.org/drawingml/2006/main" xmlns:r="http://schemas.openxmlformats.org/officeDocument/2006/relationships" xmlns:p="http://schemas.openxmlformats.org/presentationml/2006/main">
  <p:tag name="TIMING" val="|4.9|2.7|0.7|0.7"/>
</p:tagLst>
</file>

<file path=ppt/tags/tag5.xml><?xml version="1.0" encoding="utf-8"?>
<p:tagLst xmlns:a="http://schemas.openxmlformats.org/drawingml/2006/main" xmlns:r="http://schemas.openxmlformats.org/officeDocument/2006/relationships" xmlns:p="http://schemas.openxmlformats.org/presentationml/2006/main">
  <p:tag name="TIMING" val="|3.8|4.5|1|0.7|1.1|0.7"/>
</p:tagLst>
</file>

<file path=ppt/tags/tag6.xml><?xml version="1.0" encoding="utf-8"?>
<p:tagLst xmlns:a="http://schemas.openxmlformats.org/drawingml/2006/main" xmlns:r="http://schemas.openxmlformats.org/officeDocument/2006/relationships" xmlns:p="http://schemas.openxmlformats.org/presentationml/2006/main">
  <p:tag name="TIMING" val="|1.8|4.6"/>
</p:tagLst>
</file>

<file path=ppt/tags/tag7.xml><?xml version="1.0" encoding="utf-8"?>
<p:tagLst xmlns:a="http://schemas.openxmlformats.org/drawingml/2006/main" xmlns:r="http://schemas.openxmlformats.org/officeDocument/2006/relationships" xmlns:p="http://schemas.openxmlformats.org/presentationml/2006/main">
  <p:tag name="TIMING" val="|1.4|4.7|9.4|7.7"/>
</p:tagLst>
</file>

<file path=ppt/tags/tag8.xml><?xml version="1.0" encoding="utf-8"?>
<p:tagLst xmlns:a="http://schemas.openxmlformats.org/drawingml/2006/main" xmlns:r="http://schemas.openxmlformats.org/officeDocument/2006/relationships" xmlns:p="http://schemas.openxmlformats.org/presentationml/2006/main">
  <p:tag name="TIMING" val="|7|0.7"/>
</p:tagLst>
</file>

<file path=ppt/tags/tag9.xml><?xml version="1.0" encoding="utf-8"?>
<p:tagLst xmlns:a="http://schemas.openxmlformats.org/drawingml/2006/main" xmlns:r="http://schemas.openxmlformats.org/officeDocument/2006/relationships" xmlns:p="http://schemas.openxmlformats.org/presentationml/2006/main">
  <p:tag name="TIMING" val="|1.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2155</TotalTime>
  <Words>5118</Words>
  <Application>Microsoft Office PowerPoint</Application>
  <PresentationFormat>On-screen Show (4:3)</PresentationFormat>
  <Paragraphs>740</Paragraphs>
  <Slides>109</Slides>
  <Notes>54</Notes>
  <HiddenSlides>1</HiddenSlides>
  <MMClips>0</MMClips>
  <ScaleCrop>false</ScaleCrop>
  <HeadingPairs>
    <vt:vector size="4" baseType="variant">
      <vt:variant>
        <vt:lpstr>Theme</vt:lpstr>
      </vt:variant>
      <vt:variant>
        <vt:i4>1</vt:i4>
      </vt:variant>
      <vt:variant>
        <vt:lpstr>Slide Titles</vt:lpstr>
      </vt:variant>
      <vt:variant>
        <vt:i4>109</vt:i4>
      </vt:variant>
    </vt:vector>
  </HeadingPairs>
  <TitlesOfParts>
    <vt:vector size="11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korisnik</dc:creator>
  <cp:lastModifiedBy>Neira</cp:lastModifiedBy>
  <cp:revision>65</cp:revision>
  <dcterms:created xsi:type="dcterms:W3CDTF">2014-07-19T07:20:36Z</dcterms:created>
  <dcterms:modified xsi:type="dcterms:W3CDTF">2015-10-12T05:30:57Z</dcterms:modified>
</cp:coreProperties>
</file>