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sldIdLst>
    <p:sldId id="262" r:id="rId2"/>
    <p:sldId id="316" r:id="rId3"/>
    <p:sldId id="321" r:id="rId4"/>
    <p:sldId id="257" r:id="rId5"/>
    <p:sldId id="296" r:id="rId6"/>
    <p:sldId id="297" r:id="rId7"/>
    <p:sldId id="298" r:id="rId8"/>
    <p:sldId id="302" r:id="rId9"/>
    <p:sldId id="293" r:id="rId10"/>
    <p:sldId id="295" r:id="rId11"/>
    <p:sldId id="283" r:id="rId12"/>
    <p:sldId id="259" r:id="rId13"/>
    <p:sldId id="300" r:id="rId14"/>
    <p:sldId id="260" r:id="rId15"/>
    <p:sldId id="263" r:id="rId16"/>
    <p:sldId id="261" r:id="rId17"/>
    <p:sldId id="286" r:id="rId18"/>
    <p:sldId id="282" r:id="rId19"/>
    <p:sldId id="305" r:id="rId20"/>
    <p:sldId id="281" r:id="rId21"/>
    <p:sldId id="315" r:id="rId22"/>
    <p:sldId id="301" r:id="rId23"/>
    <p:sldId id="266" r:id="rId24"/>
    <p:sldId id="311" r:id="rId25"/>
    <p:sldId id="268" r:id="rId26"/>
    <p:sldId id="272" r:id="rId27"/>
    <p:sldId id="310" r:id="rId28"/>
    <p:sldId id="304" r:id="rId29"/>
    <p:sldId id="318" r:id="rId30"/>
    <p:sldId id="303" r:id="rId31"/>
    <p:sldId id="319" r:id="rId32"/>
    <p:sldId id="276" r:id="rId33"/>
    <p:sldId id="308" r:id="rId34"/>
    <p:sldId id="309" r:id="rId35"/>
    <p:sldId id="306" r:id="rId36"/>
    <p:sldId id="307" r:id="rId37"/>
    <p:sldId id="273" r:id="rId38"/>
    <p:sldId id="271" r:id="rId39"/>
    <p:sldId id="275" r:id="rId40"/>
    <p:sldId id="277" r:id="rId41"/>
    <p:sldId id="280"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FFFFFF"/>
    <a:srgbClr val="FFFDF7"/>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84" autoAdjust="0"/>
    <p:restoredTop sz="94660"/>
  </p:normalViewPr>
  <p:slideViewPr>
    <p:cSldViewPr snapToGrid="0">
      <p:cViewPr varScale="1">
        <p:scale>
          <a:sx n="104" d="100"/>
          <a:sy n="104" d="100"/>
        </p:scale>
        <p:origin x="80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EF85B2-7534-4761-B2F0-FC8534229891}"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8CB68-113F-4823-8489-4ECEF1DB2CEF}" type="slidenum">
              <a:rPr lang="en-US" smtClean="0"/>
              <a:t>‹#›</a:t>
            </a:fld>
            <a:endParaRPr lang="en-US"/>
          </a:p>
        </p:txBody>
      </p:sp>
      <p:sp>
        <p:nvSpPr>
          <p:cNvPr id="7" name="Rectangle 6"/>
          <p:cNvSpPr/>
          <p:nvPr userDrawn="1"/>
        </p:nvSpPr>
        <p:spPr>
          <a:xfrm rot="10800000">
            <a:off x="0" y="1823"/>
            <a:ext cx="9144000" cy="98190"/>
          </a:xfrm>
          <a:prstGeom prst="rect">
            <a:avLst/>
          </a:prstGeom>
          <a:gradFill flip="none" rotWithShape="1">
            <a:gsLst>
              <a:gs pos="0">
                <a:srgbClr val="3383CB"/>
              </a:gs>
              <a:gs pos="50000">
                <a:schemeClr val="accent1">
                  <a:lumMod val="40000"/>
                  <a:lumOff val="60000"/>
                </a:schemeClr>
              </a:gs>
              <a:gs pos="100000">
                <a:schemeClr val="bg1"/>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362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F85B2-7534-4761-B2F0-FC8534229891}"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59447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F85B2-7534-4761-B2F0-FC8534229891}"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249901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EF85B2-7534-4761-B2F0-FC8534229891}"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404836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EF85B2-7534-4761-B2F0-FC8534229891}"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211310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EF85B2-7534-4761-B2F0-FC8534229891}"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232424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EF85B2-7534-4761-B2F0-FC8534229891}"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2987820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EF85B2-7534-4761-B2F0-FC8534229891}"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1129281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EF85B2-7534-4761-B2F0-FC8534229891}" type="datetimeFigureOut">
              <a:rPr lang="en-US" smtClean="0"/>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302811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EF85B2-7534-4761-B2F0-FC8534229891}"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3360912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1EF85B2-7534-4761-B2F0-FC8534229891}"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48CB68-113F-4823-8489-4ECEF1DB2CEF}" type="slidenum">
              <a:rPr lang="en-US" smtClean="0"/>
              <a:t>‹#›</a:t>
            </a:fld>
            <a:endParaRPr lang="en-US"/>
          </a:p>
        </p:txBody>
      </p:sp>
    </p:spTree>
    <p:extLst>
      <p:ext uri="{BB962C8B-B14F-4D97-AF65-F5344CB8AC3E}">
        <p14:creationId xmlns:p14="http://schemas.microsoft.com/office/powerpoint/2010/main" val="3568152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85B2-7534-4761-B2F0-FC8534229891}" type="datetimeFigureOut">
              <a:rPr lang="en-US" smtClean="0"/>
              <a:t>11/22/2021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48CB68-113F-4823-8489-4ECEF1DB2CEF}" type="slidenum">
              <a:rPr lang="en-US" smtClean="0"/>
              <a:t>‹#›</a:t>
            </a:fld>
            <a:endParaRPr lang="en-US"/>
          </a:p>
        </p:txBody>
      </p:sp>
      <p:sp>
        <p:nvSpPr>
          <p:cNvPr id="7" name="Rectangle 6"/>
          <p:cNvSpPr/>
          <p:nvPr userDrawn="1"/>
        </p:nvSpPr>
        <p:spPr>
          <a:xfrm>
            <a:off x="0" y="6483178"/>
            <a:ext cx="9144000" cy="374822"/>
          </a:xfrm>
          <a:prstGeom prst="rect">
            <a:avLst/>
          </a:prstGeom>
          <a:gradFill flip="none" rotWithShape="1">
            <a:gsLst>
              <a:gs pos="0">
                <a:srgbClr val="3383CB"/>
              </a:gs>
              <a:gs pos="50000">
                <a:schemeClr val="accent1">
                  <a:lumMod val="40000"/>
                  <a:lumOff val="60000"/>
                </a:schemeClr>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rot="10800000">
            <a:off x="0" y="1823"/>
            <a:ext cx="9144000" cy="98190"/>
          </a:xfrm>
          <a:prstGeom prst="rect">
            <a:avLst/>
          </a:prstGeom>
          <a:gradFill flip="none" rotWithShape="1">
            <a:gsLst>
              <a:gs pos="0">
                <a:srgbClr val="3383CB"/>
              </a:gs>
              <a:gs pos="50000">
                <a:schemeClr val="accent1">
                  <a:lumMod val="40000"/>
                  <a:lumOff val="60000"/>
                </a:schemeClr>
              </a:gs>
              <a:gs pos="100000">
                <a:schemeClr val="bg1"/>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7515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nytimes.com/2020/06/18/insider/nikole-hannah-jones-1619.html"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www.nytimes.com/2020/06/18/insider/nikole-hannah-jones-1619.html"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www.realclearinvestigations.com/articles/2020/01/31/disputed_ny_times_1619_project_is_already_shaping_kids_minds_on_race_bias_122192.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hyperlink" Target="https://pulitzercenter.org/builder/lesson/activities-extend-student-engagement-26505"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realclearinvestigations.com/articles/2020/01/31/disputed_ny_times_1619_project_is_already_shaping_kids_minds_on_race_bias_122192.html" TargetMode="Externa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s://pulitzercenter.shorthandstories.com/2019-annual-report/index.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books.google.com/books?id=abZdDwAAQBAJ&amp;pg=PA150&amp;lpg=PA150&amp;dq=%22To+be+less+white+is+to+be+less+racially+oppressive%E2%80%9D&amp;source=bl&amp;ots=7VrQ9QYI-h&amp;sig=ACfU3U0abyEF6ho2A2MRLHTPUdMwCR2paA&amp;hl=en&amp;sa=X&amp;ved=2ahUKEwiTz-TMnI3tAhXVi54KHfGRDsAQ6AEwAnoECAYQAg#v=onepage&amp;q=%22To%20be%20less%20white%20is%20to%20be%20less%20racially%20oppressive%E2%80%9D&amp;f=false" TargetMode="External"/><Relationship Id="rId2" Type="http://schemas.openxmlformats.org/officeDocument/2006/relationships/hyperlink" Target="https://books.google.com/books?id=6pNbDwAAQBAJ&amp;pg=PA19&amp;lpg=PA19&amp;dq=%E2%80%9CThe+only+remedy+to+racist+discrimination+is+antiracist+discrimination%22&amp;source=bl&amp;ots=_0CTLgOqEv&amp;sig=ACfU3U2j1s4L_h0O5cobvFrhEreimPrOGA&amp;hl=en&amp;sa=X&amp;ved=2ahUKEwiZhfWhsNPsAhWDKn0KHXGlABkQ6AEwBXoECAEQAg#v=onepage&amp;q&amp;f=false"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hyperlink" Target="https://www.wvpublic.org/section/education/2021-08-12/new-head-of-national-school-boards-association-talks-masks-critical-race-theory-and-ways-forward-post-pandemic"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nomadpress.net/the-learning-center/social-justice-for-kids/"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ideo" Target="https://www.youtube.com/embed/kiMPisc9z7g?start=20&amp;feature=oembed" TargetMode="Externa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hyperlink" Target="https://www.aei.org/education/what-the-critical-race-theory-debate-misses-we-really-dont-know-whats-happening-in-our-classrooms/" TargetMode="External"/><Relationship Id="rId2" Type="http://schemas.openxmlformats.org/officeDocument/2006/relationships/hyperlink" Target="https://www.wral.com/gop-lawmakers-want-school-materials-listed-online/19660358/" TargetMode="Externa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goldwaterinstitute.org/localcontro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hyperlink" Target="https://cptl.asu.edu/Civic-Literacy-Curriculum-Question-73"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ptl.asu.edu/Civic-Literacy-Curriculum-Question-108"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hyperlink" Target="https://indefenseofliberty.blog/2019/07/16/has-red-for-ed-turned-its-back-on-its-supporters/"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hyperlink" Target="https://indefenseofliberty.blog/2019/07/16/has-red-for-ed-turned-its-back-on-its-supporters/"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indefenseofliberty.blog/2019/07/16/has-red-for-ed-turned-its-back-on-its-supporters/"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indefenseofliberty.blog/2019/07/16/has-red-for-ed-turned-its-back-on-its-supporters/" TargetMode="Externa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90701" y="2808749"/>
            <a:ext cx="4911634" cy="1325563"/>
          </a:xfrm>
        </p:spPr>
        <p:txBody>
          <a:bodyPr vert="horz" lIns="91440" tIns="45720" rIns="91440" bIns="45720" rtlCol="0" anchor="ctr">
            <a:normAutofit fontScale="90000"/>
          </a:bodyPr>
          <a:lstStyle/>
          <a:p>
            <a:pPr algn="r"/>
            <a:r>
              <a:rPr lang="en-US" sz="3100" b="1" dirty="0"/>
              <a:t>Stopping Politics in K-12 with </a:t>
            </a:r>
            <a:r>
              <a:rPr lang="en-US" sz="4000" b="1" dirty="0"/>
              <a:t>Academic Transparency</a:t>
            </a:r>
            <a:br>
              <a:rPr lang="en-US" sz="2400" dirty="0"/>
            </a:br>
            <a:endParaRPr lang="en-US" sz="2400" dirty="0"/>
          </a:p>
        </p:txBody>
      </p:sp>
      <p:sp>
        <p:nvSpPr>
          <p:cNvPr id="16" name="Freeform: Shape 15">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4EBFEF4-D99E-421B-B92E-A0DE9D5167A9}"/>
              </a:ext>
            </a:extLst>
          </p:cNvPr>
          <p:cNvPicPr>
            <a:picLocks noChangeAspect="1"/>
          </p:cNvPicPr>
          <p:nvPr/>
        </p:nvPicPr>
        <p:blipFill>
          <a:blip r:embed="rId2"/>
          <a:stretch>
            <a:fillRect/>
          </a:stretch>
        </p:blipFill>
        <p:spPr>
          <a:xfrm>
            <a:off x="322325" y="450403"/>
            <a:ext cx="3513490" cy="2670253"/>
          </a:xfrm>
          <a:prstGeom prst="rect">
            <a:avLst/>
          </a:prstGeom>
        </p:spPr>
      </p:pic>
      <p:pic>
        <p:nvPicPr>
          <p:cNvPr id="11" name="Picture 10" descr="Logo, company name&#10;&#10;Description automatically generated">
            <a:extLst>
              <a:ext uri="{FF2B5EF4-FFF2-40B4-BE49-F238E27FC236}">
                <a16:creationId xmlns:a16="http://schemas.microsoft.com/office/drawing/2014/main" id="{B5DBCFC2-BBBD-40B0-A8FA-D8039AAE0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326" y="3471531"/>
            <a:ext cx="2166396" cy="2323213"/>
          </a:xfrm>
          <a:prstGeom prst="rect">
            <a:avLst/>
          </a:prstGeom>
        </p:spPr>
      </p:pic>
      <p:sp>
        <p:nvSpPr>
          <p:cNvPr id="24" name="TextBox 23">
            <a:extLst>
              <a:ext uri="{FF2B5EF4-FFF2-40B4-BE49-F238E27FC236}">
                <a16:creationId xmlns:a16="http://schemas.microsoft.com/office/drawing/2014/main" id="{3CB368BD-F178-4DC1-9970-9A6619822157}"/>
              </a:ext>
            </a:extLst>
          </p:cNvPr>
          <p:cNvSpPr txBox="1"/>
          <p:nvPr/>
        </p:nvSpPr>
        <p:spPr>
          <a:xfrm>
            <a:off x="4717868" y="6090647"/>
            <a:ext cx="4628604" cy="341632"/>
          </a:xfrm>
          <a:prstGeom prst="rect">
            <a:avLst/>
          </a:prstGeom>
          <a:noFill/>
        </p:spPr>
        <p:txBody>
          <a:bodyPr wrap="square">
            <a:spAutoFit/>
          </a:bodyPr>
          <a:lstStyle/>
          <a:p>
            <a:pPr defTabSz="914400">
              <a:lnSpc>
                <a:spcPct val="90000"/>
              </a:lnSpc>
              <a:spcAft>
                <a:spcPts val="600"/>
              </a:spcAft>
            </a:pPr>
            <a:r>
              <a:rPr lang="en-US" sz="1800" dirty="0"/>
              <a:t>Van Sittert Center for Constitutional Advocacy</a:t>
            </a:r>
          </a:p>
        </p:txBody>
      </p:sp>
    </p:spTree>
    <p:extLst>
      <p:ext uri="{BB962C8B-B14F-4D97-AF65-F5344CB8AC3E}">
        <p14:creationId xmlns:p14="http://schemas.microsoft.com/office/powerpoint/2010/main" val="324315001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90EE6C-D683-449D-8796-8D84E233BF76}"/>
              </a:ext>
            </a:extLst>
          </p:cNvPr>
          <p:cNvSpPr>
            <a:spLocks noGrp="1"/>
          </p:cNvSpPr>
          <p:nvPr>
            <p:ph idx="1"/>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“Principals Need Help Building Anti-Racist Schools </a:t>
            </a: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lang="en-US" altLang="en-US" sz="2400" b="1"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altLang="en-US" sz="2400" b="0" i="1"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…make social justice, equity, and anti-racism more prominent in the curriculum. The key…is hiring the right people and having the backing from the top…</a:t>
            </a: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lang="en-US" altLang="en-US" sz="2400" i="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altLang="en-US" sz="2400" b="0" i="1"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…developing new syllabi and experiences for aspiring school leaders…”</a:t>
            </a:r>
            <a:endParaRPr kumimoji="0" lang="en-US" altLang="en-US" sz="700" b="0" i="0" u="none" strike="noStrike" cap="none" normalizeH="0" baseline="0" dirty="0">
              <a:ln>
                <a:noFill/>
              </a:ln>
              <a:solidFill>
                <a:schemeClr val="tx1"/>
              </a:solidFill>
              <a:effectLst/>
            </a:endParaRPr>
          </a:p>
        </p:txBody>
      </p:sp>
      <p:sp>
        <p:nvSpPr>
          <p:cNvPr id="5" name="TextBox 4">
            <a:extLst>
              <a:ext uri="{FF2B5EF4-FFF2-40B4-BE49-F238E27FC236}">
                <a16:creationId xmlns:a16="http://schemas.microsoft.com/office/drawing/2014/main" id="{2C7EDF0F-5AFF-40DE-89C8-A2D1F848267B}"/>
              </a:ext>
            </a:extLst>
          </p:cNvPr>
          <p:cNvSpPr txBox="1"/>
          <p:nvPr/>
        </p:nvSpPr>
        <p:spPr>
          <a:xfrm>
            <a:off x="219348" y="6642556"/>
            <a:ext cx="9995806" cy="215444"/>
          </a:xfrm>
          <a:prstGeom prst="rect">
            <a:avLst/>
          </a:prstGeom>
          <a:noFill/>
        </p:spPr>
        <p:txBody>
          <a:bodyPr wrap="square">
            <a:spAutoFit/>
          </a:bodyPr>
          <a:lstStyle/>
          <a:p>
            <a:r>
              <a:rPr lang="en-US" sz="800" dirty="0"/>
              <a:t>https://www.edweek.org/leadership/principals-need-help-building-anti-racist-schools/2020/09?r=1480413213&amp;cmp=eml-enl-eu-news2&amp;M=59710439&amp;U=&amp;UUID=85ec34aa2ce3d4f15d60e72e6f86cde1</a:t>
            </a:r>
          </a:p>
        </p:txBody>
      </p:sp>
      <p:pic>
        <p:nvPicPr>
          <p:cNvPr id="6" name="Picture 8">
            <a:extLst>
              <a:ext uri="{FF2B5EF4-FFF2-40B4-BE49-F238E27FC236}">
                <a16:creationId xmlns:a16="http://schemas.microsoft.com/office/drawing/2014/main" id="{11C5B27B-DD47-448A-A245-CB9E7A4F9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411" b="17821"/>
          <a:stretch>
            <a:fillRect/>
          </a:stretch>
        </p:blipFill>
        <p:spPr bwMode="auto">
          <a:xfrm>
            <a:off x="573343" y="981142"/>
            <a:ext cx="4676915" cy="4591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2414BFB-20C4-4D76-B3D5-F2A520861B3C}"/>
              </a:ext>
            </a:extLst>
          </p:cNvPr>
          <p:cNvSpPr txBox="1"/>
          <p:nvPr/>
        </p:nvSpPr>
        <p:spPr>
          <a:xfrm>
            <a:off x="418374" y="252966"/>
            <a:ext cx="8168277" cy="36933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Published in the “Education Newspaper of Record” Education Week (Fall 2020):</a:t>
            </a:r>
            <a:endParaRPr kumimoji="0" lang="en-US" altLang="en-US" sz="900" b="0" i="0" u="none" strike="noStrike" cap="none" normalizeH="0" baseline="0" dirty="0">
              <a:ln>
                <a:noFill/>
              </a:ln>
              <a:solidFill>
                <a:schemeClr val="tx1"/>
              </a:solidFill>
              <a:effectLst/>
            </a:endParaRPr>
          </a:p>
        </p:txBody>
      </p:sp>
      <p:sp>
        <p:nvSpPr>
          <p:cNvPr id="9" name="Rectangle 8">
            <a:extLst>
              <a:ext uri="{FF2B5EF4-FFF2-40B4-BE49-F238E27FC236}">
                <a16:creationId xmlns:a16="http://schemas.microsoft.com/office/drawing/2014/main" id="{FFF99C86-3AFF-4F04-8B3A-D429DBAA74F2}"/>
              </a:ext>
            </a:extLst>
          </p:cNvPr>
          <p:cNvSpPr/>
          <p:nvPr/>
        </p:nvSpPr>
        <p:spPr>
          <a:xfrm>
            <a:off x="674503" y="4130461"/>
            <a:ext cx="7748432" cy="1269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D07BDB-1D7C-414C-9CFE-D95F9E45A4DF}"/>
              </a:ext>
            </a:extLst>
          </p:cNvPr>
          <p:cNvSpPr/>
          <p:nvPr/>
        </p:nvSpPr>
        <p:spPr>
          <a:xfrm>
            <a:off x="652985" y="1905923"/>
            <a:ext cx="7748432" cy="20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nip Diagonal Corner Rectangle 4">
            <a:extLst>
              <a:ext uri="{FF2B5EF4-FFF2-40B4-BE49-F238E27FC236}">
                <a16:creationId xmlns:a16="http://schemas.microsoft.com/office/drawing/2014/main" id="{87138925-F00E-495C-BE48-9ECAACBA38B3}"/>
              </a:ext>
            </a:extLst>
          </p:cNvPr>
          <p:cNvSpPr/>
          <p:nvPr/>
        </p:nvSpPr>
        <p:spPr>
          <a:xfrm>
            <a:off x="582088" y="1534292"/>
            <a:ext cx="7840847" cy="3803096"/>
          </a:xfrm>
          <a:prstGeom prst="snip2Diag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61841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8"/>
          <p:cNvPicPr>
            <a:picLocks noChangeAspect="1" noChangeArrowheads="1"/>
          </p:cNvPicPr>
          <p:nvPr/>
        </p:nvPicPr>
        <p:blipFill>
          <a:blip r:embed="rId2">
            <a:extLst>
              <a:ext uri="{28A0092B-C50C-407E-A947-70E740481C1C}">
                <a14:useLocalDpi xmlns:a14="http://schemas.microsoft.com/office/drawing/2010/main" val="0"/>
              </a:ext>
            </a:extLst>
          </a:blip>
          <a:srcRect t="29411" b="17821"/>
          <a:stretch>
            <a:fillRect/>
          </a:stretch>
        </p:blipFill>
        <p:spPr bwMode="auto">
          <a:xfrm>
            <a:off x="367425" y="789299"/>
            <a:ext cx="4676915" cy="4591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p:cNvSpPr>
            <a:spLocks noChangeArrowheads="1"/>
          </p:cNvSpPr>
          <p:nvPr/>
        </p:nvSpPr>
        <p:spPr bwMode="auto">
          <a:xfrm>
            <a:off x="167620" y="1197862"/>
            <a:ext cx="9128779" cy="4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2" name="Rectangle 10"/>
          <p:cNvSpPr>
            <a:spLocks noChangeArrowheads="1"/>
          </p:cNvSpPr>
          <p:nvPr/>
        </p:nvSpPr>
        <p:spPr bwMode="auto">
          <a:xfrm>
            <a:off x="492286" y="913822"/>
            <a:ext cx="8268929"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771900" algn="l"/>
              </a:tabLst>
              <a:defRPr>
                <a:solidFill>
                  <a:schemeClr val="tx1"/>
                </a:solidFill>
                <a:latin typeface="Arial" panose="020B0604020202020204" pitchFamily="34" charset="0"/>
              </a:defRPr>
            </a:lvl1pPr>
            <a:lvl2pPr eaLnBrk="0" fontAlgn="base" hangingPunct="0">
              <a:spcBef>
                <a:spcPct val="0"/>
              </a:spcBef>
              <a:spcAft>
                <a:spcPct val="0"/>
              </a:spcAft>
              <a:tabLst>
                <a:tab pos="3771900" algn="l"/>
              </a:tabLst>
              <a:defRPr>
                <a:solidFill>
                  <a:schemeClr val="tx1"/>
                </a:solidFill>
                <a:latin typeface="Arial" panose="020B0604020202020204" pitchFamily="34" charset="0"/>
              </a:defRPr>
            </a:lvl2pPr>
            <a:lvl3pPr eaLnBrk="0" fontAlgn="base" hangingPunct="0">
              <a:spcBef>
                <a:spcPct val="0"/>
              </a:spcBef>
              <a:spcAft>
                <a:spcPct val="0"/>
              </a:spcAft>
              <a:tabLst>
                <a:tab pos="3771900" algn="l"/>
              </a:tabLst>
              <a:defRPr>
                <a:solidFill>
                  <a:schemeClr val="tx1"/>
                </a:solidFill>
                <a:latin typeface="Arial" panose="020B0604020202020204" pitchFamily="34" charset="0"/>
              </a:defRPr>
            </a:lvl3pPr>
            <a:lvl4pPr eaLnBrk="0" fontAlgn="base" hangingPunct="0">
              <a:spcBef>
                <a:spcPct val="0"/>
              </a:spcBef>
              <a:spcAft>
                <a:spcPct val="0"/>
              </a:spcAft>
              <a:tabLst>
                <a:tab pos="3771900" algn="l"/>
              </a:tabLst>
              <a:defRPr>
                <a:solidFill>
                  <a:schemeClr val="tx1"/>
                </a:solidFill>
                <a:latin typeface="Arial" panose="020B0604020202020204" pitchFamily="34" charset="0"/>
              </a:defRPr>
            </a:lvl4pPr>
            <a:lvl5pPr eaLnBrk="0" fontAlgn="base" hangingPunct="0">
              <a:spcBef>
                <a:spcPct val="0"/>
              </a:spcBef>
              <a:spcAft>
                <a:spcPct val="0"/>
              </a:spcAft>
              <a:tabLst>
                <a:tab pos="3771900" algn="l"/>
              </a:tabLst>
              <a:defRPr>
                <a:solidFill>
                  <a:schemeClr val="tx1"/>
                </a:solidFill>
                <a:latin typeface="Arial" panose="020B0604020202020204" pitchFamily="34" charset="0"/>
              </a:defRPr>
            </a:lvl5pPr>
            <a:lvl6pPr eaLnBrk="0" fontAlgn="base" hangingPunct="0">
              <a:spcBef>
                <a:spcPct val="0"/>
              </a:spcBef>
              <a:spcAft>
                <a:spcPct val="0"/>
              </a:spcAft>
              <a:tabLst>
                <a:tab pos="3771900" algn="l"/>
              </a:tabLst>
              <a:defRPr>
                <a:solidFill>
                  <a:schemeClr val="tx1"/>
                </a:solidFill>
                <a:latin typeface="Arial" panose="020B0604020202020204" pitchFamily="34" charset="0"/>
              </a:defRPr>
            </a:lvl6pPr>
            <a:lvl7pPr eaLnBrk="0" fontAlgn="base" hangingPunct="0">
              <a:spcBef>
                <a:spcPct val="0"/>
              </a:spcBef>
              <a:spcAft>
                <a:spcPct val="0"/>
              </a:spcAft>
              <a:tabLst>
                <a:tab pos="3771900" algn="l"/>
              </a:tabLst>
              <a:defRPr>
                <a:solidFill>
                  <a:schemeClr val="tx1"/>
                </a:solidFill>
                <a:latin typeface="Arial" panose="020B0604020202020204" pitchFamily="34" charset="0"/>
              </a:defRPr>
            </a:lvl7pPr>
            <a:lvl8pPr eaLnBrk="0" fontAlgn="base" hangingPunct="0">
              <a:spcBef>
                <a:spcPct val="0"/>
              </a:spcBef>
              <a:spcAft>
                <a:spcPct val="0"/>
              </a:spcAft>
              <a:tabLst>
                <a:tab pos="3771900" algn="l"/>
              </a:tabLst>
              <a:defRPr>
                <a:solidFill>
                  <a:schemeClr val="tx1"/>
                </a:solidFill>
                <a:latin typeface="Arial" panose="020B0604020202020204" pitchFamily="34" charset="0"/>
              </a:defRPr>
            </a:lvl8pPr>
            <a:lvl9pPr eaLnBrk="0" fontAlgn="base" hangingPunct="0">
              <a:spcBef>
                <a:spcPct val="0"/>
              </a:spcBef>
              <a:spcAft>
                <a:spcPct val="0"/>
              </a:spcAft>
              <a:tabLst>
                <a:tab pos="37719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771900" algn="l"/>
              </a:tabLst>
            </a:pPr>
            <a:br>
              <a:rPr kumimoji="0" lang="en-US" altLang="en-US" sz="2000" b="0" i="0" u="none" strike="noStrike" cap="none" normalizeH="0" baseline="0" dirty="0">
                <a:ln>
                  <a:noFill/>
                </a:ln>
                <a:solidFill>
                  <a:schemeClr val="tx1"/>
                </a:solidFill>
                <a:effectLst/>
                <a:latin typeface="+mn-lt"/>
              </a:rPr>
            </a:br>
            <a:endParaRPr kumimoji="0" lang="en-US" altLang="en-US" sz="20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altLang="en-US" sz="24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“Same old Civics Ed. Won’t Save Us</a:t>
            </a:r>
            <a:endParaRPr kumimoji="0" lang="en-US" altLang="en-US" sz="2400" b="0" i="0" u="none" strike="noStrike" cap="none" normalizeH="0" baseline="0" dirty="0">
              <a:ln>
                <a:noFill/>
              </a:ln>
              <a:solidFill>
                <a:schemeClr val="tx1"/>
              </a:solidFill>
              <a:effectLst/>
              <a:latin typeface="+mn-lt"/>
            </a:endParaRPr>
          </a:p>
          <a:p>
            <a:r>
              <a:rPr lang="en-US" sz="2400" i="1" dirty="0">
                <a:latin typeface="+mn-lt"/>
              </a:rPr>
              <a:t>We do not need this restoration of American civic education. We need a total reconstruction…</a:t>
            </a:r>
          </a:p>
          <a:p>
            <a:endParaRPr lang="en-US" sz="2400" i="1" dirty="0">
              <a:latin typeface="+mn-lt"/>
            </a:endParaRPr>
          </a:p>
          <a:p>
            <a:r>
              <a:rPr lang="en-US" sz="2400" i="1" dirty="0">
                <a:latin typeface="+mn-lt"/>
              </a:rPr>
              <a:t>1. Facts and patriotism are not the answer.</a:t>
            </a:r>
          </a:p>
          <a:p>
            <a:r>
              <a:rPr lang="en-US" sz="2400" i="1" dirty="0">
                <a:latin typeface="+mn-lt"/>
              </a:rPr>
              <a:t>2. It’s long past time to confront white supremacy.</a:t>
            </a:r>
          </a:p>
          <a:p>
            <a:r>
              <a:rPr lang="en-US" sz="2400" i="1" dirty="0">
                <a:latin typeface="+mn-lt"/>
              </a:rPr>
              <a:t>3. Every teacher is a civics teacher.</a:t>
            </a:r>
          </a:p>
          <a:p>
            <a:endParaRPr lang="en-US" sz="2400" i="1" dirty="0">
              <a:latin typeface="+mn-lt"/>
            </a:endParaRPr>
          </a:p>
          <a:p>
            <a:r>
              <a:rPr lang="en-US" sz="2400" i="1" dirty="0">
                <a:latin typeface="+mn-lt"/>
              </a:rPr>
              <a:t>Teachers of all subjects can and must connect their subject areas to real-world issues if schools hope to sustain democracy. ”</a:t>
            </a:r>
          </a:p>
        </p:txBody>
      </p:sp>
      <p:sp>
        <p:nvSpPr>
          <p:cNvPr id="2" name="Rectangle 1"/>
          <p:cNvSpPr/>
          <p:nvPr/>
        </p:nvSpPr>
        <p:spPr>
          <a:xfrm>
            <a:off x="49437" y="6677636"/>
            <a:ext cx="9100868" cy="200055"/>
          </a:xfrm>
          <a:prstGeom prst="rect">
            <a:avLst/>
          </a:prstGeom>
        </p:spPr>
        <p:txBody>
          <a:bodyPr wrap="square">
            <a:spAutoFit/>
          </a:bodyPr>
          <a:lstStyle/>
          <a:p>
            <a:r>
              <a:rPr lang="en-US" sz="700" dirty="0"/>
              <a:t>https://www.edweek.org/teaching-learning/opinion-same-old-civics-ed-wont-save-us/2021/01</a:t>
            </a:r>
          </a:p>
        </p:txBody>
      </p:sp>
      <p:sp>
        <p:nvSpPr>
          <p:cNvPr id="5" name="Rectangle 4"/>
          <p:cNvSpPr/>
          <p:nvPr/>
        </p:nvSpPr>
        <p:spPr>
          <a:xfrm>
            <a:off x="489702" y="3026898"/>
            <a:ext cx="8364400" cy="36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21676" y="4373736"/>
            <a:ext cx="8364400" cy="1455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9809" y="1375285"/>
            <a:ext cx="8364400" cy="1311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EB8DEA3E-33EF-4AAB-9BAC-98B4C6FD6F19}"/>
              </a:ext>
            </a:extLst>
          </p:cNvPr>
          <p:cNvSpPr txBox="1"/>
          <p:nvPr/>
        </p:nvSpPr>
        <p:spPr>
          <a:xfrm>
            <a:off x="418374" y="252966"/>
            <a:ext cx="8168277" cy="36933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Published in the “Education Newspaper of Record” Education Week (Spring 2021):</a:t>
            </a:r>
            <a:endParaRPr kumimoji="0" lang="en-US" altLang="en-US" sz="900" b="0" i="0" u="none" strike="noStrike" cap="none" normalizeH="0" baseline="0" dirty="0">
              <a:ln>
                <a:noFill/>
              </a:ln>
              <a:solidFill>
                <a:schemeClr val="tx1"/>
              </a:solidFill>
              <a:effectLst/>
            </a:endParaRPr>
          </a:p>
        </p:txBody>
      </p:sp>
      <p:sp>
        <p:nvSpPr>
          <p:cNvPr id="25" name="Rectangle 24">
            <a:extLst>
              <a:ext uri="{FF2B5EF4-FFF2-40B4-BE49-F238E27FC236}">
                <a16:creationId xmlns:a16="http://schemas.microsoft.com/office/drawing/2014/main" id="{52BE3FF9-2626-4386-95F5-9A0C63C9D9D6}"/>
              </a:ext>
            </a:extLst>
          </p:cNvPr>
          <p:cNvSpPr/>
          <p:nvPr/>
        </p:nvSpPr>
        <p:spPr>
          <a:xfrm>
            <a:off x="556825" y="3429000"/>
            <a:ext cx="8364400" cy="36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65B0C40-2DA0-4755-A3A3-5A232D27A91B}"/>
              </a:ext>
            </a:extLst>
          </p:cNvPr>
          <p:cNvSpPr/>
          <p:nvPr/>
        </p:nvSpPr>
        <p:spPr>
          <a:xfrm>
            <a:off x="521676" y="3796654"/>
            <a:ext cx="8364400" cy="3668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nip Diagonal Corner Rectangle 5"/>
          <p:cNvSpPr/>
          <p:nvPr/>
        </p:nvSpPr>
        <p:spPr>
          <a:xfrm>
            <a:off x="367425" y="1483805"/>
            <a:ext cx="8608955" cy="4292892"/>
          </a:xfrm>
          <a:prstGeom prst="snip2Diag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82123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P spid="25" grpId="0" animBg="1"/>
      <p:bldP spid="26"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73" y="117476"/>
            <a:ext cx="7886700" cy="1325563"/>
          </a:xfrm>
        </p:spPr>
        <p:txBody>
          <a:bodyPr>
            <a:normAutofit/>
          </a:bodyPr>
          <a:lstStyle/>
          <a:p>
            <a:r>
              <a:rPr lang="en-US" sz="3200" b="1" i="1" dirty="0"/>
              <a:t>New York Times </a:t>
            </a:r>
            <a:r>
              <a:rPr lang="en-US" sz="3200" b="1" dirty="0"/>
              <a:t>1619 Project</a:t>
            </a:r>
            <a:br>
              <a:rPr lang="en-US" sz="3200" dirty="0"/>
            </a:br>
            <a:r>
              <a:rPr lang="en-US" sz="2000" dirty="0"/>
              <a:t>Rewriting American History for the Next Generation</a:t>
            </a:r>
            <a:endParaRPr lang="en-US" sz="3200" dirty="0"/>
          </a:p>
        </p:txBody>
      </p:sp>
      <p:pic>
        <p:nvPicPr>
          <p:cNvPr id="6" name="Picture 5"/>
          <p:cNvPicPr/>
          <p:nvPr/>
        </p:nvPicPr>
        <p:blipFill rotWithShape="1">
          <a:blip r:embed="rId2">
            <a:extLst>
              <a:ext uri="{28A0092B-C50C-407E-A947-70E740481C1C}">
                <a14:useLocalDpi xmlns:a14="http://schemas.microsoft.com/office/drawing/2010/main" val="0"/>
              </a:ext>
            </a:extLst>
          </a:blip>
          <a:srcRect l="33579" t="7450" b="66721"/>
          <a:stretch/>
        </p:blipFill>
        <p:spPr bwMode="auto">
          <a:xfrm>
            <a:off x="711732" y="1793383"/>
            <a:ext cx="7886700" cy="18717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sp>
        <p:nvSpPr>
          <p:cNvPr id="12" name="Rectangle 11"/>
          <p:cNvSpPr/>
          <p:nvPr/>
        </p:nvSpPr>
        <p:spPr>
          <a:xfrm>
            <a:off x="145098" y="6604084"/>
            <a:ext cx="4572000" cy="253916"/>
          </a:xfrm>
          <a:prstGeom prst="rect">
            <a:avLst/>
          </a:prstGeom>
        </p:spPr>
        <p:txBody>
          <a:bodyPr>
            <a:spAutoFit/>
          </a:bodyPr>
          <a:lstStyle/>
          <a:p>
            <a:r>
              <a:rPr lang="en-US" sz="1050" dirty="0">
                <a:hlinkClick r:id="rId3"/>
              </a:rPr>
              <a:t>https://www.nytimes.com/2020/06/18/insider/nikole-hannah-jones-1619.html</a:t>
            </a:r>
            <a:r>
              <a:rPr lang="en-US" sz="1050" dirty="0"/>
              <a:t> </a:t>
            </a:r>
          </a:p>
        </p:txBody>
      </p:sp>
      <p:sp>
        <p:nvSpPr>
          <p:cNvPr id="3" name="Rectangle 2">
            <a:extLst>
              <a:ext uri="{FF2B5EF4-FFF2-40B4-BE49-F238E27FC236}">
                <a16:creationId xmlns:a16="http://schemas.microsoft.com/office/drawing/2014/main" id="{B6F4A489-8FA2-45D2-B620-2D82CDF60CCA}"/>
              </a:ext>
            </a:extLst>
          </p:cNvPr>
          <p:cNvSpPr/>
          <p:nvPr/>
        </p:nvSpPr>
        <p:spPr>
          <a:xfrm>
            <a:off x="4229051" y="2984171"/>
            <a:ext cx="3993420" cy="35619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45A510-7B63-4F14-9242-9FADED36088C}"/>
              </a:ext>
            </a:extLst>
          </p:cNvPr>
          <p:cNvSpPr/>
          <p:nvPr/>
        </p:nvSpPr>
        <p:spPr>
          <a:xfrm>
            <a:off x="711732" y="3342791"/>
            <a:ext cx="7510739" cy="35619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640080" y="4246499"/>
            <a:ext cx="7958352" cy="9854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69506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273" y="117476"/>
            <a:ext cx="7886700" cy="1325563"/>
          </a:xfrm>
        </p:spPr>
        <p:txBody>
          <a:bodyPr>
            <a:normAutofit/>
          </a:bodyPr>
          <a:lstStyle/>
          <a:p>
            <a:r>
              <a:rPr lang="en-US" sz="3200" b="1" i="1"/>
              <a:t>New York Times </a:t>
            </a:r>
            <a:r>
              <a:rPr lang="en-US" sz="3200" b="1"/>
              <a:t>1619 Project</a:t>
            </a:r>
            <a:br>
              <a:rPr lang="en-US" sz="3200"/>
            </a:br>
            <a:r>
              <a:rPr lang="en-US" sz="2000"/>
              <a:t>Rewriting American History for the Next Generation</a:t>
            </a:r>
            <a:endParaRPr lang="en-US" sz="3200" dirty="0"/>
          </a:p>
        </p:txBody>
      </p:sp>
      <p:pic>
        <p:nvPicPr>
          <p:cNvPr id="4" name="Picture 3"/>
          <p:cNvPicPr/>
          <p:nvPr/>
        </p:nvPicPr>
        <p:blipFill>
          <a:blip r:embed="rId2"/>
          <a:stretch>
            <a:fillRect/>
          </a:stretch>
        </p:blipFill>
        <p:spPr>
          <a:xfrm>
            <a:off x="302408" y="2110974"/>
            <a:ext cx="8580940" cy="19926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Rectangle 11"/>
          <p:cNvSpPr/>
          <p:nvPr/>
        </p:nvSpPr>
        <p:spPr>
          <a:xfrm>
            <a:off x="145098" y="6604084"/>
            <a:ext cx="4572000" cy="253916"/>
          </a:xfrm>
          <a:prstGeom prst="rect">
            <a:avLst/>
          </a:prstGeom>
        </p:spPr>
        <p:txBody>
          <a:bodyPr>
            <a:spAutoFit/>
          </a:bodyPr>
          <a:lstStyle/>
          <a:p>
            <a:r>
              <a:rPr lang="en-US" sz="1050">
                <a:hlinkClick r:id="rId3"/>
              </a:rPr>
              <a:t>https://www.nytimes.com/2020/06/18/insider/nikole-hannah-jones-1619.html</a:t>
            </a:r>
            <a:r>
              <a:rPr lang="en-US" sz="1050"/>
              <a:t> </a:t>
            </a:r>
            <a:endParaRPr lang="en-US" sz="1050" dirty="0"/>
          </a:p>
        </p:txBody>
      </p:sp>
    </p:spTree>
    <p:extLst>
      <p:ext uri="{BB962C8B-B14F-4D97-AF65-F5344CB8AC3E}">
        <p14:creationId xmlns:p14="http://schemas.microsoft.com/office/powerpoint/2010/main" val="1439837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929" y="198559"/>
            <a:ext cx="7886700" cy="961170"/>
          </a:xfrm>
        </p:spPr>
        <p:txBody>
          <a:bodyPr>
            <a:normAutofit/>
          </a:bodyPr>
          <a:lstStyle/>
          <a:p>
            <a:r>
              <a:rPr lang="en-US" sz="3200" b="1" dirty="0"/>
              <a:t>The 1619 Project in the Classroom</a:t>
            </a:r>
          </a:p>
        </p:txBody>
      </p:sp>
      <p:pic>
        <p:nvPicPr>
          <p:cNvPr id="5" name="Picture 4"/>
          <p:cNvPicPr/>
          <p:nvPr/>
        </p:nvPicPr>
        <p:blipFill rotWithShape="1">
          <a:blip r:embed="rId2">
            <a:extLst>
              <a:ext uri="{28A0092B-C50C-407E-A947-70E740481C1C}">
                <a14:useLocalDpi xmlns:a14="http://schemas.microsoft.com/office/drawing/2010/main" val="0"/>
              </a:ext>
            </a:extLst>
          </a:blip>
          <a:srcRect r="5500" b="-983"/>
          <a:stretch/>
        </p:blipFill>
        <p:spPr bwMode="auto">
          <a:xfrm>
            <a:off x="661105" y="1653837"/>
            <a:ext cx="2426875" cy="443747"/>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73583" y="2999161"/>
            <a:ext cx="8096251" cy="2077492"/>
          </a:xfrm>
          <a:prstGeom prst="rect">
            <a:avLst/>
          </a:prstGeom>
        </p:spPr>
        <p:txBody>
          <a:bodyPr wrap="square">
            <a:spAutoFit/>
          </a:bodyPr>
          <a:lstStyle/>
          <a:p>
            <a:pPr>
              <a:spcBef>
                <a:spcPts val="40"/>
              </a:spcBef>
            </a:pPr>
            <a:r>
              <a:rPr lang="en-US" sz="2000" dirty="0">
                <a:latin typeface="Calibri" panose="020F0502020204030204" pitchFamily="34" charset="0"/>
                <a:ea typeface="Arial" panose="020B0604020202020204" pitchFamily="34" charset="0"/>
              </a:rPr>
              <a:t> </a:t>
            </a:r>
            <a:endParaRPr lang="en-US" sz="2000" dirty="0">
              <a:latin typeface="Arial" panose="020B0604020202020204" pitchFamily="34" charset="0"/>
              <a:ea typeface="Arial" panose="020B0604020202020204" pitchFamily="34" charset="0"/>
            </a:endParaRPr>
          </a:p>
          <a:p>
            <a:pPr>
              <a:lnSpc>
                <a:spcPct val="120000"/>
              </a:lnSpc>
              <a:tabLst>
                <a:tab pos="521970" algn="l"/>
                <a:tab pos="522605" algn="l"/>
              </a:tabLst>
            </a:pPr>
            <a:r>
              <a:rPr lang="en-US" sz="2000" dirty="0">
                <a:solidFill>
                  <a:srgbClr val="4B4B4B"/>
                </a:solidFill>
                <a:latin typeface="Calibri" panose="020F0502020204030204" pitchFamily="34" charset="0"/>
                <a:ea typeface="Calibri" panose="020F0502020204030204" pitchFamily="34" charset="0"/>
              </a:rPr>
              <a:t>“Shana</a:t>
            </a:r>
            <a:r>
              <a:rPr lang="en-US" sz="2000" spc="-50"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Hairston,</a:t>
            </a:r>
            <a:r>
              <a:rPr lang="en-US" sz="2000" spc="-4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a</a:t>
            </a:r>
            <a:r>
              <a:rPr lang="en-US" sz="2000" spc="-6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high</a:t>
            </a:r>
            <a:r>
              <a:rPr lang="en-US" sz="2000" spc="-60"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school</a:t>
            </a:r>
            <a:r>
              <a:rPr lang="en-US" sz="2000" spc="-7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history</a:t>
            </a:r>
            <a:r>
              <a:rPr lang="en-US" sz="2000" spc="-6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teacher</a:t>
            </a:r>
            <a:r>
              <a:rPr lang="en-US" sz="2000" spc="-7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a:t>
            </a:r>
            <a:r>
              <a:rPr lang="en-US" sz="2000" spc="-8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will</a:t>
            </a:r>
            <a:r>
              <a:rPr lang="en-US" sz="2000" spc="-11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be</a:t>
            </a:r>
            <a:r>
              <a:rPr lang="en-US" sz="2000" spc="-10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teaching</a:t>
            </a:r>
            <a:r>
              <a:rPr lang="en-US" sz="2000" spc="-100"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a</a:t>
            </a:r>
            <a:r>
              <a:rPr lang="en-US" sz="2000" spc="-70"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personal</a:t>
            </a:r>
            <a:r>
              <a:rPr lang="en-US" sz="2000" spc="-65"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finance</a:t>
            </a:r>
            <a:r>
              <a:rPr lang="en-US" sz="2000" spc="-50" dirty="0">
                <a:solidFill>
                  <a:srgbClr val="4B4B4B"/>
                </a:solidFill>
                <a:latin typeface="Calibri" panose="020F0502020204030204" pitchFamily="34" charset="0"/>
                <a:ea typeface="Calibri" panose="020F0502020204030204" pitchFamily="34" charset="0"/>
              </a:rPr>
              <a:t> </a:t>
            </a:r>
            <a:r>
              <a:rPr lang="en-US" sz="2000" dirty="0">
                <a:solidFill>
                  <a:srgbClr val="4B4B4B"/>
                </a:solidFill>
                <a:latin typeface="Calibri" panose="020F0502020204030204" pitchFamily="34" charset="0"/>
                <a:ea typeface="Calibri" panose="020F0502020204030204" pitchFamily="34" charset="0"/>
              </a:rPr>
              <a:t>class this semester and said she </a:t>
            </a:r>
            <a:r>
              <a:rPr lang="en-US" sz="2000" dirty="0">
                <a:solidFill>
                  <a:srgbClr val="4B4B4B"/>
                </a:solidFill>
                <a:highlight>
                  <a:srgbClr val="FFFF00"/>
                </a:highlight>
                <a:latin typeface="Calibri" panose="020F0502020204030204" pitchFamily="34" charset="0"/>
                <a:ea typeface="Calibri" panose="020F0502020204030204" pitchFamily="34" charset="0"/>
              </a:rPr>
              <a:t>could teach students about how capitalism works by using the 1619 Project essay linking capitalism to</a:t>
            </a:r>
            <a:r>
              <a:rPr lang="en-US" sz="2000" spc="130" dirty="0">
                <a:solidFill>
                  <a:srgbClr val="4B4B4B"/>
                </a:solidFill>
                <a:highlight>
                  <a:srgbClr val="FFFF00"/>
                </a:highlight>
                <a:latin typeface="Calibri" panose="020F0502020204030204" pitchFamily="34" charset="0"/>
                <a:ea typeface="Calibri" panose="020F0502020204030204" pitchFamily="34" charset="0"/>
              </a:rPr>
              <a:t> </a:t>
            </a:r>
            <a:r>
              <a:rPr lang="en-US" sz="2000" dirty="0">
                <a:solidFill>
                  <a:srgbClr val="4B4B4B"/>
                </a:solidFill>
                <a:highlight>
                  <a:srgbClr val="FFFF00"/>
                </a:highlight>
                <a:latin typeface="Calibri" panose="020F0502020204030204" pitchFamily="34" charset="0"/>
                <a:ea typeface="Calibri" panose="020F0502020204030204" pitchFamily="34" charset="0"/>
              </a:rPr>
              <a:t>slavery</a:t>
            </a:r>
            <a:r>
              <a:rPr lang="en-US" sz="2000" dirty="0">
                <a:solidFill>
                  <a:srgbClr val="4B4B4B"/>
                </a:solidFill>
                <a:latin typeface="Calibri" panose="020F0502020204030204" pitchFamily="34" charset="0"/>
                <a:ea typeface="Calibri" panose="020F0502020204030204" pitchFamily="34" charset="0"/>
              </a:rPr>
              <a:t>.”</a:t>
            </a:r>
            <a:endParaRPr lang="en-US" sz="2000" dirty="0">
              <a:latin typeface="Times New Roman" panose="02020603050405020304" pitchFamily="18" charset="0"/>
              <a:ea typeface="Calibri" panose="020F0502020204030204" pitchFamily="34" charset="0"/>
            </a:endParaRPr>
          </a:p>
          <a:p>
            <a:r>
              <a:rPr lang="en-US" sz="1300" dirty="0">
                <a:latin typeface="Calibri" panose="020F0502020204030204" pitchFamily="34" charset="0"/>
                <a:ea typeface="Arial" panose="020B0604020202020204" pitchFamily="34" charset="0"/>
              </a:rPr>
              <a:t> </a:t>
            </a:r>
            <a:endParaRPr lang="en-US" sz="1300" dirty="0">
              <a:latin typeface="Arial" panose="020B0604020202020204" pitchFamily="34" charset="0"/>
              <a:ea typeface="Arial" panose="020B0604020202020204" pitchFamily="34" charset="0"/>
            </a:endParaRPr>
          </a:p>
        </p:txBody>
      </p:sp>
      <p:pic>
        <p:nvPicPr>
          <p:cNvPr id="8" name="Picture 7"/>
          <p:cNvPicPr>
            <a:picLocks noChangeAspect="1"/>
          </p:cNvPicPr>
          <p:nvPr/>
        </p:nvPicPr>
        <p:blipFill>
          <a:blip r:embed="rId3"/>
          <a:stretch>
            <a:fillRect/>
          </a:stretch>
        </p:blipFill>
        <p:spPr>
          <a:xfrm>
            <a:off x="661106" y="2037991"/>
            <a:ext cx="5880844" cy="961170"/>
          </a:xfrm>
          <a:prstGeom prst="rect">
            <a:avLst/>
          </a:prstGeom>
        </p:spPr>
      </p:pic>
      <p:sp>
        <p:nvSpPr>
          <p:cNvPr id="9" name="Rectangle 8"/>
          <p:cNvSpPr/>
          <p:nvPr/>
        </p:nvSpPr>
        <p:spPr>
          <a:xfrm>
            <a:off x="166686" y="6596281"/>
            <a:ext cx="9020176" cy="253916"/>
          </a:xfrm>
          <a:prstGeom prst="rect">
            <a:avLst/>
          </a:prstGeom>
        </p:spPr>
        <p:txBody>
          <a:bodyPr wrap="square">
            <a:spAutoFit/>
          </a:bodyPr>
          <a:lstStyle/>
          <a:p>
            <a:r>
              <a:rPr lang="en-US" sz="1050" dirty="0">
                <a:hlinkClick r:id="rId4"/>
              </a:rPr>
              <a:t>https://www.realclearinvestigations.com/articles/2020/01/31/disputed_ny_times_1619_project_is_already_shaping_kids_minds_on_race_bias_122192.html</a:t>
            </a:r>
            <a:r>
              <a:rPr lang="en-US" sz="1050" dirty="0"/>
              <a:t> </a:t>
            </a:r>
          </a:p>
        </p:txBody>
      </p:sp>
    </p:spTree>
    <p:extLst>
      <p:ext uri="{BB962C8B-B14F-4D97-AF65-F5344CB8AC3E}">
        <p14:creationId xmlns:p14="http://schemas.microsoft.com/office/powerpoint/2010/main" val="3794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6" y="346076"/>
            <a:ext cx="7886700" cy="1325563"/>
          </a:xfrm>
        </p:spPr>
        <p:txBody>
          <a:bodyPr>
            <a:normAutofit fontScale="90000"/>
          </a:bodyPr>
          <a:lstStyle/>
          <a:p>
            <a:pPr lvl="0" eaLnBrk="0" fontAlgn="base" hangingPunct="0">
              <a:lnSpc>
                <a:spcPct val="100000"/>
              </a:lnSpc>
              <a:spcAft>
                <a:spcPct val="0"/>
              </a:spcAft>
            </a:pPr>
            <a:r>
              <a:rPr lang="en-US" sz="2800" dirty="0"/>
              <a:t>Sample 1619 Project Curriculum Material</a:t>
            </a:r>
            <a:br>
              <a:rPr lang="en-US" sz="2800" dirty="0"/>
            </a:br>
            <a:br>
              <a:rPr lang="en-US" altLang="en-US" sz="800" dirty="0"/>
            </a:br>
            <a:br>
              <a:rPr lang="en-US" altLang="en-US" sz="3600" dirty="0">
                <a:latin typeface="Arial" panose="020B0604020202020204" pitchFamily="34" charset="0"/>
              </a:rPr>
            </a:br>
            <a:endParaRPr lang="en-US" sz="2800" dirty="0"/>
          </a:p>
        </p:txBody>
      </p:sp>
      <p:pic>
        <p:nvPicPr>
          <p:cNvPr id="3074"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3094"/>
            <a:ext cx="5381625" cy="781050"/>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b="14310"/>
          <a:stretch/>
        </p:blipFill>
        <p:spPr bwMode="auto">
          <a:xfrm>
            <a:off x="4300230" y="1654728"/>
            <a:ext cx="4760542" cy="4960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142893" y="1933575"/>
            <a:ext cx="4240565" cy="4662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pPr>
            <a:r>
              <a:rPr kumimoji="0" lang="en-US" altLang="en-US" sz="2000" b="1" i="0" u="none" strike="noStrike" cap="none" normalizeH="0" baseline="0" dirty="0">
                <a:ln>
                  <a:noFill/>
                </a:ln>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“Erasure Poetry: Highlighting Inequities, Envisioning Liberation”</a:t>
            </a:r>
          </a:p>
          <a:p>
            <a:pPr marL="0" marR="0" lvl="0" indent="0" algn="l" defTabSz="914400" rtl="0" eaLnBrk="0" fontAlgn="base" latinLnBrk="0" hangingPunct="0">
              <a:lnSpc>
                <a:spcPct val="100000"/>
              </a:lnSpc>
              <a:spcBef>
                <a:spcPct val="0"/>
              </a:spcBef>
              <a:spcAft>
                <a:spcPts val="600"/>
              </a:spcAft>
              <a:buClrTx/>
              <a:buSzTx/>
              <a:buFontTx/>
              <a:buNone/>
              <a:tabLst/>
            </a:pPr>
            <a:endParaRPr lang="en-US" altLang="en-US" sz="2400" b="1" dirty="0">
              <a:latin typeface="Cambria" panose="02040503050406030204" pitchFamily="18" charset="0"/>
              <a:cs typeface="Times New Roman" panose="02020603050405020304" pitchFamily="18" charset="0"/>
            </a:endParaRPr>
          </a:p>
          <a:p>
            <a:pPr lvl="0" defTabSz="914400" eaLnBrk="0" fontAlgn="base" hangingPunct="0">
              <a:spcBef>
                <a:spcPct val="0"/>
              </a:spcBef>
              <a:spcAft>
                <a:spcPts val="600"/>
              </a:spcAft>
            </a:pPr>
            <a:r>
              <a:rPr lang="en-US" altLang="en-US" sz="2000" b="1" dirty="0">
                <a:latin typeface="Cambria" panose="02040503050406030204" pitchFamily="18" charset="0"/>
                <a:ea typeface="Times New Roman" panose="02020603050405020304" pitchFamily="18" charset="0"/>
                <a:cs typeface="Times New Roman" panose="02020603050405020304" pitchFamily="18" charset="0"/>
              </a:rPr>
              <a:t>“…lay bare the real purpose of the document or transform it into something wholly new”</a:t>
            </a:r>
          </a:p>
          <a:p>
            <a:pPr lvl="0" defTabSz="914400" eaLnBrk="0" fontAlgn="base" hangingPunct="0">
              <a:spcBef>
                <a:spcPct val="0"/>
              </a:spcBef>
              <a:spcAft>
                <a:spcPts val="600"/>
              </a:spcAft>
            </a:pPr>
            <a:endParaRPr lang="en-US" altLang="en-US" sz="2000" b="1" dirty="0">
              <a:latin typeface="Cambria" panose="020405030504060302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ts val="600"/>
              </a:spcAft>
            </a:pPr>
            <a:r>
              <a:rPr lang="en-US" altLang="en-US" sz="2000" b="1" dirty="0">
                <a:latin typeface="Cambria" panose="02040503050406030204" pitchFamily="18" charset="0"/>
                <a:ea typeface="Times New Roman" panose="02020603050405020304" pitchFamily="18" charset="0"/>
                <a:cs typeface="Times New Roman" panose="02020603050405020304" pitchFamily="18" charset="0"/>
              </a:rPr>
              <a:t>Among suggested documents: Declaration of Independence </a:t>
            </a:r>
          </a:p>
          <a:p>
            <a:pPr lvl="0" defTabSz="914400" eaLnBrk="0" fontAlgn="base" hangingPunct="0">
              <a:spcBef>
                <a:spcPct val="0"/>
              </a:spcBef>
              <a:spcAft>
                <a:spcPts val="600"/>
              </a:spcAft>
            </a:pPr>
            <a:endParaRPr lang="en-US" altLang="en-US" sz="2000" b="1" dirty="0">
              <a:latin typeface="Cambria" panose="02040503050406030204" pitchFamily="18" charset="0"/>
              <a:ea typeface="Times New Roman" panose="02020603050405020304" pitchFamily="18" charset="0"/>
              <a:cs typeface="Times New Roman" panose="02020603050405020304" pitchFamily="18" charset="0"/>
            </a:endParaRPr>
          </a:p>
          <a:p>
            <a:pPr lvl="0" defTabSz="914400" eaLnBrk="0" fontAlgn="base" hangingPunct="0">
              <a:spcBef>
                <a:spcPct val="0"/>
              </a:spcBef>
              <a:spcAft>
                <a:spcPts val="600"/>
              </a:spcAft>
            </a:pPr>
            <a:r>
              <a:rPr lang="en-US" altLang="en-US" sz="2000" b="1" dirty="0">
                <a:latin typeface="Cambria" panose="02040503050406030204" pitchFamily="18" charset="0"/>
                <a:ea typeface="Times New Roman" panose="02020603050405020304" pitchFamily="18" charset="0"/>
                <a:cs typeface="Times New Roman" panose="02020603050405020304" pitchFamily="18" charset="0"/>
              </a:rPr>
              <a:t>“Create an erasure of your chosen document.”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p:cNvSpPr/>
          <p:nvPr/>
        </p:nvSpPr>
        <p:spPr>
          <a:xfrm>
            <a:off x="-10424" y="6675935"/>
            <a:ext cx="8787764" cy="215444"/>
          </a:xfrm>
          <a:prstGeom prst="rect">
            <a:avLst/>
          </a:prstGeom>
        </p:spPr>
        <p:txBody>
          <a:bodyPr wrap="square">
            <a:spAutoFit/>
          </a:bodyPr>
          <a:lstStyle/>
          <a:p>
            <a:r>
              <a:rPr lang="en-US" sz="800" dirty="0">
                <a:hlinkClick r:id="rId4"/>
              </a:rPr>
              <a:t>https://pulitzercenter.org/builder/lesson/activities-extend-student-engagement-26505</a:t>
            </a:r>
            <a:r>
              <a:rPr lang="en-US" sz="800" dirty="0"/>
              <a:t> </a:t>
            </a:r>
          </a:p>
        </p:txBody>
      </p:sp>
    </p:spTree>
    <p:extLst>
      <p:ext uri="{BB962C8B-B14F-4D97-AF65-F5344CB8AC3E}">
        <p14:creationId xmlns:p14="http://schemas.microsoft.com/office/powerpoint/2010/main" val="6656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02166"/>
            <a:ext cx="7886700" cy="1325563"/>
          </a:xfrm>
        </p:spPr>
        <p:txBody>
          <a:bodyPr>
            <a:normAutofit/>
          </a:bodyPr>
          <a:lstStyle/>
          <a:p>
            <a:r>
              <a:rPr lang="en-US" sz="2800" b="1" dirty="0"/>
              <a:t>Do You Know Where the 1619 Project is Being Taught in AZ? Do Parents?</a:t>
            </a:r>
          </a:p>
        </p:txBody>
      </p:sp>
      <p:sp>
        <p:nvSpPr>
          <p:cNvPr id="4" name="Rectangle 3"/>
          <p:cNvSpPr/>
          <p:nvPr/>
        </p:nvSpPr>
        <p:spPr>
          <a:xfrm>
            <a:off x="800099" y="1266570"/>
            <a:ext cx="7543800" cy="1650195"/>
          </a:xfrm>
          <a:prstGeom prst="rect">
            <a:avLst/>
          </a:prstGeom>
        </p:spPr>
        <p:txBody>
          <a:bodyPr wrap="square">
            <a:spAutoFit/>
          </a:bodyPr>
          <a:lstStyle/>
          <a:p>
            <a:pPr marR="221615">
              <a:lnSpc>
                <a:spcPct val="130000"/>
              </a:lnSpc>
              <a:spcBef>
                <a:spcPts val="55"/>
              </a:spcBef>
              <a:tabLst>
                <a:tab pos="518795" algn="l"/>
                <a:tab pos="519430" algn="l"/>
                <a:tab pos="2372360" algn="l"/>
              </a:tabLst>
            </a:pPr>
            <a:r>
              <a:rPr lang="en-US" sz="1400" dirty="0">
                <a:solidFill>
                  <a:srgbClr val="4B4B4B"/>
                </a:solidFill>
                <a:latin typeface="Calibri" panose="020F0502020204030204" pitchFamily="34" charset="0"/>
                <a:ea typeface="Calibri" panose="020F0502020204030204" pitchFamily="34" charset="0"/>
              </a:rPr>
              <a:t>“Since its publication in August [2019], the 1619 Project has been </a:t>
            </a:r>
            <a:r>
              <a:rPr lang="en-US" sz="1400" b="1" dirty="0">
                <a:solidFill>
                  <a:srgbClr val="4B4B4B"/>
                </a:solidFill>
                <a:highlight>
                  <a:srgbClr val="FFFF00"/>
                </a:highlight>
                <a:latin typeface="Calibri" panose="020F0502020204030204" pitchFamily="34" charset="0"/>
                <a:ea typeface="Calibri" panose="020F0502020204030204" pitchFamily="34" charset="0"/>
              </a:rPr>
              <a:t>adopted in more than</a:t>
            </a:r>
            <a:r>
              <a:rPr lang="en-US" sz="1400" b="1" spc="-3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3,500 classrooms in all</a:t>
            </a:r>
            <a:r>
              <a:rPr lang="en-US" sz="1400" b="1" spc="-13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50</a:t>
            </a:r>
            <a:r>
              <a:rPr lang="en-US" sz="1400" b="1" spc="-15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states</a:t>
            </a:r>
            <a:r>
              <a:rPr lang="en-US" sz="140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It is mostly being used as </a:t>
            </a:r>
            <a:r>
              <a:rPr lang="en-US" sz="1400" b="1" spc="-20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supplemental, optional classroom</a:t>
            </a:r>
            <a:r>
              <a:rPr lang="en-US" sz="1400" b="1" spc="-7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teaching</a:t>
            </a:r>
            <a:r>
              <a:rPr lang="en-US" sz="1400" b="1" spc="-12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material.</a:t>
            </a:r>
            <a:r>
              <a:rPr lang="en-US" sz="1400" b="1" spc="-7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By</a:t>
            </a:r>
            <a:r>
              <a:rPr lang="en-US" sz="1400" b="1" spc="-10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and</a:t>
            </a:r>
            <a:r>
              <a:rPr lang="en-US" sz="1400" b="1" spc="-6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large,</a:t>
            </a:r>
            <a:r>
              <a:rPr lang="en-US" sz="1400" b="1" spc="-9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school</a:t>
            </a:r>
            <a:r>
              <a:rPr lang="en-US" sz="1400" b="1" spc="-4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systems</a:t>
            </a:r>
            <a:r>
              <a:rPr lang="en-US" sz="1400" b="1" spc="-7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are</a:t>
            </a:r>
            <a:r>
              <a:rPr lang="en-US" sz="1400" b="1" spc="-8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adopting</a:t>
            </a:r>
            <a:r>
              <a:rPr lang="en-US" sz="1400" b="1" spc="-9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the</a:t>
            </a:r>
            <a:r>
              <a:rPr lang="en-US" sz="1400" b="1" spc="-35"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project</a:t>
            </a:r>
            <a:r>
              <a:rPr lang="en-US" sz="1400" b="1" spc="-6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by administrative fiat, not through a public textbook review</a:t>
            </a:r>
            <a:r>
              <a:rPr lang="en-US" sz="1400" b="1" spc="-110" dirty="0">
                <a:solidFill>
                  <a:srgbClr val="4B4B4B"/>
                </a:solidFill>
                <a:highlight>
                  <a:srgbClr val="FFFF00"/>
                </a:highlight>
                <a:latin typeface="Calibri" panose="020F0502020204030204" pitchFamily="34" charset="0"/>
                <a:ea typeface="Calibri" panose="020F0502020204030204" pitchFamily="34" charset="0"/>
              </a:rPr>
              <a:t> </a:t>
            </a:r>
            <a:r>
              <a:rPr lang="en-US" sz="1400" b="1" dirty="0">
                <a:solidFill>
                  <a:srgbClr val="4B4B4B"/>
                </a:solidFill>
                <a:highlight>
                  <a:srgbClr val="FFFF00"/>
                </a:highlight>
                <a:latin typeface="Calibri" panose="020F0502020204030204" pitchFamily="34" charset="0"/>
                <a:ea typeface="Calibri" panose="020F0502020204030204" pitchFamily="34" charset="0"/>
              </a:rPr>
              <a:t>process.”</a:t>
            </a:r>
          </a:p>
          <a:p>
            <a:pPr marR="221615">
              <a:lnSpc>
                <a:spcPct val="130000"/>
              </a:lnSpc>
              <a:spcBef>
                <a:spcPts val="55"/>
              </a:spcBef>
              <a:tabLst>
                <a:tab pos="518795" algn="l"/>
                <a:tab pos="519430" algn="l"/>
                <a:tab pos="2372360" algn="l"/>
              </a:tabLst>
            </a:pPr>
            <a:endParaRPr lang="en-US" sz="1200" dirty="0">
              <a:latin typeface="Times New Roman" panose="02020603050405020304" pitchFamily="18" charset="0"/>
              <a:ea typeface="Calibri" panose="020F0502020204030204" pitchFamily="34" charset="0"/>
            </a:endParaRPr>
          </a:p>
          <a:p>
            <a:pPr>
              <a:spcBef>
                <a:spcPts val="30"/>
              </a:spcBef>
            </a:pPr>
            <a:r>
              <a:rPr lang="en-US" sz="1200" b="1" dirty="0">
                <a:latin typeface="Calibri" panose="020F0502020204030204" pitchFamily="34" charset="0"/>
                <a:ea typeface="Arial" panose="020B0604020202020204" pitchFamily="34" charset="0"/>
              </a:rPr>
              <a:t> </a:t>
            </a:r>
            <a:endParaRPr lang="en-US" sz="1200" dirty="0">
              <a:latin typeface="Arial" panose="020B0604020202020204" pitchFamily="34" charset="0"/>
              <a:ea typeface="Arial" panose="020B060402020202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205346" y="2611745"/>
            <a:ext cx="6368242" cy="3687844"/>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26193" y="6519446"/>
            <a:ext cx="7877175" cy="338554"/>
          </a:xfrm>
          <a:prstGeom prst="rect">
            <a:avLst/>
          </a:prstGeom>
        </p:spPr>
        <p:txBody>
          <a:bodyPr wrap="square">
            <a:spAutoFit/>
          </a:bodyPr>
          <a:lstStyle/>
          <a:p>
            <a:r>
              <a:rPr lang="en-US" sz="800" dirty="0">
                <a:hlinkClick r:id="rId3"/>
              </a:rPr>
              <a:t>https://www.realclearinvestigations.com/articles/2020/01/31/disputed_ny_times_1619_project_is_already_shaping_kids_minds_on_race_bias_122192.html</a:t>
            </a:r>
            <a:r>
              <a:rPr lang="en-US" sz="800" dirty="0"/>
              <a:t> ; </a:t>
            </a:r>
            <a:r>
              <a:rPr lang="en-US" sz="800" dirty="0">
                <a:hlinkClick r:id="rId4"/>
              </a:rPr>
              <a:t>https://pulitzercenter.shorthandstories.com/2019-annual-report/index.html</a:t>
            </a:r>
            <a:r>
              <a:rPr lang="en-US" sz="800" dirty="0"/>
              <a:t> </a:t>
            </a:r>
          </a:p>
        </p:txBody>
      </p:sp>
    </p:spTree>
    <p:extLst>
      <p:ext uri="{BB962C8B-B14F-4D97-AF65-F5344CB8AC3E}">
        <p14:creationId xmlns:p14="http://schemas.microsoft.com/office/powerpoint/2010/main" val="299026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397" y="104665"/>
            <a:ext cx="7886700" cy="872003"/>
          </a:xfrm>
        </p:spPr>
        <p:txBody>
          <a:bodyPr>
            <a:normAutofit/>
          </a:bodyPr>
          <a:lstStyle/>
          <a:p>
            <a:r>
              <a:rPr lang="en-US" sz="2400" b="1" dirty="0"/>
              <a:t>Publishers Pushing Radical Content, as Parents Left in the Dark</a:t>
            </a:r>
          </a:p>
        </p:txBody>
      </p:sp>
      <p:sp>
        <p:nvSpPr>
          <p:cNvPr id="4" name="Rectangle 2"/>
          <p:cNvSpPr>
            <a:spLocks noChangeArrowheads="1"/>
          </p:cNvSpPr>
          <p:nvPr/>
        </p:nvSpPr>
        <p:spPr bwMode="auto">
          <a:xfrm>
            <a:off x="628649" y="1068449"/>
            <a:ext cx="76881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1" i="0"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From </a:t>
            </a:r>
            <a:r>
              <a:rPr kumimoji="0" lang="en-US" altLang="ja-JP" b="1" i="1"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Penguin Random House </a:t>
            </a:r>
            <a:r>
              <a:rPr kumimoji="0" lang="en-US" altLang="ja-JP" b="1" i="0"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Publishers, email to Arizona School District staff</a:t>
            </a:r>
            <a:r>
              <a:rPr kumimoji="0" lang="en-US" altLang="ja-JP" b="0" i="0" strike="noStrike" cap="none" normalizeH="0" baseline="0" dirty="0">
                <a:ln>
                  <a:noFill/>
                </a:ln>
                <a:solidFill>
                  <a:schemeClr val="tx1"/>
                </a:solidFill>
                <a:effectLst/>
                <a:latin typeface="Calibri" panose="020F0502020204030204" pitchFamily="34" charset="0"/>
                <a:ea typeface="MS PGothic" panose="020B0600070205080204" pitchFamily="34" charset="-128"/>
                <a:cs typeface="Times New Roman" panose="02020603050405020304" pitchFamily="18" charset="0"/>
              </a:rPr>
              <a:t>:</a:t>
            </a:r>
            <a:endParaRPr kumimoji="0" lang="en-US" altLang="ja-JP" sz="2400" b="0" i="0" u="none" strike="noStrike" cap="none" normalizeH="0" baseline="0" dirty="0">
              <a:ln>
                <a:noFill/>
              </a:ln>
              <a:solidFill>
                <a:schemeClr val="tx1"/>
              </a:solidFill>
              <a:effectLst/>
              <a:latin typeface="Arial" panose="020B0604020202020204" pitchFamily="34" charset="0"/>
            </a:endParaRPr>
          </a:p>
        </p:txBody>
      </p:sp>
      <p:sp>
        <p:nvSpPr>
          <p:cNvPr id="5" name="Snip Diagonal Corner Rectangle 4"/>
          <p:cNvSpPr/>
          <p:nvPr/>
        </p:nvSpPr>
        <p:spPr>
          <a:xfrm>
            <a:off x="628649" y="1542153"/>
            <a:ext cx="8018394" cy="1388423"/>
          </a:xfrm>
          <a:prstGeom prst="snip2Diag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Rectangle 3"/>
          <p:cNvSpPr>
            <a:spLocks noChangeArrowheads="1"/>
          </p:cNvSpPr>
          <p:nvPr/>
        </p:nvSpPr>
        <p:spPr bwMode="auto">
          <a:xfrm rot="10800000" flipH="1" flipV="1">
            <a:off x="156754" y="3038225"/>
            <a:ext cx="5799656"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600" b="0" i="0" u="none" strike="noStrike" cap="none" normalizeH="0" baseline="0" dirty="0">
              <a:ln>
                <a:noFill/>
              </a:ln>
              <a:solidFill>
                <a:schemeClr val="tx1"/>
              </a:solidFill>
              <a:effectLst/>
              <a:latin typeface="+mn-lt"/>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ja-JP" sz="1900" b="0" i="1" u="none" strike="noStrike" cap="none" normalizeH="0" baseline="0" dirty="0">
                <a:ln>
                  <a:noFill/>
                </a:ln>
                <a:solidFill>
                  <a:schemeClr val="tx1"/>
                </a:solidFill>
                <a:effectLst/>
                <a:latin typeface="+mn-lt"/>
                <a:ea typeface="Arial" panose="020B0604020202020204" pitchFamily="34" charset="0"/>
              </a:rPr>
              <a:t>How to Be an Anti-Racist</a:t>
            </a:r>
            <a:r>
              <a:rPr kumimoji="0" lang="en-US" altLang="ja-JP" sz="1900" b="0" i="0" u="none" strike="noStrike" cap="none" normalizeH="0" baseline="0" dirty="0">
                <a:ln>
                  <a:noFill/>
                </a:ln>
                <a:solidFill>
                  <a:schemeClr val="tx1"/>
                </a:solidFill>
                <a:effectLst/>
                <a:latin typeface="+mn-lt"/>
                <a:ea typeface="Arial" panose="020B0604020202020204" pitchFamily="34" charset="0"/>
              </a:rPr>
              <a:t>, by </a:t>
            </a:r>
            <a:r>
              <a:rPr kumimoji="0" lang="en-US" altLang="ja-JP" sz="1900" b="0" i="0" u="none" strike="noStrike" cap="none" normalizeH="0" baseline="0" dirty="0" err="1">
                <a:ln>
                  <a:noFill/>
                </a:ln>
                <a:solidFill>
                  <a:schemeClr val="tx1"/>
                </a:solidFill>
                <a:effectLst/>
                <a:latin typeface="+mn-lt"/>
                <a:ea typeface="Arial" panose="020B0604020202020204" pitchFamily="34" charset="0"/>
              </a:rPr>
              <a:t>Ibram</a:t>
            </a:r>
            <a:r>
              <a:rPr kumimoji="0" lang="en-US" altLang="ja-JP" sz="1900" b="0" i="0" u="none" strike="noStrike" cap="none" normalizeH="0" baseline="0" dirty="0">
                <a:ln>
                  <a:noFill/>
                </a:ln>
                <a:solidFill>
                  <a:schemeClr val="tx1"/>
                </a:solidFill>
                <a:effectLst/>
                <a:latin typeface="+mn-lt"/>
                <a:ea typeface="Arial" panose="020B0604020202020204" pitchFamily="34" charset="0"/>
              </a:rPr>
              <a:t> </a:t>
            </a:r>
            <a:r>
              <a:rPr kumimoji="0" lang="en-US" altLang="ja-JP" sz="1900" b="0" i="0" u="none" strike="noStrike" cap="none" normalizeH="0" baseline="0" dirty="0" err="1">
                <a:ln>
                  <a:noFill/>
                </a:ln>
                <a:solidFill>
                  <a:schemeClr val="tx1"/>
                </a:solidFill>
                <a:effectLst/>
                <a:latin typeface="+mn-lt"/>
                <a:ea typeface="Arial" panose="020B0604020202020204" pitchFamily="34" charset="0"/>
              </a:rPr>
              <a:t>Kendi</a:t>
            </a:r>
            <a:r>
              <a:rPr kumimoji="0" lang="en-US" altLang="ja-JP" sz="1900" b="0" i="0" u="none" strike="noStrike" cap="none" normalizeH="0" baseline="0" dirty="0">
                <a:ln>
                  <a:noFill/>
                </a:ln>
                <a:solidFill>
                  <a:schemeClr val="tx1"/>
                </a:solidFill>
                <a:effectLst/>
                <a:latin typeface="+mn-lt"/>
                <a:ea typeface="Arial" panose="020B0604020202020204" pitchFamily="34" charset="0"/>
              </a:rPr>
              <a:t>, </a:t>
            </a:r>
            <a:r>
              <a:rPr kumimoji="0" lang="en-US" altLang="ja-JP" sz="1900" b="0" i="0" u="none" strike="noStrike" cap="none" normalizeH="0" baseline="0" dirty="0">
                <a:ln>
                  <a:noFill/>
                </a:ln>
                <a:solidFill>
                  <a:schemeClr val="tx1"/>
                </a:solidFill>
                <a:effectLst/>
                <a:latin typeface="+mn-lt"/>
                <a:ea typeface="Arial" panose="020B0604020202020204" pitchFamily="34" charset="0"/>
                <a:hlinkClick r:id="rId2"/>
              </a:rPr>
              <a:t>states</a:t>
            </a:r>
            <a:r>
              <a:rPr kumimoji="0" lang="en-US" altLang="ja-JP" sz="1900" b="0" i="0" u="none" strike="noStrike" cap="none" normalizeH="0" baseline="0" dirty="0">
                <a:ln>
                  <a:noFill/>
                </a:ln>
                <a:solidFill>
                  <a:schemeClr val="tx1"/>
                </a:solidFill>
                <a:effectLst/>
                <a:latin typeface="+mn-lt"/>
                <a:ea typeface="Arial" panose="020B0604020202020204" pitchFamily="34" charset="0"/>
              </a:rPr>
              <a:t>: “The most threatening racist movement is … the regular American’s drive for a race-neutral” state…“</a:t>
            </a:r>
            <a:r>
              <a:rPr lang="en-US" altLang="ja-JP" sz="1900" b="1" dirty="0">
                <a:solidFill>
                  <a:srgbClr val="4B4B4B"/>
                </a:solidFill>
                <a:highlight>
                  <a:srgbClr val="FFFF00"/>
                </a:highlight>
                <a:latin typeface="+mn-lt"/>
                <a:ea typeface="Calibri" panose="020F0502020204030204" pitchFamily="34" charset="0"/>
              </a:rPr>
              <a:t>The only remedy to racist discrimination is antiracist discrimination. The only remedy to past discrimination is present discrimination</a:t>
            </a:r>
            <a:r>
              <a:rPr kumimoji="0" lang="en-US" altLang="ja-JP" sz="1900" b="0" i="0" u="none" strike="noStrike" cap="none" normalizeH="0" baseline="0" dirty="0">
                <a:ln>
                  <a:noFill/>
                </a:ln>
                <a:solidFill>
                  <a:schemeClr val="tx1"/>
                </a:solidFill>
                <a:effectLst/>
                <a:latin typeface="+mn-lt"/>
                <a:ea typeface="Arial" panose="020B0604020202020204" pitchFamily="34" charset="0"/>
              </a:rPr>
              <a:t>.”</a:t>
            </a: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endParaRPr lang="en-US" altLang="ja-JP" sz="1900" dirty="0">
              <a:latin typeface="+mn-lt"/>
              <a:ea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tabLst/>
            </a:pPr>
            <a:endParaRPr kumimoji="0" lang="en-US" altLang="ja-JP" sz="1900" b="0" i="0" u="none" strike="noStrike" cap="none" normalizeH="0" baseline="0" dirty="0">
              <a:ln>
                <a:noFill/>
              </a:ln>
              <a:solidFill>
                <a:schemeClr val="tx1"/>
              </a:solidFill>
              <a:effectLst/>
              <a:latin typeface="+mn-lt"/>
              <a:ea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 typeface="Symbol" panose="05050102010706020507" pitchFamily="18" charset="2"/>
              <a:buChar char=""/>
              <a:tabLst/>
            </a:pPr>
            <a:r>
              <a:rPr kumimoji="0" lang="en-US" altLang="ja-JP" sz="1900" b="0" i="1" u="none" strike="noStrike" cap="none" normalizeH="0" baseline="0" dirty="0">
                <a:ln>
                  <a:noFill/>
                </a:ln>
                <a:solidFill>
                  <a:schemeClr val="tx1"/>
                </a:solidFill>
                <a:effectLst/>
                <a:latin typeface="+mn-lt"/>
                <a:ea typeface="MS PGothic" panose="020B0600070205080204" pitchFamily="34" charset="-128"/>
                <a:cs typeface="Times New Roman" panose="02020603050405020304" pitchFamily="18" charset="0"/>
              </a:rPr>
              <a:t>White Fragility</a:t>
            </a:r>
            <a:r>
              <a:rPr kumimoji="0" lang="en-US" altLang="ja-JP" sz="1900" b="0" i="0" u="none" strike="noStrike" cap="none" normalizeH="0" baseline="0" dirty="0">
                <a:ln>
                  <a:noFill/>
                </a:ln>
                <a:solidFill>
                  <a:schemeClr val="tx1"/>
                </a:solidFill>
                <a:effectLst/>
                <a:latin typeface="+mn-lt"/>
                <a:ea typeface="MS PGothic" panose="020B0600070205080204" pitchFamily="34" charset="-128"/>
                <a:cs typeface="Times New Roman" panose="02020603050405020304" pitchFamily="18" charset="0"/>
              </a:rPr>
              <a:t>, by Robin </a:t>
            </a:r>
            <a:r>
              <a:rPr kumimoji="0" lang="en-US" altLang="ja-JP" sz="1900" b="0" i="0" u="none" strike="noStrike" cap="none" normalizeH="0" baseline="0" dirty="0" err="1">
                <a:ln>
                  <a:noFill/>
                </a:ln>
                <a:solidFill>
                  <a:schemeClr val="tx1"/>
                </a:solidFill>
                <a:effectLst/>
                <a:latin typeface="+mn-lt"/>
                <a:ea typeface="MS PGothic" panose="020B0600070205080204" pitchFamily="34" charset="-128"/>
                <a:cs typeface="Times New Roman" panose="02020603050405020304" pitchFamily="18" charset="0"/>
              </a:rPr>
              <a:t>DiAngelo</a:t>
            </a:r>
            <a:r>
              <a:rPr kumimoji="0" lang="en-US" altLang="ja-JP" sz="1900" b="0" i="0" u="none" strike="noStrike" cap="none" normalizeH="0" baseline="0" dirty="0">
                <a:ln>
                  <a:noFill/>
                </a:ln>
                <a:solidFill>
                  <a:schemeClr val="tx1"/>
                </a:solidFill>
                <a:effectLst/>
                <a:latin typeface="+mn-lt"/>
                <a:ea typeface="MS PGothic" panose="020B0600070205080204" pitchFamily="34" charset="-128"/>
                <a:cs typeface="Times New Roman" panose="02020603050405020304" pitchFamily="18" charset="0"/>
              </a:rPr>
              <a:t>, </a:t>
            </a:r>
            <a:r>
              <a:rPr kumimoji="0" lang="en-US" altLang="ja-JP" sz="1900" b="0" i="0" u="none" strike="noStrike" cap="none" normalizeH="0" baseline="0" dirty="0">
                <a:ln>
                  <a:noFill/>
                </a:ln>
                <a:solidFill>
                  <a:schemeClr val="tx1"/>
                </a:solidFill>
                <a:effectLst/>
                <a:latin typeface="+mn-lt"/>
                <a:ea typeface="MS PGothic" panose="020B0600070205080204" pitchFamily="34" charset="-128"/>
                <a:cs typeface="Times New Roman" panose="02020603050405020304" pitchFamily="18" charset="0"/>
                <a:hlinkClick r:id="rId3"/>
              </a:rPr>
              <a:t>states</a:t>
            </a:r>
            <a:r>
              <a:rPr kumimoji="0" lang="en-US" altLang="ja-JP" sz="1900" b="0" i="0" u="none" strike="noStrike" cap="none" normalizeH="0" baseline="0" dirty="0">
                <a:ln>
                  <a:noFill/>
                </a:ln>
                <a:solidFill>
                  <a:schemeClr val="tx1"/>
                </a:solidFill>
                <a:effectLst/>
                <a:latin typeface="+mn-lt"/>
                <a:ea typeface="MS PGothic" panose="020B0600070205080204" pitchFamily="34" charset="-128"/>
                <a:cs typeface="Times New Roman" panose="02020603050405020304" pitchFamily="18" charset="0"/>
              </a:rPr>
              <a:t> “I strive to be ‘less white.’ </a:t>
            </a:r>
            <a:r>
              <a:rPr lang="en-US" altLang="ja-JP" sz="1900" b="1" dirty="0">
                <a:solidFill>
                  <a:srgbClr val="4B4B4B"/>
                </a:solidFill>
                <a:highlight>
                  <a:srgbClr val="FFFF00"/>
                </a:highlight>
                <a:latin typeface="+mn-lt"/>
                <a:ea typeface="Calibri" panose="020F0502020204030204" pitchFamily="34" charset="0"/>
              </a:rPr>
              <a:t>To be less white is to be less racially oppressive</a:t>
            </a:r>
            <a:r>
              <a:rPr kumimoji="0" lang="en-US" altLang="ja-JP" sz="1900" b="1" i="0" u="none" strike="noStrike" cap="none" normalizeH="0" baseline="0" dirty="0">
                <a:ln>
                  <a:noFill/>
                </a:ln>
                <a:solidFill>
                  <a:schemeClr val="tx1"/>
                </a:solidFill>
                <a:effectLst/>
                <a:latin typeface="+mn-lt"/>
                <a:ea typeface="MS PGothic" panose="020B0600070205080204" pitchFamily="34" charset="-128"/>
                <a:cs typeface="Times New Roman" panose="02020603050405020304" pitchFamily="18" charset="0"/>
              </a:rPr>
              <a:t>”</a:t>
            </a:r>
            <a:endParaRPr kumimoji="0" lang="en-US" altLang="ja-JP" sz="1900" b="0" i="0" u="none" strike="noStrike" cap="none" normalizeH="0" baseline="0" dirty="0">
              <a:ln>
                <a:noFill/>
              </a:ln>
              <a:solidFill>
                <a:schemeClr val="tx1"/>
              </a:solidFill>
              <a:effectLst/>
              <a:latin typeface="+mn-lt"/>
            </a:endParaRPr>
          </a:p>
        </p:txBody>
      </p:sp>
      <p:sp>
        <p:nvSpPr>
          <p:cNvPr id="7" name="Rectangle 6"/>
          <p:cNvSpPr/>
          <p:nvPr/>
        </p:nvSpPr>
        <p:spPr>
          <a:xfrm>
            <a:off x="877459" y="1670118"/>
            <a:ext cx="7769584" cy="1200329"/>
          </a:xfrm>
          <a:prstGeom prst="rect">
            <a:avLst/>
          </a:prstGeom>
        </p:spPr>
        <p:txBody>
          <a:bodyPr wrap="square">
            <a:spAutoFit/>
          </a:bodyPr>
          <a:lstStyle/>
          <a:p>
            <a:pPr lvl="0" defTabSz="914400" eaLnBrk="0" fontAlgn="base" hangingPunct="0">
              <a:spcBef>
                <a:spcPct val="0"/>
              </a:spcBef>
              <a:spcAft>
                <a:spcPct val="0"/>
              </a:spcAft>
            </a:pPr>
            <a:r>
              <a:rPr lang="en-US" altLang="ja-JP" dirty="0">
                <a:ea typeface="MS PGothic" panose="020B0600070205080204" pitchFamily="34" charset="-128"/>
                <a:cs typeface="Times New Roman" panose="02020603050405020304" pitchFamily="18" charset="0"/>
              </a:rPr>
              <a:t>“I wanted to specifically highlight some books that have been at the crux of current conversations on race and social justice in which </a:t>
            </a:r>
            <a:r>
              <a:rPr lang="en-US" altLang="ja-JP" dirty="0">
                <a:highlight>
                  <a:srgbClr val="FFFF00"/>
                </a:highlight>
                <a:ea typeface="MS PGothic" panose="020B0600070205080204" pitchFamily="34" charset="-128"/>
                <a:cs typeface="Times New Roman" panose="02020603050405020304" pitchFamily="18" charset="0"/>
              </a:rPr>
              <a:t>many educators in AZ have been expressing interest</a:t>
            </a:r>
            <a:r>
              <a:rPr lang="en-US" altLang="ja-JP" dirty="0">
                <a:ea typeface="MS PGothic" panose="020B0600070205080204" pitchFamily="34" charset="-128"/>
                <a:cs typeface="Times New Roman" panose="02020603050405020304" pitchFamily="18" charset="0"/>
              </a:rPr>
              <a:t>. These books </a:t>
            </a:r>
            <a:r>
              <a:rPr lang="en-US" altLang="ja-JP" dirty="0">
                <a:highlight>
                  <a:srgbClr val="FFFF00"/>
                </a:highlight>
                <a:ea typeface="MS PGothic" panose="020B0600070205080204" pitchFamily="34" charset="-128"/>
                <a:cs typeface="Times New Roman" panose="02020603050405020304" pitchFamily="18" charset="0"/>
              </a:rPr>
              <a:t>can be included in your curriculum</a:t>
            </a:r>
            <a:r>
              <a:rPr lang="en-US" altLang="ja-JP" dirty="0">
                <a:ea typeface="MS PGothic" panose="020B0600070205080204" pitchFamily="34" charset="-128"/>
                <a:cs typeface="Times New Roman" panose="02020603050405020304" pitchFamily="18" charset="0"/>
              </a:rPr>
              <a:t>, be the basis for an all school read, or added to your classroom library…”</a:t>
            </a:r>
          </a:p>
        </p:txBody>
      </p:sp>
      <p:pic>
        <p:nvPicPr>
          <p:cNvPr id="8" name="Picture 7"/>
          <p:cNvPicPr>
            <a:picLocks noChangeAspect="1"/>
          </p:cNvPicPr>
          <p:nvPr/>
        </p:nvPicPr>
        <p:blipFill>
          <a:blip r:embed="rId4"/>
          <a:stretch>
            <a:fillRect/>
          </a:stretch>
        </p:blipFill>
        <p:spPr>
          <a:xfrm>
            <a:off x="5799656" y="3711359"/>
            <a:ext cx="1612130" cy="2484995"/>
          </a:xfrm>
          <a:prstGeom prst="rect">
            <a:avLst/>
          </a:prstGeom>
        </p:spPr>
      </p:pic>
      <p:pic>
        <p:nvPicPr>
          <p:cNvPr id="9225" name="Picture 9" descr="White Fragility: Why It's So Hard for White People to Talk About Racism:  DiAngelo, Robin, Dyson, Michael Eric: 9780807047415: Amazon.com: 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5745" y="3763078"/>
            <a:ext cx="1562199" cy="234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97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0631" y="1341955"/>
            <a:ext cx="3860408" cy="4483054"/>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158887" y="955761"/>
            <a:ext cx="4854482" cy="1663597"/>
          </a:xfrm>
          <a:prstGeom prst="rect">
            <a:avLst/>
          </a:prstGeom>
        </p:spPr>
        <p:txBody>
          <a:bodyPr wrap="square">
            <a:spAutoFit/>
          </a:bodyPr>
          <a:lstStyle/>
          <a:p>
            <a:pPr>
              <a:lnSpc>
                <a:spcPct val="107000"/>
              </a:lnSpc>
              <a:spcAft>
                <a:spcPts val="800"/>
              </a:spcAft>
            </a:pPr>
            <a:r>
              <a:rPr lang="en-US" u="sng" dirty="0">
                <a:latin typeface="Calibri" panose="020F0502020204030204" pitchFamily="34" charset="0"/>
                <a:ea typeface="Calibri" panose="020F0502020204030204" pitchFamily="34" charset="0"/>
                <a:cs typeface="Times New Roman" panose="02020603050405020304" pitchFamily="18" charset="0"/>
              </a:rPr>
              <a:t>Social Studies Objective:</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“Students will be able to:  [</a:t>
            </a:r>
            <a:r>
              <a:rPr lang="en-US" dirty="0">
                <a:highlight>
                  <a:srgbClr val="FFFF00"/>
                </a:highlight>
                <a:ea typeface="Calibri" panose="020F0502020204030204" pitchFamily="34" charset="0"/>
              </a:rPr>
              <a:t>identify] components of a well-functioning constitutional republic</a:t>
            </a:r>
            <a:r>
              <a:rPr lang="en-US" dirty="0">
                <a:latin typeface="Calibri" panose="020F0502020204030204" pitchFamily="34" charset="0"/>
                <a:ea typeface="Calibri" panose="020F0502020204030204" pitchFamily="34" charset="0"/>
                <a:cs typeface="Times New Roman" panose="02020603050405020304" pitchFamily="18" charset="0"/>
              </a:rPr>
              <a:t>, including concepts such as democratic principles, constitutional rights, and human rights.”</a:t>
            </a:r>
          </a:p>
        </p:txBody>
      </p:sp>
      <p:sp>
        <p:nvSpPr>
          <p:cNvPr id="9" name="Rectangle 8"/>
          <p:cNvSpPr/>
          <p:nvPr/>
        </p:nvSpPr>
        <p:spPr>
          <a:xfrm>
            <a:off x="4172630" y="4305314"/>
            <a:ext cx="4920340" cy="2552686"/>
          </a:xfrm>
          <a:prstGeom prst="rect">
            <a:avLst/>
          </a:prstGeom>
        </p:spPr>
        <p:txBody>
          <a:bodyPr wrap="square">
            <a:spAutoFit/>
          </a:bodyPr>
          <a:lstStyle/>
          <a:p>
            <a:pPr>
              <a:lnSpc>
                <a:spcPct val="107000"/>
              </a:lnSpc>
              <a:spcAft>
                <a:spcPts val="800"/>
              </a:spcAft>
            </a:pPr>
            <a:r>
              <a:rPr lang="en-US" u="sng" dirty="0">
                <a:latin typeface="Calibri" panose="020F0502020204030204" pitchFamily="34" charset="0"/>
                <a:ea typeface="Calibri" panose="020F0502020204030204" pitchFamily="34" charset="0"/>
                <a:cs typeface="Times New Roman" panose="02020603050405020304" pitchFamily="18" charset="0"/>
              </a:rPr>
              <a:t>Vocabulary</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“boycott,” “civil disobedience,” “Jim Crow,” “stand your ground”,  “lynching,” “segregation” “</a:t>
            </a:r>
            <a:r>
              <a:rPr lang="en-US" dirty="0" err="1">
                <a:highlight>
                  <a:srgbClr val="FFFF00"/>
                </a:highlight>
                <a:ea typeface="Calibri" panose="020F0502020204030204" pitchFamily="34" charset="0"/>
              </a:rPr>
              <a:t>COINTELPRO</a:t>
            </a:r>
            <a:r>
              <a:rPr lang="en-US" dirty="0">
                <a:highlight>
                  <a:srgbClr val="FFFF00"/>
                </a:highlight>
                <a:ea typeface="Calibri" panose="020F0502020204030204" pitchFamily="34" charset="0"/>
              </a:rPr>
              <a:t> (Counter Intelligence Program): a series of covert and, at times, illegal projects conducted by the US FBI aimed at surveilling, infiltrating, discrediting, and disrupting American political organizations &amp; program[s].”</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158887" y="2690336"/>
            <a:ext cx="4854482" cy="1477328"/>
          </a:xfrm>
          <a:prstGeom prst="rect">
            <a:avLst/>
          </a:prstGeom>
        </p:spPr>
        <p:txBody>
          <a:bodyPr wrap="square">
            <a:spAutoFit/>
          </a:bodyPr>
          <a:lstStyle/>
          <a:p>
            <a:r>
              <a:rPr lang="en-US" u="sng" dirty="0">
                <a:latin typeface="Calibri" panose="020F0502020204030204" pitchFamily="34" charset="0"/>
                <a:ea typeface="Calibri" panose="020F0502020204030204" pitchFamily="34" charset="0"/>
                <a:cs typeface="Times New Roman" panose="02020603050405020304" pitchFamily="18" charset="0"/>
              </a:rPr>
              <a:t>Resources:</a:t>
            </a:r>
          </a:p>
          <a:p>
            <a:r>
              <a:rPr lang="en-US" dirty="0">
                <a:latin typeface="Calibri" panose="020F0502020204030204" pitchFamily="34" charset="0"/>
                <a:ea typeface="Calibri" panose="020F0502020204030204" pitchFamily="34" charset="0"/>
                <a:cs typeface="Times New Roman" panose="02020603050405020304" pitchFamily="18" charset="0"/>
              </a:rPr>
              <a:t>“</a:t>
            </a:r>
            <a:r>
              <a:rPr lang="en-US" dirty="0">
                <a:highlight>
                  <a:srgbClr val="FFFF00"/>
                </a:highlight>
                <a:ea typeface="Calibri" panose="020F0502020204030204" pitchFamily="34" charset="0"/>
              </a:rPr>
              <a:t>The Black Panthers: Vanguard of the Revolution”, “Chicano! Fighting for Political Power”, “The Constitution and the Political Legacy of Slavery”, Malcom X’s “The Ballot or the Bullet”</a:t>
            </a:r>
          </a:p>
        </p:txBody>
      </p:sp>
      <p:sp>
        <p:nvSpPr>
          <p:cNvPr id="11" name="Title 1"/>
          <p:cNvSpPr>
            <a:spLocks noGrp="1"/>
          </p:cNvSpPr>
          <p:nvPr>
            <p:ph type="title"/>
          </p:nvPr>
        </p:nvSpPr>
        <p:spPr>
          <a:xfrm>
            <a:off x="130631" y="-121258"/>
            <a:ext cx="7886700" cy="1325563"/>
          </a:xfrm>
        </p:spPr>
        <p:txBody>
          <a:bodyPr>
            <a:normAutofit/>
          </a:bodyPr>
          <a:lstStyle/>
          <a:p>
            <a:r>
              <a:rPr lang="en-US" sz="2400" b="1" dirty="0"/>
              <a:t>“Curriculum” Less Important than What’s Underneath.</a:t>
            </a:r>
            <a:br>
              <a:rPr lang="en-US" sz="2400" b="1" dirty="0"/>
            </a:br>
            <a:r>
              <a:rPr lang="en-US" sz="2400" b="1" dirty="0"/>
              <a:t>Example: Tucson Unified School District, AZ</a:t>
            </a:r>
            <a:endParaRPr lang="en-US" sz="2400" dirty="0"/>
          </a:p>
        </p:txBody>
      </p:sp>
      <p:sp>
        <p:nvSpPr>
          <p:cNvPr id="2" name="Rectangle 1"/>
          <p:cNvSpPr/>
          <p:nvPr/>
        </p:nvSpPr>
        <p:spPr>
          <a:xfrm>
            <a:off x="130631" y="6596390"/>
            <a:ext cx="6949440" cy="184666"/>
          </a:xfrm>
          <a:prstGeom prst="rect">
            <a:avLst/>
          </a:prstGeom>
        </p:spPr>
        <p:txBody>
          <a:bodyPr wrap="square">
            <a:spAutoFit/>
          </a:bodyPr>
          <a:lstStyle/>
          <a:p>
            <a:r>
              <a:rPr lang="en-US" sz="600" dirty="0"/>
              <a:t>http://www.tusd1.org/Portals/TUSD1/District/docs/LearnFromHome/WeekOne/Week1Gr12AmericanGovernment.pdf</a:t>
            </a:r>
          </a:p>
        </p:txBody>
      </p:sp>
    </p:spTree>
    <p:extLst>
      <p:ext uri="{BB962C8B-B14F-4D97-AF65-F5344CB8AC3E}">
        <p14:creationId xmlns:p14="http://schemas.microsoft.com/office/powerpoint/2010/main" val="85714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D72AC-0469-4CED-9F49-0F15266DD15A}"/>
              </a:ext>
            </a:extLst>
          </p:cNvPr>
          <p:cNvSpPr>
            <a:spLocks noGrp="1"/>
          </p:cNvSpPr>
          <p:nvPr>
            <p:ph type="title"/>
          </p:nvPr>
        </p:nvSpPr>
        <p:spPr>
          <a:xfrm>
            <a:off x="299175" y="320988"/>
            <a:ext cx="7843686" cy="1325563"/>
          </a:xfrm>
        </p:spPr>
        <p:txBody>
          <a:bodyPr>
            <a:noAutofit/>
          </a:bodyPr>
          <a:lstStyle/>
          <a:p>
            <a:pPr algn="r"/>
            <a:r>
              <a:rPr lang="en-US" sz="3200" b="1" dirty="0">
                <a:latin typeface="+mn-lt"/>
              </a:rPr>
              <a:t>“Critical race theory wasn't the only reason we pulled our daughter from her school”</a:t>
            </a:r>
            <a:br>
              <a:rPr lang="en-US" sz="3200" b="1" dirty="0"/>
            </a:br>
            <a:endParaRPr lang="en-US" sz="3200" dirty="0"/>
          </a:p>
        </p:txBody>
      </p:sp>
      <p:pic>
        <p:nvPicPr>
          <p:cNvPr id="7" name="Picture 6">
            <a:extLst>
              <a:ext uri="{FF2B5EF4-FFF2-40B4-BE49-F238E27FC236}">
                <a16:creationId xmlns:a16="http://schemas.microsoft.com/office/drawing/2014/main" id="{4D38CE85-B1AD-4707-8E59-C650746D7468}"/>
              </a:ext>
            </a:extLst>
          </p:cNvPr>
          <p:cNvPicPr>
            <a:picLocks noChangeAspect="1"/>
          </p:cNvPicPr>
          <p:nvPr/>
        </p:nvPicPr>
        <p:blipFill rotWithShape="1">
          <a:blip r:embed="rId2"/>
          <a:srcRect t="56372" b="10976"/>
          <a:stretch/>
        </p:blipFill>
        <p:spPr>
          <a:xfrm>
            <a:off x="804861" y="5275585"/>
            <a:ext cx="7534275" cy="108408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032F0C4-0A6A-4FCA-A5A6-5C89B5DFE3A6}"/>
              </a:ext>
            </a:extLst>
          </p:cNvPr>
          <p:cNvPicPr>
            <a:picLocks noChangeAspect="1"/>
          </p:cNvPicPr>
          <p:nvPr/>
        </p:nvPicPr>
        <p:blipFill rotWithShape="1">
          <a:blip r:embed="rId2"/>
          <a:srcRect t="2849" b="57225"/>
          <a:stretch/>
        </p:blipFill>
        <p:spPr>
          <a:xfrm>
            <a:off x="804862" y="3781981"/>
            <a:ext cx="7534275" cy="1325563"/>
          </a:xfrm>
          <a:prstGeom prst="rect">
            <a:avLst/>
          </a:prstGeom>
          <a:ln>
            <a:noFill/>
          </a:ln>
          <a:effectLst>
            <a:outerShdw blurRad="292100" dist="139700" dir="2700000" algn="tl" rotWithShape="0">
              <a:srgbClr val="333333">
                <a:alpha val="65000"/>
              </a:srgbClr>
            </a:outerShdw>
          </a:effectLst>
        </p:spPr>
      </p:pic>
      <p:pic>
        <p:nvPicPr>
          <p:cNvPr id="10" name="Picture 9" descr="Text&#10;&#10;Description automatically generated with low confidence">
            <a:extLst>
              <a:ext uri="{FF2B5EF4-FFF2-40B4-BE49-F238E27FC236}">
                <a16:creationId xmlns:a16="http://schemas.microsoft.com/office/drawing/2014/main" id="{15B7F5CC-FBD5-45DD-B696-AC2134382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473" y="2175370"/>
            <a:ext cx="2227434" cy="1077791"/>
          </a:xfrm>
          <a:prstGeom prst="rect">
            <a:avLst/>
          </a:prstGeom>
        </p:spPr>
      </p:pic>
      <p:sp>
        <p:nvSpPr>
          <p:cNvPr id="12" name="TextBox 11">
            <a:extLst>
              <a:ext uri="{FF2B5EF4-FFF2-40B4-BE49-F238E27FC236}">
                <a16:creationId xmlns:a16="http://schemas.microsoft.com/office/drawing/2014/main" id="{641D1682-EE8B-4A47-B661-99A9BE926144}"/>
              </a:ext>
            </a:extLst>
          </p:cNvPr>
          <p:cNvSpPr txBox="1"/>
          <p:nvPr/>
        </p:nvSpPr>
        <p:spPr>
          <a:xfrm>
            <a:off x="0" y="6519446"/>
            <a:ext cx="8442036" cy="215444"/>
          </a:xfrm>
          <a:prstGeom prst="rect">
            <a:avLst/>
          </a:prstGeom>
          <a:noFill/>
        </p:spPr>
        <p:txBody>
          <a:bodyPr wrap="square">
            <a:spAutoFit/>
          </a:bodyPr>
          <a:lstStyle/>
          <a:p>
            <a:r>
              <a:rPr lang="en-US" sz="800" b="1" dirty="0"/>
              <a:t>https://www.azcentral.com/story/opinion/op-ed/2021/11/15/critical-race-theory-one-reason-pulled-daughter-peoria-school/8592329002/</a:t>
            </a:r>
            <a:endParaRPr lang="en-US" sz="800" dirty="0"/>
          </a:p>
        </p:txBody>
      </p:sp>
      <p:pic>
        <p:nvPicPr>
          <p:cNvPr id="14" name="Picture 13">
            <a:extLst>
              <a:ext uri="{FF2B5EF4-FFF2-40B4-BE49-F238E27FC236}">
                <a16:creationId xmlns:a16="http://schemas.microsoft.com/office/drawing/2014/main" id="{FCCC3152-199A-4B81-9D43-A6FD32E6B086}"/>
              </a:ext>
            </a:extLst>
          </p:cNvPr>
          <p:cNvPicPr>
            <a:picLocks noChangeAspect="1"/>
          </p:cNvPicPr>
          <p:nvPr/>
        </p:nvPicPr>
        <p:blipFill rotWithShape="1">
          <a:blip r:embed="rId4"/>
          <a:srcRect b="7863"/>
          <a:stretch/>
        </p:blipFill>
        <p:spPr>
          <a:xfrm>
            <a:off x="1311279" y="1439160"/>
            <a:ext cx="3954497" cy="1977548"/>
          </a:xfrm>
          <a:prstGeom prst="rect">
            <a:avLst/>
          </a:prstGeom>
        </p:spPr>
      </p:pic>
      <p:sp>
        <p:nvSpPr>
          <p:cNvPr id="15" name="TextBox 14">
            <a:extLst>
              <a:ext uri="{FF2B5EF4-FFF2-40B4-BE49-F238E27FC236}">
                <a16:creationId xmlns:a16="http://schemas.microsoft.com/office/drawing/2014/main" id="{14F689C9-5C90-4A36-9080-6634F2F6BDFB}"/>
              </a:ext>
            </a:extLst>
          </p:cNvPr>
          <p:cNvSpPr txBox="1"/>
          <p:nvPr/>
        </p:nvSpPr>
        <p:spPr>
          <a:xfrm>
            <a:off x="5855473" y="1243384"/>
            <a:ext cx="2762054" cy="615553"/>
          </a:xfrm>
          <a:prstGeom prst="rect">
            <a:avLst/>
          </a:prstGeom>
          <a:noFill/>
        </p:spPr>
        <p:txBody>
          <a:bodyPr wrap="square" rtlCol="0">
            <a:spAutoFit/>
          </a:bodyPr>
          <a:lstStyle/>
          <a:p>
            <a:r>
              <a:rPr lang="en-US" dirty="0"/>
              <a:t>Amy and Shawn Souza</a:t>
            </a:r>
          </a:p>
          <a:p>
            <a:r>
              <a:rPr lang="en-US" sz="1600" dirty="0"/>
              <a:t>November 15, 2021</a:t>
            </a:r>
          </a:p>
        </p:txBody>
      </p:sp>
    </p:spTree>
    <p:extLst>
      <p:ext uri="{BB962C8B-B14F-4D97-AF65-F5344CB8AC3E}">
        <p14:creationId xmlns:p14="http://schemas.microsoft.com/office/powerpoint/2010/main" val="385454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A06F5-10FB-49C2-8377-8CCF116B0A6F}"/>
              </a:ext>
            </a:extLst>
          </p:cNvPr>
          <p:cNvSpPr>
            <a:spLocks noGrp="1"/>
          </p:cNvSpPr>
          <p:nvPr>
            <p:ph type="title"/>
          </p:nvPr>
        </p:nvSpPr>
        <p:spPr>
          <a:xfrm>
            <a:off x="1028699" y="294538"/>
            <a:ext cx="7421963" cy="1033669"/>
          </a:xfrm>
        </p:spPr>
        <p:txBody>
          <a:bodyPr>
            <a:normAutofit/>
          </a:bodyPr>
          <a:lstStyle/>
          <a:p>
            <a:r>
              <a:rPr lang="en-US" dirty="0">
                <a:solidFill>
                  <a:srgbClr val="FFFFFF"/>
                </a:solidFill>
              </a:rPr>
              <a:t>“Fake Outrage”</a:t>
            </a:r>
          </a:p>
        </p:txBody>
      </p:sp>
      <p:sp>
        <p:nvSpPr>
          <p:cNvPr id="3" name="Content Placeholder 2">
            <a:extLst>
              <a:ext uri="{FF2B5EF4-FFF2-40B4-BE49-F238E27FC236}">
                <a16:creationId xmlns:a16="http://schemas.microsoft.com/office/drawing/2014/main" id="{48927BC4-FB75-431F-A212-8B0D662F7A29}"/>
              </a:ext>
            </a:extLst>
          </p:cNvPr>
          <p:cNvSpPr>
            <a:spLocks noGrp="1"/>
          </p:cNvSpPr>
          <p:nvPr>
            <p:ph idx="1"/>
          </p:nvPr>
        </p:nvSpPr>
        <p:spPr>
          <a:xfrm>
            <a:off x="1028699" y="1717964"/>
            <a:ext cx="7293023" cy="4562763"/>
          </a:xfrm>
        </p:spPr>
        <p:txBody>
          <a:bodyPr anchor="ctr">
            <a:normAutofit/>
          </a:bodyPr>
          <a:lstStyle/>
          <a:p>
            <a:pPr marL="0" indent="0">
              <a:buNone/>
            </a:pPr>
            <a:r>
              <a:rPr lang="en-US" sz="2200" i="1" dirty="0"/>
              <a:t>“There are a lot of critical issues facing public schools right now, but one of them that’s actually not critical is whether or not they are teaching Critical Race Theory…</a:t>
            </a:r>
          </a:p>
          <a:p>
            <a:pPr marL="0" indent="0">
              <a:buNone/>
            </a:pPr>
            <a:r>
              <a:rPr lang="en-US" sz="2200" i="1" dirty="0"/>
              <a:t>Critical Race Theory is not a public school curriculum. It is not being taught in public schools... </a:t>
            </a:r>
          </a:p>
          <a:p>
            <a:pPr marL="0" indent="0">
              <a:buNone/>
            </a:pPr>
            <a:r>
              <a:rPr lang="en-US" sz="2200" i="1" dirty="0"/>
              <a:t>I think it’s something that should be left to legal scholars to debate and not for us to try and debate in a local school board meeting, when it’s not something that local schools are doing.”</a:t>
            </a:r>
          </a:p>
          <a:p>
            <a:pPr marL="0" indent="0">
              <a:buNone/>
            </a:pPr>
            <a:endParaRPr lang="en-US" sz="1600" dirty="0"/>
          </a:p>
          <a:p>
            <a:pPr marL="0" indent="0" algn="r">
              <a:buNone/>
            </a:pPr>
            <a:r>
              <a:rPr lang="en-US" sz="1800" b="1" dirty="0"/>
              <a:t>--Chip Slaven, National School Boards Association Executive Director </a:t>
            </a:r>
          </a:p>
        </p:txBody>
      </p:sp>
      <p:sp>
        <p:nvSpPr>
          <p:cNvPr id="11" name="TextBox 10">
            <a:extLst>
              <a:ext uri="{FF2B5EF4-FFF2-40B4-BE49-F238E27FC236}">
                <a16:creationId xmlns:a16="http://schemas.microsoft.com/office/drawing/2014/main" id="{05C1169E-8229-4A60-8851-176DECD5C1BB}"/>
              </a:ext>
            </a:extLst>
          </p:cNvPr>
          <p:cNvSpPr txBox="1"/>
          <p:nvPr/>
        </p:nvSpPr>
        <p:spPr>
          <a:xfrm>
            <a:off x="1185860" y="6622292"/>
            <a:ext cx="6772275" cy="200055"/>
          </a:xfrm>
          <a:prstGeom prst="rect">
            <a:avLst/>
          </a:prstGeom>
          <a:noFill/>
        </p:spPr>
        <p:txBody>
          <a:bodyPr wrap="square">
            <a:spAutoFit/>
          </a:bodyPr>
          <a:lstStyle/>
          <a:p>
            <a:r>
              <a:rPr lang="en-US" sz="700" dirty="0">
                <a:hlinkClick r:id="rId2"/>
              </a:rPr>
              <a:t>https://www.wvpublic.org/section/education/2021-08-12/new-head-of-national-school-boards-association-talks-masks-critical-race-theory-and-ways-forward-post-pandemic</a:t>
            </a:r>
            <a:r>
              <a:rPr lang="en-US" sz="700" dirty="0"/>
              <a:t> </a:t>
            </a:r>
          </a:p>
        </p:txBody>
      </p:sp>
    </p:spTree>
    <p:extLst>
      <p:ext uri="{BB962C8B-B14F-4D97-AF65-F5344CB8AC3E}">
        <p14:creationId xmlns:p14="http://schemas.microsoft.com/office/powerpoint/2010/main" val="35085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0046" y="3088487"/>
            <a:ext cx="6393329" cy="681025"/>
          </a:xfrm>
        </p:spPr>
        <p:txBody>
          <a:bodyPr>
            <a:normAutofit fontScale="90000"/>
          </a:bodyPr>
          <a:lstStyle/>
          <a:p>
            <a:r>
              <a:rPr lang="en-US" sz="3200" dirty="0"/>
              <a:t>How Can States, School Boards Respond?</a:t>
            </a:r>
            <a:br>
              <a:rPr lang="en-US" sz="3200" dirty="0"/>
            </a:br>
            <a:br>
              <a:rPr lang="en-US" sz="3200" dirty="0"/>
            </a:br>
            <a:endParaRPr lang="en-US" sz="3200" dirty="0"/>
          </a:p>
        </p:txBody>
      </p:sp>
    </p:spTree>
    <p:extLst>
      <p:ext uri="{BB962C8B-B14F-4D97-AF65-F5344CB8AC3E}">
        <p14:creationId xmlns:p14="http://schemas.microsoft.com/office/powerpoint/2010/main" val="2182546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miling in front of a bookcase&#10;&#10;Description automatically generated with low confidence">
            <a:extLst>
              <a:ext uri="{FF2B5EF4-FFF2-40B4-BE49-F238E27FC236}">
                <a16:creationId xmlns:a16="http://schemas.microsoft.com/office/drawing/2014/main" id="{BC151097-67E3-40C7-B111-4951B6ADB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645" y="1361225"/>
            <a:ext cx="2038893" cy="2548616"/>
          </a:xfrm>
          <a:prstGeom prst="rect">
            <a:avLst/>
          </a:prstGeom>
          <a:ln>
            <a:noFill/>
          </a:ln>
          <a:effectLst>
            <a:outerShdw blurRad="292100" dist="139700" dir="2700000" algn="tl" rotWithShape="0">
              <a:srgbClr val="333333">
                <a:alpha val="65000"/>
              </a:srgbClr>
            </a:outerShdw>
          </a:effectLst>
        </p:spPr>
      </p:pic>
      <p:grpSp>
        <p:nvGrpSpPr>
          <p:cNvPr id="16" name="Group 15">
            <a:extLst>
              <a:ext uri="{FF2B5EF4-FFF2-40B4-BE49-F238E27FC236}">
                <a16:creationId xmlns:a16="http://schemas.microsoft.com/office/drawing/2014/main" id="{A5375A9C-FD2E-4C6F-A40D-00CD2423EC0B}"/>
              </a:ext>
            </a:extLst>
          </p:cNvPr>
          <p:cNvGrpSpPr/>
          <p:nvPr/>
        </p:nvGrpSpPr>
        <p:grpSpPr>
          <a:xfrm>
            <a:off x="381462" y="350019"/>
            <a:ext cx="5752095" cy="3979998"/>
            <a:chOff x="1888402" y="431167"/>
            <a:chExt cx="5007155" cy="3464558"/>
          </a:xfrm>
        </p:grpSpPr>
        <p:grpSp>
          <p:nvGrpSpPr>
            <p:cNvPr id="12" name="Group 11">
              <a:extLst>
                <a:ext uri="{FF2B5EF4-FFF2-40B4-BE49-F238E27FC236}">
                  <a16:creationId xmlns:a16="http://schemas.microsoft.com/office/drawing/2014/main" id="{B0213A89-3790-4969-8764-2DF6143C6C09}"/>
                </a:ext>
              </a:extLst>
            </p:cNvPr>
            <p:cNvGrpSpPr/>
            <p:nvPr/>
          </p:nvGrpSpPr>
          <p:grpSpPr>
            <a:xfrm>
              <a:off x="1888402" y="431167"/>
              <a:ext cx="5007155" cy="3464558"/>
              <a:chOff x="879564" y="1272678"/>
              <a:chExt cx="6932023" cy="4842327"/>
            </a:xfrm>
          </p:grpSpPr>
          <p:pic>
            <p:nvPicPr>
              <p:cNvPr id="5" name="Picture 4" descr="Graphical user interface, text, application&#10;&#10;Description automatically generated">
                <a:extLst>
                  <a:ext uri="{FF2B5EF4-FFF2-40B4-BE49-F238E27FC236}">
                    <a16:creationId xmlns:a16="http://schemas.microsoft.com/office/drawing/2014/main" id="{BFA6F23D-543C-4B55-980F-AEA35F2227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564" y="1272678"/>
                <a:ext cx="6932023" cy="4842327"/>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9A2D126D-4EEE-4B6A-A3D0-8DD9BA2154F1}"/>
                  </a:ext>
                </a:extLst>
              </p:cNvPr>
              <p:cNvSpPr/>
              <p:nvPr/>
            </p:nvSpPr>
            <p:spPr>
              <a:xfrm>
                <a:off x="3840480" y="2272938"/>
                <a:ext cx="2238103" cy="325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3A3D2B9-4344-4E71-BE02-8B77E5D85D41}"/>
                  </a:ext>
                </a:extLst>
              </p:cNvPr>
              <p:cNvPicPr>
                <a:picLocks noChangeAspect="1"/>
              </p:cNvPicPr>
              <p:nvPr/>
            </p:nvPicPr>
            <p:blipFill>
              <a:blip r:embed="rId4"/>
              <a:stretch>
                <a:fillRect/>
              </a:stretch>
            </p:blipFill>
            <p:spPr>
              <a:xfrm>
                <a:off x="3650523" y="2215698"/>
                <a:ext cx="2381250" cy="457200"/>
              </a:xfrm>
              <a:prstGeom prst="rect">
                <a:avLst/>
              </a:prstGeom>
            </p:spPr>
          </p:pic>
        </p:grpSp>
        <p:sp>
          <p:nvSpPr>
            <p:cNvPr id="15" name="Rectangle 14">
              <a:extLst>
                <a:ext uri="{FF2B5EF4-FFF2-40B4-BE49-F238E27FC236}">
                  <a16:creationId xmlns:a16="http://schemas.microsoft.com/office/drawing/2014/main" id="{45622FB9-D980-4688-9D67-EDE656092EF7}"/>
                </a:ext>
              </a:extLst>
            </p:cNvPr>
            <p:cNvSpPr/>
            <p:nvPr/>
          </p:nvSpPr>
          <p:spPr>
            <a:xfrm>
              <a:off x="2678430" y="3288030"/>
              <a:ext cx="679269" cy="483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39032A73-246E-4245-8694-713210B64299}"/>
              </a:ext>
            </a:extLst>
          </p:cNvPr>
          <p:cNvSpPr txBox="1"/>
          <p:nvPr/>
        </p:nvSpPr>
        <p:spPr>
          <a:xfrm>
            <a:off x="414046" y="4619612"/>
            <a:ext cx="8562975" cy="1754326"/>
          </a:xfrm>
          <a:prstGeom prst="rect">
            <a:avLst/>
          </a:prstGeom>
          <a:noFill/>
        </p:spPr>
        <p:txBody>
          <a:bodyPr wrap="square">
            <a:spAutoFit/>
          </a:bodyPr>
          <a:lstStyle/>
          <a:p>
            <a:pPr algn="ctr"/>
            <a:r>
              <a:rPr lang="en-US" dirty="0"/>
              <a:t>“Wisconsin lawmakers recently passed overwhelmingly the nation’s first, most powerful academic transparency law...”</a:t>
            </a:r>
          </a:p>
          <a:p>
            <a:pPr algn="ctr"/>
            <a:endParaRPr lang="en-US" dirty="0"/>
          </a:p>
          <a:p>
            <a:pPr algn="ctr"/>
            <a:r>
              <a:rPr lang="en-US" dirty="0"/>
              <a:t>“The bill requires schools to post online a list of the specific instructional materials being presented—so that current and prospective parents can see for themselves whether the content awaiting their kids is academically rigorous, or ideologically extreme.”</a:t>
            </a:r>
          </a:p>
        </p:txBody>
      </p:sp>
      <p:sp>
        <p:nvSpPr>
          <p:cNvPr id="11" name="TextBox 10">
            <a:extLst>
              <a:ext uri="{FF2B5EF4-FFF2-40B4-BE49-F238E27FC236}">
                <a16:creationId xmlns:a16="http://schemas.microsoft.com/office/drawing/2014/main" id="{91C6156D-D0AE-4E60-B61A-64D99AA31F67}"/>
              </a:ext>
            </a:extLst>
          </p:cNvPr>
          <p:cNvSpPr txBox="1"/>
          <p:nvPr/>
        </p:nvSpPr>
        <p:spPr>
          <a:xfrm>
            <a:off x="2407356" y="6627168"/>
            <a:ext cx="4576354" cy="230832"/>
          </a:xfrm>
          <a:prstGeom prst="rect">
            <a:avLst/>
          </a:prstGeom>
          <a:noFill/>
        </p:spPr>
        <p:txBody>
          <a:bodyPr wrap="square">
            <a:spAutoFit/>
          </a:bodyPr>
          <a:lstStyle/>
          <a:p>
            <a:r>
              <a:rPr lang="en-US" sz="900" dirty="0"/>
              <a:t>https://www.foxnews.com/opinion/betsy-devos-parents-rights-education-politicians</a:t>
            </a:r>
          </a:p>
        </p:txBody>
      </p:sp>
    </p:spTree>
    <p:extLst>
      <p:ext uri="{BB962C8B-B14F-4D97-AF65-F5344CB8AC3E}">
        <p14:creationId xmlns:p14="http://schemas.microsoft.com/office/powerpoint/2010/main" val="3357831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CA17BC-2205-4431-A74F-625014EBEBC8}"/>
              </a:ext>
            </a:extLst>
          </p:cNvPr>
          <p:cNvPicPr>
            <a:picLocks noChangeAspect="1"/>
          </p:cNvPicPr>
          <p:nvPr/>
        </p:nvPicPr>
        <p:blipFill>
          <a:blip r:embed="rId2"/>
          <a:stretch>
            <a:fillRect/>
          </a:stretch>
        </p:blipFill>
        <p:spPr>
          <a:xfrm>
            <a:off x="6355976" y="1169070"/>
            <a:ext cx="2721021" cy="3538057"/>
          </a:xfrm>
          <a:prstGeom prst="rect">
            <a:avLst/>
          </a:prstGeom>
        </p:spPr>
      </p:pic>
      <p:sp>
        <p:nvSpPr>
          <p:cNvPr id="2" name="Title 1"/>
          <p:cNvSpPr>
            <a:spLocks noGrp="1"/>
          </p:cNvSpPr>
          <p:nvPr>
            <p:ph type="title"/>
          </p:nvPr>
        </p:nvSpPr>
        <p:spPr>
          <a:xfrm>
            <a:off x="412377" y="100106"/>
            <a:ext cx="8588188" cy="1325563"/>
          </a:xfrm>
        </p:spPr>
        <p:txBody>
          <a:bodyPr>
            <a:normAutofit/>
          </a:bodyPr>
          <a:lstStyle/>
          <a:p>
            <a:r>
              <a:rPr lang="en-US" sz="2800" b="1" dirty="0"/>
              <a:t>Academic Transparency: </a:t>
            </a:r>
            <a:r>
              <a:rPr lang="en-US" sz="2400" b="1" dirty="0"/>
              <a:t>Sunlight is the Best Disinfectant</a:t>
            </a:r>
          </a:p>
        </p:txBody>
      </p:sp>
      <p:sp>
        <p:nvSpPr>
          <p:cNvPr id="5" name="TextBox 4"/>
          <p:cNvSpPr txBox="1"/>
          <p:nvPr/>
        </p:nvSpPr>
        <p:spPr>
          <a:xfrm>
            <a:off x="160787" y="1169070"/>
            <a:ext cx="5977679" cy="5724644"/>
          </a:xfrm>
          <a:prstGeom prst="rect">
            <a:avLst/>
          </a:prstGeom>
          <a:noFill/>
        </p:spPr>
        <p:txBody>
          <a:bodyPr wrap="square" rtlCol="0">
            <a:spAutoFit/>
          </a:bodyPr>
          <a:lstStyle/>
          <a:p>
            <a:pPr marL="342900" indent="-342900">
              <a:buFont typeface="Wingdings" panose="05000000000000000000" pitchFamily="2" charset="2"/>
              <a:buChar char="ü"/>
            </a:pPr>
            <a:r>
              <a:rPr lang="en-US" sz="2000" dirty="0"/>
              <a:t>Parents should be able to know what content awaits at nearby schools </a:t>
            </a:r>
            <a:r>
              <a:rPr lang="en-US" sz="2000" b="1" dirty="0"/>
              <a:t>b</a:t>
            </a:r>
            <a:r>
              <a:rPr lang="en-US" sz="2000" b="1" i="1" dirty="0"/>
              <a:t>efore t</a:t>
            </a:r>
            <a:r>
              <a:rPr lang="en-US" sz="2000" b="1" dirty="0"/>
              <a:t>hey have to enroll their children</a:t>
            </a:r>
          </a:p>
          <a:p>
            <a:pPr marL="342900" indent="-342900">
              <a:buFont typeface="Wingdings" panose="05000000000000000000" pitchFamily="2" charset="2"/>
              <a:buChar char="ü"/>
            </a:pPr>
            <a:endParaRPr lang="en-US" sz="1600" b="1" dirty="0"/>
          </a:p>
          <a:p>
            <a:pPr marL="342900" indent="-342900">
              <a:buFont typeface="Wingdings" panose="05000000000000000000" pitchFamily="2" charset="2"/>
              <a:buChar char="ü"/>
            </a:pPr>
            <a:r>
              <a:rPr lang="en-US" sz="2000" dirty="0"/>
              <a:t>Schools respond to incentives: If parents know which schools insist on pushing radical content, those schools will </a:t>
            </a:r>
            <a:r>
              <a:rPr lang="en-US" sz="2000" b="1" dirty="0"/>
              <a:t>risk the further loss of students </a:t>
            </a:r>
            <a:r>
              <a:rPr lang="en-US" sz="2000" b="1" i="1" dirty="0"/>
              <a:t>and their associated funding</a:t>
            </a:r>
            <a:endParaRPr lang="en-US" sz="1400" dirty="0"/>
          </a:p>
          <a:p>
            <a:pPr marL="342900" indent="-342900">
              <a:buFont typeface="Wingdings" panose="05000000000000000000" pitchFamily="2" charset="2"/>
              <a:buChar char="ü"/>
            </a:pPr>
            <a:endParaRPr lang="en-US" sz="1600" dirty="0"/>
          </a:p>
          <a:p>
            <a:pPr marL="342900" indent="-342900">
              <a:buFont typeface="Wingdings" panose="05000000000000000000" pitchFamily="2" charset="2"/>
              <a:buChar char="ü"/>
            </a:pPr>
            <a:r>
              <a:rPr lang="en-US" sz="2000" dirty="0"/>
              <a:t>Schools should not be hiding content from prospective parents:  </a:t>
            </a:r>
            <a:r>
              <a:rPr lang="en-US" sz="2000" b="1" dirty="0"/>
              <a:t>Reporting broad ‘curriculum’ frameworks, basic textbooks, etc. is no longer enough</a:t>
            </a:r>
          </a:p>
          <a:p>
            <a:pPr marL="342900" indent="-342900">
              <a:buFont typeface="Wingdings" panose="05000000000000000000" pitchFamily="2" charset="2"/>
              <a:buChar char="ü"/>
            </a:pPr>
            <a:endParaRPr lang="en-US" sz="1600" dirty="0"/>
          </a:p>
          <a:p>
            <a:pPr marL="342900" indent="-342900">
              <a:buFont typeface="Wingdings" panose="05000000000000000000" pitchFamily="2" charset="2"/>
              <a:buChar char="ü"/>
            </a:pPr>
            <a:r>
              <a:rPr lang="en-US" sz="2000" dirty="0"/>
              <a:t>It </a:t>
            </a:r>
            <a:r>
              <a:rPr lang="en-US" sz="2000" b="1" dirty="0"/>
              <a:t>should not be harder for a parent to look up what schools are teaching</a:t>
            </a:r>
            <a:r>
              <a:rPr lang="en-US" sz="2000" dirty="0"/>
              <a:t> than to locate complicated budget documents, financial data, etc. that schools are required to post online</a:t>
            </a:r>
          </a:p>
          <a:p>
            <a:endParaRPr lang="en-US" dirty="0"/>
          </a:p>
        </p:txBody>
      </p:sp>
      <p:pic>
        <p:nvPicPr>
          <p:cNvPr id="7" name="Picture 6"/>
          <p:cNvPicPr>
            <a:picLocks noChangeAspect="1"/>
          </p:cNvPicPr>
          <p:nvPr/>
        </p:nvPicPr>
        <p:blipFill>
          <a:blip r:embed="rId3"/>
          <a:stretch>
            <a:fillRect/>
          </a:stretch>
        </p:blipFill>
        <p:spPr>
          <a:xfrm>
            <a:off x="6104307" y="2771815"/>
            <a:ext cx="2510116" cy="3173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7360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FE894-B1EE-43A5-9253-410CBEEC4118}"/>
              </a:ext>
            </a:extLst>
          </p:cNvPr>
          <p:cNvPicPr>
            <a:picLocks noChangeAspect="1"/>
          </p:cNvPicPr>
          <p:nvPr/>
        </p:nvPicPr>
        <p:blipFill>
          <a:blip r:embed="rId2"/>
          <a:stretch>
            <a:fillRect/>
          </a:stretch>
        </p:blipFill>
        <p:spPr>
          <a:xfrm>
            <a:off x="4915596" y="965004"/>
            <a:ext cx="4022532" cy="5148335"/>
          </a:xfrm>
          <a:prstGeom prst="rect">
            <a:avLst/>
          </a:prstGeom>
        </p:spPr>
      </p:pic>
      <p:sp>
        <p:nvSpPr>
          <p:cNvPr id="2" name="Title 1"/>
          <p:cNvSpPr>
            <a:spLocks noGrp="1"/>
          </p:cNvSpPr>
          <p:nvPr>
            <p:ph type="title"/>
          </p:nvPr>
        </p:nvSpPr>
        <p:spPr>
          <a:xfrm>
            <a:off x="628650" y="100106"/>
            <a:ext cx="7886700" cy="1325563"/>
          </a:xfrm>
        </p:spPr>
        <p:txBody>
          <a:bodyPr>
            <a:normAutofit/>
          </a:bodyPr>
          <a:lstStyle/>
          <a:p>
            <a:r>
              <a:rPr lang="en-US" sz="2800" b="1" dirty="0"/>
              <a:t>Goldwater Institute Academic Transparency Act</a:t>
            </a:r>
            <a:br>
              <a:rPr lang="en-US" sz="2800" b="1" dirty="0"/>
            </a:br>
            <a:r>
              <a:rPr lang="en-US" sz="2400" dirty="0"/>
              <a:t>Legislative Proposal</a:t>
            </a:r>
            <a:endParaRPr lang="en-US" sz="2800" dirty="0"/>
          </a:p>
        </p:txBody>
      </p:sp>
      <p:sp>
        <p:nvSpPr>
          <p:cNvPr id="6" name="Snip Diagonal Corner Rectangle 5"/>
          <p:cNvSpPr/>
          <p:nvPr/>
        </p:nvSpPr>
        <p:spPr>
          <a:xfrm>
            <a:off x="271407" y="1446291"/>
            <a:ext cx="4394674" cy="2876592"/>
          </a:xfrm>
          <a:prstGeom prst="snip2Diag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400" dirty="0"/>
          </a:p>
        </p:txBody>
      </p:sp>
      <p:sp>
        <p:nvSpPr>
          <p:cNvPr id="3" name="Rectangle 2"/>
          <p:cNvSpPr/>
          <p:nvPr/>
        </p:nvSpPr>
        <p:spPr>
          <a:xfrm>
            <a:off x="338463" y="1253451"/>
            <a:ext cx="4374870" cy="2985433"/>
          </a:xfrm>
          <a:prstGeom prst="rect">
            <a:avLst/>
          </a:prstGeom>
        </p:spPr>
        <p:txBody>
          <a:bodyPr wrap="square">
            <a:spAutoFit/>
          </a:bodyPr>
          <a:lstStyle/>
          <a:p>
            <a:pPr marL="285750" indent="-285750">
              <a:buFont typeface="Arial" panose="020B0604020202020204" pitchFamily="34" charset="0"/>
              <a:buChar char="•"/>
            </a:pPr>
            <a:endParaRPr lang="en-US" dirty="0">
              <a:latin typeface="Book Antiqua" panose="02040602050305030304" pitchFamily="18" charset="0"/>
            </a:endParaRPr>
          </a:p>
          <a:p>
            <a:r>
              <a:rPr lang="en-US" b="1" dirty="0">
                <a:latin typeface="Book Antiqua" panose="02040602050305030304" pitchFamily="18" charset="0"/>
              </a:rPr>
              <a:t>“Each public school shall prominently list on a publicly accessible portion of its website:</a:t>
            </a:r>
          </a:p>
          <a:p>
            <a:endParaRPr lang="en-US" b="1" dirty="0">
              <a:latin typeface="Book Antiqua" panose="02040602050305030304" pitchFamily="18" charset="0"/>
            </a:endParaRPr>
          </a:p>
          <a:p>
            <a:r>
              <a:rPr lang="en-US" b="1" dirty="0">
                <a:latin typeface="Book Antiqua" panose="02040602050305030304" pitchFamily="18" charset="0"/>
              </a:rPr>
              <a:t>The learning materials and activities that were used for student instruction at the school… organized at a minimum by subject area and grade….”</a:t>
            </a:r>
          </a:p>
          <a:p>
            <a:endParaRPr lang="en-US" sz="1300" b="1" dirty="0">
              <a:latin typeface="Book Antiqua" panose="02040602050305030304" pitchFamily="18" charset="0"/>
            </a:endParaRPr>
          </a:p>
          <a:p>
            <a:endParaRPr lang="en-US" sz="1300" b="1" dirty="0">
              <a:latin typeface="Book Antiqua" panose="02040602050305030304" pitchFamily="18" charset="0"/>
            </a:endParaRPr>
          </a:p>
        </p:txBody>
      </p:sp>
      <p:sp>
        <p:nvSpPr>
          <p:cNvPr id="33" name="Snip Diagonal Corner Rectangle 32"/>
          <p:cNvSpPr/>
          <p:nvPr/>
        </p:nvSpPr>
        <p:spPr>
          <a:xfrm>
            <a:off x="5083022" y="2336479"/>
            <a:ext cx="3687679" cy="312504"/>
          </a:xfrm>
          <a:prstGeom prst="snip2Diag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50" name="Picture 2" descr="https://azlibrary.gov/sites/default/files/azcm_Capitol_Architecture_2019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299" y="4429699"/>
            <a:ext cx="4175905" cy="19640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9" name="Rectangle 38"/>
          <p:cNvSpPr/>
          <p:nvPr/>
        </p:nvSpPr>
        <p:spPr>
          <a:xfrm>
            <a:off x="271407" y="6566654"/>
            <a:ext cx="1927131" cy="246221"/>
          </a:xfrm>
          <a:prstGeom prst="rect">
            <a:avLst/>
          </a:prstGeom>
        </p:spPr>
        <p:txBody>
          <a:bodyPr wrap="none">
            <a:spAutoFit/>
          </a:bodyPr>
          <a:lstStyle/>
          <a:p>
            <a:r>
              <a:rPr lang="en-US" sz="1000" dirty="0"/>
              <a:t>https://azlibrary.gov/azcm/about</a:t>
            </a:r>
          </a:p>
        </p:txBody>
      </p:sp>
      <p:cxnSp>
        <p:nvCxnSpPr>
          <p:cNvPr id="13" name="Straight Connector 12">
            <a:extLst>
              <a:ext uri="{FF2B5EF4-FFF2-40B4-BE49-F238E27FC236}">
                <a16:creationId xmlns:a16="http://schemas.microsoft.com/office/drawing/2014/main" id="{5CC24687-7DF7-4EA9-9C82-02F99F7FC689}"/>
              </a:ext>
            </a:extLst>
          </p:cNvPr>
          <p:cNvCxnSpPr>
            <a:cxnSpLocks/>
          </p:cNvCxnSpPr>
          <p:nvPr/>
        </p:nvCxnSpPr>
        <p:spPr>
          <a:xfrm flipH="1" flipV="1">
            <a:off x="4228405" y="1446291"/>
            <a:ext cx="4477445" cy="8348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B582252-8223-44B8-A157-8B869E43F08B}"/>
              </a:ext>
            </a:extLst>
          </p:cNvPr>
          <p:cNvCxnSpPr>
            <a:cxnSpLocks/>
          </p:cNvCxnSpPr>
          <p:nvPr/>
        </p:nvCxnSpPr>
        <p:spPr>
          <a:xfrm flipH="1">
            <a:off x="4666081" y="2648983"/>
            <a:ext cx="4104620" cy="16739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350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ACA40C-8E0E-4A55-B00A-7DEDB98CAB86}"/>
              </a:ext>
            </a:extLst>
          </p:cNvPr>
          <p:cNvPicPr>
            <a:picLocks noChangeAspect="1"/>
          </p:cNvPicPr>
          <p:nvPr/>
        </p:nvPicPr>
        <p:blipFill rotWithShape="1">
          <a:blip r:embed="rId2"/>
          <a:srcRect l="6104" r="6214" b="23255"/>
          <a:stretch/>
        </p:blipFill>
        <p:spPr>
          <a:xfrm>
            <a:off x="344857" y="374716"/>
            <a:ext cx="5724525" cy="610856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43DC569-EA2F-4490-B5B3-C36399810DF9}"/>
              </a:ext>
            </a:extLst>
          </p:cNvPr>
          <p:cNvSpPr txBox="1"/>
          <p:nvPr/>
        </p:nvSpPr>
        <p:spPr>
          <a:xfrm>
            <a:off x="2341417" y="6642556"/>
            <a:ext cx="5463309" cy="215444"/>
          </a:xfrm>
          <a:prstGeom prst="rect">
            <a:avLst/>
          </a:prstGeom>
          <a:noFill/>
        </p:spPr>
        <p:txBody>
          <a:bodyPr wrap="square">
            <a:spAutoFit/>
          </a:bodyPr>
          <a:lstStyle/>
          <a:p>
            <a:r>
              <a:rPr lang="en-US" sz="800" dirty="0"/>
              <a:t>https://goldwaterinstitute.org/wp-content/uploads/2021/08/District-Version-Academic-Transparency-2021-8.pdf</a:t>
            </a:r>
          </a:p>
        </p:txBody>
      </p:sp>
      <p:pic>
        <p:nvPicPr>
          <p:cNvPr id="8" name="Picture 7">
            <a:extLst>
              <a:ext uri="{FF2B5EF4-FFF2-40B4-BE49-F238E27FC236}">
                <a16:creationId xmlns:a16="http://schemas.microsoft.com/office/drawing/2014/main" id="{A47D609B-E8BF-49CD-87FE-7C2E093BC617}"/>
              </a:ext>
            </a:extLst>
          </p:cNvPr>
          <p:cNvPicPr>
            <a:picLocks noChangeAspect="1"/>
          </p:cNvPicPr>
          <p:nvPr/>
        </p:nvPicPr>
        <p:blipFill rotWithShape="1">
          <a:blip r:embed="rId3"/>
          <a:srcRect l="3479" r="8386"/>
          <a:stretch/>
        </p:blipFill>
        <p:spPr>
          <a:xfrm>
            <a:off x="3282245" y="1120709"/>
            <a:ext cx="5463309" cy="5492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467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Academic Transparency Act</a:t>
            </a:r>
            <a:br>
              <a:rPr lang="en-US" sz="3200" dirty="0"/>
            </a:br>
            <a:r>
              <a:rPr lang="en-US" sz="3200" dirty="0"/>
              <a:t>Key Features</a:t>
            </a:r>
          </a:p>
        </p:txBody>
      </p:sp>
      <p:sp>
        <p:nvSpPr>
          <p:cNvPr id="3" name="Content Placeholder 2"/>
          <p:cNvSpPr>
            <a:spLocks noGrp="1"/>
          </p:cNvSpPr>
          <p:nvPr>
            <p:ph idx="1"/>
          </p:nvPr>
        </p:nvSpPr>
        <p:spPr>
          <a:xfrm>
            <a:off x="628649" y="1825625"/>
            <a:ext cx="8048625" cy="4351338"/>
          </a:xfrm>
        </p:spPr>
        <p:txBody>
          <a:bodyPr>
            <a:normAutofit/>
          </a:bodyPr>
          <a:lstStyle/>
          <a:p>
            <a:pPr marL="342900" indent="-342900">
              <a:buFont typeface="Wingdings" panose="05000000000000000000" pitchFamily="2" charset="2"/>
              <a:buChar char="ü"/>
            </a:pPr>
            <a:r>
              <a:rPr lang="en-US" sz="2400" dirty="0"/>
              <a:t>Brings course content into the light in a practical, accessible way for parents</a:t>
            </a:r>
          </a:p>
          <a:p>
            <a:pPr marL="342900" indent="-342900">
              <a:buFont typeface="Wingdings" panose="05000000000000000000" pitchFamily="2" charset="2"/>
              <a:buChar char="ü"/>
            </a:pPr>
            <a:r>
              <a:rPr lang="en-US" sz="2400" dirty="0"/>
              <a:t>Ensures that board members and the public, not just teachers and career bureaucrats, know what is being taught </a:t>
            </a:r>
          </a:p>
          <a:p>
            <a:pPr marL="342900" indent="-342900">
              <a:buFont typeface="Wingdings" panose="05000000000000000000" pitchFamily="2" charset="2"/>
              <a:buChar char="ü"/>
            </a:pPr>
            <a:r>
              <a:rPr lang="en-US" sz="2400" dirty="0"/>
              <a:t>Provides comprehensive transparency</a:t>
            </a:r>
          </a:p>
          <a:p>
            <a:pPr marL="342900" indent="-342900">
              <a:buFont typeface="Wingdings" panose="05000000000000000000" pitchFamily="2" charset="2"/>
              <a:buChar char="ü"/>
            </a:pPr>
            <a:r>
              <a:rPr lang="en-US" sz="2400" dirty="0"/>
              <a:t>Doesn’t interfere with teachers’ ability to update lesson plans at any time during the year: </a:t>
            </a:r>
          </a:p>
          <a:p>
            <a:pPr marL="342900" indent="-342900">
              <a:buFont typeface="Wingdings" panose="05000000000000000000" pitchFamily="2" charset="2"/>
              <a:buChar char="ü"/>
            </a:pPr>
            <a:r>
              <a:rPr lang="en-US" sz="2400" dirty="0"/>
              <a:t>Minimizes the additional workload required to provide transparency</a:t>
            </a:r>
          </a:p>
          <a:p>
            <a:pPr marL="342900" indent="-342900">
              <a:buFont typeface="Wingdings" panose="05000000000000000000" pitchFamily="2" charset="2"/>
              <a:buChar char="ü"/>
            </a:pPr>
            <a:r>
              <a:rPr lang="en-US" sz="2400" dirty="0"/>
              <a:t>K-12 schools &amp; universities have proven they can share course syllabi &amp; other info online</a:t>
            </a:r>
          </a:p>
          <a:p>
            <a:pPr marL="457200" lvl="1" indent="0">
              <a:buNone/>
            </a:pPr>
            <a:endParaRPr lang="en-US" sz="1200" dirty="0"/>
          </a:p>
          <a:p>
            <a:pPr marL="800100" lvl="1" indent="-342900">
              <a:buFont typeface="Wingdings" panose="05000000000000000000" pitchFamily="2" charset="2"/>
              <a:buChar char="ü"/>
            </a:pPr>
            <a:endParaRPr lang="en-US" sz="1200" dirty="0"/>
          </a:p>
          <a:p>
            <a:pPr marL="0" indent="0">
              <a:buNone/>
            </a:pPr>
            <a:endParaRPr lang="en-US" sz="1600" dirty="0"/>
          </a:p>
          <a:p>
            <a:pPr marL="342900" indent="-342900">
              <a:buFont typeface="Wingdings" panose="05000000000000000000" pitchFamily="2" charset="2"/>
              <a:buChar char="ü"/>
            </a:pPr>
            <a:endParaRPr lang="en-US" sz="1600" dirty="0"/>
          </a:p>
          <a:p>
            <a:pPr marL="0" indent="0">
              <a:buNone/>
            </a:pPr>
            <a:endParaRPr lang="en-US" sz="1600" dirty="0"/>
          </a:p>
        </p:txBody>
      </p:sp>
    </p:spTree>
    <p:extLst>
      <p:ext uri="{BB962C8B-B14F-4D97-AF65-F5344CB8AC3E}">
        <p14:creationId xmlns:p14="http://schemas.microsoft.com/office/powerpoint/2010/main" val="410432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801"/>
            <a:ext cx="7886700" cy="1325563"/>
          </a:xfrm>
        </p:spPr>
        <p:txBody>
          <a:bodyPr/>
          <a:lstStyle/>
          <a:p>
            <a:r>
              <a:rPr lang="en-US" dirty="0"/>
              <a:t>How it Works </a:t>
            </a:r>
          </a:p>
        </p:txBody>
      </p:sp>
      <p:sp>
        <p:nvSpPr>
          <p:cNvPr id="7" name="Snip Diagonal Corner Rectangle 6"/>
          <p:cNvSpPr/>
          <p:nvPr/>
        </p:nvSpPr>
        <p:spPr>
          <a:xfrm>
            <a:off x="380999" y="1184211"/>
            <a:ext cx="8334375" cy="1241491"/>
          </a:xfrm>
          <a:prstGeom prst="snip2Diag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Rectangle 7"/>
          <p:cNvSpPr/>
          <p:nvPr/>
        </p:nvSpPr>
        <p:spPr>
          <a:xfrm>
            <a:off x="504824" y="1100139"/>
            <a:ext cx="8210549" cy="1677382"/>
          </a:xfrm>
          <a:prstGeom prst="rect">
            <a:avLst/>
          </a:prstGeom>
        </p:spPr>
        <p:txBody>
          <a:bodyPr wrap="square">
            <a:spAutoFit/>
          </a:bodyPr>
          <a:lstStyle/>
          <a:p>
            <a:pPr marL="285750" indent="-285750">
              <a:buFont typeface="Arial" panose="020B0604020202020204" pitchFamily="34" charset="0"/>
              <a:buChar char="•"/>
            </a:pPr>
            <a:endParaRPr lang="en-US" dirty="0">
              <a:latin typeface="Book Antiqua" panose="02040602050305030304" pitchFamily="18" charset="0"/>
            </a:endParaRPr>
          </a:p>
          <a:p>
            <a:r>
              <a:rPr lang="en-US" b="1" dirty="0">
                <a:latin typeface="Book Antiqua" panose="02040602050305030304" pitchFamily="18" charset="0"/>
              </a:rPr>
              <a:t>“A school shall be required to list only the information necessary to identify the specific learning materials and activities used for instruction, including the title and the author, organization or internet address…”</a:t>
            </a:r>
          </a:p>
          <a:p>
            <a:endParaRPr lang="en-US" b="1" dirty="0">
              <a:latin typeface="Book Antiqua" panose="02040602050305030304" pitchFamily="18" charset="0"/>
            </a:endParaRPr>
          </a:p>
          <a:p>
            <a:endParaRPr lang="en-US" sz="1300" b="1" dirty="0">
              <a:latin typeface="Book Antiqua" panose="02040602050305030304" pitchFamily="18" charset="0"/>
            </a:endParaRPr>
          </a:p>
        </p:txBody>
      </p:sp>
      <p:sp>
        <p:nvSpPr>
          <p:cNvPr id="11" name="Rectangle 10"/>
          <p:cNvSpPr/>
          <p:nvPr/>
        </p:nvSpPr>
        <p:spPr>
          <a:xfrm>
            <a:off x="5186700" y="5306056"/>
            <a:ext cx="3844482"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“Grade 1 Basic Math Success Workbook, Sylvan Learning”</a:t>
            </a:r>
          </a:p>
        </p:txBody>
      </p:sp>
      <p:pic>
        <p:nvPicPr>
          <p:cNvPr id="14" name="Picture 13"/>
          <p:cNvPicPr>
            <a:picLocks noChangeAspect="1"/>
          </p:cNvPicPr>
          <p:nvPr/>
        </p:nvPicPr>
        <p:blipFill rotWithShape="1">
          <a:blip r:embed="rId2"/>
          <a:srcRect l="12500" t="3627" r="13888" b="4705"/>
          <a:stretch/>
        </p:blipFill>
        <p:spPr>
          <a:xfrm>
            <a:off x="761999" y="2781300"/>
            <a:ext cx="1514475" cy="1885950"/>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4367462" y="3182507"/>
            <a:ext cx="4663720" cy="830997"/>
          </a:xfrm>
          <a:prstGeom prst="rect">
            <a:avLst/>
          </a:prstGeom>
        </p:spPr>
        <p:txBody>
          <a:bodyPr wrap="square">
            <a:spAutoFit/>
          </a:bodyPr>
          <a:lstStyle/>
          <a:p>
            <a:pPr marL="285750" indent="-285750">
              <a:buFont typeface="Arial" panose="020B0604020202020204" pitchFamily="34" charset="0"/>
              <a:buChar char="•"/>
            </a:pPr>
            <a:endParaRPr lang="en-US" sz="1600" dirty="0">
              <a:sym typeface="Wingdings" panose="05000000000000000000" pitchFamily="2" charset="2"/>
            </a:endParaRPr>
          </a:p>
          <a:p>
            <a:r>
              <a:rPr lang="en-US" sz="1600" dirty="0">
                <a:latin typeface="Calibri" panose="020F0502020204030204" pitchFamily="34" charset="0"/>
                <a:ea typeface="Calibri" panose="020F0502020204030204" pitchFamily="34" charset="0"/>
                <a:cs typeface="Times New Roman" panose="02020603050405020304" pitchFamily="18" charset="0"/>
              </a:rPr>
              <a:t>“Social Justice for Kids, </a:t>
            </a:r>
            <a:r>
              <a:rPr lang="en-US" sz="1600" dirty="0">
                <a:latin typeface="Calibri" panose="020F0502020204030204" pitchFamily="34" charset="0"/>
                <a:ea typeface="Calibri" panose="020F0502020204030204" pitchFamily="34" charset="0"/>
                <a:cs typeface="Times New Roman" panose="02020603050405020304" pitchFamily="18" charset="0"/>
                <a:hlinkClick r:id="rId3"/>
              </a:rPr>
              <a:t>https://nomadpress.net/the-learning-center/social-justice-for-kids</a:t>
            </a:r>
            <a:r>
              <a:rPr lang="en-US" sz="1400" dirty="0">
                <a:latin typeface="Calibri" panose="020F0502020204030204" pitchFamily="34" charset="0"/>
                <a:ea typeface="Calibri" panose="020F0502020204030204" pitchFamily="34" charset="0"/>
                <a:cs typeface="Times New Roman" panose="02020603050405020304" pitchFamily="18" charset="0"/>
                <a:hlinkClick r:id="rId3"/>
              </a:rPr>
              <a:t>/</a:t>
            </a:r>
            <a:r>
              <a:rPr lang="en-US" sz="14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17" name="Rectangle 16"/>
          <p:cNvSpPr/>
          <p:nvPr/>
        </p:nvSpPr>
        <p:spPr>
          <a:xfrm>
            <a:off x="2465328" y="5306056"/>
            <a:ext cx="2498843" cy="646331"/>
          </a:xfrm>
          <a:prstGeom prst="rect">
            <a:avLst/>
          </a:prstGeom>
        </p:spPr>
        <p:txBody>
          <a:bodyPr wrap="square">
            <a:spAutoFit/>
          </a:bodyPr>
          <a:lstStyle/>
          <a:p>
            <a:r>
              <a:rPr lang="en-US" dirty="0"/>
              <a:t>128 pages of separate readings/worksheets </a:t>
            </a:r>
          </a:p>
        </p:txBody>
      </p:sp>
      <p:sp>
        <p:nvSpPr>
          <p:cNvPr id="18" name="Right Arrow 17"/>
          <p:cNvSpPr/>
          <p:nvPr/>
        </p:nvSpPr>
        <p:spPr>
          <a:xfrm>
            <a:off x="3868653" y="3543139"/>
            <a:ext cx="409575" cy="286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4712849" y="5449394"/>
            <a:ext cx="409575" cy="2869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743509" y="4764073"/>
            <a:ext cx="1580028" cy="2023487"/>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6042060" y="4936724"/>
            <a:ext cx="1586203" cy="400110"/>
          </a:xfrm>
          <a:prstGeom prst="rect">
            <a:avLst/>
          </a:prstGeom>
        </p:spPr>
        <p:txBody>
          <a:bodyPr wrap="none">
            <a:spAutoFit/>
          </a:bodyPr>
          <a:lstStyle/>
          <a:p>
            <a:r>
              <a:rPr lang="en-US" sz="2000" u="sng" dirty="0">
                <a:latin typeface="Calibri" panose="020F0502020204030204" pitchFamily="34" charset="0"/>
                <a:ea typeface="Calibri" panose="020F0502020204030204" pitchFamily="34" charset="0"/>
                <a:cs typeface="Times New Roman" panose="02020603050405020304" pitchFamily="18" charset="0"/>
              </a:rPr>
              <a:t>1 single entry</a:t>
            </a:r>
            <a:endParaRPr lang="en-US" sz="2000" u="sng" dirty="0"/>
          </a:p>
        </p:txBody>
      </p:sp>
      <p:sp>
        <p:nvSpPr>
          <p:cNvPr id="21" name="Rectangle 20"/>
          <p:cNvSpPr/>
          <p:nvPr/>
        </p:nvSpPr>
        <p:spPr>
          <a:xfrm>
            <a:off x="6042060" y="2961763"/>
            <a:ext cx="1586203" cy="400110"/>
          </a:xfrm>
          <a:prstGeom prst="rect">
            <a:avLst/>
          </a:prstGeom>
        </p:spPr>
        <p:txBody>
          <a:bodyPr wrap="none">
            <a:spAutoFit/>
          </a:bodyPr>
          <a:lstStyle/>
          <a:p>
            <a:r>
              <a:rPr lang="en-US" sz="2000" u="sng" dirty="0">
                <a:latin typeface="Calibri" panose="020F0502020204030204" pitchFamily="34" charset="0"/>
                <a:ea typeface="Calibri" panose="020F0502020204030204" pitchFamily="34" charset="0"/>
                <a:cs typeface="Times New Roman" panose="02020603050405020304" pitchFamily="18" charset="0"/>
              </a:rPr>
              <a:t>1 single entry</a:t>
            </a:r>
            <a:endParaRPr lang="en-US" sz="2000" u="sng" dirty="0"/>
          </a:p>
        </p:txBody>
      </p:sp>
      <p:sp>
        <p:nvSpPr>
          <p:cNvPr id="22" name="Rectangle 21"/>
          <p:cNvSpPr/>
          <p:nvPr/>
        </p:nvSpPr>
        <p:spPr>
          <a:xfrm>
            <a:off x="2533649" y="3332680"/>
            <a:ext cx="1670947" cy="707886"/>
          </a:xfrm>
          <a:prstGeom prst="rect">
            <a:avLst/>
          </a:prstGeom>
        </p:spPr>
        <p:txBody>
          <a:bodyPr wrap="square">
            <a:spAutoFit/>
          </a:bodyPr>
          <a:lstStyle/>
          <a:p>
            <a:r>
              <a:rPr lang="en-US" sz="2000" dirty="0"/>
              <a:t>Multiple </a:t>
            </a:r>
          </a:p>
          <a:p>
            <a:r>
              <a:rPr lang="en-US" sz="2000" dirty="0"/>
              <a:t>authors</a:t>
            </a:r>
          </a:p>
        </p:txBody>
      </p:sp>
    </p:spTree>
    <p:extLst>
      <p:ext uri="{BB962C8B-B14F-4D97-AF65-F5344CB8AC3E}">
        <p14:creationId xmlns:p14="http://schemas.microsoft.com/office/powerpoint/2010/main" val="301437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animBg="1"/>
      <p:bldP spid="19" grpId="0" animBg="1"/>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0E0D-D8F8-46CC-9691-9CBF576A2F28}"/>
              </a:ext>
            </a:extLst>
          </p:cNvPr>
          <p:cNvSpPr>
            <a:spLocks noGrp="1"/>
          </p:cNvSpPr>
          <p:nvPr>
            <p:ph type="title"/>
          </p:nvPr>
        </p:nvSpPr>
        <p:spPr>
          <a:xfrm>
            <a:off x="628650" y="76716"/>
            <a:ext cx="7886700" cy="855102"/>
          </a:xfrm>
        </p:spPr>
        <p:txBody>
          <a:bodyPr/>
          <a:lstStyle/>
          <a:p>
            <a:r>
              <a:rPr lang="en-US" dirty="0"/>
              <a:t>Options Already Exist</a:t>
            </a:r>
          </a:p>
        </p:txBody>
      </p:sp>
      <p:pic>
        <p:nvPicPr>
          <p:cNvPr id="13" name="Picture 12">
            <a:extLst>
              <a:ext uri="{FF2B5EF4-FFF2-40B4-BE49-F238E27FC236}">
                <a16:creationId xmlns:a16="http://schemas.microsoft.com/office/drawing/2014/main" id="{6115672A-0C9B-4A41-9729-803E77D79378}"/>
              </a:ext>
            </a:extLst>
          </p:cNvPr>
          <p:cNvPicPr>
            <a:picLocks noChangeAspect="1"/>
          </p:cNvPicPr>
          <p:nvPr/>
        </p:nvPicPr>
        <p:blipFill>
          <a:blip r:embed="rId3"/>
          <a:stretch>
            <a:fillRect/>
          </a:stretch>
        </p:blipFill>
        <p:spPr>
          <a:xfrm>
            <a:off x="296090" y="992975"/>
            <a:ext cx="6270171" cy="4053444"/>
          </a:xfrm>
          <a:prstGeom prst="rect">
            <a:avLst/>
          </a:prstGeom>
          <a:ln>
            <a:noFill/>
          </a:ln>
          <a:effectLst>
            <a:outerShdw blurRad="292100" dist="139700" dir="2700000" algn="tl" rotWithShape="0">
              <a:srgbClr val="333333">
                <a:alpha val="65000"/>
              </a:srgbClr>
            </a:outerShdw>
          </a:effectLst>
        </p:spPr>
      </p:pic>
      <p:pic>
        <p:nvPicPr>
          <p:cNvPr id="9" name="Online Media 8" title="PlanbookEdu Intro">
            <a:hlinkClick r:id="" action="ppaction://media"/>
            <a:extLst>
              <a:ext uri="{FF2B5EF4-FFF2-40B4-BE49-F238E27FC236}">
                <a16:creationId xmlns:a16="http://schemas.microsoft.com/office/drawing/2014/main" id="{15AF39A9-0CB8-45EE-9709-A3EC614F5F4C}"/>
              </a:ext>
            </a:extLst>
          </p:cNvPr>
          <p:cNvPicPr>
            <a:picLocks noRot="1" noChangeAspect="1"/>
          </p:cNvPicPr>
          <p:nvPr>
            <a:videoFile r:link="rId1"/>
          </p:nvPr>
        </p:nvPicPr>
        <p:blipFill>
          <a:blip r:embed="rId4"/>
          <a:stretch>
            <a:fillRect/>
          </a:stretch>
        </p:blipFill>
        <p:spPr>
          <a:xfrm>
            <a:off x="1533665" y="2483169"/>
            <a:ext cx="7470040" cy="4220573"/>
          </a:xfrm>
          <a:prstGeom prst="rect">
            <a:avLst/>
          </a:prstGeom>
        </p:spPr>
      </p:pic>
    </p:spTree>
    <p:extLst>
      <p:ext uri="{BB962C8B-B14F-4D97-AF65-F5344CB8AC3E}">
        <p14:creationId xmlns:p14="http://schemas.microsoft.com/office/powerpoint/2010/main" val="64362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video>
              <p:cMediaNode vol="80000">
                <p:cTn id="8" display="0">
                  <p:stCondLst>
                    <p:cond delay="indefinite"/>
                  </p:stCondLst>
                </p:cTn>
                <p:tgtEl>
                  <p:spTgt spid="9"/>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969" y="1253331"/>
            <a:ext cx="6771005" cy="4351338"/>
          </a:xfrm>
        </p:spPr>
        <p:txBody>
          <a:bodyPr>
            <a:noAutofit/>
          </a:bodyPr>
          <a:lstStyle/>
          <a:p>
            <a:pPr marL="0" indent="0">
              <a:buNone/>
            </a:pPr>
            <a:r>
              <a:rPr lang="en-US" sz="1800" i="1" dirty="0"/>
              <a:t>“This is a </a:t>
            </a:r>
            <a:r>
              <a:rPr lang="en-US" sz="1800" i="1" dirty="0">
                <a:highlight>
                  <a:srgbClr val="FFFF00"/>
                </a:highlight>
              </a:rPr>
              <a:t>great collaborative effort for teachers and educators to find other resources that are effectively being used across the state and posting those and making them available for their colleagues</a:t>
            </a:r>
            <a:r>
              <a:rPr lang="en-US" sz="1800" i="1" dirty="0"/>
              <a:t>.  </a:t>
            </a:r>
          </a:p>
          <a:p>
            <a:pPr marL="0" indent="0">
              <a:buNone/>
            </a:pPr>
            <a:r>
              <a:rPr lang="en-US" sz="1800" i="1" dirty="0"/>
              <a:t>As a former Wake County teacher, 20 years ago I provided all of this information. </a:t>
            </a:r>
            <a:r>
              <a:rPr lang="en-US" sz="1800" i="1" dirty="0">
                <a:highlight>
                  <a:srgbClr val="FFFF00"/>
                </a:highlight>
              </a:rPr>
              <a:t>I turned in my lesson plans to my principal. Doing it electronically now would be so much simpler than what I was expected to do </a:t>
            </a:r>
            <a:r>
              <a:rPr lang="en-US" sz="1800" i="1" dirty="0"/>
              <a:t>as a Wake County teacher. So all of this is stuff that I had to do as a teacher that now as a parent I would greatly appreciate.” </a:t>
            </a:r>
          </a:p>
          <a:p>
            <a:pPr marL="0" indent="0">
              <a:buNone/>
            </a:pPr>
            <a:r>
              <a:rPr lang="en-US" sz="1800" dirty="0"/>
              <a:t>--Kelly M., North Carolina</a:t>
            </a:r>
          </a:p>
          <a:p>
            <a:pPr marL="0" indent="0" algn="r">
              <a:buNone/>
            </a:pPr>
            <a:endParaRPr lang="en-US" sz="1400" i="1" dirty="0"/>
          </a:p>
        </p:txBody>
      </p:sp>
      <p:sp>
        <p:nvSpPr>
          <p:cNvPr id="8" name="Title 1"/>
          <p:cNvSpPr>
            <a:spLocks noGrp="1"/>
          </p:cNvSpPr>
          <p:nvPr>
            <p:ph type="title"/>
          </p:nvPr>
        </p:nvSpPr>
        <p:spPr>
          <a:xfrm>
            <a:off x="661901" y="148995"/>
            <a:ext cx="7886700" cy="1325563"/>
          </a:xfrm>
        </p:spPr>
        <p:txBody>
          <a:bodyPr>
            <a:normAutofit/>
          </a:bodyPr>
          <a:lstStyle/>
          <a:p>
            <a:r>
              <a:rPr lang="en-US" sz="3200" b="1" dirty="0"/>
              <a:t>Perspectives from Teachers:</a:t>
            </a:r>
          </a:p>
        </p:txBody>
      </p:sp>
      <p:sp>
        <p:nvSpPr>
          <p:cNvPr id="9" name="Rectangle 8"/>
          <p:cNvSpPr/>
          <p:nvPr/>
        </p:nvSpPr>
        <p:spPr>
          <a:xfrm>
            <a:off x="91440" y="6533653"/>
            <a:ext cx="8728364" cy="461665"/>
          </a:xfrm>
          <a:prstGeom prst="rect">
            <a:avLst/>
          </a:prstGeom>
        </p:spPr>
        <p:txBody>
          <a:bodyPr wrap="square">
            <a:spAutoFit/>
          </a:bodyPr>
          <a:lstStyle/>
          <a:p>
            <a:r>
              <a:rPr lang="en-US" sz="800" dirty="0"/>
              <a:t> </a:t>
            </a:r>
            <a:r>
              <a:rPr lang="en-US" sz="800" dirty="0">
                <a:hlinkClick r:id="rId2"/>
              </a:rPr>
              <a:t>https://www.wral.com/gop-lawmakers-want-school-materials-listed-online/19660358/</a:t>
            </a:r>
            <a:r>
              <a:rPr lang="en-US" sz="800" dirty="0"/>
              <a:t> ; </a:t>
            </a:r>
            <a:r>
              <a:rPr lang="en-US" sz="800" u="sng" dirty="0">
                <a:hlinkClick r:id="rId3"/>
              </a:rPr>
              <a:t>https://www.aei.org/education/what-the-critical-race-theory-debate-misses-we-really-dont-know-whats-happening-in-our-classrooms/</a:t>
            </a:r>
            <a:r>
              <a:rPr lang="en-US" sz="800" u="sng" dirty="0"/>
              <a:t> </a:t>
            </a:r>
            <a:endParaRPr lang="en-US" sz="800" dirty="0"/>
          </a:p>
          <a:p>
            <a:endParaRPr lang="en-US" sz="800" dirty="0"/>
          </a:p>
        </p:txBody>
      </p:sp>
      <p:pic>
        <p:nvPicPr>
          <p:cNvPr id="5" name="Picture 4">
            <a:extLst>
              <a:ext uri="{FF2B5EF4-FFF2-40B4-BE49-F238E27FC236}">
                <a16:creationId xmlns:a16="http://schemas.microsoft.com/office/drawing/2014/main" id="{B9414412-D337-4003-94AB-F47F008F5CDF}"/>
              </a:ext>
            </a:extLst>
          </p:cNvPr>
          <p:cNvPicPr/>
          <p:nvPr/>
        </p:nvPicPr>
        <p:blipFill rotWithShape="1">
          <a:blip r:embed="rId4" cstate="print">
            <a:extLst>
              <a:ext uri="{28A0092B-C50C-407E-A947-70E740481C1C}">
                <a14:useLocalDpi xmlns:a14="http://schemas.microsoft.com/office/drawing/2010/main" val="0"/>
              </a:ext>
            </a:extLst>
          </a:blip>
          <a:srcRect l="35135" t="14018" r="10811" b="11459"/>
          <a:stretch/>
        </p:blipFill>
        <p:spPr bwMode="auto">
          <a:xfrm>
            <a:off x="7040073" y="1253331"/>
            <a:ext cx="1902460" cy="2103120"/>
          </a:xfrm>
          <a:prstGeom prst="rect">
            <a:avLst/>
          </a:prstGeom>
          <a:ln>
            <a:noFill/>
          </a:ln>
          <a:extLst>
            <a:ext uri="{53640926-AAD7-44D8-BBD7-CCE9431645EC}">
              <a14:shadowObscured xmlns:a14="http://schemas.microsoft.com/office/drawing/2010/main"/>
            </a:ext>
          </a:extLst>
        </p:spPr>
      </p:pic>
      <p:sp>
        <p:nvSpPr>
          <p:cNvPr id="6" name="Content Placeholder 2">
            <a:extLst>
              <a:ext uri="{FF2B5EF4-FFF2-40B4-BE49-F238E27FC236}">
                <a16:creationId xmlns:a16="http://schemas.microsoft.com/office/drawing/2014/main" id="{B92D96E2-0444-4D59-9D3A-EFEE59D4FC19}"/>
              </a:ext>
            </a:extLst>
          </p:cNvPr>
          <p:cNvSpPr txBox="1">
            <a:spLocks/>
          </p:cNvSpPr>
          <p:nvPr/>
        </p:nvSpPr>
        <p:spPr>
          <a:xfrm>
            <a:off x="324197" y="3816350"/>
            <a:ext cx="8819804" cy="3041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endParaRPr lang="en-US" sz="1800" dirty="0"/>
          </a:p>
          <a:p>
            <a:pPr marL="0" indent="0">
              <a:buNone/>
            </a:pPr>
            <a:r>
              <a:rPr lang="en-US" sz="1800" dirty="0"/>
              <a:t>“What the critical race theory debate misses: We really don’t know what’s happening in our classrooms… </a:t>
            </a:r>
            <a:r>
              <a:rPr lang="en-US" sz="1800" dirty="0">
                <a:highlight>
                  <a:srgbClr val="FFFF00"/>
                </a:highlight>
              </a:rPr>
              <a:t>states, districts, and school boards have less control over what gets in front of students than do Google, Pinterest</a:t>
            </a:r>
            <a:r>
              <a:rPr lang="en-US" sz="1800" dirty="0"/>
              <a:t>, and the lesson sharing website Teachers Pay Teachers — the top three places teachers go when looking for materials”</a:t>
            </a:r>
          </a:p>
          <a:p>
            <a:pPr marL="0" indent="0">
              <a:buNone/>
            </a:pPr>
            <a:r>
              <a:rPr lang="en-US" sz="1800" dirty="0"/>
              <a:t>…the </a:t>
            </a:r>
            <a:r>
              <a:rPr lang="en-US" sz="1800" dirty="0">
                <a:highlight>
                  <a:srgbClr val="FFFF00"/>
                </a:highlight>
              </a:rPr>
              <a:t>fact that so much of the curriculum in American classrooms is not codified in any meaningful way is an overlooked facet of the ongoing debate </a:t>
            </a:r>
            <a:r>
              <a:rPr lang="en-US" sz="1800" dirty="0"/>
              <a:t>over critical race theory in schools.”</a:t>
            </a:r>
          </a:p>
          <a:p>
            <a:pPr marL="0" indent="0" algn="r">
              <a:buFont typeface="Arial" panose="020B0604020202020204" pitchFamily="34" charset="0"/>
              <a:buNone/>
            </a:pPr>
            <a:r>
              <a:rPr lang="en-US" sz="1800" dirty="0"/>
              <a:t>--Robert </a:t>
            </a:r>
            <a:r>
              <a:rPr lang="en-US" sz="1800" dirty="0" err="1"/>
              <a:t>Pondiscio</a:t>
            </a:r>
            <a:r>
              <a:rPr lang="en-US" sz="1800" dirty="0"/>
              <a:t>, Former Teacher, Senior Fellow, American Enterprise Institute</a:t>
            </a:r>
          </a:p>
          <a:p>
            <a:endParaRPr lang="en-US" sz="1800" dirty="0"/>
          </a:p>
        </p:txBody>
      </p:sp>
      <p:cxnSp>
        <p:nvCxnSpPr>
          <p:cNvPr id="4" name="Straight Connector 3">
            <a:extLst>
              <a:ext uri="{FF2B5EF4-FFF2-40B4-BE49-F238E27FC236}">
                <a16:creationId xmlns:a16="http://schemas.microsoft.com/office/drawing/2014/main" id="{5DF8F13D-242C-4B4E-A0CF-B78B7745CC16}"/>
              </a:ext>
            </a:extLst>
          </p:cNvPr>
          <p:cNvCxnSpPr/>
          <p:nvPr/>
        </p:nvCxnSpPr>
        <p:spPr>
          <a:xfrm>
            <a:off x="952500" y="4076700"/>
            <a:ext cx="69532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20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4E71E-A859-4D52-AD88-9C36161DDAF8}"/>
              </a:ext>
            </a:extLst>
          </p:cNvPr>
          <p:cNvSpPr>
            <a:spLocks noGrp="1"/>
          </p:cNvSpPr>
          <p:nvPr>
            <p:ph type="title"/>
          </p:nvPr>
        </p:nvSpPr>
        <p:spPr>
          <a:xfrm>
            <a:off x="628650" y="365126"/>
            <a:ext cx="7886700" cy="520699"/>
          </a:xfrm>
        </p:spPr>
        <p:txBody>
          <a:bodyPr>
            <a:noAutofit/>
          </a:bodyPr>
          <a:lstStyle/>
          <a:p>
            <a:r>
              <a:rPr lang="en-US" sz="3600" dirty="0"/>
              <a:t>The Status Quo Wastes Teachers’ Time</a:t>
            </a:r>
          </a:p>
        </p:txBody>
      </p:sp>
      <p:pic>
        <p:nvPicPr>
          <p:cNvPr id="5" name="Picture 4">
            <a:extLst>
              <a:ext uri="{FF2B5EF4-FFF2-40B4-BE49-F238E27FC236}">
                <a16:creationId xmlns:a16="http://schemas.microsoft.com/office/drawing/2014/main" id="{D2AB4777-9E4D-4A13-A13A-460729741637}"/>
              </a:ext>
            </a:extLst>
          </p:cNvPr>
          <p:cNvPicPr>
            <a:picLocks noChangeAspect="1"/>
          </p:cNvPicPr>
          <p:nvPr/>
        </p:nvPicPr>
        <p:blipFill rotWithShape="1">
          <a:blip r:embed="rId2"/>
          <a:srcRect l="3386" r="11796"/>
          <a:stretch/>
        </p:blipFill>
        <p:spPr>
          <a:xfrm>
            <a:off x="545192" y="1207293"/>
            <a:ext cx="5010150" cy="380126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55975AF-BE45-4885-8EE9-8F00702D0E57}"/>
              </a:ext>
            </a:extLst>
          </p:cNvPr>
          <p:cNvSpPr txBox="1"/>
          <p:nvPr/>
        </p:nvSpPr>
        <p:spPr>
          <a:xfrm>
            <a:off x="428625" y="5400672"/>
            <a:ext cx="8715375" cy="1077218"/>
          </a:xfrm>
          <a:prstGeom prst="rect">
            <a:avLst/>
          </a:prstGeom>
          <a:noFill/>
        </p:spPr>
        <p:txBody>
          <a:bodyPr wrap="square">
            <a:spAutoFit/>
          </a:bodyPr>
          <a:lstStyle/>
          <a:p>
            <a:r>
              <a:rPr lang="en-US" sz="1600" dirty="0">
                <a:effectLst/>
                <a:latin typeface="Arial" panose="020B0604020202020204" pitchFamily="34" charset="0"/>
              </a:rPr>
              <a:t>“In total, </a:t>
            </a:r>
            <a:r>
              <a:rPr lang="en-US" sz="1600" dirty="0">
                <a:effectLst/>
                <a:highlight>
                  <a:srgbClr val="FFFF00"/>
                </a:highlight>
                <a:latin typeface="Arial" panose="020B0604020202020204" pitchFamily="34" charset="0"/>
              </a:rPr>
              <a:t>teachers spent more than 12 hours each week creating or searching </a:t>
            </a:r>
            <a:br>
              <a:rPr lang="en-US" sz="1600" dirty="0">
                <a:highlight>
                  <a:srgbClr val="FFFF00"/>
                </a:highlight>
              </a:rPr>
            </a:br>
            <a:r>
              <a:rPr lang="en-US" sz="1600" dirty="0">
                <a:effectLst/>
                <a:highlight>
                  <a:srgbClr val="FFFF00"/>
                </a:highlight>
                <a:latin typeface="Arial" panose="020B0604020202020204" pitchFamily="34" charset="0"/>
              </a:rPr>
              <a:t>for materials</a:t>
            </a:r>
            <a:r>
              <a:rPr lang="en-US" sz="1600" dirty="0">
                <a:effectLst/>
                <a:latin typeface="Arial" panose="020B0604020202020204" pitchFamily="34" charset="0"/>
              </a:rPr>
              <a:t>, either free or for a fee. If there are four weeks in a month, teachers spent </a:t>
            </a:r>
            <a:br>
              <a:rPr lang="en-US" sz="1600" dirty="0"/>
            </a:br>
            <a:r>
              <a:rPr lang="en-US" sz="1600" dirty="0">
                <a:effectLst/>
                <a:highlight>
                  <a:srgbClr val="FFFF00"/>
                </a:highlight>
                <a:latin typeface="Arial" panose="020B0604020202020204" pitchFamily="34" charset="0"/>
              </a:rPr>
              <a:t>50 hours each month on these tasks</a:t>
            </a:r>
            <a:r>
              <a:rPr lang="en-US" sz="1600" dirty="0">
                <a:effectLst/>
                <a:latin typeface="Arial" panose="020B0604020202020204" pitchFamily="34" charset="0"/>
              </a:rPr>
              <a:t>, taking away significant time from analyzing data, </a:t>
            </a:r>
            <a:br>
              <a:rPr lang="en-US" sz="1600" dirty="0"/>
            </a:br>
            <a:r>
              <a:rPr lang="en-US" sz="1600" dirty="0">
                <a:effectLst/>
                <a:latin typeface="Arial" panose="020B0604020202020204" pitchFamily="34" charset="0"/>
              </a:rPr>
              <a:t>communicating with parents, and diagnosing specific student needs”</a:t>
            </a:r>
            <a:endParaRPr lang="en-US" sz="1600" dirty="0"/>
          </a:p>
        </p:txBody>
      </p:sp>
      <p:pic>
        <p:nvPicPr>
          <p:cNvPr id="9" name="Picture 8">
            <a:extLst>
              <a:ext uri="{FF2B5EF4-FFF2-40B4-BE49-F238E27FC236}">
                <a16:creationId xmlns:a16="http://schemas.microsoft.com/office/drawing/2014/main" id="{0A69B53F-EF20-4AB7-9E56-DBC2587A05BA}"/>
              </a:ext>
            </a:extLst>
          </p:cNvPr>
          <p:cNvPicPr>
            <a:picLocks noChangeAspect="1"/>
          </p:cNvPicPr>
          <p:nvPr/>
        </p:nvPicPr>
        <p:blipFill>
          <a:blip r:embed="rId3"/>
          <a:stretch>
            <a:fillRect/>
          </a:stretch>
        </p:blipFill>
        <p:spPr>
          <a:xfrm>
            <a:off x="6093734" y="1386681"/>
            <a:ext cx="2697841" cy="344249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4BEB0379-61FC-4AAB-8B76-161AE1600780}"/>
              </a:ext>
            </a:extLst>
          </p:cNvPr>
          <p:cNvSpPr txBox="1"/>
          <p:nvPr/>
        </p:nvSpPr>
        <p:spPr>
          <a:xfrm>
            <a:off x="1678781" y="6563615"/>
            <a:ext cx="4595812" cy="215444"/>
          </a:xfrm>
          <a:prstGeom prst="rect">
            <a:avLst/>
          </a:prstGeom>
          <a:noFill/>
        </p:spPr>
        <p:txBody>
          <a:bodyPr wrap="square">
            <a:spAutoFit/>
          </a:bodyPr>
          <a:lstStyle/>
          <a:p>
            <a:r>
              <a:rPr lang="en-US" sz="800" dirty="0"/>
              <a:t>https://mdreducation.com/wp-content/uploads/2020/12/StateofK12Market2016_ClassroomTrends.pdf</a:t>
            </a:r>
          </a:p>
        </p:txBody>
      </p:sp>
    </p:spTree>
    <p:extLst>
      <p:ext uri="{BB962C8B-B14F-4D97-AF65-F5344CB8AC3E}">
        <p14:creationId xmlns:p14="http://schemas.microsoft.com/office/powerpoint/2010/main" val="214268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1A06F5-10FB-49C2-8377-8CCF116B0A6F}"/>
              </a:ext>
            </a:extLst>
          </p:cNvPr>
          <p:cNvSpPr>
            <a:spLocks noGrp="1"/>
          </p:cNvSpPr>
          <p:nvPr>
            <p:ph type="title"/>
          </p:nvPr>
        </p:nvSpPr>
        <p:spPr>
          <a:xfrm>
            <a:off x="1028699" y="294538"/>
            <a:ext cx="7421963" cy="1033669"/>
          </a:xfrm>
        </p:spPr>
        <p:txBody>
          <a:bodyPr>
            <a:normAutofit/>
          </a:bodyPr>
          <a:lstStyle/>
          <a:p>
            <a:r>
              <a:rPr lang="en-US" dirty="0">
                <a:solidFill>
                  <a:srgbClr val="FFFFFF"/>
                </a:solidFill>
              </a:rPr>
              <a:t>“Fake Outrage”</a:t>
            </a:r>
          </a:p>
        </p:txBody>
      </p:sp>
      <p:sp>
        <p:nvSpPr>
          <p:cNvPr id="3" name="Content Placeholder 2">
            <a:extLst>
              <a:ext uri="{FF2B5EF4-FFF2-40B4-BE49-F238E27FC236}">
                <a16:creationId xmlns:a16="http://schemas.microsoft.com/office/drawing/2014/main" id="{48927BC4-FB75-431F-A212-8B0D662F7A29}"/>
              </a:ext>
            </a:extLst>
          </p:cNvPr>
          <p:cNvSpPr>
            <a:spLocks noGrp="1"/>
          </p:cNvSpPr>
          <p:nvPr>
            <p:ph idx="1"/>
          </p:nvPr>
        </p:nvSpPr>
        <p:spPr>
          <a:xfrm>
            <a:off x="1028699" y="2318197"/>
            <a:ext cx="7293023" cy="3683358"/>
          </a:xfrm>
        </p:spPr>
        <p:txBody>
          <a:bodyPr anchor="ctr">
            <a:normAutofit/>
          </a:bodyPr>
          <a:lstStyle/>
          <a:p>
            <a:r>
              <a:rPr lang="en-US" sz="2400" dirty="0"/>
              <a:t>School board member: “</a:t>
            </a:r>
            <a:r>
              <a:rPr lang="en-US" sz="2400" b="1" dirty="0"/>
              <a:t>When was the last anti-CRT conference you had? I’ll answer for you, you’ve never had one.”</a:t>
            </a:r>
          </a:p>
          <a:p>
            <a:endParaRPr lang="en-US" sz="2400" dirty="0"/>
          </a:p>
          <a:p>
            <a:r>
              <a:rPr lang="en-US" sz="2400" dirty="0"/>
              <a:t>Response: “</a:t>
            </a:r>
            <a:r>
              <a:rPr lang="en-US" sz="2400" b="1" dirty="0"/>
              <a:t>That’s correct, sir, because education equity is one of our priorities.</a:t>
            </a:r>
            <a:endParaRPr lang="en-US" sz="2400" dirty="0"/>
          </a:p>
          <a:p>
            <a:pPr marL="0" indent="0">
              <a:buNone/>
            </a:pPr>
            <a:endParaRPr lang="en-US" sz="2000" dirty="0"/>
          </a:p>
          <a:p>
            <a:pPr marL="0" indent="0" algn="r">
              <a:buNone/>
            </a:pPr>
            <a:r>
              <a:rPr lang="en-US" sz="2400" b="1" dirty="0"/>
              <a:t>--</a:t>
            </a:r>
            <a:r>
              <a:rPr lang="en-US" sz="2400" dirty="0"/>
              <a:t>ASBA Associate Executive Director Tracey Benson</a:t>
            </a:r>
            <a:endParaRPr lang="en-US" sz="2400" b="1" dirty="0"/>
          </a:p>
        </p:txBody>
      </p:sp>
      <p:sp>
        <p:nvSpPr>
          <p:cNvPr id="11" name="TextBox 10">
            <a:extLst>
              <a:ext uri="{FF2B5EF4-FFF2-40B4-BE49-F238E27FC236}">
                <a16:creationId xmlns:a16="http://schemas.microsoft.com/office/drawing/2014/main" id="{05C1169E-8229-4A60-8851-176DECD5C1BB}"/>
              </a:ext>
            </a:extLst>
          </p:cNvPr>
          <p:cNvSpPr txBox="1"/>
          <p:nvPr/>
        </p:nvSpPr>
        <p:spPr>
          <a:xfrm>
            <a:off x="1185860" y="6622292"/>
            <a:ext cx="6772275" cy="200055"/>
          </a:xfrm>
          <a:prstGeom prst="rect">
            <a:avLst/>
          </a:prstGeom>
          <a:noFill/>
        </p:spPr>
        <p:txBody>
          <a:bodyPr wrap="square">
            <a:spAutoFit/>
          </a:bodyPr>
          <a:lstStyle/>
          <a:p>
            <a:pPr algn="ctr"/>
            <a:r>
              <a:rPr lang="en-US" sz="700" dirty="0">
                <a:hlinkClick r:id="rId2"/>
              </a:rPr>
              <a:t>https://goldwaterinstitute.org/localcontrol/</a:t>
            </a:r>
            <a:r>
              <a:rPr lang="en-US" sz="700" dirty="0"/>
              <a:t> </a:t>
            </a:r>
          </a:p>
        </p:txBody>
      </p:sp>
    </p:spTree>
    <p:extLst>
      <p:ext uri="{BB962C8B-B14F-4D97-AF65-F5344CB8AC3E}">
        <p14:creationId xmlns:p14="http://schemas.microsoft.com/office/powerpoint/2010/main" val="155239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A5A38DB-7320-4581-88B8-768CD46B61FF}"/>
              </a:ext>
            </a:extLst>
          </p:cNvPr>
          <p:cNvSpPr txBox="1"/>
          <p:nvPr/>
        </p:nvSpPr>
        <p:spPr>
          <a:xfrm>
            <a:off x="323848" y="895841"/>
            <a:ext cx="8239127" cy="1200329"/>
          </a:xfrm>
          <a:prstGeom prst="rect">
            <a:avLst/>
          </a:prstGeom>
          <a:noFill/>
        </p:spPr>
        <p:txBody>
          <a:bodyPr wrap="square">
            <a:spAutoFit/>
          </a:bodyPr>
          <a:lstStyle/>
          <a:p>
            <a:pPr marL="285750" indent="-285750">
              <a:buFont typeface="Arial" panose="020B0604020202020204" pitchFamily="34" charset="0"/>
              <a:buChar char="•"/>
            </a:pPr>
            <a:r>
              <a:rPr lang="en-US" dirty="0">
                <a:effectLst/>
                <a:latin typeface="Arial" panose="020B0604020202020204" pitchFamily="34" charset="0"/>
              </a:rPr>
              <a:t>“</a:t>
            </a:r>
            <a:r>
              <a:rPr lang="en-US" dirty="0">
                <a:latin typeface="Arial" panose="020B0604020202020204" pitchFamily="34" charset="0"/>
              </a:rPr>
              <a:t>Ninety-five percent of elementary teachers and 97 percent of secondary teachers have reported using Google to plan instruction…However, teachers lack information about these materials’ quality and effectiveness.” </a:t>
            </a:r>
          </a:p>
          <a:p>
            <a:pPr marL="285750" indent="-285750">
              <a:buFont typeface="Arial" panose="020B0604020202020204" pitchFamily="34" charset="0"/>
              <a:buChar char="•"/>
            </a:pPr>
            <a:endParaRPr lang="en-US" dirty="0">
              <a:effectLst/>
              <a:latin typeface="Arial" panose="020B0604020202020204" pitchFamily="34" charset="0"/>
            </a:endParaRPr>
          </a:p>
        </p:txBody>
      </p:sp>
      <p:sp>
        <p:nvSpPr>
          <p:cNvPr id="13" name="TextBox 12">
            <a:extLst>
              <a:ext uri="{FF2B5EF4-FFF2-40B4-BE49-F238E27FC236}">
                <a16:creationId xmlns:a16="http://schemas.microsoft.com/office/drawing/2014/main" id="{FCBF0FF0-8985-4008-A813-D2D635E2A924}"/>
              </a:ext>
            </a:extLst>
          </p:cNvPr>
          <p:cNvSpPr txBox="1"/>
          <p:nvPr/>
        </p:nvSpPr>
        <p:spPr>
          <a:xfrm>
            <a:off x="520291" y="377685"/>
            <a:ext cx="5937260" cy="400110"/>
          </a:xfrm>
          <a:prstGeom prst="rect">
            <a:avLst/>
          </a:prstGeom>
          <a:noFill/>
        </p:spPr>
        <p:txBody>
          <a:bodyPr wrap="square" rtlCol="0">
            <a:spAutoFit/>
          </a:bodyPr>
          <a:lstStyle/>
          <a:p>
            <a:r>
              <a:rPr lang="en-US" sz="2000" b="1" dirty="0"/>
              <a:t>The Status Quo: Wasted Time, Lost Opportunity</a:t>
            </a:r>
          </a:p>
        </p:txBody>
      </p:sp>
      <p:pic>
        <p:nvPicPr>
          <p:cNvPr id="17" name="Picture 16">
            <a:extLst>
              <a:ext uri="{FF2B5EF4-FFF2-40B4-BE49-F238E27FC236}">
                <a16:creationId xmlns:a16="http://schemas.microsoft.com/office/drawing/2014/main" id="{DE8097FA-C399-493D-B3E1-147097FDF239}"/>
              </a:ext>
            </a:extLst>
          </p:cNvPr>
          <p:cNvPicPr>
            <a:picLocks noChangeAspect="1"/>
          </p:cNvPicPr>
          <p:nvPr/>
        </p:nvPicPr>
        <p:blipFill>
          <a:blip r:embed="rId2"/>
          <a:stretch>
            <a:fillRect/>
          </a:stretch>
        </p:blipFill>
        <p:spPr>
          <a:xfrm>
            <a:off x="1792590" y="1939229"/>
            <a:ext cx="5558819" cy="4379161"/>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E9B015A4-B6D3-4B8F-BD2E-BEB86293C914}"/>
              </a:ext>
            </a:extLst>
          </p:cNvPr>
          <p:cNvSpPr txBox="1"/>
          <p:nvPr/>
        </p:nvSpPr>
        <p:spPr>
          <a:xfrm>
            <a:off x="109537" y="6584349"/>
            <a:ext cx="5353049" cy="215444"/>
          </a:xfrm>
          <a:prstGeom prst="rect">
            <a:avLst/>
          </a:prstGeom>
          <a:noFill/>
        </p:spPr>
        <p:txBody>
          <a:bodyPr wrap="square">
            <a:spAutoFit/>
          </a:bodyPr>
          <a:lstStyle/>
          <a:p>
            <a:r>
              <a:rPr lang="en-US" sz="800" dirty="0"/>
              <a:t>https://www.rand.org/content/dam/rand/pubs/research_reports/RR2500/RR2575z17/RAND_RR2575z17.pdf</a:t>
            </a:r>
          </a:p>
        </p:txBody>
      </p:sp>
      <p:pic>
        <p:nvPicPr>
          <p:cNvPr id="22" name="Picture 21">
            <a:extLst>
              <a:ext uri="{FF2B5EF4-FFF2-40B4-BE49-F238E27FC236}">
                <a16:creationId xmlns:a16="http://schemas.microsoft.com/office/drawing/2014/main" id="{8CC019BE-D0DB-47B6-8D59-913531679A46}"/>
              </a:ext>
            </a:extLst>
          </p:cNvPr>
          <p:cNvPicPr>
            <a:picLocks noChangeAspect="1"/>
          </p:cNvPicPr>
          <p:nvPr/>
        </p:nvPicPr>
        <p:blipFill rotWithShape="1">
          <a:blip r:embed="rId3"/>
          <a:srcRect l="29473" t="93599" r="28375" b="-499"/>
          <a:stretch/>
        </p:blipFill>
        <p:spPr>
          <a:xfrm>
            <a:off x="5969688" y="241733"/>
            <a:ext cx="3010216" cy="5950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5954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CBF0FF0-8985-4008-A813-D2D635E2A924}"/>
              </a:ext>
            </a:extLst>
          </p:cNvPr>
          <p:cNvSpPr txBox="1"/>
          <p:nvPr/>
        </p:nvSpPr>
        <p:spPr>
          <a:xfrm>
            <a:off x="539341" y="533362"/>
            <a:ext cx="5937260" cy="400110"/>
          </a:xfrm>
          <a:prstGeom prst="rect">
            <a:avLst/>
          </a:prstGeom>
          <a:noFill/>
        </p:spPr>
        <p:txBody>
          <a:bodyPr wrap="square" rtlCol="0">
            <a:spAutoFit/>
          </a:bodyPr>
          <a:lstStyle/>
          <a:p>
            <a:r>
              <a:rPr lang="en-US" sz="2000" b="1" dirty="0"/>
              <a:t>The Status Quo: Wasted Time, Lost Opportunity</a:t>
            </a:r>
          </a:p>
        </p:txBody>
      </p:sp>
      <p:sp>
        <p:nvSpPr>
          <p:cNvPr id="19" name="TextBox 18">
            <a:extLst>
              <a:ext uri="{FF2B5EF4-FFF2-40B4-BE49-F238E27FC236}">
                <a16:creationId xmlns:a16="http://schemas.microsoft.com/office/drawing/2014/main" id="{E9B015A4-B6D3-4B8F-BD2E-BEB86293C914}"/>
              </a:ext>
            </a:extLst>
          </p:cNvPr>
          <p:cNvSpPr txBox="1"/>
          <p:nvPr/>
        </p:nvSpPr>
        <p:spPr>
          <a:xfrm>
            <a:off x="109537" y="6584349"/>
            <a:ext cx="5353049" cy="215444"/>
          </a:xfrm>
          <a:prstGeom prst="rect">
            <a:avLst/>
          </a:prstGeom>
          <a:noFill/>
        </p:spPr>
        <p:txBody>
          <a:bodyPr wrap="square">
            <a:spAutoFit/>
          </a:bodyPr>
          <a:lstStyle/>
          <a:p>
            <a:r>
              <a:rPr lang="en-US" sz="800" dirty="0"/>
              <a:t>https://www.rand.org/content/dam/rand/pubs/research_reports/RR2500/RR2575z17/RAND_RR2575z17.pdf</a:t>
            </a:r>
          </a:p>
        </p:txBody>
      </p:sp>
      <p:pic>
        <p:nvPicPr>
          <p:cNvPr id="12" name="Picture 11">
            <a:extLst>
              <a:ext uri="{FF2B5EF4-FFF2-40B4-BE49-F238E27FC236}">
                <a16:creationId xmlns:a16="http://schemas.microsoft.com/office/drawing/2014/main" id="{922F5FDA-69BB-48E0-BDB5-446C89767F69}"/>
              </a:ext>
            </a:extLst>
          </p:cNvPr>
          <p:cNvPicPr>
            <a:picLocks noChangeAspect="1"/>
          </p:cNvPicPr>
          <p:nvPr/>
        </p:nvPicPr>
        <p:blipFill rotWithShape="1">
          <a:blip r:embed="rId2"/>
          <a:srcRect l="29473" t="93599" r="28375" b="-499"/>
          <a:stretch/>
        </p:blipFill>
        <p:spPr>
          <a:xfrm>
            <a:off x="5953458" y="435874"/>
            <a:ext cx="3010216" cy="595085"/>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ED8DC786-FA99-49AF-8A0A-71A5540A854F}"/>
              </a:ext>
            </a:extLst>
          </p:cNvPr>
          <p:cNvPicPr>
            <a:picLocks noChangeAspect="1"/>
          </p:cNvPicPr>
          <p:nvPr/>
        </p:nvPicPr>
        <p:blipFill>
          <a:blip r:embed="rId3"/>
          <a:stretch>
            <a:fillRect/>
          </a:stretch>
        </p:blipFill>
        <p:spPr>
          <a:xfrm>
            <a:off x="1165635" y="1638285"/>
            <a:ext cx="7169387" cy="3110411"/>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872578AA-81CA-4E74-814A-5DAE40DE6D65}"/>
              </a:ext>
            </a:extLst>
          </p:cNvPr>
          <p:cNvSpPr txBox="1"/>
          <p:nvPr/>
        </p:nvSpPr>
        <p:spPr>
          <a:xfrm>
            <a:off x="1305248" y="5356023"/>
            <a:ext cx="6890163" cy="600164"/>
          </a:xfrm>
          <a:prstGeom prst="rect">
            <a:avLst/>
          </a:prstGeom>
          <a:noFill/>
        </p:spPr>
        <p:txBody>
          <a:bodyPr wrap="square">
            <a:spAutoFit/>
          </a:bodyPr>
          <a:lstStyle/>
          <a:p>
            <a:r>
              <a:rPr lang="en-US" sz="1100" dirty="0">
                <a:effectLst/>
                <a:latin typeface="Arial" panose="020B0604020202020204" pitchFamily="34" charset="0"/>
              </a:rPr>
              <a:t>This figure shows the top five digital materials that “my students use this once a week or more on their own during classroom instructional time” or that teachers  report “I use this once a week or more during whole-class instructional time or to plan my instruction.” </a:t>
            </a:r>
            <a:endParaRPr lang="en-US" sz="1100" dirty="0"/>
          </a:p>
        </p:txBody>
      </p:sp>
    </p:spTree>
    <p:extLst>
      <p:ext uri="{BB962C8B-B14F-4D97-AF65-F5344CB8AC3E}">
        <p14:creationId xmlns:p14="http://schemas.microsoft.com/office/powerpoint/2010/main" val="346533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42762" y="2121007"/>
            <a:ext cx="7572588" cy="405304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1049740" y="1487489"/>
            <a:ext cx="1966416" cy="472199"/>
          </a:xfrm>
          <a:prstGeom prst="rect">
            <a:avLst/>
          </a:prstGeom>
        </p:spPr>
      </p:pic>
      <p:sp>
        <p:nvSpPr>
          <p:cNvPr id="6" name="Title 1"/>
          <p:cNvSpPr>
            <a:spLocks noGrp="1"/>
          </p:cNvSpPr>
          <p:nvPr>
            <p:ph type="title"/>
          </p:nvPr>
        </p:nvSpPr>
        <p:spPr>
          <a:xfrm>
            <a:off x="628650" y="161926"/>
            <a:ext cx="7886700" cy="1325563"/>
          </a:xfrm>
        </p:spPr>
        <p:txBody>
          <a:bodyPr>
            <a:normAutofit/>
          </a:bodyPr>
          <a:lstStyle/>
          <a:p>
            <a:r>
              <a:rPr lang="en-US" sz="3200" b="1" dirty="0"/>
              <a:t>Academic Transparency</a:t>
            </a:r>
            <a:br>
              <a:rPr lang="en-US" sz="3200" dirty="0"/>
            </a:br>
            <a:r>
              <a:rPr lang="en-US" sz="3200" dirty="0"/>
              <a:t>Examples</a:t>
            </a:r>
          </a:p>
        </p:txBody>
      </p:sp>
      <p:sp>
        <p:nvSpPr>
          <p:cNvPr id="7" name="Rectangle 6"/>
          <p:cNvSpPr/>
          <p:nvPr/>
        </p:nvSpPr>
        <p:spPr>
          <a:xfrm>
            <a:off x="102358" y="6596390"/>
            <a:ext cx="9628496" cy="261610"/>
          </a:xfrm>
          <a:prstGeom prst="rect">
            <a:avLst/>
          </a:prstGeom>
        </p:spPr>
        <p:txBody>
          <a:bodyPr wrap="square">
            <a:spAutoFit/>
          </a:bodyPr>
          <a:lstStyle/>
          <a:p>
            <a:r>
              <a:rPr lang="en-US" sz="1050" dirty="0"/>
              <a:t>https://www.greatheartsamerica.org/great-hearts-life/great-hearts-curriculum/curriculum-overview/</a:t>
            </a:r>
          </a:p>
        </p:txBody>
      </p:sp>
    </p:spTree>
    <p:extLst>
      <p:ext uri="{BB962C8B-B14F-4D97-AF65-F5344CB8AC3E}">
        <p14:creationId xmlns:p14="http://schemas.microsoft.com/office/powerpoint/2010/main" val="1199564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C6B521-07D9-4167-8C2A-05DA5670B4B8}"/>
              </a:ext>
            </a:extLst>
          </p:cNvPr>
          <p:cNvPicPr>
            <a:picLocks noChangeAspect="1"/>
          </p:cNvPicPr>
          <p:nvPr/>
        </p:nvPicPr>
        <p:blipFill>
          <a:blip r:embed="rId2"/>
          <a:stretch>
            <a:fillRect/>
          </a:stretch>
        </p:blipFill>
        <p:spPr>
          <a:xfrm>
            <a:off x="227519" y="215282"/>
            <a:ext cx="1581150" cy="1352550"/>
          </a:xfrm>
          <a:prstGeom prst="rect">
            <a:avLst/>
          </a:prstGeom>
        </p:spPr>
      </p:pic>
      <p:pic>
        <p:nvPicPr>
          <p:cNvPr id="9" name="Picture 8">
            <a:extLst>
              <a:ext uri="{FF2B5EF4-FFF2-40B4-BE49-F238E27FC236}">
                <a16:creationId xmlns:a16="http://schemas.microsoft.com/office/drawing/2014/main" id="{65369A0D-B3DD-488E-9564-8A36E8768392}"/>
              </a:ext>
            </a:extLst>
          </p:cNvPr>
          <p:cNvPicPr>
            <a:picLocks noChangeAspect="1"/>
          </p:cNvPicPr>
          <p:nvPr/>
        </p:nvPicPr>
        <p:blipFill>
          <a:blip r:embed="rId3"/>
          <a:stretch>
            <a:fillRect/>
          </a:stretch>
        </p:blipFill>
        <p:spPr>
          <a:xfrm>
            <a:off x="1808669" y="416184"/>
            <a:ext cx="6306631" cy="622565"/>
          </a:xfrm>
          <a:prstGeom prst="rect">
            <a:avLst/>
          </a:prstGeom>
        </p:spPr>
      </p:pic>
      <p:pic>
        <p:nvPicPr>
          <p:cNvPr id="11" name="Picture 10">
            <a:extLst>
              <a:ext uri="{FF2B5EF4-FFF2-40B4-BE49-F238E27FC236}">
                <a16:creationId xmlns:a16="http://schemas.microsoft.com/office/drawing/2014/main" id="{A89C984D-79A0-4EC0-9A71-D1DC78B75349}"/>
              </a:ext>
            </a:extLst>
          </p:cNvPr>
          <p:cNvPicPr>
            <a:picLocks noChangeAspect="1"/>
          </p:cNvPicPr>
          <p:nvPr/>
        </p:nvPicPr>
        <p:blipFill>
          <a:blip r:embed="rId4"/>
          <a:stretch>
            <a:fillRect/>
          </a:stretch>
        </p:blipFill>
        <p:spPr>
          <a:xfrm>
            <a:off x="1173017" y="1647971"/>
            <a:ext cx="6557818" cy="489544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7176F714-0092-4494-B597-337A0AAF53AD}"/>
              </a:ext>
            </a:extLst>
          </p:cNvPr>
          <p:cNvSpPr txBox="1"/>
          <p:nvPr/>
        </p:nvSpPr>
        <p:spPr>
          <a:xfrm>
            <a:off x="3158835" y="6627168"/>
            <a:ext cx="4572000" cy="230832"/>
          </a:xfrm>
          <a:prstGeom prst="rect">
            <a:avLst/>
          </a:prstGeom>
          <a:noFill/>
        </p:spPr>
        <p:txBody>
          <a:bodyPr wrap="square">
            <a:spAutoFit/>
          </a:bodyPr>
          <a:lstStyle/>
          <a:p>
            <a:r>
              <a:rPr lang="en-US" sz="900" dirty="0"/>
              <a:t>https://cptl.asu.edu/civic-literacy-curriculum</a:t>
            </a:r>
          </a:p>
        </p:txBody>
      </p:sp>
    </p:spTree>
    <p:extLst>
      <p:ext uri="{BB962C8B-B14F-4D97-AF65-F5344CB8AC3E}">
        <p14:creationId xmlns:p14="http://schemas.microsoft.com/office/powerpoint/2010/main" val="2752425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E3460-C9D4-44F5-8C25-5F2D42775CFC}"/>
              </a:ext>
            </a:extLst>
          </p:cNvPr>
          <p:cNvPicPr>
            <a:picLocks noChangeAspect="1"/>
          </p:cNvPicPr>
          <p:nvPr/>
        </p:nvPicPr>
        <p:blipFill>
          <a:blip r:embed="rId2"/>
          <a:stretch>
            <a:fillRect/>
          </a:stretch>
        </p:blipFill>
        <p:spPr>
          <a:xfrm>
            <a:off x="194925" y="391161"/>
            <a:ext cx="6614478" cy="5441602"/>
          </a:xfrm>
          <a:prstGeom prst="rect">
            <a:avLst/>
          </a:prstGeom>
          <a:ln>
            <a:noFill/>
          </a:ln>
          <a:effectLst>
            <a:outerShdw blurRad="292100" dist="139700" dir="2700000" algn="tl" rotWithShape="0">
              <a:srgbClr val="333333">
                <a:alpha val="65000"/>
              </a:srgbClr>
            </a:outerShdw>
          </a:effectLst>
        </p:spPr>
      </p:pic>
      <p:sp>
        <p:nvSpPr>
          <p:cNvPr id="6" name="Rectangle 1">
            <a:extLst>
              <a:ext uri="{FF2B5EF4-FFF2-40B4-BE49-F238E27FC236}">
                <a16:creationId xmlns:a16="http://schemas.microsoft.com/office/drawing/2014/main" id="{455EA836-F06B-4B29-B2D2-FE8604AF5010}"/>
              </a:ext>
            </a:extLst>
          </p:cNvPr>
          <p:cNvSpPr>
            <a:spLocks noGrp="1" noChangeArrowheads="1"/>
          </p:cNvSpPr>
          <p:nvPr>
            <p:ph idx="1"/>
          </p:nvPr>
        </p:nvSpPr>
        <p:spPr bwMode="auto">
          <a:xfrm>
            <a:off x="4138852" y="4136553"/>
            <a:ext cx="4539046" cy="2554545"/>
          </a:xfrm>
          <a:prstGeom prst="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600" b="1" i="0" u="none" strike="noStrike" cap="none" normalizeH="0" baseline="0" dirty="0">
                <a:ln>
                  <a:noFill/>
                </a:ln>
                <a:solidFill>
                  <a:srgbClr val="990033"/>
                </a:solidFill>
                <a:effectLst/>
                <a:latin typeface="Arial" panose="020B0604020202020204" pitchFamily="34" charset="0"/>
                <a:hlinkClick r:id="rId3">
                  <a:extLst>
                    <a:ext uri="{A12FA001-AC4F-418D-AE19-62706E023703}">
                      <ahyp:hlinkClr xmlns:ahyp="http://schemas.microsoft.com/office/drawing/2018/hyperlinkcolor" val="tx"/>
                    </a:ext>
                  </a:extLst>
                </a:hlinkClick>
              </a:rPr>
              <a:t>Q73: English Colonists</a:t>
            </a:r>
            <a:r>
              <a:rPr kumimoji="0" lang="en-US" altLang="en-US" sz="1600" b="0" i="0" u="none" strike="noStrike" cap="none" normalizeH="0" baseline="0" dirty="0">
                <a:ln>
                  <a:noFill/>
                </a:ln>
                <a:solidFill>
                  <a:srgbClr val="990033"/>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Exercise: Make an advertisement convincing a British citizen to move to America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Primary sources utilized: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Mayflower Compact </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Virginia Declaration of Rights (1776)</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Christopher Columbus’s Journal</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Letters to Walter Raleigh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5720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DB9D55-E2B3-4892-A8A2-6C771F888E58}"/>
              </a:ext>
            </a:extLst>
          </p:cNvPr>
          <p:cNvPicPr>
            <a:picLocks noChangeAspect="1"/>
          </p:cNvPicPr>
          <p:nvPr/>
        </p:nvPicPr>
        <p:blipFill>
          <a:blip r:embed="rId2"/>
          <a:stretch>
            <a:fillRect/>
          </a:stretch>
        </p:blipFill>
        <p:spPr>
          <a:xfrm>
            <a:off x="488284" y="784690"/>
            <a:ext cx="6826406" cy="4008982"/>
          </a:xfrm>
          <a:prstGeom prst="rect">
            <a:avLst/>
          </a:prstGeom>
          <a:ln>
            <a:noFill/>
          </a:ln>
          <a:effectLst>
            <a:outerShdw blurRad="292100" dist="139700" dir="2700000" algn="tl" rotWithShape="0">
              <a:srgbClr val="333333">
                <a:alpha val="65000"/>
              </a:srgbClr>
            </a:outerShdw>
          </a:effectLst>
        </p:spPr>
      </p:pic>
      <p:sp>
        <p:nvSpPr>
          <p:cNvPr id="13" name="Rectangle 4">
            <a:extLst>
              <a:ext uri="{FF2B5EF4-FFF2-40B4-BE49-F238E27FC236}">
                <a16:creationId xmlns:a16="http://schemas.microsoft.com/office/drawing/2014/main" id="{CCF1532B-6B27-4672-88B0-F2AB4FAD2201}"/>
              </a:ext>
            </a:extLst>
          </p:cNvPr>
          <p:cNvSpPr>
            <a:spLocks noChangeArrowheads="1"/>
          </p:cNvSpPr>
          <p:nvPr/>
        </p:nvSpPr>
        <p:spPr bwMode="auto">
          <a:xfrm flipH="1">
            <a:off x="4986949" y="3639510"/>
            <a:ext cx="3824542" cy="2308324"/>
          </a:xfrm>
          <a:prstGeom prst="rect">
            <a:avLst/>
          </a:prstGeom>
          <a:solidFill>
            <a:schemeClr val="bg1"/>
          </a:solidFill>
          <a:ln w="9525">
            <a:solidFill>
              <a:schemeClr val="tx1"/>
            </a:solidFill>
            <a:miter lim="800000"/>
            <a:headEnd/>
            <a:tailEnd/>
          </a:ln>
          <a:effectLst>
            <a:outerShdw blurRad="50800" dist="38100" dir="2700000" algn="tl" rotWithShape="0">
              <a:prstClr val="black">
                <a:alpha val="40000"/>
              </a:prstClr>
            </a:outerShdw>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990033"/>
                </a:solidFill>
                <a:effectLst/>
                <a:latin typeface="Arial" panose="020B0604020202020204" pitchFamily="34" charset="0"/>
                <a:hlinkClick r:id="rId3">
                  <a:extLst>
                    <a:ext uri="{A12FA001-AC4F-418D-AE19-62706E023703}">
                      <ahyp:hlinkClr xmlns:ahyp="http://schemas.microsoft.com/office/drawing/2018/hyperlinkcolor" val="tx"/>
                    </a:ext>
                  </a:extLst>
                </a:hlinkClick>
              </a:rPr>
              <a:t>Q108: The Soviet Union</a:t>
            </a:r>
            <a:r>
              <a:rPr kumimoji="0" lang="en-US" altLang="en-US" sz="1800" b="0" i="0" u="none" strike="noStrike" cap="none" normalizeH="0" baseline="0" dirty="0">
                <a:ln>
                  <a:noFill/>
                </a:ln>
                <a:solidFill>
                  <a:srgbClr val="990033"/>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Exercise: Annotate </a:t>
            </a:r>
            <a:r>
              <a:rPr kumimoji="0" lang="en-US" altLang="en-US" sz="1800" b="0" i="1" u="none" strike="noStrike" cap="none" normalizeH="0" baseline="0" dirty="0">
                <a:ln>
                  <a:noFill/>
                </a:ln>
                <a:solidFill>
                  <a:schemeClr val="tx1"/>
                </a:solidFill>
                <a:effectLst/>
                <a:latin typeface="Arial" panose="020B0604020202020204" pitchFamily="34" charset="0"/>
              </a:rPr>
              <a:t>Revelations from the Soviet Archives</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Primary sources utilized:  </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1800" b="0" i="1" u="none" strike="noStrike" cap="none" normalizeH="0" baseline="0" dirty="0">
                <a:ln>
                  <a:noFill/>
                </a:ln>
                <a:solidFill>
                  <a:schemeClr val="tx1"/>
                </a:solidFill>
                <a:effectLst/>
                <a:latin typeface="Arial" panose="020B0604020202020204" pitchFamily="34" charset="0"/>
              </a:rPr>
              <a:t>Library of Congress Collection: Revelations from the Soviet Archives</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365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5E0D52-4EAE-46B2-932A-7D4FE8BDCFA6}"/>
              </a:ext>
            </a:extLst>
          </p:cNvPr>
          <p:cNvPicPr>
            <a:picLocks noChangeAspect="1"/>
          </p:cNvPicPr>
          <p:nvPr/>
        </p:nvPicPr>
        <p:blipFill>
          <a:blip r:embed="rId2"/>
          <a:stretch>
            <a:fillRect/>
          </a:stretch>
        </p:blipFill>
        <p:spPr>
          <a:xfrm>
            <a:off x="236755" y="191658"/>
            <a:ext cx="1400341" cy="1197882"/>
          </a:xfrm>
          <a:prstGeom prst="rect">
            <a:avLst/>
          </a:prstGeom>
        </p:spPr>
      </p:pic>
      <p:sp>
        <p:nvSpPr>
          <p:cNvPr id="4" name="Content Placeholder 3">
            <a:extLst>
              <a:ext uri="{FF2B5EF4-FFF2-40B4-BE49-F238E27FC236}">
                <a16:creationId xmlns:a16="http://schemas.microsoft.com/office/drawing/2014/main" id="{4CCD798C-43D6-422E-A1E7-0819AAD3E761}"/>
              </a:ext>
            </a:extLst>
          </p:cNvPr>
          <p:cNvSpPr txBox="1">
            <a:spLocks noGrp="1"/>
          </p:cNvSpPr>
          <p:nvPr>
            <p:ph idx="1"/>
          </p:nvPr>
        </p:nvSpPr>
        <p:spPr>
          <a:xfrm>
            <a:off x="175491" y="1567833"/>
            <a:ext cx="8968509" cy="5023939"/>
          </a:xfrm>
          <a:prstGeom prst="rect">
            <a:avLst/>
          </a:prstGeom>
          <a:noFill/>
        </p:spPr>
        <p:txBody>
          <a:bodyPr wrap="square">
            <a:spAutoFit/>
          </a:bodyPr>
          <a:lstStyle/>
          <a:p>
            <a:pPr marL="0" indent="0">
              <a:buNone/>
            </a:pPr>
            <a:r>
              <a:rPr lang="en-US" sz="1800" b="1" dirty="0">
                <a:effectLst/>
                <a:latin typeface="Arial" panose="020B0604020202020204" pitchFamily="34" charset="0"/>
              </a:rPr>
              <a:t>Revelations from the Soviet Archives: Internal Workings of the Soviet Union </a:t>
            </a:r>
            <a:br>
              <a:rPr lang="en-US" sz="1800" dirty="0"/>
            </a:br>
            <a:r>
              <a:rPr lang="en-US" sz="1800" dirty="0">
                <a:effectLst/>
                <a:latin typeface="Arial" panose="020B0604020202020204" pitchFamily="34" charset="0"/>
              </a:rPr>
              <a:t>(Library of Congress)</a:t>
            </a:r>
          </a:p>
          <a:p>
            <a:endParaRPr lang="en-US" sz="1200" dirty="0">
              <a:effectLst/>
              <a:latin typeface="Arial" panose="020B0604020202020204" pitchFamily="34" charset="0"/>
            </a:endParaRPr>
          </a:p>
          <a:p>
            <a:pPr marL="0" indent="0">
              <a:buNone/>
            </a:pPr>
            <a:r>
              <a:rPr lang="en-US" sz="1800" i="1" dirty="0">
                <a:effectLst/>
              </a:rPr>
              <a:t>It is </a:t>
            </a:r>
            <a:r>
              <a:rPr lang="en-US" sz="1800" i="1" dirty="0">
                <a:effectLst/>
                <a:highlight>
                  <a:srgbClr val="FFFF00"/>
                </a:highlight>
              </a:rPr>
              <a:t>difficult for a human being even to imagine  such terror, tyranny, violence, and lawlessness</a:t>
            </a:r>
            <a:r>
              <a:rPr lang="en-US" sz="1800" i="1" dirty="0">
                <a:effectLst/>
              </a:rPr>
              <a:t>. When we went there, we </a:t>
            </a:r>
            <a:r>
              <a:rPr lang="en-US" sz="1800" i="1" dirty="0">
                <a:effectLst/>
                <a:highlight>
                  <a:srgbClr val="FFFF00"/>
                </a:highlight>
              </a:rPr>
              <a:t>could not conceive of  such a horror, </a:t>
            </a:r>
            <a:r>
              <a:rPr lang="en-US" sz="1800" i="1" dirty="0">
                <a:effectLst/>
              </a:rPr>
              <a:t>and now we, crippled ourselves, together with several thousands who are still there, appeal to the ruling center of the Soviet state to curb the terror that reigns there….</a:t>
            </a:r>
          </a:p>
          <a:p>
            <a:pPr marL="0" indent="0">
              <a:buNone/>
            </a:pPr>
            <a:r>
              <a:rPr lang="en-US" sz="1800" i="1" dirty="0">
                <a:effectLst/>
              </a:rPr>
              <a:t>…indeed there are some guilty people, but </a:t>
            </a:r>
            <a:r>
              <a:rPr lang="en-US" sz="1800" i="1" dirty="0">
                <a:effectLst/>
                <a:highlight>
                  <a:srgbClr val="FFFF00"/>
                </a:highlight>
              </a:rPr>
              <a:t>the majority suffer  innocently</a:t>
            </a:r>
            <a:r>
              <a:rPr lang="en-US" sz="1800" i="1" dirty="0">
                <a:effectLst/>
              </a:rPr>
              <a:t>, </a:t>
            </a:r>
            <a:endParaRPr lang="en-US" sz="1800" i="1" dirty="0"/>
          </a:p>
          <a:p>
            <a:pPr marL="0" indent="0">
              <a:buNone/>
            </a:pPr>
            <a:r>
              <a:rPr lang="en-US" sz="1800" i="1" dirty="0">
                <a:highlight>
                  <a:srgbClr val="FFFF00"/>
                </a:highlight>
              </a:rPr>
              <a:t>I </a:t>
            </a:r>
            <a:r>
              <a:rPr lang="en-US" sz="1800" i="1" dirty="0">
                <a:effectLst/>
                <a:highlight>
                  <a:srgbClr val="FFFF00"/>
                </a:highlight>
              </a:rPr>
              <a:t>saw all this with my own eyes and am not exaggerating. People are starving, living on food substitutes…</a:t>
            </a:r>
          </a:p>
          <a:p>
            <a:pPr marL="0" indent="0">
              <a:buNone/>
            </a:pPr>
            <a:r>
              <a:rPr lang="en-US" sz="1800" i="1" dirty="0">
                <a:effectLst/>
                <a:highlight>
                  <a:srgbClr val="FFFF00"/>
                </a:highlight>
                <a:latin typeface="Arial" panose="020B0604020202020204" pitchFamily="34" charset="0"/>
              </a:rPr>
              <a:t>…on the table there were gnawed bones from a sickly horse… </a:t>
            </a:r>
          </a:p>
          <a:p>
            <a:pPr marL="0" indent="0">
              <a:buNone/>
            </a:pPr>
            <a:r>
              <a:rPr lang="en-US" sz="1800" i="1" dirty="0">
                <a:latin typeface="Arial" panose="020B0604020202020204" pitchFamily="34" charset="0"/>
              </a:rPr>
              <a:t>…very small </a:t>
            </a:r>
            <a:r>
              <a:rPr lang="en-US" sz="1800" i="1" dirty="0">
                <a:highlight>
                  <a:srgbClr val="FFFF00"/>
                </a:highlight>
                <a:latin typeface="Arial" panose="020B0604020202020204" pitchFamily="34" charset="0"/>
              </a:rPr>
              <a:t>children as pale as wax with swollen cheeks  sat at the filthy table like marmots, and with spoons ate, from a common cup, hot water into which had been added from a bottle a white liquid of questionable taste and sour smell…</a:t>
            </a:r>
            <a:endParaRPr lang="en-US" sz="1800" i="1" dirty="0">
              <a:effectLst/>
              <a:highlight>
                <a:srgbClr val="FFFF00"/>
              </a:highlight>
              <a:latin typeface="Arial" panose="020B0604020202020204" pitchFamily="34" charset="0"/>
            </a:endParaRPr>
          </a:p>
          <a:p>
            <a:pPr marL="0" indent="0">
              <a:buNone/>
            </a:pPr>
            <a:r>
              <a:rPr lang="en-US" sz="1800" i="1" dirty="0" err="1">
                <a:effectLst/>
              </a:rPr>
              <a:t>Filipp</a:t>
            </a:r>
            <a:r>
              <a:rPr lang="en-US" sz="1800" i="1" dirty="0">
                <a:effectLst/>
              </a:rPr>
              <a:t> Borodin…</a:t>
            </a:r>
            <a:r>
              <a:rPr lang="en-US" sz="1800" i="1" dirty="0">
                <a:effectLst/>
                <a:highlight>
                  <a:srgbClr val="FFFF00"/>
                </a:highlight>
              </a:rPr>
              <a:t>cries like a babe, asks death for his children. ....</a:t>
            </a:r>
          </a:p>
          <a:p>
            <a:pPr marL="0" indent="0">
              <a:buNone/>
            </a:pPr>
            <a:endParaRPr lang="en-US" sz="1800" dirty="0"/>
          </a:p>
        </p:txBody>
      </p:sp>
      <p:pic>
        <p:nvPicPr>
          <p:cNvPr id="6" name="Picture 5">
            <a:extLst>
              <a:ext uri="{FF2B5EF4-FFF2-40B4-BE49-F238E27FC236}">
                <a16:creationId xmlns:a16="http://schemas.microsoft.com/office/drawing/2014/main" id="{E48345B3-B578-4475-A7E2-B8EA41A4491C}"/>
              </a:ext>
            </a:extLst>
          </p:cNvPr>
          <p:cNvPicPr>
            <a:picLocks noChangeAspect="1"/>
          </p:cNvPicPr>
          <p:nvPr/>
        </p:nvPicPr>
        <p:blipFill>
          <a:blip r:embed="rId3"/>
          <a:stretch>
            <a:fillRect/>
          </a:stretch>
        </p:blipFill>
        <p:spPr>
          <a:xfrm>
            <a:off x="1808669" y="416184"/>
            <a:ext cx="6306631" cy="622565"/>
          </a:xfrm>
          <a:prstGeom prst="rect">
            <a:avLst/>
          </a:prstGeom>
        </p:spPr>
      </p:pic>
    </p:spTree>
    <p:extLst>
      <p:ext uri="{BB962C8B-B14F-4D97-AF65-F5344CB8AC3E}">
        <p14:creationId xmlns:p14="http://schemas.microsoft.com/office/powerpoint/2010/main" val="349827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4133" y="2224088"/>
            <a:ext cx="8355733" cy="432568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394133" y="1398617"/>
            <a:ext cx="3805237" cy="830234"/>
          </a:xfrm>
          <a:prstGeom prst="rect">
            <a:avLst/>
          </a:prstGeom>
        </p:spPr>
      </p:pic>
      <p:sp>
        <p:nvSpPr>
          <p:cNvPr id="11" name="Title 1"/>
          <p:cNvSpPr>
            <a:spLocks noGrp="1"/>
          </p:cNvSpPr>
          <p:nvPr>
            <p:ph type="title"/>
          </p:nvPr>
        </p:nvSpPr>
        <p:spPr>
          <a:xfrm>
            <a:off x="628650" y="73054"/>
            <a:ext cx="7886700" cy="1325563"/>
          </a:xfrm>
        </p:spPr>
        <p:txBody>
          <a:bodyPr>
            <a:normAutofit/>
          </a:bodyPr>
          <a:lstStyle/>
          <a:p>
            <a:r>
              <a:rPr lang="en-US" sz="3200" b="1" dirty="0"/>
              <a:t>Academic Transparency</a:t>
            </a:r>
            <a:br>
              <a:rPr lang="en-US" sz="3200" dirty="0"/>
            </a:br>
            <a:r>
              <a:rPr lang="en-US" sz="3200" dirty="0"/>
              <a:t>Examples</a:t>
            </a:r>
          </a:p>
        </p:txBody>
      </p:sp>
      <p:sp>
        <p:nvSpPr>
          <p:cNvPr id="2" name="Rectangle 1"/>
          <p:cNvSpPr/>
          <p:nvPr/>
        </p:nvSpPr>
        <p:spPr>
          <a:xfrm>
            <a:off x="319178" y="6596390"/>
            <a:ext cx="5857336" cy="261610"/>
          </a:xfrm>
          <a:prstGeom prst="rect">
            <a:avLst/>
          </a:prstGeom>
        </p:spPr>
        <p:txBody>
          <a:bodyPr wrap="square">
            <a:spAutoFit/>
          </a:bodyPr>
          <a:lstStyle/>
          <a:p>
            <a:r>
              <a:rPr lang="en-US" sz="1100" dirty="0"/>
              <a:t>https://academy.hillsdale.edu/academics/curriculum</a:t>
            </a:r>
          </a:p>
        </p:txBody>
      </p:sp>
    </p:spTree>
    <p:extLst>
      <p:ext uri="{BB962C8B-B14F-4D97-AF65-F5344CB8AC3E}">
        <p14:creationId xmlns:p14="http://schemas.microsoft.com/office/powerpoint/2010/main" val="13085037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Academic Transparency</a:t>
            </a:r>
            <a:br>
              <a:rPr lang="en-US" sz="3200" dirty="0"/>
            </a:br>
            <a:r>
              <a:rPr lang="en-US" sz="3200" dirty="0"/>
              <a:t>Example</a:t>
            </a:r>
          </a:p>
        </p:txBody>
      </p:sp>
      <p:pic>
        <p:nvPicPr>
          <p:cNvPr id="6" name="Picture 5"/>
          <p:cNvPicPr>
            <a:picLocks noChangeAspect="1"/>
          </p:cNvPicPr>
          <p:nvPr/>
        </p:nvPicPr>
        <p:blipFill>
          <a:blip r:embed="rId2"/>
          <a:stretch>
            <a:fillRect/>
          </a:stretch>
        </p:blipFill>
        <p:spPr>
          <a:xfrm>
            <a:off x="4839582" y="1137736"/>
            <a:ext cx="3805237" cy="830234"/>
          </a:xfrm>
          <a:prstGeom prst="rect">
            <a:avLst/>
          </a:prstGeom>
        </p:spPr>
      </p:pic>
      <p:pic>
        <p:nvPicPr>
          <p:cNvPr id="9" name="Picture 8"/>
          <p:cNvPicPr>
            <a:picLocks noChangeAspect="1"/>
          </p:cNvPicPr>
          <p:nvPr/>
        </p:nvPicPr>
        <p:blipFill rotWithShape="1">
          <a:blip r:embed="rId3"/>
          <a:srcRect l="14265" t="27582" r="17206" b="6250"/>
          <a:stretch/>
        </p:blipFill>
        <p:spPr>
          <a:xfrm>
            <a:off x="499180" y="2059179"/>
            <a:ext cx="8145639" cy="4424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2453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Academic Transparency</a:t>
            </a:r>
            <a:br>
              <a:rPr lang="en-US" sz="3200" dirty="0"/>
            </a:br>
            <a:r>
              <a:rPr lang="en-US" sz="3200" dirty="0"/>
              <a:t>Example</a:t>
            </a:r>
          </a:p>
        </p:txBody>
      </p:sp>
      <p:pic>
        <p:nvPicPr>
          <p:cNvPr id="6" name="Picture 5"/>
          <p:cNvPicPr>
            <a:picLocks noChangeAspect="1"/>
          </p:cNvPicPr>
          <p:nvPr/>
        </p:nvPicPr>
        <p:blipFill>
          <a:blip r:embed="rId2"/>
          <a:stretch>
            <a:fillRect/>
          </a:stretch>
        </p:blipFill>
        <p:spPr>
          <a:xfrm>
            <a:off x="4572000" y="1192489"/>
            <a:ext cx="3805237" cy="830234"/>
          </a:xfrm>
          <a:prstGeom prst="rect">
            <a:avLst/>
          </a:prstGeom>
        </p:spPr>
      </p:pic>
      <p:pic>
        <p:nvPicPr>
          <p:cNvPr id="8" name="Picture 7"/>
          <p:cNvPicPr>
            <a:picLocks noChangeAspect="1"/>
          </p:cNvPicPr>
          <p:nvPr/>
        </p:nvPicPr>
        <p:blipFill rotWithShape="1">
          <a:blip r:embed="rId3"/>
          <a:srcRect r="8168" b="60956"/>
          <a:stretch/>
        </p:blipFill>
        <p:spPr>
          <a:xfrm>
            <a:off x="814174" y="2935926"/>
            <a:ext cx="7360835" cy="136394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b="24084"/>
          <a:stretch/>
        </p:blipFill>
        <p:spPr>
          <a:xfrm>
            <a:off x="737834" y="4557540"/>
            <a:ext cx="7424319" cy="214492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rotWithShape="1">
          <a:blip r:embed="rId5"/>
          <a:srcRect b="22607"/>
          <a:stretch/>
        </p:blipFill>
        <p:spPr>
          <a:xfrm>
            <a:off x="814174" y="2507603"/>
            <a:ext cx="1409700" cy="375954"/>
          </a:xfrm>
          <a:prstGeom prst="rect">
            <a:avLst/>
          </a:prstGeom>
        </p:spPr>
      </p:pic>
      <p:pic>
        <p:nvPicPr>
          <p:cNvPr id="11" name="Picture 10"/>
          <p:cNvPicPr>
            <a:picLocks noChangeAspect="1"/>
          </p:cNvPicPr>
          <p:nvPr/>
        </p:nvPicPr>
        <p:blipFill>
          <a:blip r:embed="rId6"/>
          <a:stretch>
            <a:fillRect/>
          </a:stretch>
        </p:blipFill>
        <p:spPr>
          <a:xfrm>
            <a:off x="737834" y="1948363"/>
            <a:ext cx="6972584" cy="594437"/>
          </a:xfrm>
          <a:prstGeom prst="rect">
            <a:avLst/>
          </a:prstGeom>
        </p:spPr>
      </p:pic>
    </p:spTree>
    <p:extLst>
      <p:ext uri="{BB962C8B-B14F-4D97-AF65-F5344CB8AC3E}">
        <p14:creationId xmlns:p14="http://schemas.microsoft.com/office/powerpoint/2010/main" val="2127197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t="-5"/>
          <a:stretch/>
        </p:blipFill>
        <p:spPr bwMode="auto">
          <a:xfrm>
            <a:off x="558370" y="379477"/>
            <a:ext cx="8027260" cy="569889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9" name="TextBox 8"/>
          <p:cNvSpPr txBox="1"/>
          <p:nvPr/>
        </p:nvSpPr>
        <p:spPr>
          <a:xfrm>
            <a:off x="104775" y="6496050"/>
            <a:ext cx="7705726" cy="261610"/>
          </a:xfrm>
          <a:prstGeom prst="rect">
            <a:avLst/>
          </a:prstGeom>
          <a:noFill/>
        </p:spPr>
        <p:txBody>
          <a:bodyPr wrap="square" rtlCol="0">
            <a:spAutoFit/>
          </a:bodyPr>
          <a:lstStyle/>
          <a:p>
            <a:r>
              <a:rPr lang="en-US" sz="1100" dirty="0"/>
              <a:t>See </a:t>
            </a:r>
            <a:r>
              <a:rPr lang="en-US" sz="1100" dirty="0">
                <a:hlinkClick r:id="rId3"/>
              </a:rPr>
              <a:t>https://indefenseofliberty.blog/2019/07/16/has-red-for-ed-turned-its-back-on-its-supporters/</a:t>
            </a:r>
            <a:r>
              <a:rPr lang="en-US" sz="1100" dirty="0"/>
              <a:t> </a:t>
            </a:r>
          </a:p>
        </p:txBody>
      </p:sp>
      <p:sp>
        <p:nvSpPr>
          <p:cNvPr id="3" name="Rectangle 2">
            <a:extLst>
              <a:ext uri="{FF2B5EF4-FFF2-40B4-BE49-F238E27FC236}">
                <a16:creationId xmlns:a16="http://schemas.microsoft.com/office/drawing/2014/main" id="{81054768-130A-4A18-A902-D3DDC1A61A19}"/>
              </a:ext>
            </a:extLst>
          </p:cNvPr>
          <p:cNvSpPr/>
          <p:nvPr/>
        </p:nvSpPr>
        <p:spPr>
          <a:xfrm>
            <a:off x="740229" y="2366409"/>
            <a:ext cx="3074125" cy="1221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28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6581001"/>
            <a:ext cx="4572000" cy="276999"/>
          </a:xfrm>
          <a:prstGeom prst="rect">
            <a:avLst/>
          </a:prstGeom>
        </p:spPr>
        <p:txBody>
          <a:bodyPr>
            <a:spAutoFit/>
          </a:bodyPr>
          <a:lstStyle/>
          <a:p>
            <a:r>
              <a:rPr lang="en-US" sz="1200" dirty="0"/>
              <a:t>https://webapp4.asu.edu/bookstore/viewsyllabus/2197/93080</a:t>
            </a:r>
          </a:p>
        </p:txBody>
      </p:sp>
      <p:pic>
        <p:nvPicPr>
          <p:cNvPr id="8" name="Picture 7"/>
          <p:cNvPicPr>
            <a:picLocks noChangeAspect="1"/>
          </p:cNvPicPr>
          <p:nvPr/>
        </p:nvPicPr>
        <p:blipFill rotWithShape="1">
          <a:blip r:embed="rId2"/>
          <a:srcRect t="11309" r="40774" b="58263"/>
          <a:stretch/>
        </p:blipFill>
        <p:spPr>
          <a:xfrm>
            <a:off x="6320631" y="832560"/>
            <a:ext cx="2150270" cy="393493"/>
          </a:xfrm>
          <a:prstGeom prst="rect">
            <a:avLst/>
          </a:prstGeom>
        </p:spPr>
      </p:pic>
      <p:pic>
        <p:nvPicPr>
          <p:cNvPr id="9" name="Picture 8"/>
          <p:cNvPicPr>
            <a:picLocks noChangeAspect="1"/>
          </p:cNvPicPr>
          <p:nvPr/>
        </p:nvPicPr>
        <p:blipFill>
          <a:blip r:embed="rId3"/>
          <a:stretch>
            <a:fillRect/>
          </a:stretch>
        </p:blipFill>
        <p:spPr>
          <a:xfrm>
            <a:off x="914400" y="1358128"/>
            <a:ext cx="7361237" cy="1431912"/>
          </a:xfrm>
          <a:prstGeom prst="rect">
            <a:avLst/>
          </a:prstGeom>
          <a:ln>
            <a:noFill/>
          </a:ln>
          <a:effectLst>
            <a:outerShdw blurRad="292100" dist="139700" dir="2700000" algn="tl" rotWithShape="0">
              <a:srgbClr val="333333">
                <a:alpha val="65000"/>
              </a:srgbClr>
            </a:outerShdw>
          </a:effectLst>
        </p:spPr>
      </p:pic>
      <p:sp>
        <p:nvSpPr>
          <p:cNvPr id="10" name="Title 1"/>
          <p:cNvSpPr>
            <a:spLocks noGrp="1"/>
          </p:cNvSpPr>
          <p:nvPr>
            <p:ph type="title"/>
          </p:nvPr>
        </p:nvSpPr>
        <p:spPr>
          <a:xfrm>
            <a:off x="444500" y="50800"/>
            <a:ext cx="7886700" cy="1325563"/>
          </a:xfrm>
        </p:spPr>
        <p:txBody>
          <a:bodyPr>
            <a:normAutofit/>
          </a:bodyPr>
          <a:lstStyle/>
          <a:p>
            <a:r>
              <a:rPr lang="en-US" sz="3200" b="1" dirty="0"/>
              <a:t>Academic Transparency</a:t>
            </a:r>
            <a:br>
              <a:rPr lang="en-US" sz="3200" dirty="0"/>
            </a:br>
            <a:r>
              <a:rPr lang="en-US" sz="3200" dirty="0"/>
              <a:t>Example</a:t>
            </a:r>
          </a:p>
        </p:txBody>
      </p:sp>
      <p:pic>
        <p:nvPicPr>
          <p:cNvPr id="11" name="Picture 10"/>
          <p:cNvPicPr>
            <a:picLocks noChangeAspect="1"/>
          </p:cNvPicPr>
          <p:nvPr/>
        </p:nvPicPr>
        <p:blipFill>
          <a:blip r:embed="rId4"/>
          <a:stretch>
            <a:fillRect/>
          </a:stretch>
        </p:blipFill>
        <p:spPr>
          <a:xfrm>
            <a:off x="889000" y="4454884"/>
            <a:ext cx="7442200" cy="1994042"/>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5"/>
          <a:stretch>
            <a:fillRect/>
          </a:stretch>
        </p:blipFill>
        <p:spPr>
          <a:xfrm>
            <a:off x="889001" y="2956450"/>
            <a:ext cx="7442200" cy="12989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56199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4400"/>
          <a:stretch/>
        </p:blipFill>
        <p:spPr>
          <a:xfrm>
            <a:off x="2361545" y="840890"/>
            <a:ext cx="4383623" cy="2687754"/>
          </a:xfrm>
          <a:prstGeom prst="rect">
            <a:avLst/>
          </a:prstGeom>
        </p:spPr>
      </p:pic>
      <p:sp>
        <p:nvSpPr>
          <p:cNvPr id="2" name="Title 1"/>
          <p:cNvSpPr>
            <a:spLocks noGrp="1"/>
          </p:cNvSpPr>
          <p:nvPr>
            <p:ph type="title"/>
          </p:nvPr>
        </p:nvSpPr>
        <p:spPr>
          <a:xfrm>
            <a:off x="558311" y="303754"/>
            <a:ext cx="7886700" cy="1325563"/>
          </a:xfrm>
        </p:spPr>
        <p:txBody>
          <a:bodyPr>
            <a:normAutofit/>
          </a:bodyPr>
          <a:lstStyle/>
          <a:p>
            <a:r>
              <a:rPr lang="en-US" sz="3200" b="1" dirty="0"/>
              <a:t>Example District</a:t>
            </a:r>
            <a:br>
              <a:rPr lang="en-US" sz="3200" dirty="0"/>
            </a:br>
            <a:r>
              <a:rPr lang="en-US" sz="3200" dirty="0"/>
              <a:t>Tucson Unified, AZ</a:t>
            </a:r>
          </a:p>
        </p:txBody>
      </p:sp>
      <p:pic>
        <p:nvPicPr>
          <p:cNvPr id="5" name="Picture 4"/>
          <p:cNvPicPr>
            <a:picLocks noChangeAspect="1"/>
          </p:cNvPicPr>
          <p:nvPr/>
        </p:nvPicPr>
        <p:blipFill rotWithShape="1">
          <a:blip r:embed="rId3"/>
          <a:srcRect r="5303" b="4363"/>
          <a:stretch/>
        </p:blipFill>
        <p:spPr>
          <a:xfrm>
            <a:off x="2309301" y="3854766"/>
            <a:ext cx="4435867" cy="1191369"/>
          </a:xfrm>
          <a:prstGeom prst="rect">
            <a:avLst/>
          </a:prstGeom>
        </p:spPr>
      </p:pic>
      <p:pic>
        <p:nvPicPr>
          <p:cNvPr id="6" name="Picture 5"/>
          <p:cNvPicPr>
            <a:picLocks noChangeAspect="1"/>
          </p:cNvPicPr>
          <p:nvPr/>
        </p:nvPicPr>
        <p:blipFill>
          <a:blip r:embed="rId4"/>
          <a:stretch>
            <a:fillRect/>
          </a:stretch>
        </p:blipFill>
        <p:spPr>
          <a:xfrm>
            <a:off x="2309301" y="5305044"/>
            <a:ext cx="4505229" cy="1343303"/>
          </a:xfrm>
          <a:prstGeom prst="rect">
            <a:avLst/>
          </a:prstGeom>
        </p:spPr>
      </p:pic>
      <p:sp>
        <p:nvSpPr>
          <p:cNvPr id="7" name="TextBox 6"/>
          <p:cNvSpPr txBox="1"/>
          <p:nvPr/>
        </p:nvSpPr>
        <p:spPr>
          <a:xfrm rot="5400000">
            <a:off x="4452524" y="3478371"/>
            <a:ext cx="457200" cy="307777"/>
          </a:xfrm>
          <a:prstGeom prst="rect">
            <a:avLst/>
          </a:prstGeom>
          <a:noFill/>
          <a:ln>
            <a:noFill/>
          </a:ln>
        </p:spPr>
        <p:txBody>
          <a:bodyPr wrap="square" rtlCol="0">
            <a:spAutoFit/>
          </a:bodyPr>
          <a:lstStyle/>
          <a:p>
            <a:r>
              <a:rPr lang="en-US" sz="1400" dirty="0"/>
              <a:t>...</a:t>
            </a:r>
          </a:p>
        </p:txBody>
      </p:sp>
      <p:sp>
        <p:nvSpPr>
          <p:cNvPr id="8" name="TextBox 7"/>
          <p:cNvSpPr txBox="1"/>
          <p:nvPr/>
        </p:nvSpPr>
        <p:spPr>
          <a:xfrm rot="5400000">
            <a:off x="4437282" y="5086677"/>
            <a:ext cx="457200" cy="307777"/>
          </a:xfrm>
          <a:prstGeom prst="rect">
            <a:avLst/>
          </a:prstGeom>
          <a:noFill/>
          <a:ln>
            <a:noFill/>
          </a:ln>
        </p:spPr>
        <p:txBody>
          <a:bodyPr wrap="square" rtlCol="0">
            <a:spAutoFit/>
          </a:bodyPr>
          <a:lstStyle/>
          <a:p>
            <a:r>
              <a:rPr lang="en-US" sz="1400" dirty="0"/>
              <a:t>...</a:t>
            </a:r>
          </a:p>
        </p:txBody>
      </p:sp>
      <p:pic>
        <p:nvPicPr>
          <p:cNvPr id="10" name="Picture 9"/>
          <p:cNvPicPr>
            <a:picLocks noChangeAspect="1"/>
          </p:cNvPicPr>
          <p:nvPr/>
        </p:nvPicPr>
        <p:blipFill>
          <a:blip r:embed="rId5"/>
          <a:stretch>
            <a:fillRect/>
          </a:stretch>
        </p:blipFill>
        <p:spPr>
          <a:xfrm>
            <a:off x="413971" y="6110122"/>
            <a:ext cx="1352550" cy="552450"/>
          </a:xfrm>
          <a:prstGeom prst="rect">
            <a:avLst/>
          </a:prstGeom>
        </p:spPr>
      </p:pic>
    </p:spTree>
    <p:extLst>
      <p:ext uri="{BB962C8B-B14F-4D97-AF65-F5344CB8AC3E}">
        <p14:creationId xmlns:p14="http://schemas.microsoft.com/office/powerpoint/2010/main" val="2450267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extLst>
              <a:ext uri="{28A0092B-C50C-407E-A947-70E740481C1C}">
                <a14:useLocalDpi xmlns:a14="http://schemas.microsoft.com/office/drawing/2010/main" val="0"/>
              </a:ext>
            </a:extLst>
          </a:blip>
          <a:srcRect t="333" b="67343"/>
          <a:stretch/>
        </p:blipFill>
        <p:spPr bwMode="auto">
          <a:xfrm>
            <a:off x="595708" y="510105"/>
            <a:ext cx="7774988" cy="127501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1" name="TextBox 20"/>
          <p:cNvSpPr txBox="1"/>
          <p:nvPr/>
        </p:nvSpPr>
        <p:spPr>
          <a:xfrm>
            <a:off x="97833" y="6678621"/>
            <a:ext cx="7705726" cy="215444"/>
          </a:xfrm>
          <a:prstGeom prst="rect">
            <a:avLst/>
          </a:prstGeom>
          <a:noFill/>
        </p:spPr>
        <p:txBody>
          <a:bodyPr wrap="square" rtlCol="0">
            <a:spAutoFit/>
          </a:bodyPr>
          <a:lstStyle/>
          <a:p>
            <a:r>
              <a:rPr lang="en-US" sz="800" dirty="0"/>
              <a:t>See </a:t>
            </a:r>
            <a:r>
              <a:rPr lang="en-US" sz="800" dirty="0">
                <a:hlinkClick r:id="rId3"/>
              </a:rPr>
              <a:t>https://indefenseofliberty.blog/2019/07/16/has-red-for-ed-turned-its-back-on-its-supporters/</a:t>
            </a:r>
            <a:r>
              <a:rPr lang="en-US" sz="800" dirty="0"/>
              <a:t> </a:t>
            </a:r>
          </a:p>
        </p:txBody>
      </p:sp>
      <p:pic>
        <p:nvPicPr>
          <p:cNvPr id="23" name="Picture 22"/>
          <p:cNvPicPr>
            <a:picLocks noChangeAspect="1"/>
          </p:cNvPicPr>
          <p:nvPr/>
        </p:nvPicPr>
        <p:blipFill>
          <a:blip r:embed="rId4"/>
          <a:stretch>
            <a:fillRect/>
          </a:stretch>
        </p:blipFill>
        <p:spPr>
          <a:xfrm>
            <a:off x="2412934" y="4164319"/>
            <a:ext cx="3943478" cy="1124565"/>
          </a:xfrm>
          <a:prstGeom prst="rect">
            <a:avLst/>
          </a:prstGeom>
        </p:spPr>
      </p:pic>
      <p:pic>
        <p:nvPicPr>
          <p:cNvPr id="6" name="Picture 5"/>
          <p:cNvPicPr/>
          <p:nvPr/>
        </p:nvPicPr>
        <p:blipFill rotWithShape="1">
          <a:blip r:embed="rId2">
            <a:extLst>
              <a:ext uri="{28A0092B-C50C-407E-A947-70E740481C1C}">
                <a14:useLocalDpi xmlns:a14="http://schemas.microsoft.com/office/drawing/2010/main" val="0"/>
              </a:ext>
            </a:extLst>
          </a:blip>
          <a:srcRect l="1765" t="85034"/>
          <a:stretch/>
        </p:blipFill>
        <p:spPr bwMode="auto">
          <a:xfrm>
            <a:off x="411088" y="2797857"/>
            <a:ext cx="8321823" cy="72490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6" name="TextBox 25"/>
          <p:cNvSpPr txBox="1"/>
          <p:nvPr/>
        </p:nvSpPr>
        <p:spPr>
          <a:xfrm>
            <a:off x="411088" y="2408049"/>
            <a:ext cx="3114676" cy="307777"/>
          </a:xfrm>
          <a:prstGeom prst="rect">
            <a:avLst/>
          </a:prstGeom>
          <a:noFill/>
        </p:spPr>
        <p:txBody>
          <a:bodyPr wrap="square" rtlCol="0">
            <a:spAutoFit/>
          </a:bodyPr>
          <a:lstStyle/>
          <a:p>
            <a:r>
              <a:rPr lang="en-US" sz="1400" dirty="0"/>
              <a:t>New Business Item 11 (2019)</a:t>
            </a:r>
          </a:p>
        </p:txBody>
      </p:sp>
    </p:spTree>
    <p:extLst>
      <p:ext uri="{BB962C8B-B14F-4D97-AF65-F5344CB8AC3E}">
        <p14:creationId xmlns:p14="http://schemas.microsoft.com/office/powerpoint/2010/main" val="175792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extLst>
              <a:ext uri="{28A0092B-C50C-407E-A947-70E740481C1C}">
                <a14:useLocalDpi xmlns:a14="http://schemas.microsoft.com/office/drawing/2010/main" val="0"/>
              </a:ext>
            </a:extLst>
          </a:blip>
          <a:srcRect l="1892" t="73971"/>
          <a:stretch/>
        </p:blipFill>
        <p:spPr bwMode="auto">
          <a:xfrm>
            <a:off x="336318" y="2923824"/>
            <a:ext cx="8471363" cy="148775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21" name="TextBox 20"/>
          <p:cNvSpPr txBox="1"/>
          <p:nvPr/>
        </p:nvSpPr>
        <p:spPr>
          <a:xfrm>
            <a:off x="97833" y="6678621"/>
            <a:ext cx="7705726" cy="215444"/>
          </a:xfrm>
          <a:prstGeom prst="rect">
            <a:avLst/>
          </a:prstGeom>
          <a:noFill/>
        </p:spPr>
        <p:txBody>
          <a:bodyPr wrap="square" rtlCol="0">
            <a:spAutoFit/>
          </a:bodyPr>
          <a:lstStyle/>
          <a:p>
            <a:r>
              <a:rPr lang="en-US" sz="800" dirty="0"/>
              <a:t>See </a:t>
            </a:r>
            <a:r>
              <a:rPr lang="en-US" sz="800" dirty="0">
                <a:hlinkClick r:id="rId3"/>
              </a:rPr>
              <a:t>https://indefenseofliberty.blog/2019/07/16/has-red-for-ed-turned-its-back-on-its-supporters/</a:t>
            </a:r>
            <a:r>
              <a:rPr lang="en-US" sz="800" dirty="0"/>
              <a:t> </a:t>
            </a:r>
          </a:p>
        </p:txBody>
      </p:sp>
      <p:pic>
        <p:nvPicPr>
          <p:cNvPr id="24" name="Picture 23"/>
          <p:cNvPicPr>
            <a:picLocks noChangeAspect="1"/>
          </p:cNvPicPr>
          <p:nvPr/>
        </p:nvPicPr>
        <p:blipFill>
          <a:blip r:embed="rId4"/>
          <a:stretch>
            <a:fillRect/>
          </a:stretch>
        </p:blipFill>
        <p:spPr>
          <a:xfrm>
            <a:off x="1744854" y="4914757"/>
            <a:ext cx="5654291" cy="793584"/>
          </a:xfrm>
          <a:prstGeom prst="rect">
            <a:avLst/>
          </a:prstGeom>
        </p:spPr>
      </p:pic>
      <p:sp>
        <p:nvSpPr>
          <p:cNvPr id="27" name="TextBox 26"/>
          <p:cNvSpPr txBox="1"/>
          <p:nvPr/>
        </p:nvSpPr>
        <p:spPr>
          <a:xfrm>
            <a:off x="380839" y="2535741"/>
            <a:ext cx="3114676" cy="307777"/>
          </a:xfrm>
          <a:prstGeom prst="rect">
            <a:avLst/>
          </a:prstGeom>
          <a:noFill/>
        </p:spPr>
        <p:txBody>
          <a:bodyPr wrap="square" rtlCol="0">
            <a:spAutoFit/>
          </a:bodyPr>
          <a:lstStyle/>
          <a:p>
            <a:r>
              <a:rPr lang="en-US" sz="1400" dirty="0"/>
              <a:t>New Business Item 25 (2019)</a:t>
            </a:r>
          </a:p>
        </p:txBody>
      </p:sp>
      <p:pic>
        <p:nvPicPr>
          <p:cNvPr id="14" name="Picture 13">
            <a:extLst>
              <a:ext uri="{FF2B5EF4-FFF2-40B4-BE49-F238E27FC236}">
                <a16:creationId xmlns:a16="http://schemas.microsoft.com/office/drawing/2014/main" id="{34C4B258-F8E7-483D-9F82-74F53D92A7F9}"/>
              </a:ext>
            </a:extLst>
          </p:cNvPr>
          <p:cNvPicPr/>
          <p:nvPr/>
        </p:nvPicPr>
        <p:blipFill rotWithShape="1">
          <a:blip r:embed="rId5">
            <a:extLst>
              <a:ext uri="{28A0092B-C50C-407E-A947-70E740481C1C}">
                <a14:useLocalDpi xmlns:a14="http://schemas.microsoft.com/office/drawing/2010/main" val="0"/>
              </a:ext>
            </a:extLst>
          </a:blip>
          <a:srcRect t="333" b="67343"/>
          <a:stretch/>
        </p:blipFill>
        <p:spPr bwMode="auto">
          <a:xfrm>
            <a:off x="595708" y="510105"/>
            <a:ext cx="7774988" cy="127501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20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11192" y="3063204"/>
            <a:ext cx="8456934" cy="731591"/>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97833" y="6678621"/>
            <a:ext cx="7705726" cy="215444"/>
          </a:xfrm>
          <a:prstGeom prst="rect">
            <a:avLst/>
          </a:prstGeom>
          <a:noFill/>
        </p:spPr>
        <p:txBody>
          <a:bodyPr wrap="square" rtlCol="0">
            <a:spAutoFit/>
          </a:bodyPr>
          <a:lstStyle/>
          <a:p>
            <a:r>
              <a:rPr lang="en-US" sz="800" dirty="0"/>
              <a:t>See </a:t>
            </a:r>
            <a:r>
              <a:rPr lang="en-US" sz="800" dirty="0">
                <a:hlinkClick r:id="rId3"/>
              </a:rPr>
              <a:t>https://indefenseofliberty.blog/2019/07/16/has-red-for-ed-turned-its-back-on-its-supporters/</a:t>
            </a:r>
            <a:r>
              <a:rPr lang="en-US" sz="800" dirty="0"/>
              <a:t> </a:t>
            </a:r>
          </a:p>
        </p:txBody>
      </p:sp>
      <p:pic>
        <p:nvPicPr>
          <p:cNvPr id="25" name="Picture 24"/>
          <p:cNvPicPr>
            <a:picLocks noChangeAspect="1"/>
          </p:cNvPicPr>
          <p:nvPr/>
        </p:nvPicPr>
        <p:blipFill>
          <a:blip r:embed="rId4"/>
          <a:stretch>
            <a:fillRect/>
          </a:stretch>
        </p:blipFill>
        <p:spPr>
          <a:xfrm>
            <a:off x="1504445" y="4370835"/>
            <a:ext cx="5819634" cy="996634"/>
          </a:xfrm>
          <a:prstGeom prst="rect">
            <a:avLst/>
          </a:prstGeom>
        </p:spPr>
      </p:pic>
      <p:sp>
        <p:nvSpPr>
          <p:cNvPr id="28" name="TextBox 27"/>
          <p:cNvSpPr txBox="1"/>
          <p:nvPr/>
        </p:nvSpPr>
        <p:spPr>
          <a:xfrm>
            <a:off x="211192" y="2684610"/>
            <a:ext cx="3114676" cy="307777"/>
          </a:xfrm>
          <a:prstGeom prst="rect">
            <a:avLst/>
          </a:prstGeom>
          <a:noFill/>
        </p:spPr>
        <p:txBody>
          <a:bodyPr wrap="square" rtlCol="0">
            <a:spAutoFit/>
          </a:bodyPr>
          <a:lstStyle/>
          <a:p>
            <a:r>
              <a:rPr lang="en-US" sz="1400" dirty="0"/>
              <a:t>New Business Item 56 (2019)</a:t>
            </a:r>
          </a:p>
        </p:txBody>
      </p:sp>
      <p:pic>
        <p:nvPicPr>
          <p:cNvPr id="14" name="Picture 13">
            <a:extLst>
              <a:ext uri="{FF2B5EF4-FFF2-40B4-BE49-F238E27FC236}">
                <a16:creationId xmlns:a16="http://schemas.microsoft.com/office/drawing/2014/main" id="{2AD1AC31-2AD2-4D93-8878-10887DE41C41}"/>
              </a:ext>
            </a:extLst>
          </p:cNvPr>
          <p:cNvPicPr/>
          <p:nvPr/>
        </p:nvPicPr>
        <p:blipFill rotWithShape="1">
          <a:blip r:embed="rId5">
            <a:extLst>
              <a:ext uri="{28A0092B-C50C-407E-A947-70E740481C1C}">
                <a14:useLocalDpi xmlns:a14="http://schemas.microsoft.com/office/drawing/2010/main" val="0"/>
              </a:ext>
            </a:extLst>
          </a:blip>
          <a:srcRect t="333" b="67343"/>
          <a:stretch/>
        </p:blipFill>
        <p:spPr bwMode="auto">
          <a:xfrm>
            <a:off x="595708" y="510105"/>
            <a:ext cx="7774988" cy="127501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6587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471353" y="1263982"/>
            <a:ext cx="5353396" cy="5507821"/>
          </a:xfrm>
          <a:prstGeom prst="rect">
            <a:avLst/>
          </a:prstGeom>
          <a:ln>
            <a:noFill/>
          </a:ln>
          <a:effectLst>
            <a:outerShdw blurRad="292100" dist="139700" dir="2700000" algn="tl" rotWithShape="0">
              <a:srgbClr val="333333">
                <a:alpha val="65000"/>
              </a:srgbClr>
            </a:outerShdw>
          </a:effectLst>
        </p:spPr>
      </p:pic>
      <p:pic>
        <p:nvPicPr>
          <p:cNvPr id="5" name="Picture 4"/>
          <p:cNvPicPr/>
          <p:nvPr/>
        </p:nvPicPr>
        <p:blipFill>
          <a:blip r:embed="rId3"/>
          <a:stretch>
            <a:fillRect/>
          </a:stretch>
        </p:blipFill>
        <p:spPr>
          <a:xfrm>
            <a:off x="1479182" y="100636"/>
            <a:ext cx="5345567" cy="1163346"/>
          </a:xfrm>
          <a:prstGeom prst="rect">
            <a:avLst/>
          </a:prstGeom>
        </p:spPr>
      </p:pic>
      <p:sp>
        <p:nvSpPr>
          <p:cNvPr id="7" name="Rectangle 6"/>
          <p:cNvSpPr/>
          <p:nvPr/>
        </p:nvSpPr>
        <p:spPr>
          <a:xfrm>
            <a:off x="6791498" y="6519446"/>
            <a:ext cx="2352502" cy="338554"/>
          </a:xfrm>
          <a:prstGeom prst="rect">
            <a:avLst/>
          </a:prstGeom>
        </p:spPr>
        <p:txBody>
          <a:bodyPr wrap="square">
            <a:spAutoFit/>
          </a:bodyPr>
          <a:lstStyle/>
          <a:p>
            <a:r>
              <a:rPr lang="en-US" sz="800" dirty="0"/>
              <a:t>https://web.archive.org/web/20210705090534/https://ra.nea.org/business-item/2021-nbi-039/</a:t>
            </a:r>
          </a:p>
        </p:txBody>
      </p:sp>
    </p:spTree>
    <p:extLst>
      <p:ext uri="{BB962C8B-B14F-4D97-AF65-F5344CB8AC3E}">
        <p14:creationId xmlns:p14="http://schemas.microsoft.com/office/powerpoint/2010/main" val="69596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8"/>
          <p:cNvPicPr>
            <a:picLocks noChangeAspect="1" noChangeArrowheads="1"/>
          </p:cNvPicPr>
          <p:nvPr/>
        </p:nvPicPr>
        <p:blipFill>
          <a:blip r:embed="rId2">
            <a:extLst>
              <a:ext uri="{28A0092B-C50C-407E-A947-70E740481C1C}">
                <a14:useLocalDpi xmlns:a14="http://schemas.microsoft.com/office/drawing/2010/main" val="0"/>
              </a:ext>
            </a:extLst>
          </a:blip>
          <a:srcRect t="29411" b="17821"/>
          <a:stretch>
            <a:fillRect/>
          </a:stretch>
        </p:blipFill>
        <p:spPr bwMode="auto">
          <a:xfrm>
            <a:off x="573343" y="981142"/>
            <a:ext cx="4676915" cy="459188"/>
          </a:xfrm>
          <a:prstGeom prst="rect">
            <a:avLst/>
          </a:prstGeom>
          <a:noFill/>
          <a:extLst>
            <a:ext uri="{909E8E84-426E-40DD-AFC4-6F175D3DCCD1}">
              <a14:hiddenFill xmlns:a14="http://schemas.microsoft.com/office/drawing/2010/main">
                <a:solidFill>
                  <a:srgbClr val="FFFFFF"/>
                </a:solidFill>
              </a14:hiddenFill>
            </a:ext>
          </a:extLst>
        </p:spPr>
      </p:pic>
      <p:sp>
        <p:nvSpPr>
          <p:cNvPr id="5" name="Snip Diagonal Corner Rectangle 4"/>
          <p:cNvSpPr/>
          <p:nvPr/>
        </p:nvSpPr>
        <p:spPr>
          <a:xfrm>
            <a:off x="573343" y="1574652"/>
            <a:ext cx="7840847" cy="3671613"/>
          </a:xfrm>
          <a:prstGeom prst="snip2DiagRect">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8"/>
          <p:cNvSpPr>
            <a:spLocks noChangeArrowheads="1"/>
          </p:cNvSpPr>
          <p:nvPr/>
        </p:nvSpPr>
        <p:spPr bwMode="auto">
          <a:xfrm>
            <a:off x="167620" y="1534292"/>
            <a:ext cx="9128779" cy="4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1" name="Rectangle 9"/>
          <p:cNvSpPr>
            <a:spLocks noChangeArrowheads="1"/>
          </p:cNvSpPr>
          <p:nvPr/>
        </p:nvSpPr>
        <p:spPr bwMode="auto">
          <a:xfrm>
            <a:off x="897429" y="656735"/>
            <a:ext cx="7516761"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771900" algn="l"/>
              </a:tabLst>
              <a:defRPr>
                <a:solidFill>
                  <a:schemeClr val="tx1"/>
                </a:solidFill>
                <a:latin typeface="Arial" panose="020B0604020202020204" pitchFamily="34" charset="0"/>
              </a:defRPr>
            </a:lvl1pPr>
            <a:lvl2pPr eaLnBrk="0" fontAlgn="base" hangingPunct="0">
              <a:spcBef>
                <a:spcPct val="0"/>
              </a:spcBef>
              <a:spcAft>
                <a:spcPct val="0"/>
              </a:spcAft>
              <a:tabLst>
                <a:tab pos="3771900" algn="l"/>
              </a:tabLst>
              <a:defRPr>
                <a:solidFill>
                  <a:schemeClr val="tx1"/>
                </a:solidFill>
                <a:latin typeface="Arial" panose="020B0604020202020204" pitchFamily="34" charset="0"/>
              </a:defRPr>
            </a:lvl2pPr>
            <a:lvl3pPr eaLnBrk="0" fontAlgn="base" hangingPunct="0">
              <a:spcBef>
                <a:spcPct val="0"/>
              </a:spcBef>
              <a:spcAft>
                <a:spcPct val="0"/>
              </a:spcAft>
              <a:tabLst>
                <a:tab pos="3771900" algn="l"/>
              </a:tabLst>
              <a:defRPr>
                <a:solidFill>
                  <a:schemeClr val="tx1"/>
                </a:solidFill>
                <a:latin typeface="Arial" panose="020B0604020202020204" pitchFamily="34" charset="0"/>
              </a:defRPr>
            </a:lvl3pPr>
            <a:lvl4pPr eaLnBrk="0" fontAlgn="base" hangingPunct="0">
              <a:spcBef>
                <a:spcPct val="0"/>
              </a:spcBef>
              <a:spcAft>
                <a:spcPct val="0"/>
              </a:spcAft>
              <a:tabLst>
                <a:tab pos="3771900" algn="l"/>
              </a:tabLst>
              <a:defRPr>
                <a:solidFill>
                  <a:schemeClr val="tx1"/>
                </a:solidFill>
                <a:latin typeface="Arial" panose="020B0604020202020204" pitchFamily="34" charset="0"/>
              </a:defRPr>
            </a:lvl4pPr>
            <a:lvl5pPr eaLnBrk="0" fontAlgn="base" hangingPunct="0">
              <a:spcBef>
                <a:spcPct val="0"/>
              </a:spcBef>
              <a:spcAft>
                <a:spcPct val="0"/>
              </a:spcAft>
              <a:tabLst>
                <a:tab pos="3771900" algn="l"/>
              </a:tabLst>
              <a:defRPr>
                <a:solidFill>
                  <a:schemeClr val="tx1"/>
                </a:solidFill>
                <a:latin typeface="Arial" panose="020B0604020202020204" pitchFamily="34" charset="0"/>
              </a:defRPr>
            </a:lvl5pPr>
            <a:lvl6pPr eaLnBrk="0" fontAlgn="base" hangingPunct="0">
              <a:spcBef>
                <a:spcPct val="0"/>
              </a:spcBef>
              <a:spcAft>
                <a:spcPct val="0"/>
              </a:spcAft>
              <a:tabLst>
                <a:tab pos="3771900" algn="l"/>
              </a:tabLst>
              <a:defRPr>
                <a:solidFill>
                  <a:schemeClr val="tx1"/>
                </a:solidFill>
                <a:latin typeface="Arial" panose="020B0604020202020204" pitchFamily="34" charset="0"/>
              </a:defRPr>
            </a:lvl6pPr>
            <a:lvl7pPr eaLnBrk="0" fontAlgn="base" hangingPunct="0">
              <a:spcBef>
                <a:spcPct val="0"/>
              </a:spcBef>
              <a:spcAft>
                <a:spcPct val="0"/>
              </a:spcAft>
              <a:tabLst>
                <a:tab pos="3771900" algn="l"/>
              </a:tabLst>
              <a:defRPr>
                <a:solidFill>
                  <a:schemeClr val="tx1"/>
                </a:solidFill>
                <a:latin typeface="Arial" panose="020B0604020202020204" pitchFamily="34" charset="0"/>
              </a:defRPr>
            </a:lvl7pPr>
            <a:lvl8pPr eaLnBrk="0" fontAlgn="base" hangingPunct="0">
              <a:spcBef>
                <a:spcPct val="0"/>
              </a:spcBef>
              <a:spcAft>
                <a:spcPct val="0"/>
              </a:spcAft>
              <a:tabLst>
                <a:tab pos="3771900" algn="l"/>
              </a:tabLst>
              <a:defRPr>
                <a:solidFill>
                  <a:schemeClr val="tx1"/>
                </a:solidFill>
                <a:latin typeface="Arial" panose="020B0604020202020204" pitchFamily="34" charset="0"/>
              </a:defRPr>
            </a:lvl8pPr>
            <a:lvl9pPr eaLnBrk="0" fontAlgn="base" hangingPunct="0">
              <a:spcBef>
                <a:spcPct val="0"/>
              </a:spcBef>
              <a:spcAft>
                <a:spcPct val="0"/>
              </a:spcAft>
              <a:tabLst>
                <a:tab pos="37719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771900" algn="l"/>
              </a:tabLst>
            </a:pPr>
            <a:br>
              <a:rPr kumimoji="0" lang="en-US" altLang="en-US" sz="4000" b="0" i="0" u="none" strike="noStrike" cap="none" normalizeH="0" baseline="0" dirty="0">
                <a:ln>
                  <a:noFill/>
                </a:ln>
                <a:solidFill>
                  <a:schemeClr val="tx1"/>
                </a:solidFill>
                <a:effectLst/>
                <a:latin typeface="Arial" panose="020B0604020202020204" pitchFamily="34" charset="0"/>
              </a:rPr>
            </a:br>
            <a:endParaRPr kumimoji="0" lang="en-US" altLang="en-US" sz="4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“Keeping Politics Out of the Classroom Is Like Keeping the Water Out of Rain </a:t>
            </a: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endParaRPr kumimoji="0" lang="en-US" altLang="en-US" sz="2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kumimoji="0" lang="en-US" altLang="en-US" sz="28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We must take up controversial issues like racism, sexism, homophobia, or xenophobia, or inherently political topics such as gun control or climate change…”</a:t>
            </a:r>
          </a:p>
          <a:p>
            <a:pPr marL="0" marR="0" lvl="0" indent="0" algn="l" defTabSz="914400" rtl="0" eaLnBrk="0" fontAlgn="base" latinLnBrk="0" hangingPunct="0">
              <a:lnSpc>
                <a:spcPct val="100000"/>
              </a:lnSpc>
              <a:spcBef>
                <a:spcPct val="0"/>
              </a:spcBef>
              <a:spcAft>
                <a:spcPct val="0"/>
              </a:spcAft>
              <a:buClrTx/>
              <a:buSzTx/>
              <a:buFontTx/>
              <a:buNone/>
              <a:tabLst>
                <a:tab pos="3771900" algn="l"/>
              </a:tabLst>
            </a:pPr>
            <a:r>
              <a:rPr lang="en-US" altLang="en-US" sz="1400" i="1" dirty="0">
                <a:latin typeface="Calibri" panose="020F0502020204030204" pitchFamily="34" charset="0"/>
                <a:cs typeface="Times New Roman" panose="02020603050405020304" pitchFamily="18" charset="0"/>
              </a:rPr>
              <a:t>      </a:t>
            </a:r>
          </a:p>
        </p:txBody>
      </p:sp>
      <p:sp>
        <p:nvSpPr>
          <p:cNvPr id="26" name="TextBox 25">
            <a:extLst>
              <a:ext uri="{FF2B5EF4-FFF2-40B4-BE49-F238E27FC236}">
                <a16:creationId xmlns:a16="http://schemas.microsoft.com/office/drawing/2014/main" id="{76CE55FE-712D-4EE7-93B4-3BF943453E38}"/>
              </a:ext>
            </a:extLst>
          </p:cNvPr>
          <p:cNvSpPr txBox="1"/>
          <p:nvPr/>
        </p:nvSpPr>
        <p:spPr>
          <a:xfrm>
            <a:off x="167620" y="6522920"/>
            <a:ext cx="8976380" cy="338554"/>
          </a:xfrm>
          <a:prstGeom prst="rect">
            <a:avLst/>
          </a:prstGeom>
          <a:noFill/>
        </p:spPr>
        <p:txBody>
          <a:bodyPr wrap="square">
            <a:spAutoFit/>
          </a:bodyPr>
          <a:lstStyle/>
          <a:p>
            <a:r>
              <a:rPr lang="en-US" sz="800" dirty="0"/>
              <a:t>http://blogs.edweek.org/teachers/classroom_qa_with_larry_ferlazzo/2020/10/keeping_politics_out_of_the_classroom_is_like_keeping_the_water_out_of_rain.html?cmp=eml-enl-eu-news2&amp;M=59724826&amp;U=&amp;UUID=85ec34aa2ce3d4f15d60e72e6f86cde1</a:t>
            </a:r>
          </a:p>
        </p:txBody>
      </p:sp>
      <p:sp>
        <p:nvSpPr>
          <p:cNvPr id="27" name="TextBox 26">
            <a:extLst>
              <a:ext uri="{FF2B5EF4-FFF2-40B4-BE49-F238E27FC236}">
                <a16:creationId xmlns:a16="http://schemas.microsoft.com/office/drawing/2014/main" id="{CCF8C79D-806C-4113-8985-99B28EC10060}"/>
              </a:ext>
            </a:extLst>
          </p:cNvPr>
          <p:cNvSpPr txBox="1"/>
          <p:nvPr/>
        </p:nvSpPr>
        <p:spPr>
          <a:xfrm>
            <a:off x="418374" y="252966"/>
            <a:ext cx="8168277" cy="36933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Published in the “Education Newspaper of Record” Education Week (Fall 2020):</a:t>
            </a:r>
            <a:endParaRPr kumimoji="0" lang="en-US" altLang="en-US" sz="900" b="0" i="0" u="none" strike="noStrike" cap="none" normalizeH="0" baseline="0" dirty="0">
              <a:ln>
                <a:noFill/>
              </a:ln>
              <a:solidFill>
                <a:schemeClr val="tx1"/>
              </a:solidFill>
              <a:effectLst/>
            </a:endParaRPr>
          </a:p>
        </p:txBody>
      </p:sp>
      <p:sp>
        <p:nvSpPr>
          <p:cNvPr id="28" name="Rectangle 27">
            <a:extLst>
              <a:ext uri="{FF2B5EF4-FFF2-40B4-BE49-F238E27FC236}">
                <a16:creationId xmlns:a16="http://schemas.microsoft.com/office/drawing/2014/main" id="{C7769D86-365A-484D-8D2F-7DD50DB4834A}"/>
              </a:ext>
            </a:extLst>
          </p:cNvPr>
          <p:cNvSpPr/>
          <p:nvPr/>
        </p:nvSpPr>
        <p:spPr>
          <a:xfrm>
            <a:off x="842401" y="3267387"/>
            <a:ext cx="7404170" cy="1622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47A17B9-E3AA-4B95-B163-8C8D262371C4}"/>
              </a:ext>
            </a:extLst>
          </p:cNvPr>
          <p:cNvSpPr/>
          <p:nvPr/>
        </p:nvSpPr>
        <p:spPr>
          <a:xfrm>
            <a:off x="931999" y="1799174"/>
            <a:ext cx="6818630" cy="1311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68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28" grpId="0" animBg="1"/>
      <p:bldP spid="29"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2518</TotalTime>
  <Words>2605</Words>
  <Application>Microsoft Office PowerPoint</Application>
  <PresentationFormat>On-screen Show (4:3)</PresentationFormat>
  <Paragraphs>183</Paragraphs>
  <Slides>41</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Book Antiqua</vt:lpstr>
      <vt:lpstr>Calibri</vt:lpstr>
      <vt:lpstr>Calibri Light</vt:lpstr>
      <vt:lpstr>Cambria</vt:lpstr>
      <vt:lpstr>Symbol</vt:lpstr>
      <vt:lpstr>Times New Roman</vt:lpstr>
      <vt:lpstr>Wingdings</vt:lpstr>
      <vt:lpstr>Office Theme</vt:lpstr>
      <vt:lpstr>Stopping Politics in K-12 with Academic Transparency </vt:lpstr>
      <vt:lpstr>“Fake Outrage”</vt:lpstr>
      <vt:lpstr>“Fake Outrage”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York Times 1619 Project Rewriting American History for the Next Generation</vt:lpstr>
      <vt:lpstr>New York Times 1619 Project Rewriting American History for the Next Generation</vt:lpstr>
      <vt:lpstr>The 1619 Project in the Classroom</vt:lpstr>
      <vt:lpstr>Sample 1619 Project Curriculum Material   </vt:lpstr>
      <vt:lpstr>Do You Know Where the 1619 Project is Being Taught in AZ? Do Parents?</vt:lpstr>
      <vt:lpstr>Publishers Pushing Radical Content, as Parents Left in the Dark</vt:lpstr>
      <vt:lpstr>“Curriculum” Less Important than What’s Underneath. Example: Tucson Unified School District, AZ</vt:lpstr>
      <vt:lpstr>“Critical race theory wasn't the only reason we pulled our daughter from her school” </vt:lpstr>
      <vt:lpstr>How Can States, School Boards Respond?  </vt:lpstr>
      <vt:lpstr>PowerPoint Presentation</vt:lpstr>
      <vt:lpstr>Academic Transparency: Sunlight is the Best Disinfectant</vt:lpstr>
      <vt:lpstr>Goldwater Institute Academic Transparency Act Legislative Proposal</vt:lpstr>
      <vt:lpstr>PowerPoint Presentation</vt:lpstr>
      <vt:lpstr>Academic Transparency Act Key Features</vt:lpstr>
      <vt:lpstr>How it Works </vt:lpstr>
      <vt:lpstr>Options Already Exist</vt:lpstr>
      <vt:lpstr>Perspectives from Teachers:</vt:lpstr>
      <vt:lpstr>The Status Quo Wastes Teachers’ Time</vt:lpstr>
      <vt:lpstr>PowerPoint Presentation</vt:lpstr>
      <vt:lpstr>PowerPoint Presentation</vt:lpstr>
      <vt:lpstr>Academic Transparency Examples</vt:lpstr>
      <vt:lpstr>PowerPoint Presentation</vt:lpstr>
      <vt:lpstr>PowerPoint Presentation</vt:lpstr>
      <vt:lpstr>PowerPoint Presentation</vt:lpstr>
      <vt:lpstr>PowerPoint Presentation</vt:lpstr>
      <vt:lpstr>Academic Transparency Examples</vt:lpstr>
      <vt:lpstr>Academic Transparency Example</vt:lpstr>
      <vt:lpstr>Academic Transparency Example</vt:lpstr>
      <vt:lpstr>Academic Transparency Example</vt:lpstr>
      <vt:lpstr>Example District Tucson Unified, AZ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Beienburg</dc:creator>
  <cp:lastModifiedBy>Matt Beienburg</cp:lastModifiedBy>
  <cp:revision>235</cp:revision>
  <dcterms:created xsi:type="dcterms:W3CDTF">2020-11-18T20:58:55Z</dcterms:created>
  <dcterms:modified xsi:type="dcterms:W3CDTF">2021-11-22T18:19:14Z</dcterms:modified>
</cp:coreProperties>
</file>