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6" r:id="rId3"/>
    <p:sldId id="258" r:id="rId4"/>
    <p:sldId id="262" r:id="rId5"/>
    <p:sldId id="261" r:id="rId6"/>
    <p:sldId id="259" r:id="rId7"/>
    <p:sldId id="267" r:id="rId8"/>
    <p:sldId id="268" r:id="rId9"/>
    <p:sldId id="257"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778" y="5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8CDD8D79-0787-42F0-B907-5A71FB007DB6}" type="datetimeFigureOut">
              <a:rPr lang="en-US" smtClean="0"/>
              <a:pPr/>
              <a:t>8/29/2021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5C66C30-3C5B-4216-B7EE-BBF58D6377A4}"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DD8D79-0787-42F0-B907-5A71FB007DB6}" type="datetimeFigureOut">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66C30-3C5B-4216-B7EE-BBF58D6377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DD8D79-0787-42F0-B907-5A71FB007DB6}" type="datetimeFigureOut">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66C30-3C5B-4216-B7EE-BBF58D6377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8CDD8D79-0787-42F0-B907-5A71FB007DB6}" type="datetimeFigureOut">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C66C30-3C5B-4216-B7EE-BBF58D6377A4}"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CDD8D79-0787-42F0-B907-5A71FB007DB6}" type="datetimeFigureOut">
              <a:rPr lang="en-US" smtClean="0"/>
              <a:pPr/>
              <a:t>8/29/2021</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195072" y="6208776"/>
            <a:ext cx="609600" cy="457200"/>
          </a:xfrm>
        </p:spPr>
        <p:txBody>
          <a:bodyPr/>
          <a:lstStyle/>
          <a:p>
            <a:fld id="{65C66C30-3C5B-4216-B7EE-BBF58D6377A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8CDD8D79-0787-42F0-B907-5A71FB007DB6}" type="datetimeFigureOut">
              <a:rPr lang="en-US" smtClean="0"/>
              <a:pPr/>
              <a:t>8/29/2021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C66C30-3C5B-4216-B7EE-BBF58D6377A4}"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8CDD8D79-0787-42F0-B907-5A71FB007DB6}" type="datetimeFigureOut">
              <a:rPr lang="en-US" smtClean="0"/>
              <a:pPr/>
              <a:t>8/29/2021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C66C30-3C5B-4216-B7EE-BBF58D6377A4}"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CDD8D79-0787-42F0-B907-5A71FB007DB6}" type="datetimeFigureOut">
              <a:rPr lang="en-US" smtClean="0"/>
              <a:pPr/>
              <a:t>8/29/2021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C66C30-3C5B-4216-B7EE-BBF58D6377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DD8D79-0787-42F0-B907-5A71FB007DB6}" type="datetimeFigureOut">
              <a:rPr lang="en-US" smtClean="0"/>
              <a:pPr/>
              <a:t>8/29/2021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C66C30-3C5B-4216-B7EE-BBF58D6377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CDD8D79-0787-42F0-B907-5A71FB007DB6}" type="datetimeFigureOut">
              <a:rPr lang="en-US" smtClean="0"/>
              <a:pPr/>
              <a:t>8/29/2021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C66C30-3C5B-4216-B7EE-BBF58D6377A4}"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CDD8D79-0787-42F0-B907-5A71FB007DB6}" type="datetimeFigureOut">
              <a:rPr lang="en-US" smtClean="0"/>
              <a:pPr/>
              <a:t>8/29/2021</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65C66C30-3C5B-4216-B7EE-BBF58D6377A4}"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8CDD8D79-0787-42F0-B907-5A71FB007DB6}" type="datetimeFigureOut">
              <a:rPr lang="en-US" smtClean="0"/>
              <a:pPr/>
              <a:t>8/29/2021</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5C66C30-3C5B-4216-B7EE-BBF58D6377A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5400" b="1" dirty="0">
                <a:latin typeface="+mj-lt"/>
              </a:rPr>
              <a:t>Ephesians 2:1-10</a:t>
            </a:r>
          </a:p>
        </p:txBody>
      </p:sp>
      <p:sp>
        <p:nvSpPr>
          <p:cNvPr id="2" name="Title 1"/>
          <p:cNvSpPr>
            <a:spLocks noGrp="1"/>
          </p:cNvSpPr>
          <p:nvPr>
            <p:ph type="ctrTitle"/>
          </p:nvPr>
        </p:nvSpPr>
        <p:spPr>
          <a:xfrm>
            <a:off x="0" y="1505931"/>
            <a:ext cx="12039600" cy="1470025"/>
          </a:xfrm>
        </p:spPr>
        <p:txBody>
          <a:bodyPr>
            <a:normAutofit/>
          </a:bodyPr>
          <a:lstStyle/>
          <a:p>
            <a:r>
              <a:rPr lang="en-US" sz="6000" b="1" i="1" dirty="0"/>
              <a:t>Salvation From Start To Finish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11734800" cy="6629400"/>
          </a:xfrm>
        </p:spPr>
        <p:txBody>
          <a:bodyPr>
            <a:noAutofit/>
          </a:bodyPr>
          <a:lstStyle/>
          <a:p>
            <a:pPr marL="0" indent="0" algn="ctr">
              <a:buNone/>
            </a:pPr>
            <a:r>
              <a:rPr lang="en-US" sz="6000" b="1" dirty="0">
                <a:latin typeface="+mj-lt"/>
              </a:rPr>
              <a:t>The Believer’s Present  vs. 4-5</a:t>
            </a:r>
          </a:p>
          <a:p>
            <a:pPr marL="0" indent="0" algn="ctr">
              <a:buNone/>
            </a:pPr>
            <a:endParaRPr lang="en-US" sz="6000" b="1" dirty="0"/>
          </a:p>
          <a:p>
            <a:pPr>
              <a:buFont typeface="Wingdings" panose="05000000000000000000" pitchFamily="2" charset="2"/>
              <a:buChar char="v"/>
            </a:pPr>
            <a:r>
              <a:rPr lang="en-US" sz="6000" b="1" dirty="0">
                <a:latin typeface="+mj-lt"/>
              </a:rPr>
              <a:t>God Loved Us</a:t>
            </a:r>
          </a:p>
          <a:p>
            <a:pPr>
              <a:buFont typeface="Wingdings" panose="05000000000000000000" pitchFamily="2" charset="2"/>
              <a:buChar char="v"/>
            </a:pPr>
            <a:r>
              <a:rPr lang="en-US" sz="6000" b="1" dirty="0">
                <a:latin typeface="+mj-lt"/>
              </a:rPr>
              <a:t>God Quickened Us</a:t>
            </a:r>
          </a:p>
          <a:p>
            <a:pPr>
              <a:buFont typeface="Wingdings" panose="05000000000000000000" pitchFamily="2" charset="2"/>
              <a:buChar char="v"/>
            </a:pPr>
            <a:r>
              <a:rPr lang="en-US" sz="6000" b="1" dirty="0">
                <a:latin typeface="+mj-lt"/>
              </a:rPr>
              <a:t>God Saved Us</a:t>
            </a:r>
          </a:p>
          <a:p>
            <a:pPr>
              <a:buNone/>
            </a:pPr>
            <a:endParaRPr lang="en-US" sz="800" b="1" dirty="0"/>
          </a:p>
          <a:p>
            <a:pPr marL="0" indent="0">
              <a:buNone/>
            </a:pPr>
            <a:endParaRPr lang="en-US" sz="3600" b="1" dirty="0"/>
          </a:p>
          <a:p>
            <a:endParaRPr lang="en-US" sz="3600" b="1" dirty="0"/>
          </a:p>
          <a:p>
            <a:endParaRPr lang="en-US" sz="3600" b="1" dirty="0"/>
          </a:p>
          <a:p>
            <a:endParaRPr lang="en-US" sz="3600" b="1" dirty="0"/>
          </a:p>
          <a:p>
            <a:pPr>
              <a:buNone/>
            </a:pPr>
            <a:r>
              <a:rPr lang="en-US" sz="3600" b="1" dirty="0"/>
              <a:t>	</a:t>
            </a:r>
          </a:p>
        </p:txBody>
      </p:sp>
    </p:spTree>
    <p:extLst>
      <p:ext uri="{BB962C8B-B14F-4D97-AF65-F5344CB8AC3E}">
        <p14:creationId xmlns:p14="http://schemas.microsoft.com/office/powerpoint/2010/main" val="621042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11734800" cy="6629400"/>
          </a:xfrm>
        </p:spPr>
        <p:txBody>
          <a:bodyPr>
            <a:noAutofit/>
          </a:bodyPr>
          <a:lstStyle/>
          <a:p>
            <a:pPr marL="0" indent="0" algn="ctr">
              <a:buNone/>
            </a:pPr>
            <a:r>
              <a:rPr lang="en-US" sz="6000" b="1" dirty="0">
                <a:latin typeface="+mj-lt"/>
              </a:rPr>
              <a:t>The Believer’s Future  vs. 4-5</a:t>
            </a:r>
          </a:p>
          <a:p>
            <a:pPr marL="0" indent="0" algn="ctr">
              <a:buNone/>
            </a:pPr>
            <a:endParaRPr lang="en-US" sz="6000" b="1" dirty="0"/>
          </a:p>
          <a:p>
            <a:pPr>
              <a:buFont typeface="Wingdings" panose="05000000000000000000" pitchFamily="2" charset="2"/>
              <a:buChar char="v"/>
            </a:pPr>
            <a:r>
              <a:rPr lang="en-US" sz="6000" b="1" dirty="0">
                <a:latin typeface="+mj-lt"/>
              </a:rPr>
              <a:t>God Raises Us</a:t>
            </a:r>
          </a:p>
          <a:p>
            <a:pPr>
              <a:buFont typeface="Wingdings" panose="05000000000000000000" pitchFamily="2" charset="2"/>
              <a:buChar char="v"/>
            </a:pPr>
            <a:r>
              <a:rPr lang="en-US" sz="6000" b="1" dirty="0">
                <a:latin typeface="+mj-lt"/>
              </a:rPr>
              <a:t>God Seats Us “In The Heavenlies”</a:t>
            </a:r>
          </a:p>
          <a:p>
            <a:pPr>
              <a:buFont typeface="Wingdings" panose="05000000000000000000" pitchFamily="2" charset="2"/>
              <a:buChar char="v"/>
            </a:pPr>
            <a:r>
              <a:rPr lang="en-US" sz="6000" b="1" dirty="0">
                <a:latin typeface="+mj-lt"/>
              </a:rPr>
              <a:t>God Shares His Riches</a:t>
            </a:r>
          </a:p>
          <a:p>
            <a:pPr>
              <a:buNone/>
            </a:pPr>
            <a:endParaRPr lang="en-US" sz="800" b="1" dirty="0"/>
          </a:p>
          <a:p>
            <a:pPr marL="0" indent="0">
              <a:buNone/>
            </a:pPr>
            <a:endParaRPr lang="en-US" sz="3600" b="1" dirty="0"/>
          </a:p>
          <a:p>
            <a:endParaRPr lang="en-US" sz="3600" b="1" dirty="0"/>
          </a:p>
          <a:p>
            <a:endParaRPr lang="en-US" sz="3600" b="1" dirty="0"/>
          </a:p>
          <a:p>
            <a:endParaRPr lang="en-US" sz="3600" b="1" dirty="0"/>
          </a:p>
          <a:p>
            <a:pPr>
              <a:buNone/>
            </a:pPr>
            <a:r>
              <a:rPr lang="en-US" sz="3600" b="1" dirty="0"/>
              <a:t>	</a:t>
            </a:r>
          </a:p>
        </p:txBody>
      </p:sp>
    </p:spTree>
    <p:extLst>
      <p:ext uri="{BB962C8B-B14F-4D97-AF65-F5344CB8AC3E}">
        <p14:creationId xmlns:p14="http://schemas.microsoft.com/office/powerpoint/2010/main" val="741021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D14156-DEBC-40B5-A0EA-78169738A004}"/>
              </a:ext>
            </a:extLst>
          </p:cNvPr>
          <p:cNvSpPr>
            <a:spLocks noGrp="1"/>
          </p:cNvSpPr>
          <p:nvPr>
            <p:ph sz="quarter" idx="1"/>
          </p:nvPr>
        </p:nvSpPr>
        <p:spPr>
          <a:xfrm>
            <a:off x="228600" y="381000"/>
            <a:ext cx="11658600" cy="6248400"/>
          </a:xfrm>
        </p:spPr>
        <p:txBody>
          <a:bodyPr>
            <a:normAutofit/>
          </a:bodyPr>
          <a:lstStyle/>
          <a:p>
            <a:pPr marL="0" indent="0">
              <a:buNone/>
            </a:pPr>
            <a:r>
              <a:rPr lang="en-US" sz="5400" b="1" dirty="0">
                <a:latin typeface="+mj-lt"/>
              </a:rPr>
              <a:t>Salvation Is Not About </a:t>
            </a:r>
            <a:r>
              <a:rPr lang="en-US" sz="5400" b="1" u="sng" dirty="0">
                <a:latin typeface="+mj-lt"/>
              </a:rPr>
              <a:t>Feelings</a:t>
            </a:r>
            <a:r>
              <a:rPr lang="en-US" sz="5400" b="1" dirty="0">
                <a:latin typeface="+mj-lt"/>
              </a:rPr>
              <a:t> </a:t>
            </a:r>
          </a:p>
          <a:p>
            <a:pPr marL="0" indent="0">
              <a:buNone/>
            </a:pPr>
            <a:r>
              <a:rPr lang="en-US" sz="5400" b="1" dirty="0">
                <a:latin typeface="+mj-lt"/>
              </a:rPr>
              <a:t>It Is About </a:t>
            </a:r>
            <a:r>
              <a:rPr lang="en-US" sz="5400" b="1" u="sng" dirty="0">
                <a:latin typeface="+mj-lt"/>
              </a:rPr>
              <a:t>Facts</a:t>
            </a:r>
          </a:p>
          <a:p>
            <a:pPr marL="0" indent="0">
              <a:buNone/>
            </a:pPr>
            <a:endParaRPr lang="en-US" sz="5400" b="1" u="sng" dirty="0">
              <a:latin typeface="+mj-lt"/>
            </a:endParaRPr>
          </a:p>
          <a:p>
            <a:pPr marL="0" indent="0">
              <a:buNone/>
            </a:pPr>
            <a:r>
              <a:rPr lang="en-US" sz="5400" b="1" dirty="0">
                <a:latin typeface="+mj-lt"/>
              </a:rPr>
              <a:t>Salvation Is Not About </a:t>
            </a:r>
            <a:r>
              <a:rPr lang="en-US" sz="5400" b="1" u="sng" dirty="0">
                <a:latin typeface="+mj-lt"/>
              </a:rPr>
              <a:t>Tradition</a:t>
            </a:r>
            <a:r>
              <a:rPr lang="en-US" sz="5400" b="1" dirty="0">
                <a:latin typeface="+mj-lt"/>
              </a:rPr>
              <a:t> </a:t>
            </a:r>
          </a:p>
          <a:p>
            <a:pPr marL="0" indent="0">
              <a:buNone/>
            </a:pPr>
            <a:r>
              <a:rPr lang="en-US" sz="5400" b="1" dirty="0">
                <a:latin typeface="+mj-lt"/>
              </a:rPr>
              <a:t>It Is About It Is About </a:t>
            </a:r>
            <a:r>
              <a:rPr lang="en-US" sz="5400" b="1" u="sng" dirty="0">
                <a:latin typeface="+mj-lt"/>
              </a:rPr>
              <a:t>Truth </a:t>
            </a:r>
          </a:p>
        </p:txBody>
      </p:sp>
    </p:spTree>
    <p:extLst>
      <p:ext uri="{BB962C8B-B14F-4D97-AF65-F5344CB8AC3E}">
        <p14:creationId xmlns:p14="http://schemas.microsoft.com/office/powerpoint/2010/main" val="3267658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1"/>
            <a:ext cx="11811000" cy="6400800"/>
          </a:xfrm>
        </p:spPr>
        <p:txBody>
          <a:bodyPr>
            <a:normAutofit fontScale="25000" lnSpcReduction="20000"/>
          </a:bodyPr>
          <a:lstStyle/>
          <a:p>
            <a:pPr algn="just">
              <a:buNone/>
            </a:pPr>
            <a:r>
              <a:rPr lang="en-US" sz="14800" b="1" dirty="0"/>
              <a:t>	</a:t>
            </a:r>
            <a:r>
              <a:rPr lang="en-US" sz="19200" b="1" dirty="0"/>
              <a:t>“Salvation is the gracious work of God whereby He delivers undeserving sinners from sin and its results (Matt. 1:21, Rom. 5:1)…Salvation is based wholly on the grace of God apart from works (Titus 3:5).  Anyone who will exercise repentance toward God and faith in the Lord Jesus Christ will be saved (Acts 16:31, Acts 20:21, John 1:11-12 ” </a:t>
            </a:r>
          </a:p>
          <a:p>
            <a:pPr algn="just">
              <a:buNone/>
            </a:pPr>
            <a:r>
              <a:rPr lang="en-US" sz="19200" b="1" i="1" dirty="0"/>
              <a:t>        Doctrinal Statement BMA of America</a:t>
            </a:r>
            <a:endParaRPr lang="en-US" sz="17600" b="1" i="1" dirty="0"/>
          </a:p>
          <a:p>
            <a:pPr algn="just">
              <a:buNone/>
            </a:pPr>
            <a:endParaRPr lang="en-US" b="1" i="1" dirty="0"/>
          </a:p>
          <a:p>
            <a:pPr algn="just">
              <a:buNone/>
            </a:pPr>
            <a:endParaRPr lang="en-US" b="1" i="1" dirty="0"/>
          </a:p>
          <a:p>
            <a:pPr algn="just">
              <a:buNone/>
            </a:pPr>
            <a:r>
              <a:rPr lang="en-US" b="1" i="1"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11811000" cy="6477000"/>
          </a:xfrm>
        </p:spPr>
        <p:txBody>
          <a:bodyPr>
            <a:normAutofit fontScale="77500" lnSpcReduction="20000"/>
          </a:bodyPr>
          <a:lstStyle/>
          <a:p>
            <a:pPr marL="0" indent="0">
              <a:buNone/>
            </a:pPr>
            <a:endParaRPr lang="en-US" b="1" dirty="0"/>
          </a:p>
          <a:p>
            <a:r>
              <a:rPr lang="en-US" sz="5700" b="1" dirty="0">
                <a:latin typeface="+mj-lt"/>
              </a:rPr>
              <a:t>30,000 Protestant Denominations    </a:t>
            </a:r>
            <a:r>
              <a:rPr lang="en-US" sz="5700" b="1" i="1" dirty="0">
                <a:latin typeface="+mj-lt"/>
              </a:rPr>
              <a:t>Barna</a:t>
            </a:r>
          </a:p>
          <a:p>
            <a:r>
              <a:rPr lang="en-US" sz="5700" b="1" dirty="0">
                <a:latin typeface="+mj-lt"/>
              </a:rPr>
              <a:t>Almost all agree…salvation by grace</a:t>
            </a:r>
          </a:p>
          <a:p>
            <a:r>
              <a:rPr lang="en-US" sz="5700" b="1" dirty="0">
                <a:latin typeface="+mj-lt"/>
              </a:rPr>
              <a:t>Debate is not the wording of the doctrine, but the understanding</a:t>
            </a:r>
          </a:p>
          <a:p>
            <a:r>
              <a:rPr lang="en-US" sz="5700" b="1" dirty="0">
                <a:latin typeface="+mj-lt"/>
              </a:rPr>
              <a:t>Does grace apply when we join a church</a:t>
            </a:r>
          </a:p>
          <a:p>
            <a:r>
              <a:rPr lang="en-US" sz="5700" b="1" dirty="0">
                <a:latin typeface="+mj-lt"/>
              </a:rPr>
              <a:t>Does He apply it when we get baptized?</a:t>
            </a:r>
          </a:p>
          <a:p>
            <a:r>
              <a:rPr lang="en-US" sz="5700" b="1" dirty="0">
                <a:latin typeface="+mj-lt"/>
              </a:rPr>
              <a:t>Does a person have to come before a church for grace to apply</a:t>
            </a:r>
          </a:p>
          <a:p>
            <a:r>
              <a:rPr lang="en-US" sz="5700" b="1" dirty="0">
                <a:latin typeface="+mj-lt"/>
              </a:rPr>
              <a:t>Does God give grace only when we have faith</a:t>
            </a:r>
          </a:p>
          <a:p>
            <a:r>
              <a:rPr lang="en-US" sz="5700" b="1" dirty="0">
                <a:latin typeface="+mj-lt"/>
              </a:rPr>
              <a:t>Does God give grace to all</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11734800" cy="6477000"/>
          </a:xfrm>
        </p:spPr>
        <p:txBody>
          <a:bodyPr>
            <a:normAutofit lnSpcReduction="10000"/>
          </a:bodyPr>
          <a:lstStyle/>
          <a:p>
            <a:r>
              <a:rPr lang="en-US" sz="4400" b="1" dirty="0">
                <a:latin typeface="+mj-lt"/>
              </a:rPr>
              <a:t>The Definition of Grace    “It is God’s favor granted to  mankind in his sinful undeserving condition”</a:t>
            </a:r>
          </a:p>
          <a:p>
            <a:endParaRPr lang="en-US" sz="4400" b="1" dirty="0">
              <a:latin typeface="+mj-lt"/>
            </a:endParaRPr>
          </a:p>
          <a:p>
            <a:r>
              <a:rPr lang="en-US" sz="4400" b="1" dirty="0">
                <a:latin typeface="+mj-lt"/>
              </a:rPr>
              <a:t>An Illustration of Grace    “God’s initial interaction with humanity was founded solely on Grace”  Genesis 3:1-9, 21-22</a:t>
            </a:r>
          </a:p>
          <a:p>
            <a:endParaRPr lang="en-US" sz="4400" b="1" dirty="0">
              <a:latin typeface="+mj-lt"/>
            </a:endParaRPr>
          </a:p>
          <a:p>
            <a:r>
              <a:rPr lang="en-US" sz="4400" b="1" dirty="0">
                <a:latin typeface="+mj-lt"/>
              </a:rPr>
              <a:t>The Application of Grace    “Grace is not effectual until it is received and applied.”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FBD1E7-937F-46FE-A8CE-3998F02AF39F}"/>
              </a:ext>
            </a:extLst>
          </p:cNvPr>
          <p:cNvSpPr>
            <a:spLocks noGrp="1"/>
          </p:cNvSpPr>
          <p:nvPr>
            <p:ph type="title"/>
          </p:nvPr>
        </p:nvSpPr>
        <p:spPr>
          <a:xfrm>
            <a:off x="1219200" y="228600"/>
            <a:ext cx="10363200" cy="884238"/>
          </a:xfrm>
        </p:spPr>
        <p:txBody>
          <a:bodyPr>
            <a:noAutofit/>
          </a:bodyPr>
          <a:lstStyle/>
          <a:p>
            <a:r>
              <a:rPr lang="en-US" sz="6000" dirty="0"/>
              <a:t>Ephesians 2:2-10 (KJV)</a:t>
            </a:r>
          </a:p>
        </p:txBody>
      </p:sp>
      <p:sp>
        <p:nvSpPr>
          <p:cNvPr id="3" name="Content Placeholder 2"/>
          <p:cNvSpPr>
            <a:spLocks noGrp="1"/>
          </p:cNvSpPr>
          <p:nvPr>
            <p:ph sz="quarter" idx="1"/>
          </p:nvPr>
        </p:nvSpPr>
        <p:spPr>
          <a:xfrm>
            <a:off x="304800" y="1143000"/>
            <a:ext cx="11658600" cy="4572000"/>
          </a:xfrm>
        </p:spPr>
        <p:txBody>
          <a:bodyPr>
            <a:normAutofit/>
          </a:bodyPr>
          <a:lstStyle/>
          <a:p>
            <a:pPr marL="0" indent="0" algn="l">
              <a:buNone/>
            </a:pPr>
            <a:r>
              <a:rPr lang="en-US" sz="4400" b="1" i="0" baseline="30000" dirty="0">
                <a:solidFill>
                  <a:srgbClr val="000000"/>
                </a:solidFill>
                <a:effectLst/>
                <a:latin typeface="system-ui"/>
              </a:rPr>
              <a:t>2 </a:t>
            </a:r>
            <a:r>
              <a:rPr lang="en-US" sz="4400" b="0" i="0" dirty="0">
                <a:solidFill>
                  <a:srgbClr val="000000"/>
                </a:solidFill>
                <a:effectLst/>
                <a:latin typeface="system-ui"/>
              </a:rPr>
              <a:t>Wherein in time past ye walked according to the course of this world, according to the prince of the power of the air, the spirit that now worketh in the children of disobedience:</a:t>
            </a:r>
          </a:p>
          <a:p>
            <a:pPr marL="0" indent="0" algn="l">
              <a:buNone/>
            </a:pPr>
            <a:r>
              <a:rPr lang="en-US" sz="4400" b="1" i="0" baseline="30000" dirty="0">
                <a:solidFill>
                  <a:srgbClr val="000000"/>
                </a:solidFill>
                <a:effectLst/>
                <a:latin typeface="system-ui"/>
              </a:rPr>
              <a:t>3 </a:t>
            </a:r>
            <a:r>
              <a:rPr lang="en-US" sz="4400" b="0" i="0" dirty="0">
                <a:solidFill>
                  <a:srgbClr val="000000"/>
                </a:solidFill>
                <a:effectLst/>
                <a:latin typeface="system-ui"/>
              </a:rPr>
              <a:t>Among whom also we all had our conversation in times past in the lusts of our flesh, fulfilling the desires of the flesh and of the mind; and were by nature the children of wrath, even as others.</a:t>
            </a:r>
          </a:p>
          <a:p>
            <a:pPr marL="0" indent="0">
              <a:buNone/>
            </a:pPr>
            <a:endParaRPr lang="en-US" sz="3200" i="1" dirty="0"/>
          </a:p>
          <a:p>
            <a:pPr>
              <a:buNone/>
            </a:pPr>
            <a:endParaRPr lang="en-US" sz="2800" b="1"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52401"/>
            <a:ext cx="11582400" cy="6553200"/>
          </a:xfrm>
        </p:spPr>
        <p:txBody>
          <a:bodyPr>
            <a:normAutofit/>
          </a:bodyPr>
          <a:lstStyle/>
          <a:p>
            <a:pPr>
              <a:buNone/>
            </a:pPr>
            <a:r>
              <a:rPr lang="en-US" sz="4400" dirty="0"/>
              <a:t>4 But God, who is rich in mercy, for his great love wherewith he loved us,</a:t>
            </a:r>
          </a:p>
          <a:p>
            <a:pPr>
              <a:buNone/>
            </a:pPr>
            <a:r>
              <a:rPr lang="en-US" sz="4400" dirty="0"/>
              <a:t>5 Even when we were dead in sins, hath quickened us together with Christ, (by grace ye are saved;)</a:t>
            </a:r>
          </a:p>
          <a:p>
            <a:pPr>
              <a:buNone/>
            </a:pPr>
            <a:r>
              <a:rPr lang="en-US" sz="4400" dirty="0"/>
              <a:t>6 And hath raised us up together, and made us sit together in heavenly places in Christ Jesus:</a:t>
            </a:r>
          </a:p>
          <a:p>
            <a:pPr>
              <a:buNone/>
            </a:pPr>
            <a:r>
              <a:rPr lang="en-US" sz="4400" dirty="0"/>
              <a:t>7 That in the ages to come he might shew the exceeding riches of his grace in his kindness toward us through Christ Jesus.</a:t>
            </a:r>
          </a:p>
          <a:p>
            <a:pPr>
              <a:buNone/>
            </a:pPr>
            <a:endParaRPr lang="en-US" sz="2800" b="1" i="1" dirty="0"/>
          </a:p>
        </p:txBody>
      </p:sp>
    </p:spTree>
    <p:extLst>
      <p:ext uri="{BB962C8B-B14F-4D97-AF65-F5344CB8AC3E}">
        <p14:creationId xmlns:p14="http://schemas.microsoft.com/office/powerpoint/2010/main" val="974983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52401"/>
            <a:ext cx="11582400" cy="6553200"/>
          </a:xfrm>
        </p:spPr>
        <p:txBody>
          <a:bodyPr>
            <a:normAutofit/>
          </a:bodyPr>
          <a:lstStyle/>
          <a:p>
            <a:pPr>
              <a:buNone/>
            </a:pPr>
            <a:r>
              <a:rPr lang="en-US" sz="4400" dirty="0"/>
              <a:t>8 For by grace are ye saved through faith; and that not of yourselves: it is the gift of God:</a:t>
            </a:r>
          </a:p>
          <a:p>
            <a:pPr>
              <a:buNone/>
            </a:pPr>
            <a:r>
              <a:rPr lang="en-US" sz="4400" dirty="0"/>
              <a:t>9 Not of works, lest any man should boast.</a:t>
            </a:r>
          </a:p>
          <a:p>
            <a:pPr>
              <a:buNone/>
            </a:pPr>
            <a:r>
              <a:rPr lang="en-US" sz="4400" dirty="0"/>
              <a:t>10 For we are his workmanship, created in Christ Jesus unto good works, which God hath before ordained that we should walk in them.</a:t>
            </a:r>
            <a:endParaRPr lang="en-US" sz="2800" b="1" i="1" dirty="0"/>
          </a:p>
        </p:txBody>
      </p:sp>
    </p:spTree>
    <p:extLst>
      <p:ext uri="{BB962C8B-B14F-4D97-AF65-F5344CB8AC3E}">
        <p14:creationId xmlns:p14="http://schemas.microsoft.com/office/powerpoint/2010/main" val="1402784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11734800" cy="6629400"/>
          </a:xfrm>
        </p:spPr>
        <p:txBody>
          <a:bodyPr>
            <a:noAutofit/>
          </a:bodyPr>
          <a:lstStyle/>
          <a:p>
            <a:pPr marL="0" indent="0" algn="ctr">
              <a:buNone/>
            </a:pPr>
            <a:r>
              <a:rPr lang="en-US" sz="6000" b="1" dirty="0">
                <a:latin typeface="+mj-lt"/>
              </a:rPr>
              <a:t>The Believer’s Past  vs. 1-3</a:t>
            </a:r>
          </a:p>
          <a:p>
            <a:pPr marL="0" indent="0" algn="ctr">
              <a:buNone/>
            </a:pPr>
            <a:endParaRPr lang="en-US" sz="6000" b="1" dirty="0"/>
          </a:p>
          <a:p>
            <a:pPr>
              <a:buFont typeface="Wingdings" panose="05000000000000000000" pitchFamily="2" charset="2"/>
              <a:buChar char="v"/>
            </a:pPr>
            <a:r>
              <a:rPr lang="en-US" sz="6000" b="1" dirty="0">
                <a:latin typeface="+mj-lt"/>
              </a:rPr>
              <a:t>We Were Dead in Sins</a:t>
            </a:r>
          </a:p>
          <a:p>
            <a:pPr>
              <a:buFont typeface="Wingdings" panose="05000000000000000000" pitchFamily="2" charset="2"/>
              <a:buChar char="v"/>
            </a:pPr>
            <a:r>
              <a:rPr lang="en-US" sz="6000" b="1" dirty="0">
                <a:latin typeface="+mj-lt"/>
              </a:rPr>
              <a:t>We Were Walking in Disobedience</a:t>
            </a:r>
          </a:p>
          <a:p>
            <a:pPr>
              <a:buFont typeface="Wingdings" panose="05000000000000000000" pitchFamily="2" charset="2"/>
              <a:buChar char="v"/>
            </a:pPr>
            <a:r>
              <a:rPr lang="en-US" sz="6000" b="1" dirty="0">
                <a:latin typeface="+mj-lt"/>
              </a:rPr>
              <a:t>We Were Children of  Wrath</a:t>
            </a:r>
          </a:p>
          <a:p>
            <a:pPr>
              <a:buNone/>
            </a:pPr>
            <a:endParaRPr lang="en-US" sz="800" b="1" dirty="0"/>
          </a:p>
          <a:p>
            <a:pPr marL="0" indent="0">
              <a:buNone/>
            </a:pPr>
            <a:endParaRPr lang="en-US" sz="3600" b="1" dirty="0"/>
          </a:p>
          <a:p>
            <a:endParaRPr lang="en-US" sz="3600" b="1" dirty="0"/>
          </a:p>
          <a:p>
            <a:endParaRPr lang="en-US" sz="3600" b="1" dirty="0"/>
          </a:p>
          <a:p>
            <a:endParaRPr lang="en-US" sz="3600" b="1" dirty="0"/>
          </a:p>
          <a:p>
            <a:pPr>
              <a:buNone/>
            </a:pPr>
            <a:r>
              <a:rPr lang="en-US" sz="3600" b="1"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140</TotalTime>
  <Words>521</Words>
  <Application>Microsoft Office PowerPoint</Application>
  <PresentationFormat>Widescreen</PresentationFormat>
  <Paragraphs>69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Franklin Gothic Book</vt:lpstr>
      <vt:lpstr>Perpetua</vt:lpstr>
      <vt:lpstr>system-ui</vt:lpstr>
      <vt:lpstr>Wingdings</vt:lpstr>
      <vt:lpstr>Wingdings 2</vt:lpstr>
      <vt:lpstr>Equity</vt:lpstr>
      <vt:lpstr>Salvation From Start To Finish</vt:lpstr>
      <vt:lpstr>PowerPoint Presentation</vt:lpstr>
      <vt:lpstr>PowerPoint Presentation</vt:lpstr>
      <vt:lpstr>PowerPoint Presentation</vt:lpstr>
      <vt:lpstr>PowerPoint Presentation</vt:lpstr>
      <vt:lpstr>Ephesians 2:2-10 (KJV)</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Other Word for Grace but Amazing</dc:title>
  <dc:creator>Paul Young</dc:creator>
  <cp:lastModifiedBy>Summers Baptist Church</cp:lastModifiedBy>
  <cp:revision>22</cp:revision>
  <dcterms:created xsi:type="dcterms:W3CDTF">2010-01-17T02:22:43Z</dcterms:created>
  <dcterms:modified xsi:type="dcterms:W3CDTF">2021-08-29T14:09:45Z</dcterms:modified>
</cp:coreProperties>
</file>