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82" autoAdjust="0"/>
  </p:normalViewPr>
  <p:slideViewPr>
    <p:cSldViewPr>
      <p:cViewPr>
        <p:scale>
          <a:sx n="53" d="100"/>
          <a:sy n="53" d="100"/>
        </p:scale>
        <p:origin x="-96" y="-534"/>
      </p:cViewPr>
      <p:guideLst>
        <p:guide orient="horz" pos="2160"/>
        <p:guide pos="2880"/>
      </p:guideLst>
    </p:cSldViewPr>
  </p:slideViewPr>
  <p:notesTextViewPr>
    <p:cViewPr>
      <p:scale>
        <a:sx n="1" d="1"/>
        <a:sy n="1" d="1"/>
      </p:scale>
      <p:origin x="0" y="0"/>
    </p:cViewPr>
  </p:notesTextViewPr>
  <p:notesViewPr>
    <p:cSldViewPr>
      <p:cViewPr varScale="1">
        <p:scale>
          <a:sx n="62" d="100"/>
          <a:sy n="62" d="100"/>
        </p:scale>
        <p:origin x="-1742" y="-8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C53A290-B426-4566-BF1C-A11CBA42EB02}" type="datetimeFigureOut">
              <a:rPr lang="en-US" smtClean="0"/>
              <a:t>7/15/2014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3802951-5A56-4A65-8E3E-A2F208CA2E66}" type="slidenum">
              <a:rPr lang="en-US" smtClean="0"/>
              <a:t>‹#›</a:t>
            </a:fld>
            <a:endParaRPr lang="en-US"/>
          </a:p>
        </p:txBody>
      </p:sp>
    </p:spTree>
    <p:extLst>
      <p:ext uri="{BB962C8B-B14F-4D97-AF65-F5344CB8AC3E}">
        <p14:creationId xmlns:p14="http://schemas.microsoft.com/office/powerpoint/2010/main" val="23427180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157301-8D70-4F26-95E8-0F91DE22DBAD}" type="datetimeFigureOut">
              <a:rPr lang="en-US" smtClean="0"/>
              <a:t>7/15/2014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F4A923-2200-4EBA-8C3F-7E55FBD4DAB2}" type="slidenum">
              <a:rPr lang="en-US" smtClean="0"/>
              <a:t>‹#›</a:t>
            </a:fld>
            <a:endParaRPr lang="en-US"/>
          </a:p>
        </p:txBody>
      </p:sp>
    </p:spTree>
    <p:extLst>
      <p:ext uri="{BB962C8B-B14F-4D97-AF65-F5344CB8AC3E}">
        <p14:creationId xmlns:p14="http://schemas.microsoft.com/office/powerpoint/2010/main" val="1608292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F4A923-2200-4EBA-8C3F-7E55FBD4DAB2}" type="slidenum">
              <a:rPr lang="en-US" smtClean="0"/>
              <a:t>1</a:t>
            </a:fld>
            <a:endParaRPr lang="en-US"/>
          </a:p>
        </p:txBody>
      </p:sp>
    </p:spTree>
    <p:extLst>
      <p:ext uri="{BB962C8B-B14F-4D97-AF65-F5344CB8AC3E}">
        <p14:creationId xmlns:p14="http://schemas.microsoft.com/office/powerpoint/2010/main" val="36410932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F4A923-2200-4EBA-8C3F-7E55FBD4DAB2}" type="slidenum">
              <a:rPr lang="en-US" smtClean="0"/>
              <a:t>2</a:t>
            </a:fld>
            <a:endParaRPr lang="en-US"/>
          </a:p>
        </p:txBody>
      </p:sp>
    </p:spTree>
    <p:extLst>
      <p:ext uri="{BB962C8B-B14F-4D97-AF65-F5344CB8AC3E}">
        <p14:creationId xmlns:p14="http://schemas.microsoft.com/office/powerpoint/2010/main" val="2458935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B44AF233-689C-40C2-8FBB-9BD6E4C0B482}" type="datetimeFigureOut">
              <a:rPr lang="en-US" smtClean="0"/>
              <a:t>7/15/2014</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3B2FCAA-D7BF-49FE-BA67-0EC736DAA259}"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4AF233-689C-40C2-8FBB-9BD6E4C0B482}" type="datetimeFigureOut">
              <a:rPr lang="en-US" smtClean="0"/>
              <a:t>7/15/2014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B2FCAA-D7BF-49FE-BA67-0EC736DAA259}"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4AF233-689C-40C2-8FBB-9BD6E4C0B482}" type="datetimeFigureOut">
              <a:rPr lang="en-US" smtClean="0"/>
              <a:t>7/15/2014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B2FCAA-D7BF-49FE-BA67-0EC736DAA259}"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4AF233-689C-40C2-8FBB-9BD6E4C0B482}" type="datetimeFigureOut">
              <a:rPr lang="en-US" smtClean="0"/>
              <a:t>7/15/2014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B2FCAA-D7BF-49FE-BA67-0EC736DAA259}"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4AF233-689C-40C2-8FBB-9BD6E4C0B482}" type="datetimeFigureOut">
              <a:rPr lang="en-US" smtClean="0"/>
              <a:t>7/15/2014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B2FCAA-D7BF-49FE-BA67-0EC736DAA259}"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44AF233-689C-40C2-8FBB-9BD6E4C0B482}" type="datetimeFigureOut">
              <a:rPr lang="en-US" smtClean="0"/>
              <a:t>7/15/2014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B2FCAA-D7BF-49FE-BA67-0EC736DAA259}"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44AF233-689C-40C2-8FBB-9BD6E4C0B482}" type="datetimeFigureOut">
              <a:rPr lang="en-US" smtClean="0"/>
              <a:t>7/15/2014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B2FCAA-D7BF-49FE-BA67-0EC736DAA259}"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4AF233-689C-40C2-8FBB-9BD6E4C0B482}" type="datetimeFigureOut">
              <a:rPr lang="en-US" smtClean="0"/>
              <a:t>7/15/2014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B2FCAA-D7BF-49FE-BA67-0EC736DAA259}"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4AF233-689C-40C2-8FBB-9BD6E4C0B482}" type="datetimeFigureOut">
              <a:rPr lang="en-US" smtClean="0"/>
              <a:t>7/15/2014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B2FCAA-D7BF-49FE-BA67-0EC736DAA259}"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4AF233-689C-40C2-8FBB-9BD6E4C0B482}" type="datetimeFigureOut">
              <a:rPr lang="en-US" smtClean="0"/>
              <a:t>7/15/2014</a:t>
            </a:fld>
            <a:endParaRPr lang="en-US"/>
          </a:p>
        </p:txBody>
      </p:sp>
      <p:sp>
        <p:nvSpPr>
          <p:cNvPr id="7" name="Slide Number Placeholder 6"/>
          <p:cNvSpPr>
            <a:spLocks noGrp="1"/>
          </p:cNvSpPr>
          <p:nvPr>
            <p:ph type="sldNum" sz="quarter" idx="12"/>
          </p:nvPr>
        </p:nvSpPr>
        <p:spPr/>
        <p:txBody>
          <a:bodyPr/>
          <a:lstStyle/>
          <a:p>
            <a:fld id="{B3B2FCAA-D7BF-49FE-BA67-0EC736DAA259}"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4AF233-689C-40C2-8FBB-9BD6E4C0B482}" type="datetimeFigureOut">
              <a:rPr lang="en-US" smtClean="0"/>
              <a:t>7/15/2014</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3B2FCAA-D7BF-49FE-BA67-0EC736DAA259}"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B44AF233-689C-40C2-8FBB-9BD6E4C0B482}" type="datetimeFigureOut">
              <a:rPr lang="en-US" smtClean="0"/>
              <a:t>7/15/2014</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3B2FCAA-D7BF-49FE-BA67-0EC736DAA25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Integrating Medical Care into the CMHC setting</a:t>
            </a:r>
            <a:endParaRPr lang="en-US" dirty="0"/>
          </a:p>
        </p:txBody>
      </p:sp>
      <p:sp>
        <p:nvSpPr>
          <p:cNvPr id="3" name="Subtitle 2"/>
          <p:cNvSpPr>
            <a:spLocks noGrp="1"/>
          </p:cNvSpPr>
          <p:nvPr>
            <p:ph type="subTitle" idx="1"/>
          </p:nvPr>
        </p:nvSpPr>
        <p:spPr/>
        <p:txBody>
          <a:bodyPr/>
          <a:lstStyle/>
          <a:p>
            <a:r>
              <a:rPr lang="en-US" dirty="0" smtClean="0"/>
              <a:t>Kirk Morton, RN, BSN</a:t>
            </a:r>
          </a:p>
          <a:p>
            <a:r>
              <a:rPr lang="en-US" dirty="0" smtClean="0"/>
              <a:t>Presentation to the VACPN</a:t>
            </a:r>
          </a:p>
          <a:p>
            <a:r>
              <a:rPr lang="en-US" dirty="0" smtClean="0"/>
              <a:t>May 8, 2014</a:t>
            </a:r>
            <a:endParaRPr lang="en-US" dirty="0"/>
          </a:p>
        </p:txBody>
      </p:sp>
    </p:spTree>
    <p:extLst>
      <p:ext uri="{BB962C8B-B14F-4D97-AF65-F5344CB8AC3E}">
        <p14:creationId xmlns:p14="http://schemas.microsoft.com/office/powerpoint/2010/main" val="21858519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6800" y="773113"/>
            <a:ext cx="7008813" cy="5311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919047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6800" y="1382713"/>
            <a:ext cx="7008813" cy="4092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027309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barn(inVertical)">
                                      <p:cBhvr>
                                        <p:cTn id="7" dur="5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We Are To Date</a:t>
            </a:r>
            <a:endParaRPr lang="en-US" dirty="0"/>
          </a:p>
        </p:txBody>
      </p:sp>
      <p:sp>
        <p:nvSpPr>
          <p:cNvPr id="3" name="Content Placeholder 2"/>
          <p:cNvSpPr>
            <a:spLocks noGrp="1"/>
          </p:cNvSpPr>
          <p:nvPr>
            <p:ph idx="1"/>
          </p:nvPr>
        </p:nvSpPr>
        <p:spPr/>
        <p:txBody>
          <a:bodyPr/>
          <a:lstStyle/>
          <a:p>
            <a:r>
              <a:rPr lang="en-US" dirty="0" smtClean="0"/>
              <a:t>Build out complete</a:t>
            </a:r>
          </a:p>
          <a:p>
            <a:r>
              <a:rPr lang="en-US" dirty="0" smtClean="0"/>
              <a:t>Target population identified and data collection begun</a:t>
            </a:r>
          </a:p>
          <a:p>
            <a:r>
              <a:rPr lang="en-US" dirty="0" smtClean="0"/>
              <a:t>Workflow modifications</a:t>
            </a:r>
          </a:p>
          <a:p>
            <a:r>
              <a:rPr lang="en-US" dirty="0" smtClean="0"/>
              <a:t>EMR adjustments</a:t>
            </a:r>
          </a:p>
          <a:p>
            <a:r>
              <a:rPr lang="en-US" dirty="0" smtClean="0"/>
              <a:t>Building “Super Bill”</a:t>
            </a:r>
            <a:r>
              <a:rPr lang="en-US" dirty="0" smtClean="0">
                <a:solidFill>
                  <a:srgbClr val="FF0000"/>
                </a:solidFill>
              </a:rPr>
              <a:t> </a:t>
            </a:r>
            <a:r>
              <a:rPr lang="en-US" sz="800" dirty="0" smtClean="0">
                <a:solidFill>
                  <a:srgbClr val="FF0000"/>
                </a:solidFill>
              </a:rPr>
              <a:t>(We haven’t starting yet, looking at spending some of grant money for consultant.)</a:t>
            </a:r>
            <a:endParaRPr lang="en-US" dirty="0" smtClean="0"/>
          </a:p>
          <a:p>
            <a:r>
              <a:rPr lang="en-US" dirty="0" smtClean="0"/>
              <a:t>Some staff hired </a:t>
            </a:r>
            <a:r>
              <a:rPr lang="en-US" sz="800" dirty="0" smtClean="0">
                <a:solidFill>
                  <a:srgbClr val="FF0000"/>
                </a:solidFill>
              </a:rPr>
              <a:t>(All staff hired now)</a:t>
            </a:r>
            <a:endParaRPr lang="en-US" dirty="0"/>
          </a:p>
        </p:txBody>
      </p:sp>
    </p:spTree>
    <p:extLst>
      <p:ext uri="{BB962C8B-B14F-4D97-AF65-F5344CB8AC3E}">
        <p14:creationId xmlns:p14="http://schemas.microsoft.com/office/powerpoint/2010/main" val="397754844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 And Successes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Hiring of Full-Time FNP is proving to be more difficult than expected </a:t>
            </a:r>
            <a:r>
              <a:rPr lang="en-US" dirty="0" smtClean="0">
                <a:solidFill>
                  <a:srgbClr val="FF0000"/>
                </a:solidFill>
              </a:rPr>
              <a:t>(Now hired)</a:t>
            </a:r>
            <a:endParaRPr lang="en-US" dirty="0" smtClean="0"/>
          </a:p>
          <a:p>
            <a:r>
              <a:rPr lang="en-US" dirty="0" smtClean="0"/>
              <a:t>Hiring MD likely to be less challenging but issues remain around utilization </a:t>
            </a:r>
            <a:r>
              <a:rPr lang="en-US" dirty="0" smtClean="0">
                <a:solidFill>
                  <a:srgbClr val="FF0000"/>
                </a:solidFill>
              </a:rPr>
              <a:t>(Now hired)</a:t>
            </a:r>
            <a:endParaRPr lang="en-US" dirty="0" smtClean="0"/>
          </a:p>
          <a:p>
            <a:r>
              <a:rPr lang="en-US" dirty="0" smtClean="0"/>
              <a:t>Optimal billing will likely require the consultation of some experts </a:t>
            </a:r>
            <a:r>
              <a:rPr lang="en-US" dirty="0" smtClean="0">
                <a:solidFill>
                  <a:srgbClr val="FF0000"/>
                </a:solidFill>
              </a:rPr>
              <a:t>(looking at options now)</a:t>
            </a:r>
            <a:endParaRPr lang="en-US" dirty="0" smtClean="0"/>
          </a:p>
          <a:p>
            <a:r>
              <a:rPr lang="en-US" dirty="0" smtClean="0"/>
              <a:t>Credentialing of Staff as insurance companies aren’t themselves prepared for new modalities </a:t>
            </a:r>
            <a:r>
              <a:rPr lang="en-US" dirty="0" smtClean="0">
                <a:solidFill>
                  <a:srgbClr val="FF0000"/>
                </a:solidFill>
              </a:rPr>
              <a:t>(still in process)</a:t>
            </a:r>
            <a:endParaRPr lang="en-US" dirty="0" smtClean="0"/>
          </a:p>
          <a:p>
            <a:r>
              <a:rPr lang="en-US" dirty="0" smtClean="0"/>
              <a:t>New focus on integrated care has already shown benefits to consumers</a:t>
            </a:r>
            <a:endParaRPr lang="en-US" dirty="0"/>
          </a:p>
        </p:txBody>
      </p:sp>
    </p:spTree>
    <p:extLst>
      <p:ext uri="{BB962C8B-B14F-4D97-AF65-F5344CB8AC3E}">
        <p14:creationId xmlns:p14="http://schemas.microsoft.com/office/powerpoint/2010/main" val="297790106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What is the medical home model?</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 medical home relies on a team of providers—such as physicians, nurses, nutritionists, pharmacists, and social workers—to meet a patient’s health care needs. Studies have shown that the medical home model’s attention to the whole-person and integration of all aspects of health care offer potential to improve physical health, behavioral health, access to community-based social services and management of chronic conditions.</a:t>
            </a:r>
          </a:p>
        </p:txBody>
      </p:sp>
    </p:spTree>
    <p:extLst>
      <p:ext uri="{BB962C8B-B14F-4D97-AF65-F5344CB8AC3E}">
        <p14:creationId xmlns:p14="http://schemas.microsoft.com/office/powerpoint/2010/main" val="80227601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1315315555"/>
              </p:ext>
            </p:extLst>
          </p:nvPr>
        </p:nvGraphicFramePr>
        <p:xfrm>
          <a:off x="1143000" y="990600"/>
          <a:ext cx="6172199" cy="4975080"/>
        </p:xfrm>
        <a:graphic>
          <a:graphicData uri="http://schemas.openxmlformats.org/drawingml/2006/table">
            <a:tbl>
              <a:tblPr/>
              <a:tblGrid>
                <a:gridCol w="4583253"/>
                <a:gridCol w="1588946"/>
              </a:tblGrid>
              <a:tr h="258180">
                <a:tc>
                  <a:txBody>
                    <a:bodyPr/>
                    <a:lstStyle/>
                    <a:p>
                      <a:pPr algn="l"/>
                      <a:r>
                        <a:rPr lang="en-US" sz="1000" dirty="0">
                          <a:effectLst/>
                        </a:rPr>
                        <a:t>Grantee: </a:t>
                      </a:r>
                      <a:r>
                        <a:rPr lang="en-US" sz="1000" b="1" dirty="0">
                          <a:effectLst/>
                        </a:rPr>
                        <a:t>RICHMOND BEHAVIORAL HEALTH AUTHORITY</a:t>
                      </a:r>
                      <a:r>
                        <a:rPr lang="en-US" sz="1000" dirty="0">
                          <a:effectLst/>
                        </a:rPr>
                        <a:t> </a:t>
                      </a:r>
                    </a:p>
                  </a:txBody>
                  <a:tcPr marL="28523" marR="28523" marT="14262" marB="14262" anchor="ctr">
                    <a:lnL>
                      <a:noFill/>
                    </a:lnL>
                    <a:lnR>
                      <a:noFill/>
                    </a:lnR>
                    <a:lnT>
                      <a:noFill/>
                    </a:lnT>
                    <a:lnB>
                      <a:noFill/>
                    </a:lnB>
                  </a:tcPr>
                </a:tc>
                <a:tc>
                  <a:txBody>
                    <a:bodyPr/>
                    <a:lstStyle/>
                    <a:p>
                      <a:pPr algn="r"/>
                      <a:r>
                        <a:rPr lang="en-US" sz="600">
                          <a:effectLst/>
                        </a:rPr>
                        <a:t>Richmond, VA</a:t>
                      </a:r>
                    </a:p>
                  </a:txBody>
                  <a:tcPr marL="28523" marR="28523" marT="14262" marB="14262" anchor="ctr">
                    <a:lnL>
                      <a:noFill/>
                    </a:lnL>
                    <a:lnR>
                      <a:noFill/>
                    </a:lnR>
                    <a:lnT>
                      <a:noFill/>
                    </a:lnT>
                    <a:lnB>
                      <a:noFill/>
                    </a:lnB>
                  </a:tcPr>
                </a:tc>
              </a:tr>
              <a:tr h="233948">
                <a:tc>
                  <a:txBody>
                    <a:bodyPr/>
                    <a:lstStyle/>
                    <a:p>
                      <a:pPr algn="l"/>
                      <a:r>
                        <a:rPr lang="en-US" sz="1000" dirty="0">
                          <a:effectLst/>
                        </a:rPr>
                        <a:t>Program: PBHCI Grant</a:t>
                      </a:r>
                    </a:p>
                  </a:txBody>
                  <a:tcPr marL="28523" marR="28523" marT="14262" marB="14262" anchor="ctr">
                    <a:lnL>
                      <a:noFill/>
                    </a:lnL>
                    <a:lnR>
                      <a:noFill/>
                    </a:lnR>
                    <a:lnT>
                      <a:noFill/>
                    </a:lnT>
                    <a:lnB>
                      <a:noFill/>
                    </a:lnB>
                  </a:tcPr>
                </a:tc>
                <a:tc>
                  <a:txBody>
                    <a:bodyPr/>
                    <a:lstStyle/>
                    <a:p>
                      <a:pPr algn="r"/>
                      <a:r>
                        <a:rPr lang="en-US" sz="600">
                          <a:effectLst/>
                        </a:rPr>
                        <a:t>SM060927</a:t>
                      </a:r>
                    </a:p>
                  </a:txBody>
                  <a:tcPr marL="28523" marR="28523" marT="14262" marB="14262" anchor="ctr">
                    <a:lnL>
                      <a:noFill/>
                    </a:lnL>
                    <a:lnR>
                      <a:noFill/>
                    </a:lnR>
                    <a:lnT>
                      <a:noFill/>
                    </a:lnT>
                    <a:lnB>
                      <a:noFill/>
                    </a:lnB>
                  </a:tcPr>
                </a:tc>
              </a:tr>
              <a:tr h="233948">
                <a:tc gridSpan="2">
                  <a:txBody>
                    <a:bodyPr/>
                    <a:lstStyle/>
                    <a:p>
                      <a:pPr algn="l"/>
                      <a:r>
                        <a:rPr lang="en-US" sz="1000" dirty="0">
                          <a:effectLst/>
                        </a:rPr>
                        <a:t>Congressional District: VA-03</a:t>
                      </a:r>
                    </a:p>
                  </a:txBody>
                  <a:tcPr marL="28523" marR="28523" marT="14262" marB="14262" anchor="ctr">
                    <a:lnL>
                      <a:noFill/>
                    </a:lnL>
                    <a:lnR>
                      <a:noFill/>
                    </a:lnR>
                    <a:lnT>
                      <a:noFill/>
                    </a:lnT>
                    <a:lnB>
                      <a:noFill/>
                    </a:lnB>
                  </a:tcPr>
                </a:tc>
                <a:tc hMerge="1">
                  <a:txBody>
                    <a:bodyPr/>
                    <a:lstStyle/>
                    <a:p>
                      <a:endParaRPr lang="en-US"/>
                    </a:p>
                  </a:txBody>
                  <a:tcPr/>
                </a:tc>
              </a:tr>
              <a:tr h="233948">
                <a:tc gridSpan="2">
                  <a:txBody>
                    <a:bodyPr/>
                    <a:lstStyle/>
                    <a:p>
                      <a:pPr algn="l"/>
                      <a:r>
                        <a:rPr lang="en-US" sz="1000" dirty="0">
                          <a:effectLst/>
                        </a:rPr>
                        <a:t>FY 2013 Funding: $400,000 </a:t>
                      </a:r>
                    </a:p>
                  </a:txBody>
                  <a:tcPr marL="28523" marR="28523" marT="14262" marB="14262" anchor="ctr">
                    <a:lnL>
                      <a:noFill/>
                    </a:lnL>
                    <a:lnR>
                      <a:noFill/>
                    </a:lnR>
                    <a:lnT>
                      <a:noFill/>
                    </a:lnT>
                    <a:lnB>
                      <a:noFill/>
                    </a:lnB>
                  </a:tcPr>
                </a:tc>
                <a:tc hMerge="1">
                  <a:txBody>
                    <a:bodyPr/>
                    <a:lstStyle/>
                    <a:p>
                      <a:endParaRPr lang="en-US"/>
                    </a:p>
                  </a:txBody>
                  <a:tcPr/>
                </a:tc>
              </a:tr>
              <a:tr h="233948">
                <a:tc gridSpan="2">
                  <a:txBody>
                    <a:bodyPr/>
                    <a:lstStyle/>
                    <a:p>
                      <a:pPr algn="l"/>
                      <a:r>
                        <a:rPr lang="en-US" sz="1000" dirty="0">
                          <a:effectLst/>
                        </a:rPr>
                        <a:t>Project Period: 07/01/2013 - 06/30/2017</a:t>
                      </a:r>
                    </a:p>
                  </a:txBody>
                  <a:tcPr marL="28523" marR="28523" marT="14262" marB="14262" anchor="ctr">
                    <a:lnL>
                      <a:noFill/>
                    </a:lnL>
                    <a:lnR>
                      <a:noFill/>
                    </a:lnR>
                    <a:lnT>
                      <a:noFill/>
                    </a:lnT>
                    <a:lnB>
                      <a:noFill/>
                    </a:lnB>
                  </a:tcPr>
                </a:tc>
                <a:tc hMerge="1">
                  <a:txBody>
                    <a:bodyPr/>
                    <a:lstStyle/>
                    <a:p>
                      <a:endParaRPr lang="en-US"/>
                    </a:p>
                  </a:txBody>
                  <a:tcPr/>
                </a:tc>
              </a:tr>
              <a:tr h="3781108">
                <a:tc gridSpan="2">
                  <a:txBody>
                    <a:bodyPr/>
                    <a:lstStyle/>
                    <a:p>
                      <a:pPr algn="l"/>
                      <a:r>
                        <a:rPr lang="en-US" sz="1000" dirty="0"/>
                        <a:t>The Richmond Behavioral Health Authority (RBHA) proposes to expand and enhance the quality of behavioral health and medical services for Richmond, Virginia residents with serious behavioral health conditions through the Richmond Integrated Community Health (RICH) Recovery Initiative. The RICH Recovery Initiative will involve partnering with a local federally -Qualified Health Center, a local university health system, and a local advocacy organization to establish RBHA as a Health Home by expanding an on-site primary medical care clinic as well as client health navigation services. It is anticipated that approximately 1,700 total clients will benefit from the services offered through RICH Recovery. Annually, the project will serve 250 clients in Year 1, 375 in Year 2, 475 in Year 3, and 600 in Year 4. The RICH Recovery's goals are to: 1) Improve overall health, wellness and recovery in a high-risk, underserved behavioral health population of the City of Richmond by establishing RBHA as their Health Home integrating primary and behavioral care using a multi-disciplinary team, including peer-based services; 2) Contain and reduce overall health care costs, specifically by reducing inappropriate use of emergency room services and reducing overall </a:t>
                      </a:r>
                      <a:r>
                        <a:rPr lang="en-US" sz="1000" dirty="0" smtClean="0"/>
                        <a:t>hospitalizations</a:t>
                      </a:r>
                      <a:r>
                        <a:rPr lang="en-US" sz="1000" dirty="0"/>
                        <a:t>; 3) Utilize Health Information Technology (HIT) to improve client care, expand services, improve client and organizational outcomes, and lower costs; 4) Implement health promotion activities and continuous service linkages by employing an innovative Peer Recovery Coach Navigator workforce; and 5) Ensure the availability of bi-directional referral and data sharing linkages with specialty care clinics to provide the most appropriate type and level of client care. </a:t>
                      </a:r>
                    </a:p>
                  </a:txBody>
                  <a:tcPr marL="28523" marR="28523" marT="14262" marB="14262" anchor="ctr">
                    <a:lnL>
                      <a:noFill/>
                    </a:lnL>
                    <a:lnR>
                      <a:noFill/>
                    </a:lnR>
                    <a:lnT>
                      <a:noFill/>
                    </a:lnT>
                    <a:lnB>
                      <a:noFill/>
                    </a:lnB>
                  </a:tcPr>
                </a:tc>
                <a:tc hMerge="1">
                  <a:txBody>
                    <a:bodyPr/>
                    <a:lstStyle/>
                    <a:p>
                      <a:endParaRPr lang="en-US"/>
                    </a:p>
                  </a:txBody>
                  <a:tcPr/>
                </a:tc>
              </a:tr>
            </a:tbl>
          </a:graphicData>
        </a:graphic>
      </p:graphicFrame>
    </p:spTree>
    <p:extLst>
      <p:ext uri="{BB962C8B-B14F-4D97-AF65-F5344CB8AC3E}">
        <p14:creationId xmlns:p14="http://schemas.microsoft.com/office/powerpoint/2010/main" val="424620175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Metrics and Outcomes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82476826"/>
              </p:ext>
            </p:extLst>
          </p:nvPr>
        </p:nvGraphicFramePr>
        <p:xfrm>
          <a:off x="838199" y="2438400"/>
          <a:ext cx="7543801" cy="3429000"/>
        </p:xfrm>
        <a:graphic>
          <a:graphicData uri="http://schemas.openxmlformats.org/drawingml/2006/table">
            <a:tbl>
              <a:tblPr>
                <a:tableStyleId>{5C22544A-7EE6-4342-B048-85BDC9FD1C3A}</a:tableStyleId>
              </a:tblPr>
              <a:tblGrid>
                <a:gridCol w="1779563"/>
                <a:gridCol w="1495865"/>
                <a:gridCol w="1212167"/>
                <a:gridCol w="1766668"/>
                <a:gridCol w="1289538"/>
              </a:tblGrid>
              <a:tr h="466465">
                <a:tc>
                  <a:txBody>
                    <a:bodyPr/>
                    <a:lstStyle/>
                    <a:p>
                      <a:pPr algn="ctr" fontAlgn="ctr"/>
                      <a:r>
                        <a:rPr lang="en-US" sz="1000" u="none" strike="noStrike">
                          <a:effectLst/>
                        </a:rPr>
                        <a:t>Section H Indicator</a:t>
                      </a:r>
                      <a:endParaRPr lang="en-US" sz="1000" b="1" i="0" u="none" strike="noStrike">
                        <a:solidFill>
                          <a:srgbClr val="000000"/>
                        </a:solidFill>
                        <a:effectLst/>
                        <a:latin typeface="Calibri"/>
                      </a:endParaRPr>
                    </a:p>
                  </a:txBody>
                  <a:tcPr marL="6951" marR="6951" marT="6951" marB="0" anchor="ctr"/>
                </a:tc>
                <a:tc>
                  <a:txBody>
                    <a:bodyPr/>
                    <a:lstStyle/>
                    <a:p>
                      <a:pPr algn="ctr" fontAlgn="ctr"/>
                      <a:r>
                        <a:rPr lang="en-US" sz="1000" u="none" strike="noStrike">
                          <a:effectLst/>
                        </a:rPr>
                        <a:t>Number of Valid Cases</a:t>
                      </a:r>
                      <a:endParaRPr lang="en-US" sz="1000" b="1" i="0" u="none" strike="noStrike">
                        <a:solidFill>
                          <a:srgbClr val="000000"/>
                        </a:solidFill>
                        <a:effectLst/>
                        <a:latin typeface="Calibri"/>
                      </a:endParaRPr>
                    </a:p>
                  </a:txBody>
                  <a:tcPr marL="6951" marR="6951" marT="6951" marB="0" anchor="ctr"/>
                </a:tc>
                <a:tc>
                  <a:txBody>
                    <a:bodyPr/>
                    <a:lstStyle/>
                    <a:p>
                      <a:pPr algn="ctr" fontAlgn="ctr"/>
                      <a:r>
                        <a:rPr lang="en-US" sz="1000" u="none" strike="noStrike">
                          <a:effectLst/>
                        </a:rPr>
                        <a:t>At-risk at Baseline</a:t>
                      </a:r>
                      <a:endParaRPr lang="en-US" sz="1000" b="1" i="0" u="none" strike="noStrike">
                        <a:solidFill>
                          <a:srgbClr val="000000"/>
                        </a:solidFill>
                        <a:effectLst/>
                        <a:latin typeface="Calibri"/>
                      </a:endParaRPr>
                    </a:p>
                  </a:txBody>
                  <a:tcPr marL="6951" marR="6951" marT="6951" marB="0" anchor="ctr"/>
                </a:tc>
                <a:tc>
                  <a:txBody>
                    <a:bodyPr/>
                    <a:lstStyle/>
                    <a:p>
                      <a:pPr algn="ctr" fontAlgn="ctr"/>
                      <a:r>
                        <a:rPr lang="en-US" sz="1000" u="none" strike="noStrike">
                          <a:effectLst/>
                        </a:rPr>
                        <a:t>At-risk at Second Interview</a:t>
                      </a:r>
                      <a:endParaRPr lang="en-US" sz="1000" b="1" i="0" u="none" strike="noStrike">
                        <a:solidFill>
                          <a:srgbClr val="000000"/>
                        </a:solidFill>
                        <a:effectLst/>
                        <a:latin typeface="Calibri"/>
                      </a:endParaRPr>
                    </a:p>
                  </a:txBody>
                  <a:tcPr marL="6951" marR="6951" marT="6951" marB="0" anchor="ctr"/>
                </a:tc>
                <a:tc>
                  <a:txBody>
                    <a:bodyPr/>
                    <a:lstStyle/>
                    <a:p>
                      <a:pPr algn="ctr" fontAlgn="ctr"/>
                      <a:r>
                        <a:rPr lang="en-US" sz="1000" u="none" strike="noStrike">
                          <a:effectLst/>
                        </a:rPr>
                        <a:t>Outcome Improved</a:t>
                      </a:r>
                      <a:endParaRPr lang="en-US" sz="1000" b="1" i="0" u="none" strike="noStrike">
                        <a:solidFill>
                          <a:srgbClr val="000000"/>
                        </a:solidFill>
                        <a:effectLst/>
                        <a:latin typeface="Calibri"/>
                      </a:endParaRPr>
                    </a:p>
                  </a:txBody>
                  <a:tcPr marL="6951" marR="6951" marT="6951" marB="0" anchor="ctr"/>
                </a:tc>
              </a:tr>
              <a:tr h="249607">
                <a:tc>
                  <a:txBody>
                    <a:bodyPr/>
                    <a:lstStyle/>
                    <a:p>
                      <a:pPr algn="l" fontAlgn="b"/>
                      <a:r>
                        <a:rPr lang="en-US" sz="1000" u="none" strike="noStrike">
                          <a:effectLst/>
                        </a:rPr>
                        <a:t>Blood Pressure - Systolic</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730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41.90%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42.20%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15.60%</a:t>
                      </a:r>
                      <a:endParaRPr lang="en-US" sz="1000" b="0" i="0" u="none" strike="noStrike">
                        <a:solidFill>
                          <a:srgbClr val="000000"/>
                        </a:solidFill>
                        <a:effectLst/>
                        <a:latin typeface="Calibri"/>
                      </a:endParaRPr>
                    </a:p>
                  </a:txBody>
                  <a:tcPr marL="6951" marR="6951" marT="6951" marB="0" anchor="b"/>
                </a:tc>
              </a:tr>
              <a:tr h="249607">
                <a:tc>
                  <a:txBody>
                    <a:bodyPr/>
                    <a:lstStyle/>
                    <a:p>
                      <a:pPr algn="l" fontAlgn="b"/>
                      <a:r>
                        <a:rPr lang="en-US" sz="1000" u="none" strike="noStrike">
                          <a:effectLst/>
                        </a:rPr>
                        <a:t>Blood Pressure - Diastolic</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730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31.80%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33.30%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10.70%</a:t>
                      </a:r>
                      <a:endParaRPr lang="en-US" sz="1000" b="0" i="0" u="none" strike="noStrike">
                        <a:solidFill>
                          <a:srgbClr val="000000"/>
                        </a:solidFill>
                        <a:effectLst/>
                        <a:latin typeface="Calibri"/>
                      </a:endParaRPr>
                    </a:p>
                  </a:txBody>
                  <a:tcPr marL="6951" marR="6951" marT="6951" marB="0" anchor="b"/>
                </a:tc>
              </a:tr>
              <a:tr h="466465">
                <a:tc>
                  <a:txBody>
                    <a:bodyPr/>
                    <a:lstStyle/>
                    <a:p>
                      <a:pPr algn="l" fontAlgn="b"/>
                      <a:r>
                        <a:rPr lang="en-US" sz="1000" u="none" strike="noStrike">
                          <a:effectLst/>
                        </a:rPr>
                        <a:t>Blood Pressure - Combined</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730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48.20%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49.50%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17.30%</a:t>
                      </a:r>
                      <a:endParaRPr lang="en-US" sz="1000" b="0" i="0" u="none" strike="noStrike">
                        <a:solidFill>
                          <a:srgbClr val="000000"/>
                        </a:solidFill>
                        <a:effectLst/>
                        <a:latin typeface="Calibri"/>
                      </a:endParaRPr>
                    </a:p>
                  </a:txBody>
                  <a:tcPr marL="6951" marR="6951" marT="6951" marB="0" anchor="b"/>
                </a:tc>
              </a:tr>
              <a:tr h="249607">
                <a:tc>
                  <a:txBody>
                    <a:bodyPr/>
                    <a:lstStyle/>
                    <a:p>
                      <a:pPr algn="l" fontAlgn="b"/>
                      <a:r>
                        <a:rPr lang="en-US" sz="1000" u="none" strike="noStrike">
                          <a:effectLst/>
                        </a:rPr>
                        <a:t>BMI</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701</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73.90%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73.20%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44.90%</a:t>
                      </a:r>
                      <a:endParaRPr lang="en-US" sz="1000" b="0" i="0" u="none" strike="noStrike">
                        <a:solidFill>
                          <a:srgbClr val="000000"/>
                        </a:solidFill>
                        <a:effectLst/>
                        <a:latin typeface="Calibri"/>
                      </a:endParaRPr>
                    </a:p>
                  </a:txBody>
                  <a:tcPr marL="6951" marR="6951" marT="6951" marB="0" anchor="b"/>
                </a:tc>
              </a:tr>
              <a:tr h="249607">
                <a:tc>
                  <a:txBody>
                    <a:bodyPr/>
                    <a:lstStyle/>
                    <a:p>
                      <a:pPr algn="l" fontAlgn="b"/>
                      <a:r>
                        <a:rPr lang="en-US" sz="1000" u="none" strike="noStrike">
                          <a:effectLst/>
                        </a:rPr>
                        <a:t>Waist Circumference</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245</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46.90%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47.80%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35.50%</a:t>
                      </a:r>
                      <a:endParaRPr lang="en-US" sz="1000" b="0" i="0" u="none" strike="noStrike">
                        <a:solidFill>
                          <a:srgbClr val="000000"/>
                        </a:solidFill>
                        <a:effectLst/>
                        <a:latin typeface="Calibri"/>
                      </a:endParaRPr>
                    </a:p>
                  </a:txBody>
                  <a:tcPr marL="6951" marR="6951" marT="6951" marB="0" anchor="b"/>
                </a:tc>
              </a:tr>
              <a:tr h="249607">
                <a:tc>
                  <a:txBody>
                    <a:bodyPr/>
                    <a:lstStyle/>
                    <a:p>
                      <a:pPr algn="l" fontAlgn="b"/>
                      <a:r>
                        <a:rPr lang="en-US" sz="1000" u="none" strike="noStrike">
                          <a:effectLst/>
                        </a:rPr>
                        <a:t>Breath CO</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73</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69.90%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71.20%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30.10%</a:t>
                      </a:r>
                      <a:endParaRPr lang="en-US" sz="1000" b="0" i="0" u="none" strike="noStrike">
                        <a:solidFill>
                          <a:srgbClr val="000000"/>
                        </a:solidFill>
                        <a:effectLst/>
                        <a:latin typeface="Calibri"/>
                      </a:endParaRPr>
                    </a:p>
                  </a:txBody>
                  <a:tcPr marL="6951" marR="6951" marT="6951" marB="0" anchor="b"/>
                </a:tc>
              </a:tr>
              <a:tr h="249607">
                <a:tc>
                  <a:txBody>
                    <a:bodyPr/>
                    <a:lstStyle/>
                    <a:p>
                      <a:pPr algn="l" fontAlgn="b"/>
                      <a:r>
                        <a:rPr lang="en-US" sz="1000" u="none" strike="noStrike">
                          <a:effectLst/>
                        </a:rPr>
                        <a:t>Plasma Glucose (fasting)</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135</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32.60%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38.50%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29.60%</a:t>
                      </a:r>
                      <a:endParaRPr lang="en-US" sz="1000" b="0" i="0" u="none" strike="noStrike">
                        <a:solidFill>
                          <a:srgbClr val="000000"/>
                        </a:solidFill>
                        <a:effectLst/>
                        <a:latin typeface="Calibri"/>
                      </a:endParaRPr>
                    </a:p>
                  </a:txBody>
                  <a:tcPr marL="6951" marR="6951" marT="6951" marB="0" anchor="b"/>
                </a:tc>
              </a:tr>
              <a:tr h="249607">
                <a:tc>
                  <a:txBody>
                    <a:bodyPr/>
                    <a:lstStyle/>
                    <a:p>
                      <a:pPr algn="l" fontAlgn="b"/>
                      <a:r>
                        <a:rPr lang="en-US" sz="1000" u="none" strike="noStrike">
                          <a:effectLst/>
                        </a:rPr>
                        <a:t>HgbA1c</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116</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56.90%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55.20%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35.30%</a:t>
                      </a:r>
                      <a:endParaRPr lang="en-US" sz="1000" b="0" i="0" u="none" strike="noStrike">
                        <a:solidFill>
                          <a:srgbClr val="000000"/>
                        </a:solidFill>
                        <a:effectLst/>
                        <a:latin typeface="Calibri"/>
                      </a:endParaRPr>
                    </a:p>
                  </a:txBody>
                  <a:tcPr marL="6951" marR="6951" marT="6951" marB="0" anchor="b"/>
                </a:tc>
              </a:tr>
              <a:tr h="249607">
                <a:tc>
                  <a:txBody>
                    <a:bodyPr/>
                    <a:lstStyle/>
                    <a:p>
                      <a:pPr algn="l" fontAlgn="b"/>
                      <a:r>
                        <a:rPr lang="en-US" sz="1000" u="none" strike="noStrike">
                          <a:effectLst/>
                        </a:rPr>
                        <a:t>HDL Cholesterol</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221</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24.40%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27.60%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32.60%</a:t>
                      </a:r>
                      <a:endParaRPr lang="en-US" sz="1000" b="0" i="0" u="none" strike="noStrike">
                        <a:solidFill>
                          <a:srgbClr val="000000"/>
                        </a:solidFill>
                        <a:effectLst/>
                        <a:latin typeface="Calibri"/>
                      </a:endParaRPr>
                    </a:p>
                  </a:txBody>
                  <a:tcPr marL="6951" marR="6951" marT="6951" marB="0" anchor="b"/>
                </a:tc>
              </a:tr>
              <a:tr h="249607">
                <a:tc>
                  <a:txBody>
                    <a:bodyPr/>
                    <a:lstStyle/>
                    <a:p>
                      <a:pPr algn="l" fontAlgn="b"/>
                      <a:r>
                        <a:rPr lang="en-US" sz="1000" u="none" strike="noStrike">
                          <a:effectLst/>
                        </a:rPr>
                        <a:t>LDL Cholesterol</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211</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24.60%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26.10%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34.60%</a:t>
                      </a:r>
                      <a:endParaRPr lang="en-US" sz="1000" b="0" i="0" u="none" strike="noStrike">
                        <a:solidFill>
                          <a:srgbClr val="000000"/>
                        </a:solidFill>
                        <a:effectLst/>
                        <a:latin typeface="Calibri"/>
                      </a:endParaRPr>
                    </a:p>
                  </a:txBody>
                  <a:tcPr marL="6951" marR="6951" marT="6951" marB="0" anchor="b"/>
                </a:tc>
              </a:tr>
              <a:tr h="249607">
                <a:tc>
                  <a:txBody>
                    <a:bodyPr/>
                    <a:lstStyle/>
                    <a:p>
                      <a:pPr algn="l" fontAlgn="b"/>
                      <a:r>
                        <a:rPr lang="en-US" sz="1000" u="none" strike="noStrike">
                          <a:effectLst/>
                        </a:rPr>
                        <a:t>Tri-glycerides</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a:effectLst/>
                        </a:rPr>
                        <a:t>220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dirty="0">
                          <a:effectLst/>
                        </a:rPr>
                        <a:t>33.60%</a:t>
                      </a:r>
                      <a:endParaRPr lang="en-US" sz="1000" b="0" i="0" u="none" strike="noStrike" dirty="0">
                        <a:solidFill>
                          <a:srgbClr val="000000"/>
                        </a:solidFill>
                        <a:effectLst/>
                        <a:latin typeface="Calibri"/>
                      </a:endParaRPr>
                    </a:p>
                  </a:txBody>
                  <a:tcPr marL="6951" marR="6951" marT="6951" marB="0" anchor="b"/>
                </a:tc>
                <a:tc>
                  <a:txBody>
                    <a:bodyPr/>
                    <a:lstStyle/>
                    <a:p>
                      <a:pPr algn="r" fontAlgn="b"/>
                      <a:r>
                        <a:rPr lang="en-US" sz="1000" u="none" strike="noStrike">
                          <a:effectLst/>
                        </a:rPr>
                        <a:t>38.60%</a:t>
                      </a:r>
                      <a:endParaRPr lang="en-US" sz="1000" b="0" i="0" u="none" strike="noStrike">
                        <a:solidFill>
                          <a:srgbClr val="000000"/>
                        </a:solidFill>
                        <a:effectLst/>
                        <a:latin typeface="Calibri"/>
                      </a:endParaRPr>
                    </a:p>
                  </a:txBody>
                  <a:tcPr marL="6951" marR="6951" marT="6951" marB="0" anchor="b"/>
                </a:tc>
                <a:tc>
                  <a:txBody>
                    <a:bodyPr/>
                    <a:lstStyle/>
                    <a:p>
                      <a:pPr algn="r" fontAlgn="b"/>
                      <a:r>
                        <a:rPr lang="en-US" sz="1000" u="none" strike="noStrike" dirty="0">
                          <a:effectLst/>
                        </a:rPr>
                        <a:t>33.60%</a:t>
                      </a:r>
                      <a:endParaRPr lang="en-US" sz="1000" b="0" i="0" u="none" strike="noStrike" dirty="0">
                        <a:solidFill>
                          <a:srgbClr val="000000"/>
                        </a:solidFill>
                        <a:effectLst/>
                        <a:latin typeface="Calibri"/>
                      </a:endParaRPr>
                    </a:p>
                  </a:txBody>
                  <a:tcPr marL="6951" marR="6951" marT="6951" marB="0" anchor="b"/>
                </a:tc>
              </a:tr>
            </a:tbl>
          </a:graphicData>
        </a:graphic>
      </p:graphicFrame>
    </p:spTree>
    <p:extLst>
      <p:ext uri="{BB962C8B-B14F-4D97-AF65-F5344CB8AC3E}">
        <p14:creationId xmlns:p14="http://schemas.microsoft.com/office/powerpoint/2010/main" val="115801115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RBHA’s Answer:</a:t>
            </a:r>
            <a:endParaRPr lang="en-US" dirty="0"/>
          </a:p>
        </p:txBody>
      </p:sp>
      <p:sp>
        <p:nvSpPr>
          <p:cNvPr id="3" name="Content Placeholder 2"/>
          <p:cNvSpPr>
            <a:spLocks noGrp="1"/>
          </p:cNvSpPr>
          <p:nvPr>
            <p:ph idx="1"/>
          </p:nvPr>
        </p:nvSpPr>
        <p:spPr/>
        <p:txBody>
          <a:bodyPr/>
          <a:lstStyle/>
          <a:p>
            <a:pPr marL="68580" indent="0">
              <a:buNone/>
            </a:pP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3352800"/>
            <a:ext cx="152400" cy="152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descr="C:\Users\mortonk\AppData\Local\Microsoft\Windows\Temporary Internet Files\Content.Outlook\4W0U1EXH\one line RICH log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3000" y="2929128"/>
            <a:ext cx="6858000" cy="19476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101695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6800" y="509588"/>
            <a:ext cx="7008813" cy="58372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3708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6800" y="433388"/>
            <a:ext cx="7008813" cy="59896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52024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6799" y="533400"/>
            <a:ext cx="7008813" cy="594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595885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6800" y="838200"/>
            <a:ext cx="7008813"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424224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64</TotalTime>
  <Words>673</Words>
  <Application>Microsoft Office PowerPoint</Application>
  <PresentationFormat>On-screen Show (4:3)</PresentationFormat>
  <Paragraphs>91</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Austin</vt:lpstr>
      <vt:lpstr>Integrating Medical Care into the CMHC setting</vt:lpstr>
      <vt:lpstr>What is the medical home model?</vt:lpstr>
      <vt:lpstr>PowerPoint Presentation</vt:lpstr>
      <vt:lpstr>Metrics and Outcomes</vt:lpstr>
      <vt:lpstr>RBHA’s Answer:</vt:lpstr>
      <vt:lpstr>PowerPoint Presentation</vt:lpstr>
      <vt:lpstr>PowerPoint Presentation</vt:lpstr>
      <vt:lpstr>PowerPoint Presentation</vt:lpstr>
      <vt:lpstr>PowerPoint Presentation</vt:lpstr>
      <vt:lpstr>PowerPoint Presentation</vt:lpstr>
      <vt:lpstr>PowerPoint Presentation</vt:lpstr>
      <vt:lpstr>Where We Are To Date</vt:lpstr>
      <vt:lpstr>Challenges And Successes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Integrating Medical Care into the CMHC setting</dc:title>
  <dc:creator>Kirk Morton</dc:creator>
  <cp:lastModifiedBy>Administrator</cp:lastModifiedBy>
  <cp:revision>9</cp:revision>
  <dcterms:created xsi:type="dcterms:W3CDTF">2014-05-06T00:25:16Z</dcterms:created>
  <dcterms:modified xsi:type="dcterms:W3CDTF">2014-07-15T15:31:18Z</dcterms:modified>
</cp:coreProperties>
</file>