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639" r:id="rId2"/>
    <p:sldId id="633" r:id="rId3"/>
    <p:sldId id="257" r:id="rId4"/>
    <p:sldId id="272" r:id="rId5"/>
    <p:sldId id="258" r:id="rId6"/>
    <p:sldId id="259" r:id="rId7"/>
    <p:sldId id="349" r:id="rId8"/>
    <p:sldId id="260" r:id="rId9"/>
    <p:sldId id="634" r:id="rId10"/>
    <p:sldId id="278" r:id="rId11"/>
    <p:sldId id="637" r:id="rId12"/>
    <p:sldId id="636" r:id="rId13"/>
    <p:sldId id="263" r:id="rId14"/>
    <p:sldId id="264" r:id="rId15"/>
    <p:sldId id="267" r:id="rId16"/>
    <p:sldId id="352" r:id="rId17"/>
    <p:sldId id="353" r:id="rId18"/>
    <p:sldId id="265" r:id="rId19"/>
    <p:sldId id="266" r:id="rId20"/>
    <p:sldId id="332" r:id="rId21"/>
    <p:sldId id="280" r:id="rId22"/>
    <p:sldId id="328" r:id="rId23"/>
    <p:sldId id="330" r:id="rId24"/>
    <p:sldId id="301" r:id="rId25"/>
    <p:sldId id="334" r:id="rId26"/>
    <p:sldId id="284" r:id="rId27"/>
    <p:sldId id="285" r:id="rId28"/>
    <p:sldId id="286" r:id="rId29"/>
    <p:sldId id="335" r:id="rId30"/>
    <p:sldId id="336" r:id="rId31"/>
    <p:sldId id="337" r:id="rId32"/>
    <p:sldId id="338" r:id="rId33"/>
    <p:sldId id="339" r:id="rId34"/>
    <p:sldId id="340" r:id="rId35"/>
    <p:sldId id="341" r:id="rId36"/>
    <p:sldId id="342" r:id="rId37"/>
    <p:sldId id="302" r:id="rId38"/>
    <p:sldId id="311" r:id="rId39"/>
    <p:sldId id="309" r:id="rId40"/>
    <p:sldId id="304" r:id="rId41"/>
    <p:sldId id="305" r:id="rId42"/>
    <p:sldId id="306" r:id="rId43"/>
    <p:sldId id="307" r:id="rId44"/>
    <p:sldId id="310" r:id="rId45"/>
    <p:sldId id="343" r:id="rId46"/>
    <p:sldId id="295" r:id="rId47"/>
    <p:sldId id="297" r:id="rId48"/>
    <p:sldId id="344" r:id="rId49"/>
    <p:sldId id="345" r:id="rId50"/>
    <p:sldId id="348" r:id="rId51"/>
    <p:sldId id="300" r:id="rId52"/>
    <p:sldId id="261" r:id="rId53"/>
    <p:sldId id="262" r:id="rId54"/>
    <p:sldId id="268" r:id="rId55"/>
    <p:sldId id="276" r:id="rId56"/>
    <p:sldId id="281" r:id="rId57"/>
    <p:sldId id="357" r:id="rId58"/>
    <p:sldId id="282" r:id="rId59"/>
    <p:sldId id="274" r:id="rId60"/>
    <p:sldId id="275" r:id="rId61"/>
    <p:sldId id="270" r:id="rId62"/>
    <p:sldId id="269" r:id="rId63"/>
    <p:sldId id="358" r:id="rId64"/>
    <p:sldId id="333" r:id="rId65"/>
    <p:sldId id="351" r:id="rId66"/>
    <p:sldId id="354" r:id="rId67"/>
    <p:sldId id="355" r:id="rId68"/>
    <p:sldId id="635" r:id="rId69"/>
    <p:sldId id="32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man, Jean" initials="NJ" lastIdx="1" clrIdx="0">
    <p:extLst>
      <p:ext uri="{19B8F6BF-5375-455C-9EA6-DF929625EA0E}">
        <p15:presenceInfo xmlns:p15="http://schemas.microsoft.com/office/powerpoint/2012/main" userId="S::309524@bloodsystems.org::d51e1163-b4a1-4703-bf1f-e9fc9f29d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943" autoAdjust="0"/>
  </p:normalViewPr>
  <p:slideViewPr>
    <p:cSldViewPr snapToGrid="0">
      <p:cViewPr varScale="1">
        <p:scale>
          <a:sx n="106" d="100"/>
          <a:sy n="106" d="100"/>
        </p:scale>
        <p:origin x="6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Sheet2!$A$9</c:f>
              <c:strCache>
                <c:ptCount val="1"/>
                <c:pt idx="0">
                  <c:v>Fixed Site</c:v>
                </c:pt>
              </c:strCache>
            </c:strRef>
          </c:tx>
          <c:spPr>
            <a:solidFill>
              <a:schemeClr val="accent1"/>
            </a:solidFill>
            <a:ln>
              <a:noFill/>
            </a:ln>
            <a:effectLst/>
          </c:spPr>
          <c:invertIfNegative val="0"/>
          <c:cat>
            <c:numRef>
              <c:f>Sheet2!$B$8:$D$8</c:f>
              <c:numCache>
                <c:formatCode>General</c:formatCode>
                <c:ptCount val="3"/>
                <c:pt idx="0">
                  <c:v>2019</c:v>
                </c:pt>
                <c:pt idx="1">
                  <c:v>2020</c:v>
                </c:pt>
                <c:pt idx="2">
                  <c:v>2021</c:v>
                </c:pt>
              </c:numCache>
            </c:numRef>
          </c:cat>
          <c:val>
            <c:numRef>
              <c:f>Sheet2!$B$9:$D$9</c:f>
              <c:numCache>
                <c:formatCode>General</c:formatCode>
                <c:ptCount val="3"/>
                <c:pt idx="0">
                  <c:v>131187</c:v>
                </c:pt>
                <c:pt idx="1">
                  <c:v>177023</c:v>
                </c:pt>
                <c:pt idx="2">
                  <c:v>173106</c:v>
                </c:pt>
              </c:numCache>
            </c:numRef>
          </c:val>
          <c:extLst>
            <c:ext xmlns:c16="http://schemas.microsoft.com/office/drawing/2014/chart" uri="{C3380CC4-5D6E-409C-BE32-E72D297353CC}">
              <c16:uniqueId val="{00000000-194A-4EB7-8100-888FA7955E5F}"/>
            </c:ext>
          </c:extLst>
        </c:ser>
        <c:ser>
          <c:idx val="1"/>
          <c:order val="1"/>
          <c:tx>
            <c:strRef>
              <c:f>Sheet2!$A$10</c:f>
              <c:strCache>
                <c:ptCount val="1"/>
                <c:pt idx="0">
                  <c:v>Mobile</c:v>
                </c:pt>
              </c:strCache>
            </c:strRef>
          </c:tx>
          <c:spPr>
            <a:solidFill>
              <a:schemeClr val="accent2"/>
            </a:solidFill>
            <a:ln>
              <a:noFill/>
            </a:ln>
            <a:effectLst/>
          </c:spPr>
          <c:invertIfNegative val="0"/>
          <c:cat>
            <c:numRef>
              <c:f>Sheet2!$B$8:$D$8</c:f>
              <c:numCache>
                <c:formatCode>General</c:formatCode>
                <c:ptCount val="3"/>
                <c:pt idx="0">
                  <c:v>2019</c:v>
                </c:pt>
                <c:pt idx="1">
                  <c:v>2020</c:v>
                </c:pt>
                <c:pt idx="2">
                  <c:v>2021</c:v>
                </c:pt>
              </c:numCache>
            </c:numRef>
          </c:cat>
          <c:val>
            <c:numRef>
              <c:f>Sheet2!$B$10:$D$10</c:f>
              <c:numCache>
                <c:formatCode>General</c:formatCode>
                <c:ptCount val="3"/>
                <c:pt idx="0">
                  <c:v>156950</c:v>
                </c:pt>
                <c:pt idx="1">
                  <c:v>99130</c:v>
                </c:pt>
                <c:pt idx="2">
                  <c:v>103161</c:v>
                </c:pt>
              </c:numCache>
            </c:numRef>
          </c:val>
          <c:extLst>
            <c:ext xmlns:c16="http://schemas.microsoft.com/office/drawing/2014/chart" uri="{C3380CC4-5D6E-409C-BE32-E72D297353CC}">
              <c16:uniqueId val="{00000001-194A-4EB7-8100-888FA7955E5F}"/>
            </c:ext>
          </c:extLst>
        </c:ser>
        <c:ser>
          <c:idx val="2"/>
          <c:order val="2"/>
          <c:tx>
            <c:strRef>
              <c:f>Sheet2!$A$11</c:f>
              <c:strCache>
                <c:ptCount val="1"/>
                <c:pt idx="0">
                  <c:v>Total</c:v>
                </c:pt>
              </c:strCache>
            </c:strRef>
          </c:tx>
          <c:spPr>
            <a:solidFill>
              <a:schemeClr val="accent3"/>
            </a:solidFill>
            <a:ln>
              <a:noFill/>
            </a:ln>
            <a:effectLst/>
          </c:spPr>
          <c:invertIfNegative val="0"/>
          <c:cat>
            <c:numRef>
              <c:f>Sheet2!$B$8:$D$8</c:f>
              <c:numCache>
                <c:formatCode>General</c:formatCode>
                <c:ptCount val="3"/>
                <c:pt idx="0">
                  <c:v>2019</c:v>
                </c:pt>
                <c:pt idx="1">
                  <c:v>2020</c:v>
                </c:pt>
                <c:pt idx="2">
                  <c:v>2021</c:v>
                </c:pt>
              </c:numCache>
            </c:numRef>
          </c:cat>
          <c:val>
            <c:numRef>
              <c:f>Sheet2!$B$11:$D$11</c:f>
              <c:numCache>
                <c:formatCode>General</c:formatCode>
                <c:ptCount val="3"/>
                <c:pt idx="0">
                  <c:v>288137</c:v>
                </c:pt>
                <c:pt idx="1">
                  <c:v>276153</c:v>
                </c:pt>
                <c:pt idx="2">
                  <c:v>276267</c:v>
                </c:pt>
              </c:numCache>
            </c:numRef>
          </c:val>
          <c:extLst>
            <c:ext xmlns:c16="http://schemas.microsoft.com/office/drawing/2014/chart" uri="{C3380CC4-5D6E-409C-BE32-E72D297353CC}">
              <c16:uniqueId val="{00000002-194A-4EB7-8100-888FA7955E5F}"/>
            </c:ext>
          </c:extLst>
        </c:ser>
        <c:dLbls>
          <c:showLegendKey val="0"/>
          <c:showVal val="0"/>
          <c:showCatName val="0"/>
          <c:showSerName val="0"/>
          <c:showPercent val="0"/>
          <c:showBubbleSize val="0"/>
        </c:dLbls>
        <c:gapWidth val="219"/>
        <c:overlap val="-27"/>
        <c:axId val="814726655"/>
        <c:axId val="814723743"/>
      </c:barChart>
      <c:catAx>
        <c:axId val="81472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723743"/>
        <c:crosses val="autoZero"/>
        <c:auto val="1"/>
        <c:lblAlgn val="ctr"/>
        <c:lblOffset val="100"/>
        <c:noMultiLvlLbl val="0"/>
      </c:catAx>
      <c:valAx>
        <c:axId val="814723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726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8646B-358A-4FAC-85A5-55761087C9D9}" type="datetimeFigureOut">
              <a:rPr lang="en-US" smtClean="0"/>
              <a:pPr/>
              <a:t>4/24/2022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482E2-80EE-47D1-B613-2ACB51F7920E}" type="slidenum">
              <a:rPr lang="en-US" smtClean="0"/>
              <a:pPr/>
              <a:t>‹#›</a:t>
            </a:fld>
            <a:endParaRPr lang="en-US"/>
          </a:p>
        </p:txBody>
      </p:sp>
    </p:spTree>
    <p:extLst>
      <p:ext uri="{BB962C8B-B14F-4D97-AF65-F5344CB8AC3E}">
        <p14:creationId xmlns:p14="http://schemas.microsoft.com/office/powerpoint/2010/main" val="62511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ptodate.com/content-not-availabl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uptodate.com/contents/perioperative-blood-management-strategies-to-minimize-transfusion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ptodate.com/contents/immune-globulin-intravenous-subcutaneous-and-intramsucular-drug-information?topicRef=94347&amp;source=see_link"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uptodate.com/contents/clinical-and-laboratory-aspects-of-platelet-transfusion-therapy?topicRef=94347&amp;source=see_link" TargetMode="External"/><Relationship Id="rId4" Type="http://schemas.openxmlformats.org/officeDocument/2006/relationships/hyperlink" Target="https://www.uptodate.com/contents/perioperative-blood-management-strategies-to-minimize-transfusion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ptodate.com/contents/perioperative-blood-management-strategies-to-minimize-transfusion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uptodate.com/contents/perioperative-management-of-patients-receiving-anticoagulants?topicRef=94347&amp;source=see_link"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ptodate.com/contents/warfarin-drug-information?topicRef=94347&amp;source=see_link"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uptodate.com/contents/perioperative-blood-management-strategies-to-minimize-transfusions" TargetMode="External"/><Relationship Id="rId4" Type="http://schemas.openxmlformats.org/officeDocument/2006/relationships/hyperlink" Target="https://www.uptodate.com/contents/desmopressin-drug-information?topicRef=94347&amp;source=see_link"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tent-not-availabl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uptodate.com/contents/perioperative-blood-management-strategies-to-minimize-transfus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A183"/>
              </a:rPr>
              <a:t>There are multiple Federal Drug Administration (FDA) criteria a blood donor must meet before donating blood products. These parameters range from physical requirements, such as age, weight, temperature, blood pressure, and pulse, to a background check of the donor’s sexual, medical, and travel history. Any discrepancies or issues that arise during the interview process and the physical examination could temporarily or permanently defer the donor from the blood donation system.</a:t>
            </a:r>
          </a:p>
          <a:p>
            <a:pPr algn="l"/>
            <a:r>
              <a:rPr lang="en-US" sz="1800" b="0" i="0" u="none" strike="noStrike" baseline="0" dirty="0">
                <a:latin typeface="AdvPSA183"/>
              </a:rPr>
              <a:t>Following the start of the COVID-19 outbreak in the United States, additional screening questions and requirements were implemented. Although not standardized across all blood collection organizations, VITALANT????? implemented new</a:t>
            </a:r>
          </a:p>
          <a:p>
            <a:pPr algn="l"/>
            <a:r>
              <a:rPr lang="en-US" sz="1800" b="0" i="0" u="none" strike="noStrike" baseline="0" dirty="0">
                <a:latin typeface="AdvPSA183"/>
              </a:rPr>
              <a:t>deferral policies in February 2020 ?????before regional and national shutdown. All donors with a recent travel history to China, Hong Kong, Macau, Iran, Italy, and South Korea were deferred for 28 days</a:t>
            </a:r>
            <a:endParaRPr lang="en-US" dirty="0"/>
          </a:p>
        </p:txBody>
      </p:sp>
      <p:sp>
        <p:nvSpPr>
          <p:cNvPr id="4" name="Slide Number Placeholder 3"/>
          <p:cNvSpPr>
            <a:spLocks noGrp="1"/>
          </p:cNvSpPr>
          <p:nvPr>
            <p:ph type="sldNum" sz="quarter" idx="5"/>
          </p:nvPr>
        </p:nvSpPr>
        <p:spPr/>
        <p:txBody>
          <a:bodyPr/>
          <a:lstStyle/>
          <a:p>
            <a:fld id="{9B6482E2-80EE-47D1-B613-2ACB51F7920E}" type="slidenum">
              <a:rPr lang="en-US" smtClean="0"/>
              <a:pPr/>
              <a:t>5</a:t>
            </a:fld>
            <a:endParaRPr lang="en-US"/>
          </a:p>
        </p:txBody>
      </p:sp>
    </p:spTree>
    <p:extLst>
      <p:ext uri="{BB962C8B-B14F-4D97-AF65-F5344CB8AC3E}">
        <p14:creationId xmlns:p14="http://schemas.microsoft.com/office/powerpoint/2010/main" val="24085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Anemia</a:t>
            </a:r>
            <a:r>
              <a:rPr lang="en-US" dirty="0">
                <a:effectLst/>
              </a:rPr>
              <a:t> – Depending on the cause and degree of anemia, the urgency of the procedure, and the anticipated blood loss, surgery is postponed when feasible in order to determine the cause of anemia and provide appropriate treatment (</a:t>
            </a:r>
            <a:r>
              <a:rPr lang="en-US" dirty="0">
                <a:effectLst/>
                <a:hlinkClick r:id="rId3"/>
              </a:rPr>
              <a:t>algorithm 1</a:t>
            </a:r>
            <a:r>
              <a:rPr lang="en-US" dirty="0">
                <a:effectLst/>
              </a:rPr>
              <a:t>). (See </a:t>
            </a:r>
            <a:r>
              <a:rPr lang="en-US" dirty="0">
                <a:effectLst/>
                <a:hlinkClick r:id="rId4"/>
              </a:rPr>
              <a:t>'Treatment of anemia'</a:t>
            </a:r>
            <a:r>
              <a:rPr lang="en-US" dirty="0">
                <a:effectLst/>
              </a:rPr>
              <a:t> above.)</a:t>
            </a:r>
          </a:p>
          <a:p>
            <a:r>
              <a:rPr lang="en-US" dirty="0">
                <a:effectLst/>
              </a:rPr>
              <a:t>-Individuals with iron deficiency or iron deficiency anemia should be treated with iron, allowing adequate time for effect of treatment before surgery (typically two to four weeks for correction). Intravenous (IV) iron is an option if less than four to six weeks are available, and for patients with poor tolerance of or an inadequate response to oral iron. (See </a:t>
            </a:r>
            <a:r>
              <a:rPr lang="en-US" dirty="0">
                <a:effectLst/>
                <a:hlinkClick r:id="rId4"/>
              </a:rPr>
              <a:t>'Iron deficiency anemia'</a:t>
            </a:r>
            <a:r>
              <a:rPr lang="en-US" dirty="0">
                <a:effectLst/>
              </a:rPr>
              <a:t> above.)</a:t>
            </a:r>
          </a:p>
          <a:p>
            <a:r>
              <a:rPr lang="en-US" dirty="0">
                <a:effectLst/>
              </a:rPr>
              <a:t>-Decisions to administer erythropoietin (EPO) in preoperative settings are individualized. For individuals with anemia of chronic disease/inflammation, we typically administer preoperative EPO (together with supplemental iron to avoid functional iron deficiency) in patients who are scheduled for surgical procedures with expected blood loss &gt;500 mL if hemoglobin is &lt;12 g/</a:t>
            </a:r>
            <a:r>
              <a:rPr lang="en-US" dirty="0" err="1">
                <a:effectLst/>
              </a:rPr>
              <a:t>dL</a:t>
            </a:r>
            <a:r>
              <a:rPr lang="en-US" dirty="0">
                <a:effectLst/>
              </a:rPr>
              <a:t> (and possibly some with hemoglobin between 12 and 13 g/</a:t>
            </a:r>
            <a:r>
              <a:rPr lang="en-US" dirty="0" err="1">
                <a:effectLst/>
              </a:rPr>
              <a:t>dL</a:t>
            </a:r>
            <a:r>
              <a:rPr lang="en-US" dirty="0">
                <a:effectLst/>
              </a:rPr>
              <a:t>), and in patients undergoing cardiac surgery if hemoglobin is &lt;13 g/</a:t>
            </a:r>
            <a:r>
              <a:rPr lang="en-US" dirty="0" err="1">
                <a:effectLst/>
              </a:rPr>
              <a:t>dL</a:t>
            </a:r>
            <a:r>
              <a:rPr lang="en-US" dirty="0">
                <a:effectLst/>
              </a:rPr>
              <a:t>. (See </a:t>
            </a:r>
            <a:r>
              <a:rPr lang="en-US" dirty="0">
                <a:effectLst/>
                <a:hlinkClick r:id="rId4"/>
              </a:rPr>
              <a:t>'Use of erythropoietin'</a:t>
            </a:r>
            <a:r>
              <a:rPr lang="en-US" dirty="0">
                <a:effectLst/>
              </a:rPr>
              <a:t> above.)</a:t>
            </a:r>
          </a:p>
          <a:p>
            <a:endParaRPr lang="en-US" dirty="0"/>
          </a:p>
        </p:txBody>
      </p:sp>
      <p:sp>
        <p:nvSpPr>
          <p:cNvPr id="4" name="Slide Number Placeholder 3"/>
          <p:cNvSpPr>
            <a:spLocks noGrp="1"/>
          </p:cNvSpPr>
          <p:nvPr>
            <p:ph type="sldNum" sz="quarter" idx="10"/>
          </p:nvPr>
        </p:nvSpPr>
        <p:spPr/>
        <p:txBody>
          <a:bodyPr/>
          <a:lstStyle/>
          <a:p>
            <a:fld id="{8460AEC0-2A30-4287-AD26-5ACC015DF77D}" type="slidenum">
              <a:rPr lang="en-US" smtClean="0"/>
              <a:pPr/>
              <a:t>31</a:t>
            </a:fld>
            <a:endParaRPr lang="en-US"/>
          </a:p>
        </p:txBody>
      </p:sp>
    </p:spTree>
    <p:extLst>
      <p:ext uri="{BB962C8B-B14F-4D97-AF65-F5344CB8AC3E}">
        <p14:creationId xmlns:p14="http://schemas.microsoft.com/office/powerpoint/2010/main" val="205942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Thrombocytopenia or platelet dysfunction</a:t>
            </a:r>
            <a:r>
              <a:rPr lang="en-US" dirty="0">
                <a:effectLst/>
              </a:rPr>
              <a:t> – Save platelet counts for most surgery is &gt;50,000/</a:t>
            </a:r>
            <a:r>
              <a:rPr lang="en-US" dirty="0" err="1">
                <a:effectLst/>
              </a:rPr>
              <a:t>microL</a:t>
            </a:r>
            <a:r>
              <a:rPr lang="en-US" dirty="0">
                <a:effectLst/>
              </a:rPr>
              <a:t> (&gt;100,000/</a:t>
            </a:r>
            <a:r>
              <a:rPr lang="en-US" dirty="0" err="1">
                <a:effectLst/>
              </a:rPr>
              <a:t>microL</a:t>
            </a:r>
            <a:r>
              <a:rPr lang="en-US" dirty="0">
                <a:effectLst/>
              </a:rPr>
              <a:t> for neurosurgery or ocular surgery). For individuals with immune thrombocytopenia (ITP), the platelet count may be raised using glucocorticoids or intravenous </a:t>
            </a:r>
            <a:r>
              <a:rPr lang="en-US" dirty="0">
                <a:effectLst/>
                <a:hlinkClick r:id="rId3"/>
              </a:rPr>
              <a:t>immune globulin</a:t>
            </a:r>
            <a:r>
              <a:rPr lang="en-US" dirty="0">
                <a:effectLst/>
              </a:rPr>
              <a:t> (IVIG). For other causes of thrombocytopenia and/or if there is insufficient time to treat the underlying cause, platelet transfusions may be needed. Thresholds for specific procedures are discussed separately. (See </a:t>
            </a:r>
            <a:r>
              <a:rPr lang="en-US" dirty="0">
                <a:effectLst/>
                <a:hlinkClick r:id="rId4"/>
              </a:rPr>
              <a:t>'Management of thrombocytopenia or platelet dysfunction'</a:t>
            </a:r>
            <a:r>
              <a:rPr lang="en-US" dirty="0">
                <a:effectLst/>
              </a:rPr>
              <a:t> above and </a:t>
            </a:r>
            <a:r>
              <a:rPr lang="en-US" dirty="0">
                <a:effectLst/>
                <a:hlinkClick r:id="rId5"/>
              </a:rPr>
              <a:t>"Clinical and laboratory aspects of platelet transfusion therapy"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460AEC0-2A30-4287-AD26-5ACC015DF77D}" type="slidenum">
              <a:rPr lang="en-US" smtClean="0"/>
              <a:pPr/>
              <a:t>32</a:t>
            </a:fld>
            <a:endParaRPr lang="en-US"/>
          </a:p>
        </p:txBody>
      </p:sp>
    </p:spTree>
    <p:extLst>
      <p:ext uri="{BB962C8B-B14F-4D97-AF65-F5344CB8AC3E}">
        <p14:creationId xmlns:p14="http://schemas.microsoft.com/office/powerpoint/2010/main" val="259699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Coagulation abnormalities or antithrombotic medications</a:t>
            </a:r>
            <a:r>
              <a:rPr lang="en-US" dirty="0">
                <a:effectLst/>
              </a:rPr>
              <a:t> – A plan should be made in consultation with the surgeon and primary clinician. Management depends on the bleeding risk of the procedure and the risks of thrombosis with drug discontinuation or reversal. (See </a:t>
            </a:r>
            <a:r>
              <a:rPr lang="en-US" dirty="0">
                <a:effectLst/>
                <a:hlinkClick r:id="rId3"/>
              </a:rPr>
              <a:t>'Management of specific hemostatic disorders'</a:t>
            </a:r>
            <a:r>
              <a:rPr lang="en-US" dirty="0">
                <a:effectLst/>
              </a:rPr>
              <a:t> above and </a:t>
            </a:r>
            <a:r>
              <a:rPr lang="en-US" dirty="0">
                <a:effectLst/>
                <a:hlinkClick r:id="rId3"/>
              </a:rPr>
              <a:t>'Management of medications affecting hemostasis'</a:t>
            </a:r>
            <a:r>
              <a:rPr lang="en-US" dirty="0">
                <a:effectLst/>
              </a:rPr>
              <a:t> above and </a:t>
            </a:r>
            <a:r>
              <a:rPr lang="en-US" dirty="0">
                <a:effectLst/>
                <a:hlinkClick r:id="rId4"/>
              </a:rPr>
              <a:t>"Perioperative management of patients receiving anticoagulants"</a:t>
            </a:r>
            <a:r>
              <a:rPr lang="en-US" dirty="0">
                <a:effectLst/>
              </a:rPr>
              <a:t>.)</a:t>
            </a:r>
            <a:endParaRPr lang="en-US" dirty="0"/>
          </a:p>
        </p:txBody>
      </p:sp>
      <p:sp>
        <p:nvSpPr>
          <p:cNvPr id="4" name="Slide Number Placeholder 3"/>
          <p:cNvSpPr>
            <a:spLocks noGrp="1"/>
          </p:cNvSpPr>
          <p:nvPr>
            <p:ph type="sldNum" sz="quarter" idx="10"/>
          </p:nvPr>
        </p:nvSpPr>
        <p:spPr/>
        <p:txBody>
          <a:bodyPr/>
          <a:lstStyle/>
          <a:p>
            <a:fld id="{8460AEC0-2A30-4287-AD26-5ACC015DF77D}" type="slidenum">
              <a:rPr lang="en-US" smtClean="0"/>
              <a:pPr/>
              <a:t>33</a:t>
            </a:fld>
            <a:endParaRPr lang="en-US"/>
          </a:p>
        </p:txBody>
      </p:sp>
    </p:spTree>
    <p:extLst>
      <p:ext uri="{BB962C8B-B14F-4D97-AF65-F5344CB8AC3E}">
        <p14:creationId xmlns:p14="http://schemas.microsoft.com/office/powerpoint/2010/main" val="99110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ffectLst/>
              </a:rPr>
              <a:t>Antifibrinolytic</a:t>
            </a:r>
            <a:r>
              <a:rPr lang="en-US" dirty="0">
                <a:effectLst/>
              </a:rPr>
              <a:t> agents are routinely used in cardiac surgery with cardiopulmonary bypass (CPB), as well as selected other surgical procedures associated with significant blood loss. Other pro-hemostatic drugs are generally reserved for specific indications, such as prothrombin complex concentrates (PCCs) for emergency reversal of </a:t>
            </a:r>
            <a:r>
              <a:rPr lang="en-US" dirty="0">
                <a:effectLst/>
                <a:hlinkClick r:id="rId3"/>
              </a:rPr>
              <a:t>warfarin</a:t>
            </a:r>
            <a:r>
              <a:rPr lang="en-US" dirty="0">
                <a:effectLst/>
              </a:rPr>
              <a:t>, or </a:t>
            </a:r>
            <a:r>
              <a:rPr lang="en-US" dirty="0">
                <a:effectLst/>
                <a:hlinkClick r:id="rId4"/>
              </a:rPr>
              <a:t>desmopressin</a:t>
            </a:r>
            <a:r>
              <a:rPr lang="en-US" dirty="0">
                <a:effectLst/>
              </a:rPr>
              <a:t> (DDAVP) for uremic platelet dysfunction. (See </a:t>
            </a:r>
            <a:r>
              <a:rPr lang="en-US" dirty="0">
                <a:effectLst/>
                <a:hlinkClick r:id="rId5"/>
              </a:rPr>
              <a:t>'Use of hemostatic agents'</a:t>
            </a:r>
            <a:r>
              <a:rPr lang="en-US" dirty="0">
                <a:effectLst/>
              </a:rPr>
              <a:t> above.) </a:t>
            </a:r>
            <a:endParaRPr lang="en-US" dirty="0"/>
          </a:p>
        </p:txBody>
      </p:sp>
      <p:sp>
        <p:nvSpPr>
          <p:cNvPr id="4" name="Slide Number Placeholder 3"/>
          <p:cNvSpPr>
            <a:spLocks noGrp="1"/>
          </p:cNvSpPr>
          <p:nvPr>
            <p:ph type="sldNum" sz="quarter" idx="10"/>
          </p:nvPr>
        </p:nvSpPr>
        <p:spPr/>
        <p:txBody>
          <a:bodyPr/>
          <a:lstStyle/>
          <a:p>
            <a:fld id="{8460AEC0-2A30-4287-AD26-5ACC015DF77D}" type="slidenum">
              <a:rPr lang="en-US" smtClean="0"/>
              <a:pPr/>
              <a:t>35</a:t>
            </a:fld>
            <a:endParaRPr lang="en-US"/>
          </a:p>
        </p:txBody>
      </p:sp>
    </p:spTree>
    <p:extLst>
      <p:ext uri="{BB962C8B-B14F-4D97-AF65-F5344CB8AC3E}">
        <p14:creationId xmlns:p14="http://schemas.microsoft.com/office/powerpoint/2010/main" val="178320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1. Suggested Criteria for </a:t>
            </a:r>
            <a:r>
              <a:rPr lang="en-US" sz="1200" kern="1200" baseline="0" dirty="0" err="1">
                <a:solidFill>
                  <a:schemeClr val="tx1"/>
                </a:solidFill>
                <a:latin typeface="+mn-lt"/>
                <a:ea typeface="+mn-ea"/>
                <a:cs typeface="+mn-cs"/>
              </a:rPr>
              <a:t>Perioperative</a:t>
            </a:r>
            <a:r>
              <a:rPr lang="en-US" sz="1200" kern="1200" baseline="0" dirty="0">
                <a:solidFill>
                  <a:schemeClr val="tx1"/>
                </a:solidFill>
                <a:latin typeface="+mn-lt"/>
                <a:ea typeface="+mn-ea"/>
                <a:cs typeface="+mn-cs"/>
              </a:rPr>
              <a:t> Transfusion of Non-RBC Blood Products*</a:t>
            </a:r>
            <a:endParaRPr lang="en-US" dirty="0"/>
          </a:p>
        </p:txBody>
      </p:sp>
      <p:sp>
        <p:nvSpPr>
          <p:cNvPr id="4" name="Slide Number Placeholder 3"/>
          <p:cNvSpPr>
            <a:spLocks noGrp="1"/>
          </p:cNvSpPr>
          <p:nvPr>
            <p:ph type="sldNum" sz="quarter" idx="10"/>
          </p:nvPr>
        </p:nvSpPr>
        <p:spPr/>
        <p:txBody>
          <a:bodyPr/>
          <a:lstStyle/>
          <a:p>
            <a:fld id="{8460AEC0-2A30-4287-AD26-5ACC015DF77D}" type="slidenum">
              <a:rPr lang="en-US" smtClean="0"/>
              <a:pPr/>
              <a:t>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 the agency is</a:t>
            </a:r>
            <a:r>
              <a:rPr lang="en-US" sz="1200" dirty="0"/>
              <a:t>2- https://www.fda.gov/news-events/press-announcements/coronavirus-covid-19-update-fda-provides-updated-guidance-address-urgent-need-blood-during-pandemic</a:t>
            </a:r>
          </a:p>
          <a:p>
            <a:endParaRPr lang="en-US" sz="1200" b="0" i="0" u="none" strike="noStrike" kern="1200" baseline="0" dirty="0">
              <a:solidFill>
                <a:schemeClr val="dk1"/>
              </a:solidFill>
              <a:latin typeface="+mn-lt"/>
              <a:ea typeface="+mn-ea"/>
              <a:cs typeface="+mn-cs"/>
            </a:endParaRPr>
          </a:p>
          <a:p>
            <a:r>
              <a:rPr lang="en-US" sz="1200" b="0" i="0" u="none" strike="noStrike" kern="1200" baseline="0" dirty="0">
                <a:solidFill>
                  <a:schemeClr val="dk1"/>
                </a:solidFill>
                <a:latin typeface="+mn-lt"/>
                <a:ea typeface="+mn-ea"/>
                <a:cs typeface="+mn-cs"/>
              </a:rPr>
              <a:t>changing the recommended deferral period from 12 to</a:t>
            </a:r>
          </a:p>
          <a:p>
            <a:r>
              <a:rPr lang="en-US" sz="1200" b="0" i="0" u="none" strike="noStrike" kern="1200" baseline="0" dirty="0">
                <a:solidFill>
                  <a:schemeClr val="dk1"/>
                </a:solidFill>
                <a:latin typeface="+mn-lt"/>
                <a:ea typeface="+mn-ea"/>
                <a:cs typeface="+mn-cs"/>
              </a:rPr>
              <a:t>3 mo. In addition, the guidance provides notice of an</a:t>
            </a:r>
          </a:p>
          <a:p>
            <a:r>
              <a:rPr lang="en-US" sz="1200" b="0" i="0" u="none" strike="noStrike" kern="1200" baseline="0" dirty="0">
                <a:solidFill>
                  <a:schemeClr val="dk1"/>
                </a:solidFill>
                <a:latin typeface="+mn-lt"/>
                <a:ea typeface="+mn-ea"/>
                <a:cs typeface="+mn-cs"/>
              </a:rPr>
              <a:t>alternate procedure that permits the collection of blood and</a:t>
            </a:r>
          </a:p>
          <a:p>
            <a:r>
              <a:rPr lang="en-US" sz="1200" b="0" i="0" u="none" strike="noStrike" kern="1200" baseline="0" dirty="0">
                <a:solidFill>
                  <a:schemeClr val="dk1"/>
                </a:solidFill>
                <a:latin typeface="+mn-lt"/>
                <a:ea typeface="+mn-ea"/>
                <a:cs typeface="+mn-cs"/>
              </a:rPr>
              <a:t>blood components from such donors without a deferral</a:t>
            </a:r>
          </a:p>
          <a:p>
            <a:r>
              <a:rPr lang="en-US" sz="1200" b="0" i="0" u="none" strike="noStrike" kern="1200" baseline="0" dirty="0">
                <a:solidFill>
                  <a:schemeClr val="dk1"/>
                </a:solidFill>
                <a:latin typeface="+mn-lt"/>
                <a:ea typeface="+mn-ea"/>
                <a:cs typeface="+mn-cs"/>
              </a:rPr>
              <a:t>period, provided the blood components are </a:t>
            </a:r>
            <a:r>
              <a:rPr lang="en-US" sz="1200" b="0" i="0" u="none" strike="noStrike" kern="1200" baseline="0" dirty="0" err="1">
                <a:solidFill>
                  <a:schemeClr val="dk1"/>
                </a:solidFill>
                <a:latin typeface="+mn-lt"/>
                <a:ea typeface="+mn-ea"/>
                <a:cs typeface="+mn-cs"/>
              </a:rPr>
              <a:t>pathogenreduced</a:t>
            </a:r>
            <a:endParaRPr lang="en-US" sz="1200" b="0" i="0" u="none" strike="noStrike" kern="1200" baseline="0" dirty="0">
              <a:solidFill>
                <a:schemeClr val="dk1"/>
              </a:solidFill>
              <a:latin typeface="+mn-lt"/>
              <a:ea typeface="+mn-ea"/>
              <a:cs typeface="+mn-cs"/>
            </a:endParaRPr>
          </a:p>
          <a:p>
            <a:r>
              <a:rPr lang="en-US" sz="1200" b="0" i="0" u="none" strike="noStrike" kern="1200" baseline="0" dirty="0">
                <a:solidFill>
                  <a:schemeClr val="dk1"/>
                </a:solidFill>
                <a:latin typeface="+mn-lt"/>
                <a:ea typeface="+mn-ea"/>
                <a:cs typeface="+mn-cs"/>
              </a:rPr>
              <a:t>using an FDA-approved pathogen reduction device</a:t>
            </a:r>
          </a:p>
          <a:p>
            <a:r>
              <a:rPr lang="en-US" sz="1200" b="0" i="0" u="none" strike="noStrike" kern="1200" baseline="0" dirty="0">
                <a:solidFill>
                  <a:schemeClr val="dk1"/>
                </a:solidFill>
                <a:latin typeface="+mn-lt"/>
                <a:ea typeface="+mn-ea"/>
                <a:cs typeface="+mn-cs"/>
              </a:rPr>
              <a:t>For those who spent time in certain European countries or on military bases in Europe who were previously considered to</a:t>
            </a:r>
          </a:p>
          <a:p>
            <a:r>
              <a:rPr lang="en-US" sz="1200" b="0" i="0" u="none" strike="noStrike" kern="1200" baseline="0" dirty="0">
                <a:solidFill>
                  <a:schemeClr val="dk1"/>
                </a:solidFill>
                <a:latin typeface="+mn-lt"/>
                <a:ea typeface="+mn-ea"/>
                <a:cs typeface="+mn-cs"/>
              </a:rPr>
              <a:t>have been exposed to a potential risk of transmission of</a:t>
            </a:r>
          </a:p>
          <a:p>
            <a:r>
              <a:rPr lang="en-US" sz="1200" b="0" i="0" u="none" strike="noStrike" kern="1200" baseline="0" dirty="0">
                <a:solidFill>
                  <a:schemeClr val="dk1"/>
                </a:solidFill>
                <a:latin typeface="+mn-lt"/>
                <a:ea typeface="+mn-ea"/>
                <a:cs typeface="+mn-cs"/>
              </a:rPr>
              <a:t>Creutzfeldt-Jakob disease or variant Creutzfeldt-Jakob</a:t>
            </a:r>
          </a:p>
          <a:p>
            <a:r>
              <a:rPr lang="en-US" sz="1200" b="0" i="0" u="none" strike="noStrike" kern="1200" baseline="0" dirty="0">
                <a:solidFill>
                  <a:schemeClr val="dk1"/>
                </a:solidFill>
                <a:latin typeface="+mn-lt"/>
                <a:ea typeface="+mn-ea"/>
                <a:cs typeface="+mn-cs"/>
              </a:rPr>
              <a:t>disease, the agency is eliminating the recommended</a:t>
            </a:r>
          </a:p>
          <a:p>
            <a:r>
              <a:rPr lang="en-US" sz="1200" b="0" i="0" u="none" strike="noStrike" kern="1200" baseline="0" dirty="0">
                <a:solidFill>
                  <a:schemeClr val="dk1"/>
                </a:solidFill>
                <a:latin typeface="+mn-lt"/>
                <a:ea typeface="+mn-ea"/>
                <a:cs typeface="+mn-cs"/>
              </a:rPr>
              <a:t>deferrals and is recommending allowing reentry of these</a:t>
            </a:r>
          </a:p>
          <a:p>
            <a:r>
              <a:rPr lang="en-US" sz="1200" b="0" i="0" u="none" strike="noStrike" kern="1200" baseline="0" dirty="0">
                <a:solidFill>
                  <a:schemeClr val="dk1"/>
                </a:solidFill>
                <a:latin typeface="+mn-lt"/>
                <a:ea typeface="+mn-ea"/>
                <a:cs typeface="+mn-cs"/>
              </a:rPr>
              <a:t>donors.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B6482E2-80EE-47D1-B613-2ACB51F7920E}" type="slidenum">
              <a:rPr lang="en-US" smtClean="0"/>
              <a:pPr/>
              <a:t>53</a:t>
            </a:fld>
            <a:endParaRPr lang="en-US"/>
          </a:p>
        </p:txBody>
      </p:sp>
    </p:spTree>
    <p:extLst>
      <p:ext uri="{BB962C8B-B14F-4D97-AF65-F5344CB8AC3E}">
        <p14:creationId xmlns:p14="http://schemas.microsoft.com/office/powerpoint/2010/main" val="27856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2400" b="1" dirty="0">
                <a:solidFill>
                  <a:srgbClr val="7030A0">
                    <a:alpha val="80000"/>
                  </a:srgbClr>
                </a:solidFill>
              </a:rPr>
              <a:t>Increasing blood donations by: </a:t>
            </a:r>
            <a:r>
              <a:rPr lang="en-US" altLang="en-US" sz="1800" b="1" i="1" dirty="0">
                <a:solidFill>
                  <a:schemeClr val="tx1">
                    <a:alpha val="80000"/>
                  </a:schemeClr>
                </a:solidFill>
              </a:rPr>
              <a:t>Introductions to leaders </a:t>
            </a:r>
            <a:r>
              <a:rPr lang="en-US" altLang="en-US" sz="1800" dirty="0">
                <a:solidFill>
                  <a:schemeClr val="tx1">
                    <a:alpha val="80000"/>
                  </a:schemeClr>
                </a:solidFill>
              </a:rPr>
              <a:t>in media, government, business, education, religious and other communities</a:t>
            </a:r>
          </a:p>
          <a:p>
            <a:pPr marL="522288" lvl="1"/>
            <a:r>
              <a:rPr lang="en-US" altLang="en-US" sz="1800" b="1" i="1" dirty="0">
                <a:solidFill>
                  <a:schemeClr val="tx1">
                    <a:alpha val="80000"/>
                  </a:schemeClr>
                </a:solidFill>
              </a:rPr>
              <a:t>Relationship building </a:t>
            </a:r>
            <a:r>
              <a:rPr lang="en-US" altLang="en-US" sz="1800" dirty="0">
                <a:solidFill>
                  <a:schemeClr val="tx1">
                    <a:alpha val="80000"/>
                  </a:schemeClr>
                </a:solidFill>
              </a:rPr>
              <a:t>with potential blood drive sponsors contacts/hosts/coordinators</a:t>
            </a:r>
          </a:p>
          <a:p>
            <a:endParaRPr lang="en-US" dirty="0"/>
          </a:p>
        </p:txBody>
      </p:sp>
      <p:sp>
        <p:nvSpPr>
          <p:cNvPr id="4" name="Slide Number Placeholder 3"/>
          <p:cNvSpPr>
            <a:spLocks noGrp="1"/>
          </p:cNvSpPr>
          <p:nvPr>
            <p:ph type="sldNum" sz="quarter" idx="5"/>
          </p:nvPr>
        </p:nvSpPr>
        <p:spPr/>
        <p:txBody>
          <a:bodyPr/>
          <a:lstStyle/>
          <a:p>
            <a:fld id="{9B6482E2-80EE-47D1-B613-2ACB51F7920E}" type="slidenum">
              <a:rPr lang="en-US" smtClean="0"/>
              <a:pPr/>
              <a:t>61</a:t>
            </a:fld>
            <a:endParaRPr lang="en-US"/>
          </a:p>
        </p:txBody>
      </p:sp>
    </p:spTree>
    <p:extLst>
      <p:ext uri="{BB962C8B-B14F-4D97-AF65-F5344CB8AC3E}">
        <p14:creationId xmlns:p14="http://schemas.microsoft.com/office/powerpoint/2010/main" val="3515336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A183"/>
              </a:rPr>
              <a:t>facilities could host additional blood drives either at the facility itself (if there is sufficient room to ensure adequate social distancing)</a:t>
            </a:r>
          </a:p>
          <a:p>
            <a:pPr algn="l"/>
            <a:r>
              <a:rPr lang="en-US" sz="1800" b="0" i="0" u="none" strike="noStrike" baseline="0" dirty="0">
                <a:latin typeface="AdvPSA183"/>
              </a:rPr>
              <a:t>or supporting drives in a larger venue (such as a mall closed due to the pandemic or a government building not currently or minimally occupied).</a:t>
            </a:r>
            <a:endParaRPr lang="en-US" dirty="0"/>
          </a:p>
        </p:txBody>
      </p:sp>
      <p:sp>
        <p:nvSpPr>
          <p:cNvPr id="4" name="Slide Number Placeholder 3"/>
          <p:cNvSpPr>
            <a:spLocks noGrp="1"/>
          </p:cNvSpPr>
          <p:nvPr>
            <p:ph type="sldNum" sz="quarter" idx="5"/>
          </p:nvPr>
        </p:nvSpPr>
        <p:spPr/>
        <p:txBody>
          <a:bodyPr/>
          <a:lstStyle/>
          <a:p>
            <a:fld id="{9B6482E2-80EE-47D1-B613-2ACB51F7920E}" type="slidenum">
              <a:rPr lang="en-US" smtClean="0"/>
              <a:pPr/>
              <a:t>62</a:t>
            </a:fld>
            <a:endParaRPr lang="en-US"/>
          </a:p>
        </p:txBody>
      </p:sp>
    </p:spTree>
    <p:extLst>
      <p:ext uri="{BB962C8B-B14F-4D97-AF65-F5344CB8AC3E}">
        <p14:creationId xmlns:p14="http://schemas.microsoft.com/office/powerpoint/2010/main" val="2120871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A183"/>
              </a:rPr>
              <a:t>facilities could host additional blood drives either at the facility itself (if there is sufficient room to ensure adequate social distancing)</a:t>
            </a:r>
          </a:p>
          <a:p>
            <a:pPr algn="l"/>
            <a:r>
              <a:rPr lang="en-US" sz="1800" b="0" i="0" u="none" strike="noStrike" baseline="0" dirty="0">
                <a:latin typeface="AdvPSA183"/>
              </a:rPr>
              <a:t>or supporting drives in a larger venue (such as a mall closed due to the pandemic or a government building not currently or minimally occupied).</a:t>
            </a:r>
            <a:endParaRPr lang="en-US" dirty="0"/>
          </a:p>
        </p:txBody>
      </p:sp>
      <p:sp>
        <p:nvSpPr>
          <p:cNvPr id="4" name="Slide Number Placeholder 3"/>
          <p:cNvSpPr>
            <a:spLocks noGrp="1"/>
          </p:cNvSpPr>
          <p:nvPr>
            <p:ph type="sldNum" sz="quarter" idx="5"/>
          </p:nvPr>
        </p:nvSpPr>
        <p:spPr/>
        <p:txBody>
          <a:bodyPr/>
          <a:lstStyle/>
          <a:p>
            <a:fld id="{9B6482E2-80EE-47D1-B613-2ACB51F7920E}" type="slidenum">
              <a:rPr lang="en-US" smtClean="0"/>
              <a:pPr/>
              <a:t>63</a:t>
            </a:fld>
            <a:endParaRPr lang="en-US"/>
          </a:p>
        </p:txBody>
      </p:sp>
    </p:spTree>
    <p:extLst>
      <p:ext uri="{BB962C8B-B14F-4D97-AF65-F5344CB8AC3E}">
        <p14:creationId xmlns:p14="http://schemas.microsoft.com/office/powerpoint/2010/main" val="3561642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8640" lvl="1" indent="-274320">
              <a:spcBef>
                <a:spcPts val="200"/>
              </a:spcBef>
              <a:spcAft>
                <a:spcPts val="200"/>
              </a:spcAft>
              <a:buFont typeface="Courier New" panose="02070309020205020404" pitchFamily="49" charset="0"/>
              <a:buChar char="o"/>
            </a:pPr>
            <a:r>
              <a:rPr lang="en-US" sz="2600" dirty="0">
                <a:solidFill>
                  <a:srgbClr val="374854"/>
                </a:solidFill>
                <a:latin typeface="Arial" panose="020B0604020202020204" pitchFamily="34" charset="0"/>
              </a:rPr>
              <a:t>C</a:t>
            </a:r>
            <a:r>
              <a:rPr lang="en-US" sz="2600" i="0" u="none" strike="noStrike" baseline="0" dirty="0">
                <a:solidFill>
                  <a:srgbClr val="374854"/>
                </a:solidFill>
                <a:latin typeface="Arial" panose="020B0604020202020204" pitchFamily="34" charset="0"/>
              </a:rPr>
              <a:t>reating a culture of blood donation and engagement—particularly among young people and people of color—by  </a:t>
            </a:r>
            <a:r>
              <a:rPr lang="en-US" sz="2400" dirty="0">
                <a:solidFill>
                  <a:srgbClr val="374854"/>
                </a:solidFill>
                <a:latin typeface="Arial" panose="020B0604020202020204" pitchFamily="34" charset="0"/>
              </a:rPr>
              <a:t>U</a:t>
            </a:r>
            <a:r>
              <a:rPr lang="en-US" sz="2400" i="0" u="none" strike="noStrike" baseline="0" dirty="0">
                <a:solidFill>
                  <a:srgbClr val="374854"/>
                </a:solidFill>
                <a:latin typeface="Arial" panose="020B0604020202020204" pitchFamily="34" charset="0"/>
              </a:rPr>
              <a:t>nderstanding donor motivation and improving access to donation </a:t>
            </a:r>
            <a:endParaRPr lang="en-US" sz="2400" dirty="0">
              <a:solidFill>
                <a:schemeClr val="bg1">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9B6482E2-80EE-47D1-B613-2ACB51F7920E}" type="slidenum">
              <a:rPr lang="en-US" smtClean="0"/>
              <a:pPr/>
              <a:t>66</a:t>
            </a:fld>
            <a:endParaRPr lang="en-US"/>
          </a:p>
        </p:txBody>
      </p:sp>
    </p:spTree>
    <p:extLst>
      <p:ext uri="{BB962C8B-B14F-4D97-AF65-F5344CB8AC3E}">
        <p14:creationId xmlns:p14="http://schemas.microsoft.com/office/powerpoint/2010/main" val="327854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A183"/>
              </a:rPr>
              <a:t>Several measures were adopted by all blood donation centers and blood drives to prevent transmission of SARS-CoV-2. Measures included temperature screening for all donors and staff before entry into the donation centers, social distancing (&gt;6</a:t>
            </a:r>
          </a:p>
          <a:p>
            <a:pPr algn="l"/>
            <a:r>
              <a:rPr lang="en-US" sz="1800" b="0" i="0" u="none" strike="noStrike" baseline="0" dirty="0">
                <a:latin typeface="AdvPSA183"/>
              </a:rPr>
              <a:t>feet) when possible, disinfecting machines and surfaces between donations, having donors and staff wear face masks, use of hand sanitizer before and during the donation process, and increased spacing between beds. These preventative practices echoed the Centers of Disease Control (CDC) guidelines and were similarly implemented in other blood donation centers.</a:t>
            </a:r>
            <a:endParaRPr lang="en-US" dirty="0"/>
          </a:p>
        </p:txBody>
      </p:sp>
      <p:sp>
        <p:nvSpPr>
          <p:cNvPr id="4" name="Slide Number Placeholder 3"/>
          <p:cNvSpPr>
            <a:spLocks noGrp="1"/>
          </p:cNvSpPr>
          <p:nvPr>
            <p:ph type="sldNum" sz="quarter" idx="5"/>
          </p:nvPr>
        </p:nvSpPr>
        <p:spPr/>
        <p:txBody>
          <a:bodyPr/>
          <a:lstStyle/>
          <a:p>
            <a:fld id="{9B6482E2-80EE-47D1-B613-2ACB51F7920E}" type="slidenum">
              <a:rPr lang="en-US" smtClean="0"/>
              <a:pPr/>
              <a:t>6</a:t>
            </a:fld>
            <a:endParaRPr lang="en-US"/>
          </a:p>
        </p:txBody>
      </p:sp>
    </p:spTree>
    <p:extLst>
      <p:ext uri="{BB962C8B-B14F-4D97-AF65-F5344CB8AC3E}">
        <p14:creationId xmlns:p14="http://schemas.microsoft.com/office/powerpoint/2010/main" val="40875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America’s Blood Centers (ABC) and Blood Centers of America, Inc. (BCA)</a:t>
            </a:r>
          </a:p>
        </p:txBody>
      </p:sp>
      <p:sp>
        <p:nvSpPr>
          <p:cNvPr id="4" name="Slide Number Placeholder 3"/>
          <p:cNvSpPr>
            <a:spLocks noGrp="1"/>
          </p:cNvSpPr>
          <p:nvPr>
            <p:ph type="sldNum" sz="quarter" idx="5"/>
          </p:nvPr>
        </p:nvSpPr>
        <p:spPr/>
        <p:txBody>
          <a:bodyPr/>
          <a:lstStyle/>
          <a:p>
            <a:fld id="{9B6482E2-80EE-47D1-B613-2ACB51F7920E}" type="slidenum">
              <a:rPr lang="en-US" smtClean="0"/>
              <a:pPr/>
              <a:t>7</a:t>
            </a:fld>
            <a:endParaRPr lang="en-US"/>
          </a:p>
        </p:txBody>
      </p:sp>
    </p:spTree>
    <p:extLst>
      <p:ext uri="{BB962C8B-B14F-4D97-AF65-F5344CB8AC3E}">
        <p14:creationId xmlns:p14="http://schemas.microsoft.com/office/powerpoint/2010/main" val="46598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rPr>
              <a:t>Across the age groups, there was a </a:t>
            </a:r>
            <a:r>
              <a:rPr lang="en-US" sz="1800" spc="100" dirty="0">
                <a:latin typeface="Arial"/>
                <a:cs typeface="Arial"/>
              </a:rPr>
              <a:t>statistically-significantly</a:t>
            </a:r>
            <a:r>
              <a:rPr lang="en-US" sz="1800" dirty="0">
                <a:latin typeface="Arial"/>
                <a:cs typeface="Arial"/>
              </a:rPr>
              <a:t> increasing proportion of older donors starting at   60-65 (9.6%, 12.0% and 14.2%) and 66+ (7.9%, 10.5% and 15.2%).</a:t>
            </a:r>
            <a:r>
              <a:rPr lang="en-US" sz="1800" dirty="0">
                <a:effectLst/>
                <a:latin typeface="Arial" panose="020B0604020202020204" pitchFamily="34" charset="0"/>
                <a:ea typeface="Times New Roman" panose="02020603050405020304" pitchFamily="18" charset="0"/>
              </a:rPr>
              <a:t>rise in the modal age of our apheresis donors, one decade for every 4 years!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B6482E2-80EE-47D1-B613-2ACB51F7920E}" type="slidenum">
              <a:rPr lang="en-US" smtClean="0"/>
              <a:pPr/>
              <a:t>9</a:t>
            </a:fld>
            <a:endParaRPr lang="en-US"/>
          </a:p>
        </p:txBody>
      </p:sp>
    </p:spTree>
    <p:extLst>
      <p:ext uri="{BB962C8B-B14F-4D97-AF65-F5344CB8AC3E}">
        <p14:creationId xmlns:p14="http://schemas.microsoft.com/office/powerpoint/2010/main" val="222019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2.2 more drive cancellations</a:t>
            </a:r>
          </a:p>
          <a:p>
            <a:r>
              <a:rPr lang="en-US" dirty="0"/>
              <a:t>In 2021: 1.7 more drive cancelations</a:t>
            </a:r>
          </a:p>
        </p:txBody>
      </p:sp>
      <p:sp>
        <p:nvSpPr>
          <p:cNvPr id="4" name="Slide Number Placeholder 3"/>
          <p:cNvSpPr>
            <a:spLocks noGrp="1"/>
          </p:cNvSpPr>
          <p:nvPr>
            <p:ph type="sldNum" sz="quarter" idx="5"/>
          </p:nvPr>
        </p:nvSpPr>
        <p:spPr/>
        <p:txBody>
          <a:bodyPr/>
          <a:lstStyle/>
          <a:p>
            <a:fld id="{9B6482E2-80EE-47D1-B613-2ACB51F7920E}" type="slidenum">
              <a:rPr lang="en-US" smtClean="0"/>
              <a:pPr/>
              <a:t>14</a:t>
            </a:fld>
            <a:endParaRPr lang="en-US"/>
          </a:p>
        </p:txBody>
      </p:sp>
    </p:spTree>
    <p:extLst>
      <p:ext uri="{BB962C8B-B14F-4D97-AF65-F5344CB8AC3E}">
        <p14:creationId xmlns:p14="http://schemas.microsoft.com/office/powerpoint/2010/main" val="354533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2.2 more drive cancellations</a:t>
            </a:r>
          </a:p>
          <a:p>
            <a:r>
              <a:rPr lang="en-US" dirty="0"/>
              <a:t>In 2021: 1.7 more drive cancelations</a:t>
            </a:r>
          </a:p>
        </p:txBody>
      </p:sp>
      <p:sp>
        <p:nvSpPr>
          <p:cNvPr id="4" name="Slide Number Placeholder 3"/>
          <p:cNvSpPr>
            <a:spLocks noGrp="1"/>
          </p:cNvSpPr>
          <p:nvPr>
            <p:ph type="sldNum" sz="quarter" idx="5"/>
          </p:nvPr>
        </p:nvSpPr>
        <p:spPr/>
        <p:txBody>
          <a:bodyPr/>
          <a:lstStyle/>
          <a:p>
            <a:fld id="{9B6482E2-80EE-47D1-B613-2ACB51F7920E}" type="slidenum">
              <a:rPr lang="en-US" smtClean="0"/>
              <a:pPr/>
              <a:t>15</a:t>
            </a:fld>
            <a:endParaRPr lang="en-US"/>
          </a:p>
        </p:txBody>
      </p:sp>
    </p:spTree>
    <p:extLst>
      <p:ext uri="{BB962C8B-B14F-4D97-AF65-F5344CB8AC3E}">
        <p14:creationId xmlns:p14="http://schemas.microsoft.com/office/powerpoint/2010/main" val="77661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nation, the overall vacancy rate was highest for the chemistry/toxicology department (12.7%) and lowest for the cytology department (3.9%). Blood bank at 10.4%</a:t>
            </a:r>
          </a:p>
        </p:txBody>
      </p:sp>
      <p:sp>
        <p:nvSpPr>
          <p:cNvPr id="4" name="Slide Number Placeholder 3"/>
          <p:cNvSpPr>
            <a:spLocks noGrp="1"/>
          </p:cNvSpPr>
          <p:nvPr>
            <p:ph type="sldNum" sz="quarter" idx="5"/>
          </p:nvPr>
        </p:nvSpPr>
        <p:spPr/>
        <p:txBody>
          <a:bodyPr/>
          <a:lstStyle/>
          <a:p>
            <a:fld id="{9B6482E2-80EE-47D1-B613-2ACB51F7920E}" type="slidenum">
              <a:rPr lang="en-US" smtClean="0"/>
              <a:pPr/>
              <a:t>16</a:t>
            </a:fld>
            <a:endParaRPr lang="en-US"/>
          </a:p>
        </p:txBody>
      </p:sp>
    </p:spTree>
    <p:extLst>
      <p:ext uri="{BB962C8B-B14F-4D97-AF65-F5344CB8AC3E}">
        <p14:creationId xmlns:p14="http://schemas.microsoft.com/office/powerpoint/2010/main" val="9520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2.2 more drive cancellations</a:t>
            </a:r>
          </a:p>
          <a:p>
            <a:r>
              <a:rPr lang="en-US" dirty="0"/>
              <a:t>In 2021: 1.7 more drive cancelations</a:t>
            </a:r>
          </a:p>
        </p:txBody>
      </p:sp>
      <p:sp>
        <p:nvSpPr>
          <p:cNvPr id="4" name="Slide Number Placeholder 3"/>
          <p:cNvSpPr>
            <a:spLocks noGrp="1"/>
          </p:cNvSpPr>
          <p:nvPr>
            <p:ph type="sldNum" sz="quarter" idx="5"/>
          </p:nvPr>
        </p:nvSpPr>
        <p:spPr/>
        <p:txBody>
          <a:bodyPr/>
          <a:lstStyle/>
          <a:p>
            <a:fld id="{9B6482E2-80EE-47D1-B613-2ACB51F7920E}" type="slidenum">
              <a:rPr lang="en-US" smtClean="0"/>
              <a:pPr/>
              <a:t>18</a:t>
            </a:fld>
            <a:endParaRPr lang="en-US"/>
          </a:p>
        </p:txBody>
      </p:sp>
    </p:spTree>
    <p:extLst>
      <p:ext uri="{BB962C8B-B14F-4D97-AF65-F5344CB8AC3E}">
        <p14:creationId xmlns:p14="http://schemas.microsoft.com/office/powerpoint/2010/main" val="417527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preanesthetic consultation provides an opportunity to assess and address risks for bleeding and to evaluate possible interventions to minimize the need for transfusions. The history focuses on comorbidities and bleeding history. A baseline hemoglobin level (typically a component of a complete blood count [CBC]) is obtained for patients undergoing major surgery with expected significant blood loss (</a:t>
            </a:r>
            <a:r>
              <a:rPr lang="en-US" dirty="0" err="1">
                <a:effectLst/>
              </a:rPr>
              <a:t>eg</a:t>
            </a:r>
            <a:r>
              <a:rPr lang="en-US" dirty="0">
                <a:effectLst/>
              </a:rPr>
              <a:t>, procedures with &gt;10 percent chance of needing a transfusion or &gt;500 mL blood loss), in individuals expected to have preoperative anemia (</a:t>
            </a:r>
            <a:r>
              <a:rPr lang="en-US" dirty="0" err="1">
                <a:effectLst/>
              </a:rPr>
              <a:t>eg</a:t>
            </a:r>
            <a:r>
              <a:rPr lang="en-US" dirty="0">
                <a:effectLst/>
              </a:rPr>
              <a:t>, due to a known underlying condition), and in any patient older than age 65 unless the scheduled procedure is minor (</a:t>
            </a:r>
            <a:r>
              <a:rPr lang="en-US" dirty="0">
                <a:effectLst/>
                <a:hlinkClick r:id="rId3"/>
              </a:rPr>
              <a:t>algorithm 1</a:t>
            </a:r>
            <a:r>
              <a:rPr lang="en-US" dirty="0">
                <a:effectLst/>
              </a:rPr>
              <a:t>). For patients with a possible bleeding disorder, additional preoperative laboratory testing typically includes prothrombin time (PT) with international normalized ratio (INR), activated partial thromboplastin time (</a:t>
            </a:r>
            <a:r>
              <a:rPr lang="en-US" dirty="0" err="1">
                <a:effectLst/>
              </a:rPr>
              <a:t>aPTT</a:t>
            </a:r>
            <a:r>
              <a:rPr lang="en-US" dirty="0">
                <a:effectLst/>
              </a:rPr>
              <a:t>), and platelet count. (See </a:t>
            </a:r>
            <a:r>
              <a:rPr lang="en-US" dirty="0">
                <a:effectLst/>
                <a:hlinkClick r:id="rId4"/>
              </a:rPr>
              <a:t>'Preoperative strategies'</a:t>
            </a:r>
            <a:r>
              <a:rPr lang="en-US" dirty="0">
                <a:effectLst/>
              </a:rPr>
              <a:t> above</a:t>
            </a:r>
            <a:endParaRPr lang="en-US" dirty="0"/>
          </a:p>
          <a:p>
            <a:endParaRPr lang="en-US" dirty="0"/>
          </a:p>
        </p:txBody>
      </p:sp>
      <p:sp>
        <p:nvSpPr>
          <p:cNvPr id="4" name="Slide Number Placeholder 3"/>
          <p:cNvSpPr>
            <a:spLocks noGrp="1"/>
          </p:cNvSpPr>
          <p:nvPr>
            <p:ph type="sldNum" sz="quarter" idx="10"/>
          </p:nvPr>
        </p:nvSpPr>
        <p:spPr/>
        <p:txBody>
          <a:bodyPr/>
          <a:lstStyle/>
          <a:p>
            <a:fld id="{8460AEC0-2A30-4287-AD26-5ACC015DF77D}" type="slidenum">
              <a:rPr lang="en-US" smtClean="0"/>
              <a:pPr/>
              <a:t>30</a:t>
            </a:fld>
            <a:endParaRPr lang="en-US"/>
          </a:p>
        </p:txBody>
      </p:sp>
    </p:spTree>
    <p:extLst>
      <p:ext uri="{BB962C8B-B14F-4D97-AF65-F5344CB8AC3E}">
        <p14:creationId xmlns:p14="http://schemas.microsoft.com/office/powerpoint/2010/main" val="34788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1993-E783-4D08-AB17-C855EB3D1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B06F9B-DE91-4C43-8B75-80757B674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3752CA-9374-418C-9DF7-93B22902933F}"/>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5" name="Footer Placeholder 4">
            <a:extLst>
              <a:ext uri="{FF2B5EF4-FFF2-40B4-BE49-F238E27FC236}">
                <a16:creationId xmlns:a16="http://schemas.microsoft.com/office/drawing/2014/main" id="{D545D47D-9526-4E61-95AB-9A39AED4D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D5A22-F262-4C47-B651-1FD184FCC34E}"/>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283711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0507-C0AB-4B29-9AA1-2E5936B30A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8701B-BA76-4811-B5E4-06870B6A3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70476-1321-48C5-A996-012E1B930EA3}"/>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5" name="Footer Placeholder 4">
            <a:extLst>
              <a:ext uri="{FF2B5EF4-FFF2-40B4-BE49-F238E27FC236}">
                <a16:creationId xmlns:a16="http://schemas.microsoft.com/office/drawing/2014/main" id="{A5ACDC1D-16C0-41B9-9E60-D99D57ABE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599F0-599B-44A6-B3B4-88E6421FD52B}"/>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140259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379A3-267A-4A41-AFB9-C88B211A52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78A776-5FFB-4C7B-9154-62E942748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7C069-D90F-40E5-B038-7C9AE6A8911E}"/>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5" name="Footer Placeholder 4">
            <a:extLst>
              <a:ext uri="{FF2B5EF4-FFF2-40B4-BE49-F238E27FC236}">
                <a16:creationId xmlns:a16="http://schemas.microsoft.com/office/drawing/2014/main" id="{E9C3DAAF-48F4-44A1-A817-07667DF70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CC2BD-7A7E-4DF7-94C8-9750EAD34251}"/>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240925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1765301" y="2079057"/>
            <a:ext cx="2258484" cy="1126156"/>
          </a:xfrm>
        </p:spPr>
        <p:txBody>
          <a:bodyPr tIns="0" bIns="0" anchor="ctr" anchorCtr="0"/>
          <a:lstStyle>
            <a:lvl1pPr algn="ctr">
              <a:defRPr>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2927C195-B4DA-419D-8F21-EFFECBAE6858}"/>
              </a:ext>
            </a:extLst>
          </p:cNvPr>
          <p:cNvSpPr txBox="1"/>
          <p:nvPr userDrawn="1"/>
        </p:nvSpPr>
        <p:spPr>
          <a:xfrm>
            <a:off x="491067" y="6501199"/>
            <a:ext cx="2252133" cy="153888"/>
          </a:xfrm>
          <a:prstGeom prst="rect">
            <a:avLst/>
          </a:prstGeom>
          <a:noFill/>
        </p:spPr>
        <p:txBody>
          <a:bodyPr wrap="square" lIns="0" tIns="0" rIns="0" bIns="0" rtlCol="0" anchor="b" anchorCtr="0">
            <a:spAutoFit/>
          </a:bodyPr>
          <a:lstStyle/>
          <a:p>
            <a:pPr marL="0" lvl="0" indent="-3657600" algn="l">
              <a:tabLst/>
            </a:pPr>
            <a:r>
              <a:rPr lang="en-US" sz="1000" b="1" dirty="0" err="1">
                <a:solidFill>
                  <a:schemeClr val="bg1"/>
                </a:solidFill>
                <a:latin typeface="+mn-lt"/>
                <a:ea typeface="Corbel" charset="0"/>
                <a:cs typeface="Corbel" charset="0"/>
              </a:rPr>
              <a:t>vitalant.org</a:t>
            </a:r>
            <a:endParaRPr lang="en-US" sz="1000" b="1" dirty="0">
              <a:solidFill>
                <a:schemeClr val="bg1"/>
              </a:solidFill>
              <a:latin typeface="+mn-lt"/>
              <a:ea typeface="Corbel" charset="0"/>
              <a:cs typeface="Corbel" charset="0"/>
            </a:endParaRPr>
          </a:p>
        </p:txBody>
      </p:sp>
    </p:spTree>
    <p:extLst>
      <p:ext uri="{BB962C8B-B14F-4D97-AF65-F5344CB8AC3E}">
        <p14:creationId xmlns:p14="http://schemas.microsoft.com/office/powerpoint/2010/main" val="235841152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Slide Number Placeholder 8"/>
          <p:cNvSpPr txBox="1">
            <a:spLocks/>
          </p:cNvSpPr>
          <p:nvPr/>
        </p:nvSpPr>
        <p:spPr>
          <a:xfrm>
            <a:off x="359833" y="6408739"/>
            <a:ext cx="897467" cy="365125"/>
          </a:xfrm>
          <a:prstGeom prst="rect">
            <a:avLst/>
          </a:prstGeom>
        </p:spPr>
        <p:txBody>
          <a:bodyPr/>
          <a:lstStyle>
            <a:defPPr>
              <a:defRPr lang="en-US"/>
            </a:defPPr>
            <a:lvl1pPr marL="0" algn="l" defTabSz="457200" rtl="0" eaLnBrk="1" latinLnBrk="0" hangingPunct="1">
              <a:defRPr sz="1400" kern="1200" baseline="0">
                <a:solidFill>
                  <a:schemeClr val="tx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27AEB68-237A-4A57-92CD-387BB68FD981}" type="slidenum">
              <a:rPr lang="en-US" sz="1200" smtClean="0">
                <a:solidFill>
                  <a:srgbClr val="FFFFFF"/>
                </a:solidFill>
              </a:rPr>
              <a:pPr fontAlgn="auto">
                <a:spcBef>
                  <a:spcPts val="0"/>
                </a:spcBef>
                <a:spcAft>
                  <a:spcPts val="0"/>
                </a:spcAft>
                <a:defRPr/>
              </a:pPr>
              <a:t>‹#›</a:t>
            </a:fld>
            <a:endParaRPr lang="en-US" sz="1200" dirty="0">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p:cNvSpPr>
            <a:spLocks noGrp="1"/>
          </p:cNvSpPr>
          <p:nvPr>
            <p:ph type="body" sz="quarter" idx="10"/>
          </p:nvPr>
        </p:nvSpPr>
        <p:spPr>
          <a:xfrm>
            <a:off x="1101067" y="6409214"/>
            <a:ext cx="6524992" cy="364489"/>
          </a:xfrm>
        </p:spPr>
        <p:txBody>
          <a:bodyPr>
            <a:noAutofit/>
          </a:bodyPr>
          <a:lstStyle>
            <a:lvl1pPr marL="0" indent="0">
              <a:buFontTx/>
              <a:buNone/>
              <a:defRPr sz="1200" baseline="0">
                <a:solidFill>
                  <a:schemeClr val="bg1"/>
                </a:solidFill>
              </a:defRPr>
            </a:lvl1pPr>
            <a:lvl2pPr marL="457200" indent="0">
              <a:buFontTx/>
              <a:buNone/>
              <a:defRPr sz="1200" baseline="0">
                <a:solidFill>
                  <a:schemeClr val="bg1"/>
                </a:solidFill>
              </a:defRPr>
            </a:lvl2pPr>
            <a:lvl3pPr marL="914400" indent="0">
              <a:buFontTx/>
              <a:buNone/>
              <a:defRPr sz="1200" baseline="0">
                <a:solidFill>
                  <a:schemeClr val="bg1"/>
                </a:solidFill>
              </a:defRPr>
            </a:lvl3pPr>
            <a:lvl4pPr marL="1371600" indent="0">
              <a:buFontTx/>
              <a:buNone/>
              <a:defRPr sz="1200" baseline="0">
                <a:solidFill>
                  <a:schemeClr val="bg1"/>
                </a:solidFill>
              </a:defRPr>
            </a:lvl4pPr>
            <a:lvl5pPr marL="1828800" indent="0">
              <a:buFontTx/>
              <a:buNone/>
              <a:defRPr sz="120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5937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C57E-625B-4361-858D-3590280A6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DA492-063C-4686-A6CB-060284555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7ED1A-4C17-4A48-9197-E7403BC549F4}"/>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5" name="Footer Placeholder 4">
            <a:extLst>
              <a:ext uri="{FF2B5EF4-FFF2-40B4-BE49-F238E27FC236}">
                <a16:creationId xmlns:a16="http://schemas.microsoft.com/office/drawing/2014/main" id="{F4C6A8A8-AA37-4ABA-8339-71C177D4E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56F2C-FDE7-4A21-9252-EFF670E2D868}"/>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414249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650E-CBD0-49BF-A7EA-9C4E9219DD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5BB908-CD23-431A-B42A-416094C5B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1187B-40F9-4BD5-BFBD-782236F20152}"/>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5" name="Footer Placeholder 4">
            <a:extLst>
              <a:ext uri="{FF2B5EF4-FFF2-40B4-BE49-F238E27FC236}">
                <a16:creationId xmlns:a16="http://schemas.microsoft.com/office/drawing/2014/main" id="{1665A6E9-29B3-4AEA-AB7E-A7D1F3D7F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A57B5-26A8-4719-BFB8-3E833035DFE2}"/>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332060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FCE7-49AF-4DBD-ADAC-EDC2904C5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3A253-9C12-4B26-BEB0-DECF71BF2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F9AC0E-90DC-4AFD-BE01-D516A1579F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C1777-916D-44BA-BE38-21975248B1D8}"/>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6" name="Footer Placeholder 5">
            <a:extLst>
              <a:ext uri="{FF2B5EF4-FFF2-40B4-BE49-F238E27FC236}">
                <a16:creationId xmlns:a16="http://schemas.microsoft.com/office/drawing/2014/main" id="{7DC3AFE1-69F7-49CB-92D6-BED8BAA96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44368-F044-479A-A124-D0B9F3B9F56D}"/>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28916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8227-A6D8-4247-ABF8-A0D3178895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1F370-551E-4800-A382-238A4CF88F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BDD31B-C9B3-4912-8C2A-95B71F7B4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FDAB59-1A56-4DA0-8658-D438943747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EBC40-5668-4349-87E2-2E1B452BE0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EA947-4F04-43AE-A5AA-1290405AD9BF}"/>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8" name="Footer Placeholder 7">
            <a:extLst>
              <a:ext uri="{FF2B5EF4-FFF2-40B4-BE49-F238E27FC236}">
                <a16:creationId xmlns:a16="http://schemas.microsoft.com/office/drawing/2014/main" id="{3AC822C0-D5D5-4939-9D61-5613A61E8A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F4BB-8F3B-4BC3-A4FE-C7A1204DE0A2}"/>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84242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3C36-92B5-41FB-BEA6-DAEA8174B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AA9DC0-D0DB-451F-A061-7924832F36A4}"/>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4" name="Footer Placeholder 3">
            <a:extLst>
              <a:ext uri="{FF2B5EF4-FFF2-40B4-BE49-F238E27FC236}">
                <a16:creationId xmlns:a16="http://schemas.microsoft.com/office/drawing/2014/main" id="{E1EC677D-BD9F-4CB9-A609-D70D97DBE3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00BA4E-E490-400A-B20A-217D3F6528B7}"/>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208991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34B90D-54BC-4DC3-807F-4705A87C3C50}"/>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3" name="Footer Placeholder 2">
            <a:extLst>
              <a:ext uri="{FF2B5EF4-FFF2-40B4-BE49-F238E27FC236}">
                <a16:creationId xmlns:a16="http://schemas.microsoft.com/office/drawing/2014/main" id="{127FFAB9-5943-43C5-8CF2-61A5B72389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9F9CC4-DD1D-4711-A484-2EBF2BA2BCA0}"/>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359302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F6CF-6BCD-485C-A2CD-4D935F2C6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1DAEFA-2938-455B-98B2-F5D2BA002C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B91AFC-065C-402F-B86B-D315B936C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2E892-0290-49A5-81FC-EC55172C12E7}"/>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6" name="Footer Placeholder 5">
            <a:extLst>
              <a:ext uri="{FF2B5EF4-FFF2-40B4-BE49-F238E27FC236}">
                <a16:creationId xmlns:a16="http://schemas.microsoft.com/office/drawing/2014/main" id="{FC713359-7440-4133-8D62-05F1524C8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E57FD-BB42-4C1C-B4A7-9CFB619B9D49}"/>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208156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5594-EA66-40A1-9F2F-12E2253FE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A612F0-76D3-45F9-BA4A-091A0F8EA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7BDC5-0FF9-402B-95E5-B416289E7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2E17A5-EAF1-47E4-B836-52B3CB40DD5A}"/>
              </a:ext>
            </a:extLst>
          </p:cNvPr>
          <p:cNvSpPr>
            <a:spLocks noGrp="1"/>
          </p:cNvSpPr>
          <p:nvPr>
            <p:ph type="dt" sz="half" idx="10"/>
          </p:nvPr>
        </p:nvSpPr>
        <p:spPr/>
        <p:txBody>
          <a:bodyPr/>
          <a:lstStyle/>
          <a:p>
            <a:fld id="{52123718-C9F5-494F-9CD0-008BA7DEEA68}" type="datetimeFigureOut">
              <a:rPr lang="en-US" smtClean="0"/>
              <a:pPr/>
              <a:t>4/24/2022</a:t>
            </a:fld>
            <a:endParaRPr lang="en-US"/>
          </a:p>
        </p:txBody>
      </p:sp>
      <p:sp>
        <p:nvSpPr>
          <p:cNvPr id="6" name="Footer Placeholder 5">
            <a:extLst>
              <a:ext uri="{FF2B5EF4-FFF2-40B4-BE49-F238E27FC236}">
                <a16:creationId xmlns:a16="http://schemas.microsoft.com/office/drawing/2014/main" id="{00FC84CE-04BE-47E8-9509-703E9323B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46375-CE8E-4481-AD00-995A5AB146E8}"/>
              </a:ext>
            </a:extLst>
          </p:cNvPr>
          <p:cNvSpPr>
            <a:spLocks noGrp="1"/>
          </p:cNvSpPr>
          <p:nvPr>
            <p:ph type="sldNum" sz="quarter" idx="12"/>
          </p:nvPr>
        </p:nvSpPr>
        <p:spPr/>
        <p:txBody>
          <a:bodyPr/>
          <a:lstStyle/>
          <a:p>
            <a:fld id="{86AF86BD-5D37-420B-B806-B59540CCE97D}" type="slidenum">
              <a:rPr lang="en-US" smtClean="0"/>
              <a:pPr/>
              <a:t>‹#›</a:t>
            </a:fld>
            <a:endParaRPr lang="en-US"/>
          </a:p>
        </p:txBody>
      </p:sp>
    </p:spTree>
    <p:extLst>
      <p:ext uri="{BB962C8B-B14F-4D97-AF65-F5344CB8AC3E}">
        <p14:creationId xmlns:p14="http://schemas.microsoft.com/office/powerpoint/2010/main" val="342916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9D812-E9A9-4B1B-894B-B1C45FAB01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20008-8E1D-4761-85F0-270BB07F4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766CD-162F-44AE-BCA5-C53204E997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3718-C9F5-494F-9CD0-008BA7DEEA68}" type="datetimeFigureOut">
              <a:rPr lang="en-US" smtClean="0"/>
              <a:pPr/>
              <a:t>4/24/2022</a:t>
            </a:fld>
            <a:endParaRPr lang="en-US"/>
          </a:p>
        </p:txBody>
      </p:sp>
      <p:sp>
        <p:nvSpPr>
          <p:cNvPr id="5" name="Footer Placeholder 4">
            <a:extLst>
              <a:ext uri="{FF2B5EF4-FFF2-40B4-BE49-F238E27FC236}">
                <a16:creationId xmlns:a16="http://schemas.microsoft.com/office/drawing/2014/main" id="{9AABD998-86E1-4DAD-84D1-0B4CE9A4D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B00450-8E02-4C89-8D7E-30DF789B6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F86BD-5D37-420B-B806-B59540CCE97D}" type="slidenum">
              <a:rPr lang="en-US" smtClean="0"/>
              <a:pPr/>
              <a:t>‹#›</a:t>
            </a:fld>
            <a:endParaRPr lang="en-US"/>
          </a:p>
        </p:txBody>
      </p:sp>
    </p:spTree>
    <p:extLst>
      <p:ext uri="{BB962C8B-B14F-4D97-AF65-F5344CB8AC3E}">
        <p14:creationId xmlns:p14="http://schemas.microsoft.com/office/powerpoint/2010/main" val="159844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s.org/covid-19/clinical-guidance/electivesurge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da.gov/media/136603/download"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aha.org/news/news/2022-03-21-amid-blood-supply-crisis-resource-highlights-hospitals-role-naviga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3398743-665F-4F56-8077-79F833891418}"/>
              </a:ext>
            </a:extLst>
          </p:cNvPr>
          <p:cNvSpPr txBox="1">
            <a:spLocks/>
          </p:cNvSpPr>
          <p:nvPr/>
        </p:nvSpPr>
        <p:spPr>
          <a:xfrm>
            <a:off x="471021" y="4191754"/>
            <a:ext cx="6029099" cy="25078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dirty="0">
                <a:solidFill>
                  <a:schemeClr val="bg1"/>
                </a:solidFill>
              </a:rPr>
              <a:t>Rim Abdallah, MD</a:t>
            </a:r>
          </a:p>
          <a:p>
            <a:pPr marL="0" indent="0">
              <a:lnSpc>
                <a:spcPts val="2000"/>
              </a:lnSpc>
              <a:buFont typeface="Arial" panose="020B0604020202020204" pitchFamily="34" charset="0"/>
              <a:buNone/>
            </a:pPr>
            <a:r>
              <a:rPr lang="en-US" dirty="0">
                <a:solidFill>
                  <a:schemeClr val="bg1"/>
                </a:solidFill>
              </a:rPr>
              <a:t>Medical Director, Mountain Division</a:t>
            </a:r>
          </a:p>
          <a:p>
            <a:pPr marL="0" indent="0">
              <a:lnSpc>
                <a:spcPts val="2000"/>
              </a:lnSpc>
              <a:buFont typeface="Arial" panose="020B0604020202020204" pitchFamily="34" charset="0"/>
              <a:buNone/>
            </a:pPr>
            <a:r>
              <a:rPr lang="en-US" dirty="0" err="1">
                <a:solidFill>
                  <a:schemeClr val="bg1"/>
                </a:solidFill>
              </a:rPr>
              <a:t>Vitalant</a:t>
            </a:r>
            <a:endParaRPr lang="en-US" dirty="0">
              <a:solidFill>
                <a:schemeClr val="bg1"/>
              </a:solidFill>
            </a:endParaRPr>
          </a:p>
          <a:p>
            <a:pPr marL="0" indent="0">
              <a:lnSpc>
                <a:spcPts val="2000"/>
              </a:lnSpc>
              <a:buFont typeface="Arial" panose="020B0604020202020204" pitchFamily="34" charset="0"/>
              <a:buNone/>
            </a:pPr>
            <a:endParaRPr lang="en-US" dirty="0">
              <a:solidFill>
                <a:schemeClr val="bg1"/>
              </a:solidFill>
            </a:endParaRPr>
          </a:p>
          <a:p>
            <a:pPr marL="0" indent="0">
              <a:lnSpc>
                <a:spcPts val="2000"/>
              </a:lnSpc>
              <a:buFont typeface="Arial" panose="020B0604020202020204" pitchFamily="34" charset="0"/>
              <a:buNone/>
            </a:pPr>
            <a:r>
              <a:rPr lang="en-US" dirty="0">
                <a:solidFill>
                  <a:schemeClr val="bg1"/>
                </a:solidFill>
              </a:rPr>
              <a:t>North Dakota ASCLS State Meeting 2022</a:t>
            </a:r>
          </a:p>
          <a:p>
            <a:pPr marL="0" indent="0">
              <a:lnSpc>
                <a:spcPts val="2000"/>
              </a:lnSpc>
              <a:buFont typeface="Arial" panose="020B0604020202020204" pitchFamily="34" charset="0"/>
              <a:buNone/>
            </a:pPr>
            <a:r>
              <a:rPr lang="en-US" dirty="0">
                <a:solidFill>
                  <a:schemeClr val="bg1"/>
                </a:solidFill>
              </a:rPr>
              <a:t>April 26, 2022</a:t>
            </a:r>
          </a:p>
        </p:txBody>
      </p:sp>
      <p:sp>
        <p:nvSpPr>
          <p:cNvPr id="5" name="Title 3">
            <a:extLst>
              <a:ext uri="{FF2B5EF4-FFF2-40B4-BE49-F238E27FC236}">
                <a16:creationId xmlns:a16="http://schemas.microsoft.com/office/drawing/2014/main" id="{FC18E6A8-5BE8-4801-A96A-E3AE2B438926}"/>
              </a:ext>
            </a:extLst>
          </p:cNvPr>
          <p:cNvSpPr>
            <a:spLocks noGrp="1"/>
          </p:cNvSpPr>
          <p:nvPr>
            <p:ph type="title"/>
          </p:nvPr>
        </p:nvSpPr>
        <p:spPr>
          <a:xfrm>
            <a:off x="471021" y="1792943"/>
            <a:ext cx="11520797" cy="2285999"/>
          </a:xfrm>
        </p:spPr>
        <p:txBody>
          <a:bodyPr>
            <a:normAutofit/>
          </a:bodyPr>
          <a:lstStyle/>
          <a:p>
            <a:r>
              <a:rPr lang="en-US" sz="4800" dirty="0">
                <a:solidFill>
                  <a:schemeClr val="bg1"/>
                </a:solidFill>
              </a:rPr>
              <a:t>Blood Shortage During the Covid-19 Pandemic and Mitigation Strategies</a:t>
            </a:r>
          </a:p>
        </p:txBody>
      </p:sp>
      <p:pic>
        <p:nvPicPr>
          <p:cNvPr id="8" name="Picture 7">
            <a:extLst>
              <a:ext uri="{FF2B5EF4-FFF2-40B4-BE49-F238E27FC236}">
                <a16:creationId xmlns:a16="http://schemas.microsoft.com/office/drawing/2014/main" id="{E7AF999F-8353-4DD5-B5FD-D50F395CF91C}"/>
              </a:ext>
            </a:extLst>
          </p:cNvPr>
          <p:cNvPicPr>
            <a:picLocks noChangeAspect="1"/>
          </p:cNvPicPr>
          <p:nvPr/>
        </p:nvPicPr>
        <p:blipFill>
          <a:blip r:embed="rId3"/>
          <a:stretch>
            <a:fillRect/>
          </a:stretch>
        </p:blipFill>
        <p:spPr>
          <a:xfrm>
            <a:off x="471021" y="0"/>
            <a:ext cx="2860654" cy="982993"/>
          </a:xfrm>
          <a:prstGeom prst="rect">
            <a:avLst/>
          </a:prstGeom>
        </p:spPr>
      </p:pic>
    </p:spTree>
    <p:extLst>
      <p:ext uri="{BB962C8B-B14F-4D97-AF65-F5344CB8AC3E}">
        <p14:creationId xmlns:p14="http://schemas.microsoft.com/office/powerpoint/2010/main" val="49503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743B6-4B17-4DC2-B0C1-C41477060004}"/>
              </a:ext>
            </a:extLst>
          </p:cNvPr>
          <p:cNvSpPr>
            <a:spLocks noGrp="1"/>
          </p:cNvSpPr>
          <p:nvPr>
            <p:ph idx="1"/>
          </p:nvPr>
        </p:nvSpPr>
        <p:spPr>
          <a:xfrm>
            <a:off x="838200" y="2304500"/>
            <a:ext cx="10515600" cy="4351338"/>
          </a:xfrm>
        </p:spPr>
        <p:txBody>
          <a:bodyPr>
            <a:normAutofit/>
          </a:bodyPr>
          <a:lstStyle/>
          <a:p>
            <a:pPr marL="0" indent="0">
              <a:buNone/>
            </a:pPr>
            <a:r>
              <a:rPr lang="en-US" sz="2000" b="1" u="sng" dirty="0">
                <a:solidFill>
                  <a:schemeClr val="accent2"/>
                </a:solidFill>
              </a:rPr>
              <a:t>Effect of Covid-19 Pandemic on blood supply, transfusion services and blood bank operations:</a:t>
            </a:r>
          </a:p>
          <a:p>
            <a:pPr algn="l"/>
            <a:r>
              <a:rPr lang="en-US" sz="2000" b="0" i="0" u="none" strike="noStrike" baseline="0" dirty="0"/>
              <a:t>Calls for more donors have not sufficiently alleviated this problem</a:t>
            </a:r>
          </a:p>
          <a:p>
            <a:pPr algn="l"/>
            <a:r>
              <a:rPr lang="en-US" sz="2000" dirty="0"/>
              <a:t>T</a:t>
            </a:r>
            <a:r>
              <a:rPr lang="en-US" sz="2000" b="0" i="0" u="none" strike="noStrike" baseline="0" dirty="0"/>
              <a:t>he pressure on blood collection facilities and hospital transfusion services also increased as staff members have been required to self-isolate or self-quarantine</a:t>
            </a:r>
          </a:p>
          <a:p>
            <a:pPr algn="l"/>
            <a:r>
              <a:rPr lang="en-US" sz="2000" dirty="0"/>
              <a:t>T</a:t>
            </a:r>
            <a:r>
              <a:rPr lang="en-US" sz="2000" b="0" i="0" u="none" strike="noStrike" baseline="0" dirty="0"/>
              <a:t>he effort to continue standard blood donor recruitment was also diverted in part by the growing initiative to manufacture convalescent plasma from patients who have recovered from COVID-19</a:t>
            </a:r>
          </a:p>
          <a:p>
            <a:r>
              <a:rPr lang="en-US" sz="2000" dirty="0"/>
              <a:t>At </a:t>
            </a:r>
            <a:r>
              <a:rPr lang="en-US" sz="2000" dirty="0" err="1"/>
              <a:t>Vitalant</a:t>
            </a:r>
            <a:r>
              <a:rPr lang="en-US" sz="2000" dirty="0"/>
              <a:t>, we had 24,320 drive cancellations in 2020 (compared to 11,014 in 2019) and 18,518 in 2021</a:t>
            </a:r>
          </a:p>
          <a:p>
            <a:pPr algn="l"/>
            <a:r>
              <a:rPr lang="en-US" sz="2000" b="0" i="0" u="none" strike="noStrike" baseline="0" dirty="0"/>
              <a:t>Hospital-based collections have been cancelled due to institutional concerns regarding donors spreading COVID-19 to hospitalized patients and vice versa</a:t>
            </a:r>
            <a:endParaRPr lang="en-US" sz="2000" baseline="30000" dirty="0"/>
          </a:p>
        </p:txBody>
      </p:sp>
      <p:sp>
        <p:nvSpPr>
          <p:cNvPr id="7" name="Title 1">
            <a:extLst>
              <a:ext uri="{FF2B5EF4-FFF2-40B4-BE49-F238E27FC236}">
                <a16:creationId xmlns:a16="http://schemas.microsoft.com/office/drawing/2014/main" id="{B9F5B5B5-5CD9-41E0-AC36-349A424FACD2}"/>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7ECCCF42-7637-411E-BEBC-95E44BED6C19}"/>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98208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743B6-4B17-4DC2-B0C1-C41477060004}"/>
              </a:ext>
            </a:extLst>
          </p:cNvPr>
          <p:cNvSpPr>
            <a:spLocks noGrp="1"/>
          </p:cNvSpPr>
          <p:nvPr>
            <p:ph idx="1"/>
          </p:nvPr>
        </p:nvSpPr>
        <p:spPr>
          <a:xfrm>
            <a:off x="838200" y="2304500"/>
            <a:ext cx="10515600" cy="3779059"/>
          </a:xfrm>
        </p:spPr>
        <p:txBody>
          <a:bodyPr>
            <a:normAutofit/>
          </a:bodyPr>
          <a:lstStyle/>
          <a:p>
            <a:pPr marL="0" indent="0">
              <a:buNone/>
            </a:pPr>
            <a:r>
              <a:rPr lang="en-US" sz="2000" b="1" u="sng" dirty="0">
                <a:solidFill>
                  <a:schemeClr val="accent2"/>
                </a:solidFill>
              </a:rPr>
              <a:t>Effect of Covid-19 Pandemic on blood supply, transfusion services and blood bank operations:</a:t>
            </a:r>
          </a:p>
          <a:p>
            <a:r>
              <a:rPr lang="en-US" sz="2000" dirty="0"/>
              <a:t>Historically, blood collection operations were focused on mobile collections. </a:t>
            </a:r>
          </a:p>
          <a:p>
            <a:r>
              <a:rPr lang="en-US" sz="2000" dirty="0"/>
              <a:t>Prior to the COVID-19 pandemic (2019), 54% of Vitalant’s donations took place in the mobile environment. </a:t>
            </a:r>
          </a:p>
          <a:p>
            <a:r>
              <a:rPr lang="en-US" sz="2000" dirty="0"/>
              <a:t>In 2021, 37 % of collections took place in the mobile environment and 63%were conducted in a fixed blood collection facility.</a:t>
            </a:r>
          </a:p>
          <a:p>
            <a:r>
              <a:rPr lang="en-US" sz="2000" dirty="0"/>
              <a:t> This is in part due to the large number of mobile blood collection operations that were canceled during the pandemic. </a:t>
            </a:r>
          </a:p>
          <a:p>
            <a:r>
              <a:rPr lang="en-US" sz="2000" dirty="0"/>
              <a:t>The transition to more fixed-site locations incurs costs for expansion, renovation, and new construction, as well as marketing, digital, and tele-recruitment costs for informing and scheduling blood donations.</a:t>
            </a:r>
            <a:r>
              <a:rPr lang="en-US" sz="2000" baseline="30000" dirty="0"/>
              <a:t>1</a:t>
            </a:r>
            <a:endParaRPr lang="en-US" sz="2000" b="1" u="sng" baseline="30000" dirty="0"/>
          </a:p>
        </p:txBody>
      </p:sp>
      <p:sp>
        <p:nvSpPr>
          <p:cNvPr id="7" name="Title 1">
            <a:extLst>
              <a:ext uri="{FF2B5EF4-FFF2-40B4-BE49-F238E27FC236}">
                <a16:creationId xmlns:a16="http://schemas.microsoft.com/office/drawing/2014/main" id="{B9F5B5B5-5CD9-41E0-AC36-349A424FACD2}"/>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sp>
        <p:nvSpPr>
          <p:cNvPr id="2" name="TextBox 1">
            <a:extLst>
              <a:ext uri="{FF2B5EF4-FFF2-40B4-BE49-F238E27FC236}">
                <a16:creationId xmlns:a16="http://schemas.microsoft.com/office/drawing/2014/main" id="{8DF7A8A9-0D2C-4E9B-9BE2-0362DA9CB9AB}"/>
              </a:ext>
            </a:extLst>
          </p:cNvPr>
          <p:cNvSpPr txBox="1"/>
          <p:nvPr/>
        </p:nvSpPr>
        <p:spPr>
          <a:xfrm>
            <a:off x="838200" y="6611779"/>
            <a:ext cx="8416212" cy="246221"/>
          </a:xfrm>
          <a:prstGeom prst="rect">
            <a:avLst/>
          </a:prstGeom>
          <a:noFill/>
        </p:spPr>
        <p:txBody>
          <a:bodyPr wrap="square" rtlCol="0">
            <a:spAutoFit/>
          </a:bodyPr>
          <a:lstStyle/>
          <a:p>
            <a:r>
              <a:rPr lang="en-US" sz="1000" dirty="0"/>
              <a:t>1. HHS Adequacy of the national blood supply. Report to Congress 2020</a:t>
            </a:r>
          </a:p>
        </p:txBody>
      </p:sp>
      <p:pic>
        <p:nvPicPr>
          <p:cNvPr id="6" name="Picture 5">
            <a:extLst>
              <a:ext uri="{FF2B5EF4-FFF2-40B4-BE49-F238E27FC236}">
                <a16:creationId xmlns:a16="http://schemas.microsoft.com/office/drawing/2014/main" id="{213C67ED-8735-4C03-9A09-D85280F28C72}"/>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81245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38DF-49D2-4AE6-B10A-1C8D4A6340E1}"/>
              </a:ext>
            </a:extLst>
          </p:cNvPr>
          <p:cNvSpPr>
            <a:spLocks noGrp="1"/>
          </p:cNvSpPr>
          <p:nvPr>
            <p:ph type="title"/>
          </p:nvPr>
        </p:nvSpPr>
        <p:spPr>
          <a:xfrm>
            <a:off x="838200" y="365126"/>
            <a:ext cx="10515600" cy="923330"/>
          </a:xfrm>
        </p:spPr>
        <p:txBody>
          <a:bodyPr>
            <a:normAutofit/>
          </a:bodyPr>
          <a:lstStyle/>
          <a:p>
            <a:r>
              <a:rPr lang="en-US" sz="3200" dirty="0">
                <a:solidFill>
                  <a:schemeClr val="bg1"/>
                </a:solidFill>
                <a:latin typeface="+mn-lt"/>
              </a:rPr>
              <a:t>RBC Collection Trends 2019 - 2021</a:t>
            </a:r>
          </a:p>
        </p:txBody>
      </p:sp>
      <p:sp>
        <p:nvSpPr>
          <p:cNvPr id="4" name="Text Placeholder 3">
            <a:extLst>
              <a:ext uri="{FF2B5EF4-FFF2-40B4-BE49-F238E27FC236}">
                <a16:creationId xmlns:a16="http://schemas.microsoft.com/office/drawing/2014/main" id="{1E39E7AE-2CBC-424D-9597-546CA1710B1D}"/>
              </a:ext>
            </a:extLst>
          </p:cNvPr>
          <p:cNvSpPr>
            <a:spLocks noGrp="1"/>
          </p:cNvSpPr>
          <p:nvPr>
            <p:ph type="body" sz="quarter" idx="10"/>
          </p:nvPr>
        </p:nvSpPr>
        <p:spPr>
          <a:xfrm>
            <a:off x="1101067" y="6042582"/>
            <a:ext cx="6996558" cy="731122"/>
          </a:xfrm>
        </p:spPr>
        <p:txBody>
          <a:bodyPr/>
          <a:lstStyle/>
          <a:p>
            <a:r>
              <a:rPr lang="en-US" dirty="0"/>
              <a:t> </a:t>
            </a:r>
          </a:p>
        </p:txBody>
      </p:sp>
      <p:graphicFrame>
        <p:nvGraphicFramePr>
          <p:cNvPr id="6" name="Content Placeholder 5">
            <a:extLst>
              <a:ext uri="{FF2B5EF4-FFF2-40B4-BE49-F238E27FC236}">
                <a16:creationId xmlns:a16="http://schemas.microsoft.com/office/drawing/2014/main" id="{AF216D25-7D14-492F-A29A-4D9533E5AD39}"/>
              </a:ext>
            </a:extLst>
          </p:cNvPr>
          <p:cNvGraphicFramePr>
            <a:graphicFrameLocks noGrp="1"/>
          </p:cNvGraphicFramePr>
          <p:nvPr>
            <p:ph idx="1"/>
            <p:extLst>
              <p:ext uri="{D42A27DB-BD31-4B8C-83A1-F6EECF244321}">
                <p14:modId xmlns:p14="http://schemas.microsoft.com/office/powerpoint/2010/main" val="991176962"/>
              </p:ext>
            </p:extLst>
          </p:nvPr>
        </p:nvGraphicFramePr>
        <p:xfrm>
          <a:off x="1023986" y="2037728"/>
          <a:ext cx="10144027" cy="39247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4AC2100-89A9-4BE8-9B31-BC883A0ED4A2}"/>
              </a:ext>
            </a:extLst>
          </p:cNvPr>
          <p:cNvSpPr txBox="1"/>
          <p:nvPr/>
        </p:nvSpPr>
        <p:spPr>
          <a:xfrm>
            <a:off x="838200" y="5882326"/>
            <a:ext cx="6109355" cy="923330"/>
          </a:xfrm>
          <a:prstGeom prst="rect">
            <a:avLst/>
          </a:prstGeom>
          <a:noFill/>
        </p:spPr>
        <p:txBody>
          <a:bodyPr wrap="square" rtlCol="0">
            <a:spAutoFit/>
          </a:bodyPr>
          <a:lstStyle/>
          <a:p>
            <a:r>
              <a:rPr lang="en-US" dirty="0"/>
              <a:t>4% Overall Decrease 2019 – 2021 (~12,000 Units)</a:t>
            </a:r>
          </a:p>
          <a:p>
            <a:r>
              <a:rPr lang="en-US" dirty="0"/>
              <a:t>2019: 46% Fixed Sites; 54% Mobiles</a:t>
            </a:r>
          </a:p>
          <a:p>
            <a:r>
              <a:rPr lang="en-US" dirty="0"/>
              <a:t>2021: 63% Fixed Sites; 37% Mobiles</a:t>
            </a:r>
          </a:p>
        </p:txBody>
      </p:sp>
      <p:pic>
        <p:nvPicPr>
          <p:cNvPr id="8" name="Picture 7">
            <a:extLst>
              <a:ext uri="{FF2B5EF4-FFF2-40B4-BE49-F238E27FC236}">
                <a16:creationId xmlns:a16="http://schemas.microsoft.com/office/drawing/2014/main" id="{9F21A17B-F056-4EEE-8F34-EBA1CE4ECA8C}"/>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40008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743B6-4B17-4DC2-B0C1-C41477060004}"/>
              </a:ext>
            </a:extLst>
          </p:cNvPr>
          <p:cNvSpPr>
            <a:spLocks noGrp="1"/>
          </p:cNvSpPr>
          <p:nvPr>
            <p:ph idx="1"/>
          </p:nvPr>
        </p:nvSpPr>
        <p:spPr>
          <a:xfrm>
            <a:off x="838200" y="2272352"/>
            <a:ext cx="10515600" cy="4031650"/>
          </a:xfrm>
        </p:spPr>
        <p:txBody>
          <a:bodyPr>
            <a:noAutofit/>
          </a:bodyPr>
          <a:lstStyle/>
          <a:p>
            <a:pPr marL="0" indent="0">
              <a:buNone/>
            </a:pPr>
            <a:r>
              <a:rPr lang="en-US" sz="2000" b="1" u="sng" dirty="0">
                <a:solidFill>
                  <a:schemeClr val="accent2"/>
                </a:solidFill>
              </a:rPr>
              <a:t>Effect of Covid-19 Pandemic on blood supply, transfusion services and blood bank operations:</a:t>
            </a:r>
          </a:p>
          <a:p>
            <a:pPr algn="l"/>
            <a:r>
              <a:rPr lang="en-US" sz="2000" dirty="0"/>
              <a:t>T</a:t>
            </a:r>
            <a:r>
              <a:rPr lang="en-US" sz="2000" b="0" i="0" u="none" strike="noStrike" baseline="0" dirty="0"/>
              <a:t>he CDC and Centers for Medicare and Medicaid Services recommended rescheduling elective surgeries as needed and shifting elective urgent inpatient surgical procedures to outpatient settings when feasible</a:t>
            </a:r>
          </a:p>
          <a:p>
            <a:pPr algn="l"/>
            <a:r>
              <a:rPr lang="en-US" sz="2000" b="0" i="0" u="none" strike="noStrike" baseline="0" dirty="0"/>
              <a:t>The American College of Surgeons recommended the same guidelines,</a:t>
            </a:r>
            <a:r>
              <a:rPr lang="en-US" sz="2000" b="0" i="0" u="none" strike="noStrike" baseline="30000" dirty="0"/>
              <a:t>1</a:t>
            </a:r>
            <a:r>
              <a:rPr lang="en-US" sz="2000" b="0" i="0" u="none" strike="noStrike" baseline="0" dirty="0"/>
              <a:t> stating that surgeries should be reviewed with “a plan to minimize, postpone, or cancel electively scheduled operations, endoscopies, or other invasive procedures”</a:t>
            </a:r>
            <a:r>
              <a:rPr lang="en-US" sz="2000" b="0" i="0" u="none" strike="noStrike" baseline="30000" dirty="0"/>
              <a:t>2</a:t>
            </a:r>
          </a:p>
          <a:p>
            <a:pPr algn="l"/>
            <a:r>
              <a:rPr lang="en-US" sz="2000" b="0" i="0" u="none" strike="noStrike" baseline="0" dirty="0"/>
              <a:t>The week of March 23, 2020, only 10.6% of the nation’s hospitals reported they were still conducting elective surgeries</a:t>
            </a:r>
            <a:r>
              <a:rPr lang="en-US" sz="2000" b="0" i="0" u="none" strike="noStrike" baseline="30000" dirty="0"/>
              <a:t>3</a:t>
            </a:r>
          </a:p>
          <a:p>
            <a:pPr algn="l"/>
            <a:r>
              <a:rPr lang="en-US" sz="2000" dirty="0"/>
              <a:t>25% of institutions reported having increased wastage secondary to cancelled procedures</a:t>
            </a:r>
            <a:r>
              <a:rPr lang="en-US" sz="2000" baseline="30000" dirty="0"/>
              <a:t>3</a:t>
            </a:r>
          </a:p>
          <a:p>
            <a:pPr algn="l"/>
            <a:r>
              <a:rPr lang="en-US" sz="2000" b="0" i="0" u="none" strike="noStrike" dirty="0"/>
              <a:t>However, as elective surgeries resumed, blood shortages ensued</a:t>
            </a:r>
          </a:p>
        </p:txBody>
      </p:sp>
      <p:sp>
        <p:nvSpPr>
          <p:cNvPr id="5" name="TextBox 4">
            <a:extLst>
              <a:ext uri="{FF2B5EF4-FFF2-40B4-BE49-F238E27FC236}">
                <a16:creationId xmlns:a16="http://schemas.microsoft.com/office/drawing/2014/main" id="{9DA2E9EE-7516-465A-96A0-C1F9A18F8D5F}"/>
              </a:ext>
            </a:extLst>
          </p:cNvPr>
          <p:cNvSpPr txBox="1"/>
          <p:nvPr/>
        </p:nvSpPr>
        <p:spPr>
          <a:xfrm>
            <a:off x="838200" y="6304002"/>
            <a:ext cx="11150705" cy="553998"/>
          </a:xfrm>
          <a:prstGeom prst="rect">
            <a:avLst/>
          </a:prstGeom>
          <a:noFill/>
        </p:spPr>
        <p:txBody>
          <a:bodyPr wrap="square" rtlCol="0">
            <a:spAutoFit/>
          </a:bodyPr>
          <a:lstStyle/>
          <a:p>
            <a:r>
              <a:rPr lang="en-US" sz="1000" dirty="0"/>
              <a:t>1.https://rede.ecu.edu/</a:t>
            </a:r>
            <a:r>
              <a:rPr lang="en-US" sz="1000" dirty="0" err="1"/>
              <a:t>wpcontent</a:t>
            </a:r>
            <a:r>
              <a:rPr lang="en-US" sz="1000" dirty="0"/>
              <a:t>/pvuploads/sites/383/2018/04/CDCinterimGuidanceHealthcareFacilitiesCOVID-19.pdf</a:t>
            </a:r>
          </a:p>
          <a:p>
            <a:pPr algn="l"/>
            <a:r>
              <a:rPr lang="en-US" sz="1000" b="0" i="0" u="none" strike="noStrike" baseline="0" dirty="0">
                <a:solidFill>
                  <a:srgbClr val="000000"/>
                </a:solidFill>
              </a:rPr>
              <a:t>2- COVID-19: recommendations for management of elective surgical procedures.2020. Available at: </a:t>
            </a:r>
            <a:r>
              <a:rPr lang="en-US" sz="1000" b="0" i="0" u="none" strike="noStrike" baseline="0" dirty="0">
                <a:solidFill>
                  <a:srgbClr val="2197D2"/>
                </a:solidFill>
                <a:hlinkClick r:id="rId2"/>
              </a:rPr>
              <a:t>https://www.facs.org/covid-19/clinical-guidance/electivesurgery</a:t>
            </a:r>
            <a:endParaRPr lang="en-US" sz="1000" b="0" i="0" u="none" strike="noStrike" baseline="0" dirty="0">
              <a:solidFill>
                <a:srgbClr val="2197D2"/>
              </a:solidFill>
            </a:endParaRPr>
          </a:p>
          <a:p>
            <a:r>
              <a:rPr lang="en-US" sz="1000" dirty="0"/>
              <a:t>3-</a:t>
            </a:r>
            <a:r>
              <a:rPr lang="en-US" sz="1000" b="0" i="0" dirty="0">
                <a:solidFill>
                  <a:srgbClr val="333333"/>
                </a:solidFill>
                <a:effectLst/>
              </a:rPr>
              <a:t>Pagano MB, Rajbhandary S, Nunes E, Cohn CS. Transfusion services operations during the COVID‐19 pandemic: Results from AABB survey. </a:t>
            </a:r>
            <a:r>
              <a:rPr lang="en-US" sz="1000" b="0" i="1" dirty="0">
                <a:solidFill>
                  <a:srgbClr val="333333"/>
                </a:solidFill>
                <a:effectLst/>
              </a:rPr>
              <a:t>Transfusion (Philadelphia, Pa.)</a:t>
            </a:r>
            <a:r>
              <a:rPr lang="en-US" sz="1000" b="0" i="0" dirty="0">
                <a:solidFill>
                  <a:srgbClr val="333333"/>
                </a:solidFill>
                <a:effectLst/>
              </a:rPr>
              <a:t>. 2020;60:2760-2762</a:t>
            </a:r>
            <a:endParaRPr lang="en-US" sz="1000" b="0" i="0" dirty="0">
              <a:solidFill>
                <a:srgbClr val="333333"/>
              </a:solidFill>
              <a:effectLst/>
              <a:latin typeface="Helvetica Neue"/>
            </a:endParaRPr>
          </a:p>
        </p:txBody>
      </p:sp>
      <p:sp>
        <p:nvSpPr>
          <p:cNvPr id="7" name="Title 1">
            <a:extLst>
              <a:ext uri="{FF2B5EF4-FFF2-40B4-BE49-F238E27FC236}">
                <a16:creationId xmlns:a16="http://schemas.microsoft.com/office/drawing/2014/main" id="{A1358971-F3AC-4F82-885D-7820D15BB561}"/>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8" name="Picture 7">
            <a:extLst>
              <a:ext uri="{FF2B5EF4-FFF2-40B4-BE49-F238E27FC236}">
                <a16:creationId xmlns:a16="http://schemas.microsoft.com/office/drawing/2014/main" id="{A3EA26E9-076D-4FD6-97F7-4194D79678AD}"/>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45562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743B6-4B17-4DC2-B0C1-C41477060004}"/>
              </a:ext>
            </a:extLst>
          </p:cNvPr>
          <p:cNvSpPr>
            <a:spLocks noGrp="1"/>
          </p:cNvSpPr>
          <p:nvPr>
            <p:ph idx="1"/>
          </p:nvPr>
        </p:nvSpPr>
        <p:spPr>
          <a:xfrm>
            <a:off x="838200" y="2285487"/>
            <a:ext cx="10515600" cy="3526906"/>
          </a:xfrm>
        </p:spPr>
        <p:txBody>
          <a:bodyPr>
            <a:noAutofit/>
          </a:bodyPr>
          <a:lstStyle/>
          <a:p>
            <a:pPr marL="0" indent="0">
              <a:buNone/>
            </a:pPr>
            <a:r>
              <a:rPr lang="en-US" sz="2000" b="1" u="sng" dirty="0">
                <a:solidFill>
                  <a:schemeClr val="accent2"/>
                </a:solidFill>
              </a:rPr>
              <a:t>Effect of Covid-19 Pandemic on blood supply, transfusion services and blood bank operations:</a:t>
            </a:r>
            <a:endParaRPr lang="en-US" sz="2000" b="0" i="0" u="none" strike="noStrike" dirty="0">
              <a:solidFill>
                <a:schemeClr val="accent2"/>
              </a:solidFill>
            </a:endParaRPr>
          </a:p>
          <a:p>
            <a:r>
              <a:rPr lang="en-US" sz="2000" dirty="0"/>
              <a:t>Hospital transfusion services must ensure an adequate blood inventory for patients in need</a:t>
            </a:r>
          </a:p>
          <a:p>
            <a:r>
              <a:rPr lang="en-US" sz="2000" dirty="0"/>
              <a:t>In the setting of a pandemic in which routine community activities and hospital operations are disrupted, blood utilization and supply is uncertain</a:t>
            </a:r>
          </a:p>
          <a:p>
            <a:r>
              <a:rPr lang="en-US" sz="2000" dirty="0"/>
              <a:t>Transfusion services implemented several strategies to mitigate the risk of shortages</a:t>
            </a:r>
          </a:p>
          <a:p>
            <a:r>
              <a:rPr lang="en-US" sz="2000" dirty="0"/>
              <a:t>The combination of these strategies resulted in less utilization, which could have contributed to a gradual increase in wastage</a:t>
            </a:r>
            <a:r>
              <a:rPr lang="en-US" sz="2000" baseline="30000" dirty="0"/>
              <a:t>1</a:t>
            </a:r>
          </a:p>
          <a:p>
            <a:r>
              <a:rPr lang="en-US" sz="2000" dirty="0"/>
              <a:t>R</a:t>
            </a:r>
            <a:r>
              <a:rPr lang="en-US" sz="2000" b="0" i="0" u="none" strike="noStrike" baseline="0" dirty="0"/>
              <a:t>educing and managing blood product standing orders with the blood supplier is essential to minimizing waste, particularly in multi-site hospital systems with transfusion services located at each hospital</a:t>
            </a:r>
            <a:endParaRPr lang="en-US" sz="2000" baseline="30000" dirty="0"/>
          </a:p>
        </p:txBody>
      </p:sp>
      <p:sp>
        <p:nvSpPr>
          <p:cNvPr id="4" name="TextBox 3">
            <a:extLst>
              <a:ext uri="{FF2B5EF4-FFF2-40B4-BE49-F238E27FC236}">
                <a16:creationId xmlns:a16="http://schemas.microsoft.com/office/drawing/2014/main" id="{592D90FE-EA97-4055-9065-9CFDE368AC23}"/>
              </a:ext>
            </a:extLst>
          </p:cNvPr>
          <p:cNvSpPr txBox="1"/>
          <p:nvPr/>
        </p:nvSpPr>
        <p:spPr>
          <a:xfrm>
            <a:off x="838200" y="6611779"/>
            <a:ext cx="10252295" cy="246221"/>
          </a:xfrm>
          <a:prstGeom prst="rect">
            <a:avLst/>
          </a:prstGeom>
          <a:noFill/>
        </p:spPr>
        <p:txBody>
          <a:bodyPr wrap="square" rtlCol="0">
            <a:spAutoFit/>
          </a:bodyPr>
          <a:lstStyle/>
          <a:p>
            <a:r>
              <a:rPr lang="en-US" sz="1000" dirty="0"/>
              <a:t>1-</a:t>
            </a:r>
            <a:r>
              <a:rPr lang="en-US" sz="1000" b="0" i="0" dirty="0">
                <a:solidFill>
                  <a:srgbClr val="333333"/>
                </a:solidFill>
                <a:effectLst/>
              </a:rPr>
              <a:t>Pagano MB, Rajbhandary S, Nunes E, Cohn CS. Transfusion services operations during the COVID‐19 pandemic: Results from AABB survey. </a:t>
            </a:r>
            <a:r>
              <a:rPr lang="en-US" sz="1000" b="0" i="1" dirty="0">
                <a:solidFill>
                  <a:srgbClr val="333333"/>
                </a:solidFill>
                <a:effectLst/>
              </a:rPr>
              <a:t>Transfusion (Philadelphia, Pa.)</a:t>
            </a:r>
            <a:r>
              <a:rPr lang="en-US" sz="1000" b="0" i="0" dirty="0">
                <a:solidFill>
                  <a:srgbClr val="333333"/>
                </a:solidFill>
                <a:effectLst/>
              </a:rPr>
              <a:t>. 2020;60:2760-2762.</a:t>
            </a:r>
          </a:p>
        </p:txBody>
      </p:sp>
      <p:sp>
        <p:nvSpPr>
          <p:cNvPr id="10" name="Title 1">
            <a:extLst>
              <a:ext uri="{FF2B5EF4-FFF2-40B4-BE49-F238E27FC236}">
                <a16:creationId xmlns:a16="http://schemas.microsoft.com/office/drawing/2014/main" id="{E688DB7A-1046-481C-9A97-43B4AB5C8C60}"/>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05F8181F-AAD8-475D-8B10-BF0F6BD84BFD}"/>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96127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743B6-4B17-4DC2-B0C1-C41477060004}"/>
              </a:ext>
            </a:extLst>
          </p:cNvPr>
          <p:cNvSpPr>
            <a:spLocks noGrp="1"/>
          </p:cNvSpPr>
          <p:nvPr>
            <p:ph idx="1"/>
          </p:nvPr>
        </p:nvSpPr>
        <p:spPr>
          <a:xfrm>
            <a:off x="838200" y="2271547"/>
            <a:ext cx="10515600" cy="4293756"/>
          </a:xfrm>
        </p:spPr>
        <p:txBody>
          <a:bodyPr>
            <a:normAutofit/>
          </a:bodyPr>
          <a:lstStyle/>
          <a:p>
            <a:pPr marL="0" indent="0">
              <a:buNone/>
            </a:pPr>
            <a:r>
              <a:rPr lang="en-US" sz="2000" b="1" u="sng" dirty="0">
                <a:solidFill>
                  <a:schemeClr val="accent2"/>
                </a:solidFill>
              </a:rPr>
              <a:t>Effect of Covid-19 Pandemic on blood supply, transfusion services and blood bank operations:</a:t>
            </a:r>
          </a:p>
          <a:p>
            <a:pPr algn="l"/>
            <a:r>
              <a:rPr lang="en-US" sz="2000" b="0" i="0" u="none" strike="noStrike" baseline="0" dirty="0"/>
              <a:t>T</a:t>
            </a:r>
            <a:r>
              <a:rPr lang="en-US" sz="2000" dirty="0"/>
              <a:t>he </a:t>
            </a:r>
            <a:r>
              <a:rPr lang="en-US" sz="2000" b="0" i="0" u="none" strike="noStrike" baseline="0" dirty="0"/>
              <a:t>pandemic affected both </a:t>
            </a:r>
            <a:r>
              <a:rPr lang="en-US" sz="2000" b="0" i="0" u="sng" strike="noStrike" baseline="0" dirty="0"/>
              <a:t>the work force</a:t>
            </a:r>
            <a:r>
              <a:rPr lang="en-US" sz="2000" b="0" i="0" strike="noStrike" baseline="0" dirty="0"/>
              <a:t> </a:t>
            </a:r>
            <a:r>
              <a:rPr lang="en-US" sz="2000" b="0" i="0" u="none" strike="noStrike" baseline="0" dirty="0"/>
              <a:t>and </a:t>
            </a:r>
            <a:r>
              <a:rPr lang="en-US" sz="2000" b="0" i="0" u="sng" strike="noStrike" baseline="0" dirty="0"/>
              <a:t>blood supply</a:t>
            </a:r>
          </a:p>
          <a:p>
            <a:pPr algn="l"/>
            <a:r>
              <a:rPr lang="en-US" sz="2000" b="0" i="0" u="none" strike="noStrike" baseline="0" dirty="0"/>
              <a:t>Although many employees were encouraged or required to work remotely during the COVID-19 pandemic, this is not always an option for laboratory professionals</a:t>
            </a:r>
          </a:p>
          <a:p>
            <a:pPr algn="l"/>
            <a:r>
              <a:rPr lang="en-US" sz="2000" b="0" i="0" u="none" strike="noStrike" baseline="0" dirty="0"/>
              <a:t>To provide necessary transfusion support and to prepare and modify blood products, blood bank employees must be physically present in the laboratory at all times</a:t>
            </a:r>
          </a:p>
          <a:p>
            <a:pPr algn="l"/>
            <a:r>
              <a:rPr lang="en-US" sz="2000" b="0" i="0" u="none" strike="noStrike" baseline="0" dirty="0"/>
              <a:t>To promote social distancing, labs had to offset shift hours across the operation </a:t>
            </a:r>
            <a:r>
              <a:rPr lang="en-US" sz="2000" dirty="0"/>
              <a:t>to </a:t>
            </a:r>
            <a:r>
              <a:rPr lang="en-US" sz="2000" b="0" i="0" u="none" strike="noStrike" baseline="0" dirty="0"/>
              <a:t>evenly distribute staff across a 24-hour period</a:t>
            </a:r>
          </a:p>
          <a:p>
            <a:pPr algn="l"/>
            <a:r>
              <a:rPr lang="en-US" sz="2000" b="0" i="0" u="none" strike="noStrike" baseline="0" dirty="0"/>
              <a:t>Plans were </a:t>
            </a:r>
            <a:r>
              <a:rPr lang="en-US" sz="2000" dirty="0"/>
              <a:t>put in </a:t>
            </a:r>
            <a:r>
              <a:rPr lang="en-US" sz="2000" b="0" i="0" u="none" strike="noStrike" baseline="0" dirty="0"/>
              <a:t>place to continue operations if multiple staff members became infected</a:t>
            </a:r>
          </a:p>
          <a:p>
            <a:pPr algn="l"/>
            <a:r>
              <a:rPr lang="en-US" sz="2000" dirty="0"/>
              <a:t>Despite these measures, critical staff shortages were observed</a:t>
            </a:r>
            <a:endParaRPr lang="en-US" sz="2000" b="1" u="sng" baseline="30000" dirty="0"/>
          </a:p>
        </p:txBody>
      </p:sp>
      <p:sp>
        <p:nvSpPr>
          <p:cNvPr id="9" name="Title 1">
            <a:extLst>
              <a:ext uri="{FF2B5EF4-FFF2-40B4-BE49-F238E27FC236}">
                <a16:creationId xmlns:a16="http://schemas.microsoft.com/office/drawing/2014/main" id="{67375CD5-F88E-4759-9D2F-100CEA29D7A8}"/>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44520BA5-EB04-4E76-9B98-35A089247F84}"/>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24012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743B6-4B17-4DC2-B0C1-C41477060004}"/>
              </a:ext>
            </a:extLst>
          </p:cNvPr>
          <p:cNvSpPr>
            <a:spLocks noGrp="1"/>
          </p:cNvSpPr>
          <p:nvPr>
            <p:ph idx="1"/>
          </p:nvPr>
        </p:nvSpPr>
        <p:spPr>
          <a:xfrm>
            <a:off x="838200" y="1834956"/>
            <a:ext cx="10515600" cy="582322"/>
          </a:xfrm>
        </p:spPr>
        <p:txBody>
          <a:bodyPr>
            <a:normAutofit/>
          </a:bodyPr>
          <a:lstStyle/>
          <a:p>
            <a:pPr marL="0" indent="0">
              <a:buNone/>
            </a:pPr>
            <a:r>
              <a:rPr lang="en-US" sz="2000" b="1" u="sng" dirty="0">
                <a:solidFill>
                  <a:schemeClr val="accent2"/>
                </a:solidFill>
              </a:rPr>
              <a:t>Effect of Covid-19 Pandemic on blood supply, transfusion services and blood bank operations:</a:t>
            </a:r>
          </a:p>
        </p:txBody>
      </p:sp>
      <p:pic>
        <p:nvPicPr>
          <p:cNvPr id="7" name="Picture 6">
            <a:extLst>
              <a:ext uri="{FF2B5EF4-FFF2-40B4-BE49-F238E27FC236}">
                <a16:creationId xmlns:a16="http://schemas.microsoft.com/office/drawing/2014/main" id="{AB1A5C84-1E5A-4AC2-9EE5-CC2512C2F560}"/>
              </a:ext>
            </a:extLst>
          </p:cNvPr>
          <p:cNvPicPr>
            <a:picLocks noChangeAspect="1"/>
          </p:cNvPicPr>
          <p:nvPr/>
        </p:nvPicPr>
        <p:blipFill>
          <a:blip r:embed="rId3" cstate="print"/>
          <a:stretch>
            <a:fillRect/>
          </a:stretch>
        </p:blipFill>
        <p:spPr>
          <a:xfrm>
            <a:off x="2704806" y="2168092"/>
            <a:ext cx="6782388" cy="4289798"/>
          </a:xfrm>
          <a:prstGeom prst="rect">
            <a:avLst/>
          </a:prstGeom>
        </p:spPr>
      </p:pic>
      <p:sp>
        <p:nvSpPr>
          <p:cNvPr id="8" name="TextBox 7">
            <a:extLst>
              <a:ext uri="{FF2B5EF4-FFF2-40B4-BE49-F238E27FC236}">
                <a16:creationId xmlns:a16="http://schemas.microsoft.com/office/drawing/2014/main" id="{D929ED17-2386-459F-80E1-59DCC436ADA9}"/>
              </a:ext>
            </a:extLst>
          </p:cNvPr>
          <p:cNvSpPr txBox="1"/>
          <p:nvPr/>
        </p:nvSpPr>
        <p:spPr>
          <a:xfrm>
            <a:off x="838200" y="6457890"/>
            <a:ext cx="10680663" cy="400110"/>
          </a:xfrm>
          <a:prstGeom prst="rect">
            <a:avLst/>
          </a:prstGeom>
          <a:noFill/>
        </p:spPr>
        <p:txBody>
          <a:bodyPr wrap="square" rtlCol="0">
            <a:spAutoFit/>
          </a:bodyPr>
          <a:lstStyle/>
          <a:p>
            <a:r>
              <a:rPr lang="en-US" sz="1000" b="0" i="0" dirty="0">
                <a:solidFill>
                  <a:srgbClr val="212121"/>
                </a:solidFill>
                <a:effectLst/>
                <a:latin typeface="BlinkMacSystemFont"/>
              </a:rPr>
              <a:t>Garcia E, Kundu I, Kelly M, Soles R. The American Society for Clinical Pathology 2020 Vacancy Survey of Medical Laboratories in the United States. Am J Clin </a:t>
            </a:r>
            <a:r>
              <a:rPr lang="en-US" sz="1000" b="0" i="0" dirty="0" err="1">
                <a:solidFill>
                  <a:srgbClr val="212121"/>
                </a:solidFill>
                <a:effectLst/>
                <a:latin typeface="BlinkMacSystemFont"/>
              </a:rPr>
              <a:t>Pathol</a:t>
            </a:r>
            <a:r>
              <a:rPr lang="en-US" sz="1000" b="0" i="0" dirty="0">
                <a:solidFill>
                  <a:srgbClr val="212121"/>
                </a:solidFill>
                <a:effectLst/>
                <a:latin typeface="BlinkMacSystemFont"/>
              </a:rPr>
              <a:t>. 2021 Dec 1:aqab197. </a:t>
            </a:r>
            <a:r>
              <a:rPr lang="en-US" sz="1000" b="0" i="0" dirty="0" err="1">
                <a:solidFill>
                  <a:srgbClr val="212121"/>
                </a:solidFill>
                <a:effectLst/>
                <a:latin typeface="BlinkMacSystemFont"/>
              </a:rPr>
              <a:t>doi</a:t>
            </a:r>
            <a:r>
              <a:rPr lang="en-US" sz="1000" b="0" i="0" dirty="0">
                <a:solidFill>
                  <a:srgbClr val="212121"/>
                </a:solidFill>
                <a:effectLst/>
                <a:latin typeface="BlinkMacSystemFont"/>
              </a:rPr>
              <a:t>: 10.1093/</a:t>
            </a:r>
            <a:r>
              <a:rPr lang="en-US" sz="1000" b="0" i="0" dirty="0" err="1">
                <a:solidFill>
                  <a:srgbClr val="212121"/>
                </a:solidFill>
                <a:effectLst/>
                <a:latin typeface="BlinkMacSystemFont"/>
              </a:rPr>
              <a:t>ajcp</a:t>
            </a:r>
            <a:r>
              <a:rPr lang="en-US" sz="1000" b="0" i="0" dirty="0">
                <a:solidFill>
                  <a:srgbClr val="212121"/>
                </a:solidFill>
                <a:effectLst/>
                <a:latin typeface="BlinkMacSystemFont"/>
              </a:rPr>
              <a:t>/aqab197. </a:t>
            </a:r>
            <a:r>
              <a:rPr lang="en-US" sz="1000" b="0" i="0" dirty="0" err="1">
                <a:solidFill>
                  <a:srgbClr val="212121"/>
                </a:solidFill>
                <a:effectLst/>
                <a:latin typeface="BlinkMacSystemFont"/>
              </a:rPr>
              <a:t>Epub</a:t>
            </a:r>
            <a:r>
              <a:rPr lang="en-US" sz="1000" b="0" i="0" dirty="0">
                <a:solidFill>
                  <a:srgbClr val="212121"/>
                </a:solidFill>
                <a:effectLst/>
                <a:latin typeface="BlinkMacSystemFont"/>
              </a:rPr>
              <a:t> ahead of print. PMID: 34864855.</a:t>
            </a:r>
            <a:endParaRPr lang="en-US" sz="1000" dirty="0"/>
          </a:p>
        </p:txBody>
      </p:sp>
      <p:sp>
        <p:nvSpPr>
          <p:cNvPr id="11" name="Title 1">
            <a:extLst>
              <a:ext uri="{FF2B5EF4-FFF2-40B4-BE49-F238E27FC236}">
                <a16:creationId xmlns:a16="http://schemas.microsoft.com/office/drawing/2014/main" id="{684BE536-C21B-4E41-A4A7-8EE9492D7EFE}"/>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9" name="Picture 8">
            <a:extLst>
              <a:ext uri="{FF2B5EF4-FFF2-40B4-BE49-F238E27FC236}">
                <a16:creationId xmlns:a16="http://schemas.microsoft.com/office/drawing/2014/main" id="{921BA328-7E7C-4E08-8210-8ACA651F6C46}"/>
              </a:ext>
            </a:extLst>
          </p:cNvPr>
          <p:cNvPicPr>
            <a:picLocks noChangeAspect="1"/>
          </p:cNvPicPr>
          <p:nvPr/>
        </p:nvPicPr>
        <p:blipFill>
          <a:blip r:embed="rId4"/>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67118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2A7E0-B79B-4242-A2E1-AF11A3F5178B}"/>
              </a:ext>
            </a:extLst>
          </p:cNvPr>
          <p:cNvSpPr>
            <a:spLocks noGrp="1"/>
          </p:cNvSpPr>
          <p:nvPr>
            <p:ph idx="1"/>
          </p:nvPr>
        </p:nvSpPr>
        <p:spPr>
          <a:xfrm>
            <a:off x="838200" y="2275589"/>
            <a:ext cx="10515600" cy="3380118"/>
          </a:xfrm>
        </p:spPr>
        <p:txBody>
          <a:bodyPr>
            <a:normAutofit/>
          </a:bodyPr>
          <a:lstStyle/>
          <a:p>
            <a:pPr marL="0" indent="0">
              <a:buNone/>
            </a:pPr>
            <a:r>
              <a:rPr lang="en-US" sz="2000" b="1" u="sng" dirty="0">
                <a:solidFill>
                  <a:schemeClr val="accent2"/>
                </a:solidFill>
              </a:rPr>
              <a:t>Effect of Covid-19 Pandemic on blood supply, Transfusion Services and </a:t>
            </a:r>
            <a:r>
              <a:rPr lang="en-US" sz="2000" b="1" u="sng" dirty="0" err="1">
                <a:solidFill>
                  <a:schemeClr val="accent2"/>
                </a:solidFill>
              </a:rPr>
              <a:t>Bloob</a:t>
            </a:r>
            <a:r>
              <a:rPr lang="en-US" sz="2000" b="1" u="sng" dirty="0">
                <a:solidFill>
                  <a:schemeClr val="accent2"/>
                </a:solidFill>
              </a:rPr>
              <a:t> Bank Operations:</a:t>
            </a:r>
          </a:p>
          <a:p>
            <a:r>
              <a:rPr lang="en-US" sz="2000" dirty="0"/>
              <a:t>The pandemic has disrupted the staffing of laboratory personnel and the stream of incoming graduates</a:t>
            </a:r>
            <a:r>
              <a:rPr lang="en-US" sz="2000" baseline="30000" dirty="0"/>
              <a:t>1</a:t>
            </a:r>
          </a:p>
          <a:p>
            <a:r>
              <a:rPr lang="en-US" sz="2000" dirty="0"/>
              <a:t>Addressing the current and future needs of the laboratory workforce requires a collective effort by stakeholders at all levels</a:t>
            </a:r>
          </a:p>
        </p:txBody>
      </p:sp>
      <p:sp>
        <p:nvSpPr>
          <p:cNvPr id="5" name="TextBox 4">
            <a:extLst>
              <a:ext uri="{FF2B5EF4-FFF2-40B4-BE49-F238E27FC236}">
                <a16:creationId xmlns:a16="http://schemas.microsoft.com/office/drawing/2014/main" id="{52BA52BE-B2BA-4FC1-A143-59F8710A1967}"/>
              </a:ext>
            </a:extLst>
          </p:cNvPr>
          <p:cNvSpPr txBox="1"/>
          <p:nvPr/>
        </p:nvSpPr>
        <p:spPr>
          <a:xfrm>
            <a:off x="838200" y="6457890"/>
            <a:ext cx="10680663" cy="400110"/>
          </a:xfrm>
          <a:prstGeom prst="rect">
            <a:avLst/>
          </a:prstGeom>
          <a:noFill/>
        </p:spPr>
        <p:txBody>
          <a:bodyPr wrap="square" rtlCol="0">
            <a:spAutoFit/>
          </a:bodyPr>
          <a:lstStyle/>
          <a:p>
            <a:r>
              <a:rPr lang="en-US" sz="1000" b="0" i="0" dirty="0">
                <a:solidFill>
                  <a:srgbClr val="212121"/>
                </a:solidFill>
                <a:effectLst/>
                <a:latin typeface="BlinkMacSystemFont"/>
              </a:rPr>
              <a:t>Garcia E, Kundu I, Kelly M, Soles R. The American Society for Clinical Pathology 2020 Vacancy Survey of Medical Laboratories in the United States. Am J Clin </a:t>
            </a:r>
            <a:r>
              <a:rPr lang="en-US" sz="1000" b="0" i="0" dirty="0" err="1">
                <a:solidFill>
                  <a:srgbClr val="212121"/>
                </a:solidFill>
                <a:effectLst/>
                <a:latin typeface="BlinkMacSystemFont"/>
              </a:rPr>
              <a:t>Pathol</a:t>
            </a:r>
            <a:r>
              <a:rPr lang="en-US" sz="1000" b="0" i="0" dirty="0">
                <a:solidFill>
                  <a:srgbClr val="212121"/>
                </a:solidFill>
                <a:effectLst/>
                <a:latin typeface="BlinkMacSystemFont"/>
              </a:rPr>
              <a:t>. 2021 Dec 1:aqab197. </a:t>
            </a:r>
            <a:r>
              <a:rPr lang="en-US" sz="1000" b="0" i="0" dirty="0" err="1">
                <a:solidFill>
                  <a:srgbClr val="212121"/>
                </a:solidFill>
                <a:effectLst/>
                <a:latin typeface="BlinkMacSystemFont"/>
              </a:rPr>
              <a:t>doi</a:t>
            </a:r>
            <a:r>
              <a:rPr lang="en-US" sz="1000" b="0" i="0" dirty="0">
                <a:solidFill>
                  <a:srgbClr val="212121"/>
                </a:solidFill>
                <a:effectLst/>
                <a:latin typeface="BlinkMacSystemFont"/>
              </a:rPr>
              <a:t>: 10.1093/</a:t>
            </a:r>
            <a:r>
              <a:rPr lang="en-US" sz="1000" b="0" i="0" dirty="0" err="1">
                <a:solidFill>
                  <a:srgbClr val="212121"/>
                </a:solidFill>
                <a:effectLst/>
                <a:latin typeface="BlinkMacSystemFont"/>
              </a:rPr>
              <a:t>ajcp</a:t>
            </a:r>
            <a:r>
              <a:rPr lang="en-US" sz="1000" b="0" i="0" dirty="0">
                <a:solidFill>
                  <a:srgbClr val="212121"/>
                </a:solidFill>
                <a:effectLst/>
                <a:latin typeface="BlinkMacSystemFont"/>
              </a:rPr>
              <a:t>/aqab197. </a:t>
            </a:r>
            <a:r>
              <a:rPr lang="en-US" sz="1000" b="0" i="0" dirty="0" err="1">
                <a:solidFill>
                  <a:srgbClr val="212121"/>
                </a:solidFill>
                <a:effectLst/>
                <a:latin typeface="BlinkMacSystemFont"/>
              </a:rPr>
              <a:t>Epub</a:t>
            </a:r>
            <a:r>
              <a:rPr lang="en-US" sz="1000" b="0" i="0" dirty="0">
                <a:solidFill>
                  <a:srgbClr val="212121"/>
                </a:solidFill>
                <a:effectLst/>
                <a:latin typeface="BlinkMacSystemFont"/>
              </a:rPr>
              <a:t> ahead of print. PMID: 34864855.</a:t>
            </a:r>
            <a:endParaRPr lang="en-US" sz="1000" dirty="0"/>
          </a:p>
        </p:txBody>
      </p:sp>
      <p:sp>
        <p:nvSpPr>
          <p:cNvPr id="8" name="Title 1">
            <a:extLst>
              <a:ext uri="{FF2B5EF4-FFF2-40B4-BE49-F238E27FC236}">
                <a16:creationId xmlns:a16="http://schemas.microsoft.com/office/drawing/2014/main" id="{5B43754C-17E7-4B1D-A446-F7F752418D3A}"/>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2DA279CF-6DE0-4166-9ABA-F4509B1B4B28}"/>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04577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743B6-4B17-4DC2-B0C1-C41477060004}"/>
              </a:ext>
            </a:extLst>
          </p:cNvPr>
          <p:cNvSpPr>
            <a:spLocks noGrp="1"/>
          </p:cNvSpPr>
          <p:nvPr>
            <p:ph idx="1"/>
          </p:nvPr>
        </p:nvSpPr>
        <p:spPr>
          <a:xfrm>
            <a:off x="838200" y="2278576"/>
            <a:ext cx="10906218" cy="3364636"/>
          </a:xfrm>
        </p:spPr>
        <p:txBody>
          <a:bodyPr>
            <a:noAutofit/>
          </a:bodyPr>
          <a:lstStyle/>
          <a:p>
            <a:pPr marL="0" indent="0">
              <a:buNone/>
            </a:pPr>
            <a:r>
              <a:rPr lang="en-US" sz="2000" b="1" u="sng" dirty="0">
                <a:solidFill>
                  <a:schemeClr val="accent2"/>
                </a:solidFill>
              </a:rPr>
              <a:t>Effect of Covid-19 Pandemic on blood supply, transfusion services and blood bank operations:</a:t>
            </a:r>
          </a:p>
          <a:p>
            <a:pPr algn="l"/>
            <a:r>
              <a:rPr lang="en-US" sz="2000" dirty="0"/>
              <a:t>P</a:t>
            </a:r>
            <a:r>
              <a:rPr lang="en-US" sz="2000" i="0" u="none" strike="noStrike" baseline="0" dirty="0"/>
              <a:t>er the American Association of Blood Banks (AABB), 33,000 units of blood are needed daily to meet patient needs</a:t>
            </a:r>
            <a:r>
              <a:rPr lang="en-US" sz="2000" baseline="30000" dirty="0"/>
              <a:t>1</a:t>
            </a:r>
            <a:endParaRPr lang="en-US" sz="2000" i="0" u="none" strike="noStrike" baseline="30000" dirty="0"/>
          </a:p>
          <a:p>
            <a:r>
              <a:rPr lang="en-US" sz="2000" dirty="0"/>
              <a:t>As a result, h</a:t>
            </a:r>
            <a:r>
              <a:rPr lang="en-US" sz="2000" i="0" u="none" strike="noStrike" baseline="0" dirty="0"/>
              <a:t>ospitals developed strategies to adapt to blood supply shortages and blood banks </a:t>
            </a:r>
            <a:r>
              <a:rPr lang="en-US" sz="2000" dirty="0"/>
              <a:t>implemented prospective audits of red blood cell and platelet orders</a:t>
            </a:r>
            <a:r>
              <a:rPr lang="en-US" sz="2000" baseline="30000" dirty="0"/>
              <a:t>2</a:t>
            </a:r>
            <a:endParaRPr lang="en-US" sz="2000" dirty="0"/>
          </a:p>
          <a:p>
            <a:r>
              <a:rPr lang="en-US" sz="2000" dirty="0"/>
              <a:t>For RBC transfusions, most institutions lowered the hemoglobin threshold to 7 g/dL, and a minority decreased it to less than 7 g/dL</a:t>
            </a:r>
          </a:p>
          <a:p>
            <a:r>
              <a:rPr lang="en-US" sz="2000" dirty="0"/>
              <a:t>For platelet transfusions, a minority of institutions lowered platelet count thresholds for transfusion, discontinued prophylactic transfusions, or implemented process changes such as splitting units or extending expiration from day 5 to day 7</a:t>
            </a:r>
          </a:p>
          <a:p>
            <a:r>
              <a:rPr lang="en-US" sz="2000" dirty="0"/>
              <a:t>Between 60 and 76% of institutions implemented more than one strategy</a:t>
            </a:r>
            <a:endParaRPr lang="en-US" sz="2000" u="sng" baseline="30000" dirty="0"/>
          </a:p>
        </p:txBody>
      </p:sp>
      <p:sp>
        <p:nvSpPr>
          <p:cNvPr id="4" name="TextBox 3">
            <a:extLst>
              <a:ext uri="{FF2B5EF4-FFF2-40B4-BE49-F238E27FC236}">
                <a16:creationId xmlns:a16="http://schemas.microsoft.com/office/drawing/2014/main" id="{592D90FE-EA97-4055-9065-9CFDE368AC23}"/>
              </a:ext>
            </a:extLst>
          </p:cNvPr>
          <p:cNvSpPr txBox="1"/>
          <p:nvPr/>
        </p:nvSpPr>
        <p:spPr>
          <a:xfrm>
            <a:off x="838200" y="6457890"/>
            <a:ext cx="11940465" cy="400110"/>
          </a:xfrm>
          <a:prstGeom prst="rect">
            <a:avLst/>
          </a:prstGeom>
          <a:noFill/>
        </p:spPr>
        <p:txBody>
          <a:bodyPr wrap="square" rtlCol="0">
            <a:spAutoFit/>
          </a:bodyPr>
          <a:lstStyle/>
          <a:p>
            <a:r>
              <a:rPr lang="en-US" sz="1000" dirty="0"/>
              <a:t>1. </a:t>
            </a:r>
            <a:r>
              <a:rPr lang="en-US" sz="1000" b="0" i="0" u="none" strike="noStrike" baseline="0" dirty="0"/>
              <a:t>Message to blood donors during the COVID-19 pandemic. AABB: Bethesda, MD; 2020. p. 2.</a:t>
            </a:r>
            <a:endParaRPr lang="en-US" sz="1000" dirty="0"/>
          </a:p>
          <a:p>
            <a:r>
              <a:rPr lang="en-US" sz="1000" b="0" i="0" dirty="0">
                <a:solidFill>
                  <a:srgbClr val="333333"/>
                </a:solidFill>
                <a:effectLst/>
              </a:rPr>
              <a:t>2. Pagano MB, Rajbhandary S, Nunes E, Cohn CS. Transfusion services operations during the COVID‐19 pandemic: Results from AABB survey. </a:t>
            </a:r>
            <a:r>
              <a:rPr lang="en-US" sz="1000" b="0" i="1" dirty="0">
                <a:solidFill>
                  <a:srgbClr val="333333"/>
                </a:solidFill>
                <a:effectLst/>
              </a:rPr>
              <a:t>Transfusion (Philadelphia, Pa.)</a:t>
            </a:r>
            <a:r>
              <a:rPr lang="en-US" sz="1000" b="0" i="0" dirty="0">
                <a:solidFill>
                  <a:srgbClr val="333333"/>
                </a:solidFill>
                <a:effectLst/>
              </a:rPr>
              <a:t>. 2020;60:2760-2762.</a:t>
            </a:r>
          </a:p>
        </p:txBody>
      </p:sp>
      <p:sp>
        <p:nvSpPr>
          <p:cNvPr id="10" name="Title 1">
            <a:extLst>
              <a:ext uri="{FF2B5EF4-FFF2-40B4-BE49-F238E27FC236}">
                <a16:creationId xmlns:a16="http://schemas.microsoft.com/office/drawing/2014/main" id="{A8855A71-4BF3-4FA7-8766-BBDDA3629818}"/>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67D5409E-1599-4F3F-A160-B8AD67A83207}"/>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94241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C52D1-48BC-4F60-93AF-6846FFDC8265}"/>
              </a:ext>
            </a:extLst>
          </p:cNvPr>
          <p:cNvSpPr>
            <a:spLocks noGrp="1"/>
          </p:cNvSpPr>
          <p:nvPr>
            <p:ph idx="1"/>
          </p:nvPr>
        </p:nvSpPr>
        <p:spPr>
          <a:xfrm>
            <a:off x="836720" y="2380243"/>
            <a:ext cx="10161233" cy="3760363"/>
          </a:xfrm>
        </p:spPr>
        <p:txBody>
          <a:bodyPr>
            <a:noAutofit/>
          </a:bodyPr>
          <a:lstStyle/>
          <a:p>
            <a:pPr algn="l"/>
            <a:r>
              <a:rPr lang="en-US" sz="2000" dirty="0"/>
              <a:t>T</a:t>
            </a:r>
            <a:r>
              <a:rPr lang="en-US" sz="2000" b="0" i="0" u="none" strike="noStrike" baseline="0" dirty="0"/>
              <a:t>he severe limitation of available health care resources and the growing shortage of donor blood support the rapid implementation of Patient Blood Management (PBM)</a:t>
            </a:r>
            <a:endParaRPr lang="en-US" sz="2000" dirty="0"/>
          </a:p>
          <a:p>
            <a:pPr algn="l"/>
            <a:r>
              <a:rPr lang="en-US" sz="2000" dirty="0"/>
              <a:t>PBM is defined as “getting the right blood to the right patient at the right time”</a:t>
            </a:r>
            <a:r>
              <a:rPr lang="en-US" sz="2000" baseline="30000" dirty="0"/>
              <a:t>1</a:t>
            </a:r>
          </a:p>
          <a:p>
            <a:pPr algn="l"/>
            <a:r>
              <a:rPr lang="en-US" sz="2000" b="0" i="0" u="none" strike="noStrike" baseline="0" dirty="0"/>
              <a:t>PBM is a multidisciplinary, evidence-based strategy in which the need for blood products is managed in order to provide better patient outcomes and appropriate stewardship of a limited resource while reducing health care costs</a:t>
            </a:r>
            <a:r>
              <a:rPr lang="en-US" sz="2000" b="0" i="0" u="none" strike="noStrike" baseline="30000" dirty="0"/>
              <a:t>1</a:t>
            </a:r>
          </a:p>
          <a:p>
            <a:pPr algn="l"/>
            <a:r>
              <a:rPr lang="en-US" sz="2000" b="0" i="0" u="none" strike="noStrike" baseline="0" dirty="0"/>
              <a:t>The primary goal of PBM is to ensure optimal decision support using evidence-based guidelines and transfusing the most appropriate blood products with the minimum dose required for the clinical situation</a:t>
            </a:r>
            <a:r>
              <a:rPr lang="en-US" sz="2000" baseline="30000" dirty="0"/>
              <a:t>2</a:t>
            </a:r>
            <a:endParaRPr lang="en-US" sz="2000" b="0" i="0" u="none" strike="noStrike" baseline="30000" dirty="0"/>
          </a:p>
          <a:p>
            <a:pPr algn="l"/>
            <a:r>
              <a:rPr lang="en-US" sz="2000" b="0" i="0" u="none" strike="noStrike" baseline="0" dirty="0"/>
              <a:t>PBM and bloodless medicine programs are now priorities throughout national and international health systems</a:t>
            </a:r>
            <a:r>
              <a:rPr lang="en-US" sz="2000" baseline="30000" dirty="0"/>
              <a:t>3</a:t>
            </a:r>
          </a:p>
        </p:txBody>
      </p:sp>
      <p:sp>
        <p:nvSpPr>
          <p:cNvPr id="5" name="TextBox 4">
            <a:extLst>
              <a:ext uri="{FF2B5EF4-FFF2-40B4-BE49-F238E27FC236}">
                <a16:creationId xmlns:a16="http://schemas.microsoft.com/office/drawing/2014/main" id="{6D63DB6D-138B-4EBB-92EC-1DFF68EFA0CF}"/>
              </a:ext>
            </a:extLst>
          </p:cNvPr>
          <p:cNvSpPr txBox="1"/>
          <p:nvPr/>
        </p:nvSpPr>
        <p:spPr>
          <a:xfrm>
            <a:off x="836720" y="6150114"/>
            <a:ext cx="10515600" cy="707886"/>
          </a:xfrm>
          <a:prstGeom prst="rect">
            <a:avLst/>
          </a:prstGeom>
          <a:noFill/>
        </p:spPr>
        <p:txBody>
          <a:bodyPr wrap="square" rtlCol="0">
            <a:spAutoFit/>
          </a:bodyPr>
          <a:lstStyle/>
          <a:p>
            <a:pPr algn="l"/>
            <a:r>
              <a:rPr lang="en-US" sz="1000" dirty="0"/>
              <a:t>1-</a:t>
            </a:r>
            <a:r>
              <a:rPr lang="en-US" sz="1000" b="0" i="0" u="none" strike="noStrike" baseline="0" dirty="0"/>
              <a:t>www.ifpbm.org</a:t>
            </a:r>
            <a:endParaRPr lang="en-US" sz="1000" dirty="0"/>
          </a:p>
          <a:p>
            <a:pPr algn="l"/>
            <a:r>
              <a:rPr lang="en-US" sz="1000" dirty="0"/>
              <a:t>2</a:t>
            </a:r>
            <a:r>
              <a:rPr lang="en-US" sz="1000" b="0" i="0" u="none" strike="noStrike" baseline="0" dirty="0"/>
              <a:t>- Mehra T, Seifert B, Bravo-Reiter S, et al. Implementation of a patient blood management monitoring and feedback program significantly reduces transfusions and costs. Transfusion 2015;55(12):2807–15.</a:t>
            </a:r>
          </a:p>
          <a:p>
            <a:pPr algn="l"/>
            <a:r>
              <a:rPr lang="en-US" sz="1000" dirty="0"/>
              <a:t>3-</a:t>
            </a:r>
            <a:r>
              <a:rPr lang="en-US" sz="1000" b="0" i="0" u="none" strike="noStrike" baseline="0" dirty="0"/>
              <a:t>Tokin C, Almeda J, Jain S, et al. Blood-management programs: a clinical and administrative model with program implementation strategies. Perm J 2009;13(1):18–28</a:t>
            </a:r>
            <a:endParaRPr lang="en-US" sz="1000" dirty="0"/>
          </a:p>
        </p:txBody>
      </p:sp>
      <p:sp>
        <p:nvSpPr>
          <p:cNvPr id="8" name="Title 1">
            <a:extLst>
              <a:ext uri="{FF2B5EF4-FFF2-40B4-BE49-F238E27FC236}">
                <a16:creationId xmlns:a16="http://schemas.microsoft.com/office/drawing/2014/main" id="{99FE76CA-0A9C-4082-A998-33CB9A65123F}"/>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B2AFAE73-0AF8-420E-B79F-2A30F1903E22}"/>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56696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solidFill>
                  <a:schemeClr val="bg1"/>
                </a:solidFill>
              </a:rPr>
              <a:t>Conflict of Interest Disclosures &amp; Acknowledgements</a:t>
            </a:r>
            <a:endParaRPr lang="en-US" sz="3200" dirty="0">
              <a:solidFill>
                <a:schemeClr val="bg1"/>
              </a:solidFill>
            </a:endParaRPr>
          </a:p>
        </p:txBody>
      </p:sp>
      <p:sp>
        <p:nvSpPr>
          <p:cNvPr id="2" name="Text Placeholder 1"/>
          <p:cNvSpPr>
            <a:spLocks noGrp="1"/>
          </p:cNvSpPr>
          <p:nvPr>
            <p:ph idx="1"/>
          </p:nvPr>
        </p:nvSpPr>
        <p:spPr>
          <a:xfrm>
            <a:off x="838200" y="3151188"/>
            <a:ext cx="10515600" cy="1325563"/>
          </a:xfrm>
        </p:spPr>
        <p:txBody>
          <a:bodyPr>
            <a:normAutofit/>
          </a:bodyPr>
          <a:lstStyle/>
          <a:p>
            <a:pPr>
              <a:buFontTx/>
              <a:buChar char="-"/>
            </a:pPr>
            <a:r>
              <a:rPr lang="en-US" sz="2000" dirty="0"/>
              <a:t>No disclosures</a:t>
            </a:r>
          </a:p>
          <a:p>
            <a:pPr>
              <a:buFontTx/>
              <a:buChar char="-"/>
            </a:pPr>
            <a:r>
              <a:rPr lang="en-US" sz="2000" dirty="0"/>
              <a:t>Many thanks to Dr. Ralph Vassallo, Dr. Chris Gresens &amp; Dr. Jonathan Hughes for sharing resources with me</a:t>
            </a:r>
          </a:p>
        </p:txBody>
      </p:sp>
      <p:pic>
        <p:nvPicPr>
          <p:cNvPr id="3" name="Picture 2">
            <a:extLst>
              <a:ext uri="{FF2B5EF4-FFF2-40B4-BE49-F238E27FC236}">
                <a16:creationId xmlns:a16="http://schemas.microsoft.com/office/drawing/2014/main" id="{4FF66E7C-FF54-451B-899C-4323AF9ABDE3}"/>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274649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5962"/>
            <a:ext cx="10986155" cy="4347791"/>
          </a:xfrm>
        </p:spPr>
        <p:txBody>
          <a:bodyPr>
            <a:noAutofit/>
          </a:bodyPr>
          <a:lstStyle/>
          <a:p>
            <a:pPr>
              <a:buNone/>
            </a:pPr>
            <a:r>
              <a:rPr lang="en-US" sz="2000" b="1" u="sng" dirty="0">
                <a:solidFill>
                  <a:schemeClr val="accent2"/>
                </a:solidFill>
              </a:rPr>
              <a:t>Definition:</a:t>
            </a:r>
          </a:p>
          <a:p>
            <a:pPr marL="0" indent="0">
              <a:buNone/>
            </a:pPr>
            <a:r>
              <a:rPr lang="en-US" sz="2000" dirty="0"/>
              <a:t>Patient blood management is defined by the Society for the Advancement of Blood Management as “the timely application of evidence-based medical and surgical concepts designed to maintain hemoglobin (Hb), optimize hemostasis and minimize blood loss in an effort to improve patient outcome</a:t>
            </a:r>
            <a:r>
              <a:rPr lang="en-US" sz="2000" baseline="30000" dirty="0"/>
              <a:t>1</a:t>
            </a:r>
          </a:p>
          <a:p>
            <a:pPr>
              <a:buNone/>
            </a:pPr>
            <a:r>
              <a:rPr lang="en-US" sz="2000" dirty="0"/>
              <a:t>The goals of PBM are:</a:t>
            </a:r>
          </a:p>
          <a:p>
            <a:r>
              <a:rPr lang="en-US" sz="2000" dirty="0"/>
              <a:t>Adequate preoperative evaluation</a:t>
            </a:r>
          </a:p>
          <a:p>
            <a:r>
              <a:rPr lang="en-US" sz="2000" dirty="0"/>
              <a:t>Optimization of hemoglobin and bleeding parameters</a:t>
            </a:r>
          </a:p>
          <a:p>
            <a:r>
              <a:rPr lang="en-US" sz="2000" dirty="0"/>
              <a:t>Techniques to minimize blood loss</a:t>
            </a:r>
          </a:p>
          <a:p>
            <a:r>
              <a:rPr lang="en-US" sz="2000" dirty="0"/>
              <a:t>Blood conservation technologies</a:t>
            </a:r>
          </a:p>
          <a:p>
            <a:r>
              <a:rPr lang="en-US" sz="2000" dirty="0"/>
              <a:t>Use of transfusion guidelines with targeted therapy</a:t>
            </a:r>
          </a:p>
          <a:p>
            <a:pPr marL="0" indent="0">
              <a:buNone/>
            </a:pPr>
            <a:r>
              <a:rPr lang="en-US" sz="2000" dirty="0">
                <a:sym typeface="Wingdings" panose="05000000000000000000" pitchFamily="2" charset="2"/>
              </a:rPr>
              <a:t></a:t>
            </a:r>
            <a:r>
              <a:rPr lang="en-US" sz="2000" dirty="0"/>
              <a:t> Attention to these details can help in cost reduction and improved patient outcome</a:t>
            </a:r>
          </a:p>
        </p:txBody>
      </p:sp>
      <p:sp>
        <p:nvSpPr>
          <p:cNvPr id="4" name="TextBox 3">
            <a:extLst>
              <a:ext uri="{FF2B5EF4-FFF2-40B4-BE49-F238E27FC236}">
                <a16:creationId xmlns:a16="http://schemas.microsoft.com/office/drawing/2014/main" id="{68783C29-18BF-4B2B-82D3-2B21A3B15F61}"/>
              </a:ext>
            </a:extLst>
          </p:cNvPr>
          <p:cNvSpPr txBox="1"/>
          <p:nvPr/>
        </p:nvSpPr>
        <p:spPr>
          <a:xfrm>
            <a:off x="838200" y="6611779"/>
            <a:ext cx="8642979" cy="246221"/>
          </a:xfrm>
          <a:prstGeom prst="rect">
            <a:avLst/>
          </a:prstGeom>
          <a:noFill/>
        </p:spPr>
        <p:txBody>
          <a:bodyPr wrap="square" rtlCol="0">
            <a:spAutoFit/>
          </a:bodyPr>
          <a:lstStyle/>
          <a:p>
            <a:pPr>
              <a:buNone/>
            </a:pPr>
            <a:r>
              <a:rPr lang="en-US" sz="1000" dirty="0">
                <a:effectLst/>
              </a:rPr>
              <a:t>1. Patient blood management--the new frontier. </a:t>
            </a:r>
            <a:r>
              <a:rPr lang="en-US" sz="1000" dirty="0" err="1">
                <a:effectLst/>
              </a:rPr>
              <a:t>Shander</a:t>
            </a:r>
            <a:r>
              <a:rPr lang="en-US" sz="1000" dirty="0">
                <a:effectLst/>
              </a:rPr>
              <a:t> A, Hofmann A, </a:t>
            </a:r>
            <a:r>
              <a:rPr lang="en-US" sz="1000" dirty="0" err="1">
                <a:effectLst/>
              </a:rPr>
              <a:t>Isbister</a:t>
            </a:r>
            <a:r>
              <a:rPr lang="en-US" sz="1000" dirty="0">
                <a:effectLst/>
              </a:rPr>
              <a:t> J, Van </a:t>
            </a:r>
            <a:r>
              <a:rPr lang="en-US" sz="1000" dirty="0" err="1">
                <a:effectLst/>
              </a:rPr>
              <a:t>Aken</a:t>
            </a:r>
            <a:r>
              <a:rPr lang="en-US" sz="1000" dirty="0">
                <a:effectLst/>
              </a:rPr>
              <a:t> H. Best </a:t>
            </a:r>
            <a:r>
              <a:rPr lang="en-US" sz="1000" dirty="0" err="1">
                <a:effectLst/>
              </a:rPr>
              <a:t>Pract</a:t>
            </a:r>
            <a:r>
              <a:rPr lang="en-US" sz="1000" dirty="0">
                <a:effectLst/>
              </a:rPr>
              <a:t> Res Clin </a:t>
            </a:r>
            <a:r>
              <a:rPr lang="en-US" sz="1000" dirty="0" err="1">
                <a:effectLst/>
              </a:rPr>
              <a:t>Anaesthesiol</a:t>
            </a:r>
            <a:r>
              <a:rPr lang="en-US" sz="1000" dirty="0">
                <a:effectLst/>
              </a:rPr>
              <a:t>. 2013 Mar; 27(1):5-10.</a:t>
            </a:r>
          </a:p>
        </p:txBody>
      </p:sp>
      <p:sp>
        <p:nvSpPr>
          <p:cNvPr id="7" name="Title 1">
            <a:extLst>
              <a:ext uri="{FF2B5EF4-FFF2-40B4-BE49-F238E27FC236}">
                <a16:creationId xmlns:a16="http://schemas.microsoft.com/office/drawing/2014/main" id="{6F2FBDBB-F3B2-4390-B6EA-27FE3ECDCC40}"/>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4A1DE9BA-96AC-4381-BC0D-93CC7BF33DE1}"/>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90615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C52D1-48BC-4F60-93AF-6846FFDC8265}"/>
              </a:ext>
            </a:extLst>
          </p:cNvPr>
          <p:cNvSpPr>
            <a:spLocks noGrp="1"/>
          </p:cNvSpPr>
          <p:nvPr>
            <p:ph idx="1"/>
          </p:nvPr>
        </p:nvSpPr>
        <p:spPr>
          <a:xfrm>
            <a:off x="838200" y="2718557"/>
            <a:ext cx="10515600" cy="3373904"/>
          </a:xfrm>
        </p:spPr>
        <p:txBody>
          <a:bodyPr>
            <a:normAutofit/>
          </a:bodyPr>
          <a:lstStyle/>
          <a:p>
            <a:pPr algn="l"/>
            <a:r>
              <a:rPr lang="en-US" sz="2000" b="0" i="0" u="none" strike="noStrike" baseline="0" dirty="0"/>
              <a:t>Beyond beneficial effects on blood utilization, PBM-associated</a:t>
            </a:r>
            <a:r>
              <a:rPr lang="en-US" sz="2000" dirty="0"/>
              <a:t> </a:t>
            </a:r>
            <a:r>
              <a:rPr lang="en-US" sz="2000" b="0" i="0" u="none" strike="noStrike" baseline="0" dirty="0"/>
              <a:t>improvements in clinical outcomes, specifically, the reduction in hospital-acquired infections and reduced lengths of stay, may further decrease the burden on an overwhelmed health care system</a:t>
            </a:r>
            <a:endParaRPr lang="en-US" sz="2000" dirty="0"/>
          </a:p>
          <a:p>
            <a:pPr algn="l"/>
            <a:r>
              <a:rPr lang="en-US" sz="2000" b="1" u="sng" dirty="0">
                <a:solidFill>
                  <a:schemeClr val="accent2"/>
                </a:solidFill>
              </a:rPr>
              <a:t>Key Elements of PBM: </a:t>
            </a:r>
          </a:p>
          <a:p>
            <a:pPr lvl="1"/>
            <a:r>
              <a:rPr lang="en-US" sz="2000" dirty="0"/>
              <a:t>Rationally optimizing anemia and hemostasis</a:t>
            </a:r>
          </a:p>
          <a:p>
            <a:pPr lvl="1"/>
            <a:r>
              <a:rPr lang="en-US" sz="2000" dirty="0"/>
              <a:t>Goal of restricting use of blood components</a:t>
            </a:r>
          </a:p>
          <a:p>
            <a:pPr lvl="1"/>
            <a:r>
              <a:rPr lang="en-US" sz="2000" dirty="0"/>
              <a:t>Improve patient outcomes, efficiency, and value</a:t>
            </a:r>
          </a:p>
          <a:p>
            <a:r>
              <a:rPr lang="en-US" sz="2000" b="1" dirty="0">
                <a:solidFill>
                  <a:schemeClr val="accent2"/>
                </a:solidFill>
              </a:rPr>
              <a:t>Value = Quality / Cost </a:t>
            </a:r>
            <a:endParaRPr lang="en-US" sz="2000" dirty="0">
              <a:solidFill>
                <a:schemeClr val="accent2"/>
              </a:solidFill>
            </a:endParaRPr>
          </a:p>
          <a:p>
            <a:pPr marL="0" indent="0" algn="l">
              <a:buNone/>
            </a:pPr>
            <a:endParaRPr lang="en-US" sz="2000" b="0" i="0" u="none" strike="noStrike" baseline="0" dirty="0"/>
          </a:p>
        </p:txBody>
      </p:sp>
      <p:sp>
        <p:nvSpPr>
          <p:cNvPr id="4" name="TextBox 3">
            <a:extLst>
              <a:ext uri="{FF2B5EF4-FFF2-40B4-BE49-F238E27FC236}">
                <a16:creationId xmlns:a16="http://schemas.microsoft.com/office/drawing/2014/main" id="{8BABB1B6-D0FD-4C2E-8061-40EFC615DF18}"/>
              </a:ext>
            </a:extLst>
          </p:cNvPr>
          <p:cNvSpPr txBox="1"/>
          <p:nvPr/>
        </p:nvSpPr>
        <p:spPr>
          <a:xfrm>
            <a:off x="5637320" y="2965142"/>
            <a:ext cx="914400" cy="914400"/>
          </a:xfrm>
          <a:prstGeom prst="rect">
            <a:avLst/>
          </a:prstGeom>
          <a:noFill/>
        </p:spPr>
        <p:txBody>
          <a:bodyPr wrap="square" rtlCol="0">
            <a:spAutoFit/>
          </a:bodyPr>
          <a:lstStyle/>
          <a:p>
            <a:endParaRPr lang="en-US" dirty="0"/>
          </a:p>
        </p:txBody>
      </p:sp>
      <p:sp>
        <p:nvSpPr>
          <p:cNvPr id="8" name="Title 1">
            <a:extLst>
              <a:ext uri="{FF2B5EF4-FFF2-40B4-BE49-F238E27FC236}">
                <a16:creationId xmlns:a16="http://schemas.microsoft.com/office/drawing/2014/main" id="{7BF5D558-6B20-41EB-84BD-79286F4641D9}"/>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9B6F74E5-50E2-4264-82D9-EAC1481B3059}"/>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4888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856593-BA17-439D-8572-B4D2A38CBD9C}"/>
              </a:ext>
            </a:extLst>
          </p:cNvPr>
          <p:cNvSpPr>
            <a:spLocks noGrp="1"/>
          </p:cNvSpPr>
          <p:nvPr>
            <p:ph idx="1"/>
          </p:nvPr>
        </p:nvSpPr>
        <p:spPr>
          <a:xfrm>
            <a:off x="838200" y="2871404"/>
            <a:ext cx="10515600" cy="3167701"/>
          </a:xfrm>
        </p:spPr>
        <p:txBody>
          <a:bodyPr>
            <a:normAutofit/>
          </a:bodyPr>
          <a:lstStyle/>
          <a:p>
            <a:pPr>
              <a:buNone/>
            </a:pPr>
            <a:r>
              <a:rPr lang="en-US" sz="2000" dirty="0">
                <a:solidFill>
                  <a:srgbClr val="232323"/>
                </a:solidFill>
              </a:rPr>
              <a:t>S</a:t>
            </a:r>
            <a:r>
              <a:rPr lang="en-US" sz="2000" b="0" i="0" dirty="0">
                <a:solidFill>
                  <a:srgbClr val="232323"/>
                </a:solidFill>
                <a:effectLst/>
              </a:rPr>
              <a:t>pecific strategies include:</a:t>
            </a:r>
          </a:p>
          <a:p>
            <a:r>
              <a:rPr lang="en-US" sz="2000" dirty="0">
                <a:solidFill>
                  <a:srgbClr val="232323"/>
                </a:solidFill>
              </a:rPr>
              <a:t>I</a:t>
            </a:r>
            <a:r>
              <a:rPr lang="en-US" sz="2000" b="0" i="0" dirty="0">
                <a:solidFill>
                  <a:srgbClr val="232323"/>
                </a:solidFill>
                <a:effectLst/>
              </a:rPr>
              <a:t>mplementation of preoperative anemia management </a:t>
            </a:r>
          </a:p>
          <a:p>
            <a:r>
              <a:rPr lang="en-US" sz="2000" b="0" i="0" dirty="0">
                <a:solidFill>
                  <a:srgbClr val="232323"/>
                </a:solidFill>
                <a:effectLst/>
              </a:rPr>
              <a:t>Use of appropriate transfusion thresholds and evidence-based protocols</a:t>
            </a:r>
          </a:p>
          <a:p>
            <a:r>
              <a:rPr lang="en-US" sz="2000" b="0" i="0" dirty="0">
                <a:solidFill>
                  <a:srgbClr val="232323"/>
                </a:solidFill>
                <a:effectLst/>
              </a:rPr>
              <a:t>Maintenance of normothermia throughout the perioperative period</a:t>
            </a:r>
          </a:p>
          <a:p>
            <a:r>
              <a:rPr lang="en-US" sz="2000" b="0" i="0" dirty="0">
                <a:solidFill>
                  <a:srgbClr val="232323"/>
                </a:solidFill>
                <a:effectLst/>
              </a:rPr>
              <a:t>Use of minimally invasive surgical techniques</a:t>
            </a:r>
          </a:p>
          <a:p>
            <a:r>
              <a:rPr lang="en-US" sz="2000" b="0" i="0" dirty="0" err="1">
                <a:solidFill>
                  <a:srgbClr val="232323"/>
                </a:solidFill>
                <a:effectLst/>
              </a:rPr>
              <a:t>Intraoperative</a:t>
            </a:r>
            <a:r>
              <a:rPr lang="en-US" sz="2000" b="0" i="0" dirty="0">
                <a:solidFill>
                  <a:srgbClr val="232323"/>
                </a:solidFill>
                <a:effectLst/>
              </a:rPr>
              <a:t> cell salvage, acute </a:t>
            </a:r>
            <a:r>
              <a:rPr lang="en-US" sz="2000" b="0" i="0" dirty="0" err="1">
                <a:solidFill>
                  <a:srgbClr val="232323"/>
                </a:solidFill>
                <a:effectLst/>
              </a:rPr>
              <a:t>normovolemic</a:t>
            </a:r>
            <a:r>
              <a:rPr lang="en-US" sz="2000" b="0" i="0" dirty="0">
                <a:solidFill>
                  <a:srgbClr val="232323"/>
                </a:solidFill>
                <a:effectLst/>
              </a:rPr>
              <a:t> hemodilution, antifibrinolytic therapy, and point-of-care coagulation testing</a:t>
            </a:r>
            <a:r>
              <a:rPr lang="en-US" sz="2000" b="0" i="0" baseline="30000" dirty="0">
                <a:solidFill>
                  <a:srgbClr val="232323"/>
                </a:solidFill>
                <a:effectLst/>
              </a:rPr>
              <a:t>1</a:t>
            </a:r>
            <a:endParaRPr lang="en-US" sz="2000" baseline="30000" dirty="0"/>
          </a:p>
        </p:txBody>
      </p:sp>
      <p:sp>
        <p:nvSpPr>
          <p:cNvPr id="8" name="TextBox 7">
            <a:extLst>
              <a:ext uri="{FF2B5EF4-FFF2-40B4-BE49-F238E27FC236}">
                <a16:creationId xmlns:a16="http://schemas.microsoft.com/office/drawing/2014/main" id="{5CC7580C-92DE-49F3-AD9F-01758A1FFCF6}"/>
              </a:ext>
            </a:extLst>
          </p:cNvPr>
          <p:cNvSpPr txBox="1"/>
          <p:nvPr/>
        </p:nvSpPr>
        <p:spPr>
          <a:xfrm>
            <a:off x="784412" y="6443848"/>
            <a:ext cx="9720528" cy="414152"/>
          </a:xfrm>
          <a:prstGeom prst="rect">
            <a:avLst/>
          </a:prstGeom>
          <a:noFill/>
        </p:spPr>
        <p:txBody>
          <a:bodyPr wrap="square" rtlCol="0">
            <a:spAutoFit/>
          </a:bodyPr>
          <a:lstStyle/>
          <a:p>
            <a:pPr marR="0" lvl="0">
              <a:lnSpc>
                <a:spcPct val="107000"/>
              </a:lnSpc>
              <a:spcBef>
                <a:spcPts val="0"/>
              </a:spcBef>
              <a:spcAft>
                <a:spcPts val="0"/>
              </a:spcAft>
              <a:tabLst>
                <a:tab pos="457200" algn="l"/>
              </a:tabLst>
            </a:pPr>
            <a:r>
              <a:rPr lang="en-US" sz="1000" dirty="0">
                <a:effectLst/>
                <a:latin typeface="Noto Sans" panose="020B0502040504020204" pitchFamily="34" charset="0"/>
                <a:ea typeface="Times New Roman" panose="02020603050405020304" pitchFamily="18" charset="0"/>
                <a:cs typeface="Times New Roman" panose="02020603050405020304" pitchFamily="18" charset="0"/>
              </a:rPr>
              <a:t>1. American Society of Anesthesiologists Task Force on Perioperative Blood Management. Practice guidelines for perioperative blood management: an updated report by the American Society of Anesthesiologists Task Force on Perioperative Blood Management*. Anesthesiology 2015; 122:241.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23B9ED3-8EBC-4D95-A30B-F977190CC608}"/>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5C491154-043F-4823-BEF9-1AC33D1D63D8}"/>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884038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13CA1-9775-41C2-A420-9C4A64E3D5B4}"/>
              </a:ext>
            </a:extLst>
          </p:cNvPr>
          <p:cNvSpPr>
            <a:spLocks noGrp="1"/>
          </p:cNvSpPr>
          <p:nvPr>
            <p:ph idx="1"/>
          </p:nvPr>
        </p:nvSpPr>
        <p:spPr>
          <a:xfrm>
            <a:off x="838200" y="2743664"/>
            <a:ext cx="10351416" cy="3364940"/>
          </a:xfrm>
        </p:spPr>
        <p:txBody>
          <a:bodyPr>
            <a:normAutofit/>
          </a:bodyPr>
          <a:lstStyle/>
          <a:p>
            <a:pPr marL="0" indent="0">
              <a:buNone/>
            </a:pPr>
            <a:r>
              <a:rPr lang="en-US" sz="2000" dirty="0"/>
              <a:t>The morbidity and mortality associated with BT are attributed to:</a:t>
            </a:r>
          </a:p>
          <a:p>
            <a:r>
              <a:rPr lang="en-US" sz="2000" dirty="0"/>
              <a:t>Increased susceptibility and transmission of infections</a:t>
            </a:r>
          </a:p>
          <a:p>
            <a:r>
              <a:rPr lang="en-US" sz="2000" dirty="0"/>
              <a:t>Transfusion reactions</a:t>
            </a:r>
            <a:r>
              <a:rPr lang="en-US" sz="2000" baseline="30000" dirty="0"/>
              <a:t>1</a:t>
            </a:r>
          </a:p>
          <a:p>
            <a:r>
              <a:rPr lang="en-US" sz="2000" dirty="0"/>
              <a:t>Altered immune response</a:t>
            </a:r>
          </a:p>
          <a:p>
            <a:r>
              <a:rPr lang="en-US" sz="2000" dirty="0"/>
              <a:t>Circulatory overload</a:t>
            </a:r>
          </a:p>
          <a:p>
            <a:r>
              <a:rPr lang="en-US" sz="2000" dirty="0"/>
              <a:t>Transfusion-related acute lung injury</a:t>
            </a:r>
          </a:p>
          <a:p>
            <a:pPr marL="0" indent="0">
              <a:buNone/>
            </a:pPr>
            <a:r>
              <a:rPr lang="en-US" sz="2000" dirty="0">
                <a:sym typeface="Wingdings" panose="05000000000000000000" pitchFamily="2" charset="2"/>
              </a:rPr>
              <a:t> L</a:t>
            </a:r>
            <a:r>
              <a:rPr lang="en-US" sz="2000" dirty="0"/>
              <a:t>onger hospital stay and increased costs</a:t>
            </a:r>
            <a:r>
              <a:rPr lang="en-US" sz="2000" baseline="30000" dirty="0"/>
              <a:t>2</a:t>
            </a:r>
          </a:p>
        </p:txBody>
      </p:sp>
      <p:sp>
        <p:nvSpPr>
          <p:cNvPr id="5" name="TextBox 4">
            <a:extLst>
              <a:ext uri="{FF2B5EF4-FFF2-40B4-BE49-F238E27FC236}">
                <a16:creationId xmlns:a16="http://schemas.microsoft.com/office/drawing/2014/main" id="{7D0C858D-4496-4F0B-BA07-7F5E38C6BD47}"/>
              </a:ext>
            </a:extLst>
          </p:cNvPr>
          <p:cNvSpPr txBox="1"/>
          <p:nvPr/>
        </p:nvSpPr>
        <p:spPr>
          <a:xfrm>
            <a:off x="838200" y="6457890"/>
            <a:ext cx="10835936" cy="400110"/>
          </a:xfrm>
          <a:prstGeom prst="rect">
            <a:avLst/>
          </a:prstGeom>
          <a:noFill/>
        </p:spPr>
        <p:txBody>
          <a:bodyPr wrap="square" rtlCol="0">
            <a:spAutoFit/>
          </a:bodyPr>
          <a:lstStyle/>
          <a:p>
            <a:pPr marL="342900" indent="-342900">
              <a:buAutoNum type="arabicPeriod"/>
            </a:pPr>
            <a:r>
              <a:rPr lang="en-US" sz="1000" b="0" i="0" dirty="0">
                <a:solidFill>
                  <a:srgbClr val="212121"/>
                </a:solidFill>
                <a:effectLst/>
              </a:rPr>
              <a:t>Abdallah R, Rai H, Panch SR. Transfusion Reactions and Adverse Events. Clin Lab Med. 2021 Dec;41(4):669-696. </a:t>
            </a:r>
            <a:r>
              <a:rPr lang="en-US" sz="1000" b="0" i="0" dirty="0" err="1">
                <a:solidFill>
                  <a:srgbClr val="212121"/>
                </a:solidFill>
                <a:effectLst/>
              </a:rPr>
              <a:t>doi</a:t>
            </a:r>
            <a:r>
              <a:rPr lang="en-US" sz="1000" b="0" i="0" dirty="0">
                <a:solidFill>
                  <a:srgbClr val="212121"/>
                </a:solidFill>
                <a:effectLst/>
              </a:rPr>
              <a:t>: 10.1016/j.cll.2021.07.009. </a:t>
            </a:r>
            <a:r>
              <a:rPr lang="en-US" sz="1000" b="0" i="0" dirty="0" err="1">
                <a:solidFill>
                  <a:srgbClr val="212121"/>
                </a:solidFill>
                <a:effectLst/>
              </a:rPr>
              <a:t>Epub</a:t>
            </a:r>
            <a:r>
              <a:rPr lang="en-US" sz="1000" b="0" i="0" dirty="0">
                <a:solidFill>
                  <a:srgbClr val="212121"/>
                </a:solidFill>
                <a:effectLst/>
              </a:rPr>
              <a:t> 2021 Sep 29. PMID: 34689973.</a:t>
            </a:r>
          </a:p>
          <a:p>
            <a:pPr marL="342900" indent="-342900">
              <a:buAutoNum type="arabicPeriod"/>
            </a:pPr>
            <a:r>
              <a:rPr lang="en-US" sz="1000" dirty="0"/>
              <a:t>https://www.ifpbm.org/</a:t>
            </a:r>
          </a:p>
        </p:txBody>
      </p:sp>
      <p:sp>
        <p:nvSpPr>
          <p:cNvPr id="7" name="Title 1">
            <a:extLst>
              <a:ext uri="{FF2B5EF4-FFF2-40B4-BE49-F238E27FC236}">
                <a16:creationId xmlns:a16="http://schemas.microsoft.com/office/drawing/2014/main" id="{65254FF0-4450-4230-BE20-414B80A80A1B}"/>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8" name="Picture 7">
            <a:extLst>
              <a:ext uri="{FF2B5EF4-FFF2-40B4-BE49-F238E27FC236}">
                <a16:creationId xmlns:a16="http://schemas.microsoft.com/office/drawing/2014/main" id="{D1390DCC-1CCD-47F9-A460-F46B29E52C29}"/>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024881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89788"/>
            <a:ext cx="10609082" cy="3385088"/>
          </a:xfrm>
        </p:spPr>
        <p:txBody>
          <a:bodyPr>
            <a:noAutofit/>
          </a:bodyPr>
          <a:lstStyle/>
          <a:p>
            <a:pPr marL="0" indent="0">
              <a:buNone/>
            </a:pPr>
            <a:r>
              <a:rPr lang="en-US" sz="2000" b="1" dirty="0"/>
              <a:t>“Blood transfusion targeted at the Joint Commission Overuse Summit (October, 2012) as the most commonly performed procedure in US hospitals”</a:t>
            </a:r>
            <a:r>
              <a:rPr lang="en-US" sz="2000" baseline="30000" dirty="0"/>
              <a:t>1</a:t>
            </a:r>
          </a:p>
          <a:p>
            <a:pPr marL="0" indent="0">
              <a:buNone/>
            </a:pPr>
            <a:r>
              <a:rPr lang="en-US" sz="2000" dirty="0"/>
              <a:t>Five overused procedures: </a:t>
            </a:r>
          </a:p>
          <a:p>
            <a:pPr marL="342900" indent="-342900">
              <a:buAutoNum type="arabicPeriod"/>
            </a:pPr>
            <a:r>
              <a:rPr lang="en-US" sz="2000" dirty="0"/>
              <a:t>Blood transfusions </a:t>
            </a:r>
          </a:p>
          <a:p>
            <a:pPr marL="342900" indent="-342900">
              <a:buAutoNum type="arabicPeriod"/>
            </a:pPr>
            <a:r>
              <a:rPr lang="en-US" sz="2000" dirty="0"/>
              <a:t>Heart vessel stents </a:t>
            </a:r>
          </a:p>
          <a:p>
            <a:pPr marL="342900" indent="-342900">
              <a:buAutoNum type="arabicPeriod"/>
            </a:pPr>
            <a:r>
              <a:rPr lang="en-US" sz="2000" dirty="0"/>
              <a:t>Ear tubes (</a:t>
            </a:r>
            <a:r>
              <a:rPr lang="en-US" sz="2000" dirty="0" err="1"/>
              <a:t>tympanostomy</a:t>
            </a:r>
            <a:r>
              <a:rPr lang="en-US" sz="2000" dirty="0"/>
              <a:t> tubes)</a:t>
            </a:r>
          </a:p>
          <a:p>
            <a:pPr marL="342900" indent="-342900">
              <a:buAutoNum type="arabicPeriod"/>
            </a:pPr>
            <a:r>
              <a:rPr lang="en-US" sz="2000" dirty="0"/>
              <a:t>Antibiotics for the common cold (viral upper respiratory infections)</a:t>
            </a:r>
          </a:p>
          <a:p>
            <a:pPr marL="342900" indent="-342900">
              <a:buAutoNum type="arabicPeriod"/>
            </a:pPr>
            <a:r>
              <a:rPr lang="en-US" sz="2000" dirty="0"/>
              <a:t>Early scheduled births (early induction) without medical need</a:t>
            </a:r>
          </a:p>
        </p:txBody>
      </p:sp>
      <p:sp>
        <p:nvSpPr>
          <p:cNvPr id="6" name="Title 1">
            <a:extLst>
              <a:ext uri="{FF2B5EF4-FFF2-40B4-BE49-F238E27FC236}">
                <a16:creationId xmlns:a16="http://schemas.microsoft.com/office/drawing/2014/main" id="{84CD9A05-DBAB-4F06-B237-B3AA94B73EC7}"/>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sp>
        <p:nvSpPr>
          <p:cNvPr id="4" name="TextBox 3"/>
          <p:cNvSpPr txBox="1"/>
          <p:nvPr/>
        </p:nvSpPr>
        <p:spPr>
          <a:xfrm>
            <a:off x="842682" y="6611779"/>
            <a:ext cx="10338637" cy="246221"/>
          </a:xfrm>
          <a:prstGeom prst="rect">
            <a:avLst/>
          </a:prstGeom>
          <a:noFill/>
        </p:spPr>
        <p:txBody>
          <a:bodyPr wrap="square" rtlCol="0">
            <a:spAutoFit/>
          </a:bodyPr>
          <a:lstStyle/>
          <a:p>
            <a:r>
              <a:rPr lang="en-US" sz="1000" dirty="0"/>
              <a:t>1. AHRQ HCUP 2009 report. Available at http://www.hcup-us.ahrq.gov/reports/factsandfigures/2009/section3_TOC.jsp. Accessed January 19, 2012. </a:t>
            </a:r>
          </a:p>
        </p:txBody>
      </p:sp>
      <p:pic>
        <p:nvPicPr>
          <p:cNvPr id="7" name="Picture 6">
            <a:extLst>
              <a:ext uri="{FF2B5EF4-FFF2-40B4-BE49-F238E27FC236}">
                <a16:creationId xmlns:a16="http://schemas.microsoft.com/office/drawing/2014/main" id="{B022E608-66B0-47C0-843D-F02C34DF5819}"/>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78620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4003" y="2521685"/>
            <a:ext cx="7646721" cy="3832261"/>
          </a:xfrm>
        </p:spPr>
      </p:pic>
      <p:sp>
        <p:nvSpPr>
          <p:cNvPr id="5" name="TextBox 4">
            <a:extLst>
              <a:ext uri="{FF2B5EF4-FFF2-40B4-BE49-F238E27FC236}">
                <a16:creationId xmlns:a16="http://schemas.microsoft.com/office/drawing/2014/main" id="{6BD9FB0D-0943-4917-BCB1-6B5626C97564}"/>
              </a:ext>
            </a:extLst>
          </p:cNvPr>
          <p:cNvSpPr txBox="1"/>
          <p:nvPr/>
        </p:nvSpPr>
        <p:spPr>
          <a:xfrm>
            <a:off x="838199" y="1875354"/>
            <a:ext cx="10038328" cy="461665"/>
          </a:xfrm>
          <a:prstGeom prst="rect">
            <a:avLst/>
          </a:prstGeom>
          <a:noFill/>
        </p:spPr>
        <p:txBody>
          <a:bodyPr wrap="square" rtlCol="0">
            <a:spAutoFit/>
          </a:bodyPr>
          <a:lstStyle/>
          <a:p>
            <a:r>
              <a:rPr lang="en-US" sz="2400" b="1" u="sng" dirty="0">
                <a:solidFill>
                  <a:schemeClr val="accent2"/>
                </a:solidFill>
              </a:rPr>
              <a:t>The three-pillar matrix in perioperative patient blood management:</a:t>
            </a:r>
          </a:p>
        </p:txBody>
      </p:sp>
      <p:sp>
        <p:nvSpPr>
          <p:cNvPr id="7" name="Title 1">
            <a:extLst>
              <a:ext uri="{FF2B5EF4-FFF2-40B4-BE49-F238E27FC236}">
                <a16:creationId xmlns:a16="http://schemas.microsoft.com/office/drawing/2014/main" id="{44A17036-1239-4554-9D23-41E26DB1F9B7}"/>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8" name="Picture 7">
            <a:extLst>
              <a:ext uri="{FF2B5EF4-FFF2-40B4-BE49-F238E27FC236}">
                <a16:creationId xmlns:a16="http://schemas.microsoft.com/office/drawing/2014/main" id="{A0E9326B-C4B6-4E63-9FAF-471A38A9D134}"/>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252060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410191" y="2165071"/>
            <a:ext cx="11371617" cy="3537509"/>
          </a:xfrm>
          <a:prstGeom prst="rect">
            <a:avLst/>
          </a:prstGeom>
          <a:noFill/>
          <a:ln w="9525">
            <a:noFill/>
            <a:miter lim="800000"/>
            <a:headEnd/>
            <a:tailEnd/>
          </a:ln>
        </p:spPr>
      </p:pic>
      <p:sp>
        <p:nvSpPr>
          <p:cNvPr id="3" name="TextBox 2">
            <a:extLst>
              <a:ext uri="{FF2B5EF4-FFF2-40B4-BE49-F238E27FC236}">
                <a16:creationId xmlns:a16="http://schemas.microsoft.com/office/drawing/2014/main" id="{E783C3FB-2F88-4040-85BF-59161FE384E6}"/>
              </a:ext>
            </a:extLst>
          </p:cNvPr>
          <p:cNvSpPr txBox="1"/>
          <p:nvPr/>
        </p:nvSpPr>
        <p:spPr>
          <a:xfrm>
            <a:off x="838200" y="6611779"/>
            <a:ext cx="8474697" cy="246221"/>
          </a:xfrm>
          <a:prstGeom prst="rect">
            <a:avLst/>
          </a:prstGeom>
          <a:noFill/>
        </p:spPr>
        <p:txBody>
          <a:bodyPr wrap="square" rtlCol="0">
            <a:spAutoFit/>
          </a:bodyPr>
          <a:lstStyle/>
          <a:p>
            <a:r>
              <a:rPr lang="en-US" sz="1000" dirty="0"/>
              <a:t>1. https://www.ifpbm.org/</a:t>
            </a:r>
          </a:p>
        </p:txBody>
      </p:sp>
      <p:sp>
        <p:nvSpPr>
          <p:cNvPr id="7" name="Title 1">
            <a:extLst>
              <a:ext uri="{FF2B5EF4-FFF2-40B4-BE49-F238E27FC236}">
                <a16:creationId xmlns:a16="http://schemas.microsoft.com/office/drawing/2014/main" id="{181F6AE2-1C60-4464-B2E0-39BC58B9CE29}"/>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471CD128-DF15-46B1-81C3-9DACE544DE8A}"/>
              </a:ext>
            </a:extLst>
          </p:cNvPr>
          <p:cNvPicPr>
            <a:picLocks noChangeAspect="1"/>
          </p:cNvPicPr>
          <p:nvPr/>
        </p:nvPicPr>
        <p:blipFill>
          <a:blip r:embed="rId3"/>
          <a:stretch>
            <a:fillRect/>
          </a:stretch>
        </p:blipFill>
        <p:spPr>
          <a:xfrm>
            <a:off x="11027121" y="6464136"/>
            <a:ext cx="1149790" cy="39386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442110" y="2982151"/>
            <a:ext cx="11307779" cy="2338165"/>
          </a:xfrm>
          <a:prstGeom prst="rect">
            <a:avLst/>
          </a:prstGeom>
          <a:noFill/>
          <a:ln w="9525">
            <a:noFill/>
            <a:miter lim="800000"/>
            <a:headEnd/>
            <a:tailEnd/>
          </a:ln>
        </p:spPr>
      </p:pic>
      <p:sp>
        <p:nvSpPr>
          <p:cNvPr id="4" name="TextBox 3">
            <a:extLst>
              <a:ext uri="{FF2B5EF4-FFF2-40B4-BE49-F238E27FC236}">
                <a16:creationId xmlns:a16="http://schemas.microsoft.com/office/drawing/2014/main" id="{416F4D50-5EAB-4B5C-84B4-C65612822DA6}"/>
              </a:ext>
            </a:extLst>
          </p:cNvPr>
          <p:cNvSpPr txBox="1"/>
          <p:nvPr/>
        </p:nvSpPr>
        <p:spPr>
          <a:xfrm>
            <a:off x="838200" y="6611779"/>
            <a:ext cx="8474697" cy="246221"/>
          </a:xfrm>
          <a:prstGeom prst="rect">
            <a:avLst/>
          </a:prstGeom>
          <a:noFill/>
        </p:spPr>
        <p:txBody>
          <a:bodyPr wrap="square" rtlCol="0">
            <a:spAutoFit/>
          </a:bodyPr>
          <a:lstStyle/>
          <a:p>
            <a:r>
              <a:rPr lang="en-US" sz="1000" dirty="0"/>
              <a:t>1. https://www.ifpbm.org/</a:t>
            </a:r>
          </a:p>
        </p:txBody>
      </p:sp>
      <p:sp>
        <p:nvSpPr>
          <p:cNvPr id="7" name="Title 1">
            <a:extLst>
              <a:ext uri="{FF2B5EF4-FFF2-40B4-BE49-F238E27FC236}">
                <a16:creationId xmlns:a16="http://schemas.microsoft.com/office/drawing/2014/main" id="{7F482677-9782-40C7-8FC0-4DA166C69114}"/>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87008DFA-FCBD-46F0-BFFB-DA9CDA1E7D45}"/>
              </a:ext>
            </a:extLst>
          </p:cNvPr>
          <p:cNvPicPr>
            <a:picLocks noChangeAspect="1"/>
          </p:cNvPicPr>
          <p:nvPr/>
        </p:nvPicPr>
        <p:blipFill>
          <a:blip r:embed="rId3"/>
          <a:stretch>
            <a:fillRect/>
          </a:stretch>
        </p:blipFill>
        <p:spPr>
          <a:xfrm>
            <a:off x="11027121" y="6464136"/>
            <a:ext cx="1149790" cy="39386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tretch>
            <a:fillRect/>
          </a:stretch>
        </p:blipFill>
        <p:spPr bwMode="auto">
          <a:xfrm>
            <a:off x="385261" y="2668538"/>
            <a:ext cx="11421478" cy="2530575"/>
          </a:xfrm>
          <a:prstGeom prst="rect">
            <a:avLst/>
          </a:prstGeom>
          <a:noFill/>
          <a:ln w="9525">
            <a:noFill/>
            <a:miter lim="800000"/>
            <a:headEnd/>
            <a:tailEnd/>
          </a:ln>
        </p:spPr>
      </p:pic>
      <p:sp>
        <p:nvSpPr>
          <p:cNvPr id="4" name="TextBox 3">
            <a:extLst>
              <a:ext uri="{FF2B5EF4-FFF2-40B4-BE49-F238E27FC236}">
                <a16:creationId xmlns:a16="http://schemas.microsoft.com/office/drawing/2014/main" id="{82D9CAFE-0307-4A9A-8356-C9F468866B07}"/>
              </a:ext>
            </a:extLst>
          </p:cNvPr>
          <p:cNvSpPr txBox="1"/>
          <p:nvPr/>
        </p:nvSpPr>
        <p:spPr>
          <a:xfrm>
            <a:off x="838200" y="6611779"/>
            <a:ext cx="8474697" cy="246221"/>
          </a:xfrm>
          <a:prstGeom prst="rect">
            <a:avLst/>
          </a:prstGeom>
          <a:noFill/>
        </p:spPr>
        <p:txBody>
          <a:bodyPr wrap="square" rtlCol="0">
            <a:spAutoFit/>
          </a:bodyPr>
          <a:lstStyle/>
          <a:p>
            <a:r>
              <a:rPr lang="en-US" sz="1000" dirty="0"/>
              <a:t>1. https://www.ifpbm.org/</a:t>
            </a:r>
          </a:p>
        </p:txBody>
      </p:sp>
      <p:sp>
        <p:nvSpPr>
          <p:cNvPr id="7" name="Title 1">
            <a:extLst>
              <a:ext uri="{FF2B5EF4-FFF2-40B4-BE49-F238E27FC236}">
                <a16:creationId xmlns:a16="http://schemas.microsoft.com/office/drawing/2014/main" id="{E61BDB6F-7C7E-47D5-999C-7D8CBA4ECE21}"/>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BC4D7611-78C3-47A6-8348-873AF3A16CDB}"/>
              </a:ext>
            </a:extLst>
          </p:cNvPr>
          <p:cNvPicPr>
            <a:picLocks noChangeAspect="1"/>
          </p:cNvPicPr>
          <p:nvPr/>
        </p:nvPicPr>
        <p:blipFill>
          <a:blip r:embed="rId3"/>
          <a:stretch>
            <a:fillRect/>
          </a:stretch>
        </p:blipFill>
        <p:spPr>
          <a:xfrm>
            <a:off x="11027121" y="6464136"/>
            <a:ext cx="1149790" cy="39386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67598"/>
            <a:ext cx="10515600" cy="2999872"/>
          </a:xfrm>
        </p:spPr>
        <p:txBody>
          <a:bodyPr>
            <a:normAutofit/>
          </a:bodyPr>
          <a:lstStyle/>
          <a:p>
            <a:pPr marL="0" indent="0">
              <a:buNone/>
            </a:pPr>
            <a:r>
              <a:rPr lang="en-US" sz="2000" b="1" u="sng" dirty="0">
                <a:solidFill>
                  <a:schemeClr val="accent2"/>
                </a:solidFill>
              </a:rPr>
              <a:t>Key Elements of PBM:</a:t>
            </a:r>
            <a:endParaRPr lang="en-US" sz="2000" u="sng" dirty="0">
              <a:solidFill>
                <a:schemeClr val="accent2"/>
              </a:solidFill>
              <a:effectLst/>
            </a:endParaRPr>
          </a:p>
          <a:p>
            <a:r>
              <a:rPr lang="en-US" sz="2000" dirty="0">
                <a:effectLst/>
              </a:rPr>
              <a:t>Multimodality and multidisciplinary strategies can be implemented in concert to manage anemia and avoid or minimize bleeding and transfusion of blood components, with the focus on clinical outcomes throughout the perioperative period</a:t>
            </a:r>
            <a:endParaRPr lang="en-US" sz="2000" dirty="0"/>
          </a:p>
        </p:txBody>
      </p:sp>
      <p:sp>
        <p:nvSpPr>
          <p:cNvPr id="6" name="Title 1">
            <a:extLst>
              <a:ext uri="{FF2B5EF4-FFF2-40B4-BE49-F238E27FC236}">
                <a16:creationId xmlns:a16="http://schemas.microsoft.com/office/drawing/2014/main" id="{3E0CFC3F-34C9-4BD9-BEC4-A17D9C3998DB}"/>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FBDCEA6B-81C1-41D8-B744-3F59756AEA16}"/>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408508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E571-C720-4B9F-A6BB-02D473E8F67E}"/>
              </a:ext>
            </a:extLst>
          </p:cNvPr>
          <p:cNvSpPr>
            <a:spLocks noGrp="1"/>
          </p:cNvSpPr>
          <p:nvPr>
            <p:ph type="title"/>
          </p:nvPr>
        </p:nvSpPr>
        <p:spPr/>
        <p:txBody>
          <a:bodyPr/>
          <a:lstStyle/>
          <a:p>
            <a:r>
              <a:rPr lang="en-US" dirty="0">
                <a:solidFill>
                  <a:schemeClr val="bg1"/>
                </a:solidFill>
              </a:rPr>
              <a:t>Objectives</a:t>
            </a:r>
          </a:p>
        </p:txBody>
      </p:sp>
      <p:sp>
        <p:nvSpPr>
          <p:cNvPr id="3" name="Content Placeholder 2">
            <a:extLst>
              <a:ext uri="{FF2B5EF4-FFF2-40B4-BE49-F238E27FC236}">
                <a16:creationId xmlns:a16="http://schemas.microsoft.com/office/drawing/2014/main" id="{B54BD1C8-CAB5-4B46-A4B4-A1A924028ED9}"/>
              </a:ext>
            </a:extLst>
          </p:cNvPr>
          <p:cNvSpPr>
            <a:spLocks noGrp="1"/>
          </p:cNvSpPr>
          <p:nvPr>
            <p:ph idx="1"/>
          </p:nvPr>
        </p:nvSpPr>
        <p:spPr>
          <a:xfrm>
            <a:off x="838199" y="2692400"/>
            <a:ext cx="10715625" cy="2755900"/>
          </a:xfrm>
        </p:spPr>
        <p:txBody>
          <a:bodyPr/>
          <a:lstStyle/>
          <a:p>
            <a:pPr marL="342900" indent="-342900">
              <a:buFont typeface="+mj-lt"/>
              <a:buAutoNum type="arabicPeriod"/>
            </a:pPr>
            <a:r>
              <a:rPr lang="en-US" dirty="0">
                <a:effectLst/>
                <a:ea typeface="Arial" panose="020B0604020202020204" pitchFamily="34" charset="0"/>
                <a:cs typeface="Arial" panose="020B0604020202020204" pitchFamily="34" charset="0"/>
              </a:rPr>
              <a:t>Review evidence data of blood shortage and the effect of the Covid-19 pandemic on inventory and usage</a:t>
            </a:r>
          </a:p>
          <a:p>
            <a:pPr marL="342900" indent="-342900">
              <a:buFont typeface="+mj-lt"/>
              <a:buAutoNum type="arabicPeriod"/>
            </a:pPr>
            <a:r>
              <a:rPr lang="en-US" dirty="0">
                <a:effectLst/>
                <a:ea typeface="Arial" panose="020B0604020202020204" pitchFamily="34" charset="0"/>
                <a:cs typeface="Arial" panose="020B0604020202020204" pitchFamily="34" charset="0"/>
              </a:rPr>
              <a:t>Explain the essential role of Patient Blood Management during the pandemic</a:t>
            </a:r>
          </a:p>
          <a:p>
            <a:pPr marL="342900" indent="-342900">
              <a:buFont typeface="+mj-lt"/>
              <a:buAutoNum type="arabicPeriod"/>
            </a:pPr>
            <a:r>
              <a:rPr lang="en-US" dirty="0">
                <a:ea typeface="Arial" panose="020B0604020202020204" pitchFamily="34" charset="0"/>
                <a:cs typeface="Arial" panose="020B0604020202020204" pitchFamily="34" charset="0"/>
              </a:rPr>
              <a:t>List implementation measures to mitigate blood shortage</a:t>
            </a:r>
            <a:endParaRPr lang="en-US" dirty="0">
              <a:effectLst/>
              <a:ea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609EEEB-91C8-4EEC-A347-A65DE277038A}"/>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98415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96405"/>
            <a:ext cx="10515600" cy="4409195"/>
          </a:xfrm>
        </p:spPr>
        <p:txBody>
          <a:bodyPr>
            <a:noAutofit/>
          </a:bodyPr>
          <a:lstStyle/>
          <a:p>
            <a:pPr marL="514350" indent="-514350">
              <a:buNone/>
            </a:pPr>
            <a:r>
              <a:rPr lang="en-US" sz="2000" b="1" u="sng" dirty="0">
                <a:solidFill>
                  <a:schemeClr val="accent2"/>
                </a:solidFill>
              </a:rPr>
              <a:t>Key Elements of PBM:</a:t>
            </a:r>
            <a:endParaRPr lang="en-US" sz="2000" u="sng" dirty="0">
              <a:solidFill>
                <a:schemeClr val="accent2"/>
              </a:solidFill>
            </a:endParaRPr>
          </a:p>
          <a:p>
            <a:pPr marL="514350" indent="-514350">
              <a:buNone/>
            </a:pPr>
            <a:r>
              <a:rPr lang="en-US" sz="2000" b="1" dirty="0">
                <a:effectLst/>
              </a:rPr>
              <a:t>1. Preoperative strategies</a:t>
            </a:r>
          </a:p>
          <a:p>
            <a:pPr>
              <a:buNone/>
            </a:pPr>
            <a:r>
              <a:rPr lang="en-US" sz="2000" b="1" dirty="0">
                <a:effectLst/>
              </a:rPr>
              <a:t>The preanesthetic consultation: </a:t>
            </a:r>
          </a:p>
          <a:p>
            <a:r>
              <a:rPr lang="en-US" sz="2000" dirty="0"/>
              <a:t>O</a:t>
            </a:r>
            <a:r>
              <a:rPr lang="en-US" sz="2000" dirty="0">
                <a:effectLst/>
              </a:rPr>
              <a:t>pportunity to identify patients who refuse blood (Jehovah’s witnesses)</a:t>
            </a:r>
          </a:p>
          <a:p>
            <a:r>
              <a:rPr lang="en-US" sz="2000" dirty="0"/>
              <a:t>Identification of patients with risk factors for TACO</a:t>
            </a:r>
          </a:p>
          <a:p>
            <a:r>
              <a:rPr lang="en-US" sz="2000" dirty="0">
                <a:effectLst/>
              </a:rPr>
              <a:t>Opportunity to assess and address risks for bleeding and to evaluate possible interventions to minimize the need for transfusions</a:t>
            </a:r>
          </a:p>
          <a:p>
            <a:r>
              <a:rPr lang="en-US" sz="2000" dirty="0">
                <a:effectLst/>
              </a:rPr>
              <a:t>The history focuses on comorbidities and bleeding history</a:t>
            </a:r>
          </a:p>
          <a:p>
            <a:r>
              <a:rPr lang="en-US" sz="2000" dirty="0">
                <a:effectLst/>
              </a:rPr>
              <a:t>A baseline hemoglobin level: major surgery, in individuals expected to have preoperative anemia, and in patients &gt;65 unless the scheduled procedure is minor</a:t>
            </a:r>
          </a:p>
          <a:p>
            <a:r>
              <a:rPr lang="en-US" sz="2000" dirty="0">
                <a:effectLst/>
              </a:rPr>
              <a:t>For patients with a possible bleeding disorder (PT, INR, </a:t>
            </a:r>
            <a:r>
              <a:rPr lang="en-US" sz="2000" dirty="0" err="1">
                <a:effectLst/>
              </a:rPr>
              <a:t>Aptt</a:t>
            </a:r>
            <a:r>
              <a:rPr lang="en-US" sz="2000" dirty="0">
                <a:effectLst/>
              </a:rPr>
              <a:t>, </a:t>
            </a:r>
            <a:r>
              <a:rPr lang="en-US" sz="2000" dirty="0" err="1">
                <a:effectLst/>
              </a:rPr>
              <a:t>plt</a:t>
            </a:r>
            <a:r>
              <a:rPr lang="en-US" sz="2000" dirty="0">
                <a:effectLst/>
              </a:rPr>
              <a:t> count)</a:t>
            </a:r>
            <a:endParaRPr lang="en-US" sz="2000" dirty="0"/>
          </a:p>
        </p:txBody>
      </p:sp>
      <p:sp>
        <p:nvSpPr>
          <p:cNvPr id="7" name="Title 1">
            <a:extLst>
              <a:ext uri="{FF2B5EF4-FFF2-40B4-BE49-F238E27FC236}">
                <a16:creationId xmlns:a16="http://schemas.microsoft.com/office/drawing/2014/main" id="{68A898D3-5EE3-4B3C-B638-481ADF7E85EC}"/>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163AFCE5-5BA8-4E09-B1A7-E05628BC7860}"/>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90377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96405"/>
            <a:ext cx="10515600" cy="3343905"/>
          </a:xfrm>
        </p:spPr>
        <p:txBody>
          <a:bodyPr>
            <a:normAutofit/>
          </a:bodyPr>
          <a:lstStyle/>
          <a:p>
            <a:pPr marL="514350" indent="-514350">
              <a:buNone/>
            </a:pPr>
            <a:r>
              <a:rPr lang="en-US" sz="2000" b="1" u="sng" dirty="0">
                <a:solidFill>
                  <a:schemeClr val="accent2"/>
                </a:solidFill>
              </a:rPr>
              <a:t>Key Elements of PBM:</a:t>
            </a:r>
          </a:p>
          <a:p>
            <a:pPr marL="514350" indent="-514350">
              <a:buNone/>
            </a:pPr>
            <a:r>
              <a:rPr lang="en-US" sz="2000" b="1" dirty="0">
                <a:effectLst/>
              </a:rPr>
              <a:t>1. Preoperative strategies</a:t>
            </a:r>
          </a:p>
          <a:p>
            <a:pPr>
              <a:buNone/>
            </a:pPr>
            <a:r>
              <a:rPr lang="en-US" sz="2000" b="1" dirty="0"/>
              <a:t>Anemia:</a:t>
            </a:r>
          </a:p>
          <a:p>
            <a:r>
              <a:rPr lang="en-US" sz="2000" dirty="0">
                <a:effectLst/>
              </a:rPr>
              <a:t>Depending on the cause and degree of anemia, the urgency of the procedure, and the anticipated blood loss, surgery is postponed when feasible in order to determine the cause and provide appropriate treatment</a:t>
            </a:r>
          </a:p>
          <a:p>
            <a:r>
              <a:rPr lang="en-US" sz="2000" dirty="0">
                <a:effectLst/>
              </a:rPr>
              <a:t>Individuals with iron deficiency or iron deficiency anemia should be treated with iron</a:t>
            </a:r>
          </a:p>
          <a:p>
            <a:r>
              <a:rPr lang="en-US" sz="2000" dirty="0">
                <a:effectLst/>
              </a:rPr>
              <a:t>Decisions to administer erythropoietin (EPO) in preoperative settings are individualized</a:t>
            </a:r>
          </a:p>
          <a:p>
            <a:r>
              <a:rPr lang="en-US" sz="2000" dirty="0">
                <a:effectLst/>
              </a:rPr>
              <a:t>For individuals with anemia of chronic disease/inflammation, administer </a:t>
            </a:r>
            <a:r>
              <a:rPr lang="en-US" sz="2000" dirty="0" err="1">
                <a:effectLst/>
              </a:rPr>
              <a:t>preop</a:t>
            </a:r>
            <a:r>
              <a:rPr lang="en-US" sz="2000" dirty="0">
                <a:effectLst/>
              </a:rPr>
              <a:t> EPO</a:t>
            </a:r>
            <a:endParaRPr lang="en-US" sz="2000" b="1" dirty="0"/>
          </a:p>
        </p:txBody>
      </p:sp>
      <p:sp>
        <p:nvSpPr>
          <p:cNvPr id="7" name="Title 1">
            <a:extLst>
              <a:ext uri="{FF2B5EF4-FFF2-40B4-BE49-F238E27FC236}">
                <a16:creationId xmlns:a16="http://schemas.microsoft.com/office/drawing/2014/main" id="{1A870A99-5ACC-4EC3-A9D4-20C56112322E}"/>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BC4069D2-624D-467F-87EB-9902837289A3}"/>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206670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955"/>
            <a:ext cx="10515600" cy="3398807"/>
          </a:xfrm>
        </p:spPr>
        <p:txBody>
          <a:bodyPr>
            <a:normAutofit/>
          </a:bodyPr>
          <a:lstStyle/>
          <a:p>
            <a:pPr marL="514350" indent="-514350">
              <a:buNone/>
            </a:pPr>
            <a:r>
              <a:rPr lang="en-US" sz="2000" b="1" u="sng" dirty="0">
                <a:solidFill>
                  <a:schemeClr val="accent2"/>
                </a:solidFill>
              </a:rPr>
              <a:t>Key Elements of PBM:</a:t>
            </a:r>
          </a:p>
          <a:p>
            <a:pPr marL="514350" indent="-514350">
              <a:buNone/>
            </a:pPr>
            <a:r>
              <a:rPr lang="en-US" sz="2000" b="1" dirty="0"/>
              <a:t>1. Preoperative strategies</a:t>
            </a:r>
          </a:p>
          <a:p>
            <a:pPr marL="514350" indent="-514350">
              <a:buNone/>
            </a:pPr>
            <a:r>
              <a:rPr lang="en-US" sz="2000" b="1" dirty="0"/>
              <a:t>T</a:t>
            </a:r>
            <a:r>
              <a:rPr lang="en-US" sz="2000" b="1" dirty="0">
                <a:effectLst/>
              </a:rPr>
              <a:t>hrombocytopenia or platelet dysfunction:</a:t>
            </a:r>
          </a:p>
          <a:p>
            <a:r>
              <a:rPr lang="en-US" sz="2000" dirty="0">
                <a:effectLst/>
              </a:rPr>
              <a:t>Safe platelet counts for most surgeries is &gt;50,000/</a:t>
            </a:r>
            <a:r>
              <a:rPr lang="en-US" sz="2000" dirty="0" err="1">
                <a:effectLst/>
              </a:rPr>
              <a:t>microL</a:t>
            </a:r>
            <a:r>
              <a:rPr lang="en-US" sz="2000" dirty="0"/>
              <a:t> </a:t>
            </a:r>
            <a:r>
              <a:rPr lang="en-US" sz="2000" dirty="0">
                <a:effectLst/>
              </a:rPr>
              <a:t>(&gt;100,000/</a:t>
            </a:r>
            <a:r>
              <a:rPr lang="en-US" sz="2000" dirty="0" err="1">
                <a:effectLst/>
              </a:rPr>
              <a:t>microL</a:t>
            </a:r>
            <a:r>
              <a:rPr lang="en-US" sz="2000" dirty="0">
                <a:effectLst/>
              </a:rPr>
              <a:t> for neurosurgery or ocular surgery)</a:t>
            </a:r>
          </a:p>
          <a:p>
            <a:r>
              <a:rPr lang="en-US" sz="2000" dirty="0">
                <a:effectLst/>
              </a:rPr>
              <a:t>For individuals with ITP, the platelet count may be raised using glucocorticoids or IVIG</a:t>
            </a:r>
          </a:p>
          <a:p>
            <a:r>
              <a:rPr lang="en-US" sz="2000" dirty="0">
                <a:effectLst/>
              </a:rPr>
              <a:t>For other causes of thrombocytopenia and/or if there is insufficient time to treat the underlying cause, platelet transfusions may be needed</a:t>
            </a:r>
            <a:endParaRPr lang="en-US" sz="2000" dirty="0"/>
          </a:p>
        </p:txBody>
      </p:sp>
      <p:sp>
        <p:nvSpPr>
          <p:cNvPr id="7" name="Title 1">
            <a:extLst>
              <a:ext uri="{FF2B5EF4-FFF2-40B4-BE49-F238E27FC236}">
                <a16:creationId xmlns:a16="http://schemas.microsoft.com/office/drawing/2014/main" id="{556B8592-EF99-4FCC-954A-0EA81FA0A7A2}"/>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D2D9B1AD-741F-4CEB-B7BC-561BD559E309}"/>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446234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9568"/>
            <a:ext cx="10515600" cy="3108514"/>
          </a:xfrm>
        </p:spPr>
        <p:txBody>
          <a:bodyPr>
            <a:normAutofit/>
          </a:bodyPr>
          <a:lstStyle/>
          <a:p>
            <a:pPr marL="514350" indent="-514350">
              <a:buNone/>
            </a:pPr>
            <a:r>
              <a:rPr lang="en-US" sz="2000" b="1" u="sng" dirty="0">
                <a:solidFill>
                  <a:schemeClr val="accent2"/>
                </a:solidFill>
              </a:rPr>
              <a:t>Key Elements of PBM:</a:t>
            </a:r>
          </a:p>
          <a:p>
            <a:pPr marL="514350" indent="-514350">
              <a:buNone/>
            </a:pPr>
            <a:r>
              <a:rPr lang="en-US" sz="2000" b="1" dirty="0"/>
              <a:t>1. Preoperative strategies</a:t>
            </a:r>
          </a:p>
          <a:p>
            <a:pPr>
              <a:buNone/>
            </a:pPr>
            <a:r>
              <a:rPr lang="en-US" sz="2000" b="1" dirty="0">
                <a:effectLst/>
              </a:rPr>
              <a:t>Coagulation abnormalities or antithrombotic medications:</a:t>
            </a:r>
          </a:p>
          <a:p>
            <a:r>
              <a:rPr lang="en-US" sz="2000" dirty="0">
                <a:effectLst/>
              </a:rPr>
              <a:t>A plan should be made in consultation with the surgeon and primary clinician</a:t>
            </a:r>
            <a:endParaRPr lang="en-US" sz="2000" dirty="0"/>
          </a:p>
          <a:p>
            <a:r>
              <a:rPr lang="en-US" sz="2000" dirty="0">
                <a:effectLst/>
              </a:rPr>
              <a:t>Management depends on the bleeding risk of the procedure and the risks of thrombosis with drug discontinuation or reversal</a:t>
            </a:r>
            <a:endParaRPr lang="en-US" sz="2000" dirty="0"/>
          </a:p>
        </p:txBody>
      </p:sp>
      <p:sp>
        <p:nvSpPr>
          <p:cNvPr id="7" name="Title 1">
            <a:extLst>
              <a:ext uri="{FF2B5EF4-FFF2-40B4-BE49-F238E27FC236}">
                <a16:creationId xmlns:a16="http://schemas.microsoft.com/office/drawing/2014/main" id="{6F3647CF-1818-41FA-92D9-C91D840C67BD}"/>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E0BACD60-B86C-49D8-9F21-73731F49A002}"/>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852280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2790"/>
            <a:ext cx="10515600" cy="3339355"/>
          </a:xfrm>
        </p:spPr>
        <p:txBody>
          <a:bodyPr>
            <a:normAutofit/>
          </a:bodyPr>
          <a:lstStyle/>
          <a:p>
            <a:pPr marL="514350" indent="-514350">
              <a:buNone/>
            </a:pPr>
            <a:r>
              <a:rPr lang="en-US" sz="2000" b="1" u="sng" dirty="0">
                <a:solidFill>
                  <a:schemeClr val="accent2"/>
                </a:solidFill>
              </a:rPr>
              <a:t>Key Elements of PBM:</a:t>
            </a:r>
          </a:p>
          <a:p>
            <a:pPr marL="514350" indent="-514350">
              <a:buNone/>
            </a:pPr>
            <a:r>
              <a:rPr lang="en-US" sz="2000" b="1" dirty="0"/>
              <a:t>2. </a:t>
            </a:r>
            <a:r>
              <a:rPr lang="en-US" sz="2000" b="1" dirty="0" err="1"/>
              <a:t>Intraoperative</a:t>
            </a:r>
            <a:r>
              <a:rPr lang="en-US" sz="2000" b="1" dirty="0"/>
              <a:t> strategies (to </a:t>
            </a:r>
            <a:r>
              <a:rPr lang="en-US" sz="2000" b="1" dirty="0">
                <a:effectLst/>
              </a:rPr>
              <a:t>reduce bleeding and minimize transfusions)</a:t>
            </a:r>
          </a:p>
          <a:p>
            <a:r>
              <a:rPr lang="en-US" sz="2000" dirty="0"/>
              <a:t>A</a:t>
            </a:r>
            <a:r>
              <a:rPr lang="en-US" sz="2000" dirty="0">
                <a:effectLst/>
              </a:rPr>
              <a:t>voidance of large volumes of crystalloid solution</a:t>
            </a:r>
            <a:endParaRPr lang="en-US" sz="2000" dirty="0"/>
          </a:p>
          <a:p>
            <a:r>
              <a:rPr lang="en-US" sz="2000" dirty="0"/>
              <a:t>A</a:t>
            </a:r>
            <a:r>
              <a:rPr lang="en-US" sz="2000" dirty="0">
                <a:effectLst/>
              </a:rPr>
              <a:t>voidance of hypothermia</a:t>
            </a:r>
            <a:endParaRPr lang="en-US" sz="2000" dirty="0"/>
          </a:p>
          <a:p>
            <a:r>
              <a:rPr lang="en-US" sz="2000" dirty="0"/>
              <a:t>U</a:t>
            </a:r>
            <a:r>
              <a:rPr lang="en-US" sz="2000" dirty="0">
                <a:effectLst/>
              </a:rPr>
              <a:t>se of </a:t>
            </a:r>
            <a:r>
              <a:rPr lang="en-US" sz="2000" dirty="0" err="1">
                <a:effectLst/>
              </a:rPr>
              <a:t>electrosurgery</a:t>
            </a:r>
            <a:r>
              <a:rPr lang="en-US" sz="2000" dirty="0">
                <a:effectLst/>
              </a:rPr>
              <a:t> devices or topical hemostatic agents where appropriate</a:t>
            </a:r>
          </a:p>
          <a:p>
            <a:r>
              <a:rPr lang="en-US" sz="2000" dirty="0">
                <a:effectLst/>
              </a:rPr>
              <a:t>Surgical blood conservation techniques such as intraoperative blood salvage (i.e., recovery) or acute </a:t>
            </a:r>
            <a:r>
              <a:rPr lang="en-US" sz="2000" dirty="0" err="1">
                <a:effectLst/>
              </a:rPr>
              <a:t>normovolemic</a:t>
            </a:r>
            <a:r>
              <a:rPr lang="en-US" sz="2000" dirty="0">
                <a:effectLst/>
              </a:rPr>
              <a:t> </a:t>
            </a:r>
            <a:r>
              <a:rPr lang="en-US" sz="2000" dirty="0" err="1">
                <a:effectLst/>
              </a:rPr>
              <a:t>hemodilution</a:t>
            </a:r>
            <a:r>
              <a:rPr lang="en-US" sz="2000" dirty="0">
                <a:effectLst/>
              </a:rPr>
              <a:t> (ANH) may be appropriate for select individuals</a:t>
            </a:r>
            <a:endParaRPr lang="en-US" sz="2000" dirty="0"/>
          </a:p>
        </p:txBody>
      </p:sp>
      <p:sp>
        <p:nvSpPr>
          <p:cNvPr id="7" name="Title 1">
            <a:extLst>
              <a:ext uri="{FF2B5EF4-FFF2-40B4-BE49-F238E27FC236}">
                <a16:creationId xmlns:a16="http://schemas.microsoft.com/office/drawing/2014/main" id="{075547C9-D4E0-4FC2-8016-ADB5E40C9A1C}"/>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64BD968A-09C4-4B66-A073-111F277CCE5C}"/>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512675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5897"/>
            <a:ext cx="10515600" cy="2636083"/>
          </a:xfrm>
        </p:spPr>
        <p:txBody>
          <a:bodyPr>
            <a:normAutofit/>
          </a:bodyPr>
          <a:lstStyle/>
          <a:p>
            <a:pPr marL="514350" indent="-514350">
              <a:buNone/>
            </a:pPr>
            <a:r>
              <a:rPr lang="en-US" sz="2000" b="1" u="sng" dirty="0">
                <a:solidFill>
                  <a:schemeClr val="accent2"/>
                </a:solidFill>
              </a:rPr>
              <a:t>Key Elements of PBM:</a:t>
            </a:r>
          </a:p>
          <a:p>
            <a:pPr marL="514350" indent="-514350">
              <a:buNone/>
            </a:pPr>
            <a:r>
              <a:rPr lang="en-US" sz="2000" b="1" dirty="0"/>
              <a:t>2. </a:t>
            </a:r>
            <a:r>
              <a:rPr lang="en-US" sz="2000" b="1" dirty="0" err="1"/>
              <a:t>Intraoperative</a:t>
            </a:r>
            <a:r>
              <a:rPr lang="en-US" sz="2000" b="1" dirty="0"/>
              <a:t> strategies</a:t>
            </a:r>
            <a:endParaRPr lang="en-US" sz="2000" b="1" u="sng" dirty="0">
              <a:effectLst/>
            </a:endParaRPr>
          </a:p>
          <a:p>
            <a:r>
              <a:rPr lang="en-US" sz="2000" dirty="0" err="1">
                <a:effectLst/>
              </a:rPr>
              <a:t>Antifibrinolytic</a:t>
            </a:r>
            <a:r>
              <a:rPr lang="en-US" sz="2000" dirty="0">
                <a:effectLst/>
              </a:rPr>
              <a:t> agents are routinely used in cardiac surgery with cardiopulmonary bypass (CPB)</a:t>
            </a:r>
          </a:p>
          <a:p>
            <a:r>
              <a:rPr lang="en-US" sz="2000" dirty="0">
                <a:effectLst/>
              </a:rPr>
              <a:t>Other pro-</a:t>
            </a:r>
            <a:r>
              <a:rPr lang="en-US" sz="2000" dirty="0" err="1">
                <a:effectLst/>
              </a:rPr>
              <a:t>hemostatic</a:t>
            </a:r>
            <a:r>
              <a:rPr lang="en-US" sz="2000" dirty="0">
                <a:effectLst/>
              </a:rPr>
              <a:t> drugs are generally reserved for specific indications, such as </a:t>
            </a:r>
            <a:r>
              <a:rPr lang="en-US" sz="2000" dirty="0" err="1">
                <a:effectLst/>
              </a:rPr>
              <a:t>prothrombin</a:t>
            </a:r>
            <a:r>
              <a:rPr lang="en-US" sz="2000" dirty="0">
                <a:effectLst/>
              </a:rPr>
              <a:t> complex concentrates (PCCs) for emergency reversal of </a:t>
            </a:r>
            <a:r>
              <a:rPr lang="en-US" sz="2000" dirty="0" err="1">
                <a:effectLst/>
              </a:rPr>
              <a:t>warfarin</a:t>
            </a:r>
            <a:r>
              <a:rPr lang="en-US" sz="2000" dirty="0">
                <a:effectLst/>
              </a:rPr>
              <a:t>, or </a:t>
            </a:r>
            <a:r>
              <a:rPr lang="en-US" sz="2000" dirty="0" err="1">
                <a:effectLst/>
              </a:rPr>
              <a:t>desmopressin</a:t>
            </a:r>
            <a:r>
              <a:rPr lang="en-US" sz="2000" dirty="0">
                <a:effectLst/>
              </a:rPr>
              <a:t> (DDAVP) for uremic platelet dysfunction</a:t>
            </a:r>
            <a:endParaRPr lang="en-US" sz="2000" dirty="0"/>
          </a:p>
        </p:txBody>
      </p:sp>
      <p:sp>
        <p:nvSpPr>
          <p:cNvPr id="7" name="Title 1">
            <a:extLst>
              <a:ext uri="{FF2B5EF4-FFF2-40B4-BE49-F238E27FC236}">
                <a16:creationId xmlns:a16="http://schemas.microsoft.com/office/drawing/2014/main" id="{4DFCAF5E-D549-4BE8-8EC3-FC3657BCA108}"/>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462451EF-3251-436F-8B66-D14D1A982DF8}"/>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134738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9987"/>
            <a:ext cx="10515600" cy="2881111"/>
          </a:xfrm>
        </p:spPr>
        <p:txBody>
          <a:bodyPr>
            <a:normAutofit/>
          </a:bodyPr>
          <a:lstStyle/>
          <a:p>
            <a:pPr marL="514350" indent="-514350">
              <a:buNone/>
            </a:pPr>
            <a:r>
              <a:rPr lang="en-US" sz="2000" b="1" u="sng" dirty="0">
                <a:solidFill>
                  <a:schemeClr val="accent2"/>
                </a:solidFill>
              </a:rPr>
              <a:t>Key Elements of PBM:</a:t>
            </a:r>
          </a:p>
          <a:p>
            <a:pPr marL="514350" indent="-514350">
              <a:buNone/>
            </a:pPr>
            <a:r>
              <a:rPr lang="en-US" sz="2000" b="1" dirty="0"/>
              <a:t>3. Postoperative strategies</a:t>
            </a:r>
            <a:endParaRPr lang="en-US" sz="2000" dirty="0">
              <a:effectLst/>
            </a:endParaRPr>
          </a:p>
          <a:p>
            <a:r>
              <a:rPr lang="en-US" sz="2000" dirty="0">
                <a:effectLst/>
              </a:rPr>
              <a:t>Patients should be monitored and treated for persistent bleeding in the postoperative period</a:t>
            </a:r>
          </a:p>
          <a:p>
            <a:r>
              <a:rPr lang="en-US" sz="2000" dirty="0">
                <a:effectLst/>
              </a:rPr>
              <a:t>Frequency and volume of blood sampling for laboratory tests should be minimized</a:t>
            </a:r>
          </a:p>
          <a:p>
            <a:r>
              <a:rPr lang="en-US" sz="2000" dirty="0">
                <a:effectLst/>
              </a:rPr>
              <a:t>If anemia is present in the postoperative period, a diagnostic workup is performed to determine its cause and initiate appropriate treatment</a:t>
            </a:r>
            <a:endParaRPr lang="en-US" sz="2000" dirty="0"/>
          </a:p>
        </p:txBody>
      </p:sp>
      <p:sp>
        <p:nvSpPr>
          <p:cNvPr id="7" name="Title 1">
            <a:extLst>
              <a:ext uri="{FF2B5EF4-FFF2-40B4-BE49-F238E27FC236}">
                <a16:creationId xmlns:a16="http://schemas.microsoft.com/office/drawing/2014/main" id="{9F9EDF7C-40A8-4764-916B-81FB9D95CC30}"/>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9B6DDEE9-1C8E-4C96-A411-7D7CFF133E26}"/>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72417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3361"/>
            <a:ext cx="10515600" cy="3161681"/>
          </a:xfrm>
        </p:spPr>
        <p:txBody>
          <a:bodyPr>
            <a:normAutofit lnSpcReduction="10000"/>
          </a:bodyPr>
          <a:lstStyle/>
          <a:p>
            <a:pPr marL="0" indent="0">
              <a:buNone/>
            </a:pPr>
            <a:r>
              <a:rPr lang="en-US" sz="2000" b="1" u="sng" dirty="0">
                <a:solidFill>
                  <a:schemeClr val="accent2"/>
                </a:solidFill>
              </a:rPr>
              <a:t>Transfusion Guidelines</a:t>
            </a:r>
          </a:p>
          <a:p>
            <a:pPr marL="0" indent="0">
              <a:buNone/>
            </a:pPr>
            <a:endParaRPr lang="en-US" sz="2000" b="1" u="sng" dirty="0"/>
          </a:p>
          <a:p>
            <a:pPr marL="0" indent="0">
              <a:buNone/>
            </a:pPr>
            <a:r>
              <a:rPr lang="en-US" sz="2000" b="1" dirty="0"/>
              <a:t>Society guidelines all support </a:t>
            </a:r>
            <a:r>
              <a:rPr lang="en-US" sz="2000" b="1" dirty="0" err="1"/>
              <a:t>Hb</a:t>
            </a:r>
            <a:r>
              <a:rPr lang="en-US" sz="2000" b="1" dirty="0"/>
              <a:t> transfusion triggers of 7 or 8 g/</a:t>
            </a:r>
            <a:r>
              <a:rPr lang="en-US" sz="2000" b="1" dirty="0" err="1"/>
              <a:t>dL</a:t>
            </a:r>
            <a:r>
              <a:rPr lang="en-US" sz="2000" b="1" dirty="0"/>
              <a:t>:</a:t>
            </a:r>
          </a:p>
          <a:p>
            <a:pPr marL="0" indent="0">
              <a:buNone/>
            </a:pPr>
            <a:endParaRPr lang="en-US" sz="2000" dirty="0"/>
          </a:p>
          <a:p>
            <a:r>
              <a:rPr lang="en-US" sz="2000" dirty="0"/>
              <a:t>2006 – American Society of Anesthesiologists </a:t>
            </a:r>
          </a:p>
          <a:p>
            <a:r>
              <a:rPr lang="en-US" sz="2000" dirty="0"/>
              <a:t>2009 – Society of Critical Care Medicine </a:t>
            </a:r>
          </a:p>
          <a:p>
            <a:r>
              <a:rPr lang="en-US" sz="2000" dirty="0"/>
              <a:t>2011 – Society Thoracic Surgeons/Cardiovascular Anesthesiologists </a:t>
            </a:r>
          </a:p>
          <a:p>
            <a:r>
              <a:rPr lang="en-US" sz="2000" dirty="0"/>
              <a:t>2012 – American Academy of Blood banks </a:t>
            </a:r>
          </a:p>
        </p:txBody>
      </p:sp>
      <p:sp>
        <p:nvSpPr>
          <p:cNvPr id="7" name="Title 1">
            <a:extLst>
              <a:ext uri="{FF2B5EF4-FFF2-40B4-BE49-F238E27FC236}">
                <a16:creationId xmlns:a16="http://schemas.microsoft.com/office/drawing/2014/main" id="{BFC720D3-90D4-4E39-AB46-0D54D64A1DFB}"/>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361DA62E-8FE6-4BD7-AD43-25751C470AB8}"/>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642914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7389" y="2375958"/>
            <a:ext cx="7497221" cy="3801005"/>
          </a:xfrm>
          <a:ln>
            <a:solidFill>
              <a:schemeClr val="tx1"/>
            </a:solidFill>
          </a:ln>
        </p:spPr>
      </p:pic>
      <p:sp>
        <p:nvSpPr>
          <p:cNvPr id="6" name="Title 1">
            <a:extLst>
              <a:ext uri="{FF2B5EF4-FFF2-40B4-BE49-F238E27FC236}">
                <a16:creationId xmlns:a16="http://schemas.microsoft.com/office/drawing/2014/main" id="{F508A28A-6D1B-4C3B-8F91-6029F4B53B80}"/>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E78D7016-DA65-4E05-B509-DB87524CCB8C}"/>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454450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471362" y="2141537"/>
            <a:ext cx="7249275" cy="4351338"/>
          </a:xfrm>
          <a:prstGeom prst="rect">
            <a:avLst/>
          </a:prstGeom>
          <a:ln>
            <a:solidFill>
              <a:schemeClr val="tx1"/>
            </a:solidFill>
          </a:ln>
        </p:spPr>
      </p:pic>
      <p:sp>
        <p:nvSpPr>
          <p:cNvPr id="6" name="Title 1">
            <a:extLst>
              <a:ext uri="{FF2B5EF4-FFF2-40B4-BE49-F238E27FC236}">
                <a16:creationId xmlns:a16="http://schemas.microsoft.com/office/drawing/2014/main" id="{655AC0CA-33AA-4398-88A9-E33533F10B36}"/>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D5823599-AF65-4AE9-AC45-3C8102CAE9BD}"/>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63798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9E42-D07C-42A9-94C4-84C665095656}"/>
              </a:ext>
            </a:extLst>
          </p:cNvPr>
          <p:cNvSpPr>
            <a:spLocks noGrp="1"/>
          </p:cNvSpPr>
          <p:nvPr>
            <p:ph type="title"/>
          </p:nvPr>
        </p:nvSpPr>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sp>
        <p:nvSpPr>
          <p:cNvPr id="3" name="Content Placeholder 2">
            <a:extLst>
              <a:ext uri="{FF2B5EF4-FFF2-40B4-BE49-F238E27FC236}">
                <a16:creationId xmlns:a16="http://schemas.microsoft.com/office/drawing/2014/main" id="{6E0C52D1-48BC-4F60-93AF-6846FFDC8265}"/>
              </a:ext>
            </a:extLst>
          </p:cNvPr>
          <p:cNvSpPr>
            <a:spLocks noGrp="1"/>
          </p:cNvSpPr>
          <p:nvPr>
            <p:ph idx="1"/>
          </p:nvPr>
        </p:nvSpPr>
        <p:spPr>
          <a:xfrm>
            <a:off x="838200" y="2252109"/>
            <a:ext cx="10515600" cy="3678174"/>
          </a:xfrm>
        </p:spPr>
        <p:txBody>
          <a:bodyPr>
            <a:normAutofit lnSpcReduction="10000"/>
          </a:bodyPr>
          <a:lstStyle/>
          <a:p>
            <a:pPr marL="0" indent="0">
              <a:buNone/>
            </a:pPr>
            <a:r>
              <a:rPr lang="en-US" sz="2000" b="1" i="0" u="sng" strike="noStrike" baseline="0" dirty="0">
                <a:solidFill>
                  <a:schemeClr val="accent2"/>
                </a:solidFill>
              </a:rPr>
              <a:t>Background:</a:t>
            </a:r>
          </a:p>
          <a:p>
            <a:r>
              <a:rPr lang="en-US" sz="2000" b="0" i="0" u="none" strike="noStrike" baseline="0" dirty="0"/>
              <a:t>Blood collection mainly depends on volunteer blood donors at collection centers</a:t>
            </a:r>
            <a:endParaRPr lang="en-US" sz="2000" dirty="0"/>
          </a:p>
          <a:p>
            <a:pPr algn="l"/>
            <a:r>
              <a:rPr lang="en-US" sz="2000" dirty="0"/>
              <a:t>An estimated 63% of the US population is eligible to donate blood, but less than 5% actually do so</a:t>
            </a:r>
            <a:r>
              <a:rPr lang="en-US" sz="2000" baseline="30000" dirty="0"/>
              <a:t>1</a:t>
            </a:r>
            <a:r>
              <a:rPr lang="en-US" sz="2000" dirty="0"/>
              <a:t> </a:t>
            </a:r>
          </a:p>
          <a:p>
            <a:pPr algn="l"/>
            <a:r>
              <a:rPr lang="en-US" sz="2000" dirty="0"/>
              <a:t>The O-negative blood type represents approximately 7-8% of the blood donor population, but O-negative units account for 11% of all transfusions</a:t>
            </a:r>
            <a:r>
              <a:rPr lang="en-US" sz="2000" baseline="30000" dirty="0"/>
              <a:t>2-3</a:t>
            </a:r>
          </a:p>
          <a:p>
            <a:pPr algn="l"/>
            <a:r>
              <a:rPr lang="en-US" sz="2000" dirty="0"/>
              <a:t>Extrapolating these percentages, only about 0.2% of the US population is O-negative and a blood donor</a:t>
            </a:r>
          </a:p>
          <a:p>
            <a:pPr algn="l"/>
            <a:r>
              <a:rPr lang="en-US" sz="2000" dirty="0"/>
              <a:t>The decrease in overall red cell supply, combined with the continued reliance on O-negative units, has led to significant inventory management concerns for blood centers and transfusion services alike</a:t>
            </a:r>
            <a:endParaRPr lang="en-US" sz="2000" b="0" i="0" u="none" strike="noStrike" baseline="0" dirty="0"/>
          </a:p>
        </p:txBody>
      </p:sp>
      <p:sp>
        <p:nvSpPr>
          <p:cNvPr id="4" name="TextBox 3">
            <a:extLst>
              <a:ext uri="{FF2B5EF4-FFF2-40B4-BE49-F238E27FC236}">
                <a16:creationId xmlns:a16="http://schemas.microsoft.com/office/drawing/2014/main" id="{8BABB1B6-D0FD-4C2E-8061-40EFC615DF18}"/>
              </a:ext>
            </a:extLst>
          </p:cNvPr>
          <p:cNvSpPr txBox="1"/>
          <p:nvPr/>
        </p:nvSpPr>
        <p:spPr>
          <a:xfrm>
            <a:off x="5637320" y="2965142"/>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7D7C9F8F-04DA-4B1D-B6D4-1CF8FEA21B1E}"/>
              </a:ext>
            </a:extLst>
          </p:cNvPr>
          <p:cNvSpPr txBox="1"/>
          <p:nvPr/>
        </p:nvSpPr>
        <p:spPr>
          <a:xfrm>
            <a:off x="838200" y="5996226"/>
            <a:ext cx="9753323" cy="861774"/>
          </a:xfrm>
          <a:prstGeom prst="rect">
            <a:avLst/>
          </a:prstGeom>
          <a:noFill/>
        </p:spPr>
        <p:txBody>
          <a:bodyPr wrap="square" rtlCol="0">
            <a:spAutoFit/>
          </a:bodyPr>
          <a:lstStyle/>
          <a:p>
            <a:r>
              <a:rPr lang="en-US" sz="1000" b="0" i="0" dirty="0">
                <a:solidFill>
                  <a:srgbClr val="444444"/>
                </a:solidFill>
                <a:effectLst/>
              </a:rPr>
              <a:t>1. </a:t>
            </a:r>
            <a:r>
              <a:rPr lang="en-US" sz="1000" b="0" i="0" dirty="0">
                <a:solidFill>
                  <a:srgbClr val="212121"/>
                </a:solidFill>
                <a:effectLst/>
                <a:latin typeface="BlinkMacSystemFont"/>
              </a:rPr>
              <a:t>To L, </a:t>
            </a:r>
            <a:r>
              <a:rPr lang="en-US" sz="1000" b="0" i="0" dirty="0" err="1">
                <a:solidFill>
                  <a:srgbClr val="212121"/>
                </a:solidFill>
                <a:effectLst/>
                <a:latin typeface="BlinkMacSystemFont"/>
              </a:rPr>
              <a:t>Dunnington</a:t>
            </a:r>
            <a:r>
              <a:rPr lang="en-US" sz="1000" b="0" i="0" dirty="0">
                <a:solidFill>
                  <a:srgbClr val="212121"/>
                </a:solidFill>
                <a:effectLst/>
                <a:latin typeface="BlinkMacSystemFont"/>
              </a:rPr>
              <a:t> T, Thomas C, Love K, McCullough J, Riley W. The United States' potential blood donor pool: updating the prevalence of donor-exclusion factors on the pool of potential donors. Transfusion. 2020 Jan;60(1):206-215. </a:t>
            </a:r>
            <a:r>
              <a:rPr lang="en-US" sz="1000" b="0" i="0" dirty="0" err="1">
                <a:solidFill>
                  <a:srgbClr val="212121"/>
                </a:solidFill>
                <a:effectLst/>
                <a:latin typeface="BlinkMacSystemFont"/>
              </a:rPr>
              <a:t>doi</a:t>
            </a:r>
            <a:r>
              <a:rPr lang="en-US" sz="1000" b="0" i="0" dirty="0">
                <a:solidFill>
                  <a:srgbClr val="212121"/>
                </a:solidFill>
                <a:effectLst/>
                <a:latin typeface="BlinkMacSystemFont"/>
              </a:rPr>
              <a:t>: 10.1111/trf.15573. </a:t>
            </a:r>
            <a:r>
              <a:rPr lang="en-US" sz="1000" b="0" i="0" dirty="0" err="1">
                <a:solidFill>
                  <a:srgbClr val="212121"/>
                </a:solidFill>
                <a:effectLst/>
                <a:latin typeface="BlinkMacSystemFont"/>
              </a:rPr>
              <a:t>Epub</a:t>
            </a:r>
            <a:r>
              <a:rPr lang="en-US" sz="1000" b="0" i="0" dirty="0">
                <a:solidFill>
                  <a:srgbClr val="212121"/>
                </a:solidFill>
                <a:effectLst/>
                <a:latin typeface="BlinkMacSystemFont"/>
              </a:rPr>
              <a:t> 2019 Nov 19. PMID: 31743454.</a:t>
            </a:r>
            <a:endParaRPr lang="en-US" sz="1000" b="0" i="0" dirty="0">
              <a:solidFill>
                <a:srgbClr val="444444"/>
              </a:solidFill>
              <a:effectLst/>
            </a:endParaRPr>
          </a:p>
          <a:p>
            <a:r>
              <a:rPr lang="en-US" sz="1000" dirty="0">
                <a:solidFill>
                  <a:srgbClr val="444444"/>
                </a:solidFill>
              </a:rPr>
              <a:t>2</a:t>
            </a:r>
            <a:r>
              <a:rPr lang="en-US" sz="1000" b="0" i="0" dirty="0">
                <a:solidFill>
                  <a:srgbClr val="444444"/>
                </a:solidFill>
                <a:effectLst/>
              </a:rPr>
              <a:t>. https://www.aabb.org/news-resources/news/article/2019/06/27/aabb-issues-recommendations-to-decrease-group-o-blood-overuse</a:t>
            </a:r>
          </a:p>
          <a:p>
            <a:r>
              <a:rPr lang="en-US" sz="1000" b="0" i="0" dirty="0">
                <a:solidFill>
                  <a:srgbClr val="212121"/>
                </a:solidFill>
                <a:effectLst/>
                <a:latin typeface="BlinkMacSystemFont"/>
              </a:rPr>
              <a:t>3. </a:t>
            </a:r>
            <a:r>
              <a:rPr lang="en-US" sz="1000" b="0" i="0" dirty="0" err="1">
                <a:solidFill>
                  <a:srgbClr val="212121"/>
                </a:solidFill>
                <a:effectLst/>
                <a:latin typeface="BlinkMacSystemFont"/>
              </a:rPr>
              <a:t>Garratty</a:t>
            </a:r>
            <a:r>
              <a:rPr lang="en-US" sz="1000" b="0" i="0" dirty="0">
                <a:solidFill>
                  <a:srgbClr val="212121"/>
                </a:solidFill>
                <a:effectLst/>
                <a:latin typeface="BlinkMacSystemFont"/>
              </a:rPr>
              <a:t> G, Glynn SA, McEntire R; Retrovirus Epidemiology Donor Study. ABO and Rh(D) phenotype frequencies of different racial/ethnic groups in the United States. Transfusion. 2004 May;44(5):703-6. </a:t>
            </a:r>
            <a:r>
              <a:rPr lang="en-US" sz="1000" b="0" i="0" dirty="0" err="1">
                <a:solidFill>
                  <a:srgbClr val="212121"/>
                </a:solidFill>
                <a:effectLst/>
                <a:latin typeface="BlinkMacSystemFont"/>
              </a:rPr>
              <a:t>doi</a:t>
            </a:r>
            <a:r>
              <a:rPr lang="en-US" sz="1000" b="0" i="0" dirty="0">
                <a:solidFill>
                  <a:srgbClr val="212121"/>
                </a:solidFill>
                <a:effectLst/>
                <a:latin typeface="BlinkMacSystemFont"/>
              </a:rPr>
              <a:t>: 10.1111/j.1537-2995.2004.03338.x. PMID: 15104651.</a:t>
            </a:r>
            <a:endParaRPr lang="en-US" sz="1000" dirty="0"/>
          </a:p>
        </p:txBody>
      </p:sp>
      <p:pic>
        <p:nvPicPr>
          <p:cNvPr id="8" name="Picture 7">
            <a:extLst>
              <a:ext uri="{FF2B5EF4-FFF2-40B4-BE49-F238E27FC236}">
                <a16:creationId xmlns:a16="http://schemas.microsoft.com/office/drawing/2014/main" id="{007A66E3-5DCE-4B8D-9FAB-E362E03719A5}"/>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598258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288" y="2264887"/>
            <a:ext cx="10515600" cy="3638581"/>
          </a:xfrm>
        </p:spPr>
        <p:txBody>
          <a:bodyPr>
            <a:noAutofit/>
          </a:bodyPr>
          <a:lstStyle/>
          <a:p>
            <a:pPr>
              <a:buNone/>
            </a:pPr>
            <a:r>
              <a:rPr lang="en-US" sz="2000" b="1" u="sng" dirty="0">
                <a:solidFill>
                  <a:schemeClr val="accent2"/>
                </a:solidFill>
              </a:rPr>
              <a:t>Transfusion Guidelines</a:t>
            </a:r>
          </a:p>
          <a:p>
            <a:pPr>
              <a:buNone/>
            </a:pPr>
            <a:endParaRPr lang="en-US" sz="2000" dirty="0"/>
          </a:p>
          <a:p>
            <a:pPr marL="0" indent="0">
              <a:buNone/>
            </a:pPr>
            <a:r>
              <a:rPr lang="en-US" sz="2000" b="1" dirty="0"/>
              <a:t>Transfusion Requirements After Cardiac Surgery </a:t>
            </a:r>
            <a:endParaRPr lang="en-US" sz="2000" dirty="0"/>
          </a:p>
          <a:p>
            <a:pPr marL="0" indent="0">
              <a:buNone/>
            </a:pPr>
            <a:r>
              <a:rPr lang="en-US" sz="2000" dirty="0"/>
              <a:t>The TRACS Randomized Controlled Trial </a:t>
            </a:r>
          </a:p>
          <a:p>
            <a:pPr marL="0" indent="0">
              <a:buNone/>
            </a:pPr>
            <a:r>
              <a:rPr lang="en-US" sz="2000" dirty="0" err="1"/>
              <a:t>Hajjar</a:t>
            </a:r>
            <a:r>
              <a:rPr lang="en-US" sz="2000" dirty="0"/>
              <a:t> LA: </a:t>
            </a:r>
            <a:r>
              <a:rPr lang="en-US" sz="2000" i="1" dirty="0"/>
              <a:t>JAMA. 2010;304(14):1559-1567 </a:t>
            </a:r>
          </a:p>
          <a:p>
            <a:pPr marL="0" indent="0">
              <a:buNone/>
            </a:pPr>
            <a:endParaRPr lang="en-US" sz="2000" dirty="0"/>
          </a:p>
          <a:p>
            <a:r>
              <a:rPr lang="en-US" sz="2000" dirty="0"/>
              <a:t>First and only prospective randomized  transfusion study in postoperative cardiac surgery</a:t>
            </a:r>
          </a:p>
          <a:p>
            <a:r>
              <a:rPr lang="en-US" sz="2000" dirty="0"/>
              <a:t>502 patients</a:t>
            </a:r>
          </a:p>
          <a:p>
            <a:r>
              <a:rPr lang="en-US" sz="2000" dirty="0"/>
              <a:t>Postop </a:t>
            </a:r>
            <a:r>
              <a:rPr lang="en-US" sz="2000" dirty="0" err="1"/>
              <a:t>Hb</a:t>
            </a:r>
            <a:r>
              <a:rPr lang="en-US" sz="2000" dirty="0"/>
              <a:t> trigger of 8 vs. 10 g/</a:t>
            </a:r>
            <a:r>
              <a:rPr lang="en-US" sz="2000" dirty="0" err="1"/>
              <a:t>dL</a:t>
            </a:r>
            <a:r>
              <a:rPr lang="en-US" sz="2000" dirty="0"/>
              <a:t> </a:t>
            </a:r>
          </a:p>
          <a:p>
            <a:r>
              <a:rPr lang="en-US" sz="2000" dirty="0"/>
              <a:t>Maintained between 8-9 g/</a:t>
            </a:r>
            <a:r>
              <a:rPr lang="en-US" sz="2000" dirty="0" err="1"/>
              <a:t>dL</a:t>
            </a:r>
            <a:r>
              <a:rPr lang="en-US" sz="2000" dirty="0"/>
              <a:t> vs. 10-11 g/</a:t>
            </a:r>
            <a:r>
              <a:rPr lang="en-US" sz="2000" dirty="0" err="1"/>
              <a:t>dL</a:t>
            </a:r>
            <a:r>
              <a:rPr lang="en-US" sz="2000" dirty="0"/>
              <a:t> </a:t>
            </a:r>
          </a:p>
        </p:txBody>
      </p:sp>
      <p:sp>
        <p:nvSpPr>
          <p:cNvPr id="7" name="Title 1">
            <a:extLst>
              <a:ext uri="{FF2B5EF4-FFF2-40B4-BE49-F238E27FC236}">
                <a16:creationId xmlns:a16="http://schemas.microsoft.com/office/drawing/2014/main" id="{433F89C5-59FA-4411-A2ED-45BEC12A1F47}"/>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84D0826D-2FBB-4F97-875A-F1BBDE180AEA}"/>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112016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5436" y="1919743"/>
            <a:ext cx="5941127" cy="4743909"/>
          </a:xfrm>
          <a:ln>
            <a:solidFill>
              <a:schemeClr val="tx1"/>
            </a:solidFill>
          </a:ln>
        </p:spPr>
      </p:pic>
      <p:sp>
        <p:nvSpPr>
          <p:cNvPr id="3" name="Title 1">
            <a:extLst>
              <a:ext uri="{FF2B5EF4-FFF2-40B4-BE49-F238E27FC236}">
                <a16:creationId xmlns:a16="http://schemas.microsoft.com/office/drawing/2014/main" id="{75ADD583-5F28-4DA8-BF05-C504C6FA9A57}"/>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C7AE0E8D-B9D1-407D-A513-94AA08A657B6}"/>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898767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059" y="2286199"/>
            <a:ext cx="10515600" cy="3487072"/>
          </a:xfrm>
        </p:spPr>
        <p:txBody>
          <a:bodyPr>
            <a:normAutofit/>
          </a:bodyPr>
          <a:lstStyle/>
          <a:p>
            <a:pPr>
              <a:buNone/>
            </a:pPr>
            <a:r>
              <a:rPr lang="en-US" sz="2000" b="1" u="sng" dirty="0">
                <a:solidFill>
                  <a:schemeClr val="accent2"/>
                </a:solidFill>
              </a:rPr>
              <a:t>Transfusion Guidelines</a:t>
            </a:r>
          </a:p>
          <a:p>
            <a:pPr>
              <a:buNone/>
            </a:pPr>
            <a:endParaRPr lang="en-US" sz="2000" dirty="0"/>
          </a:p>
          <a:p>
            <a:pPr marL="0" indent="0">
              <a:buNone/>
            </a:pPr>
            <a:r>
              <a:rPr lang="en-US" sz="2000" b="1" dirty="0"/>
              <a:t>Transfusion Requirements After Cardiac Surgery </a:t>
            </a:r>
            <a:endParaRPr lang="en-US" sz="2000" dirty="0"/>
          </a:p>
          <a:p>
            <a:pPr marL="0" indent="0">
              <a:buNone/>
            </a:pPr>
            <a:r>
              <a:rPr lang="en-US" sz="2000" dirty="0"/>
              <a:t>The TRACS Randomized Controlled Trial </a:t>
            </a:r>
          </a:p>
          <a:p>
            <a:pPr marL="0" indent="0">
              <a:buNone/>
            </a:pPr>
            <a:r>
              <a:rPr lang="en-US" sz="2000" dirty="0" err="1"/>
              <a:t>Hajjar</a:t>
            </a:r>
            <a:r>
              <a:rPr lang="en-US" sz="2000" dirty="0"/>
              <a:t> LA: </a:t>
            </a:r>
            <a:r>
              <a:rPr lang="en-US" sz="2000" i="1" dirty="0"/>
              <a:t>JAMA. 2010;304(14):1559-1567 </a:t>
            </a:r>
          </a:p>
          <a:p>
            <a:pPr marL="0" indent="0">
              <a:buNone/>
            </a:pPr>
            <a:endParaRPr lang="en-US" sz="2000" dirty="0"/>
          </a:p>
          <a:p>
            <a:pPr marL="0" indent="0">
              <a:buNone/>
            </a:pPr>
            <a:r>
              <a:rPr lang="en-US" sz="2000" u="sng" dirty="0"/>
              <a:t>Main findings: </a:t>
            </a:r>
          </a:p>
          <a:p>
            <a:r>
              <a:rPr lang="en-US" sz="2000" dirty="0"/>
              <a:t>No difference in morbidity/mortality between </a:t>
            </a:r>
            <a:r>
              <a:rPr lang="en-US" sz="2000" dirty="0" err="1"/>
              <a:t>Hb</a:t>
            </a:r>
            <a:r>
              <a:rPr lang="en-US" sz="2000" dirty="0"/>
              <a:t> trigger of 8 vs. 10 g/</a:t>
            </a:r>
            <a:r>
              <a:rPr lang="en-US" sz="2000" dirty="0" err="1"/>
              <a:t>dL</a:t>
            </a:r>
            <a:r>
              <a:rPr lang="en-US" sz="2000" dirty="0"/>
              <a:t> for cardiac surgery</a:t>
            </a:r>
          </a:p>
        </p:txBody>
      </p:sp>
      <p:sp>
        <p:nvSpPr>
          <p:cNvPr id="7" name="Title 1">
            <a:extLst>
              <a:ext uri="{FF2B5EF4-FFF2-40B4-BE49-F238E27FC236}">
                <a16:creationId xmlns:a16="http://schemas.microsoft.com/office/drawing/2014/main" id="{BC6F5ED0-80D4-4385-9A5F-D5D09139F719}"/>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56A63E74-E775-4797-9422-FF65CA2CE644}"/>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485162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7852" y="2052109"/>
            <a:ext cx="6356296" cy="4563950"/>
          </a:xfrm>
          <a:ln>
            <a:solidFill>
              <a:schemeClr val="tx1"/>
            </a:solidFill>
          </a:ln>
        </p:spPr>
      </p:pic>
      <p:sp>
        <p:nvSpPr>
          <p:cNvPr id="3" name="Title 1">
            <a:extLst>
              <a:ext uri="{FF2B5EF4-FFF2-40B4-BE49-F238E27FC236}">
                <a16:creationId xmlns:a16="http://schemas.microsoft.com/office/drawing/2014/main" id="{A9C3D538-D31A-4D02-AA59-3BB1FBBACB7E}"/>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783718D1-C1D6-42C8-9F33-F43A07C3669E}"/>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536892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54275"/>
            <a:ext cx="10515600" cy="3674092"/>
          </a:xfrm>
        </p:spPr>
        <p:txBody>
          <a:bodyPr>
            <a:normAutofit/>
          </a:bodyPr>
          <a:lstStyle/>
          <a:p>
            <a:pPr>
              <a:buNone/>
            </a:pPr>
            <a:r>
              <a:rPr lang="en-US" sz="2000" b="1" u="sng" dirty="0">
                <a:solidFill>
                  <a:schemeClr val="accent2"/>
                </a:solidFill>
              </a:rPr>
              <a:t>Transfusion Guidelines</a:t>
            </a:r>
          </a:p>
          <a:p>
            <a:pPr>
              <a:buNone/>
            </a:pPr>
            <a:endParaRPr lang="en-US" sz="2000" b="1" u="sng" dirty="0"/>
          </a:p>
          <a:p>
            <a:r>
              <a:rPr lang="en-US" sz="2000" dirty="0"/>
              <a:t>Liberal vs. restrictive hemoglobin triggers </a:t>
            </a:r>
          </a:p>
          <a:p>
            <a:r>
              <a:rPr lang="en-US" sz="2000" dirty="0"/>
              <a:t>Systematic review, 31 trials, N=12587 </a:t>
            </a:r>
          </a:p>
          <a:p>
            <a:r>
              <a:rPr lang="en-US" sz="2000" dirty="0"/>
              <a:t>Range of clinical scenarios:</a:t>
            </a:r>
          </a:p>
          <a:p>
            <a:pPr lvl="1">
              <a:buFontTx/>
              <a:buChar char="-"/>
            </a:pPr>
            <a:r>
              <a:rPr lang="en-US" sz="2000" dirty="0"/>
              <a:t>Restrictive thresholds 43% reduction in overall transfusions</a:t>
            </a:r>
          </a:p>
          <a:p>
            <a:pPr lvl="1">
              <a:buFontTx/>
              <a:buChar char="-"/>
            </a:pPr>
            <a:r>
              <a:rPr lang="en-US" sz="2000" dirty="0"/>
              <a:t>No difference in 30-day mortality or morbidity</a:t>
            </a:r>
          </a:p>
          <a:p>
            <a:pPr lvl="1">
              <a:buFontTx/>
              <a:buChar char="-"/>
            </a:pPr>
            <a:r>
              <a:rPr lang="en-US" sz="2000" dirty="0"/>
              <a:t>No difference in pneumonia, wound infection, or bacteremia</a:t>
            </a:r>
          </a:p>
          <a:p>
            <a:pPr lvl="1">
              <a:buFontTx/>
              <a:buChar char="-"/>
            </a:pPr>
            <a:r>
              <a:rPr lang="en-US" sz="2000" dirty="0"/>
              <a:t>Insufficient data for: ACS/MI, brain injury, stroke, thrombocytopenia, cancer/heme malignancy, bone marrow failure </a:t>
            </a:r>
          </a:p>
          <a:p>
            <a:pPr lvl="1"/>
            <a:endParaRPr lang="en-US" sz="2000" dirty="0"/>
          </a:p>
          <a:p>
            <a:endParaRPr lang="en-US" sz="2000" dirty="0"/>
          </a:p>
        </p:txBody>
      </p:sp>
      <p:sp>
        <p:nvSpPr>
          <p:cNvPr id="7" name="TextBox 6">
            <a:extLst>
              <a:ext uri="{FF2B5EF4-FFF2-40B4-BE49-F238E27FC236}">
                <a16:creationId xmlns:a16="http://schemas.microsoft.com/office/drawing/2014/main" id="{A63B09B0-0CF2-4F7F-8042-F9AE4C90A46B}"/>
              </a:ext>
            </a:extLst>
          </p:cNvPr>
          <p:cNvSpPr txBox="1"/>
          <p:nvPr/>
        </p:nvSpPr>
        <p:spPr>
          <a:xfrm>
            <a:off x="793377" y="6576769"/>
            <a:ext cx="9720528" cy="281231"/>
          </a:xfrm>
          <a:prstGeom prst="rect">
            <a:avLst/>
          </a:prstGeom>
          <a:noFill/>
        </p:spPr>
        <p:txBody>
          <a:bodyPr wrap="square" rtlCol="0">
            <a:spAutoFit/>
          </a:bodyPr>
          <a:lstStyle/>
          <a:p>
            <a:pPr>
              <a:lnSpc>
                <a:spcPct val="107000"/>
              </a:lnSpc>
              <a:tabLst>
                <a:tab pos="457200" algn="l"/>
              </a:tabLst>
            </a:pPr>
            <a:r>
              <a:rPr lang="en-US" sz="1200" i="1" dirty="0"/>
              <a:t>Carson et al. Cochrane Database Syst Rev. 2016. </a:t>
            </a:r>
            <a:endParaRPr lang="en-US" sz="1200" dirty="0"/>
          </a:p>
        </p:txBody>
      </p:sp>
      <p:sp>
        <p:nvSpPr>
          <p:cNvPr id="8" name="Title 1">
            <a:extLst>
              <a:ext uri="{FF2B5EF4-FFF2-40B4-BE49-F238E27FC236}">
                <a16:creationId xmlns:a16="http://schemas.microsoft.com/office/drawing/2014/main" id="{739B8F6E-69FD-4547-B405-439C25331EFF}"/>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444F377A-2D54-4445-8D6D-09003F742716}"/>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943612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688" y="2446814"/>
            <a:ext cx="10679097" cy="3362315"/>
          </a:xfrm>
        </p:spPr>
        <p:txBody>
          <a:bodyPr>
            <a:noAutofit/>
          </a:bodyPr>
          <a:lstStyle/>
          <a:p>
            <a:pPr>
              <a:buNone/>
            </a:pPr>
            <a:r>
              <a:rPr lang="en-US" sz="2000" b="1" u="sng" dirty="0">
                <a:solidFill>
                  <a:schemeClr val="accent2"/>
                </a:solidFill>
              </a:rPr>
              <a:t>Transfusion Guidelines</a:t>
            </a:r>
          </a:p>
          <a:p>
            <a:pPr>
              <a:buNone/>
            </a:pPr>
            <a:endParaRPr lang="en-US" sz="2000" b="1" u="sng" dirty="0"/>
          </a:p>
          <a:p>
            <a:pPr>
              <a:buNone/>
            </a:pPr>
            <a:r>
              <a:rPr lang="en-US" sz="2000" b="1" dirty="0"/>
              <a:t>Red Blood cells:</a:t>
            </a:r>
          </a:p>
          <a:p>
            <a:r>
              <a:rPr lang="en-US" sz="2000" dirty="0"/>
              <a:t>In the seminal Transfusion Requirements in Critical Care (TRICC) trial, a restrictive strategy with a transfusion threshold of &lt;7 g/dL was as effective as a liberal strategy with a transfusion threshold of &lt;10 g/dL in 838 critically ill patients</a:t>
            </a:r>
            <a:r>
              <a:rPr lang="en-US" sz="2000" baseline="30000" dirty="0"/>
              <a:t>1</a:t>
            </a:r>
          </a:p>
          <a:p>
            <a:r>
              <a:rPr lang="en-US" sz="2000" dirty="0"/>
              <a:t>Further studies have supported these findings and a restrictive threshold of &lt;8 g/dL was compared to a liberal transfusion threshold of &lt;10 g/dL in patients with a history of or risk factors for cardiovascular disease who were undergoing hip fracture Surgery </a:t>
            </a:r>
            <a:r>
              <a:rPr lang="en-US" sz="2000" baseline="30000" dirty="0"/>
              <a:t>1,2</a:t>
            </a:r>
            <a:endParaRPr lang="en-US" sz="2000" b="1" u="sng" baseline="30000" dirty="0"/>
          </a:p>
        </p:txBody>
      </p:sp>
      <p:sp>
        <p:nvSpPr>
          <p:cNvPr id="7" name="TextBox 6">
            <a:extLst>
              <a:ext uri="{FF2B5EF4-FFF2-40B4-BE49-F238E27FC236}">
                <a16:creationId xmlns:a16="http://schemas.microsoft.com/office/drawing/2014/main" id="{41DAF00B-D0B0-486C-8237-39A96122288E}"/>
              </a:ext>
            </a:extLst>
          </p:cNvPr>
          <p:cNvSpPr txBox="1"/>
          <p:nvPr/>
        </p:nvSpPr>
        <p:spPr>
          <a:xfrm>
            <a:off x="5637320" y="2831977"/>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4DCE9A39-39CC-466C-B688-6C219A48CE5E}"/>
              </a:ext>
            </a:extLst>
          </p:cNvPr>
          <p:cNvSpPr txBox="1"/>
          <p:nvPr/>
        </p:nvSpPr>
        <p:spPr>
          <a:xfrm>
            <a:off x="5637320" y="2831977"/>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39C9557A-73A3-41A1-BA0C-3A57EC5AE310}"/>
              </a:ext>
            </a:extLst>
          </p:cNvPr>
          <p:cNvSpPr txBox="1"/>
          <p:nvPr/>
        </p:nvSpPr>
        <p:spPr>
          <a:xfrm>
            <a:off x="826688" y="6304002"/>
            <a:ext cx="9528018" cy="553998"/>
          </a:xfrm>
          <a:prstGeom prst="rect">
            <a:avLst/>
          </a:prstGeom>
          <a:noFill/>
        </p:spPr>
        <p:txBody>
          <a:bodyPr wrap="square" rtlCol="0">
            <a:spAutoFit/>
          </a:bodyPr>
          <a:lstStyle/>
          <a:p>
            <a:pPr marL="342900" indent="-342900">
              <a:buAutoNum type="arabicPeriod"/>
            </a:pPr>
            <a:r>
              <a:rPr lang="en-US" sz="1000" dirty="0"/>
              <a:t>Carson JL, </a:t>
            </a:r>
            <a:r>
              <a:rPr lang="en-US" sz="1000" dirty="0" err="1"/>
              <a:t>Terrin</a:t>
            </a:r>
            <a:r>
              <a:rPr lang="en-US" sz="1000" dirty="0"/>
              <a:t> ML, </a:t>
            </a:r>
            <a:r>
              <a:rPr lang="en-US" sz="1000" dirty="0" err="1"/>
              <a:t>Noveck</a:t>
            </a:r>
            <a:r>
              <a:rPr lang="en-US" sz="1000" dirty="0"/>
              <a:t> H, et al; FOCUS Investigators. Liberal or restrictive transfusion in high-risk patients after hip </a:t>
            </a:r>
            <a:r>
              <a:rPr lang="pt-BR" sz="1000" dirty="0"/>
              <a:t>surgery. N Engl J Med. 2011;365:2453–2462.</a:t>
            </a:r>
          </a:p>
          <a:p>
            <a:pPr marL="342900" indent="-342900">
              <a:buAutoNum type="arabicPeriod"/>
            </a:pPr>
            <a:r>
              <a:rPr lang="en-US" sz="1000" dirty="0"/>
              <a:t>Carson JL, </a:t>
            </a:r>
            <a:r>
              <a:rPr lang="en-US" sz="1000" dirty="0" err="1"/>
              <a:t>Sieber</a:t>
            </a:r>
            <a:r>
              <a:rPr lang="en-US" sz="1000" dirty="0"/>
              <a:t> F, Cook DR, et al. Liberal versus restrictive blood transfusion strategy: 3-year survival and cause of death results from the FOCUS </a:t>
            </a:r>
            <a:r>
              <a:rPr lang="en-US" sz="1000" dirty="0" err="1"/>
              <a:t>randomised</a:t>
            </a:r>
            <a:r>
              <a:rPr lang="en-US" sz="1000" dirty="0"/>
              <a:t> controlled trial. Lancet.2015;385:1183–1189</a:t>
            </a:r>
            <a:endParaRPr lang="pt-BR" sz="1000" dirty="0"/>
          </a:p>
        </p:txBody>
      </p:sp>
      <p:sp>
        <p:nvSpPr>
          <p:cNvPr id="14" name="Title 1">
            <a:extLst>
              <a:ext uri="{FF2B5EF4-FFF2-40B4-BE49-F238E27FC236}">
                <a16:creationId xmlns:a16="http://schemas.microsoft.com/office/drawing/2014/main" id="{5B2C88AC-BCED-4AD5-9AF0-B37934B64F5F}"/>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10" name="Picture 9">
            <a:extLst>
              <a:ext uri="{FF2B5EF4-FFF2-40B4-BE49-F238E27FC236}">
                <a16:creationId xmlns:a16="http://schemas.microsoft.com/office/drawing/2014/main" id="{0999ABDE-5C45-4DE5-A107-A1EA51FF3197}"/>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283326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734" y="2437620"/>
            <a:ext cx="10528177" cy="2681226"/>
          </a:xfrm>
        </p:spPr>
        <p:txBody>
          <a:bodyPr>
            <a:noAutofit/>
          </a:bodyPr>
          <a:lstStyle/>
          <a:p>
            <a:pPr>
              <a:buNone/>
            </a:pPr>
            <a:r>
              <a:rPr lang="en-US" sz="2000" b="1" u="sng" dirty="0">
                <a:solidFill>
                  <a:schemeClr val="accent2"/>
                </a:solidFill>
              </a:rPr>
              <a:t>Transfusion Guidelines</a:t>
            </a:r>
          </a:p>
          <a:p>
            <a:pPr>
              <a:buNone/>
            </a:pPr>
            <a:endParaRPr lang="en-US" sz="2000" b="1" u="sng" dirty="0"/>
          </a:p>
          <a:p>
            <a:pPr>
              <a:buNone/>
            </a:pPr>
            <a:r>
              <a:rPr lang="en-US" sz="2000" b="1" dirty="0"/>
              <a:t>Red Blood cells:</a:t>
            </a:r>
          </a:p>
          <a:p>
            <a:r>
              <a:rPr lang="en-US" sz="2000" dirty="0"/>
              <a:t>A restrictive transfusion strategy did not reduce functional capacity or increase 60-day and long-term mortality</a:t>
            </a:r>
          </a:p>
          <a:p>
            <a:r>
              <a:rPr lang="en-US" sz="2000" dirty="0"/>
              <a:t>Multiple meta-analyses have shown that the use of a restrictive transfusion threshold across a broad range of specialties does not impact adversely on morbidity and mortality compared to a liberal transfusion threshold</a:t>
            </a:r>
            <a:r>
              <a:rPr lang="en-US" sz="2000" baseline="30000" dirty="0"/>
              <a:t>1-3</a:t>
            </a:r>
          </a:p>
        </p:txBody>
      </p:sp>
      <p:sp>
        <p:nvSpPr>
          <p:cNvPr id="7" name="TextBox 6">
            <a:extLst>
              <a:ext uri="{FF2B5EF4-FFF2-40B4-BE49-F238E27FC236}">
                <a16:creationId xmlns:a16="http://schemas.microsoft.com/office/drawing/2014/main" id="{B46A08D6-0A9D-4505-BD13-6455A628D681}"/>
              </a:ext>
            </a:extLst>
          </p:cNvPr>
          <p:cNvSpPr txBox="1"/>
          <p:nvPr/>
        </p:nvSpPr>
        <p:spPr>
          <a:xfrm>
            <a:off x="818734" y="5996226"/>
            <a:ext cx="10634709" cy="861774"/>
          </a:xfrm>
          <a:prstGeom prst="rect">
            <a:avLst/>
          </a:prstGeom>
          <a:noFill/>
        </p:spPr>
        <p:txBody>
          <a:bodyPr wrap="square" rtlCol="0">
            <a:spAutoFit/>
          </a:bodyPr>
          <a:lstStyle/>
          <a:p>
            <a:r>
              <a:rPr lang="en-US" sz="1000" dirty="0"/>
              <a:t>1. Curley GF, Shehata N, Mazer CD, Hare GM, Friedrich JO. Transfusion triggers for guiding RBC transfusion for cardiovascular surgery: a systematic review and meta-analysis. </a:t>
            </a:r>
            <a:r>
              <a:rPr lang="en-US" sz="1000" dirty="0" err="1"/>
              <a:t>CritCare</a:t>
            </a:r>
            <a:r>
              <a:rPr lang="en-US" sz="1000" dirty="0"/>
              <a:t> Med. 2014;42:2611–2624</a:t>
            </a:r>
          </a:p>
          <a:p>
            <a:r>
              <a:rPr lang="en-US" sz="1000" dirty="0"/>
              <a:t>2. Holst LB, Petersen MW, </a:t>
            </a:r>
            <a:r>
              <a:rPr lang="en-US" sz="1000" dirty="0" err="1"/>
              <a:t>Haase</a:t>
            </a:r>
            <a:r>
              <a:rPr lang="en-US" sz="1000" dirty="0"/>
              <a:t> N, </a:t>
            </a:r>
            <a:r>
              <a:rPr lang="en-US" sz="1000" dirty="0" err="1"/>
              <a:t>Perner</a:t>
            </a:r>
            <a:r>
              <a:rPr lang="en-US" sz="1000" dirty="0"/>
              <a:t> A, </a:t>
            </a:r>
            <a:r>
              <a:rPr lang="en-US" sz="1000" dirty="0" err="1"/>
              <a:t>Wetterslev</a:t>
            </a:r>
            <a:r>
              <a:rPr lang="en-US" sz="1000" dirty="0"/>
              <a:t> J. Restrictive versus liberal transfusion strategy for red blood cell transfusion: systematic review of </a:t>
            </a:r>
            <a:r>
              <a:rPr lang="en-US" sz="1000" dirty="0" err="1"/>
              <a:t>randomised</a:t>
            </a:r>
            <a:r>
              <a:rPr lang="en-US" sz="1000" dirty="0"/>
              <a:t> trials with meta-analysis and trial sequential analysis. BMJ. 2015;350:h1354.</a:t>
            </a:r>
          </a:p>
          <a:p>
            <a:r>
              <a:rPr lang="en-US" sz="1000" dirty="0"/>
              <a:t>3. Carson JL, Stanworth SJ, </a:t>
            </a:r>
            <a:r>
              <a:rPr lang="en-US" sz="1000" dirty="0" err="1"/>
              <a:t>Roubinian</a:t>
            </a:r>
            <a:r>
              <a:rPr lang="en-US" sz="1000" dirty="0"/>
              <a:t> N, et al. Transfusion thresholds and other strategies for guiding allogeneic red blood cell </a:t>
            </a:r>
            <a:r>
              <a:rPr lang="fr-FR" sz="1000" dirty="0"/>
              <a:t>transfusion. Cochrane </a:t>
            </a:r>
            <a:r>
              <a:rPr lang="fr-FR" sz="1000" dirty="0" err="1"/>
              <a:t>Database</a:t>
            </a:r>
            <a:r>
              <a:rPr lang="fr-FR" sz="1000" dirty="0"/>
              <a:t> </a:t>
            </a:r>
            <a:r>
              <a:rPr lang="fr-FR" sz="1000" dirty="0" err="1"/>
              <a:t>Syst</a:t>
            </a:r>
            <a:r>
              <a:rPr lang="fr-FR" sz="1000" dirty="0"/>
              <a:t> </a:t>
            </a:r>
            <a:r>
              <a:rPr lang="fr-FR" sz="1000" dirty="0" err="1"/>
              <a:t>Rev</a:t>
            </a:r>
            <a:r>
              <a:rPr lang="fr-FR" sz="1000" dirty="0"/>
              <a:t>. 2016;10:CD002042</a:t>
            </a:r>
            <a:endParaRPr lang="en-US" sz="1000" dirty="0"/>
          </a:p>
        </p:txBody>
      </p:sp>
      <p:sp>
        <p:nvSpPr>
          <p:cNvPr id="8" name="Title 1">
            <a:extLst>
              <a:ext uri="{FF2B5EF4-FFF2-40B4-BE49-F238E27FC236}">
                <a16:creationId xmlns:a16="http://schemas.microsoft.com/office/drawing/2014/main" id="{A625260C-6011-4BFE-BD20-2586470F418A}"/>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CDABBE74-EC31-45F0-A1BC-02EDEF61F9F5}"/>
              </a:ext>
            </a:extLst>
          </p:cNvPr>
          <p:cNvPicPr>
            <a:picLocks noChangeAspect="1"/>
          </p:cNvPicPr>
          <p:nvPr/>
        </p:nvPicPr>
        <p:blipFill>
          <a:blip r:embed="rId2"/>
          <a:stretch>
            <a:fillRect/>
          </a:stretch>
        </p:blipFill>
        <p:spPr>
          <a:xfrm>
            <a:off x="11027121" y="6464136"/>
            <a:ext cx="1149790" cy="39386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068" y="2429434"/>
            <a:ext cx="10909917" cy="3442447"/>
          </a:xfrm>
        </p:spPr>
        <p:txBody>
          <a:bodyPr>
            <a:normAutofit/>
          </a:bodyPr>
          <a:lstStyle/>
          <a:p>
            <a:pPr>
              <a:buNone/>
            </a:pPr>
            <a:r>
              <a:rPr lang="en-US" sz="2000" b="1" u="sng" dirty="0">
                <a:solidFill>
                  <a:schemeClr val="accent2"/>
                </a:solidFill>
              </a:rPr>
              <a:t>Transfusion Guidelines</a:t>
            </a:r>
          </a:p>
          <a:p>
            <a:pPr>
              <a:buNone/>
            </a:pPr>
            <a:endParaRPr lang="en-US" sz="2000" dirty="0"/>
          </a:p>
          <a:p>
            <a:r>
              <a:rPr lang="en-US" sz="2000" dirty="0"/>
              <a:t>In a feasibility study of transfusion thresholds in 110 patients with acute coronary syndrome or stable angina undergoing cardiac catheterization, a liberal transfusion strategy of 10 g/dL was associated with a decreased risk of death compared to a restrictive transfusion strategy of 8 g/dL</a:t>
            </a:r>
            <a:r>
              <a:rPr lang="en-US" sz="2000" baseline="30000" dirty="0"/>
              <a:t>1</a:t>
            </a:r>
          </a:p>
          <a:p>
            <a:r>
              <a:rPr lang="en-US" sz="2000" dirty="0"/>
              <a:t>In the Transfusion Indication Threshold Reduction (TITRe2) trial, 2007 patients with a postoperative Hb level of &lt;9 g/dL after cardiac surgery were randomized to either a restrictive transfusion strategy of &lt;7.5 g/dL or a liberal transfusion strategy of &lt;9 g/</a:t>
            </a:r>
            <a:r>
              <a:rPr lang="en-US" sz="2000" dirty="0" err="1"/>
              <a:t>dL</a:t>
            </a:r>
            <a:r>
              <a:rPr lang="en-US" sz="2000" dirty="0"/>
              <a:t> </a:t>
            </a:r>
            <a:r>
              <a:rPr lang="en-US" sz="2000" dirty="0">
                <a:sym typeface="Wingdings" pitchFamily="2" charset="2"/>
              </a:rPr>
              <a:t></a:t>
            </a:r>
            <a:r>
              <a:rPr lang="en-US" sz="2000" dirty="0"/>
              <a:t> No difference in a composite outcome of serious infection or ischemic events was found but it did show that restrictive transfusion resulted in more deaths</a:t>
            </a:r>
            <a:r>
              <a:rPr lang="en-US" sz="2000" baseline="30000" dirty="0"/>
              <a:t>2</a:t>
            </a:r>
          </a:p>
        </p:txBody>
      </p:sp>
      <p:sp>
        <p:nvSpPr>
          <p:cNvPr id="5" name="TextBox 4">
            <a:extLst>
              <a:ext uri="{FF2B5EF4-FFF2-40B4-BE49-F238E27FC236}">
                <a16:creationId xmlns:a16="http://schemas.microsoft.com/office/drawing/2014/main" id="{E6242B48-202F-4930-9859-C1D090799C21}"/>
              </a:ext>
            </a:extLst>
          </p:cNvPr>
          <p:cNvSpPr txBox="1"/>
          <p:nvPr/>
        </p:nvSpPr>
        <p:spPr>
          <a:xfrm>
            <a:off x="838200" y="6457890"/>
            <a:ext cx="10830757" cy="400110"/>
          </a:xfrm>
          <a:prstGeom prst="rect">
            <a:avLst/>
          </a:prstGeom>
          <a:noFill/>
        </p:spPr>
        <p:txBody>
          <a:bodyPr wrap="square" rtlCol="0">
            <a:spAutoFit/>
          </a:bodyPr>
          <a:lstStyle/>
          <a:p>
            <a:pPr marL="342900" indent="-342900">
              <a:buAutoNum type="arabicPeriod"/>
            </a:pPr>
            <a:r>
              <a:rPr lang="en-US" sz="1000" dirty="0"/>
              <a:t>Carson JL, Stanworth SJ, </a:t>
            </a:r>
            <a:r>
              <a:rPr lang="en-US" sz="1000" dirty="0" err="1"/>
              <a:t>Roubinian</a:t>
            </a:r>
            <a:r>
              <a:rPr lang="en-US" sz="1000" dirty="0"/>
              <a:t> N, et al. Transfusion thresholds and other strategies for guiding allogeneic red blood cell </a:t>
            </a:r>
            <a:r>
              <a:rPr lang="fr-FR" sz="1000" dirty="0"/>
              <a:t>transfusion. Cochrane </a:t>
            </a:r>
            <a:r>
              <a:rPr lang="fr-FR" sz="1000" dirty="0" err="1"/>
              <a:t>Database</a:t>
            </a:r>
            <a:r>
              <a:rPr lang="fr-FR" sz="1000" dirty="0"/>
              <a:t> </a:t>
            </a:r>
            <a:r>
              <a:rPr lang="fr-FR" sz="1000" dirty="0" err="1"/>
              <a:t>Syst</a:t>
            </a:r>
            <a:r>
              <a:rPr lang="fr-FR" sz="1000" dirty="0"/>
              <a:t> </a:t>
            </a:r>
            <a:r>
              <a:rPr lang="fr-FR" sz="1000" dirty="0" err="1"/>
              <a:t>Rev</a:t>
            </a:r>
            <a:r>
              <a:rPr lang="fr-FR" sz="1000" dirty="0"/>
              <a:t>. 2016;10:CD002042</a:t>
            </a:r>
          </a:p>
          <a:p>
            <a:pPr marL="342900" indent="-342900">
              <a:buFontTx/>
              <a:buAutoNum type="arabicPeriod"/>
            </a:pPr>
            <a:r>
              <a:rPr lang="en-US" sz="1000" dirty="0"/>
              <a:t>Murphy GJ, Pike K, Rogers CA, et al; TITRe2 Investigators. Liberal or restrictive transfusion after cardiac surgery. N </a:t>
            </a:r>
            <a:r>
              <a:rPr lang="en-US" sz="1000" dirty="0" err="1"/>
              <a:t>Engl</a:t>
            </a:r>
            <a:r>
              <a:rPr lang="en-US" sz="1000" dirty="0"/>
              <a:t> J Med. 2015;372:997–1008.</a:t>
            </a:r>
          </a:p>
        </p:txBody>
      </p:sp>
      <p:sp>
        <p:nvSpPr>
          <p:cNvPr id="8" name="Title 1">
            <a:extLst>
              <a:ext uri="{FF2B5EF4-FFF2-40B4-BE49-F238E27FC236}">
                <a16:creationId xmlns:a16="http://schemas.microsoft.com/office/drawing/2014/main" id="{8753669F-E4DF-48ED-AD5B-B418FD203EA0}"/>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58BC20A8-2CAE-4535-BC36-783EE9A6190A}"/>
              </a:ext>
            </a:extLst>
          </p:cNvPr>
          <p:cNvPicPr>
            <a:picLocks noChangeAspect="1"/>
          </p:cNvPicPr>
          <p:nvPr/>
        </p:nvPicPr>
        <p:blipFill>
          <a:blip r:embed="rId2"/>
          <a:stretch>
            <a:fillRect/>
          </a:stretch>
        </p:blipFill>
        <p:spPr>
          <a:xfrm>
            <a:off x="11027121" y="6464136"/>
            <a:ext cx="1149790" cy="39386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318907" y="377362"/>
            <a:ext cx="7404855" cy="6328237"/>
          </a:xfrm>
          <a:prstGeom prst="rect">
            <a:avLst/>
          </a:prstGeom>
          <a:ln w="9525">
            <a:solidFill>
              <a:schemeClr val="tx1"/>
            </a:solidFill>
          </a:ln>
        </p:spPr>
      </p:pic>
      <p:sp>
        <p:nvSpPr>
          <p:cNvPr id="5" name="Rectangle 4"/>
          <p:cNvSpPr/>
          <p:nvPr/>
        </p:nvSpPr>
        <p:spPr>
          <a:xfrm>
            <a:off x="8030680" y="3244334"/>
            <a:ext cx="3657600" cy="369332"/>
          </a:xfrm>
          <a:prstGeom prst="rect">
            <a:avLst/>
          </a:prstGeom>
        </p:spPr>
        <p:txBody>
          <a:bodyPr wrap="square">
            <a:spAutoFit/>
          </a:bodyPr>
          <a:lstStyle/>
          <a:p>
            <a:r>
              <a:rPr lang="en-US" dirty="0">
                <a:solidFill>
                  <a:schemeClr val="accent2"/>
                </a:solidFill>
              </a:rPr>
              <a:t>Anesthesiology 2015; 122:241-75</a:t>
            </a:r>
          </a:p>
        </p:txBody>
      </p:sp>
      <p:pic>
        <p:nvPicPr>
          <p:cNvPr id="6" name="Picture 5">
            <a:extLst>
              <a:ext uri="{FF2B5EF4-FFF2-40B4-BE49-F238E27FC236}">
                <a16:creationId xmlns:a16="http://schemas.microsoft.com/office/drawing/2014/main" id="{E43C816B-9B95-4DD2-8F15-528405688460}"/>
              </a:ext>
            </a:extLst>
          </p:cNvPr>
          <p:cNvPicPr>
            <a:picLocks noChangeAspect="1"/>
          </p:cNvPicPr>
          <p:nvPr/>
        </p:nvPicPr>
        <p:blipFill>
          <a:blip r:embed="rId4"/>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774796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14633"/>
            <a:ext cx="10940157" cy="3462812"/>
          </a:xfrm>
        </p:spPr>
        <p:txBody>
          <a:bodyPr>
            <a:noAutofit/>
          </a:bodyPr>
          <a:lstStyle/>
          <a:p>
            <a:pPr>
              <a:buNone/>
            </a:pPr>
            <a:r>
              <a:rPr lang="en-US" sz="2000" b="1" u="sng" dirty="0">
                <a:solidFill>
                  <a:schemeClr val="accent2"/>
                </a:solidFill>
              </a:rPr>
              <a:t>Challenges and Practicalities in the Implementation of PBM</a:t>
            </a:r>
          </a:p>
          <a:p>
            <a:r>
              <a:rPr lang="en-US" sz="2000" dirty="0"/>
              <a:t>In view of PBM’s demonstrable benefits, there is an increasing awareness of the need to integrate it into routine surgical care</a:t>
            </a:r>
          </a:p>
          <a:p>
            <a:r>
              <a:rPr lang="en-US" sz="2000" dirty="0"/>
              <a:t> In the United States, PBM has been successfully introduced in some centers</a:t>
            </a:r>
            <a:r>
              <a:rPr lang="en-US" sz="2000" baseline="30000" dirty="0"/>
              <a:t>1</a:t>
            </a:r>
          </a:p>
          <a:p>
            <a:r>
              <a:rPr lang="en-US" sz="2000" dirty="0"/>
              <a:t>Multiple barriers, including lack of knowledge, interdisciplinary commitment, resources, and concerns limit the translation of PBM guidelines into clinical practice</a:t>
            </a:r>
          </a:p>
          <a:p>
            <a:r>
              <a:rPr lang="en-US" sz="2000" dirty="0"/>
              <a:t>Hospitals may be discouraged from setting up a PBM program because of the assumed initial costs</a:t>
            </a:r>
          </a:p>
          <a:p>
            <a:r>
              <a:rPr lang="en-US" sz="2000" dirty="0"/>
              <a:t>Clinical champions and strong leadership are needed to establish PBM and overcome clinical inertia</a:t>
            </a:r>
          </a:p>
          <a:p>
            <a:r>
              <a:rPr lang="en-US" sz="2000" dirty="0"/>
              <a:t>One discipline cannot manage the shift in the paradigm alone; communication and understanding the motivational frameworks and principles of various disciplines is critical to success</a:t>
            </a:r>
          </a:p>
        </p:txBody>
      </p:sp>
      <p:sp>
        <p:nvSpPr>
          <p:cNvPr id="5" name="TextBox 4">
            <a:extLst>
              <a:ext uri="{FF2B5EF4-FFF2-40B4-BE49-F238E27FC236}">
                <a16:creationId xmlns:a16="http://schemas.microsoft.com/office/drawing/2014/main" id="{B4D6F31B-9398-4662-BDB0-883817370885}"/>
              </a:ext>
            </a:extLst>
          </p:cNvPr>
          <p:cNvSpPr txBox="1"/>
          <p:nvPr/>
        </p:nvSpPr>
        <p:spPr>
          <a:xfrm>
            <a:off x="838200" y="6611779"/>
            <a:ext cx="9614687" cy="246221"/>
          </a:xfrm>
          <a:prstGeom prst="rect">
            <a:avLst/>
          </a:prstGeom>
          <a:noFill/>
        </p:spPr>
        <p:txBody>
          <a:bodyPr wrap="square" rtlCol="0">
            <a:spAutoFit/>
          </a:bodyPr>
          <a:lstStyle/>
          <a:p>
            <a:pPr>
              <a:buNone/>
            </a:pPr>
            <a:r>
              <a:rPr lang="en-US" sz="1000" dirty="0"/>
              <a:t>1. </a:t>
            </a:r>
            <a:r>
              <a:rPr lang="en-US" sz="1000" dirty="0" err="1"/>
              <a:t>Shander</a:t>
            </a:r>
            <a:r>
              <a:rPr lang="en-US" sz="1000" dirty="0"/>
              <a:t> A, Goodnough LT. Objectives and limitations of bloodless medical care. </a:t>
            </a:r>
            <a:r>
              <a:rPr lang="en-US" sz="1000" dirty="0" err="1"/>
              <a:t>Curr</a:t>
            </a:r>
            <a:r>
              <a:rPr lang="en-US" sz="1000" dirty="0"/>
              <a:t> </a:t>
            </a:r>
            <a:r>
              <a:rPr lang="en-US" sz="1000" dirty="0" err="1"/>
              <a:t>Opin</a:t>
            </a:r>
            <a:r>
              <a:rPr lang="en-US" sz="1000" dirty="0"/>
              <a:t> </a:t>
            </a:r>
            <a:r>
              <a:rPr lang="en-US" sz="1000" dirty="0" err="1"/>
              <a:t>Hematol</a:t>
            </a:r>
            <a:r>
              <a:rPr lang="en-US" sz="1000" dirty="0"/>
              <a:t>. 2006;13:462–470.</a:t>
            </a:r>
          </a:p>
        </p:txBody>
      </p:sp>
      <p:sp>
        <p:nvSpPr>
          <p:cNvPr id="8" name="Title 1">
            <a:extLst>
              <a:ext uri="{FF2B5EF4-FFF2-40B4-BE49-F238E27FC236}">
                <a16:creationId xmlns:a16="http://schemas.microsoft.com/office/drawing/2014/main" id="{B00C7432-0F70-4B12-B4DB-E490C5F74888}"/>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2F32A8B1-70A4-46DB-B96E-7661D8BCC4A9}"/>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97825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C3C89-1166-44F7-9056-3DD7EC1649B3}"/>
              </a:ext>
            </a:extLst>
          </p:cNvPr>
          <p:cNvSpPr>
            <a:spLocks noGrp="1"/>
          </p:cNvSpPr>
          <p:nvPr>
            <p:ph idx="1"/>
          </p:nvPr>
        </p:nvSpPr>
        <p:spPr>
          <a:xfrm>
            <a:off x="838200" y="2197736"/>
            <a:ext cx="10515600" cy="4351338"/>
          </a:xfrm>
        </p:spPr>
        <p:txBody>
          <a:bodyPr>
            <a:noAutofit/>
          </a:bodyPr>
          <a:lstStyle/>
          <a:p>
            <a:pPr marL="0" indent="0" algn="l">
              <a:buNone/>
            </a:pPr>
            <a:r>
              <a:rPr lang="en-US" sz="2000" b="1" i="0" u="sng" strike="noStrike" baseline="0" dirty="0">
                <a:solidFill>
                  <a:schemeClr val="accent2"/>
                </a:solidFill>
              </a:rPr>
              <a:t>Background:</a:t>
            </a:r>
          </a:p>
          <a:p>
            <a:pPr algn="l"/>
            <a:r>
              <a:rPr lang="en-US" sz="2000" dirty="0"/>
              <a:t>T</a:t>
            </a:r>
            <a:r>
              <a:rPr lang="en-US" sz="2000" b="0" i="0" u="none" strike="noStrike" baseline="0" dirty="0"/>
              <a:t>here are multiple FDA criteria a donor must meet before donating blood products:</a:t>
            </a:r>
          </a:p>
          <a:p>
            <a:pPr lvl="1">
              <a:buFont typeface="Courier New" panose="02070309020205020404" pitchFamily="49" charset="0"/>
              <a:buChar char="o"/>
            </a:pPr>
            <a:r>
              <a:rPr lang="en-US" sz="2000" dirty="0"/>
              <a:t>P</a:t>
            </a:r>
            <a:r>
              <a:rPr lang="en-US" sz="2000" b="0" i="0" u="none" strike="noStrike" baseline="0" dirty="0"/>
              <a:t>hysical requirements (age, weight, temperature, blood pressure, and pulse)</a:t>
            </a:r>
          </a:p>
          <a:p>
            <a:pPr lvl="1">
              <a:buFont typeface="Courier New" panose="02070309020205020404" pitchFamily="49" charset="0"/>
              <a:buChar char="o"/>
            </a:pPr>
            <a:r>
              <a:rPr lang="en-US" sz="2000" dirty="0"/>
              <a:t>B</a:t>
            </a:r>
            <a:r>
              <a:rPr lang="en-US" sz="2000" b="0" i="0" u="none" strike="noStrike" baseline="0" dirty="0"/>
              <a:t>ackground check of the donor’s sexual, medical, and travel history </a:t>
            </a:r>
          </a:p>
          <a:p>
            <a:pPr algn="l"/>
            <a:r>
              <a:rPr lang="en-US" sz="2000" b="0" i="0" u="none" strike="noStrike" baseline="0" dirty="0"/>
              <a:t>Any discrepancies or issues that arise during the interview process and the physical examination could temporarily or permanently defer the donor from the blood donation system</a:t>
            </a:r>
          </a:p>
          <a:p>
            <a:pPr algn="l"/>
            <a:r>
              <a:rPr lang="en-US" sz="2000" b="0" i="0" u="none" strike="noStrike" baseline="0" dirty="0"/>
              <a:t>Following the start of the COVID-19 outbreak in the United States, additional screening questions and requirements were implemented</a:t>
            </a:r>
          </a:p>
          <a:p>
            <a:pPr algn="l"/>
            <a:r>
              <a:rPr lang="en-US" sz="2000" b="0" i="0" u="none" strike="noStrike" baseline="0" dirty="0"/>
              <a:t>Although not standardized across all blood collection organizations, Vitalant implemented new deferral policies in </a:t>
            </a:r>
            <a:r>
              <a:rPr lang="en-US" sz="2000" dirty="0"/>
              <a:t>March </a:t>
            </a:r>
            <a:r>
              <a:rPr lang="en-US" sz="2000" b="0" i="0" u="none" strike="noStrike" baseline="0" dirty="0"/>
              <a:t>2020</a:t>
            </a:r>
          </a:p>
          <a:p>
            <a:pPr algn="l"/>
            <a:r>
              <a:rPr lang="en-US" sz="2000" b="0" i="0" u="none" strike="noStrike" baseline="0" dirty="0"/>
              <a:t>All donors with recent travel history to areas with Covid-19 outbreaks (China, Hong Kong, Macau, Iran, Italy, and South Korea) were deferred for 28 days</a:t>
            </a:r>
            <a:endParaRPr lang="en-US" sz="2000" dirty="0"/>
          </a:p>
        </p:txBody>
      </p:sp>
      <p:sp>
        <p:nvSpPr>
          <p:cNvPr id="4" name="TextBox 3">
            <a:extLst>
              <a:ext uri="{FF2B5EF4-FFF2-40B4-BE49-F238E27FC236}">
                <a16:creationId xmlns:a16="http://schemas.microsoft.com/office/drawing/2014/main" id="{9163B045-5C20-4931-B77A-DDF888C6550A}"/>
              </a:ext>
            </a:extLst>
          </p:cNvPr>
          <p:cNvSpPr txBox="1"/>
          <p:nvPr/>
        </p:nvSpPr>
        <p:spPr>
          <a:xfrm>
            <a:off x="5637402" y="2973897"/>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7348A984-8908-4A28-8817-C2979C7C8B1A}"/>
              </a:ext>
            </a:extLst>
          </p:cNvPr>
          <p:cNvSpPr txBox="1"/>
          <p:nvPr/>
        </p:nvSpPr>
        <p:spPr>
          <a:xfrm>
            <a:off x="838201" y="6611779"/>
            <a:ext cx="10515599" cy="246221"/>
          </a:xfrm>
          <a:prstGeom prst="rect">
            <a:avLst/>
          </a:prstGeom>
          <a:noFill/>
        </p:spPr>
        <p:txBody>
          <a:bodyPr wrap="square" rtlCol="0">
            <a:spAutoFit/>
          </a:bodyPr>
          <a:lstStyle/>
          <a:p>
            <a:pPr algn="l"/>
            <a:r>
              <a:rPr lang="en-US" sz="1000" b="0" i="0" u="none" strike="noStrike" baseline="0" dirty="0">
                <a:solidFill>
                  <a:srgbClr val="000000"/>
                </a:solidFill>
              </a:rPr>
              <a:t>CFR - code of federal regulations title 21. 2019. </a:t>
            </a:r>
            <a:r>
              <a:rPr lang="en-US" sz="1000" b="0" i="0" u="none" strike="noStrike" baseline="0" dirty="0">
                <a:solidFill>
                  <a:srgbClr val="2197D2"/>
                </a:solidFill>
              </a:rPr>
              <a:t>https://www.accessdata.fda.gov/scripts/cdrh/cfdocs/cfcfr/cfrsearch.cfm?fr5630.10. </a:t>
            </a:r>
            <a:r>
              <a:rPr lang="en-US" sz="1000" b="0" i="0" u="none" strike="noStrike" baseline="0" dirty="0"/>
              <a:t>Accessed April 11, 2022</a:t>
            </a:r>
            <a:endParaRPr lang="en-US" sz="1000" dirty="0"/>
          </a:p>
        </p:txBody>
      </p:sp>
      <p:sp>
        <p:nvSpPr>
          <p:cNvPr id="8" name="Title 1">
            <a:extLst>
              <a:ext uri="{FF2B5EF4-FFF2-40B4-BE49-F238E27FC236}">
                <a16:creationId xmlns:a16="http://schemas.microsoft.com/office/drawing/2014/main" id="{4240C22C-6FF2-4D77-9038-9CE519ACC64D}"/>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83D0E602-EAE4-40E6-B0FE-3C64A85CBFD2}"/>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297434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85115"/>
            <a:ext cx="10515600" cy="3997196"/>
          </a:xfrm>
        </p:spPr>
        <p:txBody>
          <a:bodyPr>
            <a:noAutofit/>
          </a:bodyPr>
          <a:lstStyle/>
          <a:p>
            <a:pPr>
              <a:buNone/>
            </a:pPr>
            <a:r>
              <a:rPr lang="en-US" sz="2000" b="1" u="sng" dirty="0">
                <a:solidFill>
                  <a:schemeClr val="accent2"/>
                </a:solidFill>
              </a:rPr>
              <a:t>Challenges and Practicalities in the Implementation of PBM</a:t>
            </a:r>
          </a:p>
          <a:p>
            <a:r>
              <a:rPr lang="en-US" sz="2000" dirty="0"/>
              <a:t>Consensus among transfusion medicine physicians, anesthesiologists, cardiologists, critical care specialists, gastroenterologists, hematologists and surgeons on the bundles of diagnostic and therapeutic interventions is required</a:t>
            </a:r>
          </a:p>
          <a:p>
            <a:r>
              <a:rPr lang="en-US" sz="2000" dirty="0"/>
              <a:t>Characterization of the current practice of PBM at each hospital is needed and benchmarking of performance should be instituted to identify areas of need</a:t>
            </a:r>
          </a:p>
          <a:p>
            <a:r>
              <a:rPr lang="en-US" sz="2000" dirty="0"/>
              <a:t>Constructive criticism and suggestions from the multidisciplinary field are crucial to adjust and improve the program and should be welcomed</a:t>
            </a:r>
          </a:p>
          <a:p>
            <a:r>
              <a:rPr lang="en-US" sz="2000" dirty="0"/>
              <a:t>Education and training should be considered to increase awareness of the clinical implications of anemia and the need for alternatives to transfusion</a:t>
            </a:r>
          </a:p>
          <a:p>
            <a:r>
              <a:rPr lang="en-US" sz="2000" dirty="0"/>
              <a:t>Practice needs to be continuously audited at ward, specialty, divisional, and hospital level and progress monitored to achieve sustainability</a:t>
            </a:r>
          </a:p>
        </p:txBody>
      </p:sp>
      <p:sp>
        <p:nvSpPr>
          <p:cNvPr id="7" name="Title 1">
            <a:extLst>
              <a:ext uri="{FF2B5EF4-FFF2-40B4-BE49-F238E27FC236}">
                <a16:creationId xmlns:a16="http://schemas.microsoft.com/office/drawing/2014/main" id="{23FC9F1B-81FB-4ABA-8A1C-C92E1943DE99}"/>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C2089D09-BF34-4922-8C30-E0A387CC225D}"/>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094041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46375"/>
            <a:ext cx="10269718" cy="2879750"/>
          </a:xfrm>
        </p:spPr>
        <p:txBody>
          <a:bodyPr>
            <a:noAutofit/>
          </a:bodyPr>
          <a:lstStyle/>
          <a:p>
            <a:pPr>
              <a:buNone/>
            </a:pPr>
            <a:r>
              <a:rPr lang="en-US" sz="2000" b="1" u="sng" dirty="0">
                <a:solidFill>
                  <a:schemeClr val="accent2"/>
                </a:solidFill>
              </a:rPr>
              <a:t>Challenges and Practicalities in the Implementation of PBM</a:t>
            </a:r>
          </a:p>
          <a:p>
            <a:r>
              <a:rPr lang="en-US" sz="2000" dirty="0"/>
              <a:t>Focus should be shifted to the reporting of data on transfusion rates and patient outcomes which can provide iterative feedback to reinforce the attitudes and motivations of the main stakeholders</a:t>
            </a:r>
          </a:p>
          <a:p>
            <a:r>
              <a:rPr lang="en-US" sz="2000" dirty="0"/>
              <a:t>Institutions must collaborate and learn from centers of excellence in PBM to accelerate their own success in its implementation</a:t>
            </a:r>
          </a:p>
        </p:txBody>
      </p:sp>
      <p:sp>
        <p:nvSpPr>
          <p:cNvPr id="7" name="Title 1">
            <a:extLst>
              <a:ext uri="{FF2B5EF4-FFF2-40B4-BE49-F238E27FC236}">
                <a16:creationId xmlns:a16="http://schemas.microsoft.com/office/drawing/2014/main" id="{25F2ABE0-5B7C-4774-8678-DBEDE7853295}"/>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The Essential Role of Patient Blood Management during the Pandemic</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0D03302C-3FB3-4CBB-AF96-77B0F810959C}"/>
              </a:ext>
            </a:extLst>
          </p:cNvPr>
          <p:cNvPicPr>
            <a:picLocks noChangeAspect="1"/>
          </p:cNvPicPr>
          <p:nvPr/>
        </p:nvPicPr>
        <p:blipFill>
          <a:blip r:embed="rId2"/>
          <a:stretch>
            <a:fillRect/>
          </a:stretch>
        </p:blipFill>
        <p:spPr>
          <a:xfrm>
            <a:off x="11027121" y="6464136"/>
            <a:ext cx="1149790" cy="39386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10946-1C34-4E21-9BF5-B9C385D97EA6}"/>
              </a:ext>
            </a:extLst>
          </p:cNvPr>
          <p:cNvSpPr>
            <a:spLocks noGrp="1"/>
          </p:cNvSpPr>
          <p:nvPr>
            <p:ph idx="1"/>
          </p:nvPr>
        </p:nvSpPr>
        <p:spPr>
          <a:xfrm>
            <a:off x="838200" y="2774513"/>
            <a:ext cx="10515600" cy="3208102"/>
          </a:xfrm>
        </p:spPr>
        <p:txBody>
          <a:bodyPr>
            <a:normAutofit/>
          </a:bodyPr>
          <a:lstStyle/>
          <a:p>
            <a:pPr marL="0" indent="0">
              <a:buNone/>
            </a:pPr>
            <a:r>
              <a:rPr lang="en-US" sz="2000" b="1" u="sng" dirty="0">
                <a:solidFill>
                  <a:schemeClr val="accent2"/>
                </a:solidFill>
              </a:rPr>
              <a:t>Federal Guidance/Changes:</a:t>
            </a:r>
          </a:p>
          <a:p>
            <a:pPr algn="l"/>
            <a:r>
              <a:rPr lang="en-US" sz="2000" b="0" i="0" u="none" strike="noStrike" baseline="0" dirty="0"/>
              <a:t>On April 2, 2020, the FDA issued a new blood donation guidance to address the need for blood and blood components</a:t>
            </a:r>
          </a:p>
          <a:p>
            <a:pPr algn="l"/>
            <a:r>
              <a:rPr lang="en-US" sz="2000" b="0" i="0" u="none" strike="noStrike" baseline="0" dirty="0"/>
              <a:t>They no longer require collections to be discarded due to errors in vital signs or donation intervals, and added a 72-hour window (instead of 24 hours) to allow a donor to respond to questions about eligibility and component suitability</a:t>
            </a:r>
            <a:r>
              <a:rPr lang="en-US" sz="2000" b="0" i="0" u="none" strike="noStrike" baseline="30000" dirty="0"/>
              <a:t>1</a:t>
            </a:r>
          </a:p>
          <a:p>
            <a:pPr algn="l"/>
            <a:r>
              <a:rPr lang="en-US" sz="2000" b="0" i="0" u="none" strike="noStrike" baseline="0" dirty="0"/>
              <a:t>The FDA changed deferral guidelines and a previous guidance that deferred many donors for up to 12 months due to various reasons was revised to a deferral of 3 months (Table 1)</a:t>
            </a:r>
            <a:r>
              <a:rPr lang="en-US" sz="2000" b="0" i="0" u="none" strike="noStrike" baseline="30000" dirty="0"/>
              <a:t>2</a:t>
            </a:r>
            <a:endParaRPr lang="en-US" sz="2000" u="sng" baseline="30000" dirty="0"/>
          </a:p>
        </p:txBody>
      </p:sp>
      <p:sp>
        <p:nvSpPr>
          <p:cNvPr id="4" name="TextBox 3">
            <a:extLst>
              <a:ext uri="{FF2B5EF4-FFF2-40B4-BE49-F238E27FC236}">
                <a16:creationId xmlns:a16="http://schemas.microsoft.com/office/drawing/2014/main" id="{5FC7216E-8B7A-46B9-87E7-E2102F4C50D4}"/>
              </a:ext>
            </a:extLst>
          </p:cNvPr>
          <p:cNvSpPr txBox="1"/>
          <p:nvPr/>
        </p:nvSpPr>
        <p:spPr>
          <a:xfrm>
            <a:off x="838200" y="6304002"/>
            <a:ext cx="10214499" cy="553998"/>
          </a:xfrm>
          <a:prstGeom prst="rect">
            <a:avLst/>
          </a:prstGeom>
          <a:noFill/>
        </p:spPr>
        <p:txBody>
          <a:bodyPr wrap="square" rtlCol="0">
            <a:spAutoFit/>
          </a:bodyPr>
          <a:lstStyle/>
          <a:p>
            <a:pPr algn="l"/>
            <a:r>
              <a:rPr lang="en-US" sz="1000" b="0" i="0" u="none" strike="noStrike" baseline="0" dirty="0"/>
              <a:t>1- Alternative Procedures for Blood and Blood Components during the COVID-19 Public Health Emergency. U.S. Department of Health and Human Services. Food and Drug Administration Center for Biologics Evaluation and Research. p. </a:t>
            </a:r>
            <a:r>
              <a:rPr lang="en-US" sz="1000" dirty="0"/>
              <a:t>4</a:t>
            </a:r>
            <a:r>
              <a:rPr lang="en-US" sz="1000" b="0" i="0" u="none" strike="noStrike" baseline="0" dirty="0"/>
              <a:t>. Available at: </a:t>
            </a:r>
            <a:r>
              <a:rPr lang="en-US" sz="1000" b="0" i="0" u="none" strike="noStrike" baseline="0" dirty="0">
                <a:hlinkClick r:id="rId2"/>
              </a:rPr>
              <a:t>https://www.fda.gov/media/136603/download</a:t>
            </a:r>
            <a:endParaRPr lang="en-US" sz="1000" b="0" i="0" u="none" strike="noStrike" baseline="0" dirty="0"/>
          </a:p>
          <a:p>
            <a:pPr algn="l"/>
            <a:r>
              <a:rPr lang="en-US" sz="1000" dirty="0"/>
              <a:t>2- https://www.fda.gov/news-events/press-announcements/coronavirus-covid-19-update-fda-provides-updated-guidance-address-urgent-need-blood-during-pandemic</a:t>
            </a:r>
          </a:p>
        </p:txBody>
      </p:sp>
      <p:sp>
        <p:nvSpPr>
          <p:cNvPr id="7" name="Title 1">
            <a:extLst>
              <a:ext uri="{FF2B5EF4-FFF2-40B4-BE49-F238E27FC236}">
                <a16:creationId xmlns:a16="http://schemas.microsoft.com/office/drawing/2014/main" id="{597635B9-F1C9-4FA9-B6E0-11E9C8698787}"/>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F2C02590-0AD7-4BD5-8976-4E0739690AB2}"/>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026556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44381-90F6-4911-9FA8-F8A062383234}"/>
              </a:ext>
            </a:extLst>
          </p:cNvPr>
          <p:cNvSpPr>
            <a:spLocks noGrp="1"/>
          </p:cNvSpPr>
          <p:nvPr>
            <p:ph idx="1"/>
          </p:nvPr>
        </p:nvSpPr>
        <p:spPr>
          <a:xfrm>
            <a:off x="1438274" y="2026164"/>
            <a:ext cx="10515600" cy="440861"/>
          </a:xfrm>
        </p:spPr>
        <p:txBody>
          <a:bodyPr>
            <a:normAutofit/>
          </a:bodyPr>
          <a:lstStyle/>
          <a:p>
            <a:pPr marL="0" indent="0">
              <a:buNone/>
            </a:pPr>
            <a:r>
              <a:rPr lang="en-US" sz="2000" b="0" i="0" u="none" strike="noStrike" baseline="0" dirty="0">
                <a:solidFill>
                  <a:schemeClr val="accent2"/>
                </a:solidFill>
              </a:rPr>
              <a:t>Table 1: Blood collection policies and Federal Drug Administration regulatory changes</a:t>
            </a:r>
            <a:endParaRPr lang="en-US" sz="2000" dirty="0">
              <a:solidFill>
                <a:schemeClr val="accent2"/>
              </a:solidFill>
            </a:endParaRPr>
          </a:p>
        </p:txBody>
      </p:sp>
      <p:graphicFrame>
        <p:nvGraphicFramePr>
          <p:cNvPr id="4" name="Table 4">
            <a:extLst>
              <a:ext uri="{FF2B5EF4-FFF2-40B4-BE49-F238E27FC236}">
                <a16:creationId xmlns:a16="http://schemas.microsoft.com/office/drawing/2014/main" id="{CF00B1BE-B6C6-4742-B783-4286351170DE}"/>
              </a:ext>
            </a:extLst>
          </p:cNvPr>
          <p:cNvGraphicFramePr>
            <a:graphicFrameLocks noGrp="1"/>
          </p:cNvGraphicFramePr>
          <p:nvPr>
            <p:extLst>
              <p:ext uri="{D42A27DB-BD31-4B8C-83A1-F6EECF244321}">
                <p14:modId xmlns:p14="http://schemas.microsoft.com/office/powerpoint/2010/main" val="2024645851"/>
              </p:ext>
            </p:extLst>
          </p:nvPr>
        </p:nvGraphicFramePr>
        <p:xfrm>
          <a:off x="1438274" y="2467025"/>
          <a:ext cx="9315451" cy="4178034"/>
        </p:xfrm>
        <a:graphic>
          <a:graphicData uri="http://schemas.openxmlformats.org/drawingml/2006/table">
            <a:tbl>
              <a:tblPr firstRow="1" bandRow="1">
                <a:tableStyleId>{5C22544A-7EE6-4342-B048-85BDC9FD1C3A}</a:tableStyleId>
              </a:tblPr>
              <a:tblGrid>
                <a:gridCol w="5236819">
                  <a:extLst>
                    <a:ext uri="{9D8B030D-6E8A-4147-A177-3AD203B41FA5}">
                      <a16:colId xmlns:a16="http://schemas.microsoft.com/office/drawing/2014/main" val="3180672973"/>
                    </a:ext>
                  </a:extLst>
                </a:gridCol>
                <a:gridCol w="4078632">
                  <a:extLst>
                    <a:ext uri="{9D8B030D-6E8A-4147-A177-3AD203B41FA5}">
                      <a16:colId xmlns:a16="http://schemas.microsoft.com/office/drawing/2014/main" val="1954561593"/>
                    </a:ext>
                  </a:extLst>
                </a:gridCol>
              </a:tblGrid>
              <a:tr h="602136">
                <a:tc>
                  <a:txBody>
                    <a:bodyPr/>
                    <a:lstStyle/>
                    <a:p>
                      <a:r>
                        <a:rPr lang="en-US" sz="1800" b="0" i="0" u="none" strike="noStrike" kern="1200" baseline="0" dirty="0">
                          <a:solidFill>
                            <a:schemeClr val="lt1"/>
                          </a:solidFill>
                          <a:latin typeface="+mn-lt"/>
                          <a:ea typeface="+mn-ea"/>
                          <a:cs typeface="+mn-cs"/>
                        </a:rPr>
                        <a:t>New Screening Measures and Changes</a:t>
                      </a:r>
                      <a:endParaRPr lang="en-US" dirty="0"/>
                    </a:p>
                  </a:txBody>
                  <a:tcPr anchor="ctr"/>
                </a:tc>
                <a:tc>
                  <a:txBody>
                    <a:bodyPr/>
                    <a:lstStyle/>
                    <a:p>
                      <a:r>
                        <a:rPr lang="en-US" b="0" dirty="0"/>
                        <a:t>Deferral</a:t>
                      </a:r>
                    </a:p>
                  </a:txBody>
                  <a:tcPr anchor="ctr"/>
                </a:tc>
                <a:extLst>
                  <a:ext uri="{0D108BD9-81ED-4DB2-BD59-A6C34878D82A}">
                    <a16:rowId xmlns:a16="http://schemas.microsoft.com/office/drawing/2014/main" val="2415762566"/>
                  </a:ext>
                </a:extLst>
              </a:tr>
              <a:tr h="602136">
                <a:tc>
                  <a:txBody>
                    <a:bodyPr/>
                    <a:lstStyle/>
                    <a:p>
                      <a:r>
                        <a:rPr lang="en-US" sz="1800" b="0" i="0" u="none" strike="noStrike" kern="1200" baseline="0" dirty="0">
                          <a:solidFill>
                            <a:schemeClr val="dk1"/>
                          </a:solidFill>
                          <a:latin typeface="+mn-lt"/>
                          <a:ea typeface="+mn-ea"/>
                          <a:cs typeface="+mn-cs"/>
                        </a:rPr>
                        <a:t>For male donors who would have been deferred for having sex with another man</a:t>
                      </a:r>
                    </a:p>
                  </a:txBody>
                  <a:tcPr/>
                </a:tc>
                <a:tc>
                  <a:txBody>
                    <a:bodyPr/>
                    <a:lstStyle/>
                    <a:p>
                      <a:r>
                        <a:rPr lang="en-US" sz="1800" b="0" i="0" u="none" strike="noStrike" kern="1200" baseline="0" dirty="0">
                          <a:solidFill>
                            <a:schemeClr val="dk1"/>
                          </a:solidFill>
                          <a:latin typeface="+mn-lt"/>
                          <a:ea typeface="+mn-ea"/>
                          <a:cs typeface="+mn-cs"/>
                        </a:rPr>
                        <a:t>From 12 months to 3 months</a:t>
                      </a:r>
                      <a:endParaRPr lang="en-US" dirty="0"/>
                    </a:p>
                  </a:txBody>
                  <a:tcPr/>
                </a:tc>
                <a:extLst>
                  <a:ext uri="{0D108BD9-81ED-4DB2-BD59-A6C34878D82A}">
                    <a16:rowId xmlns:a16="http://schemas.microsoft.com/office/drawing/2014/main" val="224250071"/>
                  </a:ext>
                </a:extLst>
              </a:tr>
              <a:tr h="741258">
                <a:tc>
                  <a:txBody>
                    <a:bodyPr/>
                    <a:lstStyle/>
                    <a:p>
                      <a:r>
                        <a:rPr lang="en-US" sz="1800" b="0" i="0" u="none" strike="noStrike" kern="1200" baseline="0" dirty="0">
                          <a:solidFill>
                            <a:schemeClr val="dk1"/>
                          </a:solidFill>
                          <a:latin typeface="+mn-lt"/>
                          <a:ea typeface="+mn-ea"/>
                          <a:cs typeface="+mn-cs"/>
                        </a:rPr>
                        <a:t>For female donors who would have been deferred for having sex with a man who had sex with another man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From 12 months to 3 months</a:t>
                      </a:r>
                      <a:endParaRPr lang="en-US" dirty="0"/>
                    </a:p>
                    <a:p>
                      <a:endParaRPr lang="en-US" dirty="0"/>
                    </a:p>
                  </a:txBody>
                  <a:tcPr/>
                </a:tc>
                <a:extLst>
                  <a:ext uri="{0D108BD9-81ED-4DB2-BD59-A6C34878D82A}">
                    <a16:rowId xmlns:a16="http://schemas.microsoft.com/office/drawing/2014/main" val="2700549730"/>
                  </a:ext>
                </a:extLst>
              </a:tr>
              <a:tr h="602136">
                <a:tc>
                  <a:txBody>
                    <a:bodyPr/>
                    <a:lstStyle/>
                    <a:p>
                      <a:r>
                        <a:rPr lang="en-US" sz="1800" b="0" i="0" u="none" strike="noStrike" kern="1200" baseline="0" dirty="0">
                          <a:solidFill>
                            <a:schemeClr val="dk1"/>
                          </a:solidFill>
                          <a:latin typeface="+mn-lt"/>
                          <a:ea typeface="+mn-ea"/>
                          <a:cs typeface="+mn-cs"/>
                        </a:rPr>
                        <a:t>For those with recent tattoos and piercings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From 12 months to 3 months</a:t>
                      </a:r>
                      <a:endParaRPr lang="en-US" dirty="0"/>
                    </a:p>
                    <a:p>
                      <a:endParaRPr lang="en-US" dirty="0"/>
                    </a:p>
                  </a:txBody>
                  <a:tcPr/>
                </a:tc>
                <a:extLst>
                  <a:ext uri="{0D108BD9-81ED-4DB2-BD59-A6C34878D82A}">
                    <a16:rowId xmlns:a16="http://schemas.microsoft.com/office/drawing/2014/main" val="362388456"/>
                  </a:ext>
                </a:extLst>
              </a:tr>
              <a:tr h="741258">
                <a:tc>
                  <a:txBody>
                    <a:bodyPr/>
                    <a:lstStyle/>
                    <a:p>
                      <a:r>
                        <a:rPr lang="en-US" sz="1800" b="0" i="0" u="none" strike="noStrike" kern="1200" baseline="0" dirty="0">
                          <a:solidFill>
                            <a:schemeClr val="dk1"/>
                          </a:solidFill>
                          <a:latin typeface="+mn-lt"/>
                          <a:ea typeface="+mn-ea"/>
                          <a:cs typeface="+mn-cs"/>
                        </a:rPr>
                        <a:t>For those who have traveled to malaria-endemic areas (and are</a:t>
                      </a:r>
                    </a:p>
                    <a:p>
                      <a:r>
                        <a:rPr lang="en-US" sz="1800" b="0" i="0" u="none" strike="noStrike" kern="1200" baseline="0" dirty="0">
                          <a:solidFill>
                            <a:schemeClr val="dk1"/>
                          </a:solidFill>
                          <a:latin typeface="+mn-lt"/>
                          <a:ea typeface="+mn-ea"/>
                          <a:cs typeface="+mn-cs"/>
                        </a:rPr>
                        <a:t>residents of malaria nonendemic countries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From 12 months to 3 months</a:t>
                      </a:r>
                      <a:endParaRPr lang="en-US" dirty="0"/>
                    </a:p>
                    <a:p>
                      <a:endParaRPr lang="en-US" dirty="0"/>
                    </a:p>
                  </a:txBody>
                  <a:tcPr/>
                </a:tc>
                <a:extLst>
                  <a:ext uri="{0D108BD9-81ED-4DB2-BD59-A6C34878D82A}">
                    <a16:rowId xmlns:a16="http://schemas.microsoft.com/office/drawing/2014/main" val="3176899552"/>
                  </a:ext>
                </a:extLst>
              </a:tr>
              <a:tr h="602136">
                <a:tc>
                  <a:txBody>
                    <a:bodyPr/>
                    <a:lstStyle/>
                    <a:p>
                      <a:r>
                        <a:rPr lang="en-US" sz="1800" b="0" i="0" u="none" strike="noStrike" kern="1200" baseline="0" dirty="0">
                          <a:solidFill>
                            <a:schemeClr val="dk1"/>
                          </a:solidFill>
                          <a:latin typeface="+mn-lt"/>
                          <a:ea typeface="+mn-ea"/>
                          <a:cs typeface="+mn-cs"/>
                        </a:rPr>
                        <a:t>For those who spent time in certain European countries or on military bases in Europe</a:t>
                      </a:r>
                      <a:endParaRPr lang="en-US" dirty="0"/>
                    </a:p>
                  </a:txBody>
                  <a:tcPr/>
                </a:tc>
                <a:tc>
                  <a:txBody>
                    <a:bodyPr/>
                    <a:lstStyle/>
                    <a:p>
                      <a:r>
                        <a:rPr lang="en-US" sz="1800" b="0" i="0" u="none" strike="noStrike" kern="1200" baseline="0" dirty="0">
                          <a:solidFill>
                            <a:schemeClr val="dk1"/>
                          </a:solidFill>
                          <a:latin typeface="+mn-lt"/>
                          <a:ea typeface="+mn-ea"/>
                          <a:cs typeface="+mn-cs"/>
                        </a:rPr>
                        <a:t>From indefinite</a:t>
                      </a:r>
                    </a:p>
                    <a:p>
                      <a:r>
                        <a:rPr lang="en-US" sz="1800" b="0" i="0" u="none" strike="noStrike" kern="1200" baseline="0" dirty="0">
                          <a:solidFill>
                            <a:schemeClr val="dk1"/>
                          </a:solidFill>
                          <a:latin typeface="+mn-lt"/>
                          <a:ea typeface="+mn-ea"/>
                          <a:cs typeface="+mn-cs"/>
                        </a:rPr>
                        <a:t>deferral to no deferral</a:t>
                      </a:r>
                      <a:endParaRPr lang="en-US" dirty="0"/>
                    </a:p>
                  </a:txBody>
                  <a:tcPr/>
                </a:tc>
                <a:extLst>
                  <a:ext uri="{0D108BD9-81ED-4DB2-BD59-A6C34878D82A}">
                    <a16:rowId xmlns:a16="http://schemas.microsoft.com/office/drawing/2014/main" val="256953883"/>
                  </a:ext>
                </a:extLst>
              </a:tr>
            </a:tbl>
          </a:graphicData>
        </a:graphic>
      </p:graphicFrame>
      <p:sp>
        <p:nvSpPr>
          <p:cNvPr id="8" name="Title 1">
            <a:extLst>
              <a:ext uri="{FF2B5EF4-FFF2-40B4-BE49-F238E27FC236}">
                <a16:creationId xmlns:a16="http://schemas.microsoft.com/office/drawing/2014/main" id="{7AD1CE5C-AD9F-4661-93BA-97A52588E482}"/>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1B1B7DD7-8FAF-436E-BDE1-7E1777136745}"/>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761284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C52D1-48BC-4F60-93AF-6846FFDC8265}"/>
              </a:ext>
            </a:extLst>
          </p:cNvPr>
          <p:cNvSpPr>
            <a:spLocks noGrp="1"/>
          </p:cNvSpPr>
          <p:nvPr>
            <p:ph idx="1"/>
          </p:nvPr>
        </p:nvSpPr>
        <p:spPr>
          <a:xfrm>
            <a:off x="838200" y="1935903"/>
            <a:ext cx="10908529" cy="4460381"/>
          </a:xfrm>
        </p:spPr>
        <p:txBody>
          <a:bodyPr>
            <a:noAutofit/>
          </a:bodyPr>
          <a:lstStyle/>
          <a:p>
            <a:pPr marL="0" indent="0" algn="l">
              <a:buNone/>
            </a:pPr>
            <a:r>
              <a:rPr lang="en-US" sz="2000" b="1" u="sng" dirty="0">
                <a:solidFill>
                  <a:schemeClr val="accent2"/>
                </a:solidFill>
              </a:rPr>
              <a:t>Follow AABB key recommendations for Transfusion Services:</a:t>
            </a:r>
            <a:endParaRPr lang="en-US" sz="2000" b="1" i="0" u="sng" strike="noStrike" baseline="0" dirty="0">
              <a:solidFill>
                <a:schemeClr val="accent2"/>
              </a:solidFill>
            </a:endParaRPr>
          </a:p>
          <a:p>
            <a:pPr algn="l"/>
            <a:r>
              <a:rPr lang="en-US" sz="2000" b="0" i="0" u="none" strike="noStrike" baseline="0" dirty="0"/>
              <a:t>Several conservation options should be considered by the transfusion service to conserve a dwindling blood supply along with additional measures promoted by a PBM program, when available</a:t>
            </a:r>
          </a:p>
          <a:p>
            <a:pPr algn="l"/>
            <a:r>
              <a:rPr lang="en-US" sz="2000" b="0" i="0" u="none" strike="noStrike" baseline="0" dirty="0"/>
              <a:t>The blood type of trauma patients should be determined as rapidly as possible so that transfusion can be performed using type-specific RBC, thereby conserving the supply of group “O” RBC</a:t>
            </a:r>
          </a:p>
          <a:p>
            <a:pPr algn="l"/>
            <a:r>
              <a:rPr lang="en-US" sz="2000" b="1" i="0" u="none" strike="noStrike" baseline="0" dirty="0">
                <a:solidFill>
                  <a:srgbClr val="000000"/>
                </a:solidFill>
              </a:rPr>
              <a:t>Group O Rh(D)-negative RBCs should be reserved for three cohorts of females of childbearing potential</a:t>
            </a:r>
            <a:r>
              <a:rPr lang="en-US" sz="2000" b="0" i="0" u="none" strike="noStrike" baseline="0" dirty="0">
                <a:solidFill>
                  <a:srgbClr val="000000"/>
                </a:solidFill>
              </a:rPr>
              <a:t>: those who are group O Rh(D)-negative, those who are Rh(D)-negative requiring transfusion when type-specific blood is unavailable, and those of unknown blood type who require RBCs before the completion of pretransfusion testing</a:t>
            </a:r>
            <a:r>
              <a:rPr lang="en-US" sz="2000" b="0" i="0" u="none" strike="noStrike" baseline="30000" dirty="0">
                <a:solidFill>
                  <a:srgbClr val="000000"/>
                </a:solidFill>
              </a:rPr>
              <a:t>1</a:t>
            </a:r>
          </a:p>
          <a:p>
            <a:pPr algn="l"/>
            <a:r>
              <a:rPr lang="en-US" sz="2000" b="1" i="0" u="none" strike="noStrike" baseline="0" dirty="0">
                <a:solidFill>
                  <a:srgbClr val="000000"/>
                </a:solidFill>
              </a:rPr>
              <a:t>Hospital transfusion services should closely monitor utilization of Rh(D)-negative inventory</a:t>
            </a:r>
            <a:r>
              <a:rPr lang="en-US" sz="2000" i="0" u="none" strike="noStrike" baseline="0" dirty="0">
                <a:solidFill>
                  <a:srgbClr val="000000"/>
                </a:solidFill>
              </a:rPr>
              <a:t>. Policies should be developed that describe when patients should be switched to Rh(D)-positive RBCs to avoid depletion of the group O Rh(D)-negative supply</a:t>
            </a:r>
            <a:r>
              <a:rPr lang="en-US" sz="2000" i="0" u="none" strike="noStrike" baseline="30000" dirty="0">
                <a:solidFill>
                  <a:srgbClr val="000000"/>
                </a:solidFill>
              </a:rPr>
              <a:t>1</a:t>
            </a:r>
          </a:p>
          <a:p>
            <a:r>
              <a:rPr lang="en-US" sz="2000" b="1" i="0" u="none" strike="noStrike" baseline="0" dirty="0">
                <a:solidFill>
                  <a:srgbClr val="000000"/>
                </a:solidFill>
              </a:rPr>
              <a:t>Hospitals should have protocols to expedite sample collection to quickly switch patients to type-specific </a:t>
            </a:r>
            <a:r>
              <a:rPr lang="en-US" sz="2000" b="0" i="0" u="none" strike="noStrike" baseline="0" dirty="0">
                <a:solidFill>
                  <a:srgbClr val="000000"/>
                </a:solidFill>
              </a:rPr>
              <a:t>blood upon completion of pretransfusion testing</a:t>
            </a:r>
            <a:r>
              <a:rPr lang="en-US" sz="2000" b="0" i="0" u="none" strike="noStrike" baseline="30000" dirty="0">
                <a:solidFill>
                  <a:srgbClr val="000000"/>
                </a:solidFill>
              </a:rPr>
              <a:t>1</a:t>
            </a:r>
          </a:p>
        </p:txBody>
      </p:sp>
      <p:sp>
        <p:nvSpPr>
          <p:cNvPr id="6" name="TextBox 5">
            <a:extLst>
              <a:ext uri="{FF2B5EF4-FFF2-40B4-BE49-F238E27FC236}">
                <a16:creationId xmlns:a16="http://schemas.microsoft.com/office/drawing/2014/main" id="{7C57F934-D216-45DE-B89F-15983F2C71DD}"/>
              </a:ext>
            </a:extLst>
          </p:cNvPr>
          <p:cNvSpPr txBox="1"/>
          <p:nvPr/>
        </p:nvSpPr>
        <p:spPr>
          <a:xfrm>
            <a:off x="5637320" y="2965142"/>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C878644-3D7D-4DA0-9FA9-1EE104E3A6CE}"/>
              </a:ext>
            </a:extLst>
          </p:cNvPr>
          <p:cNvSpPr txBox="1"/>
          <p:nvPr/>
        </p:nvSpPr>
        <p:spPr>
          <a:xfrm>
            <a:off x="838200" y="6611779"/>
            <a:ext cx="10515600" cy="246221"/>
          </a:xfrm>
          <a:prstGeom prst="rect">
            <a:avLst/>
          </a:prstGeom>
          <a:noFill/>
        </p:spPr>
        <p:txBody>
          <a:bodyPr wrap="square" rtlCol="0">
            <a:spAutoFit/>
          </a:bodyPr>
          <a:lstStyle/>
          <a:p>
            <a:r>
              <a:rPr lang="en-US" sz="1000" dirty="0"/>
              <a:t>AABB Association Bulletin#19-02.Recommendations on the Use of Group O Red Blood Cells. Date June 26, 2019</a:t>
            </a:r>
          </a:p>
        </p:txBody>
      </p:sp>
      <p:sp>
        <p:nvSpPr>
          <p:cNvPr id="8" name="Title 1">
            <a:extLst>
              <a:ext uri="{FF2B5EF4-FFF2-40B4-BE49-F238E27FC236}">
                <a16:creationId xmlns:a16="http://schemas.microsoft.com/office/drawing/2014/main" id="{42EA3057-DC83-4E53-B58B-56E99736B438}"/>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10" name="Picture 9">
            <a:extLst>
              <a:ext uri="{FF2B5EF4-FFF2-40B4-BE49-F238E27FC236}">
                <a16:creationId xmlns:a16="http://schemas.microsoft.com/office/drawing/2014/main" id="{DF7CD90A-22A7-4E42-8148-0E185382DA0E}"/>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4249896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C52D1-48BC-4F60-93AF-6846FFDC8265}"/>
              </a:ext>
            </a:extLst>
          </p:cNvPr>
          <p:cNvSpPr>
            <a:spLocks noGrp="1"/>
          </p:cNvSpPr>
          <p:nvPr>
            <p:ph idx="1"/>
          </p:nvPr>
        </p:nvSpPr>
        <p:spPr>
          <a:xfrm>
            <a:off x="838200" y="2351746"/>
            <a:ext cx="10515600" cy="3199969"/>
          </a:xfrm>
        </p:spPr>
        <p:txBody>
          <a:bodyPr>
            <a:noAutofit/>
          </a:bodyPr>
          <a:lstStyle/>
          <a:p>
            <a:pPr marL="0" indent="0" algn="l">
              <a:buNone/>
            </a:pPr>
            <a:r>
              <a:rPr lang="en-US" sz="2000" b="1" u="sng" dirty="0">
                <a:solidFill>
                  <a:schemeClr val="accent2"/>
                </a:solidFill>
              </a:rPr>
              <a:t>Follow AABB key recommendations for Transfusion Services:</a:t>
            </a:r>
            <a:endParaRPr lang="en-US" sz="2000" b="1" i="0" u="sng" strike="noStrike" baseline="0" dirty="0">
              <a:solidFill>
                <a:schemeClr val="accent2"/>
              </a:solidFill>
            </a:endParaRPr>
          </a:p>
          <a:p>
            <a:r>
              <a:rPr lang="en-US" sz="2000" b="0" i="0" u="none" strike="noStrike" baseline="0" dirty="0">
                <a:solidFill>
                  <a:srgbClr val="000000"/>
                </a:solidFill>
              </a:rPr>
              <a:t>Hospital transfusion services should have policies describing when patients should be switched to Rh(D)-positive RBCs to avoid depletion of the group O Rh(D)-negative supply:</a:t>
            </a:r>
          </a:p>
          <a:p>
            <a:pPr lvl="1">
              <a:buFont typeface="Courier New" panose="02070309020205020404" pitchFamily="49" charset="0"/>
              <a:buChar char="o"/>
            </a:pPr>
            <a:r>
              <a:rPr lang="en-US" sz="2000" b="0" i="0" u="none" strike="noStrike" baseline="0" dirty="0">
                <a:solidFill>
                  <a:srgbClr val="000000"/>
                </a:solidFill>
              </a:rPr>
              <a:t>Group O Rh(D)-positive RBCs may be given to group O Rh(D)-negative patients for significant surgical or medical bleeding</a:t>
            </a:r>
          </a:p>
          <a:p>
            <a:pPr lvl="1">
              <a:buFont typeface="Courier New" panose="02070309020205020404" pitchFamily="49" charset="0"/>
              <a:buChar char="o"/>
            </a:pPr>
            <a:r>
              <a:rPr lang="en-US" sz="2000" b="0" i="0" u="none" strike="noStrike" baseline="0" dirty="0">
                <a:solidFill>
                  <a:srgbClr val="000000"/>
                </a:solidFill>
              </a:rPr>
              <a:t>Group O Rh(D)-negative critical care patients over age 50 can be switched to group O Rh(D)-positive RBCs for routine transfusions</a:t>
            </a:r>
          </a:p>
          <a:p>
            <a:r>
              <a:rPr lang="en-US" sz="2000" b="0" i="0" u="none" strike="noStrike" baseline="0" dirty="0">
                <a:solidFill>
                  <a:srgbClr val="000000"/>
                </a:solidFill>
              </a:rPr>
              <a:t>Hospitals should develop reasonable goals for group O Rh(D)-negative usage and work together with blood collection facilities to design feasible plans that meet specific hospital needs</a:t>
            </a:r>
          </a:p>
        </p:txBody>
      </p:sp>
      <p:sp>
        <p:nvSpPr>
          <p:cNvPr id="7" name="TextBox 6">
            <a:extLst>
              <a:ext uri="{FF2B5EF4-FFF2-40B4-BE49-F238E27FC236}">
                <a16:creationId xmlns:a16="http://schemas.microsoft.com/office/drawing/2014/main" id="{FC878644-3D7D-4DA0-9FA9-1EE104E3A6CE}"/>
              </a:ext>
            </a:extLst>
          </p:cNvPr>
          <p:cNvSpPr txBox="1"/>
          <p:nvPr/>
        </p:nvSpPr>
        <p:spPr>
          <a:xfrm>
            <a:off x="838200" y="6611779"/>
            <a:ext cx="10515600" cy="246221"/>
          </a:xfrm>
          <a:prstGeom prst="rect">
            <a:avLst/>
          </a:prstGeom>
          <a:noFill/>
        </p:spPr>
        <p:txBody>
          <a:bodyPr wrap="square" rtlCol="0">
            <a:spAutoFit/>
          </a:bodyPr>
          <a:lstStyle/>
          <a:p>
            <a:r>
              <a:rPr lang="en-US" sz="1000" dirty="0"/>
              <a:t>AABB Association Bulletin#19-02.Recommendations on the Use of Group O Red Blood Cells. Date June 26, 2019</a:t>
            </a:r>
          </a:p>
        </p:txBody>
      </p:sp>
      <p:sp>
        <p:nvSpPr>
          <p:cNvPr id="8" name="Title 1">
            <a:extLst>
              <a:ext uri="{FF2B5EF4-FFF2-40B4-BE49-F238E27FC236}">
                <a16:creationId xmlns:a16="http://schemas.microsoft.com/office/drawing/2014/main" id="{0D9377BA-5E50-4DBA-B154-CD7D73C3727C}"/>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F812BC5D-2D34-4581-A7AC-ED3CE155E46B}"/>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352906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E21E8-480D-41E3-9DA7-3427AD3DE85F}"/>
              </a:ext>
            </a:extLst>
          </p:cNvPr>
          <p:cNvSpPr>
            <a:spLocks noGrp="1"/>
          </p:cNvSpPr>
          <p:nvPr>
            <p:ph idx="1"/>
          </p:nvPr>
        </p:nvSpPr>
        <p:spPr>
          <a:xfrm>
            <a:off x="838200" y="2216101"/>
            <a:ext cx="10515600" cy="4113262"/>
          </a:xfrm>
        </p:spPr>
        <p:txBody>
          <a:bodyPr>
            <a:noAutofit/>
          </a:bodyPr>
          <a:lstStyle/>
          <a:p>
            <a:pPr marL="0" indent="0" algn="l">
              <a:buNone/>
            </a:pPr>
            <a:r>
              <a:rPr lang="en-US" sz="2000" b="1" i="0" u="sng" strike="noStrike" baseline="0" dirty="0">
                <a:solidFill>
                  <a:schemeClr val="accent2"/>
                </a:solidFill>
                <a:latin typeface="Calibri" panose="020F0502020204030204" pitchFamily="34" charset="0"/>
              </a:rPr>
              <a:t>AABB communication 12/17/21 - Tips for Hospitals </a:t>
            </a:r>
          </a:p>
          <a:p>
            <a:pPr marL="0" indent="0" algn="l">
              <a:buNone/>
            </a:pPr>
            <a:endParaRPr lang="en-US" sz="2000" b="1" i="0" u="sng" strike="noStrike" baseline="0" dirty="0">
              <a:solidFill>
                <a:srgbClr val="000000"/>
              </a:solidFill>
              <a:latin typeface="Calibri" panose="020F0502020204030204" pitchFamily="34" charset="0"/>
            </a:endParaRPr>
          </a:p>
          <a:p>
            <a:pPr marL="0" marR="0" indent="0">
              <a:spcBef>
                <a:spcPts val="0"/>
              </a:spcBef>
              <a:spcAft>
                <a:spcPts val="0"/>
              </a:spcAft>
              <a:buNone/>
            </a:pPr>
            <a:r>
              <a:rPr lang="en-US" sz="2000" b="1" i="0" u="sng" strike="noStrike" baseline="0" dirty="0">
                <a:solidFill>
                  <a:srgbClr val="000000"/>
                </a:solidFill>
                <a:latin typeface="Calibri" panose="020F0502020204030204" pitchFamily="34" charset="0"/>
              </a:rPr>
              <a:t>Consider the use of A plasma for massive transfusions:</a:t>
            </a:r>
          </a:p>
          <a:p>
            <a:pPr marR="0">
              <a:spcAft>
                <a:spcPts val="0"/>
              </a:spcAft>
            </a:pPr>
            <a:r>
              <a:rPr lang="en-US" sz="2000" dirty="0">
                <a:effectLst/>
                <a:latin typeface="Calibri" panose="020F0502020204030204" pitchFamily="34" charset="0"/>
                <a:ea typeface="Calibri" panose="020F0502020204030204" pitchFamily="34" charset="0"/>
              </a:rPr>
              <a:t>The use of group A plasma during the early resuscitation of adult trauma patients is a rapidly growing practice and is considered safe</a:t>
            </a:r>
            <a:r>
              <a:rPr lang="en-US" sz="2000" baseline="30000" dirty="0">
                <a:latin typeface="Calibri" panose="020F0502020204030204" pitchFamily="34" charset="0"/>
                <a:ea typeface="Calibri" panose="020F0502020204030204" pitchFamily="34" charset="0"/>
              </a:rPr>
              <a:t>1</a:t>
            </a:r>
            <a:endParaRPr lang="en-US" sz="2000" baseline="30000" dirty="0">
              <a:effectLst/>
              <a:latin typeface="Calibri" panose="020F0502020204030204" pitchFamily="34" charset="0"/>
              <a:ea typeface="Calibri" panose="020F0502020204030204" pitchFamily="34" charset="0"/>
            </a:endParaRPr>
          </a:p>
          <a:p>
            <a:pPr marR="0">
              <a:spcAft>
                <a:spcPts val="0"/>
              </a:spcAft>
            </a:pPr>
            <a:r>
              <a:rPr lang="en-US" sz="2000" dirty="0">
                <a:latin typeface="Calibri" panose="020F0502020204030204" pitchFamily="34" charset="0"/>
                <a:ea typeface="Calibri" panose="020F0502020204030204" pitchFamily="34" charset="0"/>
              </a:rPr>
              <a:t>G</a:t>
            </a:r>
            <a:r>
              <a:rPr lang="en-US" sz="2000" dirty="0">
                <a:effectLst/>
                <a:latin typeface="Calibri" panose="020F0502020204030204" pitchFamily="34" charset="0"/>
                <a:ea typeface="Calibri" panose="020F0502020204030204" pitchFamily="34" charset="0"/>
              </a:rPr>
              <a:t>roup B and AB patients transfused with group A plasma have benefited from this product without experiencing a greater incidence of mortality or morbidity (including hemolytic transfusion reactions) compared to their counterparts who receive ABO-compatible plasma</a:t>
            </a:r>
          </a:p>
          <a:p>
            <a:pPr marL="227013" marR="0" indent="-227013">
              <a:spcAft>
                <a:spcPts val="0"/>
              </a:spcAft>
            </a:pPr>
            <a:r>
              <a:rPr lang="en-US" sz="2000" dirty="0">
                <a:effectLst/>
                <a:latin typeface="Calibri" panose="020F0502020204030204" pitchFamily="34" charset="0"/>
                <a:ea typeface="Calibri" panose="020F0502020204030204" pitchFamily="34" charset="0"/>
              </a:rPr>
              <a:t>The up-front use of group A plasma for the resuscitation of traumatically bleeding adult patients expands our ability to manage the transfusion needs of this patient population while also conserving group AB plasma for those patients who absolutely require it</a:t>
            </a:r>
          </a:p>
          <a:p>
            <a:pPr marL="227013" indent="-227013"/>
            <a:r>
              <a:rPr lang="en-US" sz="2000" dirty="0">
                <a:effectLst/>
                <a:latin typeface="Calibri" panose="020F0502020204030204" pitchFamily="34" charset="0"/>
                <a:ea typeface="Calibri" panose="020F0502020204030204" pitchFamily="34" charset="0"/>
              </a:rPr>
              <a:t>Many facilities now extend this approach to patients with massive bleeding (not trauma only)</a:t>
            </a:r>
            <a:endParaRPr lang="en-US" sz="2000" b="1" i="0" u="sng" strike="noStrike" baseline="0" dirty="0">
              <a:solidFill>
                <a:srgbClr val="000000"/>
              </a:solidFill>
              <a:latin typeface="Calibri" panose="020F0502020204030204" pitchFamily="34" charset="0"/>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FE0D219C-A001-40DC-8C1B-A2574ABAA958}"/>
              </a:ext>
            </a:extLst>
          </p:cNvPr>
          <p:cNvSpPr txBox="1"/>
          <p:nvPr/>
        </p:nvSpPr>
        <p:spPr>
          <a:xfrm>
            <a:off x="838200" y="6611779"/>
            <a:ext cx="9741763" cy="246221"/>
          </a:xfrm>
          <a:prstGeom prst="rect">
            <a:avLst/>
          </a:prstGeom>
          <a:noFill/>
        </p:spPr>
        <p:txBody>
          <a:bodyPr wrap="square" rtlCol="0">
            <a:spAutoFit/>
          </a:bodyPr>
          <a:lstStyle/>
          <a:p>
            <a:r>
              <a:rPr lang="en-US" sz="1000" i="0" u="none" strike="noStrike" baseline="0" dirty="0">
                <a:solidFill>
                  <a:srgbClr val="000000"/>
                </a:solidFill>
                <a:latin typeface="Calibri" panose="020F0502020204030204" pitchFamily="34" charset="0"/>
              </a:rPr>
              <a:t>1. Dunbar N, et al. Safety of the use of group A plasma in trauma: The STAT study. </a:t>
            </a:r>
            <a:r>
              <a:rPr lang="en-US" sz="1000" i="1" u="none" strike="noStrike" baseline="0" dirty="0">
                <a:solidFill>
                  <a:srgbClr val="000000"/>
                </a:solidFill>
                <a:latin typeface="Calibri" panose="020F0502020204030204" pitchFamily="34" charset="0"/>
              </a:rPr>
              <a:t>Transfusion</a:t>
            </a:r>
            <a:r>
              <a:rPr lang="en-US" sz="1000" i="0" u="none" strike="noStrike" baseline="0" dirty="0">
                <a:solidFill>
                  <a:srgbClr val="000000"/>
                </a:solidFill>
                <a:latin typeface="Calibri" panose="020F0502020204030204" pitchFamily="34" charset="0"/>
              </a:rPr>
              <a:t>. 2017;57(8):1879-1884 </a:t>
            </a:r>
            <a:endParaRPr lang="en-US" sz="1000" dirty="0"/>
          </a:p>
        </p:txBody>
      </p:sp>
      <p:sp>
        <p:nvSpPr>
          <p:cNvPr id="7" name="Title 1">
            <a:extLst>
              <a:ext uri="{FF2B5EF4-FFF2-40B4-BE49-F238E27FC236}">
                <a16:creationId xmlns:a16="http://schemas.microsoft.com/office/drawing/2014/main" id="{ACC49E32-FE43-47A3-B4F3-94375773E947}"/>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8" name="Picture 7">
            <a:extLst>
              <a:ext uri="{FF2B5EF4-FFF2-40B4-BE49-F238E27FC236}">
                <a16:creationId xmlns:a16="http://schemas.microsoft.com/office/drawing/2014/main" id="{DE057464-0712-43D4-9253-B05665F1CAF2}"/>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34197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E21E8-480D-41E3-9DA7-3427AD3DE85F}"/>
              </a:ext>
            </a:extLst>
          </p:cNvPr>
          <p:cNvSpPr>
            <a:spLocks noGrp="1"/>
          </p:cNvSpPr>
          <p:nvPr>
            <p:ph idx="1"/>
          </p:nvPr>
        </p:nvSpPr>
        <p:spPr>
          <a:xfrm>
            <a:off x="838200" y="2239316"/>
            <a:ext cx="10515600" cy="3264849"/>
          </a:xfrm>
        </p:spPr>
        <p:txBody>
          <a:bodyPr>
            <a:noAutofit/>
          </a:bodyPr>
          <a:lstStyle/>
          <a:p>
            <a:pPr marL="0" indent="0" algn="l">
              <a:buNone/>
            </a:pPr>
            <a:r>
              <a:rPr lang="en-US" sz="2000" b="1" i="0" u="sng" strike="noStrike" baseline="0" dirty="0">
                <a:solidFill>
                  <a:schemeClr val="accent2"/>
                </a:solidFill>
                <a:latin typeface="Calibri" panose="020F0502020204030204" pitchFamily="34" charset="0"/>
              </a:rPr>
              <a:t>AABB communication 12/17/21 - Tips for Hospitals </a:t>
            </a:r>
          </a:p>
          <a:p>
            <a:pPr marL="0" indent="0" algn="l">
              <a:buNone/>
            </a:pPr>
            <a:endParaRPr lang="en-US" sz="2000" b="1" i="0" u="sng" strike="noStrike" baseline="0" dirty="0">
              <a:solidFill>
                <a:srgbClr val="000000"/>
              </a:solidFill>
              <a:latin typeface="Calibri" panose="020F0502020204030204" pitchFamily="34" charset="0"/>
            </a:endParaRPr>
          </a:p>
          <a:p>
            <a:pPr marL="0" indent="0">
              <a:spcBef>
                <a:spcPts val="0"/>
              </a:spcBef>
              <a:buNone/>
            </a:pPr>
            <a:r>
              <a:rPr lang="en-US" sz="2000" b="1" i="0" u="sng" strike="noStrike" baseline="0" dirty="0">
                <a:solidFill>
                  <a:srgbClr val="000000"/>
                </a:solidFill>
                <a:latin typeface="Calibri" panose="020F0502020204030204" pitchFamily="34" charset="0"/>
              </a:rPr>
              <a:t>Consider the use of A plasma for massive transfusions:</a:t>
            </a:r>
          </a:p>
          <a:p>
            <a:r>
              <a:rPr lang="en-US" sz="2000" dirty="0">
                <a:effectLst/>
                <a:latin typeface="Calibri" panose="020F0502020204030204" pitchFamily="34" charset="0"/>
                <a:ea typeface="Times New Roman" panose="02020603050405020304" pitchFamily="18" charset="0"/>
              </a:rPr>
              <a:t>Unexpected and significant blood loss typically is replaced (at least at first) with group O packed red blood cells (RBCs) </a:t>
            </a:r>
            <a:r>
              <a:rPr lang="en-US" sz="2000" dirty="0">
                <a:effectLst/>
                <a:latin typeface="Calibri" panose="020F0502020204030204" pitchFamily="34" charset="0"/>
                <a:ea typeface="Times New Roman" panose="02020603050405020304" pitchFamily="18" charset="0"/>
                <a:sym typeface="Wingdings" panose="05000000000000000000" pitchFamily="2" charset="2"/>
              </a:rPr>
              <a:t> </a:t>
            </a:r>
            <a:r>
              <a:rPr lang="en-US" sz="2000" dirty="0">
                <a:effectLst/>
                <a:latin typeface="Calibri" panose="020F0502020204030204" pitchFamily="34" charset="0"/>
                <a:ea typeface="Times New Roman" panose="02020603050405020304" pitchFamily="18" charset="0"/>
              </a:rPr>
              <a:t>reducing the susceptibility to hemolysis from the anti-B isoantibodies contained in group A plasma</a:t>
            </a:r>
            <a:endParaRPr lang="en-US"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Times New Roman" panose="02020603050405020304" pitchFamily="18" charset="0"/>
              </a:rPr>
              <a:t>80 to 85% of patients will type as group O or A and therefore have red cells that are compatible with group A plasma</a:t>
            </a:r>
            <a:endParaRPr lang="en-US" sz="2000" dirty="0">
              <a:effectLst/>
              <a:latin typeface="Calibri" panose="020F0502020204030204" pitchFamily="34" charset="0"/>
              <a:ea typeface="Calibri" panose="020F0502020204030204" pitchFamily="34" charset="0"/>
            </a:endParaRPr>
          </a:p>
          <a:p>
            <a:pPr marR="0" lvl="0">
              <a:spcAft>
                <a:spcPts val="0"/>
              </a:spcAft>
            </a:pPr>
            <a:r>
              <a:rPr lang="en-US" sz="2000" dirty="0">
                <a:effectLst/>
                <a:latin typeface="Calibri" panose="020F0502020204030204" pitchFamily="34" charset="0"/>
                <a:ea typeface="Times New Roman" panose="02020603050405020304" pitchFamily="18" charset="0"/>
              </a:rPr>
              <a:t>Approximately 80% of group B and AB recipients will be secretors of soluble B substance which will facilitate the neutralization of the anti-B contained in transfused group A plasma</a:t>
            </a:r>
            <a:r>
              <a:rPr lang="en-US" sz="2000" baseline="30000" dirty="0">
                <a:effectLst/>
                <a:latin typeface="Calibri" panose="020F0502020204030204" pitchFamily="34" charset="0"/>
                <a:ea typeface="Times New Roman" panose="02020603050405020304" pitchFamily="18" charset="0"/>
              </a:rPr>
              <a:t>2</a:t>
            </a:r>
            <a:endParaRPr lang="en-US" sz="2000" baseline="300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FE0D219C-A001-40DC-8C1B-A2574ABAA958}"/>
              </a:ext>
            </a:extLst>
          </p:cNvPr>
          <p:cNvSpPr txBox="1"/>
          <p:nvPr/>
        </p:nvSpPr>
        <p:spPr>
          <a:xfrm>
            <a:off x="838200" y="6457890"/>
            <a:ext cx="9741763" cy="400110"/>
          </a:xfrm>
          <a:prstGeom prst="rect">
            <a:avLst/>
          </a:prstGeom>
          <a:noFill/>
        </p:spPr>
        <p:txBody>
          <a:bodyPr wrap="square" rtlCol="0">
            <a:spAutoFit/>
          </a:bodyPr>
          <a:lstStyle/>
          <a:p>
            <a:r>
              <a:rPr lang="en-US" sz="1000" i="0" u="none" strike="noStrike" baseline="0" dirty="0">
                <a:solidFill>
                  <a:srgbClr val="000000"/>
                </a:solidFill>
                <a:latin typeface="Calibri" panose="020F0502020204030204" pitchFamily="34" charset="0"/>
              </a:rPr>
              <a:t>1. Dunbar N, et al. Safety of the use of group A plasma in trauma: The STAT study. </a:t>
            </a:r>
            <a:r>
              <a:rPr lang="en-US" sz="1000" i="1" u="none" strike="noStrike" baseline="0" dirty="0">
                <a:solidFill>
                  <a:srgbClr val="000000"/>
                </a:solidFill>
                <a:latin typeface="Calibri" panose="020F0502020204030204" pitchFamily="34" charset="0"/>
              </a:rPr>
              <a:t>Transfusion</a:t>
            </a:r>
            <a:r>
              <a:rPr lang="en-US" sz="1000" i="0" u="none" strike="noStrike" baseline="0" dirty="0">
                <a:solidFill>
                  <a:srgbClr val="000000"/>
                </a:solidFill>
                <a:latin typeface="Calibri" panose="020F0502020204030204" pitchFamily="34" charset="0"/>
              </a:rPr>
              <a:t>. 2017;57(8):1879-1884 </a:t>
            </a:r>
          </a:p>
          <a:p>
            <a:r>
              <a:rPr lang="en-US" sz="1000" dirty="0">
                <a:solidFill>
                  <a:srgbClr val="000000"/>
                </a:solidFill>
                <a:latin typeface="Calibri" panose="020F0502020204030204" pitchFamily="34" charset="0"/>
              </a:rPr>
              <a:t>2. https://www.lifeservebloodcenter.org/webres/File/hospitals/blood-bulletins/Jully-2019-blood-bulletin.pdf</a:t>
            </a:r>
            <a:endParaRPr lang="en-US" sz="1000" dirty="0"/>
          </a:p>
        </p:txBody>
      </p:sp>
      <p:sp>
        <p:nvSpPr>
          <p:cNvPr id="7" name="Title 1">
            <a:extLst>
              <a:ext uri="{FF2B5EF4-FFF2-40B4-BE49-F238E27FC236}">
                <a16:creationId xmlns:a16="http://schemas.microsoft.com/office/drawing/2014/main" id="{9BAC2F3B-DF1B-4312-AF0C-5CF5D8040DD9}"/>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8" name="Picture 7">
            <a:extLst>
              <a:ext uri="{FF2B5EF4-FFF2-40B4-BE49-F238E27FC236}">
                <a16:creationId xmlns:a16="http://schemas.microsoft.com/office/drawing/2014/main" id="{1F955E91-5308-485D-890E-CF9A145D3B4B}"/>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123979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E21E8-480D-41E3-9DA7-3427AD3DE85F}"/>
              </a:ext>
            </a:extLst>
          </p:cNvPr>
          <p:cNvSpPr>
            <a:spLocks noGrp="1"/>
          </p:cNvSpPr>
          <p:nvPr>
            <p:ph idx="1"/>
          </p:nvPr>
        </p:nvSpPr>
        <p:spPr>
          <a:xfrm>
            <a:off x="838200" y="2179654"/>
            <a:ext cx="10515600" cy="2284648"/>
          </a:xfrm>
        </p:spPr>
        <p:txBody>
          <a:bodyPr>
            <a:normAutofit/>
          </a:bodyPr>
          <a:lstStyle/>
          <a:p>
            <a:pPr marL="0" indent="0" algn="l">
              <a:buNone/>
            </a:pPr>
            <a:r>
              <a:rPr lang="en-US" sz="2000" b="1" i="0" u="sng" strike="noStrike" baseline="0" dirty="0">
                <a:solidFill>
                  <a:schemeClr val="accent2"/>
                </a:solidFill>
              </a:rPr>
              <a:t>AABB communication 12/17/21 - Tips for Hospitals</a:t>
            </a:r>
          </a:p>
          <a:p>
            <a:pPr marL="0" indent="0" algn="l">
              <a:buNone/>
            </a:pPr>
            <a:endParaRPr lang="en-US" sz="2000" b="1" i="0" u="sng" strike="noStrike" baseline="0" dirty="0">
              <a:solidFill>
                <a:schemeClr val="accent2"/>
              </a:solidFill>
            </a:endParaRPr>
          </a:p>
          <a:p>
            <a:pPr algn="l"/>
            <a:r>
              <a:rPr lang="en-US" sz="2000" i="0" u="none" strike="noStrike" baseline="0" dirty="0">
                <a:solidFill>
                  <a:srgbClr val="000000"/>
                </a:solidFill>
              </a:rPr>
              <a:t>For stable non-emergency patients, orders for two or more units at one time may be reviewed to determine if fewer units/one unit may be adequate to treat the patient (give one, then reassess)</a:t>
            </a:r>
          </a:p>
          <a:p>
            <a:pPr algn="l"/>
            <a:r>
              <a:rPr lang="en-US" sz="2000" i="0" u="none" strike="noStrike" baseline="0" dirty="0">
                <a:solidFill>
                  <a:srgbClr val="000000"/>
                </a:solidFill>
              </a:rPr>
              <a:t>Develop contingency plans for potential blood shortages</a:t>
            </a:r>
            <a:endParaRPr lang="en-US" sz="2000" dirty="0">
              <a:solidFill>
                <a:srgbClr val="000000"/>
              </a:solidFill>
            </a:endParaRPr>
          </a:p>
          <a:p>
            <a:pPr algn="l"/>
            <a:r>
              <a:rPr lang="en-US" sz="2000" i="0" u="none" strike="noStrike" baseline="0" dirty="0">
                <a:solidFill>
                  <a:srgbClr val="000000"/>
                </a:solidFill>
              </a:rPr>
              <a:t>Consider lowering transfusion triggers for platelets and RBC</a:t>
            </a:r>
          </a:p>
        </p:txBody>
      </p:sp>
      <p:sp>
        <p:nvSpPr>
          <p:cNvPr id="4" name="TextBox 3">
            <a:extLst>
              <a:ext uri="{FF2B5EF4-FFF2-40B4-BE49-F238E27FC236}">
                <a16:creationId xmlns:a16="http://schemas.microsoft.com/office/drawing/2014/main" id="{E2F400F3-F556-4D4E-803A-85D3C4E029B8}"/>
              </a:ext>
            </a:extLst>
          </p:cNvPr>
          <p:cNvSpPr txBox="1"/>
          <p:nvPr/>
        </p:nvSpPr>
        <p:spPr>
          <a:xfrm>
            <a:off x="1047565" y="6611779"/>
            <a:ext cx="5571241" cy="246221"/>
          </a:xfrm>
          <a:prstGeom prst="rect">
            <a:avLst/>
          </a:prstGeom>
          <a:noFill/>
        </p:spPr>
        <p:txBody>
          <a:bodyPr wrap="square" rtlCol="0">
            <a:spAutoFit/>
          </a:bodyPr>
          <a:lstStyle/>
          <a:p>
            <a:r>
              <a:rPr lang="en-US" sz="1000" dirty="0"/>
              <a:t>www.aabb.org</a:t>
            </a:r>
          </a:p>
        </p:txBody>
      </p:sp>
      <p:sp>
        <p:nvSpPr>
          <p:cNvPr id="8" name="Title 1">
            <a:extLst>
              <a:ext uri="{FF2B5EF4-FFF2-40B4-BE49-F238E27FC236}">
                <a16:creationId xmlns:a16="http://schemas.microsoft.com/office/drawing/2014/main" id="{4B1D041C-74BB-4140-8C27-2AB8A6837D8E}"/>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472C8640-11D4-4138-A934-F59320703306}"/>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135416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7ED94-D941-4389-BB85-312120C7862E}"/>
              </a:ext>
            </a:extLst>
          </p:cNvPr>
          <p:cNvSpPr>
            <a:spLocks noGrp="1"/>
          </p:cNvSpPr>
          <p:nvPr>
            <p:ph idx="1"/>
          </p:nvPr>
        </p:nvSpPr>
        <p:spPr>
          <a:xfrm>
            <a:off x="838200" y="2211388"/>
            <a:ext cx="10515600" cy="3965575"/>
          </a:xfrm>
        </p:spPr>
        <p:txBody>
          <a:bodyPr>
            <a:normAutofit/>
          </a:bodyPr>
          <a:lstStyle/>
          <a:p>
            <a:pPr marL="0" indent="0">
              <a:buNone/>
            </a:pPr>
            <a:r>
              <a:rPr lang="en-US" sz="2000" b="1" i="0" u="sng" strike="noStrike" baseline="0" dirty="0">
                <a:solidFill>
                  <a:schemeClr val="accent2"/>
                </a:solidFill>
              </a:rPr>
              <a:t>AABB Recommendations for Blood Collectors to Reduce Overuse of Group O RBCs </a:t>
            </a:r>
          </a:p>
          <a:p>
            <a:r>
              <a:rPr lang="en-US" sz="2000" b="0" i="0" u="none" strike="noStrike" baseline="0" dirty="0">
                <a:solidFill>
                  <a:srgbClr val="000000"/>
                </a:solidFill>
              </a:rPr>
              <a:t>Enhanced demand translates into increased collections, causing a never-ending cycle of recruitment and donation for group O Rh(D)-negative donors</a:t>
            </a:r>
          </a:p>
          <a:p>
            <a:r>
              <a:rPr lang="en-US" sz="2000" b="0" i="0" u="none" strike="noStrike" baseline="0" dirty="0">
                <a:solidFill>
                  <a:srgbClr val="000000"/>
                </a:solidFill>
              </a:rPr>
              <a:t>The nearly incessant recruitment causes a generalized weariness in these donors, while frequent donation may increase the risk of iron depletion</a:t>
            </a:r>
          </a:p>
          <a:p>
            <a:r>
              <a:rPr lang="en-US" sz="2000" b="0" i="0" u="none" strike="noStrike" baseline="0" dirty="0">
                <a:solidFill>
                  <a:srgbClr val="000000"/>
                </a:solidFill>
              </a:rPr>
              <a:t> Blood collection facilities should develop a plan to reduce group O Rh(D)-negative usage that includes education, targets based on benchmarks, and formal surveillance of group O usage</a:t>
            </a:r>
          </a:p>
          <a:p>
            <a:r>
              <a:rPr lang="en-US" sz="2000" b="0" i="0" u="none" strike="noStrike" baseline="0" dirty="0">
                <a:solidFill>
                  <a:srgbClr val="000000"/>
                </a:solidFill>
              </a:rPr>
              <a:t>Implementation of this plan will require clear communication of (bilateral) expectations between blood center and hospital</a:t>
            </a:r>
          </a:p>
          <a:p>
            <a:r>
              <a:rPr lang="en-US" sz="2000" b="0" i="0" u="none" strike="noStrike" baseline="0" dirty="0">
                <a:solidFill>
                  <a:srgbClr val="000000"/>
                </a:solidFill>
              </a:rPr>
              <a:t>Blood center representatives should provide guidance for improved group O Rh(D)-negative use in the form of live presentations, webinars and printed literature</a:t>
            </a:r>
            <a:endParaRPr lang="en-US" sz="2000" dirty="0"/>
          </a:p>
        </p:txBody>
      </p:sp>
      <p:sp>
        <p:nvSpPr>
          <p:cNvPr id="4" name="TextBox 3">
            <a:extLst>
              <a:ext uri="{FF2B5EF4-FFF2-40B4-BE49-F238E27FC236}">
                <a16:creationId xmlns:a16="http://schemas.microsoft.com/office/drawing/2014/main" id="{51D72E2C-9282-44FD-B0A5-92F9DDFCD0F9}"/>
              </a:ext>
            </a:extLst>
          </p:cNvPr>
          <p:cNvSpPr txBox="1"/>
          <p:nvPr/>
        </p:nvSpPr>
        <p:spPr>
          <a:xfrm>
            <a:off x="838200" y="6611779"/>
            <a:ext cx="4374037" cy="246221"/>
          </a:xfrm>
          <a:prstGeom prst="rect">
            <a:avLst/>
          </a:prstGeom>
          <a:noFill/>
        </p:spPr>
        <p:txBody>
          <a:bodyPr wrap="square" rtlCol="0">
            <a:spAutoFit/>
          </a:bodyPr>
          <a:lstStyle/>
          <a:p>
            <a:r>
              <a:rPr lang="en-US" sz="1000" dirty="0"/>
              <a:t>www.aabb.org</a:t>
            </a:r>
          </a:p>
        </p:txBody>
      </p:sp>
      <p:sp>
        <p:nvSpPr>
          <p:cNvPr id="7" name="Title 1">
            <a:extLst>
              <a:ext uri="{FF2B5EF4-FFF2-40B4-BE49-F238E27FC236}">
                <a16:creationId xmlns:a16="http://schemas.microsoft.com/office/drawing/2014/main" id="{F61CC274-DE6D-4304-A228-1FC4B76C389D}"/>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3FDFA49A-8FDC-4DA3-A394-7CA7801767D2}"/>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1630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1622A-5EC5-44DC-B8BD-50092FF3584D}"/>
              </a:ext>
            </a:extLst>
          </p:cNvPr>
          <p:cNvSpPr>
            <a:spLocks noGrp="1"/>
          </p:cNvSpPr>
          <p:nvPr>
            <p:ph idx="1"/>
          </p:nvPr>
        </p:nvSpPr>
        <p:spPr>
          <a:xfrm>
            <a:off x="838200" y="2241391"/>
            <a:ext cx="10515600" cy="4156990"/>
          </a:xfrm>
        </p:spPr>
        <p:txBody>
          <a:bodyPr>
            <a:noAutofit/>
          </a:bodyPr>
          <a:lstStyle/>
          <a:p>
            <a:pPr marL="0" indent="0" algn="l">
              <a:buNone/>
            </a:pPr>
            <a:r>
              <a:rPr lang="en-US" sz="2000" b="1" i="0" u="sng" strike="noStrike" baseline="0" dirty="0">
                <a:solidFill>
                  <a:schemeClr val="accent2"/>
                </a:solidFill>
              </a:rPr>
              <a:t>Background:</a:t>
            </a:r>
          </a:p>
          <a:p>
            <a:pPr algn="l"/>
            <a:r>
              <a:rPr lang="en-US" sz="2000" b="0" i="0" u="none" strike="noStrike" baseline="0" dirty="0"/>
              <a:t>Donors diagnosed with or suspected to have COVID-19 or had contact with a COVID-19-positive patient were also deferred for 28 days despite the absence of any data or evidence as of yet that SARS-CoV-2 can be transmitted through blood products</a:t>
            </a:r>
          </a:p>
          <a:p>
            <a:pPr algn="l"/>
            <a:r>
              <a:rPr lang="en-US" sz="2000" dirty="0"/>
              <a:t>M</a:t>
            </a:r>
            <a:r>
              <a:rPr lang="en-US" sz="2000" b="0" i="0" u="none" strike="noStrike" baseline="0" dirty="0"/>
              <a:t>easures were adopted by all blood donation centers to prevent transmission of SARS-CoV-2:</a:t>
            </a:r>
          </a:p>
          <a:p>
            <a:pPr lvl="1">
              <a:buFont typeface="Courier New" panose="02070309020205020404" pitchFamily="49" charset="0"/>
              <a:buChar char="o"/>
            </a:pPr>
            <a:r>
              <a:rPr lang="en-US" sz="2000" dirty="0"/>
              <a:t>T</a:t>
            </a:r>
            <a:r>
              <a:rPr lang="en-US" sz="2000" b="0" i="0" u="none" strike="noStrike" baseline="0" dirty="0"/>
              <a:t>emperature screening for all donors and staff before entry into donation centers</a:t>
            </a:r>
          </a:p>
          <a:p>
            <a:pPr lvl="1">
              <a:buFont typeface="Courier New" panose="02070309020205020404" pitchFamily="49" charset="0"/>
              <a:buChar char="o"/>
            </a:pPr>
            <a:r>
              <a:rPr lang="en-US" sz="2000" b="0" i="0" u="none" strike="noStrike" baseline="0" dirty="0"/>
              <a:t>Social distancing (&gt;6 feet) when possible </a:t>
            </a:r>
            <a:r>
              <a:rPr lang="en-US" sz="2000" b="0" i="0" u="none" strike="noStrike" baseline="0" dirty="0">
                <a:sym typeface="Wingdings" panose="05000000000000000000" pitchFamily="2" charset="2"/>
              </a:rPr>
              <a:t></a:t>
            </a:r>
            <a:r>
              <a:rPr lang="en-US" sz="2000" b="0" i="0" u="none" strike="noStrike" baseline="0" dirty="0"/>
              <a:t> increased spacing between beds </a:t>
            </a:r>
            <a:r>
              <a:rPr lang="en-US" sz="2000" b="0" i="0" u="none" strike="noStrike" baseline="0" dirty="0">
                <a:sym typeface="Wingdings" panose="05000000000000000000" pitchFamily="2" charset="2"/>
              </a:rPr>
              <a:t> decrease in number of donors</a:t>
            </a:r>
            <a:endParaRPr lang="en-US" sz="2000" b="0" i="0" u="none" strike="noStrike" baseline="0" dirty="0"/>
          </a:p>
          <a:p>
            <a:pPr lvl="1">
              <a:buFont typeface="Courier New" panose="02070309020205020404" pitchFamily="49" charset="0"/>
              <a:buChar char="o"/>
            </a:pPr>
            <a:r>
              <a:rPr lang="en-US" sz="2000" b="0" i="0" u="none" strike="noStrike" baseline="0" dirty="0"/>
              <a:t>Disinfecting machines and surfaces between donations</a:t>
            </a:r>
          </a:p>
          <a:p>
            <a:pPr lvl="1">
              <a:buFont typeface="Courier New" panose="02070309020205020404" pitchFamily="49" charset="0"/>
              <a:buChar char="o"/>
            </a:pPr>
            <a:r>
              <a:rPr lang="en-US" sz="2000" b="0" i="0" u="none" strike="noStrike" baseline="0" dirty="0"/>
              <a:t>Having donors and staff wear face masks/use of hand sanitizer before and during the donation</a:t>
            </a:r>
          </a:p>
          <a:p>
            <a:r>
              <a:rPr lang="en-US" sz="2000" b="0" i="0" u="none" strike="noStrike" baseline="0" dirty="0"/>
              <a:t>Despite these measures, the increase in Covid cases affected both donors and staff</a:t>
            </a:r>
          </a:p>
        </p:txBody>
      </p:sp>
      <p:sp>
        <p:nvSpPr>
          <p:cNvPr id="5" name="TextBox 4">
            <a:extLst>
              <a:ext uri="{FF2B5EF4-FFF2-40B4-BE49-F238E27FC236}">
                <a16:creationId xmlns:a16="http://schemas.microsoft.com/office/drawing/2014/main" id="{CFBA9AA5-2A21-4736-ACE0-68AA16225DC4}"/>
              </a:ext>
            </a:extLst>
          </p:cNvPr>
          <p:cNvSpPr txBox="1"/>
          <p:nvPr/>
        </p:nvSpPr>
        <p:spPr>
          <a:xfrm>
            <a:off x="838200" y="6611779"/>
            <a:ext cx="10684276" cy="246221"/>
          </a:xfrm>
          <a:prstGeom prst="rect">
            <a:avLst/>
          </a:prstGeom>
          <a:noFill/>
        </p:spPr>
        <p:txBody>
          <a:bodyPr wrap="square" rtlCol="0">
            <a:spAutoFit/>
          </a:bodyPr>
          <a:lstStyle/>
          <a:p>
            <a:pPr algn="l"/>
            <a:r>
              <a:rPr lang="en-US" sz="1000" b="0" i="0" u="none" strike="noStrike" baseline="0" dirty="0"/>
              <a:t>1- Maintaining a Safe and Adequate Blood Supply during Pandemic Influenza, in Guidelines for Blood Transfusion Services. World Health Organization (WHO). Geneva, Switzerland;2011</a:t>
            </a:r>
            <a:endParaRPr lang="en-US" sz="1000" dirty="0"/>
          </a:p>
        </p:txBody>
      </p:sp>
      <p:sp>
        <p:nvSpPr>
          <p:cNvPr id="8" name="Title 1">
            <a:extLst>
              <a:ext uri="{FF2B5EF4-FFF2-40B4-BE49-F238E27FC236}">
                <a16:creationId xmlns:a16="http://schemas.microsoft.com/office/drawing/2014/main" id="{61D5E3BB-8BA8-42BC-867E-CAA9F81A856F}"/>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7" name="Picture 6">
            <a:extLst>
              <a:ext uri="{FF2B5EF4-FFF2-40B4-BE49-F238E27FC236}">
                <a16:creationId xmlns:a16="http://schemas.microsoft.com/office/drawing/2014/main" id="{0F3FBCB8-5D09-47A7-8C2B-E398D019AE1F}"/>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212582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7ED94-D941-4389-BB85-312120C7862E}"/>
              </a:ext>
            </a:extLst>
          </p:cNvPr>
          <p:cNvSpPr>
            <a:spLocks noGrp="1"/>
          </p:cNvSpPr>
          <p:nvPr>
            <p:ph idx="1"/>
          </p:nvPr>
        </p:nvSpPr>
        <p:spPr>
          <a:xfrm>
            <a:off x="838200" y="2276609"/>
            <a:ext cx="10515600" cy="2909337"/>
          </a:xfrm>
        </p:spPr>
        <p:txBody>
          <a:bodyPr>
            <a:normAutofit/>
          </a:bodyPr>
          <a:lstStyle/>
          <a:p>
            <a:pPr marL="0" indent="0">
              <a:buNone/>
            </a:pPr>
            <a:r>
              <a:rPr lang="en-US" sz="2000" b="1" i="0" u="sng" strike="noStrike" baseline="0" dirty="0">
                <a:solidFill>
                  <a:schemeClr val="accent2"/>
                </a:solidFill>
              </a:rPr>
              <a:t>AABB Recommendations for Blood Collectors to Reduce Overuse of Group O RBCs </a:t>
            </a:r>
          </a:p>
          <a:p>
            <a:r>
              <a:rPr lang="en-US" sz="2000" b="0" i="0" u="none" strike="noStrike" baseline="0" dirty="0">
                <a:solidFill>
                  <a:srgbClr val="000000"/>
                </a:solidFill>
              </a:rPr>
              <a:t>Blood center representation on transfusion committees also helps with guidance and communication. </a:t>
            </a:r>
          </a:p>
          <a:p>
            <a:r>
              <a:rPr lang="en-US" sz="2000" b="0" i="0" u="none" strike="noStrike" baseline="0" dirty="0">
                <a:solidFill>
                  <a:srgbClr val="000000"/>
                </a:solidFill>
              </a:rPr>
              <a:t>Reasonable targets for group O usage should be established</a:t>
            </a:r>
          </a:p>
          <a:p>
            <a:r>
              <a:rPr lang="en-US" sz="2000" b="0" i="0" u="none" strike="noStrike" baseline="0" dirty="0">
                <a:solidFill>
                  <a:srgbClr val="000000"/>
                </a:solidFill>
              </a:rPr>
              <a:t>Centers and hospitals should collaboratively establish inventory processes and procedures that reduce the risk that group O RBCs, near expiry, are transfused out-of-group solely to avoid outdate</a:t>
            </a:r>
          </a:p>
        </p:txBody>
      </p:sp>
      <p:sp>
        <p:nvSpPr>
          <p:cNvPr id="5" name="TextBox 4">
            <a:extLst>
              <a:ext uri="{FF2B5EF4-FFF2-40B4-BE49-F238E27FC236}">
                <a16:creationId xmlns:a16="http://schemas.microsoft.com/office/drawing/2014/main" id="{C2E205D4-AAED-44E1-9F17-56C0C6C0A0F3}"/>
              </a:ext>
            </a:extLst>
          </p:cNvPr>
          <p:cNvSpPr txBox="1"/>
          <p:nvPr/>
        </p:nvSpPr>
        <p:spPr>
          <a:xfrm>
            <a:off x="838200" y="6611779"/>
            <a:ext cx="5571241" cy="246221"/>
          </a:xfrm>
          <a:prstGeom prst="rect">
            <a:avLst/>
          </a:prstGeom>
          <a:noFill/>
        </p:spPr>
        <p:txBody>
          <a:bodyPr wrap="square" rtlCol="0">
            <a:spAutoFit/>
          </a:bodyPr>
          <a:lstStyle/>
          <a:p>
            <a:r>
              <a:rPr lang="en-US" sz="1000" dirty="0"/>
              <a:t>www.aabb.org</a:t>
            </a:r>
          </a:p>
        </p:txBody>
      </p:sp>
      <p:sp>
        <p:nvSpPr>
          <p:cNvPr id="7" name="Title 1">
            <a:extLst>
              <a:ext uri="{FF2B5EF4-FFF2-40B4-BE49-F238E27FC236}">
                <a16:creationId xmlns:a16="http://schemas.microsoft.com/office/drawing/2014/main" id="{23CB98D0-613B-4451-873F-8EB9B4F2FD44}"/>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8" name="Picture 7">
            <a:extLst>
              <a:ext uri="{FF2B5EF4-FFF2-40B4-BE49-F238E27FC236}">
                <a16:creationId xmlns:a16="http://schemas.microsoft.com/office/drawing/2014/main" id="{A54CF1A4-1271-43C6-BB0B-19AA3D3178DC}"/>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315946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10946-1C34-4E21-9BF5-B9C385D97EA6}"/>
              </a:ext>
            </a:extLst>
          </p:cNvPr>
          <p:cNvSpPr>
            <a:spLocks noGrp="1"/>
          </p:cNvSpPr>
          <p:nvPr>
            <p:ph sz="half" idx="1"/>
          </p:nvPr>
        </p:nvSpPr>
        <p:spPr/>
        <p:txBody>
          <a:bodyPr/>
          <a:lstStyle/>
          <a:p>
            <a:pPr marL="0" indent="0">
              <a:buNone/>
            </a:pPr>
            <a:endParaRPr lang="en-US" u="sng" dirty="0"/>
          </a:p>
          <a:p>
            <a:endParaRPr lang="en-US" dirty="0"/>
          </a:p>
        </p:txBody>
      </p:sp>
      <p:pic>
        <p:nvPicPr>
          <p:cNvPr id="12" name="Content Placeholder 11">
            <a:extLst>
              <a:ext uri="{FF2B5EF4-FFF2-40B4-BE49-F238E27FC236}">
                <a16:creationId xmlns:a16="http://schemas.microsoft.com/office/drawing/2014/main" id="{0E997C4F-27A4-487A-86A9-F031B126E34D}"/>
              </a:ext>
            </a:extLst>
          </p:cNvPr>
          <p:cNvPicPr>
            <a:picLocks noGrp="1" noChangeAspect="1"/>
          </p:cNvPicPr>
          <p:nvPr>
            <p:ph sz="half" idx="2"/>
          </p:nvPr>
        </p:nvPicPr>
        <p:blipFill>
          <a:blip r:embed="rId3" cstate="print"/>
          <a:stretch>
            <a:fillRect/>
          </a:stretch>
        </p:blipFill>
        <p:spPr>
          <a:xfrm>
            <a:off x="7591895" y="2318815"/>
            <a:ext cx="3435226" cy="4395290"/>
          </a:xfrm>
        </p:spPr>
      </p:pic>
      <p:pic>
        <p:nvPicPr>
          <p:cNvPr id="5" name="Picture 4">
            <a:extLst>
              <a:ext uri="{FF2B5EF4-FFF2-40B4-BE49-F238E27FC236}">
                <a16:creationId xmlns:a16="http://schemas.microsoft.com/office/drawing/2014/main" id="{C286F291-860C-4AC1-9AE6-BDB027B1B059}"/>
              </a:ext>
            </a:extLst>
          </p:cNvPr>
          <p:cNvPicPr>
            <a:picLocks noChangeAspect="1"/>
          </p:cNvPicPr>
          <p:nvPr/>
        </p:nvPicPr>
        <p:blipFill>
          <a:blip r:embed="rId4" cstate="print"/>
          <a:stretch>
            <a:fillRect/>
          </a:stretch>
        </p:blipFill>
        <p:spPr>
          <a:xfrm>
            <a:off x="4122603" y="2318815"/>
            <a:ext cx="3210648" cy="4395290"/>
          </a:xfrm>
          <a:prstGeom prst="rect">
            <a:avLst/>
          </a:prstGeom>
        </p:spPr>
      </p:pic>
      <p:sp>
        <p:nvSpPr>
          <p:cNvPr id="7" name="TextBox 6">
            <a:extLst>
              <a:ext uri="{FF2B5EF4-FFF2-40B4-BE49-F238E27FC236}">
                <a16:creationId xmlns:a16="http://schemas.microsoft.com/office/drawing/2014/main" id="{49C7263B-3AFE-4602-9D7D-453E21D8EA72}"/>
              </a:ext>
            </a:extLst>
          </p:cNvPr>
          <p:cNvSpPr txBox="1"/>
          <p:nvPr/>
        </p:nvSpPr>
        <p:spPr>
          <a:xfrm>
            <a:off x="6019800" y="1423447"/>
            <a:ext cx="76200"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9E76696-68AD-4E55-9FBA-0D7A969B788E}"/>
              </a:ext>
            </a:extLst>
          </p:cNvPr>
          <p:cNvSpPr txBox="1"/>
          <p:nvPr/>
        </p:nvSpPr>
        <p:spPr>
          <a:xfrm>
            <a:off x="152684" y="1907920"/>
            <a:ext cx="11886631" cy="369332"/>
          </a:xfrm>
          <a:prstGeom prst="rect">
            <a:avLst/>
          </a:prstGeom>
          <a:noFill/>
        </p:spPr>
        <p:txBody>
          <a:bodyPr wrap="square" rtlCol="0">
            <a:spAutoFit/>
          </a:bodyPr>
          <a:lstStyle/>
          <a:p>
            <a:r>
              <a:rPr lang="en-US" b="1" dirty="0">
                <a:solidFill>
                  <a:schemeClr val="accent2"/>
                </a:solidFill>
              </a:rPr>
              <a:t>Vitalant continues to promote blood donations by reaching out to the media, launching appeals, and increasing awareness</a:t>
            </a:r>
          </a:p>
        </p:txBody>
      </p:sp>
      <p:pic>
        <p:nvPicPr>
          <p:cNvPr id="10" name="Picture 9">
            <a:extLst>
              <a:ext uri="{FF2B5EF4-FFF2-40B4-BE49-F238E27FC236}">
                <a16:creationId xmlns:a16="http://schemas.microsoft.com/office/drawing/2014/main" id="{92B3D8A7-2C85-4BD2-86FF-EC30331B8814}"/>
              </a:ext>
            </a:extLst>
          </p:cNvPr>
          <p:cNvPicPr>
            <a:picLocks noChangeAspect="1"/>
          </p:cNvPicPr>
          <p:nvPr/>
        </p:nvPicPr>
        <p:blipFill>
          <a:blip r:embed="rId5" cstate="print"/>
          <a:stretch>
            <a:fillRect/>
          </a:stretch>
        </p:blipFill>
        <p:spPr>
          <a:xfrm>
            <a:off x="981479" y="2349297"/>
            <a:ext cx="2997845" cy="4364808"/>
          </a:xfrm>
          <a:prstGeom prst="rect">
            <a:avLst/>
          </a:prstGeom>
        </p:spPr>
      </p:pic>
      <p:sp>
        <p:nvSpPr>
          <p:cNvPr id="11" name="Title 1">
            <a:extLst>
              <a:ext uri="{FF2B5EF4-FFF2-40B4-BE49-F238E27FC236}">
                <a16:creationId xmlns:a16="http://schemas.microsoft.com/office/drawing/2014/main" id="{40BADAC6-A694-48D3-8CA9-9D9B6C6CAFBA}"/>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13" name="Picture 12">
            <a:extLst>
              <a:ext uri="{FF2B5EF4-FFF2-40B4-BE49-F238E27FC236}">
                <a16:creationId xmlns:a16="http://schemas.microsoft.com/office/drawing/2014/main" id="{DC930AE2-9B35-4D20-B6E7-F4B97414B4AF}"/>
              </a:ext>
            </a:extLst>
          </p:cNvPr>
          <p:cNvPicPr>
            <a:picLocks noChangeAspect="1"/>
          </p:cNvPicPr>
          <p:nvPr/>
        </p:nvPicPr>
        <p:blipFill>
          <a:blip r:embed="rId6"/>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073879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10946-1C34-4E21-9BF5-B9C385D97EA6}"/>
              </a:ext>
            </a:extLst>
          </p:cNvPr>
          <p:cNvSpPr>
            <a:spLocks noGrp="1"/>
          </p:cNvSpPr>
          <p:nvPr>
            <p:ph idx="1"/>
          </p:nvPr>
        </p:nvSpPr>
        <p:spPr>
          <a:xfrm>
            <a:off x="874059" y="2315964"/>
            <a:ext cx="10515600" cy="3322835"/>
          </a:xfrm>
        </p:spPr>
        <p:txBody>
          <a:bodyPr>
            <a:normAutofit/>
          </a:bodyPr>
          <a:lstStyle/>
          <a:p>
            <a:pPr marL="0" indent="0">
              <a:buNone/>
            </a:pPr>
            <a:r>
              <a:rPr lang="en-US" sz="2000" b="1" u="sng" dirty="0">
                <a:solidFill>
                  <a:schemeClr val="accent2"/>
                </a:solidFill>
              </a:rPr>
              <a:t>Vitalant’s communication to hospitals to promote blood drives</a:t>
            </a:r>
          </a:p>
          <a:p>
            <a:pPr marL="0" indent="0">
              <a:buNone/>
            </a:pPr>
            <a:endParaRPr lang="en-US" sz="2000" b="1" u="sng" dirty="0"/>
          </a:p>
          <a:p>
            <a:pPr marL="0" indent="0">
              <a:buNone/>
            </a:pPr>
            <a:r>
              <a:rPr lang="en-US" sz="2000" b="1" dirty="0"/>
              <a:t>Blood drives for hospitals to ensure a stable blood supply</a:t>
            </a:r>
          </a:p>
          <a:p>
            <a:r>
              <a:rPr lang="en-US" sz="2000" dirty="0"/>
              <a:t>A stable blood supply is crucial to the shared mission of Vitalant and our hospital partners to provide responsive, quality care to patients. Over half of our blood supply—55 percent—is collected through Vitalant blood drives</a:t>
            </a:r>
          </a:p>
          <a:p>
            <a:r>
              <a:rPr lang="en-US" sz="2000" dirty="0"/>
              <a:t>Many of our nearly 900 hospital partners across the U.S. host blood drives to collect those vitally needed blood products and help bolster the blood supply. You can help when you host a blood drive at your hospital or health care organization</a:t>
            </a:r>
          </a:p>
        </p:txBody>
      </p:sp>
      <p:sp>
        <p:nvSpPr>
          <p:cNvPr id="7" name="TextBox 6">
            <a:extLst>
              <a:ext uri="{FF2B5EF4-FFF2-40B4-BE49-F238E27FC236}">
                <a16:creationId xmlns:a16="http://schemas.microsoft.com/office/drawing/2014/main" id="{690D86C0-A883-4768-A54E-439C0043D619}"/>
              </a:ext>
            </a:extLst>
          </p:cNvPr>
          <p:cNvSpPr txBox="1"/>
          <p:nvPr/>
        </p:nvSpPr>
        <p:spPr>
          <a:xfrm>
            <a:off x="838200" y="6611779"/>
            <a:ext cx="9906264" cy="246221"/>
          </a:xfrm>
          <a:prstGeom prst="rect">
            <a:avLst/>
          </a:prstGeom>
          <a:noFill/>
        </p:spPr>
        <p:txBody>
          <a:bodyPr wrap="square" rtlCol="0">
            <a:spAutoFit/>
          </a:bodyPr>
          <a:lstStyle/>
          <a:p>
            <a:r>
              <a:rPr lang="en-US" sz="1000" dirty="0"/>
              <a:t>https://hospitals.vitalant.org/Education-Reference/Blood-Drives-at-Hospitals.aspx</a:t>
            </a:r>
          </a:p>
        </p:txBody>
      </p:sp>
      <p:sp>
        <p:nvSpPr>
          <p:cNvPr id="9" name="Title 1">
            <a:extLst>
              <a:ext uri="{FF2B5EF4-FFF2-40B4-BE49-F238E27FC236}">
                <a16:creationId xmlns:a16="http://schemas.microsoft.com/office/drawing/2014/main" id="{19E432A2-6829-429A-A059-89090C135FC4}"/>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D9542B30-6069-4999-A5DE-AA165921CA48}"/>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924439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10946-1C34-4E21-9BF5-B9C385D97EA6}"/>
              </a:ext>
            </a:extLst>
          </p:cNvPr>
          <p:cNvSpPr>
            <a:spLocks noGrp="1"/>
          </p:cNvSpPr>
          <p:nvPr>
            <p:ph idx="1"/>
          </p:nvPr>
        </p:nvSpPr>
        <p:spPr>
          <a:xfrm>
            <a:off x="874060" y="2306113"/>
            <a:ext cx="10515600" cy="2981765"/>
          </a:xfrm>
        </p:spPr>
        <p:txBody>
          <a:bodyPr>
            <a:noAutofit/>
          </a:bodyPr>
          <a:lstStyle/>
          <a:p>
            <a:pPr marL="0" indent="0">
              <a:buNone/>
            </a:pPr>
            <a:r>
              <a:rPr lang="en-US" sz="2000" b="1" u="sng" dirty="0">
                <a:solidFill>
                  <a:schemeClr val="accent2"/>
                </a:solidFill>
              </a:rPr>
              <a:t>Vitalant’s communication to hospitals to promote blood drives</a:t>
            </a:r>
          </a:p>
          <a:p>
            <a:pPr marL="0" indent="0">
              <a:buNone/>
            </a:pPr>
            <a:endParaRPr lang="en-US" sz="2000" b="1" dirty="0"/>
          </a:p>
          <a:p>
            <a:pPr marL="0" indent="0">
              <a:buNone/>
            </a:pPr>
            <a:r>
              <a:rPr lang="en-US" sz="2000" b="1" dirty="0"/>
              <a:t>Blood drives for hospitals to ensure a stable blood supply</a:t>
            </a:r>
          </a:p>
          <a:p>
            <a:pPr marL="0" indent="0">
              <a:buNone/>
            </a:pPr>
            <a:endParaRPr lang="en-US" sz="2000" b="1" dirty="0"/>
          </a:p>
          <a:p>
            <a:pPr marL="0" indent="0">
              <a:buNone/>
            </a:pPr>
            <a:r>
              <a:rPr lang="en-US" sz="2000" b="1" dirty="0"/>
              <a:t>HOW CAN HOSPITALS HOST BLOOD DRIVES?</a:t>
            </a:r>
          </a:p>
          <a:p>
            <a:pPr>
              <a:buFont typeface="Arial" panose="020B0604020202020204" pitchFamily="34" charset="0"/>
              <a:buChar char="•"/>
            </a:pPr>
            <a:r>
              <a:rPr lang="en-US" sz="2000" dirty="0"/>
              <a:t>Vitalant offers several ways to host blood drives within your organization: Vitalant blood drives can be held in a conference room or other suitable spaces in your facility or on your campus. We also have bloodmobiles that can set up outdoors.</a:t>
            </a:r>
          </a:p>
          <a:p>
            <a:pPr>
              <a:buFont typeface="Arial" panose="020B0604020202020204" pitchFamily="34" charset="0"/>
              <a:buChar char="•"/>
            </a:pPr>
            <a:r>
              <a:rPr lang="en-US" sz="2000" dirty="0"/>
              <a:t>Virtual blood drives are another way to increase awareness around the need for blood donation year-round. You don’t need to hold a blood drive at your hospital; donors can donate at any convenient Vitalant donation center or blood drive on your behalf</a:t>
            </a:r>
          </a:p>
        </p:txBody>
      </p:sp>
      <p:sp>
        <p:nvSpPr>
          <p:cNvPr id="7" name="TextBox 6">
            <a:extLst>
              <a:ext uri="{FF2B5EF4-FFF2-40B4-BE49-F238E27FC236}">
                <a16:creationId xmlns:a16="http://schemas.microsoft.com/office/drawing/2014/main" id="{690D86C0-A883-4768-A54E-439C0043D619}"/>
              </a:ext>
            </a:extLst>
          </p:cNvPr>
          <p:cNvSpPr txBox="1"/>
          <p:nvPr/>
        </p:nvSpPr>
        <p:spPr>
          <a:xfrm>
            <a:off x="838200" y="6611779"/>
            <a:ext cx="10712777" cy="246221"/>
          </a:xfrm>
          <a:prstGeom prst="rect">
            <a:avLst/>
          </a:prstGeom>
          <a:noFill/>
        </p:spPr>
        <p:txBody>
          <a:bodyPr wrap="square" rtlCol="0">
            <a:spAutoFit/>
          </a:bodyPr>
          <a:lstStyle/>
          <a:p>
            <a:r>
              <a:rPr lang="en-US" sz="1000" dirty="0"/>
              <a:t>https://hospitals.vitalant.org/Education-Reference/Blood-Drives-at-Hospitals.aspx</a:t>
            </a:r>
          </a:p>
        </p:txBody>
      </p:sp>
      <p:sp>
        <p:nvSpPr>
          <p:cNvPr id="9" name="Title 1">
            <a:extLst>
              <a:ext uri="{FF2B5EF4-FFF2-40B4-BE49-F238E27FC236}">
                <a16:creationId xmlns:a16="http://schemas.microsoft.com/office/drawing/2014/main" id="{06796E00-765A-45BA-BE8C-BCFF1B9A6DAE}"/>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C0141E43-4E61-43E1-BF7C-973ACFD39C40}"/>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750450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76E2B-2FCF-4DFD-AE75-FCD4DD75B4C6}"/>
              </a:ext>
            </a:extLst>
          </p:cNvPr>
          <p:cNvSpPr>
            <a:spLocks noGrp="1"/>
          </p:cNvSpPr>
          <p:nvPr>
            <p:ph idx="1"/>
          </p:nvPr>
        </p:nvSpPr>
        <p:spPr>
          <a:xfrm>
            <a:off x="838200" y="2367874"/>
            <a:ext cx="10515600" cy="2964618"/>
          </a:xfrm>
        </p:spPr>
        <p:txBody>
          <a:bodyPr>
            <a:noAutofit/>
          </a:bodyPr>
          <a:lstStyle/>
          <a:p>
            <a:pPr marL="0" indent="0">
              <a:buNone/>
            </a:pPr>
            <a:r>
              <a:rPr lang="en-US" sz="2000" b="1" u="sng" dirty="0" err="1">
                <a:solidFill>
                  <a:schemeClr val="accent2"/>
                </a:solidFill>
              </a:rPr>
              <a:t>Vitalant’s</a:t>
            </a:r>
            <a:r>
              <a:rPr lang="en-US" sz="2000" b="1" u="sng" dirty="0">
                <a:solidFill>
                  <a:schemeClr val="accent2"/>
                </a:solidFill>
              </a:rPr>
              <a:t> strategies to mitigate staff shortage:</a:t>
            </a:r>
          </a:p>
          <a:p>
            <a:pPr algn="l"/>
            <a:r>
              <a:rPr lang="en-US" sz="2000" b="1" i="0" u="none" strike="noStrike" baseline="0" dirty="0"/>
              <a:t>Empower our staff </a:t>
            </a:r>
            <a:r>
              <a:rPr lang="en-US" sz="2000" b="0" i="0" u="none" strike="noStrike" baseline="0" dirty="0"/>
              <a:t>and enable a culture of respect, integrity, teamwork and excellence that inspires a diverse, engaged and flexible workforce</a:t>
            </a:r>
          </a:p>
          <a:p>
            <a:r>
              <a:rPr lang="en-US" sz="2000" b="0" i="0" u="none" strike="noStrike" baseline="0" dirty="0"/>
              <a:t>Vitalant started an aggressive employee campaign to ensure Vitalant has sufficient staff to fulfill our mission of providing blood products to patients in the communities we serve</a:t>
            </a:r>
          </a:p>
          <a:p>
            <a:r>
              <a:rPr lang="en-US" sz="2000" dirty="0">
                <a:ea typeface="Calibri" panose="020F0502020204030204" pitchFamily="34" charset="0"/>
              </a:rPr>
              <a:t>W</a:t>
            </a:r>
            <a:r>
              <a:rPr lang="en-US" sz="2000" dirty="0">
                <a:effectLst/>
                <a:ea typeface="Calibri" panose="020F0502020204030204" pitchFamily="34" charset="0"/>
              </a:rPr>
              <a:t>e instituted retention, hiring and referral bonuses and are in the midst of adjusting entry position and career-ladder salaries using national healthcare benchmarks</a:t>
            </a:r>
            <a:endParaRPr lang="en-US" sz="2000" b="0" i="0" u="none" strike="noStrike" baseline="0" dirty="0"/>
          </a:p>
        </p:txBody>
      </p:sp>
      <p:sp>
        <p:nvSpPr>
          <p:cNvPr id="6" name="Title 1">
            <a:extLst>
              <a:ext uri="{FF2B5EF4-FFF2-40B4-BE49-F238E27FC236}">
                <a16:creationId xmlns:a16="http://schemas.microsoft.com/office/drawing/2014/main" id="{E0B0263D-992B-4099-AF6B-E11B3E13CC7D}"/>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10544FC3-1AB5-4008-A237-FF59C31E500E}"/>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2131045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76E2B-2FCF-4DFD-AE75-FCD4DD75B4C6}"/>
              </a:ext>
            </a:extLst>
          </p:cNvPr>
          <p:cNvSpPr>
            <a:spLocks noGrp="1"/>
          </p:cNvSpPr>
          <p:nvPr>
            <p:ph idx="1"/>
          </p:nvPr>
        </p:nvSpPr>
        <p:spPr>
          <a:xfrm>
            <a:off x="838200" y="2530475"/>
            <a:ext cx="10515600" cy="3398225"/>
          </a:xfrm>
        </p:spPr>
        <p:txBody>
          <a:bodyPr>
            <a:noAutofit/>
          </a:bodyPr>
          <a:lstStyle/>
          <a:p>
            <a:pPr marL="0" indent="0">
              <a:buNone/>
            </a:pPr>
            <a:r>
              <a:rPr lang="en-US" sz="2000" b="1" u="sng" dirty="0" err="1">
                <a:solidFill>
                  <a:schemeClr val="accent2"/>
                </a:solidFill>
              </a:rPr>
              <a:t>Vitalant’s</a:t>
            </a:r>
            <a:r>
              <a:rPr lang="en-US" sz="2000" b="1" u="sng" dirty="0">
                <a:solidFill>
                  <a:schemeClr val="accent2"/>
                </a:solidFill>
              </a:rPr>
              <a:t> strategies to mitigate blood bag shortage:</a:t>
            </a:r>
          </a:p>
          <a:p>
            <a:r>
              <a:rPr lang="en-US" sz="2000" dirty="0"/>
              <a:t>Regular communications with hospitals and FDA and close monitoring of  the shortage and its impact</a:t>
            </a:r>
          </a:p>
          <a:p>
            <a:r>
              <a:rPr lang="en-US" sz="2000" dirty="0"/>
              <a:t>Vitalant </a:t>
            </a:r>
            <a:r>
              <a:rPr lang="en-US" sz="2000" dirty="0">
                <a:effectLst/>
                <a:ea typeface="Calibri" panose="020F0502020204030204" pitchFamily="34" charset="0"/>
                <a:cs typeface="Arial" panose="020B0604020202020204" pitchFamily="34" charset="0"/>
              </a:rPr>
              <a:t>has also been and continues to be in constant communication with Fresenius Kabi and industry partners to further understand and anticipate any impacts that result from this issue</a:t>
            </a:r>
          </a:p>
          <a:p>
            <a:r>
              <a:rPr lang="en-US" sz="2000" dirty="0">
                <a:ea typeface="Calibri" panose="020F0502020204030204" pitchFamily="34" charset="0"/>
                <a:cs typeface="Arial" panose="020B0604020202020204" pitchFamily="34" charset="0"/>
              </a:rPr>
              <a:t>Vitalant </a:t>
            </a:r>
            <a:r>
              <a:rPr lang="en-US" sz="2000" dirty="0">
                <a:effectLst/>
                <a:ea typeface="Calibri" panose="020F0502020204030204" pitchFamily="34" charset="0"/>
                <a:cs typeface="Arial" panose="020B0604020202020204" pitchFamily="34" charset="0"/>
              </a:rPr>
              <a:t>continues to carefully manage our available bag supply daily to help ensure the continued availability of lifesaving blood donations</a:t>
            </a:r>
          </a:p>
          <a:p>
            <a:r>
              <a:rPr lang="en-US" sz="2000" dirty="0">
                <a:ea typeface="Calibri" panose="020F0502020204030204" pitchFamily="34" charset="0"/>
                <a:cs typeface="Arial" panose="020B0604020202020204" pitchFamily="34" charset="0"/>
              </a:rPr>
              <a:t>We also have been </a:t>
            </a:r>
            <a:r>
              <a:rPr lang="en-US" sz="2000" dirty="0">
                <a:effectLst/>
                <a:ea typeface="Calibri" panose="020F0502020204030204" pitchFamily="34" charset="0"/>
                <a:cs typeface="Arial" panose="020B0604020202020204" pitchFamily="34" charset="0"/>
              </a:rPr>
              <a:t>refocusing our efforts on double red cell right-type collections</a:t>
            </a:r>
          </a:p>
          <a:p>
            <a:r>
              <a:rPr lang="en-US" sz="2000" dirty="0"/>
              <a:t>We keep reminding hospitals to remain vigilant </a:t>
            </a:r>
            <a:r>
              <a:rPr lang="en-US" sz="2000" dirty="0">
                <a:effectLst/>
                <a:ea typeface="Calibri" panose="020F0502020204030204" pitchFamily="34" charset="0"/>
                <a:cs typeface="Arial" panose="020B0604020202020204" pitchFamily="34" charset="0"/>
              </a:rPr>
              <a:t>about responsible stewardship and carefully manage all blood products</a:t>
            </a:r>
          </a:p>
        </p:txBody>
      </p:sp>
      <p:sp>
        <p:nvSpPr>
          <p:cNvPr id="6" name="Title 1">
            <a:extLst>
              <a:ext uri="{FF2B5EF4-FFF2-40B4-BE49-F238E27FC236}">
                <a16:creationId xmlns:a16="http://schemas.microsoft.com/office/drawing/2014/main" id="{A7FF3FF1-9A07-4F77-A4C6-56C93F4AC270}"/>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Implementation Measures to Mitigate Blood Shortage</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678F9E6F-0AD6-4B18-ADDA-36B449671FB6}"/>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661348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4DCBF-B361-46AE-B80D-4585B5968E02}"/>
              </a:ext>
            </a:extLst>
          </p:cNvPr>
          <p:cNvSpPr>
            <a:spLocks noGrp="1"/>
          </p:cNvSpPr>
          <p:nvPr>
            <p:ph idx="1"/>
          </p:nvPr>
        </p:nvSpPr>
        <p:spPr>
          <a:xfrm>
            <a:off x="838200" y="2264690"/>
            <a:ext cx="10515600" cy="3717925"/>
          </a:xfrm>
        </p:spPr>
        <p:txBody>
          <a:bodyPr>
            <a:noAutofit/>
          </a:bodyPr>
          <a:lstStyle/>
          <a:p>
            <a:r>
              <a:rPr lang="en-US" sz="2000" b="0" i="0" dirty="0">
                <a:solidFill>
                  <a:srgbClr val="232323"/>
                </a:solidFill>
                <a:effectLst/>
              </a:rPr>
              <a:t>The causes underlying the current blood product shortage are multifaceted and include limited donor sites, loss of staffing at blood centers, and a loss of donors due to the constraints mandated by Covid-19 safety</a:t>
            </a:r>
            <a:r>
              <a:rPr lang="en-US" sz="2000" i="0" baseline="30000" dirty="0"/>
              <a:t>1</a:t>
            </a:r>
            <a:r>
              <a:rPr lang="en-US" sz="2000" i="0" dirty="0">
                <a:effectLst/>
              </a:rPr>
              <a:t> </a:t>
            </a:r>
          </a:p>
          <a:p>
            <a:r>
              <a:rPr lang="en-US" sz="2000" b="0" i="0" dirty="0">
                <a:solidFill>
                  <a:srgbClr val="232323"/>
                </a:solidFill>
                <a:effectLst/>
              </a:rPr>
              <a:t>In addition, there is a well-documented, long-term shrinkage of the donor population resulting from decreased participation by younger </a:t>
            </a:r>
            <a:r>
              <a:rPr lang="en-US" sz="2000" i="0" dirty="0">
                <a:solidFill>
                  <a:srgbClr val="232323"/>
                </a:solidFill>
                <a:effectLst/>
              </a:rPr>
              <a:t>generations</a:t>
            </a:r>
            <a:r>
              <a:rPr lang="en-US" sz="2000" i="0" baseline="30000" dirty="0"/>
              <a:t>2</a:t>
            </a:r>
            <a:r>
              <a:rPr lang="en-US" sz="2000" i="0" dirty="0">
                <a:solidFill>
                  <a:srgbClr val="232323"/>
                </a:solidFill>
                <a:effectLst/>
              </a:rPr>
              <a:t> </a:t>
            </a:r>
          </a:p>
          <a:p>
            <a:r>
              <a:rPr lang="en-US" sz="2000" b="0" i="0" dirty="0">
                <a:solidFill>
                  <a:srgbClr val="232323"/>
                </a:solidFill>
                <a:effectLst/>
              </a:rPr>
              <a:t>Traditional settings for blood drives—such as places of work or schools—have become unproductive as employees and students work from home</a:t>
            </a:r>
          </a:p>
          <a:p>
            <a:r>
              <a:rPr lang="en-US" sz="2000" b="0" i="0" dirty="0">
                <a:solidFill>
                  <a:srgbClr val="232323"/>
                </a:solidFill>
                <a:effectLst/>
              </a:rPr>
              <a:t>During the early months of the pandemic, the 50% reduction in supply was balanced by decreased demand for blood products due to restrictions on elective surgery</a:t>
            </a:r>
          </a:p>
          <a:p>
            <a:r>
              <a:rPr lang="en-US" sz="2000" b="0" i="0" dirty="0">
                <a:solidFill>
                  <a:srgbClr val="232323"/>
                </a:solidFill>
                <a:effectLst/>
              </a:rPr>
              <a:t>However, as the nation reopened and healthcare services resumed, a surge in blood consumption ensued</a:t>
            </a:r>
            <a:endParaRPr lang="en-US" sz="2000" dirty="0"/>
          </a:p>
        </p:txBody>
      </p:sp>
      <p:sp>
        <p:nvSpPr>
          <p:cNvPr id="4" name="TextBox 3">
            <a:extLst>
              <a:ext uri="{FF2B5EF4-FFF2-40B4-BE49-F238E27FC236}">
                <a16:creationId xmlns:a16="http://schemas.microsoft.com/office/drawing/2014/main" id="{7AAF3F49-762F-4F0C-B4E3-1E262D73D76B}"/>
              </a:ext>
            </a:extLst>
          </p:cNvPr>
          <p:cNvSpPr txBox="1"/>
          <p:nvPr/>
        </p:nvSpPr>
        <p:spPr>
          <a:xfrm>
            <a:off x="838200" y="6457890"/>
            <a:ext cx="10515600" cy="400110"/>
          </a:xfrm>
          <a:prstGeom prst="rect">
            <a:avLst/>
          </a:prstGeom>
          <a:noFill/>
        </p:spPr>
        <p:txBody>
          <a:bodyPr wrap="square" rtlCol="0">
            <a:spAutoFit/>
          </a:bodyPr>
          <a:lstStyle/>
          <a:p>
            <a:pPr marL="342900" indent="-342900">
              <a:buAutoNum type="arabicPeriod"/>
            </a:pPr>
            <a:r>
              <a:rPr lang="en-US" sz="1000" i="0" dirty="0">
                <a:solidFill>
                  <a:srgbClr val="232323"/>
                </a:solidFill>
                <a:effectLst/>
              </a:rPr>
              <a:t>Ngo A, </a:t>
            </a:r>
            <a:r>
              <a:rPr lang="en-US" sz="1000" i="0" dirty="0" err="1">
                <a:solidFill>
                  <a:srgbClr val="232323"/>
                </a:solidFill>
                <a:effectLst/>
              </a:rPr>
              <a:t>Masel</a:t>
            </a:r>
            <a:r>
              <a:rPr lang="en-US" sz="1000" i="0" dirty="0">
                <a:solidFill>
                  <a:srgbClr val="232323"/>
                </a:solidFill>
                <a:effectLst/>
              </a:rPr>
              <a:t> D, Cahill C, et al. Blood banking and transfusion medicine challenges during the COVID-19 Pandemic. </a:t>
            </a:r>
            <a:r>
              <a:rPr lang="en-US" sz="1000" i="1" dirty="0">
                <a:effectLst/>
              </a:rPr>
              <a:t>Clin Lab Med</a:t>
            </a:r>
            <a:r>
              <a:rPr lang="en-US" sz="1000" i="0" dirty="0">
                <a:solidFill>
                  <a:srgbClr val="232323"/>
                </a:solidFill>
                <a:effectLst/>
              </a:rPr>
              <a:t> 2020; 40:587–601.</a:t>
            </a:r>
          </a:p>
          <a:p>
            <a:pPr marL="342900" indent="-342900">
              <a:buAutoNum type="arabicPeriod"/>
            </a:pPr>
            <a:r>
              <a:rPr lang="en-US" sz="1000" i="0" dirty="0" err="1">
                <a:solidFill>
                  <a:srgbClr val="232323"/>
                </a:solidFill>
                <a:effectLst/>
              </a:rPr>
              <a:t>Shaz</a:t>
            </a:r>
            <a:r>
              <a:rPr lang="en-US" sz="1000" i="0" dirty="0">
                <a:solidFill>
                  <a:srgbClr val="232323"/>
                </a:solidFill>
                <a:effectLst/>
              </a:rPr>
              <a:t> BH, James AB, Hillyer KL, et al. Demographic patterns of blood donors and donations in a large metropolitan area. </a:t>
            </a:r>
            <a:r>
              <a:rPr lang="en-US" sz="1000" i="1" dirty="0">
                <a:effectLst/>
              </a:rPr>
              <a:t>J Natl Med Assoc</a:t>
            </a:r>
            <a:r>
              <a:rPr lang="en-US" sz="1000" i="0" dirty="0">
                <a:solidFill>
                  <a:srgbClr val="232323"/>
                </a:solidFill>
                <a:effectLst/>
              </a:rPr>
              <a:t> 2011; 103:351–357.</a:t>
            </a:r>
            <a:endParaRPr lang="en-US" sz="1000" dirty="0"/>
          </a:p>
        </p:txBody>
      </p:sp>
      <p:sp>
        <p:nvSpPr>
          <p:cNvPr id="7" name="Title 1">
            <a:extLst>
              <a:ext uri="{FF2B5EF4-FFF2-40B4-BE49-F238E27FC236}">
                <a16:creationId xmlns:a16="http://schemas.microsoft.com/office/drawing/2014/main" id="{34453687-31E7-46C0-9E73-B1665A23D409}"/>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Summary</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5551B89F-28D3-4A4D-8DE8-1D1A077021EE}"/>
              </a:ext>
            </a:extLst>
          </p:cNvPr>
          <p:cNvPicPr>
            <a:picLocks noChangeAspect="1"/>
          </p:cNvPicPr>
          <p:nvPr/>
        </p:nvPicPr>
        <p:blipFill>
          <a:blip r:embed="rId3"/>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4361563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4DCBF-B361-46AE-B80D-4585B5968E02}"/>
              </a:ext>
            </a:extLst>
          </p:cNvPr>
          <p:cNvSpPr>
            <a:spLocks noGrp="1"/>
          </p:cNvSpPr>
          <p:nvPr>
            <p:ph idx="1"/>
          </p:nvPr>
        </p:nvSpPr>
        <p:spPr>
          <a:xfrm>
            <a:off x="763571" y="2533511"/>
            <a:ext cx="10590229" cy="2822575"/>
          </a:xfrm>
        </p:spPr>
        <p:txBody>
          <a:bodyPr>
            <a:noAutofit/>
          </a:bodyPr>
          <a:lstStyle/>
          <a:p>
            <a:r>
              <a:rPr lang="en-US" sz="2000" b="0" i="0" dirty="0">
                <a:effectLst/>
              </a:rPr>
              <a:t>The increase in healthcare utilization combined with increased trauma activity and unprecedented rates of violence depleted the available resources by an estimated 10% to 12% surplus usage</a:t>
            </a:r>
            <a:r>
              <a:rPr lang="en-US" sz="2000" b="0" i="0" baseline="30000" dirty="0">
                <a:effectLst/>
              </a:rPr>
              <a:t>1-3</a:t>
            </a:r>
          </a:p>
          <a:p>
            <a:r>
              <a:rPr lang="en-US" sz="2000" dirty="0"/>
              <a:t>T</a:t>
            </a:r>
            <a:r>
              <a:rPr lang="en-US" sz="2000" b="0" i="0" dirty="0">
                <a:effectLst/>
              </a:rPr>
              <a:t>he quick and effective implementation of patient blood management (PBM) principles and responsible stewardship  </a:t>
            </a:r>
            <a:r>
              <a:rPr lang="en-US" sz="2000" dirty="0"/>
              <a:t>are </a:t>
            </a:r>
            <a:r>
              <a:rPr lang="en-US" sz="2000" b="0" i="0" dirty="0">
                <a:effectLst/>
              </a:rPr>
              <a:t>essential and will allow patients </a:t>
            </a:r>
            <a:r>
              <a:rPr lang="en-US" sz="2000" dirty="0"/>
              <a:t>to </a:t>
            </a:r>
            <a:r>
              <a:rPr lang="en-US" sz="2000" b="0" i="0" dirty="0">
                <a:effectLst/>
              </a:rPr>
              <a:t>safely undergo time-sensitive surgical and other procedural interventions despite limited blood supplies</a:t>
            </a:r>
          </a:p>
          <a:p>
            <a:r>
              <a:rPr lang="en-US" sz="2000" dirty="0"/>
              <a:t>There is a need to expand the blood donor base by creating a culture of blood donation, particularly among young people and people of color (by understanding donor motivation and improving access to donation)</a:t>
            </a:r>
          </a:p>
        </p:txBody>
      </p:sp>
      <p:sp>
        <p:nvSpPr>
          <p:cNvPr id="6" name="TextBox 5">
            <a:extLst>
              <a:ext uri="{FF2B5EF4-FFF2-40B4-BE49-F238E27FC236}">
                <a16:creationId xmlns:a16="http://schemas.microsoft.com/office/drawing/2014/main" id="{3B406E0D-87A9-4429-A803-42EE7DBF4A93}"/>
              </a:ext>
            </a:extLst>
          </p:cNvPr>
          <p:cNvSpPr txBox="1"/>
          <p:nvPr/>
        </p:nvSpPr>
        <p:spPr>
          <a:xfrm>
            <a:off x="763571" y="6138932"/>
            <a:ext cx="10797704" cy="707886"/>
          </a:xfrm>
          <a:prstGeom prst="rect">
            <a:avLst/>
          </a:prstGeom>
          <a:noFill/>
        </p:spPr>
        <p:txBody>
          <a:bodyPr wrap="square" rtlCol="0">
            <a:spAutoFit/>
          </a:bodyPr>
          <a:lstStyle/>
          <a:p>
            <a:r>
              <a:rPr lang="en-US" sz="1000" i="0" dirty="0">
                <a:solidFill>
                  <a:srgbClr val="232323"/>
                </a:solidFill>
                <a:effectLst/>
              </a:rPr>
              <a:t>1. Lyall MJ, Lone NI, Lyall MJ, et al. Higher clinical acuity and 7-day hospital mortality in non-COVID-19 acute medical admissions: prospective observational study. </a:t>
            </a:r>
            <a:r>
              <a:rPr lang="en-US" sz="1000" i="1" dirty="0" err="1">
                <a:effectLst/>
              </a:rPr>
              <a:t>Emerg</a:t>
            </a:r>
            <a:r>
              <a:rPr lang="en-US" sz="1000" i="1" dirty="0">
                <a:effectLst/>
              </a:rPr>
              <a:t> Med J</a:t>
            </a:r>
            <a:r>
              <a:rPr lang="en-US" sz="1000" i="0" dirty="0">
                <a:solidFill>
                  <a:srgbClr val="232323"/>
                </a:solidFill>
                <a:effectLst/>
              </a:rPr>
              <a:t> 2021; 38:366–370</a:t>
            </a:r>
          </a:p>
          <a:p>
            <a:r>
              <a:rPr lang="en-US" sz="1000" i="0" dirty="0">
                <a:solidFill>
                  <a:srgbClr val="232323"/>
                </a:solidFill>
                <a:effectLst/>
              </a:rPr>
              <a:t>2. </a:t>
            </a:r>
            <a:r>
              <a:rPr lang="en-US" sz="1000" i="0" dirty="0" err="1">
                <a:solidFill>
                  <a:srgbClr val="232323"/>
                </a:solidFill>
                <a:effectLst/>
              </a:rPr>
              <a:t>Mathay</a:t>
            </a:r>
            <a:r>
              <a:rPr lang="en-US" sz="1000" i="0" dirty="0">
                <a:solidFill>
                  <a:srgbClr val="232323"/>
                </a:solidFill>
                <a:effectLst/>
              </a:rPr>
              <a:t> ZA, </a:t>
            </a:r>
            <a:r>
              <a:rPr lang="en-US" sz="1000" i="0" dirty="0" err="1">
                <a:solidFill>
                  <a:srgbClr val="232323"/>
                </a:solidFill>
                <a:effectLst/>
              </a:rPr>
              <a:t>Kornblith</a:t>
            </a:r>
            <a:r>
              <a:rPr lang="en-US" sz="1000" i="0" dirty="0">
                <a:solidFill>
                  <a:srgbClr val="232323"/>
                </a:solidFill>
                <a:effectLst/>
              </a:rPr>
              <a:t> AE, </a:t>
            </a:r>
            <a:r>
              <a:rPr lang="en-US" sz="1000" i="0" dirty="0" err="1">
                <a:solidFill>
                  <a:srgbClr val="232323"/>
                </a:solidFill>
                <a:effectLst/>
              </a:rPr>
              <a:t>Matthay</a:t>
            </a:r>
            <a:r>
              <a:rPr lang="en-US" sz="1000" i="0" dirty="0">
                <a:solidFill>
                  <a:srgbClr val="232323"/>
                </a:solidFill>
                <a:effectLst/>
              </a:rPr>
              <a:t> E, et al. The DISTANCE study: Determining the impact of social distancing on trauma epidemiology during the COVID -19 epidemic – an interrupted time – series analysis. </a:t>
            </a:r>
            <a:r>
              <a:rPr lang="en-US" sz="1000" i="1" dirty="0">
                <a:effectLst/>
              </a:rPr>
              <a:t>J Trauma Acute Care Surg</a:t>
            </a:r>
            <a:r>
              <a:rPr lang="en-US" sz="1000" i="0" dirty="0">
                <a:solidFill>
                  <a:srgbClr val="232323"/>
                </a:solidFill>
                <a:effectLst/>
              </a:rPr>
              <a:t> 2021; 90:700–707</a:t>
            </a:r>
          </a:p>
          <a:p>
            <a:r>
              <a:rPr lang="en-US" sz="1000" i="0" dirty="0">
                <a:solidFill>
                  <a:srgbClr val="232323"/>
                </a:solidFill>
                <a:effectLst/>
              </a:rPr>
              <a:t>3. Braun AL, </a:t>
            </a:r>
            <a:r>
              <a:rPr lang="en-US" sz="1000" i="0" dirty="0" err="1">
                <a:solidFill>
                  <a:srgbClr val="232323"/>
                </a:solidFill>
                <a:effectLst/>
              </a:rPr>
              <a:t>Gorlin</a:t>
            </a:r>
            <a:r>
              <a:rPr lang="en-US" sz="1000" i="0" dirty="0">
                <a:solidFill>
                  <a:srgbClr val="232323"/>
                </a:solidFill>
                <a:effectLst/>
              </a:rPr>
              <a:t> J, Peters S, et al. The effect of the SARS-CoV-2 pandemic and civil unrest on massive transfusion protocol activations in Minneapolis. </a:t>
            </a:r>
            <a:r>
              <a:rPr lang="en-US" sz="1000" i="1" dirty="0">
                <a:effectLst/>
              </a:rPr>
              <a:t>Transfusion</a:t>
            </a:r>
            <a:r>
              <a:rPr lang="en-US" sz="1000" i="0" dirty="0">
                <a:solidFill>
                  <a:srgbClr val="232323"/>
                </a:solidFill>
                <a:effectLst/>
              </a:rPr>
              <a:t> 2020; 61:2250–2254</a:t>
            </a:r>
            <a:endParaRPr lang="en-US" sz="1000" dirty="0"/>
          </a:p>
        </p:txBody>
      </p:sp>
      <p:sp>
        <p:nvSpPr>
          <p:cNvPr id="7" name="Title 1">
            <a:extLst>
              <a:ext uri="{FF2B5EF4-FFF2-40B4-BE49-F238E27FC236}">
                <a16:creationId xmlns:a16="http://schemas.microsoft.com/office/drawing/2014/main" id="{8088DECE-7ACF-41B6-8E8B-5FA90CECBE07}"/>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Summary</a:t>
            </a:r>
            <a:endParaRPr lang="en-US" sz="3200" dirty="0">
              <a:solidFill>
                <a:schemeClr val="bg1"/>
              </a:solidFill>
              <a:latin typeface="+mn-lt"/>
            </a:endParaRPr>
          </a:p>
        </p:txBody>
      </p:sp>
      <p:pic>
        <p:nvPicPr>
          <p:cNvPr id="8" name="Picture 7">
            <a:extLst>
              <a:ext uri="{FF2B5EF4-FFF2-40B4-BE49-F238E27FC236}">
                <a16:creationId xmlns:a16="http://schemas.microsoft.com/office/drawing/2014/main" id="{CF926DB5-BD6D-4C91-83B3-B61BD0DF3160}"/>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1200432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4DCBF-B361-46AE-B80D-4585B5968E02}"/>
              </a:ext>
            </a:extLst>
          </p:cNvPr>
          <p:cNvSpPr>
            <a:spLocks noGrp="1"/>
          </p:cNvSpPr>
          <p:nvPr>
            <p:ph idx="1"/>
          </p:nvPr>
        </p:nvSpPr>
        <p:spPr>
          <a:xfrm>
            <a:off x="763571" y="2533511"/>
            <a:ext cx="10590229" cy="3003550"/>
          </a:xfrm>
        </p:spPr>
        <p:txBody>
          <a:bodyPr>
            <a:noAutofit/>
          </a:bodyPr>
          <a:lstStyle/>
          <a:p>
            <a:r>
              <a:rPr lang="en-US" sz="2000" dirty="0"/>
              <a:t>Addressing the current and future needs of the laboratory workforce requires a collective effort by numerous groups of stakeholders at all levels:</a:t>
            </a:r>
          </a:p>
          <a:p>
            <a:pPr lvl="1">
              <a:buFont typeface="Wingdings" panose="05000000000000000000" pitchFamily="2" charset="2"/>
              <a:buChar char="Ø"/>
            </a:pPr>
            <a:r>
              <a:rPr lang="en-US" sz="2000" dirty="0"/>
              <a:t> The laboratory employers </a:t>
            </a:r>
          </a:p>
          <a:p>
            <a:pPr lvl="1">
              <a:buFont typeface="Wingdings" panose="05000000000000000000" pitchFamily="2" charset="2"/>
              <a:buChar char="Ø"/>
            </a:pPr>
            <a:r>
              <a:rPr lang="en-US" sz="2000" dirty="0"/>
              <a:t> Laboratory training programs </a:t>
            </a:r>
          </a:p>
          <a:p>
            <a:pPr lvl="1">
              <a:buFont typeface="Wingdings" panose="05000000000000000000" pitchFamily="2" charset="2"/>
              <a:buChar char="Ø"/>
            </a:pPr>
            <a:r>
              <a:rPr lang="en-US" sz="2000" dirty="0"/>
              <a:t> Health care executives/hospital administrators</a:t>
            </a:r>
          </a:p>
          <a:p>
            <a:pPr lvl="1">
              <a:buFont typeface="Wingdings" panose="05000000000000000000" pitchFamily="2" charset="2"/>
              <a:buChar char="Ø"/>
            </a:pPr>
            <a:r>
              <a:rPr lang="en-US" sz="2000" dirty="0"/>
              <a:t> Professional organizations. </a:t>
            </a:r>
          </a:p>
          <a:p>
            <a:r>
              <a:rPr lang="en-US" sz="2000" dirty="0"/>
              <a:t>The time is now to address the future shortage of laboratory professionals and to create a resilient clinical laboratory professional workforce</a:t>
            </a:r>
          </a:p>
        </p:txBody>
      </p:sp>
      <p:sp>
        <p:nvSpPr>
          <p:cNvPr id="6" name="TextBox 5">
            <a:extLst>
              <a:ext uri="{FF2B5EF4-FFF2-40B4-BE49-F238E27FC236}">
                <a16:creationId xmlns:a16="http://schemas.microsoft.com/office/drawing/2014/main" id="{3B406E0D-87A9-4429-A803-42EE7DBF4A93}"/>
              </a:ext>
            </a:extLst>
          </p:cNvPr>
          <p:cNvSpPr txBox="1"/>
          <p:nvPr/>
        </p:nvSpPr>
        <p:spPr>
          <a:xfrm>
            <a:off x="763571" y="6138932"/>
            <a:ext cx="10797704" cy="707886"/>
          </a:xfrm>
          <a:prstGeom prst="rect">
            <a:avLst/>
          </a:prstGeom>
          <a:noFill/>
        </p:spPr>
        <p:txBody>
          <a:bodyPr wrap="square" rtlCol="0">
            <a:spAutoFit/>
          </a:bodyPr>
          <a:lstStyle/>
          <a:p>
            <a:r>
              <a:rPr lang="en-US" sz="1000" i="0" dirty="0">
                <a:solidFill>
                  <a:srgbClr val="232323"/>
                </a:solidFill>
                <a:effectLst/>
              </a:rPr>
              <a:t>1. Lyall MJ, Lone NI, Lyall MJ, et al. Higher clinical acuity and 7-day hospital mortality in non-COVID-19 acute medical admissions: prospective observational study. </a:t>
            </a:r>
            <a:r>
              <a:rPr lang="en-US" sz="1000" i="1" dirty="0" err="1">
                <a:effectLst/>
              </a:rPr>
              <a:t>Emerg</a:t>
            </a:r>
            <a:r>
              <a:rPr lang="en-US" sz="1000" i="1" dirty="0">
                <a:effectLst/>
              </a:rPr>
              <a:t> Med J</a:t>
            </a:r>
            <a:r>
              <a:rPr lang="en-US" sz="1000" i="0" dirty="0">
                <a:solidFill>
                  <a:srgbClr val="232323"/>
                </a:solidFill>
                <a:effectLst/>
              </a:rPr>
              <a:t> 2021; 38:366–370</a:t>
            </a:r>
          </a:p>
          <a:p>
            <a:r>
              <a:rPr lang="en-US" sz="1000" i="0" dirty="0">
                <a:solidFill>
                  <a:srgbClr val="232323"/>
                </a:solidFill>
                <a:effectLst/>
              </a:rPr>
              <a:t>2. </a:t>
            </a:r>
            <a:r>
              <a:rPr lang="en-US" sz="1000" i="0" dirty="0" err="1">
                <a:solidFill>
                  <a:srgbClr val="232323"/>
                </a:solidFill>
                <a:effectLst/>
              </a:rPr>
              <a:t>Mathay</a:t>
            </a:r>
            <a:r>
              <a:rPr lang="en-US" sz="1000" i="0" dirty="0">
                <a:solidFill>
                  <a:srgbClr val="232323"/>
                </a:solidFill>
                <a:effectLst/>
              </a:rPr>
              <a:t> ZA, </a:t>
            </a:r>
            <a:r>
              <a:rPr lang="en-US" sz="1000" i="0" dirty="0" err="1">
                <a:solidFill>
                  <a:srgbClr val="232323"/>
                </a:solidFill>
                <a:effectLst/>
              </a:rPr>
              <a:t>Kornblith</a:t>
            </a:r>
            <a:r>
              <a:rPr lang="en-US" sz="1000" i="0" dirty="0">
                <a:solidFill>
                  <a:srgbClr val="232323"/>
                </a:solidFill>
                <a:effectLst/>
              </a:rPr>
              <a:t> AE, </a:t>
            </a:r>
            <a:r>
              <a:rPr lang="en-US" sz="1000" i="0" dirty="0" err="1">
                <a:solidFill>
                  <a:srgbClr val="232323"/>
                </a:solidFill>
                <a:effectLst/>
              </a:rPr>
              <a:t>Matthay</a:t>
            </a:r>
            <a:r>
              <a:rPr lang="en-US" sz="1000" i="0" dirty="0">
                <a:solidFill>
                  <a:srgbClr val="232323"/>
                </a:solidFill>
                <a:effectLst/>
              </a:rPr>
              <a:t> E, et al. The DISTANCE study: Determining the impact of social distancing on trauma epidemiology during the COVID -19 epidemic – an interrupted time – series analysis. </a:t>
            </a:r>
            <a:r>
              <a:rPr lang="en-US" sz="1000" i="1" dirty="0">
                <a:effectLst/>
              </a:rPr>
              <a:t>J Trauma Acute Care Surg</a:t>
            </a:r>
            <a:r>
              <a:rPr lang="en-US" sz="1000" i="0" dirty="0">
                <a:solidFill>
                  <a:srgbClr val="232323"/>
                </a:solidFill>
                <a:effectLst/>
              </a:rPr>
              <a:t> 2021; 90:700–707</a:t>
            </a:r>
          </a:p>
          <a:p>
            <a:r>
              <a:rPr lang="en-US" sz="1000" i="0" dirty="0">
                <a:solidFill>
                  <a:srgbClr val="232323"/>
                </a:solidFill>
                <a:effectLst/>
              </a:rPr>
              <a:t>3. Braun AL, </a:t>
            </a:r>
            <a:r>
              <a:rPr lang="en-US" sz="1000" i="0" dirty="0" err="1">
                <a:solidFill>
                  <a:srgbClr val="232323"/>
                </a:solidFill>
                <a:effectLst/>
              </a:rPr>
              <a:t>Gorlin</a:t>
            </a:r>
            <a:r>
              <a:rPr lang="en-US" sz="1000" i="0" dirty="0">
                <a:solidFill>
                  <a:srgbClr val="232323"/>
                </a:solidFill>
                <a:effectLst/>
              </a:rPr>
              <a:t> J, Peters S, et al. The effect of the SARS-CoV-2 pandemic and civil unrest on massive transfusion protocol activations in Minneapolis. </a:t>
            </a:r>
            <a:r>
              <a:rPr lang="en-US" sz="1000" i="1" dirty="0">
                <a:effectLst/>
              </a:rPr>
              <a:t>Transfusion</a:t>
            </a:r>
            <a:r>
              <a:rPr lang="en-US" sz="1000" i="0" dirty="0">
                <a:solidFill>
                  <a:srgbClr val="232323"/>
                </a:solidFill>
                <a:effectLst/>
              </a:rPr>
              <a:t> 2020; 61:2250–2254</a:t>
            </a:r>
            <a:endParaRPr lang="en-US" sz="1000" dirty="0"/>
          </a:p>
        </p:txBody>
      </p:sp>
      <p:sp>
        <p:nvSpPr>
          <p:cNvPr id="7" name="Title 1">
            <a:extLst>
              <a:ext uri="{FF2B5EF4-FFF2-40B4-BE49-F238E27FC236}">
                <a16:creationId xmlns:a16="http://schemas.microsoft.com/office/drawing/2014/main" id="{8088DECE-7ACF-41B6-8E8B-5FA90CECBE07}"/>
              </a:ext>
            </a:extLst>
          </p:cNvPr>
          <p:cNvSpPr>
            <a:spLocks noGrp="1"/>
          </p:cNvSpPr>
          <p:nvPr>
            <p:ph type="title"/>
          </p:nvPr>
        </p:nvSpPr>
        <p:spPr>
          <a:xfrm>
            <a:off x="838200" y="365125"/>
            <a:ext cx="10515600" cy="920467"/>
          </a:xfrm>
        </p:spPr>
        <p:txBody>
          <a:bodyPr>
            <a:normAutofit/>
          </a:bodyPr>
          <a:lstStyle/>
          <a:p>
            <a:r>
              <a:rPr lang="en-US" sz="3200" dirty="0">
                <a:solidFill>
                  <a:schemeClr val="bg1"/>
                </a:solidFill>
                <a:effectLst/>
                <a:latin typeface="+mn-lt"/>
                <a:ea typeface="Arial" panose="020B0604020202020204" pitchFamily="34" charset="0"/>
                <a:cs typeface="Arial" panose="020B0604020202020204" pitchFamily="34" charset="0"/>
              </a:rPr>
              <a:t>Summary</a:t>
            </a:r>
            <a:endParaRPr lang="en-US" sz="3200" dirty="0">
              <a:solidFill>
                <a:schemeClr val="bg1"/>
              </a:solidFill>
              <a:latin typeface="+mn-lt"/>
            </a:endParaRPr>
          </a:p>
        </p:txBody>
      </p:sp>
      <p:pic>
        <p:nvPicPr>
          <p:cNvPr id="8" name="Picture 7">
            <a:extLst>
              <a:ext uri="{FF2B5EF4-FFF2-40B4-BE49-F238E27FC236}">
                <a16:creationId xmlns:a16="http://schemas.microsoft.com/office/drawing/2014/main" id="{B7F1453E-CE9C-45F9-99A8-3248C857D9CE}"/>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610891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3401" y="1812357"/>
            <a:ext cx="2258484" cy="1126156"/>
          </a:xfrm>
        </p:spPr>
        <p:txBody>
          <a:bodyPr>
            <a:normAutofit fontScale="90000"/>
          </a:bodyPr>
          <a:lstStyle/>
          <a:p>
            <a:r>
              <a:rPr lang="en-US" b="1" dirty="0"/>
              <a:t>Thank you</a:t>
            </a:r>
          </a:p>
        </p:txBody>
      </p:sp>
    </p:spTree>
    <p:extLst>
      <p:ext uri="{BB962C8B-B14F-4D97-AF65-F5344CB8AC3E}">
        <p14:creationId xmlns:p14="http://schemas.microsoft.com/office/powerpoint/2010/main" val="15508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6E65CD-4E82-4880-B583-B5BA30E3A786}"/>
              </a:ext>
            </a:extLst>
          </p:cNvPr>
          <p:cNvSpPr>
            <a:spLocks noGrp="1"/>
          </p:cNvSpPr>
          <p:nvPr>
            <p:ph idx="1"/>
          </p:nvPr>
        </p:nvSpPr>
        <p:spPr>
          <a:xfrm>
            <a:off x="838200" y="2296381"/>
            <a:ext cx="10515600" cy="4033637"/>
          </a:xfrm>
        </p:spPr>
        <p:txBody>
          <a:bodyPr>
            <a:noAutofit/>
          </a:bodyPr>
          <a:lstStyle/>
          <a:p>
            <a:pPr marL="0" indent="0">
              <a:buNone/>
            </a:pPr>
            <a:r>
              <a:rPr lang="en-US" sz="2000" b="1" u="sng" dirty="0">
                <a:solidFill>
                  <a:schemeClr val="accent2"/>
                </a:solidFill>
              </a:rPr>
              <a:t>Effect of Covid-19 Pandemic on blood supply, transfusion services and blood bank operations:</a:t>
            </a:r>
          </a:p>
          <a:p>
            <a:r>
              <a:rPr lang="en-US" sz="2000" dirty="0"/>
              <a:t>B</a:t>
            </a:r>
            <a:r>
              <a:rPr lang="en-US" sz="2000" b="0" i="0" u="none" strike="noStrike" baseline="0" dirty="0"/>
              <a:t>lood donations were greatly reduced as a result of donors becoming infected, unable to donate, or avoiding public gatherings</a:t>
            </a:r>
            <a:r>
              <a:rPr lang="en-US" sz="2000" b="0" i="0" u="none" strike="noStrike" baseline="30000" dirty="0"/>
              <a:t>1</a:t>
            </a:r>
            <a:endParaRPr lang="en-US" sz="2000" b="0" i="0" dirty="0">
              <a:solidFill>
                <a:srgbClr val="333333"/>
              </a:solidFill>
              <a:effectLst/>
            </a:endParaRPr>
          </a:p>
          <a:p>
            <a:r>
              <a:rPr lang="en-US" sz="2000" b="0" i="0" dirty="0">
                <a:solidFill>
                  <a:srgbClr val="333333"/>
                </a:solidFill>
                <a:effectLst/>
              </a:rPr>
              <a:t>Blood donations were declining before the COVID-19 pandemic, then worsened during the pandemic due to cancellations and staffing shortages</a:t>
            </a:r>
            <a:r>
              <a:rPr lang="en-US" sz="2000" b="0" i="0" baseline="30000" dirty="0">
                <a:solidFill>
                  <a:srgbClr val="333333"/>
                </a:solidFill>
                <a:effectLst/>
              </a:rPr>
              <a:t>1</a:t>
            </a:r>
          </a:p>
          <a:p>
            <a:r>
              <a:rPr lang="en-US" sz="2000" dirty="0">
                <a:solidFill>
                  <a:srgbClr val="333333"/>
                </a:solidFill>
              </a:rPr>
              <a:t>Another challenge blood centers faced in February 2022 was the shortage </a:t>
            </a:r>
            <a:r>
              <a:rPr lang="en-US" sz="2000" dirty="0"/>
              <a:t>of the Fresenius Kabi manufactured “</a:t>
            </a:r>
            <a:r>
              <a:rPr lang="en-US" sz="2000" dirty="0" err="1"/>
              <a:t>BioFlex</a:t>
            </a:r>
            <a:r>
              <a:rPr lang="en-US" sz="2000" dirty="0"/>
              <a:t>” blood bags due to </a:t>
            </a:r>
            <a:r>
              <a:rPr lang="en-US" sz="2000" dirty="0">
                <a:effectLst/>
                <a:ea typeface="Calibri" panose="020F0502020204030204" pitchFamily="34" charset="0"/>
              </a:rPr>
              <a:t>COVID-19-related staffing and labor force issues</a:t>
            </a:r>
          </a:p>
          <a:p>
            <a:r>
              <a:rPr lang="en-US" sz="2000" dirty="0">
                <a:effectLst/>
                <a:ea typeface="Calibri" panose="020F0502020204030204" pitchFamily="34" charset="0"/>
              </a:rPr>
              <a:t>Fresenius Kabi was heavily impacted and has been working to improve staffing levels to increase manufacturing capacity; they project that manufacturing throughput will normalize and blood bag supply will stabilize around May-June 2022</a:t>
            </a:r>
            <a:endParaRPr lang="en-US" sz="2000" dirty="0"/>
          </a:p>
          <a:p>
            <a:r>
              <a:rPr lang="en-US" sz="2000" dirty="0"/>
              <a:t>ABC and BCA members “projected that 10-15 percent of all whole blood collections would be impacted by this shortage”</a:t>
            </a:r>
            <a:r>
              <a:rPr lang="en-US" sz="2000" baseline="30000" dirty="0"/>
              <a:t>2</a:t>
            </a:r>
            <a:endParaRPr lang="en-US" sz="2000" b="0" i="0" baseline="30000" dirty="0">
              <a:solidFill>
                <a:srgbClr val="333333"/>
              </a:solidFill>
              <a:effectLst/>
            </a:endParaRPr>
          </a:p>
          <a:p>
            <a:endParaRPr lang="en-US" sz="2000" dirty="0"/>
          </a:p>
        </p:txBody>
      </p:sp>
      <p:sp>
        <p:nvSpPr>
          <p:cNvPr id="4" name="TextBox 3">
            <a:extLst>
              <a:ext uri="{FF2B5EF4-FFF2-40B4-BE49-F238E27FC236}">
                <a16:creationId xmlns:a16="http://schemas.microsoft.com/office/drawing/2014/main" id="{4E7C9266-1407-44F3-BA57-F9321308A04B}"/>
              </a:ext>
            </a:extLst>
          </p:cNvPr>
          <p:cNvSpPr txBox="1"/>
          <p:nvPr/>
        </p:nvSpPr>
        <p:spPr>
          <a:xfrm>
            <a:off x="838200" y="6304002"/>
            <a:ext cx="10968087" cy="553998"/>
          </a:xfrm>
          <a:prstGeom prst="rect">
            <a:avLst/>
          </a:prstGeom>
          <a:noFill/>
        </p:spPr>
        <p:txBody>
          <a:bodyPr wrap="square" rtlCol="0">
            <a:spAutoFit/>
          </a:bodyPr>
          <a:lstStyle/>
          <a:p>
            <a:pPr marL="342900" indent="-342900">
              <a:buAutoNum type="arabicPeriod"/>
            </a:pPr>
            <a:r>
              <a:rPr lang="en-US" sz="1000" b="0" i="0" u="none" strike="noStrike" baseline="0" dirty="0"/>
              <a:t>Maintaining a Safe and Adequate Blood Supply during Pandemic Influenza, in Guidelines for Blood Transfusion Services. World Health Organization (WHO). Geneva, Switzerland;2011</a:t>
            </a:r>
            <a:endParaRPr lang="en-US" sz="1000" dirty="0">
              <a:hlinkClick r:id="rId3"/>
            </a:endParaRPr>
          </a:p>
          <a:p>
            <a:pPr marL="342900" indent="-342900">
              <a:buAutoNum type="arabicPeriod"/>
            </a:pPr>
            <a:r>
              <a:rPr lang="en-US" sz="1000" dirty="0">
                <a:hlinkClick r:id="rId3"/>
              </a:rPr>
              <a:t>https://www.aha.org/news/news/2022-03-21-amid-blood-supply-crisis-resource-highlights-hospitals-role-navigating</a:t>
            </a:r>
            <a:endParaRPr lang="en-US" sz="1000" dirty="0"/>
          </a:p>
          <a:p>
            <a:pPr marL="342900" indent="-342900">
              <a:buAutoNum type="arabicPeriod"/>
            </a:pPr>
            <a:r>
              <a:rPr lang="en-US" sz="1000" dirty="0"/>
              <a:t>https://americasblood.org/wp-content/uploads/2022/03/ABC-Newsletter-2022-9.pdf</a:t>
            </a:r>
          </a:p>
        </p:txBody>
      </p:sp>
      <p:sp>
        <p:nvSpPr>
          <p:cNvPr id="7" name="Title 1">
            <a:extLst>
              <a:ext uri="{FF2B5EF4-FFF2-40B4-BE49-F238E27FC236}">
                <a16:creationId xmlns:a16="http://schemas.microsoft.com/office/drawing/2014/main" id="{4A232996-0CA2-4993-8978-4E521BE8762B}"/>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0BD05330-9A09-4EE8-AAEA-F7EBB044F9A2}"/>
              </a:ext>
            </a:extLst>
          </p:cNvPr>
          <p:cNvPicPr>
            <a:picLocks noChangeAspect="1"/>
          </p:cNvPicPr>
          <p:nvPr/>
        </p:nvPicPr>
        <p:blipFill>
          <a:blip r:embed="rId4"/>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368515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743B6-4B17-4DC2-B0C1-C41477060004}"/>
              </a:ext>
            </a:extLst>
          </p:cNvPr>
          <p:cNvSpPr>
            <a:spLocks noGrp="1"/>
          </p:cNvSpPr>
          <p:nvPr>
            <p:ph idx="1"/>
          </p:nvPr>
        </p:nvSpPr>
        <p:spPr>
          <a:xfrm>
            <a:off x="838200" y="2302459"/>
            <a:ext cx="10892161" cy="3410288"/>
          </a:xfrm>
        </p:spPr>
        <p:txBody>
          <a:bodyPr>
            <a:normAutofit/>
          </a:bodyPr>
          <a:lstStyle/>
          <a:p>
            <a:pPr marL="0" indent="0">
              <a:buNone/>
            </a:pPr>
            <a:r>
              <a:rPr lang="en-US" sz="2000" b="1" u="sng" dirty="0">
                <a:solidFill>
                  <a:schemeClr val="accent2"/>
                </a:solidFill>
              </a:rPr>
              <a:t>Effect of Covid-19 Pandemic on blood supply, transfusion services and blood bank operations:</a:t>
            </a:r>
          </a:p>
          <a:p>
            <a:pPr algn="l"/>
            <a:r>
              <a:rPr lang="en-US" sz="2000" i="0" u="none" strike="noStrike" baseline="0" dirty="0"/>
              <a:t>As these policies were put into place,</a:t>
            </a:r>
            <a:r>
              <a:rPr lang="en-US" sz="2000" b="0" i="0" u="none" strike="noStrike" baseline="0" dirty="0"/>
              <a:t> </a:t>
            </a:r>
            <a:r>
              <a:rPr lang="en-US" sz="2000" dirty="0"/>
              <a:t>and </a:t>
            </a:r>
            <a:r>
              <a:rPr lang="en-US" sz="2000" b="0" i="0" u="none" strike="noStrike" baseline="0" dirty="0"/>
              <a:t>schools, businesses, and religious institutions closed,</a:t>
            </a:r>
            <a:r>
              <a:rPr lang="en-US" sz="2000" i="0" u="none" strike="noStrike" baseline="0" dirty="0"/>
              <a:t> blood donations began to decrease as the pandemic grew and blood drive cancellations increased</a:t>
            </a:r>
          </a:p>
          <a:p>
            <a:pPr algn="l"/>
            <a:r>
              <a:rPr lang="en-US" sz="2000" dirty="0"/>
              <a:t>T</a:t>
            </a:r>
            <a:r>
              <a:rPr lang="en-US" sz="2000" b="0" i="0" u="none" strike="noStrike" baseline="0" dirty="0"/>
              <a:t>he number of eligible donors </a:t>
            </a:r>
            <a:r>
              <a:rPr lang="en-US" sz="2000" dirty="0"/>
              <a:t>decreased </a:t>
            </a:r>
            <a:r>
              <a:rPr lang="en-US" sz="2000" b="0" i="0" u="none" strike="noStrike" baseline="0" dirty="0"/>
              <a:t>due to </a:t>
            </a:r>
            <a:r>
              <a:rPr lang="en-US" sz="2000" dirty="0"/>
              <a:t>the </a:t>
            </a:r>
            <a:r>
              <a:rPr lang="en-US" sz="2000" b="0" i="0" u="none" strike="noStrike" baseline="0" dirty="0"/>
              <a:t>increasing number of individuals being infected or in self-quarantine after exposure to infected persons or persons under investigation</a:t>
            </a:r>
          </a:p>
          <a:p>
            <a:pPr algn="l"/>
            <a:r>
              <a:rPr lang="en-US" sz="2000" b="0" i="0" u="none" strike="noStrike" baseline="0" dirty="0"/>
              <a:t>In addition, blood collection facilities put additional screening criteria in place, declining donors with history of travel to infection “hot spots”</a:t>
            </a:r>
          </a:p>
          <a:p>
            <a:pPr algn="l"/>
            <a:r>
              <a:rPr lang="en-US" sz="2000" b="0" i="0" u="none" strike="noStrike" baseline="0" dirty="0"/>
              <a:t>Finally, older individuals, who have historically represented the most reliable donor pool, have been among the most vulnerable to COVID-19</a:t>
            </a:r>
            <a:endParaRPr lang="en-US" sz="2000" i="0" u="none" strike="noStrike" baseline="30000" dirty="0"/>
          </a:p>
        </p:txBody>
      </p:sp>
      <p:sp>
        <p:nvSpPr>
          <p:cNvPr id="7" name="Title 1">
            <a:extLst>
              <a:ext uri="{FF2B5EF4-FFF2-40B4-BE49-F238E27FC236}">
                <a16:creationId xmlns:a16="http://schemas.microsoft.com/office/drawing/2014/main" id="{8426509D-C491-41BB-8E9E-76D57009514A}"/>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68F053E6-5BF8-44E2-A60D-ABE119E1B1F2}"/>
              </a:ext>
            </a:extLst>
          </p:cNvPr>
          <p:cNvPicPr>
            <a:picLocks noChangeAspect="1"/>
          </p:cNvPicPr>
          <p:nvPr/>
        </p:nvPicPr>
        <p:blipFill>
          <a:blip r:embed="rId2"/>
          <a:stretch>
            <a:fillRect/>
          </a:stretch>
        </p:blipFill>
        <p:spPr>
          <a:xfrm>
            <a:off x="11027121" y="6464136"/>
            <a:ext cx="1149790" cy="393864"/>
          </a:xfrm>
          <a:prstGeom prst="rect">
            <a:avLst/>
          </a:prstGeom>
        </p:spPr>
      </p:pic>
    </p:spTree>
    <p:extLst>
      <p:ext uri="{BB962C8B-B14F-4D97-AF65-F5344CB8AC3E}">
        <p14:creationId xmlns:p14="http://schemas.microsoft.com/office/powerpoint/2010/main" val="85322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6509D-C491-41BB-8E9E-76D57009514A}"/>
              </a:ext>
            </a:extLst>
          </p:cNvPr>
          <p:cNvSpPr>
            <a:spLocks noGrp="1"/>
          </p:cNvSpPr>
          <p:nvPr>
            <p:ph type="title"/>
          </p:nvPr>
        </p:nvSpPr>
        <p:spPr>
          <a:xfrm>
            <a:off x="838200" y="365125"/>
            <a:ext cx="10515600" cy="1325563"/>
          </a:xfrm>
        </p:spPr>
        <p:txBody>
          <a:bodyPr>
            <a:normAutofit/>
          </a:bodyPr>
          <a:lstStyle/>
          <a:p>
            <a:r>
              <a:rPr lang="en-US" sz="3200" dirty="0">
                <a:solidFill>
                  <a:schemeClr val="bg1"/>
                </a:solidFill>
                <a:latin typeface="+mn-lt"/>
                <a:ea typeface="Arial" panose="020B0604020202020204" pitchFamily="34" charset="0"/>
                <a:cs typeface="Arial" panose="020B0604020202020204" pitchFamily="34" charset="0"/>
              </a:rPr>
              <a:t>E</a:t>
            </a:r>
            <a:r>
              <a:rPr lang="en-US" sz="3200" dirty="0">
                <a:solidFill>
                  <a:schemeClr val="bg1"/>
                </a:solidFill>
                <a:effectLst/>
                <a:latin typeface="+mn-lt"/>
                <a:ea typeface="Arial" panose="020B0604020202020204" pitchFamily="34" charset="0"/>
                <a:cs typeface="Arial" panose="020B0604020202020204" pitchFamily="34" charset="0"/>
              </a:rPr>
              <a:t>vidence Data of Blood Shortage and Effect of the Pandemic on Inventory and Usage</a:t>
            </a:r>
            <a:endParaRPr lang="en-US" sz="3200" dirty="0">
              <a:solidFill>
                <a:schemeClr val="bg1"/>
              </a:solidFill>
              <a:latin typeface="+mn-lt"/>
            </a:endParaRPr>
          </a:p>
        </p:txBody>
      </p:sp>
      <p:sp>
        <p:nvSpPr>
          <p:cNvPr id="6" name="TextBox 5">
            <a:extLst>
              <a:ext uri="{FF2B5EF4-FFF2-40B4-BE49-F238E27FC236}">
                <a16:creationId xmlns:a16="http://schemas.microsoft.com/office/drawing/2014/main" id="{77B4111E-EAA6-4C56-86F1-9777E2B80A84}"/>
              </a:ext>
            </a:extLst>
          </p:cNvPr>
          <p:cNvSpPr txBox="1"/>
          <p:nvPr/>
        </p:nvSpPr>
        <p:spPr>
          <a:xfrm>
            <a:off x="838200" y="6611779"/>
            <a:ext cx="9859392" cy="246221"/>
          </a:xfrm>
          <a:prstGeom prst="rect">
            <a:avLst/>
          </a:prstGeom>
          <a:noFill/>
        </p:spPr>
        <p:txBody>
          <a:bodyPr wrap="square" rtlCol="0">
            <a:spAutoFit/>
          </a:bodyPr>
          <a:lstStyle/>
          <a:p>
            <a:r>
              <a:rPr lang="en-US" sz="1000" dirty="0"/>
              <a:t>Vassallo R., Bravo M., Kamel H. Changing demographics of platelet donors across the years:2011,2015 and 2019. AABB 2020. Abstract ID:7404. Final poster ID Number: P-BB-11  </a:t>
            </a:r>
          </a:p>
        </p:txBody>
      </p:sp>
      <p:pic>
        <p:nvPicPr>
          <p:cNvPr id="9" name="Picture 8">
            <a:extLst>
              <a:ext uri="{FF2B5EF4-FFF2-40B4-BE49-F238E27FC236}">
                <a16:creationId xmlns:a16="http://schemas.microsoft.com/office/drawing/2014/main" id="{4EDBEA6B-0741-4924-A6CB-D344337140A5}"/>
              </a:ext>
            </a:extLst>
          </p:cNvPr>
          <p:cNvPicPr>
            <a:picLocks noChangeAspect="1"/>
          </p:cNvPicPr>
          <p:nvPr/>
        </p:nvPicPr>
        <p:blipFill>
          <a:blip r:embed="rId3"/>
          <a:stretch>
            <a:fillRect/>
          </a:stretch>
        </p:blipFill>
        <p:spPr>
          <a:xfrm>
            <a:off x="11027121" y="6464136"/>
            <a:ext cx="1149790" cy="393864"/>
          </a:xfrm>
          <a:prstGeom prst="rect">
            <a:avLst/>
          </a:prstGeom>
        </p:spPr>
      </p:pic>
      <p:pic>
        <p:nvPicPr>
          <p:cNvPr id="8" name="Content Placeholder 7">
            <a:extLst>
              <a:ext uri="{FF2B5EF4-FFF2-40B4-BE49-F238E27FC236}">
                <a16:creationId xmlns:a16="http://schemas.microsoft.com/office/drawing/2014/main" id="{95237C5C-452C-45B9-ABBF-0DEBB9FD2F5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956" t="2615" r="1667" b="3051"/>
          <a:stretch/>
        </p:blipFill>
        <p:spPr bwMode="auto">
          <a:xfrm>
            <a:off x="2384246" y="2210137"/>
            <a:ext cx="6767299" cy="4253999"/>
          </a:xfrm>
          <a:prstGeom prst="rect">
            <a:avLst/>
          </a:prstGeom>
          <a:noFill/>
          <a:ln>
            <a:noFill/>
          </a:ln>
        </p:spPr>
      </p:pic>
    </p:spTree>
    <p:extLst>
      <p:ext uri="{BB962C8B-B14F-4D97-AF65-F5344CB8AC3E}">
        <p14:creationId xmlns:p14="http://schemas.microsoft.com/office/powerpoint/2010/main" val="220716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6415</TotalTime>
  <Words>8737</Words>
  <Application>Microsoft Office PowerPoint</Application>
  <PresentationFormat>Widescreen</PresentationFormat>
  <Paragraphs>523</Paragraphs>
  <Slides>69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AdvPSA183</vt:lpstr>
      <vt:lpstr>Arial</vt:lpstr>
      <vt:lpstr>BlinkMacSystemFont</vt:lpstr>
      <vt:lpstr>Calibri</vt:lpstr>
      <vt:lpstr>Calibri Light</vt:lpstr>
      <vt:lpstr>Courier New</vt:lpstr>
      <vt:lpstr>Helvetica</vt:lpstr>
      <vt:lpstr>Helvetica Neue</vt:lpstr>
      <vt:lpstr>Noto Sans</vt:lpstr>
      <vt:lpstr>Wingdings</vt:lpstr>
      <vt:lpstr>Office Theme</vt:lpstr>
      <vt:lpstr>Blood Shortage During the Covid-19 Pandemic and Mitigation Strategies</vt:lpstr>
      <vt:lpstr>Conflict of Interest Disclosures &amp; Acknowledgements</vt:lpstr>
      <vt:lpstr>Objectives</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RBC Collection Trends 2019 - 2021</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Evidence Data of Blood Shortage and Effect of the Pandemic on Inventory and Usage</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The Essential Role of Patient Blood Management during the Pandemic</vt:lpstr>
      <vt:lpstr>PowerPoint Presentation</vt:lpstr>
      <vt:lpstr>The Essential Role of Patient Blood Management during the Pandemic</vt:lpstr>
      <vt:lpstr>The Essential Role of Patient Blood Management during the Pandemic</vt:lpstr>
      <vt:lpstr>The Essential Role of Patient Blood Management during the Pandemic</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Implementation Measures to Mitigate Blood Shortage</vt:lpstr>
      <vt:lpstr>Summary</vt:lpstr>
      <vt:lpstr>Summary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Shortage During the Covid-19 Pandemic</dc:title>
  <dc:creator>Abdallah, Rim</dc:creator>
  <cp:lastModifiedBy>Reda</cp:lastModifiedBy>
  <cp:revision>566</cp:revision>
  <dcterms:created xsi:type="dcterms:W3CDTF">2022-04-11T18:55:17Z</dcterms:created>
  <dcterms:modified xsi:type="dcterms:W3CDTF">2022-04-25T02:55:13Z</dcterms:modified>
</cp:coreProperties>
</file>