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handoutMasterIdLst>
    <p:handoutMasterId r:id="rId63"/>
  </p:handoutMasterIdLst>
  <p:sldIdLst>
    <p:sldId id="256" r:id="rId2"/>
    <p:sldId id="657" r:id="rId3"/>
    <p:sldId id="658" r:id="rId4"/>
    <p:sldId id="695" r:id="rId5"/>
    <p:sldId id="659" r:id="rId6"/>
    <p:sldId id="660" r:id="rId7"/>
    <p:sldId id="707" r:id="rId8"/>
    <p:sldId id="661" r:id="rId9"/>
    <p:sldId id="708" r:id="rId10"/>
    <p:sldId id="662" r:id="rId11"/>
    <p:sldId id="663" r:id="rId12"/>
    <p:sldId id="664" r:id="rId13"/>
    <p:sldId id="666" r:id="rId14"/>
    <p:sldId id="713" r:id="rId15"/>
    <p:sldId id="667" r:id="rId16"/>
    <p:sldId id="668" r:id="rId17"/>
    <p:sldId id="696" r:id="rId18"/>
    <p:sldId id="669" r:id="rId19"/>
    <p:sldId id="670" r:id="rId20"/>
    <p:sldId id="709" r:id="rId21"/>
    <p:sldId id="672" r:id="rId22"/>
    <p:sldId id="673" r:id="rId23"/>
    <p:sldId id="697" r:id="rId24"/>
    <p:sldId id="710" r:id="rId25"/>
    <p:sldId id="674" r:id="rId26"/>
    <p:sldId id="675" r:id="rId27"/>
    <p:sldId id="714" r:id="rId28"/>
    <p:sldId id="698" r:id="rId29"/>
    <p:sldId id="649" r:id="rId30"/>
    <p:sldId id="699" r:id="rId31"/>
    <p:sldId id="676" r:id="rId32"/>
    <p:sldId id="677" r:id="rId33"/>
    <p:sldId id="650" r:id="rId34"/>
    <p:sldId id="700" r:id="rId35"/>
    <p:sldId id="678" r:id="rId36"/>
    <p:sldId id="679" r:id="rId37"/>
    <p:sldId id="651" r:id="rId38"/>
    <p:sldId id="701" r:id="rId39"/>
    <p:sldId id="680" r:id="rId40"/>
    <p:sldId id="702" r:id="rId41"/>
    <p:sldId id="681" r:id="rId42"/>
    <p:sldId id="682" r:id="rId43"/>
    <p:sldId id="703" r:id="rId44"/>
    <p:sldId id="711" r:id="rId45"/>
    <p:sldId id="704" r:id="rId46"/>
    <p:sldId id="712" r:id="rId47"/>
    <p:sldId id="683" r:id="rId48"/>
    <p:sldId id="715" r:id="rId49"/>
    <p:sldId id="684" r:id="rId50"/>
    <p:sldId id="685" r:id="rId51"/>
    <p:sldId id="686" r:id="rId52"/>
    <p:sldId id="687" r:id="rId53"/>
    <p:sldId id="688" r:id="rId54"/>
    <p:sldId id="689" r:id="rId55"/>
    <p:sldId id="705" r:id="rId56"/>
    <p:sldId id="690" r:id="rId57"/>
    <p:sldId id="691" r:id="rId58"/>
    <p:sldId id="692" r:id="rId59"/>
    <p:sldId id="716" r:id="rId60"/>
    <p:sldId id="693" r:id="rId61"/>
    <p:sldId id="694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7925" autoAdjust="0"/>
    <p:restoredTop sz="90929"/>
  </p:normalViewPr>
  <p:slideViewPr>
    <p:cSldViewPr>
      <p:cViewPr>
        <p:scale>
          <a:sx n="60" d="100"/>
          <a:sy n="60" d="100"/>
        </p:scale>
        <p:origin x="-108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5.xml"/><Relationship Id="rId26" Type="http://schemas.openxmlformats.org/officeDocument/2006/relationships/slide" Target="slides/slide41.xml"/><Relationship Id="rId39" Type="http://schemas.openxmlformats.org/officeDocument/2006/relationships/slide" Target="slides/slide59.xml"/><Relationship Id="rId3" Type="http://schemas.openxmlformats.org/officeDocument/2006/relationships/slide" Target="slides/slide3.xml"/><Relationship Id="rId21" Type="http://schemas.openxmlformats.org/officeDocument/2006/relationships/slide" Target="slides/slide31.xml"/><Relationship Id="rId34" Type="http://schemas.openxmlformats.org/officeDocument/2006/relationships/slide" Target="slides/slide53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5" Type="http://schemas.openxmlformats.org/officeDocument/2006/relationships/slide" Target="slides/slide39.xml"/><Relationship Id="rId33" Type="http://schemas.openxmlformats.org/officeDocument/2006/relationships/slide" Target="slides/slide52.xml"/><Relationship Id="rId38" Type="http://schemas.openxmlformats.org/officeDocument/2006/relationships/slide" Target="slides/slide58.xml"/><Relationship Id="rId2" Type="http://schemas.openxmlformats.org/officeDocument/2006/relationships/slide" Target="slides/slide2.xml"/><Relationship Id="rId16" Type="http://schemas.openxmlformats.org/officeDocument/2006/relationships/slide" Target="slides/slide21.xml"/><Relationship Id="rId20" Type="http://schemas.openxmlformats.org/officeDocument/2006/relationships/slide" Target="slides/slide27.xml"/><Relationship Id="rId29" Type="http://schemas.openxmlformats.org/officeDocument/2006/relationships/slide" Target="slides/slide48.xml"/><Relationship Id="rId41" Type="http://schemas.openxmlformats.org/officeDocument/2006/relationships/slide" Target="slides/slide61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11" Type="http://schemas.openxmlformats.org/officeDocument/2006/relationships/slide" Target="slides/slide14.xml"/><Relationship Id="rId24" Type="http://schemas.openxmlformats.org/officeDocument/2006/relationships/slide" Target="slides/slide36.xml"/><Relationship Id="rId32" Type="http://schemas.openxmlformats.org/officeDocument/2006/relationships/slide" Target="slides/slide51.xml"/><Relationship Id="rId37" Type="http://schemas.openxmlformats.org/officeDocument/2006/relationships/slide" Target="slides/slide57.xml"/><Relationship Id="rId40" Type="http://schemas.openxmlformats.org/officeDocument/2006/relationships/slide" Target="slides/slide60.xml"/><Relationship Id="rId5" Type="http://schemas.openxmlformats.org/officeDocument/2006/relationships/slide" Target="slides/slide6.xml"/><Relationship Id="rId15" Type="http://schemas.openxmlformats.org/officeDocument/2006/relationships/slide" Target="slides/slide19.xml"/><Relationship Id="rId23" Type="http://schemas.openxmlformats.org/officeDocument/2006/relationships/slide" Target="slides/slide35.xml"/><Relationship Id="rId28" Type="http://schemas.openxmlformats.org/officeDocument/2006/relationships/slide" Target="slides/slide47.xml"/><Relationship Id="rId36" Type="http://schemas.openxmlformats.org/officeDocument/2006/relationships/slide" Target="slides/slide56.xml"/><Relationship Id="rId10" Type="http://schemas.openxmlformats.org/officeDocument/2006/relationships/slide" Target="slides/slide13.xml"/><Relationship Id="rId19" Type="http://schemas.openxmlformats.org/officeDocument/2006/relationships/slide" Target="slides/slide26.xml"/><Relationship Id="rId31" Type="http://schemas.openxmlformats.org/officeDocument/2006/relationships/slide" Target="slides/slide50.xml"/><Relationship Id="rId4" Type="http://schemas.openxmlformats.org/officeDocument/2006/relationships/slide" Target="slides/slide5.xml"/><Relationship Id="rId9" Type="http://schemas.openxmlformats.org/officeDocument/2006/relationships/slide" Target="slides/slide12.xml"/><Relationship Id="rId14" Type="http://schemas.openxmlformats.org/officeDocument/2006/relationships/slide" Target="slides/slide18.xml"/><Relationship Id="rId22" Type="http://schemas.openxmlformats.org/officeDocument/2006/relationships/slide" Target="slides/slide32.xml"/><Relationship Id="rId27" Type="http://schemas.openxmlformats.org/officeDocument/2006/relationships/slide" Target="slides/slide42.xml"/><Relationship Id="rId30" Type="http://schemas.openxmlformats.org/officeDocument/2006/relationships/slide" Target="slides/slide49.xml"/><Relationship Id="rId3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0444669-019A-47F6-860A-D796907BD9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822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2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4222EFC-F6B4-430E-BAF4-7896EEBD6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39FCD-54F1-4A79-8DFE-9CC59748C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536E-7BCC-457F-A445-2AEBA26E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68385-3074-4734-945C-86BDFE76A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662F4-7F53-45B6-A638-47795DFF4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05A4-FFD0-49F3-B0CD-7CCFEF047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6B26E-C557-4320-856D-F2309A26B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72334-4D7D-492B-B5C3-38B4304AF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025ED-A87B-4AB0-8F71-8DEFCDD83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2BD22-62BD-42DD-80B2-5957C20FE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A716E-3360-4F99-B532-4CD47138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71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717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7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8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19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20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203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4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05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38A21C-D926-4DB5-B13C-D29A73D05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20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6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524000"/>
            <a:ext cx="80010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Respiration</a:t>
            </a:r>
            <a:endParaRPr lang="hr-HR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495800"/>
            <a:ext cx="8001000" cy="1752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Prof. dr. </a:t>
            </a:r>
            <a:r>
              <a:rPr lang="en-US" sz="2800" dirty="0" err="1" smtClean="0">
                <a:solidFill>
                  <a:srgbClr val="FFFF00"/>
                </a:solidFill>
              </a:rPr>
              <a:t>Zoran</a:t>
            </a: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</a:rPr>
              <a:t>Vali</a:t>
            </a:r>
            <a:r>
              <a:rPr lang="en-US" sz="2800" dirty="0" err="1" smtClean="0">
                <a:solidFill>
                  <a:srgbClr val="FFFF00"/>
                </a:solidFill>
                <a:cs typeface="Times New Roman" pitchFamily="18" charset="0"/>
              </a:rPr>
              <a:t>ć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  <a:cs typeface="Times New Roman" pitchFamily="18" charset="0"/>
              </a:rPr>
              <a:t>Department of  Physiology</a:t>
            </a:r>
            <a:endParaRPr lang="en-US" sz="2800" dirty="0" smtClean="0">
              <a:solidFill>
                <a:srgbClr val="FFFF00"/>
              </a:solidFill>
            </a:endParaRPr>
          </a:p>
          <a:p>
            <a:pPr algn="l" eaLnBrk="1" hangingPunct="1"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University of Split School of Medicine</a:t>
            </a:r>
            <a:endParaRPr lang="en-US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810" name="Rectangle 2050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control of the rate of increase of the ramp signal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control of the limiting point at which the ramp suddenly ceases – shortening of inspiration (shortening of expiration – increasing frequency of respiration)</a:t>
            </a:r>
            <a:endParaRPr lang="en-US" dirty="0" smtClean="0">
              <a:solidFill>
                <a:srgbClr val="FFFF00"/>
              </a:solidFill>
              <a:sym typeface="Wingdings" pitchFamily="2" charset="2"/>
            </a:endParaRPr>
          </a:p>
        </p:txBody>
      </p:sp>
      <p:sp>
        <p:nvSpPr>
          <p:cNvPr id="887811" name="Rectangle 2051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834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Pneumotaxic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Center</a:t>
            </a:r>
          </a:p>
        </p:txBody>
      </p:sp>
      <p:sp>
        <p:nvSpPr>
          <p:cNvPr id="888835" name="Rectangle 3075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8836" name="Rectangle 3076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located dorsally in the </a:t>
            </a:r>
            <a:r>
              <a:rPr lang="en-US" i="1" dirty="0" smtClean="0">
                <a:solidFill>
                  <a:srgbClr val="FFFF00"/>
                </a:solidFill>
              </a:rPr>
              <a:t>nucleus </a:t>
            </a:r>
            <a:r>
              <a:rPr lang="en-US" i="1" dirty="0" err="1" smtClean="0">
                <a:solidFill>
                  <a:srgbClr val="FFFF00"/>
                </a:solidFill>
              </a:rPr>
              <a:t>parabrachialis</a:t>
            </a:r>
            <a:r>
              <a:rPr lang="en-US" dirty="0" smtClean="0">
                <a:solidFill>
                  <a:srgbClr val="FFFF00"/>
                </a:solidFill>
              </a:rPr>
              <a:t> of the upper </a:t>
            </a:r>
            <a:r>
              <a:rPr lang="en-US" dirty="0" err="1" smtClean="0">
                <a:solidFill>
                  <a:srgbClr val="FFFF00"/>
                </a:solidFill>
              </a:rPr>
              <a:t>pons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control the "switch-off" point of the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ramp (0,5-5 s)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limit inspiration, increasing the rate of breathing (from 3-5 to 30-40 breaths per minute)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Ventral Respiratory Group</a:t>
            </a:r>
          </a:p>
        </p:txBody>
      </p:sp>
      <p:sp>
        <p:nvSpPr>
          <p:cNvPr id="88985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98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RVLM; nucleus </a:t>
            </a:r>
            <a:r>
              <a:rPr lang="en-US" dirty="0" err="1" smtClean="0">
                <a:solidFill>
                  <a:srgbClr val="FFFF00"/>
                </a:solidFill>
              </a:rPr>
              <a:t>ambiguus</a:t>
            </a:r>
            <a:r>
              <a:rPr lang="en-US" dirty="0" smtClean="0">
                <a:solidFill>
                  <a:srgbClr val="FFFF00"/>
                </a:solidFill>
              </a:rPr>
              <a:t> &amp; </a:t>
            </a:r>
            <a:r>
              <a:rPr lang="en-US" dirty="0" err="1" smtClean="0">
                <a:solidFill>
                  <a:srgbClr val="FFFF00"/>
                </a:solidFill>
              </a:rPr>
              <a:t>retroambiguus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inactive during normal quiet respiration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do not appear to participate in the basic rhythmical oscillation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increased respiratory drive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both inspiration and </a:t>
            </a:r>
            <a:r>
              <a:rPr lang="en-US" u="sng" dirty="0" smtClean="0">
                <a:solidFill>
                  <a:srgbClr val="FFFF00"/>
                </a:solidFill>
              </a:rPr>
              <a:t>expiration</a:t>
            </a:r>
            <a:r>
              <a:rPr lang="en-US" dirty="0" smtClean="0">
                <a:solidFill>
                  <a:srgbClr val="FFFF00"/>
                </a:solidFill>
              </a:rPr>
              <a:t> (abdominal muscles)</a:t>
            </a:r>
            <a:endParaRPr lang="en-US" u="sng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Hering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-Breuer Inflation Reflex</a:t>
            </a: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sensory nerve signals from the lungs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i="1" dirty="0" smtClean="0">
                <a:solidFill>
                  <a:srgbClr val="FFFF00"/>
                </a:solidFill>
              </a:rPr>
              <a:t>stretch receptors</a:t>
            </a:r>
            <a:r>
              <a:rPr lang="en-US" dirty="0" smtClean="0">
                <a:solidFill>
                  <a:srgbClr val="FFFF00"/>
                </a:solidFill>
              </a:rPr>
              <a:t> (muscular portions of the walls of the bronchi and bronchioles – 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"switches off" the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ramp – increases the rate of respiration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19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19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humans not activated until the tidal volume increases to more than three times normal (V</a:t>
            </a:r>
            <a:r>
              <a:rPr lang="en-US" baseline="-25000" dirty="0" smtClean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 &gt; </a:t>
            </a:r>
            <a:r>
              <a:rPr lang="en-US" dirty="0" smtClean="0">
                <a:solidFill>
                  <a:srgbClr val="FFFF00"/>
                </a:solidFill>
              </a:rPr>
              <a:t>1.5 </a:t>
            </a:r>
            <a:r>
              <a:rPr lang="en-US" dirty="0" smtClean="0">
                <a:solidFill>
                  <a:srgbClr val="FFFF00"/>
                </a:solidFill>
              </a:rPr>
              <a:t>L per breath)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protective mechanism for preventing excess lung inflation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Control of Respiration</a:t>
            </a:r>
          </a:p>
        </p:txBody>
      </p:sp>
      <p:sp>
        <p:nvSpPr>
          <p:cNvPr id="89293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293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ultimate goal of respiration is to maintain proper concentrations of  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&amp; 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in the tissues</a:t>
            </a:r>
            <a:endParaRPr lang="en-US" baseline="30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  <a:sym typeface="Wingdings" pitchFamily="2" charset="2"/>
              </a:rPr>
              <a:t> </a:t>
            </a:r>
            <a:r>
              <a:rPr lang="en-US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or 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act directly on the respiratory center</a:t>
            </a:r>
            <a:endParaRPr lang="en-US" baseline="300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does not have a significant direct effect – acts almost entirely on peripheral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r>
              <a:rPr lang="en-US" dirty="0" smtClean="0">
                <a:solidFill>
                  <a:srgbClr val="FFFF00"/>
                </a:solidFill>
              </a:rPr>
              <a:t> (carotid and aortic bodies)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Chemical Control</a:t>
            </a:r>
          </a:p>
        </p:txBody>
      </p:sp>
      <p:sp>
        <p:nvSpPr>
          <p:cNvPr id="89395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39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additional neuronal area – </a:t>
            </a:r>
            <a:r>
              <a:rPr lang="en-US" i="1" dirty="0" err="1" smtClean="0">
                <a:solidFill>
                  <a:srgbClr val="FFFF00"/>
                </a:solidFill>
              </a:rPr>
              <a:t>chemosensitive</a:t>
            </a:r>
            <a:r>
              <a:rPr lang="en-US" i="1" dirty="0" smtClean="0">
                <a:solidFill>
                  <a:srgbClr val="FFFF00"/>
                </a:solidFill>
              </a:rPr>
              <a:t> area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located bilaterally, lying only 0.2 millimeter beneath the ventral surface of the medulla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highly sensitive to changes in either blood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or 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concentration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24960"/>
            <a:ext cx="6531788" cy="569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 H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89497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4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may be the only important </a:t>
            </a:r>
            <a:r>
              <a:rPr lang="en-US" u="sng" dirty="0" smtClean="0">
                <a:solidFill>
                  <a:srgbClr val="FFFF00"/>
                </a:solidFill>
              </a:rPr>
              <a:t>direct</a:t>
            </a:r>
            <a:r>
              <a:rPr lang="en-US" dirty="0" smtClean="0">
                <a:solidFill>
                  <a:srgbClr val="FFFF00"/>
                </a:solidFill>
              </a:rPr>
              <a:t> stimulus for </a:t>
            </a:r>
            <a:r>
              <a:rPr lang="en-US" dirty="0" err="1" smtClean="0">
                <a:solidFill>
                  <a:srgbClr val="FFFF00"/>
                </a:solidFill>
              </a:rPr>
              <a:t>chemosensitive</a:t>
            </a:r>
            <a:r>
              <a:rPr lang="en-US" dirty="0" smtClean="0">
                <a:solidFill>
                  <a:srgbClr val="FFFF00"/>
                </a:solidFill>
              </a:rPr>
              <a:t> neurons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however,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do not easily cross the blood-brain barrier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dirty="0" smtClean="0">
                <a:solidFill>
                  <a:srgbClr val="FFFF00"/>
                </a:solidFill>
              </a:rPr>
              <a:t>less effect than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Influence of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P</a:t>
            </a:r>
            <a:r>
              <a:rPr lang="hr-HR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89600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60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little direct effect in stimulating the neurons in the </a:t>
            </a:r>
            <a:r>
              <a:rPr lang="en-US" dirty="0" err="1" smtClean="0">
                <a:solidFill>
                  <a:srgbClr val="FFFF00"/>
                </a:solidFill>
              </a:rPr>
              <a:t>chemosensitive</a:t>
            </a:r>
            <a:r>
              <a:rPr lang="en-US" dirty="0" smtClean="0">
                <a:solidFill>
                  <a:srgbClr val="FFFF00"/>
                </a:solidFill>
              </a:rPr>
              <a:t> area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potent indirect effect – action through 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r>
              <a:rPr lang="en-US" dirty="0" smtClean="0">
                <a:solidFill>
                  <a:srgbClr val="FFFF00"/>
                </a:solidFill>
              </a:rPr>
              <a:t>ions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blood-brain barrier almost do not exist for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2438400"/>
            <a:ext cx="80772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nervous system normally adjusts the rate of alveolar ventilation almost exactly to the demands of the body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oxygen pressure (P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and carbon dioxide pressure (P</a:t>
            </a:r>
            <a:r>
              <a:rPr lang="en-US" cap="small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) in the arterial blood are hardly altered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heavy exercise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8816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24960"/>
            <a:ext cx="6531788" cy="5699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Decreased Stimulatory Effect of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hr-HR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9805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80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excites respiratory center greatly the first few hours after the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increases, but then it gradually declines over the next 1 to 2 days to 1/5 the initial effect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of the kidneys (increased levels of HCO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in blood, cerebrospinal fluid and </a:t>
            </a:r>
            <a:r>
              <a:rPr lang="en-US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intercellular fluid</a:t>
            </a:r>
            <a:endParaRPr lang="en-US" u="sng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Quantitative Effects of P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H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Alveolar Ventilation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9907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99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normal range of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in blood is between 35 and 75 mm Hg (4.5 – 10.0 </a:t>
            </a:r>
            <a:r>
              <a:rPr lang="en-US" dirty="0" err="1" smtClean="0">
                <a:solidFill>
                  <a:srgbClr val="FFFF00"/>
                </a:solidFill>
              </a:rPr>
              <a:t>kPa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normal range of pH: 7.3 – 7.5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872" y="341660"/>
            <a:ext cx="4267328" cy="62115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 descr="Untitled-3.jpg"/>
          <p:cNvPicPr>
            <a:picLocks noChangeAspect="1"/>
          </p:cNvPicPr>
          <p:nvPr/>
        </p:nvPicPr>
        <p:blipFill>
          <a:blip r:embed="rId2" cstate="print"/>
          <a:srcRect l="4395" t="1347" r="6468" b="21307"/>
          <a:stretch>
            <a:fillRect/>
          </a:stretch>
        </p:blipFill>
        <p:spPr bwMode="auto">
          <a:xfrm>
            <a:off x="2743200" y="238125"/>
            <a:ext cx="4419600" cy="637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 Effect of 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90112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virtually no </a:t>
            </a:r>
            <a:r>
              <a:rPr lang="en-US" i="1" dirty="0" smtClean="0">
                <a:solidFill>
                  <a:srgbClr val="FFFF00"/>
                </a:solidFill>
              </a:rPr>
              <a:t>direct</a:t>
            </a:r>
            <a:r>
              <a:rPr lang="en-US" dirty="0" smtClean="0">
                <a:solidFill>
                  <a:srgbClr val="FFFF00"/>
                </a:solidFill>
              </a:rPr>
              <a:t> effect on the respiratory center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very effective hemoglobin-oxygen buffer system (from 60 to 1000 mmHg)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special conditions with lack of oxygen – peripheral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r>
              <a:rPr lang="en-US" dirty="0" smtClean="0">
                <a:solidFill>
                  <a:srgbClr val="FFFF00"/>
                </a:solidFill>
              </a:rPr>
              <a:t> (P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below 70 mmHg)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Chemoreceptor System – Role of Oxygen</a:t>
            </a: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special nervous chemical receptors –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several areas outside the brain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changes in </a:t>
            </a:r>
            <a:r>
              <a:rPr lang="en-US" u="sng" dirty="0" smtClean="0">
                <a:solidFill>
                  <a:srgbClr val="FFFF00"/>
                </a:solidFill>
              </a:rPr>
              <a:t>O</a:t>
            </a:r>
            <a:r>
              <a:rPr lang="en-US" u="sng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30000" dirty="0" smtClean="0">
                <a:solidFill>
                  <a:srgbClr val="FFFF00"/>
                </a:solidFill>
              </a:rPr>
              <a:t>+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transmit nervous signals to the respiratory center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214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carotid bodies (</a:t>
            </a:r>
            <a:r>
              <a:rPr lang="en-US" dirty="0" err="1" smtClean="0">
                <a:solidFill>
                  <a:srgbClr val="FFFF00"/>
                </a:solidFill>
              </a:rPr>
              <a:t>Hering's</a:t>
            </a:r>
            <a:r>
              <a:rPr lang="en-US" dirty="0" smtClean="0">
                <a:solidFill>
                  <a:srgbClr val="FFFF00"/>
                </a:solidFill>
              </a:rPr>
              <a:t> nerves, </a:t>
            </a:r>
            <a:r>
              <a:rPr lang="en-US" dirty="0" err="1" smtClean="0">
                <a:solidFill>
                  <a:srgbClr val="FFFF00"/>
                </a:solidFill>
              </a:rPr>
              <a:t>glossopharyngeal</a:t>
            </a:r>
            <a:r>
              <a:rPr lang="en-US" dirty="0" smtClean="0">
                <a:solidFill>
                  <a:srgbClr val="FFFF00"/>
                </a:solidFill>
              </a:rPr>
              <a:t> nerves) &amp; aortic bodies (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) – dorsal </a:t>
            </a:r>
            <a:r>
              <a:rPr lang="en-US" dirty="0" err="1" smtClean="0">
                <a:solidFill>
                  <a:srgbClr val="FFFF00"/>
                </a:solidFill>
              </a:rPr>
              <a:t>medullary</a:t>
            </a:r>
            <a:r>
              <a:rPr lang="en-US" dirty="0" smtClean="0">
                <a:solidFill>
                  <a:srgbClr val="FFFF00"/>
                </a:solidFill>
              </a:rPr>
              <a:t> respiratory area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minute artery, blood flow 20 times the weight of the bodies themselves (percentage of 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removed from the flowing blood is virtually zero)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609600"/>
            <a:ext cx="6853237" cy="5783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45748\graphics\fullsize\S9781416045748-041-f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706439"/>
            <a:ext cx="7143750" cy="54657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Respiratory Center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3715" name="Rectangle 1027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3716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several groups of neurons in the medulla oblongata and </a:t>
            </a:r>
            <a:r>
              <a:rPr lang="en-US" dirty="0" err="1" smtClean="0">
                <a:solidFill>
                  <a:srgbClr val="FFFF00"/>
                </a:solidFill>
              </a:rPr>
              <a:t>pons</a:t>
            </a:r>
            <a:r>
              <a:rPr lang="en-US" dirty="0" smtClean="0">
                <a:solidFill>
                  <a:srgbClr val="FFFF00"/>
                </a:solidFill>
              </a:rPr>
              <a:t> of the brain stem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dorsal respiratory group</a:t>
            </a:r>
            <a:r>
              <a:rPr lang="en-US" dirty="0" smtClean="0">
                <a:solidFill>
                  <a:srgbClr val="FFFF00"/>
                </a:solidFill>
              </a:rPr>
              <a:t> (inspiration)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ventral respiratory group (mainly expiration)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pneumotaxic</a:t>
            </a:r>
            <a:r>
              <a:rPr lang="en-US" dirty="0" smtClean="0">
                <a:solidFill>
                  <a:srgbClr val="FFFF00"/>
                </a:solidFill>
              </a:rPr>
              <a:t> center (dorsally in the </a:t>
            </a:r>
            <a:r>
              <a:rPr lang="en-US" dirty="0" err="1" smtClean="0">
                <a:solidFill>
                  <a:srgbClr val="FFFF00"/>
                </a:solidFill>
              </a:rPr>
              <a:t>pons</a:t>
            </a:r>
            <a:r>
              <a:rPr lang="en-US" dirty="0" smtClean="0">
                <a:solidFill>
                  <a:srgbClr val="FFFF00"/>
                </a:solidFill>
              </a:rPr>
              <a:t>, controls rate and depth of breathing)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Untitled-4.jpg"/>
          <p:cNvPicPr>
            <a:picLocks noChangeAspect="1"/>
          </p:cNvPicPr>
          <p:nvPr/>
        </p:nvPicPr>
        <p:blipFill>
          <a:blip r:embed="rId2" cstate="print"/>
          <a:srcRect l="51091" t="723" r="3644"/>
          <a:stretch>
            <a:fillRect/>
          </a:stretch>
        </p:blipFill>
        <p:spPr bwMode="auto">
          <a:xfrm>
            <a:off x="2209800" y="381000"/>
            <a:ext cx="60277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 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H</a:t>
            </a:r>
            <a:r>
              <a:rPr lang="en-US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Chemoreceptors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317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3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also excite the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direct effects of both these factors in the respiratory center itself are much more powerful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(7x)</a:t>
            </a: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5x </a:t>
            </a:r>
            <a:r>
              <a:rPr lang="en-US" dirty="0" smtClean="0">
                <a:solidFill>
                  <a:srgbClr val="FFFF00"/>
                </a:solidFill>
              </a:rPr>
              <a:t>as rapidly as central stimulation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onset of exercise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Mechanism of Stimulation of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Chemoreceptors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Oxygen  </a:t>
            </a:r>
          </a:p>
        </p:txBody>
      </p:sp>
      <p:sp>
        <p:nvSpPr>
          <p:cNvPr id="90419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 exact means are still unknown!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glomus</a:t>
            </a:r>
            <a:r>
              <a:rPr lang="en-US" dirty="0" smtClean="0">
                <a:solidFill>
                  <a:srgbClr val="FFFF00"/>
                </a:solidFill>
              </a:rPr>
              <a:t> cells (glandular-like cells) – synapse directly or indirectly with the nerve endings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opposing opinions </a:t>
            </a:r>
            <a:r>
              <a:rPr lang="en-US" dirty="0" smtClean="0">
                <a:solidFill>
                  <a:srgbClr val="FFFF00"/>
                </a:solidFill>
              </a:rPr>
              <a:t>(</a:t>
            </a:r>
            <a:r>
              <a:rPr lang="en-US" dirty="0" smtClean="0">
                <a:solidFill>
                  <a:srgbClr val="FFFF00"/>
                </a:solidFill>
              </a:rPr>
              <a:t>nerve endings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might function as the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20242"/>
            <a:ext cx="6006943" cy="61567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" descr="Untitled-5.jpg"/>
          <p:cNvPicPr>
            <a:picLocks noChangeAspect="1"/>
          </p:cNvPicPr>
          <p:nvPr/>
        </p:nvPicPr>
        <p:blipFill>
          <a:blip r:embed="rId2" cstate="print"/>
          <a:srcRect l="2477" t="4546" r="50000" b="4546"/>
          <a:stretch>
            <a:fillRect/>
          </a:stretch>
        </p:blipFill>
        <p:spPr bwMode="auto">
          <a:xfrm>
            <a:off x="2590800" y="257175"/>
            <a:ext cx="4953000" cy="621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218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Phenomenon of Acclimatization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5219" name="Rectangle 2051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5220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within 2 to 3 days, the respiratory center loses about 4/5 of its sensitivity to changes in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</a:t>
            </a:r>
            <a:r>
              <a:rPr lang="en-US" dirty="0" smtClean="0">
                <a:solidFill>
                  <a:srgbClr val="FFFF00"/>
                </a:solidFill>
              </a:rPr>
              <a:t>H</a:t>
            </a:r>
            <a:r>
              <a:rPr lang="en-US" baseline="30000" dirty="0" smtClean="0">
                <a:solidFill>
                  <a:srgbClr val="FFFF00"/>
                </a:solidFill>
              </a:rPr>
              <a:t>+ 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instead of 70 percent increase (acute), alveolar ventilation increases 400 to 500 percent after 2 to 3 days of low oxygen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Composite Effects of P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pH </a:t>
            </a:r>
            <a:r>
              <a:rPr lang="hr-H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</a:t>
            </a:r>
            <a:r>
              <a:rPr lang="en-US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Alveolar Ventilation</a:t>
            </a:r>
            <a:endParaRPr lang="en-US" baseline="-2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624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62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endParaRPr lang="hr-HR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479302"/>
            <a:ext cx="5927726" cy="5997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Untitled-5.jpg"/>
          <p:cNvPicPr>
            <a:picLocks noChangeAspect="1"/>
          </p:cNvPicPr>
          <p:nvPr/>
        </p:nvPicPr>
        <p:blipFill>
          <a:blip r:embed="rId2" cstate="print"/>
          <a:srcRect l="50000" t="4546" r="3581" b="4546"/>
          <a:stretch>
            <a:fillRect/>
          </a:stretch>
        </p:blipFill>
        <p:spPr bwMode="auto">
          <a:xfrm>
            <a:off x="2743200" y="282575"/>
            <a:ext cx="4876800" cy="627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Regulation of Respiration During Exercise</a:t>
            </a:r>
          </a:p>
        </p:txBody>
      </p:sp>
      <p:sp>
        <p:nvSpPr>
          <p:cNvPr id="90726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72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consumption and CO</a:t>
            </a:r>
            <a:r>
              <a:rPr lang="en-US" baseline="-25000" dirty="0" smtClean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formation can increase as much as 20-fold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alveolar ventilation ordinarily increases almost exactly in step with the increased level of oxygen metabolism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arterial 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and pH remain almost exactly normal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7" descr="D:\SCContent\9781416045748\graphics\fullsize\S9781416045748-041-f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238" y="721267"/>
            <a:ext cx="6888162" cy="54509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612" y="672862"/>
            <a:ext cx="7074092" cy="5651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80772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causes the increased ventilation during exercise?</a:t>
            </a:r>
          </a:p>
        </p:txBody>
      </p:sp>
      <p:sp>
        <p:nvSpPr>
          <p:cNvPr id="90829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chemical changes – NO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collateral impulses into the brain stem to excite the respiratory center (analogous to the increase in arterial pressure)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excitation of </a:t>
            </a:r>
            <a:r>
              <a:rPr lang="en-US" dirty="0" err="1" smtClean="0">
                <a:solidFill>
                  <a:srgbClr val="FFFF00"/>
                </a:solidFill>
              </a:rPr>
              <a:t>proprioreceptors</a:t>
            </a:r>
            <a:r>
              <a:rPr lang="en-US" dirty="0" smtClean="0">
                <a:solidFill>
                  <a:srgbClr val="FFFF00"/>
                </a:solidFill>
              </a:rPr>
              <a:t> in joints and muscle – excitation of respiratory center (passive movements &amp; severed nerves)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hypoxic muscles, variations in 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Interrelation Between Chemical and Nervous Factors</a:t>
            </a:r>
          </a:p>
        </p:txBody>
      </p:sp>
      <p:sp>
        <p:nvSpPr>
          <p:cNvPr id="90931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09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occasionally the nervous respiratory control signals are either too strong or too weak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chemical factors play a significant role in the final adjustment of respiration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 in alveolar ventilation – decreases arterial P</a:t>
            </a:r>
            <a:r>
              <a:rPr lang="en-US" cap="small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below normal at the onset of exercise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150" y="609600"/>
            <a:ext cx="5988050" cy="5726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" descr="Untitled-6.jpg"/>
          <p:cNvPicPr>
            <a:picLocks noChangeAspect="1"/>
          </p:cNvPicPr>
          <p:nvPr/>
        </p:nvPicPr>
        <p:blipFill>
          <a:blip r:embed="rId2" cstate="print"/>
          <a:srcRect l="50000" t="6693" r="3333" b="2945"/>
          <a:stretch>
            <a:fillRect/>
          </a:stretch>
        </p:blipFill>
        <p:spPr bwMode="auto">
          <a:xfrm>
            <a:off x="2514600" y="381000"/>
            <a:ext cx="480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:\SCContent\9781416045748\graphics\fullsize\S9781416045748-041-f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0927"/>
            <a:ext cx="5250188" cy="63484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 descr="Untitled-7.jpg"/>
          <p:cNvPicPr>
            <a:picLocks noChangeAspect="1"/>
          </p:cNvPicPr>
          <p:nvPr/>
        </p:nvPicPr>
        <p:blipFill>
          <a:blip r:embed="rId2" cstate="print"/>
          <a:srcRect l="7483" t="3116" r="3230" b="3116"/>
          <a:stretch>
            <a:fillRect/>
          </a:stretch>
        </p:blipFill>
        <p:spPr bwMode="auto">
          <a:xfrm>
            <a:off x="2895600" y="134938"/>
            <a:ext cx="44196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5334000" y="1371600"/>
            <a:ext cx="3378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r-HR" sz="1600">
                <a:solidFill>
                  <a:schemeClr val="bg2"/>
                </a:solidFill>
              </a:rPr>
              <a:t>- neurogeni pomak ventilacijske</a:t>
            </a:r>
          </a:p>
          <a:p>
            <a:r>
              <a:rPr lang="hr-HR" sz="1600">
                <a:solidFill>
                  <a:schemeClr val="bg2"/>
                </a:solidFill>
              </a:rPr>
              <a:t>krivulje</a:t>
            </a:r>
          </a:p>
          <a:p>
            <a:r>
              <a:rPr lang="hr-HR" sz="1600">
                <a:solidFill>
                  <a:schemeClr val="bg2"/>
                </a:solidFill>
              </a:rPr>
              <a:t>- zadržavanje oblika krivulje (funkcije)</a:t>
            </a:r>
            <a:endParaRPr lang="en-GB" sz="16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brain's ability to shift the </a:t>
            </a:r>
            <a:r>
              <a:rPr lang="en-US" dirty="0" err="1" smtClean="0">
                <a:solidFill>
                  <a:srgbClr val="FFFF00"/>
                </a:solidFill>
              </a:rPr>
              <a:t>ventilatory</a:t>
            </a:r>
            <a:r>
              <a:rPr lang="en-US" dirty="0" smtClean="0">
                <a:solidFill>
                  <a:srgbClr val="FFFF00"/>
                </a:solidFill>
              </a:rPr>
              <a:t> response curve during exercise is at least partly a </a:t>
            </a:r>
            <a:r>
              <a:rPr lang="en-US" i="1" dirty="0" smtClean="0">
                <a:solidFill>
                  <a:srgbClr val="FFFF00"/>
                </a:solidFill>
              </a:rPr>
              <a:t>learned</a:t>
            </a:r>
            <a:r>
              <a:rPr lang="en-US" dirty="0" smtClean="0">
                <a:solidFill>
                  <a:srgbClr val="FFFF00"/>
                </a:solidFill>
              </a:rPr>
              <a:t> response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with repeated periods of exercise, the brain becomes progressively more able to provide the proper signals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03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0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even the cerebral cortex is involved in this learning because experiments that block only the cortex (anesthesia) also block the learned response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 Control of Respiration</a:t>
            </a:r>
          </a:p>
        </p:txBody>
      </p:sp>
      <p:sp>
        <p:nvSpPr>
          <p:cNvPr id="911363" name="Rectangle 2051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64" name="Rectangle 2052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one can hyperventilate or </a:t>
            </a:r>
            <a:r>
              <a:rPr lang="en-US" dirty="0" err="1" smtClean="0">
                <a:solidFill>
                  <a:srgbClr val="FFFF00"/>
                </a:solidFill>
              </a:rPr>
              <a:t>hypoventilate</a:t>
            </a:r>
            <a:r>
              <a:rPr lang="en-US" dirty="0" smtClean="0">
                <a:solidFill>
                  <a:srgbClr val="FFFF00"/>
                </a:solidFill>
              </a:rPr>
              <a:t> to such an extent that serious derangements in P</a:t>
            </a:r>
            <a:r>
              <a:rPr lang="en-US" cap="small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pH, and P</a:t>
            </a:r>
            <a:r>
              <a:rPr lang="en-US" cap="small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can occur in the blood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directly from the cortex or other higher centers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Dorsal Respiratory Group</a:t>
            </a:r>
          </a:p>
        </p:txBody>
      </p:sp>
      <p:sp>
        <p:nvSpPr>
          <p:cNvPr id="88473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47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control of inspiration &amp; respiratory rhythm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nucleus of the </a:t>
            </a:r>
            <a:r>
              <a:rPr lang="en-US" dirty="0" err="1" smtClean="0">
                <a:solidFill>
                  <a:srgbClr val="FFFF00"/>
                </a:solidFill>
              </a:rPr>
              <a:t>tractus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solitarius</a:t>
            </a:r>
            <a:r>
              <a:rPr lang="en-US" dirty="0" smtClean="0">
                <a:solidFill>
                  <a:srgbClr val="FFFF00"/>
                </a:solidFill>
              </a:rPr>
              <a:t> and reticular substance (</a:t>
            </a:r>
            <a:r>
              <a:rPr lang="en-US" dirty="0" err="1" smtClean="0">
                <a:solidFill>
                  <a:srgbClr val="FFFF00"/>
                </a:solidFill>
              </a:rPr>
              <a:t>vagus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 err="1" smtClean="0">
                <a:solidFill>
                  <a:srgbClr val="FFFF00"/>
                </a:solidFill>
              </a:rPr>
              <a:t>glossopharyngeus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peripheral </a:t>
            </a:r>
            <a:r>
              <a:rPr lang="en-US" dirty="0" err="1" smtClean="0">
                <a:solidFill>
                  <a:srgbClr val="FFFF00"/>
                </a:solidFill>
              </a:rPr>
              <a:t>chemoreceptors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baroreceptors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receptors in the lungs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Irritant Receptors in the Airways</a:t>
            </a:r>
          </a:p>
        </p:txBody>
      </p:sp>
      <p:sp>
        <p:nvSpPr>
          <p:cNvPr id="9123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2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epithelium of the trachea, bronchi, and bronchioles is supplied with sensory nerve endings called pulmonary irritant receptors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cause coughing and sneezing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Lung "J Receptors"</a:t>
            </a:r>
          </a:p>
        </p:txBody>
      </p:sp>
      <p:sp>
        <p:nvSpPr>
          <p:cNvPr id="913411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34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few sensory nerve endings in the alveolar walls in juxtaposition to the pulmonary capillaries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stimulated when the pulmonary capillaries become engorged with blood or when pulmonary edema occurs (heart failure)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their excitation may give the person a feeling of </a:t>
            </a:r>
            <a:r>
              <a:rPr lang="en-US" dirty="0" err="1" smtClean="0">
                <a:solidFill>
                  <a:srgbClr val="FFFF00"/>
                </a:solidFill>
              </a:rPr>
              <a:t>dyspnea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 of Brain Edema</a:t>
            </a:r>
          </a:p>
        </p:txBody>
      </p:sp>
      <p:sp>
        <p:nvSpPr>
          <p:cNvPr id="914435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4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depressed or even inactivated respiratory center by acute brain edema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resulting from brain concussion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therapy: intravenous injection of hypertonic solutions such as highly concentrated </a:t>
            </a:r>
            <a:r>
              <a:rPr lang="en-US" dirty="0" err="1" smtClean="0">
                <a:solidFill>
                  <a:srgbClr val="FFFF00"/>
                </a:solidFill>
              </a:rPr>
              <a:t>mannitol</a:t>
            </a:r>
            <a:r>
              <a:rPr lang="en-US" dirty="0" smtClean="0">
                <a:solidFill>
                  <a:srgbClr val="FFFF00"/>
                </a:solidFill>
              </a:rPr>
              <a:t> solution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Anesthesia</a:t>
            </a:r>
          </a:p>
        </p:txBody>
      </p:sp>
      <p:sp>
        <p:nvSpPr>
          <p:cNvPr id="915459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54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overdosage</a:t>
            </a:r>
            <a:r>
              <a:rPr lang="en-US" dirty="0" smtClean="0">
                <a:solidFill>
                  <a:srgbClr val="FFFF00"/>
                </a:solidFill>
              </a:rPr>
              <a:t> with anesthetics or narcotics – respiratory arrest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sodium pentobarbital, halothane &amp; morphine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Periodic Breathing</a:t>
            </a: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occurs in a number of disease conditions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person breathes deeply for a short interval and then breathes slightly or not at all for an additional interval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most common – </a:t>
            </a:r>
            <a:r>
              <a:rPr lang="en-US" dirty="0" err="1" smtClean="0">
                <a:solidFill>
                  <a:srgbClr val="FFFF00"/>
                </a:solidFill>
              </a:rPr>
              <a:t>Cheyne</a:t>
            </a:r>
            <a:r>
              <a:rPr lang="en-US" dirty="0" smtClean="0">
                <a:solidFill>
                  <a:srgbClr val="FFFF00"/>
                </a:solidFill>
              </a:rPr>
              <a:t>-Stokes breathing (slowly waxing and waning respiration occurring about every 40 to 60 seconds)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D:\SCContent\9781416045748\graphics\fullsize\S9781416045748-041-f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8" y="1490479"/>
            <a:ext cx="7281862" cy="3995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 Mechanism of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Cheyne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-Stokes Breathing</a:t>
            </a:r>
          </a:p>
        </p:txBody>
      </p:sp>
      <p:sp>
        <p:nvSpPr>
          <p:cNvPr id="91750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7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057400"/>
            <a:ext cx="8001000" cy="4800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it takes few seconds before the pulmonary blood can be transported to the brain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under normal conditions, this mechanism is highly "damped"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long delay occurs for transport of blood from the lungs to the brain (severe cardiac failure)</a:t>
            </a:r>
          </a:p>
          <a:p>
            <a:pPr marL="609600" indent="-609600" eaLnBrk="1" hangingPunct="1">
              <a:buFont typeface="Wingdings" pitchFamily="2" charset="2"/>
              <a:buAutoNum type="arabicParenR"/>
              <a:defRPr/>
            </a:pPr>
            <a:r>
              <a:rPr lang="en-US" dirty="0" smtClean="0">
                <a:solidFill>
                  <a:srgbClr val="FFFF00"/>
                </a:solidFill>
              </a:rPr>
              <a:t>increased negative feedback gain (brain damage – a prelude to death)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Sleep Apnea</a:t>
            </a: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981200"/>
            <a:ext cx="8001000" cy="4876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apnea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absence of spontaneous breathing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occasional apneas occur during normal sleep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in persons with sleep apnea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dirty="0" smtClean="0">
                <a:solidFill>
                  <a:srgbClr val="FFFF00"/>
                </a:solidFill>
              </a:rPr>
              <a:t>frequency and duration are greatly increased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occurring 300 to 500 times each night, lasting for 10 seconds or longer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09600" indent="-609600" eaLnBrk="1" hangingPunct="1">
              <a:buFont typeface="Wingdings" pitchFamily="2" charset="2"/>
              <a:buChar char="q"/>
            </a:pPr>
            <a:r>
              <a:rPr lang="en-US" dirty="0" smtClean="0">
                <a:solidFill>
                  <a:srgbClr val="FFFF00"/>
                </a:solidFill>
              </a:rPr>
              <a:t>obstruction of the upper airways or impaired CNS respiratory drive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Obstructive Sleep Apnea</a:t>
            </a: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caused by blockage of the upper airway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muscles of the pharynx normally keep passage open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during sleep, these muscles usually relax 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 airway passage remains open enough to permit adequate airflow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5105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some individuals have an especially narrow passage, and relaxation of these muscles during sleep causes the pharynx to completely close so that air cannot flow into the lungs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loud snoring and labored breathing occur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apnea   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</a:t>
            </a:r>
            <a:r>
              <a:rPr lang="en-US" dirty="0" smtClean="0">
                <a:solidFill>
                  <a:srgbClr val="FFFF00"/>
                </a:solidFill>
              </a:rPr>
              <a:t> P</a:t>
            </a:r>
            <a:r>
              <a:rPr lang="en-US" sz="2000" dirty="0" smtClean="0">
                <a:solidFill>
                  <a:srgbClr val="FFFF00"/>
                </a:solidFill>
              </a:rPr>
              <a:t>CO</a:t>
            </a:r>
            <a:r>
              <a:rPr lang="en-US" baseline="-25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</a:t>
            </a:r>
            <a:r>
              <a:rPr lang="en-US" dirty="0" smtClean="0">
                <a:solidFill>
                  <a:srgbClr val="FFFF00"/>
                </a:solidFill>
              </a:rPr>
              <a:t>great stimulation of respiration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 </a:t>
            </a:r>
            <a:r>
              <a:rPr lang="en-US" dirty="0" smtClean="0">
                <a:solidFill>
                  <a:srgbClr val="FFFF00"/>
                </a:solidFill>
              </a:rPr>
              <a:t>fragmented, restless sleep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 </a:t>
            </a:r>
            <a:r>
              <a:rPr lang="en-US" dirty="0" smtClean="0">
                <a:solidFill>
                  <a:srgbClr val="FFFF00"/>
                </a:solidFill>
              </a:rPr>
              <a:t>excessive daytime drowsiness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 &amp; </a:t>
            </a:r>
            <a:r>
              <a:rPr lang="en-US" dirty="0" smtClean="0">
                <a:solidFill>
                  <a:srgbClr val="FFFF00"/>
                </a:solidFill>
              </a:rPr>
              <a:t>increased sympathetic activity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7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43000" y="609600"/>
            <a:ext cx="8001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Rhythmical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Discharges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5763" name="Rectangle 1027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5764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transection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experiment (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 </a:t>
            </a:r>
            <a:r>
              <a:rPr lang="en-US" dirty="0" smtClean="0">
                <a:solidFill>
                  <a:srgbClr val="FFFF00"/>
                </a:solidFill>
              </a:rPr>
              <a:t>repetitive bursts of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neuronal action potentials</a:t>
            </a:r>
            <a:r>
              <a:rPr lang="en-US" dirty="0" smtClean="0">
                <a:solidFill>
                  <a:srgbClr val="FFFF00"/>
                </a:solidFill>
                <a:sym typeface="Wingdings"/>
              </a:rPr>
              <a:t>)</a:t>
            </a:r>
            <a:endParaRPr lang="en-US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cause is unknown – </a:t>
            </a:r>
            <a:r>
              <a:rPr lang="en-US" dirty="0" err="1" smtClean="0">
                <a:solidFill>
                  <a:srgbClr val="FFFF00"/>
                </a:solidFill>
              </a:rPr>
              <a:t>prof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  <a:r>
              <a:rPr lang="en-US" dirty="0" err="1" smtClean="0">
                <a:solidFill>
                  <a:srgbClr val="FFFF00"/>
                </a:solidFill>
              </a:rPr>
              <a:t>Đogaš</a:t>
            </a:r>
            <a:r>
              <a:rPr lang="en-US" dirty="0" smtClean="0">
                <a:solidFill>
                  <a:srgbClr val="FFFF00"/>
                </a:solidFill>
              </a:rPr>
              <a:t>!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u="sng" dirty="0" smtClean="0">
                <a:solidFill>
                  <a:srgbClr val="FFFF00"/>
                </a:solidFill>
              </a:rPr>
              <a:t>neural networks</a:t>
            </a:r>
            <a:r>
              <a:rPr lang="en-US" dirty="0" smtClean="0">
                <a:solidFill>
                  <a:srgbClr val="FFFF00"/>
                </a:solidFill>
              </a:rPr>
              <a:t>, neurons from adjacent areas of the medulla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hr-HR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752600"/>
            <a:ext cx="8001000" cy="49530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in older, obese persons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nasal obstruction, a very large tongue, enlarged tonsils, or shapes of the palate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therapy:</a:t>
            </a: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surgical removal of excess fat tissue at the back of the throat (</a:t>
            </a:r>
            <a:r>
              <a:rPr lang="en-US" sz="2400" dirty="0" err="1" smtClean="0">
                <a:solidFill>
                  <a:srgbClr val="FFFF00"/>
                </a:solidFill>
              </a:rPr>
              <a:t>uvulopalatopharyngoplasty</a:t>
            </a:r>
            <a:r>
              <a:rPr lang="en-US" sz="2400" dirty="0" smtClean="0">
                <a:solidFill>
                  <a:srgbClr val="FFFF00"/>
                </a:solidFill>
              </a:rPr>
              <a:t>), enlarged tonsils or adenoids, or creation of opening in the trachea (</a:t>
            </a:r>
            <a:r>
              <a:rPr lang="en-US" sz="2400" dirty="0" err="1" smtClean="0">
                <a:solidFill>
                  <a:srgbClr val="FFFF00"/>
                </a:solidFill>
              </a:rPr>
              <a:t>tracheostomy</a:t>
            </a:r>
            <a:r>
              <a:rPr lang="en-US" sz="2400" dirty="0" smtClean="0">
                <a:solidFill>
                  <a:srgbClr val="FFFF00"/>
                </a:solidFill>
              </a:rPr>
              <a:t>) to bypass the obstructed airway during sleep</a:t>
            </a:r>
          </a:p>
          <a:p>
            <a:pPr marL="1009650" lvl="1" indent="-609600" eaLnBrk="1" hangingPunct="1">
              <a:buFont typeface="+mj-lt"/>
              <a:buAutoNum type="arabicParenR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nasal ventilation with continuous positive airway pressure (CPAP)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"Central" Sleep Apnea</a:t>
            </a:r>
          </a:p>
        </p:txBody>
      </p:sp>
      <p:sp>
        <p:nvSpPr>
          <p:cNvPr id="916483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6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1600200"/>
            <a:ext cx="8001000" cy="52578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central nervous system drive to the </a:t>
            </a:r>
            <a:r>
              <a:rPr lang="en-US" dirty="0" err="1" smtClean="0">
                <a:solidFill>
                  <a:srgbClr val="FFFF00"/>
                </a:solidFill>
              </a:rPr>
              <a:t>ventilatory</a:t>
            </a:r>
            <a:r>
              <a:rPr lang="en-US" dirty="0" smtClean="0">
                <a:solidFill>
                  <a:srgbClr val="FFFF00"/>
                </a:solidFill>
              </a:rPr>
              <a:t> muscles transiently ceases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causes: </a:t>
            </a: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i="1" dirty="0" smtClean="0">
                <a:solidFill>
                  <a:srgbClr val="FFFF00"/>
                </a:solidFill>
              </a:rPr>
              <a:t>damage to the central respiratory centers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1009650" lvl="1" indent="-609600" eaLnBrk="1" hangingPunct="1">
              <a:buFont typeface="Wingdings" pitchFamily="2" charset="2"/>
              <a:buChar char="q"/>
              <a:defRPr/>
            </a:pPr>
            <a:r>
              <a:rPr lang="en-US" sz="2800" i="1" dirty="0" smtClean="0">
                <a:solidFill>
                  <a:srgbClr val="FFFF00"/>
                </a:solidFill>
              </a:rPr>
              <a:t>abnormalities of the respiratory neuromuscular apparatus</a:t>
            </a:r>
            <a:endParaRPr lang="en-US" sz="2800" dirty="0" smtClean="0">
              <a:solidFill>
                <a:srgbClr val="FFFF00"/>
              </a:solidFill>
            </a:endParaRP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may have decreased ventilation when they are awake, although they are fully capable of normal voluntary breathing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caused by stroke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-s2.0-S156990480800133X-g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1" y="1705831"/>
            <a:ext cx="6248400" cy="40091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"Ramp" Signal</a:t>
            </a:r>
            <a:endParaRPr 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6787" name="Rectangle 3"/>
          <p:cNvSpPr>
            <a:spLocks noChangeArrowheads="1"/>
          </p:cNvSpPr>
          <p:nvPr/>
        </p:nvSpPr>
        <p:spPr bwMode="auto">
          <a:xfrm>
            <a:off x="1219200" y="5181600"/>
            <a:ext cx="601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AutoNum type="arabicParenR"/>
              <a:defRPr/>
            </a:pPr>
            <a:endParaRPr lang="hr-HR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867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3000" y="2438400"/>
            <a:ext cx="8001000" cy="4419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transmitted to the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muscles (diaphragm)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it begins weakly and increases steadily in a ramp manner for about 2 s, ceases abruptly for approximately the next 3 s</a:t>
            </a:r>
          </a:p>
          <a:p>
            <a:pPr marL="609600" indent="-609600" eaLnBrk="1" hangingPunct="1">
              <a:buFont typeface="Wingdings" pitchFamily="2" charset="2"/>
              <a:buChar char="q"/>
              <a:defRPr/>
            </a:pPr>
            <a:r>
              <a:rPr lang="en-US" dirty="0" smtClean="0">
                <a:solidFill>
                  <a:srgbClr val="FFFF00"/>
                </a:solidFill>
              </a:rPr>
              <a:t>“ramp signal” – causes a steady increase in the volume of the lungs during inspiration, rather than </a:t>
            </a:r>
            <a:r>
              <a:rPr lang="en-US" dirty="0" err="1" smtClean="0">
                <a:solidFill>
                  <a:srgbClr val="FFFF00"/>
                </a:solidFill>
              </a:rPr>
              <a:t>inspiratory</a:t>
            </a:r>
            <a:r>
              <a:rPr lang="en-US" dirty="0" smtClean="0">
                <a:solidFill>
                  <a:srgbClr val="FFFF00"/>
                </a:solidFill>
              </a:rPr>
              <a:t> gasps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ihms9096f2.jpg"/>
          <p:cNvPicPr>
            <a:picLocks noChangeAspect="1"/>
          </p:cNvPicPr>
          <p:nvPr/>
        </p:nvPicPr>
        <p:blipFill>
          <a:blip r:embed="rId2" cstate="print"/>
          <a:srcRect t="22727" r="45313"/>
          <a:stretch>
            <a:fillRect/>
          </a:stretch>
        </p:blipFill>
        <p:spPr>
          <a:xfrm>
            <a:off x="2438400" y="1034143"/>
            <a:ext cx="4953000" cy="48114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5521</TotalTime>
  <Words>1660</Words>
  <Application>Microsoft Office PowerPoint</Application>
  <PresentationFormat>On-screen Show (4:3)</PresentationFormat>
  <Paragraphs>158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Azure</vt:lpstr>
      <vt:lpstr>Regulation of Respiration</vt:lpstr>
      <vt:lpstr>Slide 2</vt:lpstr>
      <vt:lpstr>Respiratory Center</vt:lpstr>
      <vt:lpstr>Slide 4</vt:lpstr>
      <vt:lpstr>Dorsal Respiratory Group</vt:lpstr>
      <vt:lpstr>Rhythmical Inspiratory Discharges</vt:lpstr>
      <vt:lpstr>Slide 7</vt:lpstr>
      <vt:lpstr>Inspiratory "Ramp" Signal</vt:lpstr>
      <vt:lpstr>Slide 9</vt:lpstr>
      <vt:lpstr>Slide 10</vt:lpstr>
      <vt:lpstr>Pneumotaxic Center</vt:lpstr>
      <vt:lpstr>Ventral Respiratory Group</vt:lpstr>
      <vt:lpstr>The Hering-Breuer Inflation Reflex</vt:lpstr>
      <vt:lpstr>Slide 14</vt:lpstr>
      <vt:lpstr>Chemical Control of Respiration</vt:lpstr>
      <vt:lpstr>Direct Chemical Control</vt:lpstr>
      <vt:lpstr>Slide 17</vt:lpstr>
      <vt:lpstr>Influence of H+  </vt:lpstr>
      <vt:lpstr>Influence of PCO2</vt:lpstr>
      <vt:lpstr>Slide 20</vt:lpstr>
      <vt:lpstr>Decreased Stimulatory Effect of CO2</vt:lpstr>
      <vt:lpstr>Quantitative Effects of PCO2 and H+ on Alveolar Ventilation </vt:lpstr>
      <vt:lpstr>Slide 23</vt:lpstr>
      <vt:lpstr>Slide 24</vt:lpstr>
      <vt:lpstr>Direct Effect of O2  </vt:lpstr>
      <vt:lpstr>Peripheral Chemoreceptor System – Role of Oxygen</vt:lpstr>
      <vt:lpstr>Slide 27</vt:lpstr>
      <vt:lpstr>Slide 28</vt:lpstr>
      <vt:lpstr>Slide 29</vt:lpstr>
      <vt:lpstr>Slide 30</vt:lpstr>
      <vt:lpstr>Influence of  CO2 &amp; H+ on Chemoreceptors</vt:lpstr>
      <vt:lpstr>Basic Mechanism of Stimulation of the Chemoreceptors by Oxygen  </vt:lpstr>
      <vt:lpstr>Slide 33</vt:lpstr>
      <vt:lpstr>Slide 34</vt:lpstr>
      <vt:lpstr>Phenomenon of Acclimatization</vt:lpstr>
      <vt:lpstr>Composite Effects of PCO2, pH &amp; PO2 on Alveolar Ventilation</vt:lpstr>
      <vt:lpstr>Slide 37</vt:lpstr>
      <vt:lpstr>Slide 38</vt:lpstr>
      <vt:lpstr>Regulation of Respiration During Exercise</vt:lpstr>
      <vt:lpstr>Slide 40</vt:lpstr>
      <vt:lpstr>What causes the increased ventilation during exercise?</vt:lpstr>
      <vt:lpstr>Interrelation Between Chemical and Nervous Factors</vt:lpstr>
      <vt:lpstr>Slide 43</vt:lpstr>
      <vt:lpstr>Slide 44</vt:lpstr>
      <vt:lpstr>Slide 45</vt:lpstr>
      <vt:lpstr>Slide 46</vt:lpstr>
      <vt:lpstr>Slide 47</vt:lpstr>
      <vt:lpstr>Slide 48</vt:lpstr>
      <vt:lpstr>Voluntary Control of Respiration</vt:lpstr>
      <vt:lpstr>Effect of Irritant Receptors in the Airways</vt:lpstr>
      <vt:lpstr>Function of Lung "J Receptors"</vt:lpstr>
      <vt:lpstr>Effect of Brain Edema</vt:lpstr>
      <vt:lpstr>Anesthesia</vt:lpstr>
      <vt:lpstr>Periodic Breathing</vt:lpstr>
      <vt:lpstr>Slide 55</vt:lpstr>
      <vt:lpstr>Basic Mechanism of Cheyne-Stokes Breathing</vt:lpstr>
      <vt:lpstr>Sleep Apnea</vt:lpstr>
      <vt:lpstr>Obstructive Sleep Apnea</vt:lpstr>
      <vt:lpstr>Slide 59</vt:lpstr>
      <vt:lpstr>Slide 60</vt:lpstr>
      <vt:lpstr>"Central" Sleep Apnea</vt:lpstr>
    </vt:vector>
  </TitlesOfParts>
  <Company>Medical College of Wisconsin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Regulacija protoka krvi u skeletnim misicima za vrijeme tjelovjezbe</dc:title>
  <dc:creator>Zoran Valic</dc:creator>
  <cp:lastModifiedBy>Zoran Valic</cp:lastModifiedBy>
  <cp:revision>775</cp:revision>
  <dcterms:created xsi:type="dcterms:W3CDTF">2002-11-17T08:56:46Z</dcterms:created>
  <dcterms:modified xsi:type="dcterms:W3CDTF">2012-11-14T21:02:12Z</dcterms:modified>
</cp:coreProperties>
</file>