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2" r:id="rId2"/>
    <p:sldId id="265" r:id="rId3"/>
    <p:sldId id="263" r:id="rId4"/>
    <p:sldId id="264" r:id="rId5"/>
    <p:sldId id="288" r:id="rId6"/>
    <p:sldId id="270" r:id="rId7"/>
    <p:sldId id="289" r:id="rId8"/>
    <p:sldId id="271" r:id="rId9"/>
    <p:sldId id="292" r:id="rId10"/>
    <p:sldId id="293" r:id="rId11"/>
    <p:sldId id="269"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6" r:id="rId26"/>
    <p:sldId id="286" r:id="rId27"/>
    <p:sldId id="291" r:id="rId28"/>
    <p:sldId id="287" r:id="rId29"/>
    <p:sldId id="294" r:id="rId30"/>
    <p:sldId id="268" r:id="rId31"/>
    <p:sldId id="26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441" autoAdjust="0"/>
  </p:normalViewPr>
  <p:slideViewPr>
    <p:cSldViewPr>
      <p:cViewPr varScale="1">
        <p:scale>
          <a:sx n="59" d="100"/>
          <a:sy n="59" d="100"/>
        </p:scale>
        <p:origin x="-475" y="-67"/>
      </p:cViewPr>
      <p:guideLst>
        <p:guide orient="horz" pos="2160"/>
        <p:guide pos="2880"/>
      </p:guideLst>
    </p:cSldViewPr>
  </p:slideViewPr>
  <p:outlineViewPr>
    <p:cViewPr>
      <p:scale>
        <a:sx n="33" d="100"/>
        <a:sy n="33" d="100"/>
      </p:scale>
      <p:origin x="0" y="16613"/>
    </p:cViewPr>
    <p:sldLst>
      <p:sld r:id="rId1" collapse="1"/>
    </p:sldLst>
  </p:outlineViewPr>
  <p:notesTextViewPr>
    <p:cViewPr>
      <p:scale>
        <a:sx n="1" d="1"/>
        <a:sy n="1" d="1"/>
      </p:scale>
      <p:origin x="0" y="0"/>
    </p:cViewPr>
  </p:notesTextViewPr>
  <p:sorterViewPr>
    <p:cViewPr>
      <p:scale>
        <a:sx n="100" d="100"/>
        <a:sy n="100" d="100"/>
      </p:scale>
      <p:origin x="0" y="8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E1161-A6D9-4E1D-AE96-C83485DEF055}" type="datetimeFigureOut">
              <a:rPr lang="en-US" smtClean="0"/>
              <a:pPr/>
              <a:t>5/10/2015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6D4AF-7F62-422D-9C35-42AABF6F449C}" type="slidenum">
              <a:rPr lang="en-US" smtClean="0"/>
              <a:pPr/>
              <a:t>‹#›</a:t>
            </a:fld>
            <a:endParaRPr lang="en-US"/>
          </a:p>
        </p:txBody>
      </p:sp>
    </p:spTree>
    <p:extLst>
      <p:ext uri="{BB962C8B-B14F-4D97-AF65-F5344CB8AC3E}">
        <p14:creationId xmlns:p14="http://schemas.microsoft.com/office/powerpoint/2010/main" val="292522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a:t>
            </a:fld>
            <a:endParaRPr lang="en-US"/>
          </a:p>
        </p:txBody>
      </p:sp>
    </p:spTree>
    <p:extLst>
      <p:ext uri="{BB962C8B-B14F-4D97-AF65-F5344CB8AC3E}">
        <p14:creationId xmlns:p14="http://schemas.microsoft.com/office/powerpoint/2010/main" val="247801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10</a:t>
            </a:fld>
            <a:endParaRPr lang="en-US"/>
          </a:p>
        </p:txBody>
      </p:sp>
    </p:spTree>
    <p:extLst>
      <p:ext uri="{BB962C8B-B14F-4D97-AF65-F5344CB8AC3E}">
        <p14:creationId xmlns:p14="http://schemas.microsoft.com/office/powerpoint/2010/main" val="70972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11</a:t>
            </a:fld>
            <a:endParaRPr lang="en-US"/>
          </a:p>
        </p:txBody>
      </p:sp>
    </p:spTree>
    <p:extLst>
      <p:ext uri="{BB962C8B-B14F-4D97-AF65-F5344CB8AC3E}">
        <p14:creationId xmlns:p14="http://schemas.microsoft.com/office/powerpoint/2010/main" val="349219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12</a:t>
            </a:fld>
            <a:endParaRPr lang="en-US"/>
          </a:p>
        </p:txBody>
      </p:sp>
    </p:spTree>
    <p:extLst>
      <p:ext uri="{BB962C8B-B14F-4D97-AF65-F5344CB8AC3E}">
        <p14:creationId xmlns:p14="http://schemas.microsoft.com/office/powerpoint/2010/main" val="376515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13</a:t>
            </a:fld>
            <a:endParaRPr lang="en-US"/>
          </a:p>
        </p:txBody>
      </p:sp>
    </p:spTree>
    <p:extLst>
      <p:ext uri="{BB962C8B-B14F-4D97-AF65-F5344CB8AC3E}">
        <p14:creationId xmlns:p14="http://schemas.microsoft.com/office/powerpoint/2010/main" val="386457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14</a:t>
            </a:fld>
            <a:endParaRPr lang="en-US"/>
          </a:p>
        </p:txBody>
      </p:sp>
    </p:spTree>
    <p:extLst>
      <p:ext uri="{BB962C8B-B14F-4D97-AF65-F5344CB8AC3E}">
        <p14:creationId xmlns:p14="http://schemas.microsoft.com/office/powerpoint/2010/main" val="302809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15</a:t>
            </a:fld>
            <a:endParaRPr lang="en-US"/>
          </a:p>
        </p:txBody>
      </p:sp>
    </p:spTree>
    <p:extLst>
      <p:ext uri="{BB962C8B-B14F-4D97-AF65-F5344CB8AC3E}">
        <p14:creationId xmlns:p14="http://schemas.microsoft.com/office/powerpoint/2010/main" val="3135276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16</a:t>
            </a:fld>
            <a:endParaRPr lang="en-US"/>
          </a:p>
        </p:txBody>
      </p:sp>
    </p:spTree>
    <p:extLst>
      <p:ext uri="{BB962C8B-B14F-4D97-AF65-F5344CB8AC3E}">
        <p14:creationId xmlns:p14="http://schemas.microsoft.com/office/powerpoint/2010/main" val="79786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17</a:t>
            </a:fld>
            <a:endParaRPr lang="en-US"/>
          </a:p>
        </p:txBody>
      </p:sp>
    </p:spTree>
    <p:extLst>
      <p:ext uri="{BB962C8B-B14F-4D97-AF65-F5344CB8AC3E}">
        <p14:creationId xmlns:p14="http://schemas.microsoft.com/office/powerpoint/2010/main" val="1585843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18</a:t>
            </a:fld>
            <a:endParaRPr lang="en-US"/>
          </a:p>
        </p:txBody>
      </p:sp>
    </p:spTree>
    <p:extLst>
      <p:ext uri="{BB962C8B-B14F-4D97-AF65-F5344CB8AC3E}">
        <p14:creationId xmlns:p14="http://schemas.microsoft.com/office/powerpoint/2010/main" val="199810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19</a:t>
            </a:fld>
            <a:endParaRPr lang="en-US"/>
          </a:p>
        </p:txBody>
      </p:sp>
    </p:spTree>
    <p:extLst>
      <p:ext uri="{BB962C8B-B14F-4D97-AF65-F5344CB8AC3E}">
        <p14:creationId xmlns:p14="http://schemas.microsoft.com/office/powerpoint/2010/main" val="352067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a:t>
            </a:fld>
            <a:endParaRPr lang="en-US"/>
          </a:p>
        </p:txBody>
      </p:sp>
    </p:spTree>
    <p:extLst>
      <p:ext uri="{BB962C8B-B14F-4D97-AF65-F5344CB8AC3E}">
        <p14:creationId xmlns:p14="http://schemas.microsoft.com/office/powerpoint/2010/main" val="3810654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20</a:t>
            </a:fld>
            <a:endParaRPr lang="en-US"/>
          </a:p>
        </p:txBody>
      </p:sp>
    </p:spTree>
    <p:extLst>
      <p:ext uri="{BB962C8B-B14F-4D97-AF65-F5344CB8AC3E}">
        <p14:creationId xmlns:p14="http://schemas.microsoft.com/office/powerpoint/2010/main" val="368500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21</a:t>
            </a:fld>
            <a:endParaRPr lang="en-US"/>
          </a:p>
        </p:txBody>
      </p:sp>
    </p:spTree>
    <p:extLst>
      <p:ext uri="{BB962C8B-B14F-4D97-AF65-F5344CB8AC3E}">
        <p14:creationId xmlns:p14="http://schemas.microsoft.com/office/powerpoint/2010/main" val="50201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22</a:t>
            </a:fld>
            <a:endParaRPr lang="en-US"/>
          </a:p>
        </p:txBody>
      </p:sp>
    </p:spTree>
    <p:extLst>
      <p:ext uri="{BB962C8B-B14F-4D97-AF65-F5344CB8AC3E}">
        <p14:creationId xmlns:p14="http://schemas.microsoft.com/office/powerpoint/2010/main" val="4236180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23</a:t>
            </a:fld>
            <a:endParaRPr lang="en-US"/>
          </a:p>
        </p:txBody>
      </p:sp>
    </p:spTree>
    <p:extLst>
      <p:ext uri="{BB962C8B-B14F-4D97-AF65-F5344CB8AC3E}">
        <p14:creationId xmlns:p14="http://schemas.microsoft.com/office/powerpoint/2010/main" val="4004549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24</a:t>
            </a:fld>
            <a:endParaRPr lang="en-US"/>
          </a:p>
        </p:txBody>
      </p:sp>
    </p:spTree>
    <p:extLst>
      <p:ext uri="{BB962C8B-B14F-4D97-AF65-F5344CB8AC3E}">
        <p14:creationId xmlns:p14="http://schemas.microsoft.com/office/powerpoint/2010/main" val="193958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Albert </a:t>
            </a:r>
            <a:r>
              <a:rPr lang="en-US" dirty="0" err="1" smtClean="0"/>
              <a:t>Wimsemius</a:t>
            </a:r>
            <a:endParaRPr lang="en-US" dirty="0" smtClean="0"/>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25</a:t>
            </a:fld>
            <a:endParaRPr lang="en-US"/>
          </a:p>
        </p:txBody>
      </p:sp>
    </p:spTree>
    <p:extLst>
      <p:ext uri="{BB962C8B-B14F-4D97-AF65-F5344CB8AC3E}">
        <p14:creationId xmlns:p14="http://schemas.microsoft.com/office/powerpoint/2010/main" val="3529147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26</a:t>
            </a:fld>
            <a:endParaRPr lang="en-US"/>
          </a:p>
        </p:txBody>
      </p:sp>
    </p:spTree>
    <p:extLst>
      <p:ext uri="{BB962C8B-B14F-4D97-AF65-F5344CB8AC3E}">
        <p14:creationId xmlns:p14="http://schemas.microsoft.com/office/powerpoint/2010/main" val="187862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27</a:t>
            </a:fld>
            <a:endParaRPr lang="en-US"/>
          </a:p>
        </p:txBody>
      </p:sp>
    </p:spTree>
    <p:extLst>
      <p:ext uri="{BB962C8B-B14F-4D97-AF65-F5344CB8AC3E}">
        <p14:creationId xmlns:p14="http://schemas.microsoft.com/office/powerpoint/2010/main" val="4224420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28</a:t>
            </a:fld>
            <a:endParaRPr lang="en-US"/>
          </a:p>
        </p:txBody>
      </p:sp>
    </p:spTree>
    <p:extLst>
      <p:ext uri="{BB962C8B-B14F-4D97-AF65-F5344CB8AC3E}">
        <p14:creationId xmlns:p14="http://schemas.microsoft.com/office/powerpoint/2010/main" val="4244270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29</a:t>
            </a:fld>
            <a:endParaRPr lang="en-US"/>
          </a:p>
        </p:txBody>
      </p:sp>
    </p:spTree>
    <p:extLst>
      <p:ext uri="{BB962C8B-B14F-4D97-AF65-F5344CB8AC3E}">
        <p14:creationId xmlns:p14="http://schemas.microsoft.com/office/powerpoint/2010/main" val="420264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a:t>
            </a:fld>
            <a:endParaRPr lang="en-US"/>
          </a:p>
        </p:txBody>
      </p:sp>
    </p:spTree>
    <p:extLst>
      <p:ext uri="{BB962C8B-B14F-4D97-AF65-F5344CB8AC3E}">
        <p14:creationId xmlns:p14="http://schemas.microsoft.com/office/powerpoint/2010/main" val="1609765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30</a:t>
            </a:fld>
            <a:endParaRPr lang="en-US"/>
          </a:p>
        </p:txBody>
      </p:sp>
    </p:spTree>
    <p:extLst>
      <p:ext uri="{BB962C8B-B14F-4D97-AF65-F5344CB8AC3E}">
        <p14:creationId xmlns:p14="http://schemas.microsoft.com/office/powerpoint/2010/main" val="1273914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31</a:t>
            </a:fld>
            <a:endParaRPr lang="en-US"/>
          </a:p>
        </p:txBody>
      </p:sp>
    </p:spTree>
    <p:extLst>
      <p:ext uri="{BB962C8B-B14F-4D97-AF65-F5344CB8AC3E}">
        <p14:creationId xmlns:p14="http://schemas.microsoft.com/office/powerpoint/2010/main" val="344932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a:t>
            </a:fld>
            <a:endParaRPr lang="en-US"/>
          </a:p>
        </p:txBody>
      </p:sp>
    </p:spTree>
    <p:extLst>
      <p:ext uri="{BB962C8B-B14F-4D97-AF65-F5344CB8AC3E}">
        <p14:creationId xmlns:p14="http://schemas.microsoft.com/office/powerpoint/2010/main" val="222647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a:t>
            </a:fld>
            <a:endParaRPr lang="en-US"/>
          </a:p>
        </p:txBody>
      </p:sp>
    </p:spTree>
    <p:extLst>
      <p:ext uri="{BB962C8B-B14F-4D97-AF65-F5344CB8AC3E}">
        <p14:creationId xmlns:p14="http://schemas.microsoft.com/office/powerpoint/2010/main" val="68866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6</a:t>
            </a:fld>
            <a:endParaRPr lang="en-US"/>
          </a:p>
        </p:txBody>
      </p:sp>
    </p:spTree>
    <p:extLst>
      <p:ext uri="{BB962C8B-B14F-4D97-AF65-F5344CB8AC3E}">
        <p14:creationId xmlns:p14="http://schemas.microsoft.com/office/powerpoint/2010/main" val="352349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7</a:t>
            </a:fld>
            <a:endParaRPr lang="en-US"/>
          </a:p>
        </p:txBody>
      </p:sp>
    </p:spTree>
    <p:extLst>
      <p:ext uri="{BB962C8B-B14F-4D97-AF65-F5344CB8AC3E}">
        <p14:creationId xmlns:p14="http://schemas.microsoft.com/office/powerpoint/2010/main" val="265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8</a:t>
            </a:fld>
            <a:endParaRPr lang="en-US"/>
          </a:p>
        </p:txBody>
      </p:sp>
    </p:spTree>
    <p:extLst>
      <p:ext uri="{BB962C8B-B14F-4D97-AF65-F5344CB8AC3E}">
        <p14:creationId xmlns:p14="http://schemas.microsoft.com/office/powerpoint/2010/main" val="23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9</a:t>
            </a:fld>
            <a:endParaRPr lang="en-US"/>
          </a:p>
        </p:txBody>
      </p:sp>
    </p:spTree>
    <p:extLst>
      <p:ext uri="{BB962C8B-B14F-4D97-AF65-F5344CB8AC3E}">
        <p14:creationId xmlns:p14="http://schemas.microsoft.com/office/powerpoint/2010/main" val="3801619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5705475"/>
            <a:ext cx="13843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2887" y="5705475"/>
            <a:ext cx="11033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54872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88280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423673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6638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62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p:txBody>
          <a:bodyPr/>
          <a:lstStyle/>
          <a:p>
            <a:endParaRPr lang="en-US" dirty="0">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38417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72465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47011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02227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5/10/2015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08798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fld id="{5586B75A-687E-405C-8A0B-8D00578BA2C3}" type="datetimeFigureOut">
              <a:rPr lang="en-US" smtClean="0">
                <a:solidFill>
                  <a:prstClr val="black">
                    <a:lumMod val="50000"/>
                    <a:lumOff val="50000"/>
                  </a:prstClr>
                </a:solidFill>
              </a:rPr>
              <a:pPr defTabSz="457200"/>
              <a:t>5/10/2015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1">
                <a:solidFill>
                  <a:schemeClr val="accent1"/>
                </a:solidFill>
              </a:defRPr>
            </a:lvl1pPr>
          </a:lstStyle>
          <a:p>
            <a:pPr defTabSz="457200"/>
            <a:fld id="{4FAB73BC-B049-4115-A692-8D63A059BFB8}" type="slidenum">
              <a:rPr lang="en-US" smtClean="0">
                <a:solidFill>
                  <a:srgbClr val="F0A22E"/>
                </a:solidFill>
              </a:rPr>
              <a:pPr defTabSz="457200"/>
              <a:t>‹#›</a:t>
            </a:fld>
            <a:endParaRPr lang="en-US" dirty="0">
              <a:solidFill>
                <a:srgbClr val="F0A22E"/>
              </a:solidFill>
            </a:endParaRPr>
          </a:p>
        </p:txBody>
      </p:sp>
      <p:pic>
        <p:nvPicPr>
          <p:cNvPr id="8" name="Picture 2" descr="C:\Users\USER\Desktop\Desk\3.0 GC\145x121px.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5612606"/>
            <a:ext cx="13811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01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Corporate%20Governance/PDCA%20cirkel.3gp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Singapore%20and%20democracy.3gp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Why%20Singapore%20became%20an%20economic%20success.mp4"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IGxngNNmUP0" TargetMode="External"/><Relationship Id="rId3" Type="http://schemas.openxmlformats.org/officeDocument/2006/relationships/hyperlink" Target="http://www.miguelgoede.com/Papers/Globalization_of%20(2).pdf" TargetMode="External"/><Relationship Id="rId7" Type="http://schemas.openxmlformats.org/officeDocument/2006/relationships/hyperlink" Target="https://youtu.be/ShHakZOV2T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nos.nl/artikel/2027588-winsemius-bijzonder-emotionele-uitvaart-lee-kuan-yew.html" TargetMode="External"/><Relationship Id="rId5" Type="http://schemas.openxmlformats.org/officeDocument/2006/relationships/hyperlink" Target="http://www.economist.com/blogs/economist-explains/2015/03/economist-explains-23" TargetMode="External"/><Relationship Id="rId10" Type="http://schemas.openxmlformats.org/officeDocument/2006/relationships/hyperlink" Target="https://www.youtube.com/watch?v=B3YFl-dY9Qg" TargetMode="External"/><Relationship Id="rId4" Type="http://schemas.openxmlformats.org/officeDocument/2006/relationships/hyperlink" Target="https://trulysingapore.wordpress.com/2013/05/26/dont-follow-example-of-lee-kuan-yew-follow-dr-winsemius-instead/" TargetMode="External"/><Relationship Id="rId9" Type="http://schemas.openxmlformats.org/officeDocument/2006/relationships/hyperlink" Target="https://www.youtube.com/watch?v=6JqLm1kXqv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Lee%20Kuan%20Yew%20Is%20Finally%20Dead!.mp4" TargetMode="External"/><Relationship Id="rId4" Type="http://schemas.openxmlformats.org/officeDocument/2006/relationships/hyperlink" Target="Can%20the%20U.S.%20learn%20from%20Singapore_.3g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can Curacao learn from Singapore?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6622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TODAY, Singapore</a:t>
            </a:r>
          </a:p>
          <a:p>
            <a:r>
              <a:rPr lang="en-US" dirty="0"/>
              <a:t>(1) Per capita GDP = USD 55,000 (4th highest in world)</a:t>
            </a:r>
          </a:p>
          <a:p>
            <a:r>
              <a:rPr lang="en-US" dirty="0"/>
              <a:t>(2) world class education</a:t>
            </a:r>
          </a:p>
          <a:p>
            <a:r>
              <a:rPr lang="en-US" dirty="0"/>
              <a:t>(3) Every one in six </a:t>
            </a:r>
            <a:r>
              <a:rPr lang="en-US" dirty="0" err="1"/>
              <a:t>S'porean</a:t>
            </a:r>
            <a:r>
              <a:rPr lang="en-US" dirty="0"/>
              <a:t> is a millionaire</a:t>
            </a:r>
            <a:r>
              <a:rPr lang="en-US" dirty="0" smtClean="0"/>
              <a:t>)</a:t>
            </a:r>
          </a:p>
          <a:p>
            <a:endParaRPr lang="en-US" dirty="0"/>
          </a:p>
          <a:p>
            <a:r>
              <a:rPr lang="en-US" dirty="0"/>
              <a:t>(http://www.economist.com/blogs/graphicdetail/2015/03/lee-kuan-yews-singapore)</a:t>
            </a:r>
          </a:p>
        </p:txBody>
      </p:sp>
    </p:spTree>
    <p:extLst>
      <p:ext uri="{BB962C8B-B14F-4D97-AF65-F5344CB8AC3E}">
        <p14:creationId xmlns:p14="http://schemas.microsoft.com/office/powerpoint/2010/main" val="57346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1819, East Indian Company</a:t>
            </a:r>
          </a:p>
          <a:p>
            <a:r>
              <a:rPr lang="en-US" dirty="0" smtClean="0"/>
              <a:t>Occupation by Japan in Second World War</a:t>
            </a:r>
          </a:p>
          <a:p>
            <a:r>
              <a:rPr lang="en-US" dirty="0" smtClean="0"/>
              <a:t>1960, Singapore Incorporated</a:t>
            </a:r>
          </a:p>
          <a:p>
            <a:pPr lvl="1"/>
            <a:r>
              <a:rPr lang="en-US" dirty="0" smtClean="0"/>
              <a:t>1960-1964, First Plan focusing on Industrialization</a:t>
            </a:r>
          </a:p>
          <a:p>
            <a:pPr lvl="1"/>
            <a:r>
              <a:rPr lang="en-US" dirty="0" smtClean="0"/>
              <a:t>EDB</a:t>
            </a:r>
          </a:p>
          <a:p>
            <a:r>
              <a:rPr lang="en-US" dirty="0" smtClean="0"/>
              <a:t>1965, Separation from Malaysia</a:t>
            </a:r>
          </a:p>
          <a:p>
            <a:pPr lvl="1"/>
            <a:r>
              <a:rPr lang="en-US" dirty="0" smtClean="0"/>
              <a:t>1968-1971, British naval bases closed. GDP drops 30%</a:t>
            </a:r>
          </a:p>
          <a:p>
            <a:pPr lvl="1"/>
            <a:r>
              <a:rPr lang="en-US" dirty="0" smtClean="0"/>
              <a:t>1966-1970, Second plan</a:t>
            </a:r>
          </a:p>
          <a:p>
            <a:r>
              <a:rPr lang="en-US" dirty="0" smtClean="0"/>
              <a:t>1960’s, Alliances with MNCs</a:t>
            </a:r>
          </a:p>
        </p:txBody>
      </p:sp>
    </p:spTree>
    <p:extLst>
      <p:ext uri="{BB962C8B-B14F-4D97-AF65-F5344CB8AC3E}">
        <p14:creationId xmlns:p14="http://schemas.microsoft.com/office/powerpoint/2010/main" val="311915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r>
              <a:rPr lang="en-US" dirty="0" smtClean="0"/>
              <a:t>1970s, Alliance with labor unions</a:t>
            </a:r>
          </a:p>
          <a:p>
            <a:pPr lvl="1"/>
            <a:r>
              <a:rPr lang="en-US" dirty="0" smtClean="0"/>
              <a:t>1980s, FDI in ICT, biotechnology</a:t>
            </a:r>
          </a:p>
          <a:p>
            <a:pPr lvl="1"/>
            <a:r>
              <a:rPr lang="en-US" dirty="0" smtClean="0"/>
              <a:t>1989, Strategic Economic Plan, 2020</a:t>
            </a:r>
          </a:p>
          <a:p>
            <a:pPr lvl="1"/>
            <a:r>
              <a:rPr lang="en-US" dirty="0" smtClean="0"/>
              <a:t>1990s, Alliances knowledge intensive firms. Assist locals to become MNCs</a:t>
            </a:r>
          </a:p>
          <a:p>
            <a:pPr lvl="1"/>
            <a:r>
              <a:rPr lang="en-US" dirty="0" smtClean="0"/>
              <a:t>1990s, Privatization</a:t>
            </a:r>
          </a:p>
          <a:p>
            <a:pPr lvl="1"/>
            <a:r>
              <a:rPr lang="en-US" dirty="0" smtClean="0"/>
              <a:t>1996, largest investor in the region</a:t>
            </a:r>
          </a:p>
          <a:p>
            <a:pPr lvl="1"/>
            <a:r>
              <a:rPr lang="en-US" dirty="0" smtClean="0"/>
              <a:t>2001, SARS</a:t>
            </a:r>
          </a:p>
          <a:p>
            <a:pPr lvl="1"/>
            <a:r>
              <a:rPr lang="en-US" dirty="0" smtClean="0"/>
              <a:t>2004, shift to pharmaceutical </a:t>
            </a:r>
          </a:p>
          <a:p>
            <a:pPr lvl="1"/>
            <a:r>
              <a:rPr lang="en-US" dirty="0" smtClean="0"/>
              <a:t>2007, Signs of slow down</a:t>
            </a:r>
          </a:p>
        </p:txBody>
      </p:sp>
    </p:spTree>
    <p:extLst>
      <p:ext uri="{BB962C8B-B14F-4D97-AF65-F5344CB8AC3E}">
        <p14:creationId xmlns:p14="http://schemas.microsoft.com/office/powerpoint/2010/main" val="266296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From 4.7 m to 6.5 in 40-50 years</a:t>
            </a:r>
          </a:p>
          <a:p>
            <a:r>
              <a:rPr lang="en-US" dirty="0" err="1" smtClean="0"/>
              <a:t>Gini</a:t>
            </a:r>
            <a:r>
              <a:rPr lang="en-US" dirty="0" smtClean="0"/>
              <a:t> coefficient, rather unequal society</a:t>
            </a:r>
          </a:p>
        </p:txBody>
      </p:sp>
    </p:spTree>
    <p:extLst>
      <p:ext uri="{BB962C8B-B14F-4D97-AF65-F5344CB8AC3E}">
        <p14:creationId xmlns:p14="http://schemas.microsoft.com/office/powerpoint/2010/main" val="1560305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lstStyle/>
          <a:p>
            <a:r>
              <a:rPr lang="en-US" dirty="0" smtClean="0"/>
              <a:t>Government intervention to stimulate macro economic stability</a:t>
            </a:r>
          </a:p>
          <a:p>
            <a:r>
              <a:rPr lang="en-US" dirty="0" smtClean="0"/>
              <a:t>Tax incentives FDI</a:t>
            </a:r>
          </a:p>
          <a:p>
            <a:r>
              <a:rPr lang="en-US" dirty="0" smtClean="0"/>
              <a:t>Education and Training</a:t>
            </a:r>
          </a:p>
          <a:p>
            <a:r>
              <a:rPr lang="en-US" dirty="0" smtClean="0"/>
              <a:t>Infrastructure</a:t>
            </a:r>
            <a:endParaRPr lang="en-US" dirty="0"/>
          </a:p>
        </p:txBody>
      </p:sp>
    </p:spTree>
    <p:extLst>
      <p:ext uri="{BB962C8B-B14F-4D97-AF65-F5344CB8AC3E}">
        <p14:creationId xmlns:p14="http://schemas.microsoft.com/office/powerpoint/2010/main" val="2500102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a:t>
            </a:r>
            <a:endParaRPr lang="en-US" dirty="0"/>
          </a:p>
        </p:txBody>
      </p:sp>
      <p:sp>
        <p:nvSpPr>
          <p:cNvPr id="3" name="Content Placeholder 2"/>
          <p:cNvSpPr>
            <a:spLocks noGrp="1"/>
          </p:cNvSpPr>
          <p:nvPr>
            <p:ph idx="1"/>
          </p:nvPr>
        </p:nvSpPr>
        <p:spPr/>
        <p:txBody>
          <a:bodyPr/>
          <a:lstStyle/>
          <a:p>
            <a:r>
              <a:rPr lang="en-US" dirty="0" smtClean="0"/>
              <a:t>R&amp;D</a:t>
            </a:r>
          </a:p>
          <a:p>
            <a:r>
              <a:rPr lang="en-US" dirty="0" smtClean="0"/>
              <a:t>Lack of creativity</a:t>
            </a:r>
          </a:p>
        </p:txBody>
      </p:sp>
    </p:spTree>
    <p:extLst>
      <p:ext uri="{BB962C8B-B14F-4D97-AF65-F5344CB8AC3E}">
        <p14:creationId xmlns:p14="http://schemas.microsoft.com/office/powerpoint/2010/main" val="84715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Factors</a:t>
            </a:r>
            <a:endParaRPr lang="en-US" dirty="0"/>
          </a:p>
        </p:txBody>
      </p:sp>
      <p:sp>
        <p:nvSpPr>
          <p:cNvPr id="3" name="Content Placeholder 2"/>
          <p:cNvSpPr>
            <a:spLocks noGrp="1"/>
          </p:cNvSpPr>
          <p:nvPr>
            <p:ph idx="1"/>
          </p:nvPr>
        </p:nvSpPr>
        <p:spPr/>
        <p:txBody>
          <a:bodyPr/>
          <a:lstStyle/>
          <a:p>
            <a:r>
              <a:rPr lang="en-US" dirty="0" smtClean="0"/>
              <a:t>Confucian country</a:t>
            </a:r>
          </a:p>
          <a:p>
            <a:r>
              <a:rPr lang="en-US" dirty="0" smtClean="0"/>
              <a:t>Authoritarian </a:t>
            </a:r>
            <a:r>
              <a:rPr lang="en-US" dirty="0" smtClean="0"/>
              <a:t>leadership</a:t>
            </a:r>
          </a:p>
          <a:p>
            <a:r>
              <a:rPr lang="en-US" dirty="0" smtClean="0"/>
              <a:t>Meritocracy</a:t>
            </a:r>
            <a:endParaRPr lang="en-US" dirty="0" smtClean="0"/>
          </a:p>
          <a:p>
            <a:r>
              <a:rPr lang="en-US" dirty="0" smtClean="0"/>
              <a:t>Ad hoc planning by Singapore Incorporated </a:t>
            </a:r>
          </a:p>
          <a:p>
            <a:r>
              <a:rPr lang="en-US" dirty="0" smtClean="0"/>
              <a:t>State capitalism</a:t>
            </a:r>
          </a:p>
          <a:p>
            <a:r>
              <a:rPr lang="en-US" dirty="0" smtClean="0"/>
              <a:t>Geopolitical reality</a:t>
            </a:r>
          </a:p>
          <a:p>
            <a:r>
              <a:rPr lang="en-US" dirty="0" smtClean="0"/>
              <a:t>Corruption free politics and bureaucracy</a:t>
            </a:r>
          </a:p>
        </p:txBody>
      </p:sp>
    </p:spTree>
    <p:extLst>
      <p:ext uri="{BB962C8B-B14F-4D97-AF65-F5344CB8AC3E}">
        <p14:creationId xmlns:p14="http://schemas.microsoft.com/office/powerpoint/2010/main" val="239540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91551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t>Independent nation</a:t>
            </a:r>
            <a:endParaRPr lang="en-US" sz="2800" dirty="0"/>
          </a:p>
        </p:txBody>
      </p:sp>
      <p:sp>
        <p:nvSpPr>
          <p:cNvPr id="3" name="Content Placeholder 2"/>
          <p:cNvSpPr>
            <a:spLocks noGrp="1"/>
          </p:cNvSpPr>
          <p:nvPr>
            <p:ph idx="1"/>
          </p:nvPr>
        </p:nvSpPr>
        <p:spPr/>
        <p:txBody>
          <a:bodyPr/>
          <a:lstStyle/>
          <a:p>
            <a:r>
              <a:rPr lang="en-US" dirty="0" smtClean="0"/>
              <a:t>Different mindset</a:t>
            </a:r>
          </a:p>
          <a:p>
            <a:r>
              <a:rPr lang="en-US" dirty="0" smtClean="0"/>
              <a:t>No aid</a:t>
            </a:r>
          </a:p>
          <a:p>
            <a:r>
              <a:rPr lang="en-US" dirty="0" smtClean="0"/>
              <a:t>Colonial past</a:t>
            </a:r>
          </a:p>
          <a:p>
            <a:r>
              <a:rPr lang="en-US" dirty="0" smtClean="0"/>
              <a:t>Anglo background</a:t>
            </a:r>
          </a:p>
          <a:p>
            <a:r>
              <a:rPr lang="en-US" dirty="0" smtClean="0"/>
              <a:t>US oriented</a:t>
            </a:r>
            <a:r>
              <a:rPr lang="en-US" baseline="0" dirty="0" smtClean="0"/>
              <a:t> of MNCs</a:t>
            </a:r>
            <a:endParaRPr lang="en-US" dirty="0"/>
          </a:p>
        </p:txBody>
      </p:sp>
    </p:spTree>
    <p:extLst>
      <p:ext uri="{BB962C8B-B14F-4D97-AF65-F5344CB8AC3E}">
        <p14:creationId xmlns:p14="http://schemas.microsoft.com/office/powerpoint/2010/main" val="321964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Multi-culture Society</a:t>
            </a:r>
            <a:endParaRPr lang="en-US" dirty="0"/>
          </a:p>
        </p:txBody>
      </p:sp>
      <p:sp>
        <p:nvSpPr>
          <p:cNvPr id="3" name="Content Placeholder 2"/>
          <p:cNvSpPr>
            <a:spLocks noGrp="1"/>
          </p:cNvSpPr>
          <p:nvPr>
            <p:ph idx="1"/>
          </p:nvPr>
        </p:nvSpPr>
        <p:spPr/>
        <p:txBody>
          <a:bodyPr/>
          <a:lstStyle/>
          <a:p>
            <a:r>
              <a:rPr lang="en-US" dirty="0" smtClean="0"/>
              <a:t>Ethnic issues</a:t>
            </a:r>
          </a:p>
          <a:p>
            <a:r>
              <a:rPr lang="en-US" dirty="0" smtClean="0"/>
              <a:t>Unity in diversity</a:t>
            </a:r>
            <a:endParaRPr lang="en-US" dirty="0"/>
          </a:p>
        </p:txBody>
      </p:sp>
    </p:spTree>
    <p:extLst>
      <p:ext uri="{BB962C8B-B14F-4D97-AF65-F5344CB8AC3E}">
        <p14:creationId xmlns:p14="http://schemas.microsoft.com/office/powerpoint/2010/main" val="224622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838200"/>
            <a:ext cx="6553200" cy="4914900"/>
          </a:xfrm>
        </p:spPr>
      </p:pic>
    </p:spTree>
    <p:extLst>
      <p:ext uri="{BB962C8B-B14F-4D97-AF65-F5344CB8AC3E}">
        <p14:creationId xmlns:p14="http://schemas.microsoft.com/office/powerpoint/2010/main" val="1561865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and geography</a:t>
            </a:r>
            <a:endParaRPr lang="en-US" dirty="0"/>
          </a:p>
        </p:txBody>
      </p:sp>
      <p:sp>
        <p:nvSpPr>
          <p:cNvPr id="3" name="Content Placeholder 2"/>
          <p:cNvSpPr>
            <a:spLocks noGrp="1"/>
          </p:cNvSpPr>
          <p:nvPr>
            <p:ph idx="1"/>
          </p:nvPr>
        </p:nvSpPr>
        <p:spPr/>
        <p:txBody>
          <a:bodyPr/>
          <a:lstStyle/>
          <a:p>
            <a:r>
              <a:rPr lang="en-US" dirty="0" smtClean="0"/>
              <a:t>The size of the population do matter</a:t>
            </a:r>
          </a:p>
          <a:p>
            <a:r>
              <a:rPr lang="en-US" dirty="0" smtClean="0"/>
              <a:t>Size of population</a:t>
            </a:r>
          </a:p>
          <a:p>
            <a:r>
              <a:rPr lang="en-US" dirty="0" smtClean="0"/>
              <a:t>Geopolitics</a:t>
            </a:r>
            <a:endParaRPr lang="en-US" dirty="0"/>
          </a:p>
        </p:txBody>
      </p:sp>
    </p:spTree>
    <p:extLst>
      <p:ext uri="{BB962C8B-B14F-4D97-AF65-F5344CB8AC3E}">
        <p14:creationId xmlns:p14="http://schemas.microsoft.com/office/powerpoint/2010/main" val="123608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a:t>
            </a:r>
            <a:endParaRPr lang="en-US" dirty="0"/>
          </a:p>
        </p:txBody>
      </p:sp>
      <p:sp>
        <p:nvSpPr>
          <p:cNvPr id="3" name="Content Placeholder 2"/>
          <p:cNvSpPr>
            <a:spLocks noGrp="1"/>
          </p:cNvSpPr>
          <p:nvPr>
            <p:ph idx="1"/>
          </p:nvPr>
        </p:nvSpPr>
        <p:spPr/>
        <p:txBody>
          <a:bodyPr/>
          <a:lstStyle/>
          <a:p>
            <a:r>
              <a:rPr lang="en-US" dirty="0" smtClean="0"/>
              <a:t>Geopolitics</a:t>
            </a:r>
            <a:endParaRPr lang="en-US" dirty="0"/>
          </a:p>
        </p:txBody>
      </p:sp>
    </p:spTree>
    <p:extLst>
      <p:ext uri="{BB962C8B-B14F-4D97-AF65-F5344CB8AC3E}">
        <p14:creationId xmlns:p14="http://schemas.microsoft.com/office/powerpoint/2010/main" val="82091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plan</a:t>
            </a:r>
            <a:endParaRPr lang="en-US" dirty="0"/>
          </a:p>
        </p:txBody>
      </p:sp>
      <p:sp>
        <p:nvSpPr>
          <p:cNvPr id="3" name="Content Placeholder 2"/>
          <p:cNvSpPr>
            <a:spLocks noGrp="1"/>
          </p:cNvSpPr>
          <p:nvPr>
            <p:ph idx="1"/>
          </p:nvPr>
        </p:nvSpPr>
        <p:spPr/>
        <p:txBody>
          <a:bodyPr/>
          <a:lstStyle/>
          <a:p>
            <a:r>
              <a:rPr lang="en-US" dirty="0" smtClean="0"/>
              <a:t>Do not exaggerate</a:t>
            </a:r>
          </a:p>
          <a:p>
            <a:r>
              <a:rPr lang="en-US" dirty="0" smtClean="0"/>
              <a:t>Practical</a:t>
            </a:r>
          </a:p>
          <a:p>
            <a:r>
              <a:rPr lang="en-US" dirty="0" smtClean="0"/>
              <a:t>It is the implementation</a:t>
            </a:r>
            <a:endParaRPr lang="en-US" dirty="0"/>
          </a:p>
        </p:txBody>
      </p:sp>
    </p:spTree>
    <p:extLst>
      <p:ext uri="{BB962C8B-B14F-4D97-AF65-F5344CB8AC3E}">
        <p14:creationId xmlns:p14="http://schemas.microsoft.com/office/powerpoint/2010/main" val="118319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sz="half" idx="1"/>
          </p:nvPr>
        </p:nvSpPr>
        <p:spPr/>
        <p:txBody>
          <a:bodyPr/>
          <a:lstStyle/>
          <a:p>
            <a:r>
              <a:rPr lang="en-US" dirty="0" smtClean="0"/>
              <a:t>Strong undivided government</a:t>
            </a:r>
          </a:p>
          <a:p>
            <a:r>
              <a:rPr lang="en-US" dirty="0" smtClean="0"/>
              <a:t>Constitutional</a:t>
            </a:r>
            <a:r>
              <a:rPr lang="en-US" baseline="0" dirty="0" smtClean="0"/>
              <a:t> changes 101010</a:t>
            </a: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733800"/>
            <a:ext cx="372978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49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Coincidence</a:t>
            </a:r>
            <a:endParaRPr lang="en-US" sz="3200" dirty="0"/>
          </a:p>
        </p:txBody>
      </p:sp>
      <p:sp>
        <p:nvSpPr>
          <p:cNvPr id="3" name="Content Placeholder 2"/>
          <p:cNvSpPr>
            <a:spLocks noGrp="1"/>
          </p:cNvSpPr>
          <p:nvPr>
            <p:ph idx="1"/>
          </p:nvPr>
        </p:nvSpPr>
        <p:spPr/>
        <p:txBody>
          <a:bodyPr/>
          <a:lstStyle/>
          <a:p>
            <a:r>
              <a:rPr lang="en-US" dirty="0" smtClean="0"/>
              <a:t>You can</a:t>
            </a:r>
            <a:r>
              <a:rPr lang="en-US" baseline="0" dirty="0" smtClean="0"/>
              <a:t> not apply a strategy for the 1960s in 2015</a:t>
            </a:r>
            <a:endParaRPr lang="en-US" dirty="0"/>
          </a:p>
        </p:txBody>
      </p:sp>
    </p:spTree>
    <p:extLst>
      <p:ext uri="{BB962C8B-B14F-4D97-AF65-F5344CB8AC3E}">
        <p14:creationId xmlns:p14="http://schemas.microsoft.com/office/powerpoint/2010/main" val="17348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little </a:t>
            </a:r>
            <a:r>
              <a:rPr lang="en-US" dirty="0" smtClean="0"/>
              <a:t>known Dutch Factor</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480764" y="1752600"/>
            <a:ext cx="65031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763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your own path</a:t>
            </a:r>
            <a:endParaRPr lang="en-US" dirty="0"/>
          </a:p>
        </p:txBody>
      </p:sp>
      <p:sp>
        <p:nvSpPr>
          <p:cNvPr id="3" name="Content Placeholder 2"/>
          <p:cNvSpPr>
            <a:spLocks noGrp="1"/>
          </p:cNvSpPr>
          <p:nvPr>
            <p:ph idx="1"/>
          </p:nvPr>
        </p:nvSpPr>
        <p:spPr/>
        <p:txBody>
          <a:bodyPr/>
          <a:lstStyle/>
          <a:p>
            <a:r>
              <a:rPr lang="en-US" dirty="0" smtClean="0"/>
              <a:t>This is not the 1960s</a:t>
            </a:r>
          </a:p>
          <a:p>
            <a:r>
              <a:rPr lang="en-US" dirty="0" smtClean="0"/>
              <a:t>Free from tyranny</a:t>
            </a:r>
          </a:p>
          <a:p>
            <a:r>
              <a:rPr lang="en-US" dirty="0" smtClean="0">
                <a:hlinkClick r:id="rId3" action="ppaction://hlinkfile"/>
              </a:rPr>
              <a:t>PDCA</a:t>
            </a:r>
            <a:endParaRPr lang="en-US" dirty="0" smtClean="0"/>
          </a:p>
        </p:txBody>
      </p:sp>
    </p:spTree>
    <p:extLst>
      <p:ext uri="{BB962C8B-B14F-4D97-AF65-F5344CB8AC3E}">
        <p14:creationId xmlns:p14="http://schemas.microsoft.com/office/powerpoint/2010/main" val="513992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LKY</a:t>
            </a:r>
            <a:endParaRPr lang="en-US" dirty="0"/>
          </a:p>
        </p:txBody>
      </p:sp>
      <p:sp>
        <p:nvSpPr>
          <p:cNvPr id="3" name="Content Placeholder 2"/>
          <p:cNvSpPr>
            <a:spLocks noGrp="1"/>
          </p:cNvSpPr>
          <p:nvPr>
            <p:ph idx="1"/>
          </p:nvPr>
        </p:nvSpPr>
        <p:spPr/>
        <p:txBody>
          <a:bodyPr/>
          <a:lstStyle/>
          <a:p>
            <a:r>
              <a:rPr lang="en-US" dirty="0" smtClean="0">
                <a:hlinkClick r:id="rId3" action="ppaction://hlinkfile"/>
              </a:rPr>
              <a:t>Democracy is a superior form of government</a:t>
            </a:r>
            <a:endParaRPr lang="en-US" dirty="0"/>
          </a:p>
        </p:txBody>
      </p:sp>
    </p:spTree>
    <p:extLst>
      <p:ext uri="{BB962C8B-B14F-4D97-AF65-F5344CB8AC3E}">
        <p14:creationId xmlns:p14="http://schemas.microsoft.com/office/powerpoint/2010/main" val="2185964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a:t>
            </a:r>
            <a:br>
              <a:rPr lang="en-US" sz="3200" dirty="0" smtClean="0"/>
            </a:br>
            <a:r>
              <a:rPr lang="en-US" sz="3200" dirty="0" smtClean="0"/>
              <a:t>in “Curacao 3.0”</a:t>
            </a:r>
            <a:endParaRPr lang="en-US" sz="3200" dirty="0"/>
          </a:p>
        </p:txBody>
      </p:sp>
      <p:sp>
        <p:nvSpPr>
          <p:cNvPr id="3" name="Content Placeholder 2"/>
          <p:cNvSpPr>
            <a:spLocks noGrp="1"/>
          </p:cNvSpPr>
          <p:nvPr>
            <p:ph idx="1"/>
          </p:nvPr>
        </p:nvSpPr>
        <p:spPr/>
        <p:txBody>
          <a:bodyPr>
            <a:noAutofit/>
          </a:bodyPr>
          <a:lstStyle/>
          <a:p>
            <a:r>
              <a:rPr lang="nl-NL" sz="1200" dirty="0"/>
              <a:t>“Singapore werd in de jaren zestig onafhankelijk van de Britten en werd binnen dertig jaar één van rijkste landen ter wereld. Op Curaçao wordt al jaren gekeken naar Singapore. Singapore hoort thuis in het rijtje van Barbados, Ierland en </a:t>
            </a:r>
            <a:r>
              <a:rPr lang="nl-NL" sz="1200" dirty="0" smtClean="0"/>
              <a:t>Nieuw-Zeeland.Ik </a:t>
            </a:r>
            <a:r>
              <a:rPr lang="nl-NL" sz="1200" dirty="0"/>
              <a:t>heb hierover al eerder geschreven in mijn wetenschappelijk werk, op zoek naar de lessen van de andere eilanden voor Curaçao[33]. Nu hebben onze ‘onafhankelijkheidsleiders’ Singapore en de biografie van Lee Kuan Yew[34] ook </a:t>
            </a:r>
            <a:r>
              <a:rPr lang="nl-NL" sz="1200" dirty="0" smtClean="0"/>
              <a:t>ontdekt.</a:t>
            </a:r>
          </a:p>
          <a:p>
            <a:r>
              <a:rPr lang="nl-NL" sz="1200" dirty="0" smtClean="0"/>
              <a:t>Dan valt de draai naar een onafhankelijkheid met vriendschapsbanden met Nederland ook te begrijpen. Singapore is met een goede verstandhouding vertrokken. Lee Kuan Yew nam ook geen ontwikkelingshulp aan, omdat hij voorzag dat Singapore verslaafd zou raken aan de hulp. Singapore was trots. Heeft het op eigen kracht gedaan.</a:t>
            </a:r>
          </a:p>
          <a:p>
            <a:r>
              <a:rPr lang="nl-NL" sz="1200" dirty="0" smtClean="0"/>
              <a:t>Maar </a:t>
            </a:r>
            <a:r>
              <a:rPr lang="nl-NL" sz="1200" dirty="0"/>
              <a:t>er zijn nog meer grote verschillen tussen Lee Kuan Yew en onze leiders. Zo is hij een uitgesproken kapitalist en hebben wij socialisten. Singapore omarmde buitenlandse investeerders en werkte nauw samen met de vakbonden. Singapore kent bijna geen sociale voorzieningen, maar er is werk voor iedereen en iedereen moet sparen. Lee Kuan Yew koos niet voor de eigen cultuur, maar omarmde het Engels. Hij verenigde vier gescheiden groepen tot één Singapore.  Hij nam een Nederlander als brein: dr. Albert Winsemius[35]. Hij was voorstander van kennis en intellectuelen. Hij stuurde jongeren naar het buitenland, naar de beste universiteiten en de beste mensen werden benoemd in de topfuncties</a:t>
            </a:r>
          </a:p>
          <a:p>
            <a:r>
              <a:rPr lang="nl-NL" sz="1200" dirty="0"/>
              <a:t>De huidige voorstanders van de onafhankelijkheid van Curaçao hebben tot nu toe precies het tegenovergestelde gedaan. Nu een draai maken, om meer in de voetsporen van Lee Kuan Yew te treden, is volstrekt ongeloofwaardig</a:t>
            </a:r>
            <a:r>
              <a:rPr lang="nl-NL" sz="1200" dirty="0" smtClean="0"/>
              <a:t>.</a:t>
            </a:r>
          </a:p>
        </p:txBody>
      </p:sp>
    </p:spTree>
    <p:extLst>
      <p:ext uri="{BB962C8B-B14F-4D97-AF65-F5344CB8AC3E}">
        <p14:creationId xmlns:p14="http://schemas.microsoft.com/office/powerpoint/2010/main" val="409438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nl-NL" dirty="0"/>
              <a:t>En Lew Kuan Yew heeft een schaduwzijde. Hij manipuleerde verkiezingen en legde de media aan banden. Daar is hij zeer open in en hij legt uit waarom hij het destijds heeft gedaan. Hij geeft toe dat Singapore nu meer democratisch moet worden. Dat is de opdracht aan de nieuwe generatie.</a:t>
            </a:r>
          </a:p>
          <a:p>
            <a:r>
              <a:rPr lang="nl-NL" dirty="0"/>
              <a:t>Dan laat ik nog buiten beschouwing dat Singapore reeds in de jaren zestig een miljoenen bevolking had en dat het confucianisme doorslaggevend is voor de werking van het model van Singapore. Mensen aanvaarden gezag en werken hard. Dat is iets anders dan de geniale anarchie van Curaçao, zoals Boeli van Leeuwen die beschreef.</a:t>
            </a:r>
          </a:p>
          <a:p>
            <a:r>
              <a:rPr lang="nl-NL" dirty="0"/>
              <a:t>De verkiezing is het begin van een cirkel van vier jaar. Amerika heeft zich uitgesproken over de afgelopen vier jaar en over de komende vier jaar.</a:t>
            </a:r>
          </a:p>
          <a:p>
            <a:r>
              <a:rPr lang="nl-NL" dirty="0"/>
              <a:t>Het Nederlandse kabinet, Rutte II, is een feit. De keuzes voor de komende vier jaar zijn gemaakt en het gaat draaien.</a:t>
            </a:r>
          </a:p>
          <a:p>
            <a:r>
              <a:rPr lang="nl-NL" dirty="0"/>
              <a:t>De Deming kwaliteitscirkel[36]: plannen, doen, controleren en aanpassen.”</a:t>
            </a:r>
          </a:p>
          <a:p>
            <a:endParaRPr lang="nl-NL" dirty="0"/>
          </a:p>
          <a:p>
            <a:r>
              <a:rPr lang="nl-NL" dirty="0"/>
              <a:t>Excerpt From: Goede, Miguel Dr. “Curacao 3.0.” Uitgeverij Eigen Boek, 2013. iBooks. </a:t>
            </a:r>
          </a:p>
          <a:p>
            <a:r>
              <a:rPr lang="nl-NL" dirty="0"/>
              <a:t>This material may be protected by copyright.</a:t>
            </a:r>
          </a:p>
          <a:p>
            <a:endParaRPr lang="en-US" dirty="0"/>
          </a:p>
        </p:txBody>
      </p:sp>
    </p:spTree>
    <p:extLst>
      <p:ext uri="{BB962C8B-B14F-4D97-AF65-F5344CB8AC3E}">
        <p14:creationId xmlns:p14="http://schemas.microsoft.com/office/powerpoint/2010/main" val="420068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Economist (2015)</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60700" y="2788920"/>
            <a:ext cx="2286000" cy="1280160"/>
          </a:xfrm>
        </p:spPr>
      </p:pic>
      <p:sp>
        <p:nvSpPr>
          <p:cNvPr id="5" name="Content Placeholder 4"/>
          <p:cNvSpPr>
            <a:spLocks noGrp="1"/>
          </p:cNvSpPr>
          <p:nvPr>
            <p:ph sz="half" idx="2"/>
          </p:nvPr>
        </p:nvSpPr>
        <p:spPr/>
        <p:txBody>
          <a:bodyPr/>
          <a:lstStyle/>
          <a:p>
            <a:r>
              <a:rPr lang="en-US" dirty="0">
                <a:hlinkClick r:id="rId4" action="ppaction://hlinkfile"/>
              </a:rPr>
              <a:t>https://www.youtube.com/watch?v=5CUz81Y6LO0</a:t>
            </a:r>
            <a:endParaRPr lang="en-US" dirty="0"/>
          </a:p>
        </p:txBody>
      </p:sp>
    </p:spTree>
    <p:extLst>
      <p:ext uri="{BB962C8B-B14F-4D97-AF65-F5344CB8AC3E}">
        <p14:creationId xmlns:p14="http://schemas.microsoft.com/office/powerpoint/2010/main" val="3628352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trip to Singapore</a:t>
            </a:r>
            <a:endParaRPr lang="en-US" dirty="0"/>
          </a:p>
        </p:txBody>
      </p:sp>
      <p:sp>
        <p:nvSpPr>
          <p:cNvPr id="3" name="Content Placeholder 2"/>
          <p:cNvSpPr>
            <a:spLocks noGrp="1"/>
          </p:cNvSpPr>
          <p:nvPr>
            <p:ph idx="1"/>
          </p:nvPr>
        </p:nvSpPr>
        <p:spPr/>
        <p:txBody>
          <a:bodyPr/>
          <a:lstStyle/>
          <a:p>
            <a:r>
              <a:rPr lang="en-US" smtClean="0"/>
              <a:t>1 – 10 April </a:t>
            </a:r>
            <a:r>
              <a:rPr lang="en-US" dirty="0" smtClean="0"/>
              <a:t>2016</a:t>
            </a:r>
            <a:endParaRPr lang="en-US" dirty="0"/>
          </a:p>
        </p:txBody>
      </p:sp>
    </p:spTree>
    <p:extLst>
      <p:ext uri="{BB962C8B-B14F-4D97-AF65-F5344CB8AC3E}">
        <p14:creationId xmlns:p14="http://schemas.microsoft.com/office/powerpoint/2010/main" val="1934093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http://www.miguelgoede.com/Papers/Globalization_of%20%282%29.pdf</a:t>
            </a:r>
            <a:endParaRPr lang="en-US" dirty="0" smtClean="0"/>
          </a:p>
          <a:p>
            <a:r>
              <a:rPr lang="en-US" dirty="0">
                <a:hlinkClick r:id="rId4"/>
              </a:rPr>
              <a:t>https://trulysingapore.wordpress.com/2013/05/26/dont-follow-example-of-lee-kuan-yew-follow-dr-winsemius-instead</a:t>
            </a:r>
            <a:r>
              <a:rPr lang="en-US" dirty="0" smtClean="0">
                <a:hlinkClick r:id="rId4"/>
              </a:rPr>
              <a:t>/</a:t>
            </a:r>
            <a:endParaRPr lang="en-US" dirty="0" smtClean="0"/>
          </a:p>
          <a:p>
            <a:r>
              <a:rPr lang="en-US" dirty="0">
                <a:hlinkClick r:id="rId5"/>
              </a:rPr>
              <a:t>http://</a:t>
            </a:r>
            <a:r>
              <a:rPr lang="en-US" dirty="0" smtClean="0">
                <a:hlinkClick r:id="rId5"/>
              </a:rPr>
              <a:t>www.economist.com/blogs/economist-explains/2015/03/economist-explains-23</a:t>
            </a:r>
            <a:endParaRPr lang="en-US" dirty="0" smtClean="0"/>
          </a:p>
          <a:p>
            <a:r>
              <a:rPr lang="en-US" dirty="0">
                <a:hlinkClick r:id="rId6"/>
              </a:rPr>
              <a:t>http://</a:t>
            </a:r>
            <a:r>
              <a:rPr lang="en-US" dirty="0" smtClean="0">
                <a:hlinkClick r:id="rId6"/>
              </a:rPr>
              <a:t>nos.nl/artikel/2027588-winsemius-bijzonder-emotionele-uitvaart-lee-kuan-yew.html</a:t>
            </a:r>
            <a:endParaRPr lang="en-US" dirty="0" smtClean="0"/>
          </a:p>
          <a:p>
            <a:r>
              <a:rPr lang="en-US" dirty="0" smtClean="0"/>
              <a:t>Curacao 3.0</a:t>
            </a:r>
          </a:p>
          <a:p>
            <a:r>
              <a:rPr lang="en-US" dirty="0" smtClean="0">
                <a:hlinkClick r:id="rId7"/>
              </a:rPr>
              <a:t>https://youtu.be/ShHakZOV2Tc</a:t>
            </a:r>
            <a:endParaRPr lang="en-US" dirty="0" smtClean="0"/>
          </a:p>
          <a:p>
            <a:r>
              <a:rPr lang="en-US" dirty="0" smtClean="0">
                <a:hlinkClick r:id="rId8"/>
              </a:rPr>
              <a:t>https://www.youtube.com/watch?v=IGxngNNmUP0</a:t>
            </a:r>
            <a:endParaRPr lang="en-US" dirty="0" smtClean="0"/>
          </a:p>
          <a:p>
            <a:r>
              <a:rPr lang="en-US" dirty="0">
                <a:hlinkClick r:id="rId9"/>
              </a:rPr>
              <a:t>https://</a:t>
            </a:r>
            <a:r>
              <a:rPr lang="en-US" dirty="0" smtClean="0">
                <a:hlinkClick r:id="rId9"/>
              </a:rPr>
              <a:t>www.youtube.com/watch?v=6JqLm1kXqvo</a:t>
            </a:r>
            <a:endParaRPr lang="en-US" dirty="0" smtClean="0"/>
          </a:p>
          <a:p>
            <a:pPr marL="0" indent="0">
              <a:buNone/>
            </a:pPr>
            <a:r>
              <a:rPr lang="en-US">
                <a:hlinkClick r:id="rId10"/>
              </a:rPr>
              <a:t>https://</a:t>
            </a:r>
            <a:r>
              <a:rPr lang="en-US" smtClean="0">
                <a:hlinkClick r:id="rId10"/>
              </a:rPr>
              <a:t>www.youtube.com/watch?v=B3YFl-dY9Qg</a:t>
            </a:r>
            <a:endParaRPr lang="en-US" smtClean="0"/>
          </a:p>
        </p:txBody>
      </p:sp>
    </p:spTree>
    <p:extLst>
      <p:ext uri="{BB962C8B-B14F-4D97-AF65-F5344CB8AC3E}">
        <p14:creationId xmlns:p14="http://schemas.microsoft.com/office/powerpoint/2010/main" val="215605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57400" y="1066800"/>
            <a:ext cx="4953000" cy="1792202"/>
          </a:xfrm>
        </p:spPr>
      </p:pic>
      <p:sp>
        <p:nvSpPr>
          <p:cNvPr id="5" name="Content Placeholder 4"/>
          <p:cNvSpPr>
            <a:spLocks noGrp="1"/>
          </p:cNvSpPr>
          <p:nvPr>
            <p:ph sz="half" idx="2"/>
          </p:nvPr>
        </p:nvSpPr>
        <p:spPr/>
        <p:txBody>
          <a:bodyPr/>
          <a:lstStyle/>
          <a:p>
            <a:r>
              <a:rPr lang="en-US" dirty="0" smtClean="0">
                <a:hlinkClick r:id="rId4" action="ppaction://hlinkfile"/>
              </a:rPr>
              <a:t>What can USA learn?</a:t>
            </a:r>
            <a:endParaRPr lang="en-US" dirty="0" smtClean="0"/>
          </a:p>
          <a:p>
            <a:r>
              <a:rPr lang="en-US" dirty="0" smtClean="0">
                <a:hlinkClick r:id="rId5" action="ppaction://hlinkfile"/>
              </a:rPr>
              <a:t>Today</a:t>
            </a:r>
            <a:endParaRPr lang="en-US" dirty="0"/>
          </a:p>
        </p:txBody>
      </p:sp>
    </p:spTree>
    <p:extLst>
      <p:ext uri="{BB962C8B-B14F-4D97-AF65-F5344CB8AC3E}">
        <p14:creationId xmlns:p14="http://schemas.microsoft.com/office/powerpoint/2010/main" val="220163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Geography</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62836"/>
            <a:ext cx="5334000" cy="50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555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808576"/>
            <a:ext cx="4800600" cy="513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1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Area:</a:t>
            </a:r>
          </a:p>
          <a:p>
            <a:pPr lvl="1"/>
            <a:r>
              <a:rPr lang="en-US" dirty="0"/>
              <a:t>total: 697 </a:t>
            </a:r>
            <a:r>
              <a:rPr lang="en-US" dirty="0" err="1"/>
              <a:t>sq</a:t>
            </a:r>
            <a:r>
              <a:rPr lang="en-US" dirty="0"/>
              <a:t> km</a:t>
            </a:r>
          </a:p>
          <a:p>
            <a:pPr lvl="1"/>
            <a:r>
              <a:rPr lang="en-US" dirty="0"/>
              <a:t>land: 687 </a:t>
            </a:r>
            <a:r>
              <a:rPr lang="en-US" dirty="0" err="1"/>
              <a:t>sq</a:t>
            </a:r>
            <a:r>
              <a:rPr lang="en-US" dirty="0"/>
              <a:t> km</a:t>
            </a:r>
          </a:p>
          <a:p>
            <a:pPr lvl="1"/>
            <a:r>
              <a:rPr lang="en-US" dirty="0"/>
              <a:t>water: 10 </a:t>
            </a:r>
            <a:r>
              <a:rPr lang="en-US" dirty="0" err="1"/>
              <a:t>sq</a:t>
            </a:r>
            <a:r>
              <a:rPr lang="en-US" dirty="0"/>
              <a:t> </a:t>
            </a:r>
            <a:r>
              <a:rPr lang="en-US" dirty="0" smtClean="0"/>
              <a:t>km</a:t>
            </a:r>
          </a:p>
          <a:p>
            <a:pPr lvl="1"/>
            <a:endParaRPr lang="en-US" dirty="0"/>
          </a:p>
          <a:p>
            <a:r>
              <a:rPr lang="en-US" dirty="0" smtClean="0"/>
              <a:t>Curacao is 444 </a:t>
            </a:r>
            <a:r>
              <a:rPr lang="en-US" dirty="0" err="1" smtClean="0"/>
              <a:t>sq</a:t>
            </a:r>
            <a:r>
              <a:rPr lang="en-US" dirty="0" smtClean="0"/>
              <a:t> km</a:t>
            </a:r>
            <a:endParaRPr lang="en-US" dirty="0"/>
          </a:p>
        </p:txBody>
      </p:sp>
    </p:spTree>
    <p:extLst>
      <p:ext uri="{BB962C8B-B14F-4D97-AF65-F5344CB8AC3E}">
        <p14:creationId xmlns:p14="http://schemas.microsoft.com/office/powerpoint/2010/main" val="3430241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p:txBody>
          <a:bodyPr>
            <a:normAutofit/>
          </a:bodyPr>
          <a:lstStyle/>
          <a:p>
            <a:r>
              <a:rPr lang="en-US" dirty="0"/>
              <a:t>Ethnic groups:</a:t>
            </a:r>
          </a:p>
          <a:p>
            <a:pPr lvl="1"/>
            <a:r>
              <a:rPr lang="en-US" dirty="0"/>
              <a:t>Chinese 74.2%, Malay 13.3%, Indian 9.2%, other 3.3% (2013 est.)</a:t>
            </a:r>
          </a:p>
          <a:p>
            <a:r>
              <a:rPr lang="en-US" dirty="0"/>
              <a:t>Languages:</a:t>
            </a:r>
          </a:p>
          <a:p>
            <a:pPr lvl="1"/>
            <a:r>
              <a:rPr lang="en-US" dirty="0"/>
              <a:t>Mandarin (official) 36.3%, English (official) 29.8%, Malay (official) 11.9%, </a:t>
            </a:r>
            <a:r>
              <a:rPr lang="en-US" dirty="0" err="1"/>
              <a:t>Hokkien</a:t>
            </a:r>
            <a:r>
              <a:rPr lang="en-US" dirty="0"/>
              <a:t> 8.1%, Tamil (official) 4.4%, Cantonese 4.1%, </a:t>
            </a:r>
            <a:r>
              <a:rPr lang="en-US" dirty="0" err="1"/>
              <a:t>Teochew</a:t>
            </a:r>
            <a:r>
              <a:rPr lang="en-US" dirty="0"/>
              <a:t> 3.2%, other Indian languages 1.2%, other Chinese dialects 1.1%, other 1.1% (2010 est.)</a:t>
            </a:r>
          </a:p>
          <a:p>
            <a:r>
              <a:rPr lang="en-US" dirty="0"/>
              <a:t>Religions:</a:t>
            </a:r>
          </a:p>
          <a:p>
            <a:pPr lvl="1"/>
            <a:r>
              <a:rPr lang="en-US" dirty="0"/>
              <a:t>Buddhist 33.9%, Muslim 14.3%, Taoist 11.3%, Catholic 7.1%, Hindu 5.2%, other Christian 11%, other 0.7%, none 16.4% (2010 est.)</a:t>
            </a:r>
          </a:p>
          <a:p>
            <a:r>
              <a:rPr lang="en-US" dirty="0"/>
              <a:t>Population:</a:t>
            </a:r>
          </a:p>
          <a:p>
            <a:pPr lvl="1"/>
            <a:r>
              <a:rPr lang="en-US" dirty="0"/>
              <a:t>5,567,301 (July 2014 est</a:t>
            </a:r>
            <a:r>
              <a:rPr lang="en-US" dirty="0" smtClean="0"/>
              <a:t>.)</a:t>
            </a:r>
          </a:p>
        </p:txBody>
      </p:sp>
    </p:spTree>
    <p:extLst>
      <p:ext uri="{BB962C8B-B14F-4D97-AF65-F5344CB8AC3E}">
        <p14:creationId xmlns:p14="http://schemas.microsoft.com/office/powerpoint/2010/main" val="1108391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In 1959, Singapore per capita GDP was only USD 476 -- with NO natural </a:t>
            </a:r>
            <a:r>
              <a:rPr lang="en-US" dirty="0" smtClean="0"/>
              <a:t>recourses </a:t>
            </a:r>
            <a:r>
              <a:rPr lang="en-US" dirty="0"/>
              <a:t>at all</a:t>
            </a:r>
          </a:p>
          <a:p>
            <a:endParaRPr lang="en-US" dirty="0"/>
          </a:p>
          <a:p>
            <a:r>
              <a:rPr lang="en-US" dirty="0"/>
              <a:t>A tiny island of 250 </a:t>
            </a:r>
            <a:r>
              <a:rPr lang="en-US" dirty="0" err="1"/>
              <a:t>sq</a:t>
            </a:r>
            <a:r>
              <a:rPr lang="en-US" dirty="0"/>
              <a:t> miles, smaller than New York with a couple of million poor people who had no shoes, own no house and NOT having enough to eat --- </a:t>
            </a:r>
            <a:r>
              <a:rPr lang="en-US" dirty="0" smtClean="0"/>
              <a:t>struggle </a:t>
            </a:r>
            <a:r>
              <a:rPr lang="en-US" dirty="0"/>
              <a:t>to survive</a:t>
            </a:r>
          </a:p>
          <a:p>
            <a:endParaRPr lang="en-US" dirty="0"/>
          </a:p>
          <a:p>
            <a:r>
              <a:rPr lang="en-US" dirty="0"/>
              <a:t>NOBODY GAVE S'PORE A CHANCE to even survive ---let alone prosper</a:t>
            </a:r>
          </a:p>
          <a:p>
            <a:endParaRPr lang="en-US" dirty="0"/>
          </a:p>
          <a:p>
            <a:r>
              <a:rPr lang="en-US" dirty="0"/>
              <a:t>Lee and the PAP vision and hard work succeeded because the Singapore Method was based on</a:t>
            </a:r>
          </a:p>
          <a:p>
            <a:r>
              <a:rPr lang="en-US" dirty="0"/>
              <a:t>(1) No corruption</a:t>
            </a:r>
          </a:p>
          <a:p>
            <a:r>
              <a:rPr lang="en-US" dirty="0"/>
              <a:t>(2) No </a:t>
            </a:r>
            <a:r>
              <a:rPr lang="en-US" dirty="0" smtClean="0"/>
              <a:t>cronyism</a:t>
            </a:r>
            <a:endParaRPr lang="en-US" dirty="0"/>
          </a:p>
          <a:p>
            <a:r>
              <a:rPr lang="en-US" dirty="0"/>
              <a:t>(3) MERITOCRISY</a:t>
            </a:r>
          </a:p>
          <a:p>
            <a:r>
              <a:rPr lang="en-US" dirty="0"/>
              <a:t>(4) </a:t>
            </a:r>
            <a:r>
              <a:rPr lang="en-US" dirty="0" smtClean="0"/>
              <a:t>Integrity</a:t>
            </a:r>
            <a:endParaRPr lang="en-US" dirty="0"/>
          </a:p>
          <a:p>
            <a:r>
              <a:rPr lang="en-US" dirty="0"/>
              <a:t>(5) Fairness to All</a:t>
            </a:r>
          </a:p>
        </p:txBody>
      </p:sp>
    </p:spTree>
    <p:extLst>
      <p:ext uri="{BB962C8B-B14F-4D97-AF65-F5344CB8AC3E}">
        <p14:creationId xmlns:p14="http://schemas.microsoft.com/office/powerpoint/2010/main" val="2804751246"/>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6398</TotalTime>
  <Words>1134</Words>
  <Application>Microsoft Office PowerPoint</Application>
  <PresentationFormat>On-screen Show (4:3)</PresentationFormat>
  <Paragraphs>166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Frame</vt:lpstr>
      <vt:lpstr>What can Curacao learn from Singapore?</vt:lpstr>
      <vt:lpstr>2009</vt:lpstr>
      <vt:lpstr>The Economist (2015)</vt:lpstr>
      <vt:lpstr>Today</vt:lpstr>
      <vt:lpstr>Geography</vt:lpstr>
      <vt:lpstr>PowerPoint Presentation</vt:lpstr>
      <vt:lpstr>PowerPoint Presentation</vt:lpstr>
      <vt:lpstr>Facts</vt:lpstr>
      <vt:lpstr>PowerPoint Presentation</vt:lpstr>
      <vt:lpstr>PowerPoint Presentation</vt:lpstr>
      <vt:lpstr>PowerPoint Presentation</vt:lpstr>
      <vt:lpstr>PowerPoint Presentation</vt:lpstr>
      <vt:lpstr>PowerPoint Presentation</vt:lpstr>
      <vt:lpstr>Lessons</vt:lpstr>
      <vt:lpstr>Weakness’</vt:lpstr>
      <vt:lpstr>Success Factors</vt:lpstr>
      <vt:lpstr>Other factors</vt:lpstr>
      <vt:lpstr>Independent nation</vt:lpstr>
      <vt:lpstr>Multi-culture Society</vt:lpstr>
      <vt:lpstr>Size and geography</vt:lpstr>
      <vt:lpstr>Crisis</vt:lpstr>
      <vt:lpstr>Master plan</vt:lpstr>
      <vt:lpstr>Leadership</vt:lpstr>
      <vt:lpstr>Coincidence</vt:lpstr>
      <vt:lpstr>The little known Dutch Factor</vt:lpstr>
      <vt:lpstr>Follow your own path</vt:lpstr>
      <vt:lpstr>LKY</vt:lpstr>
      <vt:lpstr>Conclusion in “Curacao 3.0”</vt:lpstr>
      <vt:lpstr>PowerPoint Presentation</vt:lpstr>
      <vt:lpstr>Study trip to Singapore</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Curacao learn from Singapore</dc:title>
  <dc:creator>USER</dc:creator>
  <cp:lastModifiedBy>USER</cp:lastModifiedBy>
  <cp:revision>40</cp:revision>
  <dcterms:created xsi:type="dcterms:W3CDTF">2015-05-05T17:58:45Z</dcterms:created>
  <dcterms:modified xsi:type="dcterms:W3CDTF">2015-05-11T23:37:57Z</dcterms:modified>
</cp:coreProperties>
</file>