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sldIdLst>
    <p:sldId id="256" r:id="rId2"/>
    <p:sldId id="267" r:id="rId3"/>
    <p:sldId id="328" r:id="rId4"/>
    <p:sldId id="329" r:id="rId5"/>
    <p:sldId id="330" r:id="rId6"/>
    <p:sldId id="331" r:id="rId7"/>
    <p:sldId id="302" r:id="rId8"/>
    <p:sldId id="303" r:id="rId9"/>
    <p:sldId id="281" r:id="rId10"/>
    <p:sldId id="270" r:id="rId11"/>
    <p:sldId id="275" r:id="rId12"/>
    <p:sldId id="280" r:id="rId13"/>
    <p:sldId id="272" r:id="rId14"/>
    <p:sldId id="278" r:id="rId15"/>
    <p:sldId id="277" r:id="rId16"/>
    <p:sldId id="276" r:id="rId17"/>
    <p:sldId id="279" r:id="rId18"/>
    <p:sldId id="333" r:id="rId19"/>
    <p:sldId id="282" r:id="rId20"/>
    <p:sldId id="305" r:id="rId21"/>
    <p:sldId id="304" r:id="rId22"/>
    <p:sldId id="283" r:id="rId23"/>
    <p:sldId id="306" r:id="rId24"/>
    <p:sldId id="295" r:id="rId25"/>
    <p:sldId id="309" r:id="rId26"/>
    <p:sldId id="314" r:id="rId27"/>
    <p:sldId id="318" r:id="rId28"/>
    <p:sldId id="317" r:id="rId29"/>
    <p:sldId id="316" r:id="rId30"/>
    <p:sldId id="315" r:id="rId31"/>
    <p:sldId id="313" r:id="rId32"/>
    <p:sldId id="312" r:id="rId33"/>
    <p:sldId id="311" r:id="rId34"/>
    <p:sldId id="310" r:id="rId35"/>
    <p:sldId id="319" r:id="rId36"/>
    <p:sldId id="263" r:id="rId37"/>
    <p:sldId id="274" r:id="rId38"/>
    <p:sldId id="296" r:id="rId39"/>
    <p:sldId id="299" r:id="rId40"/>
    <p:sldId id="334" r:id="rId41"/>
    <p:sldId id="335" r:id="rId42"/>
    <p:sldId id="292" r:id="rId43"/>
    <p:sldId id="293" r:id="rId44"/>
    <p:sldId id="300" r:id="rId45"/>
    <p:sldId id="287" r:id="rId46"/>
    <p:sldId id="308" r:id="rId47"/>
    <p:sldId id="290" r:id="rId48"/>
    <p:sldId id="266" r:id="rId49"/>
    <p:sldId id="320" r:id="rId50"/>
    <p:sldId id="321" r:id="rId51"/>
    <p:sldId id="322" r:id="rId52"/>
    <p:sldId id="323" r:id="rId53"/>
    <p:sldId id="324" r:id="rId54"/>
    <p:sldId id="325" r:id="rId55"/>
    <p:sldId id="326" r:id="rId56"/>
    <p:sldId id="332" r:id="rId57"/>
    <p:sldId id="32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CFC"/>
    <a:srgbClr val="FEFFBF"/>
    <a:srgbClr val="D9D9D9"/>
    <a:srgbClr val="3F71CB"/>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0"/>
    <p:restoredTop sz="94657"/>
  </p:normalViewPr>
  <p:slideViewPr>
    <p:cSldViewPr snapToGrid="0" snapToObjects="1">
      <p:cViewPr>
        <p:scale>
          <a:sx n="87" d="100"/>
          <a:sy n="87" d="100"/>
        </p:scale>
        <p:origin x="296"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thans_mac/Documents/Tornado-Project.xlsx" TargetMode="External"/><Relationship Id="rId4"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file:////Users/ethans_mac/Documents/Tornado-Project.xlsx" TargetMode="External"/></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oleObject" Target="file:////Users/ethans_mac/Documents/Tornado-Project.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Users/ethans_mac/Documents/Tornado-Project.xlsx" TargetMode="External"/><Relationship Id="rId4" Type="http://schemas.openxmlformats.org/officeDocument/2006/relationships/chartUserShapes" Target="../drawings/drawing4.xml"/><Relationship Id="rId1" Type="http://schemas.microsoft.com/office/2011/relationships/chartStyle" Target="style12.xml"/><Relationship Id="rId2" Type="http://schemas.microsoft.com/office/2011/relationships/chartColorStyle" Target="colors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ethans_mac/Documents/Tornado-Project.xlsx" TargetMode="External"/><Relationship Id="rId4" Type="http://schemas.openxmlformats.org/officeDocument/2006/relationships/chartUserShapes" Target="../drawings/drawing5.xml"/><Relationship Id="rId1" Type="http://schemas.microsoft.com/office/2011/relationships/chartStyle" Target="style13.xml"/><Relationship Id="rId2" Type="http://schemas.microsoft.com/office/2011/relationships/chartColorStyle" Target="colors13.xml"/></Relationships>
</file>

<file path=ppt/charts/_rels/chart2.xml.rels><?xml version="1.0" encoding="UTF-8" standalone="yes"?>
<Relationships xmlns="http://schemas.openxmlformats.org/package/2006/relationships"><Relationship Id="rId3" Type="http://schemas.openxmlformats.org/officeDocument/2006/relationships/oleObject" Target="file:////Users/ethans_mac/Documents/Tornado-Project.xlsx" TargetMode="External"/><Relationship Id="rId4" Type="http://schemas.openxmlformats.org/officeDocument/2006/relationships/chartUserShapes" Target="../drawings/drawing2.xm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ethans_mac/Documents/Tornado-Project.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ethans_mac/Documents/Tornado-Project.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ethans_mac/Documents/Tornado-Project.xlsx" TargetMode="External"/><Relationship Id="rId4" Type="http://schemas.openxmlformats.org/officeDocument/2006/relationships/chartUserShapes" Target="../drawings/drawing3.xml"/><Relationship Id="rId1" Type="http://schemas.microsoft.com/office/2011/relationships/chartStyle" Target="style5.xml"/><Relationship Id="rId2"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Users/ethans_mac/Documents/Tornado-Project.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Users/ethans_mac/Documents/Tornado-Project.xlsx" TargetMode="Externa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Users/ethans_mac/Documents/Tornado-Project.xlsx" TargetMode="External"/></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Users/ethans_mac/Documents/Tornado-Projec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300" baseline="0">
                <a:solidFill>
                  <a:schemeClr val="tx1">
                    <a:lumMod val="65000"/>
                    <a:lumOff val="35000"/>
                  </a:schemeClr>
                </a:solidFill>
                <a:latin typeface="+mn-lt"/>
                <a:ea typeface="+mn-ea"/>
                <a:cs typeface="+mn-cs"/>
              </a:defRPr>
            </a:pPr>
            <a:r>
              <a:rPr lang="en-US" sz="2400" b="1" spc="300" dirty="0" smtClean="0">
                <a:solidFill>
                  <a:schemeClr val="bg1"/>
                </a:solidFill>
              </a:rPr>
              <a:t>Sorted Lead Times</a:t>
            </a:r>
            <a:endParaRPr lang="en-US" sz="2400" b="1" spc="300" dirty="0">
              <a:solidFill>
                <a:schemeClr val="bg1"/>
              </a:solidFill>
            </a:endParaRPr>
          </a:p>
        </c:rich>
      </c:tx>
      <c:layout/>
      <c:overlay val="0"/>
      <c:spPr>
        <a:noFill/>
        <a:ln>
          <a:noFill/>
        </a:ln>
        <a:effectLst/>
      </c:spPr>
      <c:txPr>
        <a:bodyPr rot="0" spcFirstLastPara="1" vertOverflow="ellipsis" vert="horz" wrap="square" anchor="ctr" anchorCtr="1"/>
        <a:lstStyle/>
        <a:p>
          <a:pPr>
            <a:defRPr sz="1400" b="0" i="0" u="none" strike="noStrike" kern="1200" spc="3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0800" cap="rnd">
              <a:solidFill>
                <a:srgbClr val="FFFF00"/>
              </a:solidFill>
              <a:round/>
            </a:ln>
            <a:effectLst>
              <a:glow rad="127000">
                <a:schemeClr val="tx1"/>
              </a:glow>
            </a:effectLst>
          </c:spPr>
          <c:marker>
            <c:symbol val="none"/>
          </c:marker>
          <c:val>
            <c:numRef>
              <c:f>DURATION!$AN$4:$AN$325</c:f>
              <c:numCache>
                <c:formatCode>General</c:formatCode>
                <c:ptCount val="322"/>
                <c:pt idx="0">
                  <c:v>-45.0</c:v>
                </c:pt>
                <c:pt idx="1">
                  <c:v>-33.0</c:v>
                </c:pt>
                <c:pt idx="2">
                  <c:v>-30.0</c:v>
                </c:pt>
                <c:pt idx="3">
                  <c:v>-27.0</c:v>
                </c:pt>
                <c:pt idx="4">
                  <c:v>-26.0</c:v>
                </c:pt>
                <c:pt idx="5">
                  <c:v>-18.0</c:v>
                </c:pt>
                <c:pt idx="6">
                  <c:v>-16.0</c:v>
                </c:pt>
                <c:pt idx="7">
                  <c:v>-15.0</c:v>
                </c:pt>
                <c:pt idx="8">
                  <c:v>-14.0</c:v>
                </c:pt>
                <c:pt idx="9">
                  <c:v>-14.0</c:v>
                </c:pt>
                <c:pt idx="10">
                  <c:v>-13.0</c:v>
                </c:pt>
                <c:pt idx="11">
                  <c:v>-12.0</c:v>
                </c:pt>
                <c:pt idx="12">
                  <c:v>-11.0</c:v>
                </c:pt>
                <c:pt idx="13">
                  <c:v>-10.0</c:v>
                </c:pt>
                <c:pt idx="14">
                  <c:v>-10.0</c:v>
                </c:pt>
                <c:pt idx="15">
                  <c:v>-9.0</c:v>
                </c:pt>
                <c:pt idx="16">
                  <c:v>-8.0</c:v>
                </c:pt>
                <c:pt idx="17">
                  <c:v>-8.0</c:v>
                </c:pt>
                <c:pt idx="18">
                  <c:v>-7.0</c:v>
                </c:pt>
                <c:pt idx="19">
                  <c:v>-6.0</c:v>
                </c:pt>
                <c:pt idx="20">
                  <c:v>-6.0</c:v>
                </c:pt>
                <c:pt idx="21">
                  <c:v>-5.0</c:v>
                </c:pt>
                <c:pt idx="22">
                  <c:v>-5.0</c:v>
                </c:pt>
                <c:pt idx="23">
                  <c:v>-5.0</c:v>
                </c:pt>
                <c:pt idx="24">
                  <c:v>-5.0</c:v>
                </c:pt>
                <c:pt idx="25">
                  <c:v>-4.0</c:v>
                </c:pt>
                <c:pt idx="26">
                  <c:v>-4.0</c:v>
                </c:pt>
                <c:pt idx="27">
                  <c:v>-4.0</c:v>
                </c:pt>
                <c:pt idx="28">
                  <c:v>-4.0</c:v>
                </c:pt>
                <c:pt idx="29">
                  <c:v>-3.0</c:v>
                </c:pt>
                <c:pt idx="30">
                  <c:v>-3.0</c:v>
                </c:pt>
                <c:pt idx="31">
                  <c:v>-3.0</c:v>
                </c:pt>
                <c:pt idx="32">
                  <c:v>-3.0</c:v>
                </c:pt>
                <c:pt idx="33">
                  <c:v>-2.0</c:v>
                </c:pt>
                <c:pt idx="34">
                  <c:v>-2.0</c:v>
                </c:pt>
                <c:pt idx="35">
                  <c:v>-2.0</c:v>
                </c:pt>
                <c:pt idx="36">
                  <c:v>-2.0</c:v>
                </c:pt>
                <c:pt idx="37">
                  <c:v>-2.0</c:v>
                </c:pt>
                <c:pt idx="38">
                  <c:v>-1.0</c:v>
                </c:pt>
                <c:pt idx="39">
                  <c:v>-1.0</c:v>
                </c:pt>
                <c:pt idx="40">
                  <c:v>-1.0</c:v>
                </c:pt>
                <c:pt idx="41">
                  <c:v>-1.0</c:v>
                </c:pt>
                <c:pt idx="42">
                  <c:v>0.0</c:v>
                </c:pt>
                <c:pt idx="43">
                  <c:v>0.0</c:v>
                </c:pt>
                <c:pt idx="44">
                  <c:v>0.0</c:v>
                </c:pt>
                <c:pt idx="45">
                  <c:v>0.0</c:v>
                </c:pt>
                <c:pt idx="46">
                  <c:v>0.0</c:v>
                </c:pt>
                <c:pt idx="47">
                  <c:v>0.0</c:v>
                </c:pt>
                <c:pt idx="48">
                  <c:v>0.0</c:v>
                </c:pt>
                <c:pt idx="49">
                  <c:v>0.0</c:v>
                </c:pt>
                <c:pt idx="50">
                  <c:v>0.0</c:v>
                </c:pt>
                <c:pt idx="51">
                  <c:v>1.0</c:v>
                </c:pt>
                <c:pt idx="52">
                  <c:v>1.0</c:v>
                </c:pt>
                <c:pt idx="53">
                  <c:v>1.0</c:v>
                </c:pt>
                <c:pt idx="54">
                  <c:v>1.0</c:v>
                </c:pt>
                <c:pt idx="55">
                  <c:v>1.0</c:v>
                </c:pt>
                <c:pt idx="56">
                  <c:v>2.0</c:v>
                </c:pt>
                <c:pt idx="57">
                  <c:v>2.0</c:v>
                </c:pt>
                <c:pt idx="58">
                  <c:v>2.0</c:v>
                </c:pt>
                <c:pt idx="59">
                  <c:v>3.0</c:v>
                </c:pt>
                <c:pt idx="60">
                  <c:v>3.0</c:v>
                </c:pt>
                <c:pt idx="61">
                  <c:v>3.0</c:v>
                </c:pt>
                <c:pt idx="62">
                  <c:v>3.0</c:v>
                </c:pt>
                <c:pt idx="63">
                  <c:v>3.0</c:v>
                </c:pt>
                <c:pt idx="64">
                  <c:v>3.0</c:v>
                </c:pt>
                <c:pt idx="65">
                  <c:v>3.0</c:v>
                </c:pt>
                <c:pt idx="66">
                  <c:v>3.0</c:v>
                </c:pt>
                <c:pt idx="67">
                  <c:v>3.0</c:v>
                </c:pt>
                <c:pt idx="68">
                  <c:v>3.0</c:v>
                </c:pt>
                <c:pt idx="69">
                  <c:v>3.0</c:v>
                </c:pt>
                <c:pt idx="70">
                  <c:v>4.0</c:v>
                </c:pt>
                <c:pt idx="71">
                  <c:v>4.0</c:v>
                </c:pt>
                <c:pt idx="72">
                  <c:v>4.0</c:v>
                </c:pt>
                <c:pt idx="73">
                  <c:v>4.0</c:v>
                </c:pt>
                <c:pt idx="74">
                  <c:v>4.0</c:v>
                </c:pt>
                <c:pt idx="75">
                  <c:v>4.0</c:v>
                </c:pt>
                <c:pt idx="76">
                  <c:v>4.0</c:v>
                </c:pt>
                <c:pt idx="77">
                  <c:v>4.0</c:v>
                </c:pt>
                <c:pt idx="78">
                  <c:v>4.0</c:v>
                </c:pt>
                <c:pt idx="79">
                  <c:v>4.0</c:v>
                </c:pt>
                <c:pt idx="80">
                  <c:v>5.0</c:v>
                </c:pt>
                <c:pt idx="81">
                  <c:v>5.0</c:v>
                </c:pt>
                <c:pt idx="82">
                  <c:v>5.0</c:v>
                </c:pt>
                <c:pt idx="83">
                  <c:v>5.0</c:v>
                </c:pt>
                <c:pt idx="84">
                  <c:v>5.0</c:v>
                </c:pt>
                <c:pt idx="85">
                  <c:v>5.0</c:v>
                </c:pt>
                <c:pt idx="86">
                  <c:v>5.0</c:v>
                </c:pt>
                <c:pt idx="87">
                  <c:v>5.0</c:v>
                </c:pt>
                <c:pt idx="88">
                  <c:v>5.0</c:v>
                </c:pt>
                <c:pt idx="89">
                  <c:v>6.0</c:v>
                </c:pt>
                <c:pt idx="90">
                  <c:v>6.0</c:v>
                </c:pt>
                <c:pt idx="91">
                  <c:v>6.0</c:v>
                </c:pt>
                <c:pt idx="92">
                  <c:v>6.0</c:v>
                </c:pt>
                <c:pt idx="93">
                  <c:v>6.0</c:v>
                </c:pt>
                <c:pt idx="94">
                  <c:v>7.0</c:v>
                </c:pt>
                <c:pt idx="95">
                  <c:v>7.0</c:v>
                </c:pt>
                <c:pt idx="96">
                  <c:v>7.0</c:v>
                </c:pt>
                <c:pt idx="97">
                  <c:v>7.0</c:v>
                </c:pt>
                <c:pt idx="98">
                  <c:v>7.0</c:v>
                </c:pt>
                <c:pt idx="99">
                  <c:v>8.0</c:v>
                </c:pt>
                <c:pt idx="100">
                  <c:v>8.0</c:v>
                </c:pt>
                <c:pt idx="101">
                  <c:v>8.0</c:v>
                </c:pt>
                <c:pt idx="102">
                  <c:v>8.0</c:v>
                </c:pt>
                <c:pt idx="103">
                  <c:v>8.0</c:v>
                </c:pt>
                <c:pt idx="104">
                  <c:v>8.0</c:v>
                </c:pt>
                <c:pt idx="105">
                  <c:v>8.0</c:v>
                </c:pt>
                <c:pt idx="106">
                  <c:v>8.0</c:v>
                </c:pt>
                <c:pt idx="107">
                  <c:v>8.0</c:v>
                </c:pt>
                <c:pt idx="108">
                  <c:v>8.0</c:v>
                </c:pt>
                <c:pt idx="109">
                  <c:v>8.0</c:v>
                </c:pt>
                <c:pt idx="110">
                  <c:v>9.0</c:v>
                </c:pt>
                <c:pt idx="111">
                  <c:v>9.0</c:v>
                </c:pt>
                <c:pt idx="112">
                  <c:v>9.0</c:v>
                </c:pt>
                <c:pt idx="113">
                  <c:v>9.0</c:v>
                </c:pt>
                <c:pt idx="114">
                  <c:v>9.0</c:v>
                </c:pt>
                <c:pt idx="115">
                  <c:v>9.0</c:v>
                </c:pt>
                <c:pt idx="116">
                  <c:v>9.0</c:v>
                </c:pt>
                <c:pt idx="117">
                  <c:v>9.0</c:v>
                </c:pt>
                <c:pt idx="118">
                  <c:v>9.0</c:v>
                </c:pt>
                <c:pt idx="119">
                  <c:v>10.0</c:v>
                </c:pt>
                <c:pt idx="120">
                  <c:v>10.0</c:v>
                </c:pt>
                <c:pt idx="121">
                  <c:v>10.0</c:v>
                </c:pt>
                <c:pt idx="122">
                  <c:v>10.0</c:v>
                </c:pt>
                <c:pt idx="123">
                  <c:v>10.0</c:v>
                </c:pt>
                <c:pt idx="124">
                  <c:v>11.0</c:v>
                </c:pt>
                <c:pt idx="125">
                  <c:v>11.0</c:v>
                </c:pt>
                <c:pt idx="126">
                  <c:v>11.0</c:v>
                </c:pt>
                <c:pt idx="127">
                  <c:v>11.0</c:v>
                </c:pt>
                <c:pt idx="128">
                  <c:v>11.0</c:v>
                </c:pt>
                <c:pt idx="129">
                  <c:v>12.0</c:v>
                </c:pt>
                <c:pt idx="130">
                  <c:v>12.0</c:v>
                </c:pt>
                <c:pt idx="131">
                  <c:v>12.0</c:v>
                </c:pt>
                <c:pt idx="132">
                  <c:v>12.0</c:v>
                </c:pt>
                <c:pt idx="133">
                  <c:v>12.0</c:v>
                </c:pt>
                <c:pt idx="134">
                  <c:v>12.0</c:v>
                </c:pt>
                <c:pt idx="135">
                  <c:v>12.0</c:v>
                </c:pt>
                <c:pt idx="136">
                  <c:v>12.0</c:v>
                </c:pt>
                <c:pt idx="137">
                  <c:v>13.0</c:v>
                </c:pt>
                <c:pt idx="138">
                  <c:v>13.0</c:v>
                </c:pt>
                <c:pt idx="139">
                  <c:v>13.0</c:v>
                </c:pt>
                <c:pt idx="140">
                  <c:v>13.0</c:v>
                </c:pt>
                <c:pt idx="141">
                  <c:v>13.0</c:v>
                </c:pt>
                <c:pt idx="142">
                  <c:v>13.0</c:v>
                </c:pt>
                <c:pt idx="143">
                  <c:v>14.0</c:v>
                </c:pt>
                <c:pt idx="144">
                  <c:v>14.0</c:v>
                </c:pt>
                <c:pt idx="145">
                  <c:v>14.0</c:v>
                </c:pt>
                <c:pt idx="146">
                  <c:v>14.0</c:v>
                </c:pt>
                <c:pt idx="147">
                  <c:v>14.0</c:v>
                </c:pt>
                <c:pt idx="148">
                  <c:v>15.0</c:v>
                </c:pt>
                <c:pt idx="149">
                  <c:v>15.0</c:v>
                </c:pt>
                <c:pt idx="150">
                  <c:v>15.0</c:v>
                </c:pt>
                <c:pt idx="151">
                  <c:v>15.0</c:v>
                </c:pt>
                <c:pt idx="152">
                  <c:v>15.0</c:v>
                </c:pt>
                <c:pt idx="153">
                  <c:v>15.0</c:v>
                </c:pt>
                <c:pt idx="154">
                  <c:v>15.0</c:v>
                </c:pt>
                <c:pt idx="155">
                  <c:v>16.0</c:v>
                </c:pt>
                <c:pt idx="156">
                  <c:v>16.0</c:v>
                </c:pt>
                <c:pt idx="157">
                  <c:v>17.0</c:v>
                </c:pt>
                <c:pt idx="158">
                  <c:v>17.0</c:v>
                </c:pt>
                <c:pt idx="159">
                  <c:v>17.0</c:v>
                </c:pt>
                <c:pt idx="160">
                  <c:v>17.0</c:v>
                </c:pt>
                <c:pt idx="161">
                  <c:v>17.0</c:v>
                </c:pt>
                <c:pt idx="162">
                  <c:v>17.0</c:v>
                </c:pt>
                <c:pt idx="163">
                  <c:v>17.0</c:v>
                </c:pt>
                <c:pt idx="164">
                  <c:v>17.0</c:v>
                </c:pt>
                <c:pt idx="165">
                  <c:v>18.0</c:v>
                </c:pt>
                <c:pt idx="166">
                  <c:v>18.0</c:v>
                </c:pt>
                <c:pt idx="167">
                  <c:v>18.0</c:v>
                </c:pt>
                <c:pt idx="168">
                  <c:v>19.0</c:v>
                </c:pt>
                <c:pt idx="169">
                  <c:v>19.0</c:v>
                </c:pt>
                <c:pt idx="170">
                  <c:v>19.0</c:v>
                </c:pt>
                <c:pt idx="171">
                  <c:v>19.0</c:v>
                </c:pt>
                <c:pt idx="172">
                  <c:v>20.0</c:v>
                </c:pt>
                <c:pt idx="173">
                  <c:v>20.0</c:v>
                </c:pt>
                <c:pt idx="174">
                  <c:v>20.0</c:v>
                </c:pt>
                <c:pt idx="175">
                  <c:v>20.0</c:v>
                </c:pt>
                <c:pt idx="176">
                  <c:v>20.0</c:v>
                </c:pt>
                <c:pt idx="177">
                  <c:v>20.0</c:v>
                </c:pt>
                <c:pt idx="178">
                  <c:v>21.0</c:v>
                </c:pt>
                <c:pt idx="179">
                  <c:v>22.0</c:v>
                </c:pt>
                <c:pt idx="180">
                  <c:v>23.0</c:v>
                </c:pt>
                <c:pt idx="181">
                  <c:v>23.0</c:v>
                </c:pt>
                <c:pt idx="182">
                  <c:v>23.0</c:v>
                </c:pt>
                <c:pt idx="183">
                  <c:v>24.0</c:v>
                </c:pt>
                <c:pt idx="184">
                  <c:v>24.0</c:v>
                </c:pt>
                <c:pt idx="185">
                  <c:v>25.0</c:v>
                </c:pt>
                <c:pt idx="186">
                  <c:v>25.0</c:v>
                </c:pt>
                <c:pt idx="187">
                  <c:v>25.0</c:v>
                </c:pt>
                <c:pt idx="188">
                  <c:v>25.0</c:v>
                </c:pt>
                <c:pt idx="189">
                  <c:v>25.0</c:v>
                </c:pt>
                <c:pt idx="190">
                  <c:v>25.0</c:v>
                </c:pt>
                <c:pt idx="191">
                  <c:v>25.0</c:v>
                </c:pt>
                <c:pt idx="192">
                  <c:v>25.0</c:v>
                </c:pt>
                <c:pt idx="193">
                  <c:v>25.0</c:v>
                </c:pt>
                <c:pt idx="194">
                  <c:v>26.0</c:v>
                </c:pt>
                <c:pt idx="195">
                  <c:v>26.0</c:v>
                </c:pt>
                <c:pt idx="196">
                  <c:v>26.0</c:v>
                </c:pt>
                <c:pt idx="197">
                  <c:v>26.0</c:v>
                </c:pt>
                <c:pt idx="198">
                  <c:v>26.0</c:v>
                </c:pt>
                <c:pt idx="199">
                  <c:v>27.0</c:v>
                </c:pt>
                <c:pt idx="200">
                  <c:v>27.0</c:v>
                </c:pt>
                <c:pt idx="201">
                  <c:v>27.0</c:v>
                </c:pt>
                <c:pt idx="202">
                  <c:v>27.0</c:v>
                </c:pt>
                <c:pt idx="203">
                  <c:v>27.0</c:v>
                </c:pt>
                <c:pt idx="204">
                  <c:v>28.0</c:v>
                </c:pt>
                <c:pt idx="205">
                  <c:v>28.0</c:v>
                </c:pt>
                <c:pt idx="206">
                  <c:v>28.0</c:v>
                </c:pt>
                <c:pt idx="207">
                  <c:v>29.0</c:v>
                </c:pt>
                <c:pt idx="208">
                  <c:v>30.0</c:v>
                </c:pt>
                <c:pt idx="209">
                  <c:v>30.0</c:v>
                </c:pt>
                <c:pt idx="210">
                  <c:v>31.0</c:v>
                </c:pt>
                <c:pt idx="211">
                  <c:v>32.0</c:v>
                </c:pt>
                <c:pt idx="212">
                  <c:v>37.0</c:v>
                </c:pt>
                <c:pt idx="213">
                  <c:v>38.0</c:v>
                </c:pt>
                <c:pt idx="214">
                  <c:v>45.0</c:v>
                </c:pt>
                <c:pt idx="215">
                  <c:v>45.0</c:v>
                </c:pt>
                <c:pt idx="216">
                  <c:v>47.0</c:v>
                </c:pt>
                <c:pt idx="217">
                  <c:v>50.0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numCache>
            </c:numRef>
          </c:val>
          <c:smooth val="0"/>
        </c:ser>
        <c:dLbls>
          <c:showLegendKey val="0"/>
          <c:showVal val="0"/>
          <c:showCatName val="0"/>
          <c:showSerName val="0"/>
          <c:showPercent val="0"/>
          <c:showBubbleSize val="0"/>
        </c:dLbls>
        <c:smooth val="0"/>
        <c:axId val="-788122448"/>
        <c:axId val="-788120128"/>
      </c:lineChart>
      <c:catAx>
        <c:axId val="-7881224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0" spc="600" dirty="0" smtClean="0">
                    <a:solidFill>
                      <a:schemeClr val="bg1"/>
                    </a:solidFill>
                  </a:rPr>
                  <a:t>Storm</a:t>
                </a:r>
                <a:r>
                  <a:rPr lang="en-US" sz="1600" b="0" spc="600" baseline="0" dirty="0" smtClean="0">
                    <a:solidFill>
                      <a:schemeClr val="bg1"/>
                    </a:solidFill>
                  </a:rPr>
                  <a:t> Count</a:t>
                </a:r>
                <a:endParaRPr lang="en-US" sz="1600" b="0" spc="600" dirty="0">
                  <a:solidFill>
                    <a:schemeClr val="bg1"/>
                  </a:solidFill>
                </a:endParaRPr>
              </a:p>
            </c:rich>
          </c:tx>
          <c:layout>
            <c:manualLayout>
              <c:xMode val="edge"/>
              <c:yMode val="edge"/>
              <c:x val="0.425104768153981"/>
              <c:y val="0.5588795567220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635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788120128"/>
        <c:crosses val="autoZero"/>
        <c:auto val="1"/>
        <c:lblAlgn val="ctr"/>
        <c:lblOffset val="100"/>
        <c:tickLblSkip val="50"/>
        <c:noMultiLvlLbl val="0"/>
      </c:catAx>
      <c:valAx>
        <c:axId val="-788120128"/>
        <c:scaling>
          <c:orientation val="minMax"/>
        </c:scaling>
        <c:delete val="0"/>
        <c:axPos val="l"/>
        <c:majorGridlines>
          <c:spPr>
            <a:ln w="9525" cap="flat" cmpd="sng" algn="ctr">
              <a:solidFill>
                <a:schemeClr val="tx1">
                  <a:lumMod val="15000"/>
                  <a:lumOff val="85000"/>
                </a:schemeClr>
              </a:solidFill>
              <a:round/>
            </a:ln>
            <a:effectLst>
              <a:glow>
                <a:schemeClr val="accent1">
                  <a:alpha val="40000"/>
                </a:schemeClr>
              </a:glow>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spc="300" dirty="0" smtClean="0">
                    <a:solidFill>
                      <a:schemeClr val="bg1"/>
                    </a:solidFill>
                  </a:rPr>
                  <a:t>Lead time (minutes)</a:t>
                </a:r>
                <a:endParaRPr lang="en-US" sz="1600" spc="300" dirty="0">
                  <a:solidFill>
                    <a:schemeClr val="bg1"/>
                  </a:solidFill>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788122448"/>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smtClean="0">
                <a:solidFill>
                  <a:schemeClr val="bg1"/>
                </a:solidFill>
                <a:effectLst>
                  <a:outerShdw blurRad="50800" dist="38100" dir="5400000" algn="t" rotWithShape="0">
                    <a:srgbClr val="000000">
                      <a:alpha val="40000"/>
                    </a:srgbClr>
                  </a:outerShdw>
                </a:effectLst>
              </a:rPr>
              <a:t>Stacked Distribution of Convective Clusters</a:t>
            </a:r>
            <a:endParaRPr lang="en-US" sz="2400" dirty="0">
              <a:solidFill>
                <a:schemeClr val="bg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Sheet2!$AQ$334</c:f>
              <c:strCache>
                <c:ptCount val="1"/>
                <c:pt idx="0">
                  <c:v>Warned Storms</c:v>
                </c:pt>
              </c:strCache>
            </c:strRef>
          </c:tx>
          <c:spPr>
            <a:solidFill>
              <a:srgbClr val="00B0F0"/>
            </a:solidFill>
            <a:ln w="25400">
              <a:solidFill>
                <a:schemeClr val="tx1"/>
              </a:solidFill>
            </a:ln>
            <a:effectLst/>
          </c:spPr>
          <c:invertIfNegative val="0"/>
          <c:cat>
            <c:strRef>
              <c:f>Sheet2!$AR$332:$AX$333</c:f>
              <c:strCache>
                <c:ptCount val="5"/>
                <c:pt idx="1">
                  <c:v>Convective Clusters (106)</c:v>
                </c:pt>
                <c:pt idx="3">
                  <c:v>Distinct Clusters (54)</c:v>
                </c:pt>
                <c:pt idx="4">
                  <c:v>Embedded Clusters (52)</c:v>
                </c:pt>
              </c:strCache>
            </c:strRef>
          </c:cat>
          <c:val>
            <c:numRef>
              <c:f>Sheet2!$AR$334:$AX$334</c:f>
              <c:numCache>
                <c:formatCode>0%</c:formatCode>
                <c:ptCount val="7"/>
                <c:pt idx="1">
                  <c:v>0.556603773584906</c:v>
                </c:pt>
                <c:pt idx="3">
                  <c:v>0.65</c:v>
                </c:pt>
                <c:pt idx="4">
                  <c:v>0.46</c:v>
                </c:pt>
              </c:numCache>
            </c:numRef>
          </c:val>
        </c:ser>
        <c:ser>
          <c:idx val="1"/>
          <c:order val="1"/>
          <c:tx>
            <c:strRef>
              <c:f>Sheet2!$AQ$335</c:f>
              <c:strCache>
                <c:ptCount val="1"/>
                <c:pt idx="0">
                  <c:v>No Warning</c:v>
                </c:pt>
              </c:strCache>
            </c:strRef>
          </c:tx>
          <c:spPr>
            <a:solidFill>
              <a:schemeClr val="bg1"/>
            </a:solidFill>
            <a:ln w="25400">
              <a:solidFill>
                <a:schemeClr val="tx1"/>
              </a:solidFill>
            </a:ln>
            <a:effectLst/>
          </c:spPr>
          <c:invertIfNegative val="0"/>
          <c:cat>
            <c:strRef>
              <c:f>Sheet2!$AR$332:$AX$333</c:f>
              <c:strCache>
                <c:ptCount val="5"/>
                <c:pt idx="1">
                  <c:v>Convective Clusters (106)</c:v>
                </c:pt>
                <c:pt idx="3">
                  <c:v>Distinct Clusters (54)</c:v>
                </c:pt>
                <c:pt idx="4">
                  <c:v>Embedded Clusters (52)</c:v>
                </c:pt>
              </c:strCache>
            </c:strRef>
          </c:cat>
          <c:val>
            <c:numRef>
              <c:f>Sheet2!$AR$335:$AX$335</c:f>
              <c:numCache>
                <c:formatCode>0%</c:formatCode>
                <c:ptCount val="7"/>
                <c:pt idx="1">
                  <c:v>0.443396226415094</c:v>
                </c:pt>
                <c:pt idx="3">
                  <c:v>0.35</c:v>
                </c:pt>
                <c:pt idx="4">
                  <c:v>0.54</c:v>
                </c:pt>
              </c:numCache>
            </c:numRef>
          </c:val>
        </c:ser>
        <c:dLbls>
          <c:showLegendKey val="0"/>
          <c:showVal val="0"/>
          <c:showCatName val="0"/>
          <c:showSerName val="0"/>
          <c:showPercent val="0"/>
          <c:showBubbleSize val="0"/>
        </c:dLbls>
        <c:gapWidth val="50"/>
        <c:overlap val="100"/>
        <c:axId val="-1016579760"/>
        <c:axId val="-891949184"/>
      </c:barChart>
      <c:catAx>
        <c:axId val="-101657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891949184"/>
        <c:crosses val="autoZero"/>
        <c:auto val="1"/>
        <c:lblAlgn val="ctr"/>
        <c:lblOffset val="100"/>
        <c:noMultiLvlLbl val="0"/>
      </c:catAx>
      <c:valAx>
        <c:axId val="-891949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016579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spc="300" baseline="0">
              <a:solidFill>
                <a:schemeClr val="bg1"/>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smtClean="0">
                <a:solidFill>
                  <a:schemeClr val="bg1"/>
                </a:solidFill>
                <a:effectLst>
                  <a:outerShdw blurRad="50800" dist="38100" dir="5400000" algn="t" rotWithShape="0">
                    <a:srgbClr val="000000">
                      <a:alpha val="40000"/>
                    </a:srgbClr>
                  </a:outerShdw>
                </a:effectLst>
              </a:rPr>
              <a:t>Stacked Distribution of Convective Clusters</a:t>
            </a:r>
            <a:endParaRPr lang="en-US" sz="2400" dirty="0">
              <a:solidFill>
                <a:schemeClr val="bg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Sheet2!$AQ$334</c:f>
              <c:strCache>
                <c:ptCount val="1"/>
                <c:pt idx="0">
                  <c:v>Warned Storms</c:v>
                </c:pt>
              </c:strCache>
            </c:strRef>
          </c:tx>
          <c:spPr>
            <a:solidFill>
              <a:srgbClr val="00B0F0"/>
            </a:solidFill>
            <a:ln w="25400">
              <a:solidFill>
                <a:schemeClr val="tx1"/>
              </a:solidFill>
            </a:ln>
            <a:effectLst/>
          </c:spPr>
          <c:invertIfNegative val="0"/>
          <c:cat>
            <c:strRef>
              <c:f>Sheet2!$AR$332:$AX$333</c:f>
              <c:strCache>
                <c:ptCount val="5"/>
                <c:pt idx="1">
                  <c:v>Convective Clusters (106)</c:v>
                </c:pt>
                <c:pt idx="3">
                  <c:v>Distinct Clusters (54)</c:v>
                </c:pt>
                <c:pt idx="4">
                  <c:v>Embedded Clusters (52)</c:v>
                </c:pt>
              </c:strCache>
            </c:strRef>
          </c:cat>
          <c:val>
            <c:numRef>
              <c:f>Sheet2!$AR$334:$AX$334</c:f>
              <c:numCache>
                <c:formatCode>0%</c:formatCode>
                <c:ptCount val="7"/>
                <c:pt idx="1">
                  <c:v>0.556603773584906</c:v>
                </c:pt>
                <c:pt idx="3">
                  <c:v>0.65</c:v>
                </c:pt>
                <c:pt idx="4">
                  <c:v>0.46</c:v>
                </c:pt>
              </c:numCache>
            </c:numRef>
          </c:val>
        </c:ser>
        <c:ser>
          <c:idx val="1"/>
          <c:order val="1"/>
          <c:tx>
            <c:strRef>
              <c:f>Sheet2!$AQ$335</c:f>
              <c:strCache>
                <c:ptCount val="1"/>
                <c:pt idx="0">
                  <c:v>No Warning</c:v>
                </c:pt>
              </c:strCache>
            </c:strRef>
          </c:tx>
          <c:spPr>
            <a:solidFill>
              <a:schemeClr val="bg1"/>
            </a:solidFill>
            <a:ln w="25400">
              <a:solidFill>
                <a:schemeClr val="tx1"/>
              </a:solidFill>
            </a:ln>
            <a:effectLst/>
          </c:spPr>
          <c:invertIfNegative val="0"/>
          <c:cat>
            <c:strRef>
              <c:f>Sheet2!$AR$332:$AX$333</c:f>
              <c:strCache>
                <c:ptCount val="5"/>
                <c:pt idx="1">
                  <c:v>Convective Clusters (106)</c:v>
                </c:pt>
                <c:pt idx="3">
                  <c:v>Distinct Clusters (54)</c:v>
                </c:pt>
                <c:pt idx="4">
                  <c:v>Embedded Clusters (52)</c:v>
                </c:pt>
              </c:strCache>
            </c:strRef>
          </c:cat>
          <c:val>
            <c:numRef>
              <c:f>Sheet2!$AR$335:$AX$335</c:f>
              <c:numCache>
                <c:formatCode>0%</c:formatCode>
                <c:ptCount val="7"/>
                <c:pt idx="1">
                  <c:v>0.443396226415094</c:v>
                </c:pt>
                <c:pt idx="3">
                  <c:v>0.35</c:v>
                </c:pt>
                <c:pt idx="4">
                  <c:v>0.54</c:v>
                </c:pt>
              </c:numCache>
            </c:numRef>
          </c:val>
        </c:ser>
        <c:dLbls>
          <c:showLegendKey val="0"/>
          <c:showVal val="0"/>
          <c:showCatName val="0"/>
          <c:showSerName val="0"/>
          <c:showPercent val="0"/>
          <c:showBubbleSize val="0"/>
        </c:dLbls>
        <c:gapWidth val="50"/>
        <c:overlap val="100"/>
        <c:axId val="-1262517040"/>
        <c:axId val="-1260302688"/>
      </c:barChart>
      <c:catAx>
        <c:axId val="-126251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260302688"/>
        <c:crosses val="autoZero"/>
        <c:auto val="1"/>
        <c:lblAlgn val="ctr"/>
        <c:lblOffset val="100"/>
        <c:noMultiLvlLbl val="0"/>
      </c:catAx>
      <c:valAx>
        <c:axId val="-12603026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2625170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spc="3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4408573928259"/>
          <c:y val="0.0905872106426379"/>
          <c:w val="0.924369203849519"/>
          <c:h val="0.816036281136816"/>
        </c:manualLayout>
      </c:layout>
      <c:lineChart>
        <c:grouping val="standard"/>
        <c:varyColors val="0"/>
        <c:ser>
          <c:idx val="0"/>
          <c:order val="0"/>
          <c:tx>
            <c:strRef>
              <c:f>Sheet15!$AR$228</c:f>
              <c:strCache>
                <c:ptCount val="1"/>
                <c:pt idx="0">
                  <c:v> Positive Lead</c:v>
                </c:pt>
              </c:strCache>
            </c:strRef>
          </c:tx>
          <c:spPr>
            <a:ln w="63500" cap="rnd">
              <a:solidFill>
                <a:srgbClr val="00B0F0"/>
              </a:solidFill>
            </a:ln>
            <a:effectLst>
              <a:glow rad="139700">
                <a:srgbClr val="00B0F0">
                  <a:alpha val="40000"/>
                </a:srgbClr>
              </a:glow>
            </a:effectLst>
          </c:spPr>
          <c:marker>
            <c:symbol val="none"/>
          </c:marker>
          <c:trendline>
            <c:spPr>
              <a:ln w="63500" cap="rnd">
                <a:solidFill>
                  <a:srgbClr val="00B0F0">
                    <a:alpha val="50000"/>
                  </a:srgbClr>
                </a:solidFill>
                <a:prstDash val="sysDot"/>
              </a:ln>
              <a:effectLst/>
            </c:spPr>
            <c:trendlineType val="linear"/>
            <c:dispRSqr val="0"/>
            <c:dispEq val="0"/>
          </c:trendline>
          <c:cat>
            <c:numRef>
              <c:f>Sheet15!$AQ$229:$AQ$237</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Sheet15!$AR$229:$AR$237</c:f>
              <c:numCache>
                <c:formatCode>0%</c:formatCode>
                <c:ptCount val="9"/>
                <c:pt idx="0">
                  <c:v>0.407692307692308</c:v>
                </c:pt>
                <c:pt idx="1">
                  <c:v>0.455882352941176</c:v>
                </c:pt>
                <c:pt idx="2">
                  <c:v>0.657142857142857</c:v>
                </c:pt>
                <c:pt idx="3">
                  <c:v>0.681818181818182</c:v>
                </c:pt>
                <c:pt idx="4">
                  <c:v>0.615384615384615</c:v>
                </c:pt>
                <c:pt idx="5">
                  <c:v>0.6</c:v>
                </c:pt>
                <c:pt idx="6">
                  <c:v>0.555555555555556</c:v>
                </c:pt>
                <c:pt idx="7">
                  <c:v>0.75</c:v>
                </c:pt>
                <c:pt idx="8">
                  <c:v>0.75</c:v>
                </c:pt>
              </c:numCache>
            </c:numRef>
          </c:val>
          <c:smooth val="0"/>
        </c:ser>
        <c:ser>
          <c:idx val="1"/>
          <c:order val="1"/>
          <c:tx>
            <c:strRef>
              <c:f>Sheet15!$AS$228</c:f>
              <c:strCache>
                <c:ptCount val="1"/>
                <c:pt idx="0">
                  <c:v> Negative Lead</c:v>
                </c:pt>
              </c:strCache>
            </c:strRef>
          </c:tx>
          <c:spPr>
            <a:ln w="63500" cap="rnd">
              <a:solidFill>
                <a:srgbClr val="FFFF00"/>
              </a:solidFill>
            </a:ln>
            <a:effectLst>
              <a:glow rad="139700">
                <a:srgbClr val="FFFF00">
                  <a:alpha val="40000"/>
                </a:srgbClr>
              </a:glow>
            </a:effectLst>
          </c:spPr>
          <c:marker>
            <c:symbol val="none"/>
          </c:marker>
          <c:trendline>
            <c:spPr>
              <a:ln w="63500" cap="rnd">
                <a:solidFill>
                  <a:srgbClr val="FFFF00">
                    <a:alpha val="50000"/>
                  </a:srgbClr>
                </a:solidFill>
                <a:prstDash val="sysDot"/>
              </a:ln>
              <a:effectLst>
                <a:glow rad="127000">
                  <a:srgbClr val="FFFF00">
                    <a:alpha val="0"/>
                  </a:srgbClr>
                </a:glow>
              </a:effectLst>
            </c:spPr>
            <c:trendlineType val="linear"/>
            <c:dispRSqr val="0"/>
            <c:dispEq val="0"/>
          </c:trendline>
          <c:cat>
            <c:numRef>
              <c:f>Sheet15!$AQ$229:$AQ$237</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Sheet15!$AS$229:$AS$237</c:f>
              <c:numCache>
                <c:formatCode>0%</c:formatCode>
                <c:ptCount val="9"/>
                <c:pt idx="0">
                  <c:v>0.207692307692308</c:v>
                </c:pt>
                <c:pt idx="1">
                  <c:v>0.205882352941176</c:v>
                </c:pt>
                <c:pt idx="2">
                  <c:v>0.142857142857143</c:v>
                </c:pt>
                <c:pt idx="3">
                  <c:v>0.0909090909090909</c:v>
                </c:pt>
                <c:pt idx="4">
                  <c:v>0.0769230769230769</c:v>
                </c:pt>
                <c:pt idx="5">
                  <c:v>0.1</c:v>
                </c:pt>
                <c:pt idx="6">
                  <c:v>0.222222222222222</c:v>
                </c:pt>
                <c:pt idx="7">
                  <c:v>0.125</c:v>
                </c:pt>
                <c:pt idx="8">
                  <c:v>0.0</c:v>
                </c:pt>
              </c:numCache>
            </c:numRef>
          </c:val>
          <c:smooth val="0"/>
        </c:ser>
        <c:ser>
          <c:idx val="2"/>
          <c:order val="2"/>
          <c:tx>
            <c:strRef>
              <c:f>Sheet15!$AT$228</c:f>
              <c:strCache>
                <c:ptCount val="1"/>
                <c:pt idx="0">
                  <c:v> No Warning</c:v>
                </c:pt>
              </c:strCache>
            </c:strRef>
          </c:tx>
          <c:spPr>
            <a:ln w="63500" cap="rnd">
              <a:solidFill>
                <a:schemeClr val="bg1"/>
              </a:solidFill>
            </a:ln>
            <a:effectLst>
              <a:glow rad="139700">
                <a:schemeClr val="bg1">
                  <a:alpha val="40000"/>
                </a:schemeClr>
              </a:glow>
            </a:effectLst>
          </c:spPr>
          <c:marker>
            <c:symbol val="none"/>
          </c:marker>
          <c:trendline>
            <c:spPr>
              <a:ln w="63500" cap="rnd">
                <a:solidFill>
                  <a:schemeClr val="bg1">
                    <a:alpha val="50000"/>
                  </a:schemeClr>
                </a:solidFill>
                <a:prstDash val="sysDot"/>
              </a:ln>
              <a:effectLst/>
            </c:spPr>
            <c:trendlineType val="linear"/>
            <c:dispRSqr val="0"/>
            <c:dispEq val="0"/>
          </c:trendline>
          <c:cat>
            <c:numRef>
              <c:f>Sheet15!$AQ$229:$AQ$237</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Sheet15!$AT$229:$AT$237</c:f>
              <c:numCache>
                <c:formatCode>0%</c:formatCode>
                <c:ptCount val="9"/>
                <c:pt idx="0">
                  <c:v>0.384615384615385</c:v>
                </c:pt>
                <c:pt idx="1">
                  <c:v>0.338235294117647</c:v>
                </c:pt>
                <c:pt idx="2">
                  <c:v>0.2</c:v>
                </c:pt>
                <c:pt idx="3">
                  <c:v>0.227272727272727</c:v>
                </c:pt>
                <c:pt idx="4">
                  <c:v>0.307692307692308</c:v>
                </c:pt>
                <c:pt idx="5">
                  <c:v>0.3</c:v>
                </c:pt>
                <c:pt idx="6">
                  <c:v>0.222222222222222</c:v>
                </c:pt>
                <c:pt idx="7">
                  <c:v>0.125</c:v>
                </c:pt>
                <c:pt idx="8">
                  <c:v>0.25</c:v>
                </c:pt>
              </c:numCache>
            </c:numRef>
          </c:val>
          <c:smooth val="0"/>
        </c:ser>
        <c:dLbls>
          <c:showLegendKey val="0"/>
          <c:showVal val="0"/>
          <c:showCatName val="0"/>
          <c:showSerName val="0"/>
          <c:showPercent val="0"/>
          <c:showBubbleSize val="0"/>
        </c:dLbls>
        <c:smooth val="0"/>
        <c:axId val="-892256288"/>
        <c:axId val="-892252944"/>
      </c:lineChart>
      <c:catAx>
        <c:axId val="-89225628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sz="1600" b="1" spc="300" dirty="0" smtClean="0">
                    <a:solidFill>
                      <a:schemeClr val="bg1"/>
                    </a:solidFill>
                  </a:rPr>
                  <a:t>Number</a:t>
                </a:r>
                <a:r>
                  <a:rPr lang="en-US" sz="1600" b="1" spc="300" baseline="0" dirty="0" smtClean="0">
                    <a:solidFill>
                      <a:schemeClr val="bg1"/>
                    </a:solidFill>
                  </a:rPr>
                  <a:t>  Storm  per  Day</a:t>
                </a:r>
                <a:endParaRPr lang="en-US" sz="1600" b="1" spc="300" dirty="0">
                  <a:solidFill>
                    <a:schemeClr val="bg1"/>
                  </a:solidFill>
                </a:endParaRPr>
              </a:p>
            </c:rich>
          </c:tx>
          <c:layout>
            <c:manualLayout>
              <c:xMode val="edge"/>
              <c:yMode val="edge"/>
              <c:x val="0.361804899387576"/>
              <c:y val="0.96328311879549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892252944"/>
        <c:crosses val="autoZero"/>
        <c:auto val="1"/>
        <c:lblAlgn val="ctr"/>
        <c:lblOffset val="100"/>
        <c:noMultiLvlLbl val="0"/>
      </c:catAx>
      <c:valAx>
        <c:axId val="-892252944"/>
        <c:scaling>
          <c:orientation val="minMax"/>
          <c:max val="1.0"/>
          <c:min val="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892256288"/>
        <c:crosses val="autoZero"/>
        <c:crossBetween val="midCat"/>
      </c:valAx>
      <c:spPr>
        <a:noFill/>
        <a:ln>
          <a:noFill/>
        </a:ln>
        <a:effectLst/>
      </c:spPr>
    </c:plotArea>
    <c:legend>
      <c:legendPos val="t"/>
      <c:legendEntry>
        <c:idx val="0"/>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legendEntry>
      <c:legendEntry>
        <c:idx val="3"/>
        <c:delete val="1"/>
      </c:legendEntry>
      <c:legendEntry>
        <c:idx val="4"/>
        <c:delete val="1"/>
      </c:legendEntry>
      <c:legendEntry>
        <c:idx val="5"/>
        <c:delete val="1"/>
      </c:legendEntry>
      <c:layout>
        <c:manualLayout>
          <c:xMode val="edge"/>
          <c:yMode val="edge"/>
          <c:x val="0.203622156605424"/>
          <c:y val="0.108294401285958"/>
          <c:w val="0.65664457567804"/>
          <c:h val="0.0459033292381536"/>
        </c:manualLayout>
      </c:layout>
      <c:overlay val="0"/>
      <c:spPr>
        <a:solidFill>
          <a:schemeClr val="tx1"/>
        </a:solidFill>
        <a:ln>
          <a:solidFill>
            <a:schemeClr val="bg1"/>
          </a:solidFill>
        </a:ln>
        <a:effectLst/>
      </c:spPr>
      <c:txPr>
        <a:bodyPr rot="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tx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solidFill>
                  <a:schemeClr val="bg1"/>
                </a:solidFill>
              </a:rPr>
              <a:t>Lead Distributio</a:t>
            </a:r>
            <a:r>
              <a:rPr lang="en-US" baseline="0">
                <a:solidFill>
                  <a:schemeClr val="bg1"/>
                </a:solidFill>
              </a:rPr>
              <a:t>n of First Daily Tornado</a:t>
            </a:r>
            <a:endParaRPr lang="en-US">
              <a:solidFill>
                <a:schemeClr val="bg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0763727034120735"/>
          <c:y val="0.091717556138816"/>
          <c:w val="0.905571741032371"/>
          <c:h val="0.743001458151064"/>
        </c:manualLayout>
      </c:layout>
      <c:barChart>
        <c:barDir val="col"/>
        <c:grouping val="clustered"/>
        <c:varyColors val="0"/>
        <c:ser>
          <c:idx val="0"/>
          <c:order val="0"/>
          <c:tx>
            <c:strRef>
              <c:f>Sheet15!$BJ$422</c:f>
              <c:strCache>
                <c:ptCount val="1"/>
                <c:pt idx="0">
                  <c:v>Positive Lead</c:v>
                </c:pt>
              </c:strCache>
            </c:strRef>
          </c:tx>
          <c:spPr>
            <a:solidFill>
              <a:srgbClr val="00B0F0"/>
            </a:solidFill>
            <a:ln w="31750">
              <a:solidFill>
                <a:schemeClr val="tx1"/>
              </a:solidFill>
            </a:ln>
            <a:effectLst/>
          </c:spPr>
          <c:invertIfNegative val="0"/>
          <c:cat>
            <c:numRef>
              <c:f>Sheet15!$BK$421:$BO$421</c:f>
              <c:numCache>
                <c:formatCode>General</c:formatCode>
                <c:ptCount val="5"/>
              </c:numCache>
            </c:numRef>
          </c:cat>
          <c:val>
            <c:numRef>
              <c:f>Sheet15!$BK$422:$BO$422</c:f>
              <c:numCache>
                <c:formatCode>General</c:formatCode>
                <c:ptCount val="5"/>
                <c:pt idx="0" formatCode="0%">
                  <c:v>0.42</c:v>
                </c:pt>
                <c:pt idx="2" formatCode="0%">
                  <c:v>0.338709677419355</c:v>
                </c:pt>
                <c:pt idx="4" formatCode="0%">
                  <c:v>0.5</c:v>
                </c:pt>
              </c:numCache>
            </c:numRef>
          </c:val>
        </c:ser>
        <c:ser>
          <c:idx val="1"/>
          <c:order val="1"/>
          <c:tx>
            <c:strRef>
              <c:f>Sheet15!$BJ$423</c:f>
              <c:strCache>
                <c:ptCount val="1"/>
                <c:pt idx="0">
                  <c:v>Negative Lead</c:v>
                </c:pt>
              </c:strCache>
            </c:strRef>
          </c:tx>
          <c:spPr>
            <a:solidFill>
              <a:srgbClr val="FFFF00"/>
            </a:solidFill>
            <a:ln w="31750">
              <a:solidFill>
                <a:schemeClr val="tx1"/>
              </a:solidFill>
            </a:ln>
            <a:effectLst/>
          </c:spPr>
          <c:invertIfNegative val="0"/>
          <c:cat>
            <c:numRef>
              <c:f>Sheet15!$BK$421:$BO$421</c:f>
              <c:numCache>
                <c:formatCode>General</c:formatCode>
                <c:ptCount val="5"/>
              </c:numCache>
            </c:numRef>
          </c:cat>
          <c:val>
            <c:numRef>
              <c:f>Sheet15!$BK$423:$BO$423</c:f>
              <c:numCache>
                <c:formatCode>General</c:formatCode>
                <c:ptCount val="5"/>
                <c:pt idx="0" formatCode="0%">
                  <c:v>0.201550387596899</c:v>
                </c:pt>
                <c:pt idx="2" formatCode="0%">
                  <c:v>0.209677419354839</c:v>
                </c:pt>
                <c:pt idx="4" formatCode="0%">
                  <c:v>0.194029850746269</c:v>
                </c:pt>
              </c:numCache>
            </c:numRef>
          </c:val>
        </c:ser>
        <c:ser>
          <c:idx val="2"/>
          <c:order val="2"/>
          <c:tx>
            <c:strRef>
              <c:f>Sheet15!$BJ$424</c:f>
              <c:strCache>
                <c:ptCount val="1"/>
                <c:pt idx="0">
                  <c:v>No Warning</c:v>
                </c:pt>
              </c:strCache>
            </c:strRef>
          </c:tx>
          <c:spPr>
            <a:solidFill>
              <a:schemeClr val="bg1"/>
            </a:solidFill>
            <a:ln w="31750">
              <a:solidFill>
                <a:schemeClr val="tx1"/>
              </a:solidFill>
            </a:ln>
            <a:effectLst/>
          </c:spPr>
          <c:invertIfNegative val="0"/>
          <c:cat>
            <c:numRef>
              <c:f>Sheet15!$BK$421:$BO$421</c:f>
              <c:numCache>
                <c:formatCode>General</c:formatCode>
                <c:ptCount val="5"/>
              </c:numCache>
            </c:numRef>
          </c:cat>
          <c:val>
            <c:numRef>
              <c:f>Sheet15!$BK$424:$BO$424</c:f>
              <c:numCache>
                <c:formatCode>General</c:formatCode>
                <c:ptCount val="5"/>
                <c:pt idx="0" formatCode="0%">
                  <c:v>0.37984496124031</c:v>
                </c:pt>
                <c:pt idx="2" formatCode="0%">
                  <c:v>0.451612903225806</c:v>
                </c:pt>
                <c:pt idx="4" formatCode="0%">
                  <c:v>0.313432835820895</c:v>
                </c:pt>
              </c:numCache>
            </c:numRef>
          </c:val>
        </c:ser>
        <c:dLbls>
          <c:showLegendKey val="0"/>
          <c:showVal val="0"/>
          <c:showCatName val="0"/>
          <c:showSerName val="0"/>
          <c:showPercent val="0"/>
          <c:showBubbleSize val="0"/>
        </c:dLbls>
        <c:gapWidth val="150"/>
        <c:axId val="-911774784"/>
        <c:axId val="-911772032"/>
      </c:barChart>
      <c:catAx>
        <c:axId val="-911774784"/>
        <c:scaling>
          <c:orientation val="minMax"/>
        </c:scaling>
        <c:delete val="0"/>
        <c:axPos val="b"/>
        <c:majorGridlines>
          <c:spPr>
            <a:ln w="9525" cap="flat" cmpd="sng" algn="ctr">
              <a:solidFill>
                <a:schemeClr val="bg1">
                  <a:lumMod val="50000"/>
                  <a:alpha val="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11772032"/>
        <c:crosses val="autoZero"/>
        <c:auto val="1"/>
        <c:lblAlgn val="ctr"/>
        <c:lblOffset val="100"/>
        <c:noMultiLvlLbl val="0"/>
      </c:catAx>
      <c:valAx>
        <c:axId val="-911772032"/>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11774784"/>
        <c:crosses val="autoZero"/>
        <c:crossBetween val="between"/>
      </c:valAx>
      <c:spPr>
        <a:noFill/>
        <a:ln>
          <a:noFill/>
        </a:ln>
        <a:effectLst/>
      </c:spPr>
    </c:plotArea>
    <c:legend>
      <c:legendPos val="b"/>
      <c:layout>
        <c:manualLayout>
          <c:xMode val="edge"/>
          <c:yMode val="edge"/>
          <c:x val="0.180899715660542"/>
          <c:y val="0.940424467774861"/>
          <c:w val="0.574354111986002"/>
          <c:h val="0.05510221638961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Sheet1!$AA$355</c:f>
              <c:strCache>
                <c:ptCount val="1"/>
                <c:pt idx="0">
                  <c:v>Positive Lead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Sheet1!$Z$356:$Z$361</c:f>
              <c:strCache>
                <c:ptCount val="6"/>
                <c:pt idx="0">
                  <c:v>EF0 (165)</c:v>
                </c:pt>
                <c:pt idx="1">
                  <c:v>EF1 (136)</c:v>
                </c:pt>
                <c:pt idx="2">
                  <c:v>EF2 (18)</c:v>
                </c:pt>
                <c:pt idx="3">
                  <c:v>EF3 (3)</c:v>
                </c:pt>
                <c:pt idx="4">
                  <c:v>EF4 (0)</c:v>
                </c:pt>
                <c:pt idx="5">
                  <c:v>EF5 (0)</c:v>
                </c:pt>
              </c:strCache>
            </c:strRef>
          </c:cat>
          <c:val>
            <c:numRef>
              <c:f>Sheet1!$AA$356:$AA$361</c:f>
              <c:numCache>
                <c:formatCode>0%</c:formatCode>
                <c:ptCount val="6"/>
                <c:pt idx="0">
                  <c:v>0.48</c:v>
                </c:pt>
                <c:pt idx="1">
                  <c:v>0.53</c:v>
                </c:pt>
                <c:pt idx="2">
                  <c:v>0.61</c:v>
                </c:pt>
                <c:pt idx="3">
                  <c:v>0.67</c:v>
                </c:pt>
              </c:numCache>
            </c:numRef>
          </c:val>
        </c:ser>
        <c:ser>
          <c:idx val="1"/>
          <c:order val="1"/>
          <c:tx>
            <c:strRef>
              <c:f>Sheet1!$AB$355</c:f>
              <c:strCache>
                <c:ptCount val="1"/>
                <c:pt idx="0">
                  <c:v>Negative Lead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Sheet1!$Z$356:$Z$361</c:f>
              <c:strCache>
                <c:ptCount val="6"/>
                <c:pt idx="0">
                  <c:v>EF0 (165)</c:v>
                </c:pt>
                <c:pt idx="1">
                  <c:v>EF1 (136)</c:v>
                </c:pt>
                <c:pt idx="2">
                  <c:v>EF2 (18)</c:v>
                </c:pt>
                <c:pt idx="3">
                  <c:v>EF3 (3)</c:v>
                </c:pt>
                <c:pt idx="4">
                  <c:v>EF4 (0)</c:v>
                </c:pt>
                <c:pt idx="5">
                  <c:v>EF5 (0)</c:v>
                </c:pt>
              </c:strCache>
            </c:strRef>
          </c:cat>
          <c:val>
            <c:numRef>
              <c:f>Sheet1!$AB$356:$AB$361</c:f>
              <c:numCache>
                <c:formatCode>0%</c:formatCode>
                <c:ptCount val="6"/>
                <c:pt idx="0">
                  <c:v>0.19</c:v>
                </c:pt>
                <c:pt idx="1">
                  <c:v>0.13</c:v>
                </c:pt>
                <c:pt idx="2">
                  <c:v>0.28</c:v>
                </c:pt>
                <c:pt idx="3">
                  <c:v>0.33</c:v>
                </c:pt>
              </c:numCache>
            </c:numRef>
          </c:val>
        </c:ser>
        <c:ser>
          <c:idx val="2"/>
          <c:order val="2"/>
          <c:tx>
            <c:strRef>
              <c:f>Sheet1!$AC$355</c:f>
              <c:strCache>
                <c:ptCount val="1"/>
                <c:pt idx="0">
                  <c:v>No Warning</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Sheet1!$Z$356:$Z$361</c:f>
              <c:strCache>
                <c:ptCount val="6"/>
                <c:pt idx="0">
                  <c:v>EF0 (165)</c:v>
                </c:pt>
                <c:pt idx="1">
                  <c:v>EF1 (136)</c:v>
                </c:pt>
                <c:pt idx="2">
                  <c:v>EF2 (18)</c:v>
                </c:pt>
                <c:pt idx="3">
                  <c:v>EF3 (3)</c:v>
                </c:pt>
                <c:pt idx="4">
                  <c:v>EF4 (0)</c:v>
                </c:pt>
                <c:pt idx="5">
                  <c:v>EF5 (0)</c:v>
                </c:pt>
              </c:strCache>
            </c:strRef>
          </c:cat>
          <c:val>
            <c:numRef>
              <c:f>Sheet1!$AC$356:$AC$361</c:f>
              <c:numCache>
                <c:formatCode>0%</c:formatCode>
                <c:ptCount val="6"/>
                <c:pt idx="0">
                  <c:v>0.33</c:v>
                </c:pt>
                <c:pt idx="1">
                  <c:v>0.35</c:v>
                </c:pt>
                <c:pt idx="2">
                  <c:v>0.11</c:v>
                </c:pt>
              </c:numCache>
            </c:numRef>
          </c:val>
        </c:ser>
        <c:dLbls>
          <c:showLegendKey val="0"/>
          <c:showVal val="0"/>
          <c:showCatName val="0"/>
          <c:showSerName val="0"/>
          <c:showPercent val="0"/>
          <c:showBubbleSize val="0"/>
        </c:dLbls>
        <c:gapWidth val="150"/>
        <c:overlap val="100"/>
        <c:axId val="-892808256"/>
        <c:axId val="-892805936"/>
      </c:barChart>
      <c:catAx>
        <c:axId val="-89280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892805936"/>
        <c:crosses val="autoZero"/>
        <c:auto val="1"/>
        <c:lblAlgn val="ctr"/>
        <c:lblOffset val="100"/>
        <c:noMultiLvlLbl val="0"/>
      </c:catAx>
      <c:valAx>
        <c:axId val="-892805936"/>
        <c:scaling>
          <c:orientation val="minMax"/>
        </c:scaling>
        <c:delete val="0"/>
        <c:axPos val="l"/>
        <c:majorGridlines>
          <c:spPr>
            <a:ln w="9525" cap="flat" cmpd="sng" algn="ctr">
              <a:solidFill>
                <a:schemeClr val="bg1">
                  <a:lumMod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892808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Sheet1!$AA$355</c:f>
              <c:strCache>
                <c:ptCount val="1"/>
                <c:pt idx="0">
                  <c:v>Positive Lead</c:v>
                </c:pt>
              </c:strCache>
            </c:strRef>
          </c:tx>
          <c:spPr>
            <a:solidFill>
              <a:srgbClr val="00B0F0"/>
            </a:solidFill>
            <a:ln w="25400">
              <a:solidFill>
                <a:schemeClr val="tx1"/>
              </a:solidFill>
            </a:ln>
            <a:effectLst>
              <a:outerShdw blurRad="57150" dist="19050" dir="5400000" algn="ctr" rotWithShape="0">
                <a:srgbClr val="000000">
                  <a:alpha val="63000"/>
                </a:srgbClr>
              </a:outerShdw>
            </a:effectLst>
          </c:spPr>
          <c:invertIfNegative val="0"/>
          <c:cat>
            <c:strRef>
              <c:f>Sheet1!$Z$356:$Z$361</c:f>
              <c:strCache>
                <c:ptCount val="6"/>
                <c:pt idx="0">
                  <c:v>EF0 (165)</c:v>
                </c:pt>
                <c:pt idx="1">
                  <c:v>EF1 (136)</c:v>
                </c:pt>
                <c:pt idx="2">
                  <c:v>EF2 (18)</c:v>
                </c:pt>
                <c:pt idx="3">
                  <c:v>EF3 (3)</c:v>
                </c:pt>
                <c:pt idx="4">
                  <c:v>EF4 (0)</c:v>
                </c:pt>
                <c:pt idx="5">
                  <c:v>EF5 (0)</c:v>
                </c:pt>
              </c:strCache>
            </c:strRef>
          </c:cat>
          <c:val>
            <c:numRef>
              <c:f>Sheet1!$AA$356:$AA$361</c:f>
              <c:numCache>
                <c:formatCode>0%</c:formatCode>
                <c:ptCount val="6"/>
                <c:pt idx="0">
                  <c:v>0.48</c:v>
                </c:pt>
                <c:pt idx="1">
                  <c:v>0.53</c:v>
                </c:pt>
                <c:pt idx="2">
                  <c:v>0.61</c:v>
                </c:pt>
                <c:pt idx="3">
                  <c:v>0.67</c:v>
                </c:pt>
              </c:numCache>
            </c:numRef>
          </c:val>
        </c:ser>
        <c:ser>
          <c:idx val="1"/>
          <c:order val="1"/>
          <c:tx>
            <c:strRef>
              <c:f>Sheet1!$AB$355</c:f>
              <c:strCache>
                <c:ptCount val="1"/>
                <c:pt idx="0">
                  <c:v>Negative Lead</c:v>
                </c:pt>
              </c:strCache>
            </c:strRef>
          </c:tx>
          <c:spPr>
            <a:solidFill>
              <a:srgbClr val="FFFF00"/>
            </a:solidFill>
            <a:ln w="25400">
              <a:solidFill>
                <a:schemeClr val="tx1"/>
              </a:solidFill>
            </a:ln>
            <a:effectLst>
              <a:outerShdw blurRad="57150" dist="19050" dir="5400000" algn="ctr" rotWithShape="0">
                <a:srgbClr val="000000">
                  <a:alpha val="63000"/>
                </a:srgbClr>
              </a:outerShdw>
            </a:effectLst>
          </c:spPr>
          <c:invertIfNegative val="0"/>
          <c:cat>
            <c:strRef>
              <c:f>Sheet1!$Z$356:$Z$361</c:f>
              <c:strCache>
                <c:ptCount val="6"/>
                <c:pt idx="0">
                  <c:v>EF0 (165)</c:v>
                </c:pt>
                <c:pt idx="1">
                  <c:v>EF1 (136)</c:v>
                </c:pt>
                <c:pt idx="2">
                  <c:v>EF2 (18)</c:v>
                </c:pt>
                <c:pt idx="3">
                  <c:v>EF3 (3)</c:v>
                </c:pt>
                <c:pt idx="4">
                  <c:v>EF4 (0)</c:v>
                </c:pt>
                <c:pt idx="5">
                  <c:v>EF5 (0)</c:v>
                </c:pt>
              </c:strCache>
            </c:strRef>
          </c:cat>
          <c:val>
            <c:numRef>
              <c:f>Sheet1!$AB$356:$AB$361</c:f>
              <c:numCache>
                <c:formatCode>0%</c:formatCode>
                <c:ptCount val="6"/>
                <c:pt idx="0">
                  <c:v>0.19</c:v>
                </c:pt>
                <c:pt idx="1">
                  <c:v>0.13</c:v>
                </c:pt>
                <c:pt idx="2">
                  <c:v>0.28</c:v>
                </c:pt>
                <c:pt idx="3">
                  <c:v>0.33</c:v>
                </c:pt>
              </c:numCache>
            </c:numRef>
          </c:val>
        </c:ser>
        <c:ser>
          <c:idx val="2"/>
          <c:order val="2"/>
          <c:tx>
            <c:strRef>
              <c:f>Sheet1!$AC$355</c:f>
              <c:strCache>
                <c:ptCount val="1"/>
                <c:pt idx="0">
                  <c:v>No Warning</c:v>
                </c:pt>
              </c:strCache>
            </c:strRef>
          </c:tx>
          <c:spPr>
            <a:solidFill>
              <a:schemeClr val="bg1"/>
            </a:solidFill>
            <a:ln w="25400">
              <a:solidFill>
                <a:schemeClr val="tx1"/>
              </a:solidFill>
            </a:ln>
            <a:effectLst>
              <a:outerShdw blurRad="57150" dist="19050" dir="5400000" algn="ctr" rotWithShape="0">
                <a:srgbClr val="000000">
                  <a:alpha val="63000"/>
                </a:srgbClr>
              </a:outerShdw>
            </a:effectLst>
          </c:spPr>
          <c:invertIfNegative val="0"/>
          <c:cat>
            <c:strRef>
              <c:f>Sheet1!$Z$356:$Z$361</c:f>
              <c:strCache>
                <c:ptCount val="6"/>
                <c:pt idx="0">
                  <c:v>EF0 (165)</c:v>
                </c:pt>
                <c:pt idx="1">
                  <c:v>EF1 (136)</c:v>
                </c:pt>
                <c:pt idx="2">
                  <c:v>EF2 (18)</c:v>
                </c:pt>
                <c:pt idx="3">
                  <c:v>EF3 (3)</c:v>
                </c:pt>
                <c:pt idx="4">
                  <c:v>EF4 (0)</c:v>
                </c:pt>
                <c:pt idx="5">
                  <c:v>EF5 (0)</c:v>
                </c:pt>
              </c:strCache>
            </c:strRef>
          </c:cat>
          <c:val>
            <c:numRef>
              <c:f>Sheet1!$AC$356:$AC$361</c:f>
              <c:numCache>
                <c:formatCode>0%</c:formatCode>
                <c:ptCount val="6"/>
                <c:pt idx="0">
                  <c:v>0.33</c:v>
                </c:pt>
                <c:pt idx="1">
                  <c:v>0.35</c:v>
                </c:pt>
                <c:pt idx="2">
                  <c:v>0.11</c:v>
                </c:pt>
              </c:numCache>
            </c:numRef>
          </c:val>
        </c:ser>
        <c:dLbls>
          <c:showLegendKey val="0"/>
          <c:showVal val="0"/>
          <c:showCatName val="0"/>
          <c:showSerName val="0"/>
          <c:showPercent val="0"/>
          <c:showBubbleSize val="0"/>
        </c:dLbls>
        <c:gapWidth val="90"/>
        <c:overlap val="100"/>
        <c:axId val="-912954560"/>
        <c:axId val="-912952240"/>
      </c:barChart>
      <c:catAx>
        <c:axId val="-9129545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12952240"/>
        <c:crosses val="autoZero"/>
        <c:auto val="1"/>
        <c:lblAlgn val="ctr"/>
        <c:lblOffset val="100"/>
        <c:noMultiLvlLbl val="0"/>
      </c:catAx>
      <c:valAx>
        <c:axId val="-91295224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12954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400" b="1" dirty="0">
                <a:solidFill>
                  <a:schemeClr val="bg1"/>
                </a:solidFill>
              </a:rPr>
              <a:t>Morphology of </a:t>
            </a:r>
            <a:r>
              <a:rPr lang="en-US" sz="2400" b="1" dirty="0" smtClean="0">
                <a:solidFill>
                  <a:schemeClr val="bg1"/>
                </a:solidFill>
              </a:rPr>
              <a:t>Warned and </a:t>
            </a:r>
            <a:r>
              <a:rPr lang="en-US" sz="2400" b="1" dirty="0">
                <a:solidFill>
                  <a:schemeClr val="bg1"/>
                </a:solidFill>
              </a:rPr>
              <a:t>Missed Storms</a:t>
            </a:r>
          </a:p>
        </c:rich>
      </c:tx>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Sheet2!$U$341</c:f>
              <c:strCache>
                <c:ptCount val="1"/>
                <c:pt idx="0">
                  <c:v>Positive Leads</c:v>
                </c:pt>
              </c:strCache>
            </c:strRef>
          </c:tx>
          <c:spPr>
            <a:solidFill>
              <a:srgbClr val="00B0F0"/>
            </a:solidFill>
            <a:ln w="25400">
              <a:solidFill>
                <a:schemeClr val="tx1"/>
              </a:solidFill>
            </a:ln>
            <a:effectLst>
              <a:outerShdw blurRad="57150" dist="19050" dir="5400000" algn="ctr" rotWithShape="0">
                <a:srgbClr val="000000">
                  <a:alpha val="63000"/>
                </a:srgbClr>
              </a:outerShdw>
            </a:effectLst>
          </c:spPr>
          <c:invertIfNegative val="0"/>
          <c:cat>
            <c:strRef>
              <c:f>Sheet2!$V$340:$AB$340</c:f>
              <c:strCache>
                <c:ptCount val="7"/>
                <c:pt idx="0">
                  <c:v>Individual Cell</c:v>
                </c:pt>
                <c:pt idx="1">
                  <c:v>Convective Cluster</c:v>
                </c:pt>
                <c:pt idx="2">
                  <c:v>Broken Line</c:v>
                </c:pt>
                <c:pt idx="3">
                  <c:v>Trailing Stratiform</c:v>
                </c:pt>
                <c:pt idx="4">
                  <c:v>Leading Stratiform</c:v>
                </c:pt>
                <c:pt idx="5">
                  <c:v>Parallel Stratiform</c:v>
                </c:pt>
                <c:pt idx="6">
                  <c:v>No Stratiform</c:v>
                </c:pt>
              </c:strCache>
            </c:strRef>
          </c:cat>
          <c:val>
            <c:numRef>
              <c:f>Sheet2!$V$341:$AB$341</c:f>
              <c:numCache>
                <c:formatCode>0%</c:formatCode>
                <c:ptCount val="7"/>
                <c:pt idx="0">
                  <c:v>0.0609756097560975</c:v>
                </c:pt>
                <c:pt idx="1">
                  <c:v>0.359756097560976</c:v>
                </c:pt>
                <c:pt idx="2">
                  <c:v>0.048780487804878</c:v>
                </c:pt>
                <c:pt idx="3">
                  <c:v>0.23780487804878</c:v>
                </c:pt>
                <c:pt idx="4">
                  <c:v>0.048780487804878</c:v>
                </c:pt>
                <c:pt idx="5">
                  <c:v>0.121951219512195</c:v>
                </c:pt>
                <c:pt idx="6">
                  <c:v>0.121951219512195</c:v>
                </c:pt>
              </c:numCache>
            </c:numRef>
          </c:val>
        </c:ser>
        <c:ser>
          <c:idx val="1"/>
          <c:order val="1"/>
          <c:tx>
            <c:strRef>
              <c:f>Sheet2!$U$342</c:f>
              <c:strCache>
                <c:ptCount val="1"/>
                <c:pt idx="0">
                  <c:v>No Warning</c:v>
                </c:pt>
              </c:strCache>
            </c:strRef>
          </c:tx>
          <c:spPr>
            <a:solidFill>
              <a:schemeClr val="bg1"/>
            </a:solidFill>
            <a:ln w="25400">
              <a:solidFill>
                <a:schemeClr val="tx1"/>
              </a:solidFill>
            </a:ln>
            <a:effectLst>
              <a:outerShdw blurRad="57150" dist="19050" dir="5400000" algn="ctr" rotWithShape="0">
                <a:srgbClr val="000000">
                  <a:alpha val="63000"/>
                </a:srgbClr>
              </a:outerShdw>
            </a:effectLst>
          </c:spPr>
          <c:invertIfNegative val="0"/>
          <c:cat>
            <c:strRef>
              <c:f>Sheet2!$V$340:$AB$340</c:f>
              <c:strCache>
                <c:ptCount val="7"/>
                <c:pt idx="0">
                  <c:v>Individual Cell</c:v>
                </c:pt>
                <c:pt idx="1">
                  <c:v>Convective Cluster</c:v>
                </c:pt>
                <c:pt idx="2">
                  <c:v>Broken Line</c:v>
                </c:pt>
                <c:pt idx="3">
                  <c:v>Trailing Stratiform</c:v>
                </c:pt>
                <c:pt idx="4">
                  <c:v>Leading Stratiform</c:v>
                </c:pt>
                <c:pt idx="5">
                  <c:v>Parallel Stratiform</c:v>
                </c:pt>
                <c:pt idx="6">
                  <c:v>No Stratiform</c:v>
                </c:pt>
              </c:strCache>
            </c:strRef>
          </c:cat>
          <c:val>
            <c:numRef>
              <c:f>Sheet2!$V$342:$AB$342</c:f>
              <c:numCache>
                <c:formatCode>0%</c:formatCode>
                <c:ptCount val="7"/>
                <c:pt idx="0">
                  <c:v>0.0480769230769231</c:v>
                </c:pt>
                <c:pt idx="1">
                  <c:v>0.451923076923077</c:v>
                </c:pt>
                <c:pt idx="2">
                  <c:v>0.0576923076923077</c:v>
                </c:pt>
                <c:pt idx="3">
                  <c:v>0.25</c:v>
                </c:pt>
                <c:pt idx="4">
                  <c:v>0.0192307692307692</c:v>
                </c:pt>
                <c:pt idx="5">
                  <c:v>0.0865384615384615</c:v>
                </c:pt>
                <c:pt idx="6">
                  <c:v>0.0865384615384615</c:v>
                </c:pt>
              </c:numCache>
            </c:numRef>
          </c:val>
        </c:ser>
        <c:dLbls>
          <c:showLegendKey val="0"/>
          <c:showVal val="0"/>
          <c:showCatName val="0"/>
          <c:showSerName val="0"/>
          <c:showPercent val="0"/>
          <c:showBubbleSize val="0"/>
        </c:dLbls>
        <c:gapWidth val="100"/>
        <c:axId val="-912682752"/>
        <c:axId val="-912680544"/>
      </c:barChart>
      <c:catAx>
        <c:axId val="-9126827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12680544"/>
        <c:crosses val="autoZero"/>
        <c:auto val="1"/>
        <c:lblAlgn val="ctr"/>
        <c:lblOffset val="100"/>
        <c:noMultiLvlLbl val="0"/>
      </c:catAx>
      <c:valAx>
        <c:axId val="-912680544"/>
        <c:scaling>
          <c:orientation val="minMax"/>
          <c:max val="0.5"/>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12682752"/>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smtClean="0"/>
              <a:t>Stacked Distribution </a:t>
            </a:r>
            <a:r>
              <a:rPr lang="en-US" sz="2400" dirty="0"/>
              <a:t>of </a:t>
            </a:r>
            <a:r>
              <a:rPr lang="en-US" sz="2400" dirty="0" smtClean="0"/>
              <a:t>Specific Morphologies</a:t>
            </a:r>
            <a:endParaRPr lang="en-US" sz="2400" dirty="0"/>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percentStacked"/>
        <c:varyColors val="0"/>
        <c:ser>
          <c:idx val="0"/>
          <c:order val="0"/>
          <c:tx>
            <c:strRef>
              <c:f>Sheet2!$AD$332</c:f>
              <c:strCache>
                <c:ptCount val="1"/>
                <c:pt idx="0">
                  <c:v>Positive Leads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Sheet2!$AE$330:$AK$331</c:f>
              <c:multiLvlStrCache>
                <c:ptCount val="7"/>
                <c:lvl>
                  <c:pt idx="0">
                    <c:v>15</c:v>
                  </c:pt>
                  <c:pt idx="1">
                    <c:v>106</c:v>
                  </c:pt>
                  <c:pt idx="2">
                    <c:v>14</c:v>
                  </c:pt>
                  <c:pt idx="3">
                    <c:v>65</c:v>
                  </c:pt>
                  <c:pt idx="4">
                    <c:v>10</c:v>
                  </c:pt>
                  <c:pt idx="5">
                    <c:v>29</c:v>
                  </c:pt>
                  <c:pt idx="6">
                    <c:v>29</c:v>
                  </c:pt>
                </c:lvl>
                <c:lvl>
                  <c:pt idx="0">
                    <c:v>Individual Cell</c:v>
                  </c:pt>
                  <c:pt idx="1">
                    <c:v>Convective Cluster</c:v>
                  </c:pt>
                  <c:pt idx="2">
                    <c:v>Broken Line</c:v>
                  </c:pt>
                  <c:pt idx="3">
                    <c:v>Trailing Stratiform</c:v>
                  </c:pt>
                  <c:pt idx="4">
                    <c:v>Leading Stratiform</c:v>
                  </c:pt>
                  <c:pt idx="5">
                    <c:v>Parallel Stratiform</c:v>
                  </c:pt>
                  <c:pt idx="6">
                    <c:v>No Stratiform</c:v>
                  </c:pt>
                </c:lvl>
              </c:multiLvlStrCache>
            </c:multiLvlStrRef>
          </c:cat>
          <c:val>
            <c:numRef>
              <c:f>Sheet2!$AE$332:$AK$332</c:f>
              <c:numCache>
                <c:formatCode>0%</c:formatCode>
                <c:ptCount val="7"/>
                <c:pt idx="0">
                  <c:v>0.666666666666667</c:v>
                </c:pt>
                <c:pt idx="1">
                  <c:v>0.556603773584906</c:v>
                </c:pt>
                <c:pt idx="2">
                  <c:v>0.571428571428571</c:v>
                </c:pt>
                <c:pt idx="3">
                  <c:v>0.6</c:v>
                </c:pt>
                <c:pt idx="4">
                  <c:v>0.8</c:v>
                </c:pt>
                <c:pt idx="5">
                  <c:v>0.689655172413793</c:v>
                </c:pt>
                <c:pt idx="6">
                  <c:v>0.689655172413793</c:v>
                </c:pt>
              </c:numCache>
            </c:numRef>
          </c:val>
        </c:ser>
        <c:ser>
          <c:idx val="1"/>
          <c:order val="1"/>
          <c:tx>
            <c:strRef>
              <c:f>Sheet2!$AD$333</c:f>
              <c:strCache>
                <c:ptCount val="1"/>
                <c:pt idx="0">
                  <c:v>No Warning</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Sheet2!$AE$330:$AK$331</c:f>
              <c:multiLvlStrCache>
                <c:ptCount val="7"/>
                <c:lvl>
                  <c:pt idx="0">
                    <c:v>15</c:v>
                  </c:pt>
                  <c:pt idx="1">
                    <c:v>106</c:v>
                  </c:pt>
                  <c:pt idx="2">
                    <c:v>14</c:v>
                  </c:pt>
                  <c:pt idx="3">
                    <c:v>65</c:v>
                  </c:pt>
                  <c:pt idx="4">
                    <c:v>10</c:v>
                  </c:pt>
                  <c:pt idx="5">
                    <c:v>29</c:v>
                  </c:pt>
                  <c:pt idx="6">
                    <c:v>29</c:v>
                  </c:pt>
                </c:lvl>
                <c:lvl>
                  <c:pt idx="0">
                    <c:v>Individual Cell</c:v>
                  </c:pt>
                  <c:pt idx="1">
                    <c:v>Convective Cluster</c:v>
                  </c:pt>
                  <c:pt idx="2">
                    <c:v>Broken Line</c:v>
                  </c:pt>
                  <c:pt idx="3">
                    <c:v>Trailing Stratiform</c:v>
                  </c:pt>
                  <c:pt idx="4">
                    <c:v>Leading Stratiform</c:v>
                  </c:pt>
                  <c:pt idx="5">
                    <c:v>Parallel Stratiform</c:v>
                  </c:pt>
                  <c:pt idx="6">
                    <c:v>No Stratiform</c:v>
                  </c:pt>
                </c:lvl>
              </c:multiLvlStrCache>
            </c:multiLvlStrRef>
          </c:cat>
          <c:val>
            <c:numRef>
              <c:f>Sheet2!$AE$333:$AK$333</c:f>
              <c:numCache>
                <c:formatCode>0%</c:formatCode>
                <c:ptCount val="7"/>
                <c:pt idx="0">
                  <c:v>0.333333333333333</c:v>
                </c:pt>
                <c:pt idx="1">
                  <c:v>0.443396226415094</c:v>
                </c:pt>
                <c:pt idx="2">
                  <c:v>0.428571428571429</c:v>
                </c:pt>
                <c:pt idx="3">
                  <c:v>0.4</c:v>
                </c:pt>
                <c:pt idx="4">
                  <c:v>0.2</c:v>
                </c:pt>
                <c:pt idx="5">
                  <c:v>0.310344827586207</c:v>
                </c:pt>
                <c:pt idx="6">
                  <c:v>0.310344827586207</c:v>
                </c:pt>
              </c:numCache>
            </c:numRef>
          </c:val>
        </c:ser>
        <c:dLbls>
          <c:showLegendKey val="0"/>
          <c:showVal val="0"/>
          <c:showCatName val="0"/>
          <c:showSerName val="0"/>
          <c:showPercent val="0"/>
          <c:showBubbleSize val="0"/>
        </c:dLbls>
        <c:gapWidth val="100"/>
        <c:overlap val="100"/>
        <c:axId val="-892599840"/>
        <c:axId val="-892597088"/>
      </c:barChart>
      <c:catAx>
        <c:axId val="-892599840"/>
        <c:scaling>
          <c:orientation val="minMax"/>
        </c:scaling>
        <c:delete val="0"/>
        <c:axPos val="b"/>
        <c:majorGridlines>
          <c:spPr>
            <a:ln w="9525" cap="flat" cmpd="sng" algn="ctr">
              <a:solidFill>
                <a:schemeClr val="bg1">
                  <a:lumMod val="50000"/>
                  <a:alpha val="0"/>
                </a:schemeClr>
              </a:solidFill>
              <a:round/>
            </a:ln>
            <a:effectLst/>
          </c:spPr>
        </c:majorGridlines>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892597088"/>
        <c:crosses val="autoZero"/>
        <c:auto val="1"/>
        <c:lblAlgn val="ctr"/>
        <c:lblOffset val="100"/>
        <c:noMultiLvlLbl val="0"/>
      </c:catAx>
      <c:valAx>
        <c:axId val="-892597088"/>
        <c:scaling>
          <c:orientation val="minMax"/>
          <c:max val="1.0"/>
        </c:scaling>
        <c:delete val="0"/>
        <c:axPos val="l"/>
        <c:majorGridlines>
          <c:spPr>
            <a:ln w="9525" cap="flat" cmpd="sng" algn="ctr">
              <a:solidFill>
                <a:schemeClr val="bg1">
                  <a:lumMod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892599840"/>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20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b="1"/>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400" dirty="0" smtClean="0">
                <a:solidFill>
                  <a:schemeClr val="bg1"/>
                </a:solidFill>
              </a:rPr>
              <a:t>Stacked Distribution </a:t>
            </a:r>
            <a:r>
              <a:rPr lang="en-US" sz="2400" dirty="0">
                <a:solidFill>
                  <a:schemeClr val="bg1"/>
                </a:solidFill>
              </a:rPr>
              <a:t>of </a:t>
            </a:r>
            <a:r>
              <a:rPr lang="en-US" sz="2400" dirty="0" smtClean="0">
                <a:solidFill>
                  <a:schemeClr val="bg1"/>
                </a:solidFill>
              </a:rPr>
              <a:t>Specific Morphologies</a:t>
            </a:r>
            <a:endParaRPr lang="en-US" sz="2400" dirty="0">
              <a:solidFill>
                <a:schemeClr val="bg1"/>
              </a:solidFill>
            </a:endParaRP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percentStacked"/>
        <c:varyColors val="0"/>
        <c:ser>
          <c:idx val="0"/>
          <c:order val="0"/>
          <c:tx>
            <c:strRef>
              <c:f>Sheet2!$AD$332</c:f>
              <c:strCache>
                <c:ptCount val="1"/>
                <c:pt idx="0">
                  <c:v>Positive Leads</c:v>
                </c:pt>
              </c:strCache>
            </c:strRef>
          </c:tx>
          <c:spPr>
            <a:solidFill>
              <a:srgbClr val="00B0F0"/>
            </a:solidFill>
            <a:ln w="25400">
              <a:solidFill>
                <a:schemeClr val="tx1"/>
              </a:solidFill>
            </a:ln>
            <a:effectLst>
              <a:outerShdw blurRad="57150" dist="19050" dir="5400000" algn="ctr" rotWithShape="0">
                <a:srgbClr val="000000">
                  <a:alpha val="63000"/>
                </a:srgbClr>
              </a:outerShdw>
            </a:effectLst>
          </c:spPr>
          <c:invertIfNegative val="0"/>
          <c:cat>
            <c:multiLvlStrRef>
              <c:f>Sheet2!$AE$330:$AK$331</c:f>
              <c:multiLvlStrCache>
                <c:ptCount val="7"/>
                <c:lvl>
                  <c:pt idx="0">
                    <c:v>15</c:v>
                  </c:pt>
                  <c:pt idx="1">
                    <c:v>106</c:v>
                  </c:pt>
                  <c:pt idx="2">
                    <c:v>14</c:v>
                  </c:pt>
                  <c:pt idx="3">
                    <c:v>65</c:v>
                  </c:pt>
                  <c:pt idx="4">
                    <c:v>10</c:v>
                  </c:pt>
                  <c:pt idx="5">
                    <c:v>29</c:v>
                  </c:pt>
                  <c:pt idx="6">
                    <c:v>29</c:v>
                  </c:pt>
                </c:lvl>
                <c:lvl>
                  <c:pt idx="0">
                    <c:v>Individual Cell</c:v>
                  </c:pt>
                  <c:pt idx="1">
                    <c:v>Convective Cluster</c:v>
                  </c:pt>
                  <c:pt idx="2">
                    <c:v>Broken Line</c:v>
                  </c:pt>
                  <c:pt idx="3">
                    <c:v>Trailing Stratiform</c:v>
                  </c:pt>
                  <c:pt idx="4">
                    <c:v>Leading Stratiform</c:v>
                  </c:pt>
                  <c:pt idx="5">
                    <c:v>Parallel Stratiform</c:v>
                  </c:pt>
                  <c:pt idx="6">
                    <c:v>No Stratiform</c:v>
                  </c:pt>
                </c:lvl>
              </c:multiLvlStrCache>
            </c:multiLvlStrRef>
          </c:cat>
          <c:val>
            <c:numRef>
              <c:f>Sheet2!$AE$332:$AK$332</c:f>
              <c:numCache>
                <c:formatCode>0%</c:formatCode>
                <c:ptCount val="7"/>
                <c:pt idx="0">
                  <c:v>0.666666666666667</c:v>
                </c:pt>
                <c:pt idx="1">
                  <c:v>0.556603773584906</c:v>
                </c:pt>
                <c:pt idx="2">
                  <c:v>0.571428571428571</c:v>
                </c:pt>
                <c:pt idx="3">
                  <c:v>0.6</c:v>
                </c:pt>
                <c:pt idx="4">
                  <c:v>0.8</c:v>
                </c:pt>
                <c:pt idx="5">
                  <c:v>0.689655172413793</c:v>
                </c:pt>
                <c:pt idx="6">
                  <c:v>0.689655172413793</c:v>
                </c:pt>
              </c:numCache>
            </c:numRef>
          </c:val>
        </c:ser>
        <c:ser>
          <c:idx val="1"/>
          <c:order val="1"/>
          <c:tx>
            <c:strRef>
              <c:f>Sheet2!$AD$333</c:f>
              <c:strCache>
                <c:ptCount val="1"/>
                <c:pt idx="0">
                  <c:v>No Warning</c:v>
                </c:pt>
              </c:strCache>
            </c:strRef>
          </c:tx>
          <c:spPr>
            <a:solidFill>
              <a:schemeClr val="bg1"/>
            </a:solidFill>
            <a:ln w="25400">
              <a:solidFill>
                <a:schemeClr val="tx1"/>
              </a:solidFill>
            </a:ln>
            <a:effectLst>
              <a:outerShdw blurRad="57150" dist="19050" dir="5400000" algn="ctr" rotWithShape="0">
                <a:srgbClr val="000000">
                  <a:alpha val="63000"/>
                </a:srgbClr>
              </a:outerShdw>
            </a:effectLst>
          </c:spPr>
          <c:invertIfNegative val="0"/>
          <c:cat>
            <c:multiLvlStrRef>
              <c:f>Sheet2!$AE$330:$AK$331</c:f>
              <c:multiLvlStrCache>
                <c:ptCount val="7"/>
                <c:lvl>
                  <c:pt idx="0">
                    <c:v>15</c:v>
                  </c:pt>
                  <c:pt idx="1">
                    <c:v>106</c:v>
                  </c:pt>
                  <c:pt idx="2">
                    <c:v>14</c:v>
                  </c:pt>
                  <c:pt idx="3">
                    <c:v>65</c:v>
                  </c:pt>
                  <c:pt idx="4">
                    <c:v>10</c:v>
                  </c:pt>
                  <c:pt idx="5">
                    <c:v>29</c:v>
                  </c:pt>
                  <c:pt idx="6">
                    <c:v>29</c:v>
                  </c:pt>
                </c:lvl>
                <c:lvl>
                  <c:pt idx="0">
                    <c:v>Individual Cell</c:v>
                  </c:pt>
                  <c:pt idx="1">
                    <c:v>Convective Cluster</c:v>
                  </c:pt>
                  <c:pt idx="2">
                    <c:v>Broken Line</c:v>
                  </c:pt>
                  <c:pt idx="3">
                    <c:v>Trailing Stratiform</c:v>
                  </c:pt>
                  <c:pt idx="4">
                    <c:v>Leading Stratiform</c:v>
                  </c:pt>
                  <c:pt idx="5">
                    <c:v>Parallel Stratiform</c:v>
                  </c:pt>
                  <c:pt idx="6">
                    <c:v>No Stratiform</c:v>
                  </c:pt>
                </c:lvl>
              </c:multiLvlStrCache>
            </c:multiLvlStrRef>
          </c:cat>
          <c:val>
            <c:numRef>
              <c:f>Sheet2!$AE$333:$AK$333</c:f>
              <c:numCache>
                <c:formatCode>0%</c:formatCode>
                <c:ptCount val="7"/>
                <c:pt idx="0">
                  <c:v>0.333333333333333</c:v>
                </c:pt>
                <c:pt idx="1">
                  <c:v>0.443396226415094</c:v>
                </c:pt>
                <c:pt idx="2">
                  <c:v>0.428571428571429</c:v>
                </c:pt>
                <c:pt idx="3">
                  <c:v>0.4</c:v>
                </c:pt>
                <c:pt idx="4">
                  <c:v>0.2</c:v>
                </c:pt>
                <c:pt idx="5">
                  <c:v>0.310344827586207</c:v>
                </c:pt>
                <c:pt idx="6">
                  <c:v>0.310344827586207</c:v>
                </c:pt>
              </c:numCache>
            </c:numRef>
          </c:val>
        </c:ser>
        <c:dLbls>
          <c:showLegendKey val="0"/>
          <c:showVal val="0"/>
          <c:showCatName val="0"/>
          <c:showSerName val="0"/>
          <c:showPercent val="0"/>
          <c:showBubbleSize val="0"/>
        </c:dLbls>
        <c:gapWidth val="100"/>
        <c:overlap val="100"/>
        <c:axId val="-892575184"/>
        <c:axId val="-892572432"/>
      </c:barChart>
      <c:catAx>
        <c:axId val="-892575184"/>
        <c:scaling>
          <c:orientation val="minMax"/>
        </c:scaling>
        <c:delete val="0"/>
        <c:axPos val="b"/>
        <c:majorGridlines>
          <c:spPr>
            <a:ln w="9525" cap="flat" cmpd="sng" algn="ctr">
              <a:solidFill>
                <a:schemeClr val="bg1">
                  <a:lumMod val="50000"/>
                  <a:alpha val="0"/>
                </a:schemeClr>
              </a:solidFill>
              <a:round/>
            </a:ln>
            <a:effectLst/>
          </c:spPr>
        </c:majorGridlines>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92572432"/>
        <c:crosses val="autoZero"/>
        <c:auto val="1"/>
        <c:lblAlgn val="ctr"/>
        <c:lblOffset val="100"/>
        <c:noMultiLvlLbl val="0"/>
      </c:catAx>
      <c:valAx>
        <c:axId val="-892572432"/>
        <c:scaling>
          <c:orientation val="minMax"/>
          <c:max val="1.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892575184"/>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20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2400" b="1" spc="300" dirty="0" smtClean="0">
                <a:solidFill>
                  <a:schemeClr val="bg1"/>
                </a:solidFill>
              </a:rPr>
              <a:t>Division of Convective </a:t>
            </a:r>
            <a:r>
              <a:rPr lang="en-US" sz="2400" b="1" spc="300" dirty="0">
                <a:solidFill>
                  <a:schemeClr val="bg1"/>
                </a:solidFill>
              </a:rPr>
              <a:t>Clusters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Sheet4!$M$332</c:f>
              <c:strCache>
                <c:ptCount val="1"/>
                <c:pt idx="0">
                  <c:v>Positive Leads</c:v>
                </c:pt>
              </c:strCache>
            </c:strRef>
          </c:tx>
          <c:spPr>
            <a:solidFill>
              <a:srgbClr val="00B0F0"/>
            </a:solidFill>
            <a:ln>
              <a:solidFill>
                <a:schemeClr val="tx1"/>
              </a:solidFill>
            </a:ln>
            <a:effectLst/>
          </c:spPr>
          <c:invertIfNegative val="0"/>
          <c:dPt>
            <c:idx val="0"/>
            <c:invertIfNegative val="0"/>
            <c:bubble3D val="0"/>
            <c:spPr>
              <a:solidFill>
                <a:srgbClr val="00B0F0"/>
              </a:solidFill>
              <a:ln w="25400">
                <a:solidFill>
                  <a:schemeClr val="tx1"/>
                </a:solidFill>
              </a:ln>
              <a:effectLst/>
            </c:spPr>
          </c:dPt>
          <c:cat>
            <c:strRef>
              <c:f>Sheet4!$L$333:$L$334</c:f>
              <c:strCache>
                <c:ptCount val="2"/>
                <c:pt idx="0">
                  <c:v>Discrete (54)</c:v>
                </c:pt>
                <c:pt idx="1">
                  <c:v>Embedded (52)</c:v>
                </c:pt>
              </c:strCache>
            </c:strRef>
          </c:cat>
          <c:val>
            <c:numRef>
              <c:f>Sheet4!$M$333:$M$334</c:f>
              <c:numCache>
                <c:formatCode>General</c:formatCode>
                <c:ptCount val="2"/>
                <c:pt idx="0">
                  <c:v>0.330188679245283</c:v>
                </c:pt>
                <c:pt idx="1">
                  <c:v>0.226415094339623</c:v>
                </c:pt>
              </c:numCache>
            </c:numRef>
          </c:val>
        </c:ser>
        <c:ser>
          <c:idx val="1"/>
          <c:order val="1"/>
          <c:tx>
            <c:strRef>
              <c:f>Sheet4!$N$332</c:f>
              <c:strCache>
                <c:ptCount val="1"/>
                <c:pt idx="0">
                  <c:v>No Warning</c:v>
                </c:pt>
              </c:strCache>
            </c:strRef>
          </c:tx>
          <c:spPr>
            <a:solidFill>
              <a:schemeClr val="bg1"/>
            </a:solidFill>
            <a:ln w="25400">
              <a:solidFill>
                <a:schemeClr val="tx1"/>
              </a:solidFill>
            </a:ln>
            <a:effectLst/>
          </c:spPr>
          <c:invertIfNegative val="0"/>
          <c:cat>
            <c:strRef>
              <c:f>Sheet4!$L$333:$L$334</c:f>
              <c:strCache>
                <c:ptCount val="2"/>
                <c:pt idx="0">
                  <c:v>Discrete (54)</c:v>
                </c:pt>
                <c:pt idx="1">
                  <c:v>Embedded (52)</c:v>
                </c:pt>
              </c:strCache>
            </c:strRef>
          </c:cat>
          <c:val>
            <c:numRef>
              <c:f>Sheet4!$N$333:$N$334</c:f>
              <c:numCache>
                <c:formatCode>General</c:formatCode>
                <c:ptCount val="2"/>
                <c:pt idx="0">
                  <c:v>0.179245283018868</c:v>
                </c:pt>
                <c:pt idx="1">
                  <c:v>0.264150943396226</c:v>
                </c:pt>
              </c:numCache>
            </c:numRef>
          </c:val>
        </c:ser>
        <c:dLbls>
          <c:showLegendKey val="0"/>
          <c:showVal val="0"/>
          <c:showCatName val="0"/>
          <c:showSerName val="0"/>
          <c:showPercent val="0"/>
          <c:showBubbleSize val="0"/>
        </c:dLbls>
        <c:gapWidth val="219"/>
        <c:overlap val="-27"/>
        <c:axId val="-1260299632"/>
        <c:axId val="-1260296512"/>
      </c:barChart>
      <c:catAx>
        <c:axId val="-126029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260296512"/>
        <c:crosses val="autoZero"/>
        <c:auto val="1"/>
        <c:lblAlgn val="ctr"/>
        <c:lblOffset val="100"/>
        <c:noMultiLvlLbl val="0"/>
      </c:catAx>
      <c:valAx>
        <c:axId val="-1260296512"/>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260299632"/>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smtClean="0">
                <a:solidFill>
                  <a:schemeClr val="bg1"/>
                </a:solidFill>
                <a:effectLst>
                  <a:outerShdw blurRad="50800" dist="38100" dir="5400000" algn="t" rotWithShape="0">
                    <a:srgbClr val="000000">
                      <a:alpha val="40000"/>
                    </a:srgbClr>
                  </a:outerShdw>
                </a:effectLst>
              </a:rPr>
              <a:t>Stacked Distribution of Convective Clusters</a:t>
            </a:r>
            <a:endParaRPr lang="en-US" sz="2400" dirty="0">
              <a:solidFill>
                <a:schemeClr val="bg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Sheet2!$AQ$334</c:f>
              <c:strCache>
                <c:ptCount val="1"/>
                <c:pt idx="0">
                  <c:v>Warned Storms</c:v>
                </c:pt>
              </c:strCache>
            </c:strRef>
          </c:tx>
          <c:spPr>
            <a:solidFill>
              <a:srgbClr val="00B0F0"/>
            </a:solidFill>
            <a:ln w="25400">
              <a:solidFill>
                <a:schemeClr val="tx1"/>
              </a:solidFill>
            </a:ln>
            <a:effectLst/>
          </c:spPr>
          <c:invertIfNegative val="0"/>
          <c:dPt>
            <c:idx val="3"/>
            <c:invertIfNegative val="0"/>
            <c:bubble3D val="0"/>
            <c:spPr>
              <a:solidFill>
                <a:srgbClr val="00B0F0">
                  <a:alpha val="0"/>
                </a:srgbClr>
              </a:solidFill>
              <a:ln w="25400">
                <a:noFill/>
              </a:ln>
              <a:effectLst/>
            </c:spPr>
          </c:dPt>
          <c:dPt>
            <c:idx val="4"/>
            <c:invertIfNegative val="0"/>
            <c:bubble3D val="0"/>
            <c:spPr>
              <a:solidFill>
                <a:srgbClr val="00B0F0">
                  <a:alpha val="0"/>
                </a:srgbClr>
              </a:solidFill>
              <a:ln w="25400">
                <a:noFill/>
              </a:ln>
              <a:effectLst/>
            </c:spPr>
          </c:dPt>
          <c:cat>
            <c:strRef>
              <c:f>Sheet2!$AR$332:$AX$333</c:f>
              <c:strCache>
                <c:ptCount val="5"/>
                <c:pt idx="1">
                  <c:v>Convective Clusters (106)</c:v>
                </c:pt>
                <c:pt idx="3">
                  <c:v>Distinct Clusters (54)</c:v>
                </c:pt>
                <c:pt idx="4">
                  <c:v>Embedded Clusters (52)</c:v>
                </c:pt>
              </c:strCache>
            </c:strRef>
          </c:cat>
          <c:val>
            <c:numRef>
              <c:f>Sheet2!$AR$334:$AX$334</c:f>
              <c:numCache>
                <c:formatCode>0%</c:formatCode>
                <c:ptCount val="7"/>
                <c:pt idx="1">
                  <c:v>0.556603773584906</c:v>
                </c:pt>
                <c:pt idx="3">
                  <c:v>0.65</c:v>
                </c:pt>
                <c:pt idx="4">
                  <c:v>0.46</c:v>
                </c:pt>
              </c:numCache>
            </c:numRef>
          </c:val>
        </c:ser>
        <c:ser>
          <c:idx val="1"/>
          <c:order val="1"/>
          <c:tx>
            <c:strRef>
              <c:f>Sheet2!$AQ$335</c:f>
              <c:strCache>
                <c:ptCount val="1"/>
                <c:pt idx="0">
                  <c:v>No Warning</c:v>
                </c:pt>
              </c:strCache>
            </c:strRef>
          </c:tx>
          <c:spPr>
            <a:solidFill>
              <a:schemeClr val="bg1"/>
            </a:solidFill>
            <a:ln w="25400">
              <a:solidFill>
                <a:schemeClr val="tx1"/>
              </a:solidFill>
            </a:ln>
            <a:effectLst/>
          </c:spPr>
          <c:invertIfNegative val="0"/>
          <c:dPt>
            <c:idx val="3"/>
            <c:invertIfNegative val="0"/>
            <c:bubble3D val="0"/>
            <c:spPr>
              <a:solidFill>
                <a:schemeClr val="bg1">
                  <a:alpha val="0"/>
                </a:schemeClr>
              </a:solidFill>
              <a:ln w="25400">
                <a:noFill/>
              </a:ln>
              <a:effectLst/>
            </c:spPr>
          </c:dPt>
          <c:dPt>
            <c:idx val="4"/>
            <c:invertIfNegative val="0"/>
            <c:bubble3D val="0"/>
            <c:spPr>
              <a:solidFill>
                <a:schemeClr val="bg1">
                  <a:alpha val="0"/>
                </a:schemeClr>
              </a:solidFill>
              <a:ln w="25400">
                <a:noFill/>
              </a:ln>
              <a:effectLst/>
            </c:spPr>
          </c:dPt>
          <c:cat>
            <c:strRef>
              <c:f>Sheet2!$AR$332:$AX$333</c:f>
              <c:strCache>
                <c:ptCount val="5"/>
                <c:pt idx="1">
                  <c:v>Convective Clusters (106)</c:v>
                </c:pt>
                <c:pt idx="3">
                  <c:v>Distinct Clusters (54)</c:v>
                </c:pt>
                <c:pt idx="4">
                  <c:v>Embedded Clusters (52)</c:v>
                </c:pt>
              </c:strCache>
            </c:strRef>
          </c:cat>
          <c:val>
            <c:numRef>
              <c:f>Sheet2!$AR$335:$AX$335</c:f>
              <c:numCache>
                <c:formatCode>0%</c:formatCode>
                <c:ptCount val="7"/>
                <c:pt idx="1">
                  <c:v>0.443396226415094</c:v>
                </c:pt>
                <c:pt idx="3">
                  <c:v>0.35</c:v>
                </c:pt>
                <c:pt idx="4">
                  <c:v>0.54</c:v>
                </c:pt>
              </c:numCache>
            </c:numRef>
          </c:val>
        </c:ser>
        <c:dLbls>
          <c:showLegendKey val="0"/>
          <c:showVal val="0"/>
          <c:showCatName val="0"/>
          <c:showSerName val="0"/>
          <c:showPercent val="0"/>
          <c:showBubbleSize val="0"/>
        </c:dLbls>
        <c:gapWidth val="50"/>
        <c:overlap val="100"/>
        <c:axId val="-1287460944"/>
        <c:axId val="-1287638544"/>
      </c:barChart>
      <c:catAx>
        <c:axId val="-128746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287638544"/>
        <c:crosses val="autoZero"/>
        <c:auto val="1"/>
        <c:lblAlgn val="ctr"/>
        <c:lblOffset val="100"/>
        <c:noMultiLvlLbl val="0"/>
      </c:catAx>
      <c:valAx>
        <c:axId val="-128763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287460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spc="3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smtClean="0">
                <a:solidFill>
                  <a:schemeClr val="bg1"/>
                </a:solidFill>
                <a:effectLst>
                  <a:outerShdw blurRad="50800" dist="38100" dir="5400000" algn="t" rotWithShape="0">
                    <a:srgbClr val="000000">
                      <a:alpha val="40000"/>
                    </a:srgbClr>
                  </a:outerShdw>
                </a:effectLst>
              </a:rPr>
              <a:t>Stacked Distribution of Convective Clusters</a:t>
            </a:r>
            <a:endParaRPr lang="en-US" sz="2400" dirty="0">
              <a:solidFill>
                <a:schemeClr val="bg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Sheet2!$AQ$334</c:f>
              <c:strCache>
                <c:ptCount val="1"/>
                <c:pt idx="0">
                  <c:v>Warned Storms</c:v>
                </c:pt>
              </c:strCache>
            </c:strRef>
          </c:tx>
          <c:spPr>
            <a:solidFill>
              <a:srgbClr val="00B0F0"/>
            </a:solidFill>
            <a:ln w="25400">
              <a:solidFill>
                <a:schemeClr val="tx1"/>
              </a:solidFill>
            </a:ln>
            <a:effectLst/>
          </c:spPr>
          <c:invertIfNegative val="0"/>
          <c:dPt>
            <c:idx val="3"/>
            <c:invertIfNegative val="0"/>
            <c:bubble3D val="0"/>
            <c:spPr>
              <a:solidFill>
                <a:srgbClr val="00B0F0">
                  <a:alpha val="0"/>
                </a:srgbClr>
              </a:solidFill>
              <a:ln w="25400">
                <a:noFill/>
              </a:ln>
              <a:effectLst/>
            </c:spPr>
          </c:dPt>
          <c:dPt>
            <c:idx val="4"/>
            <c:invertIfNegative val="0"/>
            <c:bubble3D val="0"/>
            <c:spPr>
              <a:solidFill>
                <a:srgbClr val="00B0F0">
                  <a:alpha val="0"/>
                </a:srgbClr>
              </a:solidFill>
              <a:ln w="25400">
                <a:noFill/>
              </a:ln>
              <a:effectLst/>
            </c:spPr>
          </c:dPt>
          <c:cat>
            <c:strRef>
              <c:f>Sheet2!$AR$332:$AX$333</c:f>
              <c:strCache>
                <c:ptCount val="5"/>
                <c:pt idx="1">
                  <c:v>Convective Clusters (106)</c:v>
                </c:pt>
                <c:pt idx="3">
                  <c:v>Distinct Clusters (54)</c:v>
                </c:pt>
                <c:pt idx="4">
                  <c:v>Embedded Clusters (52)</c:v>
                </c:pt>
              </c:strCache>
            </c:strRef>
          </c:cat>
          <c:val>
            <c:numRef>
              <c:f>Sheet2!$AR$334:$AX$334</c:f>
              <c:numCache>
                <c:formatCode>0%</c:formatCode>
                <c:ptCount val="7"/>
                <c:pt idx="1">
                  <c:v>0.556603773584906</c:v>
                </c:pt>
                <c:pt idx="3">
                  <c:v>0.65</c:v>
                </c:pt>
                <c:pt idx="4">
                  <c:v>0.46</c:v>
                </c:pt>
              </c:numCache>
            </c:numRef>
          </c:val>
        </c:ser>
        <c:ser>
          <c:idx val="1"/>
          <c:order val="1"/>
          <c:tx>
            <c:strRef>
              <c:f>Sheet2!$AQ$335</c:f>
              <c:strCache>
                <c:ptCount val="1"/>
                <c:pt idx="0">
                  <c:v>No Warning</c:v>
                </c:pt>
              </c:strCache>
            </c:strRef>
          </c:tx>
          <c:spPr>
            <a:solidFill>
              <a:schemeClr val="bg1"/>
            </a:solidFill>
            <a:ln w="25400">
              <a:solidFill>
                <a:schemeClr val="tx1"/>
              </a:solidFill>
            </a:ln>
            <a:effectLst/>
          </c:spPr>
          <c:invertIfNegative val="0"/>
          <c:dPt>
            <c:idx val="3"/>
            <c:invertIfNegative val="0"/>
            <c:bubble3D val="0"/>
            <c:spPr>
              <a:solidFill>
                <a:schemeClr val="bg1">
                  <a:alpha val="0"/>
                </a:schemeClr>
              </a:solidFill>
              <a:ln w="25400">
                <a:noFill/>
              </a:ln>
              <a:effectLst/>
            </c:spPr>
          </c:dPt>
          <c:dPt>
            <c:idx val="4"/>
            <c:invertIfNegative val="0"/>
            <c:bubble3D val="0"/>
            <c:spPr>
              <a:solidFill>
                <a:schemeClr val="bg1">
                  <a:alpha val="0"/>
                </a:schemeClr>
              </a:solidFill>
              <a:ln w="25400">
                <a:noFill/>
              </a:ln>
              <a:effectLst/>
            </c:spPr>
          </c:dPt>
          <c:cat>
            <c:strRef>
              <c:f>Sheet2!$AR$332:$AX$333</c:f>
              <c:strCache>
                <c:ptCount val="5"/>
                <c:pt idx="1">
                  <c:v>Convective Clusters (106)</c:v>
                </c:pt>
                <c:pt idx="3">
                  <c:v>Distinct Clusters (54)</c:v>
                </c:pt>
                <c:pt idx="4">
                  <c:v>Embedded Clusters (52)</c:v>
                </c:pt>
              </c:strCache>
            </c:strRef>
          </c:cat>
          <c:val>
            <c:numRef>
              <c:f>Sheet2!$AR$335:$AX$335</c:f>
              <c:numCache>
                <c:formatCode>0%</c:formatCode>
                <c:ptCount val="7"/>
                <c:pt idx="1">
                  <c:v>0.443396226415094</c:v>
                </c:pt>
                <c:pt idx="3">
                  <c:v>0.35</c:v>
                </c:pt>
                <c:pt idx="4">
                  <c:v>0.54</c:v>
                </c:pt>
              </c:numCache>
            </c:numRef>
          </c:val>
        </c:ser>
        <c:dLbls>
          <c:showLegendKey val="0"/>
          <c:showVal val="0"/>
          <c:showCatName val="0"/>
          <c:showSerName val="0"/>
          <c:showPercent val="0"/>
          <c:showBubbleSize val="0"/>
        </c:dLbls>
        <c:gapWidth val="50"/>
        <c:overlap val="100"/>
        <c:axId val="-787978256"/>
        <c:axId val="-1263455856"/>
      </c:barChart>
      <c:catAx>
        <c:axId val="-78797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263455856"/>
        <c:crosses val="autoZero"/>
        <c:auto val="1"/>
        <c:lblAlgn val="ctr"/>
        <c:lblOffset val="100"/>
        <c:noMultiLvlLbl val="0"/>
      </c:catAx>
      <c:valAx>
        <c:axId val="-12634558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787978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spc="3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cdr:x>
      <cdr:y>0.73793</cdr:y>
    </cdr:from>
    <cdr:to>
      <cdr:x>0.45</cdr:x>
      <cdr:y>0.87126</cdr:y>
    </cdr:to>
    <cdr:sp macro="" textlink="">
      <cdr:nvSpPr>
        <cdr:cNvPr id="2" name="TextBox 1"/>
        <cdr:cNvSpPr txBox="1"/>
      </cdr:nvSpPr>
      <cdr:spPr>
        <a:xfrm xmlns:a="http://schemas.openxmlformats.org/drawingml/2006/main">
          <a:off x="3200400" y="506073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0.46552</cdr:x>
      <cdr:y>0.72644</cdr:y>
    </cdr:from>
    <cdr:to>
      <cdr:x>0.56552</cdr:x>
      <cdr:y>0.85977</cdr:y>
    </cdr:to>
    <cdr:sp macro="" textlink="">
      <cdr:nvSpPr>
        <cdr:cNvPr id="3" name="TextBox 2"/>
        <cdr:cNvSpPr txBox="1"/>
      </cdr:nvSpPr>
      <cdr:spPr>
        <a:xfrm xmlns:a="http://schemas.openxmlformats.org/drawingml/2006/main">
          <a:off x="4256690" y="498190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0.0875</cdr:x>
      <cdr:y>0.43613</cdr:y>
    </cdr:from>
    <cdr:to>
      <cdr:x>0.98393</cdr:x>
      <cdr:y>0.43875</cdr:y>
    </cdr:to>
    <cdr:cxnSp macro="">
      <cdr:nvCxnSpPr>
        <cdr:cNvPr id="2" name="Straight Connector 1"/>
        <cdr:cNvCxnSpPr/>
      </cdr:nvCxnSpPr>
      <cdr:spPr>
        <a:xfrm xmlns:a="http://schemas.openxmlformats.org/drawingml/2006/main">
          <a:off x="800100" y="2715384"/>
          <a:ext cx="8196956" cy="16312"/>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0.08721</cdr:x>
      <cdr:y>0.41943</cdr:y>
    </cdr:from>
    <cdr:to>
      <cdr:x>0.98156</cdr:x>
      <cdr:y>0.41943</cdr:y>
    </cdr:to>
    <cdr:cxnSp macro="">
      <cdr:nvCxnSpPr>
        <cdr:cNvPr id="3" name="Straight Connector 2"/>
        <cdr:cNvCxnSpPr/>
      </cdr:nvCxnSpPr>
      <cdr:spPr>
        <a:xfrm xmlns:a="http://schemas.openxmlformats.org/drawingml/2006/main">
          <a:off x="797448" y="2879495"/>
          <a:ext cx="8177937"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0.07467</cdr:y>
    </cdr:to>
    <cdr:sp macro="" textlink="">
      <cdr:nvSpPr>
        <cdr:cNvPr id="3" name="TextBox 2"/>
        <cdr:cNvSpPr txBox="1"/>
      </cdr:nvSpPr>
      <cdr:spPr>
        <a:xfrm xmlns:a="http://schemas.openxmlformats.org/drawingml/2006/main">
          <a:off x="0" y="0"/>
          <a:ext cx="9144000" cy="512087"/>
        </a:xfrm>
        <a:prstGeom xmlns:a="http://schemas.openxmlformats.org/drawingml/2006/main" prst="rect">
          <a:avLst/>
        </a:prstGeom>
        <a:solidFill xmlns:a="http://schemas.openxmlformats.org/drawingml/2006/main">
          <a:schemeClr val="bg1"/>
        </a:solidFill>
        <a:ln xmlns:a="http://schemas.openxmlformats.org/drawingml/2006/main" w="38100">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gn="ctr"/>
          <a:r>
            <a:rPr lang="en-US" sz="3000" b="1" dirty="0" smtClean="0">
              <a:solidFill>
                <a:schemeClr val="tx1"/>
              </a:solidFill>
            </a:rPr>
            <a:t>Lead Percentage and Storm Order</a:t>
          </a:r>
          <a:endParaRPr lang="en-US" sz="3000" b="1" dirty="0">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0.07778</cdr:x>
      <cdr:y>0.85741</cdr:y>
    </cdr:from>
    <cdr:to>
      <cdr:x>0.27222</cdr:x>
      <cdr:y>0.99074</cdr:y>
    </cdr:to>
    <cdr:sp macro="" textlink="">
      <cdr:nvSpPr>
        <cdr:cNvPr id="2" name="TextBox 1"/>
        <cdr:cNvSpPr txBox="1"/>
      </cdr:nvSpPr>
      <cdr:spPr>
        <a:xfrm xmlns:a="http://schemas.openxmlformats.org/drawingml/2006/main">
          <a:off x="711200" y="5880100"/>
          <a:ext cx="17780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0.075</cdr:x>
      <cdr:y>0.83519</cdr:y>
    </cdr:from>
    <cdr:to>
      <cdr:x>0.25694</cdr:x>
      <cdr:y>0.94815</cdr:y>
    </cdr:to>
    <cdr:sp macro="" textlink="">
      <cdr:nvSpPr>
        <cdr:cNvPr id="3" name="TextBox 2"/>
        <cdr:cNvSpPr txBox="1"/>
      </cdr:nvSpPr>
      <cdr:spPr>
        <a:xfrm xmlns:a="http://schemas.openxmlformats.org/drawingml/2006/main">
          <a:off x="685800" y="5727700"/>
          <a:ext cx="1663700" cy="774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dirty="0" smtClean="0">
              <a:solidFill>
                <a:schemeClr val="bg1"/>
              </a:solidFill>
            </a:rPr>
            <a:t>All first</a:t>
          </a:r>
        </a:p>
        <a:p xmlns:a="http://schemas.openxmlformats.org/drawingml/2006/main">
          <a:pPr algn="ctr"/>
          <a:r>
            <a:rPr lang="en-US" sz="2000" dirty="0" smtClean="0">
              <a:solidFill>
                <a:schemeClr val="bg1"/>
              </a:solidFill>
            </a:rPr>
            <a:t>tornados</a:t>
          </a:r>
          <a:endParaRPr lang="en-US" sz="2000" dirty="0">
            <a:solidFill>
              <a:schemeClr val="bg1"/>
            </a:solidFill>
          </a:endParaRPr>
        </a:p>
      </cdr:txBody>
    </cdr:sp>
  </cdr:relSizeAnchor>
  <cdr:relSizeAnchor xmlns:cdr="http://schemas.openxmlformats.org/drawingml/2006/chartDrawing">
    <cdr:from>
      <cdr:x>0.4375</cdr:x>
      <cdr:y>0.83704</cdr:y>
    </cdr:from>
    <cdr:to>
      <cdr:x>0.61806</cdr:x>
      <cdr:y>0.95</cdr:y>
    </cdr:to>
    <cdr:sp macro="" textlink="">
      <cdr:nvSpPr>
        <cdr:cNvPr id="4" name="TextBox 3"/>
        <cdr:cNvSpPr txBox="1"/>
      </cdr:nvSpPr>
      <cdr:spPr>
        <a:xfrm xmlns:a="http://schemas.openxmlformats.org/drawingml/2006/main">
          <a:off x="4000500" y="5740400"/>
          <a:ext cx="1651000" cy="774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smtClean="0">
              <a:solidFill>
                <a:schemeClr val="bg1"/>
              </a:solidFill>
            </a:rPr>
            <a:t>Days with</a:t>
          </a:r>
          <a:br>
            <a:rPr lang="en-US" sz="2000" dirty="0" smtClean="0">
              <a:solidFill>
                <a:schemeClr val="bg1"/>
              </a:solidFill>
            </a:rPr>
          </a:br>
          <a:r>
            <a:rPr lang="en-US" sz="2000" dirty="0" smtClean="0">
              <a:solidFill>
                <a:schemeClr val="bg1"/>
              </a:solidFill>
            </a:rPr>
            <a:t>One Tornado </a:t>
          </a:r>
          <a:endParaRPr lang="en-US" sz="2000" dirty="0">
            <a:solidFill>
              <a:schemeClr val="bg1"/>
            </a:solidFill>
          </a:endParaRPr>
        </a:p>
      </cdr:txBody>
    </cdr:sp>
  </cdr:relSizeAnchor>
  <cdr:relSizeAnchor xmlns:cdr="http://schemas.openxmlformats.org/drawingml/2006/chartDrawing">
    <cdr:from>
      <cdr:x>0.80139</cdr:x>
      <cdr:y>0.83519</cdr:y>
    </cdr:from>
    <cdr:to>
      <cdr:x>0.98056</cdr:x>
      <cdr:y>0.94815</cdr:y>
    </cdr:to>
    <cdr:sp macro="" textlink="">
      <cdr:nvSpPr>
        <cdr:cNvPr id="5" name="TextBox 4"/>
        <cdr:cNvSpPr txBox="1"/>
      </cdr:nvSpPr>
      <cdr:spPr>
        <a:xfrm xmlns:a="http://schemas.openxmlformats.org/drawingml/2006/main">
          <a:off x="7327900" y="5727700"/>
          <a:ext cx="1638300" cy="774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smtClean="0">
              <a:solidFill>
                <a:schemeClr val="bg1"/>
              </a:solidFill>
            </a:rPr>
            <a:t>Days with</a:t>
          </a:r>
          <a:br>
            <a:rPr lang="en-US" sz="2000" dirty="0" smtClean="0">
              <a:solidFill>
                <a:schemeClr val="bg1"/>
              </a:solidFill>
            </a:rPr>
          </a:br>
          <a:r>
            <a:rPr lang="en-US" sz="2000" dirty="0" smtClean="0">
              <a:solidFill>
                <a:schemeClr val="bg1"/>
              </a:solidFill>
            </a:rPr>
            <a:t>Multiple Tornados</a:t>
          </a:r>
          <a:endParaRPr lang="en-US" sz="20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85F0-FB53-C04C-AE9F-7B353EF5E1F1}" type="datetimeFigureOut">
              <a:rPr lang="en-US" smtClean="0"/>
              <a:t>10/31/17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E6417-026D-C544-B1FA-9A1023715573}" type="slidenum">
              <a:rPr lang="en-US" smtClean="0"/>
              <a:t>‹#›</a:t>
            </a:fld>
            <a:endParaRPr lang="en-US"/>
          </a:p>
        </p:txBody>
      </p:sp>
    </p:spTree>
    <p:extLst>
      <p:ext uri="{BB962C8B-B14F-4D97-AF65-F5344CB8AC3E}">
        <p14:creationId xmlns:p14="http://schemas.microsoft.com/office/powerpoint/2010/main" val="2052652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York’s first tornado of the year touched down on May 31, 2017. The storm moved through the town of Wappingers in Dutchess County as an EF1 with 100 mph winds. While no deaths or injuries were attributed to this storm, the tornado is notable for its unrealized potential-impacts. </a:t>
            </a:r>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2</a:t>
            </a:fld>
            <a:endParaRPr lang="en-US"/>
          </a:p>
        </p:txBody>
      </p:sp>
    </p:spTree>
    <p:extLst>
      <p:ext uri="{BB962C8B-B14F-4D97-AF65-F5344CB8AC3E}">
        <p14:creationId xmlns:p14="http://schemas.microsoft.com/office/powerpoint/2010/main" val="113912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41</a:t>
            </a:fld>
            <a:endParaRPr lang="en-US"/>
          </a:p>
        </p:txBody>
      </p:sp>
    </p:spTree>
    <p:extLst>
      <p:ext uri="{BB962C8B-B14F-4D97-AF65-F5344CB8AC3E}">
        <p14:creationId xmlns:p14="http://schemas.microsoft.com/office/powerpoint/2010/main" val="1047894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47</a:t>
            </a:fld>
            <a:endParaRPr lang="en-US"/>
          </a:p>
        </p:txBody>
      </p:sp>
    </p:spTree>
    <p:extLst>
      <p:ext uri="{BB962C8B-B14F-4D97-AF65-F5344CB8AC3E}">
        <p14:creationId xmlns:p14="http://schemas.microsoft.com/office/powerpoint/2010/main" val="908626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56</a:t>
            </a:fld>
            <a:endParaRPr lang="en-US"/>
          </a:p>
        </p:txBody>
      </p:sp>
    </p:spTree>
    <p:extLst>
      <p:ext uri="{BB962C8B-B14F-4D97-AF65-F5344CB8AC3E}">
        <p14:creationId xmlns:p14="http://schemas.microsoft.com/office/powerpoint/2010/main" val="113111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Forming on a school day, the tornado touched down one-quarter mile from Vassar Road Elementary School, and less than half a mile from Kinry Road Elementary School. The two schools serve approximately 700 kindergarten through fifth grade students in the Wappingers School district. With the tornado forming at 6:58PM, it is likely that both elementary schools were largely empty, however, that was not the case three miles down the road at Roy C. </a:t>
            </a:r>
            <a:r>
              <a:rPr lang="en-US" dirty="0" err="1" smtClean="0"/>
              <a:t>Ketcham</a:t>
            </a:r>
            <a:r>
              <a:rPr lang="en-US" dirty="0" smtClean="0"/>
              <a:t> High School where their annual spring chorus concert began at 7:00PM. The initial tornado warning was issued at 7:14PM</a:t>
            </a:r>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3</a:t>
            </a:fld>
            <a:endParaRPr lang="en-US"/>
          </a:p>
        </p:txBody>
      </p:sp>
    </p:spTree>
    <p:extLst>
      <p:ext uri="{BB962C8B-B14F-4D97-AF65-F5344CB8AC3E}">
        <p14:creationId xmlns:p14="http://schemas.microsoft.com/office/powerpoint/2010/main" val="1415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Forming on a school day, the tornado touched down one-quarter mile from Vassar Road Elementary School, and less than half a mile from Kinry Road Elementary School. The two schools serve approximately 700 kindergarten through fifth grade students in the Wappingers School district. With the tornado forming at 6:58PM, it is likely that both elementary schools were largely empty, however, that was not the case three miles down the road at Roy C. </a:t>
            </a:r>
            <a:r>
              <a:rPr lang="en-US" dirty="0" err="1" smtClean="0"/>
              <a:t>Ketcham</a:t>
            </a:r>
            <a:r>
              <a:rPr lang="en-US" dirty="0" smtClean="0"/>
              <a:t> High School where their annual spring chorus concert began at 7:00PM. The initial tornado warning was issued at 7:14PM</a:t>
            </a:r>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4</a:t>
            </a:fld>
            <a:endParaRPr lang="en-US"/>
          </a:p>
        </p:txBody>
      </p:sp>
    </p:spTree>
    <p:extLst>
      <p:ext uri="{BB962C8B-B14F-4D97-AF65-F5344CB8AC3E}">
        <p14:creationId xmlns:p14="http://schemas.microsoft.com/office/powerpoint/2010/main" val="24440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Forming on a school day, the tornado touched down one-quarter mile from Vassar Road Elementary School, and less than half a mile from Kinry Road Elementary School. The two schools serve approximately 700 kindergarten through fifth grade students in the Wappingers School district. With the tornado forming at 6:58PM, it is likely that both elementary schools were largely empty, however, that was not the case three miles down the road at Roy C. </a:t>
            </a:r>
            <a:r>
              <a:rPr lang="en-US" dirty="0" err="1" smtClean="0"/>
              <a:t>Ketcham</a:t>
            </a:r>
            <a:r>
              <a:rPr lang="en-US" dirty="0" smtClean="0"/>
              <a:t> High School where their annual spring chorus concert began at 7:00PM. The initial tornado warning was issued at 7:14PM</a:t>
            </a:r>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5</a:t>
            </a:fld>
            <a:endParaRPr lang="en-US"/>
          </a:p>
        </p:txBody>
      </p:sp>
    </p:spTree>
    <p:extLst>
      <p:ext uri="{BB962C8B-B14F-4D97-AF65-F5344CB8AC3E}">
        <p14:creationId xmlns:p14="http://schemas.microsoft.com/office/powerpoint/2010/main" val="12667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Forming on a school day, the tornado touched down one-quarter mile from Vassar Road Elementary School, and less than half a mile from Kinry Road Elementary School. The two schools serve approximately 700 kindergarten through fifth grade students in the Wappingers School district. With the tornado forming at 6:58PM, it is likely that both elementary schools were largely empty, however, that was not the case three miles down the road at Roy C. </a:t>
            </a:r>
            <a:r>
              <a:rPr lang="en-US" dirty="0" err="1" smtClean="0"/>
              <a:t>Ketcham</a:t>
            </a:r>
            <a:r>
              <a:rPr lang="en-US" dirty="0" smtClean="0"/>
              <a:t> High School where their annual spring chorus concert began at 7:00PM. The initial tornado warning was issued at 7:14PM</a:t>
            </a:r>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6</a:t>
            </a:fld>
            <a:endParaRPr lang="en-US"/>
          </a:p>
        </p:txBody>
      </p:sp>
    </p:spTree>
    <p:extLst>
      <p:ext uri="{BB962C8B-B14F-4D97-AF65-F5344CB8AC3E}">
        <p14:creationId xmlns:p14="http://schemas.microsoft.com/office/powerpoint/2010/main" val="135514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8</a:t>
            </a:fld>
            <a:endParaRPr lang="en-US"/>
          </a:p>
        </p:txBody>
      </p:sp>
    </p:spTree>
    <p:extLst>
      <p:ext uri="{BB962C8B-B14F-4D97-AF65-F5344CB8AC3E}">
        <p14:creationId xmlns:p14="http://schemas.microsoft.com/office/powerpoint/2010/main" val="208517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Significance:</a:t>
            </a:r>
            <a:r>
              <a:rPr lang="en-US" baseline="0" dirty="0" smtClean="0"/>
              <a:t> </a:t>
            </a:r>
            <a:r>
              <a:rPr lang="en-US" sz="1200" kern="1200" dirty="0" smtClean="0">
                <a:solidFill>
                  <a:schemeClr val="tx1"/>
                </a:solidFill>
                <a:effectLst/>
                <a:latin typeface="+mn-lt"/>
                <a:ea typeface="+mn-ea"/>
                <a:cs typeface="+mn-cs"/>
              </a:rPr>
              <a:t> Only half of all tornadoes have advanced warning.</a:t>
            </a:r>
            <a:r>
              <a:rPr lang="en-US" dirty="0" smtClean="0">
                <a:effectLst/>
              </a:rPr>
              <a:t> </a:t>
            </a:r>
            <a:r>
              <a:rPr lang="en-US" sz="1200" kern="1200" dirty="0" smtClean="0">
                <a:solidFill>
                  <a:schemeClr val="tx1"/>
                </a:solidFill>
                <a:effectLst/>
                <a:latin typeface="+mn-lt"/>
                <a:ea typeface="+mn-ea"/>
                <a:cs typeface="+mn-cs"/>
              </a:rPr>
              <a:t>One-third of all tornadoes have no warning. </a:t>
            </a:r>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17</a:t>
            </a:fld>
            <a:endParaRPr lang="en-US"/>
          </a:p>
        </p:txBody>
      </p:sp>
    </p:spTree>
    <p:extLst>
      <p:ext uri="{BB962C8B-B14F-4D97-AF65-F5344CB8AC3E}">
        <p14:creationId xmlns:p14="http://schemas.microsoft.com/office/powerpoint/2010/main" val="198005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39</a:t>
            </a:fld>
            <a:endParaRPr lang="en-US"/>
          </a:p>
        </p:txBody>
      </p:sp>
    </p:spTree>
    <p:extLst>
      <p:ext uri="{BB962C8B-B14F-4D97-AF65-F5344CB8AC3E}">
        <p14:creationId xmlns:p14="http://schemas.microsoft.com/office/powerpoint/2010/main" val="84468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E6417-026D-C544-B1FA-9A1023715573}" type="slidenum">
              <a:rPr lang="en-US" smtClean="0"/>
              <a:t>40</a:t>
            </a:fld>
            <a:endParaRPr lang="en-US"/>
          </a:p>
        </p:txBody>
      </p:sp>
    </p:spTree>
    <p:extLst>
      <p:ext uri="{BB962C8B-B14F-4D97-AF65-F5344CB8AC3E}">
        <p14:creationId xmlns:p14="http://schemas.microsoft.com/office/powerpoint/2010/main" val="135116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646514-2B34-3C48-A565-54F3175E8FC5}" type="datetimeFigureOut">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646514-2B34-3C48-A565-54F3175E8FC5}" type="datetimeFigureOut">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646514-2B34-3C48-A565-54F3175E8FC5}" type="datetimeFigureOut">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646514-2B34-3C48-A565-54F3175E8FC5}" type="datetimeFigureOut">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646514-2B34-3C48-A565-54F3175E8FC5}" type="datetimeFigureOut">
              <a:rPr lang="en-US" smtClean="0"/>
              <a:t>10/31/17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646514-2B34-3C48-A565-54F3175E8FC5}" type="datetimeFigureOut">
              <a:rPr lang="en-US" smtClean="0"/>
              <a:t>10/31/17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646514-2B34-3C48-A565-54F3175E8FC5}" type="datetimeFigureOut">
              <a:rPr lang="en-US" smtClean="0"/>
              <a:t>10/31/17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646514-2B34-3C48-A565-54F3175E8FC5}" type="datetimeFigureOut">
              <a:rPr lang="en-US" smtClean="0"/>
              <a:t>10/31/17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46514-2B34-3C48-A565-54F3175E8FC5}" type="datetimeFigureOut">
              <a:rPr lang="en-US" smtClean="0"/>
              <a:t>10/31/17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646514-2B34-3C48-A565-54F3175E8FC5}" type="datetimeFigureOut">
              <a:rPr lang="en-US" smtClean="0"/>
              <a:t>10/31/17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646514-2B34-3C48-A565-54F3175E8FC5}" type="datetimeFigureOut">
              <a:rPr lang="en-US" smtClean="0"/>
              <a:t>10/31/17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63FA2-533E-C545-AE7B-A5C2A347E9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46514-2B34-3C48-A565-54F3175E8FC5}" type="datetimeFigureOut">
              <a:rPr lang="en-US" smtClean="0"/>
              <a:t>10/31/17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63FA2-533E-C545-AE7B-A5C2A347E9DD}" type="slidenum">
              <a:rPr lang="en-US" smtClean="0"/>
              <a:t>‹#›</a:t>
            </a:fld>
            <a:endParaRPr lang="en-US"/>
          </a:p>
        </p:txBody>
      </p:sp>
    </p:spTree>
    <p:extLst>
      <p:ext uri="{BB962C8B-B14F-4D97-AF65-F5344CB8AC3E}">
        <p14:creationId xmlns:p14="http://schemas.microsoft.com/office/powerpoint/2010/main" val="352927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chart" Target="../charts/char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 Id="rId3" Type="http://schemas.openxmlformats.org/officeDocument/2006/relationships/chart" Target="../charts/char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39.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 Id="rId3" Type="http://schemas.openxmlformats.org/officeDocument/2006/relationships/chart" Target="../charts/char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 Id="rId3" Type="http://schemas.openxmlformats.org/officeDocument/2006/relationships/chart" Target="../charts/char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0" y="0"/>
            <a:ext cx="9144000" cy="6857999"/>
          </a:xfrm>
          <a:noFill/>
        </p:spPr>
        <p:txBody>
          <a:bodyPr anchor="ctr">
            <a:noAutofit/>
          </a:bodyPr>
          <a:lstStyle/>
          <a:p>
            <a:r>
              <a:rPr lang="en-US" sz="3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An Analysis of</a:t>
            </a:r>
            <a:r>
              <a:rPr lang="en-US" sz="54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
            </a:r>
            <a:br>
              <a:rPr lang="en-US" sz="54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br>
            <a:r>
              <a:rPr lang="en-US" sz="54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Lead-times </a:t>
            </a:r>
            <a:r>
              <a:rPr lang="en-US" sz="5400" dirty="0">
                <a:solidFill>
                  <a:schemeClr val="bg1"/>
                </a:solidFill>
                <a:effectLst>
                  <a:outerShdw blurRad="50800" dist="76200" dir="18900000" algn="bl" rotWithShape="0">
                    <a:schemeClr val="bg1">
                      <a:alpha val="40000"/>
                    </a:schemeClr>
                  </a:outerShdw>
                </a:effectLst>
                <a:latin typeface="Times" charset="0"/>
                <a:ea typeface="Times" charset="0"/>
                <a:cs typeface="Times" charset="0"/>
              </a:rPr>
              <a:t>for </a:t>
            </a:r>
            <a:r>
              <a:rPr lang="en-US" sz="54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Northeast</a:t>
            </a:r>
            <a:br>
              <a:rPr lang="en-US" sz="54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br>
            <a:r>
              <a:rPr lang="en-US" sz="54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Tornado Warnings</a:t>
            </a:r>
            <a:r>
              <a:rPr lang="en-US" sz="66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
            </a:r>
            <a:br>
              <a:rPr lang="en-US" sz="66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br>
            <a:r>
              <a:rPr lang="en-US" sz="3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2010-2016</a:t>
            </a:r>
            <a:r>
              <a:rPr lang="en-US" sz="4000" dirty="0" smtClean="0">
                <a:solidFill>
                  <a:schemeClr val="bg1"/>
                </a:solidFill>
                <a:latin typeface="Times" charset="0"/>
                <a:ea typeface="Times" charset="0"/>
                <a:cs typeface="Times" charset="0"/>
              </a:rPr>
              <a:t/>
            </a:r>
            <a:br>
              <a:rPr lang="en-US" sz="4000" dirty="0" smtClean="0">
                <a:solidFill>
                  <a:schemeClr val="bg1"/>
                </a:solidFill>
                <a:latin typeface="Times" charset="0"/>
                <a:ea typeface="Times" charset="0"/>
                <a:cs typeface="Times" charset="0"/>
              </a:rPr>
            </a:br>
            <a:r>
              <a:rPr lang="en-US" sz="4000" dirty="0">
                <a:solidFill>
                  <a:schemeClr val="bg1"/>
                </a:solidFill>
                <a:latin typeface="Times" charset="0"/>
                <a:ea typeface="Times" charset="0"/>
                <a:cs typeface="Times" charset="0"/>
              </a:rPr>
              <a:t/>
            </a:r>
            <a:br>
              <a:rPr lang="en-US" sz="4000" dirty="0">
                <a:solidFill>
                  <a:schemeClr val="bg1"/>
                </a:solidFill>
                <a:latin typeface="Times" charset="0"/>
                <a:ea typeface="Times" charset="0"/>
                <a:cs typeface="Times" charset="0"/>
              </a:rPr>
            </a:br>
            <a:r>
              <a:rPr lang="en-US" sz="4000" dirty="0" smtClean="0">
                <a:solidFill>
                  <a:schemeClr val="bg1"/>
                </a:solidFill>
                <a:latin typeface="Times" charset="0"/>
                <a:ea typeface="Times" charset="0"/>
                <a:cs typeface="Times" charset="0"/>
              </a:rPr>
              <a:t/>
            </a:r>
            <a:br>
              <a:rPr lang="en-US" sz="4000" dirty="0" smtClean="0">
                <a:solidFill>
                  <a:schemeClr val="bg1"/>
                </a:solidFill>
                <a:latin typeface="Times" charset="0"/>
                <a:ea typeface="Times" charset="0"/>
                <a:cs typeface="Times" charset="0"/>
              </a:rPr>
            </a:br>
            <a:r>
              <a:rPr lang="en-US" sz="4000" dirty="0" smtClean="0">
                <a:solidFill>
                  <a:schemeClr val="bg1"/>
                </a:solidFill>
                <a:latin typeface="Times" charset="0"/>
                <a:ea typeface="Times" charset="0"/>
                <a:cs typeface="Times" charset="0"/>
              </a:rPr>
              <a:t/>
            </a:r>
            <a:br>
              <a:rPr lang="en-US" sz="4000" dirty="0" smtClean="0">
                <a:solidFill>
                  <a:schemeClr val="bg1"/>
                </a:solidFill>
                <a:latin typeface="Times" charset="0"/>
                <a:ea typeface="Times" charset="0"/>
                <a:cs typeface="Times" charset="0"/>
              </a:rPr>
            </a:br>
            <a:r>
              <a:rPr lang="en-US" sz="4000" dirty="0" smtClean="0">
                <a:solidFill>
                  <a:schemeClr val="bg1"/>
                </a:solidFill>
                <a:latin typeface="Times" charset="0"/>
                <a:ea typeface="Times" charset="0"/>
                <a:cs typeface="Times" charset="0"/>
              </a:rPr>
              <a:t/>
            </a:r>
            <a:br>
              <a:rPr lang="en-US" sz="4000" dirty="0" smtClean="0">
                <a:solidFill>
                  <a:schemeClr val="bg1"/>
                </a:solidFill>
                <a:latin typeface="Times" charset="0"/>
                <a:ea typeface="Times" charset="0"/>
                <a:cs typeface="Times" charset="0"/>
              </a:rPr>
            </a:br>
            <a:r>
              <a:rPr lang="en-US" sz="4000" dirty="0">
                <a:solidFill>
                  <a:schemeClr val="bg1"/>
                </a:solidFill>
                <a:latin typeface="Times" charset="0"/>
                <a:ea typeface="Times" charset="0"/>
                <a:cs typeface="Times" charset="0"/>
              </a:rPr>
              <a:t/>
            </a:r>
            <a:br>
              <a:rPr lang="en-US" sz="4000" dirty="0">
                <a:solidFill>
                  <a:schemeClr val="bg1"/>
                </a:solidFill>
                <a:latin typeface="Times" charset="0"/>
                <a:ea typeface="Times" charset="0"/>
                <a:cs typeface="Times" charset="0"/>
              </a:rPr>
            </a:br>
            <a:r>
              <a:rPr lang="en-US" sz="4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Ethan C. Burwell</a:t>
            </a:r>
            <a:br>
              <a:rPr lang="en-US" sz="4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br>
            <a:r>
              <a:rPr lang="en-US" sz="2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Earth and Atmospheric Sciences</a:t>
            </a:r>
            <a:br>
              <a:rPr lang="en-US" sz="2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br>
            <a:r>
              <a:rPr lang="en-US" sz="2000" dirty="0" smtClean="0">
                <a:solidFill>
                  <a:schemeClr val="bg1"/>
                </a:solidFill>
                <a:effectLst>
                  <a:outerShdw blurRad="50800" dist="76200" dir="18900000" algn="bl" rotWithShape="0">
                    <a:schemeClr val="bg1">
                      <a:alpha val="40000"/>
                    </a:schemeClr>
                  </a:outerShdw>
                </a:effectLst>
                <a:latin typeface="Times" charset="0"/>
                <a:ea typeface="Times" charset="0"/>
                <a:cs typeface="Times" charset="0"/>
              </a:rPr>
              <a:t>Cornell University, Ithaca, NY</a:t>
            </a:r>
            <a:endParaRPr lang="en-US" sz="2000" dirty="0">
              <a:solidFill>
                <a:schemeClr val="bg1"/>
              </a:solidFill>
              <a:effectLst>
                <a:outerShdw blurRad="50800" dist="76200" dir="18900000" algn="bl" rotWithShape="0">
                  <a:schemeClr val="bg1">
                    <a:alpha val="40000"/>
                  </a:schemeClr>
                </a:outerShdw>
              </a:effectLst>
              <a:latin typeface="Times" charset="0"/>
              <a:ea typeface="Times" charset="0"/>
              <a:cs typeface="Times" charset="0"/>
            </a:endParaRPr>
          </a:p>
        </p:txBody>
      </p:sp>
    </p:spTree>
    <p:extLst>
      <p:ext uri="{BB962C8B-B14F-4D97-AF65-F5344CB8AC3E}">
        <p14:creationId xmlns:p14="http://schemas.microsoft.com/office/powerpoint/2010/main" val="1722199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89359" y="-88"/>
            <a:ext cx="6165283" cy="6858176"/>
          </a:xfrm>
          <a:prstGeom prst="rect">
            <a:avLst/>
          </a:prstGeom>
        </p:spPr>
      </p:pic>
      <p:sp>
        <p:nvSpPr>
          <p:cNvPr id="7" name="Freeform 6"/>
          <p:cNvSpPr/>
          <p:nvPr/>
        </p:nvSpPr>
        <p:spPr>
          <a:xfrm>
            <a:off x="4975909" y="5122606"/>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4647885" y="3697014"/>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3828078" y="4666593"/>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3063450" y="4004441"/>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3331464" y="3633952"/>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3012580" y="3760076"/>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3244754" y="2333297"/>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3938436" y="2640724"/>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5144498" y="3208283"/>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4608471" y="2293883"/>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4308926" y="1537138"/>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5550824" y="2498834"/>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5611559" y="853665"/>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5837629" y="10123"/>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2826267" y="3831600"/>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4994076" y="5200293"/>
            <a:ext cx="599523" cy="369332"/>
          </a:xfrm>
          <a:prstGeom prst="rect">
            <a:avLst/>
          </a:prstGeom>
          <a:noFill/>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sp>
        <p:nvSpPr>
          <p:cNvPr id="2" name="Rectangle 1"/>
          <p:cNvSpPr/>
          <p:nvPr/>
        </p:nvSpPr>
        <p:spPr>
          <a:xfrm>
            <a:off x="0" y="6169872"/>
            <a:ext cx="9144000" cy="688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States north and east of the Potomac River</a:t>
            </a:r>
            <a:endParaRPr lang="en-US" b="1" dirty="0">
              <a:solidFill>
                <a:schemeClr val="bg1"/>
              </a:solidFill>
            </a:endParaRPr>
          </a:p>
        </p:txBody>
      </p:sp>
    </p:spTree>
    <p:extLst>
      <p:ext uri="{BB962C8B-B14F-4D97-AF65-F5344CB8AC3E}">
        <p14:creationId xmlns:p14="http://schemas.microsoft.com/office/powerpoint/2010/main" val="1744586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4585765" y="5488366"/>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4257741" y="4062774"/>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3437934" y="5032353"/>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2673306" y="4370201"/>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2941320" y="3999712"/>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2622436" y="4125836"/>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2854610" y="2699057"/>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3548292" y="3006484"/>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4754354" y="3574043"/>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4218327" y="2659643"/>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3918782" y="1902898"/>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5160680" y="2864594"/>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5221415" y="1219425"/>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5447485" y="375883"/>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2411739" y="4319280"/>
            <a:ext cx="518091"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4603932" y="5566053"/>
            <a:ext cx="599523"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sp>
        <p:nvSpPr>
          <p:cNvPr id="24" name="Rectangle 23"/>
          <p:cNvSpPr/>
          <p:nvPr/>
        </p:nvSpPr>
        <p:spPr>
          <a:xfrm>
            <a:off x="0" y="6169872"/>
            <a:ext cx="9144000" cy="688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States north and east of the Potomac River</a:t>
            </a:r>
            <a:endParaRPr lang="en-US" b="1" dirty="0">
              <a:solidFill>
                <a:schemeClr val="bg1"/>
              </a:solidFill>
            </a:endParaRPr>
          </a:p>
        </p:txBody>
      </p:sp>
    </p:spTree>
    <p:extLst>
      <p:ext uri="{BB962C8B-B14F-4D97-AF65-F5344CB8AC3E}">
        <p14:creationId xmlns:p14="http://schemas.microsoft.com/office/powerpoint/2010/main" val="425317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6841285" y="6085774"/>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6513261" y="4660182"/>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5693454" y="5629761"/>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4928826" y="4967609"/>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5196840" y="4597120"/>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4877956" y="4723244"/>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5110130" y="3296465"/>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5803812" y="3603892"/>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7009874" y="4171451"/>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6473847" y="3257051"/>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6174302" y="2500306"/>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7416200" y="3462002"/>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7476935" y="1816833"/>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7703005" y="973291"/>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4667259" y="4770384"/>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6859452" y="6163461"/>
            <a:ext cx="599523"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482315246"/>
              </p:ext>
            </p:extLst>
          </p:nvPr>
        </p:nvGraphicFramePr>
        <p:xfrm>
          <a:off x="321235" y="1797801"/>
          <a:ext cx="5549216" cy="1750071"/>
        </p:xfrm>
        <a:graphic>
          <a:graphicData uri="http://schemas.openxmlformats.org/drawingml/2006/table">
            <a:tbl>
              <a:tblPr firstRow="1" bandRow="1">
                <a:tableStyleId>{5C22544A-7EE6-4342-B048-85BDC9FD1C3A}</a:tableStyleId>
              </a:tblPr>
              <a:tblGrid>
                <a:gridCol w="1385496"/>
                <a:gridCol w="1389665"/>
                <a:gridCol w="1389665"/>
                <a:gridCol w="1384390"/>
              </a:tblGrid>
              <a:tr h="896631">
                <a:tc>
                  <a:txBody>
                    <a:bodyPr/>
                    <a:lstStyle/>
                    <a:p>
                      <a:pPr algn="ctr"/>
                      <a:r>
                        <a:rPr lang="en-US" sz="2000" b="1" dirty="0" smtClean="0">
                          <a:solidFill>
                            <a:schemeClr val="tx1"/>
                          </a:solidFill>
                        </a:rPr>
                        <a:t>T</a:t>
                      </a:r>
                      <a:r>
                        <a:rPr lang="en-US" sz="2400" b="1" dirty="0" smtClean="0">
                          <a:solidFill>
                            <a:schemeClr val="tx1"/>
                          </a:solidFill>
                        </a:rPr>
                        <a:t>otal</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dirty="0" smtClean="0">
                          <a:solidFill>
                            <a:schemeClr val="tx1"/>
                          </a:solidFill>
                        </a:rPr>
                        <a:t>Negative</a:t>
                      </a:r>
                      <a:br>
                        <a:rPr lang="en-US" sz="2000" b="1" dirty="0" smtClean="0">
                          <a:solidFill>
                            <a:schemeClr val="tx1"/>
                          </a:solidFill>
                        </a:rPr>
                      </a:br>
                      <a:r>
                        <a:rPr lang="en-US" sz="2000" b="1" dirty="0" smtClean="0">
                          <a:solidFill>
                            <a:schemeClr val="tx1"/>
                          </a:solidFill>
                        </a:rPr>
                        <a:t>Lead</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Positive</a:t>
                      </a:r>
                      <a:br>
                        <a:rPr lang="en-US" sz="2000" b="1" dirty="0" smtClean="0">
                          <a:solidFill>
                            <a:schemeClr val="tx1"/>
                          </a:solidFill>
                        </a:rPr>
                      </a:br>
                      <a:r>
                        <a:rPr lang="en-US" sz="2000" b="1" dirty="0" smtClean="0">
                          <a:solidFill>
                            <a:schemeClr val="tx1"/>
                          </a:solidFill>
                        </a:rPr>
                        <a:t>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dirty="0" smtClean="0">
                          <a:solidFill>
                            <a:schemeClr val="tx1"/>
                          </a:solidFill>
                        </a:rPr>
                        <a:t>No</a:t>
                      </a:r>
                      <a:br>
                        <a:rPr lang="en-US" sz="2000" b="1" dirty="0" smtClean="0">
                          <a:solidFill>
                            <a:schemeClr val="tx1"/>
                          </a:solidFill>
                        </a:rPr>
                      </a:br>
                      <a:r>
                        <a:rPr lang="en-US" sz="2000" b="1" dirty="0" smtClean="0">
                          <a:solidFill>
                            <a:schemeClr val="tx1"/>
                          </a:solidFill>
                        </a:rPr>
                        <a:t>Warning</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832601">
                <a:tc>
                  <a:txBody>
                    <a:bodyPr/>
                    <a:lstStyle/>
                    <a:p>
                      <a:pPr algn="ctr"/>
                      <a:r>
                        <a:rPr lang="en-US" sz="3000" b="1" dirty="0" smtClean="0"/>
                        <a:t>100</a:t>
                      </a:r>
                      <a:r>
                        <a:rPr lang="en-US" sz="2500" b="1" dirty="0" smtClean="0"/>
                        <a:t>%</a:t>
                      </a:r>
                      <a:br>
                        <a:rPr lang="en-US" sz="2500" b="1" dirty="0" smtClean="0"/>
                      </a:br>
                      <a:r>
                        <a:rPr lang="en-US" sz="2000" b="1" dirty="0" smtClean="0"/>
                        <a:t>(253)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000" b="1" dirty="0" smtClean="0"/>
                        <a:t>17</a:t>
                      </a:r>
                      <a:r>
                        <a:rPr lang="en-US" sz="2500" b="1" dirty="0" smtClean="0"/>
                        <a:t>%</a:t>
                      </a:r>
                    </a:p>
                    <a:p>
                      <a:pPr algn="ctr"/>
                      <a:r>
                        <a:rPr lang="en-US" sz="2000" b="1"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000" b="1" dirty="0" smtClean="0"/>
                        <a:t>46</a:t>
                      </a:r>
                      <a:r>
                        <a:rPr lang="en-US" sz="2500" b="1" dirty="0" smtClean="0"/>
                        <a:t>%</a:t>
                      </a:r>
                    </a:p>
                    <a:p>
                      <a:pPr algn="ctr"/>
                      <a:r>
                        <a:rPr lang="en-US" sz="2000" b="1" dirty="0" smtClean="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000" b="1" dirty="0" smtClean="0"/>
                        <a:t>37%</a:t>
                      </a:r>
                      <a:br>
                        <a:rPr lang="en-US" sz="3000" b="1" dirty="0" smtClean="0"/>
                      </a:br>
                      <a:r>
                        <a:rPr lang="en-US" sz="2000" b="1" dirty="0" smtClean="0"/>
                        <a:t>(93)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How prevalent are negative lead times?</a:t>
            </a:r>
            <a:r>
              <a:rPr lang="en-US" dirty="0" smtClean="0">
                <a:solidFill>
                  <a:schemeClr val="tx1"/>
                </a:solidFill>
              </a:rPr>
              <a:t> </a:t>
            </a:r>
            <a:endParaRPr lang="en-US" dirty="0">
              <a:solidFill>
                <a:schemeClr val="tx1"/>
              </a:solidFill>
            </a:endParaRPr>
          </a:p>
        </p:txBody>
      </p:sp>
      <p:sp>
        <p:nvSpPr>
          <p:cNvPr id="6" name="TextBox 5"/>
          <p:cNvSpPr txBox="1"/>
          <p:nvPr/>
        </p:nvSpPr>
        <p:spPr>
          <a:xfrm>
            <a:off x="0" y="631981"/>
            <a:ext cx="9144000" cy="892552"/>
          </a:xfrm>
          <a:prstGeom prst="rect">
            <a:avLst/>
          </a:prstGeom>
          <a:noFill/>
        </p:spPr>
        <p:txBody>
          <a:bodyPr wrap="square" rtlCol="0">
            <a:spAutoFit/>
          </a:bodyPr>
          <a:lstStyle/>
          <a:p>
            <a:pPr algn="ctr"/>
            <a:r>
              <a:rPr lang="en-US" sz="2000" b="1" dirty="0" smtClean="0">
                <a:solidFill>
                  <a:schemeClr val="bg1"/>
                </a:solidFill>
                <a:effectLst/>
              </a:rPr>
              <a:t>Warnings for Confirmed Northeast</a:t>
            </a:r>
            <a:r>
              <a:rPr lang="en-US" sz="2000" b="1" baseline="0" dirty="0" smtClean="0">
                <a:solidFill>
                  <a:schemeClr val="bg1"/>
                </a:solidFill>
                <a:effectLst/>
              </a:rPr>
              <a:t> Tornados</a:t>
            </a:r>
            <a:br>
              <a:rPr lang="en-US" sz="2000" b="1" baseline="0" dirty="0" smtClean="0">
                <a:solidFill>
                  <a:schemeClr val="bg1"/>
                </a:solidFill>
                <a:effectLst/>
              </a:rPr>
            </a:br>
            <a:r>
              <a:rPr lang="en-US" sz="1600" b="1" baseline="0" dirty="0" smtClean="0">
                <a:solidFill>
                  <a:schemeClr val="bg1"/>
                </a:solidFill>
                <a:effectLst/>
              </a:rPr>
              <a:t>January 2010 through December 2016</a:t>
            </a:r>
          </a:p>
          <a:p>
            <a:pPr algn="ctr"/>
            <a:endParaRPr lang="en-US" sz="1600" dirty="0"/>
          </a:p>
        </p:txBody>
      </p:sp>
    </p:spTree>
    <p:extLst>
      <p:ext uri="{BB962C8B-B14F-4D97-AF65-F5344CB8AC3E}">
        <p14:creationId xmlns:p14="http://schemas.microsoft.com/office/powerpoint/2010/main" val="22576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6841285" y="6085774"/>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6513261" y="4660182"/>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5693454" y="5629761"/>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4928826" y="4967609"/>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5196840" y="4597120"/>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4877956" y="4723244"/>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5110130" y="3296465"/>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5803812" y="3603892"/>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7009874" y="4171451"/>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6473847" y="3257051"/>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6174302" y="2500306"/>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7416200" y="3462002"/>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7476935" y="1816833"/>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7703005" y="973291"/>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4667259" y="4770384"/>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6859452" y="6163461"/>
            <a:ext cx="599523"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328465807"/>
              </p:ext>
            </p:extLst>
          </p:nvPr>
        </p:nvGraphicFramePr>
        <p:xfrm>
          <a:off x="321235" y="1797801"/>
          <a:ext cx="5549216" cy="1750071"/>
        </p:xfrm>
        <a:graphic>
          <a:graphicData uri="http://schemas.openxmlformats.org/drawingml/2006/table">
            <a:tbl>
              <a:tblPr firstRow="1" bandRow="1">
                <a:tableStyleId>{5C22544A-7EE6-4342-B048-85BDC9FD1C3A}</a:tableStyleId>
              </a:tblPr>
              <a:tblGrid>
                <a:gridCol w="1385496"/>
                <a:gridCol w="1389665"/>
                <a:gridCol w="1389665"/>
                <a:gridCol w="1384390"/>
              </a:tblGrid>
              <a:tr h="896631">
                <a:tc>
                  <a:txBody>
                    <a:bodyPr/>
                    <a:lstStyle/>
                    <a:p>
                      <a:pPr algn="ctr"/>
                      <a:r>
                        <a:rPr lang="en-US" sz="2000" b="1" dirty="0" smtClean="0">
                          <a:solidFill>
                            <a:schemeClr val="tx1"/>
                          </a:solidFill>
                        </a:rPr>
                        <a:t>T</a:t>
                      </a:r>
                      <a:r>
                        <a:rPr lang="en-US" sz="2400" b="1" dirty="0" smtClean="0">
                          <a:solidFill>
                            <a:schemeClr val="tx1"/>
                          </a:solidFill>
                        </a:rPr>
                        <a:t>otal</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Negative</a:t>
                      </a:r>
                      <a:br>
                        <a:rPr lang="en-US" sz="2000" b="1" dirty="0" smtClean="0">
                          <a:solidFill>
                            <a:schemeClr val="tx1"/>
                          </a:solidFill>
                        </a:rPr>
                      </a:br>
                      <a:r>
                        <a:rPr lang="en-US" sz="2000" b="1" dirty="0" smtClean="0">
                          <a:solidFill>
                            <a:schemeClr val="tx1"/>
                          </a:solidFill>
                        </a:rPr>
                        <a:t>Lead</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Positive</a:t>
                      </a:r>
                      <a:br>
                        <a:rPr lang="en-US" sz="2000" b="1" dirty="0" smtClean="0">
                          <a:solidFill>
                            <a:schemeClr val="tx1"/>
                          </a:solidFill>
                        </a:rPr>
                      </a:br>
                      <a:r>
                        <a:rPr lang="en-US" sz="2000" b="1" dirty="0" smtClean="0">
                          <a:solidFill>
                            <a:schemeClr val="tx1"/>
                          </a:solidFill>
                        </a:rPr>
                        <a:t>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dirty="0" smtClean="0">
                          <a:solidFill>
                            <a:schemeClr val="tx1"/>
                          </a:solidFill>
                        </a:rPr>
                        <a:t>No</a:t>
                      </a:r>
                      <a:br>
                        <a:rPr lang="en-US" sz="2000" b="1" dirty="0" smtClean="0">
                          <a:solidFill>
                            <a:schemeClr val="tx1"/>
                          </a:solidFill>
                        </a:rPr>
                      </a:br>
                      <a:r>
                        <a:rPr lang="en-US" sz="2000" b="1" dirty="0" smtClean="0">
                          <a:solidFill>
                            <a:schemeClr val="tx1"/>
                          </a:solidFill>
                        </a:rPr>
                        <a:t>Warning</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832601">
                <a:tc>
                  <a:txBody>
                    <a:bodyPr/>
                    <a:lstStyle/>
                    <a:p>
                      <a:pPr algn="ctr"/>
                      <a:r>
                        <a:rPr lang="en-US" sz="3000" b="1" dirty="0" smtClean="0"/>
                        <a:t>100</a:t>
                      </a:r>
                      <a:r>
                        <a:rPr lang="en-US" sz="2500" b="1" dirty="0" smtClean="0"/>
                        <a:t>%</a:t>
                      </a:r>
                      <a:br>
                        <a:rPr lang="en-US" sz="2500" b="1" dirty="0" smtClean="0"/>
                      </a:br>
                      <a:r>
                        <a:rPr lang="en-US" sz="2000" b="1" dirty="0" smtClean="0"/>
                        <a:t>(253)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17</a:t>
                      </a:r>
                      <a:r>
                        <a:rPr lang="en-US" sz="2500" b="1" dirty="0" smtClean="0"/>
                        <a:t>%</a:t>
                      </a:r>
                    </a:p>
                    <a:p>
                      <a:pPr algn="ctr"/>
                      <a:r>
                        <a:rPr lang="en-US" sz="2000" b="1"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000" b="1" dirty="0" smtClean="0"/>
                        <a:t>46</a:t>
                      </a:r>
                      <a:r>
                        <a:rPr lang="en-US" sz="2500" b="1" dirty="0" smtClean="0"/>
                        <a:t>%</a:t>
                      </a:r>
                    </a:p>
                    <a:p>
                      <a:pPr algn="ctr"/>
                      <a:r>
                        <a:rPr lang="en-US" sz="2000" b="1" dirty="0" smtClean="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000" b="1" dirty="0" smtClean="0"/>
                        <a:t>37%</a:t>
                      </a:r>
                      <a:br>
                        <a:rPr lang="en-US" sz="3000" b="1" dirty="0" smtClean="0"/>
                      </a:br>
                      <a:r>
                        <a:rPr lang="en-US" sz="2000" b="1" dirty="0" smtClean="0"/>
                        <a:t>(93)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How prevalent are negative lead times?</a:t>
            </a:r>
            <a:r>
              <a:rPr lang="en-US" dirty="0" smtClean="0">
                <a:solidFill>
                  <a:schemeClr val="tx1"/>
                </a:solidFill>
              </a:rPr>
              <a:t> </a:t>
            </a:r>
            <a:endParaRPr lang="en-US" dirty="0">
              <a:solidFill>
                <a:schemeClr val="tx1"/>
              </a:solidFill>
            </a:endParaRPr>
          </a:p>
        </p:txBody>
      </p:sp>
      <p:sp>
        <p:nvSpPr>
          <p:cNvPr id="6" name="TextBox 5"/>
          <p:cNvSpPr txBox="1"/>
          <p:nvPr/>
        </p:nvSpPr>
        <p:spPr>
          <a:xfrm>
            <a:off x="0" y="631981"/>
            <a:ext cx="9144000" cy="892552"/>
          </a:xfrm>
          <a:prstGeom prst="rect">
            <a:avLst/>
          </a:prstGeom>
          <a:noFill/>
        </p:spPr>
        <p:txBody>
          <a:bodyPr wrap="square" rtlCol="0">
            <a:spAutoFit/>
          </a:bodyPr>
          <a:lstStyle/>
          <a:p>
            <a:pPr algn="ctr"/>
            <a:r>
              <a:rPr lang="en-US" sz="2000" b="1" dirty="0" smtClean="0">
                <a:solidFill>
                  <a:schemeClr val="bg1"/>
                </a:solidFill>
                <a:effectLst/>
              </a:rPr>
              <a:t>Warnings for Confirmed Northeast</a:t>
            </a:r>
            <a:r>
              <a:rPr lang="en-US" sz="2000" b="1" baseline="0" dirty="0" smtClean="0">
                <a:solidFill>
                  <a:schemeClr val="bg1"/>
                </a:solidFill>
                <a:effectLst/>
              </a:rPr>
              <a:t> Tornados</a:t>
            </a:r>
            <a:br>
              <a:rPr lang="en-US" sz="2000" b="1" baseline="0" dirty="0" smtClean="0">
                <a:solidFill>
                  <a:schemeClr val="bg1"/>
                </a:solidFill>
                <a:effectLst/>
              </a:rPr>
            </a:br>
            <a:r>
              <a:rPr lang="en-US" sz="1600" b="1" baseline="0" dirty="0" smtClean="0">
                <a:solidFill>
                  <a:schemeClr val="bg1"/>
                </a:solidFill>
                <a:effectLst/>
              </a:rPr>
              <a:t>January 2010 through December 2016</a:t>
            </a:r>
          </a:p>
          <a:p>
            <a:pPr algn="ctr"/>
            <a:endParaRPr lang="en-US" sz="1600" dirty="0"/>
          </a:p>
        </p:txBody>
      </p:sp>
      <p:sp>
        <p:nvSpPr>
          <p:cNvPr id="8" name="TextBox 7"/>
          <p:cNvSpPr txBox="1"/>
          <p:nvPr/>
        </p:nvSpPr>
        <p:spPr>
          <a:xfrm>
            <a:off x="321236" y="3540830"/>
            <a:ext cx="5549216" cy="338554"/>
          </a:xfrm>
          <a:prstGeom prst="rect">
            <a:avLst/>
          </a:prstGeom>
          <a:noFill/>
        </p:spPr>
        <p:txBody>
          <a:bodyPr wrap="square" rtlCol="0">
            <a:spAutoFit/>
          </a:bodyPr>
          <a:lstStyle/>
          <a:p>
            <a:pPr algn="ctr">
              <a:defRPr/>
            </a:pPr>
            <a:r>
              <a:rPr lang="en-US" sz="1600" b="1" dirty="0">
                <a:solidFill>
                  <a:schemeClr val="bg1"/>
                </a:solidFill>
              </a:rPr>
              <a:t>Excluding LWX</a:t>
            </a:r>
          </a:p>
        </p:txBody>
      </p:sp>
    </p:spTree>
    <p:extLst>
      <p:ext uri="{BB962C8B-B14F-4D97-AF65-F5344CB8AC3E}">
        <p14:creationId xmlns:p14="http://schemas.microsoft.com/office/powerpoint/2010/main" val="1458178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6841285" y="6085774"/>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6513261" y="4660182"/>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5693454" y="5629761"/>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4928826" y="4967609"/>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5196840" y="4597120"/>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4877956" y="4723244"/>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5110130" y="3296465"/>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5803812" y="3603892"/>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7009874" y="4171451"/>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6473847" y="3257051"/>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6174302" y="2500306"/>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7416200" y="3462002"/>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7476935" y="1816833"/>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7703005" y="973291"/>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4667259" y="4770384"/>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6859452" y="6163461"/>
            <a:ext cx="599523"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How prevalent are negative lead times?</a:t>
            </a:r>
            <a:r>
              <a:rPr lang="en-US" dirty="0" smtClean="0">
                <a:solidFill>
                  <a:schemeClr val="tx1"/>
                </a:solidFill>
              </a:rPr>
              <a:t> </a:t>
            </a:r>
            <a:endParaRPr lang="en-US" dirty="0">
              <a:solidFill>
                <a:schemeClr val="tx1"/>
              </a:solidFill>
            </a:endParaRPr>
          </a:p>
        </p:txBody>
      </p:sp>
      <p:sp>
        <p:nvSpPr>
          <p:cNvPr id="6" name="TextBox 5"/>
          <p:cNvSpPr txBox="1"/>
          <p:nvPr/>
        </p:nvSpPr>
        <p:spPr>
          <a:xfrm>
            <a:off x="0" y="631981"/>
            <a:ext cx="9144000" cy="892552"/>
          </a:xfrm>
          <a:prstGeom prst="rect">
            <a:avLst/>
          </a:prstGeom>
          <a:noFill/>
        </p:spPr>
        <p:txBody>
          <a:bodyPr wrap="square" rtlCol="0">
            <a:spAutoFit/>
          </a:bodyPr>
          <a:lstStyle/>
          <a:p>
            <a:pPr algn="ctr"/>
            <a:r>
              <a:rPr lang="en-US" sz="2000" b="1" dirty="0" smtClean="0">
                <a:solidFill>
                  <a:schemeClr val="bg1"/>
                </a:solidFill>
                <a:effectLst/>
              </a:rPr>
              <a:t>Warnings for Confirmed Northeast</a:t>
            </a:r>
            <a:r>
              <a:rPr lang="en-US" sz="2000" b="1" baseline="0" dirty="0" smtClean="0">
                <a:solidFill>
                  <a:schemeClr val="bg1"/>
                </a:solidFill>
                <a:effectLst/>
              </a:rPr>
              <a:t> Tornados</a:t>
            </a:r>
            <a:br>
              <a:rPr lang="en-US" sz="2000" b="1" baseline="0" dirty="0" smtClean="0">
                <a:solidFill>
                  <a:schemeClr val="bg1"/>
                </a:solidFill>
                <a:effectLst/>
              </a:rPr>
            </a:br>
            <a:r>
              <a:rPr lang="en-US" sz="1600" b="1" baseline="0" dirty="0" smtClean="0">
                <a:solidFill>
                  <a:schemeClr val="bg1"/>
                </a:solidFill>
                <a:effectLst/>
              </a:rPr>
              <a:t>January 2010 through December 2016</a:t>
            </a:r>
          </a:p>
          <a:p>
            <a:pPr algn="ctr"/>
            <a:endParaRPr lang="en-US" sz="1600" dirty="0"/>
          </a:p>
        </p:txBody>
      </p:sp>
      <p:graphicFrame>
        <p:nvGraphicFramePr>
          <p:cNvPr id="25" name="Table 24"/>
          <p:cNvGraphicFramePr>
            <a:graphicFrameLocks noGrp="1"/>
          </p:cNvGraphicFramePr>
          <p:nvPr>
            <p:extLst>
              <p:ext uri="{D42A27DB-BD31-4B8C-83A1-F6EECF244321}">
                <p14:modId xmlns:p14="http://schemas.microsoft.com/office/powerpoint/2010/main" val="510090033"/>
              </p:ext>
            </p:extLst>
          </p:nvPr>
        </p:nvGraphicFramePr>
        <p:xfrm>
          <a:off x="321235" y="1797801"/>
          <a:ext cx="5549216" cy="1750071"/>
        </p:xfrm>
        <a:graphic>
          <a:graphicData uri="http://schemas.openxmlformats.org/drawingml/2006/table">
            <a:tbl>
              <a:tblPr firstRow="1" bandRow="1">
                <a:tableStyleId>{5C22544A-7EE6-4342-B048-85BDC9FD1C3A}</a:tableStyleId>
              </a:tblPr>
              <a:tblGrid>
                <a:gridCol w="1385496"/>
                <a:gridCol w="1389665"/>
                <a:gridCol w="1389665"/>
                <a:gridCol w="1384390"/>
              </a:tblGrid>
              <a:tr h="896631">
                <a:tc>
                  <a:txBody>
                    <a:bodyPr/>
                    <a:lstStyle/>
                    <a:p>
                      <a:pPr algn="ctr"/>
                      <a:r>
                        <a:rPr lang="en-US" sz="2000" b="1" dirty="0" smtClean="0">
                          <a:solidFill>
                            <a:schemeClr val="tx1"/>
                          </a:solidFill>
                        </a:rPr>
                        <a:t>T</a:t>
                      </a:r>
                      <a:r>
                        <a:rPr lang="en-US" sz="2400" b="1" dirty="0" smtClean="0">
                          <a:solidFill>
                            <a:schemeClr val="tx1"/>
                          </a:solidFill>
                        </a:rPr>
                        <a:t>otal</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Negative</a:t>
                      </a:r>
                      <a:br>
                        <a:rPr lang="en-US" sz="2000" b="1" dirty="0" smtClean="0">
                          <a:solidFill>
                            <a:schemeClr val="tx1"/>
                          </a:solidFill>
                        </a:rPr>
                      </a:br>
                      <a:r>
                        <a:rPr lang="en-US" sz="2000" b="1" dirty="0" smtClean="0">
                          <a:solidFill>
                            <a:schemeClr val="tx1"/>
                          </a:solidFill>
                        </a:rPr>
                        <a:t>Lead</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Positive</a:t>
                      </a:r>
                      <a:br>
                        <a:rPr lang="en-US" sz="2000" b="1" dirty="0" smtClean="0">
                          <a:solidFill>
                            <a:schemeClr val="tx1"/>
                          </a:solidFill>
                        </a:rPr>
                      </a:br>
                      <a:r>
                        <a:rPr lang="en-US" sz="2000" b="1" dirty="0" smtClean="0">
                          <a:solidFill>
                            <a:schemeClr val="tx1"/>
                          </a:solidFill>
                        </a:rPr>
                        <a:t>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dirty="0" smtClean="0">
                          <a:solidFill>
                            <a:schemeClr val="tx1"/>
                          </a:solidFill>
                        </a:rPr>
                        <a:t>No</a:t>
                      </a:r>
                      <a:br>
                        <a:rPr lang="en-US" sz="2000" b="1" dirty="0" smtClean="0">
                          <a:solidFill>
                            <a:schemeClr val="tx1"/>
                          </a:solidFill>
                        </a:rPr>
                      </a:br>
                      <a:r>
                        <a:rPr lang="en-US" sz="2000" b="1" dirty="0" smtClean="0">
                          <a:solidFill>
                            <a:schemeClr val="tx1"/>
                          </a:solidFill>
                        </a:rPr>
                        <a:t>Warning</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832601">
                <a:tc>
                  <a:txBody>
                    <a:bodyPr/>
                    <a:lstStyle/>
                    <a:p>
                      <a:pPr algn="ctr"/>
                      <a:r>
                        <a:rPr lang="en-US" sz="3000" b="1" dirty="0" smtClean="0"/>
                        <a:t>100</a:t>
                      </a:r>
                      <a:r>
                        <a:rPr lang="en-US" sz="2500" b="1" dirty="0" smtClean="0"/>
                        <a:t>%</a:t>
                      </a:r>
                      <a:br>
                        <a:rPr lang="en-US" sz="2500" b="1" dirty="0" smtClean="0"/>
                      </a:br>
                      <a:r>
                        <a:rPr lang="en-US" sz="2000" b="1" dirty="0" smtClean="0"/>
                        <a:t>(253)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17</a:t>
                      </a:r>
                      <a:r>
                        <a:rPr lang="en-US" sz="2500" b="1" dirty="0" smtClean="0"/>
                        <a:t>%</a:t>
                      </a:r>
                    </a:p>
                    <a:p>
                      <a:pPr algn="ctr"/>
                      <a:r>
                        <a:rPr lang="en-US" sz="2000" b="1"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46</a:t>
                      </a:r>
                      <a:r>
                        <a:rPr lang="en-US" sz="2500" b="1" dirty="0" smtClean="0"/>
                        <a:t>%</a:t>
                      </a:r>
                    </a:p>
                    <a:p>
                      <a:pPr algn="ctr"/>
                      <a:r>
                        <a:rPr lang="en-US" sz="2000" b="1" dirty="0" smtClean="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000" b="1" dirty="0" smtClean="0"/>
                        <a:t>37%</a:t>
                      </a:r>
                      <a:br>
                        <a:rPr lang="en-US" sz="3000" b="1" dirty="0" smtClean="0"/>
                      </a:br>
                      <a:r>
                        <a:rPr lang="en-US" sz="2000" b="1" dirty="0" smtClean="0"/>
                        <a:t>(93)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26" name="TextBox 25"/>
          <p:cNvSpPr txBox="1"/>
          <p:nvPr/>
        </p:nvSpPr>
        <p:spPr>
          <a:xfrm>
            <a:off x="321236" y="3540830"/>
            <a:ext cx="5549216" cy="338554"/>
          </a:xfrm>
          <a:prstGeom prst="rect">
            <a:avLst/>
          </a:prstGeom>
          <a:noFill/>
        </p:spPr>
        <p:txBody>
          <a:bodyPr wrap="square" rtlCol="0">
            <a:spAutoFit/>
          </a:bodyPr>
          <a:lstStyle/>
          <a:p>
            <a:pPr algn="ctr">
              <a:defRPr/>
            </a:pPr>
            <a:r>
              <a:rPr lang="en-US" sz="1600" b="1" dirty="0">
                <a:solidFill>
                  <a:schemeClr val="bg1"/>
                </a:solidFill>
              </a:rPr>
              <a:t>Excluding LWX</a:t>
            </a:r>
          </a:p>
        </p:txBody>
      </p:sp>
    </p:spTree>
    <p:extLst>
      <p:ext uri="{BB962C8B-B14F-4D97-AF65-F5344CB8AC3E}">
        <p14:creationId xmlns:p14="http://schemas.microsoft.com/office/powerpoint/2010/main" val="1544701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6841285" y="6085774"/>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6513261" y="4660182"/>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5693454" y="5629761"/>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4928826" y="4967609"/>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5196840" y="4597120"/>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4877956" y="4723244"/>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5110130" y="3296465"/>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5803812" y="3603892"/>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7009874" y="4171451"/>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6473847" y="3257051"/>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6174302" y="2500306"/>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7416200" y="3462002"/>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7476935" y="1816833"/>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7703005" y="973291"/>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4667259" y="4770384"/>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6859452" y="6163461"/>
            <a:ext cx="599523"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How prevalent are negative lead times?</a:t>
            </a:r>
            <a:r>
              <a:rPr lang="en-US" dirty="0" smtClean="0">
                <a:solidFill>
                  <a:schemeClr val="tx1"/>
                </a:solidFill>
              </a:rPr>
              <a:t> </a:t>
            </a:r>
            <a:endParaRPr lang="en-US" dirty="0">
              <a:solidFill>
                <a:schemeClr val="tx1"/>
              </a:solidFill>
            </a:endParaRPr>
          </a:p>
        </p:txBody>
      </p:sp>
      <p:sp>
        <p:nvSpPr>
          <p:cNvPr id="6" name="TextBox 5"/>
          <p:cNvSpPr txBox="1"/>
          <p:nvPr/>
        </p:nvSpPr>
        <p:spPr>
          <a:xfrm>
            <a:off x="0" y="631981"/>
            <a:ext cx="9144000" cy="892552"/>
          </a:xfrm>
          <a:prstGeom prst="rect">
            <a:avLst/>
          </a:prstGeom>
          <a:noFill/>
        </p:spPr>
        <p:txBody>
          <a:bodyPr wrap="square" rtlCol="0">
            <a:spAutoFit/>
          </a:bodyPr>
          <a:lstStyle/>
          <a:p>
            <a:pPr algn="ctr"/>
            <a:r>
              <a:rPr lang="en-US" sz="2000" b="1" dirty="0" smtClean="0">
                <a:solidFill>
                  <a:schemeClr val="bg1"/>
                </a:solidFill>
                <a:effectLst/>
              </a:rPr>
              <a:t>Warnings for Confirmed Northeast</a:t>
            </a:r>
            <a:r>
              <a:rPr lang="en-US" sz="2000" b="1" baseline="0" dirty="0" smtClean="0">
                <a:solidFill>
                  <a:schemeClr val="bg1"/>
                </a:solidFill>
                <a:effectLst/>
              </a:rPr>
              <a:t> Tornados</a:t>
            </a:r>
            <a:br>
              <a:rPr lang="en-US" sz="2000" b="1" baseline="0" dirty="0" smtClean="0">
                <a:solidFill>
                  <a:schemeClr val="bg1"/>
                </a:solidFill>
                <a:effectLst/>
              </a:rPr>
            </a:br>
            <a:r>
              <a:rPr lang="en-US" sz="1600" b="1" baseline="0" dirty="0" smtClean="0">
                <a:solidFill>
                  <a:schemeClr val="bg1"/>
                </a:solidFill>
                <a:effectLst/>
              </a:rPr>
              <a:t>January 2010 through December 2016</a:t>
            </a:r>
          </a:p>
          <a:p>
            <a:pPr algn="ctr"/>
            <a:endParaRPr lang="en-US" sz="1600" dirty="0"/>
          </a:p>
        </p:txBody>
      </p:sp>
      <p:graphicFrame>
        <p:nvGraphicFramePr>
          <p:cNvPr id="25" name="Table 24"/>
          <p:cNvGraphicFramePr>
            <a:graphicFrameLocks noGrp="1"/>
          </p:cNvGraphicFramePr>
          <p:nvPr>
            <p:extLst>
              <p:ext uri="{D42A27DB-BD31-4B8C-83A1-F6EECF244321}">
                <p14:modId xmlns:p14="http://schemas.microsoft.com/office/powerpoint/2010/main" val="1406301845"/>
              </p:ext>
            </p:extLst>
          </p:nvPr>
        </p:nvGraphicFramePr>
        <p:xfrm>
          <a:off x="321235" y="1797801"/>
          <a:ext cx="5549216" cy="1750071"/>
        </p:xfrm>
        <a:graphic>
          <a:graphicData uri="http://schemas.openxmlformats.org/drawingml/2006/table">
            <a:tbl>
              <a:tblPr firstRow="1" bandRow="1">
                <a:tableStyleId>{5C22544A-7EE6-4342-B048-85BDC9FD1C3A}</a:tableStyleId>
              </a:tblPr>
              <a:tblGrid>
                <a:gridCol w="1385496"/>
                <a:gridCol w="1389665"/>
                <a:gridCol w="1389665"/>
                <a:gridCol w="1384390"/>
              </a:tblGrid>
              <a:tr h="896631">
                <a:tc>
                  <a:txBody>
                    <a:bodyPr/>
                    <a:lstStyle/>
                    <a:p>
                      <a:pPr algn="ctr"/>
                      <a:r>
                        <a:rPr lang="en-US" sz="2000" b="1" dirty="0" smtClean="0">
                          <a:solidFill>
                            <a:schemeClr val="tx1"/>
                          </a:solidFill>
                        </a:rPr>
                        <a:t>T</a:t>
                      </a:r>
                      <a:r>
                        <a:rPr lang="en-US" sz="2400" b="1" dirty="0" smtClean="0">
                          <a:solidFill>
                            <a:schemeClr val="tx1"/>
                          </a:solidFill>
                        </a:rPr>
                        <a:t>otal</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Negative</a:t>
                      </a:r>
                      <a:br>
                        <a:rPr lang="en-US" sz="2000" b="1" dirty="0" smtClean="0">
                          <a:solidFill>
                            <a:schemeClr val="tx1"/>
                          </a:solidFill>
                        </a:rPr>
                      </a:br>
                      <a:r>
                        <a:rPr lang="en-US" sz="2000" b="1" dirty="0" smtClean="0">
                          <a:solidFill>
                            <a:schemeClr val="tx1"/>
                          </a:solidFill>
                        </a:rPr>
                        <a:t>Lead</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Positive</a:t>
                      </a:r>
                      <a:br>
                        <a:rPr lang="en-US" sz="2000" b="1" dirty="0" smtClean="0">
                          <a:solidFill>
                            <a:schemeClr val="tx1"/>
                          </a:solidFill>
                        </a:rPr>
                      </a:br>
                      <a:r>
                        <a:rPr lang="en-US" sz="2000" b="1" dirty="0" smtClean="0">
                          <a:solidFill>
                            <a:schemeClr val="tx1"/>
                          </a:solidFill>
                        </a:rPr>
                        <a:t>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No</a:t>
                      </a:r>
                      <a:br>
                        <a:rPr lang="en-US" sz="2000" b="1" dirty="0" smtClean="0">
                          <a:solidFill>
                            <a:schemeClr val="tx1"/>
                          </a:solidFill>
                        </a:rPr>
                      </a:br>
                      <a:r>
                        <a:rPr lang="en-US" sz="2000" b="1" dirty="0" smtClean="0">
                          <a:solidFill>
                            <a:schemeClr val="tx1"/>
                          </a:solidFill>
                        </a:rPr>
                        <a:t>Warning</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832601">
                <a:tc>
                  <a:txBody>
                    <a:bodyPr/>
                    <a:lstStyle/>
                    <a:p>
                      <a:pPr algn="ctr"/>
                      <a:r>
                        <a:rPr lang="en-US" sz="3000" b="1" dirty="0" smtClean="0"/>
                        <a:t>100</a:t>
                      </a:r>
                      <a:r>
                        <a:rPr lang="en-US" sz="2500" b="1" dirty="0" smtClean="0"/>
                        <a:t>%</a:t>
                      </a:r>
                      <a:br>
                        <a:rPr lang="en-US" sz="2500" b="1" dirty="0" smtClean="0"/>
                      </a:br>
                      <a:r>
                        <a:rPr lang="en-US" sz="2000" b="1" dirty="0" smtClean="0"/>
                        <a:t>(253)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17</a:t>
                      </a:r>
                      <a:r>
                        <a:rPr lang="en-US" sz="2500" b="1" dirty="0" smtClean="0"/>
                        <a:t>%</a:t>
                      </a:r>
                    </a:p>
                    <a:p>
                      <a:pPr algn="ctr"/>
                      <a:r>
                        <a:rPr lang="en-US" sz="2000" b="1"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46</a:t>
                      </a:r>
                      <a:r>
                        <a:rPr lang="en-US" sz="2500" b="1" dirty="0" smtClean="0"/>
                        <a:t>%</a:t>
                      </a:r>
                    </a:p>
                    <a:p>
                      <a:pPr algn="ctr"/>
                      <a:r>
                        <a:rPr lang="en-US" sz="2000" b="1" dirty="0" smtClean="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37%</a:t>
                      </a:r>
                      <a:br>
                        <a:rPr lang="en-US" sz="3000" b="1" dirty="0" smtClean="0"/>
                      </a:br>
                      <a:r>
                        <a:rPr lang="en-US" sz="2000" b="1" dirty="0" smtClean="0"/>
                        <a:t>(93)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26" name="TextBox 25"/>
          <p:cNvSpPr txBox="1"/>
          <p:nvPr/>
        </p:nvSpPr>
        <p:spPr>
          <a:xfrm>
            <a:off x="321236" y="3540830"/>
            <a:ext cx="5549216" cy="338554"/>
          </a:xfrm>
          <a:prstGeom prst="rect">
            <a:avLst/>
          </a:prstGeom>
          <a:noFill/>
        </p:spPr>
        <p:txBody>
          <a:bodyPr wrap="square" rtlCol="0">
            <a:spAutoFit/>
          </a:bodyPr>
          <a:lstStyle/>
          <a:p>
            <a:pPr algn="ctr">
              <a:defRPr/>
            </a:pPr>
            <a:r>
              <a:rPr lang="en-US" sz="1600" b="1" dirty="0">
                <a:solidFill>
                  <a:schemeClr val="bg1"/>
                </a:solidFill>
              </a:rPr>
              <a:t>Excluding LWX</a:t>
            </a:r>
          </a:p>
        </p:txBody>
      </p:sp>
    </p:spTree>
    <p:extLst>
      <p:ext uri="{BB962C8B-B14F-4D97-AF65-F5344CB8AC3E}">
        <p14:creationId xmlns:p14="http://schemas.microsoft.com/office/powerpoint/2010/main" val="1029583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6841285" y="6085774"/>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6513261" y="4660182"/>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5693454" y="5629761"/>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4928826" y="4967609"/>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5196840" y="4597120"/>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4877956" y="4723244"/>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5110130" y="3296465"/>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5803812" y="3603892"/>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7009874" y="4171451"/>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6473847" y="3257051"/>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6174302" y="2500306"/>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7416200" y="3462002"/>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7476935" y="1816833"/>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7703005" y="973291"/>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4667259" y="4770384"/>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6859452" y="6163461"/>
            <a:ext cx="599523" cy="369332"/>
          </a:xfrm>
          <a:prstGeom prst="rect">
            <a:avLst/>
          </a:prstGeom>
          <a:noFill/>
          <a:ln>
            <a:noFill/>
          </a:ln>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How prevalent are negative lead times?</a:t>
            </a:r>
            <a:r>
              <a:rPr lang="en-US" dirty="0" smtClean="0">
                <a:solidFill>
                  <a:schemeClr val="tx1"/>
                </a:solidFill>
              </a:rPr>
              <a:t> </a:t>
            </a:r>
            <a:endParaRPr lang="en-US" dirty="0">
              <a:solidFill>
                <a:schemeClr val="tx1"/>
              </a:solidFill>
            </a:endParaRPr>
          </a:p>
        </p:txBody>
      </p:sp>
      <p:sp>
        <p:nvSpPr>
          <p:cNvPr id="6" name="TextBox 5"/>
          <p:cNvSpPr txBox="1"/>
          <p:nvPr/>
        </p:nvSpPr>
        <p:spPr>
          <a:xfrm>
            <a:off x="0" y="631981"/>
            <a:ext cx="9144000" cy="892552"/>
          </a:xfrm>
          <a:prstGeom prst="rect">
            <a:avLst/>
          </a:prstGeom>
          <a:noFill/>
        </p:spPr>
        <p:txBody>
          <a:bodyPr wrap="square" rtlCol="0">
            <a:spAutoFit/>
          </a:bodyPr>
          <a:lstStyle/>
          <a:p>
            <a:pPr algn="ctr"/>
            <a:r>
              <a:rPr lang="en-US" sz="2000" b="1" dirty="0" smtClean="0">
                <a:solidFill>
                  <a:schemeClr val="bg1"/>
                </a:solidFill>
                <a:effectLst/>
              </a:rPr>
              <a:t>Warnings for Confirmed Northeast</a:t>
            </a:r>
            <a:r>
              <a:rPr lang="en-US" sz="2000" b="1" baseline="0" dirty="0" smtClean="0">
                <a:solidFill>
                  <a:schemeClr val="bg1"/>
                </a:solidFill>
                <a:effectLst/>
              </a:rPr>
              <a:t> Tornados</a:t>
            </a:r>
            <a:br>
              <a:rPr lang="en-US" sz="2000" b="1" baseline="0" dirty="0" smtClean="0">
                <a:solidFill>
                  <a:schemeClr val="bg1"/>
                </a:solidFill>
                <a:effectLst/>
              </a:rPr>
            </a:br>
            <a:r>
              <a:rPr lang="en-US" sz="1600" b="1" baseline="0" dirty="0" smtClean="0">
                <a:solidFill>
                  <a:schemeClr val="bg1"/>
                </a:solidFill>
                <a:effectLst/>
              </a:rPr>
              <a:t>January 2010 through December 2016</a:t>
            </a:r>
          </a:p>
          <a:p>
            <a:pPr algn="ctr"/>
            <a:endParaRPr lang="en-US" sz="1600" dirty="0"/>
          </a:p>
        </p:txBody>
      </p:sp>
      <p:graphicFrame>
        <p:nvGraphicFramePr>
          <p:cNvPr id="25" name="Table 24"/>
          <p:cNvGraphicFramePr>
            <a:graphicFrameLocks noGrp="1"/>
          </p:cNvGraphicFramePr>
          <p:nvPr>
            <p:extLst>
              <p:ext uri="{D42A27DB-BD31-4B8C-83A1-F6EECF244321}">
                <p14:modId xmlns:p14="http://schemas.microsoft.com/office/powerpoint/2010/main" val="782560649"/>
              </p:ext>
            </p:extLst>
          </p:nvPr>
        </p:nvGraphicFramePr>
        <p:xfrm>
          <a:off x="321235" y="1797801"/>
          <a:ext cx="5549216" cy="1750071"/>
        </p:xfrm>
        <a:graphic>
          <a:graphicData uri="http://schemas.openxmlformats.org/drawingml/2006/table">
            <a:tbl>
              <a:tblPr firstRow="1" bandRow="1">
                <a:tableStyleId>{5C22544A-7EE6-4342-B048-85BDC9FD1C3A}</a:tableStyleId>
              </a:tblPr>
              <a:tblGrid>
                <a:gridCol w="1385496"/>
                <a:gridCol w="1389665"/>
                <a:gridCol w="1389665"/>
                <a:gridCol w="1384390"/>
              </a:tblGrid>
              <a:tr h="896631">
                <a:tc>
                  <a:txBody>
                    <a:bodyPr/>
                    <a:lstStyle/>
                    <a:p>
                      <a:pPr algn="ctr"/>
                      <a:r>
                        <a:rPr lang="en-US" sz="2000" b="1" dirty="0" smtClean="0">
                          <a:solidFill>
                            <a:schemeClr val="tx1"/>
                          </a:solidFill>
                        </a:rPr>
                        <a:t>T</a:t>
                      </a:r>
                      <a:r>
                        <a:rPr lang="en-US" sz="2400" b="1" dirty="0" smtClean="0">
                          <a:solidFill>
                            <a:schemeClr val="tx1"/>
                          </a:solidFill>
                        </a:rPr>
                        <a:t>otal</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Negative</a:t>
                      </a:r>
                      <a:br>
                        <a:rPr lang="en-US" sz="2000" b="1" dirty="0" smtClean="0">
                          <a:solidFill>
                            <a:schemeClr val="tx1"/>
                          </a:solidFill>
                        </a:rPr>
                      </a:br>
                      <a:r>
                        <a:rPr lang="en-US" sz="2000" b="1" dirty="0" smtClean="0">
                          <a:solidFill>
                            <a:schemeClr val="tx1"/>
                          </a:solidFill>
                        </a:rPr>
                        <a:t>Lead</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Positive</a:t>
                      </a:r>
                      <a:br>
                        <a:rPr lang="en-US" sz="2000" b="1" dirty="0" smtClean="0">
                          <a:solidFill>
                            <a:schemeClr val="tx1"/>
                          </a:solidFill>
                        </a:rPr>
                      </a:br>
                      <a:r>
                        <a:rPr lang="en-US" sz="2000" b="1" dirty="0" smtClean="0">
                          <a:solidFill>
                            <a:schemeClr val="tx1"/>
                          </a:solidFill>
                        </a:rPr>
                        <a:t>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No</a:t>
                      </a:r>
                      <a:br>
                        <a:rPr lang="en-US" sz="2000" b="1" dirty="0" smtClean="0">
                          <a:solidFill>
                            <a:schemeClr val="tx1"/>
                          </a:solidFill>
                        </a:rPr>
                      </a:br>
                      <a:r>
                        <a:rPr lang="en-US" sz="2000" b="1" dirty="0" smtClean="0">
                          <a:solidFill>
                            <a:schemeClr val="tx1"/>
                          </a:solidFill>
                        </a:rPr>
                        <a:t>Warning</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2601">
                <a:tc>
                  <a:txBody>
                    <a:bodyPr/>
                    <a:lstStyle/>
                    <a:p>
                      <a:pPr algn="ctr"/>
                      <a:r>
                        <a:rPr lang="en-US" sz="3000" b="1" dirty="0" smtClean="0"/>
                        <a:t>100</a:t>
                      </a:r>
                      <a:r>
                        <a:rPr lang="en-US" sz="2500" b="1" dirty="0" smtClean="0"/>
                        <a:t>%</a:t>
                      </a:r>
                      <a:br>
                        <a:rPr lang="en-US" sz="2500" b="1" dirty="0" smtClean="0"/>
                      </a:br>
                      <a:r>
                        <a:rPr lang="en-US" sz="2000" b="1" dirty="0" smtClean="0"/>
                        <a:t>(253)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17</a:t>
                      </a:r>
                      <a:r>
                        <a:rPr lang="en-US" sz="2500" b="1" dirty="0" smtClean="0"/>
                        <a:t>%</a:t>
                      </a:r>
                    </a:p>
                    <a:p>
                      <a:pPr algn="ctr"/>
                      <a:r>
                        <a:rPr lang="en-US" sz="2000" b="1"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46</a:t>
                      </a:r>
                      <a:r>
                        <a:rPr lang="en-US" sz="2500" b="1" dirty="0" smtClean="0"/>
                        <a:t>%</a:t>
                      </a:r>
                    </a:p>
                    <a:p>
                      <a:pPr algn="ctr"/>
                      <a:r>
                        <a:rPr lang="en-US" sz="2000" b="1" dirty="0" smtClean="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37%</a:t>
                      </a:r>
                      <a:br>
                        <a:rPr lang="en-US" sz="3000" b="1" dirty="0" smtClean="0"/>
                      </a:br>
                      <a:r>
                        <a:rPr lang="en-US" sz="2000" b="1" dirty="0" smtClean="0"/>
                        <a:t>(93)</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6" name="TextBox 25"/>
          <p:cNvSpPr txBox="1"/>
          <p:nvPr/>
        </p:nvSpPr>
        <p:spPr>
          <a:xfrm>
            <a:off x="321236" y="3540830"/>
            <a:ext cx="5549216" cy="338554"/>
          </a:xfrm>
          <a:prstGeom prst="rect">
            <a:avLst/>
          </a:prstGeom>
          <a:noFill/>
        </p:spPr>
        <p:txBody>
          <a:bodyPr wrap="square" rtlCol="0">
            <a:spAutoFit/>
          </a:bodyPr>
          <a:lstStyle/>
          <a:p>
            <a:pPr algn="ctr">
              <a:defRPr/>
            </a:pPr>
            <a:r>
              <a:rPr lang="en-US" sz="1600" b="1" dirty="0">
                <a:solidFill>
                  <a:schemeClr val="bg1"/>
                </a:solidFill>
              </a:rPr>
              <a:t>Excluding LWX</a:t>
            </a:r>
          </a:p>
        </p:txBody>
      </p:sp>
    </p:spTree>
    <p:extLst>
      <p:ext uri="{BB962C8B-B14F-4D97-AF65-F5344CB8AC3E}">
        <p14:creationId xmlns:p14="http://schemas.microsoft.com/office/powerpoint/2010/main" val="1521603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6841285" y="6085774"/>
            <a:ext cx="471949" cy="560439"/>
          </a:xfrm>
          <a:custGeom>
            <a:avLst/>
            <a:gdLst>
              <a:gd name="connsiteX0" fmla="*/ 275303 w 471949"/>
              <a:gd name="connsiteY0" fmla="*/ 550607 h 560439"/>
              <a:gd name="connsiteX1" fmla="*/ 275303 w 471949"/>
              <a:gd name="connsiteY1" fmla="*/ 550607 h 560439"/>
              <a:gd name="connsiteX2" fmla="*/ 363794 w 471949"/>
              <a:gd name="connsiteY2" fmla="*/ 560439 h 560439"/>
              <a:gd name="connsiteX3" fmla="*/ 471949 w 471949"/>
              <a:gd name="connsiteY3" fmla="*/ 29497 h 560439"/>
              <a:gd name="connsiteX4" fmla="*/ 226142 w 471949"/>
              <a:gd name="connsiteY4" fmla="*/ 88491 h 560439"/>
              <a:gd name="connsiteX5" fmla="*/ 196645 w 471949"/>
              <a:gd name="connsiteY5" fmla="*/ 0 h 560439"/>
              <a:gd name="connsiteX6" fmla="*/ 0 w 471949"/>
              <a:gd name="connsiteY6" fmla="*/ 68826 h 560439"/>
              <a:gd name="connsiteX7" fmla="*/ 29497 w 471949"/>
              <a:gd name="connsiteY7" fmla="*/ 196646 h 560439"/>
              <a:gd name="connsiteX8" fmla="*/ 186813 w 471949"/>
              <a:gd name="connsiteY8" fmla="*/ 245807 h 560439"/>
              <a:gd name="connsiteX9" fmla="*/ 265471 w 471949"/>
              <a:gd name="connsiteY9" fmla="*/ 442452 h 560439"/>
              <a:gd name="connsiteX10" fmla="*/ 275303 w 471949"/>
              <a:gd name="connsiteY10" fmla="*/ 550607 h 5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49" h="560439">
                <a:moveTo>
                  <a:pt x="275303" y="550607"/>
                </a:moveTo>
                <a:lnTo>
                  <a:pt x="275303" y="550607"/>
                </a:lnTo>
                <a:lnTo>
                  <a:pt x="363794" y="560439"/>
                </a:lnTo>
                <a:lnTo>
                  <a:pt x="471949" y="29497"/>
                </a:lnTo>
                <a:lnTo>
                  <a:pt x="226142" y="88491"/>
                </a:lnTo>
                <a:lnTo>
                  <a:pt x="196645" y="0"/>
                </a:lnTo>
                <a:lnTo>
                  <a:pt x="0" y="68826"/>
                </a:lnTo>
                <a:lnTo>
                  <a:pt x="29497" y="196646"/>
                </a:lnTo>
                <a:lnTo>
                  <a:pt x="186813" y="245807"/>
                </a:lnTo>
                <a:lnTo>
                  <a:pt x="265471" y="442452"/>
                </a:lnTo>
                <a:lnTo>
                  <a:pt x="275303" y="550607"/>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9" name="Freeform 8"/>
          <p:cNvSpPr/>
          <p:nvPr/>
        </p:nvSpPr>
        <p:spPr>
          <a:xfrm>
            <a:off x="6513261" y="4660182"/>
            <a:ext cx="938048" cy="1505607"/>
          </a:xfrm>
          <a:custGeom>
            <a:avLst/>
            <a:gdLst>
              <a:gd name="connsiteX0" fmla="*/ 804041 w 938048"/>
              <a:gd name="connsiteY0" fmla="*/ 1442545 h 1505607"/>
              <a:gd name="connsiteX1" fmla="*/ 551793 w 938048"/>
              <a:gd name="connsiteY1" fmla="*/ 1505607 h 1505607"/>
              <a:gd name="connsiteX2" fmla="*/ 528145 w 938048"/>
              <a:gd name="connsiteY2" fmla="*/ 1426779 h 1505607"/>
              <a:gd name="connsiteX3" fmla="*/ 331076 w 938048"/>
              <a:gd name="connsiteY3" fmla="*/ 1497724 h 1505607"/>
              <a:gd name="connsiteX4" fmla="*/ 260131 w 938048"/>
              <a:gd name="connsiteY4" fmla="*/ 1190296 h 1505607"/>
              <a:gd name="connsiteX5" fmla="*/ 291662 w 938048"/>
              <a:gd name="connsiteY5" fmla="*/ 1040524 h 1505607"/>
              <a:gd name="connsiteX6" fmla="*/ 197069 w 938048"/>
              <a:gd name="connsiteY6" fmla="*/ 969579 h 1505607"/>
              <a:gd name="connsiteX7" fmla="*/ 260131 w 938048"/>
              <a:gd name="connsiteY7" fmla="*/ 717331 h 1505607"/>
              <a:gd name="connsiteX8" fmla="*/ 0 w 938048"/>
              <a:gd name="connsiteY8" fmla="*/ 606972 h 1505607"/>
              <a:gd name="connsiteX9" fmla="*/ 236482 w 938048"/>
              <a:gd name="connsiteY9" fmla="*/ 409903 h 1505607"/>
              <a:gd name="connsiteX10" fmla="*/ 118241 w 938048"/>
              <a:gd name="connsiteY10" fmla="*/ 362607 h 1505607"/>
              <a:gd name="connsiteX11" fmla="*/ 252248 w 938048"/>
              <a:gd name="connsiteY11" fmla="*/ 134007 h 1505607"/>
              <a:gd name="connsiteX12" fmla="*/ 394138 w 938048"/>
              <a:gd name="connsiteY12" fmla="*/ 94593 h 1505607"/>
              <a:gd name="connsiteX13" fmla="*/ 465082 w 938048"/>
              <a:gd name="connsiteY13" fmla="*/ 165538 h 1505607"/>
              <a:gd name="connsiteX14" fmla="*/ 504496 w 938048"/>
              <a:gd name="connsiteY14" fmla="*/ 0 h 1505607"/>
              <a:gd name="connsiteX15" fmla="*/ 670034 w 938048"/>
              <a:gd name="connsiteY15" fmla="*/ 31531 h 1505607"/>
              <a:gd name="connsiteX16" fmla="*/ 630620 w 938048"/>
              <a:gd name="connsiteY16" fmla="*/ 118241 h 1505607"/>
              <a:gd name="connsiteX17" fmla="*/ 740979 w 938048"/>
              <a:gd name="connsiteY17" fmla="*/ 149772 h 1505607"/>
              <a:gd name="connsiteX18" fmla="*/ 725213 w 938048"/>
              <a:gd name="connsiteY18" fmla="*/ 338958 h 1505607"/>
              <a:gd name="connsiteX19" fmla="*/ 811924 w 938048"/>
              <a:gd name="connsiteY19" fmla="*/ 315310 h 1505607"/>
              <a:gd name="connsiteX20" fmla="*/ 922282 w 938048"/>
              <a:gd name="connsiteY20" fmla="*/ 394138 h 1505607"/>
              <a:gd name="connsiteX21" fmla="*/ 938048 w 938048"/>
              <a:gd name="connsiteY21" fmla="*/ 788276 h 1505607"/>
              <a:gd name="connsiteX22" fmla="*/ 804041 w 938048"/>
              <a:gd name="connsiteY22" fmla="*/ 1182414 h 1505607"/>
              <a:gd name="connsiteX23" fmla="*/ 804041 w 938048"/>
              <a:gd name="connsiteY23" fmla="*/ 1182414 h 1505607"/>
              <a:gd name="connsiteX24" fmla="*/ 733096 w 938048"/>
              <a:gd name="connsiteY24" fmla="*/ 1198179 h 1505607"/>
              <a:gd name="connsiteX25" fmla="*/ 756745 w 938048"/>
              <a:gd name="connsiteY25" fmla="*/ 1095703 h 1505607"/>
              <a:gd name="connsiteX26" fmla="*/ 488731 w 938048"/>
              <a:gd name="connsiteY26" fmla="*/ 1024758 h 1505607"/>
              <a:gd name="connsiteX27" fmla="*/ 646386 w 938048"/>
              <a:gd name="connsiteY27" fmla="*/ 1245476 h 1505607"/>
              <a:gd name="connsiteX28" fmla="*/ 756745 w 938048"/>
              <a:gd name="connsiteY28" fmla="*/ 1292772 h 1505607"/>
              <a:gd name="connsiteX29" fmla="*/ 804041 w 938048"/>
              <a:gd name="connsiteY29" fmla="*/ 1442545 h 1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8048" h="1505607">
                <a:moveTo>
                  <a:pt x="804041" y="1442545"/>
                </a:moveTo>
                <a:lnTo>
                  <a:pt x="551793" y="1505607"/>
                </a:lnTo>
                <a:lnTo>
                  <a:pt x="528145" y="1426779"/>
                </a:lnTo>
                <a:lnTo>
                  <a:pt x="331076" y="1497724"/>
                </a:lnTo>
                <a:lnTo>
                  <a:pt x="260131" y="1190296"/>
                </a:lnTo>
                <a:lnTo>
                  <a:pt x="291662" y="1040524"/>
                </a:lnTo>
                <a:lnTo>
                  <a:pt x="197069" y="969579"/>
                </a:lnTo>
                <a:lnTo>
                  <a:pt x="260131" y="717331"/>
                </a:lnTo>
                <a:lnTo>
                  <a:pt x="0" y="606972"/>
                </a:lnTo>
                <a:lnTo>
                  <a:pt x="236482" y="409903"/>
                </a:lnTo>
                <a:lnTo>
                  <a:pt x="118241" y="362607"/>
                </a:lnTo>
                <a:lnTo>
                  <a:pt x="252248" y="134007"/>
                </a:lnTo>
                <a:lnTo>
                  <a:pt x="394138" y="94593"/>
                </a:lnTo>
                <a:lnTo>
                  <a:pt x="465082" y="165538"/>
                </a:lnTo>
                <a:lnTo>
                  <a:pt x="504496" y="0"/>
                </a:lnTo>
                <a:lnTo>
                  <a:pt x="670034" y="31531"/>
                </a:lnTo>
                <a:lnTo>
                  <a:pt x="630620" y="118241"/>
                </a:lnTo>
                <a:lnTo>
                  <a:pt x="740979" y="149772"/>
                </a:lnTo>
                <a:lnTo>
                  <a:pt x="725213" y="338958"/>
                </a:lnTo>
                <a:lnTo>
                  <a:pt x="811924" y="315310"/>
                </a:lnTo>
                <a:lnTo>
                  <a:pt x="922282" y="394138"/>
                </a:lnTo>
                <a:lnTo>
                  <a:pt x="938048" y="788276"/>
                </a:lnTo>
                <a:lnTo>
                  <a:pt x="804041" y="1182414"/>
                </a:lnTo>
                <a:lnTo>
                  <a:pt x="804041" y="1182414"/>
                </a:lnTo>
                <a:lnTo>
                  <a:pt x="733096" y="1198179"/>
                </a:lnTo>
                <a:lnTo>
                  <a:pt x="756745" y="1095703"/>
                </a:lnTo>
                <a:lnTo>
                  <a:pt x="488731" y="1024758"/>
                </a:lnTo>
                <a:lnTo>
                  <a:pt x="646386" y="1245476"/>
                </a:lnTo>
                <a:lnTo>
                  <a:pt x="756745" y="1292772"/>
                </a:lnTo>
                <a:lnTo>
                  <a:pt x="804041" y="1442545"/>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PHI</a:t>
            </a:r>
            <a:endParaRPr lang="en-US" b="1" dirty="0">
              <a:solidFill>
                <a:schemeClr val="bg1"/>
              </a:solidFill>
              <a:effectLst>
                <a:glow rad="127000">
                  <a:schemeClr val="tx1"/>
                </a:glow>
              </a:effectLst>
            </a:endParaRPr>
          </a:p>
        </p:txBody>
      </p:sp>
      <p:sp>
        <p:nvSpPr>
          <p:cNvPr id="10" name="Freeform 9"/>
          <p:cNvSpPr/>
          <p:nvPr/>
        </p:nvSpPr>
        <p:spPr>
          <a:xfrm>
            <a:off x="5693454" y="5629761"/>
            <a:ext cx="1198179" cy="819807"/>
          </a:xfrm>
          <a:custGeom>
            <a:avLst/>
            <a:gdLst>
              <a:gd name="connsiteX0" fmla="*/ 1198179 w 1198179"/>
              <a:gd name="connsiteY0" fmla="*/ 819807 h 819807"/>
              <a:gd name="connsiteX1" fmla="*/ 811924 w 1198179"/>
              <a:gd name="connsiteY1" fmla="*/ 748862 h 819807"/>
              <a:gd name="connsiteX2" fmla="*/ 843455 w 1198179"/>
              <a:gd name="connsiteY2" fmla="*/ 496614 h 819807"/>
              <a:gd name="connsiteX3" fmla="*/ 630620 w 1198179"/>
              <a:gd name="connsiteY3" fmla="*/ 417786 h 819807"/>
              <a:gd name="connsiteX4" fmla="*/ 433552 w 1198179"/>
              <a:gd name="connsiteY4" fmla="*/ 236483 h 819807"/>
              <a:gd name="connsiteX5" fmla="*/ 299545 w 1198179"/>
              <a:gd name="connsiteY5" fmla="*/ 212835 h 819807"/>
              <a:gd name="connsiteX6" fmla="*/ 0 w 1198179"/>
              <a:gd name="connsiteY6" fmla="*/ 433552 h 819807"/>
              <a:gd name="connsiteX7" fmla="*/ 23648 w 1198179"/>
              <a:gd name="connsiteY7" fmla="*/ 275897 h 819807"/>
              <a:gd name="connsiteX8" fmla="*/ 1016876 w 1198179"/>
              <a:gd name="connsiteY8" fmla="*/ 0 h 819807"/>
              <a:gd name="connsiteX9" fmla="*/ 1095703 w 1198179"/>
              <a:gd name="connsiteY9" fmla="*/ 63062 h 819807"/>
              <a:gd name="connsiteX10" fmla="*/ 1079938 w 1198179"/>
              <a:gd name="connsiteY10" fmla="*/ 134007 h 819807"/>
              <a:gd name="connsiteX11" fmla="*/ 1001110 w 1198179"/>
              <a:gd name="connsiteY11" fmla="*/ 283779 h 819807"/>
              <a:gd name="connsiteX12" fmla="*/ 1072055 w 1198179"/>
              <a:gd name="connsiteY12" fmla="*/ 583324 h 819807"/>
              <a:gd name="connsiteX13" fmla="*/ 1198179 w 1198179"/>
              <a:gd name="connsiteY13" fmla="*/ 819807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179" h="819807">
                <a:moveTo>
                  <a:pt x="1198179" y="819807"/>
                </a:moveTo>
                <a:lnTo>
                  <a:pt x="811924" y="748862"/>
                </a:lnTo>
                <a:lnTo>
                  <a:pt x="843455" y="496614"/>
                </a:lnTo>
                <a:lnTo>
                  <a:pt x="630620" y="417786"/>
                </a:lnTo>
                <a:lnTo>
                  <a:pt x="433552" y="236483"/>
                </a:lnTo>
                <a:lnTo>
                  <a:pt x="299545" y="212835"/>
                </a:lnTo>
                <a:lnTo>
                  <a:pt x="0" y="433552"/>
                </a:lnTo>
                <a:lnTo>
                  <a:pt x="23648" y="275897"/>
                </a:lnTo>
                <a:lnTo>
                  <a:pt x="1016876" y="0"/>
                </a:lnTo>
                <a:lnTo>
                  <a:pt x="1095703" y="63062"/>
                </a:lnTo>
                <a:lnTo>
                  <a:pt x="1079938" y="134007"/>
                </a:lnTo>
                <a:lnTo>
                  <a:pt x="1001110" y="283779"/>
                </a:lnTo>
                <a:lnTo>
                  <a:pt x="1072055" y="583324"/>
                </a:lnTo>
                <a:lnTo>
                  <a:pt x="1198179" y="819807"/>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LWX</a:t>
            </a:r>
            <a:endParaRPr lang="en-US" b="1" dirty="0">
              <a:solidFill>
                <a:schemeClr val="bg1"/>
              </a:solidFill>
              <a:effectLst>
                <a:glow rad="127000">
                  <a:schemeClr val="tx1"/>
                </a:glow>
              </a:effectLst>
            </a:endParaRPr>
          </a:p>
        </p:txBody>
      </p:sp>
      <p:sp>
        <p:nvSpPr>
          <p:cNvPr id="11" name="Freeform 10"/>
          <p:cNvSpPr/>
          <p:nvPr/>
        </p:nvSpPr>
        <p:spPr>
          <a:xfrm>
            <a:off x="4928826" y="4967609"/>
            <a:ext cx="788276" cy="1253359"/>
          </a:xfrm>
          <a:custGeom>
            <a:avLst/>
            <a:gdLst>
              <a:gd name="connsiteX0" fmla="*/ 197069 w 788276"/>
              <a:gd name="connsiteY0" fmla="*/ 1079938 h 1253359"/>
              <a:gd name="connsiteX1" fmla="*/ 591207 w 788276"/>
              <a:gd name="connsiteY1" fmla="*/ 993228 h 1253359"/>
              <a:gd name="connsiteX2" fmla="*/ 638504 w 788276"/>
              <a:gd name="connsiteY2" fmla="*/ 1253359 h 1253359"/>
              <a:gd name="connsiteX3" fmla="*/ 748862 w 788276"/>
              <a:gd name="connsiteY3" fmla="*/ 1095704 h 1253359"/>
              <a:gd name="connsiteX4" fmla="*/ 788276 w 788276"/>
              <a:gd name="connsiteY4" fmla="*/ 930166 h 1253359"/>
              <a:gd name="connsiteX5" fmla="*/ 614855 w 788276"/>
              <a:gd name="connsiteY5" fmla="*/ 985345 h 1253359"/>
              <a:gd name="connsiteX6" fmla="*/ 599090 w 788276"/>
              <a:gd name="connsiteY6" fmla="*/ 819807 h 1253359"/>
              <a:gd name="connsiteX7" fmla="*/ 685800 w 788276"/>
              <a:gd name="connsiteY7" fmla="*/ 638504 h 1253359"/>
              <a:gd name="connsiteX8" fmla="*/ 717331 w 788276"/>
              <a:gd name="connsiteY8" fmla="*/ 433552 h 1253359"/>
              <a:gd name="connsiteX9" fmla="*/ 654269 w 788276"/>
              <a:gd name="connsiteY9" fmla="*/ 165538 h 1253359"/>
              <a:gd name="connsiteX10" fmla="*/ 536028 w 788276"/>
              <a:gd name="connsiteY10" fmla="*/ 157656 h 1253359"/>
              <a:gd name="connsiteX11" fmla="*/ 551793 w 788276"/>
              <a:gd name="connsiteY11" fmla="*/ 0 h 1253359"/>
              <a:gd name="connsiteX12" fmla="*/ 260131 w 788276"/>
              <a:gd name="connsiteY12" fmla="*/ 86711 h 1253359"/>
              <a:gd name="connsiteX13" fmla="*/ 165538 w 788276"/>
              <a:gd name="connsiteY13" fmla="*/ 173421 h 1253359"/>
              <a:gd name="connsiteX14" fmla="*/ 0 w 788276"/>
              <a:gd name="connsiteY14" fmla="*/ 220718 h 1253359"/>
              <a:gd name="connsiteX15" fmla="*/ 197069 w 788276"/>
              <a:gd name="connsiteY15" fmla="*/ 1079938 h 12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276" h="1253359">
                <a:moveTo>
                  <a:pt x="197069" y="1079938"/>
                </a:moveTo>
                <a:lnTo>
                  <a:pt x="591207" y="993228"/>
                </a:lnTo>
                <a:lnTo>
                  <a:pt x="638504" y="1253359"/>
                </a:lnTo>
                <a:lnTo>
                  <a:pt x="748862" y="1095704"/>
                </a:lnTo>
                <a:lnTo>
                  <a:pt x="788276" y="930166"/>
                </a:lnTo>
                <a:lnTo>
                  <a:pt x="614855" y="985345"/>
                </a:lnTo>
                <a:lnTo>
                  <a:pt x="599090" y="819807"/>
                </a:lnTo>
                <a:lnTo>
                  <a:pt x="685800" y="638504"/>
                </a:lnTo>
                <a:lnTo>
                  <a:pt x="717331" y="433552"/>
                </a:lnTo>
                <a:lnTo>
                  <a:pt x="654269" y="165538"/>
                </a:lnTo>
                <a:lnTo>
                  <a:pt x="536028" y="157656"/>
                </a:lnTo>
                <a:lnTo>
                  <a:pt x="551793" y="0"/>
                </a:lnTo>
                <a:lnTo>
                  <a:pt x="260131" y="86711"/>
                </a:lnTo>
                <a:lnTo>
                  <a:pt x="165538" y="173421"/>
                </a:lnTo>
                <a:lnTo>
                  <a:pt x="0" y="220718"/>
                </a:lnTo>
                <a:lnTo>
                  <a:pt x="197069" y="107993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PBZ</a:t>
            </a:r>
            <a:endParaRPr lang="en-US" b="1" dirty="0">
              <a:solidFill>
                <a:schemeClr val="bg1"/>
              </a:solidFill>
              <a:effectLst>
                <a:glow rad="127000">
                  <a:schemeClr val="tx1"/>
                </a:glow>
              </a:effectLst>
            </a:endParaRPr>
          </a:p>
        </p:txBody>
      </p:sp>
      <p:sp>
        <p:nvSpPr>
          <p:cNvPr id="12" name="Freeform 11"/>
          <p:cNvSpPr/>
          <p:nvPr/>
        </p:nvSpPr>
        <p:spPr>
          <a:xfrm>
            <a:off x="5196840" y="4597120"/>
            <a:ext cx="1568669" cy="1355834"/>
          </a:xfrm>
          <a:custGeom>
            <a:avLst/>
            <a:gdLst>
              <a:gd name="connsiteX0" fmla="*/ 1513490 w 1568669"/>
              <a:gd name="connsiteY0" fmla="*/ 1024758 h 1355834"/>
              <a:gd name="connsiteX1" fmla="*/ 1568669 w 1568669"/>
              <a:gd name="connsiteY1" fmla="*/ 788276 h 1355834"/>
              <a:gd name="connsiteX2" fmla="*/ 1308538 w 1568669"/>
              <a:gd name="connsiteY2" fmla="*/ 670034 h 1355834"/>
              <a:gd name="connsiteX3" fmla="*/ 1537138 w 1568669"/>
              <a:gd name="connsiteY3" fmla="*/ 472965 h 1355834"/>
              <a:gd name="connsiteX4" fmla="*/ 1434662 w 1568669"/>
              <a:gd name="connsiteY4" fmla="*/ 433551 h 1355834"/>
              <a:gd name="connsiteX5" fmla="*/ 1347952 w 1568669"/>
              <a:gd name="connsiteY5" fmla="*/ 425669 h 1355834"/>
              <a:gd name="connsiteX6" fmla="*/ 1261241 w 1568669"/>
              <a:gd name="connsiteY6" fmla="*/ 260131 h 1355834"/>
              <a:gd name="connsiteX7" fmla="*/ 1261241 w 1568669"/>
              <a:gd name="connsiteY7" fmla="*/ 134007 h 1355834"/>
              <a:gd name="connsiteX8" fmla="*/ 1032641 w 1568669"/>
              <a:gd name="connsiteY8" fmla="*/ 181303 h 1355834"/>
              <a:gd name="connsiteX9" fmla="*/ 953814 w 1568669"/>
              <a:gd name="connsiteY9" fmla="*/ 0 h 1355834"/>
              <a:gd name="connsiteX10" fmla="*/ 0 w 1568669"/>
              <a:gd name="connsiteY10" fmla="*/ 260131 h 1355834"/>
              <a:gd name="connsiteX11" fmla="*/ 47297 w 1568669"/>
              <a:gd name="connsiteY11" fmla="*/ 441434 h 1355834"/>
              <a:gd name="connsiteX12" fmla="*/ 291662 w 1568669"/>
              <a:gd name="connsiteY12" fmla="*/ 362607 h 1355834"/>
              <a:gd name="connsiteX13" fmla="*/ 260131 w 1568669"/>
              <a:gd name="connsiteY13" fmla="*/ 528145 h 1355834"/>
              <a:gd name="connsiteX14" fmla="*/ 394138 w 1568669"/>
              <a:gd name="connsiteY14" fmla="*/ 536027 h 1355834"/>
              <a:gd name="connsiteX15" fmla="*/ 449317 w 1568669"/>
              <a:gd name="connsiteY15" fmla="*/ 804041 h 1355834"/>
              <a:gd name="connsiteX16" fmla="*/ 417786 w 1568669"/>
              <a:gd name="connsiteY16" fmla="*/ 1040524 h 1355834"/>
              <a:gd name="connsiteX17" fmla="*/ 331076 w 1568669"/>
              <a:gd name="connsiteY17" fmla="*/ 1213945 h 1355834"/>
              <a:gd name="connsiteX18" fmla="*/ 354724 w 1568669"/>
              <a:gd name="connsiteY18" fmla="*/ 1355834 h 1355834"/>
              <a:gd name="connsiteX19" fmla="*/ 1513490 w 1568669"/>
              <a:gd name="connsiteY19" fmla="*/ 1024758 h 135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8669" h="1355834">
                <a:moveTo>
                  <a:pt x="1513490" y="1024758"/>
                </a:moveTo>
                <a:lnTo>
                  <a:pt x="1568669" y="788276"/>
                </a:lnTo>
                <a:lnTo>
                  <a:pt x="1308538" y="670034"/>
                </a:lnTo>
                <a:lnTo>
                  <a:pt x="1537138" y="472965"/>
                </a:lnTo>
                <a:lnTo>
                  <a:pt x="1434662" y="433551"/>
                </a:lnTo>
                <a:lnTo>
                  <a:pt x="1347952" y="425669"/>
                </a:lnTo>
                <a:lnTo>
                  <a:pt x="1261241" y="260131"/>
                </a:lnTo>
                <a:lnTo>
                  <a:pt x="1261241" y="134007"/>
                </a:lnTo>
                <a:lnTo>
                  <a:pt x="1032641" y="181303"/>
                </a:lnTo>
                <a:lnTo>
                  <a:pt x="953814" y="0"/>
                </a:lnTo>
                <a:lnTo>
                  <a:pt x="0" y="260131"/>
                </a:lnTo>
                <a:lnTo>
                  <a:pt x="47297" y="441434"/>
                </a:lnTo>
                <a:lnTo>
                  <a:pt x="291662" y="362607"/>
                </a:lnTo>
                <a:lnTo>
                  <a:pt x="260131" y="528145"/>
                </a:lnTo>
                <a:lnTo>
                  <a:pt x="394138" y="536027"/>
                </a:lnTo>
                <a:lnTo>
                  <a:pt x="449317" y="804041"/>
                </a:lnTo>
                <a:lnTo>
                  <a:pt x="417786" y="1040524"/>
                </a:lnTo>
                <a:lnTo>
                  <a:pt x="331076" y="1213945"/>
                </a:lnTo>
                <a:lnTo>
                  <a:pt x="354724" y="1355834"/>
                </a:lnTo>
                <a:lnTo>
                  <a:pt x="1513490" y="10247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CTP</a:t>
            </a:r>
            <a:endParaRPr lang="en-US" b="1" dirty="0">
              <a:solidFill>
                <a:schemeClr val="bg1"/>
              </a:solidFill>
              <a:effectLst>
                <a:glow rad="127000">
                  <a:schemeClr val="tx1"/>
                </a:glow>
              </a:effectLst>
            </a:endParaRPr>
          </a:p>
        </p:txBody>
      </p:sp>
      <p:sp>
        <p:nvSpPr>
          <p:cNvPr id="13" name="Freeform 12"/>
          <p:cNvSpPr/>
          <p:nvPr/>
        </p:nvSpPr>
        <p:spPr>
          <a:xfrm>
            <a:off x="4877956" y="4723244"/>
            <a:ext cx="370490" cy="472965"/>
          </a:xfrm>
          <a:custGeom>
            <a:avLst/>
            <a:gdLst>
              <a:gd name="connsiteX0" fmla="*/ 0 w 370490"/>
              <a:gd name="connsiteY0" fmla="*/ 212834 h 472965"/>
              <a:gd name="connsiteX1" fmla="*/ 236483 w 370490"/>
              <a:gd name="connsiteY1" fmla="*/ 0 h 472965"/>
              <a:gd name="connsiteX2" fmla="*/ 275897 w 370490"/>
              <a:gd name="connsiteY2" fmla="*/ 149772 h 472965"/>
              <a:gd name="connsiteX3" fmla="*/ 275897 w 370490"/>
              <a:gd name="connsiteY3" fmla="*/ 149772 h 472965"/>
              <a:gd name="connsiteX4" fmla="*/ 275897 w 370490"/>
              <a:gd name="connsiteY4" fmla="*/ 149772 h 472965"/>
              <a:gd name="connsiteX5" fmla="*/ 346842 w 370490"/>
              <a:gd name="connsiteY5" fmla="*/ 126124 h 472965"/>
              <a:gd name="connsiteX6" fmla="*/ 370490 w 370490"/>
              <a:gd name="connsiteY6" fmla="*/ 299545 h 472965"/>
              <a:gd name="connsiteX7" fmla="*/ 299545 w 370490"/>
              <a:gd name="connsiteY7" fmla="*/ 331076 h 472965"/>
              <a:gd name="connsiteX8" fmla="*/ 228600 w 370490"/>
              <a:gd name="connsiteY8" fmla="*/ 409903 h 472965"/>
              <a:gd name="connsiteX9" fmla="*/ 55179 w 370490"/>
              <a:gd name="connsiteY9" fmla="*/ 472965 h 472965"/>
              <a:gd name="connsiteX10" fmla="*/ 0 w 370490"/>
              <a:gd name="connsiteY10" fmla="*/ 212834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90" h="472965">
                <a:moveTo>
                  <a:pt x="0" y="212834"/>
                </a:moveTo>
                <a:lnTo>
                  <a:pt x="236483" y="0"/>
                </a:lnTo>
                <a:lnTo>
                  <a:pt x="275897" y="149772"/>
                </a:lnTo>
                <a:lnTo>
                  <a:pt x="275897" y="149772"/>
                </a:lnTo>
                <a:lnTo>
                  <a:pt x="275897" y="149772"/>
                </a:lnTo>
                <a:lnTo>
                  <a:pt x="346842" y="126124"/>
                </a:lnTo>
                <a:lnTo>
                  <a:pt x="370490" y="299545"/>
                </a:lnTo>
                <a:lnTo>
                  <a:pt x="299545" y="331076"/>
                </a:lnTo>
                <a:lnTo>
                  <a:pt x="228600" y="409903"/>
                </a:lnTo>
                <a:lnTo>
                  <a:pt x="55179" y="472965"/>
                </a:lnTo>
                <a:lnTo>
                  <a:pt x="0" y="21283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ffectLst>
                <a:glow rad="127000">
                  <a:schemeClr val="tx1"/>
                </a:glow>
              </a:effectLst>
            </a:endParaRPr>
          </a:p>
        </p:txBody>
      </p:sp>
      <p:sp>
        <p:nvSpPr>
          <p:cNvPr id="14" name="Freeform 13"/>
          <p:cNvSpPr/>
          <p:nvPr/>
        </p:nvSpPr>
        <p:spPr>
          <a:xfrm>
            <a:off x="5110130" y="3296465"/>
            <a:ext cx="1434662" cy="1568669"/>
          </a:xfrm>
          <a:custGeom>
            <a:avLst/>
            <a:gdLst>
              <a:gd name="connsiteX0" fmla="*/ 0 w 1434662"/>
              <a:gd name="connsiteY0" fmla="*/ 1418896 h 1568669"/>
              <a:gd name="connsiteX1" fmla="*/ 31531 w 1434662"/>
              <a:gd name="connsiteY1" fmla="*/ 1568669 h 1568669"/>
              <a:gd name="connsiteX2" fmla="*/ 748862 w 1434662"/>
              <a:gd name="connsiteY2" fmla="*/ 1371600 h 1568669"/>
              <a:gd name="connsiteX3" fmla="*/ 685800 w 1434662"/>
              <a:gd name="connsiteY3" fmla="*/ 1087820 h 1568669"/>
              <a:gd name="connsiteX4" fmla="*/ 796158 w 1434662"/>
              <a:gd name="connsiteY4" fmla="*/ 1056289 h 1568669"/>
              <a:gd name="connsiteX5" fmla="*/ 796158 w 1434662"/>
              <a:gd name="connsiteY5" fmla="*/ 961696 h 1568669"/>
              <a:gd name="connsiteX6" fmla="*/ 906517 w 1434662"/>
              <a:gd name="connsiteY6" fmla="*/ 922282 h 1568669"/>
              <a:gd name="connsiteX7" fmla="*/ 906517 w 1434662"/>
              <a:gd name="connsiteY7" fmla="*/ 796158 h 1568669"/>
              <a:gd name="connsiteX8" fmla="*/ 1024758 w 1434662"/>
              <a:gd name="connsiteY8" fmla="*/ 748862 h 1568669"/>
              <a:gd name="connsiteX9" fmla="*/ 1024758 w 1434662"/>
              <a:gd name="connsiteY9" fmla="*/ 646386 h 1568669"/>
              <a:gd name="connsiteX10" fmla="*/ 1237593 w 1434662"/>
              <a:gd name="connsiteY10" fmla="*/ 606972 h 1568669"/>
              <a:gd name="connsiteX11" fmla="*/ 1213944 w 1434662"/>
              <a:gd name="connsiteY11" fmla="*/ 449317 h 1568669"/>
              <a:gd name="connsiteX12" fmla="*/ 1340069 w 1434662"/>
              <a:gd name="connsiteY12" fmla="*/ 433551 h 1568669"/>
              <a:gd name="connsiteX13" fmla="*/ 1434662 w 1434662"/>
              <a:gd name="connsiteY13" fmla="*/ 307427 h 1568669"/>
              <a:gd name="connsiteX14" fmla="*/ 1355834 w 1434662"/>
              <a:gd name="connsiteY14" fmla="*/ 78827 h 1568669"/>
              <a:gd name="connsiteX15" fmla="*/ 1072055 w 1434662"/>
              <a:gd name="connsiteY15" fmla="*/ 0 h 1568669"/>
              <a:gd name="connsiteX16" fmla="*/ 938048 w 1434662"/>
              <a:gd name="connsiteY16" fmla="*/ 197069 h 1568669"/>
              <a:gd name="connsiteX17" fmla="*/ 1072055 w 1434662"/>
              <a:gd name="connsiteY17" fmla="*/ 417786 h 1568669"/>
              <a:gd name="connsiteX18" fmla="*/ 1048407 w 1434662"/>
              <a:gd name="connsiteY18" fmla="*/ 488731 h 1568669"/>
              <a:gd name="connsiteX19" fmla="*/ 1048407 w 1434662"/>
              <a:gd name="connsiteY19" fmla="*/ 488731 h 1568669"/>
              <a:gd name="connsiteX20" fmla="*/ 859220 w 1434662"/>
              <a:gd name="connsiteY20" fmla="*/ 670034 h 1568669"/>
              <a:gd name="connsiteX21" fmla="*/ 583324 w 1434662"/>
              <a:gd name="connsiteY21" fmla="*/ 725213 h 1568669"/>
              <a:gd name="connsiteX22" fmla="*/ 370489 w 1434662"/>
              <a:gd name="connsiteY22" fmla="*/ 748862 h 1568669"/>
              <a:gd name="connsiteX23" fmla="*/ 126124 w 1434662"/>
              <a:gd name="connsiteY23" fmla="*/ 882869 h 1568669"/>
              <a:gd name="connsiteX24" fmla="*/ 141889 w 1434662"/>
              <a:gd name="connsiteY24" fmla="*/ 977462 h 1568669"/>
              <a:gd name="connsiteX25" fmla="*/ 141889 w 1434662"/>
              <a:gd name="connsiteY25" fmla="*/ 977462 h 1568669"/>
              <a:gd name="connsiteX26" fmla="*/ 252248 w 1434662"/>
              <a:gd name="connsiteY26" fmla="*/ 1103586 h 1568669"/>
              <a:gd name="connsiteX27" fmla="*/ 0 w 1434662"/>
              <a:gd name="connsiteY27" fmla="*/ 1418896 h 156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2" h="1568669">
                <a:moveTo>
                  <a:pt x="0" y="1418896"/>
                </a:moveTo>
                <a:lnTo>
                  <a:pt x="31531" y="1568669"/>
                </a:lnTo>
                <a:lnTo>
                  <a:pt x="748862" y="1371600"/>
                </a:lnTo>
                <a:lnTo>
                  <a:pt x="685800" y="1087820"/>
                </a:lnTo>
                <a:lnTo>
                  <a:pt x="796158" y="1056289"/>
                </a:lnTo>
                <a:lnTo>
                  <a:pt x="796158" y="961696"/>
                </a:lnTo>
                <a:lnTo>
                  <a:pt x="906517" y="922282"/>
                </a:lnTo>
                <a:lnTo>
                  <a:pt x="906517" y="796158"/>
                </a:lnTo>
                <a:lnTo>
                  <a:pt x="1024758" y="748862"/>
                </a:lnTo>
                <a:lnTo>
                  <a:pt x="1024758" y="646386"/>
                </a:lnTo>
                <a:lnTo>
                  <a:pt x="1237593" y="606972"/>
                </a:lnTo>
                <a:lnTo>
                  <a:pt x="1213944" y="449317"/>
                </a:lnTo>
                <a:lnTo>
                  <a:pt x="1340069" y="433551"/>
                </a:lnTo>
                <a:lnTo>
                  <a:pt x="1434662" y="307427"/>
                </a:lnTo>
                <a:lnTo>
                  <a:pt x="1355834" y="78827"/>
                </a:lnTo>
                <a:lnTo>
                  <a:pt x="1072055" y="0"/>
                </a:lnTo>
                <a:lnTo>
                  <a:pt x="938048" y="197069"/>
                </a:lnTo>
                <a:lnTo>
                  <a:pt x="1072055" y="417786"/>
                </a:lnTo>
                <a:lnTo>
                  <a:pt x="1048407" y="488731"/>
                </a:lnTo>
                <a:lnTo>
                  <a:pt x="1048407" y="488731"/>
                </a:lnTo>
                <a:lnTo>
                  <a:pt x="859220" y="670034"/>
                </a:lnTo>
                <a:lnTo>
                  <a:pt x="583324" y="725213"/>
                </a:lnTo>
                <a:lnTo>
                  <a:pt x="370489" y="748862"/>
                </a:lnTo>
                <a:lnTo>
                  <a:pt x="126124" y="882869"/>
                </a:lnTo>
                <a:lnTo>
                  <a:pt x="141889" y="977462"/>
                </a:lnTo>
                <a:lnTo>
                  <a:pt x="141889" y="977462"/>
                </a:lnTo>
                <a:lnTo>
                  <a:pt x="252248" y="1103586"/>
                </a:lnTo>
                <a:lnTo>
                  <a:pt x="0" y="1418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BUF</a:t>
            </a:r>
            <a:endParaRPr lang="en-US" b="1" dirty="0">
              <a:solidFill>
                <a:schemeClr val="bg1"/>
              </a:solidFill>
              <a:effectLst>
                <a:glow rad="127000">
                  <a:schemeClr val="tx1"/>
                </a:glow>
              </a:effectLst>
            </a:endParaRPr>
          </a:p>
        </p:txBody>
      </p:sp>
      <p:sp>
        <p:nvSpPr>
          <p:cNvPr id="15" name="Freeform 14"/>
          <p:cNvSpPr/>
          <p:nvPr/>
        </p:nvSpPr>
        <p:spPr>
          <a:xfrm>
            <a:off x="5803812" y="3603892"/>
            <a:ext cx="1308538" cy="1418897"/>
          </a:xfrm>
          <a:custGeom>
            <a:avLst/>
            <a:gdLst>
              <a:gd name="connsiteX0" fmla="*/ 748862 w 1308538"/>
              <a:gd name="connsiteY0" fmla="*/ 1403131 h 1418897"/>
              <a:gd name="connsiteX1" fmla="*/ 835573 w 1308538"/>
              <a:gd name="connsiteY1" fmla="*/ 1418897 h 1418897"/>
              <a:gd name="connsiteX2" fmla="*/ 961697 w 1308538"/>
              <a:gd name="connsiteY2" fmla="*/ 1182414 h 1418897"/>
              <a:gd name="connsiteX3" fmla="*/ 1119352 w 1308538"/>
              <a:gd name="connsiteY3" fmla="*/ 1143000 h 1418897"/>
              <a:gd name="connsiteX4" fmla="*/ 1166649 w 1308538"/>
              <a:gd name="connsiteY4" fmla="*/ 1213945 h 1418897"/>
              <a:gd name="connsiteX5" fmla="*/ 1206062 w 1308538"/>
              <a:gd name="connsiteY5" fmla="*/ 1048407 h 1418897"/>
              <a:gd name="connsiteX6" fmla="*/ 1308538 w 1308538"/>
              <a:gd name="connsiteY6" fmla="*/ 898635 h 1418897"/>
              <a:gd name="connsiteX7" fmla="*/ 1213945 w 1308538"/>
              <a:gd name="connsiteY7" fmla="*/ 851338 h 1418897"/>
              <a:gd name="connsiteX8" fmla="*/ 1221828 w 1308538"/>
              <a:gd name="connsiteY8" fmla="*/ 780393 h 1418897"/>
              <a:gd name="connsiteX9" fmla="*/ 1119352 w 1308538"/>
              <a:gd name="connsiteY9" fmla="*/ 740979 h 1418897"/>
              <a:gd name="connsiteX10" fmla="*/ 1174531 w 1308538"/>
              <a:gd name="connsiteY10" fmla="*/ 646386 h 1418897"/>
              <a:gd name="connsiteX11" fmla="*/ 1166649 w 1308538"/>
              <a:gd name="connsiteY11" fmla="*/ 536028 h 1418897"/>
              <a:gd name="connsiteX12" fmla="*/ 1048407 w 1308538"/>
              <a:gd name="connsiteY12" fmla="*/ 488731 h 1418897"/>
              <a:gd name="connsiteX13" fmla="*/ 1048407 w 1308538"/>
              <a:gd name="connsiteY13" fmla="*/ 488731 h 1418897"/>
              <a:gd name="connsiteX14" fmla="*/ 1016876 w 1308538"/>
              <a:gd name="connsiteY14" fmla="*/ 331076 h 1418897"/>
              <a:gd name="connsiteX15" fmla="*/ 811925 w 1308538"/>
              <a:gd name="connsiteY15" fmla="*/ 362607 h 1418897"/>
              <a:gd name="connsiteX16" fmla="*/ 788276 w 1308538"/>
              <a:gd name="connsiteY16" fmla="*/ 299545 h 1418897"/>
              <a:gd name="connsiteX17" fmla="*/ 811925 w 1308538"/>
              <a:gd name="connsiteY17" fmla="*/ 189186 h 1418897"/>
              <a:gd name="connsiteX18" fmla="*/ 748862 w 1308538"/>
              <a:gd name="connsiteY18" fmla="*/ 0 h 1418897"/>
              <a:gd name="connsiteX19" fmla="*/ 638504 w 1308538"/>
              <a:gd name="connsiteY19" fmla="*/ 141890 h 1418897"/>
              <a:gd name="connsiteX20" fmla="*/ 520262 w 1308538"/>
              <a:gd name="connsiteY20" fmla="*/ 134007 h 1418897"/>
              <a:gd name="connsiteX21" fmla="*/ 543911 w 1308538"/>
              <a:gd name="connsiteY21" fmla="*/ 307428 h 1418897"/>
              <a:gd name="connsiteX22" fmla="*/ 338959 w 1308538"/>
              <a:gd name="connsiteY22" fmla="*/ 338959 h 1418897"/>
              <a:gd name="connsiteX23" fmla="*/ 338959 w 1308538"/>
              <a:gd name="connsiteY23" fmla="*/ 449317 h 1418897"/>
              <a:gd name="connsiteX24" fmla="*/ 220718 w 1308538"/>
              <a:gd name="connsiteY24" fmla="*/ 480848 h 1418897"/>
              <a:gd name="connsiteX25" fmla="*/ 212835 w 1308538"/>
              <a:gd name="connsiteY25" fmla="*/ 630621 h 1418897"/>
              <a:gd name="connsiteX26" fmla="*/ 110359 w 1308538"/>
              <a:gd name="connsiteY26" fmla="*/ 654269 h 1418897"/>
              <a:gd name="connsiteX27" fmla="*/ 110359 w 1308538"/>
              <a:gd name="connsiteY27" fmla="*/ 756745 h 1418897"/>
              <a:gd name="connsiteX28" fmla="*/ 0 w 1308538"/>
              <a:gd name="connsiteY28" fmla="*/ 788276 h 1418897"/>
              <a:gd name="connsiteX29" fmla="*/ 55180 w 1308538"/>
              <a:gd name="connsiteY29" fmla="*/ 1064173 h 1418897"/>
              <a:gd name="connsiteX30" fmla="*/ 338959 w 1308538"/>
              <a:gd name="connsiteY30" fmla="*/ 969579 h 1418897"/>
              <a:gd name="connsiteX31" fmla="*/ 425669 w 1308538"/>
              <a:gd name="connsiteY31" fmla="*/ 1166648 h 1418897"/>
              <a:gd name="connsiteX32" fmla="*/ 677918 w 1308538"/>
              <a:gd name="connsiteY32" fmla="*/ 1119352 h 1418897"/>
              <a:gd name="connsiteX33" fmla="*/ 654269 w 1308538"/>
              <a:gd name="connsiteY33" fmla="*/ 1261242 h 1418897"/>
              <a:gd name="connsiteX34" fmla="*/ 748862 w 1308538"/>
              <a:gd name="connsiteY34" fmla="*/ 1403131 h 14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8538" h="1418897">
                <a:moveTo>
                  <a:pt x="748862" y="1403131"/>
                </a:moveTo>
                <a:lnTo>
                  <a:pt x="835573" y="1418897"/>
                </a:lnTo>
                <a:lnTo>
                  <a:pt x="961697" y="1182414"/>
                </a:lnTo>
                <a:lnTo>
                  <a:pt x="1119352" y="1143000"/>
                </a:lnTo>
                <a:lnTo>
                  <a:pt x="1166649" y="1213945"/>
                </a:lnTo>
                <a:lnTo>
                  <a:pt x="1206062" y="1048407"/>
                </a:lnTo>
                <a:lnTo>
                  <a:pt x="1308538" y="898635"/>
                </a:lnTo>
                <a:lnTo>
                  <a:pt x="1213945" y="851338"/>
                </a:lnTo>
                <a:lnTo>
                  <a:pt x="1221828" y="780393"/>
                </a:lnTo>
                <a:lnTo>
                  <a:pt x="1119352" y="740979"/>
                </a:lnTo>
                <a:lnTo>
                  <a:pt x="1174531" y="646386"/>
                </a:lnTo>
                <a:lnTo>
                  <a:pt x="1166649" y="536028"/>
                </a:lnTo>
                <a:lnTo>
                  <a:pt x="1048407" y="488731"/>
                </a:lnTo>
                <a:lnTo>
                  <a:pt x="1048407" y="488731"/>
                </a:lnTo>
                <a:lnTo>
                  <a:pt x="1016876" y="331076"/>
                </a:lnTo>
                <a:lnTo>
                  <a:pt x="811925" y="362607"/>
                </a:lnTo>
                <a:lnTo>
                  <a:pt x="788276" y="299545"/>
                </a:lnTo>
                <a:lnTo>
                  <a:pt x="811925" y="189186"/>
                </a:lnTo>
                <a:lnTo>
                  <a:pt x="748862" y="0"/>
                </a:lnTo>
                <a:lnTo>
                  <a:pt x="638504" y="141890"/>
                </a:lnTo>
                <a:lnTo>
                  <a:pt x="520262" y="134007"/>
                </a:lnTo>
                <a:lnTo>
                  <a:pt x="543911" y="307428"/>
                </a:lnTo>
                <a:lnTo>
                  <a:pt x="338959" y="338959"/>
                </a:lnTo>
                <a:lnTo>
                  <a:pt x="338959" y="449317"/>
                </a:lnTo>
                <a:lnTo>
                  <a:pt x="220718" y="480848"/>
                </a:lnTo>
                <a:lnTo>
                  <a:pt x="212835" y="630621"/>
                </a:lnTo>
                <a:lnTo>
                  <a:pt x="110359" y="654269"/>
                </a:lnTo>
                <a:lnTo>
                  <a:pt x="110359" y="756745"/>
                </a:lnTo>
                <a:lnTo>
                  <a:pt x="0" y="788276"/>
                </a:lnTo>
                <a:lnTo>
                  <a:pt x="55180" y="1064173"/>
                </a:lnTo>
                <a:lnTo>
                  <a:pt x="338959" y="969579"/>
                </a:lnTo>
                <a:lnTo>
                  <a:pt x="425669" y="1166648"/>
                </a:lnTo>
                <a:lnTo>
                  <a:pt x="677918" y="1119352"/>
                </a:lnTo>
                <a:lnTo>
                  <a:pt x="654269" y="1261242"/>
                </a:lnTo>
                <a:lnTo>
                  <a:pt x="748862" y="140313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BGM</a:t>
            </a:r>
            <a:endParaRPr lang="en-US" b="1" dirty="0">
              <a:solidFill>
                <a:schemeClr val="bg1"/>
              </a:solidFill>
              <a:effectLst>
                <a:glow rad="127000">
                  <a:schemeClr val="tx1"/>
                </a:glow>
              </a:effectLst>
            </a:endParaRPr>
          </a:p>
        </p:txBody>
      </p:sp>
      <p:sp>
        <p:nvSpPr>
          <p:cNvPr id="16" name="Freeform 15"/>
          <p:cNvSpPr/>
          <p:nvPr/>
        </p:nvSpPr>
        <p:spPr>
          <a:xfrm>
            <a:off x="7009874" y="4171451"/>
            <a:ext cx="1056290" cy="811924"/>
          </a:xfrm>
          <a:custGeom>
            <a:avLst/>
            <a:gdLst>
              <a:gd name="connsiteX0" fmla="*/ 244366 w 1056290"/>
              <a:gd name="connsiteY0" fmla="*/ 811924 h 811924"/>
              <a:gd name="connsiteX1" fmla="*/ 386256 w 1056290"/>
              <a:gd name="connsiteY1" fmla="*/ 780393 h 811924"/>
              <a:gd name="connsiteX2" fmla="*/ 701566 w 1056290"/>
              <a:gd name="connsiteY2" fmla="*/ 599089 h 811924"/>
              <a:gd name="connsiteX3" fmla="*/ 1056290 w 1056290"/>
              <a:gd name="connsiteY3" fmla="*/ 315310 h 811924"/>
              <a:gd name="connsiteX4" fmla="*/ 811925 w 1056290"/>
              <a:gd name="connsiteY4" fmla="*/ 457200 h 811924"/>
              <a:gd name="connsiteX5" fmla="*/ 882869 w 1056290"/>
              <a:gd name="connsiteY5" fmla="*/ 307427 h 811924"/>
              <a:gd name="connsiteX6" fmla="*/ 638504 w 1056290"/>
              <a:gd name="connsiteY6" fmla="*/ 488731 h 811924"/>
              <a:gd name="connsiteX7" fmla="*/ 417787 w 1056290"/>
              <a:gd name="connsiteY7" fmla="*/ 614855 h 811924"/>
              <a:gd name="connsiteX8" fmla="*/ 441435 w 1056290"/>
              <a:gd name="connsiteY8" fmla="*/ 528145 h 811924"/>
              <a:gd name="connsiteX9" fmla="*/ 670035 w 1056290"/>
              <a:gd name="connsiteY9" fmla="*/ 315310 h 811924"/>
              <a:gd name="connsiteX10" fmla="*/ 1040525 w 1056290"/>
              <a:gd name="connsiteY10" fmla="*/ 141889 h 811924"/>
              <a:gd name="connsiteX11" fmla="*/ 993228 w 1056290"/>
              <a:gd name="connsiteY11" fmla="*/ 0 h 811924"/>
              <a:gd name="connsiteX12" fmla="*/ 993228 w 1056290"/>
              <a:gd name="connsiteY12" fmla="*/ 0 h 811924"/>
              <a:gd name="connsiteX13" fmla="*/ 819807 w 1056290"/>
              <a:gd name="connsiteY13" fmla="*/ 15765 h 811924"/>
              <a:gd name="connsiteX14" fmla="*/ 804042 w 1056290"/>
              <a:gd name="connsiteY14" fmla="*/ 102476 h 811924"/>
              <a:gd name="connsiteX15" fmla="*/ 693683 w 1056290"/>
              <a:gd name="connsiteY15" fmla="*/ 94593 h 811924"/>
              <a:gd name="connsiteX16" fmla="*/ 583325 w 1056290"/>
              <a:gd name="connsiteY16" fmla="*/ 165538 h 811924"/>
              <a:gd name="connsiteX17" fmla="*/ 488732 w 1056290"/>
              <a:gd name="connsiteY17" fmla="*/ 268014 h 811924"/>
              <a:gd name="connsiteX18" fmla="*/ 386256 w 1056290"/>
              <a:gd name="connsiteY18" fmla="*/ 275896 h 811924"/>
              <a:gd name="connsiteX19" fmla="*/ 252249 w 1056290"/>
              <a:gd name="connsiteY19" fmla="*/ 354724 h 811924"/>
              <a:gd name="connsiteX20" fmla="*/ 252249 w 1056290"/>
              <a:gd name="connsiteY20" fmla="*/ 354724 h 811924"/>
              <a:gd name="connsiteX21" fmla="*/ 252249 w 1056290"/>
              <a:gd name="connsiteY21" fmla="*/ 354724 h 811924"/>
              <a:gd name="connsiteX22" fmla="*/ 102476 w 1056290"/>
              <a:gd name="connsiteY22" fmla="*/ 338958 h 811924"/>
              <a:gd name="connsiteX23" fmla="*/ 0 w 1056290"/>
              <a:gd name="connsiteY23" fmla="*/ 480848 h 811924"/>
              <a:gd name="connsiteX24" fmla="*/ 197069 w 1056290"/>
              <a:gd name="connsiteY24" fmla="*/ 528145 h 811924"/>
              <a:gd name="connsiteX25" fmla="*/ 134007 w 1056290"/>
              <a:gd name="connsiteY25" fmla="*/ 599089 h 811924"/>
              <a:gd name="connsiteX26" fmla="*/ 260132 w 1056290"/>
              <a:gd name="connsiteY26" fmla="*/ 622738 h 811924"/>
              <a:gd name="connsiteX27" fmla="*/ 244366 w 1056290"/>
              <a:gd name="connsiteY27" fmla="*/ 811924 h 81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290" h="811924">
                <a:moveTo>
                  <a:pt x="244366" y="811924"/>
                </a:moveTo>
                <a:lnTo>
                  <a:pt x="386256" y="780393"/>
                </a:lnTo>
                <a:lnTo>
                  <a:pt x="701566" y="599089"/>
                </a:lnTo>
                <a:lnTo>
                  <a:pt x="1056290" y="315310"/>
                </a:lnTo>
                <a:lnTo>
                  <a:pt x="811925" y="457200"/>
                </a:lnTo>
                <a:lnTo>
                  <a:pt x="882869" y="307427"/>
                </a:lnTo>
                <a:lnTo>
                  <a:pt x="638504" y="488731"/>
                </a:lnTo>
                <a:lnTo>
                  <a:pt x="417787" y="614855"/>
                </a:lnTo>
                <a:lnTo>
                  <a:pt x="441435" y="528145"/>
                </a:lnTo>
                <a:lnTo>
                  <a:pt x="670035" y="315310"/>
                </a:lnTo>
                <a:lnTo>
                  <a:pt x="1040525" y="141889"/>
                </a:lnTo>
                <a:lnTo>
                  <a:pt x="993228" y="0"/>
                </a:lnTo>
                <a:lnTo>
                  <a:pt x="993228" y="0"/>
                </a:lnTo>
                <a:lnTo>
                  <a:pt x="819807" y="15765"/>
                </a:lnTo>
                <a:lnTo>
                  <a:pt x="804042" y="102476"/>
                </a:lnTo>
                <a:lnTo>
                  <a:pt x="693683" y="94593"/>
                </a:lnTo>
                <a:lnTo>
                  <a:pt x="583325" y="165538"/>
                </a:lnTo>
                <a:lnTo>
                  <a:pt x="488732" y="268014"/>
                </a:lnTo>
                <a:lnTo>
                  <a:pt x="386256" y="275896"/>
                </a:lnTo>
                <a:lnTo>
                  <a:pt x="252249" y="354724"/>
                </a:lnTo>
                <a:lnTo>
                  <a:pt x="252249" y="354724"/>
                </a:lnTo>
                <a:lnTo>
                  <a:pt x="252249" y="354724"/>
                </a:lnTo>
                <a:lnTo>
                  <a:pt x="102476" y="338958"/>
                </a:lnTo>
                <a:lnTo>
                  <a:pt x="0" y="480848"/>
                </a:lnTo>
                <a:lnTo>
                  <a:pt x="197069" y="528145"/>
                </a:lnTo>
                <a:lnTo>
                  <a:pt x="134007" y="599089"/>
                </a:lnTo>
                <a:lnTo>
                  <a:pt x="260132" y="622738"/>
                </a:lnTo>
                <a:lnTo>
                  <a:pt x="244366" y="811924"/>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OKX</a:t>
            </a:r>
            <a:endParaRPr lang="en-US" b="1" dirty="0">
              <a:solidFill>
                <a:schemeClr val="bg1"/>
              </a:solidFill>
              <a:effectLst>
                <a:glow rad="127000">
                  <a:schemeClr val="tx1"/>
                </a:glow>
              </a:effectLst>
            </a:endParaRPr>
          </a:p>
        </p:txBody>
      </p:sp>
      <p:sp>
        <p:nvSpPr>
          <p:cNvPr id="17" name="Freeform 16"/>
          <p:cNvSpPr/>
          <p:nvPr/>
        </p:nvSpPr>
        <p:spPr>
          <a:xfrm>
            <a:off x="6473847" y="3257051"/>
            <a:ext cx="1135117" cy="1261241"/>
          </a:xfrm>
          <a:custGeom>
            <a:avLst/>
            <a:gdLst>
              <a:gd name="connsiteX0" fmla="*/ 0 w 1135117"/>
              <a:gd name="connsiteY0" fmla="*/ 110358 h 1261241"/>
              <a:gd name="connsiteX1" fmla="*/ 291662 w 1135117"/>
              <a:gd name="connsiteY1" fmla="*/ 0 h 1261241"/>
              <a:gd name="connsiteX2" fmla="*/ 307427 w 1135117"/>
              <a:gd name="connsiteY2" fmla="*/ 118241 h 1261241"/>
              <a:gd name="connsiteX3" fmla="*/ 417786 w 1135117"/>
              <a:gd name="connsiteY3" fmla="*/ 157655 h 1261241"/>
              <a:gd name="connsiteX4" fmla="*/ 630621 w 1135117"/>
              <a:gd name="connsiteY4" fmla="*/ 63062 h 1261241"/>
              <a:gd name="connsiteX5" fmla="*/ 717331 w 1135117"/>
              <a:gd name="connsiteY5" fmla="*/ 173420 h 1261241"/>
              <a:gd name="connsiteX6" fmla="*/ 756745 w 1135117"/>
              <a:gd name="connsiteY6" fmla="*/ 283779 h 1261241"/>
              <a:gd name="connsiteX7" fmla="*/ 890752 w 1135117"/>
              <a:gd name="connsiteY7" fmla="*/ 236483 h 1261241"/>
              <a:gd name="connsiteX8" fmla="*/ 890752 w 1135117"/>
              <a:gd name="connsiteY8" fmla="*/ 236483 h 1261241"/>
              <a:gd name="connsiteX9" fmla="*/ 1056290 w 1135117"/>
              <a:gd name="connsiteY9" fmla="*/ 236483 h 1261241"/>
              <a:gd name="connsiteX10" fmla="*/ 1072055 w 1135117"/>
              <a:gd name="connsiteY10" fmla="*/ 417786 h 1261241"/>
              <a:gd name="connsiteX11" fmla="*/ 1127234 w 1135117"/>
              <a:gd name="connsiteY11" fmla="*/ 480848 h 1261241"/>
              <a:gd name="connsiteX12" fmla="*/ 938048 w 1135117"/>
              <a:gd name="connsiteY12" fmla="*/ 528145 h 1261241"/>
              <a:gd name="connsiteX13" fmla="*/ 1032641 w 1135117"/>
              <a:gd name="connsiteY13" fmla="*/ 851338 h 1261241"/>
              <a:gd name="connsiteX14" fmla="*/ 1135117 w 1135117"/>
              <a:gd name="connsiteY14" fmla="*/ 1064172 h 1261241"/>
              <a:gd name="connsiteX15" fmla="*/ 1024759 w 1135117"/>
              <a:gd name="connsiteY15" fmla="*/ 1182414 h 1261241"/>
              <a:gd name="connsiteX16" fmla="*/ 930165 w 1135117"/>
              <a:gd name="connsiteY16" fmla="*/ 1174531 h 1261241"/>
              <a:gd name="connsiteX17" fmla="*/ 780393 w 1135117"/>
              <a:gd name="connsiteY17" fmla="*/ 1261241 h 1261241"/>
              <a:gd name="connsiteX18" fmla="*/ 646386 w 1135117"/>
              <a:gd name="connsiteY18" fmla="*/ 1253358 h 1261241"/>
              <a:gd name="connsiteX19" fmla="*/ 551793 w 1135117"/>
              <a:gd name="connsiteY19" fmla="*/ 1206062 h 1261241"/>
              <a:gd name="connsiteX20" fmla="*/ 543910 w 1135117"/>
              <a:gd name="connsiteY20" fmla="*/ 1127234 h 1261241"/>
              <a:gd name="connsiteX21" fmla="*/ 449317 w 1135117"/>
              <a:gd name="connsiteY21" fmla="*/ 1079938 h 1261241"/>
              <a:gd name="connsiteX22" fmla="*/ 512379 w 1135117"/>
              <a:gd name="connsiteY22" fmla="*/ 985345 h 1261241"/>
              <a:gd name="connsiteX23" fmla="*/ 496614 w 1135117"/>
              <a:gd name="connsiteY23" fmla="*/ 874986 h 1261241"/>
              <a:gd name="connsiteX24" fmla="*/ 386255 w 1135117"/>
              <a:gd name="connsiteY24" fmla="*/ 835572 h 1261241"/>
              <a:gd name="connsiteX25" fmla="*/ 354724 w 1135117"/>
              <a:gd name="connsiteY25" fmla="*/ 670034 h 1261241"/>
              <a:gd name="connsiteX26" fmla="*/ 141890 w 1135117"/>
              <a:gd name="connsiteY26" fmla="*/ 701565 h 1261241"/>
              <a:gd name="connsiteX27" fmla="*/ 141890 w 1135117"/>
              <a:gd name="connsiteY27" fmla="*/ 701565 h 1261241"/>
              <a:gd name="connsiteX28" fmla="*/ 110359 w 1135117"/>
              <a:gd name="connsiteY28" fmla="*/ 622738 h 1261241"/>
              <a:gd name="connsiteX29" fmla="*/ 149772 w 1135117"/>
              <a:gd name="connsiteY29" fmla="*/ 536027 h 1261241"/>
              <a:gd name="connsiteX30" fmla="*/ 0 w 1135117"/>
              <a:gd name="connsiteY30" fmla="*/ 110358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117" h="1261241">
                <a:moveTo>
                  <a:pt x="0" y="110358"/>
                </a:moveTo>
                <a:lnTo>
                  <a:pt x="291662" y="0"/>
                </a:lnTo>
                <a:lnTo>
                  <a:pt x="307427" y="118241"/>
                </a:lnTo>
                <a:lnTo>
                  <a:pt x="417786" y="157655"/>
                </a:lnTo>
                <a:lnTo>
                  <a:pt x="630621" y="63062"/>
                </a:lnTo>
                <a:lnTo>
                  <a:pt x="717331" y="173420"/>
                </a:lnTo>
                <a:lnTo>
                  <a:pt x="756745" y="283779"/>
                </a:lnTo>
                <a:lnTo>
                  <a:pt x="890752" y="236483"/>
                </a:lnTo>
                <a:lnTo>
                  <a:pt x="890752" y="236483"/>
                </a:lnTo>
                <a:lnTo>
                  <a:pt x="1056290" y="236483"/>
                </a:lnTo>
                <a:lnTo>
                  <a:pt x="1072055" y="417786"/>
                </a:lnTo>
                <a:lnTo>
                  <a:pt x="1127234" y="480848"/>
                </a:lnTo>
                <a:lnTo>
                  <a:pt x="938048" y="528145"/>
                </a:lnTo>
                <a:lnTo>
                  <a:pt x="1032641" y="851338"/>
                </a:lnTo>
                <a:lnTo>
                  <a:pt x="1135117" y="1064172"/>
                </a:lnTo>
                <a:lnTo>
                  <a:pt x="1024759" y="1182414"/>
                </a:lnTo>
                <a:lnTo>
                  <a:pt x="930165" y="1174531"/>
                </a:lnTo>
                <a:lnTo>
                  <a:pt x="780393" y="1261241"/>
                </a:lnTo>
                <a:lnTo>
                  <a:pt x="646386" y="1253358"/>
                </a:lnTo>
                <a:lnTo>
                  <a:pt x="551793" y="1206062"/>
                </a:lnTo>
                <a:lnTo>
                  <a:pt x="543910" y="1127234"/>
                </a:lnTo>
                <a:lnTo>
                  <a:pt x="449317" y="1079938"/>
                </a:lnTo>
                <a:lnTo>
                  <a:pt x="512379" y="985345"/>
                </a:lnTo>
                <a:lnTo>
                  <a:pt x="496614" y="874986"/>
                </a:lnTo>
                <a:lnTo>
                  <a:pt x="386255" y="835572"/>
                </a:lnTo>
                <a:lnTo>
                  <a:pt x="354724" y="670034"/>
                </a:lnTo>
                <a:lnTo>
                  <a:pt x="141890" y="701565"/>
                </a:lnTo>
                <a:lnTo>
                  <a:pt x="141890" y="701565"/>
                </a:lnTo>
                <a:lnTo>
                  <a:pt x="110359" y="622738"/>
                </a:lnTo>
                <a:lnTo>
                  <a:pt x="149772" y="536027"/>
                </a:lnTo>
                <a:lnTo>
                  <a:pt x="0" y="11035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ALY</a:t>
            </a:r>
            <a:endParaRPr lang="en-US" b="1" dirty="0">
              <a:solidFill>
                <a:schemeClr val="bg1"/>
              </a:solidFill>
              <a:effectLst>
                <a:glow rad="127000">
                  <a:schemeClr val="tx1"/>
                </a:glow>
              </a:effectLst>
            </a:endParaRPr>
          </a:p>
        </p:txBody>
      </p:sp>
      <p:sp>
        <p:nvSpPr>
          <p:cNvPr id="18" name="Freeform 17"/>
          <p:cNvSpPr/>
          <p:nvPr/>
        </p:nvSpPr>
        <p:spPr>
          <a:xfrm>
            <a:off x="6174302" y="2500306"/>
            <a:ext cx="1418897" cy="1040524"/>
          </a:xfrm>
          <a:custGeom>
            <a:avLst/>
            <a:gdLst>
              <a:gd name="connsiteX0" fmla="*/ 291662 w 1418897"/>
              <a:gd name="connsiteY0" fmla="*/ 859221 h 1040524"/>
              <a:gd name="connsiteX1" fmla="*/ 0 w 1418897"/>
              <a:gd name="connsiteY1" fmla="*/ 796159 h 1040524"/>
              <a:gd name="connsiteX2" fmla="*/ 134007 w 1418897"/>
              <a:gd name="connsiteY2" fmla="*/ 512379 h 1040524"/>
              <a:gd name="connsiteX3" fmla="*/ 260131 w 1418897"/>
              <a:gd name="connsiteY3" fmla="*/ 402021 h 1040524"/>
              <a:gd name="connsiteX4" fmla="*/ 1355835 w 1418897"/>
              <a:gd name="connsiteY4" fmla="*/ 0 h 1040524"/>
              <a:gd name="connsiteX5" fmla="*/ 1363717 w 1418897"/>
              <a:gd name="connsiteY5" fmla="*/ 165538 h 1040524"/>
              <a:gd name="connsiteX6" fmla="*/ 1418897 w 1418897"/>
              <a:gd name="connsiteY6" fmla="*/ 260131 h 1040524"/>
              <a:gd name="connsiteX7" fmla="*/ 1300655 w 1418897"/>
              <a:gd name="connsiteY7" fmla="*/ 402021 h 1040524"/>
              <a:gd name="connsiteX8" fmla="*/ 1332186 w 1418897"/>
              <a:gd name="connsiteY8" fmla="*/ 709448 h 1040524"/>
              <a:gd name="connsiteX9" fmla="*/ 1300655 w 1418897"/>
              <a:gd name="connsiteY9" fmla="*/ 835572 h 1040524"/>
              <a:gd name="connsiteX10" fmla="*/ 1347952 w 1418897"/>
              <a:gd name="connsiteY10" fmla="*/ 993228 h 1040524"/>
              <a:gd name="connsiteX11" fmla="*/ 1166648 w 1418897"/>
              <a:gd name="connsiteY11" fmla="*/ 993228 h 1040524"/>
              <a:gd name="connsiteX12" fmla="*/ 1056290 w 1418897"/>
              <a:gd name="connsiteY12" fmla="*/ 1040524 h 1040524"/>
              <a:gd name="connsiteX13" fmla="*/ 1024759 w 1418897"/>
              <a:gd name="connsiteY13" fmla="*/ 945931 h 1040524"/>
              <a:gd name="connsiteX14" fmla="*/ 922283 w 1418897"/>
              <a:gd name="connsiteY14" fmla="*/ 819807 h 1040524"/>
              <a:gd name="connsiteX15" fmla="*/ 709448 w 1418897"/>
              <a:gd name="connsiteY15" fmla="*/ 914400 h 1040524"/>
              <a:gd name="connsiteX16" fmla="*/ 599090 w 1418897"/>
              <a:gd name="connsiteY16" fmla="*/ 882869 h 1040524"/>
              <a:gd name="connsiteX17" fmla="*/ 599090 w 1418897"/>
              <a:gd name="connsiteY17" fmla="*/ 756745 h 1040524"/>
              <a:gd name="connsiteX18" fmla="*/ 291662 w 1418897"/>
              <a:gd name="connsiteY18" fmla="*/ 859221 h 10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8897" h="1040524">
                <a:moveTo>
                  <a:pt x="291662" y="859221"/>
                </a:moveTo>
                <a:lnTo>
                  <a:pt x="0" y="796159"/>
                </a:lnTo>
                <a:lnTo>
                  <a:pt x="134007" y="512379"/>
                </a:lnTo>
                <a:lnTo>
                  <a:pt x="260131" y="402021"/>
                </a:lnTo>
                <a:lnTo>
                  <a:pt x="1355835" y="0"/>
                </a:lnTo>
                <a:lnTo>
                  <a:pt x="1363717" y="165538"/>
                </a:lnTo>
                <a:lnTo>
                  <a:pt x="1418897" y="260131"/>
                </a:lnTo>
                <a:lnTo>
                  <a:pt x="1300655" y="402021"/>
                </a:lnTo>
                <a:lnTo>
                  <a:pt x="1332186" y="709448"/>
                </a:lnTo>
                <a:lnTo>
                  <a:pt x="1300655" y="835572"/>
                </a:lnTo>
                <a:lnTo>
                  <a:pt x="1347952" y="993228"/>
                </a:lnTo>
                <a:lnTo>
                  <a:pt x="1166648" y="993228"/>
                </a:lnTo>
                <a:lnTo>
                  <a:pt x="1056290" y="1040524"/>
                </a:lnTo>
                <a:lnTo>
                  <a:pt x="1024759" y="945931"/>
                </a:lnTo>
                <a:lnTo>
                  <a:pt x="922283" y="819807"/>
                </a:lnTo>
                <a:lnTo>
                  <a:pt x="709448" y="914400"/>
                </a:lnTo>
                <a:lnTo>
                  <a:pt x="599090" y="882869"/>
                </a:lnTo>
                <a:lnTo>
                  <a:pt x="599090" y="756745"/>
                </a:lnTo>
                <a:lnTo>
                  <a:pt x="291662" y="85922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BTV</a:t>
            </a:r>
            <a:endParaRPr lang="en-US" b="1" dirty="0">
              <a:solidFill>
                <a:schemeClr val="bg1"/>
              </a:solidFill>
              <a:effectLst>
                <a:glow rad="127000">
                  <a:schemeClr val="tx1"/>
                </a:glow>
              </a:effectLst>
            </a:endParaRPr>
          </a:p>
        </p:txBody>
      </p:sp>
      <p:sp>
        <p:nvSpPr>
          <p:cNvPr id="19" name="Freeform 18"/>
          <p:cNvSpPr/>
          <p:nvPr/>
        </p:nvSpPr>
        <p:spPr>
          <a:xfrm>
            <a:off x="7416200" y="3462002"/>
            <a:ext cx="1217523" cy="858465"/>
          </a:xfrm>
          <a:custGeom>
            <a:avLst/>
            <a:gdLst>
              <a:gd name="connsiteX0" fmla="*/ 634199 w 1217523"/>
              <a:gd name="connsiteY0" fmla="*/ 843456 h 858465"/>
              <a:gd name="connsiteX1" fmla="*/ 728792 w 1217523"/>
              <a:gd name="connsiteY1" fmla="*/ 804042 h 858465"/>
              <a:gd name="connsiteX2" fmla="*/ 728792 w 1217523"/>
              <a:gd name="connsiteY2" fmla="*/ 599090 h 858465"/>
              <a:gd name="connsiteX3" fmla="*/ 776088 w 1217523"/>
              <a:gd name="connsiteY3" fmla="*/ 740980 h 858465"/>
              <a:gd name="connsiteX4" fmla="*/ 886447 w 1217523"/>
              <a:gd name="connsiteY4" fmla="*/ 662152 h 858465"/>
              <a:gd name="connsiteX5" fmla="*/ 949509 w 1217523"/>
              <a:gd name="connsiteY5" fmla="*/ 543911 h 858465"/>
              <a:gd name="connsiteX6" fmla="*/ 1004688 w 1217523"/>
              <a:gd name="connsiteY6" fmla="*/ 599090 h 858465"/>
              <a:gd name="connsiteX7" fmla="*/ 988923 w 1217523"/>
              <a:gd name="connsiteY7" fmla="*/ 748863 h 858465"/>
              <a:gd name="connsiteX8" fmla="*/ 1115047 w 1217523"/>
              <a:gd name="connsiteY8" fmla="*/ 662152 h 858465"/>
              <a:gd name="connsiteX9" fmla="*/ 1004688 w 1217523"/>
              <a:gd name="connsiteY9" fmla="*/ 599090 h 858465"/>
              <a:gd name="connsiteX10" fmla="*/ 1217523 w 1217523"/>
              <a:gd name="connsiteY10" fmla="*/ 433552 h 858465"/>
              <a:gd name="connsiteX11" fmla="*/ 1170226 w 1217523"/>
              <a:gd name="connsiteY11" fmla="*/ 307428 h 858465"/>
              <a:gd name="connsiteX12" fmla="*/ 1028337 w 1217523"/>
              <a:gd name="connsiteY12" fmla="*/ 283780 h 858465"/>
              <a:gd name="connsiteX13" fmla="*/ 1162343 w 1217523"/>
              <a:gd name="connsiteY13" fmla="*/ 346842 h 858465"/>
              <a:gd name="connsiteX14" fmla="*/ 1162343 w 1217523"/>
              <a:gd name="connsiteY14" fmla="*/ 346842 h 858465"/>
              <a:gd name="connsiteX15" fmla="*/ 1138695 w 1217523"/>
              <a:gd name="connsiteY15" fmla="*/ 449318 h 858465"/>
              <a:gd name="connsiteX16" fmla="*/ 1012571 w 1217523"/>
              <a:gd name="connsiteY16" fmla="*/ 465083 h 858465"/>
              <a:gd name="connsiteX17" fmla="*/ 847033 w 1217523"/>
              <a:gd name="connsiteY17" fmla="*/ 283780 h 858465"/>
              <a:gd name="connsiteX18" fmla="*/ 728792 w 1217523"/>
              <a:gd name="connsiteY18" fmla="*/ 291663 h 858465"/>
              <a:gd name="connsiteX19" fmla="*/ 752440 w 1217523"/>
              <a:gd name="connsiteY19" fmla="*/ 165538 h 858465"/>
              <a:gd name="connsiteX20" fmla="*/ 831268 w 1217523"/>
              <a:gd name="connsiteY20" fmla="*/ 63063 h 858465"/>
              <a:gd name="connsiteX21" fmla="*/ 705143 w 1217523"/>
              <a:gd name="connsiteY21" fmla="*/ 0 h 858465"/>
              <a:gd name="connsiteX22" fmla="*/ 618433 w 1217523"/>
              <a:gd name="connsiteY22" fmla="*/ 39414 h 858465"/>
              <a:gd name="connsiteX23" fmla="*/ 571137 w 1217523"/>
              <a:gd name="connsiteY23" fmla="*/ 118242 h 858465"/>
              <a:gd name="connsiteX24" fmla="*/ 42992 w 1217523"/>
              <a:gd name="connsiteY24" fmla="*/ 323194 h 858465"/>
              <a:gd name="connsiteX25" fmla="*/ 42992 w 1217523"/>
              <a:gd name="connsiteY25" fmla="*/ 323194 h 858465"/>
              <a:gd name="connsiteX26" fmla="*/ 42992 w 1217523"/>
              <a:gd name="connsiteY26" fmla="*/ 323194 h 858465"/>
              <a:gd name="connsiteX27" fmla="*/ 42992 w 1217523"/>
              <a:gd name="connsiteY27" fmla="*/ 323194 h 858465"/>
              <a:gd name="connsiteX28" fmla="*/ 42992 w 1217523"/>
              <a:gd name="connsiteY28" fmla="*/ 323194 h 858465"/>
              <a:gd name="connsiteX29" fmla="*/ 42992 w 1217523"/>
              <a:gd name="connsiteY29" fmla="*/ 323194 h 858465"/>
              <a:gd name="connsiteX30" fmla="*/ 42992 w 1217523"/>
              <a:gd name="connsiteY30" fmla="*/ 323194 h 858465"/>
              <a:gd name="connsiteX31" fmla="*/ 42992 w 1217523"/>
              <a:gd name="connsiteY31" fmla="*/ 323194 h 858465"/>
              <a:gd name="connsiteX32" fmla="*/ 273308 w 1217523"/>
              <a:gd name="connsiteY32" fmla="*/ 230869 h 858465"/>
              <a:gd name="connsiteX33" fmla="*/ 0 w 1217523"/>
              <a:gd name="connsiteY33" fmla="*/ 325346 h 858465"/>
              <a:gd name="connsiteX34" fmla="*/ 97851 w 1217523"/>
              <a:gd name="connsiteY34" fmla="*/ 666137 h 858465"/>
              <a:gd name="connsiteX35" fmla="*/ 192328 w 1217523"/>
              <a:gd name="connsiteY35" fmla="*/ 858465 h 858465"/>
              <a:gd name="connsiteX36" fmla="*/ 286805 w 1217523"/>
              <a:gd name="connsiteY36" fmla="*/ 801104 h 858465"/>
              <a:gd name="connsiteX37" fmla="*/ 398152 w 1217523"/>
              <a:gd name="connsiteY37" fmla="*/ 814601 h 858465"/>
              <a:gd name="connsiteX38" fmla="*/ 418397 w 1217523"/>
              <a:gd name="connsiteY38" fmla="*/ 726872 h 858465"/>
              <a:gd name="connsiteX39" fmla="*/ 593854 w 1217523"/>
              <a:gd name="connsiteY39" fmla="*/ 706627 h 858465"/>
              <a:gd name="connsiteX40" fmla="*/ 634199 w 1217523"/>
              <a:gd name="connsiteY40" fmla="*/ 843456 h 85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7523" h="858465">
                <a:moveTo>
                  <a:pt x="634199" y="843456"/>
                </a:moveTo>
                <a:lnTo>
                  <a:pt x="728792" y="804042"/>
                </a:lnTo>
                <a:lnTo>
                  <a:pt x="728792" y="599090"/>
                </a:lnTo>
                <a:lnTo>
                  <a:pt x="776088" y="740980"/>
                </a:lnTo>
                <a:lnTo>
                  <a:pt x="886447" y="662152"/>
                </a:lnTo>
                <a:lnTo>
                  <a:pt x="949509" y="543911"/>
                </a:lnTo>
                <a:lnTo>
                  <a:pt x="1004688" y="599090"/>
                </a:lnTo>
                <a:lnTo>
                  <a:pt x="988923" y="748863"/>
                </a:lnTo>
                <a:lnTo>
                  <a:pt x="1115047" y="662152"/>
                </a:lnTo>
                <a:lnTo>
                  <a:pt x="1004688" y="599090"/>
                </a:lnTo>
                <a:lnTo>
                  <a:pt x="1217523" y="433552"/>
                </a:lnTo>
                <a:lnTo>
                  <a:pt x="1170226" y="307428"/>
                </a:lnTo>
                <a:lnTo>
                  <a:pt x="1028337" y="283780"/>
                </a:lnTo>
                <a:lnTo>
                  <a:pt x="1162343" y="346842"/>
                </a:lnTo>
                <a:lnTo>
                  <a:pt x="1162343" y="346842"/>
                </a:lnTo>
                <a:lnTo>
                  <a:pt x="1138695" y="449318"/>
                </a:lnTo>
                <a:lnTo>
                  <a:pt x="1012571" y="465083"/>
                </a:lnTo>
                <a:lnTo>
                  <a:pt x="847033" y="283780"/>
                </a:lnTo>
                <a:lnTo>
                  <a:pt x="728792" y="291663"/>
                </a:lnTo>
                <a:lnTo>
                  <a:pt x="752440" y="165538"/>
                </a:lnTo>
                <a:lnTo>
                  <a:pt x="831268" y="63063"/>
                </a:lnTo>
                <a:lnTo>
                  <a:pt x="705143" y="0"/>
                </a:lnTo>
                <a:lnTo>
                  <a:pt x="618433" y="39414"/>
                </a:lnTo>
                <a:lnTo>
                  <a:pt x="571137" y="118242"/>
                </a:lnTo>
                <a:lnTo>
                  <a:pt x="42992" y="323194"/>
                </a:lnTo>
                <a:lnTo>
                  <a:pt x="42992" y="323194"/>
                </a:lnTo>
                <a:lnTo>
                  <a:pt x="42992" y="323194"/>
                </a:lnTo>
                <a:lnTo>
                  <a:pt x="42992" y="323194"/>
                </a:lnTo>
                <a:lnTo>
                  <a:pt x="42992" y="323194"/>
                </a:lnTo>
                <a:lnTo>
                  <a:pt x="42992" y="323194"/>
                </a:lnTo>
                <a:lnTo>
                  <a:pt x="42992" y="323194"/>
                </a:lnTo>
                <a:lnTo>
                  <a:pt x="42992" y="323194"/>
                </a:lnTo>
                <a:lnTo>
                  <a:pt x="273308" y="230869"/>
                </a:lnTo>
                <a:lnTo>
                  <a:pt x="0" y="325346"/>
                </a:lnTo>
                <a:lnTo>
                  <a:pt x="97851" y="666137"/>
                </a:lnTo>
                <a:lnTo>
                  <a:pt x="192328" y="858465"/>
                </a:lnTo>
                <a:lnTo>
                  <a:pt x="286805" y="801104"/>
                </a:lnTo>
                <a:lnTo>
                  <a:pt x="398152" y="814601"/>
                </a:lnTo>
                <a:lnTo>
                  <a:pt x="418397" y="726872"/>
                </a:lnTo>
                <a:lnTo>
                  <a:pt x="593854" y="706627"/>
                </a:lnTo>
                <a:lnTo>
                  <a:pt x="634199" y="84345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BOX</a:t>
            </a:r>
            <a:endParaRPr lang="en-US" b="1" dirty="0">
              <a:solidFill>
                <a:schemeClr val="bg1"/>
              </a:solidFill>
              <a:effectLst>
                <a:glow rad="127000">
                  <a:schemeClr val="tx1"/>
                </a:glow>
              </a:effectLst>
            </a:endParaRPr>
          </a:p>
        </p:txBody>
      </p:sp>
      <p:sp>
        <p:nvSpPr>
          <p:cNvPr id="20" name="Freeform 19"/>
          <p:cNvSpPr/>
          <p:nvPr/>
        </p:nvSpPr>
        <p:spPr>
          <a:xfrm>
            <a:off x="7476935" y="1816833"/>
            <a:ext cx="1035870" cy="1909780"/>
          </a:xfrm>
          <a:custGeom>
            <a:avLst/>
            <a:gdLst>
              <a:gd name="connsiteX0" fmla="*/ 657963 w 1035870"/>
              <a:gd name="connsiteY0" fmla="*/ 1639846 h 1909780"/>
              <a:gd name="connsiteX1" fmla="*/ 678208 w 1035870"/>
              <a:gd name="connsiteY1" fmla="*/ 1467764 h 1909780"/>
              <a:gd name="connsiteX2" fmla="*/ 664712 w 1035870"/>
              <a:gd name="connsiteY2" fmla="*/ 1417151 h 1909780"/>
              <a:gd name="connsiteX3" fmla="*/ 715324 w 1035870"/>
              <a:gd name="connsiteY3" fmla="*/ 1113476 h 1909780"/>
              <a:gd name="connsiteX4" fmla="*/ 840168 w 1035870"/>
              <a:gd name="connsiteY4" fmla="*/ 944767 h 1909780"/>
              <a:gd name="connsiteX5" fmla="*/ 863788 w 1035870"/>
              <a:gd name="connsiteY5" fmla="*/ 1005503 h 1909780"/>
              <a:gd name="connsiteX6" fmla="*/ 927897 w 1035870"/>
              <a:gd name="connsiteY6" fmla="*/ 985258 h 1909780"/>
              <a:gd name="connsiteX7" fmla="*/ 921149 w 1035870"/>
              <a:gd name="connsiteY7" fmla="*/ 877284 h 1909780"/>
              <a:gd name="connsiteX8" fmla="*/ 992006 w 1035870"/>
              <a:gd name="connsiteY8" fmla="*/ 931271 h 1909780"/>
              <a:gd name="connsiteX9" fmla="*/ 1035870 w 1035870"/>
              <a:gd name="connsiteY9" fmla="*/ 806427 h 1909780"/>
              <a:gd name="connsiteX10" fmla="*/ 992006 w 1035870"/>
              <a:gd name="connsiteY10" fmla="*/ 806427 h 1909780"/>
              <a:gd name="connsiteX11" fmla="*/ 985258 w 1035870"/>
              <a:gd name="connsiteY11" fmla="*/ 657963 h 1909780"/>
              <a:gd name="connsiteX12" fmla="*/ 1022374 w 1035870"/>
              <a:gd name="connsiteY12" fmla="*/ 566860 h 1909780"/>
              <a:gd name="connsiteX13" fmla="*/ 988632 w 1035870"/>
              <a:gd name="connsiteY13" fmla="*/ 499377 h 1909780"/>
              <a:gd name="connsiteX14" fmla="*/ 873910 w 1035870"/>
              <a:gd name="connsiteY14" fmla="*/ 570235 h 1909780"/>
              <a:gd name="connsiteX15" fmla="*/ 738943 w 1035870"/>
              <a:gd name="connsiteY15" fmla="*/ 384655 h 1909780"/>
              <a:gd name="connsiteX16" fmla="*/ 668086 w 1035870"/>
              <a:gd name="connsiteY16" fmla="*/ 448765 h 1909780"/>
              <a:gd name="connsiteX17" fmla="*/ 519622 w 1035870"/>
              <a:gd name="connsiteY17" fmla="*/ 219321 h 1909780"/>
              <a:gd name="connsiteX18" fmla="*/ 458887 w 1035870"/>
              <a:gd name="connsiteY18" fmla="*/ 0 h 1909780"/>
              <a:gd name="connsiteX19" fmla="*/ 280056 w 1035870"/>
              <a:gd name="connsiteY19" fmla="*/ 84354 h 1909780"/>
              <a:gd name="connsiteX20" fmla="*/ 280056 w 1035870"/>
              <a:gd name="connsiteY20" fmla="*/ 222695 h 1909780"/>
              <a:gd name="connsiteX21" fmla="*/ 219321 w 1035870"/>
              <a:gd name="connsiteY21" fmla="*/ 320546 h 1909780"/>
              <a:gd name="connsiteX22" fmla="*/ 273308 w 1035870"/>
              <a:gd name="connsiteY22" fmla="*/ 404900 h 1909780"/>
              <a:gd name="connsiteX23" fmla="*/ 151838 w 1035870"/>
              <a:gd name="connsiteY23" fmla="*/ 496003 h 1909780"/>
              <a:gd name="connsiteX24" fmla="*/ 30368 w 1035870"/>
              <a:gd name="connsiteY24" fmla="*/ 566860 h 1909780"/>
              <a:gd name="connsiteX25" fmla="*/ 60735 w 1035870"/>
              <a:gd name="connsiteY25" fmla="*/ 695079 h 1909780"/>
              <a:gd name="connsiteX26" fmla="*/ 64109 w 1035870"/>
              <a:gd name="connsiteY26" fmla="*/ 850291 h 1909780"/>
              <a:gd name="connsiteX27" fmla="*/ 118096 w 1035870"/>
              <a:gd name="connsiteY27" fmla="*/ 934645 h 1909780"/>
              <a:gd name="connsiteX28" fmla="*/ 0 w 1035870"/>
              <a:gd name="connsiteY28" fmla="*/ 1093231 h 1909780"/>
              <a:gd name="connsiteX29" fmla="*/ 30368 w 1035870"/>
              <a:gd name="connsiteY29" fmla="*/ 1390158 h 1909780"/>
              <a:gd name="connsiteX30" fmla="*/ 0 w 1035870"/>
              <a:gd name="connsiteY30" fmla="*/ 1521750 h 1909780"/>
              <a:gd name="connsiteX31" fmla="*/ 57361 w 1035870"/>
              <a:gd name="connsiteY31" fmla="*/ 1690459 h 1909780"/>
              <a:gd name="connsiteX32" fmla="*/ 67484 w 1035870"/>
              <a:gd name="connsiteY32" fmla="*/ 1862542 h 1909780"/>
              <a:gd name="connsiteX33" fmla="*/ 118096 w 1035870"/>
              <a:gd name="connsiteY33" fmla="*/ 1909780 h 1909780"/>
              <a:gd name="connsiteX34" fmla="*/ 506126 w 1035870"/>
              <a:gd name="connsiteY34" fmla="*/ 1761317 h 1909780"/>
              <a:gd name="connsiteX35" fmla="*/ 563487 w 1035870"/>
              <a:gd name="connsiteY35" fmla="*/ 1676962 h 1909780"/>
              <a:gd name="connsiteX36" fmla="*/ 657963 w 1035870"/>
              <a:gd name="connsiteY36" fmla="*/ 1639846 h 19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5870" h="1909780">
                <a:moveTo>
                  <a:pt x="657963" y="1639846"/>
                </a:moveTo>
                <a:lnTo>
                  <a:pt x="678208" y="1467764"/>
                </a:lnTo>
                <a:lnTo>
                  <a:pt x="664712" y="1417151"/>
                </a:lnTo>
                <a:lnTo>
                  <a:pt x="715324" y="1113476"/>
                </a:lnTo>
                <a:lnTo>
                  <a:pt x="840168" y="944767"/>
                </a:lnTo>
                <a:lnTo>
                  <a:pt x="863788" y="1005503"/>
                </a:lnTo>
                <a:lnTo>
                  <a:pt x="927897" y="985258"/>
                </a:lnTo>
                <a:lnTo>
                  <a:pt x="921149" y="877284"/>
                </a:lnTo>
                <a:lnTo>
                  <a:pt x="992006" y="931271"/>
                </a:lnTo>
                <a:lnTo>
                  <a:pt x="1035870" y="806427"/>
                </a:lnTo>
                <a:lnTo>
                  <a:pt x="992006" y="806427"/>
                </a:lnTo>
                <a:lnTo>
                  <a:pt x="985258" y="657963"/>
                </a:lnTo>
                <a:lnTo>
                  <a:pt x="1022374" y="566860"/>
                </a:lnTo>
                <a:lnTo>
                  <a:pt x="988632" y="499377"/>
                </a:lnTo>
                <a:lnTo>
                  <a:pt x="873910" y="570235"/>
                </a:lnTo>
                <a:lnTo>
                  <a:pt x="738943" y="384655"/>
                </a:lnTo>
                <a:lnTo>
                  <a:pt x="668086" y="448765"/>
                </a:lnTo>
                <a:lnTo>
                  <a:pt x="519622" y="219321"/>
                </a:lnTo>
                <a:lnTo>
                  <a:pt x="458887" y="0"/>
                </a:lnTo>
                <a:lnTo>
                  <a:pt x="280056" y="84354"/>
                </a:lnTo>
                <a:lnTo>
                  <a:pt x="280056" y="222695"/>
                </a:lnTo>
                <a:lnTo>
                  <a:pt x="219321" y="320546"/>
                </a:lnTo>
                <a:lnTo>
                  <a:pt x="273308" y="404900"/>
                </a:lnTo>
                <a:lnTo>
                  <a:pt x="151838" y="496003"/>
                </a:lnTo>
                <a:lnTo>
                  <a:pt x="30368" y="566860"/>
                </a:lnTo>
                <a:lnTo>
                  <a:pt x="60735" y="695079"/>
                </a:lnTo>
                <a:cubicBezTo>
                  <a:pt x="61860" y="746816"/>
                  <a:pt x="62984" y="798554"/>
                  <a:pt x="64109" y="850291"/>
                </a:cubicBezTo>
                <a:lnTo>
                  <a:pt x="118096" y="934645"/>
                </a:lnTo>
                <a:lnTo>
                  <a:pt x="0" y="1093231"/>
                </a:lnTo>
                <a:lnTo>
                  <a:pt x="30368" y="1390158"/>
                </a:lnTo>
                <a:lnTo>
                  <a:pt x="0" y="1521750"/>
                </a:lnTo>
                <a:lnTo>
                  <a:pt x="57361" y="1690459"/>
                </a:lnTo>
                <a:lnTo>
                  <a:pt x="67484" y="1862542"/>
                </a:lnTo>
                <a:lnTo>
                  <a:pt x="118096" y="1909780"/>
                </a:lnTo>
                <a:lnTo>
                  <a:pt x="506126" y="1761317"/>
                </a:lnTo>
                <a:lnTo>
                  <a:pt x="563487" y="1676962"/>
                </a:lnTo>
                <a:lnTo>
                  <a:pt x="657963" y="163984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GYX</a:t>
            </a:r>
            <a:endParaRPr lang="en-US" b="1" dirty="0">
              <a:solidFill>
                <a:schemeClr val="bg1"/>
              </a:solidFill>
              <a:effectLst>
                <a:glow rad="127000">
                  <a:schemeClr val="tx1"/>
                </a:glow>
              </a:effectLst>
            </a:endParaRPr>
          </a:p>
        </p:txBody>
      </p:sp>
      <p:sp>
        <p:nvSpPr>
          <p:cNvPr id="21" name="Freeform 20"/>
          <p:cNvSpPr/>
          <p:nvPr/>
        </p:nvSpPr>
        <p:spPr>
          <a:xfrm>
            <a:off x="7703005" y="973291"/>
            <a:ext cx="1346293" cy="1515002"/>
          </a:xfrm>
          <a:custGeom>
            <a:avLst/>
            <a:gdLst>
              <a:gd name="connsiteX0" fmla="*/ 50612 w 1346293"/>
              <a:gd name="connsiteY0" fmla="*/ 927896 h 1515002"/>
              <a:gd name="connsiteX1" fmla="*/ 239566 w 1346293"/>
              <a:gd name="connsiteY1" fmla="*/ 833419 h 1515002"/>
              <a:gd name="connsiteX2" fmla="*/ 290178 w 1346293"/>
              <a:gd name="connsiteY2" fmla="*/ 1049366 h 1515002"/>
              <a:gd name="connsiteX3" fmla="*/ 442016 w 1346293"/>
              <a:gd name="connsiteY3" fmla="*/ 1288932 h 1515002"/>
              <a:gd name="connsiteX4" fmla="*/ 512873 w 1346293"/>
              <a:gd name="connsiteY4" fmla="*/ 1221449 h 1515002"/>
              <a:gd name="connsiteX5" fmla="*/ 651214 w 1346293"/>
              <a:gd name="connsiteY5" fmla="*/ 1410402 h 1515002"/>
              <a:gd name="connsiteX6" fmla="*/ 769310 w 1346293"/>
              <a:gd name="connsiteY6" fmla="*/ 1339545 h 1515002"/>
              <a:gd name="connsiteX7" fmla="*/ 799678 w 1346293"/>
              <a:gd name="connsiteY7" fmla="*/ 1417151 h 1515002"/>
              <a:gd name="connsiteX8" fmla="*/ 823297 w 1346293"/>
              <a:gd name="connsiteY8" fmla="*/ 1515002 h 1515002"/>
              <a:gd name="connsiteX9" fmla="*/ 927896 w 1346293"/>
              <a:gd name="connsiteY9" fmla="*/ 1508253 h 1515002"/>
              <a:gd name="connsiteX10" fmla="*/ 907651 w 1346293"/>
              <a:gd name="connsiteY10" fmla="*/ 1444144 h 1515002"/>
              <a:gd name="connsiteX11" fmla="*/ 998754 w 1346293"/>
              <a:gd name="connsiteY11" fmla="*/ 1342919 h 1515002"/>
              <a:gd name="connsiteX12" fmla="*/ 1072986 w 1346293"/>
              <a:gd name="connsiteY12" fmla="*/ 1407028 h 1515002"/>
              <a:gd name="connsiteX13" fmla="*/ 1116850 w 1346293"/>
              <a:gd name="connsiteY13" fmla="*/ 1268687 h 1515002"/>
              <a:gd name="connsiteX14" fmla="*/ 1346293 w 1346293"/>
              <a:gd name="connsiteY14" fmla="*/ 1012250 h 1515002"/>
              <a:gd name="connsiteX15" fmla="*/ 1187707 w 1346293"/>
              <a:gd name="connsiteY15" fmla="*/ 880658 h 1515002"/>
              <a:gd name="connsiteX16" fmla="*/ 1133721 w 1346293"/>
              <a:gd name="connsiteY16" fmla="*/ 917774 h 1515002"/>
              <a:gd name="connsiteX17" fmla="*/ 1015625 w 1346293"/>
              <a:gd name="connsiteY17" fmla="*/ 718698 h 1515002"/>
              <a:gd name="connsiteX18" fmla="*/ 958264 w 1346293"/>
              <a:gd name="connsiteY18" fmla="*/ 742317 h 1515002"/>
              <a:gd name="connsiteX19" fmla="*/ 870535 w 1346293"/>
              <a:gd name="connsiteY19" fmla="*/ 678208 h 1515002"/>
              <a:gd name="connsiteX20" fmla="*/ 610724 w 1346293"/>
              <a:gd name="connsiteY20" fmla="*/ 74231 h 1515002"/>
              <a:gd name="connsiteX21" fmla="*/ 455512 w 1346293"/>
              <a:gd name="connsiteY21" fmla="*/ 0 h 1515002"/>
              <a:gd name="connsiteX22" fmla="*/ 381281 w 1346293"/>
              <a:gd name="connsiteY22" fmla="*/ 23619 h 1515002"/>
              <a:gd name="connsiteX23" fmla="*/ 253062 w 1346293"/>
              <a:gd name="connsiteY23" fmla="*/ 168708 h 1515002"/>
              <a:gd name="connsiteX24" fmla="*/ 107973 w 1346293"/>
              <a:gd name="connsiteY24" fmla="*/ 70857 h 1515002"/>
              <a:gd name="connsiteX25" fmla="*/ 3374 w 1346293"/>
              <a:gd name="connsiteY25" fmla="*/ 543241 h 1515002"/>
              <a:gd name="connsiteX26" fmla="*/ 40490 w 1346293"/>
              <a:gd name="connsiteY26" fmla="*/ 684956 h 1515002"/>
              <a:gd name="connsiteX27" fmla="*/ 0 w 1346293"/>
              <a:gd name="connsiteY27" fmla="*/ 742317 h 1515002"/>
              <a:gd name="connsiteX28" fmla="*/ 50612 w 1346293"/>
              <a:gd name="connsiteY28" fmla="*/ 927896 h 151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6293" h="1515002">
                <a:moveTo>
                  <a:pt x="50612" y="927896"/>
                </a:moveTo>
                <a:lnTo>
                  <a:pt x="239566" y="833419"/>
                </a:lnTo>
                <a:lnTo>
                  <a:pt x="290178" y="1049366"/>
                </a:lnTo>
                <a:lnTo>
                  <a:pt x="442016" y="1288932"/>
                </a:lnTo>
                <a:lnTo>
                  <a:pt x="512873" y="1221449"/>
                </a:lnTo>
                <a:lnTo>
                  <a:pt x="651214" y="1410402"/>
                </a:lnTo>
                <a:lnTo>
                  <a:pt x="769310" y="1339545"/>
                </a:lnTo>
                <a:lnTo>
                  <a:pt x="799678" y="1417151"/>
                </a:lnTo>
                <a:lnTo>
                  <a:pt x="823297" y="1515002"/>
                </a:lnTo>
                <a:lnTo>
                  <a:pt x="927896" y="1508253"/>
                </a:lnTo>
                <a:lnTo>
                  <a:pt x="907651" y="1444144"/>
                </a:lnTo>
                <a:lnTo>
                  <a:pt x="998754" y="1342919"/>
                </a:lnTo>
                <a:lnTo>
                  <a:pt x="1072986" y="1407028"/>
                </a:lnTo>
                <a:lnTo>
                  <a:pt x="1116850" y="1268687"/>
                </a:lnTo>
                <a:lnTo>
                  <a:pt x="1346293" y="1012250"/>
                </a:lnTo>
                <a:lnTo>
                  <a:pt x="1187707" y="880658"/>
                </a:lnTo>
                <a:lnTo>
                  <a:pt x="1133721" y="917774"/>
                </a:lnTo>
                <a:lnTo>
                  <a:pt x="1015625" y="718698"/>
                </a:lnTo>
                <a:lnTo>
                  <a:pt x="958264" y="742317"/>
                </a:lnTo>
                <a:lnTo>
                  <a:pt x="870535" y="678208"/>
                </a:lnTo>
                <a:lnTo>
                  <a:pt x="610724" y="74231"/>
                </a:lnTo>
                <a:lnTo>
                  <a:pt x="455512" y="0"/>
                </a:lnTo>
                <a:lnTo>
                  <a:pt x="381281" y="23619"/>
                </a:lnTo>
                <a:lnTo>
                  <a:pt x="253062" y="168708"/>
                </a:lnTo>
                <a:lnTo>
                  <a:pt x="107973" y="70857"/>
                </a:lnTo>
                <a:lnTo>
                  <a:pt x="3374" y="543241"/>
                </a:lnTo>
                <a:lnTo>
                  <a:pt x="40490" y="684956"/>
                </a:lnTo>
                <a:lnTo>
                  <a:pt x="0" y="742317"/>
                </a:lnTo>
                <a:lnTo>
                  <a:pt x="50612" y="927896"/>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27000">
                    <a:schemeClr val="tx1"/>
                  </a:glow>
                </a:effectLst>
              </a:rPr>
              <a:t>CAR</a:t>
            </a:r>
            <a:endParaRPr lang="en-US" b="1" dirty="0">
              <a:solidFill>
                <a:schemeClr val="bg1"/>
              </a:solidFill>
              <a:effectLst>
                <a:glow rad="127000">
                  <a:schemeClr val="tx1"/>
                </a:glow>
              </a:effectLst>
            </a:endParaRPr>
          </a:p>
        </p:txBody>
      </p:sp>
      <p:sp>
        <p:nvSpPr>
          <p:cNvPr id="22" name="TextBox 21"/>
          <p:cNvSpPr txBox="1"/>
          <p:nvPr/>
        </p:nvSpPr>
        <p:spPr>
          <a:xfrm>
            <a:off x="4667259" y="4770384"/>
            <a:ext cx="518091" cy="369332"/>
          </a:xfrm>
          <a:prstGeom prst="rect">
            <a:avLst/>
          </a:prstGeom>
          <a:noFill/>
        </p:spPr>
        <p:txBody>
          <a:bodyPr wrap="none" rtlCol="0">
            <a:spAutoFit/>
          </a:bodyPr>
          <a:lstStyle/>
          <a:p>
            <a:r>
              <a:rPr lang="en-US" b="1" dirty="0" smtClean="0">
                <a:solidFill>
                  <a:schemeClr val="bg1"/>
                </a:solidFill>
                <a:effectLst>
                  <a:glow rad="127000">
                    <a:schemeClr val="tx1"/>
                  </a:glow>
                </a:effectLst>
              </a:rPr>
              <a:t>CLE</a:t>
            </a:r>
            <a:endParaRPr lang="en-US" b="1" dirty="0">
              <a:solidFill>
                <a:schemeClr val="bg1"/>
              </a:solidFill>
              <a:effectLst>
                <a:glow rad="127000">
                  <a:schemeClr val="tx1"/>
                </a:glow>
              </a:effectLst>
            </a:endParaRPr>
          </a:p>
        </p:txBody>
      </p:sp>
      <p:sp>
        <p:nvSpPr>
          <p:cNvPr id="23" name="TextBox 22"/>
          <p:cNvSpPr txBox="1"/>
          <p:nvPr/>
        </p:nvSpPr>
        <p:spPr>
          <a:xfrm>
            <a:off x="6859452" y="6163461"/>
            <a:ext cx="599523" cy="369332"/>
          </a:xfrm>
          <a:prstGeom prst="rect">
            <a:avLst/>
          </a:prstGeom>
          <a:noFill/>
        </p:spPr>
        <p:txBody>
          <a:bodyPr wrap="none" rtlCol="0">
            <a:spAutoFit/>
          </a:bodyPr>
          <a:lstStyle/>
          <a:p>
            <a:r>
              <a:rPr lang="en-US" b="1" dirty="0" smtClean="0">
                <a:solidFill>
                  <a:schemeClr val="bg1"/>
                </a:solidFill>
                <a:effectLst>
                  <a:glow rad="127000">
                    <a:schemeClr val="tx1"/>
                  </a:glow>
                </a:effectLst>
              </a:rPr>
              <a:t>AKQ</a:t>
            </a:r>
            <a:endParaRPr lang="en-US" b="1" dirty="0">
              <a:solidFill>
                <a:schemeClr val="bg1"/>
              </a:solidFill>
              <a:effectLst>
                <a:glow rad="127000">
                  <a:schemeClr val="tx1"/>
                </a:glow>
              </a:effectLst>
            </a:endParaRPr>
          </a:p>
        </p:txBody>
      </p:sp>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How prevalent are negative lead times?</a:t>
            </a:r>
            <a:r>
              <a:rPr lang="en-US" dirty="0" smtClean="0">
                <a:solidFill>
                  <a:schemeClr val="tx1"/>
                </a:solidFill>
              </a:rPr>
              <a:t> </a:t>
            </a:r>
            <a:endParaRPr lang="en-US" dirty="0">
              <a:solidFill>
                <a:schemeClr val="tx1"/>
              </a:solidFill>
            </a:endParaRPr>
          </a:p>
        </p:txBody>
      </p:sp>
      <p:sp>
        <p:nvSpPr>
          <p:cNvPr id="6" name="TextBox 5"/>
          <p:cNvSpPr txBox="1"/>
          <p:nvPr/>
        </p:nvSpPr>
        <p:spPr>
          <a:xfrm>
            <a:off x="0" y="631981"/>
            <a:ext cx="9144000" cy="892552"/>
          </a:xfrm>
          <a:prstGeom prst="rect">
            <a:avLst/>
          </a:prstGeom>
          <a:noFill/>
        </p:spPr>
        <p:txBody>
          <a:bodyPr wrap="square" rtlCol="0">
            <a:spAutoFit/>
          </a:bodyPr>
          <a:lstStyle/>
          <a:p>
            <a:pPr algn="ctr"/>
            <a:r>
              <a:rPr lang="en-US" sz="2000" b="1" dirty="0" smtClean="0">
                <a:solidFill>
                  <a:schemeClr val="bg1"/>
                </a:solidFill>
                <a:effectLst/>
              </a:rPr>
              <a:t>Warnings for Confirmed Northeast</a:t>
            </a:r>
            <a:r>
              <a:rPr lang="en-US" sz="2000" b="1" baseline="0" dirty="0" smtClean="0">
                <a:solidFill>
                  <a:schemeClr val="bg1"/>
                </a:solidFill>
                <a:effectLst/>
              </a:rPr>
              <a:t> Tornados</a:t>
            </a:r>
            <a:br>
              <a:rPr lang="en-US" sz="2000" b="1" baseline="0" dirty="0" smtClean="0">
                <a:solidFill>
                  <a:schemeClr val="bg1"/>
                </a:solidFill>
                <a:effectLst/>
              </a:rPr>
            </a:br>
            <a:r>
              <a:rPr lang="en-US" sz="1600" b="1" baseline="0" dirty="0" smtClean="0">
                <a:solidFill>
                  <a:schemeClr val="bg1"/>
                </a:solidFill>
                <a:effectLst/>
              </a:rPr>
              <a:t>January 2010 through December 2016</a:t>
            </a:r>
          </a:p>
          <a:p>
            <a:pPr algn="ctr"/>
            <a:endParaRPr lang="en-US" sz="1600" dirty="0"/>
          </a:p>
        </p:txBody>
      </p:sp>
      <p:graphicFrame>
        <p:nvGraphicFramePr>
          <p:cNvPr id="25" name="Table 24"/>
          <p:cNvGraphicFramePr>
            <a:graphicFrameLocks noGrp="1"/>
          </p:cNvGraphicFramePr>
          <p:nvPr>
            <p:extLst>
              <p:ext uri="{D42A27DB-BD31-4B8C-83A1-F6EECF244321}">
                <p14:modId xmlns:p14="http://schemas.microsoft.com/office/powerpoint/2010/main" val="1744128630"/>
              </p:ext>
            </p:extLst>
          </p:nvPr>
        </p:nvGraphicFramePr>
        <p:xfrm>
          <a:off x="321235" y="1797801"/>
          <a:ext cx="5549216" cy="1750071"/>
        </p:xfrm>
        <a:graphic>
          <a:graphicData uri="http://schemas.openxmlformats.org/drawingml/2006/table">
            <a:tbl>
              <a:tblPr firstRow="1" bandRow="1">
                <a:tableStyleId>{5C22544A-7EE6-4342-B048-85BDC9FD1C3A}</a:tableStyleId>
              </a:tblPr>
              <a:tblGrid>
                <a:gridCol w="1385496"/>
                <a:gridCol w="1389665"/>
                <a:gridCol w="1389665"/>
                <a:gridCol w="1384390"/>
              </a:tblGrid>
              <a:tr h="896631">
                <a:tc>
                  <a:txBody>
                    <a:bodyPr/>
                    <a:lstStyle/>
                    <a:p>
                      <a:pPr algn="ctr"/>
                      <a:r>
                        <a:rPr lang="en-US" sz="2000" b="1" dirty="0" smtClean="0">
                          <a:solidFill>
                            <a:schemeClr val="tx1"/>
                          </a:solidFill>
                        </a:rPr>
                        <a:t>T</a:t>
                      </a:r>
                      <a:r>
                        <a:rPr lang="en-US" sz="2400" b="1" dirty="0" smtClean="0">
                          <a:solidFill>
                            <a:schemeClr val="tx1"/>
                          </a:solidFill>
                        </a:rPr>
                        <a:t>otal</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Negative</a:t>
                      </a:r>
                      <a:br>
                        <a:rPr lang="en-US" sz="2000" b="1" dirty="0" smtClean="0">
                          <a:solidFill>
                            <a:schemeClr val="tx1"/>
                          </a:solidFill>
                        </a:rPr>
                      </a:br>
                      <a:r>
                        <a:rPr lang="en-US" sz="2000" b="1" dirty="0" smtClean="0">
                          <a:solidFill>
                            <a:schemeClr val="tx1"/>
                          </a:solidFill>
                        </a:rPr>
                        <a:t>Lead</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Positive</a:t>
                      </a:r>
                      <a:br>
                        <a:rPr lang="en-US" sz="2000" b="1" dirty="0" smtClean="0">
                          <a:solidFill>
                            <a:schemeClr val="tx1"/>
                          </a:solidFill>
                        </a:rPr>
                      </a:br>
                      <a:r>
                        <a:rPr lang="en-US" sz="2000" b="1" dirty="0" smtClean="0">
                          <a:solidFill>
                            <a:schemeClr val="tx1"/>
                          </a:solidFill>
                        </a:rPr>
                        <a:t>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2000" b="1" dirty="0" smtClean="0">
                          <a:solidFill>
                            <a:schemeClr val="tx1"/>
                          </a:solidFill>
                        </a:rPr>
                        <a:t>No</a:t>
                      </a:r>
                      <a:br>
                        <a:rPr lang="en-US" sz="2000" b="1" dirty="0" smtClean="0">
                          <a:solidFill>
                            <a:schemeClr val="tx1"/>
                          </a:solidFill>
                        </a:rPr>
                      </a:br>
                      <a:r>
                        <a:rPr lang="en-US" sz="2000" b="1" dirty="0" smtClean="0">
                          <a:solidFill>
                            <a:schemeClr val="tx1"/>
                          </a:solidFill>
                        </a:rPr>
                        <a:t>Warning</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2601">
                <a:tc>
                  <a:txBody>
                    <a:bodyPr/>
                    <a:lstStyle/>
                    <a:p>
                      <a:pPr algn="ctr"/>
                      <a:r>
                        <a:rPr lang="en-US" sz="3000" b="1" dirty="0" smtClean="0"/>
                        <a:t>100</a:t>
                      </a:r>
                      <a:r>
                        <a:rPr lang="en-US" sz="2500" b="1" dirty="0" smtClean="0"/>
                        <a:t>%</a:t>
                      </a:r>
                    </a:p>
                    <a:p>
                      <a:pPr algn="ctr"/>
                      <a:r>
                        <a:rPr lang="en-US" sz="2000" b="1" dirty="0" smtClean="0"/>
                        <a:t>(322)</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17</a:t>
                      </a:r>
                      <a:r>
                        <a:rPr lang="en-US" sz="2500" b="1" dirty="0" smtClean="0"/>
                        <a:t>%</a:t>
                      </a:r>
                    </a:p>
                    <a:p>
                      <a:pPr algn="ctr"/>
                      <a:r>
                        <a:rPr lang="en-US" sz="2000" b="1" dirty="0" smtClean="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51</a:t>
                      </a:r>
                      <a:r>
                        <a:rPr lang="en-US" sz="2500" b="1" dirty="0" smtClean="0"/>
                        <a:t>%</a:t>
                      </a:r>
                    </a:p>
                    <a:p>
                      <a:pPr algn="ctr"/>
                      <a:r>
                        <a:rPr lang="en-US" sz="2000" b="1" dirty="0" smtClean="0"/>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smtClean="0"/>
                        <a:t>32%</a:t>
                      </a:r>
                      <a:br>
                        <a:rPr lang="en-US" sz="3000" b="1" dirty="0" smtClean="0"/>
                      </a:br>
                      <a:r>
                        <a:rPr lang="en-US" sz="2000" b="1" dirty="0" smtClean="0"/>
                        <a:t>(104)</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6" name="TextBox 25"/>
          <p:cNvSpPr txBox="1"/>
          <p:nvPr/>
        </p:nvSpPr>
        <p:spPr>
          <a:xfrm>
            <a:off x="321236" y="3540830"/>
            <a:ext cx="5549216" cy="338554"/>
          </a:xfrm>
          <a:prstGeom prst="rect">
            <a:avLst/>
          </a:prstGeom>
          <a:noFill/>
        </p:spPr>
        <p:txBody>
          <a:bodyPr wrap="square" rtlCol="0">
            <a:spAutoFit/>
          </a:bodyPr>
          <a:lstStyle/>
          <a:p>
            <a:pPr algn="ctr"/>
            <a:r>
              <a:rPr lang="en-US" sz="1600" b="1" dirty="0" smtClean="0">
                <a:solidFill>
                  <a:srgbClr val="FF0000"/>
                </a:solidFill>
                <a:effectLst/>
              </a:rPr>
              <a:t>Including</a:t>
            </a:r>
            <a:r>
              <a:rPr lang="en-US" sz="1600" b="1" dirty="0" smtClean="0">
                <a:solidFill>
                  <a:schemeClr val="bg1"/>
                </a:solidFill>
                <a:effectLst/>
              </a:rPr>
              <a:t> </a:t>
            </a:r>
            <a:r>
              <a:rPr lang="en-US" sz="1600" b="1" dirty="0" smtClean="0">
                <a:solidFill>
                  <a:srgbClr val="FF0000"/>
                </a:solidFill>
                <a:effectLst/>
              </a:rPr>
              <a:t>LWX</a:t>
            </a:r>
          </a:p>
        </p:txBody>
      </p:sp>
    </p:spTree>
    <p:extLst>
      <p:ext uri="{BB962C8B-B14F-4D97-AF65-F5344CB8AC3E}">
        <p14:creationId xmlns:p14="http://schemas.microsoft.com/office/powerpoint/2010/main" val="211397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05975946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rot="20349924">
            <a:off x="2488017" y="2273796"/>
            <a:ext cx="3232969" cy="461665"/>
          </a:xfrm>
          <a:prstGeom prst="rect">
            <a:avLst/>
          </a:prstGeom>
          <a:noFill/>
        </p:spPr>
        <p:txBody>
          <a:bodyPr wrap="square" rtlCol="0">
            <a:spAutoFit/>
          </a:bodyPr>
          <a:lstStyle/>
          <a:p>
            <a:pPr algn="ctr"/>
            <a:r>
              <a:rPr lang="en-US" sz="2000" b="1" spc="300" dirty="0" smtClean="0">
                <a:ln w="0"/>
                <a:solidFill>
                  <a:srgbClr val="FF3CFC"/>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Positive</a:t>
            </a:r>
            <a:r>
              <a:rPr lang="en-US" sz="2000" b="1" spc="300" dirty="0">
                <a:ln w="0"/>
                <a:solidFill>
                  <a:srgbClr val="FF3CFC"/>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 </a:t>
            </a:r>
            <a:r>
              <a:rPr lang="en-US" sz="2000" b="1" spc="300" dirty="0" smtClean="0">
                <a:ln w="0"/>
                <a:solidFill>
                  <a:srgbClr val="FF3CFC"/>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Leads </a:t>
            </a:r>
            <a:r>
              <a:rPr lang="en-US" sz="2400" b="1" spc="300" dirty="0" smtClean="0">
                <a:ln w="0"/>
                <a:solidFill>
                  <a:srgbClr val="FF3CFC"/>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51%</a:t>
            </a:r>
            <a:endParaRPr lang="en-US" sz="2400" b="1" spc="300" dirty="0">
              <a:ln w="0"/>
              <a:solidFill>
                <a:srgbClr val="FF3CFC"/>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endParaRPr>
          </a:p>
        </p:txBody>
      </p:sp>
      <p:sp>
        <p:nvSpPr>
          <p:cNvPr id="14" name="TextBox 13"/>
          <p:cNvSpPr txBox="1"/>
          <p:nvPr/>
        </p:nvSpPr>
        <p:spPr>
          <a:xfrm>
            <a:off x="6388268" y="3110192"/>
            <a:ext cx="2565728" cy="461665"/>
          </a:xfrm>
          <a:prstGeom prst="rect">
            <a:avLst/>
          </a:prstGeom>
          <a:noFill/>
        </p:spPr>
        <p:txBody>
          <a:bodyPr wrap="square" rtlCol="0">
            <a:spAutoFit/>
          </a:bodyPr>
          <a:lstStyle/>
          <a:p>
            <a:pPr algn="ctr"/>
            <a:r>
              <a:rPr lang="en-US" sz="2000" b="1" dirty="0" smtClean="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rPr>
              <a:t>No Warning </a:t>
            </a:r>
            <a:r>
              <a:rPr lang="en-US" sz="2400" b="1" dirty="0" smtClean="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rPr>
              <a:t>32%</a:t>
            </a:r>
            <a:endParaRPr lang="en-US" sz="2400" b="1" dirty="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endParaRPr>
          </a:p>
        </p:txBody>
      </p:sp>
      <p:sp>
        <p:nvSpPr>
          <p:cNvPr id="15" name="TextBox 14"/>
          <p:cNvSpPr txBox="1"/>
          <p:nvPr/>
        </p:nvSpPr>
        <p:spPr>
          <a:xfrm>
            <a:off x="973418" y="4482487"/>
            <a:ext cx="1538199" cy="1384995"/>
          </a:xfrm>
          <a:prstGeom prst="rect">
            <a:avLst/>
          </a:prstGeom>
          <a:noFill/>
        </p:spPr>
        <p:txBody>
          <a:bodyPr wrap="square" rtlCol="0">
            <a:spAutoFit/>
          </a:bodyPr>
          <a:lstStyle/>
          <a:p>
            <a:pPr algn="ctr"/>
            <a:r>
              <a:rPr lang="en-US" sz="2000" b="1" dirty="0" smtClean="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rPr>
              <a:t>Negative</a:t>
            </a:r>
          </a:p>
          <a:p>
            <a:pPr algn="ctr"/>
            <a:r>
              <a:rPr lang="en-US" sz="2000" b="1" dirty="0" smtClean="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rPr>
              <a:t>Leads </a:t>
            </a:r>
          </a:p>
          <a:p>
            <a:pPr algn="ctr"/>
            <a:r>
              <a:rPr lang="en-US" sz="2400" b="1" dirty="0" smtClean="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rPr>
              <a:t>17%</a:t>
            </a:r>
          </a:p>
          <a:p>
            <a:pPr algn="ctr"/>
            <a:endParaRPr lang="en-US" sz="2000" b="1" dirty="0">
              <a:ln w="0"/>
              <a:solidFill>
                <a:srgbClr val="FF3CFC"/>
              </a:solidFill>
              <a:effectLst>
                <a:glow>
                  <a:schemeClr val="bg1"/>
                </a:glow>
                <a:outerShdw blurRad="38100" dist="19050" dir="2700000" algn="tl" rotWithShape="0">
                  <a:schemeClr val="dk1">
                    <a:alpha val="40000"/>
                  </a:schemeClr>
                </a:outerShdw>
              </a:effectLst>
              <a:latin typeface="Arial Hebrew" charset="-79"/>
              <a:ea typeface="Arial Hebrew" charset="-79"/>
              <a:cs typeface="Arial Hebrew" charset="-79"/>
            </a:endParaRPr>
          </a:p>
        </p:txBody>
      </p:sp>
      <p:sp>
        <p:nvSpPr>
          <p:cNvPr id="19" name="Oval 18"/>
          <p:cNvSpPr>
            <a:spLocks noChangeAspect="1"/>
          </p:cNvSpPr>
          <p:nvPr/>
        </p:nvSpPr>
        <p:spPr>
          <a:xfrm>
            <a:off x="3690531" y="3018752"/>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058326" y="2972139"/>
            <a:ext cx="2673403" cy="646331"/>
          </a:xfrm>
          <a:prstGeom prst="rect">
            <a:avLst/>
          </a:prstGeom>
          <a:noFill/>
        </p:spPr>
        <p:txBody>
          <a:bodyPr wrap="square" rtlCol="0">
            <a:spAutoFit/>
          </a:bodyPr>
          <a:lstStyle/>
          <a:p>
            <a:pPr algn="ctr"/>
            <a:r>
              <a:rPr lang="en-US" dirty="0" smtClean="0">
                <a:ln w="0"/>
                <a:solidFill>
                  <a:srgbClr val="FF0000"/>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Average</a:t>
            </a:r>
            <a:r>
              <a:rPr lang="en-US" smtClean="0">
                <a:ln w="0"/>
                <a:solidFill>
                  <a:srgbClr val="FF0000"/>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 </a:t>
            </a:r>
          </a:p>
          <a:p>
            <a:pPr algn="ctr"/>
            <a:r>
              <a:rPr lang="en-US" dirty="0" smtClean="0">
                <a:ln w="0"/>
                <a:solidFill>
                  <a:srgbClr val="FF0000"/>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rPr>
              <a:t>9 minutes</a:t>
            </a:r>
            <a:endParaRPr lang="en-US" dirty="0">
              <a:ln w="0"/>
              <a:solidFill>
                <a:srgbClr val="FF0000"/>
              </a:solidFill>
              <a:effectLst>
                <a:glow rad="127000">
                  <a:schemeClr val="tx1"/>
                </a:glow>
                <a:outerShdw blurRad="38100" dist="19050" dir="2700000" algn="tl" rotWithShape="0">
                  <a:schemeClr val="dk1">
                    <a:alpha val="40000"/>
                  </a:schemeClr>
                </a:outerShdw>
              </a:effectLst>
              <a:latin typeface="Arial Hebrew" charset="-79"/>
              <a:ea typeface="Arial Hebrew" charset="-79"/>
              <a:cs typeface="Arial Hebrew" charset="-79"/>
            </a:endParaRPr>
          </a:p>
        </p:txBody>
      </p:sp>
    </p:spTree>
    <p:extLst>
      <p:ext uri="{BB962C8B-B14F-4D97-AF65-F5344CB8AC3E}">
        <p14:creationId xmlns:p14="http://schemas.microsoft.com/office/powerpoint/2010/main" val="1240079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1837835"/>
            <a:ext cx="9144000" cy="141884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What factors characterize tornados with</a:t>
            </a:r>
          </a:p>
          <a:p>
            <a:pPr algn="ctr"/>
            <a:r>
              <a:rPr lang="en-US" sz="3200" b="1" dirty="0">
                <a:solidFill>
                  <a:schemeClr val="tx1"/>
                </a:solidFill>
              </a:rPr>
              <a:t>positive leads, negative leads, and no warnings?</a:t>
            </a:r>
            <a:endParaRPr lang="en-US" sz="4000" dirty="0">
              <a:solidFill>
                <a:schemeClr val="tx1"/>
              </a:solidFill>
            </a:endParaRPr>
          </a:p>
        </p:txBody>
      </p:sp>
    </p:spTree>
    <p:extLst>
      <p:ext uri="{BB962C8B-B14F-4D97-AF65-F5344CB8AC3E}">
        <p14:creationId xmlns:p14="http://schemas.microsoft.com/office/powerpoint/2010/main" val="694239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93900" y="0"/>
            <a:ext cx="5143500" cy="6858000"/>
          </a:xfrm>
          <a:prstGeom prst="rect">
            <a:avLst/>
          </a:prstGeom>
          <a:effectLst>
            <a:softEdge rad="127000"/>
          </a:effectLst>
        </p:spPr>
      </p:pic>
      <p:sp>
        <p:nvSpPr>
          <p:cNvPr id="7" name="TextBox 6"/>
          <p:cNvSpPr txBox="1"/>
          <p:nvPr/>
        </p:nvSpPr>
        <p:spPr>
          <a:xfrm>
            <a:off x="0" y="0"/>
            <a:ext cx="9144000" cy="3170099"/>
          </a:xfrm>
          <a:prstGeom prst="rect">
            <a:avLst/>
          </a:prstGeom>
          <a:gradFill>
            <a:gsLst>
              <a:gs pos="100000">
                <a:schemeClr val="tx1">
                  <a:alpha val="0"/>
                </a:schemeClr>
              </a:gs>
              <a:gs pos="0">
                <a:schemeClr val="tx1"/>
              </a:gs>
            </a:gsLst>
            <a:lin ang="5400000" scaled="1"/>
          </a:gradFill>
        </p:spPr>
        <p:txBody>
          <a:bodyPr wrap="square" rtlCol="0">
            <a:spAutoFit/>
          </a:bodyPr>
          <a:lstStyle/>
          <a:p>
            <a:pPr algn="ctr"/>
            <a:r>
              <a:rPr lang="en-US" sz="4000" b="1" spc="300" dirty="0" smtClean="0">
                <a:solidFill>
                  <a:schemeClr val="bg1"/>
                </a:solidFill>
                <a:effectLst>
                  <a:glow rad="127000">
                    <a:schemeClr val="tx1"/>
                  </a:glow>
                </a:effectLst>
              </a:rPr>
              <a:t>May 31, 2017</a:t>
            </a:r>
            <a:br>
              <a:rPr lang="en-US" sz="4000" b="1" spc="300" dirty="0" smtClean="0">
                <a:solidFill>
                  <a:schemeClr val="bg1"/>
                </a:solidFill>
                <a:effectLst>
                  <a:glow rad="127000">
                    <a:schemeClr val="tx1"/>
                  </a:glow>
                </a:effectLst>
              </a:rPr>
            </a:br>
            <a:r>
              <a:rPr lang="en-US" sz="4000" b="1" spc="300" dirty="0" smtClean="0">
                <a:solidFill>
                  <a:schemeClr val="bg1"/>
                </a:solidFill>
                <a:effectLst>
                  <a:glow rad="127000">
                    <a:schemeClr val="tx1"/>
                  </a:glow>
                </a:effectLst>
              </a:rPr>
              <a:t>Wappingers, NY Tornado</a:t>
            </a:r>
            <a:br>
              <a:rPr lang="en-US" sz="4000" b="1" spc="300" dirty="0" smtClean="0">
                <a:solidFill>
                  <a:schemeClr val="bg1"/>
                </a:solidFill>
                <a:effectLst>
                  <a:glow rad="127000">
                    <a:schemeClr val="tx1"/>
                  </a:glow>
                </a:effectLst>
              </a:rPr>
            </a:br>
            <a:endParaRPr lang="en-US" sz="4000" b="1" spc="300" dirty="0" smtClean="0">
              <a:solidFill>
                <a:schemeClr val="bg1"/>
              </a:solidFill>
              <a:effectLst>
                <a:glow rad="127000">
                  <a:schemeClr val="tx1"/>
                </a:glow>
              </a:effectLst>
            </a:endParaRPr>
          </a:p>
          <a:p>
            <a:pPr algn="ctr"/>
            <a:endParaRPr lang="en-US" sz="4000" b="1" spc="300" dirty="0" smtClean="0">
              <a:solidFill>
                <a:schemeClr val="bg1"/>
              </a:solidFill>
              <a:effectLst>
                <a:glow rad="127000">
                  <a:schemeClr val="tx1"/>
                </a:glow>
              </a:effectLst>
            </a:endParaRPr>
          </a:p>
          <a:p>
            <a:pPr algn="ctr"/>
            <a:endParaRPr lang="en-US" sz="4000" b="1" spc="300" dirty="0">
              <a:solidFill>
                <a:schemeClr val="bg1"/>
              </a:solidFill>
              <a:effectLst>
                <a:glow rad="127000">
                  <a:schemeClr val="tx1"/>
                </a:glow>
              </a:effectLst>
            </a:endParaRPr>
          </a:p>
        </p:txBody>
      </p:sp>
      <p:sp>
        <p:nvSpPr>
          <p:cNvPr id="8" name="TextBox 7"/>
          <p:cNvSpPr txBox="1"/>
          <p:nvPr/>
        </p:nvSpPr>
        <p:spPr>
          <a:xfrm>
            <a:off x="0" y="6424863"/>
            <a:ext cx="9144000" cy="338554"/>
          </a:xfrm>
          <a:prstGeom prst="rect">
            <a:avLst/>
          </a:prstGeom>
          <a:noFill/>
        </p:spPr>
        <p:txBody>
          <a:bodyPr wrap="square" rtlCol="0">
            <a:spAutoFit/>
          </a:bodyPr>
          <a:lstStyle/>
          <a:p>
            <a:pPr algn="ctr"/>
            <a:r>
              <a:rPr lang="en-US" sz="1600" dirty="0" smtClean="0">
                <a:solidFill>
                  <a:schemeClr val="bg1">
                    <a:alpha val="50000"/>
                  </a:schemeClr>
                </a:solidFill>
              </a:rPr>
              <a:t>Photo By </a:t>
            </a:r>
            <a:r>
              <a:rPr lang="en-US" sz="1600" dirty="0">
                <a:solidFill>
                  <a:schemeClr val="bg1">
                    <a:alpha val="50000"/>
                  </a:schemeClr>
                </a:solidFill>
              </a:rPr>
              <a:t>Breanna </a:t>
            </a:r>
            <a:r>
              <a:rPr lang="en-US" sz="1600" dirty="0" smtClean="0">
                <a:solidFill>
                  <a:schemeClr val="bg1">
                    <a:alpha val="50000"/>
                  </a:schemeClr>
                </a:solidFill>
              </a:rPr>
              <a:t>Winter via </a:t>
            </a:r>
            <a:r>
              <a:rPr lang="en-US" sz="1600" i="1" dirty="0" smtClean="0">
                <a:solidFill>
                  <a:schemeClr val="bg1">
                    <a:alpha val="50000"/>
                  </a:schemeClr>
                </a:solidFill>
              </a:rPr>
              <a:t>USAToday</a:t>
            </a:r>
            <a:endParaRPr lang="en-US" sz="1600" i="1" dirty="0">
              <a:solidFill>
                <a:schemeClr val="bg1">
                  <a:alpha val="50000"/>
                </a:schemeClr>
              </a:solidFill>
            </a:endParaRPr>
          </a:p>
        </p:txBody>
      </p:sp>
    </p:spTree>
    <p:extLst>
      <p:ext uri="{BB962C8B-B14F-4D97-AF65-F5344CB8AC3E}">
        <p14:creationId xmlns:p14="http://schemas.microsoft.com/office/powerpoint/2010/main" val="362816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 y="3820885"/>
          <a:ext cx="9144000" cy="2670592"/>
        </p:xfrm>
        <a:graphic>
          <a:graphicData uri="http://schemas.openxmlformats.org/drawingml/2006/table">
            <a:tbl>
              <a:tblPr firstRow="1" bandRow="1">
                <a:tableStyleId>{5C22544A-7EE6-4342-B048-85BDC9FD1C3A}</a:tableStyleId>
              </a:tblPr>
              <a:tblGrid>
                <a:gridCol w="4572000"/>
                <a:gridCol w="4572000"/>
              </a:tblGrid>
              <a:tr h="0">
                <a:tc grid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lang="en-US" sz="2400" b="1" dirty="0" smtClean="0">
                          <a:solidFill>
                            <a:schemeClr val="bg1"/>
                          </a:solidFill>
                          <a:latin typeface="Times" charset="0"/>
                          <a:ea typeface="Times" charset="0"/>
                          <a:cs typeface="Times" charset="0"/>
                        </a:rPr>
                        <a:t>Brotzge and Erickson (2008)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marL="0" indent="0" algn="ctr">
                        <a:buFont typeface="Arial" charset="0"/>
                        <a:buNone/>
                      </a:pPr>
                      <a:endParaRPr lang="en-US" sz="2400" baseline="0" dirty="0" smtClean="0"/>
                    </a:p>
                  </a:txBody>
                  <a:tcPr anchor="ctr"/>
                </a:tc>
              </a:tr>
              <a:tr h="2213392">
                <a:tc>
                  <a:txBody>
                    <a:bodyPr/>
                    <a:lstStyle/>
                    <a:p>
                      <a:pPr marL="0" indent="0" algn="ctr">
                        <a:buFont typeface="Arial" charset="0"/>
                        <a:buNone/>
                      </a:pPr>
                      <a:r>
                        <a:rPr lang="en-US" sz="2400" b="1" dirty="0" smtClean="0">
                          <a:solidFill>
                            <a:schemeClr val="bg1"/>
                          </a:solidFill>
                        </a:rPr>
                        <a:t>Intensity</a:t>
                      </a:r>
                    </a:p>
                    <a:p>
                      <a:pPr marL="0" indent="0" algn="ctr">
                        <a:buFont typeface="Arial" charset="0"/>
                        <a:buNone/>
                      </a:pPr>
                      <a:r>
                        <a:rPr lang="en-US" sz="2400" b="1" dirty="0" smtClean="0">
                          <a:solidFill>
                            <a:schemeClr val="bg1"/>
                          </a:solidFill>
                        </a:rPr>
                        <a:t>Region</a:t>
                      </a:r>
                      <a:r>
                        <a:rPr lang="en-US" sz="2400" b="1" baseline="0" dirty="0" smtClean="0">
                          <a:solidFill>
                            <a:schemeClr val="bg1"/>
                          </a:solidFill>
                        </a:rPr>
                        <a:t> / WFO Office</a:t>
                      </a:r>
                    </a:p>
                    <a:p>
                      <a:pPr marL="0" indent="0" algn="ctr">
                        <a:buFont typeface="Arial" charset="0"/>
                        <a:buNone/>
                      </a:pPr>
                      <a:r>
                        <a:rPr lang="en-US" sz="2400" b="1" baseline="0" dirty="0" smtClean="0">
                          <a:solidFill>
                            <a:schemeClr val="bg1"/>
                          </a:solidFill>
                        </a:rPr>
                        <a:t>Time of Day</a:t>
                      </a:r>
                    </a:p>
                    <a:p>
                      <a:pPr marL="0" indent="0" algn="ctr">
                        <a:buFont typeface="Arial" charset="0"/>
                        <a:buNone/>
                      </a:pPr>
                      <a:r>
                        <a:rPr lang="en-US" sz="2400" b="1" baseline="0" dirty="0" smtClean="0">
                          <a:solidFill>
                            <a:schemeClr val="bg1"/>
                          </a:solidFill>
                        </a:rPr>
                        <a:t>Month of Year</a:t>
                      </a:r>
                    </a:p>
                    <a:p>
                      <a:pPr marL="0" indent="0" algn="ctr">
                        <a:buFont typeface="Arial" charset="0"/>
                        <a:buNone/>
                      </a:pPr>
                      <a:r>
                        <a:rPr lang="en-US" sz="2400" b="1" baseline="0" dirty="0" smtClean="0">
                          <a:solidFill>
                            <a:schemeClr val="bg1"/>
                          </a:solidFill>
                        </a:rPr>
                        <a:t>Radar Morphology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lgn="ctr">
                        <a:buFont typeface="Arial" charset="0"/>
                        <a:buNone/>
                      </a:pPr>
                      <a:r>
                        <a:rPr lang="en-US" sz="2400" b="1" baseline="0" dirty="0" smtClean="0">
                          <a:solidFill>
                            <a:schemeClr val="bg1"/>
                          </a:solidFill>
                        </a:rPr>
                        <a:t>Distance from Radar</a:t>
                      </a:r>
                    </a:p>
                    <a:p>
                      <a:pPr marL="0" indent="0" algn="ctr">
                        <a:buFont typeface="Arial" charset="0"/>
                        <a:buNone/>
                      </a:pPr>
                      <a:r>
                        <a:rPr lang="en-US" sz="2400" b="1" baseline="0" dirty="0" smtClean="0">
                          <a:solidFill>
                            <a:schemeClr val="bg1"/>
                          </a:solidFill>
                        </a:rPr>
                        <a:t>County Population Density</a:t>
                      </a:r>
                    </a:p>
                    <a:p>
                      <a:pPr marL="0" indent="0" algn="ctr">
                        <a:buFont typeface="Arial" charset="0"/>
                        <a:buNone/>
                      </a:pPr>
                      <a:r>
                        <a:rPr lang="en-US" sz="2400" b="1" baseline="0" dirty="0" smtClean="0">
                          <a:solidFill>
                            <a:schemeClr val="bg1"/>
                          </a:solidFill>
                        </a:rPr>
                        <a:t>Daily Warning Number</a:t>
                      </a:r>
                    </a:p>
                    <a:p>
                      <a:pPr marL="0" indent="0" algn="ctr">
                        <a:buFont typeface="Arial" charset="0"/>
                        <a:buNone/>
                      </a:pPr>
                      <a:r>
                        <a:rPr lang="en-US" sz="2400" b="1" baseline="0" dirty="0" smtClean="0">
                          <a:solidFill>
                            <a:schemeClr val="bg1"/>
                          </a:solidFill>
                        </a:rPr>
                        <a:t>Hourly Warning Number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1" name="Rectangle 10"/>
          <p:cNvSpPr/>
          <p:nvPr/>
        </p:nvSpPr>
        <p:spPr>
          <a:xfrm>
            <a:off x="0" y="1837835"/>
            <a:ext cx="9144000" cy="141884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What factors characterize tornados with</a:t>
            </a:r>
          </a:p>
          <a:p>
            <a:pPr algn="ctr"/>
            <a:r>
              <a:rPr lang="en-US" sz="3200" b="1" dirty="0">
                <a:solidFill>
                  <a:schemeClr val="tx1"/>
                </a:solidFill>
              </a:rPr>
              <a:t>positive leads, negative leads, and no warnings?</a:t>
            </a:r>
            <a:endParaRPr lang="en-US" sz="4000" dirty="0">
              <a:solidFill>
                <a:schemeClr val="tx1"/>
              </a:solidFill>
            </a:endParaRPr>
          </a:p>
        </p:txBody>
      </p:sp>
    </p:spTree>
    <p:extLst>
      <p:ext uri="{BB962C8B-B14F-4D97-AF65-F5344CB8AC3E}">
        <p14:creationId xmlns:p14="http://schemas.microsoft.com/office/powerpoint/2010/main" val="1519440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3161347"/>
              </p:ext>
            </p:extLst>
          </p:nvPr>
        </p:nvGraphicFramePr>
        <p:xfrm>
          <a:off x="-1" y="3820885"/>
          <a:ext cx="9144000" cy="2670592"/>
        </p:xfrm>
        <a:graphic>
          <a:graphicData uri="http://schemas.openxmlformats.org/drawingml/2006/table">
            <a:tbl>
              <a:tblPr firstRow="1" bandRow="1">
                <a:tableStyleId>{5C22544A-7EE6-4342-B048-85BDC9FD1C3A}</a:tableStyleId>
              </a:tblPr>
              <a:tblGrid>
                <a:gridCol w="4572000"/>
                <a:gridCol w="4572000"/>
              </a:tblGrid>
              <a:tr h="0">
                <a:tc grid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lang="en-US" sz="2400" b="1" dirty="0" smtClean="0">
                          <a:solidFill>
                            <a:schemeClr val="bg1"/>
                          </a:solidFill>
                          <a:latin typeface="Times" charset="0"/>
                          <a:ea typeface="Times" charset="0"/>
                          <a:cs typeface="Times" charset="0"/>
                        </a:rPr>
                        <a:t>Brotzge and Erickson (2008)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marL="0" indent="0" algn="ctr">
                        <a:buFont typeface="Arial" charset="0"/>
                        <a:buNone/>
                      </a:pPr>
                      <a:endParaRPr lang="en-US" sz="2400" baseline="0" dirty="0" smtClean="0"/>
                    </a:p>
                  </a:txBody>
                  <a:tcPr anchor="ctr"/>
                </a:tc>
              </a:tr>
              <a:tr h="2213392">
                <a:tc>
                  <a:txBody>
                    <a:bodyPr/>
                    <a:lstStyle/>
                    <a:p>
                      <a:pPr marL="0" indent="0" algn="ctr">
                        <a:buFont typeface="Arial" charset="0"/>
                        <a:buNone/>
                      </a:pPr>
                      <a:r>
                        <a:rPr lang="en-US" sz="2800" b="1" dirty="0" smtClean="0">
                          <a:solidFill>
                            <a:schemeClr val="tx1"/>
                          </a:solidFill>
                          <a:effectLst>
                            <a:glow rad="127000">
                              <a:srgbClr val="FFFF00"/>
                            </a:glow>
                          </a:effectLst>
                        </a:rPr>
                        <a:t>Intensity</a:t>
                      </a:r>
                    </a:p>
                    <a:p>
                      <a:pPr marL="0" indent="0" algn="ctr">
                        <a:buFont typeface="Arial" charset="0"/>
                        <a:buNone/>
                      </a:pPr>
                      <a:r>
                        <a:rPr lang="en-US" sz="2400" b="1" dirty="0" smtClean="0">
                          <a:solidFill>
                            <a:schemeClr val="bg1"/>
                          </a:solidFill>
                        </a:rPr>
                        <a:t>Region</a:t>
                      </a:r>
                      <a:r>
                        <a:rPr lang="en-US" sz="2400" b="1" baseline="0" dirty="0" smtClean="0">
                          <a:solidFill>
                            <a:schemeClr val="bg1"/>
                          </a:solidFill>
                        </a:rPr>
                        <a:t> / WFO Office</a:t>
                      </a:r>
                    </a:p>
                    <a:p>
                      <a:pPr marL="0" indent="0" algn="ctr">
                        <a:buFont typeface="Arial" charset="0"/>
                        <a:buNone/>
                      </a:pPr>
                      <a:r>
                        <a:rPr lang="en-US" sz="2400" b="1" baseline="0" dirty="0" smtClean="0">
                          <a:solidFill>
                            <a:schemeClr val="bg1"/>
                          </a:solidFill>
                        </a:rPr>
                        <a:t>Time of Day</a:t>
                      </a:r>
                    </a:p>
                    <a:p>
                      <a:pPr marL="0" indent="0" algn="ctr">
                        <a:buFont typeface="Arial" charset="0"/>
                        <a:buNone/>
                      </a:pPr>
                      <a:r>
                        <a:rPr lang="en-US" sz="2400" b="1" baseline="0" dirty="0" smtClean="0">
                          <a:solidFill>
                            <a:schemeClr val="bg1"/>
                          </a:solidFill>
                        </a:rPr>
                        <a:t>Month of Year</a:t>
                      </a:r>
                      <a:br>
                        <a:rPr lang="en-US" sz="2400" b="1" baseline="0" dirty="0" smtClean="0">
                          <a:solidFill>
                            <a:schemeClr val="bg1"/>
                          </a:solidFill>
                        </a:rPr>
                      </a:br>
                      <a:r>
                        <a:rPr lang="en-US" sz="2800" b="1" baseline="0" dirty="0" smtClean="0">
                          <a:solidFill>
                            <a:schemeClr val="tx1"/>
                          </a:solidFill>
                          <a:effectLst>
                            <a:glow rad="127000">
                              <a:srgbClr val="FFFF00"/>
                            </a:glow>
                          </a:effectLst>
                        </a:rPr>
                        <a:t>Radar Morphology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lgn="ctr">
                        <a:buFont typeface="Arial" charset="0"/>
                        <a:buNone/>
                      </a:pPr>
                      <a:r>
                        <a:rPr lang="en-US" sz="2400" b="1" baseline="0" dirty="0" smtClean="0">
                          <a:solidFill>
                            <a:schemeClr val="bg1"/>
                          </a:solidFill>
                        </a:rPr>
                        <a:t>Distance from Radar</a:t>
                      </a:r>
                    </a:p>
                    <a:p>
                      <a:pPr marL="0" indent="0" algn="ctr">
                        <a:buFont typeface="Arial" charset="0"/>
                        <a:buNone/>
                      </a:pPr>
                      <a:r>
                        <a:rPr lang="en-US" sz="2400" b="1" baseline="0" dirty="0" smtClean="0">
                          <a:solidFill>
                            <a:schemeClr val="bg1"/>
                          </a:solidFill>
                        </a:rPr>
                        <a:t>County Population Density</a:t>
                      </a:r>
                    </a:p>
                    <a:p>
                      <a:pPr marL="0" indent="0" algn="ctr">
                        <a:buFont typeface="Arial" charset="0"/>
                        <a:buNone/>
                      </a:pPr>
                      <a:r>
                        <a:rPr lang="en-US" sz="2800" b="1" baseline="0" dirty="0" smtClean="0">
                          <a:solidFill>
                            <a:schemeClr val="tx1"/>
                          </a:solidFill>
                          <a:effectLst>
                            <a:glow rad="127000">
                              <a:srgbClr val="FFFF00"/>
                            </a:glow>
                          </a:effectLst>
                        </a:rPr>
                        <a:t>Daily Storm Order</a:t>
                      </a:r>
                    </a:p>
                    <a:p>
                      <a:pPr marL="0" indent="0" algn="ctr">
                        <a:buFont typeface="Arial" charset="0"/>
                        <a:buNone/>
                      </a:pPr>
                      <a:r>
                        <a:rPr lang="en-US" sz="2400" b="1" baseline="0" dirty="0" smtClean="0">
                          <a:solidFill>
                            <a:schemeClr val="bg1"/>
                          </a:solidFill>
                        </a:rPr>
                        <a:t>Hourly Warning Number</a:t>
                      </a:r>
                    </a:p>
                    <a:p>
                      <a:pPr marL="0" indent="0" algn="ctr">
                        <a:buFont typeface="Arial" charset="0"/>
                        <a:buNone/>
                      </a:pPr>
                      <a:endParaRPr lang="en-US" sz="2800" b="1" baseline="0" dirty="0" smtClean="0">
                        <a:solidFill>
                          <a:schemeClr val="tx1"/>
                        </a:solidFill>
                        <a:effectLst>
                          <a:glow rad="127000">
                            <a:srgbClr val="FFFF00"/>
                          </a:glow>
                        </a:effectLs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1" name="Rectangle 10"/>
          <p:cNvSpPr/>
          <p:nvPr/>
        </p:nvSpPr>
        <p:spPr>
          <a:xfrm>
            <a:off x="0" y="1837835"/>
            <a:ext cx="9144000" cy="141884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What factors characterize tornados with</a:t>
            </a:r>
          </a:p>
          <a:p>
            <a:pPr algn="ctr"/>
            <a:r>
              <a:rPr lang="en-US" sz="3200" b="1" dirty="0">
                <a:solidFill>
                  <a:schemeClr val="tx1"/>
                </a:solidFill>
              </a:rPr>
              <a:t>positive leads, negative leads, and no warnings?</a:t>
            </a:r>
            <a:endParaRPr lang="en-US" sz="4000" dirty="0">
              <a:solidFill>
                <a:schemeClr val="tx1"/>
              </a:solidFill>
            </a:endParaRPr>
          </a:p>
        </p:txBody>
      </p:sp>
    </p:spTree>
    <p:extLst>
      <p:ext uri="{BB962C8B-B14F-4D97-AF65-F5344CB8AC3E}">
        <p14:creationId xmlns:p14="http://schemas.microsoft.com/office/powerpoint/2010/main" val="10200692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761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Intensity</a:t>
            </a:r>
            <a:endParaRPr lang="en-US" dirty="0">
              <a:solidFill>
                <a:schemeClr val="tx1"/>
              </a:solidFill>
            </a:endParaRPr>
          </a:p>
        </p:txBody>
      </p:sp>
    </p:spTree>
    <p:extLst>
      <p:ext uri="{BB962C8B-B14F-4D97-AF65-F5344CB8AC3E}">
        <p14:creationId xmlns:p14="http://schemas.microsoft.com/office/powerpoint/2010/main" val="1665934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761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Stacked Intensity Distribution</a:t>
            </a:r>
            <a:endParaRPr lang="en-US" dirty="0">
              <a:solidFill>
                <a:schemeClr val="tx1"/>
              </a:solidFill>
            </a:endParaRPr>
          </a:p>
        </p:txBody>
      </p:sp>
      <p:graphicFrame>
        <p:nvGraphicFramePr>
          <p:cNvPr id="7" name="Chart 6"/>
          <p:cNvGraphicFramePr>
            <a:graphicFrameLocks/>
          </p:cNvGraphicFramePr>
          <p:nvPr>
            <p:extLst/>
          </p:nvPr>
        </p:nvGraphicFramePr>
        <p:xfrm>
          <a:off x="0" y="676133"/>
          <a:ext cx="9144000" cy="62260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nvPr>
        </p:nvGraphicFramePr>
        <p:xfrm>
          <a:off x="0" y="677961"/>
          <a:ext cx="9144000" cy="62260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0338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spTree>
    <p:extLst>
      <p:ext uri="{BB962C8B-B14F-4D97-AF65-F5344CB8AC3E}">
        <p14:creationId xmlns:p14="http://schemas.microsoft.com/office/powerpoint/2010/main" val="2021450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438530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936808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797569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652894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836030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
            <a:ext cx="9144000" cy="6520873"/>
          </a:xfrm>
          <a:prstGeom prst="rect">
            <a:avLst/>
          </a:prstGeom>
        </p:spPr>
      </p:pic>
      <p:sp>
        <p:nvSpPr>
          <p:cNvPr id="7" name="TextBox 6"/>
          <p:cNvSpPr txBox="1"/>
          <p:nvPr/>
        </p:nvSpPr>
        <p:spPr>
          <a:xfrm>
            <a:off x="3915258" y="3648157"/>
            <a:ext cx="1555531"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Touchdown</a:t>
            </a:r>
            <a:endParaRPr lang="en-US" sz="2000" b="1" dirty="0">
              <a:solidFill>
                <a:schemeClr val="bg1"/>
              </a:solidFill>
              <a:effectLst>
                <a:glow rad="127000">
                  <a:schemeClr val="tx1"/>
                </a:glow>
              </a:effectLst>
            </a:endParaRPr>
          </a:p>
        </p:txBody>
      </p:sp>
      <p:sp>
        <p:nvSpPr>
          <p:cNvPr id="11" name="TextBox 10"/>
          <p:cNvSpPr txBox="1"/>
          <p:nvPr/>
        </p:nvSpPr>
        <p:spPr>
          <a:xfrm>
            <a:off x="2063387" y="6091185"/>
            <a:ext cx="2517073"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Dutchess Co. Airport</a:t>
            </a:r>
            <a:endParaRPr lang="en-US" sz="2000" b="1" dirty="0">
              <a:solidFill>
                <a:schemeClr val="bg1"/>
              </a:solidFill>
              <a:effectLst>
                <a:glow rad="127000">
                  <a:schemeClr val="tx1"/>
                </a:glow>
              </a:effectLst>
            </a:endParaRPr>
          </a:p>
        </p:txBody>
      </p:sp>
      <p:sp>
        <p:nvSpPr>
          <p:cNvPr id="12" name="TextBox 11"/>
          <p:cNvSpPr txBox="1"/>
          <p:nvPr/>
        </p:nvSpPr>
        <p:spPr>
          <a:xfrm>
            <a:off x="-157558" y="958580"/>
            <a:ext cx="2517073" cy="646331"/>
          </a:xfrm>
          <a:prstGeom prst="rect">
            <a:avLst/>
          </a:prstGeom>
          <a:noFill/>
        </p:spPr>
        <p:txBody>
          <a:bodyPr wrap="square" rtlCol="0">
            <a:spAutoFit/>
          </a:bodyPr>
          <a:lstStyle/>
          <a:p>
            <a:pPr algn="ctr"/>
            <a:r>
              <a:rPr lang="en-US" b="1" dirty="0" smtClean="0">
                <a:solidFill>
                  <a:schemeClr val="bg1"/>
                </a:solidFill>
                <a:effectLst>
                  <a:glow rad="127000">
                    <a:schemeClr val="tx1"/>
                  </a:glow>
                </a:effectLst>
              </a:rPr>
              <a:t>City of Poughkeepsie</a:t>
            </a:r>
          </a:p>
          <a:p>
            <a:pPr algn="ctr"/>
            <a:r>
              <a:rPr lang="en-US" b="1" dirty="0" smtClean="0">
                <a:solidFill>
                  <a:schemeClr val="bg1"/>
                </a:solidFill>
                <a:effectLst>
                  <a:glow rad="127000">
                    <a:schemeClr val="tx1"/>
                  </a:glow>
                </a:effectLst>
              </a:rPr>
              <a:t>(Four miles NW)</a:t>
            </a:r>
            <a:endParaRPr lang="en-US" b="1" dirty="0">
              <a:solidFill>
                <a:schemeClr val="bg1"/>
              </a:solidFill>
              <a:effectLst>
                <a:glow rad="127000">
                  <a:schemeClr val="tx1"/>
                </a:glow>
              </a:effectLst>
            </a:endParaRPr>
          </a:p>
        </p:txBody>
      </p:sp>
      <p:sp>
        <p:nvSpPr>
          <p:cNvPr id="13" name="Down Arrow 12"/>
          <p:cNvSpPr/>
          <p:nvPr/>
        </p:nvSpPr>
        <p:spPr>
          <a:xfrm rot="9479904">
            <a:off x="745715" y="227963"/>
            <a:ext cx="270570" cy="766811"/>
          </a:xfrm>
          <a:prstGeom prst="downArrow">
            <a:avLst>
              <a:gd name="adj1" fmla="val 50000"/>
              <a:gd name="adj2" fmla="val 109741"/>
            </a:avLst>
          </a:prstGeom>
          <a:solidFill>
            <a:schemeClr val="bg1"/>
          </a:soli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a:spLocks noChangeAspect="1"/>
          </p:cNvSpPr>
          <p:nvPr/>
        </p:nvSpPr>
        <p:spPr>
          <a:xfrm>
            <a:off x="4464422" y="3214288"/>
            <a:ext cx="457200" cy="457200"/>
          </a:xfrm>
          <a:prstGeom prst="donu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156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18" t="29717" r="10718" b="36564"/>
          <a:stretch/>
        </p:blipFill>
        <p:spPr>
          <a:xfrm>
            <a:off x="184897" y="4613728"/>
            <a:ext cx="1995633" cy="2100020"/>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738376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643" t="28393" r="42326" b="36079"/>
          <a:stretch/>
        </p:blipFill>
        <p:spPr>
          <a:xfrm>
            <a:off x="2351697" y="4613728"/>
            <a:ext cx="2514148" cy="2094149"/>
          </a:xfrm>
          <a:prstGeom prst="rect">
            <a:avLst/>
          </a:prstGeom>
          <a:effectLst>
            <a:softEdge rad="63500"/>
          </a:effectLst>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18" t="29717" r="10718" b="36564"/>
          <a:stretch/>
        </p:blipFill>
        <p:spPr>
          <a:xfrm>
            <a:off x="184897" y="4613728"/>
            <a:ext cx="1995633" cy="2100020"/>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345448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643" t="28393" r="42326" b="36079"/>
          <a:stretch/>
        </p:blipFill>
        <p:spPr>
          <a:xfrm>
            <a:off x="2351697" y="4613728"/>
            <a:ext cx="2514148" cy="2094149"/>
          </a:xfrm>
          <a:prstGeom prst="rect">
            <a:avLst/>
          </a:prstGeom>
          <a:effectLst>
            <a:softEdge rad="63500"/>
          </a:effectLst>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64615" r="77057" b="1761"/>
          <a:stretch/>
        </p:blipFill>
        <p:spPr>
          <a:xfrm>
            <a:off x="4951428" y="4613728"/>
            <a:ext cx="1791041" cy="2094149"/>
          </a:xfrm>
          <a:prstGeom prst="rect">
            <a:avLst/>
          </a:prstGeom>
          <a:effectLst>
            <a:softEdge rad="63500"/>
          </a:effectLst>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18" t="29717" r="10718" b="36564"/>
          <a:stretch/>
        </p:blipFill>
        <p:spPr>
          <a:xfrm>
            <a:off x="184897" y="4613728"/>
            <a:ext cx="1995633" cy="2100020"/>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66528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643" t="28393" r="42326" b="36079"/>
          <a:stretch/>
        </p:blipFill>
        <p:spPr>
          <a:xfrm>
            <a:off x="2351697" y="4613728"/>
            <a:ext cx="2514148" cy="2094149"/>
          </a:xfrm>
          <a:prstGeom prst="rect">
            <a:avLst/>
          </a:prstGeom>
          <a:effectLst>
            <a:softEdge rad="63500"/>
          </a:effectLst>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64615" r="77057" b="1761"/>
          <a:stretch/>
        </p:blipFill>
        <p:spPr>
          <a:xfrm>
            <a:off x="4951428" y="4613728"/>
            <a:ext cx="1791041" cy="2094149"/>
          </a:xfrm>
          <a:prstGeom prst="rect">
            <a:avLst/>
          </a:prstGeom>
          <a:effectLst>
            <a:softEdge rad="63500"/>
          </a:effectLst>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9129" t="64614" r="43097" b="1761"/>
          <a:stretch/>
        </p:blipFill>
        <p:spPr>
          <a:xfrm>
            <a:off x="6828053" y="4613728"/>
            <a:ext cx="2168142" cy="2094149"/>
          </a:xfrm>
          <a:prstGeom prst="rect">
            <a:avLst/>
          </a:prstGeom>
          <a:effectLst>
            <a:softEdge rad="63500"/>
          </a:effectLst>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18" t="29717" r="10718" b="36564"/>
          <a:stretch/>
        </p:blipFill>
        <p:spPr>
          <a:xfrm>
            <a:off x="184897" y="4613728"/>
            <a:ext cx="1995633" cy="2100020"/>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6949936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643" t="28393" r="42326" b="36079"/>
          <a:stretch/>
        </p:blipFill>
        <p:spPr>
          <a:xfrm>
            <a:off x="2351697" y="4613728"/>
            <a:ext cx="2514148" cy="2094149"/>
          </a:xfrm>
          <a:prstGeom prst="rect">
            <a:avLst/>
          </a:prstGeom>
          <a:effectLst>
            <a:softEdge rad="63500"/>
          </a:effectLst>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64615" r="77057" b="1761"/>
          <a:stretch/>
        </p:blipFill>
        <p:spPr>
          <a:xfrm>
            <a:off x="4951428" y="4613728"/>
            <a:ext cx="1791041" cy="2094149"/>
          </a:xfrm>
          <a:prstGeom prst="rect">
            <a:avLst/>
          </a:prstGeom>
          <a:effectLst>
            <a:softEdge rad="63500"/>
          </a:effectLst>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9129" t="64614" r="43097" b="1761"/>
          <a:stretch/>
        </p:blipFill>
        <p:spPr>
          <a:xfrm>
            <a:off x="6828053" y="4613728"/>
            <a:ext cx="2168142" cy="2094149"/>
          </a:xfrm>
          <a:prstGeom prst="rect">
            <a:avLst/>
          </a:prstGeom>
          <a:effectLst>
            <a:softEdge rad="63500"/>
          </a:effectLst>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0668" t="65361" r="9255" b="1013"/>
          <a:stretch/>
        </p:blipFill>
        <p:spPr>
          <a:xfrm>
            <a:off x="184715" y="2633669"/>
            <a:ext cx="2058032" cy="1835600"/>
          </a:xfrm>
          <a:prstGeom prst="rect">
            <a:avLst/>
          </a:prstGeom>
          <a:effectLst>
            <a:softEdge rad="63500"/>
          </a:effectLst>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18" t="29717" r="10718" b="36564"/>
          <a:stretch/>
        </p:blipFill>
        <p:spPr>
          <a:xfrm>
            <a:off x="184897" y="4613728"/>
            <a:ext cx="1995633" cy="2100020"/>
          </a:xfrm>
          <a:prstGeom prst="rect">
            <a:avLst/>
          </a:prstGeom>
          <a:effectLst>
            <a:softEdge rad="63500"/>
          </a:effectLst>
        </p:spPr>
      </p:pic>
      <p:sp>
        <p:nvSpPr>
          <p:cNvPr id="15" name="TextBox 14"/>
          <p:cNvSpPr txBox="1"/>
          <p:nvPr/>
        </p:nvSpPr>
        <p:spPr>
          <a:xfrm>
            <a:off x="2279374" y="2594223"/>
            <a:ext cx="6880934"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over the 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52194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76528" b="71711"/>
          <a:stretch/>
        </p:blipFill>
        <p:spPr>
          <a:xfrm>
            <a:off x="7311656" y="751941"/>
            <a:ext cx="1832344" cy="1761769"/>
          </a:xfrm>
          <a:prstGeom prst="rect">
            <a:avLst/>
          </a:prstGeom>
          <a:effectLst>
            <a:softEdge rad="63500"/>
          </a:effectLst>
        </p:spPr>
      </p:pic>
      <p:sp>
        <p:nvSpPr>
          <p:cNvPr id="4" name="Rectangle 3"/>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Morphology</a:t>
            </a:r>
            <a:endParaRPr lang="en-US"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483" r="42888" b="72219"/>
          <a:stretch/>
        </p:blipFill>
        <p:spPr>
          <a:xfrm>
            <a:off x="4927614" y="751941"/>
            <a:ext cx="2037258" cy="1761768"/>
          </a:xfrm>
          <a:prstGeom prst="rect">
            <a:avLst/>
          </a:prstGeom>
          <a:effectLst>
            <a:softEdge rad="63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739" r="11512" b="71711"/>
          <a:stretch/>
        </p:blipFill>
        <p:spPr>
          <a:xfrm>
            <a:off x="2180530" y="751941"/>
            <a:ext cx="2400301" cy="1761768"/>
          </a:xfrm>
          <a:prstGeom prst="rect">
            <a:avLst/>
          </a:prstGeom>
          <a:effectLst>
            <a:softEdge rad="63500"/>
          </a:effectLst>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4957" r="76302" b="35660"/>
          <a:stretch/>
        </p:blipFill>
        <p:spPr>
          <a:xfrm>
            <a:off x="184715" y="751941"/>
            <a:ext cx="1781100" cy="1761768"/>
          </a:xfrm>
          <a:prstGeom prst="rect">
            <a:avLst/>
          </a:prstGeom>
          <a:effectLst>
            <a:softEdge rad="63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643" t="28393" r="42326" b="36079"/>
          <a:stretch/>
        </p:blipFill>
        <p:spPr>
          <a:xfrm>
            <a:off x="2351697" y="4613728"/>
            <a:ext cx="2514148" cy="2094149"/>
          </a:xfrm>
          <a:prstGeom prst="rect">
            <a:avLst/>
          </a:prstGeom>
          <a:effectLst>
            <a:softEdge rad="63500"/>
          </a:effectLst>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64615" r="77057" b="1761"/>
          <a:stretch/>
        </p:blipFill>
        <p:spPr>
          <a:xfrm>
            <a:off x="4951428" y="4613728"/>
            <a:ext cx="1791041" cy="2094149"/>
          </a:xfrm>
          <a:prstGeom prst="rect">
            <a:avLst/>
          </a:prstGeom>
          <a:effectLst>
            <a:softEdge rad="63500"/>
          </a:effectLst>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9129" t="64614" r="43097" b="1761"/>
          <a:stretch/>
        </p:blipFill>
        <p:spPr>
          <a:xfrm>
            <a:off x="6828053" y="4613728"/>
            <a:ext cx="2168142" cy="2094149"/>
          </a:xfrm>
          <a:prstGeom prst="rect">
            <a:avLst/>
          </a:prstGeom>
          <a:effectLst>
            <a:softEdge rad="63500"/>
          </a:effectLst>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718" t="29717" r="10718" b="36564"/>
          <a:stretch/>
        </p:blipFill>
        <p:spPr>
          <a:xfrm>
            <a:off x="184897" y="4613728"/>
            <a:ext cx="1995633" cy="2100020"/>
          </a:xfrm>
          <a:prstGeom prst="rect">
            <a:avLst/>
          </a:prstGeom>
          <a:effectLst>
            <a:softEdge rad="63500"/>
          </a:effectLst>
        </p:spPr>
      </p:pic>
      <p:sp>
        <p:nvSpPr>
          <p:cNvPr id="15" name="TextBox 14"/>
          <p:cNvSpPr txBox="1"/>
          <p:nvPr/>
        </p:nvSpPr>
        <p:spPr>
          <a:xfrm>
            <a:off x="0" y="2594223"/>
            <a:ext cx="9160308" cy="1938992"/>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“Spring </a:t>
            </a:r>
            <a:r>
              <a:rPr lang="en-US" sz="2400" b="1" dirty="0">
                <a:solidFill>
                  <a:schemeClr val="bg1"/>
                </a:solidFill>
                <a:latin typeface="Times" charset="0"/>
                <a:ea typeface="Times" charset="0"/>
                <a:cs typeface="Times" charset="0"/>
              </a:rPr>
              <a:t>and Summer Severe Weather Reports </a:t>
            </a:r>
            <a:r>
              <a:rPr lang="en-US" sz="2400" b="1" dirty="0" smtClean="0">
                <a:solidFill>
                  <a:schemeClr val="bg1"/>
                </a:solidFill>
                <a:latin typeface="Times" charset="0"/>
                <a:ea typeface="Times" charset="0"/>
                <a:cs typeface="Times" charset="0"/>
              </a:rPr>
              <a:t>over</a:t>
            </a:r>
          </a:p>
          <a:p>
            <a:pPr algn="ctr"/>
            <a:r>
              <a:rPr lang="en-US" sz="2400" b="1" dirty="0" smtClean="0">
                <a:solidFill>
                  <a:schemeClr val="bg1"/>
                </a:solidFill>
                <a:latin typeface="Times" charset="0"/>
                <a:ea typeface="Times" charset="0"/>
                <a:cs typeface="Times" charset="0"/>
              </a:rPr>
              <a:t>the </a:t>
            </a:r>
            <a:r>
              <a:rPr lang="en-US" sz="2400" b="1" dirty="0">
                <a:solidFill>
                  <a:schemeClr val="bg1"/>
                </a:solidFill>
                <a:latin typeface="Times" charset="0"/>
                <a:ea typeface="Times" charset="0"/>
                <a:cs typeface="Times" charset="0"/>
              </a:rPr>
              <a:t>Midwest as a Function of Convective </a:t>
            </a:r>
            <a:r>
              <a:rPr lang="en-US" sz="2400" b="1" dirty="0" smtClean="0">
                <a:solidFill>
                  <a:schemeClr val="bg1"/>
                </a:solidFill>
                <a:latin typeface="Times" charset="0"/>
                <a:ea typeface="Times" charset="0"/>
                <a:cs typeface="Times" charset="0"/>
              </a:rPr>
              <a:t>Mode:</a:t>
            </a:r>
          </a:p>
          <a:p>
            <a:pPr algn="ctr"/>
            <a:r>
              <a:rPr lang="en-US" sz="2400" b="1" dirty="0" smtClean="0">
                <a:solidFill>
                  <a:schemeClr val="bg1"/>
                </a:solidFill>
                <a:latin typeface="Times" charset="0"/>
                <a:ea typeface="Times" charset="0"/>
                <a:cs typeface="Times" charset="0"/>
              </a:rPr>
              <a:t>A </a:t>
            </a:r>
            <a:r>
              <a:rPr lang="en-US" sz="2400" b="1" dirty="0">
                <a:solidFill>
                  <a:schemeClr val="bg1"/>
                </a:solidFill>
                <a:latin typeface="Times" charset="0"/>
                <a:ea typeface="Times" charset="0"/>
                <a:cs typeface="Times" charset="0"/>
              </a:rPr>
              <a:t>Preliminary </a:t>
            </a:r>
            <a:r>
              <a:rPr lang="en-US" sz="2400" b="1" dirty="0" smtClean="0">
                <a:solidFill>
                  <a:schemeClr val="bg1"/>
                </a:solidFill>
                <a:latin typeface="Times" charset="0"/>
                <a:ea typeface="Times" charset="0"/>
                <a:cs typeface="Times" charset="0"/>
              </a:rPr>
              <a:t>Study”</a:t>
            </a:r>
          </a:p>
          <a:p>
            <a:pPr algn="ctr"/>
            <a:endParaRPr lang="en-US" sz="2400" b="1" dirty="0" smtClean="0">
              <a:solidFill>
                <a:schemeClr val="bg1"/>
              </a:solidFill>
              <a:latin typeface="Times" charset="0"/>
              <a:ea typeface="Times" charset="0"/>
              <a:cs typeface="Times" charset="0"/>
            </a:endParaRPr>
          </a:p>
          <a:p>
            <a:pPr algn="ctr"/>
            <a:r>
              <a:rPr lang="en-US" sz="2400" b="1" dirty="0" smtClean="0">
                <a:solidFill>
                  <a:schemeClr val="bg1"/>
                </a:solidFill>
                <a:latin typeface="Times" charset="0"/>
                <a:ea typeface="Times" charset="0"/>
                <a:cs typeface="Times" charset="0"/>
              </a:rPr>
              <a:t>Gallus et al.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732672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035950236"/>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6834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1745918"/>
              </p:ext>
            </p:extLst>
          </p:nvPr>
        </p:nvGraphicFramePr>
        <p:xfrm>
          <a:off x="0" y="-7258"/>
          <a:ext cx="9144000" cy="68652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98427630"/>
              </p:ext>
            </p:extLst>
          </p:nvPr>
        </p:nvGraphicFramePr>
        <p:xfrm>
          <a:off x="0" y="-7259"/>
          <a:ext cx="9144000" cy="68652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111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7500"/>
          <a:stretch/>
        </p:blipFill>
        <p:spPr>
          <a:xfrm>
            <a:off x="101600" y="0"/>
            <a:ext cx="6095783" cy="4229100"/>
          </a:xfrm>
          <a:prstGeom prst="rect">
            <a:avLst/>
          </a:prstGeom>
          <a:effectLst>
            <a:softEdge rad="254000"/>
          </a:effectLst>
        </p:spPr>
      </p:pic>
    </p:spTree>
    <p:extLst>
      <p:ext uri="{BB962C8B-B14F-4D97-AF65-F5344CB8AC3E}">
        <p14:creationId xmlns:p14="http://schemas.microsoft.com/office/powerpoint/2010/main" val="8474582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500"/>
          <a:stretch/>
        </p:blipFill>
        <p:spPr>
          <a:xfrm>
            <a:off x="101600" y="0"/>
            <a:ext cx="6095783" cy="4229100"/>
          </a:xfrm>
          <a:prstGeom prst="rect">
            <a:avLst/>
          </a:prstGeom>
          <a:effectLst>
            <a:softEdge rad="254000"/>
          </a:effectLst>
        </p:spPr>
      </p:pic>
      <p:pic>
        <p:nvPicPr>
          <p:cNvPr id="17" name="Picture 16"/>
          <p:cNvPicPr/>
          <p:nvPr/>
        </p:nvPicPr>
        <p:blipFill rotWithShape="1">
          <a:blip r:embed="rId4">
            <a:extLst>
              <a:ext uri="{28A0092B-C50C-407E-A947-70E740481C1C}">
                <a14:useLocalDpi xmlns:a14="http://schemas.microsoft.com/office/drawing/2010/main" val="0"/>
              </a:ext>
            </a:extLst>
          </a:blip>
          <a:srcRect t="7528"/>
          <a:stretch/>
        </p:blipFill>
        <p:spPr>
          <a:xfrm>
            <a:off x="3047999" y="2642634"/>
            <a:ext cx="6095784" cy="4223153"/>
          </a:xfrm>
          <a:prstGeom prst="rect">
            <a:avLst/>
          </a:prstGeom>
          <a:effectLst>
            <a:softEdge rad="254000"/>
          </a:effectLst>
        </p:spPr>
      </p:pic>
    </p:spTree>
    <p:extLst>
      <p:ext uri="{BB962C8B-B14F-4D97-AF65-F5344CB8AC3E}">
        <p14:creationId xmlns:p14="http://schemas.microsoft.com/office/powerpoint/2010/main" val="1516657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
            <a:ext cx="9144000" cy="6520873"/>
          </a:xfrm>
          <a:prstGeom prst="rect">
            <a:avLst/>
          </a:prstGeom>
        </p:spPr>
      </p:pic>
      <p:sp>
        <p:nvSpPr>
          <p:cNvPr id="6" name="Oval 5"/>
          <p:cNvSpPr>
            <a:spLocks noChangeAspect="1"/>
          </p:cNvSpPr>
          <p:nvPr/>
        </p:nvSpPr>
        <p:spPr>
          <a:xfrm>
            <a:off x="1606731" y="404948"/>
            <a:ext cx="6139544" cy="6055569"/>
          </a:xfrm>
          <a:prstGeom prst="ellipse">
            <a:avLst/>
          </a:prstGeom>
          <a:solidFill>
            <a:srgbClr val="FFFF00">
              <a:alpha val="1000"/>
            </a:srgbClr>
          </a:solidFill>
          <a:ln w="63500">
            <a:solidFill>
              <a:schemeClr val="tx1"/>
            </a:solidFill>
            <a:prstDash val="sysDash"/>
          </a:ln>
          <a:effectLst>
            <a:glow rad="127000">
              <a:srgbClr val="FFFF00">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glow rad="127000">
                  <a:schemeClr val="bg1"/>
                </a:glow>
              </a:effectLst>
            </a:endParaRPr>
          </a:p>
        </p:txBody>
      </p:sp>
      <p:sp>
        <p:nvSpPr>
          <p:cNvPr id="7" name="TextBox 6"/>
          <p:cNvSpPr txBox="1"/>
          <p:nvPr/>
        </p:nvSpPr>
        <p:spPr>
          <a:xfrm>
            <a:off x="3915258" y="3648157"/>
            <a:ext cx="1555531"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Touchdown</a:t>
            </a:r>
            <a:endParaRPr lang="en-US" sz="2000" b="1" dirty="0">
              <a:solidFill>
                <a:schemeClr val="bg1"/>
              </a:solidFill>
              <a:effectLst>
                <a:glow rad="127000">
                  <a:schemeClr val="tx1"/>
                </a:glow>
              </a:effectLst>
            </a:endParaRPr>
          </a:p>
        </p:txBody>
      </p:sp>
      <p:sp>
        <p:nvSpPr>
          <p:cNvPr id="11" name="TextBox 10"/>
          <p:cNvSpPr txBox="1"/>
          <p:nvPr/>
        </p:nvSpPr>
        <p:spPr>
          <a:xfrm>
            <a:off x="2063387" y="6091185"/>
            <a:ext cx="2517073"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Dutchess Co. Airport</a:t>
            </a:r>
            <a:endParaRPr lang="en-US" sz="2000" b="1" dirty="0">
              <a:solidFill>
                <a:schemeClr val="bg1"/>
              </a:solidFill>
              <a:effectLst>
                <a:glow rad="127000">
                  <a:schemeClr val="tx1"/>
                </a:glow>
              </a:effectLst>
            </a:endParaRPr>
          </a:p>
        </p:txBody>
      </p:sp>
      <p:sp>
        <p:nvSpPr>
          <p:cNvPr id="12" name="TextBox 11"/>
          <p:cNvSpPr txBox="1"/>
          <p:nvPr/>
        </p:nvSpPr>
        <p:spPr>
          <a:xfrm>
            <a:off x="-157558" y="958580"/>
            <a:ext cx="2517073" cy="646331"/>
          </a:xfrm>
          <a:prstGeom prst="rect">
            <a:avLst/>
          </a:prstGeom>
          <a:noFill/>
        </p:spPr>
        <p:txBody>
          <a:bodyPr wrap="square" rtlCol="0">
            <a:spAutoFit/>
          </a:bodyPr>
          <a:lstStyle/>
          <a:p>
            <a:pPr algn="ctr"/>
            <a:r>
              <a:rPr lang="en-US" b="1" dirty="0" smtClean="0">
                <a:solidFill>
                  <a:schemeClr val="bg1"/>
                </a:solidFill>
                <a:effectLst>
                  <a:glow rad="127000">
                    <a:schemeClr val="tx1"/>
                  </a:glow>
                </a:effectLst>
              </a:rPr>
              <a:t>City of Poughkeepsie</a:t>
            </a:r>
          </a:p>
          <a:p>
            <a:pPr algn="ctr"/>
            <a:r>
              <a:rPr lang="en-US" b="1" dirty="0" smtClean="0">
                <a:solidFill>
                  <a:schemeClr val="bg1"/>
                </a:solidFill>
                <a:effectLst>
                  <a:glow rad="127000">
                    <a:schemeClr val="tx1"/>
                  </a:glow>
                </a:effectLst>
              </a:rPr>
              <a:t>(Four miles NW)</a:t>
            </a:r>
            <a:endParaRPr lang="en-US" b="1" dirty="0">
              <a:solidFill>
                <a:schemeClr val="bg1"/>
              </a:solidFill>
              <a:effectLst>
                <a:glow rad="127000">
                  <a:schemeClr val="tx1"/>
                </a:glow>
              </a:effectLst>
            </a:endParaRPr>
          </a:p>
        </p:txBody>
      </p:sp>
      <p:sp>
        <p:nvSpPr>
          <p:cNvPr id="13" name="Down Arrow 12"/>
          <p:cNvSpPr/>
          <p:nvPr/>
        </p:nvSpPr>
        <p:spPr>
          <a:xfrm rot="9479904">
            <a:off x="745715" y="227963"/>
            <a:ext cx="270570" cy="766811"/>
          </a:xfrm>
          <a:prstGeom prst="downArrow">
            <a:avLst>
              <a:gd name="adj1" fmla="val 50000"/>
              <a:gd name="adj2" fmla="val 109741"/>
            </a:avLst>
          </a:prstGeom>
          <a:solidFill>
            <a:schemeClr val="bg1"/>
          </a:soli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a:spLocks noChangeAspect="1"/>
          </p:cNvSpPr>
          <p:nvPr/>
        </p:nvSpPr>
        <p:spPr>
          <a:xfrm>
            <a:off x="4464422" y="3214288"/>
            <a:ext cx="457200" cy="457200"/>
          </a:xfrm>
          <a:prstGeom prst="donu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3807440" y="4517136"/>
            <a:ext cx="184731" cy="369332"/>
          </a:xfrm>
          <a:prstGeom prst="rect">
            <a:avLst/>
          </a:prstGeom>
          <a:noFill/>
        </p:spPr>
        <p:txBody>
          <a:bodyPr wrap="none" rtlCol="0">
            <a:spAutoFit/>
          </a:bodyPr>
          <a:lstStyle/>
          <a:p>
            <a:endParaRPr lang="en-US"/>
          </a:p>
        </p:txBody>
      </p:sp>
      <p:sp>
        <p:nvSpPr>
          <p:cNvPr id="20" name="TextBox 19"/>
          <p:cNvSpPr txBox="1"/>
          <p:nvPr/>
        </p:nvSpPr>
        <p:spPr>
          <a:xfrm>
            <a:off x="2233602" y="651781"/>
            <a:ext cx="4918841" cy="3365708"/>
          </a:xfrm>
          <a:prstGeom prst="rect">
            <a:avLst/>
          </a:prstGeom>
          <a:noFill/>
        </p:spPr>
        <p:txBody>
          <a:bodyPr wrap="square" rtlCol="0">
            <a:prstTxWarp prst="textArchUp">
              <a:avLst/>
            </a:prstTxWarp>
            <a:spAutoFit/>
          </a:bodyPr>
          <a:lstStyle/>
          <a:p>
            <a:pPr algn="ctr"/>
            <a:r>
              <a:rPr lang="en-US" sz="2000" b="1" spc="600" dirty="0" smtClean="0">
                <a:solidFill>
                  <a:schemeClr val="bg1"/>
                </a:solidFill>
                <a:effectLst>
                  <a:glow rad="63500">
                    <a:schemeClr val="tx1"/>
                  </a:glow>
                </a:effectLst>
              </a:rPr>
              <a:t>One</a:t>
            </a:r>
            <a:r>
              <a:rPr lang="mr-IN" sz="2000" b="1" spc="600" dirty="0" smtClean="0">
                <a:solidFill>
                  <a:schemeClr val="bg1"/>
                </a:solidFill>
                <a:effectLst>
                  <a:glow rad="63500">
                    <a:schemeClr val="tx1"/>
                  </a:glow>
                </a:effectLst>
              </a:rPr>
              <a:t>–</a:t>
            </a:r>
            <a:r>
              <a:rPr lang="en-US" sz="2000" b="1" spc="600" dirty="0" smtClean="0">
                <a:solidFill>
                  <a:schemeClr val="bg1"/>
                </a:solidFill>
                <a:effectLst>
                  <a:glow rad="63500">
                    <a:schemeClr val="tx1"/>
                  </a:glow>
                </a:effectLst>
              </a:rPr>
              <a:t>mile radius</a:t>
            </a:r>
            <a:endParaRPr lang="en-US" sz="2000" b="1" spc="600" dirty="0">
              <a:solidFill>
                <a:schemeClr val="bg1"/>
              </a:solidFill>
              <a:effectLst>
                <a:glow rad="63500">
                  <a:schemeClr val="tx1"/>
                </a:glow>
              </a:effectLst>
            </a:endParaRPr>
          </a:p>
        </p:txBody>
      </p:sp>
    </p:spTree>
    <p:extLst>
      <p:ext uri="{BB962C8B-B14F-4D97-AF65-F5344CB8AC3E}">
        <p14:creationId xmlns:p14="http://schemas.microsoft.com/office/powerpoint/2010/main" val="1715739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500"/>
          <a:stretch/>
        </p:blipFill>
        <p:spPr>
          <a:xfrm>
            <a:off x="101600" y="0"/>
            <a:ext cx="6095783" cy="4229100"/>
          </a:xfrm>
          <a:prstGeom prst="rect">
            <a:avLst/>
          </a:prstGeom>
          <a:effectLst>
            <a:softEdge rad="254000"/>
          </a:effectLst>
        </p:spPr>
      </p:pic>
      <p:sp>
        <p:nvSpPr>
          <p:cNvPr id="10" name="TextBox 9"/>
          <p:cNvSpPr txBox="1"/>
          <p:nvPr/>
        </p:nvSpPr>
        <p:spPr>
          <a:xfrm>
            <a:off x="6197383" y="446326"/>
            <a:ext cx="2640467" cy="861774"/>
          </a:xfrm>
          <a:prstGeom prst="rect">
            <a:avLst/>
          </a:prstGeom>
          <a:noFill/>
        </p:spPr>
        <p:txBody>
          <a:bodyPr wrap="none" rtlCol="0">
            <a:spAutoFit/>
          </a:bodyPr>
          <a:lstStyle/>
          <a:p>
            <a:pPr algn="ctr"/>
            <a:r>
              <a:rPr lang="en-US" sz="2500" b="1" dirty="0" smtClean="0">
                <a:solidFill>
                  <a:schemeClr val="bg1"/>
                </a:solidFill>
              </a:rPr>
              <a:t>“Discrete”</a:t>
            </a:r>
          </a:p>
          <a:p>
            <a:pPr algn="ctr"/>
            <a:r>
              <a:rPr lang="en-US" sz="2500" b="1" dirty="0" smtClean="0">
                <a:solidFill>
                  <a:schemeClr val="bg1"/>
                </a:solidFill>
              </a:rPr>
              <a:t>Convective Cluster</a:t>
            </a:r>
            <a:endParaRPr lang="en-US" sz="2500" b="1" dirty="0">
              <a:solidFill>
                <a:schemeClr val="bg1"/>
              </a:solidFill>
            </a:endParaRPr>
          </a:p>
        </p:txBody>
      </p:sp>
      <p:sp>
        <p:nvSpPr>
          <p:cNvPr id="14" name="Right Arrow 13"/>
          <p:cNvSpPr/>
          <p:nvPr/>
        </p:nvSpPr>
        <p:spPr>
          <a:xfrm rot="10800000">
            <a:off x="6197383" y="1308100"/>
            <a:ext cx="2640467" cy="482600"/>
          </a:xfrm>
          <a:prstGeom prst="rightArrow">
            <a:avLst>
              <a:gd name="adj1" fmla="val 50000"/>
              <a:gd name="adj2" fmla="val 102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25709" y="1790701"/>
            <a:ext cx="583814" cy="369332"/>
          </a:xfrm>
          <a:prstGeom prst="rect">
            <a:avLst/>
          </a:prstGeom>
          <a:noFill/>
        </p:spPr>
        <p:txBody>
          <a:bodyPr wrap="none" rtlCol="0">
            <a:spAutoFit/>
          </a:bodyPr>
          <a:lstStyle/>
          <a:p>
            <a:r>
              <a:rPr lang="en-US" dirty="0" smtClean="0">
                <a:solidFill>
                  <a:schemeClr val="bg1"/>
                </a:solidFill>
              </a:rPr>
              <a:t>51%</a:t>
            </a:r>
            <a:endParaRPr lang="en-US" dirty="0">
              <a:solidFill>
                <a:schemeClr val="bg1"/>
              </a:solidFill>
            </a:endParaRPr>
          </a:p>
        </p:txBody>
      </p:sp>
      <p:pic>
        <p:nvPicPr>
          <p:cNvPr id="17" name="Picture 16"/>
          <p:cNvPicPr/>
          <p:nvPr/>
        </p:nvPicPr>
        <p:blipFill rotWithShape="1">
          <a:blip r:embed="rId4">
            <a:extLst>
              <a:ext uri="{28A0092B-C50C-407E-A947-70E740481C1C}">
                <a14:useLocalDpi xmlns:a14="http://schemas.microsoft.com/office/drawing/2010/main" val="0"/>
              </a:ext>
            </a:extLst>
          </a:blip>
          <a:srcRect t="7528"/>
          <a:stretch/>
        </p:blipFill>
        <p:spPr>
          <a:xfrm>
            <a:off x="3047999" y="2642634"/>
            <a:ext cx="6095784" cy="4223153"/>
          </a:xfrm>
          <a:prstGeom prst="rect">
            <a:avLst/>
          </a:prstGeom>
          <a:effectLst>
            <a:softEdge rad="254000"/>
          </a:effectLst>
        </p:spPr>
      </p:pic>
    </p:spTree>
    <p:extLst>
      <p:ext uri="{BB962C8B-B14F-4D97-AF65-F5344CB8AC3E}">
        <p14:creationId xmlns:p14="http://schemas.microsoft.com/office/powerpoint/2010/main" val="1634171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500"/>
          <a:stretch/>
        </p:blipFill>
        <p:spPr>
          <a:xfrm>
            <a:off x="101600" y="0"/>
            <a:ext cx="6095783" cy="4229100"/>
          </a:xfrm>
          <a:prstGeom prst="rect">
            <a:avLst/>
          </a:prstGeom>
          <a:effectLst>
            <a:softEdge rad="254000"/>
          </a:effectLst>
        </p:spPr>
      </p:pic>
      <p:sp>
        <p:nvSpPr>
          <p:cNvPr id="10" name="TextBox 9"/>
          <p:cNvSpPr txBox="1"/>
          <p:nvPr/>
        </p:nvSpPr>
        <p:spPr>
          <a:xfrm>
            <a:off x="6197383" y="446326"/>
            <a:ext cx="2640467" cy="861774"/>
          </a:xfrm>
          <a:prstGeom prst="rect">
            <a:avLst/>
          </a:prstGeom>
          <a:noFill/>
        </p:spPr>
        <p:txBody>
          <a:bodyPr wrap="none" rtlCol="0">
            <a:spAutoFit/>
          </a:bodyPr>
          <a:lstStyle/>
          <a:p>
            <a:pPr algn="ctr"/>
            <a:r>
              <a:rPr lang="en-US" sz="2500" b="1" dirty="0" smtClean="0">
                <a:solidFill>
                  <a:schemeClr val="bg1"/>
                </a:solidFill>
              </a:rPr>
              <a:t>“Discrete”</a:t>
            </a:r>
          </a:p>
          <a:p>
            <a:pPr algn="ctr"/>
            <a:r>
              <a:rPr lang="en-US" sz="2500" b="1" dirty="0" smtClean="0">
                <a:solidFill>
                  <a:schemeClr val="bg1"/>
                </a:solidFill>
              </a:rPr>
              <a:t>Convective Cluster</a:t>
            </a:r>
            <a:endParaRPr lang="en-US" sz="2500" b="1" dirty="0">
              <a:solidFill>
                <a:schemeClr val="bg1"/>
              </a:solidFill>
            </a:endParaRPr>
          </a:p>
        </p:txBody>
      </p:sp>
      <p:sp>
        <p:nvSpPr>
          <p:cNvPr id="12" name="TextBox 11"/>
          <p:cNvSpPr txBox="1"/>
          <p:nvPr/>
        </p:nvSpPr>
        <p:spPr>
          <a:xfrm>
            <a:off x="407533" y="4498658"/>
            <a:ext cx="2640467" cy="861774"/>
          </a:xfrm>
          <a:prstGeom prst="rect">
            <a:avLst/>
          </a:prstGeom>
          <a:noFill/>
        </p:spPr>
        <p:txBody>
          <a:bodyPr wrap="none" rtlCol="0">
            <a:spAutoFit/>
          </a:bodyPr>
          <a:lstStyle/>
          <a:p>
            <a:pPr algn="ctr"/>
            <a:r>
              <a:rPr lang="en-US" sz="2500" b="1" dirty="0" smtClean="0">
                <a:solidFill>
                  <a:schemeClr val="bg1"/>
                </a:solidFill>
              </a:rPr>
              <a:t>“Embedded”</a:t>
            </a:r>
            <a:endParaRPr lang="en-US" sz="2500" b="1" dirty="0" smtClean="0">
              <a:solidFill>
                <a:schemeClr val="bg1"/>
              </a:solidFill>
            </a:endParaRPr>
          </a:p>
          <a:p>
            <a:pPr algn="ctr"/>
            <a:r>
              <a:rPr lang="en-US" sz="2500" b="1" dirty="0" smtClean="0">
                <a:solidFill>
                  <a:schemeClr val="bg1"/>
                </a:solidFill>
              </a:rPr>
              <a:t>Convective Cluster</a:t>
            </a:r>
            <a:endParaRPr lang="en-US" sz="2500" b="1" dirty="0">
              <a:solidFill>
                <a:schemeClr val="bg1"/>
              </a:solidFill>
            </a:endParaRPr>
          </a:p>
        </p:txBody>
      </p:sp>
      <p:sp>
        <p:nvSpPr>
          <p:cNvPr id="13" name="Right Arrow 12"/>
          <p:cNvSpPr/>
          <p:nvPr/>
        </p:nvSpPr>
        <p:spPr>
          <a:xfrm>
            <a:off x="407533" y="5360432"/>
            <a:ext cx="2640467" cy="482600"/>
          </a:xfrm>
          <a:prstGeom prst="rightArrow">
            <a:avLst>
              <a:gd name="adj1" fmla="val 50000"/>
              <a:gd name="adj2" fmla="val 102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6197383" y="1308100"/>
            <a:ext cx="2640467" cy="482600"/>
          </a:xfrm>
          <a:prstGeom prst="rightArrow">
            <a:avLst>
              <a:gd name="adj1" fmla="val 50000"/>
              <a:gd name="adj2" fmla="val 102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25709" y="1790701"/>
            <a:ext cx="583814" cy="369332"/>
          </a:xfrm>
          <a:prstGeom prst="rect">
            <a:avLst/>
          </a:prstGeom>
          <a:noFill/>
        </p:spPr>
        <p:txBody>
          <a:bodyPr wrap="none" rtlCol="0">
            <a:spAutoFit/>
          </a:bodyPr>
          <a:lstStyle/>
          <a:p>
            <a:r>
              <a:rPr lang="en-US" dirty="0" smtClean="0">
                <a:solidFill>
                  <a:schemeClr val="bg1"/>
                </a:solidFill>
              </a:rPr>
              <a:t>51%</a:t>
            </a:r>
            <a:endParaRPr lang="en-US" dirty="0">
              <a:solidFill>
                <a:schemeClr val="bg1"/>
              </a:solidFill>
            </a:endParaRPr>
          </a:p>
        </p:txBody>
      </p:sp>
      <p:sp>
        <p:nvSpPr>
          <p:cNvPr id="16" name="TextBox 15"/>
          <p:cNvSpPr txBox="1"/>
          <p:nvPr/>
        </p:nvSpPr>
        <p:spPr>
          <a:xfrm>
            <a:off x="1435859" y="5789376"/>
            <a:ext cx="583814" cy="369332"/>
          </a:xfrm>
          <a:prstGeom prst="rect">
            <a:avLst/>
          </a:prstGeom>
          <a:noFill/>
        </p:spPr>
        <p:txBody>
          <a:bodyPr wrap="none" rtlCol="0">
            <a:spAutoFit/>
          </a:bodyPr>
          <a:lstStyle/>
          <a:p>
            <a:r>
              <a:rPr lang="en-US" smtClean="0">
                <a:solidFill>
                  <a:schemeClr val="bg1"/>
                </a:solidFill>
              </a:rPr>
              <a:t>49%</a:t>
            </a:r>
            <a:endParaRPr lang="en-US" dirty="0">
              <a:solidFill>
                <a:schemeClr val="bg1"/>
              </a:solidFill>
            </a:endParaRPr>
          </a:p>
        </p:txBody>
      </p:sp>
      <p:pic>
        <p:nvPicPr>
          <p:cNvPr id="17" name="Picture 16"/>
          <p:cNvPicPr/>
          <p:nvPr/>
        </p:nvPicPr>
        <p:blipFill rotWithShape="1">
          <a:blip r:embed="rId4">
            <a:extLst>
              <a:ext uri="{28A0092B-C50C-407E-A947-70E740481C1C}">
                <a14:useLocalDpi xmlns:a14="http://schemas.microsoft.com/office/drawing/2010/main" val="0"/>
              </a:ext>
            </a:extLst>
          </a:blip>
          <a:srcRect t="7528"/>
          <a:stretch/>
        </p:blipFill>
        <p:spPr>
          <a:xfrm>
            <a:off x="3047999" y="2642634"/>
            <a:ext cx="6095784" cy="4223153"/>
          </a:xfrm>
          <a:prstGeom prst="rect">
            <a:avLst/>
          </a:prstGeom>
          <a:effectLst>
            <a:softEdge rad="254000"/>
          </a:effectLst>
        </p:spPr>
      </p:pic>
    </p:spTree>
    <p:extLst>
      <p:ext uri="{BB962C8B-B14F-4D97-AF65-F5344CB8AC3E}">
        <p14:creationId xmlns:p14="http://schemas.microsoft.com/office/powerpoint/2010/main" val="1538962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97383" y="446326"/>
            <a:ext cx="2640467" cy="861774"/>
          </a:xfrm>
          <a:prstGeom prst="rect">
            <a:avLst/>
          </a:prstGeom>
          <a:noFill/>
        </p:spPr>
        <p:txBody>
          <a:bodyPr wrap="none" rtlCol="0">
            <a:spAutoFit/>
          </a:bodyPr>
          <a:lstStyle/>
          <a:p>
            <a:pPr algn="ctr"/>
            <a:r>
              <a:rPr lang="en-US" sz="2500" b="1" dirty="0" smtClean="0">
                <a:solidFill>
                  <a:schemeClr val="bg1"/>
                </a:solidFill>
              </a:rPr>
              <a:t>“Discrete”</a:t>
            </a:r>
          </a:p>
          <a:p>
            <a:pPr algn="ctr"/>
            <a:r>
              <a:rPr lang="en-US" sz="2500" b="1" dirty="0" smtClean="0">
                <a:solidFill>
                  <a:schemeClr val="bg1"/>
                </a:solidFill>
              </a:rPr>
              <a:t>Convective Cluster</a:t>
            </a:r>
            <a:endParaRPr lang="en-US" sz="2500" b="1" dirty="0">
              <a:solidFill>
                <a:schemeClr val="bg1"/>
              </a:solidFill>
            </a:endParaRPr>
          </a:p>
        </p:txBody>
      </p:sp>
      <p:sp>
        <p:nvSpPr>
          <p:cNvPr id="12" name="TextBox 11"/>
          <p:cNvSpPr txBox="1"/>
          <p:nvPr/>
        </p:nvSpPr>
        <p:spPr>
          <a:xfrm>
            <a:off x="407533" y="4498658"/>
            <a:ext cx="2640467" cy="861774"/>
          </a:xfrm>
          <a:prstGeom prst="rect">
            <a:avLst/>
          </a:prstGeom>
          <a:noFill/>
        </p:spPr>
        <p:txBody>
          <a:bodyPr wrap="none" rtlCol="0">
            <a:spAutoFit/>
          </a:bodyPr>
          <a:lstStyle/>
          <a:p>
            <a:pPr algn="ctr"/>
            <a:r>
              <a:rPr lang="en-US" sz="2500" b="1" dirty="0" smtClean="0">
                <a:solidFill>
                  <a:schemeClr val="bg1"/>
                </a:solidFill>
              </a:rPr>
              <a:t>“Stratiform”</a:t>
            </a:r>
          </a:p>
          <a:p>
            <a:pPr algn="ctr"/>
            <a:r>
              <a:rPr lang="en-US" sz="2500" b="1" dirty="0" smtClean="0">
                <a:solidFill>
                  <a:schemeClr val="bg1"/>
                </a:solidFill>
              </a:rPr>
              <a:t>Convective Cluster</a:t>
            </a:r>
            <a:endParaRPr lang="en-US" sz="2500" b="1" dirty="0">
              <a:solidFill>
                <a:schemeClr val="bg1"/>
              </a:solidFill>
            </a:endParaRPr>
          </a:p>
        </p:txBody>
      </p:sp>
      <p:sp>
        <p:nvSpPr>
          <p:cNvPr id="13" name="Right Arrow 12"/>
          <p:cNvSpPr/>
          <p:nvPr/>
        </p:nvSpPr>
        <p:spPr>
          <a:xfrm>
            <a:off x="407533" y="5360432"/>
            <a:ext cx="2640467" cy="482600"/>
          </a:xfrm>
          <a:prstGeom prst="rightArrow">
            <a:avLst>
              <a:gd name="adj1" fmla="val 50000"/>
              <a:gd name="adj2" fmla="val 102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6197383" y="1308100"/>
            <a:ext cx="2640467" cy="482600"/>
          </a:xfrm>
          <a:prstGeom prst="rightArrow">
            <a:avLst>
              <a:gd name="adj1" fmla="val 50000"/>
              <a:gd name="adj2" fmla="val 102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25709" y="1790701"/>
            <a:ext cx="583814" cy="369332"/>
          </a:xfrm>
          <a:prstGeom prst="rect">
            <a:avLst/>
          </a:prstGeom>
          <a:noFill/>
        </p:spPr>
        <p:txBody>
          <a:bodyPr wrap="none" rtlCol="0">
            <a:spAutoFit/>
          </a:bodyPr>
          <a:lstStyle/>
          <a:p>
            <a:r>
              <a:rPr lang="en-US" dirty="0" smtClean="0">
                <a:solidFill>
                  <a:schemeClr val="bg1"/>
                </a:solidFill>
              </a:rPr>
              <a:t>51%</a:t>
            </a:r>
            <a:endParaRPr lang="en-US" dirty="0">
              <a:solidFill>
                <a:schemeClr val="bg1"/>
              </a:solidFill>
            </a:endParaRPr>
          </a:p>
        </p:txBody>
      </p:sp>
      <p:sp>
        <p:nvSpPr>
          <p:cNvPr id="16" name="TextBox 15"/>
          <p:cNvSpPr txBox="1"/>
          <p:nvPr/>
        </p:nvSpPr>
        <p:spPr>
          <a:xfrm>
            <a:off x="1435859" y="5789376"/>
            <a:ext cx="583814" cy="369332"/>
          </a:xfrm>
          <a:prstGeom prst="rect">
            <a:avLst/>
          </a:prstGeom>
          <a:noFill/>
        </p:spPr>
        <p:txBody>
          <a:bodyPr wrap="none" rtlCol="0">
            <a:spAutoFit/>
          </a:bodyPr>
          <a:lstStyle/>
          <a:p>
            <a:r>
              <a:rPr lang="en-US" smtClean="0">
                <a:solidFill>
                  <a:schemeClr val="bg1"/>
                </a:solidFill>
              </a:rPr>
              <a:t>49%</a:t>
            </a:r>
            <a:endParaRPr lang="en-US" dirty="0">
              <a:solidFill>
                <a:schemeClr val="bg1"/>
              </a:solidFill>
            </a:endParaRPr>
          </a:p>
        </p:txBody>
      </p:sp>
      <p:graphicFrame>
        <p:nvGraphicFramePr>
          <p:cNvPr id="9" name="Chart 8"/>
          <p:cNvGraphicFramePr>
            <a:graphicFrameLocks/>
          </p:cNvGraphicFramePr>
          <p:nvPr>
            <p:extLst>
              <p:ext uri="{D42A27DB-BD31-4B8C-83A1-F6EECF244321}">
                <p14:modId xmlns:p14="http://schemas.microsoft.com/office/powerpoint/2010/main" val="1218447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9854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1382373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p:cNvCxnSpPr/>
          <p:nvPr/>
        </p:nvCxnSpPr>
        <p:spPr>
          <a:xfrm flipV="1">
            <a:off x="800100" y="3176799"/>
            <a:ext cx="8206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extLst>
              <p:ext uri="{D42A27DB-BD31-4B8C-83A1-F6EECF244321}">
                <p14:modId xmlns:p14="http://schemas.microsoft.com/office/powerpoint/2010/main" val="163165196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5556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38949596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p:cNvCxnSpPr/>
          <p:nvPr/>
        </p:nvCxnSpPr>
        <p:spPr>
          <a:xfrm flipV="1">
            <a:off x="800100" y="3176799"/>
            <a:ext cx="8206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a:off x="3243948" y="1732199"/>
            <a:ext cx="1219200" cy="476082"/>
          </a:xfrm>
          <a:prstGeom prst="rightArrow">
            <a:avLst>
              <a:gd name="adj1" fmla="val 50000"/>
              <a:gd name="adj2" fmla="val 128532"/>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3243948" y="4188155"/>
            <a:ext cx="1219200" cy="476082"/>
          </a:xfrm>
          <a:prstGeom prst="rightArrow">
            <a:avLst>
              <a:gd name="adj1" fmla="val 50000"/>
              <a:gd name="adj2" fmla="val 128532"/>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a:graphicFrameLocks/>
          </p:cNvGraphicFramePr>
          <p:nvPr>
            <p:extLst>
              <p:ext uri="{D42A27DB-BD31-4B8C-83A1-F6EECF244321}">
                <p14:modId xmlns:p14="http://schemas.microsoft.com/office/powerpoint/2010/main" val="130326221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3070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761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tx1"/>
                </a:solidFill>
              </a:rPr>
              <a:t>Storm Order</a:t>
            </a:r>
            <a:endParaRPr lang="en-US" dirty="0">
              <a:solidFill>
                <a:schemeClr val="tx1"/>
              </a:solidFill>
            </a:endParaRPr>
          </a:p>
        </p:txBody>
      </p:sp>
    </p:spTree>
    <p:extLst>
      <p:ext uri="{BB962C8B-B14F-4D97-AF65-F5344CB8AC3E}">
        <p14:creationId xmlns:p14="http://schemas.microsoft.com/office/powerpoint/2010/main" val="12935508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95069083"/>
              </p:ext>
            </p:extLst>
          </p:nvPr>
        </p:nvGraphicFramePr>
        <p:xfrm>
          <a:off x="0" y="1"/>
          <a:ext cx="9144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9397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28442231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0"/>
            <a:ext cx="9144000" cy="512064"/>
          </a:xfrm>
          <a:prstGeom prst="rect">
            <a:avLst/>
          </a:prstGeom>
          <a:solidFill>
            <a:schemeClr val="bg1"/>
          </a:solidFill>
          <a:ln w="38100">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000" b="1" dirty="0" smtClean="0">
                <a:solidFill>
                  <a:schemeClr val="tx1"/>
                </a:solidFill>
              </a:rPr>
              <a:t>Lead Distribution of </a:t>
            </a:r>
            <a:r>
              <a:rPr lang="en-US" sz="3000" b="1" smtClean="0">
                <a:solidFill>
                  <a:schemeClr val="tx1"/>
                </a:solidFill>
              </a:rPr>
              <a:t>First Daily Tornado</a:t>
            </a:r>
            <a:endParaRPr lang="en-US" sz="3000" b="1" dirty="0">
              <a:solidFill>
                <a:schemeClr val="tx1"/>
              </a:solidFill>
            </a:endParaRPr>
          </a:p>
        </p:txBody>
      </p:sp>
    </p:spTree>
    <p:extLst>
      <p:ext uri="{BB962C8B-B14F-4D97-AF65-F5344CB8AC3E}">
        <p14:creationId xmlns:p14="http://schemas.microsoft.com/office/powerpoint/2010/main" val="797918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dirty="0" err="1"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2877950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07182402"/>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tx1"/>
                          </a:solidFill>
                          <a:effectLst>
                            <a:glow rad="127000">
                              <a:schemeClr val="tx1"/>
                            </a:glow>
                          </a:effectLst>
                        </a:rPr>
                        <a:t>Duration</a:t>
                      </a:r>
                      <a:endParaRPr lang="en-US" sz="2400"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The relationship between duration and lead time is null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tx1"/>
                          </a:solidFill>
                          <a:effectLst>
                            <a:glow rad="127000">
                              <a:schemeClr val="tx1"/>
                            </a:glow>
                          </a:effectLst>
                        </a:rPr>
                        <a:t>Morphology</a:t>
                      </a:r>
                      <a:endParaRPr lang="en-US"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effectLst>
                            <a:glow rad="127000">
                              <a:schemeClr val="tx1"/>
                            </a:glow>
                          </a:effectLst>
                        </a:rPr>
                        <a:t>Convective Clusters </a:t>
                      </a:r>
                      <a:r>
                        <a:rPr lang="en-US" sz="2000" dirty="0" smtClean="0">
                          <a:solidFill>
                            <a:schemeClr val="tx1"/>
                          </a:solidFill>
                          <a:effectLst>
                            <a:glow rad="127000">
                              <a:schemeClr val="tx1"/>
                            </a:glow>
                          </a:effectLst>
                        </a:rPr>
                        <a:t>and </a:t>
                      </a:r>
                      <a:r>
                        <a:rPr lang="en-US" sz="2000" b="1" i="1" dirty="0" smtClean="0">
                          <a:solidFill>
                            <a:schemeClr val="tx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produce the most positive leads and non - warned storms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effectLst>
                            <a:glow rad="127000">
                              <a:schemeClr val="tx1"/>
                            </a:glow>
                          </a:effectLst>
                        </a:rPr>
                        <a:t>Convective Clusters </a:t>
                      </a:r>
                      <a:r>
                        <a:rPr lang="en-US" sz="2000" dirty="0" smtClean="0">
                          <a:solidFill>
                            <a:schemeClr val="tx1"/>
                          </a:solidFill>
                          <a:effectLst>
                            <a:glow rad="127000">
                              <a:schemeClr val="tx1"/>
                            </a:glow>
                          </a:effectLst>
                        </a:rPr>
                        <a:t>and </a:t>
                      </a:r>
                      <a:r>
                        <a:rPr lang="en-US" sz="2000" b="1" i="1" dirty="0" smtClean="0">
                          <a:solidFill>
                            <a:schemeClr val="tx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have the highest percentage of non - warned storms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Convective Clusters can be classified as “</a:t>
                      </a:r>
                      <a:r>
                        <a:rPr lang="en-US" sz="2000" b="1" i="1" dirty="0" smtClean="0">
                          <a:solidFill>
                            <a:schemeClr val="tx1"/>
                          </a:solidFill>
                          <a:effectLst>
                            <a:glow rad="127000">
                              <a:schemeClr val="tx1"/>
                            </a:glow>
                          </a:effectLst>
                        </a:rPr>
                        <a:t>discrete”</a:t>
                      </a:r>
                      <a:r>
                        <a:rPr lang="en-US" sz="2000" dirty="0" smtClean="0">
                          <a:solidFill>
                            <a:schemeClr val="tx1"/>
                          </a:solidFill>
                          <a:effectLst>
                            <a:glow rad="127000">
                              <a:schemeClr val="tx1"/>
                            </a:glow>
                          </a:effectLst>
                        </a:rPr>
                        <a:t> and “</a:t>
                      </a:r>
                      <a:r>
                        <a:rPr lang="en-US" sz="2000" b="1" i="1" dirty="0" smtClean="0">
                          <a:solidFill>
                            <a:schemeClr val="tx1"/>
                          </a:solidFill>
                          <a:effectLst>
                            <a:glow rad="127000">
                              <a:schemeClr val="tx1"/>
                            </a:glow>
                          </a:effectLst>
                        </a:rPr>
                        <a:t>stratiform”</a:t>
                      </a:r>
                      <a:r>
                        <a:rPr lang="en-US" sz="2000" b="0" i="0" dirty="0" smtClean="0">
                          <a:solidFill>
                            <a:schemeClr val="tx1"/>
                          </a:solidFill>
                          <a:effectLst>
                            <a:glow rad="127000">
                              <a:schemeClr val="tx1"/>
                            </a:glow>
                          </a:effectLst>
                        </a:rPr>
                        <a:t>;</a:t>
                      </a:r>
                      <a:endParaRPr lang="en-US" sz="2000" dirty="0" smtClean="0">
                        <a:solidFill>
                          <a:schemeClr val="tx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over 50% of the “stratiform” go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tx1"/>
                          </a:solidFill>
                          <a:effectLst>
                            <a:glow rad="127000">
                              <a:schemeClr val="tx1"/>
                            </a:glow>
                          </a:effectLst>
                        </a:rPr>
                        <a:t>Storm </a:t>
                      </a:r>
                      <a:r>
                        <a:rPr lang="en-US" sz="2400" b="1" spc="300" dirty="0" smtClean="0">
                          <a:solidFill>
                            <a:schemeClr val="tx1"/>
                          </a:solidFill>
                          <a:effectLst>
                            <a:glow rad="127000">
                              <a:schemeClr val="tx1"/>
                            </a:glow>
                          </a:effectLst>
                        </a:rPr>
                        <a:t>Order</a:t>
                      </a:r>
                      <a:endParaRPr lang="en-US" sz="2400"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and 40% chance of going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tx1"/>
                          </a:solidFill>
                          <a:effectLst>
                            <a:glow rad="127000">
                              <a:schemeClr val="tx1"/>
                            </a:glow>
                          </a:effectLst>
                        </a:rPr>
                        <a:t>Days with multiple storms are less likely (31% vs 45%)</a:t>
                      </a:r>
                    </a:p>
                    <a:p>
                      <a:pPr lvl="0" algn="ctr"/>
                      <a:r>
                        <a:rPr lang="en-US" sz="2000" dirty="0" smtClean="0">
                          <a:solidFill>
                            <a:schemeClr val="tx1"/>
                          </a:solidFill>
                          <a:effectLst>
                            <a:glow rad="127000">
                              <a:schemeClr val="tx1"/>
                            </a:glow>
                          </a:effectLst>
                        </a:rPr>
                        <a:t>for</a:t>
                      </a:r>
                      <a:r>
                        <a:rPr lang="en-US" sz="2000" baseline="0" dirty="0" smtClean="0">
                          <a:solidFill>
                            <a:schemeClr val="tx1"/>
                          </a:solidFill>
                          <a:effectLst>
                            <a:glow rad="127000">
                              <a:schemeClr val="tx1"/>
                            </a:glow>
                          </a:effectLst>
                        </a:rPr>
                        <a:t> </a:t>
                      </a:r>
                      <a:r>
                        <a:rPr lang="en-US" sz="2000" dirty="0" smtClean="0">
                          <a:solidFill>
                            <a:schemeClr val="tx1"/>
                          </a:solidFill>
                          <a:effectLst>
                            <a:glow rad="127000">
                              <a:schemeClr val="tx1"/>
                            </a:glow>
                          </a:effectLst>
                        </a:rPr>
                        <a:t>the first storm to go unwarned than days with a single storm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750188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
            <a:ext cx="9144000" cy="6520873"/>
          </a:xfrm>
          <a:prstGeom prst="rect">
            <a:avLst/>
          </a:prstGeom>
        </p:spPr>
      </p:pic>
      <p:sp>
        <p:nvSpPr>
          <p:cNvPr id="6" name="Oval 5"/>
          <p:cNvSpPr>
            <a:spLocks noChangeAspect="1"/>
          </p:cNvSpPr>
          <p:nvPr/>
        </p:nvSpPr>
        <p:spPr>
          <a:xfrm>
            <a:off x="1606731" y="404948"/>
            <a:ext cx="6139544" cy="6055569"/>
          </a:xfrm>
          <a:prstGeom prst="ellipse">
            <a:avLst/>
          </a:prstGeom>
          <a:solidFill>
            <a:srgbClr val="FFFF00">
              <a:alpha val="1000"/>
            </a:srgbClr>
          </a:solidFill>
          <a:ln w="63500">
            <a:solidFill>
              <a:schemeClr val="tx1"/>
            </a:solidFill>
            <a:prstDash val="sysDash"/>
          </a:ln>
          <a:effectLst>
            <a:glow rad="127000">
              <a:srgbClr val="FFFF00">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glow rad="127000">
                  <a:schemeClr val="bg1"/>
                </a:glow>
              </a:effectLst>
            </a:endParaRPr>
          </a:p>
        </p:txBody>
      </p:sp>
      <p:sp>
        <p:nvSpPr>
          <p:cNvPr id="7" name="TextBox 6"/>
          <p:cNvSpPr txBox="1"/>
          <p:nvPr/>
        </p:nvSpPr>
        <p:spPr>
          <a:xfrm>
            <a:off x="3915258" y="3648157"/>
            <a:ext cx="1555531"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Touchdown</a:t>
            </a:r>
            <a:endParaRPr lang="en-US" sz="2000" b="1" dirty="0">
              <a:solidFill>
                <a:schemeClr val="bg1"/>
              </a:solidFill>
              <a:effectLst>
                <a:glow rad="127000">
                  <a:schemeClr val="tx1"/>
                </a:glow>
              </a:effectLst>
            </a:endParaRPr>
          </a:p>
        </p:txBody>
      </p:sp>
      <p:sp>
        <p:nvSpPr>
          <p:cNvPr id="9" name="TextBox 8"/>
          <p:cNvSpPr txBox="1"/>
          <p:nvPr/>
        </p:nvSpPr>
        <p:spPr>
          <a:xfrm rot="20558658">
            <a:off x="3146251" y="2210700"/>
            <a:ext cx="2517073" cy="400110"/>
          </a:xfrm>
          <a:prstGeom prst="rect">
            <a:avLst/>
          </a:prstGeom>
          <a:noFill/>
        </p:spPr>
        <p:txBody>
          <a:bodyPr wrap="square" rtlCol="0">
            <a:spAutoFit/>
          </a:bodyPr>
          <a:lstStyle/>
          <a:p>
            <a:pPr algn="r"/>
            <a:r>
              <a:rPr lang="en-US" sz="2000" b="1" dirty="0" smtClean="0">
                <a:solidFill>
                  <a:schemeClr val="bg1"/>
                </a:solidFill>
                <a:effectLst>
                  <a:glow rad="127000">
                    <a:schemeClr val="tx1"/>
                  </a:glow>
                </a:effectLst>
              </a:rPr>
              <a:t>Kinry Elementary</a:t>
            </a:r>
            <a:endParaRPr lang="en-US" sz="2000" b="1" dirty="0">
              <a:solidFill>
                <a:schemeClr val="bg1"/>
              </a:solidFill>
              <a:effectLst>
                <a:glow rad="127000">
                  <a:schemeClr val="tx1"/>
                </a:glow>
              </a:effectLst>
            </a:endParaRPr>
          </a:p>
        </p:txBody>
      </p:sp>
      <p:sp>
        <p:nvSpPr>
          <p:cNvPr id="11" name="TextBox 10"/>
          <p:cNvSpPr txBox="1"/>
          <p:nvPr/>
        </p:nvSpPr>
        <p:spPr>
          <a:xfrm>
            <a:off x="2063387" y="6091185"/>
            <a:ext cx="2517073"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Dutchess Co. Airport</a:t>
            </a:r>
            <a:endParaRPr lang="en-US" sz="2000" b="1" dirty="0">
              <a:solidFill>
                <a:schemeClr val="bg1"/>
              </a:solidFill>
              <a:effectLst>
                <a:glow rad="127000">
                  <a:schemeClr val="tx1"/>
                </a:glow>
              </a:effectLst>
            </a:endParaRPr>
          </a:p>
        </p:txBody>
      </p:sp>
      <p:sp>
        <p:nvSpPr>
          <p:cNvPr id="12" name="TextBox 11"/>
          <p:cNvSpPr txBox="1"/>
          <p:nvPr/>
        </p:nvSpPr>
        <p:spPr>
          <a:xfrm>
            <a:off x="-157558" y="958580"/>
            <a:ext cx="2517073" cy="646331"/>
          </a:xfrm>
          <a:prstGeom prst="rect">
            <a:avLst/>
          </a:prstGeom>
          <a:noFill/>
        </p:spPr>
        <p:txBody>
          <a:bodyPr wrap="square" rtlCol="0">
            <a:spAutoFit/>
          </a:bodyPr>
          <a:lstStyle/>
          <a:p>
            <a:pPr algn="ctr"/>
            <a:r>
              <a:rPr lang="en-US" b="1" dirty="0" smtClean="0">
                <a:solidFill>
                  <a:schemeClr val="bg1"/>
                </a:solidFill>
                <a:effectLst>
                  <a:glow rad="127000">
                    <a:schemeClr val="tx1"/>
                  </a:glow>
                </a:effectLst>
              </a:rPr>
              <a:t>City of Poughkeepsie</a:t>
            </a:r>
          </a:p>
          <a:p>
            <a:pPr algn="ctr"/>
            <a:r>
              <a:rPr lang="en-US" b="1" dirty="0" smtClean="0">
                <a:solidFill>
                  <a:schemeClr val="bg1"/>
                </a:solidFill>
                <a:effectLst>
                  <a:glow rad="127000">
                    <a:schemeClr val="tx1"/>
                  </a:glow>
                </a:effectLst>
              </a:rPr>
              <a:t>(Four miles NW)</a:t>
            </a:r>
            <a:endParaRPr lang="en-US" b="1" dirty="0">
              <a:solidFill>
                <a:schemeClr val="bg1"/>
              </a:solidFill>
              <a:effectLst>
                <a:glow rad="127000">
                  <a:schemeClr val="tx1"/>
                </a:glow>
              </a:effectLst>
            </a:endParaRPr>
          </a:p>
        </p:txBody>
      </p:sp>
      <p:sp>
        <p:nvSpPr>
          <p:cNvPr id="13" name="Down Arrow 12"/>
          <p:cNvSpPr/>
          <p:nvPr/>
        </p:nvSpPr>
        <p:spPr>
          <a:xfrm rot="9479904">
            <a:off x="745715" y="227963"/>
            <a:ext cx="270570" cy="766811"/>
          </a:xfrm>
          <a:prstGeom prst="downArrow">
            <a:avLst>
              <a:gd name="adj1" fmla="val 50000"/>
              <a:gd name="adj2" fmla="val 109741"/>
            </a:avLst>
          </a:prstGeom>
          <a:solidFill>
            <a:schemeClr val="bg1"/>
          </a:soli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a:spLocks noChangeAspect="1"/>
          </p:cNvSpPr>
          <p:nvPr/>
        </p:nvSpPr>
        <p:spPr>
          <a:xfrm>
            <a:off x="4464422" y="3214288"/>
            <a:ext cx="457200" cy="457200"/>
          </a:xfrm>
          <a:prstGeom prst="donu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a:spLocks noChangeAspect="1"/>
          </p:cNvSpPr>
          <p:nvPr/>
        </p:nvSpPr>
        <p:spPr>
          <a:xfrm>
            <a:off x="3243084" y="2606840"/>
            <a:ext cx="365760" cy="36576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3332773" y="2698274"/>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807440" y="4517136"/>
            <a:ext cx="184731" cy="369332"/>
          </a:xfrm>
          <a:prstGeom prst="rect">
            <a:avLst/>
          </a:prstGeom>
          <a:noFill/>
        </p:spPr>
        <p:txBody>
          <a:bodyPr wrap="none" rtlCol="0">
            <a:spAutoFit/>
          </a:bodyPr>
          <a:lstStyle/>
          <a:p>
            <a:endParaRPr lang="en-US"/>
          </a:p>
        </p:txBody>
      </p:sp>
      <p:sp>
        <p:nvSpPr>
          <p:cNvPr id="20" name="TextBox 19"/>
          <p:cNvSpPr txBox="1"/>
          <p:nvPr/>
        </p:nvSpPr>
        <p:spPr>
          <a:xfrm>
            <a:off x="2233602" y="651781"/>
            <a:ext cx="4918841" cy="3365708"/>
          </a:xfrm>
          <a:prstGeom prst="rect">
            <a:avLst/>
          </a:prstGeom>
          <a:noFill/>
        </p:spPr>
        <p:txBody>
          <a:bodyPr wrap="square" rtlCol="0">
            <a:prstTxWarp prst="textArchUp">
              <a:avLst/>
            </a:prstTxWarp>
            <a:spAutoFit/>
          </a:bodyPr>
          <a:lstStyle/>
          <a:p>
            <a:pPr algn="ctr"/>
            <a:r>
              <a:rPr lang="en-US" sz="2000" b="1" spc="600" dirty="0" smtClean="0">
                <a:solidFill>
                  <a:schemeClr val="bg1"/>
                </a:solidFill>
                <a:effectLst>
                  <a:glow rad="63500">
                    <a:schemeClr val="tx1"/>
                  </a:glow>
                </a:effectLst>
              </a:rPr>
              <a:t>One</a:t>
            </a:r>
            <a:r>
              <a:rPr lang="mr-IN" sz="2000" b="1" spc="600" dirty="0" smtClean="0">
                <a:solidFill>
                  <a:schemeClr val="bg1"/>
                </a:solidFill>
                <a:effectLst>
                  <a:glow rad="63500">
                    <a:schemeClr val="tx1"/>
                  </a:glow>
                </a:effectLst>
              </a:rPr>
              <a:t>–</a:t>
            </a:r>
            <a:r>
              <a:rPr lang="en-US" sz="2000" b="1" spc="600" dirty="0" smtClean="0">
                <a:solidFill>
                  <a:schemeClr val="bg1"/>
                </a:solidFill>
                <a:effectLst>
                  <a:glow rad="63500">
                    <a:schemeClr val="tx1"/>
                  </a:glow>
                </a:effectLst>
              </a:rPr>
              <a:t>mile radius</a:t>
            </a:r>
            <a:endParaRPr lang="en-US" sz="2000" b="1" spc="600" dirty="0">
              <a:solidFill>
                <a:schemeClr val="bg1"/>
              </a:solidFill>
              <a:effectLst>
                <a:glow rad="63500">
                  <a:schemeClr val="tx1"/>
                </a:glow>
              </a:effectLst>
            </a:endParaRPr>
          </a:p>
        </p:txBody>
      </p:sp>
    </p:spTree>
    <p:extLst>
      <p:ext uri="{BB962C8B-B14F-4D97-AF65-F5344CB8AC3E}">
        <p14:creationId xmlns:p14="http://schemas.microsoft.com/office/powerpoint/2010/main" val="597602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57355032"/>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Duration</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relationship between duration and lead time is null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tx1"/>
                          </a:solidFill>
                          <a:effectLst>
                            <a:glow rad="127000">
                              <a:schemeClr val="tx1"/>
                            </a:glow>
                          </a:effectLst>
                        </a:rPr>
                        <a:t>Morphology</a:t>
                      </a:r>
                      <a:endParaRPr lang="en-US"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effectLst>
                            <a:glow rad="127000">
                              <a:schemeClr val="tx1"/>
                            </a:glow>
                          </a:effectLst>
                        </a:rPr>
                        <a:t>Convective Clusters </a:t>
                      </a:r>
                      <a:r>
                        <a:rPr lang="en-US" sz="2000" dirty="0" smtClean="0">
                          <a:solidFill>
                            <a:schemeClr val="tx1"/>
                          </a:solidFill>
                          <a:effectLst>
                            <a:glow rad="127000">
                              <a:schemeClr val="tx1"/>
                            </a:glow>
                          </a:effectLst>
                        </a:rPr>
                        <a:t>and </a:t>
                      </a:r>
                      <a:r>
                        <a:rPr lang="en-US" sz="2000" b="1" i="1" dirty="0" smtClean="0">
                          <a:solidFill>
                            <a:schemeClr val="tx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produce the most positive leads and non - warned storms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effectLst>
                            <a:glow rad="127000">
                              <a:schemeClr val="tx1"/>
                            </a:glow>
                          </a:effectLst>
                        </a:rPr>
                        <a:t>Convective Clusters </a:t>
                      </a:r>
                      <a:r>
                        <a:rPr lang="en-US" sz="2000" dirty="0" smtClean="0">
                          <a:solidFill>
                            <a:schemeClr val="tx1"/>
                          </a:solidFill>
                          <a:effectLst>
                            <a:glow rad="127000">
                              <a:schemeClr val="tx1"/>
                            </a:glow>
                          </a:effectLst>
                        </a:rPr>
                        <a:t>and </a:t>
                      </a:r>
                      <a:r>
                        <a:rPr lang="en-US" sz="2000" b="1" i="1" dirty="0" smtClean="0">
                          <a:solidFill>
                            <a:schemeClr val="tx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have the highest percentage of non - warned storms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Convective Clusters can be classified as “</a:t>
                      </a:r>
                      <a:r>
                        <a:rPr lang="en-US" sz="2000" b="1" i="1" dirty="0" smtClean="0">
                          <a:solidFill>
                            <a:schemeClr val="tx1"/>
                          </a:solidFill>
                          <a:effectLst>
                            <a:glow rad="127000">
                              <a:schemeClr val="tx1"/>
                            </a:glow>
                          </a:effectLst>
                        </a:rPr>
                        <a:t>discrete”</a:t>
                      </a:r>
                      <a:r>
                        <a:rPr lang="en-US" sz="2000" dirty="0" smtClean="0">
                          <a:solidFill>
                            <a:schemeClr val="tx1"/>
                          </a:solidFill>
                          <a:effectLst>
                            <a:glow rad="127000">
                              <a:schemeClr val="tx1"/>
                            </a:glow>
                          </a:effectLst>
                        </a:rPr>
                        <a:t> and “</a:t>
                      </a:r>
                      <a:r>
                        <a:rPr lang="en-US" sz="2000" b="1" i="1" dirty="0" smtClean="0">
                          <a:solidFill>
                            <a:schemeClr val="tx1"/>
                          </a:solidFill>
                          <a:effectLst>
                            <a:glow rad="127000">
                              <a:schemeClr val="tx1"/>
                            </a:glow>
                          </a:effectLst>
                        </a:rPr>
                        <a:t>stratiform”</a:t>
                      </a:r>
                      <a:r>
                        <a:rPr lang="en-US" sz="2000" b="0" i="0" dirty="0" smtClean="0">
                          <a:solidFill>
                            <a:schemeClr val="tx1"/>
                          </a:solidFill>
                          <a:effectLst>
                            <a:glow rad="127000">
                              <a:schemeClr val="tx1"/>
                            </a:glow>
                          </a:effectLst>
                        </a:rPr>
                        <a:t>;</a:t>
                      </a:r>
                      <a:endParaRPr lang="en-US" sz="2000" dirty="0" smtClean="0">
                        <a:solidFill>
                          <a:schemeClr val="tx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over 50% of the “stratiform” go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tx1"/>
                          </a:solidFill>
                          <a:effectLst>
                            <a:glow rad="127000">
                              <a:schemeClr val="tx1"/>
                            </a:glow>
                          </a:effectLst>
                        </a:rPr>
                        <a:t>Storm </a:t>
                      </a:r>
                      <a:r>
                        <a:rPr lang="en-US" sz="2400" b="1" spc="300" dirty="0" smtClean="0">
                          <a:solidFill>
                            <a:schemeClr val="tx1"/>
                          </a:solidFill>
                          <a:effectLst>
                            <a:glow rad="127000">
                              <a:schemeClr val="tx1"/>
                            </a:glow>
                          </a:effectLst>
                        </a:rPr>
                        <a:t>Order</a:t>
                      </a:r>
                      <a:endParaRPr lang="en-US" sz="2400"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and 40% chance of going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tx1"/>
                          </a:solidFill>
                          <a:effectLst>
                            <a:glow rad="127000">
                              <a:schemeClr val="tx1"/>
                            </a:glow>
                          </a:effectLst>
                        </a:rPr>
                        <a:t>Days with multiple storms are less likely (31% vs 45%)</a:t>
                      </a:r>
                    </a:p>
                    <a:p>
                      <a:pPr lvl="0" algn="ctr"/>
                      <a:r>
                        <a:rPr lang="en-US" sz="2000" dirty="0" smtClean="0">
                          <a:solidFill>
                            <a:schemeClr val="tx1"/>
                          </a:solidFill>
                          <a:effectLst>
                            <a:glow rad="127000">
                              <a:schemeClr val="tx1"/>
                            </a:glow>
                          </a:effectLst>
                        </a:rPr>
                        <a:t>for</a:t>
                      </a:r>
                      <a:r>
                        <a:rPr lang="en-US" sz="2000" baseline="0" dirty="0" smtClean="0">
                          <a:solidFill>
                            <a:schemeClr val="tx1"/>
                          </a:solidFill>
                          <a:effectLst>
                            <a:glow rad="127000">
                              <a:schemeClr val="tx1"/>
                            </a:glow>
                          </a:effectLst>
                        </a:rPr>
                        <a:t> </a:t>
                      </a:r>
                      <a:r>
                        <a:rPr lang="en-US" sz="2000" dirty="0" smtClean="0">
                          <a:solidFill>
                            <a:schemeClr val="tx1"/>
                          </a:solidFill>
                          <a:effectLst>
                            <a:glow rad="127000">
                              <a:schemeClr val="tx1"/>
                            </a:glow>
                          </a:effectLst>
                        </a:rPr>
                        <a:t>the first storm to go unwarned than days with a single storm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540938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45180904"/>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Duration</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relationship between duration and lead time is null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Morphology</a:t>
                      </a:r>
                      <a:endParaRPr lang="en-US"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produce the most positive - lead tornados and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effectLst>
                            <a:glow rad="127000">
                              <a:schemeClr val="tx1"/>
                            </a:glow>
                          </a:effectLst>
                        </a:rPr>
                        <a:t>Convective Clusters </a:t>
                      </a:r>
                      <a:r>
                        <a:rPr lang="en-US" sz="2000" dirty="0" smtClean="0">
                          <a:solidFill>
                            <a:schemeClr val="tx1"/>
                          </a:solidFill>
                          <a:effectLst>
                            <a:glow rad="127000">
                              <a:schemeClr val="tx1"/>
                            </a:glow>
                          </a:effectLst>
                        </a:rPr>
                        <a:t>and </a:t>
                      </a:r>
                      <a:r>
                        <a:rPr lang="en-US" sz="2000" b="1" i="1" dirty="0" smtClean="0">
                          <a:solidFill>
                            <a:schemeClr val="tx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have the highest percentage of non - warned storms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Convective Clusters can be classified as “</a:t>
                      </a:r>
                      <a:r>
                        <a:rPr lang="en-US" sz="2000" b="1" i="1" dirty="0" smtClean="0">
                          <a:solidFill>
                            <a:schemeClr val="tx1"/>
                          </a:solidFill>
                          <a:effectLst>
                            <a:glow rad="127000">
                              <a:schemeClr val="tx1"/>
                            </a:glow>
                          </a:effectLst>
                        </a:rPr>
                        <a:t>discrete”</a:t>
                      </a:r>
                      <a:r>
                        <a:rPr lang="en-US" sz="2000" dirty="0" smtClean="0">
                          <a:solidFill>
                            <a:schemeClr val="tx1"/>
                          </a:solidFill>
                          <a:effectLst>
                            <a:glow rad="127000">
                              <a:schemeClr val="tx1"/>
                            </a:glow>
                          </a:effectLst>
                        </a:rPr>
                        <a:t> and “</a:t>
                      </a:r>
                      <a:r>
                        <a:rPr lang="en-US" sz="2000" b="1" i="1" dirty="0" smtClean="0">
                          <a:solidFill>
                            <a:schemeClr val="tx1"/>
                          </a:solidFill>
                          <a:effectLst>
                            <a:glow rad="127000">
                              <a:schemeClr val="tx1"/>
                            </a:glow>
                          </a:effectLst>
                        </a:rPr>
                        <a:t>stratiform”</a:t>
                      </a:r>
                      <a:r>
                        <a:rPr lang="en-US" sz="2000" b="0" i="0" dirty="0" smtClean="0">
                          <a:solidFill>
                            <a:schemeClr val="tx1"/>
                          </a:solidFill>
                          <a:effectLst>
                            <a:glow rad="127000">
                              <a:schemeClr val="tx1"/>
                            </a:glow>
                          </a:effectLst>
                        </a:rPr>
                        <a:t>;</a:t>
                      </a:r>
                      <a:endParaRPr lang="en-US" sz="2000" dirty="0" smtClean="0">
                        <a:solidFill>
                          <a:schemeClr val="tx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over 50% of the “stratiform” go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tx1"/>
                          </a:solidFill>
                          <a:effectLst>
                            <a:glow rad="127000">
                              <a:schemeClr val="tx1"/>
                            </a:glow>
                          </a:effectLst>
                        </a:rPr>
                        <a:t>Storm </a:t>
                      </a:r>
                      <a:r>
                        <a:rPr lang="en-US" sz="2400" b="1" spc="300" dirty="0" smtClean="0">
                          <a:solidFill>
                            <a:schemeClr val="tx1"/>
                          </a:solidFill>
                          <a:effectLst>
                            <a:glow rad="127000">
                              <a:schemeClr val="tx1"/>
                            </a:glow>
                          </a:effectLst>
                        </a:rPr>
                        <a:t>Order</a:t>
                      </a:r>
                      <a:endParaRPr lang="en-US" sz="2400"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and 40% chance of going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tx1"/>
                          </a:solidFill>
                          <a:effectLst>
                            <a:glow rad="127000">
                              <a:schemeClr val="tx1"/>
                            </a:glow>
                          </a:effectLst>
                        </a:rPr>
                        <a:t>Days with multiple storms are less likely (31% vs 45%)</a:t>
                      </a:r>
                    </a:p>
                    <a:p>
                      <a:pPr lvl="0" algn="ctr"/>
                      <a:r>
                        <a:rPr lang="en-US" sz="2000" dirty="0" smtClean="0">
                          <a:solidFill>
                            <a:schemeClr val="tx1"/>
                          </a:solidFill>
                          <a:effectLst>
                            <a:glow rad="127000">
                              <a:schemeClr val="tx1"/>
                            </a:glow>
                          </a:effectLst>
                        </a:rPr>
                        <a:t>for</a:t>
                      </a:r>
                      <a:r>
                        <a:rPr lang="en-US" sz="2000" baseline="0" dirty="0" smtClean="0">
                          <a:solidFill>
                            <a:schemeClr val="tx1"/>
                          </a:solidFill>
                          <a:effectLst>
                            <a:glow rad="127000">
                              <a:schemeClr val="tx1"/>
                            </a:glow>
                          </a:effectLst>
                        </a:rPr>
                        <a:t> </a:t>
                      </a:r>
                      <a:r>
                        <a:rPr lang="en-US" sz="2000" dirty="0" smtClean="0">
                          <a:solidFill>
                            <a:schemeClr val="tx1"/>
                          </a:solidFill>
                          <a:effectLst>
                            <a:glow rad="127000">
                              <a:schemeClr val="tx1"/>
                            </a:glow>
                          </a:effectLst>
                        </a:rPr>
                        <a:t>the first storm to go unwarned than days with a single storm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12614111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9799504"/>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Duration</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relationship between duration and lead time is null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Morphology</a:t>
                      </a:r>
                      <a:endParaRPr lang="en-US"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produce the most positive - lead tornados and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have the highest percentage of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Convective Clusters can be classified as “</a:t>
                      </a:r>
                      <a:r>
                        <a:rPr lang="en-US" sz="2000" b="1" i="1" dirty="0" smtClean="0">
                          <a:solidFill>
                            <a:schemeClr val="tx1"/>
                          </a:solidFill>
                          <a:effectLst>
                            <a:glow rad="127000">
                              <a:schemeClr val="tx1"/>
                            </a:glow>
                          </a:effectLst>
                        </a:rPr>
                        <a:t>discrete”</a:t>
                      </a:r>
                      <a:r>
                        <a:rPr lang="en-US" sz="2000" dirty="0" smtClean="0">
                          <a:solidFill>
                            <a:schemeClr val="tx1"/>
                          </a:solidFill>
                          <a:effectLst>
                            <a:glow rad="127000">
                              <a:schemeClr val="tx1"/>
                            </a:glow>
                          </a:effectLst>
                        </a:rPr>
                        <a:t> and “</a:t>
                      </a:r>
                      <a:r>
                        <a:rPr lang="en-US" sz="2000" b="1" i="1" dirty="0" smtClean="0">
                          <a:solidFill>
                            <a:schemeClr val="tx1"/>
                          </a:solidFill>
                          <a:effectLst>
                            <a:glow rad="127000">
                              <a:schemeClr val="tx1"/>
                            </a:glow>
                          </a:effectLst>
                        </a:rPr>
                        <a:t>stratiform”</a:t>
                      </a:r>
                      <a:r>
                        <a:rPr lang="en-US" sz="2000" b="0" i="0" dirty="0" smtClean="0">
                          <a:solidFill>
                            <a:schemeClr val="tx1"/>
                          </a:solidFill>
                          <a:effectLst>
                            <a:glow rad="127000">
                              <a:schemeClr val="tx1"/>
                            </a:glow>
                          </a:effectLst>
                        </a:rPr>
                        <a:t>;</a:t>
                      </a:r>
                      <a:endParaRPr lang="en-US" sz="2000" dirty="0" smtClean="0">
                        <a:solidFill>
                          <a:schemeClr val="tx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over 50% of the “stratiform” go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tx1"/>
                          </a:solidFill>
                          <a:effectLst>
                            <a:glow rad="127000">
                              <a:schemeClr val="tx1"/>
                            </a:glow>
                          </a:effectLst>
                        </a:rPr>
                        <a:t>Storm </a:t>
                      </a:r>
                      <a:r>
                        <a:rPr lang="en-US" sz="2400" b="1" spc="300" dirty="0" smtClean="0">
                          <a:solidFill>
                            <a:schemeClr val="tx1"/>
                          </a:solidFill>
                          <a:effectLst>
                            <a:glow rad="127000">
                              <a:schemeClr val="tx1"/>
                            </a:glow>
                          </a:effectLst>
                        </a:rPr>
                        <a:t>Order</a:t>
                      </a:r>
                      <a:endParaRPr lang="en-US" sz="2400"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and 40% chance of going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tx1"/>
                          </a:solidFill>
                          <a:effectLst>
                            <a:glow rad="127000">
                              <a:schemeClr val="tx1"/>
                            </a:glow>
                          </a:effectLst>
                        </a:rPr>
                        <a:t>Days with multiple storms are less likely (31% vs 45%)</a:t>
                      </a:r>
                    </a:p>
                    <a:p>
                      <a:pPr lvl="0" algn="ctr"/>
                      <a:r>
                        <a:rPr lang="en-US" sz="2000" dirty="0" smtClean="0">
                          <a:solidFill>
                            <a:schemeClr val="tx1"/>
                          </a:solidFill>
                          <a:effectLst>
                            <a:glow rad="127000">
                              <a:schemeClr val="tx1"/>
                            </a:glow>
                          </a:effectLst>
                        </a:rPr>
                        <a:t>for</a:t>
                      </a:r>
                      <a:r>
                        <a:rPr lang="en-US" sz="2000" baseline="0" dirty="0" smtClean="0">
                          <a:solidFill>
                            <a:schemeClr val="tx1"/>
                          </a:solidFill>
                          <a:effectLst>
                            <a:glow rad="127000">
                              <a:schemeClr val="tx1"/>
                            </a:glow>
                          </a:effectLst>
                        </a:rPr>
                        <a:t> </a:t>
                      </a:r>
                      <a:r>
                        <a:rPr lang="en-US" sz="2000" dirty="0" smtClean="0">
                          <a:solidFill>
                            <a:schemeClr val="tx1"/>
                          </a:solidFill>
                          <a:effectLst>
                            <a:glow rad="127000">
                              <a:schemeClr val="tx1"/>
                            </a:glow>
                          </a:effectLst>
                        </a:rPr>
                        <a:t>the first storm to go unwarned than days with a single storm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579155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40013235"/>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Duration</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relationship between duration and lead time is null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Morphology</a:t>
                      </a:r>
                      <a:endParaRPr lang="en-US"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produce the most positive - lead tornados and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have the highest percentage of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Convective Clusters can be classified as “</a:t>
                      </a:r>
                      <a:r>
                        <a:rPr lang="en-US" sz="2000" b="1" i="1" dirty="0" smtClean="0">
                          <a:solidFill>
                            <a:schemeClr val="bg1"/>
                          </a:solidFill>
                          <a:effectLst>
                            <a:glow rad="127000">
                              <a:schemeClr val="tx1"/>
                            </a:glow>
                          </a:effectLst>
                        </a:rPr>
                        <a:t>discrete”</a:t>
                      </a:r>
                      <a:r>
                        <a:rPr lang="en-US" sz="2000" dirty="0" smtClean="0">
                          <a:solidFill>
                            <a:schemeClr val="bg1"/>
                          </a:solidFill>
                          <a:effectLst>
                            <a:glow rad="127000">
                              <a:schemeClr val="tx1"/>
                            </a:glow>
                          </a:effectLst>
                        </a:rPr>
                        <a:t> or </a:t>
                      </a:r>
                      <a:r>
                        <a:rPr lang="en-US" sz="2000" dirty="0" smtClean="0">
                          <a:solidFill>
                            <a:schemeClr val="bg1"/>
                          </a:solidFill>
                          <a:effectLst>
                            <a:glow rad="127000">
                              <a:schemeClr val="tx1"/>
                            </a:glow>
                          </a:effectLst>
                        </a:rPr>
                        <a:t>“</a:t>
                      </a:r>
                      <a:r>
                        <a:rPr lang="en-US" sz="2000" b="1" i="1" dirty="0" smtClean="0">
                          <a:solidFill>
                            <a:schemeClr val="bg1"/>
                          </a:solidFill>
                          <a:effectLst>
                            <a:glow rad="127000">
                              <a:schemeClr val="tx1"/>
                            </a:glow>
                          </a:effectLst>
                        </a:rPr>
                        <a:t>embedded”</a:t>
                      </a:r>
                      <a:r>
                        <a:rPr lang="en-US" sz="2000" b="0" i="0" dirty="0" smtClean="0">
                          <a:solidFill>
                            <a:schemeClr val="bg1"/>
                          </a:solidFill>
                          <a:effectLst>
                            <a:glow rad="127000">
                              <a:schemeClr val="tx1"/>
                            </a:glow>
                          </a:effectLst>
                        </a:rPr>
                        <a:t>;</a:t>
                      </a:r>
                      <a:endParaRPr lang="en-US" sz="2000" dirty="0" smtClean="0">
                        <a:solidFill>
                          <a:schemeClr val="bg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over 50% of the </a:t>
                      </a:r>
                      <a:r>
                        <a:rPr lang="en-US" sz="2000" dirty="0" smtClean="0">
                          <a:solidFill>
                            <a:schemeClr val="bg1"/>
                          </a:solidFill>
                          <a:effectLst>
                            <a:glow rad="127000">
                              <a:schemeClr val="tx1"/>
                            </a:glow>
                          </a:effectLst>
                        </a:rPr>
                        <a:t>“embedded” </a:t>
                      </a:r>
                      <a:r>
                        <a:rPr lang="en-US" sz="2000" dirty="0" smtClean="0">
                          <a:solidFill>
                            <a:schemeClr val="bg1"/>
                          </a:solidFill>
                          <a:effectLst>
                            <a:glow rad="127000">
                              <a:schemeClr val="tx1"/>
                            </a:glow>
                          </a:effectLst>
                        </a:rPr>
                        <a:t>go unwarned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tx1"/>
                          </a:solidFill>
                          <a:effectLst>
                            <a:glow rad="127000">
                              <a:schemeClr val="tx1"/>
                            </a:glow>
                          </a:effectLst>
                        </a:rPr>
                        <a:t>Storm </a:t>
                      </a:r>
                      <a:r>
                        <a:rPr lang="en-US" sz="2400" b="1" spc="300" dirty="0" smtClean="0">
                          <a:solidFill>
                            <a:schemeClr val="tx1"/>
                          </a:solidFill>
                          <a:effectLst>
                            <a:glow rad="127000">
                              <a:schemeClr val="tx1"/>
                            </a:glow>
                          </a:effectLst>
                        </a:rPr>
                        <a:t>Order</a:t>
                      </a:r>
                      <a:endParaRPr lang="en-US" sz="2400" b="1" spc="300" dirty="0">
                        <a:solidFill>
                          <a:schemeClr val="tx1"/>
                        </a:solidFill>
                        <a:effectLst>
                          <a:glow rad="127000">
                            <a:schemeClr val="tx1"/>
                          </a:glow>
                        </a:effectLs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glow rad="127000">
                              <a:schemeClr val="tx1"/>
                            </a:glow>
                          </a:effectLst>
                        </a:rPr>
                        <a:t>and 40% chance of going unwarned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tx1"/>
                          </a:solidFill>
                          <a:effectLst>
                            <a:glow rad="127000">
                              <a:schemeClr val="tx1"/>
                            </a:glow>
                          </a:effectLst>
                        </a:rPr>
                        <a:t>Days with multiple storms are less likely (31% vs 45%)</a:t>
                      </a:r>
                    </a:p>
                    <a:p>
                      <a:pPr lvl="0" algn="ctr"/>
                      <a:r>
                        <a:rPr lang="en-US" sz="2000" dirty="0" smtClean="0">
                          <a:solidFill>
                            <a:schemeClr val="tx1"/>
                          </a:solidFill>
                          <a:effectLst>
                            <a:glow rad="127000">
                              <a:schemeClr val="tx1"/>
                            </a:glow>
                          </a:effectLst>
                        </a:rPr>
                        <a:t>for</a:t>
                      </a:r>
                      <a:r>
                        <a:rPr lang="en-US" sz="2000" baseline="0" dirty="0" smtClean="0">
                          <a:solidFill>
                            <a:schemeClr val="tx1"/>
                          </a:solidFill>
                          <a:effectLst>
                            <a:glow rad="127000">
                              <a:schemeClr val="tx1"/>
                            </a:glow>
                          </a:effectLst>
                        </a:rPr>
                        <a:t> </a:t>
                      </a:r>
                      <a:r>
                        <a:rPr lang="en-US" sz="2000" dirty="0" smtClean="0">
                          <a:solidFill>
                            <a:schemeClr val="tx1"/>
                          </a:solidFill>
                          <a:effectLst>
                            <a:glow rad="127000">
                              <a:schemeClr val="tx1"/>
                            </a:glow>
                          </a:effectLst>
                        </a:rPr>
                        <a:t>the first storm to go unwarned than days with a single storm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14770373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01163776"/>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Duration</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relationship between duration and lead time is null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Morphology</a:t>
                      </a:r>
                      <a:endParaRPr lang="en-US"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produce the most positive - lead tornados and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have the highest percentage of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Convective Clusters can be classified as “</a:t>
                      </a:r>
                      <a:r>
                        <a:rPr lang="en-US" sz="2000" b="1" i="1" dirty="0" smtClean="0">
                          <a:solidFill>
                            <a:schemeClr val="bg1"/>
                          </a:solidFill>
                          <a:effectLst>
                            <a:glow rad="127000">
                              <a:schemeClr val="tx1"/>
                            </a:glow>
                          </a:effectLst>
                        </a:rPr>
                        <a:t>discrete”</a:t>
                      </a:r>
                      <a:r>
                        <a:rPr lang="en-US" sz="2000" dirty="0" smtClean="0">
                          <a:solidFill>
                            <a:schemeClr val="bg1"/>
                          </a:solidFill>
                          <a:effectLst>
                            <a:glow rad="127000">
                              <a:schemeClr val="tx1"/>
                            </a:glow>
                          </a:effectLst>
                        </a:rPr>
                        <a:t> or </a:t>
                      </a:r>
                      <a:r>
                        <a:rPr lang="en-US" sz="2000" dirty="0" smtClean="0">
                          <a:solidFill>
                            <a:schemeClr val="bg1"/>
                          </a:solidFill>
                          <a:effectLst>
                            <a:glow rad="127000">
                              <a:schemeClr val="tx1"/>
                            </a:glow>
                          </a:effectLst>
                        </a:rPr>
                        <a:t>“</a:t>
                      </a:r>
                      <a:r>
                        <a:rPr lang="en-US" sz="2000" b="1" i="1" dirty="0" smtClean="0">
                          <a:solidFill>
                            <a:schemeClr val="bg1"/>
                          </a:solidFill>
                          <a:effectLst>
                            <a:glow rad="127000">
                              <a:schemeClr val="tx1"/>
                            </a:glow>
                          </a:effectLst>
                        </a:rPr>
                        <a:t>embedded”</a:t>
                      </a:r>
                      <a:r>
                        <a:rPr lang="en-US" sz="2000" b="0" i="0" dirty="0" smtClean="0">
                          <a:solidFill>
                            <a:schemeClr val="bg1"/>
                          </a:solidFill>
                          <a:effectLst>
                            <a:glow rad="127000">
                              <a:schemeClr val="tx1"/>
                            </a:glow>
                          </a:effectLst>
                        </a:rPr>
                        <a:t>;</a:t>
                      </a:r>
                      <a:endParaRPr lang="en-US" sz="2000" dirty="0" smtClean="0">
                        <a:solidFill>
                          <a:schemeClr val="bg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over 50% of the </a:t>
                      </a:r>
                      <a:r>
                        <a:rPr lang="en-US" sz="2000" dirty="0" smtClean="0">
                          <a:solidFill>
                            <a:schemeClr val="bg1"/>
                          </a:solidFill>
                          <a:effectLst>
                            <a:glow rad="127000">
                              <a:schemeClr val="tx1"/>
                            </a:glow>
                          </a:effectLst>
                        </a:rPr>
                        <a:t>“embedded” </a:t>
                      </a:r>
                      <a:r>
                        <a:rPr lang="en-US" sz="2000" dirty="0" smtClean="0">
                          <a:solidFill>
                            <a:schemeClr val="bg1"/>
                          </a:solidFill>
                          <a:effectLst>
                            <a:glow rad="127000">
                              <a:schemeClr val="tx1"/>
                            </a:glow>
                          </a:effectLst>
                        </a:rPr>
                        <a:t>go unwarned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bg1"/>
                          </a:solidFill>
                          <a:effectLst>
                            <a:glow rad="127000">
                              <a:schemeClr val="tx1"/>
                            </a:glow>
                          </a:effectLst>
                        </a:rPr>
                        <a:t>Storm </a:t>
                      </a:r>
                      <a:r>
                        <a:rPr lang="en-US" sz="2400" b="1" spc="300" dirty="0" smtClean="0">
                          <a:solidFill>
                            <a:schemeClr val="bg1"/>
                          </a:solidFill>
                          <a:effectLst>
                            <a:glow rad="127000">
                              <a:schemeClr val="tx1"/>
                            </a:glow>
                          </a:effectLst>
                        </a:rPr>
                        <a:t>Order</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and 40% chance of going unwarned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tx1"/>
                          </a:solidFill>
                          <a:effectLst>
                            <a:glow rad="127000">
                              <a:schemeClr val="tx1"/>
                            </a:glow>
                          </a:effectLst>
                        </a:rPr>
                        <a:t>Days with multiple storms are less likely (31% vs 45%)</a:t>
                      </a:r>
                    </a:p>
                    <a:p>
                      <a:pPr lvl="0" algn="ctr"/>
                      <a:r>
                        <a:rPr lang="en-US" sz="2000" dirty="0" smtClean="0">
                          <a:solidFill>
                            <a:schemeClr val="tx1"/>
                          </a:solidFill>
                          <a:effectLst>
                            <a:glow rad="127000">
                              <a:schemeClr val="tx1"/>
                            </a:glow>
                          </a:effectLst>
                        </a:rPr>
                        <a:t>for</a:t>
                      </a:r>
                      <a:r>
                        <a:rPr lang="en-US" sz="2000" baseline="0" dirty="0" smtClean="0">
                          <a:solidFill>
                            <a:schemeClr val="tx1"/>
                          </a:solidFill>
                          <a:effectLst>
                            <a:glow rad="127000">
                              <a:schemeClr val="tx1"/>
                            </a:glow>
                          </a:effectLst>
                        </a:rPr>
                        <a:t> </a:t>
                      </a:r>
                      <a:r>
                        <a:rPr lang="en-US" sz="2000" dirty="0" smtClean="0">
                          <a:solidFill>
                            <a:schemeClr val="tx1"/>
                          </a:solidFill>
                          <a:effectLst>
                            <a:glow rad="127000">
                              <a:schemeClr val="tx1"/>
                            </a:glow>
                          </a:effectLst>
                        </a:rPr>
                        <a:t>the first storm to go unwarned than days with a single storm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18037195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24817737"/>
              </p:ext>
            </p:extLst>
          </p:nvPr>
        </p:nvGraphicFramePr>
        <p:xfrm>
          <a:off x="0" y="631981"/>
          <a:ext cx="9144000" cy="6285830"/>
        </p:xfrm>
        <a:graphic>
          <a:graphicData uri="http://schemas.openxmlformats.org/drawingml/2006/table">
            <a:tbl>
              <a:tblPr firstRow="1" bandRow="1">
                <a:tableStyleId>{5C22544A-7EE6-4342-B048-85BDC9FD1C3A}</a:tableStyleId>
              </a:tblPr>
              <a:tblGrid>
                <a:gridCol w="9144000"/>
              </a:tblGrid>
              <a:tr h="496541">
                <a:tc>
                  <a:txBody>
                    <a:bodyPr/>
                    <a:lstStyle/>
                    <a:p>
                      <a:pPr algn="ctr"/>
                      <a:r>
                        <a:rPr lang="en-US" sz="2400" spc="300" dirty="0" smtClean="0">
                          <a:solidFill>
                            <a:schemeClr val="bg1"/>
                          </a:solidFill>
                          <a:effectLst>
                            <a:glow rad="127000">
                              <a:schemeClr val="tx1"/>
                            </a:glow>
                          </a:effectLst>
                        </a:rPr>
                        <a:t>Intensity</a:t>
                      </a:r>
                      <a:endParaRPr lang="en-US" sz="2000" spc="300" dirty="0">
                        <a:solidFill>
                          <a:schemeClr val="bg1"/>
                        </a:solidFill>
                        <a:effectLst>
                          <a:glow rad="127000">
                            <a:schemeClr val="tx1"/>
                          </a:glow>
                        </a:effectLs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Storms that become more intense are more likely to be 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Duration</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9723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relationship between duration and lead time is null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spc="300" dirty="0" smtClean="0">
                          <a:solidFill>
                            <a:schemeClr val="bg1"/>
                          </a:solidFill>
                          <a:effectLst>
                            <a:glow rad="127000">
                              <a:schemeClr val="tx1"/>
                            </a:glow>
                          </a:effectLst>
                        </a:rPr>
                        <a:t>Morphology</a:t>
                      </a:r>
                      <a:endParaRPr lang="en-US"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Trailing Stratiform</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produce the most positive - lead tornados and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effectLst>
                            <a:glow rad="127000">
                              <a:schemeClr val="tx1"/>
                            </a:glow>
                          </a:effectLst>
                        </a:rPr>
                        <a:t>Convective Clusters </a:t>
                      </a:r>
                      <a:r>
                        <a:rPr lang="en-US" sz="2000" dirty="0" smtClean="0">
                          <a:solidFill>
                            <a:schemeClr val="bg1"/>
                          </a:solidFill>
                          <a:effectLst>
                            <a:glow rad="127000">
                              <a:schemeClr val="tx1"/>
                            </a:glow>
                          </a:effectLst>
                        </a:rPr>
                        <a:t>and </a:t>
                      </a:r>
                      <a:r>
                        <a:rPr lang="en-US" sz="2000" b="1" i="1" dirty="0" smtClean="0">
                          <a:solidFill>
                            <a:schemeClr val="bg1"/>
                          </a:solidFill>
                          <a:effectLst>
                            <a:glow rad="127000">
                              <a:schemeClr val="tx1"/>
                            </a:glow>
                          </a:effectLst>
                        </a:rPr>
                        <a:t>Broken Lines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have the highest percentage of non - warned tornados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Convective Clusters can be classified as “</a:t>
                      </a:r>
                      <a:r>
                        <a:rPr lang="en-US" sz="2000" b="1" i="1" dirty="0" smtClean="0">
                          <a:solidFill>
                            <a:schemeClr val="bg1"/>
                          </a:solidFill>
                          <a:effectLst>
                            <a:glow rad="127000">
                              <a:schemeClr val="tx1"/>
                            </a:glow>
                          </a:effectLst>
                        </a:rPr>
                        <a:t>discrete”</a:t>
                      </a:r>
                      <a:r>
                        <a:rPr lang="en-US" sz="2000" dirty="0" smtClean="0">
                          <a:solidFill>
                            <a:schemeClr val="bg1"/>
                          </a:solidFill>
                          <a:effectLst>
                            <a:glow rad="127000">
                              <a:schemeClr val="tx1"/>
                            </a:glow>
                          </a:effectLst>
                        </a:rPr>
                        <a:t> or </a:t>
                      </a:r>
                      <a:r>
                        <a:rPr lang="en-US" sz="2000" dirty="0" smtClean="0">
                          <a:solidFill>
                            <a:schemeClr val="bg1"/>
                          </a:solidFill>
                          <a:effectLst>
                            <a:glow rad="127000">
                              <a:schemeClr val="tx1"/>
                            </a:glow>
                          </a:effectLst>
                        </a:rPr>
                        <a:t>“</a:t>
                      </a:r>
                      <a:r>
                        <a:rPr lang="en-US" sz="2000" b="1" i="1" dirty="0" smtClean="0">
                          <a:solidFill>
                            <a:schemeClr val="bg1"/>
                          </a:solidFill>
                          <a:effectLst>
                            <a:glow rad="127000">
                              <a:schemeClr val="tx1"/>
                            </a:glow>
                          </a:effectLst>
                        </a:rPr>
                        <a:t>embedded”</a:t>
                      </a:r>
                      <a:r>
                        <a:rPr lang="en-US" sz="2000" b="0" i="0" dirty="0" smtClean="0">
                          <a:solidFill>
                            <a:schemeClr val="bg1"/>
                          </a:solidFill>
                          <a:effectLst>
                            <a:glow rad="127000">
                              <a:schemeClr val="tx1"/>
                            </a:glow>
                          </a:effectLst>
                        </a:rPr>
                        <a:t>;</a:t>
                      </a:r>
                      <a:endParaRPr lang="en-US" sz="2000" dirty="0" smtClean="0">
                        <a:solidFill>
                          <a:schemeClr val="bg1"/>
                        </a:solidFill>
                        <a:effectLst>
                          <a:glow rad="127000">
                            <a:schemeClr val="tx1"/>
                          </a:glow>
                        </a:effectLst>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over 50% of the </a:t>
                      </a:r>
                      <a:r>
                        <a:rPr lang="en-US" sz="2000" dirty="0" smtClean="0">
                          <a:solidFill>
                            <a:schemeClr val="bg1"/>
                          </a:solidFill>
                          <a:effectLst>
                            <a:glow rad="127000">
                              <a:schemeClr val="tx1"/>
                            </a:glow>
                          </a:effectLst>
                        </a:rPr>
                        <a:t>“embedded” </a:t>
                      </a:r>
                      <a:r>
                        <a:rPr lang="en-US" sz="2000" dirty="0" smtClean="0">
                          <a:solidFill>
                            <a:schemeClr val="bg1"/>
                          </a:solidFill>
                          <a:effectLst>
                            <a:glow rad="127000">
                              <a:schemeClr val="tx1"/>
                            </a:glow>
                          </a:effectLst>
                        </a:rPr>
                        <a:t>go unwarned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6541">
                <a:tc>
                  <a:txBody>
                    <a:bodyPr/>
                    <a:lstStyle/>
                    <a:p>
                      <a:pPr algn="ctr"/>
                      <a:r>
                        <a:rPr lang="en-US" sz="2400" b="1" dirty="0" smtClean="0">
                          <a:solidFill>
                            <a:schemeClr val="bg1"/>
                          </a:solidFill>
                          <a:effectLst>
                            <a:glow rad="127000">
                              <a:schemeClr val="tx1"/>
                            </a:glow>
                          </a:effectLst>
                        </a:rPr>
                        <a:t>Storm </a:t>
                      </a:r>
                      <a:r>
                        <a:rPr lang="en-US" sz="2400" b="1" spc="300" dirty="0" smtClean="0">
                          <a:solidFill>
                            <a:schemeClr val="bg1"/>
                          </a:solidFill>
                          <a:effectLst>
                            <a:glow rad="127000">
                              <a:schemeClr val="tx1"/>
                            </a:glow>
                          </a:effectLst>
                        </a:rPr>
                        <a:t>Order</a:t>
                      </a:r>
                      <a:endParaRPr lang="en-US" sz="2400" b="1" spc="300" dirty="0">
                        <a:solidFill>
                          <a:schemeClr val="bg1"/>
                        </a:solidFill>
                        <a:effectLst>
                          <a:glow rad="127000">
                            <a:schemeClr val="tx1"/>
                          </a:glow>
                        </a:effectLs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10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The first storm of any day has a 40% chance of a positive lead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effectLst>
                            <a:glow rad="127000">
                              <a:schemeClr val="tx1"/>
                            </a:glow>
                          </a:effectLst>
                        </a:rPr>
                        <a:t>and 40% chance of going unwarned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01040">
                <a:tc>
                  <a:txBody>
                    <a:bodyPr/>
                    <a:lstStyle/>
                    <a:p>
                      <a:pPr lvl="0" algn="ctr"/>
                      <a:r>
                        <a:rPr lang="en-US" sz="2000" dirty="0" smtClean="0">
                          <a:solidFill>
                            <a:schemeClr val="bg1"/>
                          </a:solidFill>
                          <a:effectLst>
                            <a:glow rad="127000">
                              <a:schemeClr val="tx1"/>
                            </a:glow>
                          </a:effectLst>
                        </a:rPr>
                        <a:t>Days with multiple storms are less likely (31% vs 45%)</a:t>
                      </a:r>
                    </a:p>
                    <a:p>
                      <a:pPr lvl="0" algn="ctr"/>
                      <a:r>
                        <a:rPr lang="en-US" sz="2000" dirty="0" smtClean="0">
                          <a:solidFill>
                            <a:schemeClr val="bg1"/>
                          </a:solidFill>
                          <a:effectLst>
                            <a:glow rad="127000">
                              <a:schemeClr val="tx1"/>
                            </a:glow>
                          </a:effectLst>
                        </a:rPr>
                        <a:t>for</a:t>
                      </a:r>
                      <a:r>
                        <a:rPr lang="en-US" sz="2000" baseline="0" dirty="0" smtClean="0">
                          <a:solidFill>
                            <a:schemeClr val="bg1"/>
                          </a:solidFill>
                          <a:effectLst>
                            <a:glow rad="127000">
                              <a:schemeClr val="tx1"/>
                            </a:glow>
                          </a:effectLst>
                        </a:rPr>
                        <a:t> </a:t>
                      </a:r>
                      <a:r>
                        <a:rPr lang="en-US" sz="2000" dirty="0" smtClean="0">
                          <a:solidFill>
                            <a:schemeClr val="bg1"/>
                          </a:solidFill>
                          <a:effectLst>
                            <a:glow rad="127000">
                              <a:schemeClr val="tx1"/>
                            </a:glow>
                          </a:effectLst>
                        </a:rPr>
                        <a:t>the first storm to go unwarned than days with a single storm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Take-</a:t>
            </a:r>
            <a:r>
              <a:rPr lang="en-US" sz="3600" b="1" spc="300" smtClean="0">
                <a:solidFill>
                  <a:schemeClr val="tx1"/>
                </a:solidFill>
              </a:rPr>
              <a:t>Aways</a:t>
            </a:r>
            <a:endParaRPr lang="en-US" spc="300" dirty="0">
              <a:solidFill>
                <a:schemeClr val="tx1"/>
              </a:solidFill>
            </a:endParaRPr>
          </a:p>
        </p:txBody>
      </p:sp>
    </p:spTree>
    <p:extLst>
      <p:ext uri="{BB962C8B-B14F-4D97-AF65-F5344CB8AC3E}">
        <p14:creationId xmlns:p14="http://schemas.microsoft.com/office/powerpoint/2010/main" val="12355847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93900" y="0"/>
            <a:ext cx="5143500" cy="6858000"/>
          </a:xfrm>
          <a:prstGeom prst="rect">
            <a:avLst/>
          </a:prstGeom>
          <a:effectLst>
            <a:softEdge rad="127000"/>
          </a:effectLst>
        </p:spPr>
      </p:pic>
      <p:sp>
        <p:nvSpPr>
          <p:cNvPr id="8" name="TextBox 7"/>
          <p:cNvSpPr txBox="1"/>
          <p:nvPr/>
        </p:nvSpPr>
        <p:spPr>
          <a:xfrm>
            <a:off x="0" y="6424863"/>
            <a:ext cx="9144000" cy="338554"/>
          </a:xfrm>
          <a:prstGeom prst="rect">
            <a:avLst/>
          </a:prstGeom>
          <a:noFill/>
        </p:spPr>
        <p:txBody>
          <a:bodyPr wrap="square" rtlCol="0">
            <a:spAutoFit/>
          </a:bodyPr>
          <a:lstStyle/>
          <a:p>
            <a:pPr algn="ctr"/>
            <a:r>
              <a:rPr lang="en-US" sz="1600" dirty="0" smtClean="0">
                <a:solidFill>
                  <a:schemeClr val="bg1">
                    <a:alpha val="50000"/>
                  </a:schemeClr>
                </a:solidFill>
              </a:rPr>
              <a:t>Photo By </a:t>
            </a:r>
            <a:r>
              <a:rPr lang="en-US" sz="1600" dirty="0">
                <a:solidFill>
                  <a:schemeClr val="bg1">
                    <a:alpha val="50000"/>
                  </a:schemeClr>
                </a:solidFill>
              </a:rPr>
              <a:t>Breanna </a:t>
            </a:r>
            <a:r>
              <a:rPr lang="en-US" sz="1600" dirty="0" smtClean="0">
                <a:solidFill>
                  <a:schemeClr val="bg1">
                    <a:alpha val="50000"/>
                  </a:schemeClr>
                </a:solidFill>
              </a:rPr>
              <a:t>Winter via </a:t>
            </a:r>
            <a:r>
              <a:rPr lang="en-US" sz="1600" i="1" dirty="0" smtClean="0">
                <a:solidFill>
                  <a:schemeClr val="bg1">
                    <a:alpha val="50000"/>
                  </a:schemeClr>
                </a:solidFill>
              </a:rPr>
              <a:t>USAToday</a:t>
            </a:r>
            <a:endParaRPr lang="en-US" sz="1600" i="1" dirty="0">
              <a:solidFill>
                <a:schemeClr val="bg1">
                  <a:alpha val="50000"/>
                </a:schemeClr>
              </a:solidFill>
            </a:endParaRPr>
          </a:p>
        </p:txBody>
      </p:sp>
    </p:spTree>
    <p:extLst>
      <p:ext uri="{BB962C8B-B14F-4D97-AF65-F5344CB8AC3E}">
        <p14:creationId xmlns:p14="http://schemas.microsoft.com/office/powerpoint/2010/main" val="2065487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319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00" dirty="0" smtClean="0">
                <a:solidFill>
                  <a:schemeClr val="tx1"/>
                </a:solidFill>
              </a:rPr>
              <a:t>References &amp; Data</a:t>
            </a:r>
            <a:endParaRPr lang="en-US" spc="300" dirty="0">
              <a:solidFill>
                <a:schemeClr val="tx1"/>
              </a:solidFill>
            </a:endParaRPr>
          </a:p>
        </p:txBody>
      </p:sp>
      <p:sp>
        <p:nvSpPr>
          <p:cNvPr id="7" name="TextBox 6"/>
          <p:cNvSpPr txBox="1"/>
          <p:nvPr/>
        </p:nvSpPr>
        <p:spPr>
          <a:xfrm>
            <a:off x="230745" y="631981"/>
            <a:ext cx="8682505" cy="2246769"/>
          </a:xfrm>
          <a:prstGeom prst="rect">
            <a:avLst/>
          </a:prstGeom>
          <a:noFill/>
        </p:spPr>
        <p:txBody>
          <a:bodyPr wrap="square" rtlCol="0">
            <a:spAutoFit/>
          </a:bodyPr>
          <a:lstStyle/>
          <a:p>
            <a:r>
              <a:rPr lang="en-US" sz="2000" dirty="0" smtClean="0">
                <a:solidFill>
                  <a:schemeClr val="bg1"/>
                </a:solidFill>
              </a:rPr>
              <a:t>Brotzge, J., and S. Erickson, NWS Tornado Warnings with Zero or Negative Lead  	Times. </a:t>
            </a:r>
            <a:r>
              <a:rPr lang="en-US" sz="2000" dirty="0" err="1" smtClean="0">
                <a:solidFill>
                  <a:schemeClr val="bg1"/>
                </a:solidFill>
              </a:rPr>
              <a:t>Wea</a:t>
            </a:r>
            <a:r>
              <a:rPr lang="en-US" sz="2000" dirty="0" smtClean="0">
                <a:solidFill>
                  <a:schemeClr val="bg1"/>
                </a:solidFill>
              </a:rPr>
              <a:t>. Forecasting, 24, 140-154.</a:t>
            </a:r>
          </a:p>
          <a:p>
            <a:endParaRPr lang="en-US" sz="2000" dirty="0">
              <a:solidFill>
                <a:schemeClr val="bg1"/>
              </a:solidFill>
            </a:endParaRPr>
          </a:p>
          <a:p>
            <a:r>
              <a:rPr lang="en-US" sz="2000" dirty="0">
                <a:solidFill>
                  <a:schemeClr val="bg1"/>
                </a:solidFill>
              </a:rPr>
              <a:t>Gallus, W. A., Jr., N. Snook, and E. V. Johnson, 2008: Spring and summer severe 	weather reports over the Midwest as a function of convective mode: A 	preliminary study. </a:t>
            </a:r>
            <a:r>
              <a:rPr lang="en-US" sz="2000" dirty="0" err="1">
                <a:solidFill>
                  <a:schemeClr val="bg1"/>
                </a:solidFill>
              </a:rPr>
              <a:t>Wea</a:t>
            </a:r>
            <a:r>
              <a:rPr lang="en-US" sz="2000" dirty="0">
                <a:solidFill>
                  <a:schemeClr val="bg1"/>
                </a:solidFill>
              </a:rPr>
              <a:t>. Forecasting, 23, 101-113</a:t>
            </a:r>
            <a:r>
              <a:rPr lang="en-US" sz="2000" dirty="0" smtClean="0">
                <a:solidFill>
                  <a:schemeClr val="bg1"/>
                </a:solidFill>
              </a:rPr>
              <a:t>.</a:t>
            </a:r>
            <a:endParaRPr lang="en-US" sz="2000" dirty="0">
              <a:solidFill>
                <a:schemeClr val="bg1"/>
              </a:solidFill>
            </a:endParaRPr>
          </a:p>
          <a:p>
            <a:endParaRPr lang="en-US" sz="2000" dirty="0">
              <a:solidFill>
                <a:schemeClr val="bg1"/>
              </a:solidFill>
            </a:endParaRPr>
          </a:p>
        </p:txBody>
      </p:sp>
      <p:sp>
        <p:nvSpPr>
          <p:cNvPr id="3" name="Rectangle 2"/>
          <p:cNvSpPr/>
          <p:nvPr/>
        </p:nvSpPr>
        <p:spPr>
          <a:xfrm>
            <a:off x="230745" y="2718329"/>
            <a:ext cx="8682504" cy="4401205"/>
          </a:xfrm>
          <a:prstGeom prst="rect">
            <a:avLst/>
          </a:prstGeom>
          <a:noFill/>
        </p:spPr>
        <p:txBody>
          <a:bodyPr wrap="square">
            <a:spAutoFit/>
          </a:bodyPr>
          <a:lstStyle/>
          <a:p>
            <a:pPr algn="ctr"/>
            <a:r>
              <a:rPr lang="en-US" sz="2000" b="1" dirty="0" smtClean="0">
                <a:solidFill>
                  <a:schemeClr val="bg1"/>
                </a:solidFill>
              </a:rPr>
              <a:t>Tornado Data Source:</a:t>
            </a:r>
          </a:p>
          <a:p>
            <a:pPr algn="ctr"/>
            <a:r>
              <a:rPr lang="en-US" sz="2000" dirty="0" smtClean="0">
                <a:solidFill>
                  <a:schemeClr val="bg1"/>
                </a:solidFill>
              </a:rPr>
              <a:t>National Centers for Environmental Information,</a:t>
            </a:r>
            <a:br>
              <a:rPr lang="en-US" sz="2000" dirty="0" smtClean="0">
                <a:solidFill>
                  <a:schemeClr val="bg1"/>
                </a:solidFill>
              </a:rPr>
            </a:br>
            <a:r>
              <a:rPr lang="en-US" sz="2000" dirty="0" smtClean="0">
                <a:solidFill>
                  <a:schemeClr val="bg1"/>
                </a:solidFill>
              </a:rPr>
              <a:t>https</a:t>
            </a:r>
            <a:r>
              <a:rPr lang="en-US" sz="2000" dirty="0">
                <a:solidFill>
                  <a:schemeClr val="bg1"/>
                </a:solidFill>
              </a:rPr>
              <a:t>://www.ncdc.noaa.gov/stormevents</a:t>
            </a:r>
            <a:r>
              <a:rPr lang="en-US" sz="2000" dirty="0" smtClean="0">
                <a:solidFill>
                  <a:schemeClr val="bg1"/>
                </a:solidFill>
              </a:rPr>
              <a:t>/</a:t>
            </a:r>
          </a:p>
          <a:p>
            <a:pPr algn="ctr"/>
            <a:endParaRPr lang="en-US" sz="2000" dirty="0">
              <a:solidFill>
                <a:schemeClr val="bg1"/>
              </a:solidFill>
            </a:endParaRPr>
          </a:p>
          <a:p>
            <a:pPr algn="ctr"/>
            <a:r>
              <a:rPr lang="en-US" sz="2000" b="1" dirty="0">
                <a:solidFill>
                  <a:schemeClr val="bg1"/>
                </a:solidFill>
              </a:rPr>
              <a:t>Radar </a:t>
            </a:r>
            <a:r>
              <a:rPr lang="en-US" sz="2000" b="1" dirty="0" smtClean="0">
                <a:solidFill>
                  <a:schemeClr val="bg1"/>
                </a:solidFill>
              </a:rPr>
              <a:t>&amp; Warning Data Source</a:t>
            </a:r>
            <a:r>
              <a:rPr lang="en-US" sz="2000" b="1" dirty="0">
                <a:solidFill>
                  <a:schemeClr val="bg1"/>
                </a:solidFill>
              </a:rPr>
              <a:t>: </a:t>
            </a:r>
            <a:br>
              <a:rPr lang="en-US" sz="2000" b="1" dirty="0">
                <a:solidFill>
                  <a:schemeClr val="bg1"/>
                </a:solidFill>
              </a:rPr>
            </a:br>
            <a:r>
              <a:rPr lang="en-US" sz="2000" dirty="0">
                <a:solidFill>
                  <a:schemeClr val="bg1"/>
                </a:solidFill>
              </a:rPr>
              <a:t>Iowa State University, </a:t>
            </a:r>
            <a:br>
              <a:rPr lang="en-US" sz="2000" dirty="0">
                <a:solidFill>
                  <a:schemeClr val="bg1"/>
                </a:solidFill>
              </a:rPr>
            </a:br>
            <a:r>
              <a:rPr lang="en-US" sz="2000" dirty="0">
                <a:solidFill>
                  <a:schemeClr val="bg1"/>
                </a:solidFill>
              </a:rPr>
              <a:t>http://</a:t>
            </a:r>
            <a:r>
              <a:rPr lang="en-US" sz="2000" dirty="0" smtClean="0">
                <a:solidFill>
                  <a:schemeClr val="bg1"/>
                </a:solidFill>
              </a:rPr>
              <a:t>mesonet.agron.iastate.edu/GIS/apps/rview/warnings.phtml</a:t>
            </a:r>
          </a:p>
          <a:p>
            <a:pPr algn="ctr"/>
            <a:endParaRPr lang="en-US" sz="2000" dirty="0">
              <a:solidFill>
                <a:schemeClr val="bg1"/>
              </a:solidFill>
            </a:endParaRPr>
          </a:p>
          <a:p>
            <a:pPr algn="ctr"/>
            <a:endParaRPr lang="en-US" sz="2000" dirty="0">
              <a:solidFill>
                <a:schemeClr val="bg1"/>
              </a:solidFill>
            </a:endParaRPr>
          </a:p>
          <a:p>
            <a:pPr algn="ctr"/>
            <a:r>
              <a:rPr lang="en-US" sz="2000" dirty="0" smtClean="0">
                <a:solidFill>
                  <a:schemeClr val="bg1"/>
                </a:solidFill>
              </a:rPr>
              <a:t>Wappingers Tornado Photo by Breanna Winter </a:t>
            </a:r>
            <a:r>
              <a:rPr lang="en-US" sz="2000" dirty="0">
                <a:solidFill>
                  <a:schemeClr val="bg1"/>
                </a:solidFill>
              </a:rPr>
              <a:t>via USAToday</a:t>
            </a:r>
            <a:br>
              <a:rPr lang="en-US" sz="2000" dirty="0">
                <a:solidFill>
                  <a:schemeClr val="bg1"/>
                </a:solidFill>
              </a:rPr>
            </a:br>
            <a:r>
              <a:rPr lang="en-US" sz="2000" dirty="0">
                <a:solidFill>
                  <a:schemeClr val="bg1"/>
                </a:solidFill>
              </a:rPr>
              <a:t> </a:t>
            </a:r>
            <a:r>
              <a:rPr lang="en-US" sz="1100" dirty="0">
                <a:solidFill>
                  <a:schemeClr val="bg1"/>
                </a:solidFill>
              </a:rPr>
              <a:t>https://www.usatoday.com/story/news/2017/06/01/its-official-tornado-hit-</a:t>
            </a:r>
            <a:r>
              <a:rPr lang="en-US" sz="1100" dirty="0" err="1">
                <a:solidFill>
                  <a:schemeClr val="bg1"/>
                </a:solidFill>
              </a:rPr>
              <a:t>wappinger</a:t>
            </a:r>
            <a:r>
              <a:rPr lang="en-US" sz="1100" dirty="0">
                <a:solidFill>
                  <a:schemeClr val="bg1"/>
                </a:solidFill>
              </a:rPr>
              <a:t>-</a:t>
            </a:r>
            <a:r>
              <a:rPr lang="en-US" sz="1100" dirty="0" err="1">
                <a:solidFill>
                  <a:schemeClr val="bg1"/>
                </a:solidFill>
              </a:rPr>
              <a:t>wednesday</a:t>
            </a:r>
            <a:r>
              <a:rPr lang="en-US" sz="1100" dirty="0">
                <a:solidFill>
                  <a:schemeClr val="bg1"/>
                </a:solidFill>
              </a:rPr>
              <a:t>/362162001/</a:t>
            </a:r>
            <a:endParaRPr lang="en-US" sz="11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Cover Photo taken by Ethan Burwell</a:t>
            </a:r>
            <a:endParaRPr lang="en-US" sz="2000" dirty="0">
              <a:solidFill>
                <a:schemeClr val="bg1"/>
              </a:solidFill>
            </a:endParaRPr>
          </a:p>
          <a:p>
            <a:pPr algn="ctr"/>
            <a:endParaRPr lang="en-US" sz="2000" dirty="0">
              <a:solidFill>
                <a:schemeClr val="bg1"/>
              </a:solidFill>
            </a:endParaRPr>
          </a:p>
        </p:txBody>
      </p:sp>
    </p:spTree>
    <p:extLst>
      <p:ext uri="{BB962C8B-B14F-4D97-AF65-F5344CB8AC3E}">
        <p14:creationId xmlns:p14="http://schemas.microsoft.com/office/powerpoint/2010/main" val="1992542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
            <a:ext cx="9144000" cy="6520873"/>
          </a:xfrm>
          <a:prstGeom prst="rect">
            <a:avLst/>
          </a:prstGeom>
        </p:spPr>
      </p:pic>
      <p:sp>
        <p:nvSpPr>
          <p:cNvPr id="6" name="Oval 5"/>
          <p:cNvSpPr>
            <a:spLocks noChangeAspect="1"/>
          </p:cNvSpPr>
          <p:nvPr/>
        </p:nvSpPr>
        <p:spPr>
          <a:xfrm>
            <a:off x="1606731" y="404948"/>
            <a:ext cx="6139544" cy="6055569"/>
          </a:xfrm>
          <a:prstGeom prst="ellipse">
            <a:avLst/>
          </a:prstGeom>
          <a:solidFill>
            <a:srgbClr val="FFFF00">
              <a:alpha val="1000"/>
            </a:srgbClr>
          </a:solidFill>
          <a:ln w="63500">
            <a:solidFill>
              <a:schemeClr val="tx1"/>
            </a:solidFill>
            <a:prstDash val="sysDash"/>
          </a:ln>
          <a:effectLst>
            <a:glow rad="127000">
              <a:srgbClr val="FFFF00">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glow rad="127000">
                  <a:schemeClr val="bg1"/>
                </a:glow>
              </a:effectLst>
            </a:endParaRPr>
          </a:p>
        </p:txBody>
      </p:sp>
      <p:sp>
        <p:nvSpPr>
          <p:cNvPr id="7" name="TextBox 6"/>
          <p:cNvSpPr txBox="1"/>
          <p:nvPr/>
        </p:nvSpPr>
        <p:spPr>
          <a:xfrm>
            <a:off x="3915258" y="3648157"/>
            <a:ext cx="1555531"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Touchdown</a:t>
            </a:r>
            <a:endParaRPr lang="en-US" sz="2000" b="1" dirty="0">
              <a:solidFill>
                <a:schemeClr val="bg1"/>
              </a:solidFill>
              <a:effectLst>
                <a:glow rad="127000">
                  <a:schemeClr val="tx1"/>
                </a:glow>
              </a:effectLst>
            </a:endParaRPr>
          </a:p>
        </p:txBody>
      </p:sp>
      <p:sp>
        <p:nvSpPr>
          <p:cNvPr id="9" name="TextBox 8"/>
          <p:cNvSpPr txBox="1"/>
          <p:nvPr/>
        </p:nvSpPr>
        <p:spPr>
          <a:xfrm rot="20558658">
            <a:off x="3146251" y="2210700"/>
            <a:ext cx="2517073" cy="400110"/>
          </a:xfrm>
          <a:prstGeom prst="rect">
            <a:avLst/>
          </a:prstGeom>
          <a:noFill/>
        </p:spPr>
        <p:txBody>
          <a:bodyPr wrap="square" rtlCol="0">
            <a:spAutoFit/>
          </a:bodyPr>
          <a:lstStyle/>
          <a:p>
            <a:pPr algn="r"/>
            <a:r>
              <a:rPr lang="en-US" sz="2000" b="1" dirty="0" smtClean="0">
                <a:solidFill>
                  <a:schemeClr val="bg1"/>
                </a:solidFill>
                <a:effectLst>
                  <a:glow rad="127000">
                    <a:schemeClr val="tx1"/>
                  </a:glow>
                </a:effectLst>
              </a:rPr>
              <a:t>Kinry Elementary</a:t>
            </a:r>
            <a:endParaRPr lang="en-US" sz="2000" b="1" dirty="0">
              <a:solidFill>
                <a:schemeClr val="bg1"/>
              </a:solidFill>
              <a:effectLst>
                <a:glow rad="127000">
                  <a:schemeClr val="tx1"/>
                </a:glow>
              </a:effectLst>
            </a:endParaRPr>
          </a:p>
        </p:txBody>
      </p:sp>
      <p:sp>
        <p:nvSpPr>
          <p:cNvPr id="10" name="TextBox 9"/>
          <p:cNvSpPr txBox="1"/>
          <p:nvPr/>
        </p:nvSpPr>
        <p:spPr>
          <a:xfrm rot="20558658">
            <a:off x="3711410" y="2453526"/>
            <a:ext cx="2517073" cy="400110"/>
          </a:xfrm>
          <a:prstGeom prst="rect">
            <a:avLst/>
          </a:prstGeom>
          <a:noFill/>
        </p:spPr>
        <p:txBody>
          <a:bodyPr wrap="square" rtlCol="0">
            <a:spAutoFit/>
          </a:bodyPr>
          <a:lstStyle/>
          <a:p>
            <a:pPr algn="r"/>
            <a:r>
              <a:rPr lang="en-US" b="1" dirty="0" smtClean="0">
                <a:solidFill>
                  <a:schemeClr val="bg1"/>
                </a:solidFill>
                <a:effectLst>
                  <a:glow rad="127000">
                    <a:schemeClr val="tx1"/>
                  </a:glow>
                </a:effectLst>
              </a:rPr>
              <a:t>Vassar </a:t>
            </a:r>
            <a:r>
              <a:rPr lang="en-US" sz="2000" b="1" dirty="0" smtClean="0">
                <a:solidFill>
                  <a:schemeClr val="bg1"/>
                </a:solidFill>
                <a:effectLst>
                  <a:glow rad="127000">
                    <a:schemeClr val="tx1"/>
                  </a:glow>
                </a:effectLst>
              </a:rPr>
              <a:t>Elementary</a:t>
            </a:r>
            <a:endParaRPr lang="en-US" sz="2000" b="1" dirty="0">
              <a:solidFill>
                <a:schemeClr val="bg1"/>
              </a:solidFill>
              <a:effectLst>
                <a:glow rad="127000">
                  <a:schemeClr val="tx1"/>
                </a:glow>
              </a:effectLst>
            </a:endParaRPr>
          </a:p>
        </p:txBody>
      </p:sp>
      <p:sp>
        <p:nvSpPr>
          <p:cNvPr id="11" name="TextBox 10"/>
          <p:cNvSpPr txBox="1"/>
          <p:nvPr/>
        </p:nvSpPr>
        <p:spPr>
          <a:xfrm>
            <a:off x="2063387" y="6091185"/>
            <a:ext cx="2517073" cy="400110"/>
          </a:xfrm>
          <a:prstGeom prst="rect">
            <a:avLst/>
          </a:prstGeom>
          <a:noFill/>
        </p:spPr>
        <p:txBody>
          <a:bodyPr wrap="square" rtlCol="0">
            <a:spAutoFit/>
          </a:bodyPr>
          <a:lstStyle/>
          <a:p>
            <a:pPr algn="ctr"/>
            <a:r>
              <a:rPr lang="en-US" sz="2000" b="1" dirty="0" smtClean="0">
                <a:solidFill>
                  <a:schemeClr val="bg1"/>
                </a:solidFill>
                <a:effectLst>
                  <a:glow rad="127000">
                    <a:schemeClr val="tx1"/>
                  </a:glow>
                </a:effectLst>
              </a:rPr>
              <a:t>Dutchess Co. Airport</a:t>
            </a:r>
            <a:endParaRPr lang="en-US" sz="2000" b="1" dirty="0">
              <a:solidFill>
                <a:schemeClr val="bg1"/>
              </a:solidFill>
              <a:effectLst>
                <a:glow rad="127000">
                  <a:schemeClr val="tx1"/>
                </a:glow>
              </a:effectLst>
            </a:endParaRPr>
          </a:p>
        </p:txBody>
      </p:sp>
      <p:sp>
        <p:nvSpPr>
          <p:cNvPr id="12" name="TextBox 11"/>
          <p:cNvSpPr txBox="1"/>
          <p:nvPr/>
        </p:nvSpPr>
        <p:spPr>
          <a:xfrm>
            <a:off x="-157558" y="958580"/>
            <a:ext cx="2517073" cy="646331"/>
          </a:xfrm>
          <a:prstGeom prst="rect">
            <a:avLst/>
          </a:prstGeom>
          <a:noFill/>
        </p:spPr>
        <p:txBody>
          <a:bodyPr wrap="square" rtlCol="0">
            <a:spAutoFit/>
          </a:bodyPr>
          <a:lstStyle/>
          <a:p>
            <a:pPr algn="ctr"/>
            <a:r>
              <a:rPr lang="en-US" b="1" dirty="0" smtClean="0">
                <a:solidFill>
                  <a:schemeClr val="bg1"/>
                </a:solidFill>
                <a:effectLst>
                  <a:glow rad="127000">
                    <a:schemeClr val="tx1"/>
                  </a:glow>
                </a:effectLst>
              </a:rPr>
              <a:t>City of Poughkeepsie</a:t>
            </a:r>
          </a:p>
          <a:p>
            <a:pPr algn="ctr"/>
            <a:r>
              <a:rPr lang="en-US" b="1" dirty="0" smtClean="0">
                <a:solidFill>
                  <a:schemeClr val="bg1"/>
                </a:solidFill>
                <a:effectLst>
                  <a:glow rad="127000">
                    <a:schemeClr val="tx1"/>
                  </a:glow>
                </a:effectLst>
              </a:rPr>
              <a:t>(Four miles NW)</a:t>
            </a:r>
            <a:endParaRPr lang="en-US" b="1" dirty="0">
              <a:solidFill>
                <a:schemeClr val="bg1"/>
              </a:solidFill>
              <a:effectLst>
                <a:glow rad="127000">
                  <a:schemeClr val="tx1"/>
                </a:glow>
              </a:effectLst>
            </a:endParaRPr>
          </a:p>
        </p:txBody>
      </p:sp>
      <p:sp>
        <p:nvSpPr>
          <p:cNvPr id="13" name="Down Arrow 12"/>
          <p:cNvSpPr/>
          <p:nvPr/>
        </p:nvSpPr>
        <p:spPr>
          <a:xfrm rot="9479904">
            <a:off x="745715" y="227963"/>
            <a:ext cx="270570" cy="766811"/>
          </a:xfrm>
          <a:prstGeom prst="downArrow">
            <a:avLst>
              <a:gd name="adj1" fmla="val 50000"/>
              <a:gd name="adj2" fmla="val 109741"/>
            </a:avLst>
          </a:prstGeom>
          <a:solidFill>
            <a:schemeClr val="bg1"/>
          </a:soli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a:spLocks noChangeAspect="1"/>
          </p:cNvSpPr>
          <p:nvPr/>
        </p:nvSpPr>
        <p:spPr>
          <a:xfrm>
            <a:off x="4464422" y="3214288"/>
            <a:ext cx="457200" cy="457200"/>
          </a:xfrm>
          <a:prstGeom prst="donu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a:spLocks noChangeAspect="1"/>
          </p:cNvSpPr>
          <p:nvPr/>
        </p:nvSpPr>
        <p:spPr>
          <a:xfrm>
            <a:off x="3243084" y="2606840"/>
            <a:ext cx="365760" cy="36576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3332773" y="2698274"/>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3758992" y="2854183"/>
            <a:ext cx="365760" cy="36576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3854417" y="2950135"/>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807440" y="4517136"/>
            <a:ext cx="184731" cy="369332"/>
          </a:xfrm>
          <a:prstGeom prst="rect">
            <a:avLst/>
          </a:prstGeom>
          <a:noFill/>
        </p:spPr>
        <p:txBody>
          <a:bodyPr wrap="none" rtlCol="0">
            <a:spAutoFit/>
          </a:bodyPr>
          <a:lstStyle/>
          <a:p>
            <a:endParaRPr lang="en-US"/>
          </a:p>
        </p:txBody>
      </p:sp>
      <p:sp>
        <p:nvSpPr>
          <p:cNvPr id="20" name="TextBox 19"/>
          <p:cNvSpPr txBox="1"/>
          <p:nvPr/>
        </p:nvSpPr>
        <p:spPr>
          <a:xfrm>
            <a:off x="2233602" y="651781"/>
            <a:ext cx="4918841" cy="3365708"/>
          </a:xfrm>
          <a:prstGeom prst="rect">
            <a:avLst/>
          </a:prstGeom>
          <a:noFill/>
        </p:spPr>
        <p:txBody>
          <a:bodyPr wrap="square" rtlCol="0">
            <a:prstTxWarp prst="textArchUp">
              <a:avLst/>
            </a:prstTxWarp>
            <a:spAutoFit/>
          </a:bodyPr>
          <a:lstStyle/>
          <a:p>
            <a:pPr algn="ctr"/>
            <a:r>
              <a:rPr lang="en-US" sz="2000" b="1" spc="600" dirty="0" smtClean="0">
                <a:solidFill>
                  <a:schemeClr val="bg1"/>
                </a:solidFill>
                <a:effectLst>
                  <a:glow rad="63500">
                    <a:schemeClr val="tx1"/>
                  </a:glow>
                </a:effectLst>
              </a:rPr>
              <a:t>One</a:t>
            </a:r>
            <a:r>
              <a:rPr lang="mr-IN" sz="2000" b="1" spc="600" dirty="0" smtClean="0">
                <a:solidFill>
                  <a:schemeClr val="bg1"/>
                </a:solidFill>
                <a:effectLst>
                  <a:glow rad="63500">
                    <a:schemeClr val="tx1"/>
                  </a:glow>
                </a:effectLst>
              </a:rPr>
              <a:t>–</a:t>
            </a:r>
            <a:r>
              <a:rPr lang="en-US" sz="2000" b="1" spc="600" dirty="0" smtClean="0">
                <a:solidFill>
                  <a:schemeClr val="bg1"/>
                </a:solidFill>
                <a:effectLst>
                  <a:glow rad="63500">
                    <a:schemeClr val="tx1"/>
                  </a:glow>
                </a:effectLst>
              </a:rPr>
              <a:t>mile radius</a:t>
            </a:r>
            <a:endParaRPr lang="en-US" sz="2000" b="1" spc="600" dirty="0">
              <a:solidFill>
                <a:schemeClr val="bg1"/>
              </a:solidFill>
              <a:effectLst>
                <a:glow rad="63500">
                  <a:schemeClr val="tx1"/>
                </a:glow>
              </a:effectLst>
            </a:endParaRPr>
          </a:p>
        </p:txBody>
      </p:sp>
    </p:spTree>
    <p:extLst>
      <p:ext uri="{BB962C8B-B14F-4D97-AF65-F5344CB8AC3E}">
        <p14:creationId xmlns:p14="http://schemas.microsoft.com/office/powerpoint/2010/main" val="805051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837835"/>
            <a:ext cx="9144000" cy="141884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How prevalent are negative lead times?</a:t>
            </a:r>
            <a:endParaRPr lang="en-US" sz="4000" dirty="0">
              <a:solidFill>
                <a:schemeClr val="tx1"/>
              </a:solidFill>
            </a:endParaRPr>
          </a:p>
        </p:txBody>
      </p:sp>
    </p:spTree>
    <p:extLst>
      <p:ext uri="{BB962C8B-B14F-4D97-AF65-F5344CB8AC3E}">
        <p14:creationId xmlns:p14="http://schemas.microsoft.com/office/powerpoint/2010/main" val="1955512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1837835"/>
            <a:ext cx="9144000" cy="141884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How prevalent are negative lead times?</a:t>
            </a:r>
            <a:endParaRPr lang="en-US" sz="4000" dirty="0">
              <a:solidFill>
                <a:schemeClr val="tx1"/>
              </a:solidFill>
            </a:endParaRPr>
          </a:p>
        </p:txBody>
      </p:sp>
      <p:sp>
        <p:nvSpPr>
          <p:cNvPr id="3" name="TextBox 2"/>
          <p:cNvSpPr txBox="1"/>
          <p:nvPr/>
        </p:nvSpPr>
        <p:spPr>
          <a:xfrm>
            <a:off x="0" y="3820885"/>
            <a:ext cx="9143999" cy="830997"/>
          </a:xfrm>
          <a:prstGeom prst="rect">
            <a:avLst/>
          </a:prstGeom>
          <a:noFill/>
        </p:spPr>
        <p:txBody>
          <a:bodyPr wrap="square" rtlCol="0">
            <a:spAutoFit/>
          </a:bodyPr>
          <a:lstStyle/>
          <a:p>
            <a:pPr algn="ctr"/>
            <a:r>
              <a:rPr lang="en-US" sz="2400" b="1" dirty="0" smtClean="0">
                <a:solidFill>
                  <a:schemeClr val="bg1"/>
                </a:solidFill>
                <a:latin typeface="Times" charset="0"/>
                <a:ea typeface="Times" charset="0"/>
                <a:cs typeface="Times" charset="0"/>
              </a:rPr>
              <a:t>“NWS Tornado Warnings with Zero or Negative Lead Times”</a:t>
            </a:r>
          </a:p>
          <a:p>
            <a:pPr algn="ctr"/>
            <a:r>
              <a:rPr lang="en-US" sz="2400" b="1" dirty="0" smtClean="0">
                <a:solidFill>
                  <a:schemeClr val="bg1"/>
                </a:solidFill>
                <a:latin typeface="Times" charset="0"/>
                <a:ea typeface="Times" charset="0"/>
                <a:cs typeface="Times" charset="0"/>
              </a:rPr>
              <a:t>Brotzge and Erickson (2008)</a:t>
            </a:r>
            <a:endParaRPr lang="en-US" sz="2400" b="1" dirty="0">
              <a:solidFill>
                <a:schemeClr val="bg1"/>
              </a:solidFill>
              <a:latin typeface="Times" charset="0"/>
              <a:ea typeface="Times" charset="0"/>
              <a:cs typeface="Times" charset="0"/>
            </a:endParaRPr>
          </a:p>
        </p:txBody>
      </p:sp>
    </p:spTree>
    <p:extLst>
      <p:ext uri="{BB962C8B-B14F-4D97-AF65-F5344CB8AC3E}">
        <p14:creationId xmlns:p14="http://schemas.microsoft.com/office/powerpoint/2010/main" val="1306760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89359" y="-88"/>
            <a:ext cx="6165283" cy="6858176"/>
          </a:xfrm>
          <a:prstGeom prst="rect">
            <a:avLst/>
          </a:prstGeom>
        </p:spPr>
      </p:pic>
      <p:sp>
        <p:nvSpPr>
          <p:cNvPr id="2" name="Rectangle 1"/>
          <p:cNvSpPr/>
          <p:nvPr/>
        </p:nvSpPr>
        <p:spPr>
          <a:xfrm>
            <a:off x="0" y="6169872"/>
            <a:ext cx="9144000" cy="688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States north and east of the Potomac River</a:t>
            </a:r>
            <a:endParaRPr lang="en-US" b="1" dirty="0">
              <a:solidFill>
                <a:schemeClr val="bg1"/>
              </a:solidFill>
            </a:endParaRPr>
          </a:p>
        </p:txBody>
      </p:sp>
      <p:sp>
        <p:nvSpPr>
          <p:cNvPr id="3" name="Freeform 2"/>
          <p:cNvSpPr/>
          <p:nvPr/>
        </p:nvSpPr>
        <p:spPr>
          <a:xfrm>
            <a:off x="3767328" y="4923963"/>
            <a:ext cx="1450848" cy="623397"/>
          </a:xfrm>
          <a:custGeom>
            <a:avLst/>
            <a:gdLst>
              <a:gd name="connsiteX0" fmla="*/ 0 w 1450848"/>
              <a:gd name="connsiteY0" fmla="*/ 318597 h 623397"/>
              <a:gd name="connsiteX1" fmla="*/ 426720 w 1450848"/>
              <a:gd name="connsiteY1" fmla="*/ 1605 h 623397"/>
              <a:gd name="connsiteX2" fmla="*/ 975360 w 1450848"/>
              <a:gd name="connsiteY2" fmla="*/ 208869 h 623397"/>
              <a:gd name="connsiteX3" fmla="*/ 1036320 w 1450848"/>
              <a:gd name="connsiteY3" fmla="*/ 501477 h 623397"/>
              <a:gd name="connsiteX4" fmla="*/ 1450848 w 1450848"/>
              <a:gd name="connsiteY4" fmla="*/ 623397 h 623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848" h="623397">
                <a:moveTo>
                  <a:pt x="0" y="318597"/>
                </a:moveTo>
                <a:cubicBezTo>
                  <a:pt x="132080" y="169245"/>
                  <a:pt x="264160" y="19893"/>
                  <a:pt x="426720" y="1605"/>
                </a:cubicBezTo>
                <a:cubicBezTo>
                  <a:pt x="589280" y="-16683"/>
                  <a:pt x="873760" y="125557"/>
                  <a:pt x="975360" y="208869"/>
                </a:cubicBezTo>
                <a:cubicBezTo>
                  <a:pt x="1076960" y="292181"/>
                  <a:pt x="957072" y="432389"/>
                  <a:pt x="1036320" y="501477"/>
                </a:cubicBezTo>
                <a:cubicBezTo>
                  <a:pt x="1115568" y="570565"/>
                  <a:pt x="1450848" y="623397"/>
                  <a:pt x="1450848" y="623397"/>
                </a:cubicBezTo>
              </a:path>
            </a:pathLst>
          </a:custGeom>
          <a:noFill/>
          <a:ln w="63500">
            <a:solidFill>
              <a:srgbClr val="FF0000"/>
            </a:solid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068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22056</TotalTime>
  <Words>2425</Words>
  <Application>Microsoft Macintosh PowerPoint</Application>
  <PresentationFormat>On-screen Show (4:3)</PresentationFormat>
  <Paragraphs>500</Paragraphs>
  <Slides>57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 Hebrew</vt:lpstr>
      <vt:lpstr>Calibri</vt:lpstr>
      <vt:lpstr>Calibri Light</vt:lpstr>
      <vt:lpstr>Mangal</vt:lpstr>
      <vt:lpstr>Times</vt:lpstr>
      <vt:lpstr>Arial</vt:lpstr>
      <vt:lpstr>Office Theme</vt:lpstr>
      <vt:lpstr>An Analysis of Lead-times for Northeast Tornado Warnings 2010-2016      Ethan C. Burwell Earth and Atmospheric Sciences Cornell University, Ithaca, 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Analysis of  Lead-times for Northeast Tornado Warnings  2010-2016</dc:title>
  <dc:creator>eburwell92@gmail.com</dc:creator>
  <cp:lastModifiedBy>eburwell92@gmail.com</cp:lastModifiedBy>
  <cp:revision>144</cp:revision>
  <cp:lastPrinted>2017-10-30T10:38:22Z</cp:lastPrinted>
  <dcterms:created xsi:type="dcterms:W3CDTF">2017-10-16T02:30:40Z</dcterms:created>
  <dcterms:modified xsi:type="dcterms:W3CDTF">2017-11-02T13:05:15Z</dcterms:modified>
</cp:coreProperties>
</file>