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68" r:id="rId4"/>
    <p:sldId id="267" r:id="rId5"/>
    <p:sldId id="269" r:id="rId6"/>
    <p:sldId id="271" r:id="rId7"/>
    <p:sldId id="266" r:id="rId8"/>
    <p:sldId id="272" r:id="rId9"/>
    <p:sldId id="273" r:id="rId10"/>
    <p:sldId id="274" r:id="rId11"/>
    <p:sldId id="275" r:id="rId12"/>
    <p:sldId id="276" r:id="rId13"/>
    <p:sldId id="277" r:id="rId14"/>
    <p:sldId id="278" r:id="rId15"/>
    <p:sldId id="280" r:id="rId16"/>
    <p:sldId id="281" r:id="rId17"/>
    <p:sldId id="279" r:id="rId18"/>
    <p:sldId id="282" r:id="rId19"/>
    <p:sldId id="283" r:id="rId20"/>
    <p:sldId id="284" r:id="rId21"/>
    <p:sldId id="285" r:id="rId22"/>
    <p:sldId id="290" r:id="rId23"/>
    <p:sldId id="286" r:id="rId24"/>
    <p:sldId id="287" r:id="rId25"/>
    <p:sldId id="289" r:id="rId26"/>
    <p:sldId id="288" r:id="rId27"/>
    <p:sldId id="292" r:id="rId28"/>
    <p:sldId id="297" r:id="rId29"/>
    <p:sldId id="300" r:id="rId30"/>
    <p:sldId id="298" r:id="rId31"/>
    <p:sldId id="299" r:id="rId32"/>
    <p:sldId id="301" r:id="rId33"/>
    <p:sldId id="293" r:id="rId34"/>
    <p:sldId id="294" r:id="rId35"/>
    <p:sldId id="295" r:id="rId36"/>
    <p:sldId id="296" r:id="rId37"/>
    <p:sldId id="291" r:id="rId38"/>
    <p:sldId id="265" r:id="rId3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ACBCC"/>
          </a:solidFill>
        </a:fill>
      </a:tcStyle>
    </a:wholeTbl>
    <a:band2H>
      <a:tcTxStyle/>
      <a:tcStyle>
        <a:tcBdr/>
        <a:fill>
          <a:solidFill>
            <a:srgbClr val="F5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EDCE"/>
          </a:solidFill>
        </a:fill>
      </a:tcStyle>
    </a:wholeTbl>
    <a:band2H>
      <a:tcTxStyle/>
      <a:tcStyle>
        <a:tcBdr/>
        <a:fill>
          <a:solidFill>
            <a:srgbClr val="FDF6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a:tcStyle>
        <a:tcBdr/>
        <a:fill>
          <a:solidFill>
            <a:srgbClr val="F8F9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316" autoAdjust="0"/>
  </p:normalViewPr>
  <p:slideViewPr>
    <p:cSldViewPr>
      <p:cViewPr>
        <p:scale>
          <a:sx n="100" d="100"/>
          <a:sy n="100" d="100"/>
        </p:scale>
        <p:origin x="-78" y="-174"/>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193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xfrm>
            <a:off x="1143000" y="685800"/>
            <a:ext cx="4572000" cy="3429000"/>
          </a:xfrm>
          <a:prstGeom prst="rect">
            <a:avLst/>
          </a:prstGeom>
        </p:spPr>
        <p:txBody>
          <a:bodyPr/>
          <a:lstStyle/>
          <a:p>
            <a:endParaRPr/>
          </a:p>
        </p:txBody>
      </p:sp>
      <p:sp>
        <p:nvSpPr>
          <p:cNvPr id="100" name="Shape 10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7103711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9" name="Group 19"/>
          <p:cNvGrpSpPr/>
          <p:nvPr/>
        </p:nvGrpSpPr>
        <p:grpSpPr>
          <a:xfrm>
            <a:off x="0" y="6140677"/>
            <a:ext cx="9144000" cy="731839"/>
            <a:chOff x="0" y="0"/>
            <a:chExt cx="9144000" cy="731837"/>
          </a:xfrm>
        </p:grpSpPr>
        <p:sp>
          <p:nvSpPr>
            <p:cNvPr id="16" name="Shape 16"/>
            <p:cNvSpPr/>
            <p:nvPr/>
          </p:nvSpPr>
          <p:spPr>
            <a:xfrm>
              <a:off x="0" y="0"/>
              <a:ext cx="9144000" cy="731838"/>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17" name="image1.png" descr="3. VA-PRIMARY-HORIZONTAL-WHITE-VECTOR2.png"/>
            <p:cNvPicPr>
              <a:picLocks noChangeAspect="1"/>
            </p:cNvPicPr>
            <p:nvPr/>
          </p:nvPicPr>
          <p:blipFill>
            <a:blip r:embed="rId2">
              <a:extLst/>
            </a:blip>
            <a:stretch>
              <a:fillRect/>
            </a:stretch>
          </p:blipFill>
          <p:spPr>
            <a:xfrm>
              <a:off x="6290974" y="130728"/>
              <a:ext cx="2209801" cy="491987"/>
            </a:xfrm>
            <a:prstGeom prst="rect">
              <a:avLst/>
            </a:prstGeom>
            <a:ln w="12700" cap="flat">
              <a:noFill/>
              <a:miter lim="400000"/>
            </a:ln>
            <a:effectLst/>
          </p:spPr>
        </p:pic>
        <p:pic>
          <p:nvPicPr>
            <p:cNvPr id="18" name="image2.png" descr="myVa.White.Vector.png"/>
            <p:cNvPicPr>
              <a:picLocks noChangeAspect="1"/>
            </p:cNvPicPr>
            <p:nvPr/>
          </p:nvPicPr>
          <p:blipFill>
            <a:blip r:embed="rId3">
              <a:extLst/>
            </a:blip>
            <a:stretch>
              <a:fillRect/>
            </a:stretch>
          </p:blipFill>
          <p:spPr>
            <a:xfrm>
              <a:off x="592013" y="245866"/>
              <a:ext cx="816016" cy="415926"/>
            </a:xfrm>
            <a:prstGeom prst="rect">
              <a:avLst/>
            </a:prstGeom>
            <a:ln w="12700" cap="flat">
              <a:noFill/>
              <a:miter lim="400000"/>
            </a:ln>
            <a:effectLst/>
          </p:spPr>
        </p:pic>
      </p:grpSp>
      <p:sp>
        <p:nvSpPr>
          <p:cNvPr id="20" name="Shape 20"/>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pic>
        <p:nvPicPr>
          <p:cNvPr id="22" name="image3.pdf" descr="MyVA.color.vector.tagline.eps"/>
          <p:cNvPicPr>
            <a:picLocks noChangeAspect="1"/>
          </p:cNvPicPr>
          <p:nvPr/>
        </p:nvPicPr>
        <p:blipFill>
          <a:blip r:embed="rId4">
            <a:extLst/>
          </a:blip>
          <a:stretch>
            <a:fillRect/>
          </a:stretch>
        </p:blipFill>
        <p:spPr>
          <a:xfrm>
            <a:off x="1031728" y="819136"/>
            <a:ext cx="5053633" cy="1815107"/>
          </a:xfrm>
          <a:prstGeom prst="rect">
            <a:avLst/>
          </a:prstGeom>
          <a:ln w="12700">
            <a:miter lim="400000"/>
          </a:ln>
        </p:spPr>
      </p:pic>
      <p:sp>
        <p:nvSpPr>
          <p:cNvPr id="23" name="Shape 23"/>
          <p:cNvSpPr/>
          <p:nvPr/>
        </p:nvSpPr>
        <p:spPr>
          <a:xfrm>
            <a:off x="0" y="5376862"/>
            <a:ext cx="9144000" cy="1481139"/>
          </a:xfrm>
          <a:prstGeom prst="rect">
            <a:avLst/>
          </a:prstGeom>
          <a:solidFill>
            <a:srgbClr val="002F56"/>
          </a:solidFill>
          <a:ln w="12700">
            <a:miter lim="400000"/>
          </a:ln>
        </p:spPr>
        <p:txBody>
          <a:bodyPr lIns="45719" rIns="45719" anchor="ctr"/>
          <a:lstStyle/>
          <a:p>
            <a:pPr algn="ctr" defTabSz="457200">
              <a:defRPr>
                <a:solidFill>
                  <a:srgbClr val="FFFFFF"/>
                </a:solidFill>
              </a:defRPr>
            </a:pPr>
            <a:endParaRPr/>
          </a:p>
        </p:txBody>
      </p:sp>
      <p:sp>
        <p:nvSpPr>
          <p:cNvPr id="24" name="Shape 24"/>
          <p:cNvSpPr>
            <a:spLocks noGrp="1"/>
          </p:cNvSpPr>
          <p:nvPr>
            <p:ph type="title"/>
          </p:nvPr>
        </p:nvSpPr>
        <p:spPr>
          <a:xfrm>
            <a:off x="708659" y="2439035"/>
            <a:ext cx="7772401" cy="1470026"/>
          </a:xfrm>
          <a:prstGeom prst="rect">
            <a:avLst/>
          </a:prstGeom>
        </p:spPr>
        <p:txBody>
          <a:bodyPr/>
          <a:lstStyle>
            <a:lvl1pPr>
              <a:defRPr>
                <a:solidFill>
                  <a:srgbClr val="000000"/>
                </a:solidFill>
              </a:defRPr>
            </a:lvl1pPr>
          </a:lstStyle>
          <a:p>
            <a:r>
              <a:t>Title Text</a:t>
            </a:r>
          </a:p>
        </p:txBody>
      </p:sp>
      <p:pic>
        <p:nvPicPr>
          <p:cNvPr id="25" name="image4.png" descr="3. VA-PRIMARY-HORIZONTAL-WHITE-VECTOR2.png"/>
          <p:cNvPicPr>
            <a:picLocks noChangeAspect="1"/>
          </p:cNvPicPr>
          <p:nvPr/>
        </p:nvPicPr>
        <p:blipFill>
          <a:blip r:embed="rId5">
            <a:extLst/>
          </a:blip>
          <a:stretch>
            <a:fillRect/>
          </a:stretch>
        </p:blipFill>
        <p:spPr>
          <a:xfrm>
            <a:off x="4572000" y="5687900"/>
            <a:ext cx="3886200" cy="865219"/>
          </a:xfrm>
          <a:prstGeom prst="rect">
            <a:avLst/>
          </a:prstGeom>
          <a:ln w="12700">
            <a:miter lim="400000"/>
          </a:ln>
        </p:spPr>
      </p:pic>
      <p:sp>
        <p:nvSpPr>
          <p:cNvPr id="26" name="Shape 26"/>
          <p:cNvSpPr/>
          <p:nvPr/>
        </p:nvSpPr>
        <p:spPr>
          <a:xfrm>
            <a:off x="140044" y="5935843"/>
            <a:ext cx="4431956"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2000" b="1">
                <a:solidFill>
                  <a:srgbClr val="FFFFFF"/>
                </a:solidFill>
                <a:latin typeface="Myriad Pro"/>
                <a:ea typeface="Myriad Pro"/>
                <a:cs typeface="Myriad Pro"/>
                <a:sym typeface="Myriad Pro"/>
              </a:defRPr>
            </a:lvl1pPr>
          </a:lstStyle>
          <a:p>
            <a:r>
              <a:t>Veterans Benefits Administration</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r>
              <a:t>Title Text</a:t>
            </a:r>
          </a:p>
        </p:txBody>
      </p:sp>
      <p:sp>
        <p:nvSpPr>
          <p:cNvPr id="34" name="Shape 3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53" name="Group 53"/>
          <p:cNvGrpSpPr/>
          <p:nvPr/>
        </p:nvGrpSpPr>
        <p:grpSpPr>
          <a:xfrm>
            <a:off x="0" y="6140677"/>
            <a:ext cx="9144000" cy="731839"/>
            <a:chOff x="0" y="0"/>
            <a:chExt cx="9144000" cy="731837"/>
          </a:xfrm>
        </p:grpSpPr>
        <p:sp>
          <p:nvSpPr>
            <p:cNvPr id="50" name="Shape 50"/>
            <p:cNvSpPr/>
            <p:nvPr/>
          </p:nvSpPr>
          <p:spPr>
            <a:xfrm>
              <a:off x="0" y="0"/>
              <a:ext cx="9144000" cy="731838"/>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51" name="image1.png" descr="3. VA-PRIMARY-HORIZONTAL-WHITE-VECTOR2.png"/>
            <p:cNvPicPr>
              <a:picLocks noChangeAspect="1"/>
            </p:cNvPicPr>
            <p:nvPr/>
          </p:nvPicPr>
          <p:blipFill>
            <a:blip r:embed="rId2">
              <a:extLst/>
            </a:blip>
            <a:stretch>
              <a:fillRect/>
            </a:stretch>
          </p:blipFill>
          <p:spPr>
            <a:xfrm>
              <a:off x="6290974" y="130728"/>
              <a:ext cx="2209801" cy="491987"/>
            </a:xfrm>
            <a:prstGeom prst="rect">
              <a:avLst/>
            </a:prstGeom>
            <a:ln w="12700" cap="flat">
              <a:noFill/>
              <a:miter lim="400000"/>
            </a:ln>
            <a:effectLst/>
          </p:spPr>
        </p:pic>
        <p:pic>
          <p:nvPicPr>
            <p:cNvPr id="52" name="image2.png" descr="myVa.White.Vector.png"/>
            <p:cNvPicPr>
              <a:picLocks noChangeAspect="1"/>
            </p:cNvPicPr>
            <p:nvPr/>
          </p:nvPicPr>
          <p:blipFill>
            <a:blip r:embed="rId3">
              <a:extLst/>
            </a:blip>
            <a:stretch>
              <a:fillRect/>
            </a:stretch>
          </p:blipFill>
          <p:spPr>
            <a:xfrm>
              <a:off x="592013" y="245866"/>
              <a:ext cx="816016" cy="415926"/>
            </a:xfrm>
            <a:prstGeom prst="rect">
              <a:avLst/>
            </a:prstGeom>
            <a:ln w="12700" cap="flat">
              <a:noFill/>
              <a:miter lim="400000"/>
            </a:ln>
            <a:effectLst/>
          </p:spPr>
        </p:pic>
      </p:grpSp>
      <p:sp>
        <p:nvSpPr>
          <p:cNvPr id="54" name="Shape 54"/>
          <p:cNvSpPr>
            <a:spLocks noGrp="1"/>
          </p:cNvSpPr>
          <p:nvPr>
            <p:ph type="title"/>
          </p:nvPr>
        </p:nvSpPr>
        <p:spPr>
          <a:xfrm>
            <a:off x="457200" y="273050"/>
            <a:ext cx="3008314" cy="1162050"/>
          </a:xfrm>
          <a:prstGeom prst="rect">
            <a:avLst/>
          </a:prstGeom>
        </p:spPr>
        <p:txBody>
          <a:bodyPr anchor="b"/>
          <a:lstStyle>
            <a:lvl1pPr algn="l">
              <a:defRPr sz="2000" b="1">
                <a:solidFill>
                  <a:srgbClr val="000000"/>
                </a:solidFill>
              </a:defRPr>
            </a:lvl1pPr>
          </a:lstStyle>
          <a:p>
            <a:r>
              <a:t>Title Text</a:t>
            </a:r>
          </a:p>
        </p:txBody>
      </p:sp>
      <p:sp>
        <p:nvSpPr>
          <p:cNvPr id="55" name="Shape 55"/>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6" name="Shape 56"/>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57" name="Shape 5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90" name="Group 90"/>
          <p:cNvGrpSpPr/>
          <p:nvPr/>
        </p:nvGrpSpPr>
        <p:grpSpPr>
          <a:xfrm>
            <a:off x="0" y="6140677"/>
            <a:ext cx="9144000" cy="731839"/>
            <a:chOff x="0" y="0"/>
            <a:chExt cx="9144000" cy="731837"/>
          </a:xfrm>
        </p:grpSpPr>
        <p:sp>
          <p:nvSpPr>
            <p:cNvPr id="87" name="Shape 87"/>
            <p:cNvSpPr/>
            <p:nvPr/>
          </p:nvSpPr>
          <p:spPr>
            <a:xfrm>
              <a:off x="0" y="0"/>
              <a:ext cx="9144000" cy="731838"/>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88" name="image1.png" descr="3. VA-PRIMARY-HORIZONTAL-WHITE-VECTOR2.png"/>
            <p:cNvPicPr>
              <a:picLocks noChangeAspect="1"/>
            </p:cNvPicPr>
            <p:nvPr/>
          </p:nvPicPr>
          <p:blipFill>
            <a:blip r:embed="rId2">
              <a:extLst/>
            </a:blip>
            <a:stretch>
              <a:fillRect/>
            </a:stretch>
          </p:blipFill>
          <p:spPr>
            <a:xfrm>
              <a:off x="6290974" y="130728"/>
              <a:ext cx="2209801" cy="491987"/>
            </a:xfrm>
            <a:prstGeom prst="rect">
              <a:avLst/>
            </a:prstGeom>
            <a:ln w="12700" cap="flat">
              <a:noFill/>
              <a:miter lim="400000"/>
            </a:ln>
            <a:effectLst/>
          </p:spPr>
        </p:pic>
        <p:pic>
          <p:nvPicPr>
            <p:cNvPr id="89" name="image2.png" descr="myVa.White.Vector.png"/>
            <p:cNvPicPr>
              <a:picLocks noChangeAspect="1"/>
            </p:cNvPicPr>
            <p:nvPr/>
          </p:nvPicPr>
          <p:blipFill>
            <a:blip r:embed="rId3">
              <a:extLst/>
            </a:blip>
            <a:stretch>
              <a:fillRect/>
            </a:stretch>
          </p:blipFill>
          <p:spPr>
            <a:xfrm>
              <a:off x="592013" y="245866"/>
              <a:ext cx="816016" cy="415926"/>
            </a:xfrm>
            <a:prstGeom prst="rect">
              <a:avLst/>
            </a:prstGeom>
            <a:ln w="12700" cap="flat">
              <a:noFill/>
              <a:miter lim="400000"/>
            </a:ln>
            <a:effectLst/>
          </p:spPr>
        </p:pic>
      </p:grpSp>
      <p:sp>
        <p:nvSpPr>
          <p:cNvPr id="91" name="Shape 91"/>
          <p:cNvSpPr>
            <a:spLocks noGrp="1"/>
          </p:cNvSpPr>
          <p:nvPr>
            <p:ph type="title"/>
          </p:nvPr>
        </p:nvSpPr>
        <p:spPr>
          <a:xfrm>
            <a:off x="6629400" y="274638"/>
            <a:ext cx="2057400" cy="5851526"/>
          </a:xfrm>
          <a:prstGeom prst="rect">
            <a:avLst/>
          </a:prstGeom>
        </p:spPr>
        <p:txBody>
          <a:bodyPr/>
          <a:lstStyle>
            <a:lvl1pPr>
              <a:defRPr>
                <a:solidFill>
                  <a:srgbClr val="000000"/>
                </a:solidFill>
              </a:defRPr>
            </a:lvl1pPr>
          </a:lstStyle>
          <a:p>
            <a:r>
              <a:t>Title Text</a:t>
            </a:r>
          </a:p>
        </p:txBody>
      </p:sp>
      <p:sp>
        <p:nvSpPr>
          <p:cNvPr id="92" name="Shape 92"/>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5"/>
          <p:cNvGrpSpPr/>
          <p:nvPr/>
        </p:nvGrpSpPr>
        <p:grpSpPr>
          <a:xfrm>
            <a:off x="0" y="6140677"/>
            <a:ext cx="9144000" cy="731839"/>
            <a:chOff x="0" y="0"/>
            <a:chExt cx="9144000" cy="731837"/>
          </a:xfrm>
        </p:grpSpPr>
        <p:sp>
          <p:nvSpPr>
            <p:cNvPr id="2" name="Shape 2"/>
            <p:cNvSpPr/>
            <p:nvPr/>
          </p:nvSpPr>
          <p:spPr>
            <a:xfrm>
              <a:off x="0" y="0"/>
              <a:ext cx="9144000" cy="731838"/>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3" name="image1.png" descr="3. VA-PRIMARY-HORIZONTAL-WHITE-VECTOR2.png"/>
            <p:cNvPicPr>
              <a:picLocks noChangeAspect="1"/>
            </p:cNvPicPr>
            <p:nvPr/>
          </p:nvPicPr>
          <p:blipFill>
            <a:blip r:embed="rId6">
              <a:extLst/>
            </a:blip>
            <a:stretch>
              <a:fillRect/>
            </a:stretch>
          </p:blipFill>
          <p:spPr>
            <a:xfrm>
              <a:off x="6290974" y="130728"/>
              <a:ext cx="2209801" cy="491987"/>
            </a:xfrm>
            <a:prstGeom prst="rect">
              <a:avLst/>
            </a:prstGeom>
            <a:ln w="12700" cap="flat">
              <a:noFill/>
              <a:miter lim="400000"/>
            </a:ln>
            <a:effectLst/>
          </p:spPr>
        </p:pic>
        <p:pic>
          <p:nvPicPr>
            <p:cNvPr id="4" name="image2.png" descr="myVa.White.Vector.png"/>
            <p:cNvPicPr>
              <a:picLocks noChangeAspect="1"/>
            </p:cNvPicPr>
            <p:nvPr/>
          </p:nvPicPr>
          <p:blipFill>
            <a:blip r:embed="rId7">
              <a:extLst/>
            </a:blip>
            <a:stretch>
              <a:fillRect/>
            </a:stretch>
          </p:blipFill>
          <p:spPr>
            <a:xfrm>
              <a:off x="592013" y="245866"/>
              <a:ext cx="816016" cy="415926"/>
            </a:xfrm>
            <a:prstGeom prst="rect">
              <a:avLst/>
            </a:prstGeom>
            <a:ln w="12700" cap="flat">
              <a:noFill/>
              <a:miter lim="400000"/>
            </a:ln>
            <a:effectLst/>
          </p:spPr>
        </p:pic>
      </p:grpSp>
      <p:sp>
        <p:nvSpPr>
          <p:cNvPr id="6" name="Shape 6"/>
          <p:cNvSpPr/>
          <p:nvPr/>
        </p:nvSpPr>
        <p:spPr>
          <a:xfrm>
            <a:off x="0" y="1"/>
            <a:ext cx="9144000" cy="939114"/>
          </a:xfrm>
          <a:prstGeom prst="rect">
            <a:avLst/>
          </a:prstGeom>
          <a:solidFill>
            <a:srgbClr val="003F72"/>
          </a:solidFill>
          <a:ln w="12700">
            <a:miter lim="400000"/>
          </a:ln>
          <a:effectLst>
            <a:outerShdw blurRad="38100" dist="23000" dir="5400000" rotWithShape="0">
              <a:srgbClr val="000000">
                <a:alpha val="35000"/>
              </a:srgbClr>
            </a:outerShdw>
          </a:effectLst>
        </p:spPr>
        <p:txBody>
          <a:bodyPr lIns="45719" rIns="45719" anchor="ctr"/>
          <a:lstStyle/>
          <a:p>
            <a:pPr algn="ctr" defTabSz="457200">
              <a:defRPr>
                <a:solidFill>
                  <a:srgbClr val="FFFFFF"/>
                </a:solidFill>
              </a:defRPr>
            </a:pPr>
            <a:endParaRPr/>
          </a:p>
        </p:txBody>
      </p:sp>
      <p:sp>
        <p:nvSpPr>
          <p:cNvPr id="7" name="Shape 7"/>
          <p:cNvSpPr>
            <a:spLocks noGrp="1"/>
          </p:cNvSpPr>
          <p:nvPr>
            <p:ph type="title"/>
          </p:nvPr>
        </p:nvSpPr>
        <p:spPr>
          <a:xfrm>
            <a:off x="457200" y="4294"/>
            <a:ext cx="8229600" cy="93396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8" name="Shape 8"/>
          <p:cNvSpPr>
            <a:spLocks noGrp="1"/>
          </p:cNvSpPr>
          <p:nvPr>
            <p:ph type="body" idx="1"/>
          </p:nvPr>
        </p:nvSpPr>
        <p:spPr>
          <a:xfrm>
            <a:off x="457200" y="1256305"/>
            <a:ext cx="8229600" cy="486985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9" name="Shape 9"/>
          <p:cNvSpPr>
            <a:spLocks noGrp="1"/>
          </p:cNvSpPr>
          <p:nvPr>
            <p:ph type="sldNum" sz="quarter" idx="2"/>
          </p:nvPr>
        </p:nvSpPr>
        <p:spPr>
          <a:xfrm>
            <a:off x="8807448" y="6448080"/>
            <a:ext cx="263983" cy="269241"/>
          </a:xfrm>
          <a:prstGeom prst="rect">
            <a:avLst/>
          </a:prstGeom>
          <a:ln w="12700">
            <a:miter lim="400000"/>
          </a:ln>
        </p:spPr>
        <p:txBody>
          <a:bodyPr wrap="none" lIns="45719" rIns="45719" anchor="ctr">
            <a:spAutoFit/>
          </a:bodyPr>
          <a:lstStyle>
            <a:lvl1pPr algn="r" defTabSz="457200">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benefits.va.gov/gibill"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facebook.com/gibillEducatio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sldNum" sz="quarter" idx="2"/>
          </p:nvPr>
        </p:nvSpPr>
        <p:spPr>
          <a:xfrm>
            <a:off x="8887369" y="6448080"/>
            <a:ext cx="18406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a:p>
        </p:txBody>
      </p:sp>
      <p:sp>
        <p:nvSpPr>
          <p:cNvPr id="103" name="Shape 103"/>
          <p:cNvSpPr/>
          <p:nvPr/>
        </p:nvSpPr>
        <p:spPr>
          <a:xfrm>
            <a:off x="228600" y="163712"/>
            <a:ext cx="8839200" cy="51077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defTabSz="457200">
              <a:lnSpc>
                <a:spcPct val="80000"/>
              </a:lnSpc>
              <a:defRPr sz="3000">
                <a:solidFill>
                  <a:srgbClr val="FFFFFF"/>
                </a:solidFill>
                <a:latin typeface="Arial"/>
                <a:ea typeface="Arial"/>
                <a:cs typeface="Arial"/>
                <a:sym typeface="Arial"/>
              </a:defRPr>
            </a:lvl1pPr>
          </a:lstStyle>
          <a:p>
            <a:r>
              <a:t>MyVA Veterans Experience Office Staff Training </a:t>
            </a:r>
          </a:p>
        </p:txBody>
      </p:sp>
      <p:sp>
        <p:nvSpPr>
          <p:cNvPr id="104" name="Shape 104"/>
          <p:cNvSpPr>
            <a:spLocks noGrp="1"/>
          </p:cNvSpPr>
          <p:nvPr>
            <p:ph type="ctrTitle"/>
          </p:nvPr>
        </p:nvSpPr>
        <p:spPr>
          <a:xfrm>
            <a:off x="762000" y="2895600"/>
            <a:ext cx="7772400" cy="2438400"/>
          </a:xfrm>
          <a:prstGeom prst="rect">
            <a:avLst/>
          </a:prstGeom>
        </p:spPr>
        <p:txBody>
          <a:bodyPr>
            <a:normAutofit fontScale="90000"/>
          </a:bodyPr>
          <a:lstStyle/>
          <a:p>
            <a:pPr defTabSz="292607">
              <a:defRPr sz="2496" b="1">
                <a:solidFill>
                  <a:srgbClr val="003F72"/>
                </a:solidFill>
              </a:defRPr>
            </a:pPr>
            <a:r>
              <a:rPr dirty="0"/>
              <a:t/>
            </a:r>
            <a:br>
              <a:rPr dirty="0"/>
            </a:br>
            <a:r>
              <a:rPr lang="en-US" sz="2000" dirty="0" smtClean="0"/>
              <a:t>Georgia Association of Veteran Certifying Officials (GAVCO) </a:t>
            </a:r>
            <a:r>
              <a:rPr lang="en-US" sz="2000" dirty="0"/>
              <a:t>Annual Conference</a:t>
            </a:r>
            <a:br>
              <a:rPr lang="en-US" sz="2000" dirty="0"/>
            </a:br>
            <a:r>
              <a:rPr lang="en-US" sz="2000" dirty="0"/>
              <a:t>March 8 - 10, 2017</a:t>
            </a:r>
            <a:br>
              <a:rPr lang="en-US" sz="2000" dirty="0"/>
            </a:br>
            <a:r>
              <a:rPr lang="en-US" sz="2000" dirty="0" smtClean="0"/>
              <a:t/>
            </a:r>
            <a:br>
              <a:rPr lang="en-US" sz="2000" dirty="0" smtClean="0"/>
            </a:br>
            <a:r>
              <a:rPr lang="en-US" sz="2200" dirty="0" smtClean="0"/>
              <a:t>COMPLIANCE 101</a:t>
            </a:r>
            <a:r>
              <a:rPr sz="2700" dirty="0"/>
              <a:t/>
            </a:r>
            <a:br>
              <a:rPr sz="2700" dirty="0"/>
            </a:br>
            <a:r>
              <a:rPr sz="1727" dirty="0"/>
              <a:t/>
            </a:r>
            <a:br>
              <a:rPr sz="1727" dirty="0"/>
            </a:br>
            <a:r>
              <a:rPr lang="en-US" sz="1300" dirty="0" smtClean="0"/>
              <a:t>Jerome I. Marshall</a:t>
            </a:r>
            <a:br>
              <a:rPr lang="en-US" sz="1300" dirty="0" smtClean="0"/>
            </a:br>
            <a:r>
              <a:rPr lang="en-US" sz="1300" dirty="0" smtClean="0"/>
              <a:t>Chief, Education Liaison Officer (CELO)</a:t>
            </a:r>
            <a:br>
              <a:rPr lang="en-US" sz="1300" dirty="0" smtClean="0"/>
            </a:br>
            <a:r>
              <a:rPr lang="en-US" sz="1300" dirty="0" smtClean="0"/>
              <a:t>Education Service | South Region | Atlanta, GA</a:t>
            </a:r>
            <a:r>
              <a:rPr sz="1300" dirty="0"/>
              <a:t/>
            </a:r>
            <a:br>
              <a:rPr sz="1300" dirty="0"/>
            </a:br>
            <a:r>
              <a:rPr sz="1216" dirty="0"/>
              <a:t/>
            </a:r>
            <a:br>
              <a:rPr sz="1216" dirty="0"/>
            </a:br>
            <a:r>
              <a:rPr dirty="0"/>
              <a:t>	</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SCHEDULE OF COMPLIANCE SURVEYS</a:t>
            </a:r>
          </a:p>
        </p:txBody>
      </p:sp>
      <p:sp>
        <p:nvSpPr>
          <p:cNvPr id="3" name="Text Placeholder 2"/>
          <p:cNvSpPr>
            <a:spLocks noGrp="1"/>
          </p:cNvSpPr>
          <p:nvPr>
            <p:ph type="body" idx="1"/>
          </p:nvPr>
        </p:nvSpPr>
        <p:spPr>
          <a:xfrm>
            <a:off x="457200" y="1066800"/>
            <a:ext cx="8229600" cy="5029200"/>
          </a:xfrm>
        </p:spPr>
        <p:txBody>
          <a:bodyPr>
            <a:noAutofit/>
          </a:bodyPr>
          <a:lstStyle/>
          <a:p>
            <a:pPr marL="285750" indent="0">
              <a:spcAft>
                <a:spcPts val="1200"/>
              </a:spcAft>
              <a:buNone/>
            </a:pPr>
            <a:r>
              <a:rPr lang="en-US" sz="2000" b="1" dirty="0" smtClean="0"/>
              <a:t>New Law (recap):</a:t>
            </a:r>
            <a:endParaRPr lang="en-US" sz="2000" b="1" dirty="0"/>
          </a:p>
          <a:p>
            <a:pPr marL="685800">
              <a:spcAft>
                <a:spcPts val="1200"/>
              </a:spcAft>
              <a:buFont typeface="Courier New" panose="02070309020205020404" pitchFamily="49" charset="0"/>
              <a:buChar char="o"/>
            </a:pPr>
            <a:r>
              <a:rPr lang="en-US" sz="2400" dirty="0" smtClean="0"/>
              <a:t>Annual survey of schools and job training establishments with 20 or more students/trainees.</a:t>
            </a:r>
          </a:p>
          <a:p>
            <a:pPr marL="685800">
              <a:spcAft>
                <a:spcPts val="1200"/>
              </a:spcAft>
              <a:buFont typeface="Courier New" panose="02070309020205020404" pitchFamily="49" charset="0"/>
              <a:buChar char="o"/>
            </a:pPr>
            <a:r>
              <a:rPr lang="en-US" sz="2400" dirty="0" smtClean="0"/>
              <a:t>Survey each such school or job training establishment at least on every two years.</a:t>
            </a:r>
          </a:p>
          <a:p>
            <a:pPr marL="685800">
              <a:spcAft>
                <a:spcPts val="1200"/>
              </a:spcAft>
              <a:buFont typeface="Courier New" panose="02070309020205020404" pitchFamily="49" charset="0"/>
              <a:buChar char="o"/>
            </a:pPr>
            <a:r>
              <a:rPr lang="en-US" sz="2400" dirty="0" smtClean="0"/>
              <a:t>VA may waive the above requirement based on a school or training establishment’s demonstrated record of compliance.</a:t>
            </a:r>
          </a:p>
          <a:p>
            <a:pPr marL="685800">
              <a:spcAft>
                <a:spcPts val="1200"/>
              </a:spcAft>
              <a:buFont typeface="Courier New" panose="02070309020205020404" pitchFamily="49" charset="0"/>
              <a:buChar char="o"/>
            </a:pPr>
            <a:r>
              <a:rPr lang="en-US" sz="2400" dirty="0" smtClean="0"/>
              <a:t>Procedural guidance pending. </a:t>
            </a:r>
          </a:p>
          <a:p>
            <a:endParaRPr lang="en-US" sz="2000" dirty="0" smtClean="0"/>
          </a:p>
          <a:p>
            <a:pPr marL="0" indent="0">
              <a:buNone/>
            </a:pPr>
            <a:endParaRPr lang="en-US" sz="2000" dirty="0"/>
          </a:p>
        </p:txBody>
      </p:sp>
    </p:spTree>
    <p:extLst>
      <p:ext uri="{BB962C8B-B14F-4D97-AF65-F5344CB8AC3E}">
        <p14:creationId xmlns:p14="http://schemas.microsoft.com/office/powerpoint/2010/main" val="208831070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CASES TO BE REVIEWED</a:t>
            </a:r>
            <a:endParaRPr lang="en-US" dirty="0"/>
          </a:p>
        </p:txBody>
      </p:sp>
      <p:sp>
        <p:nvSpPr>
          <p:cNvPr id="3" name="Text Placeholder 2"/>
          <p:cNvSpPr>
            <a:spLocks noGrp="1"/>
          </p:cNvSpPr>
          <p:nvPr>
            <p:ph type="body" idx="1"/>
          </p:nvPr>
        </p:nvSpPr>
        <p:spPr>
          <a:xfrm>
            <a:off x="457200" y="1066800"/>
            <a:ext cx="8229600" cy="2438400"/>
          </a:xfrm>
        </p:spPr>
        <p:txBody>
          <a:bodyPr>
            <a:normAutofit fontScale="92500" lnSpcReduction="20000"/>
          </a:bodyPr>
          <a:lstStyle/>
          <a:p>
            <a:r>
              <a:rPr lang="en-US" sz="2800" dirty="0" smtClean="0"/>
              <a:t>Compliance surveys are based on a review of records of a sample of cases.</a:t>
            </a:r>
          </a:p>
          <a:p>
            <a:r>
              <a:rPr lang="en-US" sz="2800" dirty="0" smtClean="0"/>
              <a:t>Cases selected randomly.</a:t>
            </a:r>
          </a:p>
          <a:p>
            <a:r>
              <a:rPr lang="en-US" sz="2800" dirty="0" smtClean="0"/>
              <a:t>Number to be reviewed proportionate to VA student population of the school.</a:t>
            </a:r>
          </a:p>
          <a:p>
            <a:r>
              <a:rPr lang="en-US" sz="2800" dirty="0" smtClean="0"/>
              <a:t>Currently:</a:t>
            </a:r>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3581400"/>
            <a:ext cx="824865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53047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CASES TO BE REVIEWED</a:t>
            </a:r>
            <a:endParaRPr lang="en-US" dirty="0"/>
          </a:p>
        </p:txBody>
      </p:sp>
      <p:sp>
        <p:nvSpPr>
          <p:cNvPr id="3" name="Text Placeholder 2"/>
          <p:cNvSpPr>
            <a:spLocks noGrp="1"/>
          </p:cNvSpPr>
          <p:nvPr>
            <p:ph type="body" idx="1"/>
          </p:nvPr>
        </p:nvSpPr>
        <p:spPr>
          <a:xfrm>
            <a:off x="457200" y="1066800"/>
            <a:ext cx="8229600" cy="4953000"/>
          </a:xfrm>
        </p:spPr>
        <p:txBody>
          <a:bodyPr>
            <a:normAutofit/>
          </a:bodyPr>
          <a:lstStyle/>
          <a:p>
            <a:pPr>
              <a:spcAft>
                <a:spcPts val="1200"/>
              </a:spcAft>
            </a:pPr>
            <a:r>
              <a:rPr lang="en-US" sz="2800" dirty="0" smtClean="0"/>
              <a:t>Sample may be expanded based on findings.</a:t>
            </a:r>
          </a:p>
          <a:p>
            <a:pPr>
              <a:spcAft>
                <a:spcPts val="1200"/>
              </a:spcAft>
            </a:pPr>
            <a:r>
              <a:rPr lang="en-US" sz="2800" dirty="0" smtClean="0"/>
              <a:t>Expanded sample equal in size to original.</a:t>
            </a:r>
          </a:p>
          <a:p>
            <a:pPr>
              <a:spcAft>
                <a:spcPts val="1200"/>
              </a:spcAft>
            </a:pPr>
            <a:r>
              <a:rPr lang="en-US" sz="2800" dirty="0" smtClean="0"/>
              <a:t>May be further expanded to 100% if warranted by findings.</a:t>
            </a:r>
            <a:endParaRPr lang="en-US" sz="2800" dirty="0"/>
          </a:p>
        </p:txBody>
      </p:sp>
    </p:spTree>
    <p:extLst>
      <p:ext uri="{BB962C8B-B14F-4D97-AF65-F5344CB8AC3E}">
        <p14:creationId xmlns:p14="http://schemas.microsoft.com/office/powerpoint/2010/main" val="311162831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RECORDS TO BE REVIEWED</a:t>
            </a:r>
            <a:endParaRPr lang="en-US" dirty="0"/>
          </a:p>
        </p:txBody>
      </p:sp>
      <p:sp>
        <p:nvSpPr>
          <p:cNvPr id="3" name="Text Placeholder 2"/>
          <p:cNvSpPr>
            <a:spLocks noGrp="1"/>
          </p:cNvSpPr>
          <p:nvPr>
            <p:ph type="body" idx="1"/>
          </p:nvPr>
        </p:nvSpPr>
        <p:spPr>
          <a:xfrm>
            <a:off x="457200" y="1066800"/>
            <a:ext cx="8229600" cy="4953000"/>
          </a:xfrm>
        </p:spPr>
        <p:txBody>
          <a:bodyPr>
            <a:normAutofit/>
          </a:bodyPr>
          <a:lstStyle/>
          <a:p>
            <a:pPr marL="0" indent="0">
              <a:buNone/>
            </a:pPr>
            <a:r>
              <a:rPr lang="fr-FR" sz="2000" b="1" dirty="0">
                <a:solidFill>
                  <a:srgbClr val="002060"/>
                </a:solidFill>
              </a:rPr>
              <a:t>38 USC </a:t>
            </a:r>
            <a:r>
              <a:rPr lang="en-US" sz="2000" b="1" dirty="0">
                <a:solidFill>
                  <a:srgbClr val="002060"/>
                </a:solidFill>
              </a:rPr>
              <a:t>3690. Overcharges by educational institutions; discontinuance of allowances; examination of records; false or misleading statements</a:t>
            </a:r>
            <a:endParaRPr lang="fr-FR" sz="2000" dirty="0">
              <a:solidFill>
                <a:srgbClr val="002060"/>
              </a:solidFill>
            </a:endParaRPr>
          </a:p>
          <a:p>
            <a:pPr marL="0" indent="0">
              <a:buNone/>
            </a:pPr>
            <a:r>
              <a:rPr lang="en-US" sz="2000" dirty="0"/>
              <a:t>(c) Examination of Records.—Notwithstanding any other provision of law, the records and accounts of educational institutions pertaining to eligible veterans or eligible persons who received educational assistance under this chapter or chapter 31, 32, 34, or 35 of this title, as well as the records of other students which the Secretary determines necessary to ascertain institutional compliance with the requirements of such chapters, shall be available for examination by duly authorized representatives of the Government.</a:t>
            </a:r>
          </a:p>
        </p:txBody>
      </p:sp>
    </p:spTree>
    <p:extLst>
      <p:ext uri="{BB962C8B-B14F-4D97-AF65-F5344CB8AC3E}">
        <p14:creationId xmlns:p14="http://schemas.microsoft.com/office/powerpoint/2010/main" val="424144409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RECORDS TO BE REVIEWED</a:t>
            </a:r>
            <a:endParaRPr lang="en-US" dirty="0"/>
          </a:p>
        </p:txBody>
      </p:sp>
      <p:sp>
        <p:nvSpPr>
          <p:cNvPr id="3" name="Text Placeholder 2"/>
          <p:cNvSpPr>
            <a:spLocks noGrp="1"/>
          </p:cNvSpPr>
          <p:nvPr>
            <p:ph type="body" idx="1"/>
          </p:nvPr>
        </p:nvSpPr>
        <p:spPr>
          <a:xfrm>
            <a:off x="457200" y="1066800"/>
            <a:ext cx="8229600" cy="4953000"/>
          </a:xfrm>
        </p:spPr>
        <p:txBody>
          <a:bodyPr>
            <a:normAutofit fontScale="62500" lnSpcReduction="20000"/>
          </a:bodyPr>
          <a:lstStyle/>
          <a:p>
            <a:pPr marL="0" indent="0">
              <a:buNone/>
            </a:pPr>
            <a:r>
              <a:rPr lang="en-US" sz="2900" b="1" dirty="0">
                <a:solidFill>
                  <a:srgbClr val="002060"/>
                </a:solidFill>
              </a:rPr>
              <a:t>20 U.S.C. § 1232(g)</a:t>
            </a:r>
            <a:r>
              <a:rPr lang="en-US" sz="2900" b="1" dirty="0" smtClean="0">
                <a:solidFill>
                  <a:srgbClr val="002060"/>
                </a:solidFill>
              </a:rPr>
              <a:t>. </a:t>
            </a:r>
            <a:r>
              <a:rPr lang="en-US" sz="2900" b="1" dirty="0">
                <a:solidFill>
                  <a:srgbClr val="002060"/>
                </a:solidFill>
              </a:rPr>
              <a:t>FERPA – (also known as the Buckley Amendment</a:t>
            </a:r>
            <a:r>
              <a:rPr lang="en-US" sz="2000" b="1" dirty="0" smtClean="0">
                <a:solidFill>
                  <a:srgbClr val="002060"/>
                </a:solidFill>
              </a:rPr>
              <a:t>)</a:t>
            </a:r>
            <a:endParaRPr lang="fr-FR" sz="2000" b="1" dirty="0">
              <a:solidFill>
                <a:srgbClr val="002060"/>
              </a:solidFill>
            </a:endParaRPr>
          </a:p>
          <a:p>
            <a:pPr marL="0" indent="0">
              <a:buNone/>
            </a:pPr>
            <a:r>
              <a:rPr lang="en-US" sz="2600" b="1" i="1" dirty="0"/>
              <a:t>Subpart D – Disclosure of Personally Identifiable Information From Education Records by an </a:t>
            </a:r>
            <a:r>
              <a:rPr lang="en-US" sz="2600" b="1" i="1" dirty="0" smtClean="0"/>
              <a:t>Educational Agency </a:t>
            </a:r>
            <a:r>
              <a:rPr lang="en-US" sz="2600" b="1" i="1" dirty="0"/>
              <a:t>or </a:t>
            </a:r>
            <a:r>
              <a:rPr lang="en-US" sz="2600" b="1" i="1" dirty="0" smtClean="0"/>
              <a:t>Institution</a:t>
            </a:r>
          </a:p>
          <a:p>
            <a:pPr marL="0" indent="0">
              <a:buNone/>
            </a:pPr>
            <a:r>
              <a:rPr lang="en-US" sz="2300" b="1" dirty="0" smtClean="0"/>
              <a:t>§ </a:t>
            </a:r>
            <a:r>
              <a:rPr lang="en-US" sz="2300" b="1" dirty="0"/>
              <a:t>99.31 </a:t>
            </a:r>
            <a:r>
              <a:rPr lang="en-US" sz="2300" b="1" i="1" dirty="0"/>
              <a:t>Under what conditions is prior consent not required to disclose information?</a:t>
            </a:r>
          </a:p>
          <a:p>
            <a:pPr marL="228600" indent="0">
              <a:buNone/>
            </a:pPr>
            <a:r>
              <a:rPr lang="en-US" sz="2300" dirty="0"/>
              <a:t>• </a:t>
            </a:r>
            <a:r>
              <a:rPr lang="en-US" sz="2600" dirty="0"/>
              <a:t>The exceptions which relate to LEAs are:</a:t>
            </a:r>
          </a:p>
          <a:p>
            <a:pPr marL="228600" indent="0">
              <a:buNone/>
            </a:pPr>
            <a:r>
              <a:rPr lang="en-US" sz="2600" dirty="0"/>
              <a:t>• To school officials with legitimate educational interests (defined in annual notification)</a:t>
            </a:r>
          </a:p>
          <a:p>
            <a:pPr marL="228600" indent="0">
              <a:buNone/>
            </a:pPr>
            <a:r>
              <a:rPr lang="en-US" sz="2600" dirty="0"/>
              <a:t>• To schools in which a student seeks or intends to enroll</a:t>
            </a:r>
          </a:p>
          <a:p>
            <a:pPr marL="228600" indent="0">
              <a:buNone/>
            </a:pPr>
            <a:r>
              <a:rPr lang="en-US" sz="2600" dirty="0"/>
              <a:t>• </a:t>
            </a:r>
            <a:r>
              <a:rPr lang="en-US" sz="2600" dirty="0">
                <a:solidFill>
                  <a:schemeClr val="tx1"/>
                </a:solidFill>
              </a:rPr>
              <a:t>To Federal, State, and local </a:t>
            </a:r>
            <a:r>
              <a:rPr lang="en-US" sz="2600" i="1" dirty="0">
                <a:solidFill>
                  <a:schemeClr val="tx1"/>
                </a:solidFill>
              </a:rPr>
              <a:t>educational </a:t>
            </a:r>
            <a:r>
              <a:rPr lang="en-US" sz="2600" dirty="0">
                <a:solidFill>
                  <a:schemeClr val="tx1"/>
                </a:solidFill>
              </a:rPr>
              <a:t>authorities conducting an audit, evaluation, or enforcement </a:t>
            </a:r>
            <a:r>
              <a:rPr lang="en-US" sz="2600" dirty="0" smtClean="0">
                <a:solidFill>
                  <a:schemeClr val="tx1"/>
                </a:solidFill>
              </a:rPr>
              <a:t>of education </a:t>
            </a:r>
            <a:r>
              <a:rPr lang="en-US" sz="2600" dirty="0">
                <a:solidFill>
                  <a:schemeClr val="tx1"/>
                </a:solidFill>
              </a:rPr>
              <a:t>programs</a:t>
            </a:r>
          </a:p>
          <a:p>
            <a:pPr marL="228600" indent="0">
              <a:buNone/>
            </a:pPr>
            <a:r>
              <a:rPr lang="en-US" sz="2600" dirty="0"/>
              <a:t>• </a:t>
            </a:r>
            <a:r>
              <a:rPr lang="en-US" sz="2600" b="1" dirty="0">
                <a:solidFill>
                  <a:srgbClr val="000099"/>
                </a:solidFill>
              </a:rPr>
              <a:t>In connection with financial aid, such as a college loan</a:t>
            </a:r>
          </a:p>
          <a:p>
            <a:pPr marL="228600" indent="0">
              <a:buNone/>
            </a:pPr>
            <a:r>
              <a:rPr lang="en-US" sz="2600" dirty="0"/>
              <a:t>• To organizations conducting studies on behalf of </a:t>
            </a:r>
            <a:r>
              <a:rPr lang="en-US" sz="2600" i="1" dirty="0"/>
              <a:t>schools</a:t>
            </a:r>
          </a:p>
          <a:p>
            <a:pPr marL="228600" indent="0">
              <a:buNone/>
            </a:pPr>
            <a:r>
              <a:rPr lang="en-US" sz="2600" dirty="0"/>
              <a:t>• To parents of a dependent student</a:t>
            </a:r>
          </a:p>
          <a:p>
            <a:pPr marL="228600" indent="0">
              <a:buNone/>
            </a:pPr>
            <a:r>
              <a:rPr lang="en-US" sz="2600" dirty="0"/>
              <a:t>• To comply with a judicial order or subpoena (reasonable effort to notify)</a:t>
            </a:r>
          </a:p>
          <a:p>
            <a:pPr marL="228600" indent="0">
              <a:buNone/>
            </a:pPr>
            <a:r>
              <a:rPr lang="en-US" sz="2600" dirty="0"/>
              <a:t>• In a health or safety emergency</a:t>
            </a:r>
          </a:p>
          <a:p>
            <a:pPr marL="228600" indent="0">
              <a:buNone/>
            </a:pPr>
            <a:r>
              <a:rPr lang="en-US" sz="2600" dirty="0"/>
              <a:t>• Directory information</a:t>
            </a:r>
          </a:p>
          <a:p>
            <a:pPr marL="228600" indent="0">
              <a:buNone/>
            </a:pPr>
            <a:r>
              <a:rPr lang="en-US" sz="2600" dirty="0"/>
              <a:t>• To State and local officials in connection with serving the student under the juvenile justice system.</a:t>
            </a:r>
          </a:p>
        </p:txBody>
      </p:sp>
    </p:spTree>
    <p:extLst>
      <p:ext uri="{BB962C8B-B14F-4D97-AF65-F5344CB8AC3E}">
        <p14:creationId xmlns:p14="http://schemas.microsoft.com/office/powerpoint/2010/main" val="108757603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RECORDS TO BE REVIEWED</a:t>
            </a:r>
          </a:p>
        </p:txBody>
      </p:sp>
      <p:sp>
        <p:nvSpPr>
          <p:cNvPr id="3" name="Text Placeholder 2"/>
          <p:cNvSpPr>
            <a:spLocks noGrp="1"/>
          </p:cNvSpPr>
          <p:nvPr>
            <p:ph type="body" idx="1"/>
          </p:nvPr>
        </p:nvSpPr>
        <p:spPr>
          <a:xfrm>
            <a:off x="457200" y="1143000"/>
            <a:ext cx="8229600" cy="4869858"/>
          </a:xfrm>
        </p:spPr>
        <p:txBody>
          <a:bodyPr>
            <a:normAutofit lnSpcReduction="10000"/>
          </a:bodyPr>
          <a:lstStyle/>
          <a:p>
            <a:pPr>
              <a:spcAft>
                <a:spcPts val="1200"/>
              </a:spcAft>
              <a:buSzPct val="150000"/>
            </a:pPr>
            <a:r>
              <a:rPr lang="en-US" sz="1800" dirty="0" smtClean="0"/>
              <a:t>Records and accounts which are evidence of tuition and fees charged to and received from or on behalf of all veterans, reservists, and eligible persons and from other students similarly circumstanced</a:t>
            </a:r>
          </a:p>
          <a:p>
            <a:pPr>
              <a:spcAft>
                <a:spcPts val="1200"/>
              </a:spcAft>
              <a:buSzPct val="150000"/>
            </a:pPr>
            <a:r>
              <a:rPr lang="en-US" sz="1800" dirty="0" smtClean="0"/>
              <a:t>Records </a:t>
            </a:r>
            <a:r>
              <a:rPr lang="en-US" sz="1800" dirty="0"/>
              <a:t>of previous education or training of veterans, reservists, and eligible persons at the time of admission as students and records of advance credit, if any, granted by the educational institution at the time of </a:t>
            </a:r>
            <a:r>
              <a:rPr lang="en-US" sz="1800" dirty="0" smtClean="0"/>
              <a:t>admission</a:t>
            </a:r>
            <a:endParaRPr lang="en-US" sz="1800" dirty="0"/>
          </a:p>
          <a:p>
            <a:pPr>
              <a:spcAft>
                <a:spcPts val="1200"/>
              </a:spcAft>
              <a:buSzPct val="150000"/>
            </a:pPr>
            <a:r>
              <a:rPr lang="en-US" sz="1800" dirty="0" smtClean="0"/>
              <a:t>Records </a:t>
            </a:r>
            <a:r>
              <a:rPr lang="en-US" sz="1800" dirty="0"/>
              <a:t>of the veteran’s, reservists, or eligible person’s grades and </a:t>
            </a:r>
            <a:r>
              <a:rPr lang="en-US" sz="1800" dirty="0" smtClean="0"/>
              <a:t>progress</a:t>
            </a:r>
            <a:endParaRPr lang="en-US" sz="1800" dirty="0"/>
          </a:p>
          <a:p>
            <a:pPr>
              <a:spcAft>
                <a:spcPts val="1200"/>
              </a:spcAft>
              <a:buSzPct val="150000"/>
            </a:pPr>
            <a:r>
              <a:rPr lang="en-US" sz="1800" dirty="0" smtClean="0"/>
              <a:t>Records </a:t>
            </a:r>
            <a:r>
              <a:rPr lang="en-US" sz="1800" dirty="0"/>
              <a:t>of all advertising, sales or enrollment materials as required by §21.4252(h) and section 3696(b), title 38, United States </a:t>
            </a:r>
            <a:r>
              <a:rPr lang="en-US" sz="1800" dirty="0" smtClean="0"/>
              <a:t>Code</a:t>
            </a:r>
            <a:endParaRPr lang="en-US" sz="1800" dirty="0"/>
          </a:p>
          <a:p>
            <a:pPr>
              <a:spcAft>
                <a:spcPts val="1200"/>
              </a:spcAft>
              <a:buSzPct val="150000"/>
            </a:pPr>
            <a:r>
              <a:rPr lang="en-US" sz="1800" dirty="0" smtClean="0"/>
              <a:t>Records </a:t>
            </a:r>
            <a:r>
              <a:rPr lang="en-US" sz="1800" dirty="0"/>
              <a:t>and computations showing compliance with the requirements of §21.4201 regarding the 85-15 percent ratio of students for each </a:t>
            </a:r>
            <a:r>
              <a:rPr lang="en-US" sz="1800" dirty="0" smtClean="0"/>
              <a:t>course</a:t>
            </a:r>
            <a:endParaRPr lang="en-US" sz="1800" dirty="0"/>
          </a:p>
          <a:p>
            <a:pPr>
              <a:spcAft>
                <a:spcPts val="1200"/>
              </a:spcAft>
              <a:buSzPct val="150000"/>
            </a:pPr>
            <a:r>
              <a:rPr lang="en-US" sz="1800" dirty="0" smtClean="0"/>
              <a:t>Records </a:t>
            </a:r>
            <a:r>
              <a:rPr lang="en-US" sz="1800" dirty="0"/>
              <a:t>necessary to demonstrate compliance with the requirements of §21.4252(e) pertaining to the time necessary to complete a correspondence course.</a:t>
            </a:r>
          </a:p>
        </p:txBody>
      </p:sp>
    </p:spTree>
    <p:extLst>
      <p:ext uri="{BB962C8B-B14F-4D97-AF65-F5344CB8AC3E}">
        <p14:creationId xmlns:p14="http://schemas.microsoft.com/office/powerpoint/2010/main" val="408690961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RECORDS TO BE REVIEWED</a:t>
            </a:r>
          </a:p>
        </p:txBody>
      </p:sp>
      <p:sp>
        <p:nvSpPr>
          <p:cNvPr id="3" name="Text Placeholder 2"/>
          <p:cNvSpPr>
            <a:spLocks noGrp="1"/>
          </p:cNvSpPr>
          <p:nvPr>
            <p:ph type="body" idx="1"/>
          </p:nvPr>
        </p:nvSpPr>
        <p:spPr/>
        <p:txBody>
          <a:bodyPr>
            <a:normAutofit/>
          </a:bodyPr>
          <a:lstStyle/>
          <a:p>
            <a:pPr>
              <a:spcAft>
                <a:spcPts val="600"/>
              </a:spcAft>
              <a:buSzPct val="150000"/>
            </a:pPr>
            <a:r>
              <a:rPr lang="en-US" sz="2000" dirty="0" smtClean="0"/>
              <a:t>Additional records for NCD school:</a:t>
            </a:r>
          </a:p>
          <a:p>
            <a:pPr lvl="1">
              <a:spcBef>
                <a:spcPts val="0"/>
              </a:spcBef>
              <a:spcAft>
                <a:spcPts val="300"/>
              </a:spcAft>
              <a:buSzPct val="150000"/>
            </a:pPr>
            <a:r>
              <a:rPr lang="en-US" sz="2000" dirty="0"/>
              <a:t>records of leave, </a:t>
            </a:r>
            <a:endParaRPr lang="en-US" sz="2000" dirty="0" smtClean="0"/>
          </a:p>
          <a:p>
            <a:pPr lvl="1">
              <a:spcBef>
                <a:spcPts val="0"/>
              </a:spcBef>
              <a:spcAft>
                <a:spcPts val="300"/>
              </a:spcAft>
              <a:buSzPct val="150000"/>
            </a:pPr>
            <a:r>
              <a:rPr lang="en-US" sz="2000" dirty="0" smtClean="0"/>
              <a:t>absences</a:t>
            </a:r>
            <a:r>
              <a:rPr lang="en-US" sz="2000" dirty="0"/>
              <a:t>, </a:t>
            </a:r>
            <a:endParaRPr lang="en-US" sz="2000" dirty="0" smtClean="0"/>
          </a:p>
          <a:p>
            <a:pPr lvl="1">
              <a:spcBef>
                <a:spcPts val="0"/>
              </a:spcBef>
              <a:spcAft>
                <a:spcPts val="300"/>
              </a:spcAft>
              <a:buSzPct val="150000"/>
            </a:pPr>
            <a:r>
              <a:rPr lang="en-US" sz="2000" dirty="0" smtClean="0"/>
              <a:t>class </a:t>
            </a:r>
            <a:r>
              <a:rPr lang="en-US" sz="2000" dirty="0"/>
              <a:t>cuts, </a:t>
            </a:r>
            <a:endParaRPr lang="en-US" sz="2000" dirty="0" smtClean="0"/>
          </a:p>
          <a:p>
            <a:pPr lvl="1">
              <a:spcBef>
                <a:spcPts val="0"/>
              </a:spcBef>
              <a:spcAft>
                <a:spcPts val="300"/>
              </a:spcAft>
              <a:buSzPct val="150000"/>
            </a:pPr>
            <a:r>
              <a:rPr lang="en-US" sz="2000" dirty="0" smtClean="0"/>
              <a:t>makeup </a:t>
            </a:r>
            <a:r>
              <a:rPr lang="en-US" sz="2000" dirty="0"/>
              <a:t>work, and </a:t>
            </a:r>
            <a:endParaRPr lang="en-US" sz="2000" dirty="0" smtClean="0"/>
          </a:p>
          <a:p>
            <a:pPr lvl="1">
              <a:spcBef>
                <a:spcPts val="0"/>
              </a:spcBef>
              <a:spcAft>
                <a:spcPts val="1200"/>
              </a:spcAft>
              <a:buSzPct val="150000"/>
            </a:pPr>
            <a:r>
              <a:rPr lang="en-US" sz="2000" dirty="0" smtClean="0"/>
              <a:t>Tardiness</a:t>
            </a:r>
          </a:p>
          <a:p>
            <a:pPr>
              <a:spcAft>
                <a:spcPts val="600"/>
              </a:spcAft>
              <a:buSzPct val="150000"/>
            </a:pPr>
            <a:r>
              <a:rPr lang="en-US" sz="2000" dirty="0"/>
              <a:t>Additional records for </a:t>
            </a:r>
            <a:r>
              <a:rPr lang="en-US" sz="2000" dirty="0" smtClean="0"/>
              <a:t>non-accredited courses:</a:t>
            </a:r>
            <a:endParaRPr lang="en-US" sz="2000" dirty="0"/>
          </a:p>
          <a:p>
            <a:pPr lvl="1">
              <a:spcBef>
                <a:spcPts val="0"/>
              </a:spcBef>
              <a:spcAft>
                <a:spcPts val="300"/>
              </a:spcAft>
              <a:buSzPct val="150000"/>
            </a:pPr>
            <a:r>
              <a:rPr lang="en-US" sz="2000" dirty="0"/>
              <a:t>Records of interruptions for unsatisfactory conduct or attendance</a:t>
            </a:r>
            <a:r>
              <a:rPr lang="en-US" sz="2000" dirty="0" smtClean="0"/>
              <a:t>, </a:t>
            </a:r>
            <a:endParaRPr lang="en-US" sz="2000" dirty="0"/>
          </a:p>
          <a:p>
            <a:pPr lvl="1">
              <a:spcBef>
                <a:spcPts val="0"/>
              </a:spcBef>
              <a:spcAft>
                <a:spcPts val="300"/>
              </a:spcAft>
              <a:buSzPct val="150000"/>
            </a:pPr>
            <a:r>
              <a:rPr lang="en-US" sz="2000" dirty="0"/>
              <a:t>Records of refunds of tuition, fees and other charges made to a veteran or eligible person who fails to enter the course or withdraws or is discontinued prior to completion of the </a:t>
            </a:r>
            <a:r>
              <a:rPr lang="en-US" sz="2000" dirty="0" smtClean="0"/>
              <a:t>course. </a:t>
            </a:r>
            <a:endParaRPr lang="en-US" sz="2000" dirty="0"/>
          </a:p>
          <a:p>
            <a:pPr marL="457200" lvl="1" indent="0">
              <a:spcBef>
                <a:spcPts val="0"/>
              </a:spcBef>
              <a:spcAft>
                <a:spcPts val="1200"/>
              </a:spcAft>
              <a:buSzPct val="150000"/>
              <a:buNone/>
            </a:pPr>
            <a:endParaRPr lang="en-US" sz="1800" dirty="0" smtClean="0"/>
          </a:p>
        </p:txBody>
      </p:sp>
    </p:spTree>
    <p:extLst>
      <p:ext uri="{BB962C8B-B14F-4D97-AF65-F5344CB8AC3E}">
        <p14:creationId xmlns:p14="http://schemas.microsoft.com/office/powerpoint/2010/main" val="213319032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AREAS OF REVIEW - GENERAL</a:t>
            </a:r>
            <a:endParaRPr lang="en-US" dirty="0"/>
          </a:p>
        </p:txBody>
      </p:sp>
      <p:sp>
        <p:nvSpPr>
          <p:cNvPr id="4" name="Text Placeholder 2"/>
          <p:cNvSpPr>
            <a:spLocks noGrp="1"/>
          </p:cNvSpPr>
          <p:nvPr>
            <p:ph type="body" idx="1"/>
          </p:nvPr>
        </p:nvSpPr>
        <p:spPr>
          <a:xfrm>
            <a:off x="457200" y="1066800"/>
            <a:ext cx="8229600" cy="4953000"/>
          </a:xfrm>
        </p:spPr>
        <p:txBody>
          <a:bodyPr>
            <a:normAutofit lnSpcReduction="10000"/>
          </a:bodyPr>
          <a:lstStyle/>
          <a:p>
            <a:pPr>
              <a:spcBef>
                <a:spcPts val="0"/>
              </a:spcBef>
              <a:spcAft>
                <a:spcPts val="1200"/>
              </a:spcAft>
            </a:pPr>
            <a:r>
              <a:rPr lang="en-US" sz="2000" dirty="0" smtClean="0"/>
              <a:t>Were the </a:t>
            </a:r>
            <a:r>
              <a:rPr lang="en-US" sz="2000" dirty="0"/>
              <a:t>records and accounts of VA beneficiaries and other students provided </a:t>
            </a:r>
            <a:r>
              <a:rPr lang="en-US" sz="2000" dirty="0" smtClean="0"/>
              <a:t>for </a:t>
            </a:r>
            <a:r>
              <a:rPr lang="en-US" sz="2000" dirty="0"/>
              <a:t>examination (38 CFR 21.4209, 21.7307, 21.9770</a:t>
            </a:r>
            <a:r>
              <a:rPr lang="en-US" sz="2000" dirty="0" smtClean="0"/>
              <a:t>)</a:t>
            </a:r>
            <a:r>
              <a:rPr lang="en-US" sz="2000" dirty="0"/>
              <a:t> </a:t>
            </a:r>
            <a:r>
              <a:rPr lang="en-US" sz="2000" dirty="0" smtClean="0"/>
              <a:t> </a:t>
            </a:r>
            <a:endParaRPr lang="en-US" sz="2000" dirty="0"/>
          </a:p>
          <a:p>
            <a:pPr>
              <a:spcBef>
                <a:spcPts val="0"/>
              </a:spcBef>
              <a:spcAft>
                <a:spcPts val="1200"/>
              </a:spcAft>
            </a:pPr>
            <a:r>
              <a:rPr lang="en-US" sz="2000" dirty="0" smtClean="0"/>
              <a:t>Did VA </a:t>
            </a:r>
            <a:r>
              <a:rPr lang="en-US" sz="2000" dirty="0"/>
              <a:t>beneficiaries </a:t>
            </a:r>
            <a:r>
              <a:rPr lang="en-US" sz="2000" dirty="0" smtClean="0"/>
              <a:t>commence </a:t>
            </a:r>
            <a:r>
              <a:rPr lang="en-US" sz="2000" dirty="0"/>
              <a:t>the course on the date certified (38 CFR 21.4131, 21.4203, 21.5810, 21.5831, 21.7131, 21.7152, 21.7631, 21.7652, 21.9720</a:t>
            </a:r>
            <a:r>
              <a:rPr lang="en-US" sz="2000" dirty="0" smtClean="0"/>
              <a:t>)</a:t>
            </a:r>
            <a:r>
              <a:rPr lang="en-US" sz="2000" dirty="0"/>
              <a:t> </a:t>
            </a:r>
          </a:p>
          <a:p>
            <a:pPr>
              <a:spcBef>
                <a:spcPts val="0"/>
              </a:spcBef>
              <a:spcAft>
                <a:spcPts val="1200"/>
              </a:spcAft>
            </a:pPr>
            <a:r>
              <a:rPr lang="en-US" sz="2000" dirty="0" smtClean="0"/>
              <a:t>Are VA </a:t>
            </a:r>
            <a:r>
              <a:rPr lang="en-US" sz="2000" dirty="0"/>
              <a:t>beneficiaries </a:t>
            </a:r>
            <a:r>
              <a:rPr lang="en-US" sz="2000" dirty="0" smtClean="0"/>
              <a:t>enrolled </a:t>
            </a:r>
            <a:r>
              <a:rPr lang="en-US" sz="2000" dirty="0"/>
              <a:t>in and pursuing the approved program as certified (38 CFR 21.3030, 21.5131, 21.7130, 21.7630, 21.9710) </a:t>
            </a:r>
          </a:p>
          <a:p>
            <a:pPr>
              <a:spcBef>
                <a:spcPts val="0"/>
              </a:spcBef>
              <a:spcAft>
                <a:spcPts val="1200"/>
              </a:spcAft>
            </a:pPr>
            <a:r>
              <a:rPr lang="en-US" sz="2000" dirty="0" smtClean="0"/>
              <a:t>Does the school maintain </a:t>
            </a:r>
            <a:r>
              <a:rPr lang="en-US" sz="2000" dirty="0"/>
              <a:t>a record of previous education and training of VA beneficiaries, has granted appropriate credit and has reported the grant to the beneficiaries (38 CFR 21.4253, 21.4254, 21.4263</a:t>
            </a:r>
            <a:r>
              <a:rPr lang="en-US" sz="2000" dirty="0" smtClean="0"/>
              <a:t>)</a:t>
            </a:r>
            <a:r>
              <a:rPr lang="en-US" sz="2000" dirty="0"/>
              <a:t> </a:t>
            </a:r>
            <a:r>
              <a:rPr lang="en-US" sz="2000" dirty="0" smtClean="0"/>
              <a:t> </a:t>
            </a:r>
            <a:endParaRPr lang="en-US" sz="2000" dirty="0"/>
          </a:p>
          <a:p>
            <a:pPr>
              <a:spcBef>
                <a:spcPts val="0"/>
              </a:spcBef>
              <a:spcAft>
                <a:spcPts val="1200"/>
              </a:spcAft>
            </a:pPr>
            <a:r>
              <a:rPr lang="en-US" sz="2000" dirty="0" smtClean="0"/>
              <a:t>Are accurate</a:t>
            </a:r>
            <a:r>
              <a:rPr lang="en-US" sz="2000" dirty="0"/>
              <a:t>, current and complete records of </a:t>
            </a:r>
            <a:r>
              <a:rPr lang="en-US" sz="2000" dirty="0" smtClean="0"/>
              <a:t>enrollment or correspondence </a:t>
            </a:r>
            <a:r>
              <a:rPr lang="en-US" sz="2000" dirty="0"/>
              <a:t>lessons </a:t>
            </a:r>
            <a:r>
              <a:rPr lang="en-US" sz="2000" dirty="0" smtClean="0"/>
              <a:t>serviced maintained </a:t>
            </a:r>
            <a:r>
              <a:rPr lang="en-US" sz="2000" dirty="0"/>
              <a:t>(38 CFR 21.4253, 21.4254</a:t>
            </a:r>
            <a:r>
              <a:rPr lang="en-US" sz="2000" dirty="0" smtClean="0"/>
              <a:t>)</a:t>
            </a:r>
            <a:r>
              <a:rPr lang="en-US" sz="2000" dirty="0"/>
              <a:t> </a:t>
            </a:r>
            <a:endParaRPr lang="en-US" sz="2000" dirty="0" smtClean="0"/>
          </a:p>
        </p:txBody>
      </p:sp>
    </p:spTree>
    <p:extLst>
      <p:ext uri="{BB962C8B-B14F-4D97-AF65-F5344CB8AC3E}">
        <p14:creationId xmlns:p14="http://schemas.microsoft.com/office/powerpoint/2010/main" val="68618207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AREAS OF REVIEW - GENERAL</a:t>
            </a:r>
            <a:endParaRPr lang="en-US" dirty="0"/>
          </a:p>
        </p:txBody>
      </p:sp>
      <p:sp>
        <p:nvSpPr>
          <p:cNvPr id="4" name="Text Placeholder 2"/>
          <p:cNvSpPr>
            <a:spLocks noGrp="1"/>
          </p:cNvSpPr>
          <p:nvPr>
            <p:ph type="body" idx="1"/>
          </p:nvPr>
        </p:nvSpPr>
        <p:spPr>
          <a:xfrm>
            <a:off x="457200" y="1066800"/>
            <a:ext cx="8229600" cy="4953000"/>
          </a:xfrm>
        </p:spPr>
        <p:txBody>
          <a:bodyPr>
            <a:normAutofit lnSpcReduction="10000"/>
          </a:bodyPr>
          <a:lstStyle/>
          <a:p>
            <a:pPr>
              <a:spcBef>
                <a:spcPts val="0"/>
              </a:spcBef>
              <a:spcAft>
                <a:spcPts val="1200"/>
              </a:spcAft>
            </a:pPr>
            <a:r>
              <a:rPr lang="en-US" sz="2000" dirty="0"/>
              <a:t>Was enrollment, tuition and fees and, if applicable, </a:t>
            </a:r>
            <a:r>
              <a:rPr lang="en-US" sz="2000" dirty="0" smtClean="0"/>
              <a:t>correspondence lessons serviced </a:t>
            </a:r>
            <a:r>
              <a:rPr lang="en-US" sz="2000" dirty="0"/>
              <a:t>accurately and promptly </a:t>
            </a:r>
            <a:r>
              <a:rPr lang="en-US" sz="2000" dirty="0" smtClean="0"/>
              <a:t>reported </a:t>
            </a:r>
            <a:r>
              <a:rPr lang="en-US" sz="2000" dirty="0"/>
              <a:t>(38 CFR 21.4203(e)(f)(g), 21.4204, 21.7156, 21.9735</a:t>
            </a:r>
            <a:r>
              <a:rPr lang="en-US" sz="2000" dirty="0" smtClean="0"/>
              <a:t>)</a:t>
            </a:r>
            <a:endParaRPr lang="en-US" sz="2000" dirty="0"/>
          </a:p>
          <a:p>
            <a:pPr>
              <a:spcBef>
                <a:spcPts val="0"/>
              </a:spcBef>
              <a:spcAft>
                <a:spcPts val="1200"/>
              </a:spcAft>
            </a:pPr>
            <a:r>
              <a:rPr lang="en-US" sz="2000" dirty="0" smtClean="0"/>
              <a:t>Was VA promptly </a:t>
            </a:r>
            <a:r>
              <a:rPr lang="en-US" sz="2000" dirty="0"/>
              <a:t>notified </a:t>
            </a:r>
            <a:r>
              <a:rPr lang="en-US" sz="2000" dirty="0" smtClean="0"/>
              <a:t>when </a:t>
            </a:r>
            <a:r>
              <a:rPr lang="en-US" sz="2000" dirty="0"/>
              <a:t>beneficiaries terminated or interrupted training (38 CFR 21.4203, 21.7156, 21.9735</a:t>
            </a:r>
            <a:r>
              <a:rPr lang="en-US" sz="2000" dirty="0" smtClean="0"/>
              <a:t>)</a:t>
            </a:r>
            <a:r>
              <a:rPr lang="en-US" sz="2000" dirty="0"/>
              <a:t> </a:t>
            </a:r>
          </a:p>
          <a:p>
            <a:pPr>
              <a:spcBef>
                <a:spcPts val="0"/>
              </a:spcBef>
              <a:spcAft>
                <a:spcPts val="1200"/>
              </a:spcAft>
            </a:pPr>
            <a:r>
              <a:rPr lang="en-US" sz="2000" dirty="0" smtClean="0"/>
              <a:t>Are accurate</a:t>
            </a:r>
            <a:r>
              <a:rPr lang="en-US" sz="2000" dirty="0"/>
              <a:t>, current and complete records of progress or grades </a:t>
            </a:r>
            <a:r>
              <a:rPr lang="en-US" sz="2000" dirty="0" smtClean="0"/>
              <a:t>maintained for </a:t>
            </a:r>
            <a:r>
              <a:rPr lang="en-US" sz="2000" dirty="0"/>
              <a:t>VA beneficiaries (38 CFR 21.4253, 21.4254, 21.4262, 21.4263</a:t>
            </a:r>
            <a:r>
              <a:rPr lang="en-US" sz="2000" dirty="0" smtClean="0"/>
              <a:t>)</a:t>
            </a:r>
            <a:r>
              <a:rPr lang="en-US" sz="2000" dirty="0"/>
              <a:t> </a:t>
            </a:r>
            <a:r>
              <a:rPr lang="en-US" sz="2000" dirty="0" smtClean="0"/>
              <a:t> </a:t>
            </a:r>
            <a:endParaRPr lang="en-US" sz="2000" dirty="0"/>
          </a:p>
          <a:p>
            <a:pPr>
              <a:spcBef>
                <a:spcPts val="0"/>
              </a:spcBef>
              <a:spcAft>
                <a:spcPts val="1200"/>
              </a:spcAft>
            </a:pPr>
            <a:r>
              <a:rPr lang="en-US" sz="2000" dirty="0" smtClean="0"/>
              <a:t>Was VA promptly </a:t>
            </a:r>
            <a:r>
              <a:rPr lang="en-US" sz="2000" dirty="0"/>
              <a:t>notified </a:t>
            </a:r>
            <a:r>
              <a:rPr lang="en-US" sz="2000" dirty="0" smtClean="0"/>
              <a:t>when </a:t>
            </a:r>
            <a:r>
              <a:rPr lang="en-US" sz="2000" dirty="0"/>
              <a:t>beneficiaries did not progress satisfactorily according to approved standards and practices of the </a:t>
            </a:r>
            <a:r>
              <a:rPr lang="en-US" sz="2000" dirty="0" smtClean="0"/>
              <a:t>facility </a:t>
            </a:r>
            <a:r>
              <a:rPr lang="en-US" sz="2000" dirty="0"/>
              <a:t>(38 CFR 21.4203(d), 21.4277</a:t>
            </a:r>
            <a:r>
              <a:rPr lang="en-US" sz="2000" dirty="0" smtClean="0"/>
              <a:t>)</a:t>
            </a:r>
            <a:r>
              <a:rPr lang="en-US" sz="2000" dirty="0"/>
              <a:t> </a:t>
            </a:r>
            <a:endParaRPr lang="en-US" sz="2000" dirty="0" smtClean="0"/>
          </a:p>
          <a:p>
            <a:r>
              <a:rPr lang="en-US" sz="2000" dirty="0" smtClean="0"/>
              <a:t>Are charges </a:t>
            </a:r>
            <a:r>
              <a:rPr lang="en-US" sz="2000" dirty="0"/>
              <a:t>to VA beneficiaries for tuition and fees </a:t>
            </a:r>
            <a:r>
              <a:rPr lang="en-US" sz="2000" dirty="0" smtClean="0"/>
              <a:t>the </a:t>
            </a:r>
            <a:r>
              <a:rPr lang="en-US" sz="2000" dirty="0"/>
              <a:t>same or less than the charges to other similarly circumstanced students (38 CFR 21.4210(d), 21.9600, 38 U.S.C. 3690(a</a:t>
            </a:r>
            <a:r>
              <a:rPr lang="en-US" sz="2000" dirty="0" smtClean="0"/>
              <a:t>))</a:t>
            </a:r>
            <a:r>
              <a:rPr lang="en-US" sz="2000" dirty="0"/>
              <a:t> </a:t>
            </a:r>
            <a:r>
              <a:rPr lang="en-US" sz="2000" dirty="0" smtClean="0"/>
              <a:t> </a:t>
            </a:r>
            <a:endParaRPr lang="en-US" sz="2000" dirty="0"/>
          </a:p>
          <a:p>
            <a:pPr>
              <a:spcBef>
                <a:spcPts val="0"/>
              </a:spcBef>
              <a:spcAft>
                <a:spcPts val="1200"/>
              </a:spcAft>
            </a:pPr>
            <a:endParaRPr lang="en-US" sz="2000" dirty="0"/>
          </a:p>
        </p:txBody>
      </p:sp>
    </p:spTree>
    <p:extLst>
      <p:ext uri="{BB962C8B-B14F-4D97-AF65-F5344CB8AC3E}">
        <p14:creationId xmlns:p14="http://schemas.microsoft.com/office/powerpoint/2010/main" val="407346801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AREAS OF REVIEW - GENERAL</a:t>
            </a:r>
            <a:endParaRPr lang="en-US" dirty="0"/>
          </a:p>
        </p:txBody>
      </p:sp>
      <p:sp>
        <p:nvSpPr>
          <p:cNvPr id="4" name="Text Placeholder 2"/>
          <p:cNvSpPr>
            <a:spLocks noGrp="1"/>
          </p:cNvSpPr>
          <p:nvPr>
            <p:ph type="body" idx="1"/>
          </p:nvPr>
        </p:nvSpPr>
        <p:spPr>
          <a:xfrm>
            <a:off x="457200" y="1066800"/>
            <a:ext cx="8229600" cy="4953000"/>
          </a:xfrm>
        </p:spPr>
        <p:txBody>
          <a:bodyPr>
            <a:normAutofit/>
          </a:bodyPr>
          <a:lstStyle/>
          <a:p>
            <a:pPr>
              <a:spcBef>
                <a:spcPts val="0"/>
              </a:spcBef>
              <a:spcAft>
                <a:spcPts val="1200"/>
              </a:spcAft>
            </a:pPr>
            <a:r>
              <a:rPr lang="en-US" sz="2000" dirty="0"/>
              <a:t>Certification of the 85 percent enrollment limitation was verified (38 CFR 21.4201</a:t>
            </a:r>
            <a:r>
              <a:rPr lang="en-US" sz="2000" dirty="0" smtClean="0"/>
              <a:t>) </a:t>
            </a:r>
            <a:endParaRPr lang="en-US" sz="2000" dirty="0"/>
          </a:p>
          <a:p>
            <a:pPr>
              <a:spcBef>
                <a:spcPts val="0"/>
              </a:spcBef>
              <a:spcAft>
                <a:spcPts val="1200"/>
              </a:spcAft>
            </a:pPr>
            <a:r>
              <a:rPr lang="en-US" sz="2000" dirty="0" smtClean="0"/>
              <a:t>Was VA promptly </a:t>
            </a:r>
            <a:r>
              <a:rPr lang="en-US" sz="2000" dirty="0"/>
              <a:t>notified </a:t>
            </a:r>
            <a:r>
              <a:rPr lang="en-US" sz="2000" dirty="0" smtClean="0"/>
              <a:t>when </a:t>
            </a:r>
            <a:r>
              <a:rPr lang="en-US" sz="2000" dirty="0"/>
              <a:t>beneficiaries terminated or interrupted training (38 CFR 21.4203, 21.7156, 21.9735</a:t>
            </a:r>
            <a:r>
              <a:rPr lang="en-US" sz="2000" dirty="0" smtClean="0"/>
              <a:t>)</a:t>
            </a:r>
            <a:endParaRPr lang="en-US" sz="2000" dirty="0"/>
          </a:p>
          <a:p>
            <a:pPr>
              <a:spcBef>
                <a:spcPts val="0"/>
              </a:spcBef>
              <a:spcAft>
                <a:spcPts val="1200"/>
              </a:spcAft>
            </a:pPr>
            <a:r>
              <a:rPr lang="en-US" sz="2000" dirty="0"/>
              <a:t>The facility promptly notified VA of any changes in credit or clock hours, or tuition &amp; fees, that would affect the amount of payment to beneficiaries (38 CFR 21.4203, 21.7156(b), </a:t>
            </a:r>
            <a:r>
              <a:rPr lang="en-US" sz="2000" dirty="0" smtClean="0"/>
              <a:t>21.9735)</a:t>
            </a:r>
            <a:endParaRPr lang="en-US" sz="2000" dirty="0"/>
          </a:p>
        </p:txBody>
      </p:sp>
    </p:spTree>
    <p:extLst>
      <p:ext uri="{BB962C8B-B14F-4D97-AF65-F5344CB8AC3E}">
        <p14:creationId xmlns:p14="http://schemas.microsoft.com/office/powerpoint/2010/main" val="111050621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xfrm>
            <a:off x="457200" y="4294"/>
            <a:ext cx="8229600" cy="933962"/>
          </a:xfrm>
          <a:prstGeom prst="rect">
            <a:avLst/>
          </a:prstGeom>
        </p:spPr>
        <p:txBody>
          <a:bodyPr/>
          <a:lstStyle/>
          <a:p>
            <a:r>
              <a:rPr dirty="0"/>
              <a:t>Overview</a:t>
            </a:r>
          </a:p>
        </p:txBody>
      </p:sp>
      <p:sp>
        <p:nvSpPr>
          <p:cNvPr id="107" name="Shape 107"/>
          <p:cNvSpPr>
            <a:spLocks noGrp="1"/>
          </p:cNvSpPr>
          <p:nvPr>
            <p:ph type="body" idx="1"/>
          </p:nvPr>
        </p:nvSpPr>
        <p:spPr>
          <a:prstGeom prst="rect">
            <a:avLst/>
          </a:prstGeom>
        </p:spPr>
        <p:txBody>
          <a:bodyPr>
            <a:normAutofit/>
          </a:bodyPr>
          <a:lstStyle/>
          <a:p>
            <a:pPr marL="685800" indent="-514350" eaLnBrk="1" hangingPunct="1">
              <a:spcBef>
                <a:spcPts val="0"/>
              </a:spcBef>
              <a:spcAft>
                <a:spcPts val="1200"/>
              </a:spcAft>
              <a:buSzPct val="75000"/>
              <a:buFont typeface="Wingdings" panose="05000000000000000000" pitchFamily="2" charset="2"/>
              <a:buChar char="v"/>
              <a:defRPr/>
            </a:pPr>
            <a:r>
              <a:rPr lang="en-US" altLang="en-US" dirty="0">
                <a:latin typeface="Arial" panose="020B0604020202020204" pitchFamily="34" charset="0"/>
                <a:cs typeface="Arial" panose="020B0604020202020204" pitchFamily="34" charset="0"/>
              </a:rPr>
              <a:t>Why compliance surveys are conducted</a:t>
            </a:r>
          </a:p>
          <a:p>
            <a:pPr marL="685800" indent="-514350">
              <a:spcBef>
                <a:spcPts val="0"/>
              </a:spcBef>
              <a:spcAft>
                <a:spcPts val="1200"/>
              </a:spcAft>
              <a:buSzPct val="75000"/>
              <a:buFont typeface="Wingdings" panose="05000000000000000000" pitchFamily="2" charset="2"/>
              <a:buChar char="v"/>
              <a:defRPr/>
            </a:pPr>
            <a:r>
              <a:rPr lang="en-US" altLang="en-US" dirty="0" smtClean="0">
                <a:latin typeface="Arial" panose="020B0604020202020204" pitchFamily="34" charset="0"/>
                <a:cs typeface="Arial" panose="020B0604020202020204" pitchFamily="34" charset="0"/>
              </a:rPr>
              <a:t>When </a:t>
            </a:r>
            <a:r>
              <a:rPr lang="en-US" altLang="en-US" dirty="0">
                <a:latin typeface="Arial" panose="020B0604020202020204" pitchFamily="34" charset="0"/>
                <a:cs typeface="Arial" panose="020B0604020202020204" pitchFamily="34" charset="0"/>
              </a:rPr>
              <a:t>compliance surveys are conducted</a:t>
            </a:r>
          </a:p>
          <a:p>
            <a:pPr marL="685800" indent="-514350">
              <a:spcBef>
                <a:spcPts val="0"/>
              </a:spcBef>
              <a:spcAft>
                <a:spcPts val="1200"/>
              </a:spcAft>
              <a:buSzPct val="75000"/>
              <a:buFont typeface="Wingdings" panose="05000000000000000000" pitchFamily="2" charset="2"/>
              <a:buChar char="v"/>
              <a:defRPr/>
            </a:pPr>
            <a:r>
              <a:rPr lang="en-US" altLang="en-US" dirty="0" smtClean="0">
                <a:latin typeface="Arial" panose="020B0604020202020204" pitchFamily="34" charset="0"/>
                <a:cs typeface="Arial" panose="020B0604020202020204" pitchFamily="34" charset="0"/>
              </a:rPr>
              <a:t>How </a:t>
            </a:r>
            <a:r>
              <a:rPr lang="en-US" altLang="en-US" dirty="0">
                <a:latin typeface="Arial" panose="020B0604020202020204" pitchFamily="34" charset="0"/>
                <a:cs typeface="Arial" panose="020B0604020202020204" pitchFamily="34" charset="0"/>
              </a:rPr>
              <a:t>compliance surveys are conducted</a:t>
            </a:r>
          </a:p>
          <a:p>
            <a:pPr marL="685800" indent="-514350">
              <a:spcBef>
                <a:spcPts val="0"/>
              </a:spcBef>
              <a:spcAft>
                <a:spcPts val="1200"/>
              </a:spcAft>
              <a:buSzPct val="75000"/>
              <a:buFont typeface="Wingdings" panose="05000000000000000000" pitchFamily="2" charset="2"/>
              <a:buChar char="v"/>
              <a:defRPr/>
            </a:pPr>
            <a:r>
              <a:rPr lang="en-US" altLang="en-US" dirty="0" smtClean="0">
                <a:latin typeface="Arial" panose="020B0604020202020204" pitchFamily="34" charset="0"/>
                <a:cs typeface="Arial" panose="020B0604020202020204" pitchFamily="34" charset="0"/>
              </a:rPr>
              <a:t>How </a:t>
            </a:r>
            <a:r>
              <a:rPr lang="en-US" altLang="en-US" dirty="0">
                <a:latin typeface="Arial" panose="020B0604020202020204" pitchFamily="34" charset="0"/>
                <a:cs typeface="Arial" panose="020B0604020202020204" pitchFamily="34" charset="0"/>
              </a:rPr>
              <a:t>to best prepare for a compliance </a:t>
            </a:r>
            <a:r>
              <a:rPr lang="en-US" altLang="en-US" dirty="0" smtClean="0">
                <a:latin typeface="Arial" panose="020B0604020202020204" pitchFamily="34" charset="0"/>
                <a:cs typeface="Arial" panose="020B0604020202020204" pitchFamily="34" charset="0"/>
              </a:rPr>
              <a:t>survey</a:t>
            </a:r>
          </a:p>
          <a:p>
            <a:pPr marL="685800" indent="-514350">
              <a:spcBef>
                <a:spcPts val="0"/>
              </a:spcBef>
              <a:spcAft>
                <a:spcPts val="1200"/>
              </a:spcAft>
              <a:buSzPct val="75000"/>
              <a:buFont typeface="Wingdings" panose="05000000000000000000" pitchFamily="2" charset="2"/>
              <a:buChar char="v"/>
              <a:defRPr/>
            </a:pPr>
            <a:r>
              <a:rPr lang="en-US" altLang="en-US" dirty="0" smtClean="0">
                <a:latin typeface="Arial" panose="020B0604020202020204" pitchFamily="34" charset="0"/>
                <a:cs typeface="Arial" panose="020B0604020202020204" pitchFamily="34" charset="0"/>
              </a:rPr>
              <a:t>Questions</a:t>
            </a:r>
            <a:endParaRPr lang="en-US" altLang="en-US" dirty="0">
              <a:latin typeface="Arial" panose="020B0604020202020204" pitchFamily="34" charset="0"/>
              <a:cs typeface="Arial" panose="020B0604020202020204" pitchFamily="34" charset="0"/>
            </a:endParaRPr>
          </a:p>
        </p:txBody>
      </p:sp>
      <p:sp>
        <p:nvSpPr>
          <p:cNvPr id="108" name="Shape 108"/>
          <p:cNvSpPr>
            <a:spLocks noGrp="1"/>
          </p:cNvSpPr>
          <p:nvPr>
            <p:ph type="sldNum" sz="quarter" idx="2"/>
          </p:nvPr>
        </p:nvSpPr>
        <p:spPr>
          <a:xfrm>
            <a:off x="8887369" y="6448080"/>
            <a:ext cx="18406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294"/>
            <a:ext cx="8915400" cy="933962"/>
          </a:xfrm>
        </p:spPr>
        <p:txBody>
          <a:bodyPr>
            <a:noAutofit/>
          </a:bodyPr>
          <a:lstStyle/>
          <a:p>
            <a:r>
              <a:rPr lang="en-US" sz="2200" b="1" dirty="0" smtClean="0"/>
              <a:t>ADDITIONAL AREAS OF REVIEW - </a:t>
            </a:r>
            <a:r>
              <a:rPr lang="en-US" sz="2200" b="1" dirty="0"/>
              <a:t>NONACCREDITED </a:t>
            </a:r>
            <a:r>
              <a:rPr lang="en-US" sz="2200" b="1" dirty="0" smtClean="0"/>
              <a:t>COURSES</a:t>
            </a:r>
            <a:endParaRPr lang="en-US" sz="2200" b="1" dirty="0"/>
          </a:p>
        </p:txBody>
      </p:sp>
      <p:sp>
        <p:nvSpPr>
          <p:cNvPr id="4" name="Text Placeholder 2"/>
          <p:cNvSpPr>
            <a:spLocks noGrp="1"/>
          </p:cNvSpPr>
          <p:nvPr>
            <p:ph type="body" idx="1"/>
          </p:nvPr>
        </p:nvSpPr>
        <p:spPr>
          <a:xfrm>
            <a:off x="457200" y="1066800"/>
            <a:ext cx="8229600" cy="4953000"/>
          </a:xfrm>
        </p:spPr>
        <p:txBody>
          <a:bodyPr>
            <a:normAutofit/>
          </a:bodyPr>
          <a:lstStyle/>
          <a:p>
            <a:pPr>
              <a:spcBef>
                <a:spcPts val="0"/>
              </a:spcBef>
              <a:spcAft>
                <a:spcPts val="1200"/>
              </a:spcAft>
            </a:pPr>
            <a:r>
              <a:rPr lang="en-US" sz="2000" dirty="0" smtClean="0"/>
              <a:t>Were students furnished </a:t>
            </a:r>
            <a:r>
              <a:rPr lang="en-US" sz="2000" dirty="0"/>
              <a:t>a copy of the course outline, schedule of tuition and fees and other charges, and regulations pertaining to attendance, grading policy, conduct and rules of operation (38 CFR 21.4254(c</a:t>
            </a:r>
            <a:r>
              <a:rPr lang="en-US" sz="2000" dirty="0" smtClean="0"/>
              <a:t>))?</a:t>
            </a:r>
            <a:endParaRPr lang="en-US" sz="2000" dirty="0"/>
          </a:p>
          <a:p>
            <a:pPr>
              <a:spcBef>
                <a:spcPts val="0"/>
              </a:spcBef>
              <a:spcAft>
                <a:spcPts val="1200"/>
              </a:spcAft>
            </a:pPr>
            <a:r>
              <a:rPr lang="en-US" sz="2000" dirty="0" smtClean="0"/>
              <a:t>Were enrollments within </a:t>
            </a:r>
            <a:r>
              <a:rPr lang="en-US" sz="2000" dirty="0"/>
              <a:t>the limitation established by the State Approving Agency (38 CFR 21.4254(c</a:t>
            </a:r>
            <a:r>
              <a:rPr lang="en-US" sz="2000" dirty="0" smtClean="0"/>
              <a:t>))?</a:t>
            </a:r>
            <a:endParaRPr lang="en-US" sz="2000" dirty="0"/>
          </a:p>
          <a:p>
            <a:pPr>
              <a:spcBef>
                <a:spcPts val="0"/>
              </a:spcBef>
              <a:spcAft>
                <a:spcPts val="1200"/>
              </a:spcAft>
            </a:pPr>
            <a:r>
              <a:rPr lang="en-US" sz="2000" dirty="0" smtClean="0"/>
              <a:t>Does the school's </a:t>
            </a:r>
            <a:r>
              <a:rPr lang="en-US" sz="2000" dirty="0"/>
              <a:t>refund policy </a:t>
            </a:r>
            <a:r>
              <a:rPr lang="en-US" sz="2000" dirty="0" smtClean="0"/>
              <a:t>meet </a:t>
            </a:r>
            <a:r>
              <a:rPr lang="en-US" sz="2000" dirty="0"/>
              <a:t>Pro-rata Refund</a:t>
            </a:r>
            <a:r>
              <a:rPr lang="en-US" sz="2000" dirty="0" smtClean="0"/>
              <a:t> requirements </a:t>
            </a:r>
            <a:r>
              <a:rPr lang="en-US" sz="2000" dirty="0"/>
              <a:t>of VA regulations </a:t>
            </a:r>
            <a:r>
              <a:rPr lang="en-US" sz="2000" dirty="0" smtClean="0"/>
              <a:t>(38 </a:t>
            </a:r>
            <a:r>
              <a:rPr lang="en-US" sz="2000" dirty="0"/>
              <a:t>CFR 21.4254(c), </a:t>
            </a:r>
            <a:r>
              <a:rPr lang="en-US" sz="2000" dirty="0" smtClean="0"/>
              <a:t>21.4255</a:t>
            </a:r>
            <a:r>
              <a:rPr lang="en-US" sz="2000" dirty="0"/>
              <a:t>, 21.4256</a:t>
            </a:r>
            <a:r>
              <a:rPr lang="en-US" sz="2000" dirty="0" smtClean="0"/>
              <a:t>)?</a:t>
            </a:r>
          </a:p>
          <a:p>
            <a:pPr>
              <a:spcBef>
                <a:spcPts val="0"/>
              </a:spcBef>
              <a:spcAft>
                <a:spcPts val="1200"/>
              </a:spcAft>
            </a:pPr>
            <a:r>
              <a:rPr lang="en-US" sz="2000" dirty="0" smtClean="0"/>
              <a:t>Above review items may also be applicable for </a:t>
            </a:r>
            <a:r>
              <a:rPr lang="en-US" sz="2000" dirty="0"/>
              <a:t>an accredited </a:t>
            </a:r>
            <a:r>
              <a:rPr lang="en-US" sz="2000" dirty="0" smtClean="0"/>
              <a:t>course, if part of the approval criteria?</a:t>
            </a:r>
            <a:endParaRPr lang="en-US" sz="2000" dirty="0"/>
          </a:p>
        </p:txBody>
      </p:sp>
    </p:spTree>
    <p:extLst>
      <p:ext uri="{BB962C8B-B14F-4D97-AF65-F5344CB8AC3E}">
        <p14:creationId xmlns:p14="http://schemas.microsoft.com/office/powerpoint/2010/main" val="332763515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94"/>
            <a:ext cx="8077200" cy="933962"/>
          </a:xfrm>
        </p:spPr>
        <p:txBody>
          <a:bodyPr>
            <a:noAutofit/>
          </a:bodyPr>
          <a:lstStyle/>
          <a:p>
            <a:r>
              <a:rPr lang="en-US" sz="3200" b="1" dirty="0"/>
              <a:t>ADDITIONAL AREAS OF REVIEW</a:t>
            </a:r>
            <a:endParaRPr lang="en-US" sz="3200" dirty="0"/>
          </a:p>
        </p:txBody>
      </p:sp>
      <p:sp>
        <p:nvSpPr>
          <p:cNvPr id="4" name="Text Placeholder 2"/>
          <p:cNvSpPr>
            <a:spLocks noGrp="1"/>
          </p:cNvSpPr>
          <p:nvPr>
            <p:ph type="body" idx="1"/>
          </p:nvPr>
        </p:nvSpPr>
        <p:spPr>
          <a:xfrm>
            <a:off x="457200" y="1066800"/>
            <a:ext cx="8229600" cy="4953000"/>
          </a:xfrm>
        </p:spPr>
        <p:txBody>
          <a:bodyPr>
            <a:noAutofit/>
          </a:bodyPr>
          <a:lstStyle/>
          <a:p>
            <a:pPr>
              <a:spcBef>
                <a:spcPts val="0"/>
              </a:spcBef>
              <a:spcAft>
                <a:spcPts val="1200"/>
              </a:spcAft>
            </a:pPr>
            <a:r>
              <a:rPr lang="en-US" sz="1800" dirty="0" smtClean="0"/>
              <a:t>Has the school corrected </a:t>
            </a:r>
            <a:r>
              <a:rPr lang="en-US" sz="1800" dirty="0"/>
              <a:t>and not repeated any discrepancy found on the prior survey, other than an occasional clerical error (38 CFR 21.4210(d)) </a:t>
            </a:r>
          </a:p>
          <a:p>
            <a:pPr>
              <a:spcBef>
                <a:spcPts val="0"/>
              </a:spcBef>
              <a:spcAft>
                <a:spcPts val="1200"/>
              </a:spcAft>
            </a:pPr>
            <a:r>
              <a:rPr lang="en-US" sz="1800" dirty="0" smtClean="0"/>
              <a:t>Have the school and </a:t>
            </a:r>
            <a:r>
              <a:rPr lang="en-US" sz="1800" dirty="0"/>
              <a:t>VA beneficiaries </a:t>
            </a:r>
            <a:r>
              <a:rPr lang="en-US" sz="1800" dirty="0" smtClean="0"/>
              <a:t>met </a:t>
            </a:r>
            <a:r>
              <a:rPr lang="en-US" sz="1800" dirty="0"/>
              <a:t>and are complying with all other applicable provisions of the law including those concerning: </a:t>
            </a:r>
          </a:p>
          <a:p>
            <a:pPr lvl="1">
              <a:spcBef>
                <a:spcPts val="0"/>
              </a:spcBef>
              <a:spcAft>
                <a:spcPts val="600"/>
              </a:spcAft>
            </a:pPr>
            <a:r>
              <a:rPr lang="en-US" sz="1800" dirty="0" smtClean="0"/>
              <a:t>Advertising</a:t>
            </a:r>
            <a:r>
              <a:rPr lang="en-US" sz="1800" dirty="0"/>
              <a:t>, sales or enrollment practices of any type (38 CFR 21.4252(b)(h), 21.4254(c</a:t>
            </a:r>
            <a:r>
              <a:rPr lang="en-US" sz="1800" dirty="0" smtClean="0"/>
              <a:t>))</a:t>
            </a:r>
          </a:p>
          <a:p>
            <a:pPr lvl="1">
              <a:spcBef>
                <a:spcPts val="0"/>
              </a:spcBef>
              <a:spcAft>
                <a:spcPts val="600"/>
              </a:spcAft>
            </a:pPr>
            <a:r>
              <a:rPr lang="en-US" sz="1800" dirty="0"/>
              <a:t>Power of attorney and </a:t>
            </a:r>
            <a:r>
              <a:rPr lang="en-US" sz="1800" dirty="0" smtClean="0"/>
              <a:t>non-assignability </a:t>
            </a:r>
            <a:r>
              <a:rPr lang="en-US" sz="1800" dirty="0"/>
              <a:t>of benefits (38 CFR 21.4146, 21.9680)</a:t>
            </a:r>
          </a:p>
          <a:p>
            <a:pPr lvl="1">
              <a:spcBef>
                <a:spcPts val="0"/>
              </a:spcBef>
              <a:spcAft>
                <a:spcPts val="600"/>
              </a:spcAft>
            </a:pPr>
            <a:r>
              <a:rPr lang="en-US" sz="1800" dirty="0" smtClean="0"/>
              <a:t>Independent </a:t>
            </a:r>
            <a:r>
              <a:rPr lang="en-US" sz="1800" dirty="0"/>
              <a:t>study (38 CFR 21.4267) </a:t>
            </a:r>
          </a:p>
          <a:p>
            <a:pPr lvl="1">
              <a:spcBef>
                <a:spcPts val="0"/>
              </a:spcBef>
              <a:spcAft>
                <a:spcPts val="600"/>
              </a:spcAft>
            </a:pPr>
            <a:r>
              <a:rPr lang="en-US" sz="1800" dirty="0" smtClean="0"/>
              <a:t>Practical </a:t>
            </a:r>
            <a:r>
              <a:rPr lang="en-US" sz="1800" dirty="0"/>
              <a:t>training (38 CFR 21.4265) </a:t>
            </a:r>
          </a:p>
          <a:p>
            <a:pPr lvl="1">
              <a:spcBef>
                <a:spcPts val="0"/>
              </a:spcBef>
              <a:spcAft>
                <a:spcPts val="600"/>
              </a:spcAft>
            </a:pPr>
            <a:r>
              <a:rPr lang="en-US" sz="1800" dirty="0" smtClean="0"/>
              <a:t>Two-year </a:t>
            </a:r>
            <a:r>
              <a:rPr lang="en-US" sz="1800" dirty="0"/>
              <a:t>period of operation for branches (38 CFR 21.4251) </a:t>
            </a:r>
          </a:p>
          <a:p>
            <a:pPr lvl="1">
              <a:spcBef>
                <a:spcPts val="0"/>
              </a:spcBef>
              <a:spcAft>
                <a:spcPts val="600"/>
              </a:spcAft>
            </a:pPr>
            <a:r>
              <a:rPr lang="en-US" sz="1800" dirty="0" smtClean="0"/>
              <a:t>Tutorial </a:t>
            </a:r>
            <a:r>
              <a:rPr lang="en-US" sz="1800" dirty="0"/>
              <a:t>assistance (38 CFR 21.4236, 21.9685) </a:t>
            </a:r>
          </a:p>
          <a:p>
            <a:pPr lvl="1">
              <a:spcBef>
                <a:spcPts val="0"/>
              </a:spcBef>
              <a:spcAft>
                <a:spcPts val="600"/>
              </a:spcAft>
            </a:pPr>
            <a:r>
              <a:rPr lang="en-US" sz="1800" dirty="0" smtClean="0"/>
              <a:t>Owner/officer </a:t>
            </a:r>
            <a:r>
              <a:rPr lang="en-US" sz="1800" dirty="0"/>
              <a:t>restriction and conflicting interests certification (38 CFR 21.4005, 21.4202(c), 21.5001, 21.7305, 21.7805, 21.9770) </a:t>
            </a:r>
          </a:p>
          <a:p>
            <a:pPr marL="0" indent="0">
              <a:spcBef>
                <a:spcPts val="0"/>
              </a:spcBef>
              <a:spcAft>
                <a:spcPts val="1200"/>
              </a:spcAft>
              <a:buNone/>
            </a:pPr>
            <a:endParaRPr lang="en-US" sz="2000" dirty="0"/>
          </a:p>
        </p:txBody>
      </p:sp>
    </p:spTree>
    <p:extLst>
      <p:ext uri="{BB962C8B-B14F-4D97-AF65-F5344CB8AC3E}">
        <p14:creationId xmlns:p14="http://schemas.microsoft.com/office/powerpoint/2010/main" val="417498716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94"/>
            <a:ext cx="8077200" cy="933962"/>
          </a:xfrm>
        </p:spPr>
        <p:txBody>
          <a:bodyPr>
            <a:noAutofit/>
          </a:bodyPr>
          <a:lstStyle/>
          <a:p>
            <a:r>
              <a:rPr lang="en-US" sz="3200" b="1" dirty="0"/>
              <a:t>ADDITIONAL AREAS OF REVIEW</a:t>
            </a:r>
            <a:endParaRPr lang="en-US" sz="3200" dirty="0"/>
          </a:p>
        </p:txBody>
      </p:sp>
      <p:sp>
        <p:nvSpPr>
          <p:cNvPr id="4" name="Text Placeholder 2"/>
          <p:cNvSpPr>
            <a:spLocks noGrp="1"/>
          </p:cNvSpPr>
          <p:nvPr>
            <p:ph type="body" idx="1"/>
          </p:nvPr>
        </p:nvSpPr>
        <p:spPr>
          <a:xfrm>
            <a:off x="457200" y="1066800"/>
            <a:ext cx="8229600" cy="4953000"/>
          </a:xfrm>
        </p:spPr>
        <p:txBody>
          <a:bodyPr>
            <a:normAutofit/>
          </a:bodyPr>
          <a:lstStyle/>
          <a:p>
            <a:r>
              <a:rPr lang="en-US" sz="2000" dirty="0" smtClean="0"/>
              <a:t>Have the school and </a:t>
            </a:r>
            <a:r>
              <a:rPr lang="en-US" sz="2000" dirty="0"/>
              <a:t>VA beneficiaries </a:t>
            </a:r>
            <a:r>
              <a:rPr lang="en-US" sz="2000" dirty="0" smtClean="0"/>
              <a:t>met </a:t>
            </a:r>
            <a:r>
              <a:rPr lang="en-US" sz="2000" dirty="0"/>
              <a:t>and are complying with all other applicable provisions of the law including those </a:t>
            </a:r>
            <a:r>
              <a:rPr lang="en-US" sz="2000" dirty="0" smtClean="0"/>
              <a:t>concerning (continued):  </a:t>
            </a:r>
          </a:p>
          <a:p>
            <a:pPr lvl="1"/>
            <a:r>
              <a:rPr lang="en-US" sz="2000" dirty="0" smtClean="0"/>
              <a:t>Contractual arrangements (38 CFR 21.4233(e)) </a:t>
            </a:r>
          </a:p>
          <a:p>
            <a:pPr lvl="1"/>
            <a:r>
              <a:rPr lang="en-US" sz="2000" dirty="0" smtClean="0"/>
              <a:t>Advance pay (38 CFR 21.4203, 21.9715)</a:t>
            </a:r>
          </a:p>
          <a:p>
            <a:pPr lvl="1"/>
            <a:r>
              <a:rPr lang="en-US" sz="2000" dirty="0" smtClean="0"/>
              <a:t>Non-duplication </a:t>
            </a:r>
            <a:r>
              <a:rPr lang="en-US" sz="2000" dirty="0"/>
              <a:t>of benefits (38 CFR 21.4020, 21.4022, 21.5022, 21.5023, 21.7143, 21.7642, 21.9690)</a:t>
            </a:r>
          </a:p>
          <a:p>
            <a:pPr lvl="1"/>
            <a:r>
              <a:rPr lang="en-US" sz="2000" dirty="0" smtClean="0"/>
              <a:t>Yellow </a:t>
            </a:r>
            <a:r>
              <a:rPr lang="en-US" sz="2000" dirty="0"/>
              <a:t>ribbon agreement (38 CFR 21.9700)</a:t>
            </a:r>
            <a:r>
              <a:rPr lang="en-US" sz="2000" dirty="0" smtClean="0"/>
              <a:t> </a:t>
            </a:r>
          </a:p>
          <a:p>
            <a:pPr lvl="1"/>
            <a:r>
              <a:rPr lang="en-US" sz="2000" dirty="0" smtClean="0"/>
              <a:t>Work-Study (38 USC 3485) </a:t>
            </a:r>
          </a:p>
          <a:p>
            <a:pPr lvl="1"/>
            <a:endParaRPr lang="en-US" sz="2000" dirty="0"/>
          </a:p>
          <a:p>
            <a:pPr>
              <a:spcBef>
                <a:spcPts val="0"/>
              </a:spcBef>
              <a:spcAft>
                <a:spcPts val="1200"/>
              </a:spcAft>
            </a:pPr>
            <a:endParaRPr lang="en-US" sz="2000" dirty="0"/>
          </a:p>
        </p:txBody>
      </p:sp>
    </p:spTree>
    <p:extLst>
      <p:ext uri="{BB962C8B-B14F-4D97-AF65-F5344CB8AC3E}">
        <p14:creationId xmlns:p14="http://schemas.microsoft.com/office/powerpoint/2010/main" val="5568607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94"/>
            <a:ext cx="9144000" cy="933962"/>
          </a:xfrm>
        </p:spPr>
        <p:txBody>
          <a:bodyPr>
            <a:noAutofit/>
          </a:bodyPr>
          <a:lstStyle/>
          <a:p>
            <a:r>
              <a:rPr lang="en-US" sz="2000" b="1" dirty="0"/>
              <a:t>ADDITIONAL AREAS OF </a:t>
            </a:r>
            <a:r>
              <a:rPr lang="en-US" sz="2000" b="1" dirty="0" smtClean="0"/>
              <a:t>REVIEW – PRINCIPLES OF EXCELLENCE</a:t>
            </a:r>
            <a:endParaRPr lang="en-US" sz="2000" dirty="0"/>
          </a:p>
        </p:txBody>
      </p:sp>
      <p:sp>
        <p:nvSpPr>
          <p:cNvPr id="4" name="Text Placeholder 2"/>
          <p:cNvSpPr>
            <a:spLocks noGrp="1"/>
          </p:cNvSpPr>
          <p:nvPr>
            <p:ph type="body" idx="1"/>
          </p:nvPr>
        </p:nvSpPr>
        <p:spPr>
          <a:xfrm>
            <a:off x="457200" y="1219200"/>
            <a:ext cx="8229600" cy="4800600"/>
          </a:xfrm>
        </p:spPr>
        <p:txBody>
          <a:bodyPr>
            <a:normAutofit/>
          </a:bodyPr>
          <a:lstStyle/>
          <a:p>
            <a:pPr>
              <a:spcBef>
                <a:spcPts val="0"/>
              </a:spcBef>
              <a:spcAft>
                <a:spcPts val="1200"/>
              </a:spcAft>
            </a:pPr>
            <a:r>
              <a:rPr lang="en-US" sz="2000" dirty="0" smtClean="0"/>
              <a:t>Did </a:t>
            </a:r>
            <a:r>
              <a:rPr lang="en-US" sz="2000" dirty="0"/>
              <a:t>the school provide a "Financial Aid Shopping Sheet</a:t>
            </a:r>
            <a:r>
              <a:rPr lang="en-US" sz="2000" dirty="0" smtClean="0"/>
              <a:t>"?</a:t>
            </a:r>
          </a:p>
          <a:p>
            <a:pPr>
              <a:spcBef>
                <a:spcPts val="0"/>
              </a:spcBef>
              <a:spcAft>
                <a:spcPts val="1200"/>
              </a:spcAft>
            </a:pPr>
            <a:r>
              <a:rPr lang="en-US" sz="2000" dirty="0" smtClean="0"/>
              <a:t>Did </a:t>
            </a:r>
            <a:r>
              <a:rPr lang="en-US" sz="2000" dirty="0"/>
              <a:t>the school inform, and does it have policies to alert students to the availability of Federal financial aid prior to arranging other </a:t>
            </a:r>
            <a:r>
              <a:rPr lang="en-US" sz="2000" dirty="0" smtClean="0"/>
              <a:t>financing?</a:t>
            </a:r>
          </a:p>
          <a:p>
            <a:pPr>
              <a:spcBef>
                <a:spcPts val="0"/>
              </a:spcBef>
              <a:spcAft>
                <a:spcPts val="1200"/>
              </a:spcAft>
            </a:pPr>
            <a:r>
              <a:rPr lang="en-US" sz="2000" dirty="0" smtClean="0"/>
              <a:t>Does </a:t>
            </a:r>
            <a:r>
              <a:rPr lang="en-US" sz="2000" dirty="0"/>
              <a:t>the </a:t>
            </a:r>
            <a:r>
              <a:rPr lang="en-US" sz="2000" dirty="0" smtClean="0"/>
              <a:t>school </a:t>
            </a:r>
            <a:r>
              <a:rPr lang="en-US" sz="2000" dirty="0"/>
              <a:t>use fraudulent and unduly aggressive recruiting</a:t>
            </a:r>
            <a:r>
              <a:rPr lang="en-US" sz="2000" dirty="0" smtClean="0"/>
              <a:t>?</a:t>
            </a:r>
          </a:p>
          <a:p>
            <a:pPr>
              <a:spcBef>
                <a:spcPts val="0"/>
              </a:spcBef>
              <a:spcAft>
                <a:spcPts val="1200"/>
              </a:spcAft>
            </a:pPr>
            <a:r>
              <a:rPr lang="en-US" sz="2000" dirty="0" smtClean="0"/>
              <a:t>Has </a:t>
            </a:r>
            <a:r>
              <a:rPr lang="en-US" sz="2000" dirty="0"/>
              <a:t>the school obtained the approval of its accrediting agency for new course offerings prior to enrolling students in such courses or programs where appropriate</a:t>
            </a:r>
            <a:r>
              <a:rPr lang="en-US" sz="2000" dirty="0" smtClean="0"/>
              <a:t>?</a:t>
            </a:r>
          </a:p>
          <a:p>
            <a:pPr>
              <a:spcBef>
                <a:spcPts val="0"/>
              </a:spcBef>
              <a:spcAft>
                <a:spcPts val="1200"/>
              </a:spcAft>
            </a:pPr>
            <a:r>
              <a:rPr lang="en-US" sz="2000" dirty="0" smtClean="0"/>
              <a:t>Are </a:t>
            </a:r>
            <a:r>
              <a:rPr lang="en-US" sz="2000" dirty="0"/>
              <a:t>service members and reservists readmitted to programs if they are temporarily unable to attend class or have to suspend their studies due to service requirements and accommodations made for short absences resulting from service obligations</a:t>
            </a:r>
            <a:r>
              <a:rPr lang="en-US" sz="2000" dirty="0" smtClean="0"/>
              <a:t>?</a:t>
            </a:r>
          </a:p>
          <a:p>
            <a:endParaRPr lang="en-US" sz="2000" dirty="0"/>
          </a:p>
        </p:txBody>
      </p:sp>
    </p:spTree>
    <p:extLst>
      <p:ext uri="{BB962C8B-B14F-4D97-AF65-F5344CB8AC3E}">
        <p14:creationId xmlns:p14="http://schemas.microsoft.com/office/powerpoint/2010/main" val="117534633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94"/>
            <a:ext cx="9144000" cy="933962"/>
          </a:xfrm>
        </p:spPr>
        <p:txBody>
          <a:bodyPr>
            <a:noAutofit/>
          </a:bodyPr>
          <a:lstStyle/>
          <a:p>
            <a:r>
              <a:rPr lang="en-US" sz="2000" b="1" dirty="0"/>
              <a:t>ADDITIONAL AREAS OF </a:t>
            </a:r>
            <a:r>
              <a:rPr lang="en-US" sz="2000" b="1" dirty="0" smtClean="0"/>
              <a:t>REVIEW – PRINCIPLES OF EXCELLENCE</a:t>
            </a:r>
            <a:endParaRPr lang="en-US" sz="2000" dirty="0"/>
          </a:p>
        </p:txBody>
      </p:sp>
      <p:sp>
        <p:nvSpPr>
          <p:cNvPr id="4" name="Text Placeholder 2"/>
          <p:cNvSpPr>
            <a:spLocks noGrp="1"/>
          </p:cNvSpPr>
          <p:nvPr>
            <p:ph type="body" idx="1"/>
          </p:nvPr>
        </p:nvSpPr>
        <p:spPr>
          <a:xfrm>
            <a:off x="457200" y="1219200"/>
            <a:ext cx="8229600" cy="4800600"/>
          </a:xfrm>
        </p:spPr>
        <p:txBody>
          <a:bodyPr>
            <a:normAutofit/>
          </a:bodyPr>
          <a:lstStyle/>
          <a:p>
            <a:pPr>
              <a:spcBef>
                <a:spcPts val="0"/>
              </a:spcBef>
              <a:spcAft>
                <a:spcPts val="1200"/>
              </a:spcAft>
            </a:pPr>
            <a:r>
              <a:rPr lang="en-US" sz="2000" dirty="0" smtClean="0"/>
              <a:t>Does </a:t>
            </a:r>
            <a:r>
              <a:rPr lang="en-US" sz="2000" dirty="0"/>
              <a:t>the school provide detailed educational plans outlining graduation requirements</a:t>
            </a:r>
            <a:r>
              <a:rPr lang="en-US" sz="2000" dirty="0" smtClean="0"/>
              <a:t>?</a:t>
            </a:r>
          </a:p>
          <a:p>
            <a:pPr>
              <a:spcBef>
                <a:spcPts val="0"/>
              </a:spcBef>
              <a:spcAft>
                <a:spcPts val="1200"/>
              </a:spcAft>
            </a:pPr>
            <a:r>
              <a:rPr lang="en-US" sz="2000" dirty="0" smtClean="0"/>
              <a:t>Does </a:t>
            </a:r>
            <a:r>
              <a:rPr lang="en-US" sz="2000" dirty="0"/>
              <a:t>the school have a point of contact for academic and financial advising to assist service member and veteran students and their families</a:t>
            </a:r>
            <a:r>
              <a:rPr lang="en-US" sz="2000" dirty="0" smtClean="0"/>
              <a:t>?</a:t>
            </a:r>
          </a:p>
          <a:p>
            <a:pPr>
              <a:spcBef>
                <a:spcPts val="0"/>
              </a:spcBef>
              <a:spcAft>
                <a:spcPts val="1200"/>
              </a:spcAft>
            </a:pPr>
            <a:endParaRPr lang="en-US" sz="2000" dirty="0"/>
          </a:p>
        </p:txBody>
      </p:sp>
    </p:spTree>
    <p:extLst>
      <p:ext uri="{BB962C8B-B14F-4D97-AF65-F5344CB8AC3E}">
        <p14:creationId xmlns:p14="http://schemas.microsoft.com/office/powerpoint/2010/main" val="84042871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endParaRPr lang="en-US" dirty="0"/>
          </a:p>
        </p:txBody>
      </p:sp>
      <p:sp>
        <p:nvSpPr>
          <p:cNvPr id="3" name="Text Placeholder 2"/>
          <p:cNvSpPr>
            <a:spLocks noGrp="1"/>
          </p:cNvSpPr>
          <p:nvPr>
            <p:ph type="body" idx="1"/>
          </p:nvPr>
        </p:nvSpPr>
        <p:spPr>
          <a:xfrm>
            <a:off x="381000" y="1066800"/>
            <a:ext cx="3810000" cy="4953000"/>
          </a:xfrm>
        </p:spPr>
        <p:txBody>
          <a:bodyPr>
            <a:normAutofit/>
          </a:bodyPr>
          <a:lstStyle/>
          <a:p>
            <a:pPr marL="0" indent="0" algn="ctr">
              <a:spcBef>
                <a:spcPts val="0"/>
              </a:spcBef>
              <a:spcAft>
                <a:spcPts val="600"/>
              </a:spcAft>
              <a:buNone/>
            </a:pPr>
            <a:r>
              <a:rPr lang="en-US" sz="2200" dirty="0" smtClean="0"/>
              <a:t>VA/SAA</a:t>
            </a:r>
          </a:p>
          <a:p>
            <a:pPr>
              <a:spcBef>
                <a:spcPts val="0"/>
              </a:spcBef>
              <a:spcAft>
                <a:spcPts val="600"/>
              </a:spcAft>
            </a:pPr>
            <a:r>
              <a:rPr lang="en-US" sz="2200" dirty="0" smtClean="0"/>
              <a:t>Surveyor contacts SCO by phone or email to schedule survey visit.</a:t>
            </a:r>
          </a:p>
          <a:p>
            <a:pPr>
              <a:spcBef>
                <a:spcPts val="0"/>
              </a:spcBef>
              <a:spcAft>
                <a:spcPts val="600"/>
              </a:spcAft>
            </a:pPr>
            <a:r>
              <a:rPr lang="en-US" sz="2200" dirty="0" smtClean="0"/>
              <a:t>Surveyor provides list of students and type records to be reviewed.</a:t>
            </a:r>
          </a:p>
          <a:p>
            <a:pPr>
              <a:spcBef>
                <a:spcPts val="0"/>
              </a:spcBef>
              <a:spcAft>
                <a:spcPts val="600"/>
              </a:spcAft>
            </a:pPr>
            <a:r>
              <a:rPr lang="en-US" sz="2200" dirty="0" smtClean="0"/>
              <a:t>Notice may include request for SCO to notify students that VA/SAA staff will be available for individual interviews on voluntary basis.</a:t>
            </a:r>
            <a:endParaRPr lang="en-US" dirty="0" smtClean="0"/>
          </a:p>
          <a:p>
            <a:endParaRPr lang="en-US" dirty="0" smtClean="0"/>
          </a:p>
          <a:p>
            <a:endParaRPr lang="en-US" dirty="0"/>
          </a:p>
        </p:txBody>
      </p:sp>
      <p:sp>
        <p:nvSpPr>
          <p:cNvPr id="4" name="TextBox 3"/>
          <p:cNvSpPr txBox="1"/>
          <p:nvPr/>
        </p:nvSpPr>
        <p:spPr>
          <a:xfrm>
            <a:off x="4419600" y="1066800"/>
            <a:ext cx="4191000" cy="49398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Aft>
                <a:spcPts val="600"/>
              </a:spcAft>
              <a:buClrTx/>
              <a:buSzTx/>
              <a:buFontTx/>
              <a:buNone/>
              <a:tabLst/>
            </a:pPr>
            <a:r>
              <a:rPr kumimoji="0" lang="en-US" sz="2000" b="0" i="0" u="none" strike="noStrike" cap="none" spc="0" normalizeH="0" baseline="0" dirty="0" smtClean="0">
                <a:ln>
                  <a:noFill/>
                </a:ln>
                <a:solidFill>
                  <a:srgbClr val="000000"/>
                </a:solidFill>
                <a:effectLst/>
                <a:uFillTx/>
                <a:latin typeface="Myriad Pro"/>
                <a:sym typeface="Calibri"/>
              </a:rPr>
              <a:t>SCO/School</a:t>
            </a:r>
          </a:p>
          <a:p>
            <a:pPr marL="342900" marR="0" indent="-342900" algn="l" defTabSz="914400" rtl="0" fontAlgn="auto" latinLnBrk="0" hangingPunct="0">
              <a:lnSpc>
                <a:spcPct val="100000"/>
              </a:lnSpc>
              <a:buClrTx/>
              <a:buSzTx/>
              <a:buFont typeface="Arial" panose="020B0604020202020204" pitchFamily="34" charset="0"/>
              <a:buChar char="•"/>
              <a:tabLst/>
            </a:pPr>
            <a:r>
              <a:rPr kumimoji="0" lang="en-US" sz="2000" b="0" i="0" u="none" strike="noStrike" cap="none" spc="0" normalizeH="0" baseline="0" dirty="0" smtClean="0">
                <a:ln>
                  <a:noFill/>
                </a:ln>
                <a:solidFill>
                  <a:srgbClr val="000000"/>
                </a:solidFill>
                <a:effectLst/>
                <a:uFillTx/>
                <a:latin typeface="Myriad Pro"/>
                <a:sym typeface="Calibri"/>
              </a:rPr>
              <a:t>Assembles requested records.</a:t>
            </a:r>
          </a:p>
          <a:p>
            <a:pPr marL="342900" marR="0" indent="-342900" algn="l" defTabSz="914400" rtl="0" fontAlgn="auto" latinLnBrk="0" hangingPunct="0">
              <a:lnSpc>
                <a:spcPct val="100000"/>
              </a:lnSpc>
              <a:buClrTx/>
              <a:buSzTx/>
              <a:buFont typeface="Arial" panose="020B0604020202020204" pitchFamily="34" charset="0"/>
              <a:buChar char="•"/>
              <a:tabLst/>
            </a:pPr>
            <a:endParaRPr kumimoji="0" lang="en-US" sz="2000" b="0" i="0" u="none" strike="noStrike" cap="none" spc="0" normalizeH="0" baseline="0" dirty="0" smtClean="0">
              <a:ln>
                <a:noFill/>
              </a:ln>
              <a:solidFill>
                <a:srgbClr val="000000"/>
              </a:solidFill>
              <a:effectLst/>
              <a:uFillTx/>
              <a:latin typeface="Myriad Pro"/>
              <a:sym typeface="Calibri"/>
            </a:endParaRPr>
          </a:p>
          <a:p>
            <a:pPr marL="342900" marR="0" indent="-342900" algn="l" defTabSz="914400" rtl="0" fontAlgn="auto" latinLnBrk="0" hangingPunct="0">
              <a:lnSpc>
                <a:spcPct val="100000"/>
              </a:lnSpc>
              <a:buClrTx/>
              <a:buSzTx/>
              <a:buFont typeface="Arial" panose="020B0604020202020204" pitchFamily="34" charset="0"/>
              <a:buChar char="•"/>
              <a:tabLst/>
            </a:pPr>
            <a:r>
              <a:rPr lang="en-US" sz="2000" dirty="0" smtClean="0">
                <a:latin typeface="Myriad Pro"/>
              </a:rPr>
              <a:t>May make arrangements to provide surveyor with access to school’s electronic records system, if feasible.</a:t>
            </a:r>
          </a:p>
          <a:p>
            <a:pPr marL="342900" marR="0" indent="-342900" algn="l" defTabSz="914400" rtl="0" fontAlgn="auto" latinLnBrk="0" hangingPunct="0">
              <a:lnSpc>
                <a:spcPct val="100000"/>
              </a:lnSpc>
              <a:buClrTx/>
              <a:buSzTx/>
              <a:buFont typeface="Arial" panose="020B0604020202020204" pitchFamily="34" charset="0"/>
              <a:buChar char="•"/>
              <a:tabLst/>
            </a:pPr>
            <a:endParaRPr kumimoji="0" lang="en-US" sz="2000" b="0" i="0" u="none" strike="noStrike" cap="none" spc="0" normalizeH="0" baseline="0" dirty="0" smtClean="0">
              <a:ln>
                <a:noFill/>
              </a:ln>
              <a:solidFill>
                <a:srgbClr val="000000"/>
              </a:solidFill>
              <a:effectLst/>
              <a:uFillTx/>
              <a:latin typeface="Myriad Pro"/>
              <a:sym typeface="Calibri"/>
            </a:endParaRPr>
          </a:p>
          <a:p>
            <a:pPr marL="342900" marR="0" indent="-342900" algn="l" defTabSz="914400" rtl="0" fontAlgn="auto" latinLnBrk="0" hangingPunct="0">
              <a:lnSpc>
                <a:spcPct val="100000"/>
              </a:lnSpc>
              <a:buClrTx/>
              <a:buSzTx/>
              <a:buFont typeface="Arial" panose="020B0604020202020204" pitchFamily="34" charset="0"/>
              <a:buChar char="•"/>
              <a:tabLst/>
            </a:pPr>
            <a:r>
              <a:rPr lang="en-US" sz="2000" dirty="0" smtClean="0">
                <a:latin typeface="Myriad Pro"/>
              </a:rPr>
              <a:t>Secures an out-of-the-way working area for the survey and student interviews, if applicable.</a:t>
            </a:r>
          </a:p>
          <a:p>
            <a:pPr marL="342900" marR="0" indent="-342900" algn="l" defTabSz="914400" rtl="0" fontAlgn="auto" latinLnBrk="0" hangingPunct="0">
              <a:lnSpc>
                <a:spcPct val="100000"/>
              </a:lnSpc>
              <a:buClrTx/>
              <a:buSzTx/>
              <a:buFont typeface="Arial" panose="020B0604020202020204" pitchFamily="34" charset="0"/>
              <a:buChar char="•"/>
              <a:tabLst/>
            </a:pPr>
            <a:endParaRPr lang="en-US" sz="2000" dirty="0" smtClean="0">
              <a:latin typeface="Myriad Pro"/>
            </a:endParaRPr>
          </a:p>
          <a:p>
            <a:pPr marL="342900" marR="0" indent="-342900" algn="l" defTabSz="914400" rtl="0" fontAlgn="auto" latinLnBrk="0" hangingPunct="0">
              <a:lnSpc>
                <a:spcPct val="100000"/>
              </a:lnSpc>
              <a:spcAft>
                <a:spcPts val="600"/>
              </a:spcAft>
              <a:buClrTx/>
              <a:buSzTx/>
              <a:buFont typeface="Arial" panose="020B0604020202020204" pitchFamily="34" charset="0"/>
              <a:buChar char="•"/>
              <a:tabLst/>
            </a:pPr>
            <a:r>
              <a:rPr lang="en-US" sz="2000" dirty="0" smtClean="0">
                <a:latin typeface="Myriad Pro"/>
              </a:rPr>
              <a:t>Notifies appropriate hierarchy of visit.</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000" b="0" i="0" u="none" strike="noStrike" cap="none" spc="0" normalizeH="0" baseline="0" dirty="0">
              <a:ln>
                <a:noFill/>
              </a:ln>
              <a:solidFill>
                <a:srgbClr val="000000"/>
              </a:solidFill>
              <a:effectLst/>
              <a:uFillTx/>
              <a:latin typeface="Myriad Pro"/>
              <a:sym typeface="Calibri"/>
            </a:endParaRPr>
          </a:p>
        </p:txBody>
      </p:sp>
      <p:sp>
        <p:nvSpPr>
          <p:cNvPr id="5" name="Rectangle 4"/>
          <p:cNvSpPr/>
          <p:nvPr/>
        </p:nvSpPr>
        <p:spPr>
          <a:xfrm>
            <a:off x="381000" y="1066800"/>
            <a:ext cx="3810000" cy="4800600"/>
          </a:xfrm>
          <a:prstGeom prst="rect">
            <a:avLst/>
          </a:prstGeom>
          <a:noFill/>
          <a:ln w="25400"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 name="Rectangle 5"/>
          <p:cNvSpPr/>
          <p:nvPr/>
        </p:nvSpPr>
        <p:spPr>
          <a:xfrm>
            <a:off x="4419600" y="1066800"/>
            <a:ext cx="4191000" cy="4800600"/>
          </a:xfrm>
          <a:prstGeom prst="rect">
            <a:avLst/>
          </a:prstGeom>
          <a:noFill/>
          <a:ln w="25400" cap="flat">
            <a:solidFill>
              <a:srgbClr val="000099"/>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5836050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REVIEW</a:t>
            </a:r>
            <a:endParaRPr lang="en-US" dirty="0"/>
          </a:p>
        </p:txBody>
      </p:sp>
      <p:sp>
        <p:nvSpPr>
          <p:cNvPr id="3" name="Text Placeholder 2"/>
          <p:cNvSpPr>
            <a:spLocks noGrp="1"/>
          </p:cNvSpPr>
          <p:nvPr>
            <p:ph type="body" idx="1"/>
          </p:nvPr>
        </p:nvSpPr>
        <p:spPr>
          <a:xfrm>
            <a:off x="457200" y="1066800"/>
            <a:ext cx="8229600" cy="4869858"/>
          </a:xfrm>
        </p:spPr>
        <p:txBody>
          <a:bodyPr>
            <a:normAutofit fontScale="92500" lnSpcReduction="20000"/>
          </a:bodyPr>
          <a:lstStyle/>
          <a:p>
            <a:r>
              <a:rPr lang="en-US" sz="2100" dirty="0" smtClean="0"/>
              <a:t>Entrance Briefing conducted upon arrival </a:t>
            </a:r>
          </a:p>
          <a:p>
            <a:pPr lvl="1"/>
            <a:r>
              <a:rPr lang="en-US" sz="2100" dirty="0" smtClean="0"/>
              <a:t>Surveyor meets with appropriate school staff to discuss the purpose of the visit</a:t>
            </a:r>
          </a:p>
          <a:p>
            <a:pPr lvl="1"/>
            <a:r>
              <a:rPr lang="en-US" sz="2100" dirty="0" smtClean="0"/>
              <a:t>School staff may be asked to provide an overview of records and certification system/process.</a:t>
            </a:r>
          </a:p>
          <a:p>
            <a:r>
              <a:rPr lang="en-US" sz="2100" dirty="0" smtClean="0"/>
              <a:t>Surveyor conducts independent review.</a:t>
            </a:r>
          </a:p>
          <a:p>
            <a:r>
              <a:rPr lang="en-US" sz="2100" dirty="0" smtClean="0"/>
              <a:t>Exit Briefing conducted at conclusion of review</a:t>
            </a:r>
          </a:p>
          <a:p>
            <a:pPr lvl="1"/>
            <a:r>
              <a:rPr lang="en-US" sz="2100" dirty="0" smtClean="0"/>
              <a:t>Surveyor meets with </a:t>
            </a:r>
            <a:r>
              <a:rPr lang="en-US" sz="2100" dirty="0"/>
              <a:t>appropriate school </a:t>
            </a:r>
            <a:r>
              <a:rPr lang="en-US" sz="2100" dirty="0" smtClean="0"/>
              <a:t>officials to inform of any findings from the review.</a:t>
            </a:r>
          </a:p>
          <a:p>
            <a:pPr lvl="1"/>
            <a:r>
              <a:rPr lang="en-US" sz="2100" dirty="0" smtClean="0"/>
              <a:t>Surveyor and school officials try to reach agreement on appropriate corrective action on any discrepancies and deficiencies not involving approval criteria.</a:t>
            </a:r>
          </a:p>
          <a:p>
            <a:pPr lvl="1"/>
            <a:r>
              <a:rPr lang="en-US" sz="2100" dirty="0" smtClean="0"/>
              <a:t>SCO may be asked to submit adjustments or amendments, as necessary, to correct routine reporting discrepancies.</a:t>
            </a:r>
          </a:p>
          <a:p>
            <a:pPr lvl="1"/>
            <a:r>
              <a:rPr lang="en-US" sz="2100" dirty="0" smtClean="0"/>
              <a:t>Surveyor may otherwise refer more complex reporting discrepancies for corrective award processing.</a:t>
            </a:r>
          </a:p>
          <a:p>
            <a:pPr lvl="1"/>
            <a:endParaRPr lang="en-US" sz="2000" dirty="0" smtClean="0"/>
          </a:p>
          <a:p>
            <a:endParaRPr lang="en-US" dirty="0"/>
          </a:p>
        </p:txBody>
      </p:sp>
    </p:spTree>
    <p:extLst>
      <p:ext uri="{BB962C8B-B14F-4D97-AF65-F5344CB8AC3E}">
        <p14:creationId xmlns:p14="http://schemas.microsoft.com/office/powerpoint/2010/main" val="337826678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POST-SURVEY ACTIONS</a:t>
            </a:r>
            <a:endParaRPr lang="en-US" dirty="0"/>
          </a:p>
        </p:txBody>
      </p:sp>
      <p:sp>
        <p:nvSpPr>
          <p:cNvPr id="3" name="Text Placeholder 2"/>
          <p:cNvSpPr>
            <a:spLocks noGrp="1"/>
          </p:cNvSpPr>
          <p:nvPr>
            <p:ph type="body" idx="1"/>
          </p:nvPr>
        </p:nvSpPr>
        <p:spPr/>
        <p:txBody>
          <a:bodyPr>
            <a:normAutofit fontScale="92500"/>
          </a:bodyPr>
          <a:lstStyle/>
          <a:p>
            <a:pPr marL="342900" lvl="1" indent="-342900">
              <a:buFont typeface="Arial"/>
              <a:buChar char="•"/>
            </a:pPr>
            <a:r>
              <a:rPr lang="en-US" sz="2300" dirty="0" smtClean="0"/>
              <a:t>Survey findings letter to school confirming discrepancies and any corrective agreements regarding certification discrepancies.</a:t>
            </a:r>
          </a:p>
          <a:p>
            <a:pPr marL="342900" lvl="1" indent="-342900">
              <a:buFont typeface="Arial"/>
              <a:buChar char="•"/>
            </a:pPr>
            <a:r>
              <a:rPr lang="en-US" sz="2300" dirty="0" smtClean="0"/>
              <a:t>Discrepancies </a:t>
            </a:r>
            <a:r>
              <a:rPr lang="en-US" sz="2300" dirty="0"/>
              <a:t>involving approval criteria will be referred to SAA for appropriate corrective action</a:t>
            </a:r>
            <a:r>
              <a:rPr lang="en-US" sz="2300" dirty="0" smtClean="0"/>
              <a:t>.</a:t>
            </a:r>
          </a:p>
          <a:p>
            <a:pPr marL="342900" lvl="1" indent="-342900">
              <a:buFont typeface="Arial"/>
              <a:buChar char="•"/>
            </a:pPr>
            <a:r>
              <a:rPr lang="en-US" sz="2300" dirty="0" smtClean="0"/>
              <a:t>Approval-related issues include:</a:t>
            </a:r>
          </a:p>
          <a:p>
            <a:pPr lvl="1"/>
            <a:r>
              <a:rPr lang="en-US" sz="2300" dirty="0"/>
              <a:t>Failure to maintain adequate records of prior education or training or to give appropriate credit.</a:t>
            </a:r>
          </a:p>
          <a:p>
            <a:pPr lvl="1"/>
            <a:r>
              <a:rPr lang="en-US" sz="2300" dirty="0" smtClean="0"/>
              <a:t>Failure </a:t>
            </a:r>
            <a:r>
              <a:rPr lang="en-US" sz="2300" dirty="0"/>
              <a:t>to maintain adequate records showing progress.</a:t>
            </a:r>
          </a:p>
          <a:p>
            <a:pPr lvl="1"/>
            <a:r>
              <a:rPr lang="en-US" sz="2300" dirty="0" smtClean="0"/>
              <a:t>Evidence </a:t>
            </a:r>
            <a:r>
              <a:rPr lang="en-US" sz="2300" dirty="0"/>
              <a:t>that the school is not financially sound or that it is using false or misleading advertising.</a:t>
            </a:r>
          </a:p>
          <a:p>
            <a:pPr lvl="1"/>
            <a:r>
              <a:rPr lang="en-US" sz="2300" dirty="0" smtClean="0"/>
              <a:t>Indication </a:t>
            </a:r>
            <a:r>
              <a:rPr lang="en-US" sz="2300" dirty="0"/>
              <a:t>that the quality of instruction is not adequate or up to standards of other similar schools.</a:t>
            </a:r>
            <a:br>
              <a:rPr lang="en-US" sz="2300" dirty="0"/>
            </a:br>
            <a:endParaRPr lang="en-US" sz="2300" dirty="0"/>
          </a:p>
          <a:p>
            <a:pPr marL="778329" lvl="2" indent="-342900"/>
            <a:endParaRPr lang="en-US" sz="2100" dirty="0"/>
          </a:p>
          <a:p>
            <a:endParaRPr lang="en-US" dirty="0"/>
          </a:p>
        </p:txBody>
      </p:sp>
    </p:spTree>
    <p:extLst>
      <p:ext uri="{BB962C8B-B14F-4D97-AF65-F5344CB8AC3E}">
        <p14:creationId xmlns:p14="http://schemas.microsoft.com/office/powerpoint/2010/main" val="41142734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3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027" descr="AG00111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174684">
            <a:off x="8190864" y="3632246"/>
            <a:ext cx="605422" cy="23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027" descr="AG00111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535574">
            <a:off x="7546430" y="4258523"/>
            <a:ext cx="626488" cy="250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Oval 6"/>
          <p:cNvSpPr/>
          <p:nvPr/>
        </p:nvSpPr>
        <p:spPr>
          <a:xfrm>
            <a:off x="3505200" y="3056626"/>
            <a:ext cx="2743200" cy="730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921679" y="3694583"/>
            <a:ext cx="2095500" cy="730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719058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1014413"/>
            <a:ext cx="6305550"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054" descr="AG00111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733799"/>
            <a:ext cx="779248" cy="280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696681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LAW</a:t>
            </a:r>
            <a:endParaRPr lang="en-US" dirty="0"/>
          </a:p>
        </p:txBody>
      </p:sp>
      <p:sp>
        <p:nvSpPr>
          <p:cNvPr id="3" name="Text Placeholder 2"/>
          <p:cNvSpPr>
            <a:spLocks noGrp="1"/>
          </p:cNvSpPr>
          <p:nvPr>
            <p:ph type="body" idx="1"/>
          </p:nvPr>
        </p:nvSpPr>
        <p:spPr>
          <a:xfrm>
            <a:off x="457200" y="1066800"/>
            <a:ext cx="8229600" cy="5029200"/>
          </a:xfrm>
        </p:spPr>
        <p:txBody>
          <a:bodyPr>
            <a:noAutofit/>
          </a:bodyPr>
          <a:lstStyle/>
          <a:p>
            <a:pPr marL="0" indent="0">
              <a:buNone/>
            </a:pPr>
            <a:r>
              <a:rPr lang="fr-FR" sz="2000" b="1" dirty="0" smtClean="0">
                <a:solidFill>
                  <a:srgbClr val="002060"/>
                </a:solidFill>
              </a:rPr>
              <a:t>38 USC </a:t>
            </a:r>
            <a:r>
              <a:rPr lang="en-US" sz="2000" b="1" dirty="0">
                <a:solidFill>
                  <a:srgbClr val="002060"/>
                </a:solidFill>
              </a:rPr>
              <a:t>3684. Reports by veterans, eligible persons, and institutions; reporting fee </a:t>
            </a:r>
            <a:endParaRPr lang="en-US" sz="2000" b="1" dirty="0" smtClean="0">
              <a:solidFill>
                <a:srgbClr val="002060"/>
              </a:solidFill>
            </a:endParaRPr>
          </a:p>
          <a:p>
            <a:pPr marL="0" indent="0">
              <a:buNone/>
            </a:pPr>
            <a:r>
              <a:rPr lang="en-US" sz="1600" dirty="0" smtClean="0"/>
              <a:t>(</a:t>
            </a:r>
            <a:r>
              <a:rPr lang="en-US" sz="1800" dirty="0" smtClean="0"/>
              <a:t>a)(1) …the </a:t>
            </a:r>
            <a:r>
              <a:rPr lang="en-US" sz="1800" dirty="0"/>
              <a:t>educational institution offering a course in which such veteran or eligible person is enrolled under chapter 31, 32, 33, 34, 35, or 36 of this title shall, without delay, report to the Secretary, in the form prescribed by the Secretary, such enrollment and any interruption or termination of the education of each such veteran or eligible person. The date of such interruption or termination will be the last date of pursuit, or, in the case of correspondence training, the last date a lesson was serviced by a school</a:t>
            </a:r>
            <a:r>
              <a:rPr lang="en-US" sz="1800" dirty="0" smtClean="0"/>
              <a:t>.</a:t>
            </a:r>
          </a:p>
          <a:p>
            <a:pPr marL="0" indent="0">
              <a:buNone/>
            </a:pPr>
            <a:r>
              <a:rPr lang="en-US" sz="1800" dirty="0" smtClean="0"/>
              <a:t>(b) </a:t>
            </a:r>
            <a:r>
              <a:rPr lang="en-US" sz="1800" dirty="0"/>
              <a:t>The Secretary, prior to making payment of a reporting fee to an educational institution, as provided for in subsection (c) of this section, shall require such institution to certify that it has exercised reasonable diligence in determining whether such institution or any course offered by such institution approved for the enrollment of veterans or eligible persons meets all of the applicable requirements of chapters 31, 34, 35, and 36 of this title and that it will, without delay, report any failure to meet any such requirement to the Secretary.</a:t>
            </a:r>
            <a:endParaRPr lang="en-US" sz="1800" dirty="0" smtClean="0"/>
          </a:p>
        </p:txBody>
      </p:sp>
    </p:spTree>
    <p:extLst>
      <p:ext uri="{BB962C8B-B14F-4D97-AF65-F5344CB8AC3E}">
        <p14:creationId xmlns:p14="http://schemas.microsoft.com/office/powerpoint/2010/main" val="12237663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77724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054" descr="AG00111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86724" y="3576637"/>
            <a:ext cx="803337"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611696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646" y="956055"/>
            <a:ext cx="6758954" cy="5176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054" descr="AG00111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114800"/>
            <a:ext cx="914400" cy="261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536780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667000" y="1524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054" descr="AG00111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69102"/>
            <a:ext cx="779248" cy="280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680008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POST-SURVEY ACTIONS</a:t>
            </a:r>
          </a:p>
        </p:txBody>
      </p:sp>
      <p:sp>
        <p:nvSpPr>
          <p:cNvPr id="3" name="Text Placeholder 2"/>
          <p:cNvSpPr>
            <a:spLocks noGrp="1"/>
          </p:cNvSpPr>
          <p:nvPr>
            <p:ph type="body" idx="1"/>
          </p:nvPr>
        </p:nvSpPr>
        <p:spPr/>
        <p:txBody>
          <a:bodyPr>
            <a:normAutofit/>
          </a:bodyPr>
          <a:lstStyle/>
          <a:p>
            <a:pPr marL="342900" lvl="1" indent="-342900">
              <a:buFont typeface="Arial"/>
              <a:buChar char="•"/>
            </a:pPr>
            <a:r>
              <a:rPr lang="en-US" sz="2300" dirty="0"/>
              <a:t>Approval-related issues </a:t>
            </a:r>
            <a:r>
              <a:rPr lang="en-US" sz="2300" dirty="0" smtClean="0"/>
              <a:t>(continued):</a:t>
            </a:r>
            <a:endParaRPr lang="en-US" sz="2300" dirty="0"/>
          </a:p>
          <a:p>
            <a:pPr lvl="1"/>
            <a:r>
              <a:rPr lang="en-US" sz="2100" dirty="0" smtClean="0"/>
              <a:t>Failure </a:t>
            </a:r>
            <a:r>
              <a:rPr lang="en-US" sz="2100" dirty="0"/>
              <a:t>to enforce the approved policy relating to attendance, conduct, or progress.</a:t>
            </a:r>
          </a:p>
          <a:p>
            <a:pPr lvl="1"/>
            <a:r>
              <a:rPr lang="en-US" sz="2100" dirty="0" smtClean="0"/>
              <a:t>Failure </a:t>
            </a:r>
            <a:r>
              <a:rPr lang="en-US" sz="2100" dirty="0"/>
              <a:t>to follow the approved school calendar or approved attendance schedules.</a:t>
            </a:r>
          </a:p>
          <a:p>
            <a:pPr lvl="1"/>
            <a:r>
              <a:rPr lang="en-US" sz="2100" dirty="0" smtClean="0"/>
              <a:t>Failure </a:t>
            </a:r>
            <a:r>
              <a:rPr lang="en-US" sz="2100" dirty="0"/>
              <a:t>to make required refunds of tuition and fees, or charging tuition and fees in excess of those approved.</a:t>
            </a:r>
          </a:p>
          <a:p>
            <a:pPr lvl="1"/>
            <a:r>
              <a:rPr lang="en-US" sz="2100" dirty="0" smtClean="0"/>
              <a:t>Failure </a:t>
            </a:r>
            <a:r>
              <a:rPr lang="en-US" sz="2100" dirty="0"/>
              <a:t>to furnish a copy of the course outline, school policies, and similar material.</a:t>
            </a:r>
          </a:p>
          <a:p>
            <a:pPr lvl="1"/>
            <a:r>
              <a:rPr lang="en-US" sz="2100" dirty="0" smtClean="0"/>
              <a:t>Failure </a:t>
            </a:r>
            <a:r>
              <a:rPr lang="en-US" sz="2100" dirty="0"/>
              <a:t>to give certificates indicating satisfactory completion of a course.</a:t>
            </a:r>
          </a:p>
          <a:p>
            <a:pPr lvl="1"/>
            <a:r>
              <a:rPr lang="en-US" sz="2100" dirty="0" smtClean="0"/>
              <a:t>Failure </a:t>
            </a:r>
            <a:r>
              <a:rPr lang="en-US" sz="2100" dirty="0"/>
              <a:t>to adhere to enrollment limitations.</a:t>
            </a:r>
          </a:p>
          <a:p>
            <a:endParaRPr lang="en-US" dirty="0"/>
          </a:p>
        </p:txBody>
      </p:sp>
    </p:spTree>
    <p:extLst>
      <p:ext uri="{BB962C8B-B14F-4D97-AF65-F5344CB8AC3E}">
        <p14:creationId xmlns:p14="http://schemas.microsoft.com/office/powerpoint/2010/main" val="823915507"/>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POST-SURVEY ACTIONS</a:t>
            </a:r>
          </a:p>
        </p:txBody>
      </p:sp>
      <p:sp>
        <p:nvSpPr>
          <p:cNvPr id="3" name="Text Placeholder 2"/>
          <p:cNvSpPr>
            <a:spLocks noGrp="1"/>
          </p:cNvSpPr>
          <p:nvPr>
            <p:ph type="body" idx="1"/>
          </p:nvPr>
        </p:nvSpPr>
        <p:spPr/>
        <p:txBody>
          <a:bodyPr>
            <a:normAutofit/>
          </a:bodyPr>
          <a:lstStyle/>
          <a:p>
            <a:r>
              <a:rPr lang="en-US" sz="2200" dirty="0" smtClean="0"/>
              <a:t>Common reporting-related discrepancies include:</a:t>
            </a:r>
          </a:p>
          <a:p>
            <a:pPr lvl="1"/>
            <a:r>
              <a:rPr lang="en-US" sz="2200" dirty="0"/>
              <a:t>Student not enrolled in the same course certified by school.</a:t>
            </a:r>
          </a:p>
          <a:p>
            <a:pPr lvl="1"/>
            <a:r>
              <a:rPr lang="en-US" sz="2200" dirty="0" smtClean="0"/>
              <a:t>Student </a:t>
            </a:r>
            <a:r>
              <a:rPr lang="en-US" sz="2200" dirty="0"/>
              <a:t>not pursuing the number of hours certified.</a:t>
            </a:r>
          </a:p>
          <a:p>
            <a:pPr lvl="1"/>
            <a:r>
              <a:rPr lang="en-US" sz="2200" dirty="0" smtClean="0"/>
              <a:t>Student </a:t>
            </a:r>
            <a:r>
              <a:rPr lang="en-US" sz="2200" dirty="0"/>
              <a:t>did not commence the course on the date certified.</a:t>
            </a:r>
          </a:p>
          <a:p>
            <a:pPr lvl="1"/>
            <a:r>
              <a:rPr lang="en-US" sz="2200" dirty="0" smtClean="0"/>
              <a:t>Dates </a:t>
            </a:r>
            <a:r>
              <a:rPr lang="en-US" sz="2200" dirty="0"/>
              <a:t>of interruption or termination not reported or reported incorrectly.</a:t>
            </a:r>
          </a:p>
          <a:p>
            <a:pPr lvl="1"/>
            <a:r>
              <a:rPr lang="en-US" sz="2200" dirty="0" smtClean="0"/>
              <a:t>Changes </a:t>
            </a:r>
            <a:r>
              <a:rPr lang="en-US" sz="2200" dirty="0"/>
              <a:t>in training time not reported or reported incorrectly.</a:t>
            </a:r>
          </a:p>
          <a:p>
            <a:endParaRPr lang="en-US" dirty="0"/>
          </a:p>
        </p:txBody>
      </p:sp>
    </p:spTree>
    <p:extLst>
      <p:ext uri="{BB962C8B-B14F-4D97-AF65-F5344CB8AC3E}">
        <p14:creationId xmlns:p14="http://schemas.microsoft.com/office/powerpoint/2010/main" val="135201016"/>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Serious Reporting Errors</a:t>
            </a:r>
            <a:endParaRPr lang="en-US" dirty="0"/>
          </a:p>
        </p:txBody>
      </p:sp>
      <p:sp>
        <p:nvSpPr>
          <p:cNvPr id="3" name="Text Placeholder 2"/>
          <p:cNvSpPr>
            <a:spLocks noGrp="1"/>
          </p:cNvSpPr>
          <p:nvPr>
            <p:ph type="body" idx="1"/>
          </p:nvPr>
        </p:nvSpPr>
        <p:spPr/>
        <p:txBody>
          <a:bodyPr>
            <a:normAutofit lnSpcReduction="10000"/>
          </a:bodyPr>
          <a:lstStyle/>
          <a:p>
            <a:r>
              <a:rPr lang="en-US" dirty="0" smtClean="0"/>
              <a:t>Substantial Pattern of Overpayments</a:t>
            </a:r>
          </a:p>
          <a:p>
            <a:pPr lvl="1"/>
            <a:r>
              <a:rPr lang="en-US" dirty="0" smtClean="0"/>
              <a:t>May lead to referral for suspension and/or discontinuance</a:t>
            </a:r>
          </a:p>
          <a:p>
            <a:r>
              <a:rPr lang="en-US" dirty="0" smtClean="0"/>
              <a:t>Potential School Liability</a:t>
            </a:r>
          </a:p>
          <a:p>
            <a:pPr lvl="1"/>
            <a:r>
              <a:rPr lang="en-US" dirty="0" smtClean="0"/>
              <a:t>May be indicated when overpayments created due to negligent or willful failure to report or </a:t>
            </a:r>
            <a:r>
              <a:rPr lang="en-US" dirty="0"/>
              <a:t>negligent or willful </a:t>
            </a:r>
            <a:r>
              <a:rPr lang="en-US" dirty="0" smtClean="0"/>
              <a:t>false certification.</a:t>
            </a:r>
          </a:p>
          <a:p>
            <a:pPr marL="342900" lvl="1" indent="-342900">
              <a:buFont typeface="Arial" panose="020B0604020202020204" pitchFamily="34" charset="0"/>
              <a:buChar char="•"/>
            </a:pPr>
            <a:r>
              <a:rPr lang="en-US" dirty="0"/>
              <a:t>Potential </a:t>
            </a:r>
            <a:r>
              <a:rPr lang="en-US" dirty="0" smtClean="0"/>
              <a:t>fraud referred to VA Office of the Investigator General.</a:t>
            </a:r>
            <a:endParaRPr lang="en-US" dirty="0"/>
          </a:p>
        </p:txBody>
      </p:sp>
    </p:spTree>
    <p:extLst>
      <p:ext uri="{BB962C8B-B14F-4D97-AF65-F5344CB8AC3E}">
        <p14:creationId xmlns:p14="http://schemas.microsoft.com/office/powerpoint/2010/main" val="428673269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PREVENTING DISCREPANCIES</a:t>
            </a:r>
            <a:endParaRPr lang="en-US" dirty="0"/>
          </a:p>
        </p:txBody>
      </p:sp>
      <p:sp>
        <p:nvSpPr>
          <p:cNvPr id="4" name="Content Placeholder 2"/>
          <p:cNvSpPr txBox="1">
            <a:spLocks/>
          </p:cNvSpPr>
          <p:nvPr/>
        </p:nvSpPr>
        <p:spPr>
          <a:xfrm>
            <a:off x="152400" y="1143000"/>
            <a:ext cx="8677275" cy="46021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fontScale="92500" lnSpcReduction="20000"/>
          </a:bodyPr>
          <a:lst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9pPr>
          </a:lstStyle>
          <a:p>
            <a:pPr hangingPunct="1">
              <a:spcBef>
                <a:spcPts val="0"/>
              </a:spcBef>
              <a:spcAft>
                <a:spcPts val="1200"/>
              </a:spcAft>
            </a:pPr>
            <a:r>
              <a:rPr lang="en-US" altLang="en-US" sz="2000" dirty="0" smtClean="0">
                <a:cs typeface="Georgia" pitchFamily="18" charset="0"/>
              </a:rPr>
              <a:t>Make sure institution has a system in place in order to communicate with Business Office on scholarships, discounts, and other funds that must be deducted from amount reported to VA.</a:t>
            </a:r>
          </a:p>
          <a:p>
            <a:pPr hangingPunct="1">
              <a:spcBef>
                <a:spcPts val="0"/>
              </a:spcBef>
              <a:spcAft>
                <a:spcPts val="1200"/>
              </a:spcAft>
            </a:pPr>
            <a:r>
              <a:rPr lang="en-US" altLang="en-US" sz="2000" dirty="0" smtClean="0">
                <a:cs typeface="Georgia" pitchFamily="18" charset="0"/>
              </a:rPr>
              <a:t>Emplace and a system or program at your school that alerts you when VA students have changed their enrollment.</a:t>
            </a:r>
          </a:p>
          <a:p>
            <a:pPr hangingPunct="1">
              <a:spcBef>
                <a:spcPts val="0"/>
              </a:spcBef>
              <a:spcAft>
                <a:spcPts val="1200"/>
              </a:spcAft>
            </a:pPr>
            <a:r>
              <a:rPr lang="en-US" altLang="en-US" sz="2000" dirty="0" smtClean="0">
                <a:cs typeface="Georgia" pitchFamily="18" charset="0"/>
              </a:rPr>
              <a:t>Review your latest WEAMS report and ensure all school officials and programs are current and updated in the VA approval system.</a:t>
            </a:r>
          </a:p>
          <a:p>
            <a:pPr hangingPunct="1">
              <a:spcBef>
                <a:spcPts val="0"/>
              </a:spcBef>
              <a:spcAft>
                <a:spcPts val="1200"/>
              </a:spcAft>
            </a:pPr>
            <a:r>
              <a:rPr lang="en-US" altLang="en-US" sz="2000" dirty="0" smtClean="0">
                <a:cs typeface="Georgia" pitchFamily="18" charset="0"/>
              </a:rPr>
              <a:t>Understand your school’s prior credit evaluation process and ensure each VA student has documentation in the file to show prior credit has been evaluated.</a:t>
            </a:r>
          </a:p>
          <a:p>
            <a:pPr hangingPunct="1">
              <a:spcBef>
                <a:spcPts val="0"/>
              </a:spcBef>
              <a:spcAft>
                <a:spcPts val="1200"/>
              </a:spcAft>
            </a:pPr>
            <a:r>
              <a:rPr lang="en-US" altLang="en-US" sz="2000" dirty="0" smtClean="0">
                <a:cs typeface="Georgia" pitchFamily="18" charset="0"/>
              </a:rPr>
              <a:t>Ensure you are only certifying courses required to meet program objective.</a:t>
            </a:r>
          </a:p>
          <a:p>
            <a:pPr hangingPunct="1">
              <a:spcBef>
                <a:spcPts val="0"/>
              </a:spcBef>
              <a:spcAft>
                <a:spcPts val="1200"/>
              </a:spcAft>
            </a:pPr>
            <a:r>
              <a:rPr lang="en-US" altLang="en-US" sz="2000" dirty="0" smtClean="0">
                <a:cs typeface="Georgia" pitchFamily="18" charset="0"/>
              </a:rPr>
              <a:t>Read and understand your school’s policy on satisfactory attendance and progress and ensure student is meeting these requirements before certifying. </a:t>
            </a:r>
          </a:p>
          <a:p>
            <a:pPr hangingPunct="1"/>
            <a:endParaRPr lang="en-US" altLang="en-US" sz="2000" dirty="0" smtClean="0">
              <a:cs typeface="Georgia" pitchFamily="18" charset="0"/>
            </a:endParaRPr>
          </a:p>
        </p:txBody>
      </p:sp>
    </p:spTree>
    <p:extLst>
      <p:ext uri="{BB962C8B-B14F-4D97-AF65-F5344CB8AC3E}">
        <p14:creationId xmlns:p14="http://schemas.microsoft.com/office/powerpoint/2010/main" val="3395507110"/>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06725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762000" y="152400"/>
            <a:ext cx="7772400" cy="533400"/>
          </a:xfrm>
          <a:prstGeom prst="rect">
            <a:avLst/>
          </a:prstGeom>
        </p:spPr>
        <p:txBody>
          <a:bodyPr/>
          <a:lstStyle>
            <a:lvl1pPr defTabSz="274320">
              <a:defRPr sz="2880"/>
            </a:lvl1pPr>
          </a:lstStyle>
          <a:p>
            <a:r>
              <a:t>Contact Us</a:t>
            </a:r>
          </a:p>
        </p:txBody>
      </p:sp>
      <p:pic>
        <p:nvPicPr>
          <p:cNvPr id="146" name="image5.jpeg"/>
          <p:cNvPicPr>
            <a:picLocks noChangeAspect="1"/>
          </p:cNvPicPr>
          <p:nvPr/>
        </p:nvPicPr>
        <p:blipFill>
          <a:blip r:embed="rId2">
            <a:extLst/>
          </a:blip>
          <a:stretch>
            <a:fillRect/>
          </a:stretch>
        </p:blipFill>
        <p:spPr>
          <a:xfrm>
            <a:off x="409575" y="1076371"/>
            <a:ext cx="3324225" cy="3146996"/>
          </a:xfrm>
          <a:prstGeom prst="rect">
            <a:avLst/>
          </a:prstGeom>
          <a:ln w="12700">
            <a:miter lim="400000"/>
          </a:ln>
        </p:spPr>
      </p:pic>
      <p:sp>
        <p:nvSpPr>
          <p:cNvPr id="147" name="Shape 147"/>
          <p:cNvSpPr/>
          <p:nvPr/>
        </p:nvSpPr>
        <p:spPr>
          <a:xfrm>
            <a:off x="428623" y="4648200"/>
            <a:ext cx="5680483" cy="9594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000">
                <a:latin typeface="Arial"/>
                <a:ea typeface="Arial"/>
                <a:cs typeface="Arial"/>
                <a:sym typeface="Arial"/>
              </a:defRPr>
            </a:pPr>
            <a:r>
              <a:t>WEBSITE: </a:t>
            </a:r>
            <a:r>
              <a:rPr u="sng">
                <a:solidFill>
                  <a:srgbClr val="C2B48F"/>
                </a:solidFill>
                <a:uFill>
                  <a:solidFill>
                    <a:srgbClr val="C2B48F"/>
                  </a:solidFill>
                </a:uFill>
                <a:hlinkClick r:id="rId3"/>
              </a:rPr>
              <a:t>www.benefits.va.gov/gibill</a:t>
            </a:r>
          </a:p>
          <a:p>
            <a:pPr>
              <a:defRPr sz="2000">
                <a:latin typeface="Arial"/>
                <a:ea typeface="Arial"/>
                <a:cs typeface="Arial"/>
                <a:sym typeface="Arial"/>
              </a:defRPr>
            </a:pPr>
            <a:r>
              <a:t>FACEBOOK: </a:t>
            </a:r>
            <a:r>
              <a:rPr u="sng">
                <a:solidFill>
                  <a:srgbClr val="C2B48F"/>
                </a:solidFill>
                <a:uFill>
                  <a:solidFill>
                    <a:srgbClr val="C2B48F"/>
                  </a:solidFill>
                </a:uFill>
                <a:hlinkClick r:id="rId4"/>
              </a:rPr>
              <a:t>www.facebook.com/gibillEducation</a:t>
            </a:r>
            <a:r>
              <a:t> </a:t>
            </a:r>
          </a:p>
          <a:p>
            <a:pPr>
              <a:defRPr sz="2000">
                <a:latin typeface="Arial"/>
                <a:ea typeface="Arial"/>
                <a:cs typeface="Arial"/>
                <a:sym typeface="Arial"/>
              </a:defRPr>
            </a:pPr>
            <a:r>
              <a:t>TELEPHONE: 1-888-GIBILL-1 (1-888-442-4551)</a:t>
            </a:r>
          </a:p>
        </p:txBody>
      </p:sp>
      <p:pic>
        <p:nvPicPr>
          <p:cNvPr id="148" name="image6.png"/>
          <p:cNvPicPr>
            <a:picLocks noChangeAspect="1"/>
          </p:cNvPicPr>
          <p:nvPr/>
        </p:nvPicPr>
        <p:blipFill>
          <a:blip r:embed="rId5">
            <a:extLst/>
          </a:blip>
          <a:srcRect l="29989" t="28973" r="46385" b="25631"/>
          <a:stretch>
            <a:fillRect/>
          </a:stretch>
        </p:blipFill>
        <p:spPr>
          <a:xfrm>
            <a:off x="5410200" y="990598"/>
            <a:ext cx="2422525" cy="3614740"/>
          </a:xfrm>
          <a:prstGeom prst="rect">
            <a:avLst/>
          </a:prstGeom>
          <a:ln w="12700">
            <a:miter lim="400000"/>
          </a:ln>
        </p:spPr>
      </p:pic>
      <p:sp>
        <p:nvSpPr>
          <p:cNvPr id="149" name="Shape 149"/>
          <p:cNvSpPr>
            <a:spLocks noGrp="1"/>
          </p:cNvSpPr>
          <p:nvPr>
            <p:ph type="sldNum" sz="quarter" idx="2"/>
          </p:nvPr>
        </p:nvSpPr>
        <p:spPr>
          <a:xfrm>
            <a:off x="8807448" y="6448080"/>
            <a:ext cx="263983"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38</a:t>
            </a:fld>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ENROLLMENT CERTIFICATION</a:t>
            </a:r>
            <a:endParaRPr lang="en-US" dirty="0"/>
          </a:p>
        </p:txBody>
      </p:sp>
      <p:sp>
        <p:nvSpPr>
          <p:cNvPr id="5" name="TextBox 4"/>
          <p:cNvSpPr txBox="1"/>
          <p:nvPr/>
        </p:nvSpPr>
        <p:spPr>
          <a:xfrm>
            <a:off x="0" y="1066800"/>
            <a:ext cx="91440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3930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ENROLLMENT CERTIFICATION</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90600"/>
            <a:ext cx="91440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1173713622"/>
              </p:ext>
            </p:extLst>
          </p:nvPr>
        </p:nvGraphicFramePr>
        <p:xfrm>
          <a:off x="8089900" y="5029200"/>
          <a:ext cx="1006475" cy="1016000"/>
        </p:xfrm>
        <a:graphic>
          <a:graphicData uri="http://schemas.openxmlformats.org/presentationml/2006/ole">
            <mc:AlternateContent xmlns:mc="http://schemas.openxmlformats.org/markup-compatibility/2006">
              <mc:Choice xmlns:v="urn:schemas-microsoft-com:vml" Requires="v">
                <p:oleObj spid="_x0000_s7212" name="Acrobat Document" r:id="rId4" imgW="5829233" imgH="7543775" progId="AcroExch.Document.11">
                  <p:embed/>
                </p:oleObj>
              </mc:Choice>
              <mc:Fallback>
                <p:oleObj name="Acrobat Document" r:id="rId4" imgW="5829233" imgH="7543775" progId="AcroExch.Document.11">
                  <p:embed/>
                  <p:pic>
                    <p:nvPicPr>
                      <p:cNvPr id="0" name=""/>
                      <p:cNvPicPr/>
                      <p:nvPr/>
                    </p:nvPicPr>
                    <p:blipFill>
                      <a:blip r:embed="rId5"/>
                      <a:stretch>
                        <a:fillRect/>
                      </a:stretch>
                    </p:blipFill>
                    <p:spPr>
                      <a:xfrm>
                        <a:off x="8089900" y="5029200"/>
                        <a:ext cx="1006475" cy="1016000"/>
                      </a:xfrm>
                      <a:prstGeom prst="rect">
                        <a:avLst/>
                      </a:prstGeom>
                    </p:spPr>
                  </p:pic>
                </p:oleObj>
              </mc:Fallback>
            </mc:AlternateContent>
          </a:graphicData>
        </a:graphic>
      </p:graphicFrame>
    </p:spTree>
    <p:extLst>
      <p:ext uri="{BB962C8B-B14F-4D97-AF65-F5344CB8AC3E}">
        <p14:creationId xmlns:p14="http://schemas.microsoft.com/office/powerpoint/2010/main" val="8270863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VA-ONCE MOU</a:t>
            </a:r>
            <a:endParaRPr lang="en-US" dirty="0"/>
          </a:p>
        </p:txBody>
      </p:sp>
      <p:sp>
        <p:nvSpPr>
          <p:cNvPr id="4" name="Rectangle 3"/>
          <p:cNvSpPr/>
          <p:nvPr/>
        </p:nvSpPr>
        <p:spPr>
          <a:xfrm>
            <a:off x="76200" y="1143000"/>
            <a:ext cx="8991600" cy="4401205"/>
          </a:xfrm>
          <a:prstGeom prst="rect">
            <a:avLst/>
          </a:prstGeom>
        </p:spPr>
        <p:txBody>
          <a:bodyPr wrap="square">
            <a:spAutoFit/>
          </a:bodyPr>
          <a:lstStyle/>
          <a:p>
            <a:pPr>
              <a:spcAft>
                <a:spcPts val="1200"/>
              </a:spcAft>
            </a:pPr>
            <a:r>
              <a:rPr lang="en-US" sz="2000" b="1" dirty="0" smtClean="0"/>
              <a:t>III</a:t>
            </a:r>
            <a:r>
              <a:rPr lang="en-US" sz="2000" b="1" dirty="0"/>
              <a:t>. OBLIGATIONS AND AGREEMENTS OF INSTITUTION</a:t>
            </a:r>
            <a:r>
              <a:rPr lang="en-US" sz="2000" dirty="0"/>
              <a:t> </a:t>
            </a:r>
          </a:p>
          <a:p>
            <a:pPr>
              <a:spcAft>
                <a:spcPts val="1200"/>
              </a:spcAft>
            </a:pPr>
            <a:r>
              <a:rPr lang="en-US" sz="2000" dirty="0"/>
              <a:t>The institution, by executing this agreement and in consideration of the agreement of VA to accept the alternative VA-ONCE generated written or electronic documents submitted by the institution, agrees to comply with all applicable laws, regulations, and VA requirements pertaining to certifications of enrollments and notices of change in student status, even though the provisions of those laws, regulations, or requirements do not appear on the certifications created by the VA-ONCE program. </a:t>
            </a:r>
          </a:p>
          <a:p>
            <a:r>
              <a:rPr lang="en-US" sz="2000" dirty="0"/>
              <a:t>The institution acknowledges that by using the VA-ONCE program it is subject to all the duties and liabilities pertaining to educational institutions found in 38 U.S.C. sections 3684 and 3685; 38 CFR sections 21.4203, 21.4209, 21.7156, 21.7307, 21.7656, 21.7807, and 21.5200; all certifications applicable to the institution certifying on comparably prescribed VA forms otherwise in use at the time of the certifications; and any other provisions of law or regulations that apply. </a:t>
            </a:r>
          </a:p>
        </p:txBody>
      </p:sp>
    </p:spTree>
    <p:extLst>
      <p:ext uri="{BB962C8B-B14F-4D97-AF65-F5344CB8AC3E}">
        <p14:creationId xmlns:p14="http://schemas.microsoft.com/office/powerpoint/2010/main" val="41402225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LAW</a:t>
            </a:r>
            <a:endParaRPr lang="en-US" dirty="0"/>
          </a:p>
        </p:txBody>
      </p:sp>
      <p:sp>
        <p:nvSpPr>
          <p:cNvPr id="3" name="Text Placeholder 2"/>
          <p:cNvSpPr>
            <a:spLocks noGrp="1"/>
          </p:cNvSpPr>
          <p:nvPr>
            <p:ph type="body" idx="1"/>
          </p:nvPr>
        </p:nvSpPr>
        <p:spPr>
          <a:xfrm>
            <a:off x="457200" y="1066800"/>
            <a:ext cx="8229600" cy="5029200"/>
          </a:xfrm>
        </p:spPr>
        <p:txBody>
          <a:bodyPr>
            <a:noAutofit/>
          </a:bodyPr>
          <a:lstStyle/>
          <a:p>
            <a:pPr marL="0" indent="0">
              <a:buNone/>
            </a:pPr>
            <a:r>
              <a:rPr lang="fr-FR" sz="2000" b="1" dirty="0">
                <a:solidFill>
                  <a:srgbClr val="002060"/>
                </a:solidFill>
              </a:rPr>
              <a:t>38 USC </a:t>
            </a:r>
            <a:r>
              <a:rPr lang="en-US" sz="2000" b="1" dirty="0">
                <a:solidFill>
                  <a:srgbClr val="002060"/>
                </a:solidFill>
              </a:rPr>
              <a:t>3693. Compliance surveys</a:t>
            </a:r>
            <a:endParaRPr lang="fr-FR" sz="2000" dirty="0" smtClean="0">
              <a:solidFill>
                <a:srgbClr val="002060"/>
              </a:solidFill>
            </a:endParaRPr>
          </a:p>
          <a:p>
            <a:pPr marL="0" indent="0">
              <a:buNone/>
            </a:pPr>
            <a:r>
              <a:rPr lang="en-US" sz="1600" dirty="0"/>
              <a:t>(a)(1) Except as provided in subsection (b), </a:t>
            </a:r>
            <a:r>
              <a:rPr lang="en-US" sz="1600" dirty="0" smtClean="0"/>
              <a:t>the </a:t>
            </a:r>
            <a:r>
              <a:rPr lang="en-US" sz="1600" dirty="0"/>
              <a:t>Secretary shall conduct an annual compliance survey of educational institutions and training establishments offering one or more courses approved for the enrollment of eligible veterans or persons if at least 20 such veterans or persons are enrolled in any such course. The Secretary </a:t>
            </a:r>
            <a:r>
              <a:rPr lang="en-US" sz="1600" dirty="0" smtClean="0"/>
              <a:t>shall-</a:t>
            </a:r>
          </a:p>
          <a:p>
            <a:pPr marL="0" indent="0">
              <a:buNone/>
            </a:pPr>
            <a:r>
              <a:rPr lang="en-US" sz="1600" dirty="0"/>
              <a:t>	</a:t>
            </a:r>
            <a:r>
              <a:rPr lang="en-US" sz="1600" dirty="0" smtClean="0"/>
              <a:t>(A) design the compliance surveys to ensure that such institutions or establishments, 	as the case may be, and approved courses are in compliance with all applicable 	provisions of chapters 30 through 36 of this title;</a:t>
            </a:r>
          </a:p>
          <a:p>
            <a:pPr marL="0" indent="0">
              <a:buNone/>
            </a:pPr>
            <a:r>
              <a:rPr lang="en-US" sz="1600" dirty="0" smtClean="0"/>
              <a:t>	(B) survey each such educational institution and training establishment not less than 	once during every 2-year period</a:t>
            </a:r>
          </a:p>
          <a:p>
            <a:pPr marL="0" indent="0">
              <a:buNone/>
            </a:pPr>
            <a:r>
              <a:rPr lang="en-US" sz="1600" dirty="0" smtClean="0"/>
              <a:t>	(C) assign not fewer than 1 education compliance specialist to work on compliance 	surveys in any year for each 40 compliance surveys required to be made under this 	section for such year.</a:t>
            </a:r>
          </a:p>
          <a:p>
            <a:pPr marL="0" indent="0">
              <a:buNone/>
            </a:pPr>
            <a:r>
              <a:rPr lang="en-US" sz="1600" dirty="0" smtClean="0"/>
              <a:t>(b) The Secretary may waive the requirement in subsection (a)(1) for a compliance survey with respect to an educational institution or training establishment if the Secretary determines, based on the record of compliance of such institution or establishment with all the applicable provisions of chapters 30 through 36 of this title, that the waiver would be appropriate and in the best interest of the United States Government.</a:t>
            </a:r>
          </a:p>
        </p:txBody>
      </p:sp>
    </p:spTree>
    <p:extLst>
      <p:ext uri="{BB962C8B-B14F-4D97-AF65-F5344CB8AC3E}">
        <p14:creationId xmlns:p14="http://schemas.microsoft.com/office/powerpoint/2010/main" val="3147134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OBJECTIVES</a:t>
            </a:r>
            <a:endParaRPr lang="en-US" dirty="0"/>
          </a:p>
        </p:txBody>
      </p:sp>
      <p:sp>
        <p:nvSpPr>
          <p:cNvPr id="3" name="Text Placeholder 2"/>
          <p:cNvSpPr>
            <a:spLocks noGrp="1"/>
          </p:cNvSpPr>
          <p:nvPr>
            <p:ph type="body" idx="1"/>
          </p:nvPr>
        </p:nvSpPr>
        <p:spPr>
          <a:xfrm>
            <a:off x="457200" y="1066800"/>
            <a:ext cx="8229600" cy="5029200"/>
          </a:xfrm>
        </p:spPr>
        <p:txBody>
          <a:bodyPr>
            <a:noAutofit/>
          </a:bodyPr>
          <a:lstStyle/>
          <a:p>
            <a:r>
              <a:rPr lang="en-US" sz="2000" dirty="0" smtClean="0"/>
              <a:t>To </a:t>
            </a:r>
            <a:r>
              <a:rPr lang="en-US" sz="2000" dirty="0"/>
              <a:t>verify the propriety of payments of educational benefits to eligible individuals under the provisions of the laws administered by VA.</a:t>
            </a:r>
          </a:p>
          <a:p>
            <a:r>
              <a:rPr lang="en-US" sz="2000" dirty="0" smtClean="0"/>
              <a:t>To </a:t>
            </a:r>
            <a:r>
              <a:rPr lang="en-US" sz="2000" dirty="0"/>
              <a:t>confirm continued compliance with all approval criteria.</a:t>
            </a:r>
          </a:p>
          <a:p>
            <a:r>
              <a:rPr lang="en-US" sz="2000" i="1" dirty="0" smtClean="0">
                <a:solidFill>
                  <a:schemeClr val="tx1"/>
                </a:solidFill>
              </a:rPr>
              <a:t>To </a:t>
            </a:r>
            <a:r>
              <a:rPr lang="en-US" sz="2000" i="1" dirty="0">
                <a:solidFill>
                  <a:schemeClr val="tx1"/>
                </a:solidFill>
              </a:rPr>
              <a:t>assist school or training officials </a:t>
            </a:r>
            <a:r>
              <a:rPr lang="en-US" sz="2000" i="1" dirty="0" smtClean="0">
                <a:solidFill>
                  <a:schemeClr val="tx1"/>
                </a:solidFill>
              </a:rPr>
              <a:t>better understand </a:t>
            </a:r>
            <a:r>
              <a:rPr lang="en-US" sz="2000" i="1" dirty="0">
                <a:solidFill>
                  <a:schemeClr val="tx1"/>
                </a:solidFill>
              </a:rPr>
              <a:t>their </a:t>
            </a:r>
            <a:r>
              <a:rPr lang="en-US" sz="2000" i="1" dirty="0" smtClean="0">
                <a:solidFill>
                  <a:schemeClr val="tx1"/>
                </a:solidFill>
              </a:rPr>
              <a:t>statutory responsibilities </a:t>
            </a:r>
            <a:r>
              <a:rPr lang="en-US" sz="2000" i="1" dirty="0">
                <a:solidFill>
                  <a:schemeClr val="tx1"/>
                </a:solidFill>
              </a:rPr>
              <a:t>and the </a:t>
            </a:r>
            <a:r>
              <a:rPr lang="en-US" sz="2000" i="1" dirty="0" smtClean="0">
                <a:solidFill>
                  <a:schemeClr val="tx1"/>
                </a:solidFill>
              </a:rPr>
              <a:t>procedural </a:t>
            </a:r>
            <a:r>
              <a:rPr lang="en-US" sz="2000" i="1" dirty="0">
                <a:solidFill>
                  <a:schemeClr val="tx1"/>
                </a:solidFill>
              </a:rPr>
              <a:t>requirements of VA.</a:t>
            </a:r>
          </a:p>
          <a:p>
            <a:r>
              <a:rPr lang="en-US" sz="2000" dirty="0" smtClean="0"/>
              <a:t>To </a:t>
            </a:r>
            <a:r>
              <a:rPr lang="en-US" sz="2000" dirty="0"/>
              <a:t>determine, on the basis of facts disclosed from document reviews and personal visits, whether there are deviations from the responsibilities and requirements by eligible individuals, schools, or training establishments; and</a:t>
            </a:r>
          </a:p>
          <a:p>
            <a:r>
              <a:rPr lang="en-US" sz="2000" dirty="0" smtClean="0"/>
              <a:t>To </a:t>
            </a:r>
            <a:r>
              <a:rPr lang="en-US" sz="2000" dirty="0"/>
              <a:t>assure that proper action is promptly taken through appropriate channels for the correction of existing discrepancies, or for the discontinuance of benefits in the event correction is not accomplished</a:t>
            </a:r>
            <a:r>
              <a:rPr lang="en-US" sz="2000" dirty="0" smtClean="0"/>
              <a:t>.</a:t>
            </a:r>
          </a:p>
          <a:p>
            <a:r>
              <a:rPr lang="en-US" sz="2000" dirty="0" smtClean="0"/>
              <a:t>Protect integrity of GI Bill Education for future generations!</a:t>
            </a:r>
            <a:endParaRPr lang="en-US" sz="2000" dirty="0"/>
          </a:p>
        </p:txBody>
      </p:sp>
    </p:spTree>
    <p:extLst>
      <p:ext uri="{BB962C8B-B14F-4D97-AF65-F5344CB8AC3E}">
        <p14:creationId xmlns:p14="http://schemas.microsoft.com/office/powerpoint/2010/main" val="21211980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Elements of </a:t>
            </a:r>
            <a:r>
              <a:rPr lang="en-US" b="1" dirty="0" smtClean="0"/>
              <a:t>Compliance Survey</a:t>
            </a:r>
            <a:endParaRPr lang="en-US" dirty="0"/>
          </a:p>
        </p:txBody>
      </p:sp>
      <p:sp>
        <p:nvSpPr>
          <p:cNvPr id="3" name="Text Placeholder 2"/>
          <p:cNvSpPr>
            <a:spLocks noGrp="1"/>
          </p:cNvSpPr>
          <p:nvPr>
            <p:ph type="body" idx="1"/>
          </p:nvPr>
        </p:nvSpPr>
        <p:spPr>
          <a:xfrm>
            <a:off x="457200" y="1219200"/>
            <a:ext cx="8229600" cy="4495800"/>
          </a:xfrm>
        </p:spPr>
        <p:txBody>
          <a:bodyPr>
            <a:noAutofit/>
          </a:bodyPr>
          <a:lstStyle/>
          <a:p>
            <a:pPr marL="685800">
              <a:spcAft>
                <a:spcPts val="1200"/>
              </a:spcAft>
            </a:pPr>
            <a:r>
              <a:rPr lang="en-US" sz="2400" dirty="0" smtClean="0"/>
              <a:t>Preparation – Selection </a:t>
            </a:r>
            <a:r>
              <a:rPr lang="en-US" sz="2400" dirty="0"/>
              <a:t>of schools and training establishments to be surveyed and individual beneficiaries to be reviewed</a:t>
            </a:r>
            <a:r>
              <a:rPr lang="en-US" sz="2400" dirty="0" smtClean="0"/>
              <a:t>.</a:t>
            </a:r>
          </a:p>
          <a:p>
            <a:pPr marL="685800">
              <a:spcAft>
                <a:spcPts val="1200"/>
              </a:spcAft>
            </a:pPr>
            <a:r>
              <a:rPr lang="en-US" sz="2400" dirty="0" smtClean="0"/>
              <a:t>Review of records maintained by VA, schools and State Approving Agencies (SAA). </a:t>
            </a:r>
          </a:p>
          <a:p>
            <a:pPr marL="685800">
              <a:spcAft>
                <a:spcPts val="1200"/>
              </a:spcAft>
            </a:pPr>
            <a:r>
              <a:rPr lang="en-US" sz="2400" dirty="0" smtClean="0"/>
              <a:t>Post-survey Actions &amp; Follow-up – Reports </a:t>
            </a:r>
            <a:r>
              <a:rPr lang="en-US" sz="2400" dirty="0"/>
              <a:t>and correspondence with school and training establishment officials, the appropriate SAA, and other VA elements</a:t>
            </a:r>
            <a:r>
              <a:rPr lang="en-US" sz="2400" dirty="0" smtClean="0"/>
              <a:t>.</a:t>
            </a:r>
          </a:p>
          <a:p>
            <a:pPr marL="0" indent="0">
              <a:buNone/>
            </a:pPr>
            <a:endParaRPr lang="en-US" sz="2000" dirty="0"/>
          </a:p>
        </p:txBody>
      </p:sp>
    </p:spTree>
    <p:extLst>
      <p:ext uri="{BB962C8B-B14F-4D97-AF65-F5344CB8AC3E}">
        <p14:creationId xmlns:p14="http://schemas.microsoft.com/office/powerpoint/2010/main" val="111643401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3_Office Theme">
  <a:themeElements>
    <a:clrScheme name="3_Office Theme">
      <a:dk1>
        <a:srgbClr val="000000"/>
      </a:dk1>
      <a:lt1>
        <a:srgbClr val="FFFFFF"/>
      </a:lt1>
      <a:dk2>
        <a:srgbClr val="A7A7A7"/>
      </a:dk2>
      <a:lt2>
        <a:srgbClr val="535353"/>
      </a:lt2>
      <a:accent1>
        <a:srgbClr val="C62630"/>
      </a:accent1>
      <a:accent2>
        <a:srgbClr val="0083BE"/>
      </a:accent2>
      <a:accent3>
        <a:srgbClr val="F3CF45"/>
      </a:accent3>
      <a:accent4>
        <a:srgbClr val="F7955B"/>
      </a:accent4>
      <a:accent5>
        <a:srgbClr val="839097"/>
      </a:accent5>
      <a:accent6>
        <a:srgbClr val="DCDDDE"/>
      </a:accent6>
      <a:hlink>
        <a:srgbClr val="0000FF"/>
      </a:hlink>
      <a:folHlink>
        <a:srgbClr val="FF00FF"/>
      </a:folHlink>
    </a:clrScheme>
    <a:fontScheme name="3_Office Theme">
      <a:majorFont>
        <a:latin typeface="Calibri"/>
        <a:ea typeface="Calibri"/>
        <a:cs typeface="Calibri"/>
      </a:majorFont>
      <a:minorFont>
        <a:latin typeface="Helvetica"/>
        <a:ea typeface="Helvetica"/>
        <a:cs typeface="Helvetica"/>
      </a:minorFont>
    </a:fontScheme>
    <a:fmtScheme name="3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Office Theme">
  <a:themeElements>
    <a:clrScheme name="3_Office Theme">
      <a:dk1>
        <a:srgbClr val="000000"/>
      </a:dk1>
      <a:lt1>
        <a:srgbClr val="FFFFFF"/>
      </a:lt1>
      <a:dk2>
        <a:srgbClr val="A7A7A7"/>
      </a:dk2>
      <a:lt2>
        <a:srgbClr val="535353"/>
      </a:lt2>
      <a:accent1>
        <a:srgbClr val="C62630"/>
      </a:accent1>
      <a:accent2>
        <a:srgbClr val="0083BE"/>
      </a:accent2>
      <a:accent3>
        <a:srgbClr val="F3CF45"/>
      </a:accent3>
      <a:accent4>
        <a:srgbClr val="F7955B"/>
      </a:accent4>
      <a:accent5>
        <a:srgbClr val="839097"/>
      </a:accent5>
      <a:accent6>
        <a:srgbClr val="DCDDDE"/>
      </a:accent6>
      <a:hlink>
        <a:srgbClr val="0000FF"/>
      </a:hlink>
      <a:folHlink>
        <a:srgbClr val="FF00FF"/>
      </a:folHlink>
    </a:clrScheme>
    <a:fontScheme name="3_Office Theme">
      <a:majorFont>
        <a:latin typeface="Calibri"/>
        <a:ea typeface="Calibri"/>
        <a:cs typeface="Calibri"/>
      </a:majorFont>
      <a:minorFont>
        <a:latin typeface="Helvetica"/>
        <a:ea typeface="Helvetica"/>
        <a:cs typeface="Helvetica"/>
      </a:minorFont>
    </a:fontScheme>
    <a:fmtScheme name="3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888</TotalTime>
  <Words>2812</Words>
  <Application>Microsoft Office PowerPoint</Application>
  <PresentationFormat>On-screen Show (4:3)</PresentationFormat>
  <Paragraphs>200</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3_Office Theme</vt:lpstr>
      <vt:lpstr>Acrobat Document</vt:lpstr>
      <vt:lpstr> Georgia Association of Veteran Certifying Officials (GAVCO) Annual Conference March 8 - 10, 2017  COMPLIANCE 101  Jerome I. Marshall Chief, Education Liaison Officer (CELO) Education Service | South Region | Atlanta, GA   </vt:lpstr>
      <vt:lpstr>Overview</vt:lpstr>
      <vt:lpstr>LAW</vt:lpstr>
      <vt:lpstr>ENROLLMENT CERTIFICATION</vt:lpstr>
      <vt:lpstr>ENROLLMENT CERTIFICATION</vt:lpstr>
      <vt:lpstr>VA-ONCE MOU</vt:lpstr>
      <vt:lpstr>LAW</vt:lpstr>
      <vt:lpstr>ADDITIONAL OBJECTIVES</vt:lpstr>
      <vt:lpstr>Elements of Compliance Survey</vt:lpstr>
      <vt:lpstr>SCHEDULE OF COMPLIANCE SURVEYS</vt:lpstr>
      <vt:lpstr>CASES TO BE REVIEWED</vt:lpstr>
      <vt:lpstr>CASES TO BE REVIEWED</vt:lpstr>
      <vt:lpstr>RECORDS TO BE REVIEWED</vt:lpstr>
      <vt:lpstr>RECORDS TO BE REVIEWED</vt:lpstr>
      <vt:lpstr>RECORDS TO BE REVIEWED</vt:lpstr>
      <vt:lpstr>RECORDS TO BE REVIEWED</vt:lpstr>
      <vt:lpstr>AREAS OF REVIEW - GENERAL</vt:lpstr>
      <vt:lpstr>AREAS OF REVIEW - GENERAL</vt:lpstr>
      <vt:lpstr>AREAS OF REVIEW - GENERAL</vt:lpstr>
      <vt:lpstr>ADDITIONAL AREAS OF REVIEW - NONACCREDITED COURSES</vt:lpstr>
      <vt:lpstr>ADDITIONAL AREAS OF REVIEW</vt:lpstr>
      <vt:lpstr>ADDITIONAL AREAS OF REVIEW</vt:lpstr>
      <vt:lpstr>ADDITIONAL AREAS OF REVIEW – PRINCIPLES OF EXCELLENCE</vt:lpstr>
      <vt:lpstr>ADDITIONAL AREAS OF REVIEW – PRINCIPLES OF EXCELLENCE</vt:lpstr>
      <vt:lpstr>PREPARATION</vt:lpstr>
      <vt:lpstr>ONSITE REVIEW</vt:lpstr>
      <vt:lpstr>POST-SURVEY ACTIONS</vt:lpstr>
      <vt:lpstr>PowerPoint Presentation</vt:lpstr>
      <vt:lpstr>PowerPoint Presentation</vt:lpstr>
      <vt:lpstr>PowerPoint Presentation</vt:lpstr>
      <vt:lpstr>PowerPoint Presentation</vt:lpstr>
      <vt:lpstr>PowerPoint Presentation</vt:lpstr>
      <vt:lpstr>POST-SURVEY ACTIONS</vt:lpstr>
      <vt:lpstr>POST-SURVEY ACTIONS</vt:lpstr>
      <vt:lpstr>Serious Reporting Errors</vt:lpstr>
      <vt:lpstr>PREVENTING DISCREPANCIES</vt:lpstr>
      <vt:lpstr>QUESTIONS?</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National Association of State Approving Agencies Mid-Winter Training &amp; Business Meeting February 10-16, 2017  Robert M. Worley II Director, Education Service</dc:title>
  <dc:creator>Darty, Toccara, VBAVACO</dc:creator>
  <cp:lastModifiedBy>MARSHALL, JEROME, VBAATLD</cp:lastModifiedBy>
  <cp:revision>75</cp:revision>
  <dcterms:modified xsi:type="dcterms:W3CDTF">2017-03-07T14:01:24Z</dcterms:modified>
</cp:coreProperties>
</file>