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sldIdLst>
    <p:sldId id="1109" r:id="rId2"/>
    <p:sldId id="260" r:id="rId3"/>
    <p:sldId id="1230" r:id="rId4"/>
    <p:sldId id="340" r:id="rId5"/>
    <p:sldId id="341" r:id="rId6"/>
    <p:sldId id="267" r:id="rId7"/>
    <p:sldId id="297" r:id="rId8"/>
    <p:sldId id="1272" r:id="rId9"/>
    <p:sldId id="1273" r:id="rId10"/>
    <p:sldId id="270" r:id="rId11"/>
    <p:sldId id="1017" r:id="rId12"/>
    <p:sldId id="1065" r:id="rId13"/>
    <p:sldId id="278" r:id="rId14"/>
    <p:sldId id="1247" r:id="rId15"/>
    <p:sldId id="1274" r:id="rId16"/>
    <p:sldId id="1275" r:id="rId17"/>
    <p:sldId id="1276" r:id="rId18"/>
    <p:sldId id="1277" r:id="rId19"/>
    <p:sldId id="1278" r:id="rId20"/>
    <p:sldId id="995" r:id="rId21"/>
    <p:sldId id="1252" r:id="rId22"/>
    <p:sldId id="1080" r:id="rId23"/>
    <p:sldId id="310" r:id="rId24"/>
    <p:sldId id="507" r:id="rId25"/>
    <p:sldId id="508" r:id="rId26"/>
    <p:sldId id="339" r:id="rId27"/>
    <p:sldId id="334" r:id="rId28"/>
    <p:sldId id="335" r:id="rId29"/>
    <p:sldId id="336" r:id="rId30"/>
    <p:sldId id="337" r:id="rId31"/>
    <p:sldId id="338" r:id="rId32"/>
    <p:sldId id="304" r:id="rId33"/>
    <p:sldId id="305" r:id="rId34"/>
    <p:sldId id="1279" r:id="rId35"/>
    <p:sldId id="1263" r:id="rId36"/>
    <p:sldId id="1264" r:id="rId37"/>
    <p:sldId id="1280" r:id="rId38"/>
    <p:sldId id="485" r:id="rId39"/>
    <p:sldId id="1281" r:id="rId40"/>
    <p:sldId id="1234" r:id="rId41"/>
    <p:sldId id="1282" r:id="rId42"/>
    <p:sldId id="1283" r:id="rId43"/>
    <p:sldId id="330" r:id="rId44"/>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97" d="100"/>
          <a:sy n="97" d="100"/>
        </p:scale>
        <p:origin x="1962" y="9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1/20/2023</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12</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3023599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70062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3259065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411869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3525837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0926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3324685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365235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37</a:t>
            </a:fld>
            <a:endParaRPr lang="en-US" altLang="en-US"/>
          </a:p>
        </p:txBody>
      </p:sp>
    </p:spTree>
    <p:extLst>
      <p:ext uri="{BB962C8B-B14F-4D97-AF65-F5344CB8AC3E}">
        <p14:creationId xmlns:p14="http://schemas.microsoft.com/office/powerpoint/2010/main" val="179263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39</a:t>
            </a:fld>
            <a:endParaRPr lang="en-US" altLang="en-US"/>
          </a:p>
        </p:txBody>
      </p:sp>
    </p:spTree>
    <p:extLst>
      <p:ext uri="{BB962C8B-B14F-4D97-AF65-F5344CB8AC3E}">
        <p14:creationId xmlns:p14="http://schemas.microsoft.com/office/powerpoint/2010/main" val="52456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547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72209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6797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124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4232198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7821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1/20/2023</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1/20/2023</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1/20/2023</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1/20/2023</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1/20/2023</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1/20/2023</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1/20/2023</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January 22, 2023</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pic>
        <p:nvPicPr>
          <p:cNvPr id="2" name="Picture 1">
            <a:extLst>
              <a:ext uri="{FF2B5EF4-FFF2-40B4-BE49-F238E27FC236}">
                <a16:creationId xmlns:a16="http://schemas.microsoft.com/office/drawing/2014/main" id="{9DAF42F5-ACBE-A788-3645-D25E7DA8E1A9}"/>
              </a:ext>
            </a:extLst>
          </p:cNvPr>
          <p:cNvPicPr>
            <a:picLocks noChangeAspect="1"/>
          </p:cNvPicPr>
          <p:nvPr/>
        </p:nvPicPr>
        <p:blipFill>
          <a:blip r:embed="rId3"/>
          <a:stretch>
            <a:fillRect/>
          </a:stretch>
        </p:blipFill>
        <p:spPr>
          <a:xfrm>
            <a:off x="449718" y="1932893"/>
            <a:ext cx="8104348" cy="3433489"/>
          </a:xfrm>
          <a:prstGeom prst="rect">
            <a:avLst/>
          </a:prstGeom>
        </p:spPr>
      </p:pic>
      <p:sp>
        <p:nvSpPr>
          <p:cNvPr id="6" name="TextBox 5">
            <a:extLst>
              <a:ext uri="{FF2B5EF4-FFF2-40B4-BE49-F238E27FC236}">
                <a16:creationId xmlns:a16="http://schemas.microsoft.com/office/drawing/2014/main" id="{03ECE891-8E98-4D62-8148-7F0578F3B303}"/>
              </a:ext>
            </a:extLst>
          </p:cNvPr>
          <p:cNvSpPr txBox="1"/>
          <p:nvPr/>
        </p:nvSpPr>
        <p:spPr>
          <a:xfrm>
            <a:off x="2725551" y="5555562"/>
            <a:ext cx="3672349" cy="1200329"/>
          </a:xfrm>
          <a:prstGeom prst="rect">
            <a:avLst/>
          </a:prstGeom>
          <a:noFill/>
        </p:spPr>
        <p:txBody>
          <a:bodyPr wrap="square">
            <a:spAutoFit/>
          </a:bodyPr>
          <a:lstStyle/>
          <a:p>
            <a:r>
              <a:rPr lang="en-US" sz="3600" dirty="0">
                <a:latin typeface="Arial Rounded MT Bold" panose="020F0704030504030204" pitchFamily="34" charset="0"/>
              </a:rPr>
              <a:t>The Beatitudes</a:t>
            </a:r>
          </a:p>
          <a:p>
            <a:r>
              <a:rPr lang="en-US" sz="3600" dirty="0">
                <a:latin typeface="Arial Rounded MT Bold" panose="020F0704030504030204" pitchFamily="34" charset="0"/>
              </a:rPr>
              <a:t>Matthew 5:1-20</a:t>
            </a:r>
          </a:p>
        </p:txBody>
      </p:sp>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Loving God, in Jesus you proclaim a blessing for those in deprivation, a promise of your transforming love.  Make us instruments of your justice, that all might have life abundantly.</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571500" marR="0" lvl="0" indent="-5715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80706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for this day is from the Gospel according to Matthew, the 5th chapter.</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115454" y="924232"/>
            <a:ext cx="8900727" cy="5543184"/>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Jesus saw the crowds, he went up the mountain; and after he sat down, his disciples came to him.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he began to speak, and taught them, saying:</a:t>
            </a:r>
          </a:p>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the poor in spirit, for theirs is the kingdom of heaven.</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those who mourn, for they will be comforted.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the meek, for they will</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51489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115454" y="924232"/>
            <a:ext cx="8900727"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inherit the earth.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those who hunger and thirst for righteousness, for they will be filled.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the merciful, for they will receive mercy.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the pure in heart, for they will see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the peacemakers, for they will be called children of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those who are persecuted for righteousness’ sake, for</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38885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115454" y="924232"/>
            <a:ext cx="8900727" cy="5576398"/>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theirs is the kingdom of heaven.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“Blessed are you when people revile you and persecute you and utter all kinds of evil against you falsely on my account.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Rejoice and be glad, for your reward is great in heaven, for in the same way they persecuted the prophets who were before you.</a:t>
            </a:r>
          </a:p>
          <a:p>
            <a:r>
              <a:rPr lang="en-US" sz="3600" baseline="30000" dirty="0">
                <a:effectLst/>
                <a:latin typeface="Arial Rounded MT Bold" panose="020F0704030504030204" pitchFamily="34" charset="0"/>
                <a:ea typeface="Calibri" panose="020F0502020204030204" pitchFamily="34" charset="0"/>
              </a:rPr>
              <a:t>13</a:t>
            </a:r>
            <a:r>
              <a:rPr lang="en-US" sz="3600" dirty="0">
                <a:effectLst/>
                <a:latin typeface="Arial Rounded MT Bold" panose="020F0704030504030204" pitchFamily="34" charset="0"/>
                <a:ea typeface="Calibri" panose="020F0502020204030204" pitchFamily="34" charset="0"/>
              </a:rPr>
              <a:t>“You are the salt of the earth; but if salt has lost its taste, how can its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07461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115454" y="924232"/>
            <a:ext cx="8900727"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rPr>
              <a:t>saltiness be restored? It is no longer good for anything, but is thrown out and trampled underfoot. </a:t>
            </a:r>
            <a:r>
              <a:rPr lang="en-US" sz="3600" baseline="30000" dirty="0">
                <a:effectLst/>
                <a:latin typeface="Arial Rounded MT Bold" panose="020F0704030504030204" pitchFamily="34" charset="0"/>
                <a:ea typeface="Calibri" panose="020F0502020204030204" pitchFamily="34" charset="0"/>
              </a:rPr>
              <a:t>14</a:t>
            </a:r>
            <a:r>
              <a:rPr lang="en-US" sz="3600" dirty="0">
                <a:effectLst/>
                <a:latin typeface="Arial Rounded MT Bold" panose="020F0704030504030204" pitchFamily="34" charset="0"/>
                <a:ea typeface="Calibri" panose="020F0502020204030204" pitchFamily="34" charset="0"/>
              </a:rPr>
              <a:t>“You are the light of the world. A city built on a hill cannot be hid. </a:t>
            </a:r>
            <a:r>
              <a:rPr lang="en-US" sz="3600" baseline="30000" dirty="0">
                <a:effectLst/>
                <a:latin typeface="Arial Rounded MT Bold" panose="020F0704030504030204" pitchFamily="34" charset="0"/>
                <a:ea typeface="Calibri" panose="020F0502020204030204" pitchFamily="34" charset="0"/>
              </a:rPr>
              <a:t>15</a:t>
            </a:r>
            <a:r>
              <a:rPr lang="en-US" sz="3600" dirty="0">
                <a:effectLst/>
                <a:latin typeface="Arial Rounded MT Bold" panose="020F0704030504030204" pitchFamily="34" charset="0"/>
                <a:ea typeface="Calibri" panose="020F0502020204030204" pitchFamily="34" charset="0"/>
              </a:rPr>
              <a:t>No one after lighting a lamp puts it under the bushel basket, but on the lampstand, and it gives light to all in the house. </a:t>
            </a:r>
            <a:r>
              <a:rPr lang="en-US" sz="3600" baseline="30000" dirty="0">
                <a:effectLst/>
                <a:latin typeface="Arial Rounded MT Bold" panose="020F0704030504030204" pitchFamily="34" charset="0"/>
                <a:ea typeface="Calibri" panose="020F0502020204030204" pitchFamily="34" charset="0"/>
              </a:rPr>
              <a:t>16</a:t>
            </a:r>
            <a:r>
              <a:rPr lang="en-US" sz="3600" dirty="0">
                <a:effectLst/>
                <a:latin typeface="Arial Rounded MT Bold" panose="020F0704030504030204" pitchFamily="34" charset="0"/>
                <a:ea typeface="Calibri" panose="020F0502020204030204" pitchFamily="34" charset="0"/>
              </a:rPr>
              <a:t>In the same way, let your light shine before others, so that they may see your good works and</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94226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115454" y="924232"/>
            <a:ext cx="8900727"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rPr>
              <a:t>give glory to your Father in heaven.  </a:t>
            </a:r>
            <a:r>
              <a:rPr lang="en-US" sz="3600" baseline="30000" dirty="0">
                <a:effectLst/>
                <a:latin typeface="Arial Rounded MT Bold" panose="020F0704030504030204" pitchFamily="34" charset="0"/>
                <a:ea typeface="Calibri" panose="020F0502020204030204" pitchFamily="34" charset="0"/>
              </a:rPr>
              <a:t>17</a:t>
            </a:r>
            <a:r>
              <a:rPr lang="en-US" sz="3600" dirty="0">
                <a:effectLst/>
                <a:latin typeface="Arial Rounded MT Bold" panose="020F0704030504030204" pitchFamily="34" charset="0"/>
                <a:ea typeface="Calibri" panose="020F0502020204030204" pitchFamily="34" charset="0"/>
              </a:rPr>
              <a:t>“Do not think that I have come to abolish the law or the prophets; I have come not to abolish but to fulfill. </a:t>
            </a:r>
            <a:r>
              <a:rPr lang="en-US" sz="3600" baseline="30000" dirty="0">
                <a:effectLst/>
                <a:latin typeface="Arial Rounded MT Bold" panose="020F0704030504030204" pitchFamily="34" charset="0"/>
                <a:ea typeface="Calibri" panose="020F0502020204030204" pitchFamily="34" charset="0"/>
              </a:rPr>
              <a:t>18</a:t>
            </a:r>
            <a:r>
              <a:rPr lang="en-US" sz="3600" dirty="0">
                <a:effectLst/>
                <a:latin typeface="Arial Rounded MT Bold" panose="020F0704030504030204" pitchFamily="34" charset="0"/>
                <a:ea typeface="Calibri" panose="020F0502020204030204" pitchFamily="34" charset="0"/>
              </a:rPr>
              <a:t>For truly I tell you, until heaven and earth pass away, not one letter, not one stroke of a letter, will pass from the law until all is accomplished. </a:t>
            </a:r>
            <a:r>
              <a:rPr lang="en-US" sz="3600" baseline="30000" dirty="0">
                <a:effectLst/>
                <a:latin typeface="Arial Rounded MT Bold" panose="020F0704030504030204" pitchFamily="34" charset="0"/>
                <a:ea typeface="Calibri" panose="020F0502020204030204" pitchFamily="34" charset="0"/>
              </a:rPr>
              <a:t>19</a:t>
            </a:r>
            <a:r>
              <a:rPr lang="en-US" sz="3600" dirty="0">
                <a:effectLst/>
                <a:latin typeface="Arial Rounded MT Bold" panose="020F0704030504030204" pitchFamily="34" charset="0"/>
                <a:ea typeface="Calibri" panose="020F0502020204030204" pitchFamily="34" charset="0"/>
              </a:rPr>
              <a:t>Therefore, whoever breaks one of the least of these commandments, and teaches</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13365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fr-FR" sz="3600" b="1" dirty="0">
                <a:latin typeface="Arial Rounded MT Bold" panose="020F0704030504030204" pitchFamily="34" charset="0"/>
                <a:ea typeface="Calibri" panose="020F0502020204030204" pitchFamily="34" charset="0"/>
                <a:cs typeface="Times New Roman" panose="02020603050405020304" pitchFamily="18" charset="0"/>
              </a:rPr>
              <a:t>Matthew 5:1-20</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4751439-3C33-9ED5-EE1C-9D1293332BE8}"/>
              </a:ext>
            </a:extLst>
          </p:cNvPr>
          <p:cNvSpPr txBox="1"/>
          <p:nvPr/>
        </p:nvSpPr>
        <p:spPr>
          <a:xfrm>
            <a:off x="731236" y="924232"/>
            <a:ext cx="7681527" cy="5466240"/>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rPr>
              <a:t>others to do the same, will be called least in the kingdom of heaven; but whoever does them and teaches them will be called great in the kingdom of heaven. </a:t>
            </a:r>
            <a:r>
              <a:rPr lang="en-US" sz="3600" baseline="30000" dirty="0">
                <a:effectLst/>
                <a:latin typeface="Arial Rounded MT Bold" panose="020F0704030504030204" pitchFamily="34" charset="0"/>
                <a:ea typeface="Calibri" panose="020F0502020204030204" pitchFamily="34" charset="0"/>
              </a:rPr>
              <a:t>20</a:t>
            </a:r>
            <a:r>
              <a:rPr lang="en-US" sz="3600" dirty="0">
                <a:effectLst/>
                <a:latin typeface="Arial Rounded MT Bold" panose="020F0704030504030204" pitchFamily="34" charset="0"/>
                <a:ea typeface="Calibri" panose="020F0502020204030204" pitchFamily="34" charset="0"/>
              </a:rPr>
              <a:t>For I tell you, unless your righteousness exceeds that of the scribes and Pharisees, you will never enter the kingdom of heaven.”</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70631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Roxanne Groff</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a:t>
            </a:r>
            <a:r>
              <a:rPr lang="fr-FR" sz="3600" b="1" dirty="0">
                <a:latin typeface="Arial Rounded MT Bold" panose="020F0704030504030204" pitchFamily="34" charset="0"/>
                <a:ea typeface="Times New Roman" panose="02020603050405020304" pitchFamily="18" charset="0"/>
              </a:rPr>
              <a:t>Matthew 5:1-20</a:t>
            </a:r>
            <a:endParaRPr lang="en-US" sz="3600" b="1" dirty="0">
              <a:latin typeface="Arial Rounded MT Bold" panose="020F0704030504030204" pitchFamily="34" charset="0"/>
              <a:ea typeface="Times New Roman" panose="02020603050405020304" pitchFamily="18" charset="0"/>
            </a:endParaRP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2" y="5538318"/>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6D50DE6B-38F7-638A-53B1-26DFA58652B4}"/>
              </a:ext>
            </a:extLst>
          </p:cNvPr>
          <p:cNvPicPr>
            <a:picLocks noChangeAspect="1"/>
          </p:cNvPicPr>
          <p:nvPr/>
        </p:nvPicPr>
        <p:blipFill>
          <a:blip r:embed="rId3"/>
          <a:stretch>
            <a:fillRect/>
          </a:stretch>
        </p:blipFill>
        <p:spPr>
          <a:xfrm>
            <a:off x="0" y="-37212"/>
            <a:ext cx="9144000" cy="4825522"/>
          </a:xfrm>
          <a:prstGeom prst="rect">
            <a:avLst/>
          </a:prstGeom>
        </p:spPr>
      </p:pic>
    </p:spTree>
    <p:extLst>
      <p:ext uri="{BB962C8B-B14F-4D97-AF65-F5344CB8AC3E}">
        <p14:creationId xmlns:p14="http://schemas.microsoft.com/office/powerpoint/2010/main" val="237386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Merciful God…</a:t>
            </a:r>
          </a:p>
        </p:txBody>
      </p:sp>
    </p:spTree>
    <p:extLst>
      <p:ext uri="{BB962C8B-B14F-4D97-AF65-F5344CB8AC3E}">
        <p14:creationId xmlns:p14="http://schemas.microsoft.com/office/powerpoint/2010/main" val="2419500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Merciful God,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44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Receive our prayers and hold all for whom we pray in your loving arms, in the name of your son,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2" y="5102942"/>
            <a:ext cx="9144000" cy="1180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a:t>
            </a:r>
          </a:p>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OFFERTORY PRAYER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6D50DE6B-38F7-638A-53B1-26DFA58652B4}"/>
              </a:ext>
            </a:extLst>
          </p:cNvPr>
          <p:cNvPicPr>
            <a:picLocks noChangeAspect="1"/>
          </p:cNvPicPr>
          <p:nvPr/>
        </p:nvPicPr>
        <p:blipFill>
          <a:blip r:embed="rId3"/>
          <a:stretch>
            <a:fillRect/>
          </a:stretch>
        </p:blipFill>
        <p:spPr>
          <a:xfrm>
            <a:off x="0" y="-37212"/>
            <a:ext cx="9144000" cy="4825522"/>
          </a:xfrm>
          <a:prstGeom prst="rect">
            <a:avLst/>
          </a:prstGeom>
        </p:spPr>
      </p:pic>
    </p:spTree>
    <p:extLst>
      <p:ext uri="{BB962C8B-B14F-4D97-AF65-F5344CB8AC3E}">
        <p14:creationId xmlns:p14="http://schemas.microsoft.com/office/powerpoint/2010/main" val="2362120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4062972"/>
          </a:xfrm>
          <a:prstGeom prst="rect">
            <a:avLst/>
          </a:prstGeom>
        </p:spPr>
        <p:txBody>
          <a:bodyPr wrap="square">
            <a:spAutoFit/>
          </a:bodyPr>
          <a:lstStyle/>
          <a:p>
            <a:pPr marL="688975" marR="0" indent="-688975">
              <a:lnSpc>
                <a:spcPct val="107000"/>
              </a:lnSpc>
              <a:spcBef>
                <a:spcPts val="0"/>
              </a:spcBef>
              <a:spcAft>
                <a:spcPts val="0"/>
              </a:spcAft>
            </a:pPr>
            <a:r>
              <a:rPr lang="en-US" sz="3200" b="1" dirty="0">
                <a:solidFill>
                  <a:srgbClr val="000000"/>
                </a:solidFill>
                <a:latin typeface="Arial Rounded MT Bold" panose="020F0704030504030204" pitchFamily="34" charset="0"/>
                <a:ea typeface="Calibri" panose="020F0502020204030204" pitchFamily="34" charset="0"/>
              </a:rPr>
              <a:t>P:	United into one body, let us pray as Jesus taught…</a:t>
            </a:r>
          </a:p>
          <a:p>
            <a:pPr marL="688975" marR="0" indent="-688975">
              <a:lnSpc>
                <a:spcPct val="107000"/>
              </a:lnSpc>
              <a:spcBef>
                <a:spcPts val="0"/>
              </a:spcBef>
              <a:spcAft>
                <a:spcPts val="0"/>
              </a:spcAft>
            </a:pPr>
            <a:endParaRPr lang="en-US" sz="3600" b="1" dirty="0">
              <a:solidFill>
                <a:srgbClr val="000000"/>
              </a:solidFill>
              <a:latin typeface="Arial Rounded MT Bold" panose="020F0704030504030204" pitchFamily="34" charset="0"/>
              <a:ea typeface="Calibri" panose="020F0502020204030204" pitchFamily="34" charset="0"/>
            </a:endParaRPr>
          </a:p>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540596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9" y="1155032"/>
            <a:ext cx="8825501" cy="4834657"/>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Give us this day our daily bread; and forgive us our trespasses, as we forgive those who trespass against us; and lead us not into temptation, but deliver us from evil.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896357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2" y="5102942"/>
            <a:ext cx="9144000" cy="11802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6D50DE6B-38F7-638A-53B1-26DFA58652B4}"/>
              </a:ext>
            </a:extLst>
          </p:cNvPr>
          <p:cNvPicPr>
            <a:picLocks noChangeAspect="1"/>
          </p:cNvPicPr>
          <p:nvPr/>
        </p:nvPicPr>
        <p:blipFill>
          <a:blip r:embed="rId3"/>
          <a:stretch>
            <a:fillRect/>
          </a:stretch>
        </p:blipFill>
        <p:spPr>
          <a:xfrm>
            <a:off x="0" y="-37212"/>
            <a:ext cx="9144000" cy="4825522"/>
          </a:xfrm>
          <a:prstGeom prst="rect">
            <a:avLst/>
          </a:prstGeom>
        </p:spPr>
      </p:pic>
    </p:spTree>
    <p:extLst>
      <p:ext uri="{BB962C8B-B14F-4D97-AF65-F5344CB8AC3E}">
        <p14:creationId xmlns:p14="http://schemas.microsoft.com/office/powerpoint/2010/main" val="3554720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746943"/>
            <a:ext cx="7880809" cy="294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The God who faithfully brings forth justice and breaks the oppressor’s rod bless,       strengthen, and uphold you, today and always.</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B59479C-D7EC-A1D0-8FA2-FB8809AE01CC}"/>
              </a:ext>
            </a:extLst>
          </p:cNvPr>
          <p:cNvSpPr txBox="1"/>
          <p:nvPr/>
        </p:nvSpPr>
        <p:spPr>
          <a:xfrm>
            <a:off x="3490145" y="2557661"/>
            <a:ext cx="509046" cy="707886"/>
          </a:xfrm>
          <a:prstGeom prst="rect">
            <a:avLst/>
          </a:prstGeom>
          <a:noFill/>
        </p:spPr>
        <p:txBody>
          <a:bodyPr wrap="square">
            <a:spAutoFit/>
          </a:bodyPr>
          <a:lstStyle/>
          <a:p>
            <a:r>
              <a:rPr lang="en-US" sz="40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3600" dirty="0">
              <a:solidFill>
                <a:srgbClr val="C00000"/>
              </a:solidFill>
            </a:endParaRPr>
          </a:p>
        </p:txBody>
      </p:sp>
    </p:spTree>
    <p:extLst>
      <p:ext uri="{BB962C8B-B14F-4D97-AF65-F5344CB8AC3E}">
        <p14:creationId xmlns:p14="http://schemas.microsoft.com/office/powerpoint/2010/main" val="3666552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9832" y="4925961"/>
            <a:ext cx="9144000" cy="19320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SENDING SONG</a:t>
            </a:r>
          </a:p>
          <a:p>
            <a:pPr algn="ctr" defTabSz="914400" eaLnBrk="1" hangingPunct="1">
              <a:spcAft>
                <a:spcPts val="600"/>
              </a:spcAft>
            </a:pPr>
            <a:r>
              <a:rPr lang="en-US" altLang="en-US" sz="3100" b="1" dirty="0">
                <a:solidFill>
                  <a:schemeClr val="tx1">
                    <a:lumMod val="85000"/>
                    <a:lumOff val="15000"/>
                  </a:schemeClr>
                </a:solidFill>
                <a:latin typeface="Arial Rounded MT Bold" panose="020F0704030504030204" pitchFamily="34" charset="0"/>
                <a:ea typeface="+mj-ea"/>
                <a:cs typeface="+mj-cs"/>
              </a:rPr>
              <a:t>“This Little Light of Mine”</a:t>
            </a:r>
          </a:p>
          <a:p>
            <a:pPr algn="ctr" defTabSz="914400" eaLnBrk="1" hangingPunct="1">
              <a:spcAft>
                <a:spcPts val="600"/>
              </a:spcAft>
            </a:pPr>
            <a:r>
              <a:rPr lang="en-US" altLang="en-US" sz="3100" b="1" dirty="0">
                <a:solidFill>
                  <a:schemeClr val="tx1">
                    <a:lumMod val="85000"/>
                    <a:lumOff val="15000"/>
                  </a:schemeClr>
                </a:solidFill>
                <a:latin typeface="Arial Rounded MT Bold" panose="020F0704030504030204" pitchFamily="34" charset="0"/>
                <a:ea typeface="+mj-ea"/>
                <a:cs typeface="+mj-cs"/>
              </a:rPr>
              <a:t>ELW 677</a:t>
            </a:r>
          </a:p>
        </p:txBody>
      </p:sp>
      <p:pic>
        <p:nvPicPr>
          <p:cNvPr id="3" name="Picture 2">
            <a:extLst>
              <a:ext uri="{FF2B5EF4-FFF2-40B4-BE49-F238E27FC236}">
                <a16:creationId xmlns:a16="http://schemas.microsoft.com/office/drawing/2014/main" id="{6D50DE6B-38F7-638A-53B1-26DFA58652B4}"/>
              </a:ext>
            </a:extLst>
          </p:cNvPr>
          <p:cNvPicPr>
            <a:picLocks noChangeAspect="1"/>
          </p:cNvPicPr>
          <p:nvPr/>
        </p:nvPicPr>
        <p:blipFill>
          <a:blip r:embed="rId3"/>
          <a:stretch>
            <a:fillRect/>
          </a:stretch>
        </p:blipFill>
        <p:spPr>
          <a:xfrm>
            <a:off x="0" y="-37212"/>
            <a:ext cx="9144000" cy="4825522"/>
          </a:xfrm>
          <a:prstGeom prst="rect">
            <a:avLst/>
          </a:prstGeom>
        </p:spPr>
      </p:pic>
    </p:spTree>
    <p:extLst>
      <p:ext uri="{BB962C8B-B14F-4D97-AF65-F5344CB8AC3E}">
        <p14:creationId xmlns:p14="http://schemas.microsoft.com/office/powerpoint/2010/main" val="89916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127820" y="753920"/>
            <a:ext cx="8937522" cy="5973045"/>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Christ came into the world and showed us how to live, but we have failed to live by what he taught. We have not loved you with all our heart, soul, mind and strength, we have not done to others as we would have done to ourselves. Shine a light on our hearts, that we might turn from the shadows of our sin and walk in your ways.</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This Little Light of Mine           ELW 677</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DF4249-C82E-6859-7CB2-9B0F6036F13E}"/>
              </a:ext>
            </a:extLst>
          </p:cNvPr>
          <p:cNvSpPr txBox="1"/>
          <p:nvPr/>
        </p:nvSpPr>
        <p:spPr>
          <a:xfrm>
            <a:off x="1715729" y="1042243"/>
            <a:ext cx="5712542"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1	This little light of mine,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this little light of mine,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this little light of mine,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let it shine,                                                                  let it shine,                                                                let it shine.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095155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This Little Light of Mine           ELW 677</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DF4249-C82E-6859-7CB2-9B0F6036F13E}"/>
              </a:ext>
            </a:extLst>
          </p:cNvPr>
          <p:cNvSpPr txBox="1"/>
          <p:nvPr/>
        </p:nvSpPr>
        <p:spPr>
          <a:xfrm>
            <a:off x="1833716" y="1042243"/>
            <a:ext cx="5476567"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2	</a:t>
            </a:r>
            <a:r>
              <a:rPr lang="en-US" sz="3600" dirty="0" err="1">
                <a:effectLst/>
                <a:latin typeface="Arial Rounded MT Bold" panose="020F0704030504030204" pitchFamily="34" charset="0"/>
                <a:ea typeface="MS Mincho" panose="02020609040205080304" pitchFamily="49" charset="-128"/>
              </a:rPr>
              <a:t>Ev'rywhere</a:t>
            </a:r>
            <a:r>
              <a:rPr lang="en-US" sz="3600" dirty="0">
                <a:effectLst/>
                <a:latin typeface="Arial Rounded MT Bold" panose="020F0704030504030204" pitchFamily="34" charset="0"/>
                <a:ea typeface="MS Mincho" panose="02020609040205080304" pitchFamily="49" charset="-128"/>
              </a:rPr>
              <a:t> I go,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ev'rywhere</a:t>
            </a:r>
            <a:r>
              <a:rPr lang="en-US" sz="3600" dirty="0">
                <a:effectLst/>
                <a:latin typeface="Arial Rounded MT Bold" panose="020F0704030504030204" pitchFamily="34" charset="0"/>
                <a:ea typeface="MS Mincho" panose="02020609040205080304" pitchFamily="49" charset="-128"/>
              </a:rPr>
              <a:t> I go,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a:t>
            </a:r>
            <a:r>
              <a:rPr lang="en-US" sz="3600" dirty="0" err="1">
                <a:effectLst/>
                <a:latin typeface="Arial Rounded MT Bold" panose="020F0704030504030204" pitchFamily="34" charset="0"/>
                <a:ea typeface="MS Mincho" panose="02020609040205080304" pitchFamily="49" charset="-128"/>
              </a:rPr>
              <a:t>ev'rywhere</a:t>
            </a:r>
            <a:r>
              <a:rPr lang="en-US" sz="3600" dirty="0">
                <a:effectLst/>
                <a:latin typeface="Arial Rounded MT Bold" panose="020F0704030504030204" pitchFamily="34" charset="0"/>
                <a:ea typeface="MS Mincho" panose="02020609040205080304" pitchFamily="49" charset="-128"/>
              </a:rPr>
              <a:t> I go,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let it shine,                                                                 let it shine,                                                              let it shine.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130634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646331"/>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This Little Light of Mine           ELW 677</a:t>
            </a:r>
            <a:endPar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5DF4249-C82E-6859-7CB2-9B0F6036F13E}"/>
              </a:ext>
            </a:extLst>
          </p:cNvPr>
          <p:cNvSpPr txBox="1"/>
          <p:nvPr/>
        </p:nvSpPr>
        <p:spPr>
          <a:xfrm>
            <a:off x="1833716" y="1042243"/>
            <a:ext cx="5476567" cy="5078313"/>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3	Jesus gave it to me,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gave it to me,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marR="0" indent="-403225">
              <a:spcBef>
                <a:spcPts val="0"/>
              </a:spcBef>
              <a:spcAft>
                <a:spcPts val="0"/>
              </a:spcAft>
            </a:pPr>
            <a:r>
              <a:rPr lang="en-US" sz="3600" dirty="0">
                <a:effectLst/>
                <a:latin typeface="Arial Rounded MT Bold" panose="020F0704030504030204" pitchFamily="34" charset="0"/>
                <a:ea typeface="MS Mincho" panose="02020609040205080304" pitchFamily="49" charset="-128"/>
              </a:rPr>
              <a:t>	Jesus gave it to me,                                              I'm </a:t>
            </a:r>
            <a:r>
              <a:rPr lang="en-US" sz="3600" dirty="0" err="1">
                <a:effectLst/>
                <a:latin typeface="Arial Rounded MT Bold" panose="020F0704030504030204" pitchFamily="34" charset="0"/>
                <a:ea typeface="MS Mincho" panose="02020609040205080304" pitchFamily="49" charset="-128"/>
              </a:rPr>
              <a:t>goin</a:t>
            </a:r>
            <a:r>
              <a:rPr lang="en-US" sz="3600" dirty="0">
                <a:effectLst/>
                <a:latin typeface="Arial Rounded MT Bold" panose="020F0704030504030204" pitchFamily="34" charset="0"/>
                <a:ea typeface="MS Mincho" panose="02020609040205080304" pitchFamily="49" charset="-128"/>
              </a:rPr>
              <a:t>'-a let it shine,</a:t>
            </a:r>
            <a:endParaRPr lang="en-US" sz="3600" dirty="0">
              <a:effectLst/>
              <a:latin typeface="Arial Rounded MT Bold" panose="020F0704030504030204" pitchFamily="34" charset="0"/>
              <a:ea typeface="Times New Roman" panose="02020603050405020304" pitchFamily="18" charset="0"/>
            </a:endParaRPr>
          </a:p>
          <a:p>
            <a:pPr marL="403225" indent="-403225"/>
            <a:r>
              <a:rPr lang="en-US" sz="3600" dirty="0">
                <a:effectLst/>
                <a:latin typeface="Arial Rounded MT Bold" panose="020F0704030504030204" pitchFamily="34" charset="0"/>
                <a:ea typeface="MS Mincho" panose="02020609040205080304" pitchFamily="49" charset="-128"/>
              </a:rPr>
              <a:t>	let it shine,                                                              let it shine,                                                                let it shine.</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9248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Roxanne Groff</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2023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4480394"/>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Jesus came not to condemn the world, but that the world might be saved through him. By his abundant love, all your sins are forgiven, that you might walk in the light of Christ.</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0" y="5211585"/>
            <a:ext cx="9143961" cy="1286404"/>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“Come, Thou Fount of Every Blessing”</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LBW 499</a:t>
            </a:r>
            <a:endParaRPr lang="en-US" sz="3200" i="1" dirty="0">
              <a:solidFill>
                <a:srgbClr val="C00000"/>
              </a:solidFill>
              <a:latin typeface="Arial Rounded MT Bold" panose="020F0704030504030204" pitchFamily="34" charset="0"/>
              <a:ea typeface="+mn-ea"/>
            </a:endParaRPr>
          </a:p>
        </p:txBody>
      </p:sp>
      <p:pic>
        <p:nvPicPr>
          <p:cNvPr id="5" name="Picture 4">
            <a:extLst>
              <a:ext uri="{FF2B5EF4-FFF2-40B4-BE49-F238E27FC236}">
                <a16:creationId xmlns:a16="http://schemas.microsoft.com/office/drawing/2014/main" id="{69D8324C-8359-70EE-8AEB-4E0B92ED1D9E}"/>
              </a:ext>
            </a:extLst>
          </p:cNvPr>
          <p:cNvPicPr>
            <a:picLocks noChangeAspect="1"/>
          </p:cNvPicPr>
          <p:nvPr/>
        </p:nvPicPr>
        <p:blipFill>
          <a:blip r:embed="rId3"/>
          <a:stretch>
            <a:fillRect/>
          </a:stretch>
        </p:blipFill>
        <p:spPr>
          <a:xfrm>
            <a:off x="201740" y="1003213"/>
            <a:ext cx="8740520" cy="3703010"/>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Thou Fount of Every Blessing   LBW 499</a:t>
            </a:r>
          </a:p>
        </p:txBody>
      </p:sp>
      <p:sp>
        <p:nvSpPr>
          <p:cNvPr id="6" name="TextBox 5">
            <a:extLst>
              <a:ext uri="{FF2B5EF4-FFF2-40B4-BE49-F238E27FC236}">
                <a16:creationId xmlns:a16="http://schemas.microsoft.com/office/drawing/2014/main" id="{E5A20238-B1C8-E5D8-C025-9C4E93B6335D}"/>
              </a:ext>
            </a:extLst>
          </p:cNvPr>
          <p:cNvSpPr txBox="1"/>
          <p:nvPr/>
        </p:nvSpPr>
        <p:spPr>
          <a:xfrm>
            <a:off x="383458" y="1248697"/>
            <a:ext cx="8377084" cy="4524315"/>
          </a:xfrm>
          <a:prstGeom prst="rect">
            <a:avLst/>
          </a:prstGeom>
          <a:noFill/>
        </p:spPr>
        <p:txBody>
          <a:bodyPr wrap="square">
            <a:spAutoFit/>
          </a:bodyPr>
          <a:lstStyle/>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Come, thou Fount of </a:t>
            </a:r>
            <a:r>
              <a:rPr lang="en-US" sz="3600" dirty="0" err="1">
                <a:effectLst/>
                <a:latin typeface="Arial Rounded MT Bold" panose="020F0704030504030204" pitchFamily="34" charset="0"/>
                <a:ea typeface="Times New Roman" panose="02020603050405020304" pitchFamily="18" charset="0"/>
              </a:rPr>
              <a:t>ev'ry</a:t>
            </a:r>
            <a:r>
              <a:rPr lang="en-US" sz="3600" dirty="0">
                <a:effectLst/>
                <a:latin typeface="Arial Rounded MT Bold" panose="020F0704030504030204" pitchFamily="34" charset="0"/>
                <a:ea typeface="Times New Roman" panose="02020603050405020304" pitchFamily="18" charset="0"/>
              </a:rPr>
              <a:t> blessing,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tune my heart to sing thy grace;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streams of mercy, never ceasing,</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call for songs of loudest praise.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While the hope of endless glory</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fills my heart with joy and love,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teach me ever to adore thee;</a:t>
            </a:r>
          </a:p>
          <a:p>
            <a:pPr marL="403225" marR="0" indent="-403225">
              <a:spcBef>
                <a:spcPts val="0"/>
              </a:spcBef>
              <a:spcAft>
                <a:spcPts val="0"/>
              </a:spcAft>
            </a:pPr>
            <a:r>
              <a:rPr lang="en-US" sz="3600" dirty="0">
                <a:effectLst/>
                <a:latin typeface="Arial Rounded MT Bold" panose="020F0704030504030204" pitchFamily="34" charset="0"/>
                <a:ea typeface="Times New Roman" panose="02020603050405020304" pitchFamily="18" charset="0"/>
              </a:rPr>
              <a:t>	may I still thy goodness prove.</a:t>
            </a:r>
          </a:p>
        </p:txBody>
      </p:sp>
    </p:spTree>
    <p:extLst>
      <p:ext uri="{BB962C8B-B14F-4D97-AF65-F5344CB8AC3E}">
        <p14:creationId xmlns:p14="http://schemas.microsoft.com/office/powerpoint/2010/main" val="413168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Thou Fount of Every Blessing   LBW 499</a:t>
            </a:r>
          </a:p>
        </p:txBody>
      </p:sp>
      <p:sp>
        <p:nvSpPr>
          <p:cNvPr id="6" name="TextBox 5">
            <a:extLst>
              <a:ext uri="{FF2B5EF4-FFF2-40B4-BE49-F238E27FC236}">
                <a16:creationId xmlns:a16="http://schemas.microsoft.com/office/drawing/2014/main" id="{E5A20238-B1C8-E5D8-C025-9C4E93B6335D}"/>
              </a:ext>
            </a:extLst>
          </p:cNvPr>
          <p:cNvSpPr txBox="1"/>
          <p:nvPr/>
        </p:nvSpPr>
        <p:spPr>
          <a:xfrm>
            <a:off x="457200" y="1128742"/>
            <a:ext cx="8229600"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Here I raise my Ebenezer:</a:t>
            </a: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	"Hither by thy help I've come";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I hope, by thy good pleasure,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safely to arrive at home.</a:t>
            </a:r>
          </a:p>
          <a:p>
            <a:pPr marL="461963" marR="0" indent="-461963">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	Jesus sought me when a stranger,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r>
              <a:rPr lang="en-US" sz="3600" dirty="0" err="1">
                <a:effectLst/>
                <a:latin typeface="Arial Rounded MT Bold" panose="020F0704030504030204" pitchFamily="34" charset="0"/>
                <a:ea typeface="Times New Roman" panose="02020603050405020304" pitchFamily="18" charset="0"/>
              </a:rPr>
              <a:t>wand'ring</a:t>
            </a:r>
            <a:r>
              <a:rPr lang="en-US" sz="3600" dirty="0">
                <a:effectLst/>
                <a:latin typeface="Arial Rounded MT Bold" panose="020F0704030504030204" pitchFamily="34" charset="0"/>
                <a:ea typeface="Times New Roman" panose="02020603050405020304" pitchFamily="18" charset="0"/>
              </a:rPr>
              <a:t> from the fold of God;</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he, to rescue me from danger,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interposed his precious blood.</a:t>
            </a:r>
          </a:p>
        </p:txBody>
      </p:sp>
    </p:spTree>
    <p:extLst>
      <p:ext uri="{BB962C8B-B14F-4D97-AF65-F5344CB8AC3E}">
        <p14:creationId xmlns:p14="http://schemas.microsoft.com/office/powerpoint/2010/main" val="297288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84775"/>
          </a:xfrm>
          <a:prstGeom prst="rect">
            <a:avLst/>
          </a:prstGeom>
        </p:spPr>
        <p:txBody>
          <a:bodyPr wrap="square">
            <a:spAutoFit/>
          </a:bodyPr>
          <a:lstStyle/>
          <a:p>
            <a:pPr marL="166688" marR="0" lvl="0" indent="-166688"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Come, Thou Fount of Every Blessing   LBW 499</a:t>
            </a:r>
          </a:p>
        </p:txBody>
      </p:sp>
      <p:sp>
        <p:nvSpPr>
          <p:cNvPr id="6" name="TextBox 5">
            <a:extLst>
              <a:ext uri="{FF2B5EF4-FFF2-40B4-BE49-F238E27FC236}">
                <a16:creationId xmlns:a16="http://schemas.microsoft.com/office/drawing/2014/main" id="{E5A20238-B1C8-E5D8-C025-9C4E93B6335D}"/>
              </a:ext>
            </a:extLst>
          </p:cNvPr>
          <p:cNvSpPr txBox="1"/>
          <p:nvPr/>
        </p:nvSpPr>
        <p:spPr>
          <a:xfrm>
            <a:off x="206477" y="1061885"/>
            <a:ext cx="8721213"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3	Oh, to grace how great a debtor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daily I'm constrained to be;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let that grace now like a fetter</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bind my </a:t>
            </a:r>
            <a:r>
              <a:rPr lang="en-US" sz="3600" dirty="0" err="1">
                <a:effectLst/>
                <a:latin typeface="Arial Rounded MT Bold" panose="020F0704030504030204" pitchFamily="34" charset="0"/>
                <a:ea typeface="Times New Roman" panose="02020603050405020304" pitchFamily="18" charset="0"/>
              </a:rPr>
              <a:t>wand'ring</a:t>
            </a:r>
            <a:r>
              <a:rPr lang="en-US" sz="3600" dirty="0">
                <a:effectLst/>
                <a:latin typeface="Arial Rounded MT Bold" panose="020F0704030504030204" pitchFamily="34" charset="0"/>
                <a:ea typeface="Times New Roman" panose="02020603050405020304" pitchFamily="18" charset="0"/>
              </a:rPr>
              <a:t> heart to thee.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Prone to wander, Lord, I feel it;</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prone to leave the God I love.</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Here's my heart, oh, take and seal it;</a:t>
            </a:r>
          </a:p>
          <a:p>
            <a:pPr marL="461963" marR="0" indent="-461963">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seal it for thy courts above.</a:t>
            </a:r>
          </a:p>
        </p:txBody>
      </p:sp>
    </p:spTree>
    <p:extLst>
      <p:ext uri="{BB962C8B-B14F-4D97-AF65-F5344CB8AC3E}">
        <p14:creationId xmlns:p14="http://schemas.microsoft.com/office/powerpoint/2010/main" val="42867591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4931</TotalTime>
  <Words>2765</Words>
  <Application>Microsoft Office PowerPoint</Application>
  <PresentationFormat>On-screen Show (4:3)</PresentationFormat>
  <Paragraphs>213</Paragraphs>
  <Slides>43</Slides>
  <Notes>27</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Arial Rounded MT Bold</vt:lpstr>
      <vt:lpstr>Calibri</vt:lpstr>
      <vt:lpstr>Calibri Light</vt:lpstr>
      <vt:lpstr>Symbol</vt:lpstr>
      <vt:lpstr>Times New Roman</vt:lpstr>
      <vt:lpstr>Office Theme</vt:lpstr>
      <vt:lpstr>Trinity Evangelical Lutheran Church January 22, 2023</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128</cp:revision>
  <dcterms:created xsi:type="dcterms:W3CDTF">2016-05-14T21:20:37Z</dcterms:created>
  <dcterms:modified xsi:type="dcterms:W3CDTF">2023-01-21T00:53:38Z</dcterms:modified>
</cp:coreProperties>
</file>