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79" r:id="rId7"/>
    <p:sldId id="309" r:id="rId8"/>
    <p:sldId id="306" r:id="rId9"/>
    <p:sldId id="307" r:id="rId10"/>
    <p:sldId id="304" r:id="rId11"/>
    <p:sldId id="277" r:id="rId12"/>
    <p:sldId id="310" r:id="rId13"/>
    <p:sldId id="311" r:id="rId14"/>
    <p:sldId id="261" r:id="rId15"/>
    <p:sldId id="296" r:id="rId16"/>
    <p:sldId id="297" r:id="rId17"/>
    <p:sldId id="303" r:id="rId18"/>
    <p:sldId id="292" r:id="rId19"/>
    <p:sldId id="293" r:id="rId20"/>
    <p:sldId id="294" r:id="rId21"/>
    <p:sldId id="295" r:id="rId22"/>
    <p:sldId id="268" r:id="rId23"/>
    <p:sldId id="266" r:id="rId24"/>
    <p:sldId id="298" r:id="rId25"/>
    <p:sldId id="299" r:id="rId26"/>
    <p:sldId id="300" r:id="rId27"/>
    <p:sldId id="302" r:id="rId28"/>
    <p:sldId id="269" r:id="rId29"/>
    <p:sldId id="267" r:id="rId30"/>
    <p:sldId id="271" r:id="rId31"/>
    <p:sldId id="270" r:id="rId32"/>
    <p:sldId id="27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32" userDrawn="1">
          <p15:clr>
            <a:srgbClr val="A4A3A4"/>
          </p15:clr>
        </p15:guide>
        <p15:guide id="2" pos="52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50" d="100"/>
          <a:sy n="50" d="100"/>
        </p:scale>
        <p:origin x="-2344" y="-552"/>
      </p:cViewPr>
      <p:guideLst>
        <p:guide orient="horz" pos="4032"/>
        <p:guide pos="52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85CB4-62D9-8241-A82A-942F07C9739A}" type="datetimeFigureOut">
              <a:rPr lang="en-US" smtClean="0"/>
              <a:pPr/>
              <a:t>4/20/16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99274-BB26-AB44-B3CC-CAC7D66204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378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7EEDE-3694-D343-A2ED-4C0F461BE164}" type="datetimeFigureOut">
              <a:rPr lang="en-US" smtClean="0"/>
              <a:pPr/>
              <a:t>4/20/16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D4B58-C3DF-6A45-8EA4-EAAE7559F6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434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F1BD7F2C-93C9-AC42-B73A-A1A910261C07}" type="datetime1">
              <a:rPr lang="en-US" smtClean="0"/>
              <a:pPr algn="l" eaLnBrk="1" latinLnBrk="0" hangingPunct="1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C8ED-C3DD-5244-AC9A-E25786BFB4F5}" type="datetime1">
              <a:rPr lang="en-US" smtClean="0"/>
              <a:pPr/>
              <a:t>4/20/16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3BF532F0-7407-C347-92C2-17D787F73154}" type="datetime1">
              <a:rPr lang="en-US" smtClean="0"/>
              <a:pPr algn="l" eaLnBrk="1" latinLnBrk="0" hangingPunct="1"/>
              <a:t>4/20/16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pPr algn="l" eaLnBrk="1" latinLnBrk="0" hangingPunct="1"/>
            <a:fld id="{D4F1030D-D727-7D48-86AC-EEBAB526D38C}" type="datetime1">
              <a:rPr lang="en-US" smtClean="0"/>
              <a:pPr algn="l" eaLnBrk="1" latinLnBrk="0" hangingPunct="1"/>
              <a:t>4/20/16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pPr algn="l" eaLnBrk="1" latinLnBrk="0" hangingPunct="1"/>
            <a:fld id="{9B5A8174-675C-2848-A1EC-75DE8973C987}" type="datetime1">
              <a:rPr lang="en-US" smtClean="0"/>
              <a:pPr algn="l" eaLnBrk="1" latinLnBrk="0" hangingPunct="1"/>
              <a:t>4/20/16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pPr algn="l" eaLnBrk="1" latinLnBrk="0" hangingPunct="1"/>
            <a:fld id="{9B5A8174-675C-2848-A1EC-75DE8973C987}" type="datetime1">
              <a:rPr lang="en-US" smtClean="0"/>
              <a:pPr algn="l" eaLnBrk="1" latinLnBrk="0" hangingPunct="1"/>
              <a:t>4/20/16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D4D5-0DBF-4F4C-B353-38D7BBDA5911}" type="datetime1">
              <a:rPr lang="en-US" smtClean="0"/>
              <a:pPr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E0E5-D390-5840-94D8-17E328F91128}" type="datetime1">
              <a:rPr lang="en-US" smtClean="0"/>
              <a:pPr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CEA7C-DD17-3E4C-9726-EE678CC3B1F4}" type="datetime1">
              <a:rPr lang="en-US" smtClean="0"/>
              <a:pPr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5FFFE003-FAFF-9448-AA8A-AB47683400B5}" type="datetime1">
              <a:rPr lang="en-US" smtClean="0"/>
              <a:pPr algn="l" eaLnBrk="1" latinLnBrk="0" hangingPunct="1"/>
              <a:t>4/20/16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F2C43-B3AB-6040-B830-2FA4839A570C}" type="datetime1">
              <a:rPr lang="en-US" smtClean="0"/>
              <a:pPr/>
              <a:t>4/20/16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543B1-C7E3-104A-811F-E6582EA69A39}" type="datetime1">
              <a:rPr lang="en-US" smtClean="0"/>
              <a:pPr/>
              <a:t>4/20/16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9B5A8174-675C-2848-A1EC-75DE8973C987}" type="datetime1">
              <a:rPr lang="en-US" smtClean="0"/>
              <a:pPr algn="l" eaLnBrk="1" latinLnBrk="0" hangingPunct="1"/>
              <a:t>4/20/16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9B5A8174-675C-2848-A1EC-75DE8973C987}" type="datetime1">
              <a:rPr lang="en-US" smtClean="0"/>
              <a:pPr algn="l" eaLnBrk="1" latinLnBrk="0" hangingPunct="1"/>
              <a:t>4/20/16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9B5A8174-675C-2848-A1EC-75DE8973C987}" type="datetime1">
              <a:rPr lang="en-US" smtClean="0"/>
              <a:pPr algn="l" eaLnBrk="1" latinLnBrk="0" hangingPunct="1"/>
              <a:t>4/20/16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D2E9-A6A5-C14C-81EF-8FFEDC310C33}" type="datetime1">
              <a:rPr lang="en-US" smtClean="0"/>
              <a:pPr/>
              <a:t>4/20/16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algn="l" eaLnBrk="1" latinLnBrk="0" hangingPunct="1"/>
            <a:fld id="{9B5A8174-675C-2848-A1EC-75DE8973C987}" type="datetime1">
              <a:rPr lang="en-US" smtClean="0"/>
              <a:pPr algn="l" eaLnBrk="1" latinLnBrk="0" hangingPunct="1"/>
              <a:t>4/20/16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8C592886-E571-45D5-8B56-343DC94F8FA6}" type="slidenum">
              <a:rPr lang="en-US" smtClean="0"/>
              <a:pPr/>
              <a:t>‹#›</a:t>
            </a:fld>
            <a:endParaRPr lang="en-US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udithsmith@cox.net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tfdlf@cox.net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Glenhurst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Annual HOA Meeting</a:t>
            </a:r>
          </a:p>
          <a:p>
            <a:r>
              <a:rPr lang="en-US" dirty="0" smtClean="0"/>
              <a:t>February 16</a:t>
            </a:r>
            <a:r>
              <a:rPr lang="en-US" baseline="30000" dirty="0" smtClean="0"/>
              <a:t>th</a:t>
            </a:r>
            <a:r>
              <a:rPr lang="en-US" dirty="0" smtClean="0"/>
              <a:t>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71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</a:t>
            </a:r>
            <a:r>
              <a:rPr lang="en-US" dirty="0" smtClean="0"/>
              <a:t>Improvements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During 2016, the Capital Improvements Committee will be concentrating </a:t>
            </a:r>
            <a:r>
              <a:rPr lang="en-US" dirty="0" smtClean="0"/>
              <a:t>on Area </a:t>
            </a:r>
            <a:r>
              <a:rPr lang="en-US" dirty="0"/>
              <a:t>C of the Master Plan for Glenhurst.  This will include getting ready </a:t>
            </a:r>
            <a:r>
              <a:rPr lang="en-US" dirty="0" smtClean="0"/>
              <a:t>to go out </a:t>
            </a:r>
            <a:r>
              <a:rPr lang="en-US" dirty="0"/>
              <a:t>for bid to construct a new sidewalk, a gazebo, possible picnic </a:t>
            </a:r>
            <a:r>
              <a:rPr lang="en-US" dirty="0" smtClean="0"/>
              <a:t>tables and </a:t>
            </a:r>
            <a:r>
              <a:rPr lang="en-US" dirty="0"/>
              <a:t>grills, new trees, irrigation system for grass and trees.  We want to </a:t>
            </a:r>
            <a:r>
              <a:rPr lang="en-US" dirty="0" smtClean="0"/>
              <a:t>be ready </a:t>
            </a:r>
            <a:r>
              <a:rPr lang="en-US" dirty="0"/>
              <a:t>to go out for bid later this year once the developer donates the </a:t>
            </a:r>
            <a:r>
              <a:rPr lang="en-US" dirty="0" smtClean="0"/>
              <a:t>lot next </a:t>
            </a:r>
            <a:r>
              <a:rPr lang="en-US" dirty="0"/>
              <a:t>to our existing picnic area.  We want this area to be the focal </a:t>
            </a:r>
            <a:r>
              <a:rPr lang="en-US" dirty="0" smtClean="0"/>
              <a:t>point of </a:t>
            </a:r>
            <a:r>
              <a:rPr lang="en-US" dirty="0"/>
              <a:t>our common areas in Glenhurst.  </a:t>
            </a:r>
          </a:p>
          <a:p>
            <a:r>
              <a:rPr lang="en-US" dirty="0"/>
              <a:t>In the years to come, we will be working on other areas of the master </a:t>
            </a:r>
            <a:r>
              <a:rPr lang="en-US" dirty="0" smtClean="0"/>
              <a:t>plan that </a:t>
            </a:r>
            <a:r>
              <a:rPr lang="en-US" dirty="0"/>
              <a:t>was presented during the 2015 Annual Meeting.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10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70863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76200"/>
            <a:ext cx="7583487" cy="1044388"/>
          </a:xfrm>
        </p:spPr>
        <p:txBody>
          <a:bodyPr/>
          <a:lstStyle/>
          <a:p>
            <a:r>
              <a:rPr lang="en-US" dirty="0" smtClean="0"/>
              <a:t>Capital Improvements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11</a:t>
            </a:fld>
            <a:endParaRPr kumimoji="0"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56" y="1143000"/>
            <a:ext cx="8079122" cy="50536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2151" y="4622800"/>
            <a:ext cx="3371850" cy="1555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3450" y="3962400"/>
            <a:ext cx="1860551" cy="1708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60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76200"/>
            <a:ext cx="7583487" cy="1044388"/>
          </a:xfrm>
        </p:spPr>
        <p:txBody>
          <a:bodyPr/>
          <a:lstStyle/>
          <a:p>
            <a:r>
              <a:rPr lang="en-US" dirty="0" smtClean="0"/>
              <a:t>Capital Improvements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12</a:t>
            </a:fld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100710"/>
            <a:ext cx="5423251" cy="518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20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76200"/>
            <a:ext cx="7583487" cy="1044388"/>
          </a:xfrm>
        </p:spPr>
        <p:txBody>
          <a:bodyPr/>
          <a:lstStyle/>
          <a:p>
            <a:r>
              <a:rPr lang="en-US" dirty="0" smtClean="0"/>
              <a:t>Capital Improvements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13</a:t>
            </a:fld>
            <a:endParaRPr kumimoji="0"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097397"/>
            <a:ext cx="4700587" cy="524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9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24000"/>
            <a:ext cx="7583487" cy="4208930"/>
          </a:xfrm>
        </p:spPr>
        <p:txBody>
          <a:bodyPr/>
          <a:lstStyle/>
          <a:p>
            <a:r>
              <a:rPr lang="en-US" dirty="0" smtClean="0"/>
              <a:t>Covenants</a:t>
            </a:r>
          </a:p>
          <a:p>
            <a:r>
              <a:rPr lang="en-US" dirty="0" smtClean="0"/>
              <a:t>Directory</a:t>
            </a:r>
          </a:p>
          <a:p>
            <a:r>
              <a:rPr lang="en-US" dirty="0" smtClean="0"/>
              <a:t>Landscape</a:t>
            </a:r>
            <a:endParaRPr lang="en-US" dirty="0"/>
          </a:p>
          <a:p>
            <a:r>
              <a:rPr lang="en-US" dirty="0" smtClean="0"/>
              <a:t>Security </a:t>
            </a:r>
            <a:r>
              <a:rPr lang="en-US" dirty="0"/>
              <a:t>Patrol</a:t>
            </a:r>
          </a:p>
          <a:p>
            <a:r>
              <a:rPr lang="en-US" dirty="0" smtClean="0"/>
              <a:t>Social</a:t>
            </a:r>
            <a:endParaRPr lang="en-US" dirty="0"/>
          </a:p>
          <a:p>
            <a:r>
              <a:rPr lang="en-US" dirty="0" smtClean="0"/>
              <a:t>Web Page</a:t>
            </a:r>
          </a:p>
          <a:p>
            <a:r>
              <a:rPr lang="en-US" dirty="0" smtClean="0"/>
              <a:t>Welcoming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592886-E571-45D5-8B56-343DC94F8FA6}" type="slidenum">
              <a:rPr kumimoji="0" lang="en-US" smtClean="0"/>
              <a:pPr/>
              <a:t>14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16418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82270"/>
            <a:ext cx="7583487" cy="4208930"/>
          </a:xfrm>
        </p:spPr>
        <p:txBody>
          <a:bodyPr>
            <a:normAutofit/>
          </a:bodyPr>
          <a:lstStyle/>
          <a:p>
            <a:r>
              <a:rPr lang="en-US" dirty="0" smtClean="0"/>
              <a:t>Members</a:t>
            </a:r>
            <a:r>
              <a:rPr lang="en-US" dirty="0"/>
              <a:t>: </a:t>
            </a:r>
            <a:r>
              <a:rPr lang="en-US" dirty="0" smtClean="0"/>
              <a:t>Judy Johnson</a:t>
            </a:r>
            <a:r>
              <a:rPr lang="en-US" dirty="0"/>
              <a:t>, C</a:t>
            </a:r>
            <a:r>
              <a:rPr lang="en-US" dirty="0" smtClean="0"/>
              <a:t>hair</a:t>
            </a:r>
            <a:r>
              <a:rPr lang="en-US" dirty="0"/>
              <a:t>; </a:t>
            </a:r>
            <a:r>
              <a:rPr lang="en-US" dirty="0" smtClean="0"/>
              <a:t>Jerry Duncan</a:t>
            </a:r>
            <a:r>
              <a:rPr lang="en-US" dirty="0"/>
              <a:t>; </a:t>
            </a:r>
            <a:r>
              <a:rPr lang="en-US" dirty="0" smtClean="0"/>
              <a:t>Lonnie Eggleston</a:t>
            </a:r>
            <a:endParaRPr lang="en-US" dirty="0"/>
          </a:p>
          <a:p>
            <a:r>
              <a:rPr lang="en-US" dirty="0" smtClean="0"/>
              <a:t>Sent 77 </a:t>
            </a:r>
            <a:r>
              <a:rPr lang="en-US" dirty="0"/>
              <a:t>letters </a:t>
            </a:r>
            <a:r>
              <a:rPr lang="en-US" dirty="0" smtClean="0"/>
              <a:t>during 2015 pertaining to 54 violations</a:t>
            </a:r>
            <a:endParaRPr lang="en-US" dirty="0"/>
          </a:p>
          <a:p>
            <a:r>
              <a:rPr lang="en-US" dirty="0" smtClean="0"/>
              <a:t>Overall</a:t>
            </a:r>
            <a:r>
              <a:rPr lang="en-US" dirty="0"/>
              <a:t>, </a:t>
            </a:r>
            <a:r>
              <a:rPr lang="en-US" dirty="0" smtClean="0"/>
              <a:t>36 </a:t>
            </a:r>
            <a:r>
              <a:rPr lang="en-US" dirty="0"/>
              <a:t>of the violations </a:t>
            </a:r>
            <a:r>
              <a:rPr lang="en-US" dirty="0" smtClean="0"/>
              <a:t>(67%) </a:t>
            </a:r>
            <a:r>
              <a:rPr lang="en-US" dirty="0"/>
              <a:t>were corrected. </a:t>
            </a:r>
            <a:r>
              <a:rPr lang="en-US" dirty="0" smtClean="0"/>
              <a:t>The </a:t>
            </a:r>
            <a:r>
              <a:rPr lang="en-US" dirty="0"/>
              <a:t>letters are </a:t>
            </a:r>
            <a:r>
              <a:rPr lang="en-US" dirty="0" smtClean="0"/>
              <a:t>effective.</a:t>
            </a:r>
            <a:endParaRPr lang="en-US" dirty="0"/>
          </a:p>
          <a:p>
            <a:r>
              <a:rPr lang="en-US" dirty="0" smtClean="0"/>
              <a:t>Habitual </a:t>
            </a:r>
            <a:r>
              <a:rPr lang="en-US" dirty="0"/>
              <a:t>offenders = 7 </a:t>
            </a:r>
            <a:r>
              <a:rPr lang="en-US" dirty="0" smtClean="0"/>
              <a:t>(yard maintenance (1), trash cans </a:t>
            </a:r>
            <a:r>
              <a:rPr lang="en-US" dirty="0"/>
              <a:t>(3), satellite </a:t>
            </a:r>
            <a:r>
              <a:rPr lang="en-US" dirty="0" smtClean="0"/>
              <a:t>dish (1), BB goals (2)). Satellite dish and BB goal violations were forwarded to the HOA Board for action.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15</a:t>
            </a:fld>
            <a:endParaRPr kumimoji="0"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Covenants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809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Covenants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06070"/>
            <a:ext cx="7583487" cy="420893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en-US" dirty="0" smtClean="0"/>
              <a:t>Breakdown of covenant violations</a:t>
            </a:r>
          </a:p>
          <a:p>
            <a:pPr marL="0">
              <a:spcBef>
                <a:spcPts val="0"/>
              </a:spcBef>
            </a:pPr>
            <a:endParaRPr lang="en-US" dirty="0" smtClean="0"/>
          </a:p>
          <a:p>
            <a:pPr marL="577850" lvl="2">
              <a:spcBef>
                <a:spcPts val="0"/>
              </a:spcBef>
            </a:pPr>
            <a:r>
              <a:rPr lang="en-US" sz="2000" dirty="0" smtClean="0"/>
              <a:t>Landscaping/trees                                 	           6</a:t>
            </a:r>
          </a:p>
          <a:p>
            <a:pPr marL="577850" lvl="2">
              <a:spcBef>
                <a:spcPts val="0"/>
              </a:spcBef>
            </a:pPr>
            <a:r>
              <a:rPr lang="en-US" sz="2000" dirty="0" smtClean="0"/>
              <a:t>Yard maintenance                                 	          19</a:t>
            </a:r>
          </a:p>
          <a:p>
            <a:pPr marL="577850" lvl="2">
              <a:spcBef>
                <a:spcPts val="0"/>
              </a:spcBef>
            </a:pPr>
            <a:r>
              <a:rPr lang="en-US" sz="2000" dirty="0" smtClean="0"/>
              <a:t>Trash cans                                             	          20</a:t>
            </a:r>
          </a:p>
          <a:p>
            <a:pPr marL="577850" lvl="2">
              <a:spcBef>
                <a:spcPts val="0"/>
              </a:spcBef>
            </a:pPr>
            <a:r>
              <a:rPr lang="en-US" sz="2000" dirty="0" smtClean="0"/>
              <a:t>Satellite dishes                        			2</a:t>
            </a:r>
          </a:p>
          <a:p>
            <a:pPr marL="577850" lvl="2">
              <a:spcBef>
                <a:spcPts val="0"/>
              </a:spcBef>
            </a:pPr>
            <a:r>
              <a:rPr lang="en-US" sz="2000" dirty="0" smtClean="0"/>
              <a:t>Property repairs           			            1</a:t>
            </a:r>
          </a:p>
          <a:p>
            <a:pPr marL="577850" lvl="2">
              <a:spcBef>
                <a:spcPts val="0"/>
              </a:spcBef>
            </a:pPr>
            <a:r>
              <a:rPr lang="en-US" sz="2000" dirty="0" smtClean="0"/>
              <a:t>Trailers                                			2</a:t>
            </a:r>
          </a:p>
          <a:p>
            <a:pPr marL="577850" lvl="2">
              <a:spcBef>
                <a:spcPts val="0"/>
              </a:spcBef>
            </a:pPr>
            <a:r>
              <a:rPr lang="en-US" sz="2000" dirty="0" smtClean="0"/>
              <a:t>BB goals                              	  		4</a:t>
            </a:r>
          </a:p>
          <a:p>
            <a:pPr marL="577850" lvl="2">
              <a:spcBef>
                <a:spcPts val="0"/>
              </a:spcBef>
            </a:pPr>
            <a:endParaRPr lang="nl-NL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16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10387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82270"/>
            <a:ext cx="7583487" cy="4208930"/>
          </a:xfrm>
        </p:spPr>
        <p:txBody>
          <a:bodyPr>
            <a:normAutofit/>
          </a:bodyPr>
          <a:lstStyle/>
          <a:p>
            <a:r>
              <a:rPr lang="en-US" dirty="0" smtClean="0"/>
              <a:t>Inputs received from HOA Management Company</a:t>
            </a:r>
          </a:p>
          <a:p>
            <a:r>
              <a:rPr lang="en-US" dirty="0" smtClean="0"/>
              <a:t>Plan is to release a new Glenhurst Directory in 2016</a:t>
            </a:r>
          </a:p>
          <a:p>
            <a:r>
              <a:rPr lang="en-US" dirty="0" smtClean="0"/>
              <a:t>Opt Out is available</a:t>
            </a:r>
          </a:p>
          <a:p>
            <a:r>
              <a:rPr lang="en-US" dirty="0" smtClean="0"/>
              <a:t>Directory Contains</a:t>
            </a:r>
          </a:p>
          <a:p>
            <a:pPr lvl="1"/>
            <a:r>
              <a:rPr lang="en-US" dirty="0" smtClean="0"/>
              <a:t>Name</a:t>
            </a:r>
          </a:p>
          <a:p>
            <a:pPr lvl="1"/>
            <a:r>
              <a:rPr lang="en-US" dirty="0" smtClean="0"/>
              <a:t>Address</a:t>
            </a:r>
          </a:p>
          <a:p>
            <a:pPr lvl="1"/>
            <a:r>
              <a:rPr lang="en-US" dirty="0" smtClean="0"/>
              <a:t>Phone Number</a:t>
            </a:r>
          </a:p>
          <a:p>
            <a:r>
              <a:rPr lang="en-US" dirty="0" smtClean="0"/>
              <a:t>382 Active Members in the Directory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17</a:t>
            </a:fld>
            <a:endParaRPr kumimoji="0"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Directory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506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193" y="381000"/>
            <a:ext cx="7583487" cy="1044388"/>
          </a:xfrm>
        </p:spPr>
        <p:txBody>
          <a:bodyPr>
            <a:normAutofit/>
          </a:bodyPr>
          <a:lstStyle/>
          <a:p>
            <a:r>
              <a:rPr lang="en-US" dirty="0" smtClean="0"/>
              <a:t>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193" y="1501588"/>
            <a:ext cx="7583487" cy="50074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b="1" u="sng" dirty="0"/>
              <a:t>LANDSCAPE EXPENSE</a:t>
            </a:r>
            <a:r>
              <a:rPr lang="en-US" sz="2800" dirty="0"/>
              <a:t>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900" dirty="0" smtClean="0"/>
              <a:t>(</a:t>
            </a:r>
            <a:r>
              <a:rPr lang="en-US" dirty="0"/>
              <a:t>Common Ground Maintenance /Weed Control &amp; Fertilization</a:t>
            </a:r>
            <a:r>
              <a:rPr lang="en-US" sz="1900" dirty="0"/>
              <a:t>)</a:t>
            </a:r>
          </a:p>
          <a:p>
            <a:r>
              <a:rPr lang="en-US" dirty="0"/>
              <a:t>Maintenance duties divided: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/>
              <a:t>Landscape </a:t>
            </a:r>
            <a:r>
              <a:rPr lang="en-US" b="1" u="sng" dirty="0"/>
              <a:t>Partners </a:t>
            </a:r>
            <a:r>
              <a:rPr lang="en-US" b="1" dirty="0"/>
              <a:t> (</a:t>
            </a:r>
            <a:r>
              <a:rPr lang="en-US" dirty="0"/>
              <a:t>2 year </a:t>
            </a:r>
            <a:r>
              <a:rPr lang="en-US" dirty="0" smtClean="0"/>
              <a:t>/ mowing</a:t>
            </a:r>
            <a:r>
              <a:rPr lang="en-US" dirty="0"/>
              <a:t>, </a:t>
            </a:r>
            <a:r>
              <a:rPr lang="en-US" dirty="0" smtClean="0"/>
              <a:t>edging, trimming)</a:t>
            </a:r>
            <a:br>
              <a:rPr lang="en-US" dirty="0" smtClean="0"/>
            </a:br>
            <a:r>
              <a:rPr lang="en-US" b="1" u="sng" dirty="0" smtClean="0"/>
              <a:t>Don’s </a:t>
            </a:r>
            <a:r>
              <a:rPr lang="en-US" b="1" u="sng" dirty="0"/>
              <a:t>Pest </a:t>
            </a:r>
            <a:r>
              <a:rPr lang="en-US" b="1" u="sng" dirty="0" smtClean="0"/>
              <a:t>&amp; </a:t>
            </a:r>
            <a:r>
              <a:rPr lang="en-US" b="1" u="sng" dirty="0"/>
              <a:t>Weed Control </a:t>
            </a:r>
            <a:r>
              <a:rPr lang="en-US" b="1" dirty="0"/>
              <a:t> </a:t>
            </a:r>
            <a:r>
              <a:rPr lang="en-US" b="1" dirty="0" smtClean="0"/>
              <a:t>(</a:t>
            </a:r>
            <a:r>
              <a:rPr lang="en-US" dirty="0" smtClean="0"/>
              <a:t>weed </a:t>
            </a:r>
            <a:r>
              <a:rPr lang="en-US" dirty="0"/>
              <a:t>control and </a:t>
            </a:r>
            <a:r>
              <a:rPr lang="en-US" dirty="0" smtClean="0"/>
              <a:t>fertilization)</a:t>
            </a:r>
          </a:p>
          <a:p>
            <a:r>
              <a:rPr lang="en-US" dirty="0" smtClean="0"/>
              <a:t>New for 2016:</a:t>
            </a:r>
            <a:br>
              <a:rPr lang="en-US" dirty="0" smtClean="0"/>
            </a:br>
            <a:r>
              <a:rPr lang="en-US" dirty="0" smtClean="0"/>
              <a:t>Maintenance for all 3 entrance beds and median beds</a:t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 err="1" smtClean="0"/>
              <a:t>Glenhurst</a:t>
            </a:r>
            <a:r>
              <a:rPr lang="en-US" dirty="0" smtClean="0"/>
              <a:t> Blvd and 118</a:t>
            </a:r>
            <a:r>
              <a:rPr lang="en-US" baseline="30000" dirty="0" smtClean="0"/>
              <a:t>th</a:t>
            </a:r>
            <a:r>
              <a:rPr lang="en-US" dirty="0" smtClean="0"/>
              <a:t> street separated from common ground maintenance.</a:t>
            </a:r>
          </a:p>
          <a:p>
            <a:r>
              <a:rPr lang="en-US" b="1" u="sng" dirty="0" smtClean="0"/>
              <a:t>Nature’s Way Landscaping</a:t>
            </a:r>
            <a:r>
              <a:rPr lang="en-US" dirty="0" smtClean="0"/>
              <a:t> contracted in 2016 for all bed maintenance to include: trimming, fertilization, weeding, addition of soil/amendments, and spring and fall bedding plants/color. </a:t>
            </a:r>
          </a:p>
          <a:p>
            <a:r>
              <a:rPr lang="en-US" dirty="0" smtClean="0"/>
              <a:t>Summer of 2015 sod was added on the northwest side of the pond to try to cover bare areas.  A permanent solution will take some major dirt work to cover all the rock ledges on that portion of the pond.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244475"/>
            <a:ext cx="493059" cy="365125"/>
          </a:xfrm>
        </p:spPr>
        <p:txBody>
          <a:bodyPr>
            <a:normAutofit/>
          </a:bodyPr>
          <a:lstStyle/>
          <a:p>
            <a:fld id="{8C592886-E571-45D5-8B56-343DC94F8FA6}" type="slidenum">
              <a:rPr kumimoji="0" lang="en-US" smtClean="0"/>
              <a:pPr/>
              <a:t>18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17930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1000"/>
            <a:ext cx="7583487" cy="1044388"/>
          </a:xfrm>
        </p:spPr>
        <p:txBody>
          <a:bodyPr>
            <a:normAutofit/>
          </a:bodyPr>
          <a:lstStyle/>
          <a:p>
            <a:r>
              <a:rPr lang="en-US" dirty="0" smtClean="0"/>
              <a:t>Landscape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263" y="1506070"/>
            <a:ext cx="7583487" cy="42089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u="sng" dirty="0"/>
              <a:t>IRRIGATION / SPRINKLER EXPENSE</a:t>
            </a:r>
            <a:r>
              <a:rPr lang="en-US" sz="2600" b="1" dirty="0"/>
              <a:t>:</a:t>
            </a:r>
          </a:p>
          <a:p>
            <a:r>
              <a:rPr lang="en-US" dirty="0"/>
              <a:t>Routine maintenance as necessary for broken lines, valves, etc.</a:t>
            </a:r>
          </a:p>
          <a:p>
            <a:r>
              <a:rPr lang="en-US" dirty="0" smtClean="0"/>
              <a:t>Drip water system added on west side of </a:t>
            </a:r>
            <a:r>
              <a:rPr lang="en-US" dirty="0" err="1" smtClean="0"/>
              <a:t>Glenhurst</a:t>
            </a:r>
            <a:r>
              <a:rPr lang="en-US" dirty="0" smtClean="0"/>
              <a:t> Blvd., south of the Library sidewalk to </a:t>
            </a:r>
            <a:r>
              <a:rPr lang="en-US" dirty="0" err="1" smtClean="0"/>
              <a:t>maintance</a:t>
            </a:r>
            <a:r>
              <a:rPr lang="en-US" dirty="0" smtClean="0"/>
              <a:t> new landscaping.</a:t>
            </a:r>
            <a:endParaRPr lang="en-US" dirty="0"/>
          </a:p>
          <a:p>
            <a:r>
              <a:rPr lang="en-US" dirty="0" smtClean="0"/>
              <a:t>2016 </a:t>
            </a:r>
            <a:r>
              <a:rPr lang="en-US" dirty="0"/>
              <a:t>proposed additional </a:t>
            </a:r>
            <a:r>
              <a:rPr lang="en-US" dirty="0" smtClean="0"/>
              <a:t>improvements:</a:t>
            </a:r>
            <a:br>
              <a:rPr lang="en-US" dirty="0" smtClean="0"/>
            </a:br>
            <a:r>
              <a:rPr lang="en-US" dirty="0" smtClean="0"/>
              <a:t>Re-work the 118</a:t>
            </a:r>
            <a:r>
              <a:rPr lang="en-US" baseline="30000" dirty="0" smtClean="0"/>
              <a:t>th</a:t>
            </a:r>
            <a:r>
              <a:rPr lang="en-US" dirty="0" smtClean="0"/>
              <a:t> entrance system to improve performance and increase water pressure in system.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Inventory existing sprinkler heads and adjust, add, and replace heads as necessary to improve efficiency of system.</a:t>
            </a:r>
          </a:p>
          <a:p>
            <a:r>
              <a:rPr lang="en-US" dirty="0" smtClean="0"/>
              <a:t>Pond Pump had to be replaced in August of2015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244475"/>
            <a:ext cx="493059" cy="365125"/>
          </a:xfrm>
        </p:spPr>
        <p:txBody>
          <a:bodyPr>
            <a:normAutofit/>
          </a:bodyPr>
          <a:lstStyle/>
          <a:p>
            <a:fld id="{8C592886-E571-45D5-8B56-343DC94F8FA6}" type="slidenum">
              <a:rPr kumimoji="0" lang="en-US" smtClean="0"/>
              <a:pPr/>
              <a:t>19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28502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82270"/>
            <a:ext cx="7583487" cy="420893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Opening Remarks</a:t>
            </a:r>
          </a:p>
          <a:p>
            <a:r>
              <a:rPr lang="en-US" dirty="0" smtClean="0"/>
              <a:t>Board Members</a:t>
            </a:r>
          </a:p>
          <a:p>
            <a:r>
              <a:rPr lang="en-US" dirty="0" smtClean="0"/>
              <a:t>Committee Members</a:t>
            </a:r>
          </a:p>
          <a:p>
            <a:r>
              <a:rPr lang="en-US" dirty="0" smtClean="0"/>
              <a:t>Treasury Report</a:t>
            </a:r>
          </a:p>
          <a:p>
            <a:r>
              <a:rPr lang="en-US" dirty="0" smtClean="0"/>
              <a:t>Capital Improvements Presentation</a:t>
            </a:r>
          </a:p>
          <a:p>
            <a:r>
              <a:rPr lang="en-US" dirty="0" smtClean="0"/>
              <a:t>Committee Reports</a:t>
            </a:r>
          </a:p>
          <a:p>
            <a:r>
              <a:rPr lang="en-US" dirty="0"/>
              <a:t>Elections</a:t>
            </a:r>
          </a:p>
          <a:p>
            <a:r>
              <a:rPr lang="en-US" dirty="0" smtClean="0"/>
              <a:t>Questions &amp; Answers</a:t>
            </a:r>
          </a:p>
          <a:p>
            <a:r>
              <a:rPr lang="en-US" dirty="0" smtClean="0"/>
              <a:t>Closing Remarks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592886-E571-45D5-8B56-343DC94F8FA6}" type="slidenum">
              <a:rPr kumimoji="0" lang="en-US" smtClean="0"/>
              <a:pPr/>
              <a:t>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122325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1000"/>
            <a:ext cx="7583487" cy="1044388"/>
          </a:xfrm>
        </p:spPr>
        <p:txBody>
          <a:bodyPr>
            <a:normAutofit/>
          </a:bodyPr>
          <a:lstStyle/>
          <a:p>
            <a:r>
              <a:rPr lang="en-US" dirty="0" smtClean="0"/>
              <a:t>Landscape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583487" cy="42089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b="1" u="sng" dirty="0"/>
              <a:t>ENTRY SHRUBS / FLOWER EXPENSE</a:t>
            </a:r>
            <a:r>
              <a:rPr lang="en-US" sz="2600" b="1" dirty="0"/>
              <a:t>:</a:t>
            </a:r>
            <a:endParaRPr lang="en-US" sz="2600" dirty="0"/>
          </a:p>
          <a:p>
            <a:pPr lvl="0"/>
            <a:r>
              <a:rPr lang="en-US" sz="1800" dirty="0" smtClean="0"/>
              <a:t>The committee requested that the entrance bed and median bed maintenance be separated from the general common ground maintenance for a better outcome to include spring and fall bedding plants.</a:t>
            </a:r>
          </a:p>
          <a:p>
            <a:pPr lvl="0"/>
            <a:r>
              <a:rPr lang="en-US" sz="1800" dirty="0" smtClean="0"/>
              <a:t>Gift </a:t>
            </a:r>
            <a:r>
              <a:rPr lang="en-US" sz="1800" dirty="0"/>
              <a:t>certificates </a:t>
            </a:r>
            <a:r>
              <a:rPr lang="en-US" sz="1800" dirty="0" smtClean="0"/>
              <a:t>of $50 each for “Yard </a:t>
            </a:r>
            <a:r>
              <a:rPr lang="en-US" sz="1800" dirty="0"/>
              <a:t>of the </a:t>
            </a:r>
            <a:r>
              <a:rPr lang="en-US" sz="1800" dirty="0" smtClean="0"/>
              <a:t>Month” </a:t>
            </a:r>
            <a:r>
              <a:rPr lang="en-US" sz="1800" dirty="0"/>
              <a:t>will continue in the summer </a:t>
            </a:r>
            <a:r>
              <a:rPr lang="en-US" sz="1800" dirty="0" smtClean="0"/>
              <a:t>months of June, July, and August.</a:t>
            </a:r>
            <a:endParaRPr lang="en-US" sz="1800" dirty="0"/>
          </a:p>
          <a:p>
            <a:pPr lvl="0"/>
            <a:r>
              <a:rPr lang="en-US" sz="1800" dirty="0" smtClean="0"/>
              <a:t>New, additional LED lights were purchased to be hung by a contractor during the Christmas holiday season.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592886-E571-45D5-8B56-343DC94F8FA6}" type="slidenum">
              <a:rPr kumimoji="0" lang="en-US" smtClean="0"/>
              <a:pPr/>
              <a:t>20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23317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1000"/>
            <a:ext cx="7583487" cy="1044388"/>
          </a:xfrm>
        </p:spPr>
        <p:txBody>
          <a:bodyPr>
            <a:normAutofit/>
          </a:bodyPr>
          <a:lstStyle/>
          <a:p>
            <a:r>
              <a:rPr lang="en-US" dirty="0" smtClean="0"/>
              <a:t>Landscape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583487" cy="4208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u="sng" dirty="0" smtClean="0"/>
              <a:t>GOING FORWARD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Landscape Committee will work in conjunction with the Capital Improvement Committee for improvements to the common areas in Glenhurst HOA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Respectfully submitted: Landscape Committee</a:t>
            </a:r>
          </a:p>
          <a:p>
            <a:pPr marL="0" indent="0">
              <a:buNone/>
            </a:pPr>
            <a:r>
              <a:rPr lang="en-US" dirty="0" smtClean="0"/>
              <a:t>Malinda Eggleston, Jim Davis, Mary </a:t>
            </a:r>
            <a:r>
              <a:rPr lang="en-US" dirty="0" err="1" smtClean="0"/>
              <a:t>Acree</a:t>
            </a:r>
            <a:r>
              <a:rPr lang="en-US" dirty="0" smtClean="0"/>
              <a:t>, Sue Sullivan,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592886-E571-45D5-8B56-343DC94F8FA6}" type="slidenum">
              <a:rPr kumimoji="0" lang="en-US" smtClean="0"/>
              <a:pPr/>
              <a:t>21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522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Patrol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24000"/>
            <a:ext cx="7583487" cy="42089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Crime</a:t>
            </a:r>
          </a:p>
          <a:p>
            <a:pPr lvl="1"/>
            <a:r>
              <a:rPr lang="en-US" dirty="0" smtClean="0"/>
              <a:t>There were reports of crime in 2015</a:t>
            </a:r>
          </a:p>
          <a:p>
            <a:pPr lvl="2"/>
            <a:r>
              <a:rPr lang="en-US" dirty="0" smtClean="0"/>
              <a:t>Stolen Auto (1 incident)</a:t>
            </a:r>
          </a:p>
          <a:p>
            <a:pPr lvl="2"/>
            <a:r>
              <a:rPr lang="en-US" dirty="0" smtClean="0"/>
              <a:t>Assault (1 incident)</a:t>
            </a:r>
          </a:p>
          <a:p>
            <a:pPr lvl="2"/>
            <a:r>
              <a:rPr lang="en-US" dirty="0" smtClean="0"/>
              <a:t>Fraud (1 Incident)</a:t>
            </a:r>
          </a:p>
          <a:p>
            <a:pPr lvl="2"/>
            <a:r>
              <a:rPr lang="en-US" dirty="0" smtClean="0"/>
              <a:t>Burglary (</a:t>
            </a:r>
            <a:r>
              <a:rPr lang="en-US" dirty="0"/>
              <a:t>3</a:t>
            </a:r>
            <a:r>
              <a:rPr lang="en-US" dirty="0" smtClean="0"/>
              <a:t> incidents)</a:t>
            </a:r>
          </a:p>
          <a:p>
            <a:pPr lvl="1"/>
            <a:r>
              <a:rPr lang="en-US" dirty="0" smtClean="0"/>
              <a:t>Garage Doors</a:t>
            </a:r>
          </a:p>
          <a:p>
            <a:pPr lvl="2"/>
            <a:r>
              <a:rPr lang="en-US" dirty="0" smtClean="0"/>
              <a:t>If the garage door is left open</a:t>
            </a:r>
          </a:p>
          <a:p>
            <a:pPr lvl="2"/>
            <a:r>
              <a:rPr lang="en-US" dirty="0" smtClean="0"/>
              <a:t>Welcome to criminals (or would-be criminals)</a:t>
            </a:r>
          </a:p>
          <a:p>
            <a:pPr lvl="1"/>
            <a:r>
              <a:rPr lang="en-US" dirty="0" smtClean="0"/>
              <a:t>Please inform Glenhurst Security of criminal or suspicious activity – we want to notify everyone to be alert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592886-E571-45D5-8B56-343DC94F8FA6}" type="slidenum">
              <a:rPr kumimoji="0" lang="en-US" smtClean="0"/>
              <a:pPr/>
              <a:t>22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75252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Patrol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24000"/>
            <a:ext cx="7583487" cy="4208930"/>
          </a:xfrm>
        </p:spPr>
        <p:txBody>
          <a:bodyPr/>
          <a:lstStyle/>
          <a:p>
            <a:r>
              <a:rPr lang="en-US" dirty="0"/>
              <a:t>Seeking new </a:t>
            </a:r>
            <a:r>
              <a:rPr lang="en-US" dirty="0" smtClean="0"/>
              <a:t>members for patrol</a:t>
            </a:r>
            <a:endParaRPr lang="en-US" dirty="0"/>
          </a:p>
          <a:p>
            <a:pPr lvl="1"/>
            <a:r>
              <a:rPr lang="en-US" dirty="0"/>
              <a:t>Two hours of training at Hefner Police </a:t>
            </a:r>
            <a:r>
              <a:rPr lang="en-US" dirty="0" smtClean="0"/>
              <a:t>Station</a:t>
            </a:r>
          </a:p>
          <a:p>
            <a:pPr lvl="1"/>
            <a:r>
              <a:rPr lang="en-US" dirty="0" smtClean="0"/>
              <a:t>Two person team</a:t>
            </a:r>
            <a:endParaRPr lang="en-US" dirty="0"/>
          </a:p>
          <a:p>
            <a:pPr lvl="1"/>
            <a:r>
              <a:rPr lang="en-US" dirty="0"/>
              <a:t>Two hour shift </a:t>
            </a:r>
            <a:r>
              <a:rPr lang="en-US" dirty="0" smtClean="0"/>
              <a:t>each month patrolling </a:t>
            </a:r>
            <a:r>
              <a:rPr lang="en-US" dirty="0"/>
              <a:t>the community</a:t>
            </a:r>
          </a:p>
          <a:p>
            <a:pPr lvl="1"/>
            <a:r>
              <a:rPr lang="en-US" dirty="0" smtClean="0"/>
              <a:t>Non-confrontational – report and contact police if necessary </a:t>
            </a:r>
            <a:endParaRPr lang="en-US" dirty="0"/>
          </a:p>
          <a:p>
            <a:pPr lvl="1"/>
            <a:r>
              <a:rPr lang="en-US" dirty="0"/>
              <a:t>Please see </a:t>
            </a:r>
            <a:r>
              <a:rPr lang="en-US" dirty="0" smtClean="0"/>
              <a:t>Steve Smith after </a:t>
            </a:r>
            <a:r>
              <a:rPr lang="en-US" dirty="0"/>
              <a:t>the meeting or </a:t>
            </a:r>
            <a:r>
              <a:rPr lang="en-US" dirty="0" smtClean="0"/>
              <a:t>contact via </a:t>
            </a:r>
            <a:r>
              <a:rPr lang="en-US" dirty="0"/>
              <a:t>e-mail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592886-E571-45D5-8B56-343DC94F8FA6}" type="slidenum">
              <a:rPr kumimoji="0" lang="en-US" smtClean="0"/>
              <a:pPr/>
              <a:t>23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89211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06070"/>
            <a:ext cx="7583487" cy="42089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2016 Social Calendar</a:t>
            </a:r>
            <a:endParaRPr lang="en-US" sz="2800" dirty="0"/>
          </a:p>
          <a:p>
            <a:r>
              <a:rPr lang="en-US" dirty="0" smtClean="0"/>
              <a:t>Dinner Groups </a:t>
            </a:r>
            <a:endParaRPr lang="en-US" dirty="0"/>
          </a:p>
          <a:p>
            <a:pPr lvl="1"/>
            <a:r>
              <a:rPr lang="en-US" dirty="0" smtClean="0"/>
              <a:t>Groups </a:t>
            </a:r>
            <a:r>
              <a:rPr lang="en-US" dirty="0"/>
              <a:t>go to dinner on the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Thursday January </a:t>
            </a:r>
            <a:r>
              <a:rPr lang="en-US" dirty="0"/>
              <a:t>through </a:t>
            </a:r>
            <a:r>
              <a:rPr lang="en-US" dirty="0" smtClean="0"/>
              <a:t>November.</a:t>
            </a:r>
          </a:p>
          <a:p>
            <a:pPr lvl="1"/>
            <a:r>
              <a:rPr lang="en-US" dirty="0" smtClean="0"/>
              <a:t>Groups are randomly selected </a:t>
            </a:r>
            <a:r>
              <a:rPr lang="en-US" dirty="0"/>
              <a:t>for 4 months.  </a:t>
            </a:r>
            <a:r>
              <a:rPr lang="en-US" dirty="0" smtClean="0"/>
              <a:t>In </a:t>
            </a:r>
            <a:r>
              <a:rPr lang="en-US" dirty="0"/>
              <a:t>the fifth month, you will be a part of another group for 4 months, etc.  </a:t>
            </a:r>
            <a:r>
              <a:rPr lang="en-US" dirty="0" smtClean="0"/>
              <a:t>This </a:t>
            </a:r>
            <a:r>
              <a:rPr lang="en-US" dirty="0"/>
              <a:t>is a great way to have </a:t>
            </a:r>
            <a:r>
              <a:rPr lang="en-US" dirty="0" smtClean="0"/>
              <a:t>fun, eat at different restaurants, </a:t>
            </a:r>
            <a:r>
              <a:rPr lang="en-US" dirty="0"/>
              <a:t>and get to know your neighbors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If you are interested in becoming a part of the dinner groups contact Judy Smith at </a:t>
            </a:r>
            <a:r>
              <a:rPr lang="en-US" dirty="0" smtClean="0">
                <a:hlinkClick r:id="rId2"/>
              </a:rPr>
              <a:t>judithsmith@cox.net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592886-E571-45D5-8B56-343DC94F8FA6}" type="slidenum">
              <a:rPr kumimoji="0" lang="en-US" smtClean="0"/>
              <a:pPr/>
              <a:t>24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45219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24000"/>
            <a:ext cx="7583487" cy="420893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</a:t>
            </a:r>
            <a:r>
              <a:rPr lang="en-US" dirty="0" smtClean="0"/>
              <a:t>adies Lunch Group </a:t>
            </a:r>
            <a:endParaRPr lang="en-US" dirty="0"/>
          </a:p>
          <a:p>
            <a:pPr lvl="1"/>
            <a:r>
              <a:rPr lang="en-US" dirty="0" smtClean="0"/>
              <a:t>Ladies </a:t>
            </a:r>
            <a:r>
              <a:rPr lang="en-US" dirty="0"/>
              <a:t>of the </a:t>
            </a:r>
            <a:r>
              <a:rPr lang="en-US" dirty="0" smtClean="0"/>
              <a:t>Glenhurst </a:t>
            </a:r>
            <a:r>
              <a:rPr lang="en-US" dirty="0"/>
              <a:t>neighborhood go to a different restaurant on the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Wednesdays </a:t>
            </a:r>
            <a:r>
              <a:rPr lang="en-US" dirty="0"/>
              <a:t>of each month </a:t>
            </a:r>
            <a:r>
              <a:rPr lang="en-US" dirty="0" smtClean="0"/>
              <a:t>January </a:t>
            </a:r>
            <a:r>
              <a:rPr lang="en-US" dirty="0"/>
              <a:t>through </a:t>
            </a:r>
            <a:r>
              <a:rPr lang="en-US" dirty="0" smtClean="0"/>
              <a:t>October..  We </a:t>
            </a:r>
            <a:r>
              <a:rPr lang="en-US" dirty="0"/>
              <a:t>meet at the restaurant at 12:30. </a:t>
            </a:r>
            <a:endParaRPr lang="en-US" dirty="0" smtClean="0"/>
          </a:p>
          <a:p>
            <a:pPr lvl="1"/>
            <a:r>
              <a:rPr lang="en-US" dirty="0" smtClean="0"/>
              <a:t>In November </a:t>
            </a:r>
            <a:r>
              <a:rPr lang="en-US" dirty="0"/>
              <a:t>we only go on the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Wednesday </a:t>
            </a:r>
            <a:r>
              <a:rPr lang="en-US" dirty="0"/>
              <a:t>and in </a:t>
            </a:r>
            <a:r>
              <a:rPr lang="en-US" dirty="0" smtClean="0"/>
              <a:t>December </a:t>
            </a:r>
            <a:r>
              <a:rPr lang="en-US" dirty="0"/>
              <a:t>we have a party on the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Wednesday.</a:t>
            </a:r>
          </a:p>
          <a:p>
            <a:pPr lvl="1"/>
            <a:r>
              <a:rPr lang="en-US" dirty="0"/>
              <a:t>If you are not currently included in the email list, </a:t>
            </a:r>
            <a:r>
              <a:rPr lang="en-US" dirty="0" smtClean="0"/>
              <a:t>contact </a:t>
            </a:r>
            <a:r>
              <a:rPr lang="en-US" dirty="0"/>
              <a:t>Diana </a:t>
            </a:r>
            <a:r>
              <a:rPr lang="en-US" dirty="0" smtClean="0"/>
              <a:t>Forrest </a:t>
            </a:r>
            <a:r>
              <a:rPr lang="en-US" dirty="0"/>
              <a:t>at </a:t>
            </a:r>
            <a:r>
              <a:rPr lang="en-US" dirty="0">
                <a:hlinkClick r:id="rId2"/>
              </a:rPr>
              <a:t>mtfdlf@</a:t>
            </a:r>
            <a:r>
              <a:rPr lang="en-US" dirty="0" smtClean="0">
                <a:hlinkClick r:id="rId2"/>
              </a:rPr>
              <a:t>cox.net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Men’s Coffee Meeting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men of the neighborhood meet </a:t>
            </a:r>
            <a:r>
              <a:rPr lang="en-US" dirty="0" smtClean="0"/>
              <a:t>Monday </a:t>
            </a:r>
            <a:r>
              <a:rPr lang="en-US" dirty="0"/>
              <a:t>through </a:t>
            </a:r>
            <a:r>
              <a:rPr lang="en-US" dirty="0" smtClean="0"/>
              <a:t>Friday </a:t>
            </a:r>
            <a:r>
              <a:rPr lang="en-US" dirty="0"/>
              <a:t>at 8:00 a.m. at </a:t>
            </a:r>
            <a:r>
              <a:rPr lang="en-US" dirty="0" smtClean="0"/>
              <a:t>McDonalds </a:t>
            </a:r>
            <a:r>
              <a:rPr lang="en-US" dirty="0"/>
              <a:t>on </a:t>
            </a:r>
            <a:r>
              <a:rPr lang="en-US" dirty="0" smtClean="0"/>
              <a:t>MacArthur </a:t>
            </a:r>
            <a:r>
              <a:rPr lang="en-US" dirty="0"/>
              <a:t>and </a:t>
            </a:r>
            <a:r>
              <a:rPr lang="en-US" dirty="0" smtClean="0"/>
              <a:t>Memorial.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592886-E571-45D5-8B56-343DC94F8FA6}" type="slidenum">
              <a:rPr kumimoji="0" lang="en-US" smtClean="0"/>
              <a:pPr/>
              <a:t>25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40968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24000"/>
            <a:ext cx="7583487" cy="4208930"/>
          </a:xfrm>
        </p:spPr>
        <p:txBody>
          <a:bodyPr>
            <a:normAutofit/>
          </a:bodyPr>
          <a:lstStyle/>
          <a:p>
            <a:r>
              <a:rPr lang="en-US" dirty="0"/>
              <a:t>G</a:t>
            </a:r>
            <a:r>
              <a:rPr lang="en-US" dirty="0" smtClean="0"/>
              <a:t>arage Sale 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have a neighborhood garage sale on the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Friday </a:t>
            </a:r>
            <a:r>
              <a:rPr lang="en-US" dirty="0"/>
              <a:t>and </a:t>
            </a:r>
            <a:r>
              <a:rPr lang="en-US" dirty="0" smtClean="0"/>
              <a:t>Saturday </a:t>
            </a:r>
            <a:r>
              <a:rPr lang="en-US" dirty="0"/>
              <a:t>of </a:t>
            </a:r>
            <a:r>
              <a:rPr lang="en-US" dirty="0" smtClean="0"/>
              <a:t>May.  Each </a:t>
            </a:r>
            <a:r>
              <a:rPr lang="en-US" dirty="0"/>
              <a:t>home has their own sale and is responsible for their own permit.  </a:t>
            </a:r>
            <a:r>
              <a:rPr lang="en-US" dirty="0" smtClean="0"/>
              <a:t>We </a:t>
            </a:r>
            <a:r>
              <a:rPr lang="en-US" dirty="0"/>
              <a:t>do put bright yellow signs at two entrances advertising the garage sale.</a:t>
            </a:r>
          </a:p>
          <a:p>
            <a:r>
              <a:rPr lang="en-US" dirty="0" smtClean="0"/>
              <a:t>*****Social Committee Chairperson needed****</a:t>
            </a:r>
            <a:endParaRPr lang="en-US" dirty="0"/>
          </a:p>
          <a:p>
            <a:pPr lvl="1"/>
            <a:r>
              <a:rPr lang="en-US" dirty="0" smtClean="0"/>
              <a:t>Spring Picnic, Fall Picnic, and Annual Christmas Party will not be held without a Chairperson.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592886-E571-45D5-8B56-343DC94F8FA6}" type="slidenum">
              <a:rPr kumimoji="0" lang="en-US" smtClean="0"/>
              <a:pPr/>
              <a:t>26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25166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24000"/>
            <a:ext cx="7583487" cy="4208930"/>
          </a:xfrm>
        </p:spPr>
        <p:txBody>
          <a:bodyPr/>
          <a:lstStyle/>
          <a:p>
            <a:r>
              <a:rPr lang="en-US" dirty="0" smtClean="0"/>
              <a:t>Our Yearly web visits is 27,750 </a:t>
            </a:r>
          </a:p>
          <a:p>
            <a:r>
              <a:rPr lang="en-US" dirty="0" smtClean="0"/>
              <a:t>Hits from ALL over the world</a:t>
            </a:r>
          </a:p>
          <a:p>
            <a:r>
              <a:rPr lang="en-US" dirty="0" smtClean="0"/>
              <a:t>Bulletin Board – 2954 year</a:t>
            </a:r>
          </a:p>
          <a:p>
            <a:r>
              <a:rPr lang="en-US" dirty="0" smtClean="0"/>
              <a:t>Logging In – 1250 year</a:t>
            </a:r>
          </a:p>
          <a:p>
            <a:r>
              <a:rPr lang="en-US" dirty="0" smtClean="0"/>
              <a:t>Covenants – 588 Year</a:t>
            </a:r>
          </a:p>
          <a:p>
            <a:r>
              <a:rPr lang="en-US" dirty="0" err="1" smtClean="0"/>
              <a:t>Glenhurst</a:t>
            </a:r>
            <a:r>
              <a:rPr lang="en-US" dirty="0" smtClean="0"/>
              <a:t> also has a Facebook Page</a:t>
            </a:r>
          </a:p>
          <a:p>
            <a:r>
              <a:rPr lang="en-US" dirty="0" smtClean="0"/>
              <a:t>Glenhurst is part of </a:t>
            </a:r>
            <a:r>
              <a:rPr lang="en-US" dirty="0" err="1" smtClean="0"/>
              <a:t>Nextdoor</a:t>
            </a:r>
            <a:r>
              <a:rPr lang="en-US" dirty="0" smtClean="0"/>
              <a:t> – Blog for Neighborhoods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592886-E571-45D5-8B56-343DC94F8FA6}" type="slidenum">
              <a:rPr kumimoji="0" lang="en-US" smtClean="0"/>
              <a:pPr/>
              <a:t>27</a:t>
            </a:fld>
            <a:endParaRPr kumimoji="0" lang="en-US" dirty="0"/>
          </a:p>
        </p:txBody>
      </p:sp>
      <p:pic>
        <p:nvPicPr>
          <p:cNvPr id="5" name="Picture 4" descr="Screen shot 2016-01-23 at 10.03.27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65270"/>
            <a:ext cx="5257800" cy="106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16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Newsletter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3352800"/>
            <a:ext cx="7583487" cy="2167962"/>
          </a:xfrm>
        </p:spPr>
        <p:txBody>
          <a:bodyPr>
            <a:normAutofit/>
          </a:bodyPr>
          <a:lstStyle/>
          <a:p>
            <a:r>
              <a:rPr lang="en-US" dirty="0" smtClean="0"/>
              <a:t>Glenhurst is no longer publishing a newsletter.</a:t>
            </a:r>
          </a:p>
          <a:p>
            <a:r>
              <a:rPr lang="en-US" dirty="0" smtClean="0"/>
              <a:t>Information can be sent to Judy Smith to be posted to the Glenhurst HOA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592886-E571-45D5-8B56-343DC94F8FA6}" type="slidenum">
              <a:rPr kumimoji="0" lang="en-US" smtClean="0"/>
              <a:pPr/>
              <a:t>28</a:t>
            </a:fld>
            <a:endParaRPr kumimoji="0"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69935" y="39028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86" y="1601755"/>
            <a:ext cx="8209303" cy="144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87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4" y="1532350"/>
            <a:ext cx="3834740" cy="4713728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en-US" dirty="0" smtClean="0"/>
              <a:t>Glenhurst</a:t>
            </a:r>
          </a:p>
          <a:p>
            <a:pPr marL="577850" lvl="2">
              <a:spcBef>
                <a:spcPts val="0"/>
              </a:spcBef>
            </a:pPr>
            <a:r>
              <a:rPr lang="en-US" sz="2000" dirty="0" smtClean="0"/>
              <a:t>116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St	           10</a:t>
            </a:r>
          </a:p>
          <a:p>
            <a:pPr marL="577850" lvl="2">
              <a:spcBef>
                <a:spcPts val="0"/>
              </a:spcBef>
            </a:pPr>
            <a:r>
              <a:rPr lang="en-US" sz="2000" dirty="0" smtClean="0"/>
              <a:t>117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St		2</a:t>
            </a:r>
          </a:p>
          <a:p>
            <a:pPr marL="577850" lvl="2">
              <a:spcBef>
                <a:spcPts val="0"/>
              </a:spcBef>
            </a:pPr>
            <a:r>
              <a:rPr lang="en-US" sz="2000" dirty="0" smtClean="0"/>
              <a:t>117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dirty="0" err="1" smtClean="0"/>
              <a:t>Terr</a:t>
            </a:r>
            <a:r>
              <a:rPr lang="en-US" sz="2000" dirty="0" smtClean="0"/>
              <a:t>		7</a:t>
            </a:r>
          </a:p>
          <a:p>
            <a:pPr marL="577850" lvl="2">
              <a:spcBef>
                <a:spcPts val="0"/>
              </a:spcBef>
            </a:pPr>
            <a:r>
              <a:rPr lang="en-US" sz="2000" dirty="0" smtClean="0"/>
              <a:t>118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Cir		1</a:t>
            </a:r>
          </a:p>
          <a:p>
            <a:pPr marL="577850" lvl="2">
              <a:spcBef>
                <a:spcPts val="0"/>
              </a:spcBef>
            </a:pPr>
            <a:r>
              <a:rPr lang="en-US" sz="2000" dirty="0" smtClean="0"/>
              <a:t>120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St		2</a:t>
            </a:r>
          </a:p>
          <a:p>
            <a:pPr marL="577850" lvl="2">
              <a:spcBef>
                <a:spcPts val="0"/>
              </a:spcBef>
            </a:pPr>
            <a:r>
              <a:rPr lang="en-US" sz="2000" dirty="0" smtClean="0"/>
              <a:t>121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St		2</a:t>
            </a:r>
          </a:p>
          <a:p>
            <a:pPr marL="577850" lvl="2">
              <a:spcBef>
                <a:spcPts val="0"/>
              </a:spcBef>
            </a:pPr>
            <a:r>
              <a:rPr lang="en-US" sz="2000" dirty="0" smtClean="0"/>
              <a:t>122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</a:t>
            </a:r>
            <a:r>
              <a:rPr lang="en-US" sz="2000" dirty="0" err="1" smtClean="0"/>
              <a:t>Terr</a:t>
            </a:r>
            <a:r>
              <a:rPr lang="en-US" sz="2000" dirty="0" smtClean="0"/>
              <a:t>		2</a:t>
            </a:r>
          </a:p>
          <a:p>
            <a:pPr marL="577850" lvl="2">
              <a:spcBef>
                <a:spcPts val="0"/>
              </a:spcBef>
            </a:pPr>
            <a:r>
              <a:rPr lang="en-US" sz="2000" dirty="0" err="1" smtClean="0"/>
              <a:t>Belhurst</a:t>
            </a:r>
            <a:r>
              <a:rPr lang="en-US" sz="2000" dirty="0" smtClean="0"/>
              <a:t> Blvd	2</a:t>
            </a:r>
          </a:p>
          <a:p>
            <a:pPr marL="577850" lvl="2">
              <a:spcBef>
                <a:spcPts val="0"/>
              </a:spcBef>
            </a:pPr>
            <a:r>
              <a:rPr lang="en-US" sz="2000" dirty="0" smtClean="0"/>
              <a:t>Glenhurst Blvd	2</a:t>
            </a:r>
          </a:p>
          <a:p>
            <a:pPr marL="577850" lvl="2">
              <a:spcBef>
                <a:spcPts val="0"/>
              </a:spcBef>
            </a:pPr>
            <a:r>
              <a:rPr lang="en-US" sz="2000" dirty="0" err="1" smtClean="0"/>
              <a:t>Sawgrass</a:t>
            </a:r>
            <a:r>
              <a:rPr lang="en-US" sz="2000" dirty="0"/>
              <a:t> </a:t>
            </a:r>
            <a:r>
              <a:rPr lang="en-US" sz="2000" dirty="0" smtClean="0"/>
              <a:t>Rd	3</a:t>
            </a:r>
          </a:p>
          <a:p>
            <a:pPr marL="577850" lvl="2">
              <a:spcBef>
                <a:spcPts val="0"/>
              </a:spcBef>
            </a:pPr>
            <a:r>
              <a:rPr lang="en-US" sz="2000" dirty="0" err="1" smtClean="0"/>
              <a:t>Wileman</a:t>
            </a:r>
            <a:r>
              <a:rPr lang="en-US" sz="2000" dirty="0" smtClean="0"/>
              <a:t> Way	2</a:t>
            </a:r>
          </a:p>
          <a:p>
            <a:pPr marL="295275" lvl="2" indent="0">
              <a:spcBef>
                <a:spcPts val="0"/>
              </a:spcBef>
              <a:buNone/>
            </a:pPr>
            <a:r>
              <a:rPr lang="en-US" sz="2000" dirty="0" smtClean="0"/>
              <a:t>    Total                   35</a:t>
            </a:r>
          </a:p>
          <a:p>
            <a:pPr marL="0"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592886-E571-45D5-8B56-343DC94F8FA6}" type="slidenum">
              <a:rPr kumimoji="0" lang="en-US" smtClean="0"/>
              <a:pPr/>
              <a:t>29</a:t>
            </a:fld>
            <a:endParaRPr kumimoji="0"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65266" y="1524000"/>
            <a:ext cx="3834740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 2" pitchFamily="18" charset="2"/>
              <a:buChar char="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 2" pitchFamily="18" charset="2"/>
              <a:buChar char="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"/>
              <a:def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</a:pPr>
            <a:r>
              <a:rPr lang="en-US" dirty="0" smtClean="0"/>
              <a:t>Villas</a:t>
            </a:r>
          </a:p>
          <a:p>
            <a:pPr marL="577850" lvl="2">
              <a:spcBef>
                <a:spcPts val="0"/>
              </a:spcBef>
            </a:pPr>
            <a:r>
              <a:rPr lang="en-US" sz="2000" dirty="0" smtClean="0"/>
              <a:t>119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Cir 		1</a:t>
            </a:r>
          </a:p>
          <a:p>
            <a:pPr marL="577850" lvl="2">
              <a:spcBef>
                <a:spcPts val="0"/>
              </a:spcBef>
            </a:pPr>
            <a:r>
              <a:rPr lang="en-US" sz="2000" dirty="0" smtClean="0"/>
              <a:t>120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Cir		4</a:t>
            </a:r>
          </a:p>
          <a:p>
            <a:pPr marL="577850" lvl="2">
              <a:spcBef>
                <a:spcPts val="0"/>
              </a:spcBef>
            </a:pPr>
            <a:r>
              <a:rPr lang="en-US" sz="2000" dirty="0" smtClean="0"/>
              <a:t>121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Cir		2</a:t>
            </a:r>
          </a:p>
          <a:p>
            <a:pPr marL="577850" lvl="2">
              <a:spcBef>
                <a:spcPts val="0"/>
              </a:spcBef>
            </a:pPr>
            <a:r>
              <a:rPr lang="en-US" sz="2000" dirty="0" err="1" smtClean="0"/>
              <a:t>Dornick</a:t>
            </a:r>
            <a:r>
              <a:rPr lang="en-US" sz="2000" dirty="0" smtClean="0"/>
              <a:t> Cir	3</a:t>
            </a:r>
          </a:p>
          <a:p>
            <a:pPr marL="295275" lvl="2" indent="0">
              <a:spcBef>
                <a:spcPts val="0"/>
              </a:spcBef>
              <a:buNone/>
            </a:pPr>
            <a:r>
              <a:rPr lang="en-US" sz="2000" dirty="0" smtClean="0"/>
              <a:t>    Total	           10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01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24000"/>
            <a:ext cx="7583487" cy="4208930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HOA board, committee </a:t>
            </a:r>
            <a:r>
              <a:rPr lang="en-US" dirty="0"/>
              <a:t>chair persons and their staff </a:t>
            </a:r>
            <a:r>
              <a:rPr lang="en-US" dirty="0" smtClean="0"/>
              <a:t>have </a:t>
            </a:r>
            <a:r>
              <a:rPr lang="en-US" dirty="0"/>
              <a:t>accomplished a great </a:t>
            </a:r>
            <a:r>
              <a:rPr lang="en-US" dirty="0" smtClean="0"/>
              <a:t>deal</a:t>
            </a:r>
          </a:p>
          <a:p>
            <a:r>
              <a:rPr lang="en-US" dirty="0" smtClean="0"/>
              <a:t>Major achievements</a:t>
            </a:r>
          </a:p>
          <a:p>
            <a:pPr lvl="1"/>
            <a:r>
              <a:rPr lang="en-US" dirty="0" smtClean="0"/>
              <a:t>Begin work on 5-year Capital Improvement Plan</a:t>
            </a:r>
            <a:endParaRPr lang="en-US" dirty="0"/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New Fencing Near Pond and Library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Beautification of Entrances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Donated </a:t>
            </a:r>
            <a:r>
              <a:rPr lang="en-US" dirty="0">
                <a:solidFill>
                  <a:srgbClr val="FFFFFF"/>
                </a:solidFill>
              </a:rPr>
              <a:t>to the HOA for </a:t>
            </a:r>
            <a:r>
              <a:rPr lang="en-US" dirty="0" smtClean="0">
                <a:solidFill>
                  <a:srgbClr val="FFFFFF"/>
                </a:solidFill>
              </a:rPr>
              <a:t>multiple activities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Glenhurst Picnics and BBQ</a:t>
            </a:r>
          </a:p>
          <a:p>
            <a:r>
              <a:rPr lang="en-US" dirty="0"/>
              <a:t>Last Section of Glenhurst Under Development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592886-E571-45D5-8B56-343DC94F8FA6}" type="slidenum">
              <a:rPr kumimoji="0" lang="en-US" smtClean="0"/>
              <a:pPr/>
              <a:t>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49314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24000"/>
            <a:ext cx="7583487" cy="420893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David Paine</a:t>
            </a:r>
          </a:p>
          <a:p>
            <a:r>
              <a:rPr lang="en-US" dirty="0" smtClean="0"/>
              <a:t>Melinda Paine</a:t>
            </a:r>
          </a:p>
          <a:p>
            <a:r>
              <a:rPr lang="en-US" dirty="0" smtClean="0"/>
              <a:t>Marvin </a:t>
            </a:r>
            <a:r>
              <a:rPr lang="en-US" dirty="0" err="1" smtClean="0"/>
              <a:t>Grosche</a:t>
            </a:r>
            <a:endParaRPr lang="en-US" dirty="0" smtClean="0"/>
          </a:p>
          <a:p>
            <a:r>
              <a:rPr lang="en-US" dirty="0" smtClean="0"/>
              <a:t>Open</a:t>
            </a:r>
          </a:p>
          <a:p>
            <a:r>
              <a:rPr lang="en-US" dirty="0" smtClean="0"/>
              <a:t>Open</a:t>
            </a:r>
          </a:p>
          <a:p>
            <a:pPr marL="0" indent="0">
              <a:buNone/>
            </a:pPr>
            <a:r>
              <a:rPr lang="en-US" dirty="0" smtClean="0"/>
              <a:t>Note:  There MUST be at least three members on the board</a:t>
            </a:r>
            <a:endParaRPr lang="en-US" dirty="0"/>
          </a:p>
          <a:p>
            <a:pPr marL="0" indent="-457200">
              <a:buNone/>
            </a:pPr>
            <a:r>
              <a:rPr lang="en-US" dirty="0"/>
              <a:t>N</a:t>
            </a:r>
            <a:r>
              <a:rPr lang="en-US" dirty="0" smtClean="0"/>
              <a:t>ote:  Board members decide on positions during the next HOA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592886-E571-45D5-8B56-343DC94F8FA6}" type="slidenum">
              <a:rPr kumimoji="0" lang="en-US" smtClean="0"/>
              <a:pPr/>
              <a:t>30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95678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24000"/>
            <a:ext cx="7583487" cy="4208930"/>
          </a:xfrm>
        </p:spPr>
        <p:txBody>
          <a:bodyPr/>
          <a:lstStyle/>
          <a:p>
            <a:r>
              <a:rPr lang="en-US" dirty="0" smtClean="0"/>
              <a:t>Rules of Engagement</a:t>
            </a:r>
          </a:p>
          <a:p>
            <a:pPr lvl="1"/>
            <a:r>
              <a:rPr lang="en-US" dirty="0" smtClean="0"/>
              <a:t>Please wait to be acknowledged</a:t>
            </a:r>
          </a:p>
          <a:p>
            <a:pPr lvl="1"/>
            <a:r>
              <a:rPr lang="en-US" dirty="0"/>
              <a:t>Introduce yourself</a:t>
            </a:r>
          </a:p>
          <a:p>
            <a:pPr lvl="1"/>
            <a:r>
              <a:rPr lang="en-US" dirty="0" smtClean="0"/>
              <a:t>Please speak loud enough for everyone to hear</a:t>
            </a:r>
          </a:p>
          <a:p>
            <a:pPr lvl="1"/>
            <a:r>
              <a:rPr lang="en-US" dirty="0" smtClean="0"/>
              <a:t>Please be courteous to others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592886-E571-45D5-8B56-343DC94F8FA6}" type="slidenum">
              <a:rPr kumimoji="0" lang="en-US" smtClean="0"/>
              <a:pPr/>
              <a:t>31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06390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24000"/>
            <a:ext cx="7583487" cy="4208930"/>
          </a:xfrm>
        </p:spPr>
        <p:txBody>
          <a:bodyPr/>
          <a:lstStyle/>
          <a:p>
            <a:r>
              <a:rPr lang="en-US" dirty="0" smtClean="0"/>
              <a:t>The HOA does not exist without community participation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Initial Goals for 2015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Improve awareness of HOA Covenants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Review and initiate Capital Improvement Plan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Increase participation in Glenhurst activities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Add members to the Glenhurst Security Patrol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Continue to visit the Glenhurst Web Page and Facebook for up-to-date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592886-E571-45D5-8B56-343DC94F8FA6}" type="slidenum">
              <a:rPr kumimoji="0" lang="en-US" smtClean="0"/>
              <a:pPr/>
              <a:t>32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36519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24000"/>
            <a:ext cx="7583487" cy="4208930"/>
          </a:xfrm>
        </p:spPr>
        <p:txBody>
          <a:bodyPr>
            <a:normAutofit/>
          </a:bodyPr>
          <a:lstStyle/>
          <a:p>
            <a:r>
              <a:rPr lang="en-US" dirty="0" smtClean="0"/>
              <a:t>President		Steve Smith (Outgoing)</a:t>
            </a:r>
          </a:p>
          <a:p>
            <a:r>
              <a:rPr lang="en-US" dirty="0" smtClean="0"/>
              <a:t>Vice President 	David Paine (Outgoing)</a:t>
            </a:r>
          </a:p>
          <a:p>
            <a:r>
              <a:rPr lang="en-US" dirty="0" smtClean="0"/>
              <a:t>Treasurer 		Melinda Paine *</a:t>
            </a:r>
          </a:p>
          <a:p>
            <a:r>
              <a:rPr lang="en-US" dirty="0" smtClean="0"/>
              <a:t>Secretary 		Vacant</a:t>
            </a:r>
          </a:p>
          <a:p>
            <a:r>
              <a:rPr lang="en-US" dirty="0" smtClean="0"/>
              <a:t>At Large		Marvin </a:t>
            </a:r>
            <a:r>
              <a:rPr lang="en-US" dirty="0" err="1" smtClean="0"/>
              <a:t>Grosche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Note: Per Covenant By-Laws, Melinda Paine was selected by the board after the departure of Henry McGrew.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592886-E571-45D5-8B56-343DC94F8FA6}" type="slidenum">
              <a:rPr kumimoji="0" lang="en-US" smtClean="0"/>
              <a:pPr/>
              <a:t>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3916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524000"/>
            <a:ext cx="7583487" cy="420893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Covenants			Judy </a:t>
            </a:r>
            <a:r>
              <a:rPr lang="en-US" dirty="0"/>
              <a:t>Johnston  </a:t>
            </a:r>
            <a:r>
              <a:rPr lang="en-US" dirty="0" smtClean="0"/>
              <a:t>(Outgoing)</a:t>
            </a:r>
            <a:endParaRPr lang="en-US" dirty="0"/>
          </a:p>
          <a:p>
            <a:r>
              <a:rPr lang="en-US" dirty="0" smtClean="0"/>
              <a:t>Directory			Jed </a:t>
            </a:r>
            <a:r>
              <a:rPr lang="en-US" dirty="0" err="1" smtClean="0"/>
              <a:t>Liuzza</a:t>
            </a:r>
            <a:endParaRPr lang="en-US" dirty="0"/>
          </a:p>
          <a:p>
            <a:r>
              <a:rPr lang="en-US" dirty="0" smtClean="0"/>
              <a:t>Landscaping</a:t>
            </a:r>
            <a:r>
              <a:rPr lang="en-US" dirty="0"/>
              <a:t>			Malinda Eggleston </a:t>
            </a:r>
          </a:p>
          <a:p>
            <a:r>
              <a:rPr lang="en-US" dirty="0"/>
              <a:t>Security </a:t>
            </a:r>
            <a:r>
              <a:rPr lang="en-US" dirty="0" smtClean="0"/>
              <a:t>Patrol		Steve </a:t>
            </a:r>
            <a:r>
              <a:rPr lang="en-US" dirty="0"/>
              <a:t>Smith   </a:t>
            </a:r>
          </a:p>
          <a:p>
            <a:r>
              <a:rPr lang="en-US" dirty="0" smtClean="0"/>
              <a:t>Social				Diana Forrest (Outgoing)</a:t>
            </a:r>
            <a:r>
              <a:rPr lang="en-US" dirty="0"/>
              <a:t>   </a:t>
            </a:r>
          </a:p>
          <a:p>
            <a:r>
              <a:rPr lang="en-US" dirty="0"/>
              <a:t>Web </a:t>
            </a:r>
            <a:r>
              <a:rPr lang="en-US" dirty="0" smtClean="0"/>
              <a:t>Page / News		Judy Smith  </a:t>
            </a:r>
            <a:endParaRPr lang="en-US" dirty="0"/>
          </a:p>
          <a:p>
            <a:r>
              <a:rPr lang="en-US" dirty="0" smtClean="0"/>
              <a:t>Welcoming			</a:t>
            </a:r>
            <a:r>
              <a:rPr lang="en-US" dirty="0" err="1" smtClean="0"/>
              <a:t>Mickie</a:t>
            </a:r>
            <a:r>
              <a:rPr lang="en-US" dirty="0" smtClean="0"/>
              <a:t> </a:t>
            </a:r>
            <a:r>
              <a:rPr lang="en-US" dirty="0" err="1"/>
              <a:t>Schicht</a:t>
            </a:r>
            <a:r>
              <a:rPr lang="en-US" dirty="0"/>
              <a:t>  </a:t>
            </a:r>
            <a:endParaRPr lang="en-US" dirty="0" smtClean="0"/>
          </a:p>
          <a:p>
            <a:r>
              <a:rPr lang="en-US" dirty="0" smtClean="0"/>
              <a:t>Capital Improvements		Herb  Forrester</a:t>
            </a:r>
            <a:endParaRPr lang="en-US" dirty="0"/>
          </a:p>
          <a:p>
            <a:r>
              <a:rPr lang="en-US" dirty="0" smtClean="0"/>
              <a:t>Architectural			Carter </a:t>
            </a:r>
            <a:r>
              <a:rPr lang="en-US" dirty="0" err="1"/>
              <a:t>Foree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C592886-E571-45D5-8B56-343DC94F8FA6}" type="slidenum">
              <a:rPr kumimoji="0" lang="en-US" smtClean="0"/>
              <a:pPr/>
              <a:t>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57150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6</a:t>
            </a:fld>
            <a:endParaRPr kumimoji="0"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79463" y="228600"/>
            <a:ext cx="7583487" cy="104438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Treasury Report – Income </a:t>
            </a:r>
            <a:r>
              <a:rPr lang="en-US" dirty="0" err="1" smtClean="0"/>
              <a:t>vs</a:t>
            </a:r>
            <a:r>
              <a:rPr lang="en-US" dirty="0" smtClean="0"/>
              <a:t> Expense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445161"/>
              </p:ext>
            </p:extLst>
          </p:nvPr>
        </p:nvGraphicFramePr>
        <p:xfrm>
          <a:off x="457200" y="838200"/>
          <a:ext cx="8251246" cy="5527731"/>
        </p:xfrm>
        <a:graphic>
          <a:graphicData uri="http://schemas.openxmlformats.org/drawingml/2006/table">
            <a:tbl>
              <a:tblPr/>
              <a:tblGrid>
                <a:gridCol w="75011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01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01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01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310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2321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2321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0013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7319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67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Jan - Dec 15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Budget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$ Over Budget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% of Budget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0993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Ordinary Income/Expense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09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Income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09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40000 · Annual Dues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88,145.52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87,000.00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1,145.52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101.32%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09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40010 · Interest Income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65.68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09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Total Income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88,211.20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87,000.00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1,211.20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101.39%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09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Gross Profit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88,211.20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87,000.00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1,211.20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101.39%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09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Expense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09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Grounds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09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2004 · Landscaping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17,830.92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17,000.00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830.92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104.89%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3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2008 · Irrigation/Sprinkler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2,850.93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4,000.00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-1,149.07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71.27%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3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2009 · Entry Flowers/Shrubs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6,170.00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7,000.00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-830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88.14%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09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2015 · Pond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3,420.14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33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2019 · Common Area-Trees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1,000.00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33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2020 · Weed Control/Fertilizer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3,261.70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4,000.00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-738.3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81.54%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09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Total Grounds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34,533.69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32,000.00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2,533.69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107.92%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209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Utilities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209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2002 · Water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5,934.31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7,000.00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-1,065.69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84.78%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209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2003 · Electric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3,517.67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4,000.00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-482.33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87.94%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2099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Total Utilities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9,451.98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11,000.00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-1,548.02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/>
                        </a:rPr>
                        <a:t>85.93%</a:t>
                      </a:r>
                    </a:p>
                  </a:txBody>
                  <a:tcPr marL="8031" marR="8031" marT="8031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005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7</a:t>
            </a:fld>
            <a:endParaRPr kumimoji="0"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79463" y="381000"/>
            <a:ext cx="7583487" cy="6858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Treasury Report – Income  vs Expense (cont.)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477343"/>
              </p:ext>
            </p:extLst>
          </p:nvPr>
        </p:nvGraphicFramePr>
        <p:xfrm>
          <a:off x="457198" y="838200"/>
          <a:ext cx="8153400" cy="55626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5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02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02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02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660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85041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9946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0269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1386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8560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106415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02698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91213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01426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2001 · Postage and Delivery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617.95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500.00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117.95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123.59%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248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2005 · Legal Fees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3,591.45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2,000.00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1,591.45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179.57%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7248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2006 · Web Page Maintenance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450.00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900.00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-450.00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50.0%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7248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2007 · Welcome Committee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220.49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1,000.00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-779.51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22.05%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7248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2010 · Miscellaneous Expense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414.84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1,500.00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-1,085.16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27.66%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7248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2011 · Neighborhood Events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2,318.58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3,000.00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-681.42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77.29%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7248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2012 · Insurance Expense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5,318.94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6,500.00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-1,181.06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81.83%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7248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2013 · Repairs and Maintenance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7248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2017 · Electrical Repair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1,500.00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-1,420.00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5.33%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5597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2013 · Repairs and Maintenance - Other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1,000.00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-1,000.00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7248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Total 2013 · Repairs and Maintenance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2,500.00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-2,420.00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3.2%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1426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2016 · Storage Unit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1,080.00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500.00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580.00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216.0%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7248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2021 · Property Management Fees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4,925.00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5,100.00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-175.00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96.57%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27248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2022 · Christmas Decor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476.12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1,500.00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-1,023.88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31.74%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06453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2023 · Improvements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16,180.60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19,000.00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-2,819.40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85.16%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7248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2024 · Covenants/Restrictions Comm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4.76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406453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Total Expense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79,664.40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87,000.00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-7,335.60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91.57%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01426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Net Ordinary Income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8,546.80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8,546.80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100.0%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445597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Net Income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8,546.80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0.00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8,546.80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100.0%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27248">
                <a:tc>
                  <a:txBody>
                    <a:bodyPr/>
                    <a:lstStyle/>
                    <a:p>
                      <a:pPr algn="l" fontAlgn="b"/>
                      <a:endParaRPr lang="en-US" sz="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299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8</a:t>
            </a:fld>
            <a:endParaRPr kumimoji="0"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Treasury Report – 2016 Budget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81050" y="1425575"/>
          <a:ext cx="7583487" cy="4007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4903">
                  <a:extLst>
                    <a:ext uri="{9D8B030D-6E8A-4147-A177-3AD203B41FA5}">
                      <a16:colId xmlns="" xmlns:a16="http://schemas.microsoft.com/office/drawing/2014/main" val="1755466527"/>
                    </a:ext>
                  </a:extLst>
                </a:gridCol>
                <a:gridCol w="664903">
                  <a:extLst>
                    <a:ext uri="{9D8B030D-6E8A-4147-A177-3AD203B41FA5}">
                      <a16:colId xmlns="" xmlns:a16="http://schemas.microsoft.com/office/drawing/2014/main" val="945117221"/>
                    </a:ext>
                  </a:extLst>
                </a:gridCol>
                <a:gridCol w="754755">
                  <a:extLst>
                    <a:ext uri="{9D8B030D-6E8A-4147-A177-3AD203B41FA5}">
                      <a16:colId xmlns="" xmlns:a16="http://schemas.microsoft.com/office/drawing/2014/main" val="1395368198"/>
                    </a:ext>
                  </a:extLst>
                </a:gridCol>
                <a:gridCol w="844606">
                  <a:extLst>
                    <a:ext uri="{9D8B030D-6E8A-4147-A177-3AD203B41FA5}">
                      <a16:colId xmlns="" xmlns:a16="http://schemas.microsoft.com/office/drawing/2014/main" val="980517100"/>
                    </a:ext>
                  </a:extLst>
                </a:gridCol>
                <a:gridCol w="2309190">
                  <a:extLst>
                    <a:ext uri="{9D8B030D-6E8A-4147-A177-3AD203B41FA5}">
                      <a16:colId xmlns="" xmlns:a16="http://schemas.microsoft.com/office/drawing/2014/main" val="3806972594"/>
                    </a:ext>
                  </a:extLst>
                </a:gridCol>
                <a:gridCol w="781710">
                  <a:extLst>
                    <a:ext uri="{9D8B030D-6E8A-4147-A177-3AD203B41FA5}">
                      <a16:colId xmlns="" xmlns:a16="http://schemas.microsoft.com/office/drawing/2014/main" val="3896529191"/>
                    </a:ext>
                  </a:extLst>
                </a:gridCol>
                <a:gridCol w="781710">
                  <a:extLst>
                    <a:ext uri="{9D8B030D-6E8A-4147-A177-3AD203B41FA5}">
                      <a16:colId xmlns="" xmlns:a16="http://schemas.microsoft.com/office/drawing/2014/main" val="2450193129"/>
                    </a:ext>
                  </a:extLst>
                </a:gridCol>
                <a:gridCol w="781710">
                  <a:extLst>
                    <a:ext uri="{9D8B030D-6E8A-4147-A177-3AD203B41FA5}">
                      <a16:colId xmlns="" xmlns:a16="http://schemas.microsoft.com/office/drawing/2014/main" val="1277763707"/>
                    </a:ext>
                  </a:extLst>
                </a:gridCol>
              </a:tblGrid>
              <a:tr h="211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</a:rPr>
                        <a:t>2015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</a:rPr>
                        <a:t>2016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extLst>
                  <a:ext uri="{0D108BD9-81ED-4DB2-BD59-A6C34878D82A}">
                    <a16:rowId xmlns="" xmlns:a16="http://schemas.microsoft.com/office/drawing/2014/main" val="382001695"/>
                  </a:ext>
                </a:extLst>
              </a:tr>
              <a:tr h="2111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</a:rPr>
                        <a:t>Budget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</a:rPr>
                        <a:t>Spent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</a:rPr>
                        <a:t>Budget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extLst>
                  <a:ext uri="{0D108BD9-81ED-4DB2-BD59-A6C34878D82A}">
                    <a16:rowId xmlns="" xmlns:a16="http://schemas.microsoft.com/office/drawing/2014/main" val="2288759292"/>
                  </a:ext>
                </a:extLst>
              </a:tr>
              <a:tr h="211152">
                <a:tc gridSpan="5"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Ordinary Income/Expense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extLst>
                  <a:ext uri="{0D108BD9-81ED-4DB2-BD59-A6C34878D82A}">
                    <a16:rowId xmlns="" xmlns:a16="http://schemas.microsoft.com/office/drawing/2014/main" val="2714769315"/>
                  </a:ext>
                </a:extLst>
              </a:tr>
              <a:tr h="211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Income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extLst>
                  <a:ext uri="{0D108BD9-81ED-4DB2-BD59-A6C34878D82A}">
                    <a16:rowId xmlns="" xmlns:a16="http://schemas.microsoft.com/office/drawing/2014/main" val="2655588924"/>
                  </a:ext>
                </a:extLst>
              </a:tr>
              <a:tr h="211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40000 · Annual Dues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87,000.00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91,920.00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extLst>
                  <a:ext uri="{0D108BD9-81ED-4DB2-BD59-A6C34878D82A}">
                    <a16:rowId xmlns="" xmlns:a16="http://schemas.microsoft.com/office/drawing/2014/main" val="3479357999"/>
                  </a:ext>
                </a:extLst>
              </a:tr>
              <a:tr h="211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 dirty="0">
                          <a:effectLst/>
                        </a:rPr>
                        <a:t>40010 · Interest Income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extLst>
                  <a:ext uri="{0D108BD9-81ED-4DB2-BD59-A6C34878D82A}">
                    <a16:rowId xmlns="" xmlns:a16="http://schemas.microsoft.com/office/drawing/2014/main" val="2233678150"/>
                  </a:ext>
                </a:extLst>
              </a:tr>
              <a:tr h="211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40020 - Recapitalization of Legal Fees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extLst>
                  <a:ext uri="{0D108BD9-81ED-4DB2-BD59-A6C34878D82A}">
                    <a16:rowId xmlns="" xmlns:a16="http://schemas.microsoft.com/office/drawing/2014/main" val="1540865684"/>
                  </a:ext>
                </a:extLst>
              </a:tr>
              <a:tr h="211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Total Income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87,000.00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91,920.00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extLst>
                  <a:ext uri="{0D108BD9-81ED-4DB2-BD59-A6C34878D82A}">
                    <a16:rowId xmlns="" xmlns:a16="http://schemas.microsoft.com/office/drawing/2014/main" val="452730224"/>
                  </a:ext>
                </a:extLst>
              </a:tr>
              <a:tr h="211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 gridSpan="4"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Gross Profit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87,000.00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91,920.00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extLst>
                  <a:ext uri="{0D108BD9-81ED-4DB2-BD59-A6C34878D82A}">
                    <a16:rowId xmlns="" xmlns:a16="http://schemas.microsoft.com/office/drawing/2014/main" val="3341087413"/>
                  </a:ext>
                </a:extLst>
              </a:tr>
              <a:tr h="211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Expense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extLst>
                  <a:ext uri="{0D108BD9-81ED-4DB2-BD59-A6C34878D82A}">
                    <a16:rowId xmlns="" xmlns:a16="http://schemas.microsoft.com/office/drawing/2014/main" val="3460246217"/>
                  </a:ext>
                </a:extLst>
              </a:tr>
              <a:tr h="211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Grounds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extLst>
                  <a:ext uri="{0D108BD9-81ED-4DB2-BD59-A6C34878D82A}">
                    <a16:rowId xmlns="" xmlns:a16="http://schemas.microsoft.com/office/drawing/2014/main" val="2660275147"/>
                  </a:ext>
                </a:extLst>
              </a:tr>
              <a:tr h="211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2004 · Landscaping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17,000.00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17,830.92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16,000.00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extLst>
                  <a:ext uri="{0D108BD9-81ED-4DB2-BD59-A6C34878D82A}">
                    <a16:rowId xmlns="" xmlns:a16="http://schemas.microsoft.com/office/drawing/2014/main" val="115624097"/>
                  </a:ext>
                </a:extLst>
              </a:tr>
              <a:tr h="211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2008 · Irrigation/Sprinkler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4,000.00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2,850.93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5,000.00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extLst>
                  <a:ext uri="{0D108BD9-81ED-4DB2-BD59-A6C34878D82A}">
                    <a16:rowId xmlns="" xmlns:a16="http://schemas.microsoft.com/office/drawing/2014/main" val="2181002094"/>
                  </a:ext>
                </a:extLst>
              </a:tr>
              <a:tr h="211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2009 · Entry Flowers/Shrubs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7,000.00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6,170.00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9,875.00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extLst>
                  <a:ext uri="{0D108BD9-81ED-4DB2-BD59-A6C34878D82A}">
                    <a16:rowId xmlns="" xmlns:a16="http://schemas.microsoft.com/office/drawing/2014/main" val="1663329319"/>
                  </a:ext>
                </a:extLst>
              </a:tr>
              <a:tr h="211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2015 · Pond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3,420.14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500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extLst>
                  <a:ext uri="{0D108BD9-81ED-4DB2-BD59-A6C34878D82A}">
                    <a16:rowId xmlns="" xmlns:a16="http://schemas.microsoft.com/office/drawing/2014/main" val="172578495"/>
                  </a:ext>
                </a:extLst>
              </a:tr>
              <a:tr h="211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2019 - Common Area-Trees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1,000.00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1,000.00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extLst>
                  <a:ext uri="{0D108BD9-81ED-4DB2-BD59-A6C34878D82A}">
                    <a16:rowId xmlns="" xmlns:a16="http://schemas.microsoft.com/office/drawing/2014/main" val="3504728554"/>
                  </a:ext>
                </a:extLst>
              </a:tr>
              <a:tr h="41781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2020 · Weed Control/Fertilizer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4,000.00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3,261.70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3,760.00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extLst>
                  <a:ext uri="{0D108BD9-81ED-4DB2-BD59-A6C34878D82A}">
                    <a16:rowId xmlns="" xmlns:a16="http://schemas.microsoft.com/office/drawing/2014/main" val="964453333"/>
                  </a:ext>
                </a:extLst>
              </a:tr>
              <a:tr h="21115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Total Grounds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32,000.00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493" marR="4493" marT="4493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 dirty="0">
                          <a:effectLst/>
                        </a:rPr>
                        <a:t>36,135.00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493" marR="4493" marT="4493" marB="0" anchor="b"/>
                </a:tc>
                <a:extLst>
                  <a:ext uri="{0D108BD9-81ED-4DB2-BD59-A6C34878D82A}">
                    <a16:rowId xmlns="" xmlns:a16="http://schemas.microsoft.com/office/drawing/2014/main" val="1896945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36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pPr/>
              <a:t>9</a:t>
            </a:fld>
            <a:endParaRPr kumimoji="0"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Treasury Report – 2016 Budget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156108"/>
              </p:ext>
            </p:extLst>
          </p:nvPr>
        </p:nvGraphicFramePr>
        <p:xfrm>
          <a:off x="779462" y="990600"/>
          <a:ext cx="7624948" cy="54355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8539">
                  <a:extLst>
                    <a:ext uri="{9D8B030D-6E8A-4147-A177-3AD203B41FA5}">
                      <a16:colId xmlns="" xmlns:a16="http://schemas.microsoft.com/office/drawing/2014/main" val="4148416750"/>
                    </a:ext>
                  </a:extLst>
                </a:gridCol>
                <a:gridCol w="668539">
                  <a:extLst>
                    <a:ext uri="{9D8B030D-6E8A-4147-A177-3AD203B41FA5}">
                      <a16:colId xmlns="" xmlns:a16="http://schemas.microsoft.com/office/drawing/2014/main" val="445254308"/>
                    </a:ext>
                  </a:extLst>
                </a:gridCol>
                <a:gridCol w="758880">
                  <a:extLst>
                    <a:ext uri="{9D8B030D-6E8A-4147-A177-3AD203B41FA5}">
                      <a16:colId xmlns="" xmlns:a16="http://schemas.microsoft.com/office/drawing/2014/main" val="3123919942"/>
                    </a:ext>
                  </a:extLst>
                </a:gridCol>
                <a:gridCol w="849224">
                  <a:extLst>
                    <a:ext uri="{9D8B030D-6E8A-4147-A177-3AD203B41FA5}">
                      <a16:colId xmlns="" xmlns:a16="http://schemas.microsoft.com/office/drawing/2014/main" val="3513850738"/>
                    </a:ext>
                  </a:extLst>
                </a:gridCol>
                <a:gridCol w="2321814">
                  <a:extLst>
                    <a:ext uri="{9D8B030D-6E8A-4147-A177-3AD203B41FA5}">
                      <a16:colId xmlns="" xmlns:a16="http://schemas.microsoft.com/office/drawing/2014/main" val="3798800514"/>
                    </a:ext>
                  </a:extLst>
                </a:gridCol>
                <a:gridCol w="785984">
                  <a:extLst>
                    <a:ext uri="{9D8B030D-6E8A-4147-A177-3AD203B41FA5}">
                      <a16:colId xmlns="" xmlns:a16="http://schemas.microsoft.com/office/drawing/2014/main" val="3286052994"/>
                    </a:ext>
                  </a:extLst>
                </a:gridCol>
                <a:gridCol w="785984">
                  <a:extLst>
                    <a:ext uri="{9D8B030D-6E8A-4147-A177-3AD203B41FA5}">
                      <a16:colId xmlns="" xmlns:a16="http://schemas.microsoft.com/office/drawing/2014/main" val="3162895153"/>
                    </a:ext>
                  </a:extLst>
                </a:gridCol>
                <a:gridCol w="785984">
                  <a:extLst>
                    <a:ext uri="{9D8B030D-6E8A-4147-A177-3AD203B41FA5}">
                      <a16:colId xmlns="" xmlns:a16="http://schemas.microsoft.com/office/drawing/2014/main" val="1900931584"/>
                    </a:ext>
                  </a:extLst>
                </a:gridCol>
              </a:tblGrid>
              <a:tr h="17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</a:rPr>
                        <a:t>2015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</a:rPr>
                        <a:t>2016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extLst>
                  <a:ext uri="{0D108BD9-81ED-4DB2-BD59-A6C34878D82A}">
                    <a16:rowId xmlns="" xmlns:a16="http://schemas.microsoft.com/office/drawing/2014/main" val="1339643799"/>
                  </a:ext>
                </a:extLst>
              </a:tr>
              <a:tr h="1739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</a:rPr>
                        <a:t>Budget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</a:rPr>
                        <a:t>Spent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300" u="none" strike="noStrike">
                          <a:effectLst/>
                        </a:rPr>
                        <a:t>Budget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extLst>
                  <a:ext uri="{0D108BD9-81ED-4DB2-BD59-A6C34878D82A}">
                    <a16:rowId xmlns="" xmlns:a16="http://schemas.microsoft.com/office/drawing/2014/main" val="61354987"/>
                  </a:ext>
                </a:extLst>
              </a:tr>
              <a:tr h="17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Utilities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extLst>
                  <a:ext uri="{0D108BD9-81ED-4DB2-BD59-A6C34878D82A}">
                    <a16:rowId xmlns="" xmlns:a16="http://schemas.microsoft.com/office/drawing/2014/main" val="662595168"/>
                  </a:ext>
                </a:extLst>
              </a:tr>
              <a:tr h="17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2002 · Water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7,000.00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5,934.31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7,000.00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extLst>
                  <a:ext uri="{0D108BD9-81ED-4DB2-BD59-A6C34878D82A}">
                    <a16:rowId xmlns="" xmlns:a16="http://schemas.microsoft.com/office/drawing/2014/main" val="104666260"/>
                  </a:ext>
                </a:extLst>
              </a:tr>
              <a:tr h="17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2003 · Electric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4,000.00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3,517.67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4,000.00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extLst>
                  <a:ext uri="{0D108BD9-81ED-4DB2-BD59-A6C34878D82A}">
                    <a16:rowId xmlns="" xmlns:a16="http://schemas.microsoft.com/office/drawing/2014/main" val="1893715309"/>
                  </a:ext>
                </a:extLst>
              </a:tr>
              <a:tr h="17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Total Utilities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11,000.00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11,000.00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extLst>
                  <a:ext uri="{0D108BD9-81ED-4DB2-BD59-A6C34878D82A}">
                    <a16:rowId xmlns="" xmlns:a16="http://schemas.microsoft.com/office/drawing/2014/main" val="499732618"/>
                  </a:ext>
                </a:extLst>
              </a:tr>
              <a:tr h="17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2001 · Postage and Delivery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500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617.95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700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extLst>
                  <a:ext uri="{0D108BD9-81ED-4DB2-BD59-A6C34878D82A}">
                    <a16:rowId xmlns="" xmlns:a16="http://schemas.microsoft.com/office/drawing/2014/main" val="3628150349"/>
                  </a:ext>
                </a:extLst>
              </a:tr>
              <a:tr h="17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2005 · Legal Fees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2,000.00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3,591.45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3,000.00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extLst>
                  <a:ext uri="{0D108BD9-81ED-4DB2-BD59-A6C34878D82A}">
                    <a16:rowId xmlns="" xmlns:a16="http://schemas.microsoft.com/office/drawing/2014/main" val="572489897"/>
                  </a:ext>
                </a:extLst>
              </a:tr>
              <a:tr h="17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2006 · Web Page Maintenance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900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450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100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extLst>
                  <a:ext uri="{0D108BD9-81ED-4DB2-BD59-A6C34878D82A}">
                    <a16:rowId xmlns="" xmlns:a16="http://schemas.microsoft.com/office/drawing/2014/main" val="2194692759"/>
                  </a:ext>
                </a:extLst>
              </a:tr>
              <a:tr h="17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2007 · Welcome Committee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1,000.00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220.49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770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extLst>
                  <a:ext uri="{0D108BD9-81ED-4DB2-BD59-A6C34878D82A}">
                    <a16:rowId xmlns="" xmlns:a16="http://schemas.microsoft.com/office/drawing/2014/main" val="1776699963"/>
                  </a:ext>
                </a:extLst>
              </a:tr>
              <a:tr h="17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2010 · Miscellaneous Expense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1,500.00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419.6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1,000.00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extLst>
                  <a:ext uri="{0D108BD9-81ED-4DB2-BD59-A6C34878D82A}">
                    <a16:rowId xmlns="" xmlns:a16="http://schemas.microsoft.com/office/drawing/2014/main" val="11231088"/>
                  </a:ext>
                </a:extLst>
              </a:tr>
              <a:tr h="17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2011 · Neighborhood Events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3,000.00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2,318.58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3,000.00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extLst>
                  <a:ext uri="{0D108BD9-81ED-4DB2-BD59-A6C34878D82A}">
                    <a16:rowId xmlns="" xmlns:a16="http://schemas.microsoft.com/office/drawing/2014/main" val="604286699"/>
                  </a:ext>
                </a:extLst>
              </a:tr>
              <a:tr h="17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2012 · Insurance Expense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6,500.00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5,318.94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5,500.00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extLst>
                  <a:ext uri="{0D108BD9-81ED-4DB2-BD59-A6C34878D82A}">
                    <a16:rowId xmlns="" xmlns:a16="http://schemas.microsoft.com/office/drawing/2014/main" val="675694748"/>
                  </a:ext>
                </a:extLst>
              </a:tr>
              <a:tr h="17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 dirty="0">
                          <a:effectLst/>
                        </a:rPr>
                        <a:t> 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2013 · Repairs and Maintenance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extLst>
                  <a:ext uri="{0D108BD9-81ED-4DB2-BD59-A6C34878D82A}">
                    <a16:rowId xmlns="" xmlns:a16="http://schemas.microsoft.com/office/drawing/2014/main" val="1235156922"/>
                  </a:ext>
                </a:extLst>
              </a:tr>
              <a:tr h="17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2017 · Electrical Repair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1,500.00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80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1,500.00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extLst>
                  <a:ext uri="{0D108BD9-81ED-4DB2-BD59-A6C34878D82A}">
                    <a16:rowId xmlns="" xmlns:a16="http://schemas.microsoft.com/office/drawing/2014/main" val="1527719486"/>
                  </a:ext>
                </a:extLst>
              </a:tr>
              <a:tr h="34429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2013 · Repairs and Maintenance - Other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1,000.00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1,000.00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extLst>
                  <a:ext uri="{0D108BD9-81ED-4DB2-BD59-A6C34878D82A}">
                    <a16:rowId xmlns="" xmlns:a16="http://schemas.microsoft.com/office/drawing/2014/main" val="3651481835"/>
                  </a:ext>
                </a:extLst>
              </a:tr>
              <a:tr h="17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Total 2013 · Repairs and Maintenance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2,500.00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2,500.00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extLst>
                  <a:ext uri="{0D108BD9-81ED-4DB2-BD59-A6C34878D82A}">
                    <a16:rowId xmlns="" xmlns:a16="http://schemas.microsoft.com/office/drawing/2014/main" val="2515489923"/>
                  </a:ext>
                </a:extLst>
              </a:tr>
              <a:tr h="17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2016 · Storage Unit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500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1,080.00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540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extLst>
                  <a:ext uri="{0D108BD9-81ED-4DB2-BD59-A6C34878D82A}">
                    <a16:rowId xmlns="" xmlns:a16="http://schemas.microsoft.com/office/drawing/2014/main" val="3028558764"/>
                  </a:ext>
                </a:extLst>
              </a:tr>
              <a:tr h="17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2021 · Property Management Fees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5,100.00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4,925.00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5,100.00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extLst>
                  <a:ext uri="{0D108BD9-81ED-4DB2-BD59-A6C34878D82A}">
                    <a16:rowId xmlns="" xmlns:a16="http://schemas.microsoft.com/office/drawing/2014/main" val="2656378785"/>
                  </a:ext>
                </a:extLst>
              </a:tr>
              <a:tr h="17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2022 · Christmas Decor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1,500.00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476.12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1,500.00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extLst>
                  <a:ext uri="{0D108BD9-81ED-4DB2-BD59-A6C34878D82A}">
                    <a16:rowId xmlns="" xmlns:a16="http://schemas.microsoft.com/office/drawing/2014/main" val="3556826598"/>
                  </a:ext>
                </a:extLst>
              </a:tr>
              <a:tr h="17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2023 · Improvements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19,000.00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16,180.60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20,000.00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extLst>
                  <a:ext uri="{0D108BD9-81ED-4DB2-BD59-A6C34878D82A}">
                    <a16:rowId xmlns="" xmlns:a16="http://schemas.microsoft.com/office/drawing/2014/main" val="4257514670"/>
                  </a:ext>
                </a:extLst>
              </a:tr>
              <a:tr h="17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2024 - Covenant and Restrictions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75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extLst>
                  <a:ext uri="{0D108BD9-81ED-4DB2-BD59-A6C34878D82A}">
                    <a16:rowId xmlns="" xmlns:a16="http://schemas.microsoft.com/office/drawing/2014/main" val="889716597"/>
                  </a:ext>
                </a:extLst>
              </a:tr>
              <a:tr h="17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2025 - Printing and Reproduction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1,000.00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extLst>
                  <a:ext uri="{0D108BD9-81ED-4DB2-BD59-A6C34878D82A}">
                    <a16:rowId xmlns="" xmlns:a16="http://schemas.microsoft.com/office/drawing/2014/main" val="1276076345"/>
                  </a:ext>
                </a:extLst>
              </a:tr>
              <a:tr h="17399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Total Expense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87,000.00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91,920.00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extLst>
                  <a:ext uri="{0D108BD9-81ED-4DB2-BD59-A6C34878D82A}">
                    <a16:rowId xmlns="" xmlns:a16="http://schemas.microsoft.com/office/drawing/2014/main" val="772692724"/>
                  </a:ext>
                </a:extLst>
              </a:tr>
              <a:tr h="173998">
                <a:tc gridSpan="5"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Net Ordinary Income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extLst>
                  <a:ext uri="{0D108BD9-81ED-4DB2-BD59-A6C34878D82A}">
                    <a16:rowId xmlns="" xmlns:a16="http://schemas.microsoft.com/office/drawing/2014/main" val="2204775910"/>
                  </a:ext>
                </a:extLst>
              </a:tr>
              <a:tr h="173998">
                <a:tc gridSpan="4">
                  <a:txBody>
                    <a:bodyPr/>
                    <a:lstStyle/>
                    <a:p>
                      <a:pPr algn="l" rtl="0" fontAlgn="b"/>
                      <a:r>
                        <a:rPr lang="en-US" sz="1300" u="none" strike="noStrike">
                          <a:effectLst/>
                        </a:rPr>
                        <a:t>Net Income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>
                          <a:effectLst/>
                        </a:rPr>
                        <a:t>0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u="none" strike="noStrike">
                          <a:effectLst/>
                        </a:rPr>
                        <a:t> 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9" marR="3319" marT="3319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300" u="none" strike="noStrike" dirty="0">
                          <a:effectLst/>
                        </a:rPr>
                        <a:t>0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319" marR="3319" marT="3319" marB="0" anchor="b"/>
                </a:tc>
                <a:extLst>
                  <a:ext uri="{0D108BD9-81ED-4DB2-BD59-A6C34878D82A}">
                    <a16:rowId xmlns="" xmlns:a16="http://schemas.microsoft.com/office/drawing/2014/main" val="2110607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695680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1214</TotalTime>
  <Words>1633</Words>
  <Application>Microsoft Macintosh PowerPoint</Application>
  <PresentationFormat>On-screen Show (4:3)</PresentationFormat>
  <Paragraphs>781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Revolution</vt:lpstr>
      <vt:lpstr>Glenhurst</vt:lpstr>
      <vt:lpstr>Agenda</vt:lpstr>
      <vt:lpstr>Opening Remarks</vt:lpstr>
      <vt:lpstr>Board Members</vt:lpstr>
      <vt:lpstr>Committee Members</vt:lpstr>
      <vt:lpstr>PowerPoint Presentation</vt:lpstr>
      <vt:lpstr>PowerPoint Presentation</vt:lpstr>
      <vt:lpstr>PowerPoint Presentation</vt:lpstr>
      <vt:lpstr>PowerPoint Presentation</vt:lpstr>
      <vt:lpstr>Capital Improvements </vt:lpstr>
      <vt:lpstr>Capital Improvements</vt:lpstr>
      <vt:lpstr>Capital Improvements</vt:lpstr>
      <vt:lpstr>Capital Improvements</vt:lpstr>
      <vt:lpstr>Committee Reports</vt:lpstr>
      <vt:lpstr>PowerPoint Presentation</vt:lpstr>
      <vt:lpstr>Covenants (Continued)</vt:lpstr>
      <vt:lpstr>PowerPoint Presentation</vt:lpstr>
      <vt:lpstr>Landscape</vt:lpstr>
      <vt:lpstr>Landscape (Continued)</vt:lpstr>
      <vt:lpstr>Landscape (Continued)</vt:lpstr>
      <vt:lpstr>Landscape (Continued)</vt:lpstr>
      <vt:lpstr>Security Patrol</vt:lpstr>
      <vt:lpstr>Security Patrol (Continued)</vt:lpstr>
      <vt:lpstr>Social</vt:lpstr>
      <vt:lpstr>Social (Continued)</vt:lpstr>
      <vt:lpstr>Social (Continued)</vt:lpstr>
      <vt:lpstr>Web Page</vt:lpstr>
      <vt:lpstr>Newsletter</vt:lpstr>
      <vt:lpstr>Welcoming </vt:lpstr>
      <vt:lpstr>Elections</vt:lpstr>
      <vt:lpstr>Q&amp;A</vt:lpstr>
      <vt:lpstr>Closing Remarks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Glenhurst</dc:title>
  <dc:creator>Steve Smith</dc:creator>
  <cp:lastModifiedBy>Steve Smith</cp:lastModifiedBy>
  <cp:revision>131</cp:revision>
  <dcterms:created xsi:type="dcterms:W3CDTF">2015-01-03T01:24:18Z</dcterms:created>
  <dcterms:modified xsi:type="dcterms:W3CDTF">2016-04-20T22:51:33Z</dcterms:modified>
</cp:coreProperties>
</file>