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2" r:id="rId28"/>
    <p:sldId id="281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9" r:id="rId4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2A12-122F-42C0-B2FD-DFA4E79CB22F}" type="datetimeFigureOut">
              <a:rPr lang="hr-HR" smtClean="0"/>
              <a:pPr/>
              <a:t>29.9.2019.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E54E-1ED1-4CF3-9988-4D99459C80F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2A12-122F-42C0-B2FD-DFA4E79CB22F}" type="datetimeFigureOut">
              <a:rPr lang="hr-HR" smtClean="0"/>
              <a:pPr/>
              <a:t>29.9.2019.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E54E-1ED1-4CF3-9988-4D99459C80F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2A12-122F-42C0-B2FD-DFA4E79CB22F}" type="datetimeFigureOut">
              <a:rPr lang="hr-HR" smtClean="0"/>
              <a:pPr/>
              <a:t>29.9.2019.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E54E-1ED1-4CF3-9988-4D99459C80F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2A12-122F-42C0-B2FD-DFA4E79CB22F}" type="datetimeFigureOut">
              <a:rPr lang="hr-HR" smtClean="0"/>
              <a:pPr/>
              <a:t>29.9.2019.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E54E-1ED1-4CF3-9988-4D99459C80F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2A12-122F-42C0-B2FD-DFA4E79CB22F}" type="datetimeFigureOut">
              <a:rPr lang="hr-HR" smtClean="0"/>
              <a:pPr/>
              <a:t>29.9.2019.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E54E-1ED1-4CF3-9988-4D99459C80F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2A12-122F-42C0-B2FD-DFA4E79CB22F}" type="datetimeFigureOut">
              <a:rPr lang="hr-HR" smtClean="0"/>
              <a:pPr/>
              <a:t>29.9.2019.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E54E-1ED1-4CF3-9988-4D99459C80F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2A12-122F-42C0-B2FD-DFA4E79CB22F}" type="datetimeFigureOut">
              <a:rPr lang="hr-HR" smtClean="0"/>
              <a:pPr/>
              <a:t>29.9.2019.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E54E-1ED1-4CF3-9988-4D99459C80F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2A12-122F-42C0-B2FD-DFA4E79CB22F}" type="datetimeFigureOut">
              <a:rPr lang="hr-HR" smtClean="0"/>
              <a:pPr/>
              <a:t>29.9.2019.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E54E-1ED1-4CF3-9988-4D99459C80F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2A12-122F-42C0-B2FD-DFA4E79CB22F}" type="datetimeFigureOut">
              <a:rPr lang="hr-HR" smtClean="0"/>
              <a:pPr/>
              <a:t>29.9.2019.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E54E-1ED1-4CF3-9988-4D99459C80F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2A12-122F-42C0-B2FD-DFA4E79CB22F}" type="datetimeFigureOut">
              <a:rPr lang="hr-HR" smtClean="0"/>
              <a:pPr/>
              <a:t>29.9.2019.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E54E-1ED1-4CF3-9988-4D99459C80F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2A12-122F-42C0-B2FD-DFA4E79CB22F}" type="datetimeFigureOut">
              <a:rPr lang="hr-HR" smtClean="0"/>
              <a:pPr/>
              <a:t>29.9.2019.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E54E-1ED1-4CF3-9988-4D99459C80F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C2A12-122F-42C0-B2FD-DFA4E79CB22F}" type="datetimeFigureOut">
              <a:rPr lang="hr-HR" smtClean="0"/>
              <a:pPr/>
              <a:t>29.9.2019.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EE54E-1ED1-4CF3-9988-4D99459C80F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990656" cy="2043658"/>
          </a:xfrm>
        </p:spPr>
        <p:txBody>
          <a:bodyPr>
            <a:normAutofit/>
          </a:bodyPr>
          <a:lstStyle/>
          <a:p>
            <a:r>
              <a:rPr lang="hr-HR" dirty="0" smtClean="0"/>
              <a:t>Doctor- patient </a:t>
            </a:r>
            <a:r>
              <a:rPr lang="hr-HR" dirty="0" smtClean="0"/>
              <a:t>relationship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The System of Mirror Neurons 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4988768"/>
            <a:ext cx="6400800" cy="1752600"/>
          </a:xfrm>
        </p:spPr>
        <p:txBody>
          <a:bodyPr/>
          <a:lstStyle/>
          <a:p>
            <a:r>
              <a:rPr lang="hr-HR" dirty="0" err="1" smtClean="0"/>
              <a:t>Assoc.prof</a:t>
            </a:r>
            <a:r>
              <a:rPr lang="hr-HR" dirty="0" smtClean="0"/>
              <a:t>. Dolores Britvić,</a:t>
            </a:r>
            <a:r>
              <a:rPr lang="hr-HR" dirty="0" err="1" smtClean="0"/>
              <a:t>phd</a:t>
            </a:r>
            <a:r>
              <a:rPr lang="hr-HR" dirty="0" smtClean="0"/>
              <a:t>,MD</a:t>
            </a:r>
            <a:endParaRPr lang="hr-H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err="1" smtClean="0"/>
              <a:t>Support</a:t>
            </a:r>
            <a:r>
              <a:rPr lang="hr-HR" dirty="0" smtClean="0"/>
              <a:t> – </a:t>
            </a:r>
            <a:r>
              <a:rPr lang="hr-HR" dirty="0" err="1" smtClean="0"/>
              <a:t>willingness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doctor</a:t>
            </a:r>
            <a:r>
              <a:rPr lang="hr-HR" dirty="0" smtClean="0"/>
              <a:t> to </a:t>
            </a:r>
            <a:r>
              <a:rPr lang="hr-HR" dirty="0" err="1" smtClean="0"/>
              <a:t>help</a:t>
            </a:r>
            <a:endParaRPr lang="hr-HR" dirty="0" smtClean="0"/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                - </a:t>
            </a:r>
            <a:r>
              <a:rPr lang="hr-HR" dirty="0" err="1" smtClean="0"/>
              <a:t>willingness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patient</a:t>
            </a:r>
            <a:r>
              <a:rPr lang="hr-HR" dirty="0" smtClean="0"/>
              <a:t> to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treated</a:t>
            </a:r>
            <a:r>
              <a:rPr lang="hr-HR" dirty="0" smtClean="0"/>
              <a:t> </a:t>
            </a:r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                - mutual </a:t>
            </a:r>
            <a:r>
              <a:rPr lang="hr-HR" dirty="0" err="1" smtClean="0"/>
              <a:t>understanding</a:t>
            </a:r>
            <a:endParaRPr lang="hr-HR" dirty="0" smtClean="0"/>
          </a:p>
          <a:p>
            <a:r>
              <a:rPr lang="hr-HR" dirty="0" err="1" smtClean="0"/>
              <a:t>Tolerance</a:t>
            </a:r>
            <a:r>
              <a:rPr lang="hr-HR" dirty="0" smtClean="0"/>
              <a:t> –</a:t>
            </a:r>
            <a:r>
              <a:rPr lang="hr-HR" dirty="0" err="1" smtClean="0"/>
              <a:t>allowing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patient</a:t>
            </a:r>
            <a:r>
              <a:rPr lang="hr-HR" dirty="0" smtClean="0"/>
              <a:t> to </a:t>
            </a:r>
            <a:r>
              <a:rPr lang="hr-HR" dirty="0" err="1" smtClean="0"/>
              <a:t>show</a:t>
            </a:r>
            <a:r>
              <a:rPr lang="hr-HR" dirty="0" smtClean="0"/>
              <a:t> his </a:t>
            </a:r>
            <a:r>
              <a:rPr lang="hr-HR" dirty="0" err="1" smtClean="0"/>
              <a:t>feelings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desires</a:t>
            </a:r>
            <a:endParaRPr lang="hr-HR" dirty="0" smtClean="0"/>
          </a:p>
          <a:p>
            <a:r>
              <a:rPr lang="hr-HR" dirty="0" err="1" smtClean="0"/>
              <a:t>Reward</a:t>
            </a:r>
            <a:r>
              <a:rPr lang="hr-HR" dirty="0" smtClean="0"/>
              <a:t> </a:t>
            </a:r>
            <a:r>
              <a:rPr lang="hr-HR" dirty="0" err="1" smtClean="0"/>
              <a:t>manipulation</a:t>
            </a:r>
            <a:r>
              <a:rPr lang="hr-HR" dirty="0" smtClean="0"/>
              <a:t> “</a:t>
            </a:r>
            <a:r>
              <a:rPr lang="hr-HR" dirty="0" err="1" smtClean="0"/>
              <a:t>good</a:t>
            </a:r>
            <a:r>
              <a:rPr lang="hr-HR" dirty="0" smtClean="0"/>
              <a:t> </a:t>
            </a:r>
            <a:r>
              <a:rPr lang="hr-HR" dirty="0" err="1" smtClean="0"/>
              <a:t>helath</a:t>
            </a:r>
            <a:r>
              <a:rPr lang="hr-HR" dirty="0" smtClean="0"/>
              <a:t> </a:t>
            </a:r>
            <a:r>
              <a:rPr lang="hr-HR" dirty="0" err="1" smtClean="0"/>
              <a:t>behavior</a:t>
            </a:r>
            <a:r>
              <a:rPr lang="hr-HR" dirty="0" smtClean="0"/>
              <a:t>”</a:t>
            </a:r>
          </a:p>
          <a:p>
            <a:r>
              <a:rPr lang="hr-HR" dirty="0" err="1" smtClean="0"/>
              <a:t>Refusing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reciprocity</a:t>
            </a:r>
            <a:r>
              <a:rPr lang="hr-HR" dirty="0" smtClean="0"/>
              <a:t> – </a:t>
            </a:r>
            <a:r>
              <a:rPr lang="hr-HR" dirty="0" err="1" smtClean="0"/>
              <a:t>asymmetrical</a:t>
            </a:r>
            <a:r>
              <a:rPr lang="hr-HR" dirty="0" smtClean="0"/>
              <a:t> </a:t>
            </a:r>
            <a:r>
              <a:rPr lang="hr-HR" dirty="0" err="1" smtClean="0"/>
              <a:t>relationship</a:t>
            </a:r>
            <a:r>
              <a:rPr lang="hr-HR" dirty="0" smtClean="0"/>
              <a:t> </a:t>
            </a:r>
            <a:r>
              <a:rPr lang="hr-HR" dirty="0" err="1" smtClean="0"/>
              <a:t>between</a:t>
            </a:r>
            <a:r>
              <a:rPr lang="hr-HR" dirty="0" smtClean="0"/>
              <a:t> </a:t>
            </a:r>
            <a:r>
              <a:rPr lang="hr-HR" dirty="0" err="1" smtClean="0"/>
              <a:t>patients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doctor</a:t>
            </a:r>
            <a:r>
              <a:rPr lang="hr-HR" dirty="0" smtClean="0"/>
              <a:t>, </a:t>
            </a:r>
            <a:r>
              <a:rPr lang="hr-HR" dirty="0" err="1" smtClean="0"/>
              <a:t>maintaining</a:t>
            </a:r>
            <a:r>
              <a:rPr lang="hr-HR" dirty="0" smtClean="0"/>
              <a:t> distance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order</a:t>
            </a:r>
            <a:r>
              <a:rPr lang="hr-HR" dirty="0" smtClean="0"/>
              <a:t> to </a:t>
            </a:r>
            <a:r>
              <a:rPr lang="hr-HR" dirty="0" err="1" smtClean="0"/>
              <a:t>draw</a:t>
            </a:r>
            <a:r>
              <a:rPr lang="hr-HR" dirty="0" smtClean="0"/>
              <a:t> </a:t>
            </a:r>
            <a:r>
              <a:rPr lang="hr-HR" dirty="0" err="1" smtClean="0"/>
              <a:t>conclusion</a:t>
            </a:r>
            <a:r>
              <a:rPr lang="hr-HR" dirty="0" smtClean="0"/>
              <a:t> </a:t>
            </a:r>
            <a:r>
              <a:rPr lang="hr-HR" dirty="0" err="1" smtClean="0"/>
              <a:t>about</a:t>
            </a:r>
            <a:r>
              <a:rPr lang="hr-HR" dirty="0" smtClean="0"/>
              <a:t> </a:t>
            </a:r>
            <a:r>
              <a:rPr lang="hr-HR" dirty="0" err="1" smtClean="0"/>
              <a:t>patients</a:t>
            </a:r>
            <a:r>
              <a:rPr lang="hr-HR" dirty="0" smtClean="0"/>
              <a:t> </a:t>
            </a:r>
            <a:r>
              <a:rPr lang="hr-HR" dirty="0" err="1" smtClean="0"/>
              <a:t>feelings</a:t>
            </a: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Balint</a:t>
            </a:r>
            <a:r>
              <a:rPr lang="hr-HR" dirty="0" smtClean="0"/>
              <a:t>’s model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Psychodynamic</a:t>
            </a:r>
            <a:r>
              <a:rPr lang="hr-HR" dirty="0" smtClean="0"/>
              <a:t> </a:t>
            </a:r>
            <a:r>
              <a:rPr lang="hr-HR" dirty="0" err="1" smtClean="0"/>
              <a:t>oriented</a:t>
            </a:r>
            <a:r>
              <a:rPr lang="hr-HR" dirty="0" smtClean="0"/>
              <a:t> model</a:t>
            </a:r>
          </a:p>
          <a:p>
            <a:r>
              <a:rPr lang="hr-HR" dirty="0" err="1" smtClean="0"/>
              <a:t>Using</a:t>
            </a:r>
            <a:r>
              <a:rPr lang="hr-HR" dirty="0" smtClean="0"/>
              <a:t> </a:t>
            </a:r>
            <a:r>
              <a:rPr lang="hr-HR" dirty="0" err="1" smtClean="0"/>
              <a:t>deep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complete</a:t>
            </a:r>
            <a:r>
              <a:rPr lang="hr-HR" dirty="0" smtClean="0"/>
              <a:t> </a:t>
            </a:r>
            <a:r>
              <a:rPr lang="hr-HR" dirty="0" err="1" smtClean="0"/>
              <a:t>diagnosis</a:t>
            </a:r>
            <a:endParaRPr lang="hr-HR" dirty="0" smtClean="0"/>
          </a:p>
          <a:p>
            <a:r>
              <a:rPr lang="hr-HR" dirty="0" err="1" smtClean="0"/>
              <a:t>Seminars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GP, </a:t>
            </a:r>
            <a:r>
              <a:rPr lang="hr-HR" dirty="0" err="1" smtClean="0"/>
              <a:t>adressed</a:t>
            </a:r>
            <a:r>
              <a:rPr lang="hr-HR" dirty="0" smtClean="0"/>
              <a:t> to </a:t>
            </a:r>
            <a:r>
              <a:rPr lang="hr-HR" dirty="0" err="1" smtClean="0"/>
              <a:t>deeper</a:t>
            </a:r>
            <a:r>
              <a:rPr lang="hr-HR" dirty="0" smtClean="0"/>
              <a:t> </a:t>
            </a:r>
            <a:r>
              <a:rPr lang="hr-HR" dirty="0" err="1" smtClean="0"/>
              <a:t>understanding</a:t>
            </a:r>
            <a:r>
              <a:rPr lang="hr-HR" dirty="0" smtClean="0"/>
              <a:t> </a:t>
            </a:r>
            <a:r>
              <a:rPr lang="hr-HR" dirty="0" err="1" smtClean="0"/>
              <a:t>patient</a:t>
            </a:r>
            <a:r>
              <a:rPr lang="hr-HR" dirty="0" smtClean="0"/>
              <a:t>- </a:t>
            </a:r>
            <a:r>
              <a:rPr lang="hr-HR" dirty="0" err="1" smtClean="0"/>
              <a:t>physician</a:t>
            </a:r>
            <a:r>
              <a:rPr lang="hr-HR" dirty="0" smtClean="0"/>
              <a:t> </a:t>
            </a:r>
            <a:r>
              <a:rPr lang="hr-HR" dirty="0" err="1" smtClean="0"/>
              <a:t>relationship</a:t>
            </a:r>
            <a:endParaRPr lang="hr-HR" dirty="0" smtClean="0"/>
          </a:p>
          <a:p>
            <a:r>
              <a:rPr lang="hr-HR" dirty="0" err="1" smtClean="0"/>
              <a:t>Emotional</a:t>
            </a:r>
            <a:r>
              <a:rPr lang="hr-HR" dirty="0" smtClean="0"/>
              <a:t>, </a:t>
            </a:r>
            <a:r>
              <a:rPr lang="hr-HR" dirty="0" err="1" smtClean="0"/>
              <a:t>psychosocial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ethical</a:t>
            </a:r>
            <a:r>
              <a:rPr lang="hr-HR" dirty="0" smtClean="0"/>
              <a:t> </a:t>
            </a:r>
            <a:r>
              <a:rPr lang="hr-HR" dirty="0" err="1" smtClean="0"/>
              <a:t>issuses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clinical</a:t>
            </a:r>
            <a:r>
              <a:rPr lang="hr-HR" dirty="0" smtClean="0"/>
              <a:t> </a:t>
            </a:r>
            <a:r>
              <a:rPr lang="hr-HR" dirty="0" err="1" smtClean="0"/>
              <a:t>situation</a:t>
            </a:r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Emanuel- </a:t>
            </a:r>
            <a:r>
              <a:rPr lang="hr-HR" dirty="0" err="1" smtClean="0"/>
              <a:t>Emanuel</a:t>
            </a:r>
            <a:r>
              <a:rPr lang="hr-HR" dirty="0" smtClean="0"/>
              <a:t> model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Doctor patient relationship </a:t>
            </a:r>
            <a:r>
              <a:rPr lang="en-US" dirty="0" smtClean="0"/>
              <a:t>implies </a:t>
            </a:r>
            <a:r>
              <a:rPr lang="hr-HR" dirty="0" smtClean="0"/>
              <a:t>conflict</a:t>
            </a:r>
            <a:r>
              <a:rPr lang="en-US" dirty="0" smtClean="0"/>
              <a:t>s: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hr-HR" dirty="0" smtClean="0"/>
              <a:t> </a:t>
            </a:r>
            <a:r>
              <a:rPr lang="hr-HR" dirty="0" smtClean="0"/>
              <a:t>between patient autonomy and health and </a:t>
            </a:r>
            <a:r>
              <a:rPr lang="en-US" dirty="0" smtClean="0"/>
              <a:t>            - </a:t>
            </a:r>
            <a:r>
              <a:rPr lang="hr-HR" dirty="0" smtClean="0"/>
              <a:t>between </a:t>
            </a:r>
            <a:r>
              <a:rPr lang="hr-HR" dirty="0" smtClean="0"/>
              <a:t>the value system of patients and doctors</a:t>
            </a:r>
          </a:p>
          <a:p>
            <a:r>
              <a:rPr lang="hr-HR" dirty="0" smtClean="0"/>
              <a:t>4 </a:t>
            </a:r>
            <a:r>
              <a:rPr lang="hr-HR" dirty="0" err="1" smtClean="0"/>
              <a:t>types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relationship</a:t>
            </a:r>
            <a:r>
              <a:rPr lang="hr-HR" dirty="0" smtClean="0"/>
              <a:t>: </a:t>
            </a:r>
          </a:p>
          <a:p>
            <a:pPr>
              <a:buNone/>
            </a:pPr>
            <a:r>
              <a:rPr lang="hr-HR" dirty="0" smtClean="0"/>
              <a:t>     - </a:t>
            </a:r>
            <a:r>
              <a:rPr lang="hr-HR" dirty="0" err="1" smtClean="0"/>
              <a:t>paternalistic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     - </a:t>
            </a:r>
            <a:r>
              <a:rPr lang="hr-HR" dirty="0" err="1" smtClean="0"/>
              <a:t>informative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     - </a:t>
            </a:r>
            <a:r>
              <a:rPr lang="hr-HR" dirty="0" err="1" smtClean="0"/>
              <a:t>interpretative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     - </a:t>
            </a:r>
            <a:r>
              <a:rPr lang="hr-HR" dirty="0" err="1" smtClean="0"/>
              <a:t>contractual</a:t>
            </a:r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type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disease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its</a:t>
            </a:r>
            <a:r>
              <a:rPr lang="hr-HR" dirty="0" smtClean="0"/>
              <a:t> </a:t>
            </a:r>
            <a:r>
              <a:rPr lang="hr-HR" dirty="0" err="1" smtClean="0"/>
              <a:t>symptoms</a:t>
            </a:r>
            <a:r>
              <a:rPr lang="hr-HR" dirty="0" smtClean="0"/>
              <a:t> </a:t>
            </a:r>
            <a:r>
              <a:rPr lang="hr-HR" dirty="0" err="1" smtClean="0"/>
              <a:t>has</a:t>
            </a:r>
            <a:r>
              <a:rPr lang="hr-HR" dirty="0" smtClean="0"/>
              <a:t> </a:t>
            </a:r>
            <a:r>
              <a:rPr lang="hr-HR" dirty="0" err="1" smtClean="0"/>
              <a:t>an</a:t>
            </a:r>
            <a:r>
              <a:rPr lang="hr-HR" dirty="0" smtClean="0"/>
              <a:t> </a:t>
            </a:r>
            <a:r>
              <a:rPr lang="hr-HR" dirty="0" err="1" smtClean="0"/>
              <a:t>impact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relationship</a:t>
            </a:r>
            <a:r>
              <a:rPr lang="hr-HR" dirty="0" smtClean="0"/>
              <a:t> </a:t>
            </a:r>
            <a:r>
              <a:rPr lang="hr-HR" dirty="0" err="1" smtClean="0"/>
              <a:t>between</a:t>
            </a:r>
            <a:r>
              <a:rPr lang="hr-HR" dirty="0" smtClean="0"/>
              <a:t> </a:t>
            </a:r>
            <a:r>
              <a:rPr lang="hr-HR" dirty="0" err="1" smtClean="0"/>
              <a:t>doctors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patients</a:t>
            </a:r>
            <a:endParaRPr lang="hr-HR" dirty="0" smtClean="0"/>
          </a:p>
          <a:p>
            <a:pPr marL="0" indent="0">
              <a:buNone/>
            </a:pPr>
            <a:r>
              <a:rPr lang="en-US" dirty="0" smtClean="0"/>
              <a:t>The level of patients’ </a:t>
            </a:r>
            <a:r>
              <a:rPr lang="en-US" u="sng" dirty="0" smtClean="0"/>
              <a:t>a</a:t>
            </a:r>
            <a:r>
              <a:rPr lang="hr-HR" u="sng" dirty="0" smtClean="0"/>
              <a:t>ctivity- passivity</a:t>
            </a:r>
            <a:r>
              <a:rPr lang="en-US" dirty="0" smtClean="0"/>
              <a:t>:</a:t>
            </a:r>
            <a:endParaRPr lang="hr-HR" dirty="0" smtClean="0"/>
          </a:p>
          <a:p>
            <a:r>
              <a:rPr lang="hr-HR" dirty="0" err="1" smtClean="0"/>
              <a:t>E.g</a:t>
            </a:r>
            <a:r>
              <a:rPr lang="hr-HR" dirty="0" smtClean="0"/>
              <a:t>. Severe </a:t>
            </a:r>
            <a:r>
              <a:rPr lang="hr-HR" dirty="0" err="1" smtClean="0"/>
              <a:t>injury</a:t>
            </a:r>
            <a:r>
              <a:rPr lang="hr-HR" dirty="0" smtClean="0"/>
              <a:t>, </a:t>
            </a:r>
            <a:r>
              <a:rPr lang="hr-HR" dirty="0" err="1" smtClean="0"/>
              <a:t>comma</a:t>
            </a:r>
            <a:r>
              <a:rPr lang="hr-HR" dirty="0" smtClean="0"/>
              <a:t>, </a:t>
            </a:r>
            <a:r>
              <a:rPr lang="hr-HR" dirty="0" err="1" smtClean="0"/>
              <a:t>delirium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patient</a:t>
            </a:r>
            <a:r>
              <a:rPr lang="hr-HR" dirty="0" smtClean="0"/>
              <a:t> </a:t>
            </a:r>
            <a:r>
              <a:rPr lang="hr-HR" dirty="0" err="1" smtClean="0"/>
              <a:t>has</a:t>
            </a:r>
            <a:r>
              <a:rPr lang="hr-HR" dirty="0" smtClean="0"/>
              <a:t> no </a:t>
            </a:r>
            <a:r>
              <a:rPr lang="hr-HR" dirty="0" err="1" smtClean="0"/>
              <a:t>effect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course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treatment</a:t>
            </a:r>
            <a:r>
              <a:rPr lang="hr-HR" dirty="0" smtClean="0"/>
              <a:t>, he is </a:t>
            </a:r>
            <a:r>
              <a:rPr lang="hr-HR" dirty="0" err="1" smtClean="0"/>
              <a:t>completely</a:t>
            </a:r>
            <a:r>
              <a:rPr lang="hr-HR" dirty="0" smtClean="0"/>
              <a:t> </a:t>
            </a:r>
            <a:r>
              <a:rPr lang="hr-HR" dirty="0" err="1" smtClean="0"/>
              <a:t>helpless</a:t>
            </a:r>
            <a:r>
              <a:rPr lang="hr-HR" dirty="0" smtClean="0"/>
              <a:t> (</a:t>
            </a:r>
            <a:r>
              <a:rPr lang="hr-HR" dirty="0" err="1" smtClean="0"/>
              <a:t>baby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parent</a:t>
            </a:r>
            <a:r>
              <a:rPr lang="hr-HR" dirty="0" smtClean="0"/>
              <a:t>)  </a:t>
            </a:r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Guidance and cooperation when patient can understand the treatment procedure, when he knows what is going on with him </a:t>
            </a:r>
            <a:r>
              <a:rPr lang="hr-HR" dirty="0" smtClean="0"/>
              <a:t>(relation </a:t>
            </a:r>
            <a:r>
              <a:rPr lang="hr-HR" dirty="0" smtClean="0"/>
              <a:t>between teacher and pupil) </a:t>
            </a:r>
          </a:p>
          <a:p>
            <a:r>
              <a:rPr lang="hr-HR" dirty="0" smtClean="0"/>
              <a:t>Mutual </a:t>
            </a:r>
            <a:r>
              <a:rPr lang="hr-HR" dirty="0" err="1" smtClean="0"/>
              <a:t>participation</a:t>
            </a:r>
            <a:r>
              <a:rPr lang="hr-HR" dirty="0" smtClean="0"/>
              <a:t> – </a:t>
            </a:r>
            <a:r>
              <a:rPr lang="hr-HR" dirty="0" err="1" smtClean="0"/>
              <a:t>based</a:t>
            </a:r>
            <a:r>
              <a:rPr lang="hr-HR" dirty="0" smtClean="0"/>
              <a:t> on </a:t>
            </a:r>
            <a:r>
              <a:rPr lang="hr-HR" dirty="0" err="1" smtClean="0"/>
              <a:t>equality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participations</a:t>
            </a:r>
            <a:r>
              <a:rPr lang="hr-HR" dirty="0" smtClean="0"/>
              <a:t> (</a:t>
            </a:r>
            <a:r>
              <a:rPr lang="hr-HR" dirty="0" err="1" smtClean="0"/>
              <a:t>chronic</a:t>
            </a:r>
            <a:r>
              <a:rPr lang="hr-HR" dirty="0" smtClean="0"/>
              <a:t> </a:t>
            </a:r>
            <a:r>
              <a:rPr lang="hr-HR" dirty="0" err="1" smtClean="0"/>
              <a:t>diseases</a:t>
            </a:r>
            <a:r>
              <a:rPr lang="hr-HR" dirty="0" smtClean="0"/>
              <a:t> </a:t>
            </a:r>
            <a:r>
              <a:rPr lang="hr-HR" dirty="0" err="1" smtClean="0"/>
              <a:t>when</a:t>
            </a:r>
            <a:r>
              <a:rPr lang="hr-HR" dirty="0" smtClean="0"/>
              <a:t> </a:t>
            </a:r>
            <a:r>
              <a:rPr lang="hr-HR" dirty="0" err="1" smtClean="0"/>
              <a:t>patient</a:t>
            </a:r>
            <a:r>
              <a:rPr lang="hr-HR" dirty="0" smtClean="0"/>
              <a:t> </a:t>
            </a:r>
            <a:r>
              <a:rPr lang="hr-HR" dirty="0" err="1" smtClean="0"/>
              <a:t>come</a:t>
            </a:r>
            <a:r>
              <a:rPr lang="hr-HR" dirty="0" smtClean="0"/>
              <a:t> to </a:t>
            </a:r>
            <a:r>
              <a:rPr lang="hr-HR" dirty="0" err="1" smtClean="0"/>
              <a:t>doctor</a:t>
            </a:r>
            <a:r>
              <a:rPr lang="hr-HR" dirty="0" smtClean="0"/>
              <a:t> for </a:t>
            </a:r>
            <a:r>
              <a:rPr lang="hr-HR" dirty="0" err="1" smtClean="0"/>
              <a:t>advice</a:t>
            </a:r>
            <a:r>
              <a:rPr lang="hr-HR" dirty="0" smtClean="0"/>
              <a:t>, </a:t>
            </a:r>
            <a:r>
              <a:rPr lang="hr-HR" dirty="0" err="1" smtClean="0"/>
              <a:t>medication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check</a:t>
            </a:r>
            <a:r>
              <a:rPr lang="hr-HR" dirty="0" smtClean="0"/>
              <a:t>-</a:t>
            </a:r>
            <a:r>
              <a:rPr lang="hr-HR" dirty="0" err="1" smtClean="0"/>
              <a:t>up</a:t>
            </a:r>
            <a:r>
              <a:rPr lang="hr-HR" dirty="0" smtClean="0"/>
              <a:t>)   </a:t>
            </a:r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hr-HR" sz="3600" dirty="0" err="1" smtClean="0"/>
              <a:t>Contemporary</a:t>
            </a:r>
            <a:r>
              <a:rPr lang="hr-HR" sz="3600" dirty="0" smtClean="0"/>
              <a:t> </a:t>
            </a:r>
            <a:r>
              <a:rPr lang="hr-HR" sz="3600" dirty="0" err="1" smtClean="0"/>
              <a:t>perspectives</a:t>
            </a:r>
            <a:r>
              <a:rPr lang="hr-HR" sz="3600" dirty="0" smtClean="0"/>
              <a:t> on </a:t>
            </a:r>
            <a:r>
              <a:rPr lang="hr-HR" sz="3600" dirty="0" err="1" smtClean="0"/>
              <a:t>the</a:t>
            </a:r>
            <a:r>
              <a:rPr lang="hr-HR" sz="3600" dirty="0" smtClean="0"/>
              <a:t> </a:t>
            </a:r>
            <a:r>
              <a:rPr lang="hr-HR" sz="3600" dirty="0" err="1" smtClean="0"/>
              <a:t>relationship</a:t>
            </a:r>
            <a:r>
              <a:rPr lang="hr-HR" sz="3600" dirty="0" smtClean="0"/>
              <a:t> </a:t>
            </a:r>
            <a:r>
              <a:rPr lang="hr-HR" sz="3600" dirty="0" err="1" smtClean="0"/>
              <a:t>between</a:t>
            </a:r>
            <a:r>
              <a:rPr lang="hr-HR" sz="3600" dirty="0" smtClean="0"/>
              <a:t> </a:t>
            </a:r>
            <a:r>
              <a:rPr lang="hr-HR" sz="3600" dirty="0" err="1" smtClean="0"/>
              <a:t>patient</a:t>
            </a:r>
            <a:r>
              <a:rPr lang="hr-HR" sz="3600" dirty="0" smtClean="0"/>
              <a:t> </a:t>
            </a:r>
            <a:r>
              <a:rPr lang="hr-HR" sz="3600" dirty="0" err="1" smtClean="0"/>
              <a:t>and</a:t>
            </a:r>
            <a:r>
              <a:rPr lang="hr-HR" sz="3600" dirty="0" smtClean="0"/>
              <a:t> </a:t>
            </a:r>
            <a:r>
              <a:rPr lang="hr-HR" sz="3600" dirty="0" err="1" smtClean="0"/>
              <a:t>doctor</a:t>
            </a: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Modern medicine is faced with many challenges that affect the way in which doctors and patients communicate </a:t>
            </a:r>
          </a:p>
          <a:p>
            <a:r>
              <a:rPr lang="en-GB" dirty="0" smtClean="0"/>
              <a:t>Growing emphasis on the right of patients </a:t>
            </a:r>
            <a:r>
              <a:rPr lang="en-GB" dirty="0" smtClean="0"/>
              <a:t>on self-determination </a:t>
            </a:r>
            <a:r>
              <a:rPr lang="en-GB" dirty="0" smtClean="0"/>
              <a:t>and autonomy </a:t>
            </a:r>
          </a:p>
          <a:p>
            <a:r>
              <a:rPr lang="en-GB" dirty="0" smtClean="0"/>
              <a:t>This led the informative model of the doctor-patient relationship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Individual autonomy gets increasingly important with growing tension between personal autonomy and increased </a:t>
            </a:r>
            <a:r>
              <a:rPr lang="en-GB" dirty="0" smtClean="0"/>
              <a:t>costs:</a:t>
            </a:r>
          </a:p>
          <a:p>
            <a:r>
              <a:rPr lang="en-GB" dirty="0" smtClean="0"/>
              <a:t>It is the consequence of dramatic </a:t>
            </a:r>
            <a:r>
              <a:rPr lang="en-GB" dirty="0" smtClean="0"/>
              <a:t>scientific and technological development of medicine </a:t>
            </a:r>
          </a:p>
          <a:p>
            <a:r>
              <a:rPr lang="en-GB" dirty="0" smtClean="0"/>
              <a:t>Democratic principle of universal access to health care </a:t>
            </a:r>
          </a:p>
          <a:p>
            <a:r>
              <a:rPr lang="en-GB" dirty="0" smtClean="0"/>
              <a:t>Limited social resources lead to limit  healthcare costs</a:t>
            </a:r>
          </a:p>
          <a:p>
            <a:r>
              <a:rPr lang="en-GB" dirty="0" smtClean="0"/>
              <a:t>IT have significant impact on </a:t>
            </a:r>
            <a:r>
              <a:rPr lang="hr-HR" dirty="0" smtClean="0"/>
              <a:t>health</a:t>
            </a:r>
            <a:endParaRPr lang="hr-H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Doctors have to think about the best interest of </a:t>
            </a:r>
            <a:r>
              <a:rPr lang="en-GB" dirty="0" err="1" smtClean="0"/>
              <a:t>patiens</a:t>
            </a:r>
            <a:r>
              <a:rPr lang="en-GB" dirty="0" smtClean="0"/>
              <a:t> </a:t>
            </a:r>
          </a:p>
          <a:p>
            <a:r>
              <a:rPr lang="en-GB" dirty="0" smtClean="0"/>
              <a:t>Limitation of social budget </a:t>
            </a:r>
          </a:p>
          <a:p>
            <a:r>
              <a:rPr lang="en-GB" dirty="0" smtClean="0"/>
              <a:t>Doctor- patient relationship has changed due to huge social, philosophical, economic and scientific developments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Collaborative</a:t>
            </a:r>
            <a:r>
              <a:rPr lang="hr-HR" dirty="0" smtClean="0"/>
              <a:t> </a:t>
            </a:r>
            <a:r>
              <a:rPr lang="hr-HR" dirty="0" err="1" smtClean="0"/>
              <a:t>partnership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Communication between D-P based on a common understanding and involve the family</a:t>
            </a:r>
          </a:p>
          <a:p>
            <a:r>
              <a:rPr lang="en-GB" dirty="0" smtClean="0"/>
              <a:t>Educated </a:t>
            </a:r>
            <a:r>
              <a:rPr lang="en-GB" dirty="0" smtClean="0"/>
              <a:t>patient has higher levels of  </a:t>
            </a:r>
            <a:r>
              <a:rPr lang="en-GB" dirty="0" smtClean="0"/>
              <a:t>autonomy and </a:t>
            </a:r>
            <a:r>
              <a:rPr lang="en-GB" dirty="0" smtClean="0"/>
              <a:t>responsibility and has more confidence </a:t>
            </a:r>
            <a:endParaRPr lang="en-GB" dirty="0" smtClean="0"/>
          </a:p>
          <a:p>
            <a:r>
              <a:rPr lang="en-GB" dirty="0" smtClean="0"/>
              <a:t>Guidance </a:t>
            </a:r>
            <a:r>
              <a:rPr lang="en-GB" dirty="0" smtClean="0"/>
              <a:t>and </a:t>
            </a:r>
            <a:r>
              <a:rPr lang="en-GB" dirty="0" smtClean="0"/>
              <a:t>leadership skills are required by doctors. This require </a:t>
            </a:r>
            <a:r>
              <a:rPr lang="en-GB" dirty="0" smtClean="0"/>
              <a:t>constant education, appreciation and understanding of various subjects    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Educated</a:t>
            </a:r>
            <a:r>
              <a:rPr lang="hr-HR" dirty="0" smtClean="0"/>
              <a:t> </a:t>
            </a:r>
            <a:r>
              <a:rPr lang="hr-HR" dirty="0" err="1" smtClean="0"/>
              <a:t>patient</a:t>
            </a:r>
            <a:r>
              <a:rPr lang="hr-HR" dirty="0" smtClean="0"/>
              <a:t> </a:t>
            </a:r>
            <a:r>
              <a:rPr lang="hr-HR" dirty="0" err="1" smtClean="0"/>
              <a:t>has</a:t>
            </a:r>
            <a:r>
              <a:rPr lang="hr-HR" dirty="0" smtClean="0"/>
              <a:t> </a:t>
            </a:r>
            <a:r>
              <a:rPr lang="hr-HR" dirty="0" err="1" smtClean="0"/>
              <a:t>better</a:t>
            </a:r>
            <a:r>
              <a:rPr lang="hr-HR" dirty="0" smtClean="0"/>
              <a:t> </a:t>
            </a:r>
            <a:r>
              <a:rPr lang="hr-HR" dirty="0" err="1" smtClean="0"/>
              <a:t>habits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costs</a:t>
            </a:r>
            <a:r>
              <a:rPr lang="hr-HR" dirty="0" smtClean="0"/>
              <a:t> </a:t>
            </a:r>
            <a:r>
              <a:rPr lang="hr-HR" dirty="0" err="1" smtClean="0"/>
              <a:t>less</a:t>
            </a:r>
            <a:r>
              <a:rPr lang="hr-HR" dirty="0" smtClean="0"/>
              <a:t> </a:t>
            </a:r>
          </a:p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doctor</a:t>
            </a:r>
            <a:r>
              <a:rPr lang="hr-HR" dirty="0" smtClean="0"/>
              <a:t> must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primarily</a:t>
            </a:r>
            <a:r>
              <a:rPr lang="hr-HR" dirty="0" smtClean="0"/>
              <a:t> </a:t>
            </a:r>
            <a:r>
              <a:rPr lang="hr-HR" dirty="0" err="1" smtClean="0"/>
              <a:t>focused</a:t>
            </a:r>
            <a:r>
              <a:rPr lang="hr-HR" dirty="0" smtClean="0"/>
              <a:t> on </a:t>
            </a:r>
            <a:r>
              <a:rPr lang="hr-HR" dirty="0" err="1" smtClean="0"/>
              <a:t>patients</a:t>
            </a:r>
            <a:r>
              <a:rPr lang="hr-HR" dirty="0" smtClean="0"/>
              <a:t> but as </a:t>
            </a:r>
            <a:r>
              <a:rPr lang="hr-HR" dirty="0" err="1" smtClean="0"/>
              <a:t>teacher</a:t>
            </a:r>
            <a:r>
              <a:rPr lang="hr-HR" dirty="0" smtClean="0"/>
              <a:t> must </a:t>
            </a:r>
            <a:r>
              <a:rPr lang="hr-HR" dirty="0" err="1" smtClean="0"/>
              <a:t>inform</a:t>
            </a:r>
            <a:r>
              <a:rPr lang="hr-HR" dirty="0" smtClean="0"/>
              <a:t> </a:t>
            </a:r>
            <a:r>
              <a:rPr lang="hr-HR" dirty="0" err="1" smtClean="0"/>
              <a:t>patient</a:t>
            </a:r>
            <a:r>
              <a:rPr lang="hr-HR" dirty="0" smtClean="0"/>
              <a:t> </a:t>
            </a:r>
            <a:r>
              <a:rPr lang="hr-HR" dirty="0" err="1" smtClean="0"/>
              <a:t>about</a:t>
            </a:r>
            <a:r>
              <a:rPr lang="hr-HR" dirty="0" smtClean="0"/>
              <a:t> </a:t>
            </a:r>
            <a:r>
              <a:rPr lang="hr-HR" dirty="0" err="1" smtClean="0"/>
              <a:t>proper</a:t>
            </a:r>
            <a:r>
              <a:rPr lang="hr-HR" dirty="0" smtClean="0"/>
              <a:t> care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making</a:t>
            </a:r>
            <a:r>
              <a:rPr lang="hr-HR" dirty="0" smtClean="0"/>
              <a:t> </a:t>
            </a:r>
            <a:r>
              <a:rPr lang="hr-HR" dirty="0" err="1" smtClean="0"/>
              <a:t>decision</a:t>
            </a:r>
            <a:r>
              <a:rPr lang="hr-HR" dirty="0" smtClean="0"/>
              <a:t> 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Đorđević V., Braš M., Miličić D. Person in Medicine and Healthcare; </a:t>
            </a:r>
            <a:r>
              <a:rPr lang="hr-HR" dirty="0" smtClean="0"/>
              <a:t>From</a:t>
            </a:r>
            <a:r>
              <a:rPr lang="en-US" dirty="0" smtClean="0"/>
              <a:t> B</a:t>
            </a:r>
            <a:r>
              <a:rPr lang="hr-HR" dirty="0" smtClean="0"/>
              <a:t>ench </a:t>
            </a:r>
            <a:r>
              <a:rPr lang="hr-HR" dirty="0"/>
              <a:t>to Bedside to Community. Zagreb: Medicinska naklada, 2012</a:t>
            </a:r>
          </a:p>
        </p:txBody>
      </p:sp>
    </p:spTree>
    <p:extLst>
      <p:ext uri="{BB962C8B-B14F-4D97-AF65-F5344CB8AC3E}">
        <p14:creationId xmlns:p14="http://schemas.microsoft.com/office/powerpoint/2010/main" val="11487373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Informed</a:t>
            </a:r>
            <a:r>
              <a:rPr lang="hr-HR" dirty="0" smtClean="0"/>
              <a:t> </a:t>
            </a:r>
            <a:r>
              <a:rPr lang="hr-HR" dirty="0" err="1" smtClean="0"/>
              <a:t>consent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err="1" smtClean="0"/>
              <a:t>Fundamental</a:t>
            </a:r>
            <a:r>
              <a:rPr lang="hr-HR" dirty="0" smtClean="0"/>
              <a:t> </a:t>
            </a:r>
            <a:r>
              <a:rPr lang="hr-HR" dirty="0" err="1" smtClean="0"/>
              <a:t>principle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every</a:t>
            </a:r>
            <a:r>
              <a:rPr lang="hr-HR" dirty="0" smtClean="0"/>
              <a:t> </a:t>
            </a:r>
            <a:r>
              <a:rPr lang="hr-HR" dirty="0" err="1" smtClean="0"/>
              <a:t>healthcare</a:t>
            </a:r>
            <a:r>
              <a:rPr lang="hr-HR" dirty="0" smtClean="0"/>
              <a:t> </a:t>
            </a:r>
            <a:r>
              <a:rPr lang="hr-HR" dirty="0" err="1" smtClean="0"/>
              <a:t>organization</a:t>
            </a:r>
            <a:r>
              <a:rPr lang="hr-HR" dirty="0" smtClean="0"/>
              <a:t> </a:t>
            </a:r>
          </a:p>
          <a:p>
            <a:r>
              <a:rPr lang="hr-HR" dirty="0" smtClean="0"/>
              <a:t>Transformed </a:t>
            </a:r>
            <a:r>
              <a:rPr lang="en-US" dirty="0" smtClean="0"/>
              <a:t>P-D </a:t>
            </a:r>
            <a:r>
              <a:rPr lang="hr-HR" dirty="0" smtClean="0"/>
              <a:t>relationship </a:t>
            </a:r>
            <a:r>
              <a:rPr lang="hr-HR" dirty="0" smtClean="0"/>
              <a:t>(patient from object to subject)</a:t>
            </a:r>
          </a:p>
          <a:p>
            <a:r>
              <a:rPr lang="hr-HR" dirty="0" smtClean="0"/>
              <a:t>Last two </a:t>
            </a:r>
            <a:r>
              <a:rPr lang="hr-HR" dirty="0" smtClean="0"/>
              <a:t>decades</a:t>
            </a:r>
            <a:r>
              <a:rPr lang="en-US" dirty="0" smtClean="0"/>
              <a:t>-from the 1980s</a:t>
            </a:r>
            <a:r>
              <a:rPr lang="hr-HR" dirty="0" smtClean="0"/>
              <a:t> </a:t>
            </a:r>
            <a:endParaRPr lang="hr-HR" dirty="0" smtClean="0"/>
          </a:p>
          <a:p>
            <a:r>
              <a:rPr lang="hr-HR" dirty="0" err="1" smtClean="0"/>
              <a:t>Freely</a:t>
            </a:r>
            <a:r>
              <a:rPr lang="hr-HR" dirty="0" smtClean="0"/>
              <a:t> </a:t>
            </a:r>
            <a:r>
              <a:rPr lang="hr-HR" dirty="0" err="1" smtClean="0"/>
              <a:t>given</a:t>
            </a:r>
            <a:r>
              <a:rPr lang="hr-HR" dirty="0" smtClean="0"/>
              <a:t> </a:t>
            </a:r>
            <a:r>
              <a:rPr lang="hr-HR" dirty="0" err="1" smtClean="0"/>
              <a:t>consent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person</a:t>
            </a:r>
            <a:r>
              <a:rPr lang="hr-HR" dirty="0" smtClean="0"/>
              <a:t> for </a:t>
            </a:r>
            <a:r>
              <a:rPr lang="hr-HR" dirty="0" err="1" smtClean="0"/>
              <a:t>medical</a:t>
            </a:r>
            <a:r>
              <a:rPr lang="hr-HR" dirty="0" smtClean="0"/>
              <a:t> </a:t>
            </a:r>
            <a:r>
              <a:rPr lang="hr-HR" dirty="0" err="1" smtClean="0"/>
              <a:t>procedures</a:t>
            </a:r>
            <a:r>
              <a:rPr lang="hr-HR" dirty="0" smtClean="0"/>
              <a:t> to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carried</a:t>
            </a:r>
            <a:r>
              <a:rPr lang="hr-HR" dirty="0" smtClean="0"/>
              <a:t> </a:t>
            </a:r>
            <a:r>
              <a:rPr lang="hr-HR" dirty="0" err="1" smtClean="0"/>
              <a:t>out</a:t>
            </a:r>
            <a:r>
              <a:rPr lang="hr-HR" dirty="0" smtClean="0"/>
              <a:t>  </a:t>
            </a:r>
            <a:r>
              <a:rPr lang="hr-HR" dirty="0" err="1" smtClean="0"/>
              <a:t>and</a:t>
            </a:r>
            <a:r>
              <a:rPr lang="hr-HR" dirty="0" smtClean="0"/>
              <a:t> is </a:t>
            </a:r>
            <a:r>
              <a:rPr lang="hr-HR" dirty="0" err="1" smtClean="0"/>
              <a:t>based</a:t>
            </a:r>
            <a:r>
              <a:rPr lang="hr-HR" dirty="0" smtClean="0"/>
              <a:t> on </a:t>
            </a:r>
            <a:r>
              <a:rPr lang="hr-HR" dirty="0" err="1" smtClean="0"/>
              <a:t>adequate</a:t>
            </a:r>
            <a:r>
              <a:rPr lang="hr-HR" dirty="0" smtClean="0"/>
              <a:t> </a:t>
            </a:r>
            <a:r>
              <a:rPr lang="hr-HR" dirty="0" err="1" smtClean="0"/>
              <a:t>knowledge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purpose</a:t>
            </a:r>
            <a:r>
              <a:rPr lang="hr-HR" dirty="0" smtClean="0"/>
              <a:t>, nature, </a:t>
            </a:r>
            <a:r>
              <a:rPr lang="hr-HR" dirty="0" err="1" smtClean="0"/>
              <a:t>consequences</a:t>
            </a:r>
            <a:r>
              <a:rPr lang="hr-HR" dirty="0" smtClean="0"/>
              <a:t>, </a:t>
            </a:r>
            <a:r>
              <a:rPr lang="hr-HR" dirty="0" err="1" smtClean="0"/>
              <a:t>benefits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risks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procedure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err="1" smtClean="0"/>
              <a:t>Two</a:t>
            </a:r>
            <a:r>
              <a:rPr lang="hr-HR" dirty="0" smtClean="0"/>
              <a:t> </a:t>
            </a:r>
            <a:r>
              <a:rPr lang="hr-HR" dirty="0" err="1" smtClean="0"/>
              <a:t>types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medical</a:t>
            </a:r>
            <a:r>
              <a:rPr lang="hr-HR" dirty="0" smtClean="0"/>
              <a:t> </a:t>
            </a:r>
            <a:r>
              <a:rPr lang="hr-HR" dirty="0" err="1" smtClean="0"/>
              <a:t>procedures</a:t>
            </a:r>
            <a:r>
              <a:rPr lang="hr-HR" dirty="0" smtClean="0"/>
              <a:t>: </a:t>
            </a:r>
          </a:p>
          <a:p>
            <a:r>
              <a:rPr lang="hr-HR" dirty="0" err="1" smtClean="0"/>
              <a:t>In</a:t>
            </a:r>
            <a:r>
              <a:rPr lang="hr-HR" dirty="0" smtClean="0"/>
              <a:t> a </a:t>
            </a:r>
            <a:r>
              <a:rPr lang="hr-HR" dirty="0" err="1" smtClean="0"/>
              <a:t>conjuction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a</a:t>
            </a:r>
            <a:r>
              <a:rPr lang="hr-HR" dirty="0" smtClean="0"/>
              <a:t> </a:t>
            </a:r>
            <a:r>
              <a:rPr lang="hr-HR" dirty="0" err="1" smtClean="0"/>
              <a:t>treatment</a:t>
            </a:r>
            <a:r>
              <a:rPr lang="hr-HR" dirty="0" smtClean="0"/>
              <a:t> (</a:t>
            </a:r>
            <a:r>
              <a:rPr lang="hr-HR" dirty="0" err="1" smtClean="0"/>
              <a:t>diagnosis</a:t>
            </a:r>
            <a:r>
              <a:rPr lang="hr-HR" dirty="0" smtClean="0"/>
              <a:t>, </a:t>
            </a:r>
            <a:r>
              <a:rPr lang="hr-HR" dirty="0" err="1" smtClean="0"/>
              <a:t>operation</a:t>
            </a:r>
            <a:r>
              <a:rPr lang="hr-HR" dirty="0" smtClean="0"/>
              <a:t>, </a:t>
            </a:r>
            <a:r>
              <a:rPr lang="hr-HR" dirty="0" err="1" smtClean="0"/>
              <a:t>treatment</a:t>
            </a:r>
            <a:r>
              <a:rPr lang="hr-HR" dirty="0" smtClean="0"/>
              <a:t> </a:t>
            </a:r>
            <a:r>
              <a:rPr lang="hr-HR" dirty="0" err="1" smtClean="0"/>
              <a:t>procedures</a:t>
            </a:r>
            <a:r>
              <a:rPr lang="hr-HR" dirty="0" smtClean="0"/>
              <a:t>)</a:t>
            </a:r>
          </a:p>
          <a:p>
            <a:r>
              <a:rPr lang="hr-HR" dirty="0" err="1" smtClean="0"/>
              <a:t>Biomedical</a:t>
            </a:r>
            <a:r>
              <a:rPr lang="hr-HR" dirty="0" smtClean="0"/>
              <a:t> </a:t>
            </a:r>
            <a:r>
              <a:rPr lang="hr-HR" dirty="0" err="1" smtClean="0"/>
              <a:t>research</a:t>
            </a:r>
            <a:r>
              <a:rPr lang="hr-HR" dirty="0" smtClean="0"/>
              <a:t> </a:t>
            </a:r>
          </a:p>
          <a:p>
            <a:pPr>
              <a:buNone/>
            </a:pPr>
            <a:r>
              <a:rPr lang="en-US" dirty="0" smtClean="0"/>
              <a:t>Informed consent consists t</a:t>
            </a:r>
            <a:r>
              <a:rPr lang="hr-HR" dirty="0" smtClean="0"/>
              <a:t>wo </a:t>
            </a:r>
            <a:r>
              <a:rPr lang="hr-HR" dirty="0" smtClean="0"/>
              <a:t>key elements:</a:t>
            </a:r>
          </a:p>
          <a:p>
            <a:r>
              <a:rPr lang="hr-HR" dirty="0" err="1" smtClean="0"/>
              <a:t>Information</a:t>
            </a:r>
            <a:r>
              <a:rPr lang="hr-HR" dirty="0" smtClean="0"/>
              <a:t> </a:t>
            </a:r>
            <a:r>
              <a:rPr lang="hr-HR" dirty="0" err="1" smtClean="0"/>
              <a:t>provided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a </a:t>
            </a:r>
            <a:r>
              <a:rPr lang="hr-HR" dirty="0" err="1" smtClean="0"/>
              <a:t>doctor</a:t>
            </a:r>
            <a:r>
              <a:rPr lang="hr-HR" dirty="0" smtClean="0"/>
              <a:t> </a:t>
            </a:r>
          </a:p>
          <a:p>
            <a:r>
              <a:rPr lang="hr-HR" dirty="0" err="1" smtClean="0"/>
              <a:t>Agreement</a:t>
            </a:r>
            <a:r>
              <a:rPr lang="hr-HR" dirty="0" smtClean="0"/>
              <a:t> </a:t>
            </a:r>
            <a:r>
              <a:rPr lang="hr-HR" dirty="0" err="1" smtClean="0"/>
              <a:t>given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patient</a:t>
            </a:r>
            <a:endParaRPr lang="hr-H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rules for informed consent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Adventages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risks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procedures</a:t>
            </a:r>
            <a:r>
              <a:rPr lang="hr-HR" dirty="0" smtClean="0"/>
              <a:t> </a:t>
            </a:r>
          </a:p>
          <a:p>
            <a:r>
              <a:rPr lang="hr-HR" dirty="0" err="1" smtClean="0"/>
              <a:t>Minimal</a:t>
            </a:r>
            <a:r>
              <a:rPr lang="hr-HR" dirty="0" smtClean="0"/>
              <a:t> use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unfamiliar</a:t>
            </a:r>
            <a:r>
              <a:rPr lang="hr-HR" dirty="0" smtClean="0"/>
              <a:t> </a:t>
            </a:r>
            <a:r>
              <a:rPr lang="hr-HR" dirty="0" err="1" smtClean="0"/>
              <a:t>technical</a:t>
            </a:r>
            <a:r>
              <a:rPr lang="hr-HR" dirty="0" smtClean="0"/>
              <a:t> </a:t>
            </a:r>
            <a:r>
              <a:rPr lang="hr-HR" dirty="0" err="1" smtClean="0"/>
              <a:t>terms</a:t>
            </a:r>
            <a:endParaRPr lang="hr-HR" dirty="0" smtClean="0"/>
          </a:p>
          <a:p>
            <a:r>
              <a:rPr lang="hr-HR" dirty="0" err="1" smtClean="0"/>
              <a:t>Patient</a:t>
            </a:r>
            <a:r>
              <a:rPr lang="hr-HR" dirty="0" smtClean="0"/>
              <a:t> </a:t>
            </a:r>
            <a:r>
              <a:rPr lang="hr-HR" dirty="0" err="1" smtClean="0"/>
              <a:t>has</a:t>
            </a:r>
            <a:r>
              <a:rPr lang="hr-HR" dirty="0" smtClean="0"/>
              <a:t> </a:t>
            </a:r>
            <a:r>
              <a:rPr lang="hr-HR" dirty="0" err="1" smtClean="0"/>
              <a:t>right</a:t>
            </a:r>
            <a:r>
              <a:rPr lang="hr-HR" dirty="0" smtClean="0"/>
              <a:t> to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uninformed</a:t>
            </a:r>
            <a:r>
              <a:rPr lang="hr-HR" dirty="0" smtClean="0"/>
              <a:t> or </a:t>
            </a:r>
            <a:r>
              <a:rPr lang="hr-HR" dirty="0" err="1" smtClean="0"/>
              <a:t>choose</a:t>
            </a:r>
            <a:r>
              <a:rPr lang="hr-HR" dirty="0" smtClean="0"/>
              <a:t> who </a:t>
            </a:r>
            <a:r>
              <a:rPr lang="hr-HR" dirty="0" err="1" smtClean="0"/>
              <a:t>would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inform</a:t>
            </a:r>
            <a:endParaRPr lang="hr-HR" dirty="0" smtClean="0"/>
          </a:p>
          <a:p>
            <a:r>
              <a:rPr lang="hr-HR" dirty="0" err="1" smtClean="0"/>
              <a:t>Consent</a:t>
            </a:r>
            <a:r>
              <a:rPr lang="hr-HR" dirty="0" smtClean="0"/>
              <a:t> is </a:t>
            </a:r>
            <a:r>
              <a:rPr lang="hr-HR" dirty="0" err="1" smtClean="0"/>
              <a:t>valid</a:t>
            </a:r>
            <a:r>
              <a:rPr lang="hr-HR" dirty="0" smtClean="0"/>
              <a:t> </a:t>
            </a:r>
            <a:r>
              <a:rPr lang="hr-HR" dirty="0" err="1" smtClean="0"/>
              <a:t>only</a:t>
            </a:r>
            <a:r>
              <a:rPr lang="hr-HR" dirty="0" smtClean="0"/>
              <a:t> </a:t>
            </a:r>
            <a:r>
              <a:rPr lang="hr-HR" dirty="0" err="1" smtClean="0"/>
              <a:t>when</a:t>
            </a:r>
            <a:r>
              <a:rPr lang="hr-HR" dirty="0" smtClean="0"/>
              <a:t> </a:t>
            </a:r>
            <a:r>
              <a:rPr lang="hr-HR" dirty="0" err="1" smtClean="0"/>
              <a:t>given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a </a:t>
            </a:r>
            <a:r>
              <a:rPr lang="hr-HR" dirty="0" err="1" smtClean="0"/>
              <a:t>patient</a:t>
            </a:r>
            <a:r>
              <a:rPr lang="hr-HR" dirty="0" smtClean="0"/>
              <a:t> who is </a:t>
            </a:r>
            <a:r>
              <a:rPr lang="hr-HR" dirty="0" err="1" smtClean="0"/>
              <a:t>able</a:t>
            </a:r>
            <a:r>
              <a:rPr lang="hr-HR" dirty="0" smtClean="0"/>
              <a:t> to </a:t>
            </a:r>
            <a:r>
              <a:rPr lang="hr-HR" dirty="0" err="1" smtClean="0"/>
              <a:t>understand</a:t>
            </a:r>
            <a:r>
              <a:rPr lang="hr-HR" dirty="0" smtClean="0"/>
              <a:t> </a:t>
            </a:r>
            <a:r>
              <a:rPr lang="hr-HR" dirty="0" err="1" smtClean="0"/>
              <a:t>previously</a:t>
            </a:r>
            <a:r>
              <a:rPr lang="hr-HR" dirty="0" smtClean="0"/>
              <a:t> </a:t>
            </a:r>
            <a:r>
              <a:rPr lang="hr-HR" dirty="0" err="1" smtClean="0"/>
              <a:t>provided</a:t>
            </a:r>
            <a:r>
              <a:rPr lang="hr-HR" dirty="0" smtClean="0"/>
              <a:t> </a:t>
            </a:r>
            <a:r>
              <a:rPr lang="hr-HR" dirty="0" err="1" smtClean="0"/>
              <a:t>information</a:t>
            </a:r>
            <a:r>
              <a:rPr lang="hr-HR" dirty="0" smtClean="0"/>
              <a:t>  </a:t>
            </a:r>
            <a:endParaRPr lang="hr-H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Child</a:t>
            </a:r>
            <a:r>
              <a:rPr lang="hr-HR" dirty="0" smtClean="0"/>
              <a:t>, severe </a:t>
            </a:r>
            <a:r>
              <a:rPr lang="hr-HR" dirty="0" err="1" smtClean="0"/>
              <a:t>mentally</a:t>
            </a:r>
            <a:r>
              <a:rPr lang="hr-HR" dirty="0" smtClean="0"/>
              <a:t> </a:t>
            </a:r>
            <a:r>
              <a:rPr lang="hr-HR" dirty="0" err="1" smtClean="0"/>
              <a:t>ill</a:t>
            </a:r>
            <a:r>
              <a:rPr lang="hr-HR" dirty="0" smtClean="0"/>
              <a:t> </a:t>
            </a:r>
            <a:r>
              <a:rPr lang="hr-HR" dirty="0" err="1" smtClean="0"/>
              <a:t>patient</a:t>
            </a:r>
            <a:r>
              <a:rPr lang="hr-HR" dirty="0" smtClean="0"/>
              <a:t> or </a:t>
            </a:r>
            <a:r>
              <a:rPr lang="hr-HR" dirty="0" err="1" smtClean="0"/>
              <a:t>patient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special</a:t>
            </a:r>
            <a:r>
              <a:rPr lang="hr-HR" dirty="0" smtClean="0"/>
              <a:t> </a:t>
            </a:r>
            <a:r>
              <a:rPr lang="hr-HR" dirty="0" err="1" smtClean="0"/>
              <a:t>condition</a:t>
            </a:r>
            <a:r>
              <a:rPr lang="hr-HR" dirty="0" smtClean="0"/>
              <a:t> (who is </a:t>
            </a:r>
            <a:r>
              <a:rPr lang="hr-HR" dirty="0" err="1" smtClean="0"/>
              <a:t>not</a:t>
            </a:r>
            <a:r>
              <a:rPr lang="hr-HR" dirty="0" smtClean="0"/>
              <a:t> </a:t>
            </a:r>
            <a:r>
              <a:rPr lang="hr-HR" dirty="0" err="1" smtClean="0"/>
              <a:t>able</a:t>
            </a:r>
            <a:r>
              <a:rPr lang="hr-HR" dirty="0" smtClean="0"/>
              <a:t> to </a:t>
            </a:r>
            <a:r>
              <a:rPr lang="hr-HR" dirty="0" err="1" smtClean="0"/>
              <a:t>decide</a:t>
            </a:r>
            <a:r>
              <a:rPr lang="hr-HR" dirty="0" smtClean="0"/>
              <a:t>)</a:t>
            </a:r>
          </a:p>
          <a:p>
            <a:r>
              <a:rPr lang="hr-HR" dirty="0" err="1" smtClean="0"/>
              <a:t>Informed</a:t>
            </a:r>
            <a:r>
              <a:rPr lang="hr-HR" dirty="0" smtClean="0"/>
              <a:t> </a:t>
            </a:r>
            <a:r>
              <a:rPr lang="hr-HR" dirty="0" err="1" smtClean="0"/>
              <a:t>consent</a:t>
            </a:r>
            <a:r>
              <a:rPr lang="hr-HR" dirty="0" smtClean="0"/>
              <a:t> </a:t>
            </a:r>
            <a:r>
              <a:rPr lang="hr-HR" dirty="0" err="1" smtClean="0"/>
              <a:t>should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given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legal </a:t>
            </a:r>
            <a:r>
              <a:rPr lang="hr-HR" dirty="0" err="1" smtClean="0"/>
              <a:t>representative</a:t>
            </a:r>
            <a:r>
              <a:rPr lang="hr-HR" dirty="0" smtClean="0"/>
              <a:t> (</a:t>
            </a:r>
            <a:r>
              <a:rPr lang="hr-HR" dirty="0" err="1" smtClean="0"/>
              <a:t>parent</a:t>
            </a:r>
            <a:r>
              <a:rPr lang="hr-HR" dirty="0" smtClean="0"/>
              <a:t>,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closest</a:t>
            </a:r>
            <a:r>
              <a:rPr lang="hr-HR" dirty="0" smtClean="0"/>
              <a:t> </a:t>
            </a:r>
            <a:r>
              <a:rPr lang="hr-HR" dirty="0" err="1" smtClean="0"/>
              <a:t>family</a:t>
            </a:r>
            <a:r>
              <a:rPr lang="hr-HR" dirty="0" smtClean="0"/>
              <a:t> </a:t>
            </a:r>
            <a:r>
              <a:rPr lang="hr-HR" dirty="0" err="1" smtClean="0"/>
              <a:t>member</a:t>
            </a:r>
            <a:r>
              <a:rPr lang="hr-HR" dirty="0" smtClean="0"/>
              <a:t>)</a:t>
            </a:r>
          </a:p>
          <a:p>
            <a:r>
              <a:rPr lang="hr-HR" dirty="0" err="1" smtClean="0"/>
              <a:t>In</a:t>
            </a:r>
            <a:r>
              <a:rPr lang="hr-HR" dirty="0" smtClean="0"/>
              <a:t> life </a:t>
            </a:r>
            <a:r>
              <a:rPr lang="hr-HR" dirty="0" err="1" smtClean="0"/>
              <a:t>threatening</a:t>
            </a:r>
            <a:r>
              <a:rPr lang="hr-HR" dirty="0" smtClean="0"/>
              <a:t> </a:t>
            </a:r>
            <a:r>
              <a:rPr lang="hr-HR" dirty="0" err="1" smtClean="0"/>
              <a:t>situation</a:t>
            </a:r>
            <a:r>
              <a:rPr lang="hr-HR" dirty="0" smtClean="0"/>
              <a:t> </a:t>
            </a:r>
            <a:r>
              <a:rPr lang="hr-HR" dirty="0" err="1" smtClean="0"/>
              <a:t>doctor</a:t>
            </a:r>
            <a:r>
              <a:rPr lang="hr-HR" dirty="0" smtClean="0"/>
              <a:t> </a:t>
            </a:r>
            <a:r>
              <a:rPr lang="hr-HR" dirty="0" err="1" smtClean="0"/>
              <a:t>makes</a:t>
            </a:r>
            <a:r>
              <a:rPr lang="hr-HR" dirty="0" smtClean="0"/>
              <a:t> </a:t>
            </a:r>
            <a:r>
              <a:rPr lang="hr-HR" dirty="0" err="1" smtClean="0"/>
              <a:t>decision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principle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presumed</a:t>
            </a:r>
            <a:r>
              <a:rPr lang="hr-HR" dirty="0" smtClean="0"/>
              <a:t> </a:t>
            </a:r>
            <a:r>
              <a:rPr lang="hr-HR" dirty="0" err="1" smtClean="0"/>
              <a:t>benefit</a:t>
            </a:r>
            <a:r>
              <a:rPr lang="hr-HR" dirty="0" smtClean="0"/>
              <a:t> 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Person</a:t>
            </a:r>
            <a:r>
              <a:rPr lang="hr-HR" dirty="0" smtClean="0"/>
              <a:t>-</a:t>
            </a:r>
            <a:r>
              <a:rPr lang="hr-HR" dirty="0" err="1" smtClean="0"/>
              <a:t>centred</a:t>
            </a:r>
            <a:r>
              <a:rPr lang="hr-HR" dirty="0" smtClean="0"/>
              <a:t> medicine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Medicine </a:t>
            </a:r>
            <a:r>
              <a:rPr lang="hr-HR" dirty="0" err="1" smtClean="0"/>
              <a:t>oriented</a:t>
            </a:r>
            <a:r>
              <a:rPr lang="hr-HR" dirty="0" smtClean="0"/>
              <a:t> </a:t>
            </a:r>
            <a:r>
              <a:rPr lang="hr-HR" dirty="0" err="1" smtClean="0"/>
              <a:t>towards</a:t>
            </a:r>
            <a:r>
              <a:rPr lang="hr-HR" dirty="0" smtClean="0"/>
              <a:t> a </a:t>
            </a:r>
            <a:r>
              <a:rPr lang="hr-HR" dirty="0" err="1" smtClean="0"/>
              <a:t>person</a:t>
            </a:r>
            <a:r>
              <a:rPr lang="hr-HR" dirty="0" smtClean="0"/>
              <a:t> (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takes</a:t>
            </a:r>
            <a:r>
              <a:rPr lang="hr-HR" dirty="0" smtClean="0"/>
              <a:t> </a:t>
            </a:r>
            <a:r>
              <a:rPr lang="hr-HR" dirty="0" err="1" smtClean="0"/>
              <a:t>into</a:t>
            </a:r>
            <a:r>
              <a:rPr lang="hr-HR" dirty="0" smtClean="0"/>
              <a:t> </a:t>
            </a:r>
            <a:r>
              <a:rPr lang="hr-HR" dirty="0" err="1" smtClean="0"/>
              <a:t>account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psychological</a:t>
            </a:r>
            <a:r>
              <a:rPr lang="hr-HR" dirty="0" smtClean="0"/>
              <a:t>, </a:t>
            </a:r>
            <a:r>
              <a:rPr lang="hr-HR" dirty="0" err="1" smtClean="0"/>
              <a:t>physical</a:t>
            </a:r>
            <a:r>
              <a:rPr lang="hr-HR" dirty="0" smtClean="0"/>
              <a:t>, </a:t>
            </a:r>
            <a:r>
              <a:rPr lang="hr-HR" dirty="0" err="1" smtClean="0"/>
              <a:t>social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spiritual</a:t>
            </a:r>
            <a:r>
              <a:rPr lang="hr-HR" dirty="0" smtClean="0"/>
              <a:t> </a:t>
            </a:r>
            <a:r>
              <a:rPr lang="hr-HR" dirty="0" err="1" smtClean="0"/>
              <a:t>aspects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health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disease</a:t>
            </a:r>
            <a:r>
              <a:rPr lang="hr-HR" dirty="0" smtClean="0"/>
              <a:t>) </a:t>
            </a:r>
          </a:p>
          <a:p>
            <a:r>
              <a:rPr lang="en-US" u="sng" dirty="0" smtClean="0"/>
              <a:t>A</a:t>
            </a:r>
            <a:r>
              <a:rPr lang="hr-HR" u="sng" dirty="0" smtClean="0"/>
              <a:t>ggravating circumstances</a:t>
            </a:r>
            <a:r>
              <a:rPr lang="en-US" dirty="0" smtClean="0"/>
              <a:t>: m</a:t>
            </a:r>
            <a:r>
              <a:rPr lang="hr-HR" dirty="0" smtClean="0"/>
              <a:t>odern </a:t>
            </a:r>
            <a:r>
              <a:rPr lang="hr-HR" dirty="0" smtClean="0"/>
              <a:t>medicine  focused on the disease, super-specialization and fragmentation of services and commercialization    </a:t>
            </a:r>
            <a:endParaRPr lang="hr-H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Reduce</a:t>
            </a:r>
            <a:r>
              <a:rPr lang="hr-HR" dirty="0" smtClean="0"/>
              <a:t> </a:t>
            </a:r>
            <a:r>
              <a:rPr lang="hr-HR" dirty="0" err="1" smtClean="0"/>
              <a:t>attention</a:t>
            </a:r>
            <a:r>
              <a:rPr lang="hr-HR" dirty="0" smtClean="0"/>
              <a:t> </a:t>
            </a:r>
            <a:r>
              <a:rPr lang="hr-HR" dirty="0" err="1" smtClean="0"/>
              <a:t>given</a:t>
            </a:r>
            <a:r>
              <a:rPr lang="hr-HR" dirty="0" smtClean="0"/>
              <a:t> to </a:t>
            </a:r>
            <a:r>
              <a:rPr lang="hr-HR" dirty="0" err="1" smtClean="0"/>
              <a:t>person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autonomy</a:t>
            </a:r>
            <a:r>
              <a:rPr lang="hr-HR" dirty="0" smtClean="0"/>
              <a:t>, </a:t>
            </a:r>
            <a:r>
              <a:rPr lang="hr-HR" dirty="0" err="1" smtClean="0"/>
              <a:t>responsibility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dignity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every</a:t>
            </a:r>
            <a:r>
              <a:rPr lang="hr-HR" dirty="0" smtClean="0"/>
              <a:t> </a:t>
            </a:r>
            <a:r>
              <a:rPr lang="hr-HR" dirty="0" err="1" smtClean="0"/>
              <a:t>person</a:t>
            </a:r>
            <a:endParaRPr lang="hr-HR" dirty="0" smtClean="0"/>
          </a:p>
          <a:p>
            <a:pPr marL="0" indent="0">
              <a:buNone/>
            </a:pPr>
            <a:r>
              <a:rPr lang="hr-HR" b="1" dirty="0" smtClean="0"/>
              <a:t>Return of “medicine oriented to a person” </a:t>
            </a:r>
            <a:r>
              <a:rPr lang="en-US" b="1" dirty="0" smtClean="0"/>
              <a:t>is strongly recommended!</a:t>
            </a:r>
            <a:endParaRPr lang="hr-HR" b="1" dirty="0" smtClean="0"/>
          </a:p>
          <a:p>
            <a:pPr marL="0" indent="0"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7918648" cy="1946647"/>
          </a:xfrm>
        </p:spPr>
        <p:txBody>
          <a:bodyPr>
            <a:normAutofit fontScale="90000"/>
          </a:bodyPr>
          <a:lstStyle/>
          <a:p>
            <a:r>
              <a:rPr lang="hr-HR" dirty="0" err="1" smtClean="0"/>
              <a:t>Intuitive</a:t>
            </a:r>
            <a:r>
              <a:rPr lang="hr-HR" dirty="0" smtClean="0"/>
              <a:t> </a:t>
            </a:r>
            <a:r>
              <a:rPr lang="hr-HR" dirty="0" err="1" smtClean="0"/>
              <a:t>understanding</a:t>
            </a:r>
            <a:r>
              <a:rPr lang="hr-HR" dirty="0" smtClean="0"/>
              <a:t> </a:t>
            </a:r>
            <a:r>
              <a:rPr lang="hr-HR" dirty="0" err="1" smtClean="0"/>
              <a:t>between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physician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patient</a:t>
            </a:r>
            <a:r>
              <a:rPr lang="hr-HR" dirty="0" smtClean="0"/>
              <a:t>: </a:t>
            </a:r>
            <a:r>
              <a:rPr lang="hr-HR" dirty="0" err="1" smtClean="0"/>
              <a:t>mirror</a:t>
            </a:r>
            <a:r>
              <a:rPr lang="hr-HR" dirty="0" smtClean="0"/>
              <a:t> neuron </a:t>
            </a:r>
            <a:r>
              <a:rPr lang="hr-HR" dirty="0" err="1" smtClean="0"/>
              <a:t>system</a:t>
            </a:r>
            <a:r>
              <a:rPr lang="hr-HR" dirty="0" smtClean="0"/>
              <a:t> as </a:t>
            </a:r>
            <a:r>
              <a:rPr lang="hr-HR" dirty="0" err="1" smtClean="0"/>
              <a:t>neurobiological</a:t>
            </a:r>
            <a:r>
              <a:rPr lang="hr-HR" dirty="0" smtClean="0"/>
              <a:t> </a:t>
            </a:r>
            <a:r>
              <a:rPr lang="hr-HR" dirty="0" err="1" smtClean="0"/>
              <a:t>basis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Intuitive </a:t>
            </a:r>
            <a:r>
              <a:rPr lang="hr-HR" dirty="0" smtClean="0"/>
              <a:t>understanding</a:t>
            </a:r>
            <a:r>
              <a:rPr lang="en-US" dirty="0"/>
              <a:t> </a:t>
            </a:r>
            <a:r>
              <a:rPr lang="en-US" dirty="0" smtClean="0"/>
              <a:t>(“reading </a:t>
            </a:r>
            <a:r>
              <a:rPr lang="en-US" dirty="0"/>
              <a:t>beyond the </a:t>
            </a:r>
            <a:r>
              <a:rPr lang="en-US" dirty="0" smtClean="0"/>
              <a:t>obvious”)</a:t>
            </a:r>
            <a:endParaRPr lang="hr-HR" dirty="0" smtClean="0"/>
          </a:p>
          <a:p>
            <a:r>
              <a:rPr lang="hr-HR" dirty="0" err="1" smtClean="0"/>
              <a:t>Transference</a:t>
            </a:r>
            <a:r>
              <a:rPr lang="hr-HR" dirty="0" smtClean="0"/>
              <a:t>: </a:t>
            </a:r>
            <a:r>
              <a:rPr lang="hr-HR" dirty="0" err="1" smtClean="0"/>
              <a:t>emotions</a:t>
            </a:r>
            <a:r>
              <a:rPr lang="hr-HR" dirty="0" smtClean="0"/>
              <a:t> </a:t>
            </a:r>
            <a:r>
              <a:rPr lang="hr-HR" dirty="0" err="1" smtClean="0"/>
              <a:t>feel</a:t>
            </a:r>
            <a:r>
              <a:rPr lang="hr-HR" dirty="0" smtClean="0"/>
              <a:t> </a:t>
            </a:r>
            <a:r>
              <a:rPr lang="hr-HR" dirty="0" err="1" smtClean="0"/>
              <a:t>patients</a:t>
            </a:r>
            <a:r>
              <a:rPr lang="hr-HR" dirty="0" smtClean="0"/>
              <a:t> to </a:t>
            </a:r>
            <a:r>
              <a:rPr lang="hr-HR" dirty="0" err="1" smtClean="0"/>
              <a:t>doctors</a:t>
            </a:r>
            <a:endParaRPr lang="hr-HR" dirty="0" smtClean="0"/>
          </a:p>
          <a:p>
            <a:r>
              <a:rPr lang="hr-HR" dirty="0" err="1" smtClean="0"/>
              <a:t>Countertransference</a:t>
            </a:r>
            <a:r>
              <a:rPr lang="hr-HR" dirty="0" smtClean="0"/>
              <a:t>: </a:t>
            </a:r>
            <a:r>
              <a:rPr lang="hr-HR" dirty="0" err="1" smtClean="0"/>
              <a:t>doctors</a:t>
            </a:r>
            <a:r>
              <a:rPr lang="hr-HR" dirty="0" smtClean="0"/>
              <a:t> </a:t>
            </a:r>
            <a:r>
              <a:rPr lang="hr-HR" dirty="0" err="1" smtClean="0"/>
              <a:t>emotions</a:t>
            </a:r>
            <a:r>
              <a:rPr lang="hr-HR" dirty="0" smtClean="0"/>
              <a:t> to </a:t>
            </a:r>
            <a:r>
              <a:rPr lang="hr-HR" dirty="0" err="1" smtClean="0"/>
              <a:t>patients</a:t>
            </a:r>
            <a:endParaRPr lang="hr-HR" dirty="0" smtClean="0"/>
          </a:p>
          <a:p>
            <a:r>
              <a:rPr lang="hr-HR" dirty="0" err="1" smtClean="0"/>
              <a:t>Unconsious</a:t>
            </a:r>
            <a:r>
              <a:rPr lang="hr-HR" dirty="0" smtClean="0"/>
              <a:t> </a:t>
            </a:r>
            <a:r>
              <a:rPr lang="hr-HR" dirty="0" err="1" smtClean="0"/>
              <a:t>feelings</a:t>
            </a:r>
            <a:r>
              <a:rPr lang="hr-HR" dirty="0" smtClean="0"/>
              <a:t>, </a:t>
            </a:r>
            <a:r>
              <a:rPr lang="hr-HR" dirty="0" err="1" smtClean="0"/>
              <a:t>very</a:t>
            </a:r>
            <a:r>
              <a:rPr lang="hr-HR" dirty="0" smtClean="0"/>
              <a:t> </a:t>
            </a:r>
            <a:r>
              <a:rPr lang="hr-HR" dirty="0" err="1" smtClean="0"/>
              <a:t>often</a:t>
            </a:r>
            <a:r>
              <a:rPr lang="hr-HR" dirty="0" smtClean="0"/>
              <a:t> </a:t>
            </a:r>
            <a:r>
              <a:rPr lang="hr-HR" dirty="0" err="1" smtClean="0"/>
              <a:t>repetition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early</a:t>
            </a:r>
            <a:r>
              <a:rPr lang="hr-HR" dirty="0" smtClean="0"/>
              <a:t> </a:t>
            </a:r>
            <a:r>
              <a:rPr lang="hr-HR" dirty="0" err="1" smtClean="0"/>
              <a:t>emotions</a:t>
            </a:r>
            <a:r>
              <a:rPr lang="hr-HR" dirty="0" smtClean="0"/>
              <a:t> </a:t>
            </a:r>
            <a:r>
              <a:rPr lang="hr-HR" dirty="0" err="1" smtClean="0"/>
              <a:t>toward</a:t>
            </a:r>
            <a:r>
              <a:rPr lang="hr-HR" dirty="0" smtClean="0"/>
              <a:t> </a:t>
            </a:r>
            <a:r>
              <a:rPr lang="hr-HR" dirty="0" err="1" smtClean="0"/>
              <a:t>parents</a:t>
            </a:r>
            <a:r>
              <a:rPr lang="hr-HR" dirty="0" smtClean="0"/>
              <a:t> </a:t>
            </a:r>
            <a:endParaRPr lang="hr-H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</a:t>
            </a:r>
            <a:r>
              <a:rPr lang="en-US" dirty="0" smtClean="0"/>
              <a:t>atients emotional reactions to their symptoms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Symptoms can be associated with fear, desires, expectations… shame or taboos</a:t>
            </a:r>
          </a:p>
          <a:p>
            <a:pPr>
              <a:buNone/>
            </a:pPr>
            <a:r>
              <a:rPr lang="en-GB" dirty="0" smtClean="0"/>
              <a:t>Emotional reactions </a:t>
            </a:r>
            <a:r>
              <a:rPr lang="en-GB" dirty="0" smtClean="0"/>
              <a:t>can refer </a:t>
            </a:r>
            <a:r>
              <a:rPr lang="en-GB" dirty="0" smtClean="0"/>
              <a:t>to:</a:t>
            </a:r>
          </a:p>
          <a:p>
            <a:r>
              <a:rPr lang="en-GB" dirty="0" smtClean="0"/>
              <a:t>symptoms </a:t>
            </a:r>
          </a:p>
          <a:p>
            <a:r>
              <a:rPr lang="en-GB" dirty="0" smtClean="0"/>
              <a:t>personal traits </a:t>
            </a:r>
          </a:p>
          <a:p>
            <a:r>
              <a:rPr lang="en-GB" dirty="0" smtClean="0"/>
              <a:t>privacy issues </a:t>
            </a:r>
            <a:r>
              <a:rPr lang="en-GB" dirty="0" smtClean="0"/>
              <a:t>(reaction of family members)</a:t>
            </a:r>
          </a:p>
          <a:p>
            <a:r>
              <a:rPr lang="en-GB" dirty="0" smtClean="0"/>
              <a:t>professional </a:t>
            </a:r>
            <a:r>
              <a:rPr lang="en-GB" dirty="0" err="1" smtClean="0"/>
              <a:t>enviorment</a:t>
            </a:r>
            <a:r>
              <a:rPr lang="en-GB" dirty="0" smtClean="0"/>
              <a:t> (co-workers)</a:t>
            </a:r>
          </a:p>
          <a:p>
            <a:pPr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Patient’s r</a:t>
            </a:r>
            <a:r>
              <a:rPr lang="hr-HR" dirty="0" smtClean="0"/>
              <a:t>eaction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err="1" smtClean="0"/>
              <a:t>Different</a:t>
            </a:r>
            <a:r>
              <a:rPr lang="hr-HR" dirty="0" smtClean="0"/>
              <a:t> </a:t>
            </a:r>
            <a:r>
              <a:rPr lang="hr-HR" dirty="0" err="1" smtClean="0"/>
              <a:t>psychological</a:t>
            </a:r>
            <a:r>
              <a:rPr lang="hr-HR" dirty="0" smtClean="0"/>
              <a:t> </a:t>
            </a:r>
            <a:r>
              <a:rPr lang="hr-HR" dirty="0" err="1" smtClean="0"/>
              <a:t>mechanism</a:t>
            </a:r>
            <a:r>
              <a:rPr lang="hr-HR" dirty="0" smtClean="0"/>
              <a:t>: </a:t>
            </a:r>
          </a:p>
          <a:p>
            <a:r>
              <a:rPr lang="hr-HR" dirty="0" err="1" smtClean="0"/>
              <a:t>Denial</a:t>
            </a:r>
            <a:endParaRPr lang="hr-HR" dirty="0" smtClean="0"/>
          </a:p>
          <a:p>
            <a:r>
              <a:rPr lang="hr-HR" dirty="0" err="1" smtClean="0"/>
              <a:t>Projection</a:t>
            </a:r>
            <a:endParaRPr lang="hr-HR" dirty="0" smtClean="0"/>
          </a:p>
          <a:p>
            <a:r>
              <a:rPr lang="hr-HR" dirty="0" err="1" smtClean="0"/>
              <a:t>Depression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 err="1" smtClean="0"/>
              <a:t>Fear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Introduction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Very </a:t>
            </a:r>
            <a:r>
              <a:rPr lang="hr-HR" dirty="0" smtClean="0"/>
              <a:t>important and essential for delivery of </a:t>
            </a:r>
            <a:r>
              <a:rPr lang="hr-HR" dirty="0" smtClean="0"/>
              <a:t>high-quality </a:t>
            </a:r>
            <a:r>
              <a:rPr lang="hr-HR" dirty="0" smtClean="0"/>
              <a:t>healthcare in prevention, diagnosis and treatment od disease</a:t>
            </a:r>
          </a:p>
          <a:p>
            <a:endParaRPr lang="hr-HR" dirty="0"/>
          </a:p>
          <a:p>
            <a:r>
              <a:rPr lang="hr-HR" dirty="0" err="1" smtClean="0"/>
              <a:t>Complex</a:t>
            </a:r>
            <a:r>
              <a:rPr lang="hr-HR" dirty="0" smtClean="0"/>
              <a:t> </a:t>
            </a:r>
            <a:r>
              <a:rPr lang="hr-HR" dirty="0" err="1" smtClean="0"/>
              <a:t>process</a:t>
            </a:r>
            <a:r>
              <a:rPr lang="hr-HR" dirty="0" smtClean="0"/>
              <a:t>, </a:t>
            </a:r>
            <a:r>
              <a:rPr lang="hr-HR" dirty="0" err="1" smtClean="0"/>
              <a:t>involves</a:t>
            </a:r>
            <a:r>
              <a:rPr lang="hr-HR" dirty="0" smtClean="0"/>
              <a:t> personal </a:t>
            </a:r>
            <a:r>
              <a:rPr lang="hr-HR" dirty="0" err="1" smtClean="0"/>
              <a:t>characteristics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both</a:t>
            </a:r>
            <a:r>
              <a:rPr lang="hr-HR" dirty="0" smtClean="0"/>
              <a:t>, </a:t>
            </a:r>
            <a:r>
              <a:rPr lang="hr-HR" dirty="0" err="1" smtClean="0"/>
              <a:t>doctor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patient</a:t>
            </a:r>
            <a:r>
              <a:rPr lang="hr-HR" dirty="0" smtClean="0"/>
              <a:t> </a:t>
            </a:r>
            <a:endParaRPr lang="hr-H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Patient</a:t>
            </a:r>
            <a:r>
              <a:rPr lang="hr-HR" dirty="0" smtClean="0"/>
              <a:t>’s </a:t>
            </a:r>
            <a:r>
              <a:rPr lang="hr-HR" dirty="0" err="1" smtClean="0"/>
              <a:t>emotional</a:t>
            </a:r>
            <a:r>
              <a:rPr lang="hr-HR" dirty="0" smtClean="0"/>
              <a:t> </a:t>
            </a:r>
            <a:r>
              <a:rPr lang="hr-HR" dirty="0" err="1" smtClean="0"/>
              <a:t>position</a:t>
            </a:r>
            <a:r>
              <a:rPr lang="hr-HR" dirty="0" smtClean="0"/>
              <a:t>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will</a:t>
            </a:r>
            <a:r>
              <a:rPr lang="hr-HR" dirty="0" smtClean="0"/>
              <a:t> </a:t>
            </a:r>
            <a:r>
              <a:rPr lang="hr-HR" dirty="0" err="1" smtClean="0"/>
              <a:t>implicity</a:t>
            </a:r>
            <a:r>
              <a:rPr lang="hr-HR" dirty="0" smtClean="0"/>
              <a:t> </a:t>
            </a:r>
            <a:r>
              <a:rPr lang="hr-HR" dirty="0" err="1" smtClean="0"/>
              <a:t>affect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way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she</a:t>
            </a:r>
            <a:r>
              <a:rPr lang="hr-HR" dirty="0" smtClean="0"/>
              <a:t> or he </a:t>
            </a:r>
            <a:r>
              <a:rPr lang="hr-HR" dirty="0" err="1" smtClean="0"/>
              <a:t>describes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experiences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symptoms</a:t>
            </a:r>
            <a:r>
              <a:rPr lang="hr-HR" dirty="0" smtClean="0"/>
              <a:t> (</a:t>
            </a:r>
            <a:r>
              <a:rPr lang="hr-HR" dirty="0" err="1" smtClean="0"/>
              <a:t>aggravation</a:t>
            </a:r>
            <a:r>
              <a:rPr lang="hr-HR" dirty="0" smtClean="0"/>
              <a:t>, </a:t>
            </a:r>
            <a:r>
              <a:rPr lang="hr-HR" dirty="0" err="1" smtClean="0"/>
              <a:t>trivialisation</a:t>
            </a:r>
            <a:r>
              <a:rPr lang="hr-HR" dirty="0" smtClean="0"/>
              <a:t>) , </a:t>
            </a:r>
            <a:r>
              <a:rPr lang="hr-HR" dirty="0" err="1" smtClean="0"/>
              <a:t>even</a:t>
            </a:r>
            <a:r>
              <a:rPr lang="hr-HR" dirty="0" smtClean="0"/>
              <a:t> </a:t>
            </a:r>
            <a:r>
              <a:rPr lang="hr-HR" dirty="0" err="1" smtClean="0"/>
              <a:t>modification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symptoms</a:t>
            </a:r>
            <a:r>
              <a:rPr lang="hr-HR" dirty="0" smtClean="0"/>
              <a:t> 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falsification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diagnostic</a:t>
            </a:r>
            <a:r>
              <a:rPr lang="hr-HR" dirty="0" smtClean="0"/>
              <a:t> </a:t>
            </a:r>
            <a:r>
              <a:rPr lang="hr-HR" dirty="0" err="1" smtClean="0"/>
              <a:t>process</a:t>
            </a:r>
            <a:endParaRPr lang="hr-HR" dirty="0" smtClean="0"/>
          </a:p>
          <a:p>
            <a:r>
              <a:rPr lang="hr-HR" dirty="0" err="1" smtClean="0"/>
              <a:t>Unsatisfactory</a:t>
            </a:r>
            <a:r>
              <a:rPr lang="hr-HR" dirty="0" smtClean="0"/>
              <a:t> </a:t>
            </a:r>
            <a:r>
              <a:rPr lang="hr-HR" dirty="0" err="1" smtClean="0"/>
              <a:t>treatment</a:t>
            </a:r>
            <a:r>
              <a:rPr lang="hr-HR" dirty="0" smtClean="0"/>
              <a:t> </a:t>
            </a:r>
            <a:r>
              <a:rPr lang="hr-HR" dirty="0" err="1" smtClean="0"/>
              <a:t>outcome</a:t>
            </a:r>
            <a:r>
              <a:rPr lang="hr-HR" dirty="0" smtClean="0"/>
              <a:t> </a:t>
            </a:r>
            <a:endParaRPr lang="hr-H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Doctor</a:t>
            </a:r>
            <a:r>
              <a:rPr lang="hr-HR" dirty="0" smtClean="0"/>
              <a:t>’s </a:t>
            </a:r>
            <a:r>
              <a:rPr lang="hr-HR" dirty="0" err="1" smtClean="0"/>
              <a:t>problems</a:t>
            </a:r>
            <a:r>
              <a:rPr lang="hr-HR" dirty="0" smtClean="0"/>
              <a:t> 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Mistrust</a:t>
            </a:r>
            <a:endParaRPr lang="hr-HR" dirty="0" smtClean="0"/>
          </a:p>
          <a:p>
            <a:r>
              <a:rPr lang="hr-HR" dirty="0" err="1" smtClean="0"/>
              <a:t>Hidden</a:t>
            </a:r>
            <a:r>
              <a:rPr lang="hr-HR" dirty="0" smtClean="0"/>
              <a:t> </a:t>
            </a:r>
            <a:r>
              <a:rPr lang="hr-HR" dirty="0" err="1" smtClean="0"/>
              <a:t>accusations</a:t>
            </a:r>
            <a:endParaRPr lang="hr-HR" dirty="0" smtClean="0"/>
          </a:p>
          <a:p>
            <a:r>
              <a:rPr lang="hr-HR" dirty="0" err="1" smtClean="0"/>
              <a:t>Excessive</a:t>
            </a:r>
            <a:r>
              <a:rPr lang="hr-HR" dirty="0" smtClean="0"/>
              <a:t> care</a:t>
            </a:r>
          </a:p>
          <a:p>
            <a:r>
              <a:rPr lang="hr-HR" dirty="0" err="1" smtClean="0"/>
              <a:t>Bonding</a:t>
            </a:r>
            <a:r>
              <a:rPr lang="hr-HR" dirty="0" smtClean="0"/>
              <a:t> </a:t>
            </a:r>
            <a:r>
              <a:rPr lang="hr-HR" dirty="0" err="1" smtClean="0"/>
              <a:t>expectations</a:t>
            </a:r>
            <a:endParaRPr lang="hr-H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To </a:t>
            </a:r>
            <a:r>
              <a:rPr lang="hr-HR" dirty="0" err="1" smtClean="0"/>
              <a:t>prevent</a:t>
            </a:r>
            <a:r>
              <a:rPr lang="hr-HR" dirty="0" smtClean="0"/>
              <a:t> </a:t>
            </a:r>
            <a:r>
              <a:rPr lang="hr-HR" dirty="0" err="1" smtClean="0"/>
              <a:t>misunderstanding</a:t>
            </a:r>
            <a:r>
              <a:rPr lang="hr-HR" dirty="0" smtClean="0"/>
              <a:t> </a:t>
            </a:r>
            <a:r>
              <a:rPr lang="hr-HR" dirty="0" err="1" smtClean="0"/>
              <a:t>doctor</a:t>
            </a:r>
            <a:r>
              <a:rPr lang="hr-HR" dirty="0" smtClean="0"/>
              <a:t>:</a:t>
            </a:r>
          </a:p>
          <a:p>
            <a:pPr>
              <a:buNone/>
            </a:pPr>
            <a:r>
              <a:rPr lang="hr-HR" dirty="0" smtClean="0"/>
              <a:t>   “look </a:t>
            </a:r>
            <a:r>
              <a:rPr lang="hr-HR" dirty="0" err="1" smtClean="0"/>
              <a:t>behind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scenes</a:t>
            </a:r>
            <a:r>
              <a:rPr lang="hr-HR" dirty="0" smtClean="0"/>
              <a:t>”</a:t>
            </a:r>
          </a:p>
          <a:p>
            <a:pPr>
              <a:buNone/>
            </a:pPr>
            <a:r>
              <a:rPr lang="hr-HR" dirty="0" err="1" smtClean="0"/>
              <a:t>Listen</a:t>
            </a:r>
            <a:r>
              <a:rPr lang="hr-HR" dirty="0" smtClean="0"/>
              <a:t> to </a:t>
            </a:r>
            <a:r>
              <a:rPr lang="hr-HR" dirty="0" err="1" smtClean="0"/>
              <a:t>carefully</a:t>
            </a:r>
            <a:r>
              <a:rPr lang="hr-HR" dirty="0" smtClean="0"/>
              <a:t> “</a:t>
            </a:r>
            <a:r>
              <a:rPr lang="hr-HR" dirty="0" err="1" smtClean="0"/>
              <a:t>what</a:t>
            </a:r>
            <a:r>
              <a:rPr lang="hr-HR" dirty="0" smtClean="0"/>
              <a:t>” </a:t>
            </a:r>
            <a:r>
              <a:rPr lang="hr-HR" dirty="0" err="1" smtClean="0"/>
              <a:t>and</a:t>
            </a:r>
            <a:r>
              <a:rPr lang="hr-HR" dirty="0" smtClean="0"/>
              <a:t> “how”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patient</a:t>
            </a:r>
            <a:r>
              <a:rPr lang="hr-HR" dirty="0" smtClean="0"/>
              <a:t> is </a:t>
            </a:r>
            <a:r>
              <a:rPr lang="hr-HR" dirty="0" err="1" smtClean="0"/>
              <a:t>expressing</a:t>
            </a:r>
            <a:r>
              <a:rPr lang="hr-HR" dirty="0" smtClean="0"/>
              <a:t> </a:t>
            </a:r>
          </a:p>
          <a:p>
            <a:pPr>
              <a:buNone/>
            </a:pPr>
            <a:r>
              <a:rPr lang="hr-HR" dirty="0" smtClean="0"/>
              <a:t> </a:t>
            </a:r>
            <a:r>
              <a:rPr lang="en-US" dirty="0" smtClean="0"/>
              <a:t>-explore his own thoughts and feelings connected to the patient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Please, don’t stare at </a:t>
            </a:r>
            <a:r>
              <a:rPr lang="hr-HR" dirty="0" smtClean="0"/>
              <a:t>PC</a:t>
            </a:r>
            <a:r>
              <a:rPr lang="en-US" dirty="0" smtClean="0"/>
              <a:t> or use phones during the communication with patients!</a:t>
            </a:r>
            <a:endParaRPr lang="hr-HR" dirty="0" smtClean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Verbal</a:t>
            </a:r>
            <a:r>
              <a:rPr lang="en-US" dirty="0" smtClean="0"/>
              <a:t> (oral massages)</a:t>
            </a:r>
            <a:r>
              <a:rPr lang="hr-HR" dirty="0" smtClean="0"/>
              <a:t> </a:t>
            </a:r>
            <a:r>
              <a:rPr lang="hr-HR" dirty="0" smtClean="0"/>
              <a:t>and </a:t>
            </a:r>
            <a:r>
              <a:rPr lang="hr-HR" b="1" dirty="0" smtClean="0"/>
              <a:t>non verbal </a:t>
            </a:r>
            <a:r>
              <a:rPr lang="hr-HR" dirty="0" smtClean="0"/>
              <a:t>communication</a:t>
            </a:r>
            <a:r>
              <a:rPr lang="en-US" dirty="0" smtClean="0"/>
              <a:t> affects intuition processes:</a:t>
            </a:r>
            <a:r>
              <a:rPr lang="hr-HR" dirty="0" smtClean="0"/>
              <a:t> </a:t>
            </a: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Manner of talking </a:t>
            </a:r>
            <a:r>
              <a:rPr lang="en-US" dirty="0" smtClean="0"/>
              <a:t>(</a:t>
            </a:r>
            <a:r>
              <a:rPr lang="en-US" dirty="0" err="1" smtClean="0"/>
              <a:t>paraverbal</a:t>
            </a:r>
            <a:r>
              <a:rPr lang="en-US" dirty="0" smtClean="0"/>
              <a:t> communication-tone of voice)</a:t>
            </a:r>
            <a:endParaRPr lang="hr-HR" dirty="0" smtClean="0"/>
          </a:p>
          <a:p>
            <a:pPr>
              <a:buNone/>
            </a:pPr>
            <a:r>
              <a:rPr lang="en-US" dirty="0" smtClean="0"/>
              <a:t>P</a:t>
            </a:r>
            <a:r>
              <a:rPr lang="hr-HR" dirty="0" smtClean="0"/>
              <a:t>auses </a:t>
            </a:r>
            <a:r>
              <a:rPr lang="hr-HR" dirty="0" smtClean="0"/>
              <a:t>in </a:t>
            </a:r>
            <a:r>
              <a:rPr lang="hr-HR" dirty="0" smtClean="0"/>
              <a:t>speech</a:t>
            </a:r>
            <a:r>
              <a:rPr lang="en-US" dirty="0" smtClean="0"/>
              <a:t>, silence</a:t>
            </a:r>
            <a:r>
              <a:rPr lang="hr-HR" dirty="0" smtClean="0"/>
              <a:t> </a:t>
            </a:r>
            <a:endParaRPr lang="hr-HR" dirty="0" smtClean="0"/>
          </a:p>
          <a:p>
            <a:pPr>
              <a:buNone/>
            </a:pPr>
            <a:r>
              <a:rPr lang="hr-HR" dirty="0" err="1" smtClean="0"/>
              <a:t>Facial</a:t>
            </a:r>
            <a:r>
              <a:rPr lang="hr-HR" dirty="0" smtClean="0"/>
              <a:t> </a:t>
            </a:r>
            <a:r>
              <a:rPr lang="hr-HR" dirty="0" err="1" smtClean="0"/>
              <a:t>expression</a:t>
            </a:r>
            <a:r>
              <a:rPr lang="hr-HR" dirty="0" smtClean="0"/>
              <a:t>  </a:t>
            </a:r>
          </a:p>
          <a:p>
            <a:pPr>
              <a:buNone/>
            </a:pPr>
            <a:r>
              <a:rPr lang="hr-HR" dirty="0" err="1" smtClean="0"/>
              <a:t>Body</a:t>
            </a:r>
            <a:r>
              <a:rPr lang="hr-HR" dirty="0" smtClean="0"/>
              <a:t> </a:t>
            </a:r>
            <a:r>
              <a:rPr lang="hr-HR" dirty="0" err="1" smtClean="0"/>
              <a:t>language</a:t>
            </a:r>
            <a:r>
              <a:rPr lang="hr-HR" dirty="0" smtClean="0"/>
              <a:t> </a:t>
            </a:r>
          </a:p>
          <a:p>
            <a:pPr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This kind of </a:t>
            </a:r>
            <a:r>
              <a:rPr lang="en-US" dirty="0" smtClean="0"/>
              <a:t>(nonverbal) </a:t>
            </a:r>
            <a:r>
              <a:rPr lang="hr-HR" dirty="0" smtClean="0"/>
              <a:t>communication </a:t>
            </a:r>
            <a:r>
              <a:rPr lang="hr-HR" dirty="0" smtClean="0"/>
              <a:t>will help doctor to notice emmotional factors that influence symptoms</a:t>
            </a:r>
          </a:p>
          <a:p>
            <a:r>
              <a:rPr lang="hr-HR" dirty="0" err="1" smtClean="0"/>
              <a:t>This</a:t>
            </a:r>
            <a:r>
              <a:rPr lang="hr-HR" dirty="0" smtClean="0"/>
              <a:t> </a:t>
            </a:r>
            <a:r>
              <a:rPr lang="hr-HR" dirty="0" err="1" smtClean="0"/>
              <a:t>will</a:t>
            </a:r>
            <a:r>
              <a:rPr lang="hr-HR" dirty="0" smtClean="0"/>
              <a:t> </a:t>
            </a:r>
            <a:r>
              <a:rPr lang="hr-HR" dirty="0" err="1" smtClean="0"/>
              <a:t>help</a:t>
            </a:r>
            <a:r>
              <a:rPr lang="hr-HR" dirty="0" smtClean="0"/>
              <a:t> </a:t>
            </a:r>
            <a:r>
              <a:rPr lang="hr-HR" dirty="0" err="1" smtClean="0"/>
              <a:t>physician</a:t>
            </a:r>
            <a:r>
              <a:rPr lang="hr-HR" dirty="0" smtClean="0"/>
              <a:t> to “interpret” </a:t>
            </a:r>
            <a:r>
              <a:rPr lang="hr-HR" dirty="0" err="1" smtClean="0"/>
              <a:t>symptoms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“</a:t>
            </a:r>
            <a:r>
              <a:rPr lang="hr-HR" dirty="0" err="1" smtClean="0"/>
              <a:t>reach</a:t>
            </a:r>
            <a:r>
              <a:rPr lang="hr-HR" dirty="0" smtClean="0"/>
              <a:t>” </a:t>
            </a:r>
            <a:r>
              <a:rPr lang="hr-HR" dirty="0" err="1" smtClean="0"/>
              <a:t>patients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gain</a:t>
            </a:r>
            <a:r>
              <a:rPr lang="hr-HR" dirty="0" smtClean="0"/>
              <a:t> </a:t>
            </a:r>
            <a:r>
              <a:rPr lang="hr-HR" dirty="0" err="1" smtClean="0"/>
              <a:t>their</a:t>
            </a:r>
            <a:r>
              <a:rPr lang="hr-HR" dirty="0" smtClean="0"/>
              <a:t> trust </a:t>
            </a:r>
          </a:p>
          <a:p>
            <a:r>
              <a:rPr lang="hr-HR" dirty="0" err="1" smtClean="0"/>
              <a:t>Doctor</a:t>
            </a:r>
            <a:r>
              <a:rPr lang="hr-HR" dirty="0" smtClean="0"/>
              <a:t>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notice</a:t>
            </a:r>
            <a:r>
              <a:rPr lang="hr-HR" dirty="0" smtClean="0"/>
              <a:t> </a:t>
            </a: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patients</a:t>
            </a:r>
            <a:r>
              <a:rPr lang="hr-HR" dirty="0" smtClean="0"/>
              <a:t> </a:t>
            </a:r>
            <a:r>
              <a:rPr lang="hr-HR" dirty="0" err="1" smtClean="0"/>
              <a:t>hestitate</a:t>
            </a:r>
            <a:r>
              <a:rPr lang="hr-HR" dirty="0" smtClean="0"/>
              <a:t> to </a:t>
            </a:r>
            <a:r>
              <a:rPr lang="hr-HR" dirty="0" err="1" smtClean="0"/>
              <a:t>say</a:t>
            </a:r>
            <a:r>
              <a:rPr lang="hr-HR" dirty="0" smtClean="0"/>
              <a:t> or </a:t>
            </a:r>
            <a:r>
              <a:rPr lang="hr-HR" dirty="0" err="1" smtClean="0"/>
              <a:t>embarass</a:t>
            </a:r>
            <a:endParaRPr lang="hr-HR" dirty="0" smtClean="0"/>
          </a:p>
          <a:p>
            <a:r>
              <a:rPr lang="hr-HR" dirty="0" err="1" smtClean="0"/>
              <a:t>Carefully</a:t>
            </a:r>
            <a:r>
              <a:rPr lang="hr-HR" dirty="0" smtClean="0"/>
              <a:t>, </a:t>
            </a:r>
            <a:r>
              <a:rPr lang="hr-HR" dirty="0" err="1" smtClean="0"/>
              <a:t>courteously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sensitively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approach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situation</a:t>
            </a:r>
            <a:r>
              <a:rPr lang="hr-HR" dirty="0" smtClean="0"/>
              <a:t>  </a:t>
            </a:r>
            <a:endParaRPr lang="hr-H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 smtClean="0"/>
              <a:t>Neurobiological</a:t>
            </a:r>
            <a:r>
              <a:rPr lang="hr-HR" dirty="0" smtClean="0"/>
              <a:t> </a:t>
            </a:r>
            <a:r>
              <a:rPr lang="hr-HR" dirty="0" err="1" smtClean="0"/>
              <a:t>correlate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intuition</a:t>
            </a:r>
            <a:r>
              <a:rPr lang="hr-HR" dirty="0" smtClean="0"/>
              <a:t>: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system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mirror</a:t>
            </a:r>
            <a:r>
              <a:rPr lang="hr-HR" dirty="0" smtClean="0"/>
              <a:t> </a:t>
            </a:r>
            <a:r>
              <a:rPr lang="hr-HR" dirty="0" err="1" smtClean="0"/>
              <a:t>neurons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1990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Italian</a:t>
            </a:r>
            <a:r>
              <a:rPr lang="hr-HR" dirty="0" smtClean="0"/>
              <a:t> </a:t>
            </a:r>
            <a:r>
              <a:rPr lang="hr-HR" dirty="0" err="1" smtClean="0"/>
              <a:t>working</a:t>
            </a:r>
            <a:r>
              <a:rPr lang="hr-HR" dirty="0" smtClean="0"/>
              <a:t> group (</a:t>
            </a:r>
            <a:r>
              <a:rPr lang="hr-HR" dirty="0" err="1" smtClean="0"/>
              <a:t>Giacomo</a:t>
            </a:r>
            <a:r>
              <a:rPr lang="hr-HR" dirty="0" smtClean="0"/>
              <a:t> </a:t>
            </a:r>
            <a:r>
              <a:rPr lang="hr-HR" dirty="0" err="1" smtClean="0"/>
              <a:t>Rizzolati</a:t>
            </a:r>
            <a:r>
              <a:rPr lang="hr-HR" dirty="0" smtClean="0"/>
              <a:t>, </a:t>
            </a:r>
            <a:r>
              <a:rPr lang="hr-HR" dirty="0" err="1" smtClean="0"/>
              <a:t>University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Parma</a:t>
            </a:r>
            <a:r>
              <a:rPr lang="hr-HR" dirty="0" smtClean="0"/>
              <a:t>)</a:t>
            </a:r>
          </a:p>
          <a:p>
            <a:r>
              <a:rPr lang="hr-HR" dirty="0" smtClean="0"/>
              <a:t>Mirror neurons: a subgroup of neurons in the human brain that become active if the </a:t>
            </a:r>
            <a:r>
              <a:rPr lang="hr-HR" dirty="0" smtClean="0"/>
              <a:t>process</a:t>
            </a:r>
            <a:r>
              <a:rPr lang="en-US" dirty="0" smtClean="0"/>
              <a:t> initiating </a:t>
            </a:r>
            <a:r>
              <a:rPr lang="hr-HR" dirty="0" smtClean="0"/>
              <a:t>in </a:t>
            </a:r>
            <a:r>
              <a:rPr lang="hr-HR" dirty="0" smtClean="0"/>
              <a:t>one’s own body </a:t>
            </a:r>
            <a:r>
              <a:rPr lang="en-US" dirty="0" smtClean="0"/>
              <a:t>is</a:t>
            </a:r>
            <a:r>
              <a:rPr lang="hr-HR" dirty="0" smtClean="0"/>
              <a:t> </a:t>
            </a:r>
            <a:r>
              <a:rPr lang="hr-HR" dirty="0" smtClean="0"/>
              <a:t>very </a:t>
            </a:r>
            <a:r>
              <a:rPr lang="hr-HR" dirty="0" smtClean="0"/>
              <a:t>same</a:t>
            </a:r>
            <a:r>
              <a:rPr lang="en-US" dirty="0" smtClean="0"/>
              <a:t> to the</a:t>
            </a:r>
            <a:r>
              <a:rPr lang="hr-HR" dirty="0" smtClean="0"/>
              <a:t> </a:t>
            </a:r>
            <a:r>
              <a:rPr lang="hr-HR" dirty="0" smtClean="0"/>
              <a:t>process </a:t>
            </a:r>
            <a:r>
              <a:rPr lang="hr-HR" dirty="0" smtClean="0"/>
              <a:t>in </a:t>
            </a:r>
            <a:r>
              <a:rPr lang="hr-HR" dirty="0" smtClean="0"/>
              <a:t>the body of a </a:t>
            </a:r>
            <a:r>
              <a:rPr lang="en-US" dirty="0" smtClean="0"/>
              <a:t>other</a:t>
            </a:r>
            <a:r>
              <a:rPr lang="hr-HR" dirty="0" smtClean="0"/>
              <a:t> person</a:t>
            </a:r>
            <a:r>
              <a:rPr lang="en-US" dirty="0" smtClean="0"/>
              <a:t> that is being observed</a:t>
            </a:r>
            <a:endParaRPr lang="hr-H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Mirror</a:t>
            </a:r>
            <a:r>
              <a:rPr lang="hr-HR" dirty="0" smtClean="0"/>
              <a:t> </a:t>
            </a:r>
            <a:r>
              <a:rPr lang="hr-HR" dirty="0" err="1" smtClean="0"/>
              <a:t>neurons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observer</a:t>
            </a:r>
            <a:r>
              <a:rPr lang="hr-HR" dirty="0" smtClean="0"/>
              <a:t>’s </a:t>
            </a:r>
            <a:r>
              <a:rPr lang="hr-HR" dirty="0" err="1" smtClean="0"/>
              <a:t>brain</a:t>
            </a:r>
            <a:r>
              <a:rPr lang="hr-HR" dirty="0" smtClean="0"/>
              <a:t> are </a:t>
            </a:r>
            <a:r>
              <a:rPr lang="hr-HR" dirty="0" err="1" smtClean="0"/>
              <a:t>capable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simulating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imitating</a:t>
            </a:r>
            <a:r>
              <a:rPr lang="hr-HR" dirty="0" smtClean="0"/>
              <a:t> </a:t>
            </a:r>
            <a:r>
              <a:rPr lang="hr-HR" dirty="0" err="1" smtClean="0"/>
              <a:t>process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takes</a:t>
            </a:r>
            <a:r>
              <a:rPr lang="hr-HR" dirty="0" smtClean="0"/>
              <a:t> place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body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observed</a:t>
            </a:r>
            <a:r>
              <a:rPr lang="hr-HR" dirty="0" smtClean="0"/>
              <a:t> </a:t>
            </a:r>
            <a:r>
              <a:rPr lang="hr-HR" dirty="0" err="1" smtClean="0"/>
              <a:t>individual</a:t>
            </a:r>
            <a:endParaRPr lang="hr-HR" dirty="0" smtClean="0"/>
          </a:p>
          <a:p>
            <a:r>
              <a:rPr lang="hr-HR" dirty="0" err="1" smtClean="0"/>
              <a:t>Watching</a:t>
            </a:r>
            <a:r>
              <a:rPr lang="hr-HR" dirty="0" smtClean="0"/>
              <a:t> </a:t>
            </a:r>
            <a:r>
              <a:rPr lang="hr-HR" dirty="0" err="1" smtClean="0"/>
              <a:t>another</a:t>
            </a:r>
            <a:r>
              <a:rPr lang="hr-HR" dirty="0" smtClean="0"/>
              <a:t> </a:t>
            </a:r>
            <a:r>
              <a:rPr lang="hr-HR" dirty="0" err="1" smtClean="0"/>
              <a:t>individual</a:t>
            </a:r>
            <a:r>
              <a:rPr lang="hr-HR" dirty="0" smtClean="0"/>
              <a:t> </a:t>
            </a:r>
            <a:r>
              <a:rPr lang="hr-HR" dirty="0" err="1" smtClean="0"/>
              <a:t>perform</a:t>
            </a:r>
            <a:r>
              <a:rPr lang="hr-HR" dirty="0" smtClean="0"/>
              <a:t> motor </a:t>
            </a:r>
            <a:r>
              <a:rPr lang="hr-HR" dirty="0" err="1" smtClean="0"/>
              <a:t>activites</a:t>
            </a:r>
            <a:r>
              <a:rPr lang="hr-HR" dirty="0" smtClean="0"/>
              <a:t> </a:t>
            </a:r>
            <a:r>
              <a:rPr lang="hr-HR" dirty="0" err="1" smtClean="0"/>
              <a:t>triggers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observer</a:t>
            </a:r>
            <a:r>
              <a:rPr lang="hr-HR" dirty="0" smtClean="0"/>
              <a:t>’s </a:t>
            </a:r>
            <a:r>
              <a:rPr lang="hr-HR" dirty="0" err="1" smtClean="0"/>
              <a:t>brain</a:t>
            </a:r>
            <a:r>
              <a:rPr lang="hr-HR" dirty="0" smtClean="0"/>
              <a:t> a </a:t>
            </a:r>
            <a:r>
              <a:rPr lang="hr-HR" dirty="0" err="1" smtClean="0"/>
              <a:t>silent</a:t>
            </a:r>
            <a:r>
              <a:rPr lang="hr-HR" dirty="0" smtClean="0"/>
              <a:t> </a:t>
            </a:r>
            <a:r>
              <a:rPr lang="hr-HR" dirty="0" err="1" smtClean="0"/>
              <a:t>co</a:t>
            </a:r>
            <a:r>
              <a:rPr lang="hr-HR" dirty="0" smtClean="0"/>
              <a:t>-</a:t>
            </a:r>
            <a:r>
              <a:rPr lang="hr-HR" dirty="0" err="1" smtClean="0"/>
              <a:t>activation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motor </a:t>
            </a:r>
            <a:r>
              <a:rPr lang="hr-HR" dirty="0" err="1" smtClean="0"/>
              <a:t>neurons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 </a:t>
            </a:r>
            <a:endParaRPr lang="hr-H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err="1" smtClean="0"/>
              <a:t>E.g</a:t>
            </a:r>
            <a:r>
              <a:rPr lang="hr-HR" dirty="0" smtClean="0"/>
              <a:t>. </a:t>
            </a:r>
            <a:r>
              <a:rPr lang="hr-HR" dirty="0" err="1" smtClean="0"/>
              <a:t>Facial</a:t>
            </a:r>
            <a:r>
              <a:rPr lang="hr-HR" dirty="0" smtClean="0"/>
              <a:t> </a:t>
            </a:r>
            <a:r>
              <a:rPr lang="hr-HR" dirty="0" err="1" smtClean="0"/>
              <a:t>expression</a:t>
            </a:r>
            <a:r>
              <a:rPr lang="hr-HR" dirty="0" smtClean="0"/>
              <a:t> </a:t>
            </a:r>
          </a:p>
          <a:p>
            <a:pPr>
              <a:buNone/>
            </a:pPr>
            <a:r>
              <a:rPr lang="hr-HR" dirty="0" smtClean="0"/>
              <a:t>Observing how another individual gets hurt results in the activation of the parts of </a:t>
            </a:r>
            <a:r>
              <a:rPr lang="en-US" dirty="0" smtClean="0"/>
              <a:t> </a:t>
            </a:r>
            <a:r>
              <a:rPr lang="hr-HR" dirty="0" smtClean="0"/>
              <a:t>neuronal </a:t>
            </a:r>
            <a:r>
              <a:rPr lang="hr-HR" dirty="0" smtClean="0"/>
              <a:t>pain matrix </a:t>
            </a:r>
            <a:r>
              <a:rPr lang="en-US" dirty="0" smtClean="0"/>
              <a:t>in</a:t>
            </a:r>
            <a:r>
              <a:rPr lang="hr-HR" dirty="0" smtClean="0"/>
              <a:t> </a:t>
            </a:r>
            <a:r>
              <a:rPr lang="hr-HR" dirty="0" smtClean="0"/>
              <a:t>observer’s brain </a:t>
            </a:r>
          </a:p>
          <a:p>
            <a:r>
              <a:rPr lang="hr-HR" dirty="0" err="1" smtClean="0"/>
              <a:t>This</a:t>
            </a:r>
            <a:r>
              <a:rPr lang="hr-HR" dirty="0" smtClean="0"/>
              <a:t> </a:t>
            </a:r>
            <a:r>
              <a:rPr lang="hr-HR" dirty="0" err="1" smtClean="0"/>
              <a:t>system</a:t>
            </a:r>
            <a:r>
              <a:rPr lang="hr-HR" dirty="0" smtClean="0"/>
              <a:t> </a:t>
            </a:r>
            <a:r>
              <a:rPr lang="hr-HR" dirty="0" err="1" smtClean="0"/>
              <a:t>helps</a:t>
            </a:r>
            <a:r>
              <a:rPr lang="hr-HR" dirty="0" smtClean="0"/>
              <a:t> us to </a:t>
            </a:r>
            <a:r>
              <a:rPr lang="hr-HR" dirty="0" err="1" smtClean="0"/>
              <a:t>recognise</a:t>
            </a:r>
            <a:r>
              <a:rPr lang="hr-HR" dirty="0" smtClean="0"/>
              <a:t> </a:t>
            </a:r>
            <a:r>
              <a:rPr lang="hr-HR" dirty="0" err="1" smtClean="0"/>
              <a:t>others</a:t>
            </a:r>
            <a:r>
              <a:rPr lang="hr-HR" dirty="0" smtClean="0"/>
              <a:t> </a:t>
            </a:r>
            <a:r>
              <a:rPr lang="hr-HR" dirty="0" err="1" smtClean="0"/>
              <a:t>impression</a:t>
            </a:r>
            <a:r>
              <a:rPr lang="hr-HR" dirty="0" smtClean="0"/>
              <a:t> or </a:t>
            </a:r>
            <a:r>
              <a:rPr lang="hr-HR" dirty="0" err="1" smtClean="0"/>
              <a:t>feeling</a:t>
            </a:r>
            <a:endParaRPr lang="hr-HR" dirty="0" smtClean="0"/>
          </a:p>
          <a:p>
            <a:r>
              <a:rPr lang="hr-HR" dirty="0" smtClean="0"/>
              <a:t>It is </a:t>
            </a:r>
            <a:r>
              <a:rPr lang="hr-HR" dirty="0" err="1" smtClean="0"/>
              <a:t>responsible</a:t>
            </a:r>
            <a:r>
              <a:rPr lang="hr-HR" dirty="0" smtClean="0"/>
              <a:t> for </a:t>
            </a:r>
            <a:r>
              <a:rPr lang="hr-HR" dirty="0" err="1" smtClean="0"/>
              <a:t>empatic</a:t>
            </a:r>
            <a:r>
              <a:rPr lang="hr-HR" dirty="0" smtClean="0"/>
              <a:t> </a:t>
            </a:r>
            <a:r>
              <a:rPr lang="hr-HR" dirty="0" err="1" smtClean="0"/>
              <a:t>process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intuitively</a:t>
            </a:r>
            <a:r>
              <a:rPr lang="hr-HR" dirty="0" smtClean="0"/>
              <a:t> </a:t>
            </a:r>
            <a:r>
              <a:rPr lang="hr-HR" dirty="0" err="1" smtClean="0"/>
              <a:t>understanding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others</a:t>
            </a:r>
            <a:endParaRPr lang="hr-H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err="1" smtClean="0"/>
              <a:t>Mirroring</a:t>
            </a:r>
            <a:r>
              <a:rPr lang="hr-HR" dirty="0" smtClean="0"/>
              <a:t> </a:t>
            </a:r>
            <a:r>
              <a:rPr lang="hr-HR" dirty="0" err="1" smtClean="0"/>
              <a:t>neurons</a:t>
            </a:r>
            <a:r>
              <a:rPr lang="hr-HR" dirty="0" smtClean="0"/>
              <a:t> work “</a:t>
            </a:r>
            <a:r>
              <a:rPr lang="hr-HR" dirty="0" err="1" smtClean="0"/>
              <a:t>pre</a:t>
            </a:r>
            <a:r>
              <a:rPr lang="hr-HR" dirty="0" smtClean="0"/>
              <a:t>-</a:t>
            </a:r>
            <a:r>
              <a:rPr lang="hr-HR" dirty="0" err="1" smtClean="0"/>
              <a:t>reflexively</a:t>
            </a:r>
            <a:r>
              <a:rPr lang="hr-HR" dirty="0" smtClean="0"/>
              <a:t>”</a:t>
            </a:r>
          </a:p>
          <a:p>
            <a:r>
              <a:rPr lang="hr-HR" dirty="0" err="1" smtClean="0"/>
              <a:t>They</a:t>
            </a:r>
            <a:r>
              <a:rPr lang="hr-HR" dirty="0" smtClean="0"/>
              <a:t> </a:t>
            </a:r>
            <a:r>
              <a:rPr lang="hr-HR" dirty="0" err="1" smtClean="0"/>
              <a:t>become</a:t>
            </a:r>
            <a:r>
              <a:rPr lang="hr-HR" dirty="0" smtClean="0"/>
              <a:t> </a:t>
            </a:r>
            <a:r>
              <a:rPr lang="hr-HR" dirty="0" err="1" smtClean="0"/>
              <a:t>active</a:t>
            </a:r>
            <a:r>
              <a:rPr lang="hr-HR" dirty="0" smtClean="0"/>
              <a:t> </a:t>
            </a:r>
            <a:r>
              <a:rPr lang="hr-HR" dirty="0" err="1" smtClean="0"/>
              <a:t>without</a:t>
            </a:r>
            <a:r>
              <a:rPr lang="hr-HR" dirty="0" smtClean="0"/>
              <a:t> </a:t>
            </a:r>
            <a:r>
              <a:rPr lang="hr-HR" dirty="0" err="1" smtClean="0"/>
              <a:t>conscious</a:t>
            </a:r>
            <a:r>
              <a:rPr lang="hr-HR" dirty="0" smtClean="0"/>
              <a:t> </a:t>
            </a:r>
            <a:r>
              <a:rPr lang="hr-HR" dirty="0" err="1" smtClean="0"/>
              <a:t>reflection</a:t>
            </a:r>
            <a:r>
              <a:rPr lang="hr-HR" dirty="0" smtClean="0"/>
              <a:t> or </a:t>
            </a:r>
            <a:r>
              <a:rPr lang="hr-HR" dirty="0" err="1" smtClean="0"/>
              <a:t>strenuous</a:t>
            </a:r>
            <a:r>
              <a:rPr lang="hr-HR" dirty="0" smtClean="0"/>
              <a:t> </a:t>
            </a:r>
            <a:r>
              <a:rPr lang="hr-HR" dirty="0" err="1" smtClean="0"/>
              <a:t>cognitve</a:t>
            </a:r>
            <a:r>
              <a:rPr lang="hr-HR" dirty="0" smtClean="0"/>
              <a:t> </a:t>
            </a:r>
            <a:r>
              <a:rPr lang="hr-HR" dirty="0" err="1" smtClean="0"/>
              <a:t>acts</a:t>
            </a:r>
            <a:endParaRPr lang="hr-HR" dirty="0" smtClean="0"/>
          </a:p>
          <a:p>
            <a:r>
              <a:rPr lang="hr-HR" dirty="0" err="1" smtClean="0"/>
              <a:t>Activation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information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language</a:t>
            </a:r>
            <a:r>
              <a:rPr lang="hr-HR" dirty="0" smtClean="0"/>
              <a:t> or </a:t>
            </a:r>
            <a:r>
              <a:rPr lang="hr-HR" dirty="0" err="1" smtClean="0"/>
              <a:t>body</a:t>
            </a:r>
            <a:r>
              <a:rPr lang="hr-HR" dirty="0" smtClean="0"/>
              <a:t> </a:t>
            </a:r>
            <a:r>
              <a:rPr lang="hr-HR" dirty="0" err="1" smtClean="0"/>
              <a:t>language</a:t>
            </a:r>
            <a:endParaRPr lang="hr-HR" dirty="0" smtClean="0"/>
          </a:p>
          <a:p>
            <a:r>
              <a:rPr lang="hr-HR" dirty="0" smtClean="0"/>
              <a:t>If the </a:t>
            </a:r>
            <a:r>
              <a:rPr lang="en-US" dirty="0" smtClean="0"/>
              <a:t>verbal massages</a:t>
            </a:r>
            <a:r>
              <a:rPr lang="hr-HR" dirty="0" smtClean="0"/>
              <a:t> </a:t>
            </a:r>
            <a:r>
              <a:rPr lang="hr-HR" dirty="0" smtClean="0"/>
              <a:t>and body language are conflicting, we tend to pay more attention to the body language ( evolutionary the older means of communication)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err="1" smtClean="0"/>
              <a:t>Cognitive</a:t>
            </a:r>
            <a:r>
              <a:rPr lang="hr-HR" dirty="0" smtClean="0"/>
              <a:t> </a:t>
            </a:r>
            <a:r>
              <a:rPr lang="hr-HR" dirty="0" err="1" smtClean="0"/>
              <a:t>efforts</a:t>
            </a:r>
            <a:r>
              <a:rPr lang="hr-HR" dirty="0" smtClean="0"/>
              <a:t> do </a:t>
            </a:r>
            <a:r>
              <a:rPr lang="hr-HR" dirty="0" err="1" smtClean="0"/>
              <a:t>not</a:t>
            </a:r>
            <a:r>
              <a:rPr lang="hr-HR" dirty="0" smtClean="0"/>
              <a:t> </a:t>
            </a:r>
            <a:r>
              <a:rPr lang="hr-HR" dirty="0" err="1" smtClean="0"/>
              <a:t>have</a:t>
            </a:r>
            <a:r>
              <a:rPr lang="hr-HR" dirty="0" smtClean="0"/>
              <a:t> </a:t>
            </a:r>
            <a:r>
              <a:rPr lang="hr-HR" dirty="0" err="1" smtClean="0"/>
              <a:t>direct</a:t>
            </a:r>
            <a:r>
              <a:rPr lang="hr-HR" dirty="0" smtClean="0"/>
              <a:t> </a:t>
            </a:r>
            <a:r>
              <a:rPr lang="hr-HR" dirty="0" err="1" smtClean="0"/>
              <a:t>impact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functionality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mirror</a:t>
            </a:r>
            <a:r>
              <a:rPr lang="hr-HR" dirty="0" smtClean="0"/>
              <a:t> </a:t>
            </a:r>
            <a:r>
              <a:rPr lang="hr-HR" dirty="0" err="1" smtClean="0"/>
              <a:t>system</a:t>
            </a:r>
            <a:endParaRPr lang="hr-HR" dirty="0" smtClean="0"/>
          </a:p>
          <a:p>
            <a:r>
              <a:rPr lang="hr-HR" dirty="0" smtClean="0"/>
              <a:t>The functionality varies greatly among </a:t>
            </a:r>
            <a:r>
              <a:rPr lang="hr-HR" dirty="0" smtClean="0"/>
              <a:t>humans</a:t>
            </a:r>
            <a:r>
              <a:rPr lang="en-US" dirty="0" smtClean="0"/>
              <a:t>:</a:t>
            </a:r>
            <a:endParaRPr lang="hr-HR" dirty="0" smtClean="0"/>
          </a:p>
          <a:p>
            <a:pPr marL="0" indent="0">
              <a:buNone/>
            </a:pPr>
            <a:r>
              <a:rPr lang="en-US" dirty="0" smtClean="0"/>
              <a:t>d</a:t>
            </a:r>
            <a:r>
              <a:rPr lang="hr-HR" dirty="0" smtClean="0"/>
              <a:t>eficite</a:t>
            </a:r>
            <a:r>
              <a:rPr lang="en-US" dirty="0" smtClean="0"/>
              <a:t>s</a:t>
            </a:r>
            <a:r>
              <a:rPr lang="hr-HR" dirty="0" smtClean="0"/>
              <a:t> </a:t>
            </a:r>
            <a:r>
              <a:rPr lang="hr-HR" dirty="0" smtClean="0"/>
              <a:t>of mirror, resonance, intuitive perfomance are nine times more common in men then women </a:t>
            </a:r>
            <a:r>
              <a:rPr lang="en-US" dirty="0" smtClean="0"/>
              <a:t>(oxytocin, social norms)</a:t>
            </a:r>
            <a:endParaRPr lang="hr-HR" dirty="0" smtClean="0"/>
          </a:p>
          <a:p>
            <a:r>
              <a:rPr lang="hr-HR" dirty="0" smtClean="0"/>
              <a:t>Long time exercises aimed at learning (how to empatize with someone</a:t>
            </a:r>
            <a:r>
              <a:rPr lang="hr-HR" dirty="0" smtClean="0"/>
              <a:t>)</a:t>
            </a:r>
            <a:r>
              <a:rPr lang="en-US" dirty="0" smtClean="0"/>
              <a:t> can</a:t>
            </a:r>
            <a:r>
              <a:rPr lang="hr-HR" dirty="0" smtClean="0"/>
              <a:t> </a:t>
            </a:r>
            <a:r>
              <a:rPr lang="hr-HR" dirty="0" smtClean="0"/>
              <a:t>improve physician empathy </a:t>
            </a:r>
          </a:p>
          <a:p>
            <a:r>
              <a:rPr lang="hr-HR" dirty="0" err="1" smtClean="0"/>
              <a:t>Supervision</a:t>
            </a:r>
            <a:r>
              <a:rPr lang="hr-HR" dirty="0" smtClean="0"/>
              <a:t> 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Introduction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Relationship</a:t>
            </a:r>
            <a:r>
              <a:rPr lang="hr-HR" dirty="0" smtClean="0"/>
              <a:t> :</a:t>
            </a:r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- </a:t>
            </a:r>
            <a:r>
              <a:rPr lang="hr-HR" dirty="0" err="1" smtClean="0"/>
              <a:t>emotional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intelectual</a:t>
            </a:r>
            <a:r>
              <a:rPr lang="hr-HR" dirty="0" smtClean="0"/>
              <a:t> </a:t>
            </a:r>
            <a:r>
              <a:rPr lang="hr-HR" dirty="0" err="1" smtClean="0"/>
              <a:t>parts</a:t>
            </a:r>
            <a:r>
              <a:rPr lang="hr-HR" dirty="0" smtClean="0"/>
              <a:t>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 err="1" smtClean="0"/>
              <a:t>Doctor</a:t>
            </a:r>
            <a:r>
              <a:rPr lang="hr-HR" dirty="0" smtClean="0"/>
              <a:t> </a:t>
            </a:r>
            <a:r>
              <a:rPr lang="hr-HR" dirty="0" err="1" smtClean="0"/>
              <a:t>should</a:t>
            </a:r>
            <a:r>
              <a:rPr lang="hr-HR" dirty="0" smtClean="0"/>
              <a:t> use </a:t>
            </a:r>
            <a:r>
              <a:rPr lang="hr-HR" dirty="0" err="1" smtClean="0"/>
              <a:t>emphatic</a:t>
            </a:r>
            <a:r>
              <a:rPr lang="hr-HR" dirty="0" smtClean="0"/>
              <a:t> </a:t>
            </a:r>
            <a:r>
              <a:rPr lang="hr-HR" dirty="0" err="1" smtClean="0"/>
              <a:t>approach</a:t>
            </a:r>
            <a:r>
              <a:rPr lang="hr-HR" dirty="0" smtClean="0"/>
              <a:t> to </a:t>
            </a:r>
            <a:r>
              <a:rPr lang="hr-HR" dirty="0" err="1" smtClean="0"/>
              <a:t>asses</a:t>
            </a:r>
            <a:r>
              <a:rPr lang="hr-HR" dirty="0" smtClean="0"/>
              <a:t> </a:t>
            </a:r>
            <a:r>
              <a:rPr lang="hr-HR" dirty="0" err="1" smtClean="0"/>
              <a:t>individual</a:t>
            </a:r>
            <a:r>
              <a:rPr lang="hr-HR" dirty="0" smtClean="0"/>
              <a:t> </a:t>
            </a:r>
            <a:r>
              <a:rPr lang="hr-HR" dirty="0" err="1" smtClean="0"/>
              <a:t>needs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a </a:t>
            </a:r>
            <a:r>
              <a:rPr lang="hr-HR" dirty="0" err="1" smtClean="0"/>
              <a:t>patients</a:t>
            </a:r>
            <a:r>
              <a:rPr lang="hr-HR" dirty="0" smtClean="0"/>
              <a:t> </a:t>
            </a:r>
            <a:endParaRPr lang="hr-H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Patient</a:t>
            </a:r>
            <a:r>
              <a:rPr lang="hr-HR" dirty="0" smtClean="0"/>
              <a:t> </a:t>
            </a:r>
            <a:r>
              <a:rPr lang="hr-HR" dirty="0" err="1" smtClean="0"/>
              <a:t>intuitive</a:t>
            </a:r>
            <a:r>
              <a:rPr lang="hr-HR" dirty="0" smtClean="0"/>
              <a:t> </a:t>
            </a:r>
            <a:r>
              <a:rPr lang="hr-HR" dirty="0" err="1" smtClean="0"/>
              <a:t>perception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Impression that </a:t>
            </a:r>
            <a:r>
              <a:rPr lang="hr-HR" dirty="0" smtClean="0"/>
              <a:t>physician makes </a:t>
            </a:r>
            <a:r>
              <a:rPr lang="hr-HR" dirty="0" smtClean="0"/>
              <a:t>on the patient may have significant impact on the diagnostic and treatment outcomes. </a:t>
            </a:r>
          </a:p>
          <a:p>
            <a:r>
              <a:rPr lang="hr-HR" dirty="0" err="1" smtClean="0"/>
              <a:t>Inner</a:t>
            </a:r>
            <a:r>
              <a:rPr lang="hr-HR" dirty="0" smtClean="0"/>
              <a:t> </a:t>
            </a:r>
            <a:r>
              <a:rPr lang="hr-HR" dirty="0" err="1" smtClean="0"/>
              <a:t>attitudes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mindset</a:t>
            </a:r>
            <a:r>
              <a:rPr lang="hr-HR" dirty="0" smtClean="0"/>
              <a:t> </a:t>
            </a:r>
            <a:r>
              <a:rPr lang="hr-HR" dirty="0" err="1" smtClean="0"/>
              <a:t>inherent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physician</a:t>
            </a:r>
            <a:r>
              <a:rPr lang="hr-HR" dirty="0" smtClean="0"/>
              <a:t> are </a:t>
            </a:r>
            <a:r>
              <a:rPr lang="hr-HR" dirty="0" err="1" smtClean="0"/>
              <a:t>associated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corresponding</a:t>
            </a:r>
            <a:r>
              <a:rPr lang="hr-HR" dirty="0" smtClean="0"/>
              <a:t> </a:t>
            </a:r>
            <a:r>
              <a:rPr lang="hr-HR" dirty="0" err="1" smtClean="0"/>
              <a:t>signs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body</a:t>
            </a:r>
            <a:r>
              <a:rPr lang="hr-HR" dirty="0" smtClean="0"/>
              <a:t> </a:t>
            </a:r>
            <a:r>
              <a:rPr lang="hr-HR" dirty="0" err="1" smtClean="0"/>
              <a:t>language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patients</a:t>
            </a:r>
            <a:r>
              <a:rPr lang="hr-HR" dirty="0" smtClean="0"/>
              <a:t> </a:t>
            </a:r>
            <a:r>
              <a:rPr lang="hr-HR" dirty="0" err="1" smtClean="0"/>
              <a:t>percieve</a:t>
            </a:r>
            <a:r>
              <a:rPr lang="hr-HR" dirty="0" smtClean="0"/>
              <a:t> to a </a:t>
            </a:r>
            <a:r>
              <a:rPr lang="hr-HR" dirty="0" err="1" smtClean="0"/>
              <a:t>grater</a:t>
            </a:r>
            <a:r>
              <a:rPr lang="hr-HR" dirty="0" smtClean="0"/>
              <a:t> or </a:t>
            </a:r>
            <a:r>
              <a:rPr lang="hr-HR" dirty="0" err="1" smtClean="0"/>
              <a:t>less</a:t>
            </a:r>
            <a:r>
              <a:rPr lang="hr-HR" dirty="0" smtClean="0"/>
              <a:t> </a:t>
            </a:r>
            <a:r>
              <a:rPr lang="hr-HR" dirty="0" err="1" smtClean="0"/>
              <a:t>extent</a:t>
            </a:r>
            <a:r>
              <a:rPr lang="hr-HR" dirty="0" smtClean="0"/>
              <a:t>.  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r>
              <a:rPr lang="hr-HR" dirty="0" err="1" smtClean="0"/>
              <a:t>All</a:t>
            </a:r>
            <a:r>
              <a:rPr lang="hr-HR" dirty="0" smtClean="0"/>
              <a:t> </a:t>
            </a:r>
            <a:r>
              <a:rPr lang="hr-HR" dirty="0" err="1" smtClean="0"/>
              <a:t>those</a:t>
            </a:r>
            <a:r>
              <a:rPr lang="hr-HR" dirty="0" smtClean="0"/>
              <a:t> </a:t>
            </a:r>
            <a:r>
              <a:rPr lang="hr-HR" dirty="0" err="1" smtClean="0"/>
              <a:t>have</a:t>
            </a:r>
            <a:r>
              <a:rPr lang="hr-HR" dirty="0" smtClean="0"/>
              <a:t> </a:t>
            </a:r>
            <a:r>
              <a:rPr lang="hr-HR" dirty="0" err="1" smtClean="0"/>
              <a:t>impact</a:t>
            </a:r>
            <a:r>
              <a:rPr lang="hr-HR" dirty="0" smtClean="0"/>
              <a:t> on the </a:t>
            </a:r>
            <a:r>
              <a:rPr lang="hr-HR" dirty="0" err="1" smtClean="0"/>
              <a:t>patients</a:t>
            </a:r>
            <a:r>
              <a:rPr lang="hr-HR" dirty="0" smtClean="0"/>
              <a:t> </a:t>
            </a:r>
            <a:r>
              <a:rPr lang="hr-HR" dirty="0" err="1" smtClean="0"/>
              <a:t>openness</a:t>
            </a:r>
            <a:r>
              <a:rPr lang="hr-HR" dirty="0" smtClean="0"/>
              <a:t>, </a:t>
            </a:r>
            <a:r>
              <a:rPr lang="hr-HR" dirty="0" err="1" smtClean="0"/>
              <a:t>willingness</a:t>
            </a:r>
            <a:r>
              <a:rPr lang="hr-HR" dirty="0" smtClean="0"/>
              <a:t> to </a:t>
            </a:r>
            <a:r>
              <a:rPr lang="hr-HR" dirty="0" err="1" smtClean="0"/>
              <a:t>coperate</a:t>
            </a:r>
            <a:r>
              <a:rPr lang="hr-HR" dirty="0" smtClean="0"/>
              <a:t>, </a:t>
            </a:r>
            <a:r>
              <a:rPr lang="hr-HR" dirty="0" err="1" smtClean="0"/>
              <a:t>confidence</a:t>
            </a:r>
            <a:endParaRPr lang="hr-HR" dirty="0" smtClean="0"/>
          </a:p>
          <a:p>
            <a:r>
              <a:rPr lang="hr-HR" dirty="0" smtClean="0"/>
              <a:t>Communication is all; every </a:t>
            </a:r>
            <a:r>
              <a:rPr lang="hr-HR" dirty="0" smtClean="0"/>
              <a:t>behavior</a:t>
            </a:r>
            <a:r>
              <a:rPr lang="en-US" dirty="0" smtClean="0"/>
              <a:t> including</a:t>
            </a:r>
            <a:r>
              <a:rPr lang="hr-HR" dirty="0" smtClean="0"/>
              <a:t> avoid</a:t>
            </a:r>
            <a:r>
              <a:rPr lang="en-US" dirty="0" err="1" smtClean="0"/>
              <a:t>ing</a:t>
            </a:r>
            <a:r>
              <a:rPr lang="hr-HR" dirty="0" smtClean="0"/>
              <a:t> </a:t>
            </a:r>
            <a:r>
              <a:rPr lang="hr-HR" dirty="0" smtClean="0"/>
              <a:t>communication, non- behaviour is communication</a:t>
            </a:r>
          </a:p>
          <a:p>
            <a:r>
              <a:rPr lang="hr-HR" dirty="0" smtClean="0"/>
              <a:t>Many other factors in physician work place may have impact on his/her behaviour (overwork, </a:t>
            </a:r>
            <a:r>
              <a:rPr lang="en-US" dirty="0" smtClean="0"/>
              <a:t>different </a:t>
            </a:r>
            <a:r>
              <a:rPr lang="hr-HR" dirty="0" smtClean="0"/>
              <a:t>constrains</a:t>
            </a:r>
            <a:r>
              <a:rPr lang="hr-HR" dirty="0" smtClean="0"/>
              <a:t>) </a:t>
            </a:r>
            <a:endParaRPr lang="hr-H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Unfortunately</a:t>
            </a:r>
            <a:r>
              <a:rPr lang="hr-HR" dirty="0" smtClean="0"/>
              <a:t>, </a:t>
            </a:r>
            <a:r>
              <a:rPr lang="hr-HR" dirty="0" err="1" smtClean="0"/>
              <a:t>grave</a:t>
            </a:r>
            <a:r>
              <a:rPr lang="hr-HR" dirty="0" smtClean="0"/>
              <a:t> </a:t>
            </a:r>
            <a:r>
              <a:rPr lang="hr-HR" dirty="0" err="1" smtClean="0"/>
              <a:t>consequences</a:t>
            </a:r>
            <a:r>
              <a:rPr lang="hr-HR" dirty="0" smtClean="0"/>
              <a:t>, </a:t>
            </a:r>
            <a:r>
              <a:rPr lang="hr-HR" dirty="0" err="1" smtClean="0"/>
              <a:t>remain</a:t>
            </a:r>
            <a:r>
              <a:rPr lang="hr-HR" dirty="0" smtClean="0"/>
              <a:t> </a:t>
            </a:r>
            <a:r>
              <a:rPr lang="hr-HR" dirty="0" err="1" smtClean="0"/>
              <a:t>undetected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medical</a:t>
            </a:r>
            <a:r>
              <a:rPr lang="hr-HR" dirty="0" smtClean="0"/>
              <a:t> </a:t>
            </a:r>
            <a:r>
              <a:rPr lang="hr-HR" dirty="0" err="1" smtClean="0"/>
              <a:t>professionals</a:t>
            </a:r>
            <a:endParaRPr lang="hr-HR" dirty="0" smtClean="0"/>
          </a:p>
          <a:p>
            <a:r>
              <a:rPr lang="hr-HR" dirty="0" err="1" smtClean="0"/>
              <a:t>Many</a:t>
            </a:r>
            <a:r>
              <a:rPr lang="hr-HR" dirty="0" smtClean="0"/>
              <a:t> </a:t>
            </a:r>
            <a:r>
              <a:rPr lang="hr-HR" dirty="0" err="1" smtClean="0"/>
              <a:t>patients</a:t>
            </a:r>
            <a:r>
              <a:rPr lang="hr-HR" dirty="0" smtClean="0"/>
              <a:t> </a:t>
            </a:r>
            <a:r>
              <a:rPr lang="hr-HR" dirty="0" err="1" smtClean="0"/>
              <a:t>emotionally</a:t>
            </a:r>
            <a:r>
              <a:rPr lang="hr-HR" dirty="0" smtClean="0"/>
              <a:t> </a:t>
            </a:r>
            <a:r>
              <a:rPr lang="hr-HR" dirty="0" err="1" smtClean="0"/>
              <a:t>reactions</a:t>
            </a:r>
            <a:r>
              <a:rPr lang="hr-HR" dirty="0" smtClean="0"/>
              <a:t> </a:t>
            </a:r>
            <a:r>
              <a:rPr lang="hr-HR" dirty="0" err="1" smtClean="0"/>
              <a:t>depend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doctors</a:t>
            </a:r>
            <a:r>
              <a:rPr lang="hr-HR" dirty="0" smtClean="0"/>
              <a:t> </a:t>
            </a:r>
            <a:r>
              <a:rPr lang="hr-HR" dirty="0" err="1" smtClean="0"/>
              <a:t>attitude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reaction</a:t>
            </a:r>
            <a:r>
              <a:rPr lang="hr-HR" dirty="0" smtClean="0"/>
              <a:t> </a:t>
            </a:r>
          </a:p>
          <a:p>
            <a:r>
              <a:rPr lang="hr-HR" dirty="0" smtClean="0"/>
              <a:t>Mirror resonance are an intuitive source of information about inner </a:t>
            </a:r>
            <a:r>
              <a:rPr lang="hr-HR" dirty="0" smtClean="0"/>
              <a:t>process</a:t>
            </a:r>
            <a:r>
              <a:rPr lang="en-US" dirty="0" err="1" smtClean="0"/>
              <a:t>es</a:t>
            </a:r>
            <a:r>
              <a:rPr lang="hr-HR" dirty="0" smtClean="0"/>
              <a:t> </a:t>
            </a:r>
            <a:r>
              <a:rPr lang="hr-HR" dirty="0" smtClean="0"/>
              <a:t>of another individual </a:t>
            </a:r>
          </a:p>
          <a:p>
            <a:pPr marL="0" indent="0">
              <a:buNone/>
            </a:pPr>
            <a:r>
              <a:rPr lang="hr-HR" dirty="0" smtClean="0"/>
              <a:t>   </a:t>
            </a:r>
            <a:endParaRPr lang="hr-H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90056"/>
            <a:ext cx="8229600" cy="1143000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20096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Introduction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err="1" smtClean="0"/>
              <a:t>The</a:t>
            </a:r>
            <a:r>
              <a:rPr lang="hr-HR" dirty="0" smtClean="0"/>
              <a:t> first </a:t>
            </a:r>
            <a:r>
              <a:rPr lang="hr-HR" dirty="0" err="1" smtClean="0"/>
              <a:t>consultation</a:t>
            </a:r>
            <a:r>
              <a:rPr lang="hr-HR" dirty="0" smtClean="0"/>
              <a:t> </a:t>
            </a:r>
            <a:r>
              <a:rPr lang="hr-HR" dirty="0" err="1" smtClean="0"/>
              <a:t>creates</a:t>
            </a:r>
            <a:r>
              <a:rPr lang="hr-HR" dirty="0" smtClean="0"/>
              <a:t> a </a:t>
            </a:r>
            <a:r>
              <a:rPr lang="hr-HR" dirty="0" err="1" smtClean="0"/>
              <a:t>paths</a:t>
            </a:r>
            <a:r>
              <a:rPr lang="hr-HR" dirty="0" smtClean="0"/>
              <a:t> </a:t>
            </a:r>
            <a:r>
              <a:rPr lang="hr-HR" dirty="0" err="1" smtClean="0"/>
              <a:t>towards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developement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a</a:t>
            </a:r>
            <a:r>
              <a:rPr lang="hr-HR" dirty="0" smtClean="0"/>
              <a:t> </a:t>
            </a:r>
            <a:r>
              <a:rPr lang="hr-HR" dirty="0" err="1" smtClean="0"/>
              <a:t>good</a:t>
            </a:r>
            <a:r>
              <a:rPr lang="hr-HR" dirty="0" smtClean="0"/>
              <a:t> or a </a:t>
            </a:r>
            <a:r>
              <a:rPr lang="hr-HR" dirty="0" err="1" smtClean="0"/>
              <a:t>poor</a:t>
            </a:r>
            <a:r>
              <a:rPr lang="hr-HR" dirty="0" smtClean="0"/>
              <a:t> </a:t>
            </a:r>
            <a:r>
              <a:rPr lang="hr-HR" dirty="0" err="1" smtClean="0"/>
              <a:t>doctor</a:t>
            </a:r>
            <a:r>
              <a:rPr lang="hr-HR" dirty="0" smtClean="0"/>
              <a:t>- </a:t>
            </a:r>
            <a:r>
              <a:rPr lang="hr-HR" dirty="0" err="1" smtClean="0"/>
              <a:t>patient</a:t>
            </a:r>
            <a:r>
              <a:rPr lang="hr-HR" dirty="0" smtClean="0"/>
              <a:t> </a:t>
            </a:r>
            <a:r>
              <a:rPr lang="hr-HR" dirty="0" err="1" smtClean="0"/>
              <a:t>relationship</a:t>
            </a:r>
            <a:endParaRPr lang="hr-HR" dirty="0" smtClean="0"/>
          </a:p>
          <a:p>
            <a:endParaRPr lang="hr-HR" dirty="0"/>
          </a:p>
          <a:p>
            <a:r>
              <a:rPr lang="hr-HR" dirty="0" err="1" smtClean="0"/>
              <a:t>All</a:t>
            </a:r>
            <a:r>
              <a:rPr lang="hr-HR" dirty="0" smtClean="0"/>
              <a:t> </a:t>
            </a:r>
            <a:r>
              <a:rPr lang="hr-HR" dirty="0" err="1" smtClean="0"/>
              <a:t>their</a:t>
            </a:r>
            <a:r>
              <a:rPr lang="hr-HR" dirty="0" smtClean="0"/>
              <a:t> mutual </a:t>
            </a:r>
            <a:r>
              <a:rPr lang="hr-HR" dirty="0" err="1" smtClean="0"/>
              <a:t>interactions</a:t>
            </a:r>
            <a:r>
              <a:rPr lang="hr-HR" dirty="0" smtClean="0"/>
              <a:t> </a:t>
            </a:r>
            <a:r>
              <a:rPr lang="hr-HR" dirty="0" err="1" smtClean="0"/>
              <a:t>involve</a:t>
            </a:r>
            <a:r>
              <a:rPr lang="hr-HR" dirty="0" smtClean="0"/>
              <a:t> </a:t>
            </a:r>
            <a:r>
              <a:rPr lang="hr-HR" dirty="0" err="1" smtClean="0"/>
              <a:t>expectations</a:t>
            </a:r>
            <a:r>
              <a:rPr lang="hr-HR" dirty="0" smtClean="0"/>
              <a:t> on </a:t>
            </a:r>
            <a:r>
              <a:rPr lang="hr-HR" dirty="0" err="1" smtClean="0"/>
              <a:t>both</a:t>
            </a:r>
            <a:r>
              <a:rPr lang="hr-HR" dirty="0" smtClean="0"/>
              <a:t> </a:t>
            </a:r>
            <a:r>
              <a:rPr lang="hr-HR" dirty="0" err="1" smtClean="0"/>
              <a:t>sides</a:t>
            </a:r>
            <a:r>
              <a:rPr lang="hr-HR" dirty="0" smtClean="0"/>
              <a:t> </a:t>
            </a:r>
          </a:p>
          <a:p>
            <a:endParaRPr lang="hr-HR" dirty="0"/>
          </a:p>
          <a:p>
            <a:r>
              <a:rPr lang="hr-HR" dirty="0" err="1" smtClean="0"/>
              <a:t>If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doctor</a:t>
            </a:r>
            <a:r>
              <a:rPr lang="hr-HR" dirty="0" smtClean="0"/>
              <a:t> or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patient</a:t>
            </a:r>
            <a:r>
              <a:rPr lang="hr-HR" dirty="0" smtClean="0"/>
              <a:t> </a:t>
            </a:r>
            <a:r>
              <a:rPr lang="hr-HR" dirty="0" err="1" smtClean="0"/>
              <a:t>has</a:t>
            </a:r>
            <a:r>
              <a:rPr lang="hr-HR" dirty="0" smtClean="0"/>
              <a:t> </a:t>
            </a:r>
            <a:r>
              <a:rPr lang="hr-HR" dirty="0" err="1" smtClean="0"/>
              <a:t>unrealistic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/or </a:t>
            </a:r>
            <a:r>
              <a:rPr lang="hr-HR" dirty="0" err="1" smtClean="0"/>
              <a:t>conflicting</a:t>
            </a:r>
            <a:r>
              <a:rPr lang="hr-HR" dirty="0" smtClean="0"/>
              <a:t> </a:t>
            </a:r>
            <a:r>
              <a:rPr lang="hr-HR" dirty="0" err="1" smtClean="0"/>
              <a:t>expectations</a:t>
            </a:r>
            <a:r>
              <a:rPr lang="hr-HR" dirty="0" smtClean="0"/>
              <a:t> or </a:t>
            </a:r>
            <a:r>
              <a:rPr lang="hr-HR" dirty="0" err="1" smtClean="0"/>
              <a:t>there</a:t>
            </a:r>
            <a:r>
              <a:rPr lang="hr-HR" dirty="0" smtClean="0"/>
              <a:t> are </a:t>
            </a:r>
            <a:r>
              <a:rPr lang="hr-HR" dirty="0" err="1" smtClean="0"/>
              <a:t>other</a:t>
            </a:r>
            <a:r>
              <a:rPr lang="hr-HR" dirty="0" smtClean="0"/>
              <a:t> </a:t>
            </a:r>
            <a:r>
              <a:rPr lang="hr-HR" dirty="0" err="1" smtClean="0"/>
              <a:t>factors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interfere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good</a:t>
            </a:r>
            <a:r>
              <a:rPr lang="hr-HR" dirty="0" smtClean="0"/>
              <a:t> </a:t>
            </a:r>
            <a:r>
              <a:rPr lang="hr-HR" dirty="0" err="1" smtClean="0"/>
              <a:t>clinical</a:t>
            </a:r>
            <a:r>
              <a:rPr lang="hr-HR" dirty="0" smtClean="0"/>
              <a:t> </a:t>
            </a:r>
            <a:r>
              <a:rPr lang="hr-HR" dirty="0" err="1" smtClean="0"/>
              <a:t>evaluation</a:t>
            </a:r>
            <a:r>
              <a:rPr lang="hr-HR" dirty="0" smtClean="0"/>
              <a:t>, a </a:t>
            </a:r>
            <a:r>
              <a:rPr lang="hr-HR" dirty="0" err="1" smtClean="0"/>
              <a:t>successful</a:t>
            </a:r>
            <a:r>
              <a:rPr lang="hr-HR" dirty="0" smtClean="0"/>
              <a:t> </a:t>
            </a:r>
            <a:r>
              <a:rPr lang="hr-HR" dirty="0" err="1" smtClean="0"/>
              <a:t>relationship</a:t>
            </a:r>
            <a:r>
              <a:rPr lang="hr-HR" dirty="0" smtClean="0"/>
              <a:t> </a:t>
            </a:r>
            <a:r>
              <a:rPr lang="hr-HR" dirty="0" err="1" smtClean="0"/>
              <a:t>will</a:t>
            </a:r>
            <a:r>
              <a:rPr lang="hr-HR" dirty="0" smtClean="0"/>
              <a:t> </a:t>
            </a:r>
            <a:r>
              <a:rPr lang="hr-HR" dirty="0" err="1" smtClean="0"/>
              <a:t>never</a:t>
            </a:r>
            <a:r>
              <a:rPr lang="hr-HR" dirty="0" smtClean="0"/>
              <a:t> </a:t>
            </a:r>
            <a:r>
              <a:rPr lang="hr-HR" dirty="0" err="1" smtClean="0"/>
              <a:t>develop</a:t>
            </a:r>
            <a:r>
              <a:rPr lang="hr-HR" dirty="0" smtClean="0"/>
              <a:t>  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 smtClean="0"/>
              <a:t>Historical</a:t>
            </a:r>
            <a:r>
              <a:rPr lang="hr-HR" dirty="0" smtClean="0"/>
              <a:t> </a:t>
            </a:r>
            <a:r>
              <a:rPr lang="hr-HR" dirty="0" err="1" smtClean="0"/>
              <a:t>models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doctor</a:t>
            </a:r>
            <a:r>
              <a:rPr lang="hr-HR" dirty="0" smtClean="0"/>
              <a:t>-</a:t>
            </a:r>
            <a:r>
              <a:rPr lang="hr-HR" dirty="0" err="1" smtClean="0"/>
              <a:t>patient</a:t>
            </a:r>
            <a:r>
              <a:rPr lang="hr-HR" dirty="0" smtClean="0"/>
              <a:t> </a:t>
            </a:r>
            <a:r>
              <a:rPr lang="hr-HR" dirty="0" err="1" smtClean="0"/>
              <a:t>relationship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earlier</a:t>
            </a:r>
            <a:r>
              <a:rPr lang="hr-HR" dirty="0" smtClean="0"/>
              <a:t> age:</a:t>
            </a:r>
          </a:p>
          <a:p>
            <a:pPr>
              <a:buNone/>
            </a:pPr>
            <a:r>
              <a:rPr lang="hr-HR" dirty="0" smtClean="0"/>
              <a:t>PATERNALISTIC MODEL</a:t>
            </a:r>
          </a:p>
          <a:p>
            <a:endParaRPr lang="hr-HR" dirty="0"/>
          </a:p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relationship</a:t>
            </a:r>
            <a:r>
              <a:rPr lang="hr-HR" dirty="0" smtClean="0"/>
              <a:t> </a:t>
            </a:r>
            <a:r>
              <a:rPr lang="hr-HR" dirty="0" err="1" smtClean="0"/>
              <a:t>between</a:t>
            </a:r>
            <a:r>
              <a:rPr lang="hr-HR" dirty="0" smtClean="0"/>
              <a:t> </a:t>
            </a:r>
            <a:r>
              <a:rPr lang="hr-HR" dirty="0" err="1" smtClean="0"/>
              <a:t>doctor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patient</a:t>
            </a:r>
            <a:r>
              <a:rPr lang="hr-HR" dirty="0" smtClean="0"/>
              <a:t> </a:t>
            </a:r>
            <a:r>
              <a:rPr lang="hr-HR" dirty="0" err="1" smtClean="0"/>
              <a:t>has</a:t>
            </a:r>
            <a:r>
              <a:rPr lang="hr-HR" dirty="0" smtClean="0"/>
              <a:t> </a:t>
            </a:r>
            <a:r>
              <a:rPr lang="hr-HR" dirty="0" err="1" smtClean="0"/>
              <a:t>changed</a:t>
            </a:r>
            <a:r>
              <a:rPr lang="hr-HR" dirty="0" smtClean="0"/>
              <a:t> </a:t>
            </a:r>
            <a:r>
              <a:rPr lang="hr-HR" dirty="0" err="1" smtClean="0"/>
              <a:t>throughout</a:t>
            </a:r>
            <a:r>
              <a:rPr lang="hr-HR" dirty="0" smtClean="0"/>
              <a:t> </a:t>
            </a:r>
            <a:r>
              <a:rPr lang="hr-HR" dirty="0" err="1" smtClean="0"/>
              <a:t>history</a:t>
            </a:r>
            <a:r>
              <a:rPr lang="hr-HR" dirty="0" smtClean="0"/>
              <a:t> as </a:t>
            </a:r>
            <a:r>
              <a:rPr lang="hr-HR" dirty="0" err="1" smtClean="0"/>
              <a:t>the</a:t>
            </a:r>
            <a:r>
              <a:rPr lang="hr-HR" dirty="0" smtClean="0"/>
              <a:t> role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doctor</a:t>
            </a:r>
            <a:r>
              <a:rPr lang="hr-HR" dirty="0" smtClean="0"/>
              <a:t> </a:t>
            </a:r>
            <a:r>
              <a:rPr lang="hr-HR" dirty="0" err="1" smtClean="0"/>
              <a:t>has</a:t>
            </a:r>
            <a:r>
              <a:rPr lang="hr-HR" dirty="0" smtClean="0"/>
              <a:t> </a:t>
            </a:r>
            <a:r>
              <a:rPr lang="hr-HR" dirty="0" err="1" smtClean="0"/>
              <a:t>been</a:t>
            </a:r>
            <a:r>
              <a:rPr lang="hr-HR" dirty="0" smtClean="0"/>
              <a:t> </a:t>
            </a:r>
            <a:r>
              <a:rPr lang="hr-HR" dirty="0" err="1" smtClean="0"/>
              <a:t>transformed</a:t>
            </a:r>
            <a:endParaRPr lang="hr-HR" dirty="0" smtClean="0"/>
          </a:p>
          <a:p>
            <a:r>
              <a:rPr lang="hr-HR" dirty="0" err="1" smtClean="0"/>
              <a:t>Involved</a:t>
            </a:r>
            <a:r>
              <a:rPr lang="hr-HR" dirty="0" smtClean="0"/>
              <a:t> </a:t>
            </a:r>
            <a:r>
              <a:rPr lang="hr-HR" dirty="0" err="1" smtClean="0"/>
              <a:t>an</a:t>
            </a:r>
            <a:r>
              <a:rPr lang="hr-HR" dirty="0" smtClean="0"/>
              <a:t> </a:t>
            </a:r>
            <a:r>
              <a:rPr lang="hr-HR" dirty="0" err="1" smtClean="0"/>
              <a:t>absolute</a:t>
            </a:r>
            <a:r>
              <a:rPr lang="hr-HR" dirty="0" smtClean="0"/>
              <a:t> </a:t>
            </a:r>
            <a:r>
              <a:rPr lang="hr-HR" dirty="0" err="1" smtClean="0"/>
              <a:t>authority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doctor</a:t>
            </a:r>
            <a:r>
              <a:rPr lang="hr-HR" dirty="0" smtClean="0"/>
              <a:t> 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Diagnoses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intimate</a:t>
            </a:r>
            <a:r>
              <a:rPr lang="hr-HR" dirty="0" smtClean="0"/>
              <a:t> </a:t>
            </a:r>
            <a:r>
              <a:rPr lang="hr-HR" dirty="0" err="1" smtClean="0"/>
              <a:t>details</a:t>
            </a:r>
            <a:r>
              <a:rPr lang="hr-HR" dirty="0" smtClean="0"/>
              <a:t> </a:t>
            </a:r>
            <a:r>
              <a:rPr lang="hr-HR" dirty="0" err="1" smtClean="0"/>
              <a:t>were</a:t>
            </a:r>
            <a:r>
              <a:rPr lang="hr-HR" dirty="0" smtClean="0"/>
              <a:t> </a:t>
            </a:r>
            <a:r>
              <a:rPr lang="hr-HR" dirty="0" err="1" smtClean="0"/>
              <a:t>discussed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Latin </a:t>
            </a:r>
          </a:p>
          <a:p>
            <a:r>
              <a:rPr lang="hr-HR" dirty="0" smtClean="0"/>
              <a:t>Plato’s </a:t>
            </a:r>
            <a:r>
              <a:rPr lang="hr-HR" dirty="0" err="1" smtClean="0"/>
              <a:t>description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doctor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doctors</a:t>
            </a:r>
            <a:r>
              <a:rPr lang="hr-HR" dirty="0" smtClean="0"/>
              <a:t> </a:t>
            </a:r>
            <a:r>
              <a:rPr lang="hr-HR" dirty="0" err="1" smtClean="0"/>
              <a:t>examinates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patient</a:t>
            </a:r>
            <a:r>
              <a:rPr lang="hr-HR" dirty="0" smtClean="0"/>
              <a:t>, </a:t>
            </a:r>
            <a:r>
              <a:rPr lang="hr-HR" dirty="0" err="1" smtClean="0"/>
              <a:t>show</a:t>
            </a:r>
            <a:r>
              <a:rPr lang="hr-HR" dirty="0" smtClean="0"/>
              <a:t> </a:t>
            </a:r>
            <a:r>
              <a:rPr lang="hr-HR" dirty="0" err="1" smtClean="0"/>
              <a:t>findings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gives</a:t>
            </a:r>
            <a:r>
              <a:rPr lang="hr-HR" dirty="0" smtClean="0"/>
              <a:t> </a:t>
            </a:r>
            <a:r>
              <a:rPr lang="hr-HR" dirty="0" err="1" smtClean="0"/>
              <a:t>recomendation</a:t>
            </a:r>
            <a:endParaRPr lang="hr-HR" dirty="0" smtClean="0"/>
          </a:p>
          <a:p>
            <a:r>
              <a:rPr lang="hr-HR" dirty="0" err="1" smtClean="0"/>
              <a:t>Strong</a:t>
            </a:r>
            <a:r>
              <a:rPr lang="hr-HR" dirty="0" smtClean="0"/>
              <a:t> </a:t>
            </a:r>
            <a:r>
              <a:rPr lang="hr-HR" dirty="0" err="1" smtClean="0"/>
              <a:t>bonding</a:t>
            </a:r>
            <a:r>
              <a:rPr lang="hr-HR" dirty="0" smtClean="0"/>
              <a:t> </a:t>
            </a:r>
            <a:r>
              <a:rPr lang="hr-HR" dirty="0" err="1" smtClean="0"/>
              <a:t>relationship</a:t>
            </a:r>
            <a:r>
              <a:rPr lang="hr-HR" dirty="0" smtClean="0"/>
              <a:t>, </a:t>
            </a:r>
            <a:r>
              <a:rPr lang="hr-HR" dirty="0" err="1" smtClean="0"/>
              <a:t>based</a:t>
            </a:r>
            <a:r>
              <a:rPr lang="hr-HR" dirty="0" smtClean="0"/>
              <a:t> </a:t>
            </a:r>
            <a:r>
              <a:rPr lang="hr-HR" dirty="0" err="1" smtClean="0"/>
              <a:t>upon</a:t>
            </a:r>
            <a:r>
              <a:rPr lang="hr-HR" dirty="0" smtClean="0"/>
              <a:t> </a:t>
            </a:r>
            <a:r>
              <a:rPr lang="hr-HR" dirty="0" err="1" smtClean="0"/>
              <a:t>faith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trust 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Older socio-psychological concepts:</a:t>
            </a:r>
            <a:endParaRPr lang="hr-HR" dirty="0" smtClean="0"/>
          </a:p>
          <a:p>
            <a:r>
              <a:rPr lang="hr-HR" dirty="0" smtClean="0"/>
              <a:t>State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addiction</a:t>
            </a:r>
            <a:r>
              <a:rPr lang="hr-HR" dirty="0" smtClean="0"/>
              <a:t> (</a:t>
            </a:r>
            <a:r>
              <a:rPr lang="hr-HR" dirty="0" err="1" smtClean="0"/>
              <a:t>patient</a:t>
            </a:r>
            <a:r>
              <a:rPr lang="hr-HR" dirty="0" smtClean="0"/>
              <a:t> </a:t>
            </a:r>
            <a:r>
              <a:rPr lang="hr-HR" dirty="0" err="1" smtClean="0"/>
              <a:t>addicted</a:t>
            </a:r>
            <a:r>
              <a:rPr lang="hr-HR" dirty="0" smtClean="0"/>
              <a:t> to </a:t>
            </a:r>
            <a:r>
              <a:rPr lang="hr-HR" dirty="0" err="1" smtClean="0"/>
              <a:t>doctor</a:t>
            </a:r>
            <a:r>
              <a:rPr lang="hr-HR" dirty="0" smtClean="0"/>
              <a:t>)</a:t>
            </a:r>
          </a:p>
          <a:p>
            <a:r>
              <a:rPr lang="hr-HR" dirty="0" err="1" smtClean="0"/>
              <a:t>Dependence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layemen</a:t>
            </a:r>
            <a:r>
              <a:rPr lang="hr-HR" dirty="0" smtClean="0"/>
              <a:t> </a:t>
            </a:r>
            <a:r>
              <a:rPr lang="hr-HR" dirty="0" err="1" smtClean="0"/>
              <a:t>patients</a:t>
            </a:r>
            <a:r>
              <a:rPr lang="hr-HR" dirty="0" smtClean="0"/>
              <a:t> on </a:t>
            </a:r>
            <a:r>
              <a:rPr lang="hr-HR" dirty="0" err="1" smtClean="0"/>
              <a:t>expert</a:t>
            </a:r>
            <a:r>
              <a:rPr lang="hr-HR" dirty="0" smtClean="0"/>
              <a:t> </a:t>
            </a:r>
            <a:r>
              <a:rPr lang="hr-HR" dirty="0" err="1" smtClean="0"/>
              <a:t>doctors</a:t>
            </a:r>
            <a:endParaRPr lang="hr-HR" dirty="0" smtClean="0"/>
          </a:p>
          <a:p>
            <a:r>
              <a:rPr lang="hr-HR" dirty="0" err="1" smtClean="0"/>
              <a:t>Patient</a:t>
            </a:r>
            <a:r>
              <a:rPr lang="hr-HR" dirty="0" smtClean="0"/>
              <a:t> </a:t>
            </a:r>
            <a:r>
              <a:rPr lang="hr-HR" dirty="0" err="1" smtClean="0"/>
              <a:t>has</a:t>
            </a:r>
            <a:r>
              <a:rPr lang="hr-HR" dirty="0" smtClean="0"/>
              <a:t> </a:t>
            </a:r>
            <a:r>
              <a:rPr lang="hr-HR" dirty="0" err="1" smtClean="0"/>
              <a:t>subordinate</a:t>
            </a:r>
            <a:r>
              <a:rPr lang="hr-HR" dirty="0"/>
              <a:t> </a:t>
            </a:r>
            <a:r>
              <a:rPr lang="hr-HR" dirty="0" smtClean="0"/>
              <a:t>role </a:t>
            </a:r>
          </a:p>
          <a:p>
            <a:r>
              <a:rPr lang="hr-HR" dirty="0" err="1" smtClean="0"/>
              <a:t>This</a:t>
            </a:r>
            <a:r>
              <a:rPr lang="hr-HR" dirty="0" smtClean="0"/>
              <a:t> model had </a:t>
            </a:r>
            <a:r>
              <a:rPr lang="hr-HR" dirty="0" err="1" smtClean="0"/>
              <a:t>lasted</a:t>
            </a:r>
            <a:r>
              <a:rPr lang="hr-HR" dirty="0" smtClean="0"/>
              <a:t> </a:t>
            </a:r>
            <a:r>
              <a:rPr lang="hr-HR" dirty="0" err="1" smtClean="0"/>
              <a:t>since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middle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last</a:t>
            </a:r>
            <a:r>
              <a:rPr lang="hr-HR" dirty="0" smtClean="0"/>
              <a:t> </a:t>
            </a:r>
            <a:r>
              <a:rPr lang="hr-HR" dirty="0" err="1" smtClean="0"/>
              <a:t>century</a:t>
            </a:r>
            <a:r>
              <a:rPr lang="hr-HR" dirty="0" smtClean="0"/>
              <a:t>  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Parson</a:t>
            </a:r>
            <a:r>
              <a:rPr lang="en-US" dirty="0" smtClean="0"/>
              <a:t>’</a:t>
            </a:r>
            <a:r>
              <a:rPr lang="hr-HR" dirty="0" smtClean="0"/>
              <a:t>s </a:t>
            </a:r>
            <a:r>
              <a:rPr lang="en-US" dirty="0" smtClean="0"/>
              <a:t>social system </a:t>
            </a:r>
            <a:r>
              <a:rPr lang="hr-HR" dirty="0" smtClean="0"/>
              <a:t>model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“Health is </a:t>
            </a:r>
            <a:r>
              <a:rPr lang="hr-HR" dirty="0" err="1" smtClean="0"/>
              <a:t>the</a:t>
            </a:r>
            <a:r>
              <a:rPr lang="hr-HR" dirty="0" smtClean="0"/>
              <a:t> state </a:t>
            </a:r>
            <a:r>
              <a:rPr lang="hr-HR" dirty="0" err="1" smtClean="0"/>
              <a:t>of</a:t>
            </a:r>
            <a:r>
              <a:rPr lang="hr-HR" dirty="0" smtClean="0"/>
              <a:t> optimum </a:t>
            </a:r>
            <a:r>
              <a:rPr lang="hr-HR" dirty="0" err="1" smtClean="0"/>
              <a:t>capacity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/>
              <a:t> </a:t>
            </a:r>
            <a:r>
              <a:rPr lang="hr-HR" dirty="0" err="1" smtClean="0"/>
              <a:t>an</a:t>
            </a:r>
            <a:r>
              <a:rPr lang="hr-HR" dirty="0" smtClean="0"/>
              <a:t> </a:t>
            </a:r>
            <a:r>
              <a:rPr lang="hr-HR" dirty="0" err="1" smtClean="0"/>
              <a:t>individual</a:t>
            </a:r>
            <a:r>
              <a:rPr lang="hr-HR" dirty="0" smtClean="0"/>
              <a:t> to </a:t>
            </a:r>
            <a:r>
              <a:rPr lang="hr-HR" dirty="0" err="1" smtClean="0"/>
              <a:t>effectively</a:t>
            </a:r>
            <a:r>
              <a:rPr lang="hr-HR" dirty="0" smtClean="0"/>
              <a:t> </a:t>
            </a:r>
            <a:r>
              <a:rPr lang="hr-HR" dirty="0" err="1" smtClean="0"/>
              <a:t>perform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roles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tasks</a:t>
            </a:r>
            <a:r>
              <a:rPr lang="hr-HR" dirty="0" smtClean="0"/>
              <a:t> for </a:t>
            </a:r>
            <a:r>
              <a:rPr lang="hr-HR" dirty="0" err="1" smtClean="0"/>
              <a:t>which</a:t>
            </a:r>
            <a:r>
              <a:rPr lang="hr-HR" dirty="0" smtClean="0"/>
              <a:t> it is </a:t>
            </a:r>
            <a:r>
              <a:rPr lang="hr-HR" dirty="0" err="1" smtClean="0"/>
              <a:t>socialized</a:t>
            </a:r>
            <a:r>
              <a:rPr lang="hr-HR" dirty="0" smtClean="0"/>
              <a:t>”</a:t>
            </a:r>
          </a:p>
          <a:p>
            <a:r>
              <a:rPr lang="hr-HR" dirty="0" smtClean="0"/>
              <a:t>The disease leads to disruption of basic social </a:t>
            </a:r>
            <a:r>
              <a:rPr lang="hr-HR" dirty="0" smtClean="0"/>
              <a:t>institutions</a:t>
            </a:r>
            <a:endParaRPr lang="hr-HR" dirty="0" smtClean="0"/>
          </a:p>
          <a:p>
            <a:r>
              <a:rPr lang="hr-HR" dirty="0" smtClean="0"/>
              <a:t>4 </a:t>
            </a:r>
            <a:r>
              <a:rPr lang="hr-HR" dirty="0" err="1" smtClean="0"/>
              <a:t>main</a:t>
            </a:r>
            <a:r>
              <a:rPr lang="hr-HR" dirty="0" smtClean="0"/>
              <a:t> </a:t>
            </a:r>
            <a:r>
              <a:rPr lang="hr-HR" dirty="0" err="1" smtClean="0"/>
              <a:t>features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the </a:t>
            </a:r>
            <a:r>
              <a:rPr lang="hr-HR" dirty="0" err="1" smtClean="0"/>
              <a:t>doctor</a:t>
            </a:r>
            <a:r>
              <a:rPr lang="hr-HR" dirty="0" smtClean="0"/>
              <a:t>-</a:t>
            </a:r>
            <a:r>
              <a:rPr lang="hr-HR" dirty="0" err="1" smtClean="0"/>
              <a:t>patient</a:t>
            </a:r>
            <a:r>
              <a:rPr lang="hr-HR" dirty="0" smtClean="0"/>
              <a:t> </a:t>
            </a:r>
            <a:r>
              <a:rPr lang="hr-HR" dirty="0" err="1" smtClean="0"/>
              <a:t>relationship</a:t>
            </a:r>
            <a:r>
              <a:rPr lang="hr-HR" dirty="0" smtClean="0"/>
              <a:t>: </a:t>
            </a:r>
            <a:r>
              <a:rPr lang="hr-HR" dirty="0" err="1" smtClean="0"/>
              <a:t>tolerance</a:t>
            </a:r>
            <a:r>
              <a:rPr lang="hr-HR" dirty="0" smtClean="0"/>
              <a:t>, </a:t>
            </a:r>
            <a:r>
              <a:rPr lang="hr-HR" dirty="0" err="1" smtClean="0"/>
              <a:t>support</a:t>
            </a:r>
            <a:r>
              <a:rPr lang="hr-HR" dirty="0" smtClean="0"/>
              <a:t>, </a:t>
            </a:r>
            <a:r>
              <a:rPr lang="hr-HR" dirty="0" err="1" smtClean="0"/>
              <a:t>reward</a:t>
            </a:r>
            <a:r>
              <a:rPr lang="hr-HR" dirty="0" smtClean="0"/>
              <a:t> </a:t>
            </a:r>
            <a:r>
              <a:rPr lang="hr-HR" dirty="0" err="1" smtClean="0"/>
              <a:t>manipulation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refusal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reciprocity</a:t>
            </a:r>
            <a:r>
              <a:rPr lang="hr-HR" dirty="0" smtClean="0"/>
              <a:t> </a:t>
            </a:r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1694</Words>
  <Application>Microsoft Office PowerPoint</Application>
  <PresentationFormat>On-screen Show (4:3)</PresentationFormat>
  <Paragraphs>177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Arial</vt:lpstr>
      <vt:lpstr>Calibri</vt:lpstr>
      <vt:lpstr>Office tema</vt:lpstr>
      <vt:lpstr>Doctor- patient relationship The System of Mirror Neurons </vt:lpstr>
      <vt:lpstr>Literature</vt:lpstr>
      <vt:lpstr>Introduction</vt:lpstr>
      <vt:lpstr>Introduction</vt:lpstr>
      <vt:lpstr>Introduction </vt:lpstr>
      <vt:lpstr>Historical models of doctor-patient relationship</vt:lpstr>
      <vt:lpstr>PowerPoint Presentation</vt:lpstr>
      <vt:lpstr>PowerPoint Presentation</vt:lpstr>
      <vt:lpstr>Parson’s social system model </vt:lpstr>
      <vt:lpstr>PowerPoint Presentation</vt:lpstr>
      <vt:lpstr>Balint’s model</vt:lpstr>
      <vt:lpstr>Emanuel- Emanuel model</vt:lpstr>
      <vt:lpstr>PowerPoint Presentation</vt:lpstr>
      <vt:lpstr>PowerPoint Presentation</vt:lpstr>
      <vt:lpstr>Contemporary perspectives on the relationship between patient and doctor</vt:lpstr>
      <vt:lpstr>PowerPoint Presentation</vt:lpstr>
      <vt:lpstr>PowerPoint Presentation</vt:lpstr>
      <vt:lpstr>Collaborative partnership</vt:lpstr>
      <vt:lpstr>PowerPoint Presentation</vt:lpstr>
      <vt:lpstr>Informed consent </vt:lpstr>
      <vt:lpstr>PowerPoint Presentation</vt:lpstr>
      <vt:lpstr>The rules for informed consent</vt:lpstr>
      <vt:lpstr>PowerPoint Presentation</vt:lpstr>
      <vt:lpstr>Person-centred medicine</vt:lpstr>
      <vt:lpstr>Consequences:</vt:lpstr>
      <vt:lpstr>Intuitive understanding between the physician and patient: mirror neuron system as neurobiological basis</vt:lpstr>
      <vt:lpstr>PowerPoint Presentation</vt:lpstr>
      <vt:lpstr>Patients emotional reactions to their symptoms </vt:lpstr>
      <vt:lpstr>Patient’s reaction </vt:lpstr>
      <vt:lpstr>PowerPoint Presentation</vt:lpstr>
      <vt:lpstr>Doctor’s problems  </vt:lpstr>
      <vt:lpstr>PowerPoint Presentation</vt:lpstr>
      <vt:lpstr> </vt:lpstr>
      <vt:lpstr>PowerPoint Presentation</vt:lpstr>
      <vt:lpstr>Neurobiological correlate of intuition: the system of mirror neurons</vt:lpstr>
      <vt:lpstr>PowerPoint Presentation</vt:lpstr>
      <vt:lpstr>PowerPoint Presentation</vt:lpstr>
      <vt:lpstr>PowerPoint Presentation</vt:lpstr>
      <vt:lpstr>PowerPoint Presentation</vt:lpstr>
      <vt:lpstr>Patient intuitive perception </vt:lpstr>
      <vt:lpstr> </vt:lpstr>
      <vt:lpstr>PowerPoint Presentation</vt:lpstr>
      <vt:lpstr>Thank you!</vt:lpstr>
    </vt:vector>
  </TitlesOfParts>
  <Company>Berts-pc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Doctor- patient relationship</dc:title>
  <dc:creator>Dolores</dc:creator>
  <cp:lastModifiedBy>Windows User</cp:lastModifiedBy>
  <cp:revision>65</cp:revision>
  <dcterms:created xsi:type="dcterms:W3CDTF">2014-09-21T07:38:44Z</dcterms:created>
  <dcterms:modified xsi:type="dcterms:W3CDTF">2019-09-29T11:21:56Z</dcterms:modified>
</cp:coreProperties>
</file>