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2"/>
  </p:notesMasterIdLst>
  <p:sldIdLst>
    <p:sldId id="256" r:id="rId2"/>
    <p:sldId id="312" r:id="rId3"/>
    <p:sldId id="334" r:id="rId4"/>
    <p:sldId id="338" r:id="rId5"/>
    <p:sldId id="339" r:id="rId6"/>
    <p:sldId id="378" r:id="rId7"/>
    <p:sldId id="366" r:id="rId8"/>
    <p:sldId id="315" r:id="rId9"/>
    <p:sldId id="301" r:id="rId10"/>
    <p:sldId id="302" r:id="rId11"/>
    <p:sldId id="303" r:id="rId12"/>
    <p:sldId id="304" r:id="rId13"/>
    <p:sldId id="317" r:id="rId14"/>
    <p:sldId id="305" r:id="rId15"/>
    <p:sldId id="330" r:id="rId16"/>
    <p:sldId id="399" r:id="rId17"/>
    <p:sldId id="326" r:id="rId18"/>
    <p:sldId id="320" r:id="rId19"/>
    <p:sldId id="380" r:id="rId20"/>
    <p:sldId id="381" r:id="rId21"/>
    <p:sldId id="379" r:id="rId22"/>
    <p:sldId id="382" r:id="rId23"/>
    <p:sldId id="385" r:id="rId24"/>
    <p:sldId id="387" r:id="rId25"/>
    <p:sldId id="388" r:id="rId26"/>
    <p:sldId id="324" r:id="rId27"/>
    <p:sldId id="389" r:id="rId28"/>
    <p:sldId id="325" r:id="rId29"/>
    <p:sldId id="268" r:id="rId30"/>
    <p:sldId id="390" r:id="rId31"/>
    <p:sldId id="393" r:id="rId32"/>
    <p:sldId id="357" r:id="rId33"/>
    <p:sldId id="358" r:id="rId34"/>
    <p:sldId id="395" r:id="rId35"/>
    <p:sldId id="396" r:id="rId36"/>
    <p:sldId id="361" r:id="rId37"/>
    <p:sldId id="362" r:id="rId38"/>
    <p:sldId id="327" r:id="rId39"/>
    <p:sldId id="328" r:id="rId40"/>
    <p:sldId id="329" r:id="rId41"/>
    <p:sldId id="377" r:id="rId42"/>
    <p:sldId id="275" r:id="rId43"/>
    <p:sldId id="276" r:id="rId44"/>
    <p:sldId id="367" r:id="rId45"/>
    <p:sldId id="368" r:id="rId46"/>
    <p:sldId id="369" r:id="rId47"/>
    <p:sldId id="370" r:id="rId48"/>
    <p:sldId id="332" r:id="rId49"/>
    <p:sldId id="279" r:id="rId50"/>
    <p:sldId id="398" r:id="rId51"/>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8E2"/>
    <a:srgbClr val="BCD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401" autoAdjust="0"/>
  </p:normalViewPr>
  <p:slideViewPr>
    <p:cSldViewPr>
      <p:cViewPr>
        <p:scale>
          <a:sx n="50" d="100"/>
          <a:sy n="50" d="100"/>
        </p:scale>
        <p:origin x="-538" y="-18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A9C6DB9-11C2-4ABF-8F14-5E102C6FCB73}" type="slidenum">
              <a:rPr lang="hr-HR"/>
              <a:pPr>
                <a:defRPr/>
              </a:pPr>
              <a:t>‹#›</a:t>
            </a:fld>
            <a:endParaRPr lang="hr-HR"/>
          </a:p>
        </p:txBody>
      </p:sp>
    </p:spTree>
    <p:extLst>
      <p:ext uri="{BB962C8B-B14F-4D97-AF65-F5344CB8AC3E}">
        <p14:creationId xmlns:p14="http://schemas.microsoft.com/office/powerpoint/2010/main" val="1192003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1007F4-009D-41AD-9881-3E6DD246C8F4}" type="slidenum">
              <a:rPr lang="hr-HR" smtClean="0"/>
              <a:pPr eaLnBrk="1" hangingPunct="1"/>
              <a:t>18</a:t>
            </a:fld>
            <a:endParaRPr lang="hr-H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914400"/>
            <a:ext cx="7772400" cy="2686050"/>
          </a:xfrm>
        </p:spPr>
        <p:txBody>
          <a:bodyPr/>
          <a:lstStyle>
            <a:lvl1pPr algn="l">
              <a:defRPr sz="6600" b="1"/>
            </a:lvl1pPr>
          </a:lstStyle>
          <a:p>
            <a:r>
              <a:rPr lang="en-US"/>
              <a:t>Click to edit Master title style</a:t>
            </a:r>
          </a:p>
        </p:txBody>
      </p:sp>
      <p:sp>
        <p:nvSpPr>
          <p:cNvPr id="63491" name="Rectangle 3"/>
          <p:cNvSpPr>
            <a:spLocks noGrp="1" noChangeArrowheads="1"/>
          </p:cNvSpPr>
          <p:nvPr>
            <p:ph type="subTitle" idx="1"/>
          </p:nvPr>
        </p:nvSpPr>
        <p:spPr>
          <a:xfrm>
            <a:off x="1295400" y="3962400"/>
            <a:ext cx="6400800" cy="1905000"/>
          </a:xfrm>
        </p:spPr>
        <p:txBody>
          <a:bodyPr/>
          <a:lstStyle>
            <a:lvl1pPr marL="0" indent="0">
              <a:buFontTx/>
              <a:buNone/>
              <a:defRPr sz="3200" b="1"/>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sz="1000" b="1" smtClean="0"/>
            </a:lvl1pPr>
          </a:lstStyle>
          <a:p>
            <a:pPr>
              <a:defRPr/>
            </a:pPr>
            <a:r>
              <a:rPr lang="sr-Latn-CS"/>
              <a:t>24. travnja 2014.</a:t>
            </a:r>
            <a:endParaRPr lang="en-US"/>
          </a:p>
        </p:txBody>
      </p:sp>
      <p:sp>
        <p:nvSpPr>
          <p:cNvPr id="5" name="Rectangle 5"/>
          <p:cNvSpPr>
            <a:spLocks noGrp="1" noChangeArrowheads="1"/>
          </p:cNvSpPr>
          <p:nvPr>
            <p:ph type="ftr" sz="quarter" idx="11"/>
          </p:nvPr>
        </p:nvSpPr>
        <p:spPr/>
        <p:txBody>
          <a:bodyPr/>
          <a:lstStyle>
            <a:lvl1pPr algn="l">
              <a:defRPr sz="1000" b="1"/>
            </a:lvl1pPr>
          </a:lstStyle>
          <a:p>
            <a:pPr>
              <a:defRPr/>
            </a:pPr>
            <a:r>
              <a:rPr lang="en-US"/>
              <a:t>Dječja i adolescentna _ Franić</a:t>
            </a:r>
          </a:p>
        </p:txBody>
      </p:sp>
      <p:sp>
        <p:nvSpPr>
          <p:cNvPr id="6" name="Rectangle 6"/>
          <p:cNvSpPr>
            <a:spLocks noGrp="1" noChangeArrowheads="1"/>
          </p:cNvSpPr>
          <p:nvPr>
            <p:ph type="sldNum" sz="quarter" idx="12"/>
          </p:nvPr>
        </p:nvSpPr>
        <p:spPr/>
        <p:txBody>
          <a:bodyPr/>
          <a:lstStyle>
            <a:lvl1pPr algn="l">
              <a:defRPr sz="1000" b="1"/>
            </a:lvl1pPr>
          </a:lstStyle>
          <a:p>
            <a:pPr>
              <a:defRPr/>
            </a:pPr>
            <a:fld id="{2F6A6070-E82C-4A1E-9282-68C37560DA5F}" type="slidenum">
              <a:rPr lang="en-US"/>
              <a:pPr>
                <a:defRPr/>
              </a:pPr>
              <a:t>‹#›</a:t>
            </a:fld>
            <a:endParaRPr lang="en-US"/>
          </a:p>
        </p:txBody>
      </p:sp>
    </p:spTree>
    <p:extLst>
      <p:ext uri="{BB962C8B-B14F-4D97-AF65-F5344CB8AC3E}">
        <p14:creationId xmlns:p14="http://schemas.microsoft.com/office/powerpoint/2010/main" val="1156673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en-US"/>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6" name="Rectangle 6"/>
          <p:cNvSpPr>
            <a:spLocks noGrp="1" noChangeArrowheads="1"/>
          </p:cNvSpPr>
          <p:nvPr>
            <p:ph type="sldNum" sz="quarter" idx="12"/>
          </p:nvPr>
        </p:nvSpPr>
        <p:spPr>
          <a:ln/>
        </p:spPr>
        <p:txBody>
          <a:bodyPr/>
          <a:lstStyle>
            <a:lvl1pPr>
              <a:defRPr/>
            </a:lvl1pPr>
          </a:lstStyle>
          <a:p>
            <a:pPr>
              <a:defRPr/>
            </a:pPr>
            <a:fld id="{4B82E403-E8AA-4B50-81F0-9F1553647018}" type="slidenum">
              <a:rPr lang="en-US"/>
              <a:pPr>
                <a:defRPr/>
              </a:pPr>
              <a:t>‹#›</a:t>
            </a:fld>
            <a:endParaRPr lang="en-US"/>
          </a:p>
        </p:txBody>
      </p:sp>
    </p:spTree>
    <p:extLst>
      <p:ext uri="{BB962C8B-B14F-4D97-AF65-F5344CB8AC3E}">
        <p14:creationId xmlns:p14="http://schemas.microsoft.com/office/powerpoint/2010/main" val="216257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6" name="Rectangle 6"/>
          <p:cNvSpPr>
            <a:spLocks noGrp="1" noChangeArrowheads="1"/>
          </p:cNvSpPr>
          <p:nvPr>
            <p:ph type="sldNum" sz="quarter" idx="12"/>
          </p:nvPr>
        </p:nvSpPr>
        <p:spPr>
          <a:ln/>
        </p:spPr>
        <p:txBody>
          <a:bodyPr/>
          <a:lstStyle>
            <a:lvl1pPr>
              <a:defRPr/>
            </a:lvl1pPr>
          </a:lstStyle>
          <a:p>
            <a:pPr>
              <a:defRPr/>
            </a:pPr>
            <a:fld id="{07C8006B-86B5-42BE-8157-A64BB742DB25}" type="slidenum">
              <a:rPr lang="en-US"/>
              <a:pPr>
                <a:defRPr/>
              </a:pPr>
              <a:t>‹#›</a:t>
            </a:fld>
            <a:endParaRPr lang="en-US"/>
          </a:p>
        </p:txBody>
      </p:sp>
    </p:spTree>
    <p:extLst>
      <p:ext uri="{BB962C8B-B14F-4D97-AF65-F5344CB8AC3E}">
        <p14:creationId xmlns:p14="http://schemas.microsoft.com/office/powerpoint/2010/main" val="2572609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slov i tablic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hr-HR" smtClean="0"/>
              <a:t>Kliknite da biste uredili stil naslova matrice</a:t>
            </a:r>
            <a:endParaRPr lang="en-US"/>
          </a:p>
        </p:txBody>
      </p:sp>
      <p:sp>
        <p:nvSpPr>
          <p:cNvPr id="3" name="Rezervirano mjesto tablice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6" name="Rectangle 6"/>
          <p:cNvSpPr>
            <a:spLocks noGrp="1" noChangeArrowheads="1"/>
          </p:cNvSpPr>
          <p:nvPr>
            <p:ph type="sldNum" sz="quarter" idx="12"/>
          </p:nvPr>
        </p:nvSpPr>
        <p:spPr>
          <a:ln/>
        </p:spPr>
        <p:txBody>
          <a:bodyPr/>
          <a:lstStyle>
            <a:lvl1pPr>
              <a:defRPr/>
            </a:lvl1pPr>
          </a:lstStyle>
          <a:p>
            <a:pPr>
              <a:defRPr/>
            </a:pPr>
            <a:fld id="{24D39DA8-770F-4854-8FB9-5393F0572779}" type="slidenum">
              <a:rPr lang="en-US"/>
              <a:pPr>
                <a:defRPr/>
              </a:pPr>
              <a:t>‹#›</a:t>
            </a:fld>
            <a:endParaRPr lang="en-US"/>
          </a:p>
        </p:txBody>
      </p:sp>
    </p:spTree>
    <p:extLst>
      <p:ext uri="{BB962C8B-B14F-4D97-AF65-F5344CB8AC3E}">
        <p14:creationId xmlns:p14="http://schemas.microsoft.com/office/powerpoint/2010/main" val="361492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en-US"/>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6" name="Rectangle 6"/>
          <p:cNvSpPr>
            <a:spLocks noGrp="1" noChangeArrowheads="1"/>
          </p:cNvSpPr>
          <p:nvPr>
            <p:ph type="sldNum" sz="quarter" idx="12"/>
          </p:nvPr>
        </p:nvSpPr>
        <p:spPr>
          <a:ln/>
        </p:spPr>
        <p:txBody>
          <a:bodyPr/>
          <a:lstStyle>
            <a:lvl1pPr>
              <a:defRPr/>
            </a:lvl1pPr>
          </a:lstStyle>
          <a:p>
            <a:pPr>
              <a:defRPr/>
            </a:pPr>
            <a:fld id="{FF94B070-8743-482C-810B-40C8EBA8F1DD}" type="slidenum">
              <a:rPr lang="en-US"/>
              <a:pPr>
                <a:defRPr/>
              </a:pPr>
              <a:t>‹#›</a:t>
            </a:fld>
            <a:endParaRPr lang="en-US"/>
          </a:p>
        </p:txBody>
      </p:sp>
    </p:spTree>
    <p:extLst>
      <p:ext uri="{BB962C8B-B14F-4D97-AF65-F5344CB8AC3E}">
        <p14:creationId xmlns:p14="http://schemas.microsoft.com/office/powerpoint/2010/main" val="239998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en-US"/>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
        <p:nvSpPr>
          <p:cNvPr id="4"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6" name="Rectangle 6"/>
          <p:cNvSpPr>
            <a:spLocks noGrp="1" noChangeArrowheads="1"/>
          </p:cNvSpPr>
          <p:nvPr>
            <p:ph type="sldNum" sz="quarter" idx="12"/>
          </p:nvPr>
        </p:nvSpPr>
        <p:spPr>
          <a:ln/>
        </p:spPr>
        <p:txBody>
          <a:bodyPr/>
          <a:lstStyle>
            <a:lvl1pPr>
              <a:defRPr/>
            </a:lvl1pPr>
          </a:lstStyle>
          <a:p>
            <a:pPr>
              <a:defRPr/>
            </a:pPr>
            <a:fld id="{2CA3C420-AA70-46FA-95D2-87DEEBDC510C}" type="slidenum">
              <a:rPr lang="en-US"/>
              <a:pPr>
                <a:defRPr/>
              </a:pPr>
              <a:t>‹#›</a:t>
            </a:fld>
            <a:endParaRPr lang="en-US"/>
          </a:p>
        </p:txBody>
      </p:sp>
    </p:spTree>
    <p:extLst>
      <p:ext uri="{BB962C8B-B14F-4D97-AF65-F5344CB8AC3E}">
        <p14:creationId xmlns:p14="http://schemas.microsoft.com/office/powerpoint/2010/main" val="395588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en-US"/>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7" name="Rectangle 6"/>
          <p:cNvSpPr>
            <a:spLocks noGrp="1" noChangeArrowheads="1"/>
          </p:cNvSpPr>
          <p:nvPr>
            <p:ph type="sldNum" sz="quarter" idx="12"/>
          </p:nvPr>
        </p:nvSpPr>
        <p:spPr>
          <a:ln/>
        </p:spPr>
        <p:txBody>
          <a:bodyPr/>
          <a:lstStyle>
            <a:lvl1pPr>
              <a:defRPr/>
            </a:lvl1pPr>
          </a:lstStyle>
          <a:p>
            <a:pPr>
              <a:defRPr/>
            </a:pPr>
            <a:fld id="{DD59605F-7467-425F-9549-074D6EF78538}" type="slidenum">
              <a:rPr lang="en-US"/>
              <a:pPr>
                <a:defRPr/>
              </a:pPr>
              <a:t>‹#›</a:t>
            </a:fld>
            <a:endParaRPr lang="en-US"/>
          </a:p>
        </p:txBody>
      </p:sp>
    </p:spTree>
    <p:extLst>
      <p:ext uri="{BB962C8B-B14F-4D97-AF65-F5344CB8AC3E}">
        <p14:creationId xmlns:p14="http://schemas.microsoft.com/office/powerpoint/2010/main" val="412520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en-US"/>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9" name="Rectangle 6"/>
          <p:cNvSpPr>
            <a:spLocks noGrp="1" noChangeArrowheads="1"/>
          </p:cNvSpPr>
          <p:nvPr>
            <p:ph type="sldNum" sz="quarter" idx="12"/>
          </p:nvPr>
        </p:nvSpPr>
        <p:spPr>
          <a:ln/>
        </p:spPr>
        <p:txBody>
          <a:bodyPr/>
          <a:lstStyle>
            <a:lvl1pPr>
              <a:defRPr/>
            </a:lvl1pPr>
          </a:lstStyle>
          <a:p>
            <a:pPr>
              <a:defRPr/>
            </a:pPr>
            <a:fld id="{E764D0CC-E010-4DBB-850E-978B78BEDB07}" type="slidenum">
              <a:rPr lang="en-US"/>
              <a:pPr>
                <a:defRPr/>
              </a:pPr>
              <a:t>‹#›</a:t>
            </a:fld>
            <a:endParaRPr lang="en-US"/>
          </a:p>
        </p:txBody>
      </p:sp>
    </p:spTree>
    <p:extLst>
      <p:ext uri="{BB962C8B-B14F-4D97-AF65-F5344CB8AC3E}">
        <p14:creationId xmlns:p14="http://schemas.microsoft.com/office/powerpoint/2010/main" val="198659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5" name="Rectangle 6"/>
          <p:cNvSpPr>
            <a:spLocks noGrp="1" noChangeArrowheads="1"/>
          </p:cNvSpPr>
          <p:nvPr>
            <p:ph type="sldNum" sz="quarter" idx="12"/>
          </p:nvPr>
        </p:nvSpPr>
        <p:spPr>
          <a:ln/>
        </p:spPr>
        <p:txBody>
          <a:bodyPr/>
          <a:lstStyle>
            <a:lvl1pPr>
              <a:defRPr/>
            </a:lvl1pPr>
          </a:lstStyle>
          <a:p>
            <a:pPr>
              <a:defRPr/>
            </a:pPr>
            <a:fld id="{10A09C31-8361-44EA-95BF-D3E85CD9B6E3}" type="slidenum">
              <a:rPr lang="en-US"/>
              <a:pPr>
                <a:defRPr/>
              </a:pPr>
              <a:t>‹#›</a:t>
            </a:fld>
            <a:endParaRPr lang="en-US"/>
          </a:p>
        </p:txBody>
      </p:sp>
    </p:spTree>
    <p:extLst>
      <p:ext uri="{BB962C8B-B14F-4D97-AF65-F5344CB8AC3E}">
        <p14:creationId xmlns:p14="http://schemas.microsoft.com/office/powerpoint/2010/main" val="235283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4" name="Rectangle 6"/>
          <p:cNvSpPr>
            <a:spLocks noGrp="1" noChangeArrowheads="1"/>
          </p:cNvSpPr>
          <p:nvPr>
            <p:ph type="sldNum" sz="quarter" idx="12"/>
          </p:nvPr>
        </p:nvSpPr>
        <p:spPr>
          <a:ln/>
        </p:spPr>
        <p:txBody>
          <a:bodyPr/>
          <a:lstStyle>
            <a:lvl1pPr>
              <a:defRPr/>
            </a:lvl1pPr>
          </a:lstStyle>
          <a:p>
            <a:pPr>
              <a:defRPr/>
            </a:pPr>
            <a:fld id="{B30F96FF-8C17-4645-AE1A-90945F9C022A}" type="slidenum">
              <a:rPr lang="en-US"/>
              <a:pPr>
                <a:defRPr/>
              </a:pPr>
              <a:t>‹#›</a:t>
            </a:fld>
            <a:endParaRPr lang="en-US"/>
          </a:p>
        </p:txBody>
      </p:sp>
    </p:spTree>
    <p:extLst>
      <p:ext uri="{BB962C8B-B14F-4D97-AF65-F5344CB8AC3E}">
        <p14:creationId xmlns:p14="http://schemas.microsoft.com/office/powerpoint/2010/main" val="131189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en-US"/>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7" name="Rectangle 6"/>
          <p:cNvSpPr>
            <a:spLocks noGrp="1" noChangeArrowheads="1"/>
          </p:cNvSpPr>
          <p:nvPr>
            <p:ph type="sldNum" sz="quarter" idx="12"/>
          </p:nvPr>
        </p:nvSpPr>
        <p:spPr>
          <a:ln/>
        </p:spPr>
        <p:txBody>
          <a:bodyPr/>
          <a:lstStyle>
            <a:lvl1pPr>
              <a:defRPr/>
            </a:lvl1pPr>
          </a:lstStyle>
          <a:p>
            <a:pPr>
              <a:defRPr/>
            </a:pPr>
            <a:fld id="{0726FE3B-533B-4477-9AC3-F95589CA1BC4}" type="slidenum">
              <a:rPr lang="en-US"/>
              <a:pPr>
                <a:defRPr/>
              </a:pPr>
              <a:t>‹#›</a:t>
            </a:fld>
            <a:endParaRPr lang="en-US"/>
          </a:p>
        </p:txBody>
      </p:sp>
    </p:spTree>
    <p:extLst>
      <p:ext uri="{BB962C8B-B14F-4D97-AF65-F5344CB8AC3E}">
        <p14:creationId xmlns:p14="http://schemas.microsoft.com/office/powerpoint/2010/main" val="312895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en-US"/>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r>
              <a:rPr lang="sr-Latn-CS"/>
              <a:t>24. travnja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Dječja i adolescentna _ Franić</a:t>
            </a:r>
          </a:p>
        </p:txBody>
      </p:sp>
      <p:sp>
        <p:nvSpPr>
          <p:cNvPr id="7" name="Rectangle 6"/>
          <p:cNvSpPr>
            <a:spLocks noGrp="1" noChangeArrowheads="1"/>
          </p:cNvSpPr>
          <p:nvPr>
            <p:ph type="sldNum" sz="quarter" idx="12"/>
          </p:nvPr>
        </p:nvSpPr>
        <p:spPr>
          <a:ln/>
        </p:spPr>
        <p:txBody>
          <a:bodyPr/>
          <a:lstStyle>
            <a:lvl1pPr>
              <a:defRPr/>
            </a:lvl1pPr>
          </a:lstStyle>
          <a:p>
            <a:pPr>
              <a:defRPr/>
            </a:pPr>
            <a:fld id="{BC0EC57B-0DAF-4B6F-8916-5766A2E131B4}" type="slidenum">
              <a:rPr lang="en-US"/>
              <a:pPr>
                <a:defRPr/>
              </a:pPr>
              <a:t>‹#›</a:t>
            </a:fld>
            <a:endParaRPr lang="en-US"/>
          </a:p>
        </p:txBody>
      </p:sp>
    </p:spTree>
    <p:extLst>
      <p:ext uri="{BB962C8B-B14F-4D97-AF65-F5344CB8AC3E}">
        <p14:creationId xmlns:p14="http://schemas.microsoft.com/office/powerpoint/2010/main" val="375544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lvl1pPr>
              <a:defRPr sz="1600" smtClean="0">
                <a:solidFill>
                  <a:schemeClr val="bg1"/>
                </a:solidFill>
                <a:latin typeface="Arial" charset="0"/>
              </a:defRPr>
            </a:lvl1pPr>
          </a:lstStyle>
          <a:p>
            <a:pPr>
              <a:defRPr/>
            </a:pPr>
            <a:r>
              <a:rPr lang="sr-Latn-CS"/>
              <a:t>24. travnja 2014.</a:t>
            </a:r>
            <a:endParaRPr lang="en-US"/>
          </a:p>
        </p:txBody>
      </p:sp>
      <p:sp>
        <p:nvSpPr>
          <p:cNvPr id="62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lvl1pPr algn="ctr">
              <a:defRPr sz="1600">
                <a:solidFill>
                  <a:schemeClr val="bg1"/>
                </a:solidFill>
                <a:latin typeface="Arial" charset="0"/>
              </a:defRPr>
            </a:lvl1pPr>
          </a:lstStyle>
          <a:p>
            <a:pPr>
              <a:defRPr/>
            </a:pPr>
            <a:r>
              <a:rPr lang="en-US"/>
              <a:t>Dječja i adolescentna _ Franić</a:t>
            </a:r>
          </a:p>
        </p:txBody>
      </p:sp>
      <p:sp>
        <p:nvSpPr>
          <p:cNvPr id="624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lvl1pPr algn="r">
              <a:defRPr sz="1600">
                <a:solidFill>
                  <a:schemeClr val="bg1"/>
                </a:solidFill>
                <a:latin typeface="Arial" charset="0"/>
              </a:defRPr>
            </a:lvl1pPr>
          </a:lstStyle>
          <a:p>
            <a:pPr>
              <a:defRPr/>
            </a:pPr>
            <a:fld id="{E07C74E1-E4AD-4FD9-8303-21F1325B9D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hf sldNum="0" hdr="0" ftr="0" dt="0"/>
  <p:txStyles>
    <p:titleStyle>
      <a:lvl1pPr algn="ctr" rtl="0" eaLnBrk="0" fontAlgn="base" hangingPunct="0">
        <a:spcBef>
          <a:spcPct val="0"/>
        </a:spcBef>
        <a:spcAft>
          <a:spcPct val="0"/>
        </a:spcAft>
        <a:defRPr sz="4800">
          <a:solidFill>
            <a:schemeClr val="bg1"/>
          </a:solidFill>
          <a:latin typeface="+mj-lt"/>
          <a:ea typeface="+mj-ea"/>
          <a:cs typeface="+mj-cs"/>
        </a:defRPr>
      </a:lvl1pPr>
      <a:lvl2pPr algn="ctr" rtl="0" eaLnBrk="0" fontAlgn="base" hangingPunct="0">
        <a:spcBef>
          <a:spcPct val="0"/>
        </a:spcBef>
        <a:spcAft>
          <a:spcPct val="0"/>
        </a:spcAft>
        <a:defRPr sz="4800">
          <a:solidFill>
            <a:schemeClr val="bg1"/>
          </a:solidFill>
          <a:latin typeface="Arial" charset="0"/>
        </a:defRPr>
      </a:lvl2pPr>
      <a:lvl3pPr algn="ctr" rtl="0" eaLnBrk="0" fontAlgn="base" hangingPunct="0">
        <a:spcBef>
          <a:spcPct val="0"/>
        </a:spcBef>
        <a:spcAft>
          <a:spcPct val="0"/>
        </a:spcAft>
        <a:defRPr sz="4800">
          <a:solidFill>
            <a:schemeClr val="bg1"/>
          </a:solidFill>
          <a:latin typeface="Arial" charset="0"/>
        </a:defRPr>
      </a:lvl3pPr>
      <a:lvl4pPr algn="ctr" rtl="0" eaLnBrk="0" fontAlgn="base" hangingPunct="0">
        <a:spcBef>
          <a:spcPct val="0"/>
        </a:spcBef>
        <a:spcAft>
          <a:spcPct val="0"/>
        </a:spcAft>
        <a:defRPr sz="4800">
          <a:solidFill>
            <a:schemeClr val="bg1"/>
          </a:solidFill>
          <a:latin typeface="Arial" charset="0"/>
        </a:defRPr>
      </a:lvl4pPr>
      <a:lvl5pPr algn="ctr" rtl="0" eaLnBrk="0" fontAlgn="base" hangingPunct="0">
        <a:spcBef>
          <a:spcPct val="0"/>
        </a:spcBef>
        <a:spcAft>
          <a:spcPct val="0"/>
        </a:spcAft>
        <a:defRPr sz="4800">
          <a:solidFill>
            <a:schemeClr val="bg1"/>
          </a:solidFill>
          <a:latin typeface="Arial" charset="0"/>
        </a:defRPr>
      </a:lvl5pPr>
      <a:lvl6pPr marL="457200" algn="ctr" rtl="0" fontAlgn="base">
        <a:spcBef>
          <a:spcPct val="0"/>
        </a:spcBef>
        <a:spcAft>
          <a:spcPct val="0"/>
        </a:spcAft>
        <a:defRPr sz="4800">
          <a:solidFill>
            <a:schemeClr val="bg1"/>
          </a:solidFill>
          <a:latin typeface="Arial" charset="0"/>
        </a:defRPr>
      </a:lvl6pPr>
      <a:lvl7pPr marL="914400" algn="ctr" rtl="0" fontAlgn="base">
        <a:spcBef>
          <a:spcPct val="0"/>
        </a:spcBef>
        <a:spcAft>
          <a:spcPct val="0"/>
        </a:spcAft>
        <a:defRPr sz="4800">
          <a:solidFill>
            <a:schemeClr val="bg1"/>
          </a:solidFill>
          <a:latin typeface="Arial" charset="0"/>
        </a:defRPr>
      </a:lvl7pPr>
      <a:lvl8pPr marL="1371600" algn="ctr" rtl="0" fontAlgn="base">
        <a:spcBef>
          <a:spcPct val="0"/>
        </a:spcBef>
        <a:spcAft>
          <a:spcPct val="0"/>
        </a:spcAft>
        <a:defRPr sz="4800">
          <a:solidFill>
            <a:schemeClr val="bg1"/>
          </a:solidFill>
          <a:latin typeface="Arial" charset="0"/>
        </a:defRPr>
      </a:lvl8pPr>
      <a:lvl9pPr marL="1828800" algn="ctr" rtl="0" fontAlgn="base">
        <a:spcBef>
          <a:spcPct val="0"/>
        </a:spcBef>
        <a:spcAft>
          <a:spcPct val="0"/>
        </a:spcAft>
        <a:defRPr sz="4800">
          <a:solidFill>
            <a:schemeClr val="bg1"/>
          </a:solidFill>
          <a:latin typeface="Arial" charset="0"/>
        </a:defRPr>
      </a:lvl9pPr>
    </p:titleStyle>
    <p:bodyStyle>
      <a:lvl1pPr marL="342900" indent="-342900" algn="l" rtl="0" eaLnBrk="0" fontAlgn="base" hangingPunct="0">
        <a:spcBef>
          <a:spcPct val="20000"/>
        </a:spcBef>
        <a:spcAft>
          <a:spcPct val="0"/>
        </a:spcAft>
        <a:buChar char="•"/>
        <a:defRPr sz="3600">
          <a:solidFill>
            <a:schemeClr val="bg1"/>
          </a:solidFill>
          <a:latin typeface="+mn-lt"/>
          <a:ea typeface="+mn-ea"/>
          <a:cs typeface="+mn-cs"/>
        </a:defRPr>
      </a:lvl1pPr>
      <a:lvl2pPr marL="742950" indent="-285750" algn="l" rtl="0" eaLnBrk="0" fontAlgn="base" hangingPunct="0">
        <a:spcBef>
          <a:spcPct val="20000"/>
        </a:spcBef>
        <a:spcAft>
          <a:spcPct val="0"/>
        </a:spcAft>
        <a:buChar char="–"/>
        <a:defRPr sz="3200">
          <a:solidFill>
            <a:schemeClr val="bg1"/>
          </a:solidFill>
          <a:latin typeface="+mn-lt"/>
        </a:defRPr>
      </a:lvl2pPr>
      <a:lvl3pPr marL="1143000" indent="-228600" algn="l" rtl="0" eaLnBrk="0" fontAlgn="base" hangingPunct="0">
        <a:spcBef>
          <a:spcPct val="20000"/>
        </a:spcBef>
        <a:spcAft>
          <a:spcPct val="0"/>
        </a:spcAft>
        <a:buChar char="•"/>
        <a:defRPr sz="28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pps.who.int/classifications/icd10/browse/2015/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mediafire.com/?l2rbaqowua3b3cb" TargetMode="External"/><Relationship Id="rId2" Type="http://schemas.openxmlformats.org/officeDocument/2006/relationships/hyperlink" Target="mailto:tomislav.franic@mefst.hr"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icmhsg.org/" TargetMode="External"/><Relationship Id="rId4" Type="http://schemas.openxmlformats.org/officeDocument/2006/relationships/hyperlink" Target="http://www.milestone-transitionstudy.e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defRPr/>
            </a:pPr>
            <a:r>
              <a:rPr lang="hr-HR" sz="6000" smtClean="0"/>
              <a:t>Child &amp; Adolescent Psyhiatry</a:t>
            </a:r>
          </a:p>
        </p:txBody>
      </p:sp>
      <p:sp>
        <p:nvSpPr>
          <p:cNvPr id="3075" name="Rectangle 3"/>
          <p:cNvSpPr>
            <a:spLocks noGrp="1" noChangeArrowheads="1"/>
          </p:cNvSpPr>
          <p:nvPr>
            <p:ph type="subTitle" idx="1"/>
          </p:nvPr>
        </p:nvSpPr>
        <p:spPr/>
        <p:txBody>
          <a:bodyPr/>
          <a:lstStyle/>
          <a:p>
            <a:pPr algn="ctr" eaLnBrk="1" hangingPunct="1">
              <a:defRPr/>
            </a:pPr>
            <a:r>
              <a:rPr lang="hr-HR" sz="2800" dirty="0" smtClean="0"/>
              <a:t>Tomislav Franić M.D, Ph.D</a:t>
            </a:r>
          </a:p>
          <a:p>
            <a:pPr algn="ctr" eaLnBrk="1" hangingPunct="1">
              <a:defRPr/>
            </a:pPr>
            <a:r>
              <a:rPr lang="hr-HR" sz="2400" dirty="0" smtClean="0"/>
              <a:t>Assitant Professor of Psychiatry</a:t>
            </a:r>
          </a:p>
          <a:p>
            <a:pPr algn="ctr" eaLnBrk="1" hangingPunct="1">
              <a:defRPr/>
            </a:pPr>
            <a:r>
              <a:rPr lang="hr-HR" sz="2400" dirty="0" smtClean="0"/>
              <a:t>Child and Adolescent Psychiatrist</a:t>
            </a:r>
          </a:p>
          <a:p>
            <a:pPr algn="ctr" eaLnBrk="1" hangingPunct="1">
              <a:defRPr/>
            </a:pPr>
            <a:r>
              <a:rPr lang="hr-HR" sz="2400" dirty="0" smtClean="0"/>
              <a:t>tomislav.franic@mefst.hr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defRPr/>
            </a:pPr>
            <a:endParaRPr lang="en-US" smtClean="0"/>
          </a:p>
        </p:txBody>
      </p:sp>
      <p:sp>
        <p:nvSpPr>
          <p:cNvPr id="12293" name="Rectangle 3"/>
          <p:cNvSpPr>
            <a:spLocks noGrp="1" noChangeArrowheads="1"/>
          </p:cNvSpPr>
          <p:nvPr>
            <p:ph type="body" idx="1"/>
          </p:nvPr>
        </p:nvSpPr>
        <p:spPr/>
        <p:txBody>
          <a:bodyPr/>
          <a:lstStyle/>
          <a:p>
            <a:pPr eaLnBrk="1" hangingPunct="1">
              <a:defRPr/>
            </a:pPr>
            <a:r>
              <a:rPr lang="en-US" dirty="0" smtClean="0"/>
              <a:t>"Normality" depends on the family, social, religious and cultural environment</a:t>
            </a:r>
            <a:endParaRPr lang="hr-HR" dirty="0" smtClean="0"/>
          </a:p>
          <a:p>
            <a:pPr eaLnBrk="1" hangingPunct="1">
              <a:buFontTx/>
              <a:buNone/>
              <a:defRPr/>
            </a:pPr>
            <a:r>
              <a:rPr lang="hr-HR" dirty="0" smtClean="0"/>
              <a:t>					but also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defRPr/>
            </a:pPr>
            <a:endParaRPr lang="en-US" smtClean="0"/>
          </a:p>
        </p:txBody>
      </p:sp>
      <p:sp>
        <p:nvSpPr>
          <p:cNvPr id="13317" name="Rectangle 3"/>
          <p:cNvSpPr>
            <a:spLocks noGrp="1" noChangeArrowheads="1"/>
          </p:cNvSpPr>
          <p:nvPr>
            <p:ph type="body" idx="1"/>
          </p:nvPr>
        </p:nvSpPr>
        <p:spPr/>
        <p:txBody>
          <a:bodyPr/>
          <a:lstStyle/>
          <a:p>
            <a:pPr eaLnBrk="1" hangingPunct="1">
              <a:defRPr/>
            </a:pPr>
            <a:r>
              <a:rPr lang="hr-HR" dirty="0" smtClean="0"/>
              <a:t>is </a:t>
            </a:r>
            <a:r>
              <a:rPr lang="en-US" dirty="0" smtClean="0"/>
              <a:t>changing and evolving through growing civilization and individual</a:t>
            </a:r>
            <a:endParaRPr lang="hr-H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defRPr/>
            </a:pPr>
            <a:endParaRPr lang="en-US" smtClean="0"/>
          </a:p>
        </p:txBody>
      </p:sp>
      <p:sp>
        <p:nvSpPr>
          <p:cNvPr id="14341" name="Rectangle 3"/>
          <p:cNvSpPr>
            <a:spLocks noGrp="1" noChangeArrowheads="1"/>
          </p:cNvSpPr>
          <p:nvPr>
            <p:ph type="body" idx="1"/>
          </p:nvPr>
        </p:nvSpPr>
        <p:spPr/>
        <p:txBody>
          <a:bodyPr/>
          <a:lstStyle/>
          <a:p>
            <a:pPr eaLnBrk="1" hangingPunct="1">
              <a:buFontTx/>
              <a:buNone/>
              <a:defRPr/>
            </a:pPr>
            <a:r>
              <a:rPr lang="en-US" dirty="0" smtClean="0"/>
              <a:t>Adaptive vs. maladaptive behavior</a:t>
            </a:r>
          </a:p>
          <a:p>
            <a:pPr eaLnBrk="1" hangingPunct="1">
              <a:buFontTx/>
              <a:buNone/>
              <a:defRPr/>
            </a:pPr>
            <a:r>
              <a:rPr lang="en-US" dirty="0" smtClean="0"/>
              <a:t>The symptom is not always dysfunctional</a:t>
            </a:r>
            <a:r>
              <a:rPr lang="hr-HR" dirty="0" smtClean="0"/>
              <a:t>. It </a:t>
            </a:r>
            <a:r>
              <a:rPr lang="en-US" dirty="0" smtClean="0"/>
              <a:t> depend</a:t>
            </a:r>
            <a:r>
              <a:rPr lang="hr-HR" dirty="0" smtClean="0"/>
              <a:t>s</a:t>
            </a:r>
            <a:r>
              <a:rPr lang="en-US" dirty="0" smtClean="0"/>
              <a:t> on the stage of biological, cognitive, emotional and social development</a:t>
            </a:r>
            <a:endParaRPr lang="hr-H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93" name="Group 37"/>
          <p:cNvGraphicFramePr>
            <a:graphicFrameLocks noGrp="1"/>
          </p:cNvGraphicFramePr>
          <p:nvPr>
            <p:ph idx="1"/>
          </p:nvPr>
        </p:nvGraphicFramePr>
        <p:xfrm>
          <a:off x="457200" y="260350"/>
          <a:ext cx="8229600" cy="6481764"/>
        </p:xfrm>
        <a:graphic>
          <a:graphicData uri="http://schemas.openxmlformats.org/drawingml/2006/table">
            <a:tbl>
              <a:tblPr/>
              <a:tblGrid>
                <a:gridCol w="2743200"/>
                <a:gridCol w="2743200"/>
                <a:gridCol w="2743200"/>
              </a:tblGrid>
              <a:tr h="1100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Symptom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Normal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Pathological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0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Enuresis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3 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8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3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Separation  anxiety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8-24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5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0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Negativism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2 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7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75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bg1"/>
                          </a:solidFill>
                          <a:effectLst/>
                          <a:latin typeface="Arial" charset="0"/>
                        </a:rPr>
                        <a:t>Inability to perform the task</a:t>
                      </a:r>
                      <a:endParaRPr kumimoji="0" lang="hr-HR" sz="3200" b="0" i="0" u="none" strike="noStrike" cap="none" normalizeH="0" baseline="0" dirty="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3 years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3200" b="0" i="0" u="none" strike="noStrike" cap="none" normalizeH="0" baseline="0" dirty="0" smtClean="0">
                          <a:ln>
                            <a:noFill/>
                          </a:ln>
                          <a:solidFill>
                            <a:schemeClr val="bg1"/>
                          </a:solidFill>
                          <a:effectLst/>
                          <a:latin typeface="Arial" charset="0"/>
                        </a:rPr>
                        <a:t>10  years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defRPr/>
            </a:pPr>
            <a:r>
              <a:rPr lang="hr-HR" dirty="0" smtClean="0"/>
              <a:t>Diagnosing</a:t>
            </a:r>
          </a:p>
        </p:txBody>
      </p:sp>
      <p:sp>
        <p:nvSpPr>
          <p:cNvPr id="16389" name="Rectangle 3"/>
          <p:cNvSpPr>
            <a:spLocks noGrp="1" noChangeArrowheads="1"/>
          </p:cNvSpPr>
          <p:nvPr>
            <p:ph type="body" idx="1"/>
          </p:nvPr>
        </p:nvSpPr>
        <p:spPr>
          <a:xfrm>
            <a:off x="428625" y="1571625"/>
            <a:ext cx="8229600" cy="4525963"/>
          </a:xfrm>
        </p:spPr>
        <p:txBody>
          <a:bodyPr/>
          <a:lstStyle/>
          <a:p>
            <a:pPr eaLnBrk="1" hangingPunct="1">
              <a:defRPr/>
            </a:pPr>
            <a:r>
              <a:rPr lang="hr-HR" dirty="0" smtClean="0"/>
              <a:t>ICD 10 WHO 1992.</a:t>
            </a:r>
          </a:p>
          <a:p>
            <a:pPr eaLnBrk="1" hangingPunct="1">
              <a:defRPr/>
            </a:pPr>
            <a:r>
              <a:rPr lang="hr-HR" dirty="0" smtClean="0"/>
              <a:t>DSM IV 1994.</a:t>
            </a:r>
          </a:p>
          <a:p>
            <a:pPr eaLnBrk="1" hangingPunct="1">
              <a:defRPr/>
            </a:pPr>
            <a:endParaRPr lang="hr-H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body" idx="1"/>
          </p:nvPr>
        </p:nvSpPr>
        <p:spPr>
          <a:xfrm>
            <a:off x="457200" y="404813"/>
            <a:ext cx="8229600" cy="6453187"/>
          </a:xfrm>
        </p:spPr>
        <p:txBody>
          <a:bodyPr/>
          <a:lstStyle/>
          <a:p>
            <a:pPr>
              <a:defRPr/>
            </a:pPr>
            <a:r>
              <a:rPr lang="hr-HR" sz="1800" b="1" dirty="0" smtClean="0"/>
              <a:t>Chapter V</a:t>
            </a:r>
            <a:br>
              <a:rPr lang="hr-HR" sz="1800" b="1" dirty="0" smtClean="0"/>
            </a:br>
            <a:r>
              <a:rPr lang="hr-HR" sz="1800" b="1" dirty="0" smtClean="0"/>
              <a:t>Mental and behavioural disorders</a:t>
            </a:r>
            <a:br>
              <a:rPr lang="hr-HR" sz="1800" b="1" dirty="0" smtClean="0"/>
            </a:br>
            <a:r>
              <a:rPr lang="hr-HR" sz="1800" b="1" dirty="0" smtClean="0"/>
              <a:t>(F00-F99)</a:t>
            </a:r>
          </a:p>
          <a:p>
            <a:pPr>
              <a:defRPr/>
            </a:pPr>
            <a:r>
              <a:rPr lang="hr-HR" sz="1800" dirty="0" smtClean="0"/>
              <a:t>This chapter contains the following blocks:</a:t>
            </a:r>
          </a:p>
          <a:p>
            <a:pPr>
              <a:defRPr/>
            </a:pPr>
            <a:r>
              <a:rPr lang="hr-HR" sz="1800" u="sng" dirty="0" smtClean="0">
                <a:hlinkClick r:id="rId2" tooltip="Organic, including symptomatic, mental disorders"/>
              </a:rPr>
              <a:t>F00-F09</a:t>
            </a:r>
            <a:r>
              <a:rPr lang="hr-HR" sz="1800" dirty="0" smtClean="0"/>
              <a:t>Organic, including symptomatic, mental disorders</a:t>
            </a:r>
          </a:p>
          <a:p>
            <a:pPr>
              <a:defRPr/>
            </a:pPr>
            <a:r>
              <a:rPr lang="hr-HR" sz="1800" u="sng" dirty="0" smtClean="0">
                <a:hlinkClick r:id="rId2" tooltip="Mental and behavioural disorders due to psychoactive substance use"/>
              </a:rPr>
              <a:t>F10-F19</a:t>
            </a:r>
            <a:r>
              <a:rPr lang="hr-HR" sz="1800" dirty="0" smtClean="0"/>
              <a:t>Mental and behavioural disorders due to psychoactive substance use</a:t>
            </a:r>
          </a:p>
          <a:p>
            <a:pPr>
              <a:defRPr/>
            </a:pPr>
            <a:r>
              <a:rPr lang="hr-HR" sz="1800" u="sng" dirty="0" smtClean="0">
                <a:hlinkClick r:id="rId2" tooltip="Schizophrenia, schizotypal and delusional disorders"/>
              </a:rPr>
              <a:t>F20-F29</a:t>
            </a:r>
            <a:r>
              <a:rPr lang="hr-HR" sz="1800" dirty="0" smtClean="0"/>
              <a:t>Schizophrenia, schizotypal and delusional disorders</a:t>
            </a:r>
          </a:p>
          <a:p>
            <a:pPr>
              <a:defRPr/>
            </a:pPr>
            <a:r>
              <a:rPr lang="hr-HR" sz="1800" u="sng" dirty="0" smtClean="0">
                <a:hlinkClick r:id="rId2" tooltip="Mood [affective] disorders"/>
              </a:rPr>
              <a:t>F30-F39</a:t>
            </a:r>
            <a:r>
              <a:rPr lang="hr-HR" sz="1800" dirty="0" smtClean="0"/>
              <a:t>Mood [affective] disorders</a:t>
            </a:r>
          </a:p>
          <a:p>
            <a:pPr>
              <a:defRPr/>
            </a:pPr>
            <a:r>
              <a:rPr lang="hr-HR" sz="1800" u="sng" dirty="0" smtClean="0">
                <a:hlinkClick r:id="rId2" tooltip="Neurotic, stress-related and somatoform disorders"/>
              </a:rPr>
              <a:t>F40-F48</a:t>
            </a:r>
            <a:r>
              <a:rPr lang="hr-HR" sz="1800" dirty="0" smtClean="0"/>
              <a:t>Neurotic, stress-related and somatoform disorders</a:t>
            </a:r>
          </a:p>
          <a:p>
            <a:pPr>
              <a:defRPr/>
            </a:pPr>
            <a:r>
              <a:rPr lang="hr-HR" sz="1800" u="sng" dirty="0" smtClean="0">
                <a:hlinkClick r:id="rId2" tooltip="Behavioural syndromes associated with physiological disturbances and physical factors"/>
              </a:rPr>
              <a:t>F50-F59</a:t>
            </a:r>
            <a:r>
              <a:rPr lang="hr-HR" sz="1800" dirty="0" smtClean="0"/>
              <a:t>Behavioural syndromes associated with physiological disturbances and physical factors</a:t>
            </a:r>
          </a:p>
          <a:p>
            <a:pPr>
              <a:defRPr/>
            </a:pPr>
            <a:r>
              <a:rPr lang="hr-HR" sz="1800" u="sng" dirty="0" smtClean="0">
                <a:hlinkClick r:id="rId2" tooltip="Disorders of adult personality and behaviour"/>
              </a:rPr>
              <a:t>F60-F69</a:t>
            </a:r>
            <a:r>
              <a:rPr lang="hr-HR" sz="1800" dirty="0" smtClean="0"/>
              <a:t>Disorders of adult personality and behaviour</a:t>
            </a:r>
          </a:p>
          <a:p>
            <a:pPr>
              <a:defRPr/>
            </a:pPr>
            <a:r>
              <a:rPr lang="hr-HR" sz="1800" u="sng" dirty="0" smtClean="0">
                <a:hlinkClick r:id="rId2" tooltip="Mental retardation"/>
              </a:rPr>
              <a:t>F70-F79</a:t>
            </a:r>
            <a:r>
              <a:rPr lang="hr-HR" sz="1800" dirty="0" smtClean="0"/>
              <a:t>Mental retardation</a:t>
            </a:r>
          </a:p>
          <a:p>
            <a:pPr>
              <a:defRPr/>
            </a:pPr>
            <a:r>
              <a:rPr lang="hr-HR" sz="1800" u="sng" dirty="0" smtClean="0">
                <a:hlinkClick r:id="rId2" tooltip="Disorders of psychological development"/>
              </a:rPr>
              <a:t>F80-F89</a:t>
            </a:r>
            <a:r>
              <a:rPr lang="hr-HR" sz="1800" dirty="0" smtClean="0"/>
              <a:t>Disorders of psychological development</a:t>
            </a:r>
          </a:p>
          <a:p>
            <a:pPr>
              <a:defRPr/>
            </a:pPr>
            <a:r>
              <a:rPr lang="hr-HR" sz="1800" u="sng" dirty="0" smtClean="0">
                <a:hlinkClick r:id="rId2" tooltip="Behavioural and emotional disorders with onset usually occurring in childhood and adolescence"/>
              </a:rPr>
              <a:t>F90-F98</a:t>
            </a:r>
            <a:r>
              <a:rPr lang="hr-HR" sz="1800" dirty="0" smtClean="0"/>
              <a:t>Behavioural and emotional disorders with onset usually occurring in childhood and adolescence</a:t>
            </a:r>
          </a:p>
          <a:p>
            <a:pPr>
              <a:defRPr/>
            </a:pPr>
            <a:r>
              <a:rPr lang="hr-HR" sz="1800" u="sng" dirty="0" smtClean="0">
                <a:hlinkClick r:id="rId2" tooltip="Unspecified mental disorder"/>
              </a:rPr>
              <a:t>F99-F99</a:t>
            </a:r>
            <a:r>
              <a:rPr lang="hr-HR" sz="1800" dirty="0" smtClean="0"/>
              <a:t>Unspecified mental disorder</a:t>
            </a:r>
            <a:endParaRPr lang="hr-H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Narrow</a:t>
            </a:r>
            <a:r>
              <a:rPr lang="hr-HR" dirty="0" smtClean="0"/>
              <a:t> </a:t>
            </a:r>
            <a:r>
              <a:rPr lang="hr-HR" dirty="0" err="1" smtClean="0"/>
              <a:t>repertoire</a:t>
            </a:r>
            <a:r>
              <a:rPr lang="hr-HR" dirty="0" smtClean="0"/>
              <a:t> </a:t>
            </a:r>
            <a:r>
              <a:rPr lang="hr-HR" dirty="0" err="1" smtClean="0"/>
              <a:t>of</a:t>
            </a:r>
            <a:r>
              <a:rPr lang="hr-HR" dirty="0" smtClean="0"/>
              <a:t> </a:t>
            </a:r>
            <a:r>
              <a:rPr lang="hr-HR" dirty="0" err="1" smtClean="0"/>
              <a:t>expression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80893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defRPr/>
            </a:pPr>
            <a:endParaRPr lang="en-US" smtClean="0"/>
          </a:p>
        </p:txBody>
      </p:sp>
      <p:sp>
        <p:nvSpPr>
          <p:cNvPr id="18437" name="Rectangle 3"/>
          <p:cNvSpPr>
            <a:spLocks noGrp="1" noChangeArrowheads="1"/>
          </p:cNvSpPr>
          <p:nvPr>
            <p:ph type="body" idx="1"/>
          </p:nvPr>
        </p:nvSpPr>
        <p:spPr/>
        <p:txBody>
          <a:bodyPr/>
          <a:lstStyle/>
          <a:p>
            <a:pPr eaLnBrk="1" hangingPunct="1">
              <a:defRPr/>
            </a:pPr>
            <a:r>
              <a:rPr lang="en-US" dirty="0" smtClean="0"/>
              <a:t>E</a:t>
            </a:r>
            <a:r>
              <a:rPr lang="hr-HR" dirty="0" smtClean="0"/>
              <a:t>x</a:t>
            </a:r>
            <a:r>
              <a:rPr lang="en-US" dirty="0" err="1" smtClean="0"/>
              <a:t>ternaliz</a:t>
            </a:r>
            <a:r>
              <a:rPr lang="hr-HR" dirty="0" smtClean="0"/>
              <a:t>ing or disruptive</a:t>
            </a:r>
            <a:r>
              <a:rPr lang="en-US" dirty="0" smtClean="0"/>
              <a:t> disorders</a:t>
            </a:r>
          </a:p>
          <a:p>
            <a:pPr eaLnBrk="1" hangingPunct="1">
              <a:defRPr/>
            </a:pPr>
            <a:r>
              <a:rPr lang="en-US" dirty="0" smtClean="0"/>
              <a:t>Internalizing disorders</a:t>
            </a:r>
          </a:p>
          <a:p>
            <a:pPr eaLnBrk="1" hangingPunct="1">
              <a:defRPr/>
            </a:pPr>
            <a:r>
              <a:rPr lang="en-US" dirty="0" smtClean="0"/>
              <a:t>Social and developmental deficits</a:t>
            </a:r>
            <a:endParaRPr lang="hr-H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0" y="0"/>
            <a:ext cx="9144000" cy="1268413"/>
          </a:xfrm>
        </p:spPr>
        <p:txBody>
          <a:bodyPr/>
          <a:lstStyle/>
          <a:p>
            <a:pPr eaLnBrk="1" hangingPunct="1">
              <a:defRPr/>
            </a:pPr>
            <a:r>
              <a:rPr lang="hr-HR" dirty="0" err="1" smtClean="0">
                <a:solidFill>
                  <a:srgbClr val="3366FF"/>
                </a:solidFill>
              </a:rPr>
              <a:t>Externalising</a:t>
            </a:r>
            <a:r>
              <a:rPr lang="hr-HR" dirty="0" smtClean="0">
                <a:solidFill>
                  <a:srgbClr val="3366FF"/>
                </a:solidFill>
              </a:rPr>
              <a:t> </a:t>
            </a:r>
            <a:r>
              <a:rPr lang="hr-HR" dirty="0" err="1" smtClean="0">
                <a:solidFill>
                  <a:srgbClr val="3366FF"/>
                </a:solidFill>
              </a:rPr>
              <a:t>disorders</a:t>
            </a:r>
            <a:endParaRPr lang="en-AU" dirty="0" smtClean="0">
              <a:solidFill>
                <a:srgbClr val="3366FF"/>
              </a:solidFill>
            </a:endParaRPr>
          </a:p>
        </p:txBody>
      </p:sp>
      <p:sp>
        <p:nvSpPr>
          <p:cNvPr id="19461" name="Rectangle 3"/>
          <p:cNvSpPr>
            <a:spLocks noGrp="1" noChangeArrowheads="1"/>
          </p:cNvSpPr>
          <p:nvPr>
            <p:ph type="body" idx="1"/>
          </p:nvPr>
        </p:nvSpPr>
        <p:spPr>
          <a:xfrm>
            <a:off x="0" y="1371600"/>
            <a:ext cx="9144000" cy="4724400"/>
          </a:xfrm>
        </p:spPr>
        <p:txBody>
          <a:bodyPr/>
          <a:lstStyle/>
          <a:p>
            <a:pPr eaLnBrk="1" hangingPunct="1">
              <a:buClr>
                <a:srgbClr val="FF0066"/>
              </a:buClr>
              <a:buSzPct val="65000"/>
              <a:buFont typeface="Monotype Sorts" pitchFamily="2" charset="2"/>
              <a:buChar char="n"/>
              <a:defRPr/>
            </a:pPr>
            <a:r>
              <a:rPr lang="en-US" sz="2800" dirty="0" smtClean="0"/>
              <a:t>The most common cause of reporting </a:t>
            </a:r>
            <a:r>
              <a:rPr lang="hr-HR" sz="2800" dirty="0" smtClean="0"/>
              <a:t>to </a:t>
            </a:r>
            <a:r>
              <a:rPr lang="en-US" sz="2800" dirty="0" smtClean="0"/>
              <a:t>health service</a:t>
            </a:r>
          </a:p>
          <a:p>
            <a:pPr eaLnBrk="1" hangingPunct="1">
              <a:buClr>
                <a:srgbClr val="FF0066"/>
              </a:buClr>
              <a:buSzPct val="65000"/>
              <a:buFont typeface="Monotype Sorts" pitchFamily="2" charset="2"/>
              <a:buChar char="n"/>
              <a:defRPr/>
            </a:pPr>
            <a:r>
              <a:rPr lang="en-US" sz="2800" dirty="0" smtClean="0"/>
              <a:t>aggression</a:t>
            </a:r>
          </a:p>
          <a:p>
            <a:pPr eaLnBrk="1" hangingPunct="1">
              <a:buClr>
                <a:srgbClr val="FF0066"/>
              </a:buClr>
              <a:buSzPct val="65000"/>
              <a:buFont typeface="Monotype Sorts" pitchFamily="2" charset="2"/>
              <a:buChar char="n"/>
              <a:defRPr/>
            </a:pPr>
            <a:r>
              <a:rPr lang="en-US" sz="2800" dirty="0" smtClean="0"/>
              <a:t>opposing</a:t>
            </a:r>
          </a:p>
          <a:p>
            <a:pPr eaLnBrk="1" hangingPunct="1">
              <a:buClr>
                <a:srgbClr val="FF0066"/>
              </a:buClr>
              <a:buSzPct val="65000"/>
              <a:buFont typeface="Monotype Sorts" pitchFamily="2" charset="2"/>
              <a:buChar char="n"/>
              <a:defRPr/>
            </a:pPr>
            <a:r>
              <a:rPr lang="en-US" sz="2800" dirty="0" smtClean="0"/>
              <a:t>impulsiveness</a:t>
            </a:r>
          </a:p>
          <a:p>
            <a:pPr eaLnBrk="1" hangingPunct="1">
              <a:buClr>
                <a:srgbClr val="FF0066"/>
              </a:buClr>
              <a:buSzPct val="65000"/>
              <a:buFont typeface="Monotype Sorts" pitchFamily="2" charset="2"/>
              <a:buChar char="n"/>
              <a:defRPr/>
            </a:pPr>
            <a:r>
              <a:rPr lang="en-US" sz="2800" dirty="0" smtClean="0"/>
              <a:t>hyperactivity</a:t>
            </a:r>
          </a:p>
          <a:p>
            <a:pPr eaLnBrk="1" hangingPunct="1">
              <a:buClr>
                <a:srgbClr val="FF0066"/>
              </a:buClr>
              <a:buSzPct val="65000"/>
              <a:buFont typeface="Monotype Sorts" pitchFamily="2" charset="2"/>
              <a:buChar char="n"/>
              <a:defRPr/>
            </a:pPr>
            <a:r>
              <a:rPr lang="en-US" sz="2800" dirty="0" smtClean="0"/>
              <a:t>antisocial behavior, lying, theft</a:t>
            </a:r>
          </a:p>
          <a:p>
            <a:pPr eaLnBrk="1" hangingPunct="1">
              <a:buClr>
                <a:srgbClr val="FF0066"/>
              </a:buClr>
              <a:buSzPct val="65000"/>
              <a:buFont typeface="Monotype Sorts" pitchFamily="2" charset="2"/>
              <a:buChar char="n"/>
              <a:defRPr/>
            </a:pPr>
            <a:r>
              <a:rPr lang="en-US" sz="2800" dirty="0" smtClean="0"/>
              <a:t>boys&gt; girls</a:t>
            </a:r>
          </a:p>
          <a:p>
            <a:pPr eaLnBrk="1" hangingPunct="1">
              <a:buClr>
                <a:srgbClr val="FF0066"/>
              </a:buClr>
              <a:buSzPct val="65000"/>
              <a:buFont typeface="Monotype Sorts" pitchFamily="2" charset="2"/>
              <a:buChar char="n"/>
              <a:defRPr/>
            </a:pPr>
            <a:r>
              <a:rPr lang="en-US" sz="2800" dirty="0" smtClean="0"/>
              <a:t>Reports of parents and teachers </a:t>
            </a:r>
            <a:r>
              <a:rPr lang="hr-HR" sz="2800" dirty="0" smtClean="0"/>
              <a:t>more accurate</a:t>
            </a:r>
            <a:r>
              <a:rPr lang="en-US" sz="2800" dirty="0" smtClean="0"/>
              <a:t>, self report underestimate symptoms</a:t>
            </a:r>
            <a:endParaRPr lang="en-AU"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 90 ADHD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268760"/>
            <a:ext cx="6048672" cy="5589240"/>
          </a:xfrm>
        </p:spPr>
      </p:pic>
    </p:spTree>
    <p:extLst>
      <p:ext uri="{BB962C8B-B14F-4D97-AF65-F5344CB8AC3E}">
        <p14:creationId xmlns:p14="http://schemas.microsoft.com/office/powerpoint/2010/main" val="63810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971550" y="1844675"/>
            <a:ext cx="7581900" cy="2952750"/>
          </a:xfrm>
        </p:spPr>
        <p:txBody>
          <a:bodyPr/>
          <a:lstStyle/>
          <a:p>
            <a:pPr eaLnBrk="1" hangingPunct="1">
              <a:defRPr/>
            </a:pPr>
            <a:r>
              <a:rPr lang="en-US" sz="4400" dirty="0" smtClean="0"/>
              <a:t>Childhood – the period of protection, peace and</a:t>
            </a:r>
            <a:r>
              <a:rPr lang="hr-HR" sz="4400" smtClean="0"/>
              <a:t> </a:t>
            </a:r>
            <a:r>
              <a:rPr lang="en-US" sz="4400" dirty="0" err="1" smtClean="0"/>
              <a:t>happines</a:t>
            </a:r>
            <a:r>
              <a:rPr lang="en-US" sz="4400" smtClean="0"/>
              <a:t>?</a:t>
            </a:r>
            <a:r>
              <a:rPr lang="hr-HR" sz="44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Either (1) or (2):</a:t>
            </a:r>
            <a:endParaRPr lang="en-US" dirty="0"/>
          </a:p>
        </p:txBody>
      </p:sp>
      <p:sp>
        <p:nvSpPr>
          <p:cNvPr id="3" name="Content Placeholder 2"/>
          <p:cNvSpPr>
            <a:spLocks noGrp="1"/>
          </p:cNvSpPr>
          <p:nvPr>
            <p:ph idx="1"/>
          </p:nvPr>
        </p:nvSpPr>
        <p:spPr/>
        <p:txBody>
          <a:bodyPr/>
          <a:lstStyle/>
          <a:p>
            <a:pPr marL="0" indent="0">
              <a:buNone/>
            </a:pPr>
            <a:r>
              <a:rPr lang="hr-HR" dirty="0" err="1" smtClean="0"/>
              <a:t>Inattention</a:t>
            </a:r>
            <a:r>
              <a:rPr lang="hr-HR" dirty="0" smtClean="0"/>
              <a:t> (1)</a:t>
            </a:r>
          </a:p>
          <a:p>
            <a:pPr marL="0" indent="0">
              <a:buNone/>
            </a:pPr>
            <a:r>
              <a:rPr lang="hr-HR" dirty="0" err="1" smtClean="0"/>
              <a:t>Hyperactivity</a:t>
            </a:r>
            <a:r>
              <a:rPr lang="hr-HR" dirty="0" smtClean="0"/>
              <a:t>/ </a:t>
            </a:r>
            <a:r>
              <a:rPr lang="hr-HR" dirty="0" err="1" smtClean="0"/>
              <a:t>Impulsivity</a:t>
            </a:r>
            <a:r>
              <a:rPr lang="hr-HR" dirty="0" smtClean="0"/>
              <a:t> (2)</a:t>
            </a:r>
            <a:endParaRPr lang="en-US" dirty="0"/>
          </a:p>
        </p:txBody>
      </p:sp>
    </p:spTree>
    <p:extLst>
      <p:ext uri="{BB962C8B-B14F-4D97-AF65-F5344CB8AC3E}">
        <p14:creationId xmlns:p14="http://schemas.microsoft.com/office/powerpoint/2010/main" val="967296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324528" cy="6126163"/>
          </a:xfrm>
        </p:spPr>
        <p:txBody>
          <a:bodyPr/>
          <a:lstStyle/>
          <a:p>
            <a:r>
              <a:rPr lang="en-US" sz="2300" dirty="0" smtClean="0"/>
              <a:t>(1) inattention: six (or more) of the following symptoms of inattention have persisted for at least 6 months to a degree that is maladaptive and inconsistent with developmental level: </a:t>
            </a:r>
          </a:p>
          <a:p>
            <a:r>
              <a:rPr lang="en-US" sz="2300" dirty="0" smtClean="0"/>
              <a:t>(a) often fails to give close attention to details or makes careless mistakes in schoolwork, work, or other activities </a:t>
            </a:r>
          </a:p>
          <a:p>
            <a:r>
              <a:rPr lang="en-US" sz="2300" dirty="0" smtClean="0"/>
              <a:t>(b) often has difficulty sustaining attention in tasks or play activities </a:t>
            </a:r>
          </a:p>
          <a:p>
            <a:r>
              <a:rPr lang="en-US" sz="2300" dirty="0" smtClean="0"/>
              <a:t>(c) often does not seem to listen when spoken to directly </a:t>
            </a:r>
          </a:p>
          <a:p>
            <a:r>
              <a:rPr lang="en-US" sz="2300" dirty="0" smtClean="0"/>
              <a:t>(d) often does not follow through on instructions and fails to finish school work, chores, or duties in the workplace (not due to oppositional behavior or failure to understand instructions) </a:t>
            </a:r>
          </a:p>
          <a:p>
            <a:r>
              <a:rPr lang="en-US" sz="2300" dirty="0" smtClean="0"/>
              <a:t>(e) often has difficulty organizing tasks and activities </a:t>
            </a:r>
          </a:p>
          <a:p>
            <a:r>
              <a:rPr lang="en-US" sz="2300" dirty="0" smtClean="0"/>
              <a:t>(f) often avoids, dislikes, or is reluctant to engage in tasks that require sustained mental effort </a:t>
            </a:r>
            <a:r>
              <a:rPr lang="hr-HR" sz="2300" dirty="0" smtClean="0"/>
              <a:t>(</a:t>
            </a:r>
            <a:r>
              <a:rPr lang="en-US" sz="2300" dirty="0" smtClean="0"/>
              <a:t> schoolwork or homework) </a:t>
            </a:r>
          </a:p>
          <a:p>
            <a:r>
              <a:rPr lang="en-US" sz="2300" dirty="0" smtClean="0"/>
              <a:t>(g) often loses things necessary for tasks or activities (e.g., toys, school assignments, pencils, books, or tools) </a:t>
            </a:r>
          </a:p>
          <a:p>
            <a:r>
              <a:rPr lang="en-US" sz="2300" dirty="0" smtClean="0"/>
              <a:t>(h) is often easily distracted by extraneous stimuli </a:t>
            </a:r>
          </a:p>
          <a:p>
            <a:r>
              <a:rPr lang="en-US" sz="2300" dirty="0" smtClean="0"/>
              <a:t>(i) is often forgetful in daily activities </a:t>
            </a:r>
            <a:endParaRPr lang="en-US" sz="2300" dirty="0"/>
          </a:p>
        </p:txBody>
      </p:sp>
    </p:spTree>
    <p:extLst>
      <p:ext uri="{BB962C8B-B14F-4D97-AF65-F5344CB8AC3E}">
        <p14:creationId xmlns:p14="http://schemas.microsoft.com/office/powerpoint/2010/main" val="3963474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r>
              <a:rPr lang="en-US" sz="2300" dirty="0" smtClean="0"/>
              <a:t>(2) hyperactivity-impulsivity: six (or more) of the following symptoms of hyperactivity-impulsivity have persisted for at least 6 months to a degree that is maladaptive and inconsistent with developmental level:</a:t>
            </a:r>
          </a:p>
          <a:p>
            <a:r>
              <a:rPr lang="en-US" sz="2300" dirty="0" smtClean="0"/>
              <a:t>Hyperactivity </a:t>
            </a:r>
          </a:p>
          <a:p>
            <a:r>
              <a:rPr lang="en-US" sz="2300" dirty="0" smtClean="0"/>
              <a:t>(a) often fidgets with hands or feet or squirms in seat </a:t>
            </a:r>
          </a:p>
          <a:p>
            <a:r>
              <a:rPr lang="en-US" sz="2300" dirty="0" smtClean="0"/>
              <a:t>(b) often leaves seat in classroom or in other situations in which remaining seated is expected </a:t>
            </a:r>
          </a:p>
          <a:p>
            <a:r>
              <a:rPr lang="en-US" sz="2300" dirty="0" smtClean="0"/>
              <a:t>(c) often runs about or climbs excessively in situations in which it is inappropriate (in adolescents or adults, may be limited to subjective feelings of restlessness) </a:t>
            </a:r>
          </a:p>
          <a:p>
            <a:r>
              <a:rPr lang="en-US" sz="2300" dirty="0" smtClean="0"/>
              <a:t>(d) often has difficulty playing or engaging in leisure activities quietly </a:t>
            </a:r>
          </a:p>
          <a:p>
            <a:r>
              <a:rPr lang="en-US" sz="2300" dirty="0" smtClean="0"/>
              <a:t>(e) is often "on the go" or often acts as if "driven by a motor" </a:t>
            </a:r>
          </a:p>
          <a:p>
            <a:r>
              <a:rPr lang="en-US" sz="2300" dirty="0" smtClean="0"/>
              <a:t>(f) often talks excessively</a:t>
            </a:r>
          </a:p>
          <a:p>
            <a:endParaRPr lang="en-US" sz="2300" dirty="0" smtClean="0"/>
          </a:p>
        </p:txBody>
      </p:sp>
    </p:spTree>
    <p:extLst>
      <p:ext uri="{BB962C8B-B14F-4D97-AF65-F5344CB8AC3E}">
        <p14:creationId xmlns:p14="http://schemas.microsoft.com/office/powerpoint/2010/main" val="4054333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Impulsivity</a:t>
            </a:r>
          </a:p>
          <a:p>
            <a:r>
              <a:rPr lang="en-US" dirty="0" smtClean="0"/>
              <a:t>(g) often blurts out answers before questions have been completed </a:t>
            </a:r>
          </a:p>
          <a:p>
            <a:r>
              <a:rPr lang="en-US" dirty="0" smtClean="0"/>
              <a:t>(h) often has difficulty awaiting turn </a:t>
            </a:r>
          </a:p>
          <a:p>
            <a:r>
              <a:rPr lang="en-US" dirty="0" smtClean="0"/>
              <a:t>(i) often interrupts or intrudes on others (e.g., butts into conversations or games) </a:t>
            </a:r>
            <a:endParaRPr lang="en-US" dirty="0"/>
          </a:p>
        </p:txBody>
      </p:sp>
    </p:spTree>
    <p:extLst>
      <p:ext uri="{BB962C8B-B14F-4D97-AF65-F5344CB8AC3E}">
        <p14:creationId xmlns:p14="http://schemas.microsoft.com/office/powerpoint/2010/main" val="298846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r>
              <a:rPr lang="en-US" sz="2400" dirty="0" smtClean="0"/>
              <a:t>B. Some hyperactive-impulsive or inattentive symptoms that caused impairment were present before age 7 years</a:t>
            </a:r>
            <a:endParaRPr lang="hr-HR" sz="2400" dirty="0" smtClean="0"/>
          </a:p>
          <a:p>
            <a:pPr marL="0" indent="0">
              <a:buNone/>
            </a:pPr>
            <a:r>
              <a:rPr lang="en-US" sz="2400" dirty="0" smtClean="0"/>
              <a:t> </a:t>
            </a:r>
          </a:p>
          <a:p>
            <a:r>
              <a:rPr lang="en-US" sz="2400" dirty="0" smtClean="0"/>
              <a:t>C. Some impairment from the symptoms is present in two or more settings (e.g., at school [or work] and at home). </a:t>
            </a:r>
            <a:endParaRPr lang="hr-HR" sz="2400" dirty="0" smtClean="0"/>
          </a:p>
          <a:p>
            <a:pPr marL="0" indent="0">
              <a:buNone/>
            </a:pPr>
            <a:endParaRPr lang="en-US" sz="2400" dirty="0" smtClean="0"/>
          </a:p>
          <a:p>
            <a:r>
              <a:rPr lang="en-US" sz="2400" dirty="0" smtClean="0"/>
              <a:t>D. There must be clear evidence of clinically significant impairment in social, academic, or occupational functioning. </a:t>
            </a:r>
            <a:endParaRPr lang="hr-HR" sz="2400" dirty="0" smtClean="0"/>
          </a:p>
          <a:p>
            <a:endParaRPr lang="en-US" sz="2400" dirty="0" smtClean="0"/>
          </a:p>
          <a:p>
            <a:r>
              <a:rPr lang="en-US" sz="2400" dirty="0" smtClean="0"/>
              <a:t>E. The symptoms do not occur exclusively during the course of a Pervasive Developmental Disorder, Schizophrenia, or other Psychotic Disorder and are not better accounted for by another mental disorder (e.g., Mood Disorder, Anxiety Disorder, Dissociative Disorders, or a Personality Disorder). </a:t>
            </a:r>
            <a:endParaRPr lang="en-US" sz="2400" dirty="0"/>
          </a:p>
        </p:txBody>
      </p:sp>
    </p:spTree>
    <p:extLst>
      <p:ext uri="{BB962C8B-B14F-4D97-AF65-F5344CB8AC3E}">
        <p14:creationId xmlns:p14="http://schemas.microsoft.com/office/powerpoint/2010/main" val="2403613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incidence of 3-5 %</a:t>
            </a:r>
          </a:p>
          <a:p>
            <a:r>
              <a:rPr lang="en-US" dirty="0" smtClean="0"/>
              <a:t>m / f 3/1</a:t>
            </a:r>
          </a:p>
          <a:p>
            <a:r>
              <a:rPr lang="en-US" dirty="0" smtClean="0"/>
              <a:t>50-80 % comorbidity : 60 % learning disorders , behavioral disorders and 40 %</a:t>
            </a:r>
            <a:r>
              <a:rPr lang="hr-HR" dirty="0" smtClean="0"/>
              <a:t> </a:t>
            </a:r>
            <a:r>
              <a:rPr lang="en-US" dirty="0" smtClean="0"/>
              <a:t>opposing disorder , addiction , depression , bipolar disorder</a:t>
            </a:r>
            <a:endParaRPr lang="en-US" dirty="0"/>
          </a:p>
        </p:txBody>
      </p:sp>
    </p:spTree>
    <p:extLst>
      <p:ext uri="{BB962C8B-B14F-4D97-AF65-F5344CB8AC3E}">
        <p14:creationId xmlns:p14="http://schemas.microsoft.com/office/powerpoint/2010/main" val="3742681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p:txBody>
          <a:bodyPr/>
          <a:lstStyle/>
          <a:p>
            <a:pPr eaLnBrk="1" hangingPunct="1">
              <a:defRPr/>
            </a:pPr>
            <a:r>
              <a:rPr lang="hr-HR" dirty="0" smtClean="0"/>
              <a:t>Outcome</a:t>
            </a:r>
          </a:p>
        </p:txBody>
      </p:sp>
      <p:sp>
        <p:nvSpPr>
          <p:cNvPr id="25605" name="Rectangle 3"/>
          <p:cNvSpPr>
            <a:spLocks noGrp="1" noChangeArrowheads="1"/>
          </p:cNvSpPr>
          <p:nvPr>
            <p:ph type="body" idx="4294967295"/>
          </p:nvPr>
        </p:nvSpPr>
        <p:spPr/>
        <p:txBody>
          <a:bodyPr/>
          <a:lstStyle/>
          <a:p>
            <a:pPr eaLnBrk="1" hangingPunct="1">
              <a:defRPr/>
            </a:pPr>
            <a:r>
              <a:rPr lang="en-US" dirty="0" smtClean="0"/>
              <a:t>20% antisocial personality disorder</a:t>
            </a:r>
          </a:p>
          <a:p>
            <a:pPr eaLnBrk="1" hangingPunct="1">
              <a:defRPr/>
            </a:pPr>
            <a:r>
              <a:rPr lang="en-US" dirty="0" smtClean="0"/>
              <a:t>15-20%  the substance abuse</a:t>
            </a:r>
          </a:p>
          <a:p>
            <a:pPr eaLnBrk="1" hangingPunct="1">
              <a:defRPr/>
            </a:pPr>
            <a:r>
              <a:rPr lang="en-US" dirty="0" smtClean="0"/>
              <a:t>High </a:t>
            </a:r>
            <a:r>
              <a:rPr lang="hr-HR" dirty="0" smtClean="0"/>
              <a:t>rate of </a:t>
            </a:r>
            <a:r>
              <a:rPr lang="en-US" dirty="0" err="1" smtClean="0"/>
              <a:t>suicidality</a:t>
            </a:r>
            <a:endParaRPr lang="en-US" dirty="0" smtClean="0"/>
          </a:p>
          <a:p>
            <a:pPr eaLnBrk="1" hangingPunct="1">
              <a:defRPr/>
            </a:pPr>
            <a:r>
              <a:rPr lang="en-US" dirty="0" smtClean="0"/>
              <a:t>low self-esteem</a:t>
            </a:r>
          </a:p>
          <a:p>
            <a:pPr eaLnBrk="1" hangingPunct="1">
              <a:defRPr/>
            </a:pPr>
            <a:r>
              <a:rPr lang="en-US" dirty="0" smtClean="0"/>
              <a:t>unemployment</a:t>
            </a:r>
          </a:p>
          <a:p>
            <a:pPr eaLnBrk="1" hangingPunct="1">
              <a:defRPr/>
            </a:pPr>
            <a:r>
              <a:rPr lang="en-US" dirty="0" smtClean="0"/>
              <a:t>20-30% percent of the full syndrome </a:t>
            </a:r>
            <a:r>
              <a:rPr lang="hr-HR" dirty="0" smtClean="0"/>
              <a:t>in </a:t>
            </a:r>
            <a:r>
              <a:rPr lang="en-US" dirty="0" smtClean="0"/>
              <a:t> adult</a:t>
            </a:r>
            <a:r>
              <a:rPr lang="hr-HR" dirty="0" smtClean="0"/>
              <a:t>hood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126163"/>
          </a:xfrm>
        </p:spPr>
      </p:pic>
    </p:spTree>
    <p:extLst>
      <p:ext uri="{BB962C8B-B14F-4D97-AF65-F5344CB8AC3E}">
        <p14:creationId xmlns:p14="http://schemas.microsoft.com/office/powerpoint/2010/main" val="339634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hr-HR" smtClean="0"/>
              <a:t>Treatment </a:t>
            </a:r>
          </a:p>
        </p:txBody>
      </p:sp>
      <p:sp>
        <p:nvSpPr>
          <p:cNvPr id="26629" name="Rectangle 3"/>
          <p:cNvSpPr>
            <a:spLocks noGrp="1" noChangeArrowheads="1"/>
          </p:cNvSpPr>
          <p:nvPr>
            <p:ph type="body" idx="1"/>
          </p:nvPr>
        </p:nvSpPr>
        <p:spPr/>
        <p:txBody>
          <a:bodyPr/>
          <a:lstStyle/>
          <a:p>
            <a:pPr eaLnBrk="1" hangingPunct="1">
              <a:defRPr/>
            </a:pPr>
            <a:r>
              <a:rPr lang="en-US" dirty="0" smtClean="0"/>
              <a:t>CBT</a:t>
            </a:r>
            <a:r>
              <a:rPr lang="hr-HR" dirty="0" smtClean="0"/>
              <a:t>,</a:t>
            </a:r>
            <a:r>
              <a:rPr lang="en-US" dirty="0" smtClean="0"/>
              <a:t> especially behavioral methods</a:t>
            </a:r>
          </a:p>
          <a:p>
            <a:pPr eaLnBrk="1" hangingPunct="1">
              <a:defRPr/>
            </a:pPr>
            <a:r>
              <a:rPr lang="en-US" dirty="0" smtClean="0"/>
              <a:t>Social skills</a:t>
            </a:r>
            <a:r>
              <a:rPr lang="hr-HR" dirty="0" smtClean="0"/>
              <a:t> training</a:t>
            </a:r>
            <a:endParaRPr lang="en-US" dirty="0" smtClean="0"/>
          </a:p>
          <a:p>
            <a:pPr eaLnBrk="1" hangingPunct="1">
              <a:defRPr/>
            </a:pPr>
            <a:r>
              <a:rPr lang="en-US" dirty="0" smtClean="0"/>
              <a:t>Working with parents</a:t>
            </a:r>
          </a:p>
          <a:p>
            <a:pPr eaLnBrk="1" hangingPunct="1">
              <a:defRPr/>
            </a:pPr>
            <a:r>
              <a:rPr lang="en-US" dirty="0" smtClean="0"/>
              <a:t>Working with teachers</a:t>
            </a:r>
          </a:p>
          <a:p>
            <a:pPr eaLnBrk="1" hangingPunct="1">
              <a:defRPr/>
            </a:pPr>
            <a:r>
              <a:rPr lang="hr-HR" dirty="0" smtClean="0"/>
              <a:t>Drugs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type="body" idx="1"/>
          </p:nvPr>
        </p:nvSpPr>
        <p:spPr>
          <a:xfrm>
            <a:off x="457200" y="214313"/>
            <a:ext cx="8229600" cy="5911850"/>
          </a:xfrm>
        </p:spPr>
        <p:txBody>
          <a:bodyPr/>
          <a:lstStyle/>
          <a:p>
            <a:pPr>
              <a:defRPr/>
            </a:pPr>
            <a:r>
              <a:rPr lang="hr-HR" sz="2800" b="1" dirty="0" smtClean="0"/>
              <a:t>F 91 </a:t>
            </a:r>
            <a:r>
              <a:rPr lang="en-US" sz="2800" b="1" dirty="0" smtClean="0"/>
              <a:t>Conduct disorders</a:t>
            </a:r>
          </a:p>
          <a:p>
            <a:pPr>
              <a:defRPr/>
            </a:pPr>
            <a:r>
              <a:rPr lang="en-US" sz="2800" dirty="0" smtClean="0"/>
              <a:t>Disorders characterized by a repetitive and persistent pattern of dissocial, aggressive, or defiant conduct. Such behavior should amount to major violations of age-appropriate social expectations; it should therefore be more severe than ordinary childish mischief or adolescent rebelliousness and should imply an enduring pattern of behavior (six months or longer). Features of conduct disorder can also be symptomatic of other psychiatric conditions, in which case the underlying diagnosis should be preferred.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defRPr/>
            </a:pPr>
            <a:r>
              <a:rPr lang="hr-HR" smtClean="0"/>
              <a:t>Or something else?</a:t>
            </a:r>
            <a:endParaRPr lang="en-US" smtClean="0"/>
          </a:p>
        </p:txBody>
      </p:sp>
      <p:sp>
        <p:nvSpPr>
          <p:cNvPr id="5125" name="Rectangle 3"/>
          <p:cNvSpPr>
            <a:spLocks noGrp="1" noChangeArrowheads="1"/>
          </p:cNvSpPr>
          <p:nvPr>
            <p:ph type="body" idx="1"/>
          </p:nvPr>
        </p:nvSpPr>
        <p:spPr/>
        <p:txBody>
          <a:bodyPr/>
          <a:lstStyle/>
          <a:p>
            <a:pPr eaLnBrk="1" hangingPunct="1">
              <a:buFontTx/>
              <a:buNone/>
              <a:defRPr/>
            </a:pPr>
            <a:r>
              <a:rPr lang="hr-HR" smtClean="0"/>
              <a:t>FTT</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r>
              <a:rPr lang="en-US" sz="3200" dirty="0" smtClean="0"/>
              <a:t>F91.1 </a:t>
            </a:r>
            <a:r>
              <a:rPr lang="en-US" sz="3200" dirty="0" err="1" smtClean="0"/>
              <a:t>Unsocialized</a:t>
            </a:r>
            <a:r>
              <a:rPr lang="en-US" sz="3200" dirty="0" smtClean="0"/>
              <a:t> conduct disorder</a:t>
            </a:r>
            <a:endParaRPr lang="hr-HR" sz="3200" dirty="0" smtClean="0"/>
          </a:p>
          <a:p>
            <a:pPr marL="0" indent="0">
              <a:buNone/>
            </a:pPr>
            <a:endParaRPr lang="en-US" sz="3200" dirty="0" smtClean="0"/>
          </a:p>
          <a:p>
            <a:r>
              <a:rPr lang="en-US" sz="3200" dirty="0" smtClean="0"/>
              <a:t> Disorder characterized by the combination of persistent dissocial or aggressive </a:t>
            </a:r>
            <a:r>
              <a:rPr lang="en-US" sz="3200" dirty="0" err="1" smtClean="0"/>
              <a:t>behaviour</a:t>
            </a:r>
            <a:r>
              <a:rPr lang="en-US" sz="3200" dirty="0" smtClean="0"/>
              <a:t> (meeting the overall criteria for F91.- and not merely comprising oppositional, defiant, disruptive </a:t>
            </a:r>
            <a:r>
              <a:rPr lang="en-US" sz="3200" dirty="0" err="1" smtClean="0"/>
              <a:t>behaviour</a:t>
            </a:r>
            <a:r>
              <a:rPr lang="en-US" sz="3200" dirty="0" smtClean="0"/>
              <a:t>) with significant pervasive abnormalities in the individual's relationships with other children.</a:t>
            </a:r>
          </a:p>
          <a:p>
            <a:endParaRPr lang="en-US" sz="3200" dirty="0"/>
          </a:p>
        </p:txBody>
      </p:sp>
    </p:spTree>
    <p:extLst>
      <p:ext uri="{BB962C8B-B14F-4D97-AF65-F5344CB8AC3E}">
        <p14:creationId xmlns:p14="http://schemas.microsoft.com/office/powerpoint/2010/main" val="34188590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Internalising</a:t>
            </a:r>
            <a:r>
              <a:rPr lang="hr-HR" dirty="0" smtClean="0"/>
              <a:t> </a:t>
            </a:r>
            <a:r>
              <a:rPr lang="hr-HR" dirty="0" err="1" smtClean="0"/>
              <a:t>disorders</a:t>
            </a:r>
            <a:endParaRPr lang="en-US" dirty="0"/>
          </a:p>
        </p:txBody>
      </p:sp>
      <p:sp>
        <p:nvSpPr>
          <p:cNvPr id="3" name="Content Placeholder 2"/>
          <p:cNvSpPr>
            <a:spLocks noGrp="1"/>
          </p:cNvSpPr>
          <p:nvPr>
            <p:ph idx="1"/>
          </p:nvPr>
        </p:nvSpPr>
        <p:spPr>
          <a:xfrm>
            <a:off x="0" y="1268760"/>
            <a:ext cx="9144000" cy="5589240"/>
          </a:xfrm>
        </p:spPr>
        <p:txBody>
          <a:bodyPr/>
          <a:lstStyle/>
          <a:p>
            <a:r>
              <a:rPr lang="en-US" sz="3200" dirty="0" smtClean="0"/>
              <a:t>The next most frequent cause of </a:t>
            </a:r>
            <a:r>
              <a:rPr lang="hr-HR" sz="3200" dirty="0" err="1" smtClean="0"/>
              <a:t>referal</a:t>
            </a:r>
            <a:endParaRPr lang="hr-HR" sz="3200" dirty="0" smtClean="0"/>
          </a:p>
          <a:p>
            <a:r>
              <a:rPr lang="en-US" sz="3200" dirty="0" smtClean="0"/>
              <a:t>anxiety</a:t>
            </a:r>
          </a:p>
          <a:p>
            <a:r>
              <a:rPr lang="en-US" sz="3200" dirty="0" smtClean="0"/>
              <a:t>social withdrawal</a:t>
            </a:r>
          </a:p>
          <a:p>
            <a:r>
              <a:rPr lang="en-US" sz="3200" dirty="0" smtClean="0"/>
              <a:t>depression</a:t>
            </a:r>
          </a:p>
          <a:p>
            <a:r>
              <a:rPr lang="en-US" sz="3200" dirty="0" smtClean="0"/>
              <a:t>somatization</a:t>
            </a:r>
          </a:p>
          <a:p>
            <a:r>
              <a:rPr lang="en-US" sz="3200" dirty="0" smtClean="0"/>
              <a:t>phobias</a:t>
            </a:r>
          </a:p>
          <a:p>
            <a:r>
              <a:rPr lang="hr-HR" sz="3200" dirty="0" smtClean="0"/>
              <a:t>Boys </a:t>
            </a:r>
            <a:r>
              <a:rPr lang="hr-HR" sz="3200" dirty="0" err="1" smtClean="0"/>
              <a:t>equal</a:t>
            </a:r>
            <a:r>
              <a:rPr lang="hr-HR" sz="3200" dirty="0" smtClean="0"/>
              <a:t> </a:t>
            </a:r>
            <a:r>
              <a:rPr lang="en-US" sz="3200" dirty="0" smtClean="0"/>
              <a:t>girls , girls </a:t>
            </a:r>
            <a:r>
              <a:rPr lang="hr-HR" sz="3200" dirty="0" smtClean="0"/>
              <a:t>more</a:t>
            </a:r>
            <a:r>
              <a:rPr lang="en-US" sz="3200" dirty="0" smtClean="0"/>
              <a:t> in</a:t>
            </a:r>
            <a:r>
              <a:rPr lang="hr-HR" sz="3200" dirty="0" smtClean="0"/>
              <a:t> </a:t>
            </a:r>
            <a:r>
              <a:rPr lang="en-US" sz="3200" dirty="0" smtClean="0"/>
              <a:t>adolescence</a:t>
            </a:r>
          </a:p>
          <a:p>
            <a:r>
              <a:rPr lang="hr-HR" sz="3200" dirty="0" err="1" smtClean="0"/>
              <a:t>Self</a:t>
            </a:r>
            <a:r>
              <a:rPr lang="hr-HR" sz="3200" dirty="0" smtClean="0"/>
              <a:t>-</a:t>
            </a:r>
            <a:r>
              <a:rPr lang="hr-HR" sz="3200" dirty="0" err="1" smtClean="0"/>
              <a:t>reports</a:t>
            </a:r>
            <a:r>
              <a:rPr lang="hr-HR" sz="3200" dirty="0" smtClean="0"/>
              <a:t> more </a:t>
            </a:r>
            <a:r>
              <a:rPr lang="hr-HR" sz="3200" dirty="0" err="1" smtClean="0"/>
              <a:t>accurate</a:t>
            </a:r>
            <a:r>
              <a:rPr lang="en-US" sz="3200" dirty="0" smtClean="0"/>
              <a:t>, teachers and parents underestimate symptoms</a:t>
            </a:r>
            <a:endParaRPr lang="en-US" sz="3200" dirty="0"/>
          </a:p>
        </p:txBody>
      </p:sp>
    </p:spTree>
    <p:extLst>
      <p:ext uri="{BB962C8B-B14F-4D97-AF65-F5344CB8AC3E}">
        <p14:creationId xmlns:p14="http://schemas.microsoft.com/office/powerpoint/2010/main" val="1819209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pPr eaLnBrk="1" hangingPunct="1">
              <a:defRPr/>
            </a:pPr>
            <a:r>
              <a:rPr lang="hr-HR" dirty="0" smtClean="0"/>
              <a:t>Anxiety</a:t>
            </a:r>
          </a:p>
        </p:txBody>
      </p:sp>
      <p:sp>
        <p:nvSpPr>
          <p:cNvPr id="32773" name="Rectangle 3"/>
          <p:cNvSpPr>
            <a:spLocks noGrp="1" noChangeArrowheads="1"/>
          </p:cNvSpPr>
          <p:nvPr>
            <p:ph type="body" idx="1"/>
          </p:nvPr>
        </p:nvSpPr>
        <p:spPr/>
        <p:txBody>
          <a:bodyPr/>
          <a:lstStyle/>
          <a:p>
            <a:pPr eaLnBrk="1" hangingPunct="1">
              <a:defRPr/>
            </a:pPr>
            <a:r>
              <a:rPr lang="en-US" dirty="0" smtClean="0"/>
              <a:t>Fear</a:t>
            </a:r>
            <a:r>
              <a:rPr lang="hr-HR" dirty="0" smtClean="0"/>
              <a:t> = </a:t>
            </a:r>
            <a:r>
              <a:rPr lang="en-US" dirty="0" smtClean="0"/>
              <a:t>sense of threat in the presence of the actual</a:t>
            </a:r>
            <a:r>
              <a:rPr lang="hr-HR" dirty="0" smtClean="0"/>
              <a:t> dangerous</a:t>
            </a:r>
            <a:r>
              <a:rPr lang="en-US" dirty="0" smtClean="0"/>
              <a:t> situation, person or object</a:t>
            </a:r>
          </a:p>
          <a:p>
            <a:pPr eaLnBrk="1" hangingPunct="1">
              <a:defRPr/>
            </a:pPr>
            <a:r>
              <a:rPr lang="en-US" dirty="0" smtClean="0"/>
              <a:t>Anxiety</a:t>
            </a:r>
            <a:r>
              <a:rPr lang="hr-HR" dirty="0" smtClean="0"/>
              <a:t> =</a:t>
            </a:r>
            <a:r>
              <a:rPr lang="en-US" dirty="0" smtClean="0"/>
              <a:t> sense of threat </a:t>
            </a:r>
            <a:r>
              <a:rPr lang="hr-HR" dirty="0" smtClean="0"/>
              <a:t>and</a:t>
            </a:r>
            <a:r>
              <a:rPr lang="en-US" dirty="0" smtClean="0"/>
              <a:t> anticipation of undesirable events the nature of which </a:t>
            </a:r>
            <a:r>
              <a:rPr lang="hr-HR" dirty="0" smtClean="0"/>
              <a:t>is</a:t>
            </a:r>
            <a:r>
              <a:rPr lang="en-US" dirty="0" smtClean="0"/>
              <a:t> unknown</a:t>
            </a:r>
            <a:endParaRPr lang="hr-H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p:txBody>
          <a:bodyPr/>
          <a:lstStyle/>
          <a:p>
            <a:pPr eaLnBrk="1" hangingPunct="1">
              <a:defRPr/>
            </a:pPr>
            <a:endParaRPr lang="sr-Latn-CS" smtClean="0"/>
          </a:p>
        </p:txBody>
      </p:sp>
      <p:sp>
        <p:nvSpPr>
          <p:cNvPr id="36869" name="Rectangle 3"/>
          <p:cNvSpPr>
            <a:spLocks noGrp="1" noChangeArrowheads="1"/>
          </p:cNvSpPr>
          <p:nvPr>
            <p:ph type="body" idx="1"/>
          </p:nvPr>
        </p:nvSpPr>
        <p:spPr/>
        <p:txBody>
          <a:bodyPr/>
          <a:lstStyle/>
          <a:p>
            <a:pPr eaLnBrk="1" hangingPunct="1">
              <a:defRPr/>
            </a:pPr>
            <a:r>
              <a:rPr lang="en-US" dirty="0" smtClean="0"/>
              <a:t>Anxiety - Anxiety disorders</a:t>
            </a:r>
          </a:p>
          <a:p>
            <a:pPr eaLnBrk="1" hangingPunct="1">
              <a:defRPr/>
            </a:pPr>
            <a:r>
              <a:rPr lang="hr-HR" dirty="0" smtClean="0"/>
              <a:t>Fear of distinct objects</a:t>
            </a:r>
            <a:r>
              <a:rPr lang="en-US" dirty="0" smtClean="0"/>
              <a:t> - Phobias</a:t>
            </a:r>
            <a:endParaRPr lang="hr-H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Psychical</a:t>
            </a:r>
            <a:r>
              <a:rPr lang="hr-HR" dirty="0" smtClean="0"/>
              <a:t> </a:t>
            </a:r>
            <a:r>
              <a:rPr lang="hr-HR" dirty="0" err="1" smtClean="0"/>
              <a:t>component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26011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hr-HR" dirty="0" err="1" smtClean="0"/>
              <a:t>Somatic</a:t>
            </a:r>
            <a:r>
              <a:rPr lang="hr-HR" dirty="0" smtClean="0"/>
              <a:t> </a:t>
            </a:r>
            <a:r>
              <a:rPr lang="hr-HR" dirty="0" err="1" smtClean="0"/>
              <a:t>component</a:t>
            </a:r>
            <a:endParaRPr lang="en-US" dirty="0"/>
          </a:p>
        </p:txBody>
      </p:sp>
      <p:sp>
        <p:nvSpPr>
          <p:cNvPr id="3" name="Content Placeholder 2"/>
          <p:cNvSpPr>
            <a:spLocks noGrp="1"/>
          </p:cNvSpPr>
          <p:nvPr>
            <p:ph idx="1"/>
          </p:nvPr>
        </p:nvSpPr>
        <p:spPr>
          <a:xfrm>
            <a:off x="539552" y="908720"/>
            <a:ext cx="8229600" cy="4525963"/>
          </a:xfrm>
        </p:spPr>
        <p:txBody>
          <a:bodyPr/>
          <a:lstStyle/>
          <a:p>
            <a:r>
              <a:rPr lang="hr-HR" sz="2400" dirty="0"/>
              <a:t>T</a:t>
            </a:r>
            <a:r>
              <a:rPr lang="en-US" sz="2400" dirty="0" err="1" smtClean="0"/>
              <a:t>remor</a:t>
            </a:r>
            <a:endParaRPr lang="en-US" sz="2400" dirty="0" smtClean="0"/>
          </a:p>
          <a:p>
            <a:r>
              <a:rPr lang="en-US" sz="2400" dirty="0" smtClean="0"/>
              <a:t>Dry mouth , paleness around the mouth</a:t>
            </a:r>
          </a:p>
          <a:p>
            <a:r>
              <a:rPr lang="en-US" sz="2400" dirty="0" smtClean="0"/>
              <a:t>Chest pain , palpitations , tachycardia</a:t>
            </a:r>
          </a:p>
          <a:p>
            <a:r>
              <a:rPr lang="en-US" sz="2400" dirty="0" smtClean="0"/>
              <a:t>Muscle tension , numbness or muscle weakness</a:t>
            </a:r>
          </a:p>
          <a:p>
            <a:r>
              <a:rPr lang="en-US" sz="2400" dirty="0" smtClean="0"/>
              <a:t>Tingling, numbness of limbs</a:t>
            </a:r>
          </a:p>
          <a:p>
            <a:r>
              <a:rPr lang="en-US" sz="2400" dirty="0" smtClean="0"/>
              <a:t>Fidgeting , hyperactivity , h</a:t>
            </a:r>
            <a:r>
              <a:rPr lang="hr-HR" sz="2400" dirty="0" err="1" smtClean="0"/>
              <a:t>ypoactivity</a:t>
            </a:r>
            <a:endParaRPr lang="en-US" sz="2400" dirty="0" smtClean="0"/>
          </a:p>
          <a:p>
            <a:r>
              <a:rPr lang="hr-HR" sz="2400" dirty="0" smtClean="0"/>
              <a:t>F</a:t>
            </a:r>
            <a:r>
              <a:rPr lang="en-US" sz="2400" dirty="0" err="1" smtClean="0"/>
              <a:t>requent</a:t>
            </a:r>
            <a:r>
              <a:rPr lang="en-US" sz="2400" dirty="0" smtClean="0"/>
              <a:t> </a:t>
            </a:r>
            <a:r>
              <a:rPr lang="hr-HR" sz="2400" dirty="0" smtClean="0"/>
              <a:t>u</a:t>
            </a:r>
            <a:r>
              <a:rPr lang="en-US" sz="2400" dirty="0" err="1" smtClean="0"/>
              <a:t>rination</a:t>
            </a:r>
            <a:endParaRPr lang="en-US" sz="2400" dirty="0" smtClean="0"/>
          </a:p>
          <a:p>
            <a:r>
              <a:rPr lang="en-US" sz="2400" dirty="0" smtClean="0"/>
              <a:t>Nausea , vomiting , abdominal pain , diarrhea</a:t>
            </a:r>
          </a:p>
          <a:p>
            <a:r>
              <a:rPr lang="en-US" sz="2400" dirty="0" smtClean="0"/>
              <a:t>Tachypnea , shortness of breath , feeling of choking</a:t>
            </a:r>
          </a:p>
          <a:p>
            <a:r>
              <a:rPr lang="hr-HR" sz="2400" dirty="0"/>
              <a:t>D</a:t>
            </a:r>
            <a:r>
              <a:rPr lang="en-US" sz="2400" dirty="0" err="1" smtClean="0"/>
              <a:t>ifficult</a:t>
            </a:r>
            <a:r>
              <a:rPr lang="en-US" sz="2400" dirty="0" smtClean="0"/>
              <a:t> swallowing</a:t>
            </a:r>
          </a:p>
          <a:p>
            <a:r>
              <a:rPr lang="hr-HR" sz="2400" dirty="0"/>
              <a:t>R</a:t>
            </a:r>
            <a:r>
              <a:rPr lang="en-US" sz="2400" dirty="0" err="1" smtClean="0"/>
              <a:t>edness</a:t>
            </a:r>
            <a:endParaRPr lang="en-US" sz="2400" dirty="0" smtClean="0"/>
          </a:p>
          <a:p>
            <a:r>
              <a:rPr lang="hr-HR" sz="2400" dirty="0" err="1"/>
              <a:t>S</a:t>
            </a:r>
            <a:r>
              <a:rPr lang="en-US" sz="2400" dirty="0" smtClean="0"/>
              <a:t>we</a:t>
            </a:r>
            <a:r>
              <a:rPr lang="hr-HR" sz="2400" dirty="0" err="1" smtClean="0"/>
              <a:t>ating</a:t>
            </a:r>
            <a:endParaRPr lang="en-US" sz="2400" dirty="0" smtClean="0"/>
          </a:p>
          <a:p>
            <a:r>
              <a:rPr lang="en-US" sz="2400" dirty="0" smtClean="0"/>
              <a:t>Dizziness, vertigo , headaches</a:t>
            </a:r>
            <a:endParaRPr lang="en-US" sz="2400" dirty="0"/>
          </a:p>
        </p:txBody>
      </p:sp>
    </p:spTree>
    <p:extLst>
      <p:ext uri="{BB962C8B-B14F-4D97-AF65-F5344CB8AC3E}">
        <p14:creationId xmlns:p14="http://schemas.microsoft.com/office/powerpoint/2010/main" val="30156699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defRPr/>
            </a:pPr>
            <a:r>
              <a:rPr lang="en-US" sz="4400" dirty="0" smtClean="0"/>
              <a:t>Anxiety and phobic disorders? 8% (but often unrecognized)</a:t>
            </a:r>
            <a:endParaRPr lang="hr-HR" sz="4400" dirty="0" smtClean="0"/>
          </a:p>
        </p:txBody>
      </p:sp>
      <p:sp>
        <p:nvSpPr>
          <p:cNvPr id="37893" name="Rectangle 3"/>
          <p:cNvSpPr>
            <a:spLocks noGrp="1" noChangeArrowheads="1"/>
          </p:cNvSpPr>
          <p:nvPr>
            <p:ph type="body" idx="1"/>
          </p:nvPr>
        </p:nvSpPr>
        <p:spPr>
          <a:xfrm>
            <a:off x="107504" y="1600200"/>
            <a:ext cx="9036496" cy="5645224"/>
          </a:xfrm>
        </p:spPr>
        <p:txBody>
          <a:bodyPr/>
          <a:lstStyle/>
          <a:p>
            <a:pPr eaLnBrk="1" hangingPunct="1">
              <a:lnSpc>
                <a:spcPct val="90000"/>
              </a:lnSpc>
              <a:defRPr/>
            </a:pPr>
            <a:r>
              <a:rPr lang="en-US" sz="3500" dirty="0" smtClean="0"/>
              <a:t>Generalized Anxiety Disorder</a:t>
            </a:r>
          </a:p>
          <a:p>
            <a:pPr eaLnBrk="1" hangingPunct="1">
              <a:lnSpc>
                <a:spcPct val="90000"/>
              </a:lnSpc>
              <a:defRPr/>
            </a:pPr>
            <a:r>
              <a:rPr lang="hr-HR" sz="3500" dirty="0" smtClean="0"/>
              <a:t>S</a:t>
            </a:r>
            <a:r>
              <a:rPr lang="en-US" sz="3500" dirty="0" err="1" smtClean="0"/>
              <a:t>pecific</a:t>
            </a:r>
            <a:r>
              <a:rPr lang="en-US" sz="3500" dirty="0" smtClean="0"/>
              <a:t> phobias</a:t>
            </a:r>
          </a:p>
          <a:p>
            <a:pPr eaLnBrk="1" hangingPunct="1">
              <a:lnSpc>
                <a:spcPct val="90000"/>
              </a:lnSpc>
              <a:defRPr/>
            </a:pPr>
            <a:r>
              <a:rPr lang="hr-HR" sz="3500" dirty="0" smtClean="0"/>
              <a:t>S</a:t>
            </a:r>
            <a:r>
              <a:rPr lang="en-US" sz="3500" dirty="0" err="1" smtClean="0"/>
              <a:t>ocial</a:t>
            </a:r>
            <a:r>
              <a:rPr lang="en-US" sz="3500" dirty="0" smtClean="0"/>
              <a:t> phobias</a:t>
            </a:r>
          </a:p>
          <a:p>
            <a:pPr eaLnBrk="1" hangingPunct="1">
              <a:lnSpc>
                <a:spcPct val="90000"/>
              </a:lnSpc>
              <a:defRPr/>
            </a:pPr>
            <a:r>
              <a:rPr lang="hr-HR" sz="3500" dirty="0" smtClean="0"/>
              <a:t>S</a:t>
            </a:r>
            <a:r>
              <a:rPr lang="en-US" sz="3500" dirty="0" err="1" smtClean="0"/>
              <a:t>eparation</a:t>
            </a:r>
            <a:r>
              <a:rPr lang="en-US" sz="3500" dirty="0" smtClean="0"/>
              <a:t> anxiety</a:t>
            </a:r>
          </a:p>
          <a:p>
            <a:pPr eaLnBrk="1" hangingPunct="1">
              <a:lnSpc>
                <a:spcPct val="90000"/>
              </a:lnSpc>
              <a:defRPr/>
            </a:pPr>
            <a:r>
              <a:rPr lang="hr-HR" sz="3500" dirty="0" smtClean="0"/>
              <a:t>S</a:t>
            </a:r>
            <a:r>
              <a:rPr lang="en-US" sz="3500" dirty="0" err="1" smtClean="0"/>
              <a:t>chool</a:t>
            </a:r>
            <a:r>
              <a:rPr lang="hr-HR" sz="3500" dirty="0" smtClean="0"/>
              <a:t> anxiety</a:t>
            </a:r>
            <a:endParaRPr lang="en-US" sz="3500" dirty="0" smtClean="0"/>
          </a:p>
          <a:p>
            <a:pPr eaLnBrk="1" hangingPunct="1">
              <a:lnSpc>
                <a:spcPct val="90000"/>
              </a:lnSpc>
              <a:defRPr/>
            </a:pPr>
            <a:r>
              <a:rPr lang="hr-HR" sz="3500" dirty="0" smtClean="0"/>
              <a:t>P</a:t>
            </a:r>
            <a:r>
              <a:rPr lang="en-US" sz="3500" dirty="0" err="1" smtClean="0"/>
              <a:t>anic</a:t>
            </a:r>
            <a:r>
              <a:rPr lang="en-US" sz="3500" dirty="0" smtClean="0"/>
              <a:t> disorder</a:t>
            </a:r>
          </a:p>
          <a:p>
            <a:pPr eaLnBrk="1" hangingPunct="1">
              <a:lnSpc>
                <a:spcPct val="90000"/>
              </a:lnSpc>
              <a:defRPr/>
            </a:pPr>
            <a:r>
              <a:rPr lang="hr-HR" sz="3500" dirty="0" smtClean="0"/>
              <a:t>OCD</a:t>
            </a:r>
          </a:p>
          <a:p>
            <a:pPr eaLnBrk="1" hangingPunct="1">
              <a:lnSpc>
                <a:spcPct val="90000"/>
              </a:lnSpc>
              <a:defRPr/>
            </a:pPr>
            <a:r>
              <a:rPr lang="hr-HR" sz="3500" dirty="0" smtClean="0"/>
              <a:t>PTSD</a:t>
            </a:r>
          </a:p>
          <a:p>
            <a:pPr eaLnBrk="1" hangingPunct="1">
              <a:lnSpc>
                <a:spcPct val="90000"/>
              </a:lnSpc>
              <a:defRPr/>
            </a:pPr>
            <a:r>
              <a:rPr lang="hr-HR" sz="3500" dirty="0" smtClean="0"/>
              <a:t>Agoraphobia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pPr eaLnBrk="1" hangingPunct="1">
              <a:defRPr/>
            </a:pPr>
            <a:r>
              <a:rPr lang="hr-HR" dirty="0" smtClean="0"/>
              <a:t>Depression</a:t>
            </a:r>
          </a:p>
        </p:txBody>
      </p:sp>
      <p:sp>
        <p:nvSpPr>
          <p:cNvPr id="40965" name="Rectangle 3"/>
          <p:cNvSpPr>
            <a:spLocks noGrp="1" noChangeArrowheads="1"/>
          </p:cNvSpPr>
          <p:nvPr>
            <p:ph type="body" idx="1"/>
          </p:nvPr>
        </p:nvSpPr>
        <p:spPr/>
        <p:txBody>
          <a:bodyPr/>
          <a:lstStyle/>
          <a:p>
            <a:pPr eaLnBrk="1" hangingPunct="1">
              <a:defRPr/>
            </a:pPr>
            <a:r>
              <a:rPr lang="hr-HR" dirty="0" smtClean="0"/>
              <a:t>FTT</a:t>
            </a:r>
          </a:p>
          <a:p>
            <a:pPr eaLnBrk="1" hangingPunct="1">
              <a:defRPr/>
            </a:pPr>
            <a:r>
              <a:rPr lang="hr-HR" dirty="0" smtClean="0"/>
              <a:t>Psychotic depresion</a:t>
            </a:r>
          </a:p>
          <a:p>
            <a:pPr eaLnBrk="1" hangingPunct="1">
              <a:defRPr/>
            </a:pPr>
            <a:r>
              <a:rPr lang="hr-HR" dirty="0" smtClean="0"/>
              <a:t>BD</a:t>
            </a:r>
          </a:p>
          <a:p>
            <a:pPr eaLnBrk="1" hangingPunct="1">
              <a:defRPr/>
            </a:pPr>
            <a:r>
              <a:rPr lang="hr-HR" dirty="0" smtClean="0"/>
              <a:t>Suicidality</a:t>
            </a:r>
          </a:p>
          <a:p>
            <a:pPr eaLnBrk="1" hangingPunct="1">
              <a:defRPr/>
            </a:pPr>
            <a:r>
              <a:rPr lang="hr-HR" dirty="0" smtClean="0"/>
              <a:t>Irritability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pPr eaLnBrk="1" hangingPunct="1">
              <a:defRPr/>
            </a:pPr>
            <a:r>
              <a:rPr lang="hr-HR" dirty="0" smtClean="0">
                <a:solidFill>
                  <a:srgbClr val="BCD8E2"/>
                </a:solidFill>
              </a:rPr>
              <a:t>Social </a:t>
            </a:r>
            <a:r>
              <a:rPr lang="hr-HR" dirty="0" smtClean="0">
                <a:solidFill>
                  <a:srgbClr val="BCD8E2"/>
                </a:solidFill>
              </a:rPr>
              <a:t>and</a:t>
            </a:r>
            <a:r>
              <a:rPr lang="hr-HR" dirty="0" smtClean="0">
                <a:solidFill>
                  <a:srgbClr val="BCD8E2"/>
                </a:solidFill>
              </a:rPr>
              <a:t> developmental deficites</a:t>
            </a:r>
            <a:endParaRPr lang="hr-HR" dirty="0" smtClean="0">
              <a:solidFill>
                <a:srgbClr val="BCD8E2"/>
              </a:solidFill>
            </a:endParaRPr>
          </a:p>
        </p:txBody>
      </p:sp>
      <p:sp>
        <p:nvSpPr>
          <p:cNvPr id="41989" name="Rectangle 3"/>
          <p:cNvSpPr>
            <a:spLocks noGrp="1" noChangeArrowheads="1"/>
          </p:cNvSpPr>
          <p:nvPr>
            <p:ph type="body" idx="1"/>
          </p:nvPr>
        </p:nvSpPr>
        <p:spPr/>
        <p:txBody>
          <a:bodyPr/>
          <a:lstStyle/>
          <a:p>
            <a:pPr eaLnBrk="1" hangingPunct="1">
              <a:buFontTx/>
              <a:buNone/>
              <a:defRPr/>
            </a:pPr>
            <a:endParaRPr lang="en-US" smtClean="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defRPr/>
            </a:pPr>
            <a:r>
              <a:rPr lang="en-US" dirty="0"/>
              <a:t>Mental retardation</a:t>
            </a:r>
            <a:br>
              <a:rPr lang="en-US" dirty="0"/>
            </a:br>
            <a:endParaRPr lang="en-US" dirty="0" smtClean="0"/>
          </a:p>
        </p:txBody>
      </p:sp>
      <p:sp>
        <p:nvSpPr>
          <p:cNvPr id="43013" name="Rectangle 3"/>
          <p:cNvSpPr>
            <a:spLocks noGrp="1" noChangeArrowheads="1"/>
          </p:cNvSpPr>
          <p:nvPr>
            <p:ph type="body" idx="1"/>
          </p:nvPr>
        </p:nvSpPr>
        <p:spPr/>
        <p:txBody>
          <a:bodyPr/>
          <a:lstStyle/>
          <a:p>
            <a:pPr eaLnBrk="1" hangingPunct="1">
              <a:defRPr/>
            </a:pPr>
            <a:r>
              <a:rPr lang="hr-HR" dirty="0" err="1" smtClean="0"/>
              <a:t>quantitative</a:t>
            </a:r>
            <a:r>
              <a:rPr lang="hr-HR" dirty="0" smtClean="0"/>
              <a:t> disorder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defRPr/>
            </a:pPr>
            <a:endParaRPr lang="en-US" smtClean="0"/>
          </a:p>
        </p:txBody>
      </p:sp>
      <p:sp>
        <p:nvSpPr>
          <p:cNvPr id="6149" name="Rectangle 3"/>
          <p:cNvSpPr>
            <a:spLocks noGrp="1" noChangeArrowheads="1"/>
          </p:cNvSpPr>
          <p:nvPr>
            <p:ph type="body" idx="1"/>
          </p:nvPr>
        </p:nvSpPr>
        <p:spPr/>
        <p:txBody>
          <a:bodyPr/>
          <a:lstStyle/>
          <a:p>
            <a:pPr eaLnBrk="1" hangingPunct="1">
              <a:defRPr/>
            </a:pPr>
            <a:r>
              <a:rPr lang="en-US" dirty="0" smtClean="0"/>
              <a:t>Up to 18% children shows some kind of psychological/psychiatric </a:t>
            </a:r>
            <a:r>
              <a:rPr lang="hr-HR" dirty="0" smtClean="0"/>
              <a:t>problems</a:t>
            </a:r>
            <a:r>
              <a:rPr lang="en-US" dirty="0" smtClean="0"/>
              <a:t>. </a:t>
            </a:r>
            <a:endParaRPr lang="hr-HR" dirty="0" smtClean="0"/>
          </a:p>
          <a:p>
            <a:pPr eaLnBrk="1" hangingPunct="1">
              <a:defRPr/>
            </a:pPr>
            <a:r>
              <a:rPr lang="hr-HR" dirty="0" smtClean="0"/>
              <a:t>10% need some kind of help </a:t>
            </a:r>
          </a:p>
          <a:p>
            <a:pPr eaLnBrk="1" hangingPunct="1">
              <a:defRPr/>
            </a:pPr>
            <a:r>
              <a:rPr lang="hr-HR" dirty="0" smtClean="0"/>
              <a:t>SD County 11 800</a:t>
            </a: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body" idx="1"/>
          </p:nvPr>
        </p:nvSpPr>
        <p:spPr>
          <a:xfrm>
            <a:off x="457200" y="333375"/>
            <a:ext cx="8229600" cy="5792788"/>
          </a:xfrm>
        </p:spPr>
        <p:txBody>
          <a:bodyPr/>
          <a:lstStyle/>
          <a:p>
            <a:pPr eaLnBrk="1" hangingPunct="1">
              <a:defRPr/>
            </a:pPr>
            <a:r>
              <a:rPr lang="hr-HR" sz="3200" b="1" dirty="0" smtClean="0"/>
              <a:t>F70 Light mental retardation 50 / 55-70</a:t>
            </a:r>
          </a:p>
          <a:p>
            <a:pPr eaLnBrk="1" hangingPunct="1">
              <a:defRPr/>
            </a:pPr>
            <a:endParaRPr lang="hr-HR" sz="3200" b="1" dirty="0" smtClean="0"/>
          </a:p>
          <a:p>
            <a:pPr eaLnBrk="1" hangingPunct="1">
              <a:defRPr/>
            </a:pPr>
            <a:r>
              <a:rPr lang="hr-HR" sz="3200" b="1" dirty="0" smtClean="0"/>
              <a:t>F71 Mild mental retardation 35 / 40-50 / 55</a:t>
            </a:r>
          </a:p>
          <a:p>
            <a:pPr eaLnBrk="1" hangingPunct="1">
              <a:defRPr/>
            </a:pPr>
            <a:endParaRPr lang="hr-HR" sz="3200" b="1" dirty="0" smtClean="0"/>
          </a:p>
          <a:p>
            <a:pPr eaLnBrk="1" hangingPunct="1">
              <a:defRPr/>
            </a:pPr>
            <a:r>
              <a:rPr lang="hr-HR" sz="3200" b="1" dirty="0" smtClean="0"/>
              <a:t>F72 Severe mental retardation 20 / 25-35 / 40</a:t>
            </a:r>
          </a:p>
          <a:p>
            <a:pPr eaLnBrk="1" hangingPunct="1">
              <a:defRPr/>
            </a:pPr>
            <a:endParaRPr lang="hr-HR" sz="3200" b="1" dirty="0" smtClean="0"/>
          </a:p>
          <a:p>
            <a:pPr eaLnBrk="1" hangingPunct="1">
              <a:defRPr/>
            </a:pPr>
            <a:r>
              <a:rPr lang="hr-HR" sz="3200" b="1" dirty="0" smtClean="0"/>
              <a:t>F73 Deep mental retardation &lt;20/25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38"/>
            <a:ext cx="8229600" cy="1071562"/>
          </a:xfrm>
        </p:spPr>
        <p:txBody>
          <a:bodyPr/>
          <a:lstStyle/>
          <a:p>
            <a:pPr>
              <a:defRPr/>
            </a:pPr>
            <a:r>
              <a:rPr lang="en-US" b="1" dirty="0" smtClean="0"/>
              <a:t>Disorders of psychological development</a:t>
            </a:r>
            <a:br>
              <a:rPr lang="en-US" b="1" dirty="0" smtClean="0"/>
            </a:br>
            <a:r>
              <a:rPr lang="en-US" b="1" dirty="0" smtClean="0"/>
              <a:t>(F80-F89)</a:t>
            </a:r>
            <a:br>
              <a:rPr lang="en-US" b="1" dirty="0" smtClean="0"/>
            </a:br>
            <a:endParaRPr lang="hr-HR" dirty="0"/>
          </a:p>
        </p:txBody>
      </p:sp>
      <p:sp>
        <p:nvSpPr>
          <p:cNvPr id="3" name="Content Placeholder 2"/>
          <p:cNvSpPr>
            <a:spLocks noGrp="1"/>
          </p:cNvSpPr>
          <p:nvPr>
            <p:ph idx="1"/>
          </p:nvPr>
        </p:nvSpPr>
        <p:spPr>
          <a:xfrm>
            <a:off x="457200" y="2357438"/>
            <a:ext cx="8229600" cy="3768725"/>
          </a:xfrm>
        </p:spPr>
        <p:txBody>
          <a:bodyPr/>
          <a:lstStyle/>
          <a:p>
            <a:pPr>
              <a:defRPr/>
            </a:pPr>
            <a:endParaRPr lang="hr-H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457200" y="274638"/>
            <a:ext cx="8229600" cy="1426170"/>
          </a:xfrm>
        </p:spPr>
        <p:txBody>
          <a:bodyPr/>
          <a:lstStyle/>
          <a:p>
            <a:pPr eaLnBrk="1" hangingPunct="1">
              <a:defRPr/>
            </a:pPr>
            <a:r>
              <a:rPr lang="en-US" sz="4400" dirty="0" smtClean="0"/>
              <a:t>F 80 Specific developmental disorders of speech and language</a:t>
            </a:r>
            <a:endParaRPr lang="hr-HR" sz="4400" dirty="0" smtClean="0"/>
          </a:p>
        </p:txBody>
      </p:sp>
      <p:sp>
        <p:nvSpPr>
          <p:cNvPr id="45061" name="Rectangle 3"/>
          <p:cNvSpPr>
            <a:spLocks noGrp="1" noChangeArrowheads="1"/>
          </p:cNvSpPr>
          <p:nvPr>
            <p:ph type="body" idx="1"/>
          </p:nvPr>
        </p:nvSpPr>
        <p:spPr/>
        <p:txBody>
          <a:bodyPr/>
          <a:lstStyle/>
          <a:p>
            <a:pPr eaLnBrk="1" hangingPunct="1">
              <a:lnSpc>
                <a:spcPct val="90000"/>
              </a:lnSpc>
              <a:buFontTx/>
              <a:buNone/>
              <a:defRPr/>
            </a:pPr>
            <a:endParaRPr lang="hr-HR" sz="2800" dirty="0" smtClean="0"/>
          </a:p>
          <a:p>
            <a:pPr eaLnBrk="1" hangingPunct="1">
              <a:lnSpc>
                <a:spcPct val="90000"/>
              </a:lnSpc>
              <a:defRPr/>
            </a:pPr>
            <a:r>
              <a:rPr lang="hr-HR" sz="2800" dirty="0" smtClean="0"/>
              <a:t>F80. 0 Specific disorder of articulation of speech</a:t>
            </a:r>
          </a:p>
          <a:p>
            <a:pPr eaLnBrk="1" hangingPunct="1">
              <a:lnSpc>
                <a:spcPct val="90000"/>
              </a:lnSpc>
              <a:defRPr/>
            </a:pPr>
            <a:r>
              <a:rPr lang="hr-HR" sz="2800" dirty="0" smtClean="0"/>
              <a:t>F80. 1 Disruption of linguistic perception</a:t>
            </a:r>
          </a:p>
          <a:p>
            <a:pPr eaLnBrk="1" hangingPunct="1">
              <a:lnSpc>
                <a:spcPct val="90000"/>
              </a:lnSpc>
              <a:defRPr/>
            </a:pPr>
            <a:r>
              <a:rPr lang="hr-HR" sz="2800" dirty="0" smtClean="0"/>
              <a:t>F80. 2 Disruption linguistic expression</a:t>
            </a:r>
          </a:p>
          <a:p>
            <a:pPr eaLnBrk="1" hangingPunct="1">
              <a:lnSpc>
                <a:spcPct val="90000"/>
              </a:lnSpc>
              <a:defRPr/>
            </a:pPr>
            <a:r>
              <a:rPr lang="hr-HR" sz="2800" dirty="0" smtClean="0"/>
              <a:t>F80. 3 Acquired aphasia with epilepsy (Landau - Kleffner syndrome)</a:t>
            </a:r>
          </a:p>
          <a:p>
            <a:pPr eaLnBrk="1" hangingPunct="1">
              <a:lnSpc>
                <a:spcPct val="90000"/>
              </a:lnSpc>
              <a:defRPr/>
            </a:pPr>
            <a:r>
              <a:rPr lang="hr-HR" sz="2800" dirty="0" smtClean="0"/>
              <a:t>F80. 8 Other developmental disorders of speech and language</a:t>
            </a:r>
          </a:p>
          <a:p>
            <a:pPr eaLnBrk="1" hangingPunct="1">
              <a:lnSpc>
                <a:spcPct val="90000"/>
              </a:lnSpc>
              <a:defRPr/>
            </a:pPr>
            <a:r>
              <a:rPr lang="hr-HR" sz="2800" dirty="0" smtClean="0"/>
              <a:t>F80. 9 Developmental disorder of speech and language, unspecified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pPr eaLnBrk="1" hangingPunct="1">
              <a:defRPr/>
            </a:pPr>
            <a:endParaRPr lang="en-US" smtClean="0"/>
          </a:p>
        </p:txBody>
      </p:sp>
      <p:sp>
        <p:nvSpPr>
          <p:cNvPr id="46085" name="Rectangle 3"/>
          <p:cNvSpPr>
            <a:spLocks noGrp="1" noChangeArrowheads="1"/>
          </p:cNvSpPr>
          <p:nvPr>
            <p:ph type="body" idx="1"/>
          </p:nvPr>
        </p:nvSpPr>
        <p:spPr/>
        <p:txBody>
          <a:bodyPr/>
          <a:lstStyle/>
          <a:p>
            <a:pPr>
              <a:defRPr/>
            </a:pPr>
            <a:r>
              <a:rPr lang="en-US" sz="2800" dirty="0" smtClean="0"/>
              <a:t/>
            </a:r>
            <a:br>
              <a:rPr lang="en-US" sz="2800" dirty="0" smtClean="0"/>
            </a:br>
            <a:endParaRPr lang="en-US" sz="2800" dirty="0" smtClean="0"/>
          </a:p>
          <a:p>
            <a:pPr>
              <a:defRPr/>
            </a:pPr>
            <a:r>
              <a:rPr lang="en-US" sz="2800" dirty="0" smtClean="0"/>
              <a:t>F81 Specific developmental disorders of school skills</a:t>
            </a:r>
            <a:br>
              <a:rPr lang="en-US" sz="2800" dirty="0" smtClean="0"/>
            </a:br>
            <a:r>
              <a:rPr lang="en-US" sz="2800" dirty="0" smtClean="0"/>
              <a:t>F81. 0 Specific disorders of reading</a:t>
            </a:r>
            <a:br>
              <a:rPr lang="en-US" sz="2800" dirty="0" smtClean="0"/>
            </a:br>
            <a:r>
              <a:rPr lang="en-US" sz="2800" dirty="0" smtClean="0"/>
              <a:t>F81. 1 Specific disorders spelling</a:t>
            </a:r>
            <a:br>
              <a:rPr lang="en-US" sz="2800" dirty="0" smtClean="0"/>
            </a:br>
            <a:r>
              <a:rPr lang="en-US" sz="2800" dirty="0" smtClean="0"/>
              <a:t>F81. 2 Specific disorder of arithmetical skills</a:t>
            </a:r>
            <a:br>
              <a:rPr lang="en-US" sz="2800" dirty="0" smtClean="0"/>
            </a:br>
            <a:r>
              <a:rPr lang="en-US" sz="2800" dirty="0" smtClean="0"/>
              <a:t>F81. 3 Mixed disorder </a:t>
            </a:r>
            <a:r>
              <a:rPr lang="hr-HR" sz="2800" dirty="0" smtClean="0"/>
              <a:t>of</a:t>
            </a:r>
            <a:r>
              <a:rPr lang="en-US" sz="2800" dirty="0" smtClean="0"/>
              <a:t> school</a:t>
            </a:r>
            <a:r>
              <a:rPr lang="hr-HR" sz="2800" dirty="0" smtClean="0"/>
              <a:t> skills</a:t>
            </a:r>
            <a:endParaRPr lang="en-US" sz="2800" dirty="0" smtClean="0"/>
          </a:p>
          <a:p>
            <a:pPr eaLnBrk="1" hangingPunct="1">
              <a:lnSpc>
                <a:spcPct val="90000"/>
              </a:lnSpc>
              <a:buFontTx/>
              <a:buNone/>
              <a:defRPr/>
            </a:pPr>
            <a:endParaRPr lang="hr-HR" sz="28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slov 1"/>
          <p:cNvSpPr>
            <a:spLocks noGrp="1"/>
          </p:cNvSpPr>
          <p:nvPr>
            <p:ph type="title"/>
          </p:nvPr>
        </p:nvSpPr>
        <p:spPr/>
        <p:txBody>
          <a:bodyPr/>
          <a:lstStyle/>
          <a:p>
            <a:pPr eaLnBrk="1" hangingPunct="1">
              <a:defRPr/>
            </a:pPr>
            <a:r>
              <a:rPr lang="hr-HR" dirty="0" smtClean="0"/>
              <a:t>Qualitative disorders</a:t>
            </a:r>
            <a:endParaRPr lang="en-US" dirty="0" smtClean="0"/>
          </a:p>
        </p:txBody>
      </p:sp>
      <p:sp>
        <p:nvSpPr>
          <p:cNvPr id="47107" name="Rezervirano mjesto sadržaja 2"/>
          <p:cNvSpPr>
            <a:spLocks noGrp="1"/>
          </p:cNvSpPr>
          <p:nvPr>
            <p:ph idx="1"/>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slov 1"/>
          <p:cNvSpPr>
            <a:spLocks noGrp="1"/>
          </p:cNvSpPr>
          <p:nvPr>
            <p:ph type="title"/>
          </p:nvPr>
        </p:nvSpPr>
        <p:spPr/>
        <p:txBody>
          <a:bodyPr/>
          <a:lstStyle/>
          <a:p>
            <a:pPr eaLnBrk="1" hangingPunct="1">
              <a:defRPr/>
            </a:pPr>
            <a:endParaRPr lang="sr-Latn-CS" smtClean="0"/>
          </a:p>
        </p:txBody>
      </p:sp>
      <p:pic>
        <p:nvPicPr>
          <p:cNvPr id="48131" name="Picture 2"/>
          <p:cNvPicPr>
            <a:picLocks noGrp="1" noChangeAspect="1" noChangeArrowheads="1"/>
          </p:cNvPicPr>
          <p:nvPr>
            <p:ph idx="1"/>
          </p:nvPr>
        </p:nvPicPr>
        <p:blipFill>
          <a:blip r:embed="rId2"/>
          <a:srcRect/>
          <a:stretch>
            <a:fillRect/>
          </a:stretch>
        </p:blipFill>
        <p:spPr>
          <a:xfrm>
            <a:off x="-5797550" y="-1179513"/>
            <a:ext cx="8137525" cy="3968751"/>
          </a:xfr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slov 1"/>
          <p:cNvSpPr>
            <a:spLocks noGrp="1"/>
          </p:cNvSpPr>
          <p:nvPr>
            <p:ph type="title"/>
          </p:nvPr>
        </p:nvSpPr>
        <p:spPr/>
        <p:txBody>
          <a:bodyPr/>
          <a:lstStyle/>
          <a:p>
            <a:pPr eaLnBrk="1" hangingPunct="1">
              <a:defRPr/>
            </a:pPr>
            <a:endParaRPr lang="sr-Latn-CS" smtClean="0"/>
          </a:p>
        </p:txBody>
      </p:sp>
      <p:pic>
        <p:nvPicPr>
          <p:cNvPr id="49155" name="Picture 2"/>
          <p:cNvPicPr>
            <a:picLocks noGrp="1" noChangeAspect="1" noChangeArrowheads="1"/>
          </p:cNvPicPr>
          <p:nvPr>
            <p:ph idx="1"/>
          </p:nvPr>
        </p:nvPicPr>
        <p:blipFill>
          <a:blip r:embed="rId2"/>
          <a:srcRect/>
          <a:stretch>
            <a:fillRect/>
          </a:stretch>
        </p:blipFill>
        <p:spPr>
          <a:xfrm>
            <a:off x="5075238" y="-1179513"/>
            <a:ext cx="8137525" cy="3968751"/>
          </a:xfr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slov 1"/>
          <p:cNvSpPr>
            <a:spLocks noGrp="1"/>
          </p:cNvSpPr>
          <p:nvPr>
            <p:ph type="title"/>
          </p:nvPr>
        </p:nvSpPr>
        <p:spPr/>
        <p:txBody>
          <a:bodyPr/>
          <a:lstStyle/>
          <a:p>
            <a:pPr eaLnBrk="1" hangingPunct="1">
              <a:defRPr/>
            </a:pPr>
            <a:endParaRPr lang="sr-Latn-CS" smtClean="0"/>
          </a:p>
        </p:txBody>
      </p:sp>
      <p:pic>
        <p:nvPicPr>
          <p:cNvPr id="50179" name="Picture 2"/>
          <p:cNvPicPr>
            <a:picLocks noGrp="1" noChangeAspect="1" noChangeArrowheads="1"/>
          </p:cNvPicPr>
          <p:nvPr>
            <p:ph idx="1"/>
          </p:nvPr>
        </p:nvPicPr>
        <p:blipFill>
          <a:blip r:embed="rId2"/>
          <a:srcRect/>
          <a:stretch>
            <a:fillRect/>
          </a:stretch>
        </p:blipFill>
        <p:spPr>
          <a:xfrm>
            <a:off x="684213" y="1484313"/>
            <a:ext cx="8135937" cy="3968750"/>
          </a:xfr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pPr eaLnBrk="1" hangingPunct="1">
              <a:defRPr/>
            </a:pPr>
            <a:r>
              <a:rPr lang="hr-HR" sz="4400" dirty="0" smtClean="0"/>
              <a:t>F 84 Pervasive developmental disorders</a:t>
            </a:r>
          </a:p>
        </p:txBody>
      </p:sp>
      <p:sp>
        <p:nvSpPr>
          <p:cNvPr id="51205" name="Rectangle 3"/>
          <p:cNvSpPr>
            <a:spLocks noGrp="1" noChangeArrowheads="1"/>
          </p:cNvSpPr>
          <p:nvPr>
            <p:ph type="body" idx="1"/>
          </p:nvPr>
        </p:nvSpPr>
        <p:spPr/>
        <p:txBody>
          <a:bodyPr/>
          <a:lstStyle/>
          <a:p>
            <a:pPr eaLnBrk="1" hangingPunct="1">
              <a:defRPr/>
            </a:pPr>
            <a:r>
              <a:rPr lang="en-US" dirty="0" smtClean="0"/>
              <a:t>Group of disorders characterized by persistent, serious disorder of reciprocal social interaction, communication, and the presence of stereotyped interests, behavior and activity.</a:t>
            </a:r>
            <a:endParaRPr lang="hr-HR"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defRPr/>
            </a:pPr>
            <a:r>
              <a:rPr lang="hr-HR" sz="4400" dirty="0" smtClean="0"/>
              <a:t>F 84 Pervasive developmental disorders</a:t>
            </a:r>
          </a:p>
        </p:txBody>
      </p:sp>
      <p:sp>
        <p:nvSpPr>
          <p:cNvPr id="52229" name="Rectangle 3"/>
          <p:cNvSpPr>
            <a:spLocks noGrp="1" noChangeArrowheads="1"/>
          </p:cNvSpPr>
          <p:nvPr>
            <p:ph type="body" idx="1"/>
          </p:nvPr>
        </p:nvSpPr>
        <p:spPr/>
        <p:txBody>
          <a:bodyPr/>
          <a:lstStyle/>
          <a:p>
            <a:pPr eaLnBrk="1" hangingPunct="1">
              <a:lnSpc>
                <a:spcPct val="90000"/>
              </a:lnSpc>
              <a:buFontTx/>
              <a:buNone/>
              <a:defRPr/>
            </a:pPr>
            <a:endParaRPr lang="hr-HR" sz="2800" dirty="0" smtClean="0"/>
          </a:p>
          <a:p>
            <a:pPr eaLnBrk="1" hangingPunct="1">
              <a:lnSpc>
                <a:spcPct val="90000"/>
              </a:lnSpc>
              <a:defRPr/>
            </a:pPr>
            <a:r>
              <a:rPr lang="hr-HR" sz="2800" dirty="0" smtClean="0"/>
              <a:t>F84. 0 Autism in children</a:t>
            </a:r>
          </a:p>
          <a:p>
            <a:pPr eaLnBrk="1" hangingPunct="1">
              <a:lnSpc>
                <a:spcPct val="90000"/>
              </a:lnSpc>
              <a:defRPr/>
            </a:pPr>
            <a:r>
              <a:rPr lang="hr-HR" sz="2800" dirty="0" smtClean="0"/>
              <a:t>F84. 1 Atypical Autism</a:t>
            </a:r>
          </a:p>
          <a:p>
            <a:pPr eaLnBrk="1" hangingPunct="1">
              <a:lnSpc>
                <a:spcPct val="90000"/>
              </a:lnSpc>
              <a:defRPr/>
            </a:pPr>
            <a:r>
              <a:rPr lang="hr-HR" sz="2800" dirty="0" smtClean="0"/>
              <a:t>F84. 2 Rett syndrome</a:t>
            </a:r>
          </a:p>
          <a:p>
            <a:pPr eaLnBrk="1" hangingPunct="1">
              <a:lnSpc>
                <a:spcPct val="90000"/>
              </a:lnSpc>
              <a:defRPr/>
            </a:pPr>
            <a:r>
              <a:rPr lang="hr-HR" sz="2800" dirty="0" smtClean="0"/>
              <a:t>F84. 3 Other disintegrative disorder of childhood</a:t>
            </a:r>
          </a:p>
          <a:p>
            <a:pPr eaLnBrk="1" hangingPunct="1">
              <a:lnSpc>
                <a:spcPct val="90000"/>
              </a:lnSpc>
              <a:defRPr/>
            </a:pPr>
            <a:r>
              <a:rPr lang="hr-HR" sz="2800" dirty="0" smtClean="0"/>
              <a:t>F84. 4 Hyperactive disorder associated with mental retardation and stereotyped movements</a:t>
            </a:r>
          </a:p>
          <a:p>
            <a:pPr eaLnBrk="1" hangingPunct="1">
              <a:lnSpc>
                <a:spcPct val="90000"/>
              </a:lnSpc>
              <a:defRPr/>
            </a:pPr>
            <a:r>
              <a:rPr lang="hr-HR" sz="2800" dirty="0" smtClean="0"/>
              <a:t>F85. 5 Asperger's Syndrome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defRPr/>
            </a:pPr>
            <a:r>
              <a:rPr lang="hr-HR" dirty="0" smtClean="0"/>
              <a:t>Social changes</a:t>
            </a:r>
            <a:endParaRPr lang="en-US" dirty="0" smtClean="0"/>
          </a:p>
        </p:txBody>
      </p:sp>
      <p:sp>
        <p:nvSpPr>
          <p:cNvPr id="7173" name="Rectangle 3"/>
          <p:cNvSpPr>
            <a:spLocks noGrp="1" noChangeArrowheads="1"/>
          </p:cNvSpPr>
          <p:nvPr>
            <p:ph type="body" idx="1"/>
          </p:nvPr>
        </p:nvSpPr>
        <p:spPr>
          <a:xfrm>
            <a:off x="457200" y="1214438"/>
            <a:ext cx="8229600" cy="4911725"/>
          </a:xfrm>
        </p:spPr>
        <p:txBody>
          <a:bodyPr/>
          <a:lstStyle/>
          <a:p>
            <a:pPr eaLnBrk="1" hangingPunct="1">
              <a:lnSpc>
                <a:spcPct val="90000"/>
              </a:lnSpc>
              <a:defRPr/>
            </a:pPr>
            <a:r>
              <a:rPr lang="hr-HR" sz="3200" dirty="0" smtClean="0"/>
              <a:t>Global</a:t>
            </a:r>
          </a:p>
          <a:p>
            <a:pPr eaLnBrk="1" hangingPunct="1">
              <a:lnSpc>
                <a:spcPct val="90000"/>
              </a:lnSpc>
              <a:defRPr/>
            </a:pPr>
            <a:r>
              <a:rPr lang="hr-HR" sz="3200" dirty="0" smtClean="0"/>
              <a:t>Local</a:t>
            </a:r>
          </a:p>
          <a:p>
            <a:pPr eaLnBrk="1" hangingPunct="1">
              <a:lnSpc>
                <a:spcPct val="90000"/>
              </a:lnSpc>
              <a:defRPr/>
            </a:pPr>
            <a:r>
              <a:rPr lang="en-US" sz="3200" dirty="0" smtClean="0"/>
              <a:t>The disintegration of traditional social structures (two-generation families, single-parent families)</a:t>
            </a:r>
            <a:endParaRPr lang="hr-HR" sz="3200" dirty="0" smtClean="0"/>
          </a:p>
          <a:p>
            <a:pPr eaLnBrk="1" hangingPunct="1">
              <a:lnSpc>
                <a:spcPct val="90000"/>
              </a:lnSpc>
              <a:defRPr/>
            </a:pPr>
            <a:r>
              <a:rPr lang="en-US" sz="3200" dirty="0" smtClean="0"/>
              <a:t>The new scale</a:t>
            </a:r>
            <a:r>
              <a:rPr lang="hr-HR" sz="3200" dirty="0" smtClean="0"/>
              <a:t>s</a:t>
            </a:r>
            <a:r>
              <a:rPr lang="en-US" sz="3200" dirty="0" smtClean="0"/>
              <a:t> of values</a:t>
            </a:r>
            <a:endParaRPr lang="hr-HR" sz="3200" dirty="0" smtClean="0"/>
          </a:p>
          <a:p>
            <a:pPr eaLnBrk="1" hangingPunct="1">
              <a:lnSpc>
                <a:spcPct val="90000"/>
              </a:lnSpc>
              <a:defRPr/>
            </a:pPr>
            <a:r>
              <a:rPr lang="en-US" sz="3200" dirty="0" smtClean="0"/>
              <a:t>Faster, better, </a:t>
            </a:r>
            <a:r>
              <a:rPr lang="hr-HR" sz="3200" dirty="0" smtClean="0"/>
              <a:t>easier </a:t>
            </a:r>
            <a:r>
              <a:rPr lang="en-US" sz="3200" dirty="0" smtClean="0"/>
              <a:t>more beautiful, more measured in $, €, £</a:t>
            </a:r>
            <a:endParaRPr lang="hr-HR" sz="3200" dirty="0" smtClean="0"/>
          </a:p>
          <a:p>
            <a:pPr eaLnBrk="1" hangingPunct="1">
              <a:lnSpc>
                <a:spcPct val="90000"/>
              </a:lnSpc>
              <a:defRPr/>
            </a:pPr>
            <a:r>
              <a:rPr lang="en-US" sz="3200" dirty="0" smtClean="0"/>
              <a:t>A huge amount of information of questionable value</a:t>
            </a:r>
            <a:endParaRPr lang="hr-HR" sz="3200" dirty="0" smtClean="0"/>
          </a:p>
          <a:p>
            <a:pPr eaLnBrk="1" hangingPunct="1">
              <a:lnSpc>
                <a:spcPct val="90000"/>
              </a:lnSpc>
              <a:buFontTx/>
              <a:buNone/>
              <a:defRPr/>
            </a:pPr>
            <a:endParaRPr lang="en-US" sz="3200" dirty="0" smtClean="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036496" cy="5937523"/>
          </a:xfrm>
        </p:spPr>
        <p:txBody>
          <a:bodyPr/>
          <a:lstStyle/>
          <a:p>
            <a:r>
              <a:rPr lang="hr-HR" dirty="0" err="1" smtClean="0">
                <a:hlinkClick r:id="rId2"/>
              </a:rPr>
              <a:t>tomislav.franic</a:t>
            </a:r>
            <a:r>
              <a:rPr lang="hr-HR" dirty="0" smtClean="0">
                <a:hlinkClick r:id="rId2"/>
              </a:rPr>
              <a:t>@</a:t>
            </a:r>
            <a:r>
              <a:rPr lang="hr-HR" dirty="0" err="1" smtClean="0">
                <a:hlinkClick r:id="rId2"/>
              </a:rPr>
              <a:t>mefst.hr</a:t>
            </a:r>
            <a:endParaRPr lang="hr-HR" dirty="0" smtClean="0"/>
          </a:p>
          <a:p>
            <a:r>
              <a:rPr lang="da-DK" dirty="0"/>
              <a:t>CV at </a:t>
            </a:r>
            <a:r>
              <a:rPr lang="da-DK" dirty="0">
                <a:hlinkClick r:id="rId3"/>
              </a:rPr>
              <a:t>https://www.mediafire.com/?</a:t>
            </a:r>
            <a:r>
              <a:rPr lang="da-DK" dirty="0" smtClean="0">
                <a:hlinkClick r:id="rId3"/>
              </a:rPr>
              <a:t>l2rbaqowua3b3cb</a:t>
            </a:r>
            <a:r>
              <a:rPr lang="hr-HR" dirty="0" smtClean="0"/>
              <a:t> </a:t>
            </a:r>
          </a:p>
          <a:p>
            <a:r>
              <a:rPr lang="en-US" dirty="0">
                <a:hlinkClick r:id="rId4"/>
              </a:rPr>
              <a:t>http://</a:t>
            </a:r>
            <a:r>
              <a:rPr lang="en-US" dirty="0" smtClean="0">
                <a:hlinkClick r:id="rId4"/>
              </a:rPr>
              <a:t>www.milestone</a:t>
            </a:r>
            <a:r>
              <a:rPr lang="hr-HR" dirty="0" smtClean="0">
                <a:hlinkClick r:id="rId4"/>
              </a:rPr>
              <a:t>-</a:t>
            </a:r>
            <a:r>
              <a:rPr lang="en-US" dirty="0" smtClean="0">
                <a:hlinkClick r:id="rId4"/>
              </a:rPr>
              <a:t>transitionstudy.eu</a:t>
            </a:r>
            <a:r>
              <a:rPr lang="hr-HR" dirty="0" smtClean="0"/>
              <a:t> </a:t>
            </a:r>
            <a:r>
              <a:rPr lang="en-US" dirty="0" smtClean="0"/>
              <a:t> </a:t>
            </a:r>
            <a:endParaRPr lang="hr-HR" dirty="0" smtClean="0"/>
          </a:p>
          <a:p>
            <a:endParaRPr lang="hr-HR" dirty="0"/>
          </a:p>
          <a:p>
            <a:pPr marL="0" indent="0">
              <a:buNone/>
            </a:pPr>
            <a:endParaRPr lang="en-US" dirty="0"/>
          </a:p>
          <a:p>
            <a:r>
              <a:rPr lang="en-US" dirty="0" smtClean="0">
                <a:hlinkClick r:id="rId5"/>
              </a:rPr>
              <a:t>www.icmhsg.org</a:t>
            </a:r>
            <a:r>
              <a:rPr lang="hr-HR" dirty="0" smtClean="0"/>
              <a:t> </a:t>
            </a:r>
            <a:endParaRPr lang="en-US"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3429000"/>
            <a:ext cx="23431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53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597352"/>
          </a:xfrm>
        </p:spPr>
      </p:pic>
    </p:spTree>
    <p:extLst>
      <p:ext uri="{BB962C8B-B14F-4D97-AF65-F5344CB8AC3E}">
        <p14:creationId xmlns:p14="http://schemas.microsoft.com/office/powerpoint/2010/main" val="162684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p:cNvSpPr>
          <p:nvPr>
            <p:ph type="title"/>
          </p:nvPr>
        </p:nvSpPr>
        <p:spPr/>
        <p:txBody>
          <a:bodyPr/>
          <a:lstStyle/>
          <a:p>
            <a:pPr eaLnBrk="1" hangingPunct="1">
              <a:defRPr/>
            </a:pPr>
            <a:r>
              <a:rPr lang="en-US" dirty="0" smtClean="0"/>
              <a:t>Developmental</a:t>
            </a:r>
            <a:r>
              <a:rPr lang="hr-HR" dirty="0" smtClean="0"/>
              <a:t> </a:t>
            </a:r>
            <a:r>
              <a:rPr lang="hr-HR" dirty="0" err="1" smtClean="0"/>
              <a:t>psychopatology</a:t>
            </a:r>
            <a:endParaRPr lang="en-US" dirty="0" smtClean="0"/>
          </a:p>
        </p:txBody>
      </p:sp>
      <p:sp>
        <p:nvSpPr>
          <p:cNvPr id="9219" name="Rezervirano mjesto sadržaja 2"/>
          <p:cNvSpPr>
            <a:spLocks noGrp="1"/>
          </p:cNvSpPr>
          <p:nvPr>
            <p:ph idx="1"/>
          </p:nvPr>
        </p:nvSpPr>
        <p:spPr/>
        <p:txBody>
          <a:bodyPr/>
          <a:lstStyle/>
          <a:p>
            <a:pPr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179388" y="404664"/>
            <a:ext cx="7726362" cy="5605611"/>
          </a:xfrm>
        </p:spPr>
        <p:txBody>
          <a:bodyPr lIns="90488" tIns="44450" rIns="90488" bIns="44450"/>
          <a:lstStyle/>
          <a:p>
            <a:pPr eaLnBrk="1" hangingPunct="1">
              <a:lnSpc>
                <a:spcPct val="90000"/>
              </a:lnSpc>
              <a:defRPr/>
            </a:pPr>
            <a:r>
              <a:rPr lang="en-US" dirty="0" smtClean="0"/>
              <a:t>Children are in the process of development and is needed to </a:t>
            </a:r>
            <a:r>
              <a:rPr lang="hr-HR" dirty="0" smtClean="0"/>
              <a:t>distinct</a:t>
            </a:r>
            <a:r>
              <a:rPr lang="en-US" dirty="0" smtClean="0"/>
              <a:t> the </a:t>
            </a:r>
            <a:r>
              <a:rPr lang="hr-HR" dirty="0" smtClean="0"/>
              <a:t>mental </a:t>
            </a:r>
            <a:r>
              <a:rPr lang="en-US" dirty="0" smtClean="0"/>
              <a:t>problems </a:t>
            </a:r>
            <a:r>
              <a:rPr lang="hr-HR" dirty="0" smtClean="0"/>
              <a:t>from </a:t>
            </a:r>
            <a:r>
              <a:rPr lang="en-US" dirty="0" smtClean="0"/>
              <a:t>maturation</a:t>
            </a:r>
            <a:r>
              <a:rPr lang="hr-HR" dirty="0" smtClean="0"/>
              <a:t>al proceses</a:t>
            </a:r>
            <a:r>
              <a:rPr lang="en-US" dirty="0" smtClean="0"/>
              <a:t>.</a:t>
            </a:r>
          </a:p>
          <a:p>
            <a:pPr eaLnBrk="1" hangingPunct="1">
              <a:lnSpc>
                <a:spcPct val="90000"/>
              </a:lnSpc>
              <a:defRPr/>
            </a:pPr>
            <a:r>
              <a:rPr lang="en-US" dirty="0" smtClean="0"/>
              <a:t>Disturbances do not have the same intensity as in adults</a:t>
            </a:r>
          </a:p>
          <a:p>
            <a:pPr eaLnBrk="1" hangingPunct="1">
              <a:lnSpc>
                <a:spcPct val="90000"/>
              </a:lnSpc>
              <a:defRPr/>
            </a:pPr>
            <a:r>
              <a:rPr lang="en-US" dirty="0" smtClean="0"/>
              <a:t>Children in some situations </a:t>
            </a:r>
            <a:r>
              <a:rPr lang="hr-HR" dirty="0" smtClean="0"/>
              <a:t>are </a:t>
            </a:r>
            <a:r>
              <a:rPr lang="en-US" dirty="0" smtClean="0"/>
              <a:t>more </a:t>
            </a:r>
            <a:r>
              <a:rPr lang="hr-HR" dirty="0" smtClean="0"/>
              <a:t>vulnerable</a:t>
            </a:r>
            <a:r>
              <a:rPr lang="en-US" dirty="0" smtClean="0"/>
              <a:t> and yet in some situations more easily recover</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defRPr/>
            </a:pPr>
            <a:endParaRPr lang="en-US" smtClean="0"/>
          </a:p>
        </p:txBody>
      </p:sp>
      <p:sp>
        <p:nvSpPr>
          <p:cNvPr id="11269" name="Rectangle 3"/>
          <p:cNvSpPr>
            <a:spLocks noGrp="1" noChangeArrowheads="1"/>
          </p:cNvSpPr>
          <p:nvPr>
            <p:ph type="body" idx="1"/>
          </p:nvPr>
        </p:nvSpPr>
        <p:spPr/>
        <p:txBody>
          <a:bodyPr/>
          <a:lstStyle/>
          <a:p>
            <a:pPr eaLnBrk="1" hangingPunct="1">
              <a:buFontTx/>
              <a:buNone/>
              <a:defRPr/>
            </a:pPr>
            <a:r>
              <a:rPr lang="hr-HR" dirty="0" smtClean="0"/>
              <a:t>		 Normal vs. abnormal?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ch10">
  <a:themeElements>
    <a:clrScheme name="Beach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ach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ch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ach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ach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ach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ach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ach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ach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ach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ach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ach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ach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ach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Beach 10</Template>
  <TotalTime>942</TotalTime>
  <Words>1403</Words>
  <Application>Microsoft Office PowerPoint</Application>
  <PresentationFormat>On-screen Show (4:3)</PresentationFormat>
  <Paragraphs>210</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Beach10</vt:lpstr>
      <vt:lpstr>Child &amp; Adolescent Psyhiatry</vt:lpstr>
      <vt:lpstr>Childhood – the period of protection, peace and happines? </vt:lpstr>
      <vt:lpstr>Or something else?</vt:lpstr>
      <vt:lpstr>PowerPoint Presentation</vt:lpstr>
      <vt:lpstr>Social changes</vt:lpstr>
      <vt:lpstr>PowerPoint Presentation</vt:lpstr>
      <vt:lpstr>Developmental psychopatology</vt:lpstr>
      <vt:lpstr>PowerPoint Presentation</vt:lpstr>
      <vt:lpstr>PowerPoint Presentation</vt:lpstr>
      <vt:lpstr>PowerPoint Presentation</vt:lpstr>
      <vt:lpstr>PowerPoint Presentation</vt:lpstr>
      <vt:lpstr>PowerPoint Presentation</vt:lpstr>
      <vt:lpstr>PowerPoint Presentation</vt:lpstr>
      <vt:lpstr>Diagnosing</vt:lpstr>
      <vt:lpstr>PowerPoint Presentation</vt:lpstr>
      <vt:lpstr>Narrow repertoire of expression</vt:lpstr>
      <vt:lpstr>PowerPoint Presentation</vt:lpstr>
      <vt:lpstr>Externalising disorders</vt:lpstr>
      <vt:lpstr>F 90 ADHD</vt:lpstr>
      <vt:lpstr>A. Either (1) or (2):</vt:lpstr>
      <vt:lpstr>PowerPoint Presentation</vt:lpstr>
      <vt:lpstr>PowerPoint Presentation</vt:lpstr>
      <vt:lpstr>PowerPoint Presentation</vt:lpstr>
      <vt:lpstr>PowerPoint Presentation</vt:lpstr>
      <vt:lpstr>PowerPoint Presentation</vt:lpstr>
      <vt:lpstr>Outcome</vt:lpstr>
      <vt:lpstr>PowerPoint Presentation</vt:lpstr>
      <vt:lpstr>Treatment </vt:lpstr>
      <vt:lpstr>PowerPoint Presentation</vt:lpstr>
      <vt:lpstr>PowerPoint Presentation</vt:lpstr>
      <vt:lpstr>Internalising disorders</vt:lpstr>
      <vt:lpstr>Anxiety</vt:lpstr>
      <vt:lpstr>PowerPoint Presentation</vt:lpstr>
      <vt:lpstr>Psychical component</vt:lpstr>
      <vt:lpstr>Somatic component</vt:lpstr>
      <vt:lpstr>Anxiety and phobic disorders? 8% (but often unrecognized)</vt:lpstr>
      <vt:lpstr>Depression</vt:lpstr>
      <vt:lpstr>Social and developmental deficites</vt:lpstr>
      <vt:lpstr>Mental retardation </vt:lpstr>
      <vt:lpstr>PowerPoint Presentation</vt:lpstr>
      <vt:lpstr>Disorders of psychological development (F80-F89) </vt:lpstr>
      <vt:lpstr>F 80 Specific developmental disorders of speech and language</vt:lpstr>
      <vt:lpstr>PowerPoint Presentation</vt:lpstr>
      <vt:lpstr>Qualitative disorders</vt:lpstr>
      <vt:lpstr>PowerPoint Presentation</vt:lpstr>
      <vt:lpstr>PowerPoint Presentation</vt:lpstr>
      <vt:lpstr>PowerPoint Presentation</vt:lpstr>
      <vt:lpstr>F 84 Pervasive developmental disorders</vt:lpstr>
      <vt:lpstr>F 84 Pervasive developmental disorders</vt:lpstr>
      <vt:lpstr>PowerPoint Presentation</vt:lpstr>
    </vt:vector>
  </TitlesOfParts>
  <Company>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Tomislav</dc:creator>
  <cp:lastModifiedBy>Tomislav Franic</cp:lastModifiedBy>
  <cp:revision>52</cp:revision>
  <dcterms:created xsi:type="dcterms:W3CDTF">2006-11-28T17:23:03Z</dcterms:created>
  <dcterms:modified xsi:type="dcterms:W3CDTF">2016-01-10T15:26:38Z</dcterms:modified>
</cp:coreProperties>
</file>