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16"/>
  </p:notesMasterIdLst>
  <p:handoutMasterIdLst>
    <p:handoutMasterId r:id="rId17"/>
  </p:handoutMasterIdLst>
  <p:sldIdLst>
    <p:sldId id="279" r:id="rId2"/>
    <p:sldId id="276" r:id="rId3"/>
    <p:sldId id="275" r:id="rId4"/>
    <p:sldId id="319" r:id="rId5"/>
    <p:sldId id="293" r:id="rId6"/>
    <p:sldId id="318" r:id="rId7"/>
    <p:sldId id="277" r:id="rId8"/>
    <p:sldId id="259" r:id="rId9"/>
    <p:sldId id="271" r:id="rId10"/>
    <p:sldId id="296" r:id="rId11"/>
    <p:sldId id="311" r:id="rId12"/>
    <p:sldId id="281" r:id="rId13"/>
    <p:sldId id="316" r:id="rId14"/>
    <p:sldId id="31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0" autoAdjust="0"/>
    <p:restoredTop sz="95407" autoAdjust="0"/>
  </p:normalViewPr>
  <p:slideViewPr>
    <p:cSldViewPr>
      <p:cViewPr varScale="1">
        <p:scale>
          <a:sx n="82" d="100"/>
          <a:sy n="82" d="100"/>
        </p:scale>
        <p:origin x="1339" y="6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ED00C-65EE-45E4-8CCC-F2E58797D878}" type="datetimeFigureOut">
              <a:rPr lang="nl-NL" smtClean="0"/>
              <a:pPr/>
              <a:t>22-1-2023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964AA-A591-4D8F-911C-C7C5122CCD6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5603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31FA7-BFF4-4E60-83D2-C3B7727F68FE}" type="datetimeFigureOut">
              <a:rPr lang="nl-NL" smtClean="0"/>
              <a:pPr/>
              <a:t>22-1-2023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52397-B24C-4694-8EC8-8F7C5C86CA2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598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Elvis </a:t>
            </a:r>
            <a:r>
              <a:rPr lang="nl-NL" dirty="0" err="1"/>
              <a:t>Mistery</a:t>
            </a:r>
            <a:r>
              <a:rPr lang="nl-NL" dirty="0"/>
              <a:t> Train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52397-B24C-4694-8EC8-8F7C5C86CA2C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4114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Kan ik hem ook in de rechterhand</a:t>
            </a:r>
            <a:r>
              <a:rPr lang="nl-NL" baseline="0" dirty="0"/>
              <a:t> </a:t>
            </a:r>
            <a:r>
              <a:rPr lang="nl-NL" dirty="0"/>
              <a:t>hand vasthouden.</a:t>
            </a:r>
          </a:p>
          <a:p>
            <a:r>
              <a:rPr lang="nl-NL" dirty="0"/>
              <a:t>Ja toch als ik hem omdraai en dan in de </a:t>
            </a:r>
            <a:r>
              <a:rPr lang="nl-NL" dirty="0" err="1"/>
              <a:t>rechthand</a:t>
            </a:r>
            <a:r>
              <a:rPr lang="nl-NL" dirty="0"/>
              <a:t>.</a:t>
            </a:r>
          </a:p>
          <a:p>
            <a:r>
              <a:rPr lang="nl-NL" dirty="0"/>
              <a:t>Opmerking</a:t>
            </a:r>
            <a:r>
              <a:rPr lang="nl-NL" baseline="0" dirty="0"/>
              <a:t> die ik had kunnen maken is: de meest flexibele persoon beheerst het systeem.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52397-B24C-4694-8EC8-8F7C5C86CA2C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4055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Hiermee beginnen, of kleine intro met stoomtrein.</a:t>
            </a:r>
          </a:p>
          <a:p>
            <a:r>
              <a:rPr lang="nl-NL"/>
              <a:t>Upchuncken</a:t>
            </a:r>
            <a:r>
              <a:rPr lang="nl-NL" dirty="0"/>
              <a:t> </a:t>
            </a:r>
            <a:r>
              <a:rPr lang="nl-NL" dirty="0" err="1"/>
              <a:t>downchunken</a:t>
            </a:r>
            <a:r>
              <a:rPr lang="nl-NL" dirty="0"/>
              <a:t> van specifiek naar meerder noten.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52397-B24C-4694-8EC8-8F7C5C86CA2C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914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EEFC-A9CC-40D9-BBB6-D192E09CA5E1}" type="datetimeFigureOut">
              <a:rPr lang="nl-NL" smtClean="0"/>
              <a:pPr/>
              <a:t>22-1-2023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A182-5995-49D5-BD3F-346CCBE55FF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1767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EEFC-A9CC-40D9-BBB6-D192E09CA5E1}" type="datetimeFigureOut">
              <a:rPr lang="nl-NL" smtClean="0"/>
              <a:pPr/>
              <a:t>22-1-2023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A182-5995-49D5-BD3F-346CCBE55FF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95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EEFC-A9CC-40D9-BBB6-D192E09CA5E1}" type="datetimeFigureOut">
              <a:rPr lang="nl-NL" smtClean="0"/>
              <a:pPr/>
              <a:t>22-1-2023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A182-5995-49D5-BD3F-346CCBE55FF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0281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EEFC-A9CC-40D9-BBB6-D192E09CA5E1}" type="datetimeFigureOut">
              <a:rPr lang="nl-NL" smtClean="0"/>
              <a:pPr/>
              <a:t>22-1-2023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A182-5995-49D5-BD3F-346CCBE55FF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0498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EEFC-A9CC-40D9-BBB6-D192E09CA5E1}" type="datetimeFigureOut">
              <a:rPr lang="nl-NL" smtClean="0"/>
              <a:pPr/>
              <a:t>22-1-2023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A182-5995-49D5-BD3F-346CCBE55FF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7612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EEFC-A9CC-40D9-BBB6-D192E09CA5E1}" type="datetimeFigureOut">
              <a:rPr lang="nl-NL" smtClean="0"/>
              <a:pPr/>
              <a:t>22-1-2023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A182-5995-49D5-BD3F-346CCBE55FF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6495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EEFC-A9CC-40D9-BBB6-D192E09CA5E1}" type="datetimeFigureOut">
              <a:rPr lang="nl-NL" smtClean="0"/>
              <a:pPr/>
              <a:t>22-1-2023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A182-5995-49D5-BD3F-346CCBE55FF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4278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EEFC-A9CC-40D9-BBB6-D192E09CA5E1}" type="datetimeFigureOut">
              <a:rPr lang="nl-NL" smtClean="0"/>
              <a:pPr/>
              <a:t>22-1-2023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A182-5995-49D5-BD3F-346CCBE55FF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27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EEFC-A9CC-40D9-BBB6-D192E09CA5E1}" type="datetimeFigureOut">
              <a:rPr lang="nl-NL" smtClean="0"/>
              <a:pPr/>
              <a:t>22-1-2023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A182-5995-49D5-BD3F-346CCBE55FF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957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EEFC-A9CC-40D9-BBB6-D192E09CA5E1}" type="datetimeFigureOut">
              <a:rPr lang="nl-NL" smtClean="0"/>
              <a:pPr/>
              <a:t>22-1-2023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A182-5995-49D5-BD3F-346CCBE55FF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479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EEFC-A9CC-40D9-BBB6-D192E09CA5E1}" type="datetimeFigureOut">
              <a:rPr lang="nl-NL" smtClean="0"/>
              <a:pPr/>
              <a:t>22-1-2023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A182-5995-49D5-BD3F-346CCBE55FF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1642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EEFC-A9CC-40D9-BBB6-D192E09CA5E1}" type="datetimeFigureOut">
              <a:rPr lang="nl-NL" smtClean="0"/>
              <a:pPr/>
              <a:t>22-1-2023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A182-5995-49D5-BD3F-346CCBE55FF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365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EEFC-A9CC-40D9-BBB6-D192E09CA5E1}" type="datetimeFigureOut">
              <a:rPr lang="nl-NL" smtClean="0"/>
              <a:pPr/>
              <a:t>22-1-2023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A182-5995-49D5-BD3F-346CCBE55FF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7820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EEFC-A9CC-40D9-BBB6-D192E09CA5E1}" type="datetimeFigureOut">
              <a:rPr lang="nl-NL" smtClean="0"/>
              <a:pPr/>
              <a:t>22-1-2023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A182-5995-49D5-BD3F-346CCBE55FF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856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EEFC-A9CC-40D9-BBB6-D192E09CA5E1}" type="datetimeFigureOut">
              <a:rPr lang="nl-NL" smtClean="0"/>
              <a:pPr/>
              <a:t>22-1-2023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A182-5995-49D5-BD3F-346CCBE55FF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041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EEFC-A9CC-40D9-BBB6-D192E09CA5E1}" type="datetimeFigureOut">
              <a:rPr lang="nl-NL" smtClean="0"/>
              <a:pPr/>
              <a:t>22-1-2023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A182-5995-49D5-BD3F-346CCBE55FF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501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9EEFC-A9CC-40D9-BBB6-D192E09CA5E1}" type="datetimeFigureOut">
              <a:rPr lang="nl-NL" smtClean="0"/>
              <a:pPr/>
              <a:t>22-1-2023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464A182-5995-49D5-BD3F-346CCBE55FF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909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Marco Boeren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" y="2852936"/>
            <a:ext cx="6408712" cy="157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160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Manish Boy</a:t>
            </a: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-2 </a:t>
            </a:r>
            <a:r>
              <a:rPr lang="en-US" dirty="0">
                <a:solidFill>
                  <a:schemeClr val="tx1"/>
                </a:solidFill>
              </a:rPr>
              <a:t>+4___</a:t>
            </a:r>
            <a:r>
              <a:rPr lang="en-US" dirty="0">
                <a:solidFill>
                  <a:srgbClr val="FF0000"/>
                </a:solidFill>
              </a:rPr>
              <a:t> -3   -2</a:t>
            </a: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sz="2400" b="1" dirty="0"/>
              <a:t>In     Uit       In     </a:t>
            </a:r>
            <a:r>
              <a:rPr lang="nl-NL" sz="2400" b="1" dirty="0" err="1"/>
              <a:t>In</a:t>
            </a:r>
            <a:r>
              <a:rPr lang="nl-NL" sz="2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1732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>
                <a:solidFill>
                  <a:schemeClr val="tx2"/>
                </a:solidFill>
              </a:rPr>
              <a:t>Manish</a:t>
            </a:r>
            <a:r>
              <a:rPr lang="nl-NL" dirty="0">
                <a:solidFill>
                  <a:schemeClr val="tx2"/>
                </a:solidFill>
              </a:rPr>
              <a:t> Boy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</a:rPr>
              <a:t>-2 </a:t>
            </a:r>
            <a:r>
              <a:rPr lang="en-US" sz="4000" dirty="0"/>
              <a:t>+4___</a:t>
            </a:r>
            <a:r>
              <a:rPr lang="en-US" sz="4000" dirty="0">
                <a:solidFill>
                  <a:srgbClr val="FF0000"/>
                </a:solidFill>
              </a:rPr>
              <a:t> -3 -2</a:t>
            </a:r>
            <a:br>
              <a:rPr lang="en-US" sz="4000" dirty="0">
                <a:solidFill>
                  <a:srgbClr val="FF0000"/>
                </a:solidFill>
              </a:rPr>
            </a:br>
            <a:endParaRPr lang="en-US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</a:rPr>
              <a:t>-2 </a:t>
            </a:r>
            <a:r>
              <a:rPr lang="en-US" sz="4000" dirty="0"/>
              <a:t>+4</a:t>
            </a:r>
            <a:r>
              <a:rPr lang="en-US" sz="4000" dirty="0">
                <a:solidFill>
                  <a:srgbClr val="FF0000"/>
                </a:solidFill>
              </a:rPr>
              <a:t> -3 </a:t>
            </a:r>
            <a:r>
              <a:rPr lang="en-US" sz="4000" dirty="0"/>
              <a:t>+3 </a:t>
            </a:r>
            <a:r>
              <a:rPr lang="en-US" sz="4000" dirty="0">
                <a:solidFill>
                  <a:srgbClr val="FF0000"/>
                </a:solidFill>
              </a:rPr>
              <a:t>-2</a:t>
            </a:r>
            <a:br>
              <a:rPr lang="en-US" sz="4000" dirty="0"/>
            </a:br>
            <a:br>
              <a:rPr lang="en-US" sz="4000" dirty="0"/>
            </a:br>
            <a:endParaRPr lang="nl-NL" sz="4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66517"/>
            <a:ext cx="2463357" cy="146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392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Oh </a:t>
            </a:r>
            <a:r>
              <a:rPr lang="nl-NL" dirty="0" err="1"/>
              <a:t>when</a:t>
            </a:r>
            <a:r>
              <a:rPr lang="nl-NL" dirty="0"/>
              <a:t> the </a:t>
            </a:r>
            <a:r>
              <a:rPr lang="nl-NL" dirty="0" err="1"/>
              <a:t>Saints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599" y="1412776"/>
            <a:ext cx="6347714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oh when the saints </a:t>
            </a:r>
          </a:p>
          <a:p>
            <a:pPr marL="0" indent="0">
              <a:buNone/>
            </a:pPr>
            <a:r>
              <a:rPr lang="en-US" dirty="0"/>
              <a:t>4     5     </a:t>
            </a:r>
            <a:r>
              <a:rPr lang="en-US" dirty="0">
                <a:solidFill>
                  <a:srgbClr val="FF0000"/>
                </a:solidFill>
              </a:rPr>
              <a:t>-5</a:t>
            </a:r>
            <a:r>
              <a:rPr lang="en-US" dirty="0"/>
              <a:t>     6 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go marching in </a:t>
            </a:r>
            <a:br>
              <a:rPr lang="en-US" dirty="0"/>
            </a:br>
            <a:r>
              <a:rPr lang="en-US" dirty="0"/>
              <a:t>4       5 </a:t>
            </a:r>
            <a:r>
              <a:rPr lang="en-US" dirty="0">
                <a:solidFill>
                  <a:srgbClr val="FF0000"/>
                </a:solidFill>
              </a:rPr>
              <a:t>-5</a:t>
            </a:r>
            <a:r>
              <a:rPr lang="en-US" dirty="0"/>
              <a:t>     6 </a:t>
            </a:r>
            <a:br>
              <a:rPr lang="en-US" dirty="0"/>
            </a:br>
            <a:br>
              <a:rPr lang="en-US" dirty="0"/>
            </a:br>
            <a:r>
              <a:rPr lang="en-US" dirty="0"/>
              <a:t>oh when the saints go marching in </a:t>
            </a:r>
            <a:br>
              <a:rPr lang="en-US" dirty="0"/>
            </a:br>
            <a:r>
              <a:rPr lang="en-US" dirty="0"/>
              <a:t>4      5    </a:t>
            </a:r>
            <a:r>
              <a:rPr lang="en-US" dirty="0">
                <a:solidFill>
                  <a:srgbClr val="FF0000"/>
                </a:solidFill>
              </a:rPr>
              <a:t>-5</a:t>
            </a:r>
            <a:r>
              <a:rPr lang="en-US" dirty="0"/>
              <a:t>      6      5    4 5  5   </a:t>
            </a:r>
            <a:r>
              <a:rPr lang="en-US" dirty="0">
                <a:solidFill>
                  <a:srgbClr val="FF0000"/>
                </a:solidFill>
              </a:rPr>
              <a:t> -4 </a:t>
            </a:r>
            <a:br>
              <a:rPr lang="en-US" dirty="0">
                <a:solidFill>
                  <a:srgbClr val="FF0000"/>
                </a:solidFill>
              </a:rPr>
            </a:br>
            <a:br>
              <a:rPr lang="en-US" dirty="0"/>
            </a:br>
            <a:r>
              <a:rPr lang="en-US" dirty="0"/>
              <a:t>oh lord </a:t>
            </a:r>
            <a:r>
              <a:rPr lang="en-US" dirty="0" err="1"/>
              <a:t>i</a:t>
            </a:r>
            <a:r>
              <a:rPr lang="en-US" dirty="0"/>
              <a:t> want to be in that number </a:t>
            </a:r>
            <a:br>
              <a:rPr lang="en-US" dirty="0"/>
            </a:br>
            <a:r>
              <a:rPr lang="en-US" dirty="0"/>
              <a:t>5     5  </a:t>
            </a:r>
            <a:r>
              <a:rPr lang="en-US" dirty="0">
                <a:solidFill>
                  <a:srgbClr val="FF0000"/>
                </a:solidFill>
              </a:rPr>
              <a:t>-4</a:t>
            </a:r>
            <a:r>
              <a:rPr lang="en-US" dirty="0"/>
              <a:t> 4 4   5   6   6        </a:t>
            </a:r>
            <a:r>
              <a:rPr lang="en-US" dirty="0">
                <a:solidFill>
                  <a:srgbClr val="FF0000"/>
                </a:solidFill>
              </a:rPr>
              <a:t>- 5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   </a:t>
            </a:r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when the saints go marching in </a:t>
            </a:r>
            <a:br>
              <a:rPr lang="en-US" dirty="0"/>
            </a:br>
            <a:r>
              <a:rPr lang="en-US" dirty="0"/>
              <a:t>5          </a:t>
            </a:r>
            <a:r>
              <a:rPr lang="en-US" dirty="0">
                <a:solidFill>
                  <a:srgbClr val="FF0000"/>
                </a:solidFill>
              </a:rPr>
              <a:t>-5    </a:t>
            </a:r>
            <a:r>
              <a:rPr lang="en-US" dirty="0"/>
              <a:t> 6   5     4 </a:t>
            </a:r>
            <a:r>
              <a:rPr lang="en-US" dirty="0">
                <a:solidFill>
                  <a:srgbClr val="FF0000"/>
                </a:solidFill>
              </a:rPr>
              <a:t>-4</a:t>
            </a:r>
            <a:r>
              <a:rPr lang="en-US" dirty="0"/>
              <a:t>        4 </a:t>
            </a:r>
            <a:br>
              <a:rPr lang="en-US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166824"/>
            <a:ext cx="2699792" cy="66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003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8D7416-8398-3E0B-3285-408E73B1F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13979" y="-1758652"/>
            <a:ext cx="6347713" cy="1320800"/>
          </a:xfrm>
        </p:spPr>
        <p:txBody>
          <a:bodyPr/>
          <a:lstStyle/>
          <a:p>
            <a:r>
              <a:rPr lang="nl-NL" dirty="0"/>
              <a:t>The River   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1386DA-5B26-9519-8C88-0E1D6663F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5" y="2160590"/>
            <a:ext cx="6201737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sz="2800" dirty="0">
                <a:solidFill>
                  <a:srgbClr val="FF0000"/>
                </a:solidFill>
              </a:rPr>
              <a:t>-4__  </a:t>
            </a:r>
            <a:r>
              <a:rPr lang="nl-NL" sz="2800" dirty="0"/>
              <a:t>+5  </a:t>
            </a:r>
            <a:r>
              <a:rPr lang="nl-NL" sz="2800" dirty="0">
                <a:solidFill>
                  <a:srgbClr val="FF0000"/>
                </a:solidFill>
              </a:rPr>
              <a:t>-5  -6  </a:t>
            </a:r>
            <a:r>
              <a:rPr lang="nl-NL" sz="2800" dirty="0"/>
              <a:t>+6  </a:t>
            </a:r>
            <a:r>
              <a:rPr lang="nl-NL" sz="2800" dirty="0">
                <a:solidFill>
                  <a:srgbClr val="FF0000"/>
                </a:solidFill>
              </a:rPr>
              <a:t>-5  -4__</a:t>
            </a:r>
          </a:p>
          <a:p>
            <a:endParaRPr lang="nl-NL" sz="2800" dirty="0"/>
          </a:p>
          <a:p>
            <a:endParaRPr lang="nl-NL" sz="2800" dirty="0"/>
          </a:p>
          <a:p>
            <a:pPr marL="0" indent="0">
              <a:buNone/>
            </a:pPr>
            <a:r>
              <a:rPr lang="nl-NL" sz="2800" dirty="0">
                <a:solidFill>
                  <a:srgbClr val="FF0000"/>
                </a:solidFill>
              </a:rPr>
              <a:t>-6__</a:t>
            </a:r>
            <a:r>
              <a:rPr lang="nl-NL" sz="2800" dirty="0"/>
              <a:t>   +6__   </a:t>
            </a:r>
            <a:r>
              <a:rPr lang="nl-NL" sz="2800" dirty="0">
                <a:solidFill>
                  <a:srgbClr val="FF0000"/>
                </a:solidFill>
              </a:rPr>
              <a:t>-5___</a:t>
            </a:r>
            <a:r>
              <a:rPr lang="nl-NL" sz="2800" dirty="0"/>
              <a:t>   +6__   </a:t>
            </a:r>
            <a:r>
              <a:rPr lang="nl-NL" sz="2800" dirty="0">
                <a:solidFill>
                  <a:srgbClr val="FF0000"/>
                </a:solidFill>
              </a:rPr>
              <a:t>-4___ </a:t>
            </a:r>
          </a:p>
        </p:txBody>
      </p:sp>
      <p:pic>
        <p:nvPicPr>
          <p:cNvPr id="1026" name="Picture 2" descr="The River by Bruce Springsteen harmonica lesson: introduction solo study  for D diatonic harmonica - YouTube">
            <a:extLst>
              <a:ext uri="{FF2B5EF4-FFF2-40B4-BE49-F238E27FC236}">
                <a16:creationId xmlns:a16="http://schemas.microsoft.com/office/drawing/2014/main" id="{72898BD9-776C-C831-A8B4-836FD72830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0648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626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A48854-CB5B-8375-C6A8-91FAB4BAC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nl-NL" altLang="nl-NL" sz="1800" b="1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Lay-out van een </a:t>
            </a:r>
            <a:r>
              <a:rPr kumimoji="0" lang="nl-NL" altLang="nl-NL" sz="1800" b="1" i="0" u="none" strike="noStrike" cap="none" normalizeH="0" baseline="0" dirty="0" err="1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bluesharp</a:t>
            </a:r>
            <a:r>
              <a:rPr kumimoji="0" lang="nl-NL" altLang="nl-NL" sz="1800" b="1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C</a:t>
            </a:r>
            <a:br>
              <a: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nl-NL" sz="1800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6233A089-3FEB-17A3-E477-3060E192E2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1367865"/>
              </p:ext>
            </p:extLst>
          </p:nvPr>
        </p:nvGraphicFramePr>
        <p:xfrm>
          <a:off x="628956" y="2204864"/>
          <a:ext cx="6347715" cy="16561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065">
                  <a:extLst>
                    <a:ext uri="{9D8B030D-6E8A-4147-A177-3AD203B41FA5}">
                      <a16:colId xmlns:a16="http://schemas.microsoft.com/office/drawing/2014/main" val="1552841156"/>
                    </a:ext>
                  </a:extLst>
                </a:gridCol>
                <a:gridCol w="577065">
                  <a:extLst>
                    <a:ext uri="{9D8B030D-6E8A-4147-A177-3AD203B41FA5}">
                      <a16:colId xmlns:a16="http://schemas.microsoft.com/office/drawing/2014/main" val="847799437"/>
                    </a:ext>
                  </a:extLst>
                </a:gridCol>
                <a:gridCol w="577065">
                  <a:extLst>
                    <a:ext uri="{9D8B030D-6E8A-4147-A177-3AD203B41FA5}">
                      <a16:colId xmlns:a16="http://schemas.microsoft.com/office/drawing/2014/main" val="2461523817"/>
                    </a:ext>
                  </a:extLst>
                </a:gridCol>
                <a:gridCol w="577065">
                  <a:extLst>
                    <a:ext uri="{9D8B030D-6E8A-4147-A177-3AD203B41FA5}">
                      <a16:colId xmlns:a16="http://schemas.microsoft.com/office/drawing/2014/main" val="2221906451"/>
                    </a:ext>
                  </a:extLst>
                </a:gridCol>
                <a:gridCol w="577065">
                  <a:extLst>
                    <a:ext uri="{9D8B030D-6E8A-4147-A177-3AD203B41FA5}">
                      <a16:colId xmlns:a16="http://schemas.microsoft.com/office/drawing/2014/main" val="117280923"/>
                    </a:ext>
                  </a:extLst>
                </a:gridCol>
                <a:gridCol w="577065">
                  <a:extLst>
                    <a:ext uri="{9D8B030D-6E8A-4147-A177-3AD203B41FA5}">
                      <a16:colId xmlns:a16="http://schemas.microsoft.com/office/drawing/2014/main" val="2034392097"/>
                    </a:ext>
                  </a:extLst>
                </a:gridCol>
                <a:gridCol w="577065">
                  <a:extLst>
                    <a:ext uri="{9D8B030D-6E8A-4147-A177-3AD203B41FA5}">
                      <a16:colId xmlns:a16="http://schemas.microsoft.com/office/drawing/2014/main" val="3992000699"/>
                    </a:ext>
                  </a:extLst>
                </a:gridCol>
                <a:gridCol w="577065">
                  <a:extLst>
                    <a:ext uri="{9D8B030D-6E8A-4147-A177-3AD203B41FA5}">
                      <a16:colId xmlns:a16="http://schemas.microsoft.com/office/drawing/2014/main" val="2506724273"/>
                    </a:ext>
                  </a:extLst>
                </a:gridCol>
                <a:gridCol w="577065">
                  <a:extLst>
                    <a:ext uri="{9D8B030D-6E8A-4147-A177-3AD203B41FA5}">
                      <a16:colId xmlns:a16="http://schemas.microsoft.com/office/drawing/2014/main" val="659609969"/>
                    </a:ext>
                  </a:extLst>
                </a:gridCol>
                <a:gridCol w="577065">
                  <a:extLst>
                    <a:ext uri="{9D8B030D-6E8A-4147-A177-3AD203B41FA5}">
                      <a16:colId xmlns:a16="http://schemas.microsoft.com/office/drawing/2014/main" val="2851316629"/>
                    </a:ext>
                  </a:extLst>
                </a:gridCol>
                <a:gridCol w="577065">
                  <a:extLst>
                    <a:ext uri="{9D8B030D-6E8A-4147-A177-3AD203B41FA5}">
                      <a16:colId xmlns:a16="http://schemas.microsoft.com/office/drawing/2014/main" val="1457325062"/>
                    </a:ext>
                  </a:extLst>
                </a:gridCol>
              </a:tblGrid>
              <a:tr h="5664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nl-N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 1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 2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 3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 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 5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 6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 7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 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 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10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897038491"/>
                  </a:ext>
                </a:extLst>
              </a:tr>
              <a:tr h="544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blow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C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C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C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C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1537623"/>
                  </a:ext>
                </a:extLst>
              </a:tr>
              <a:tr h="544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draw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D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B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D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F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A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B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D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>
                          <a:effectLst/>
                        </a:rPr>
                        <a:t>F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nl-NL" sz="1050" dirty="0">
                          <a:effectLst/>
                        </a:rPr>
                        <a:t>A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4171926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446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Positie</a:t>
            </a:r>
            <a:r>
              <a:rPr lang="en-US" dirty="0"/>
              <a:t> van de hand</a:t>
            </a:r>
            <a:endParaRPr lang="nl-NL" dirty="0"/>
          </a:p>
        </p:txBody>
      </p:sp>
      <p:pic>
        <p:nvPicPr>
          <p:cNvPr id="4" name="Tijdelijke aanduiding voor inhoud 3" descr="Vasthouden mondharmonic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699792" y="2438401"/>
            <a:ext cx="4464496" cy="2328689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166824"/>
            <a:ext cx="2699792" cy="66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590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Positie</a:t>
            </a:r>
            <a:r>
              <a:rPr lang="en-US" dirty="0"/>
              <a:t> van de </a:t>
            </a:r>
            <a:r>
              <a:rPr lang="en-US" dirty="0" err="1"/>
              <a:t>mond</a:t>
            </a:r>
            <a:endParaRPr lang="nl-NL" dirty="0"/>
          </a:p>
        </p:txBody>
      </p:sp>
      <p:pic>
        <p:nvPicPr>
          <p:cNvPr id="4" name="Tijdelijke aanduiding voor inhoud 3" descr="blaastechnie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11608" y="2121468"/>
            <a:ext cx="4068503" cy="2879952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166824"/>
            <a:ext cx="2699792" cy="66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862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DDF115-AC01-7E08-8444-3C805EA4B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Opmerkingen </a:t>
            </a:r>
            <a:r>
              <a:rPr lang="nl-NL" dirty="0" err="1"/>
              <a:t>ivm</a:t>
            </a:r>
            <a:r>
              <a:rPr lang="nl-NL" dirty="0"/>
              <a:t> notatie en liedjes zoeken.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0DEB85-0125-AC79-09F2-0F014E8EC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2927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Tips:</a:t>
            </a:r>
          </a:p>
          <a:p>
            <a:pPr marL="0" indent="0">
              <a:buNone/>
            </a:pPr>
            <a:r>
              <a:rPr lang="nl-NL" dirty="0"/>
              <a:t>Via </a:t>
            </a:r>
            <a:r>
              <a:rPr lang="nl-NL" dirty="0" err="1"/>
              <a:t>Youtube</a:t>
            </a:r>
            <a:r>
              <a:rPr lang="nl-NL" dirty="0"/>
              <a:t> zijn er veel filmpjes te zien waarin mensen de beginselen uitleggen van de mondharmonica.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Indien je een liedje zoekt in deze notatie via google toets je bijvoorbeeld in: </a:t>
            </a:r>
            <a:br>
              <a:rPr lang="nl-NL" dirty="0"/>
            </a:br>
            <a:r>
              <a:rPr lang="nl-NL" dirty="0"/>
              <a:t>     </a:t>
            </a:r>
            <a:r>
              <a:rPr lang="nl-NL" i="1" dirty="0">
                <a:solidFill>
                  <a:schemeClr val="accent1">
                    <a:lumMod val="75000"/>
                  </a:schemeClr>
                </a:solidFill>
              </a:rPr>
              <a:t>“Piano man harmonica Tabs”</a:t>
            </a:r>
          </a:p>
          <a:p>
            <a:pPr marL="0" indent="0">
              <a:buNone/>
            </a:pPr>
            <a:r>
              <a:rPr lang="nl-NL" dirty="0"/>
              <a:t>Er verschijnt een aantal links die de notatie zullen geven.</a:t>
            </a:r>
          </a:p>
          <a:p>
            <a:pPr marL="0" indent="0">
              <a:buNone/>
            </a:pPr>
            <a:r>
              <a:rPr lang="nl-NL" dirty="0"/>
              <a:t>Soms wordt de notatie via pijltjes aangegeven.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Let op dat bij deze notatie wordt veronderstelt dat je het lied  kent. (lengte van noten en rusten worden niet weergegeven)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6613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2702" y="548680"/>
            <a:ext cx="6347713" cy="1320800"/>
          </a:xfrm>
        </p:spPr>
        <p:txBody>
          <a:bodyPr/>
          <a:lstStyle/>
          <a:p>
            <a:r>
              <a:rPr lang="nl-NL" u="sng" dirty="0"/>
              <a:t>Notatie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				</a:t>
            </a:r>
            <a:r>
              <a:rPr lang="en-US" sz="2800" b="1" dirty="0"/>
              <a:t>+</a:t>
            </a:r>
            <a:r>
              <a:rPr lang="en-US" sz="2800" dirty="0"/>
              <a:t>	</a:t>
            </a:r>
            <a:r>
              <a:rPr lang="en-US" sz="2800" dirty="0" err="1"/>
              <a:t>uit</a:t>
            </a:r>
            <a:r>
              <a:rPr lang="en-US" sz="2800" dirty="0"/>
              <a:t> </a:t>
            </a:r>
            <a:r>
              <a:rPr lang="en-US" sz="2800" dirty="0" err="1"/>
              <a:t>ademen</a:t>
            </a:r>
            <a:r>
              <a:rPr lang="en-US" sz="2800" dirty="0"/>
              <a:t>	</a:t>
            </a:r>
          </a:p>
          <a:p>
            <a:pPr>
              <a:buNone/>
            </a:pPr>
            <a:r>
              <a:rPr lang="en-US" sz="2800" dirty="0"/>
              <a:t>	</a:t>
            </a:r>
          </a:p>
          <a:p>
            <a:pPr>
              <a:buNone/>
            </a:pPr>
            <a:r>
              <a:rPr lang="en-US" sz="2800" dirty="0"/>
              <a:t>             +1 +2 +3 +4 </a:t>
            </a:r>
            <a:r>
              <a:rPr lang="en-US" sz="2800" dirty="0" err="1"/>
              <a:t>etc</a:t>
            </a:r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>
                <a:solidFill>
                  <a:srgbClr val="FF0000"/>
                </a:solidFill>
              </a:rPr>
              <a:t>				</a:t>
            </a:r>
            <a:r>
              <a:rPr lang="en-US" sz="2800" b="1" dirty="0">
                <a:solidFill>
                  <a:srgbClr val="FF0000"/>
                </a:solidFill>
              </a:rPr>
              <a:t> -	</a:t>
            </a:r>
            <a:r>
              <a:rPr lang="en-US" sz="2800" dirty="0">
                <a:solidFill>
                  <a:srgbClr val="FF0000"/>
                </a:solidFill>
              </a:rPr>
              <a:t>in </a:t>
            </a:r>
            <a:r>
              <a:rPr lang="en-US" sz="2800" dirty="0" err="1">
                <a:solidFill>
                  <a:srgbClr val="FF0000"/>
                </a:solidFill>
              </a:rPr>
              <a:t>ademen</a:t>
            </a:r>
            <a:r>
              <a:rPr lang="en-US" sz="2800" dirty="0">
                <a:solidFill>
                  <a:srgbClr val="FF0000"/>
                </a:solidFill>
              </a:rPr>
              <a:t>	</a:t>
            </a:r>
          </a:p>
          <a:p>
            <a:pPr>
              <a:buNone/>
            </a:pPr>
            <a:r>
              <a:rPr lang="en-US" sz="2800" dirty="0">
                <a:solidFill>
                  <a:srgbClr val="FF0000"/>
                </a:solidFill>
              </a:rPr>
              <a:t>	</a:t>
            </a:r>
          </a:p>
          <a:p>
            <a:pPr>
              <a:buNone/>
            </a:pPr>
            <a:r>
              <a:rPr lang="en-US" sz="2800" dirty="0">
                <a:solidFill>
                  <a:srgbClr val="FF0000"/>
                </a:solidFill>
              </a:rPr>
              <a:t>              -1 -2 -3 -4 </a:t>
            </a:r>
            <a:r>
              <a:rPr lang="en-US" sz="2800" dirty="0" err="1">
                <a:solidFill>
                  <a:srgbClr val="FF0000"/>
                </a:solidFill>
              </a:rPr>
              <a:t>etc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081034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A62275-EF4E-287C-7645-F89568806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Lengte van de noten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B73C0C3-BAD2-8515-AD0F-D98D17A88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+1     </a:t>
            </a:r>
            <a:r>
              <a:rPr lang="nl-NL" dirty="0"/>
              <a:t>kort   (1 tel)</a:t>
            </a:r>
          </a:p>
          <a:p>
            <a:pPr marL="0" indent="0">
              <a:buNone/>
            </a:pPr>
            <a:r>
              <a:rPr lang="nl-NL" b="1" dirty="0"/>
              <a:t>+1__          </a:t>
            </a:r>
            <a:r>
              <a:rPr lang="nl-NL" dirty="0"/>
              <a:t>(2 tellen)</a:t>
            </a:r>
          </a:p>
          <a:p>
            <a:pPr marL="0" indent="0">
              <a:buNone/>
            </a:pPr>
            <a:r>
              <a:rPr lang="nl-NL" b="1" dirty="0"/>
              <a:t>+1______   </a:t>
            </a:r>
            <a:r>
              <a:rPr lang="nl-NL" dirty="0"/>
              <a:t>(3 of 4 tellen, afhankelijk van het lied)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Idem voor </a:t>
            </a:r>
            <a:r>
              <a:rPr lang="nl-NL" b="1" dirty="0">
                <a:solidFill>
                  <a:srgbClr val="FF0000"/>
                </a:solidFill>
              </a:rPr>
              <a:t>-1</a:t>
            </a:r>
          </a:p>
          <a:p>
            <a:pPr marL="0" indent="0">
              <a:buNone/>
            </a:pPr>
            <a:endParaRPr lang="nl-NL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sz="1600" b="1" i="1" dirty="0" err="1">
                <a:solidFill>
                  <a:schemeClr val="accent1">
                    <a:lumMod val="75000"/>
                  </a:schemeClr>
                </a:solidFill>
              </a:rPr>
              <a:t>Ps</a:t>
            </a:r>
            <a:r>
              <a:rPr lang="nl-NL" sz="1600" b="1" i="1" dirty="0">
                <a:solidFill>
                  <a:schemeClr val="accent1">
                    <a:lumMod val="75000"/>
                  </a:schemeClr>
                </a:solidFill>
              </a:rPr>
              <a:t> niet alles in deze presentatie is zo uitgeschreven.</a:t>
            </a:r>
            <a:br>
              <a:rPr lang="nl-NL" sz="1600" b="1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NL" sz="1600" b="1" i="1" dirty="0">
                <a:solidFill>
                  <a:schemeClr val="accent1">
                    <a:lumMod val="75000"/>
                  </a:schemeClr>
                </a:solidFill>
              </a:rPr>
              <a:t>Als het lied of song bekend is, speel je de lengte van de noten automatisch goed.</a:t>
            </a:r>
          </a:p>
        </p:txBody>
      </p:sp>
    </p:spTree>
    <p:extLst>
      <p:ext uri="{BB962C8B-B14F-4D97-AF65-F5344CB8AC3E}">
        <p14:creationId xmlns:p14="http://schemas.microsoft.com/office/powerpoint/2010/main" val="3373243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Vader Jacob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82133" y="2438401"/>
            <a:ext cx="7704667" cy="35614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800" dirty="0"/>
              <a:t>+4  </a:t>
            </a:r>
            <a:r>
              <a:rPr lang="nl-NL" sz="2800" dirty="0">
                <a:solidFill>
                  <a:srgbClr val="FF0000"/>
                </a:solidFill>
              </a:rPr>
              <a:t>-4</a:t>
            </a:r>
            <a:r>
              <a:rPr lang="nl-NL" sz="2800" dirty="0"/>
              <a:t>  +5</a:t>
            </a:r>
            <a:r>
              <a:rPr lang="nl-NL" sz="2800" dirty="0">
                <a:solidFill>
                  <a:srgbClr val="FF0000"/>
                </a:solidFill>
              </a:rPr>
              <a:t>  </a:t>
            </a:r>
            <a:r>
              <a:rPr lang="nl-NL" sz="2800" dirty="0"/>
              <a:t>+4__				  2x</a:t>
            </a:r>
            <a:br>
              <a:rPr lang="nl-NL" sz="2800" dirty="0"/>
            </a:br>
            <a:br>
              <a:rPr lang="nl-NL" sz="2800" dirty="0"/>
            </a:br>
            <a:r>
              <a:rPr lang="nl-NL" sz="2800" dirty="0"/>
              <a:t>+5  </a:t>
            </a:r>
            <a:r>
              <a:rPr lang="nl-NL" sz="2800" dirty="0">
                <a:solidFill>
                  <a:srgbClr val="FF0000"/>
                </a:solidFill>
              </a:rPr>
              <a:t>-5  </a:t>
            </a:r>
            <a:r>
              <a:rPr lang="nl-NL" sz="2800" dirty="0"/>
              <a:t>+6___			           2x</a:t>
            </a:r>
            <a:br>
              <a:rPr lang="nl-NL" sz="2800" dirty="0"/>
            </a:br>
            <a:br>
              <a:rPr lang="nl-NL" sz="2800" dirty="0"/>
            </a:br>
            <a:r>
              <a:rPr lang="nl-NL" sz="2800" dirty="0"/>
              <a:t>+6 </a:t>
            </a:r>
            <a:r>
              <a:rPr lang="nl-NL" sz="2800" dirty="0">
                <a:solidFill>
                  <a:srgbClr val="FF0000"/>
                </a:solidFill>
              </a:rPr>
              <a:t>-6</a:t>
            </a:r>
            <a:r>
              <a:rPr lang="nl-NL" sz="2800" dirty="0"/>
              <a:t> +6</a:t>
            </a:r>
            <a:r>
              <a:rPr lang="nl-NL" sz="2800" dirty="0">
                <a:solidFill>
                  <a:srgbClr val="FF0000"/>
                </a:solidFill>
              </a:rPr>
              <a:t> -5</a:t>
            </a:r>
            <a:r>
              <a:rPr lang="nl-NL" sz="2800" dirty="0"/>
              <a:t> </a:t>
            </a:r>
            <a:r>
              <a:rPr lang="nl-NL" sz="2800" dirty="0">
                <a:solidFill>
                  <a:srgbClr val="FF0000"/>
                </a:solidFill>
              </a:rPr>
              <a:t> </a:t>
            </a:r>
            <a:r>
              <a:rPr lang="nl-NL" sz="2800" dirty="0"/>
              <a:t>+5</a:t>
            </a:r>
            <a:r>
              <a:rPr lang="nl-NL" sz="2800" dirty="0">
                <a:solidFill>
                  <a:srgbClr val="FF0000"/>
                </a:solidFill>
              </a:rPr>
              <a:t> </a:t>
            </a:r>
            <a:r>
              <a:rPr lang="nl-NL" sz="2800" dirty="0"/>
              <a:t>+4		      2x</a:t>
            </a:r>
            <a:br>
              <a:rPr lang="nl-NL" sz="2800" dirty="0"/>
            </a:br>
            <a:br>
              <a:rPr lang="nl-NL" sz="2800" dirty="0"/>
            </a:br>
            <a:r>
              <a:rPr lang="nl-NL" sz="2800" dirty="0"/>
              <a:t>+4 +3 +4___ 					  2x</a:t>
            </a:r>
            <a:br>
              <a:rPr lang="nl-NL" sz="2800" dirty="0"/>
            </a:br>
            <a:br>
              <a:rPr lang="nl-NL" sz="2800" dirty="0"/>
            </a:b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652706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Isn’t she lovely</a:t>
            </a:r>
            <a:endParaRPr lang="nl-NL" dirty="0">
              <a:solidFill>
                <a:schemeClr val="tx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2108225"/>
            <a:ext cx="6347714" cy="388077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600" dirty="0">
                <a:solidFill>
                  <a:schemeClr val="accent1">
                    <a:lumMod val="75000"/>
                  </a:schemeClr>
                </a:solidFill>
              </a:rPr>
              <a:t>Isn’t    she  lovely</a:t>
            </a:r>
          </a:p>
          <a:p>
            <a:pPr>
              <a:buNone/>
            </a:pPr>
            <a:r>
              <a:rPr lang="en-US" sz="2400" dirty="0"/>
              <a:t>+5  </a:t>
            </a:r>
            <a:r>
              <a:rPr lang="en-US" sz="2400" dirty="0">
                <a:solidFill>
                  <a:srgbClr val="FF0000"/>
                </a:solidFill>
              </a:rPr>
              <a:t>-5</a:t>
            </a:r>
            <a:r>
              <a:rPr lang="en-US" sz="2400" dirty="0"/>
              <a:t>  +5    </a:t>
            </a:r>
            <a:r>
              <a:rPr lang="en-US" sz="2400" dirty="0">
                <a:solidFill>
                  <a:srgbClr val="FF0000"/>
                </a:solidFill>
              </a:rPr>
              <a:t>-4__</a:t>
            </a:r>
            <a:r>
              <a:rPr lang="en-US" sz="2400" dirty="0"/>
              <a:t> +4__</a:t>
            </a:r>
          </a:p>
          <a:p>
            <a:pPr>
              <a:buNone/>
            </a:pPr>
            <a:r>
              <a:rPr lang="en-US" sz="2600" dirty="0"/>
              <a:t> 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</a:rPr>
              <a:t>Isn’t   she    wonderful</a:t>
            </a:r>
          </a:p>
          <a:p>
            <a:pPr>
              <a:buNone/>
            </a:pPr>
            <a:r>
              <a:rPr lang="en-US" sz="2400" dirty="0"/>
              <a:t>+5  </a:t>
            </a:r>
            <a:r>
              <a:rPr lang="en-US" sz="2400" dirty="0">
                <a:solidFill>
                  <a:srgbClr val="FF0000"/>
                </a:solidFill>
              </a:rPr>
              <a:t>-5 </a:t>
            </a:r>
            <a:r>
              <a:rPr lang="en-US" sz="2400" dirty="0"/>
              <a:t>  +5   </a:t>
            </a:r>
            <a:r>
              <a:rPr lang="en-US" sz="2400" dirty="0">
                <a:solidFill>
                  <a:srgbClr val="FF0000"/>
                </a:solidFill>
              </a:rPr>
              <a:t>-4__</a:t>
            </a:r>
            <a:r>
              <a:rPr lang="en-US" sz="2400" dirty="0"/>
              <a:t> +4__ +3__</a:t>
            </a:r>
          </a:p>
          <a:p>
            <a:pPr>
              <a:buNone/>
            </a:pPr>
            <a:r>
              <a:rPr lang="en-US" sz="2600" dirty="0">
                <a:solidFill>
                  <a:schemeClr val="accent1">
                    <a:lumMod val="75000"/>
                  </a:schemeClr>
                </a:solidFill>
              </a:rPr>
              <a:t>Isn’t     she  precious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</a:rPr>
              <a:t>+5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sz="2400" dirty="0">
                <a:solidFill>
                  <a:srgbClr val="FF0000"/>
                </a:solidFill>
              </a:rPr>
              <a:t>-5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US" sz="2400" dirty="0">
                <a:solidFill>
                  <a:schemeClr val="tx1"/>
                </a:solidFill>
              </a:rPr>
              <a:t>+5     </a:t>
            </a:r>
            <a:r>
              <a:rPr lang="en-US" sz="2400" dirty="0">
                <a:solidFill>
                  <a:srgbClr val="FF0000"/>
                </a:solidFill>
              </a:rPr>
              <a:t>-4__ </a:t>
            </a:r>
            <a:r>
              <a:rPr lang="en-US" sz="2400" dirty="0">
                <a:solidFill>
                  <a:schemeClr val="tx1"/>
                </a:solidFill>
              </a:rPr>
              <a:t>+4__</a:t>
            </a:r>
          </a:p>
          <a:p>
            <a:pPr>
              <a:buNone/>
            </a:pPr>
            <a:r>
              <a:rPr lang="en-US" sz="2600" dirty="0">
                <a:solidFill>
                  <a:schemeClr val="accent1">
                    <a:lumMod val="75000"/>
                  </a:schemeClr>
                </a:solidFill>
              </a:rPr>
              <a:t>Less than one minute     old</a:t>
            </a:r>
          </a:p>
          <a:p>
            <a:pPr>
              <a:buNone/>
            </a:pPr>
            <a:r>
              <a:rPr lang="en-US" sz="2400" dirty="0"/>
              <a:t>+5      </a:t>
            </a:r>
            <a:r>
              <a:rPr lang="en-US" sz="2400" dirty="0">
                <a:solidFill>
                  <a:srgbClr val="FF0000"/>
                </a:solidFill>
              </a:rPr>
              <a:t>-5</a:t>
            </a:r>
            <a:r>
              <a:rPr lang="en-US" sz="2400" dirty="0"/>
              <a:t>     +5   </a:t>
            </a:r>
            <a:r>
              <a:rPr lang="en-US" sz="2400" dirty="0">
                <a:solidFill>
                  <a:srgbClr val="FF0000"/>
                </a:solidFill>
              </a:rPr>
              <a:t>-4__ </a:t>
            </a:r>
            <a:r>
              <a:rPr lang="en-US" sz="2400" dirty="0"/>
              <a:t>+4__   +3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166824"/>
            <a:ext cx="2699792" cy="66261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Lang zal die leven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b="1" dirty="0"/>
              <a:t>+4  +4  +4+4 +3</a:t>
            </a:r>
            <a:br>
              <a:rPr lang="en-US" sz="2400" b="1" dirty="0"/>
            </a:br>
            <a:endParaRPr lang="nl-NL" sz="2400" dirty="0"/>
          </a:p>
          <a:p>
            <a:pPr>
              <a:buNone/>
            </a:pPr>
            <a:r>
              <a:rPr lang="en-US" sz="2400" b="1" dirty="0"/>
              <a:t>+5  +5  +5+5 +4 </a:t>
            </a:r>
            <a:br>
              <a:rPr lang="en-US" sz="2400" b="1" dirty="0"/>
            </a:br>
            <a:endParaRPr lang="nl-NL" sz="2400" dirty="0"/>
          </a:p>
          <a:p>
            <a:pPr>
              <a:buNone/>
            </a:pPr>
            <a:r>
              <a:rPr lang="en-US" sz="2400" b="1" dirty="0"/>
              <a:t>+6 +6+6 </a:t>
            </a:r>
            <a:r>
              <a:rPr lang="en-US" sz="2400" b="1" dirty="0">
                <a:solidFill>
                  <a:srgbClr val="FF0000"/>
                </a:solidFill>
              </a:rPr>
              <a:t>–6</a:t>
            </a:r>
            <a:r>
              <a:rPr lang="en-US" sz="2400" b="1" dirty="0"/>
              <a:t> +6 </a:t>
            </a:r>
            <a:r>
              <a:rPr lang="en-US" sz="2400" b="1" dirty="0">
                <a:solidFill>
                  <a:srgbClr val="FF0000"/>
                </a:solidFill>
              </a:rPr>
              <a:t>–5</a:t>
            </a:r>
            <a:r>
              <a:rPr lang="en-US" sz="2400" b="1" dirty="0"/>
              <a:t> +5 </a:t>
            </a:r>
            <a:r>
              <a:rPr lang="en-US" sz="2400" b="1" dirty="0">
                <a:solidFill>
                  <a:srgbClr val="FF0000"/>
                </a:solidFill>
              </a:rPr>
              <a:t>–4_ –4_ –4_    </a:t>
            </a:r>
            <a:br>
              <a:rPr lang="en-US" sz="2400" b="1" dirty="0"/>
            </a:br>
            <a:endParaRPr lang="nl-NL" sz="2400" dirty="0"/>
          </a:p>
          <a:p>
            <a:pPr>
              <a:buNone/>
            </a:pPr>
            <a:r>
              <a:rPr lang="en-US" sz="2400" b="1" dirty="0"/>
              <a:t>+6 </a:t>
            </a:r>
            <a:r>
              <a:rPr lang="en-US" sz="2400" b="1" dirty="0">
                <a:solidFill>
                  <a:srgbClr val="FF0000"/>
                </a:solidFill>
              </a:rPr>
              <a:t>–5</a:t>
            </a:r>
            <a:r>
              <a:rPr lang="en-US" sz="2400" b="1" dirty="0"/>
              <a:t> +5__ </a:t>
            </a:r>
            <a:r>
              <a:rPr lang="en-US" sz="2400" b="1" dirty="0">
                <a:solidFill>
                  <a:srgbClr val="FF0000"/>
                </a:solidFill>
              </a:rPr>
              <a:t>–5__</a:t>
            </a:r>
            <a:r>
              <a:rPr lang="en-US" sz="2400" b="1" dirty="0"/>
              <a:t> +6__ </a:t>
            </a:r>
            <a:br>
              <a:rPr lang="en-US" sz="2400" b="1" dirty="0"/>
            </a:br>
            <a:endParaRPr lang="nl-NL" sz="2400" dirty="0"/>
          </a:p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-6 –5 </a:t>
            </a:r>
            <a:r>
              <a:rPr lang="en-US" sz="2400" b="1" dirty="0"/>
              <a:t>+5__ </a:t>
            </a:r>
            <a:r>
              <a:rPr lang="en-US" sz="2400" b="1" dirty="0">
                <a:solidFill>
                  <a:srgbClr val="FF0000"/>
                </a:solidFill>
              </a:rPr>
              <a:t>–4__</a:t>
            </a:r>
            <a:r>
              <a:rPr lang="en-US" sz="2400" b="1" dirty="0"/>
              <a:t>  +4__</a:t>
            </a:r>
            <a:endParaRPr lang="nl-NL" sz="2400" dirty="0"/>
          </a:p>
          <a:p>
            <a:endParaRPr lang="nl-NL" sz="2400" dirty="0"/>
          </a:p>
        </p:txBody>
      </p:sp>
      <p:pic>
        <p:nvPicPr>
          <p:cNvPr id="4098" name="Picture 2" descr="C:\Program Files (x86)\Microsoft Office\MEDIA\CAGCAT10\j029524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165416"/>
            <a:ext cx="1468363" cy="2171523"/>
          </a:xfrm>
          <a:prstGeom prst="rect">
            <a:avLst/>
          </a:prstGeom>
          <a:noFill/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166824"/>
            <a:ext cx="2699792" cy="6626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3003</TotalTime>
  <Words>693</Words>
  <Application>Microsoft Office PowerPoint</Application>
  <PresentationFormat>Diavoorstelling (4:3)</PresentationFormat>
  <Paragraphs>112</Paragraphs>
  <Slides>14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 3</vt:lpstr>
      <vt:lpstr>Facet</vt:lpstr>
      <vt:lpstr> </vt:lpstr>
      <vt:lpstr>Positie van de hand</vt:lpstr>
      <vt:lpstr>Positie van de mond</vt:lpstr>
      <vt:lpstr>Opmerkingen ivm notatie en liedjes zoeken.</vt:lpstr>
      <vt:lpstr>Notatie</vt:lpstr>
      <vt:lpstr>Lengte van de noten</vt:lpstr>
      <vt:lpstr>Vader Jacob</vt:lpstr>
      <vt:lpstr>Isn’t she lovely</vt:lpstr>
      <vt:lpstr>Lang zal die leven  </vt:lpstr>
      <vt:lpstr>Manish Boy  -2 +4___ -3   -2  </vt:lpstr>
      <vt:lpstr>Manish Boy</vt:lpstr>
      <vt:lpstr>Oh when the Saints</vt:lpstr>
      <vt:lpstr>The River    </vt:lpstr>
      <vt:lpstr>Lay-out van een bluesharp in C </vt:lpstr>
    </vt:vector>
  </TitlesOfParts>
  <Company>djembe-mee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Manisch boy</dc:title>
  <dc:creator>Marco</dc:creator>
  <cp:lastModifiedBy>Marco Boeren</cp:lastModifiedBy>
  <cp:revision>191</cp:revision>
  <dcterms:created xsi:type="dcterms:W3CDTF">2014-06-17T18:05:55Z</dcterms:created>
  <dcterms:modified xsi:type="dcterms:W3CDTF">2023-01-22T11:43:08Z</dcterms:modified>
</cp:coreProperties>
</file>