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4" r:id="rId4"/>
    <p:sldId id="336" r:id="rId5"/>
    <p:sldId id="322" r:id="rId6"/>
    <p:sldId id="330" r:id="rId7"/>
    <p:sldId id="331" r:id="rId8"/>
    <p:sldId id="323" r:id="rId9"/>
    <p:sldId id="325" r:id="rId10"/>
    <p:sldId id="333" r:id="rId11"/>
    <p:sldId id="326" r:id="rId12"/>
    <p:sldId id="269" r:id="rId13"/>
    <p:sldId id="328" r:id="rId14"/>
    <p:sldId id="327" r:id="rId15"/>
    <p:sldId id="334" r:id="rId16"/>
    <p:sldId id="324" r:id="rId17"/>
    <p:sldId id="271" r:id="rId18"/>
    <p:sldId id="329" r:id="rId19"/>
    <p:sldId id="335" r:id="rId20"/>
    <p:sldId id="332" r:id="rId21"/>
    <p:sldId id="27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94"/>
  </p:normalViewPr>
  <p:slideViewPr>
    <p:cSldViewPr snapToGrid="0" snapToObjects="1">
      <p:cViewPr varScale="1">
        <p:scale>
          <a:sx n="121" d="100"/>
          <a:sy n="121" d="100"/>
        </p:scale>
        <p:origin x="1920"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2442" y="2130425"/>
            <a:ext cx="7242635"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21" name="Picture 20" descr="IHIMA_PPT Cover Temp.ps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6992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B59EC4-00C0-D849-B2D1-8FDDA0260107}" type="datetimeFigureOut">
              <a:rPr lang="en-US" smtClean="0"/>
              <a:t>4/5/22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A1AA3D-01E3-6343-8109-E5A21CDFF028}" type="slidenum">
              <a:rPr lang="en-US" smtClean="0"/>
              <a:t>‹#›</a:t>
            </a:fld>
            <a:endParaRPr lang="en-US" dirty="0"/>
          </a:p>
        </p:txBody>
      </p:sp>
    </p:spTree>
    <p:extLst>
      <p:ext uri="{BB962C8B-B14F-4D97-AF65-F5344CB8AC3E}">
        <p14:creationId xmlns:p14="http://schemas.microsoft.com/office/powerpoint/2010/main" val="83288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B59EC4-00C0-D849-B2D1-8FDDA0260107}" type="datetimeFigureOut">
              <a:rPr lang="en-US" smtClean="0"/>
              <a:t>4/5/22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A1AA3D-01E3-6343-8109-E5A21CDFF028}" type="slidenum">
              <a:rPr lang="en-US" smtClean="0"/>
              <a:t>‹#›</a:t>
            </a:fld>
            <a:endParaRPr lang="en-US" dirty="0"/>
          </a:p>
        </p:txBody>
      </p:sp>
    </p:spTree>
    <p:extLst>
      <p:ext uri="{BB962C8B-B14F-4D97-AF65-F5344CB8AC3E}">
        <p14:creationId xmlns:p14="http://schemas.microsoft.com/office/powerpoint/2010/main" val="292394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B59EC4-00C0-D849-B2D1-8FDDA0260107}" type="datetimeFigureOut">
              <a:rPr lang="en-US" smtClean="0"/>
              <a:t>4/5/22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A1AA3D-01E3-6343-8109-E5A21CDFF028}" type="slidenum">
              <a:rPr lang="en-US" smtClean="0"/>
              <a:t>‹#›</a:t>
            </a:fld>
            <a:endParaRPr lang="en-US" dirty="0"/>
          </a:p>
        </p:txBody>
      </p:sp>
    </p:spTree>
    <p:extLst>
      <p:ext uri="{BB962C8B-B14F-4D97-AF65-F5344CB8AC3E}">
        <p14:creationId xmlns:p14="http://schemas.microsoft.com/office/powerpoint/2010/main" val="2303690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B59EC4-00C0-D849-B2D1-8FDDA0260107}" type="datetimeFigureOut">
              <a:rPr lang="en-US" smtClean="0"/>
              <a:t>4/5/22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A1AA3D-01E3-6343-8109-E5A21CDFF028}" type="slidenum">
              <a:rPr lang="en-US" smtClean="0"/>
              <a:t>‹#›</a:t>
            </a:fld>
            <a:endParaRPr lang="en-US" dirty="0"/>
          </a:p>
        </p:txBody>
      </p:sp>
    </p:spTree>
    <p:extLst>
      <p:ext uri="{BB962C8B-B14F-4D97-AF65-F5344CB8AC3E}">
        <p14:creationId xmlns:p14="http://schemas.microsoft.com/office/powerpoint/2010/main" val="404129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B59EC4-00C0-D849-B2D1-8FDDA0260107}" type="datetimeFigureOut">
              <a:rPr lang="en-US" smtClean="0"/>
              <a:t>4/5/22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A1AA3D-01E3-6343-8109-E5A21CDFF028}" type="slidenum">
              <a:rPr lang="en-US" smtClean="0"/>
              <a:t>‹#›</a:t>
            </a:fld>
            <a:endParaRPr lang="en-US" dirty="0"/>
          </a:p>
        </p:txBody>
      </p:sp>
    </p:spTree>
    <p:extLst>
      <p:ext uri="{BB962C8B-B14F-4D97-AF65-F5344CB8AC3E}">
        <p14:creationId xmlns:p14="http://schemas.microsoft.com/office/powerpoint/2010/main" val="996549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B59EC4-00C0-D849-B2D1-8FDDA0260107}" type="datetimeFigureOut">
              <a:rPr lang="en-US" smtClean="0"/>
              <a:t>4/5/22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A1AA3D-01E3-6343-8109-E5A21CDFF028}" type="slidenum">
              <a:rPr lang="en-US" smtClean="0"/>
              <a:t>‹#›</a:t>
            </a:fld>
            <a:endParaRPr lang="en-US" dirty="0"/>
          </a:p>
        </p:txBody>
      </p:sp>
    </p:spTree>
    <p:extLst>
      <p:ext uri="{BB962C8B-B14F-4D97-AF65-F5344CB8AC3E}">
        <p14:creationId xmlns:p14="http://schemas.microsoft.com/office/powerpoint/2010/main" val="2516048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B59EC4-00C0-D849-B2D1-8FDDA0260107}" type="datetimeFigureOut">
              <a:rPr lang="en-US" smtClean="0"/>
              <a:t>4/5/22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A1AA3D-01E3-6343-8109-E5A21CDFF028}" type="slidenum">
              <a:rPr lang="en-US" smtClean="0"/>
              <a:t>‹#›</a:t>
            </a:fld>
            <a:endParaRPr lang="en-US" dirty="0"/>
          </a:p>
        </p:txBody>
      </p:sp>
    </p:spTree>
    <p:extLst>
      <p:ext uri="{BB962C8B-B14F-4D97-AF65-F5344CB8AC3E}">
        <p14:creationId xmlns:p14="http://schemas.microsoft.com/office/powerpoint/2010/main" val="75673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59EC4-00C0-D849-B2D1-8FDDA0260107}" type="datetimeFigureOut">
              <a:rPr lang="en-US" smtClean="0"/>
              <a:t>4/5/22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A1AA3D-01E3-6343-8109-E5A21CDFF028}" type="slidenum">
              <a:rPr lang="en-US" smtClean="0"/>
              <a:t>‹#›</a:t>
            </a:fld>
            <a:endParaRPr lang="en-US" dirty="0"/>
          </a:p>
        </p:txBody>
      </p:sp>
    </p:spTree>
    <p:extLst>
      <p:ext uri="{BB962C8B-B14F-4D97-AF65-F5344CB8AC3E}">
        <p14:creationId xmlns:p14="http://schemas.microsoft.com/office/powerpoint/2010/main" val="623164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B59EC4-00C0-D849-B2D1-8FDDA0260107}" type="datetimeFigureOut">
              <a:rPr lang="en-US" smtClean="0"/>
              <a:t>4/5/22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A1AA3D-01E3-6343-8109-E5A21CDFF028}" type="slidenum">
              <a:rPr lang="en-US" smtClean="0"/>
              <a:t>‹#›</a:t>
            </a:fld>
            <a:endParaRPr lang="en-US" dirty="0"/>
          </a:p>
        </p:txBody>
      </p:sp>
    </p:spTree>
    <p:extLst>
      <p:ext uri="{BB962C8B-B14F-4D97-AF65-F5344CB8AC3E}">
        <p14:creationId xmlns:p14="http://schemas.microsoft.com/office/powerpoint/2010/main" val="325615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B59EC4-00C0-D849-B2D1-8FDDA0260107}" type="datetimeFigureOut">
              <a:rPr lang="en-US" smtClean="0"/>
              <a:t>4/5/22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A1AA3D-01E3-6343-8109-E5A21CDFF028}" type="slidenum">
              <a:rPr lang="en-US" smtClean="0"/>
              <a:t>‹#›</a:t>
            </a:fld>
            <a:endParaRPr lang="en-US" dirty="0"/>
          </a:p>
        </p:txBody>
      </p:sp>
    </p:spTree>
    <p:extLst>
      <p:ext uri="{BB962C8B-B14F-4D97-AF65-F5344CB8AC3E}">
        <p14:creationId xmlns:p14="http://schemas.microsoft.com/office/powerpoint/2010/main" val="113714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3" name="Picture 22" descr="IHIMA_PPT 2ndpg Temp.psd"/>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414208"/>
            <a:ext cx="7287813"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7287813"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3303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59EC4-00C0-D849-B2D1-8FDDA0260107}" type="datetimeFigureOut">
              <a:rPr lang="en-US" smtClean="0"/>
              <a:t>4/5/22</a:t>
            </a:fld>
            <a:endParaRPr lang="en-US" dirty="0"/>
          </a:p>
        </p:txBody>
      </p:sp>
      <p:sp>
        <p:nvSpPr>
          <p:cNvPr id="5" name="Footer Placeholder 4"/>
          <p:cNvSpPr>
            <a:spLocks noGrp="1"/>
          </p:cNvSpPr>
          <p:nvPr>
            <p:ph type="ftr" sz="quarter" idx="3"/>
          </p:nvPr>
        </p:nvSpPr>
        <p:spPr>
          <a:xfrm>
            <a:off x="3124200" y="613303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56589" y="6119081"/>
            <a:ext cx="52313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A1AA3D-01E3-6343-8109-E5A21CDFF028}" type="slidenum">
              <a:rPr lang="en-US" smtClean="0"/>
              <a:t>‹#›</a:t>
            </a:fld>
            <a:endParaRPr lang="en-US" dirty="0"/>
          </a:p>
        </p:txBody>
      </p:sp>
    </p:spTree>
    <p:extLst>
      <p:ext uri="{BB962C8B-B14F-4D97-AF65-F5344CB8AC3E}">
        <p14:creationId xmlns:p14="http://schemas.microsoft.com/office/powerpoint/2010/main" val="4215854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hima.org/about/advocac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hima.org/ihima-job-boar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hima.org/certification-careers/certifications-overview/career-tool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ahima.org/advocacy/advocac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pp.smarterselect.com/programs/7444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hima.org/" TargetMode="External"/><Relationship Id="rId2" Type="http://schemas.openxmlformats.org/officeDocument/2006/relationships/hyperlink" Target="https://www.facebook.com/groups/25752220013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am10.safelinks.protection.outlook.com/?url=http%3A%2F%2Fr.smartbrief.com%2Fresp%2FotogCKbflhDqBdfaCifOraCicNnSKZ&amp;data=04%7C01%7CAnnessa.Kirby%40ahima.org%7Cffa27b2f6c81428c870a08d9d220f663%7C0f78a38d1d54499da397eec7ff56d0f0%7C0%7C0%7C637771861280425969%7CUnknown%7CTWFpbGZsb3d8eyJWIjoiMC4wLjAwMDAiLCJQIjoiV2luMzIiLCJBTiI6Ik1haWwiLCJXVCI6Mn0%3D%7C3000&amp;sdata=Gon0iwT8L4qBk0v8WKTlmtnIX96TWLYRstIIG2zP1Fg%3D&amp;reserved=0" TargetMode="External"/><Relationship Id="rId2" Type="http://schemas.openxmlformats.org/officeDocument/2006/relationships/hyperlink" Target="https://nam10.safelinks.protection.outlook.com/?url=http%3A%2F%2Fr.smartbrief.com%2Fresp%2FotogCKbflhDqBdeZCifOraCicNduGa%3Fformat%3Dmultipart&amp;data=04%7C01%7CAnnessa.Kirby%40ahima.org%7Cffa27b2f6c81428c870a08d9d220f663%7C0f78a38d1d54499da397eec7ff56d0f0%7C0%7C0%7C637771861280425969%7CUnknown%7CTWFpbGZsb3d8eyJWIjoiMC4wLjAwMDAiLCJQIjoiV2luMzIiLCJBTiI6Ik1haWwiLCJXVCI6Mn0%3D%7C3000&amp;sdata=4VN8JkMWGCBVIlbgZYdDdrzTiJxO%2Fa4BaYg%2B5AJTS4s%3D&amp;reserved=0" TargetMode="External"/><Relationship Id="rId1" Type="http://schemas.openxmlformats.org/officeDocument/2006/relationships/slideLayout" Target="../slideLayouts/slideLayout2.xml"/><Relationship Id="rId5" Type="http://schemas.openxmlformats.org/officeDocument/2006/relationships/hyperlink" Target="https://nam10.safelinks.protection.outlook.com/?url=http%3A%2F%2Fr.smartbrief.com%2Fresp%2FotogCKbflhDqBdfCCifOraCicNsTEd&amp;data=04%7C01%7CAnnessa.Kirby%40ahima.org%7Cffa27b2f6c81428c870a08d9d220f663%7C0f78a38d1d54499da397eec7ff56d0f0%7C0%7C0%7C637771861280435959%7CUnknown%7CTWFpbGZsb3d8eyJWIjoiMC4wLjAwMDAiLCJQIjoiV2luMzIiLCJBTiI6Ik1haWwiLCJXVCI6Mn0%3D%7C3000&amp;sdata=ftr6%2BwAkioGtr9EObJ39wjhkhVl7lnKMg4S3m8W2UsQ%3D&amp;reserved=0" TargetMode="External"/><Relationship Id="rId4" Type="http://schemas.openxmlformats.org/officeDocument/2006/relationships/hyperlink" Target="https://nam10.safelinks.protection.outlook.com/?url=http%3A%2F%2Fr.smartbrief.com%2Fresp%2FotogCKbflhDqBdfbCifOraCicNzKXC&amp;data=04%7C01%7CAnnessa.Kirby%40ahima.org%7Cffa27b2f6c81428c870a08d9d220f663%7C0f78a38d1d54499da397eec7ff56d0f0%7C0%7C0%7C637771861280435959%7CUnknown%7CTWFpbGZsb3d8eyJWIjoiMC4wLjAwMDAiLCJQIjoiV2luMzIiLCJBTiI6Ik1haWwiLCJXVCI6Mn0%3D%7C3000&amp;sdata=ahXssCqewhhFeBfYJWmeCYTEkBm7WtuyxRusR0crHF8%3D&amp;reserved=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hima.org/annual-mee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onference.ahima.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Indiana Health Information Management Association</a:t>
            </a:r>
          </a:p>
        </p:txBody>
      </p:sp>
      <p:sp>
        <p:nvSpPr>
          <p:cNvPr id="3" name="Subtitle 2"/>
          <p:cNvSpPr>
            <a:spLocks noGrp="1"/>
          </p:cNvSpPr>
          <p:nvPr>
            <p:ph type="subTitle" idx="1"/>
          </p:nvPr>
        </p:nvSpPr>
        <p:spPr/>
        <p:txBody>
          <a:bodyPr>
            <a:normAutofit fontScale="85000" lnSpcReduction="20000"/>
          </a:bodyPr>
          <a:lstStyle/>
          <a:p>
            <a:r>
              <a:rPr lang="en-US" dirty="0"/>
              <a:t>NIHIMA Meeting</a:t>
            </a:r>
          </a:p>
          <a:p>
            <a:r>
              <a:rPr lang="en-US" dirty="0"/>
              <a:t>Nicole Van Andel, MS RHIA CHPS</a:t>
            </a:r>
          </a:p>
          <a:p>
            <a:r>
              <a:rPr lang="en-US" dirty="0"/>
              <a:t>April 8, 2022</a:t>
            </a:r>
          </a:p>
          <a:p>
            <a:r>
              <a:rPr lang="en-US" dirty="0"/>
              <a:t>nvanande@iupui.edu</a:t>
            </a:r>
          </a:p>
        </p:txBody>
      </p:sp>
    </p:spTree>
    <p:extLst>
      <p:ext uri="{BB962C8B-B14F-4D97-AF65-F5344CB8AC3E}">
        <p14:creationId xmlns:p14="http://schemas.microsoft.com/office/powerpoint/2010/main" val="343478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C8C5-8657-4032-8119-2E985488400C}"/>
              </a:ext>
            </a:extLst>
          </p:cNvPr>
          <p:cNvSpPr>
            <a:spLocks noGrp="1"/>
          </p:cNvSpPr>
          <p:nvPr>
            <p:ph type="title"/>
          </p:nvPr>
        </p:nvSpPr>
        <p:spPr/>
        <p:txBody>
          <a:bodyPr/>
          <a:lstStyle/>
          <a:p>
            <a:r>
              <a:rPr lang="en-US" dirty="0"/>
              <a:t>AHIMA Election!</a:t>
            </a:r>
          </a:p>
        </p:txBody>
      </p:sp>
      <p:sp>
        <p:nvSpPr>
          <p:cNvPr id="3" name="Content Placeholder 2">
            <a:extLst>
              <a:ext uri="{FF2B5EF4-FFF2-40B4-BE49-F238E27FC236}">
                <a16:creationId xmlns:a16="http://schemas.microsoft.com/office/drawing/2014/main" id="{0BACC281-7811-42CF-AED1-5CDE4E876824}"/>
              </a:ext>
            </a:extLst>
          </p:cNvPr>
          <p:cNvSpPr>
            <a:spLocks noGrp="1"/>
          </p:cNvSpPr>
          <p:nvPr>
            <p:ph idx="1"/>
          </p:nvPr>
        </p:nvSpPr>
        <p:spPr/>
        <p:txBody>
          <a:bodyPr/>
          <a:lstStyle/>
          <a:p>
            <a:r>
              <a:rPr lang="en-US" dirty="0"/>
              <a:t>President/Chair</a:t>
            </a:r>
          </a:p>
          <a:p>
            <a:r>
              <a:rPr lang="en-US" dirty="0"/>
              <a:t>Board of Directors</a:t>
            </a:r>
          </a:p>
          <a:p>
            <a:r>
              <a:rPr lang="en-US" dirty="0"/>
              <a:t>Speaker of the House</a:t>
            </a:r>
          </a:p>
          <a:p>
            <a:r>
              <a:rPr lang="en-US" dirty="0"/>
              <a:t>CAHIIM Commissioner</a:t>
            </a:r>
          </a:p>
          <a:p>
            <a:r>
              <a:rPr lang="en-US" dirty="0"/>
              <a:t>Council in Excellence in Education</a:t>
            </a:r>
          </a:p>
          <a:p>
            <a:r>
              <a:rPr lang="en-US" dirty="0"/>
              <a:t>Applications Due April 8, 2022</a:t>
            </a:r>
          </a:p>
        </p:txBody>
      </p:sp>
    </p:spTree>
    <p:extLst>
      <p:ext uri="{BB962C8B-B14F-4D97-AF65-F5344CB8AC3E}">
        <p14:creationId xmlns:p14="http://schemas.microsoft.com/office/powerpoint/2010/main" val="1761241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F72B7-3570-4006-B86E-4C4EC651C2B4}"/>
              </a:ext>
            </a:extLst>
          </p:cNvPr>
          <p:cNvSpPr>
            <a:spLocks noGrp="1"/>
          </p:cNvSpPr>
          <p:nvPr>
            <p:ph type="title"/>
          </p:nvPr>
        </p:nvSpPr>
        <p:spPr/>
        <p:txBody>
          <a:bodyPr/>
          <a:lstStyle/>
          <a:p>
            <a:r>
              <a:rPr lang="en-US" dirty="0"/>
              <a:t>Scholarship Winners</a:t>
            </a:r>
          </a:p>
        </p:txBody>
      </p:sp>
      <p:sp>
        <p:nvSpPr>
          <p:cNvPr id="3" name="Content Placeholder 2">
            <a:extLst>
              <a:ext uri="{FF2B5EF4-FFF2-40B4-BE49-F238E27FC236}">
                <a16:creationId xmlns:a16="http://schemas.microsoft.com/office/drawing/2014/main" id="{AA822BC7-EA68-4F95-8B4A-45DCB38E9DBB}"/>
              </a:ext>
            </a:extLst>
          </p:cNvPr>
          <p:cNvSpPr>
            <a:spLocks noGrp="1"/>
          </p:cNvSpPr>
          <p:nvPr>
            <p:ph idx="1"/>
          </p:nvPr>
        </p:nvSpPr>
        <p:spPr/>
        <p:txBody>
          <a:bodyPr/>
          <a:lstStyle/>
          <a:p>
            <a:r>
              <a:rPr lang="en-US" dirty="0"/>
              <a:t>Graduate- Erin Beal</a:t>
            </a:r>
          </a:p>
          <a:p>
            <a:r>
              <a:rPr lang="en-US" dirty="0"/>
              <a:t>Undergraduate- Brianne Hinkle</a:t>
            </a:r>
          </a:p>
        </p:txBody>
      </p:sp>
    </p:spTree>
    <p:extLst>
      <p:ext uri="{BB962C8B-B14F-4D97-AF65-F5344CB8AC3E}">
        <p14:creationId xmlns:p14="http://schemas.microsoft.com/office/powerpoint/2010/main" val="875701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you get involved?</a:t>
            </a:r>
          </a:p>
        </p:txBody>
      </p:sp>
      <p:sp>
        <p:nvSpPr>
          <p:cNvPr id="3" name="Content Placeholder 2"/>
          <p:cNvSpPr>
            <a:spLocks noGrp="1"/>
          </p:cNvSpPr>
          <p:nvPr>
            <p:ph idx="1"/>
          </p:nvPr>
        </p:nvSpPr>
        <p:spPr/>
        <p:txBody>
          <a:bodyPr/>
          <a:lstStyle/>
          <a:p>
            <a:r>
              <a:rPr lang="en-US" dirty="0"/>
              <a:t>Be sure that your profile is up-to-date</a:t>
            </a:r>
          </a:p>
          <a:p>
            <a:r>
              <a:rPr lang="en-US" dirty="0"/>
              <a:t>Consider applying for the Student Liaison position.</a:t>
            </a:r>
          </a:p>
          <a:p>
            <a:r>
              <a:rPr lang="en-US" dirty="0"/>
              <a:t>Utilize the Advocacy Assistant- </a:t>
            </a:r>
            <a:r>
              <a:rPr lang="en-US" dirty="0">
                <a:hlinkClick r:id="rId2"/>
              </a:rPr>
              <a:t>http://www.ahima.org/about/advocacy</a:t>
            </a:r>
            <a:endParaRPr lang="en-US" dirty="0"/>
          </a:p>
          <a:p>
            <a:r>
              <a:rPr lang="en-US" dirty="0"/>
              <a:t>Volunteer to be on a IHIMA committee</a:t>
            </a:r>
          </a:p>
          <a:p>
            <a:r>
              <a:rPr lang="en-US" dirty="0"/>
              <a:t>Volunteer to write an article for IHIMA Newsletter</a:t>
            </a:r>
          </a:p>
          <a:p>
            <a:pPr marL="0" indent="0">
              <a:buNone/>
            </a:pPr>
            <a:endParaRPr lang="en-US" dirty="0"/>
          </a:p>
        </p:txBody>
      </p:sp>
    </p:spTree>
    <p:extLst>
      <p:ext uri="{BB962C8B-B14F-4D97-AF65-F5344CB8AC3E}">
        <p14:creationId xmlns:p14="http://schemas.microsoft.com/office/powerpoint/2010/main" val="1154390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B8117-1817-4CFA-9113-3CA101D46778}"/>
              </a:ext>
            </a:extLst>
          </p:cNvPr>
          <p:cNvSpPr>
            <a:spLocks noGrp="1"/>
          </p:cNvSpPr>
          <p:nvPr>
            <p:ph type="title"/>
          </p:nvPr>
        </p:nvSpPr>
        <p:spPr/>
        <p:txBody>
          <a:bodyPr/>
          <a:lstStyle/>
          <a:p>
            <a:r>
              <a:rPr lang="en-US" dirty="0"/>
              <a:t>Practicum Practice Experience</a:t>
            </a:r>
          </a:p>
        </p:txBody>
      </p:sp>
      <p:sp>
        <p:nvSpPr>
          <p:cNvPr id="3" name="Content Placeholder 2">
            <a:extLst>
              <a:ext uri="{FF2B5EF4-FFF2-40B4-BE49-F238E27FC236}">
                <a16:creationId xmlns:a16="http://schemas.microsoft.com/office/drawing/2014/main" id="{3F25EADA-355D-4E79-8153-498E8F34B4E4}"/>
              </a:ext>
            </a:extLst>
          </p:cNvPr>
          <p:cNvSpPr>
            <a:spLocks noGrp="1"/>
          </p:cNvSpPr>
          <p:nvPr>
            <p:ph idx="1"/>
          </p:nvPr>
        </p:nvSpPr>
        <p:spPr/>
        <p:txBody>
          <a:bodyPr/>
          <a:lstStyle/>
          <a:p>
            <a:r>
              <a:rPr lang="en-US" dirty="0"/>
              <a:t>Volunteer to be a site</a:t>
            </a:r>
          </a:p>
          <a:p>
            <a:r>
              <a:rPr lang="en-US" dirty="0"/>
              <a:t>Five Continuing education hours </a:t>
            </a:r>
          </a:p>
          <a:p>
            <a:r>
              <a:rPr lang="en-US" dirty="0"/>
              <a:t>1 Continuing Education hour</a:t>
            </a:r>
          </a:p>
          <a:p>
            <a:r>
              <a:rPr lang="en-US" dirty="0"/>
              <a:t>Give back!</a:t>
            </a:r>
          </a:p>
          <a:p>
            <a:r>
              <a:rPr lang="en-US" dirty="0"/>
              <a:t>Get projects done</a:t>
            </a:r>
          </a:p>
          <a:p>
            <a:r>
              <a:rPr lang="en-US" dirty="0"/>
              <a:t>Virtual, face-to-face, hybrid</a:t>
            </a:r>
          </a:p>
        </p:txBody>
      </p:sp>
    </p:spTree>
    <p:extLst>
      <p:ext uri="{BB962C8B-B14F-4D97-AF65-F5344CB8AC3E}">
        <p14:creationId xmlns:p14="http://schemas.microsoft.com/office/powerpoint/2010/main" val="2353694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39159-1660-4B1F-A4B3-55142F6C2DC3}"/>
              </a:ext>
            </a:extLst>
          </p:cNvPr>
          <p:cNvSpPr>
            <a:spLocks noGrp="1"/>
          </p:cNvSpPr>
          <p:nvPr>
            <p:ph type="title"/>
          </p:nvPr>
        </p:nvSpPr>
        <p:spPr/>
        <p:txBody>
          <a:bodyPr/>
          <a:lstStyle/>
          <a:p>
            <a:r>
              <a:rPr lang="en-US" dirty="0"/>
              <a:t>Job Opening?</a:t>
            </a:r>
          </a:p>
        </p:txBody>
      </p:sp>
      <p:sp>
        <p:nvSpPr>
          <p:cNvPr id="3" name="Content Placeholder 2">
            <a:extLst>
              <a:ext uri="{FF2B5EF4-FFF2-40B4-BE49-F238E27FC236}">
                <a16:creationId xmlns:a16="http://schemas.microsoft.com/office/drawing/2014/main" id="{6E951903-D1A7-42C2-8AE9-13855592EE50}"/>
              </a:ext>
            </a:extLst>
          </p:cNvPr>
          <p:cNvSpPr>
            <a:spLocks noGrp="1"/>
          </p:cNvSpPr>
          <p:nvPr>
            <p:ph idx="1"/>
          </p:nvPr>
        </p:nvSpPr>
        <p:spPr/>
        <p:txBody>
          <a:bodyPr/>
          <a:lstStyle/>
          <a:p>
            <a:r>
              <a:rPr lang="en-US" dirty="0"/>
              <a:t>$150 per posting</a:t>
            </a:r>
          </a:p>
          <a:p>
            <a:r>
              <a:rPr lang="en-US" dirty="0"/>
              <a:t>On IHIMA Website for 90 days or until the position is filled</a:t>
            </a:r>
          </a:p>
          <a:p>
            <a:r>
              <a:rPr lang="en-US" dirty="0"/>
              <a:t>In newsletter</a:t>
            </a:r>
          </a:p>
          <a:p>
            <a:r>
              <a:rPr lang="en-US" dirty="0"/>
              <a:t>Sent to 2500 members</a:t>
            </a:r>
          </a:p>
          <a:p>
            <a:r>
              <a:rPr lang="en-US" dirty="0">
                <a:hlinkClick r:id="rId2"/>
              </a:rPr>
              <a:t>https://www.ihima.org/ihima-job-board</a:t>
            </a:r>
            <a:endParaRPr lang="en-US" dirty="0"/>
          </a:p>
          <a:p>
            <a:pPr marL="0" indent="0">
              <a:buNone/>
            </a:pPr>
            <a:endParaRPr lang="en-US" dirty="0"/>
          </a:p>
        </p:txBody>
      </p:sp>
    </p:spTree>
    <p:extLst>
      <p:ext uri="{BB962C8B-B14F-4D97-AF65-F5344CB8AC3E}">
        <p14:creationId xmlns:p14="http://schemas.microsoft.com/office/powerpoint/2010/main" val="1423350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D0A7-69E6-448C-87B3-1F77CD4431AA}"/>
              </a:ext>
            </a:extLst>
          </p:cNvPr>
          <p:cNvSpPr>
            <a:spLocks noGrp="1"/>
          </p:cNvSpPr>
          <p:nvPr>
            <p:ph type="title"/>
          </p:nvPr>
        </p:nvSpPr>
        <p:spPr/>
        <p:txBody>
          <a:bodyPr/>
          <a:lstStyle/>
          <a:p>
            <a:r>
              <a:rPr lang="en-US" dirty="0"/>
              <a:t>AHIMA Career Map</a:t>
            </a:r>
          </a:p>
        </p:txBody>
      </p:sp>
      <p:sp>
        <p:nvSpPr>
          <p:cNvPr id="3" name="Content Placeholder 2">
            <a:extLst>
              <a:ext uri="{FF2B5EF4-FFF2-40B4-BE49-F238E27FC236}">
                <a16:creationId xmlns:a16="http://schemas.microsoft.com/office/drawing/2014/main" id="{0358BB09-4C2A-4D76-9F4F-7DAE4AF03293}"/>
              </a:ext>
            </a:extLst>
          </p:cNvPr>
          <p:cNvSpPr>
            <a:spLocks noGrp="1"/>
          </p:cNvSpPr>
          <p:nvPr>
            <p:ph idx="1"/>
          </p:nvPr>
        </p:nvSpPr>
        <p:spPr/>
        <p:txBody>
          <a:bodyPr/>
          <a:lstStyle/>
          <a:p>
            <a:r>
              <a:rPr lang="en-US" dirty="0"/>
              <a:t>Recently Updated</a:t>
            </a:r>
          </a:p>
          <a:p>
            <a:r>
              <a:rPr lang="en-US" dirty="0"/>
              <a:t>Positions</a:t>
            </a:r>
          </a:p>
          <a:p>
            <a:r>
              <a:rPr lang="en-US" dirty="0"/>
              <a:t>Descriptions</a:t>
            </a:r>
          </a:p>
          <a:p>
            <a:r>
              <a:rPr lang="en-US" dirty="0"/>
              <a:t>Links to Salary</a:t>
            </a:r>
          </a:p>
          <a:p>
            <a:endParaRPr lang="en-US" dirty="0"/>
          </a:p>
          <a:p>
            <a:r>
              <a:rPr lang="en-US" dirty="0">
                <a:hlinkClick r:id="rId2"/>
              </a:rPr>
              <a:t>https://www.ahima.org/certification-careers/certifications-overview/career-tools/</a:t>
            </a:r>
            <a:endParaRPr lang="en-US" dirty="0"/>
          </a:p>
          <a:p>
            <a:endParaRPr lang="en-US" dirty="0"/>
          </a:p>
        </p:txBody>
      </p:sp>
    </p:spTree>
    <p:extLst>
      <p:ext uri="{BB962C8B-B14F-4D97-AF65-F5344CB8AC3E}">
        <p14:creationId xmlns:p14="http://schemas.microsoft.com/office/powerpoint/2010/main" val="1886524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5436E-7474-4163-A9A7-FF3ED71B6549}"/>
              </a:ext>
            </a:extLst>
          </p:cNvPr>
          <p:cNvSpPr>
            <a:spLocks noGrp="1"/>
          </p:cNvSpPr>
          <p:nvPr>
            <p:ph type="title"/>
          </p:nvPr>
        </p:nvSpPr>
        <p:spPr/>
        <p:txBody>
          <a:bodyPr/>
          <a:lstStyle/>
          <a:p>
            <a:r>
              <a:rPr lang="en-US" dirty="0"/>
              <a:t>Advocacy Assistant</a:t>
            </a:r>
          </a:p>
        </p:txBody>
      </p:sp>
      <p:sp>
        <p:nvSpPr>
          <p:cNvPr id="3" name="Content Placeholder 2">
            <a:extLst>
              <a:ext uri="{FF2B5EF4-FFF2-40B4-BE49-F238E27FC236}">
                <a16:creationId xmlns:a16="http://schemas.microsoft.com/office/drawing/2014/main" id="{B7EED6B3-D837-4291-A473-C7C22D8FC142}"/>
              </a:ext>
            </a:extLst>
          </p:cNvPr>
          <p:cNvSpPr>
            <a:spLocks noGrp="1"/>
          </p:cNvSpPr>
          <p:nvPr>
            <p:ph idx="1"/>
          </p:nvPr>
        </p:nvSpPr>
        <p:spPr/>
        <p:txBody>
          <a:bodyPr/>
          <a:lstStyle/>
          <a:p>
            <a:r>
              <a:rPr lang="en-US" dirty="0"/>
              <a:t>On AHIMA’s website</a:t>
            </a:r>
          </a:p>
          <a:p>
            <a:r>
              <a:rPr lang="en-US" dirty="0"/>
              <a:t>Send letters to US Congressional Members</a:t>
            </a:r>
          </a:p>
          <a:p>
            <a:r>
              <a:rPr lang="en-US" dirty="0"/>
              <a:t>Fast, easy, and customizable!</a:t>
            </a:r>
          </a:p>
          <a:p>
            <a:r>
              <a:rPr lang="en-US" dirty="0">
                <a:hlinkClick r:id="rId2"/>
              </a:rPr>
              <a:t>https://www.ahima.org/advocacy/advocacy/</a:t>
            </a:r>
            <a:endParaRPr lang="en-US" dirty="0"/>
          </a:p>
          <a:p>
            <a:pPr marL="0" indent="0">
              <a:buNone/>
            </a:pPr>
            <a:endParaRPr lang="en-US" dirty="0"/>
          </a:p>
        </p:txBody>
      </p:sp>
    </p:spTree>
    <p:extLst>
      <p:ext uri="{BB962C8B-B14F-4D97-AF65-F5344CB8AC3E}">
        <p14:creationId xmlns:p14="http://schemas.microsoft.com/office/powerpoint/2010/main" val="1880131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Advocacy Summit Issues</a:t>
            </a:r>
          </a:p>
        </p:txBody>
      </p:sp>
      <p:sp>
        <p:nvSpPr>
          <p:cNvPr id="3" name="Content Placeholder 2"/>
          <p:cNvSpPr>
            <a:spLocks noGrp="1"/>
          </p:cNvSpPr>
          <p:nvPr>
            <p:ph idx="1"/>
          </p:nvPr>
        </p:nvSpPr>
        <p:spPr/>
        <p:txBody>
          <a:bodyPr/>
          <a:lstStyle/>
          <a:p>
            <a:r>
              <a:rPr lang="en-US" dirty="0"/>
              <a:t>S 509/HR 6072 - Leveraging Integrated Networks in Communities (LINC) to Address Social Needs Act</a:t>
            </a:r>
          </a:p>
          <a:p>
            <a:r>
              <a:rPr lang="en-US" dirty="0"/>
              <a:t>Section 510 of the Labor, Health and Human Services, Education, and Related Agencies Appropriations Bill</a:t>
            </a:r>
          </a:p>
        </p:txBody>
      </p:sp>
    </p:spTree>
    <p:extLst>
      <p:ext uri="{BB962C8B-B14F-4D97-AF65-F5344CB8AC3E}">
        <p14:creationId xmlns:p14="http://schemas.microsoft.com/office/powerpoint/2010/main" val="2530788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A4354-1BDA-4EE3-B84B-59C1906C6F0C}"/>
              </a:ext>
            </a:extLst>
          </p:cNvPr>
          <p:cNvSpPr>
            <a:spLocks noGrp="1"/>
          </p:cNvSpPr>
          <p:nvPr>
            <p:ph type="title"/>
          </p:nvPr>
        </p:nvSpPr>
        <p:spPr/>
        <p:txBody>
          <a:bodyPr>
            <a:normAutofit fontScale="90000"/>
          </a:bodyPr>
          <a:lstStyle/>
          <a:p>
            <a:r>
              <a:rPr lang="en-US" dirty="0"/>
              <a:t>Who are my US Congressional Representatives?</a:t>
            </a:r>
          </a:p>
        </p:txBody>
      </p:sp>
      <p:sp>
        <p:nvSpPr>
          <p:cNvPr id="3" name="Content Placeholder 2">
            <a:extLst>
              <a:ext uri="{FF2B5EF4-FFF2-40B4-BE49-F238E27FC236}">
                <a16:creationId xmlns:a16="http://schemas.microsoft.com/office/drawing/2014/main" id="{161EEB3C-BD53-4B71-9A40-FC0B95129B4A}"/>
              </a:ext>
            </a:extLst>
          </p:cNvPr>
          <p:cNvSpPr>
            <a:spLocks noGrp="1"/>
          </p:cNvSpPr>
          <p:nvPr>
            <p:ph idx="1"/>
          </p:nvPr>
        </p:nvSpPr>
        <p:spPr/>
        <p:txBody>
          <a:bodyPr/>
          <a:lstStyle/>
          <a:p>
            <a:r>
              <a:rPr lang="en-US" dirty="0"/>
              <a:t>Senator Todd Young</a:t>
            </a:r>
          </a:p>
          <a:p>
            <a:r>
              <a:rPr lang="en-US" dirty="0"/>
              <a:t>Senator Mike Braun</a:t>
            </a:r>
          </a:p>
          <a:p>
            <a:r>
              <a:rPr lang="en-US" dirty="0"/>
              <a:t>Representative Frank Mrvan (1</a:t>
            </a:r>
            <a:r>
              <a:rPr lang="en-US" baseline="30000" dirty="0"/>
              <a:t>st</a:t>
            </a:r>
            <a:r>
              <a:rPr lang="en-US" dirty="0"/>
              <a:t> District)</a:t>
            </a:r>
          </a:p>
          <a:p>
            <a:r>
              <a:rPr lang="en-US" dirty="0"/>
              <a:t>Representative Jackie Walorski (2</a:t>
            </a:r>
            <a:r>
              <a:rPr lang="en-US" baseline="30000" dirty="0"/>
              <a:t>nd</a:t>
            </a:r>
            <a:r>
              <a:rPr lang="en-US" dirty="0"/>
              <a:t> District)</a:t>
            </a:r>
          </a:p>
          <a:p>
            <a:r>
              <a:rPr lang="en-US" dirty="0"/>
              <a:t>Representative Jim Banks (3</a:t>
            </a:r>
            <a:r>
              <a:rPr lang="en-US" baseline="30000" dirty="0"/>
              <a:t>rd</a:t>
            </a:r>
            <a:r>
              <a:rPr lang="en-US" dirty="0"/>
              <a:t> District)</a:t>
            </a:r>
          </a:p>
          <a:p>
            <a:r>
              <a:rPr lang="en-US" dirty="0"/>
              <a:t>Representative Jim Baird (4</a:t>
            </a:r>
            <a:r>
              <a:rPr lang="en-US" baseline="30000" dirty="0"/>
              <a:t>th</a:t>
            </a:r>
            <a:r>
              <a:rPr lang="en-US" dirty="0"/>
              <a:t> District)</a:t>
            </a:r>
          </a:p>
        </p:txBody>
      </p:sp>
    </p:spTree>
    <p:extLst>
      <p:ext uri="{BB962C8B-B14F-4D97-AF65-F5344CB8AC3E}">
        <p14:creationId xmlns:p14="http://schemas.microsoft.com/office/powerpoint/2010/main" val="3638407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CEC62-341B-4C74-9B91-AE34F592E06C}"/>
              </a:ext>
            </a:extLst>
          </p:cNvPr>
          <p:cNvSpPr>
            <a:spLocks noGrp="1"/>
          </p:cNvSpPr>
          <p:nvPr>
            <p:ph type="title"/>
          </p:nvPr>
        </p:nvSpPr>
        <p:spPr/>
        <p:txBody>
          <a:bodyPr>
            <a:normAutofit fontScale="90000"/>
          </a:bodyPr>
          <a:lstStyle/>
          <a:p>
            <a:r>
              <a:rPr lang="en-US" dirty="0"/>
              <a:t>Nominate your favorite teacher</a:t>
            </a:r>
          </a:p>
        </p:txBody>
      </p:sp>
      <p:sp>
        <p:nvSpPr>
          <p:cNvPr id="3" name="Content Placeholder 2">
            <a:extLst>
              <a:ext uri="{FF2B5EF4-FFF2-40B4-BE49-F238E27FC236}">
                <a16:creationId xmlns:a16="http://schemas.microsoft.com/office/drawing/2014/main" id="{0D2D2A3E-E5EF-4474-B6D2-CD653F693FAE}"/>
              </a:ext>
            </a:extLst>
          </p:cNvPr>
          <p:cNvSpPr>
            <a:spLocks noGrp="1"/>
          </p:cNvSpPr>
          <p:nvPr>
            <p:ph idx="1"/>
          </p:nvPr>
        </p:nvSpPr>
        <p:spPr/>
        <p:txBody>
          <a:bodyPr>
            <a:normAutofit/>
          </a:bodyPr>
          <a:lstStyle/>
          <a:p>
            <a:r>
              <a:rPr lang="en-US" dirty="0">
                <a:solidFill>
                  <a:srgbClr val="333333"/>
                </a:solidFill>
                <a:effectLst/>
                <a:latin typeface="+mj-lt"/>
                <a:ea typeface="Times New Roman" panose="02020603050405020304" pitchFamily="18" charset="0"/>
              </a:rPr>
              <a:t>Making Dreams Come True Distinguished Educator Award </a:t>
            </a:r>
          </a:p>
          <a:p>
            <a:r>
              <a:rPr lang="en-US" dirty="0">
                <a:solidFill>
                  <a:srgbClr val="333333"/>
                </a:solidFill>
                <a:latin typeface="+mj-lt"/>
              </a:rPr>
              <a:t>Nominations due May 31</a:t>
            </a:r>
          </a:p>
          <a:p>
            <a:r>
              <a:rPr lang="en-US" dirty="0">
                <a:latin typeface="+mj-lt"/>
                <a:hlinkClick r:id="rId2"/>
              </a:rPr>
              <a:t>https://app.smarterselect.com/programs/74445</a:t>
            </a:r>
            <a:endParaRPr lang="en-US" dirty="0">
              <a:latin typeface="+mj-lt"/>
            </a:endParaRPr>
          </a:p>
          <a:p>
            <a:pPr marL="0" indent="0">
              <a:buNone/>
            </a:pPr>
            <a:endParaRPr lang="en-US" dirty="0">
              <a:latin typeface="+mj-lt"/>
            </a:endParaRPr>
          </a:p>
        </p:txBody>
      </p:sp>
    </p:spTree>
    <p:extLst>
      <p:ext uri="{BB962C8B-B14F-4D97-AF65-F5344CB8AC3E}">
        <p14:creationId xmlns:p14="http://schemas.microsoft.com/office/powerpoint/2010/main" val="113566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p>
        </p:txBody>
      </p:sp>
      <p:sp>
        <p:nvSpPr>
          <p:cNvPr id="3" name="Content Placeholder 2"/>
          <p:cNvSpPr>
            <a:spLocks noGrp="1"/>
          </p:cNvSpPr>
          <p:nvPr>
            <p:ph idx="1"/>
          </p:nvPr>
        </p:nvSpPr>
        <p:spPr/>
        <p:txBody>
          <a:bodyPr>
            <a:normAutofit fontScale="92500" lnSpcReduction="20000"/>
          </a:bodyPr>
          <a:lstStyle/>
          <a:p>
            <a:r>
              <a:rPr lang="en-US" dirty="0"/>
              <a:t>Update your AHIMA profile</a:t>
            </a:r>
          </a:p>
          <a:p>
            <a:r>
              <a:rPr lang="en-US" dirty="0"/>
              <a:t>Methods of communication</a:t>
            </a:r>
          </a:p>
          <a:p>
            <a:pPr lvl="1"/>
            <a:r>
              <a:rPr lang="en-US" dirty="0"/>
              <a:t>Facebook- </a:t>
            </a:r>
            <a:r>
              <a:rPr lang="en-US" dirty="0">
                <a:hlinkClick r:id="rId2"/>
              </a:rPr>
              <a:t>https://www.facebook.com/groups/257522200138</a:t>
            </a:r>
            <a:endParaRPr lang="en-US" dirty="0"/>
          </a:p>
          <a:p>
            <a:pPr lvl="1"/>
            <a:r>
              <a:rPr lang="en-US" dirty="0"/>
              <a:t>Twitter- https://twitter.com/@ihimaHIM</a:t>
            </a:r>
          </a:p>
          <a:p>
            <a:pPr lvl="1"/>
            <a:r>
              <a:rPr lang="en-US" dirty="0"/>
              <a:t>Newsletter</a:t>
            </a:r>
          </a:p>
          <a:p>
            <a:pPr lvl="1"/>
            <a:r>
              <a:rPr lang="en-US" dirty="0"/>
              <a:t>E-Blast</a:t>
            </a:r>
          </a:p>
          <a:p>
            <a:pPr lvl="1"/>
            <a:r>
              <a:rPr lang="en-US" dirty="0"/>
              <a:t>Website- </a:t>
            </a:r>
            <a:r>
              <a:rPr lang="en-US" dirty="0">
                <a:hlinkClick r:id="rId3"/>
              </a:rPr>
              <a:t>http://www.ihima.org/</a:t>
            </a:r>
            <a:endParaRPr lang="en-US" dirty="0"/>
          </a:p>
          <a:p>
            <a:pPr lvl="1"/>
            <a:r>
              <a:rPr lang="en-US" dirty="0"/>
              <a:t>LinkedIn</a:t>
            </a:r>
          </a:p>
          <a:p>
            <a:pPr lvl="1"/>
            <a:r>
              <a:rPr lang="en-US" dirty="0"/>
              <a:t>IHIMA Access Community</a:t>
            </a:r>
          </a:p>
        </p:txBody>
      </p:sp>
    </p:spTree>
    <p:extLst>
      <p:ext uri="{BB962C8B-B14F-4D97-AF65-F5344CB8AC3E}">
        <p14:creationId xmlns:p14="http://schemas.microsoft.com/office/powerpoint/2010/main" val="384478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0F11B-7A62-4590-9E5A-B9CBC3917AE4}"/>
              </a:ext>
            </a:extLst>
          </p:cNvPr>
          <p:cNvSpPr>
            <a:spLocks noGrp="1"/>
          </p:cNvSpPr>
          <p:nvPr>
            <p:ph type="title"/>
          </p:nvPr>
        </p:nvSpPr>
        <p:spPr/>
        <p:txBody>
          <a:bodyPr/>
          <a:lstStyle/>
          <a:p>
            <a:r>
              <a:rPr lang="en-US" dirty="0"/>
              <a:t>Continuing Education </a:t>
            </a:r>
          </a:p>
        </p:txBody>
      </p:sp>
      <p:sp>
        <p:nvSpPr>
          <p:cNvPr id="3" name="Content Placeholder 2">
            <a:extLst>
              <a:ext uri="{FF2B5EF4-FFF2-40B4-BE49-F238E27FC236}">
                <a16:creationId xmlns:a16="http://schemas.microsoft.com/office/drawing/2014/main" id="{A17EFCA8-BFA2-4512-928F-9484564C1385}"/>
              </a:ext>
            </a:extLst>
          </p:cNvPr>
          <p:cNvSpPr>
            <a:spLocks noGrp="1"/>
          </p:cNvSpPr>
          <p:nvPr>
            <p:ph idx="1"/>
          </p:nvPr>
        </p:nvSpPr>
        <p:spPr/>
        <p:txBody>
          <a:bodyPr>
            <a:normAutofit/>
          </a:bodyPr>
          <a:lstStyle/>
          <a:p>
            <a:pPr marL="0" marR="0" indent="0">
              <a:lnSpc>
                <a:spcPts val="1875"/>
              </a:lnSpc>
              <a:spcBef>
                <a:spcPts val="0"/>
              </a:spcBef>
              <a:spcAft>
                <a:spcPts val="0"/>
              </a:spcAft>
              <a:buNone/>
            </a:pPr>
            <a:r>
              <a:rPr lang="en-US" sz="1800" b="1" u="sng" dirty="0">
                <a:solidFill>
                  <a:srgbClr val="0B548B"/>
                </a:solidFill>
                <a:effectLst/>
                <a:latin typeface="Helvetica" panose="020B0604020202020204" pitchFamily="34" charset="0"/>
                <a:ea typeface="Calibri" panose="020F0502020204030204" pitchFamily="34" charset="0"/>
                <a:hlinkClick r:id="rId2"/>
              </a:rPr>
              <a:t>AHIMA recertification</a:t>
            </a:r>
            <a:r>
              <a:rPr lang="en-US" sz="1800" dirty="0">
                <a:solidFill>
                  <a:srgbClr val="999999"/>
                </a:solidFill>
                <a:effectLst/>
                <a:latin typeface="Helvetica"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nSpc>
                <a:spcPts val="1875"/>
              </a:lnSpc>
              <a:spcBef>
                <a:spcPts val="0"/>
              </a:spcBef>
              <a:spcAft>
                <a:spcPts val="0"/>
              </a:spcAft>
            </a:pPr>
            <a:r>
              <a:rPr lang="en-US" sz="1800" dirty="0">
                <a:solidFill>
                  <a:srgbClr val="000000"/>
                </a:solidFill>
                <a:effectLst/>
                <a:latin typeface="Helvetica" panose="020B0604020202020204" pitchFamily="34" charset="0"/>
                <a:ea typeface="Calibri" panose="020F0502020204030204" pitchFamily="34" charset="0"/>
              </a:rPr>
              <a:t>If your recertification cycle expires at the end of this year and you have not yet met the requirements for renewal, please visit </a:t>
            </a:r>
            <a:r>
              <a:rPr lang="en-US" sz="1800" u="sng" dirty="0">
                <a:solidFill>
                  <a:srgbClr val="000000"/>
                </a:solidFill>
                <a:effectLst/>
                <a:latin typeface="Helvetica" panose="020B0604020202020204" pitchFamily="34" charset="0"/>
                <a:ea typeface="Calibri" panose="020F0502020204030204" pitchFamily="34" charset="0"/>
                <a:hlinkClick r:id="rId3"/>
              </a:rPr>
              <a:t>AHIMA's certification page</a:t>
            </a:r>
            <a:r>
              <a:rPr lang="en-US" sz="1800" dirty="0">
                <a:solidFill>
                  <a:srgbClr val="000000"/>
                </a:solidFill>
                <a:effectLst/>
                <a:latin typeface="Helvetica" panose="020B0604020202020204" pitchFamily="34" charset="0"/>
                <a:ea typeface="Calibri" panose="020F0502020204030204" pitchFamily="34" charset="0"/>
              </a:rPr>
              <a:t> to verify your status and take the necessary steps to complete the recertification process. Avoid an inactive status by visiting your CEU center and submitting the required CEUs with your supporting documentation. To take advantage of the member discount on recertification fees, you must purchase a membership prior to or on the recertification expiration date. Once the membership is paid, your recertification discount will be applied. As a reminder, each year a percentage of credential holders are randomly selected for an audit. Individuals selected for audits will be required to submit verifiable documentation (for example, certificates of attendance or similar materials) for each activity listed in their CEU center. More information on recertification requirements can be found in this </a:t>
            </a:r>
            <a:r>
              <a:rPr lang="en-US" sz="1800" u="sng" dirty="0">
                <a:solidFill>
                  <a:srgbClr val="000000"/>
                </a:solidFill>
                <a:effectLst/>
                <a:latin typeface="Helvetica" panose="020B0604020202020204" pitchFamily="34" charset="0"/>
                <a:ea typeface="Calibri" panose="020F0502020204030204" pitchFamily="34" charset="0"/>
                <a:hlinkClick r:id="rId4"/>
              </a:rPr>
              <a:t>Recertification Guide</a:t>
            </a:r>
            <a:r>
              <a:rPr lang="en-US" sz="1800" dirty="0">
                <a:solidFill>
                  <a:srgbClr val="000000"/>
                </a:solidFill>
                <a:effectLst/>
                <a:latin typeface="Helvetica" panose="020B0604020202020204" pitchFamily="34" charset="0"/>
                <a:ea typeface="Calibri" panose="020F0502020204030204" pitchFamily="34" charset="0"/>
              </a:rPr>
              <a:t> and </a:t>
            </a:r>
            <a:r>
              <a:rPr lang="en-US" sz="1800" u="sng" dirty="0">
                <a:solidFill>
                  <a:srgbClr val="000000"/>
                </a:solidFill>
                <a:effectLst/>
                <a:latin typeface="Helvetica" panose="020B0604020202020204" pitchFamily="34" charset="0"/>
                <a:ea typeface="Calibri" panose="020F0502020204030204" pitchFamily="34" charset="0"/>
                <a:hlinkClick r:id="rId5"/>
              </a:rPr>
              <a:t>here</a:t>
            </a:r>
            <a:r>
              <a:rPr lang="en-US" sz="1800" dirty="0">
                <a:solidFill>
                  <a:srgbClr val="000000"/>
                </a:solidFill>
                <a:effectLst/>
                <a:latin typeface="Helvetica" panose="020B0604020202020204" pitchFamily="34" charset="0"/>
                <a:ea typeface="Calibri" panose="020F0502020204030204" pitchFamily="34" charset="0"/>
              </a:rPr>
              <a:t>.</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580550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Contact the IHIMA Central Office</a:t>
            </a:r>
          </a:p>
          <a:p>
            <a:endParaRPr lang="en-US" dirty="0"/>
          </a:p>
          <a:p>
            <a:pPr marL="0" indent="0">
              <a:buNone/>
            </a:pPr>
            <a:r>
              <a:rPr lang="en-US" dirty="0"/>
              <a:t>centraloffice@ihima.org</a:t>
            </a:r>
          </a:p>
        </p:txBody>
      </p:sp>
    </p:spTree>
    <p:extLst>
      <p:ext uri="{BB962C8B-B14F-4D97-AF65-F5344CB8AC3E}">
        <p14:creationId xmlns:p14="http://schemas.microsoft.com/office/powerpoint/2010/main" val="129809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IHIMA Annual Meeting- Virtual</a:t>
            </a:r>
          </a:p>
        </p:txBody>
      </p:sp>
      <p:sp>
        <p:nvSpPr>
          <p:cNvPr id="3" name="Content Placeholder 2"/>
          <p:cNvSpPr>
            <a:spLocks noGrp="1"/>
          </p:cNvSpPr>
          <p:nvPr>
            <p:ph idx="1"/>
          </p:nvPr>
        </p:nvSpPr>
        <p:spPr/>
        <p:txBody>
          <a:bodyPr/>
          <a:lstStyle/>
          <a:p>
            <a:r>
              <a:rPr lang="en-US" dirty="0"/>
              <a:t>Sessions are open now.</a:t>
            </a:r>
          </a:p>
          <a:p>
            <a:r>
              <a:rPr lang="en-US" dirty="0"/>
              <a:t>Courses close September 1</a:t>
            </a:r>
          </a:p>
          <a:p>
            <a:r>
              <a:rPr lang="en-US" dirty="0"/>
              <a:t>Seven or fifteen sessions</a:t>
            </a:r>
          </a:p>
          <a:p>
            <a:r>
              <a:rPr lang="en-US" dirty="0"/>
              <a:t>Click on this link for more information</a:t>
            </a:r>
          </a:p>
          <a:p>
            <a:r>
              <a:rPr lang="en-US" dirty="0">
                <a:hlinkClick r:id="rId2"/>
              </a:rPr>
              <a:t>https://www.ihima.org/annual-meeting</a:t>
            </a:r>
            <a:endParaRPr lang="en-US" dirty="0"/>
          </a:p>
          <a:p>
            <a:r>
              <a:rPr lang="en-US" dirty="0"/>
              <a:t>CE’s given for each session.</a:t>
            </a:r>
          </a:p>
          <a:p>
            <a:r>
              <a:rPr lang="en-US" dirty="0"/>
              <a:t>IHIMA Business Meeting does not count</a:t>
            </a:r>
          </a:p>
        </p:txBody>
      </p:sp>
    </p:spTree>
    <p:extLst>
      <p:ext uri="{BB962C8B-B14F-4D97-AF65-F5344CB8AC3E}">
        <p14:creationId xmlns:p14="http://schemas.microsoft.com/office/powerpoint/2010/main" val="1452392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6FA9B-C027-42F5-9BF3-EA2BD5048576}"/>
              </a:ext>
            </a:extLst>
          </p:cNvPr>
          <p:cNvSpPr>
            <a:spLocks noGrp="1"/>
          </p:cNvSpPr>
          <p:nvPr>
            <p:ph type="title"/>
          </p:nvPr>
        </p:nvSpPr>
        <p:spPr/>
        <p:txBody>
          <a:bodyPr/>
          <a:lstStyle/>
          <a:p>
            <a:r>
              <a:rPr lang="en-US" dirty="0"/>
              <a:t>AHIMA National Convention</a:t>
            </a:r>
          </a:p>
        </p:txBody>
      </p:sp>
      <p:sp>
        <p:nvSpPr>
          <p:cNvPr id="3" name="Content Placeholder 2">
            <a:extLst>
              <a:ext uri="{FF2B5EF4-FFF2-40B4-BE49-F238E27FC236}">
                <a16:creationId xmlns:a16="http://schemas.microsoft.com/office/drawing/2014/main" id="{E0AD2B08-E752-4CB1-9512-2306ADADBCB4}"/>
              </a:ext>
            </a:extLst>
          </p:cNvPr>
          <p:cNvSpPr>
            <a:spLocks noGrp="1"/>
          </p:cNvSpPr>
          <p:nvPr>
            <p:ph idx="1"/>
          </p:nvPr>
        </p:nvSpPr>
        <p:spPr/>
        <p:txBody>
          <a:bodyPr/>
          <a:lstStyle/>
          <a:p>
            <a:pPr algn="l"/>
            <a:r>
              <a:rPr lang="en-US" b="1" i="0" dirty="0">
                <a:solidFill>
                  <a:srgbClr val="000000"/>
                </a:solidFill>
                <a:effectLst/>
                <a:latin typeface="Helvetica Regular"/>
              </a:rPr>
              <a:t>October 9–12:</a:t>
            </a:r>
            <a:r>
              <a:rPr lang="en-US" b="0" i="0" dirty="0">
                <a:solidFill>
                  <a:srgbClr val="000000"/>
                </a:solidFill>
                <a:effectLst/>
                <a:latin typeface="Helvetica Regular"/>
              </a:rPr>
              <a:t> In-person event in Columbus, OH</a:t>
            </a:r>
            <a:br>
              <a:rPr lang="en-US" b="0" i="0" dirty="0">
                <a:solidFill>
                  <a:srgbClr val="000000"/>
                </a:solidFill>
                <a:effectLst/>
                <a:latin typeface="Helvetica Regular"/>
              </a:rPr>
            </a:br>
            <a:endParaRPr lang="en-US" b="0" i="0" dirty="0">
              <a:solidFill>
                <a:srgbClr val="000000"/>
              </a:solidFill>
              <a:effectLst/>
              <a:latin typeface="Helvetica Regular"/>
            </a:endParaRPr>
          </a:p>
          <a:p>
            <a:pPr algn="l"/>
            <a:r>
              <a:rPr lang="en-US" b="1" i="0" dirty="0">
                <a:solidFill>
                  <a:srgbClr val="000000"/>
                </a:solidFill>
                <a:effectLst/>
                <a:latin typeface="Helvetica Regular"/>
              </a:rPr>
              <a:t>November 10–11:</a:t>
            </a:r>
            <a:r>
              <a:rPr lang="en-US" b="0" i="0" dirty="0">
                <a:solidFill>
                  <a:srgbClr val="000000"/>
                </a:solidFill>
                <a:effectLst/>
                <a:latin typeface="Helvetica Regular"/>
              </a:rPr>
              <a:t> Virtual event</a:t>
            </a:r>
          </a:p>
          <a:p>
            <a:pPr algn="l"/>
            <a:r>
              <a:rPr lang="en-US" b="0" i="0" dirty="0">
                <a:solidFill>
                  <a:srgbClr val="000000"/>
                </a:solidFill>
                <a:effectLst/>
                <a:latin typeface="Helvetica Regular"/>
                <a:hlinkClick r:id="rId2"/>
              </a:rPr>
              <a:t>https://conference.ahima.org/</a:t>
            </a:r>
            <a:endParaRPr lang="en-US" dirty="0">
              <a:solidFill>
                <a:srgbClr val="000000"/>
              </a:solidFill>
              <a:latin typeface="Helvetica Regular"/>
            </a:endParaRPr>
          </a:p>
          <a:p>
            <a:pPr marL="0" indent="0" algn="l">
              <a:buNone/>
            </a:pPr>
            <a:endParaRPr lang="en-US" b="0" i="0" dirty="0">
              <a:solidFill>
                <a:srgbClr val="000000"/>
              </a:solidFill>
              <a:effectLst/>
              <a:latin typeface="Helvetica Regular"/>
            </a:endParaRPr>
          </a:p>
          <a:p>
            <a:pPr marL="0" indent="0">
              <a:buNone/>
            </a:pPr>
            <a:endParaRPr lang="en-US" dirty="0"/>
          </a:p>
        </p:txBody>
      </p:sp>
    </p:spTree>
    <p:extLst>
      <p:ext uri="{BB962C8B-B14F-4D97-AF65-F5344CB8AC3E}">
        <p14:creationId xmlns:p14="http://schemas.microsoft.com/office/powerpoint/2010/main" val="2016312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FEA64-EA19-4811-8449-30710B906B83}"/>
              </a:ext>
            </a:extLst>
          </p:cNvPr>
          <p:cNvSpPr>
            <a:spLocks noGrp="1"/>
          </p:cNvSpPr>
          <p:nvPr>
            <p:ph type="title"/>
          </p:nvPr>
        </p:nvSpPr>
        <p:spPr/>
        <p:txBody>
          <a:bodyPr/>
          <a:lstStyle/>
          <a:p>
            <a:r>
              <a:rPr lang="en-US" dirty="0"/>
              <a:t>2022-2023- Election Results</a:t>
            </a:r>
          </a:p>
        </p:txBody>
      </p:sp>
      <p:sp>
        <p:nvSpPr>
          <p:cNvPr id="3" name="Content Placeholder 2">
            <a:extLst>
              <a:ext uri="{FF2B5EF4-FFF2-40B4-BE49-F238E27FC236}">
                <a16:creationId xmlns:a16="http://schemas.microsoft.com/office/drawing/2014/main" id="{E52323F9-1911-4AA9-9E68-F027C12276A5}"/>
              </a:ext>
            </a:extLst>
          </p:cNvPr>
          <p:cNvSpPr>
            <a:spLocks noGrp="1"/>
          </p:cNvSpPr>
          <p:nvPr>
            <p:ph idx="1"/>
          </p:nvPr>
        </p:nvSpPr>
        <p:spPr/>
        <p:txBody>
          <a:bodyPr/>
          <a:lstStyle/>
          <a:p>
            <a:r>
              <a:rPr lang="en-US" dirty="0"/>
              <a:t>President Elect- Bonnie Aspiazu</a:t>
            </a:r>
          </a:p>
          <a:p>
            <a:r>
              <a:rPr lang="en-US" dirty="0"/>
              <a:t>Secretary- Ron Skinner</a:t>
            </a:r>
          </a:p>
          <a:p>
            <a:r>
              <a:rPr lang="en-US" dirty="0"/>
              <a:t>Treasurer- Deb Grider</a:t>
            </a:r>
          </a:p>
          <a:p>
            <a:r>
              <a:rPr lang="en-US" dirty="0"/>
              <a:t>Nominating Committee Members- Sarah Sallee and Karen Coffee</a:t>
            </a:r>
          </a:p>
          <a:p>
            <a:r>
              <a:rPr lang="en-US" dirty="0"/>
              <a:t>Delegate- Cindy Spann and Nicole Harper </a:t>
            </a:r>
          </a:p>
          <a:p>
            <a:endParaRPr lang="en-US" dirty="0"/>
          </a:p>
        </p:txBody>
      </p:sp>
    </p:spTree>
    <p:extLst>
      <p:ext uri="{BB962C8B-B14F-4D97-AF65-F5344CB8AC3E}">
        <p14:creationId xmlns:p14="http://schemas.microsoft.com/office/powerpoint/2010/main" val="3845055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34F28-E1AD-4354-930E-453CC37FD65F}"/>
              </a:ext>
            </a:extLst>
          </p:cNvPr>
          <p:cNvSpPr>
            <a:spLocks noGrp="1"/>
          </p:cNvSpPr>
          <p:nvPr>
            <p:ph type="title"/>
          </p:nvPr>
        </p:nvSpPr>
        <p:spPr/>
        <p:txBody>
          <a:bodyPr/>
          <a:lstStyle/>
          <a:p>
            <a:r>
              <a:rPr lang="en-US" dirty="0"/>
              <a:t>2022-2023 Board</a:t>
            </a:r>
          </a:p>
        </p:txBody>
      </p:sp>
      <p:sp>
        <p:nvSpPr>
          <p:cNvPr id="3" name="Content Placeholder 2">
            <a:extLst>
              <a:ext uri="{FF2B5EF4-FFF2-40B4-BE49-F238E27FC236}">
                <a16:creationId xmlns:a16="http://schemas.microsoft.com/office/drawing/2014/main" id="{A0EA379A-B3D9-47D6-9759-A6EE90FD2339}"/>
              </a:ext>
            </a:extLst>
          </p:cNvPr>
          <p:cNvSpPr>
            <a:spLocks noGrp="1"/>
          </p:cNvSpPr>
          <p:nvPr>
            <p:ph idx="1"/>
          </p:nvPr>
        </p:nvSpPr>
        <p:spPr/>
        <p:txBody>
          <a:bodyPr>
            <a:normAutofit fontScale="85000" lnSpcReduction="20000"/>
          </a:bodyPr>
          <a:lstStyle/>
          <a:p>
            <a:r>
              <a:rPr lang="en-US" dirty="0"/>
              <a:t>President- Necole Coots</a:t>
            </a:r>
          </a:p>
          <a:p>
            <a:r>
              <a:rPr lang="en-US" dirty="0"/>
              <a:t>President-Elect- Bonnie Aspiazu</a:t>
            </a:r>
          </a:p>
          <a:p>
            <a:r>
              <a:rPr lang="en-US" dirty="0"/>
              <a:t>Past-President- Renee Meunier</a:t>
            </a:r>
          </a:p>
          <a:p>
            <a:r>
              <a:rPr lang="en-US" dirty="0"/>
              <a:t>Secretary- Ron Skinner</a:t>
            </a:r>
          </a:p>
          <a:p>
            <a:r>
              <a:rPr lang="en-US" dirty="0"/>
              <a:t>Treasurer- Deb Grider</a:t>
            </a:r>
          </a:p>
          <a:p>
            <a:r>
              <a:rPr lang="en-US" dirty="0"/>
              <a:t>Delegate- Nicole Van Andel</a:t>
            </a:r>
          </a:p>
          <a:p>
            <a:r>
              <a:rPr lang="en-US" dirty="0"/>
              <a:t>Delegate- Nicole Harper</a:t>
            </a:r>
          </a:p>
          <a:p>
            <a:r>
              <a:rPr lang="en-US" dirty="0"/>
              <a:t>Delegate- Cindy Spann</a:t>
            </a:r>
          </a:p>
          <a:p>
            <a:r>
              <a:rPr lang="en-US" dirty="0"/>
              <a:t>Nominating Committee Chair- Lisa DesNoyers</a:t>
            </a:r>
          </a:p>
          <a:p>
            <a:r>
              <a:rPr lang="en-US" dirty="0"/>
              <a:t>Project Development- </a:t>
            </a:r>
            <a:r>
              <a:rPr lang="en-US" sz="2800" dirty="0"/>
              <a:t>Jacquie Villarreal-Messenger</a:t>
            </a:r>
          </a:p>
          <a:p>
            <a:endParaRPr lang="en-US" dirty="0"/>
          </a:p>
        </p:txBody>
      </p:sp>
    </p:spTree>
    <p:extLst>
      <p:ext uri="{BB962C8B-B14F-4D97-AF65-F5344CB8AC3E}">
        <p14:creationId xmlns:p14="http://schemas.microsoft.com/office/powerpoint/2010/main" val="14355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D2DED-C7AF-44E5-B5FA-B024F7177702}"/>
              </a:ext>
            </a:extLst>
          </p:cNvPr>
          <p:cNvSpPr>
            <a:spLocks noGrp="1"/>
          </p:cNvSpPr>
          <p:nvPr>
            <p:ph type="title"/>
          </p:nvPr>
        </p:nvSpPr>
        <p:spPr/>
        <p:txBody>
          <a:bodyPr/>
          <a:lstStyle/>
          <a:p>
            <a:r>
              <a:rPr lang="en-US" dirty="0"/>
              <a:t>2022-2023 Board</a:t>
            </a:r>
          </a:p>
        </p:txBody>
      </p:sp>
      <p:sp>
        <p:nvSpPr>
          <p:cNvPr id="3" name="Content Placeholder 2">
            <a:extLst>
              <a:ext uri="{FF2B5EF4-FFF2-40B4-BE49-F238E27FC236}">
                <a16:creationId xmlns:a16="http://schemas.microsoft.com/office/drawing/2014/main" id="{2687FFE5-A883-497C-BA7E-078CECBF80C2}"/>
              </a:ext>
            </a:extLst>
          </p:cNvPr>
          <p:cNvSpPr>
            <a:spLocks noGrp="1"/>
          </p:cNvSpPr>
          <p:nvPr>
            <p:ph idx="1"/>
          </p:nvPr>
        </p:nvSpPr>
        <p:spPr/>
        <p:txBody>
          <a:bodyPr>
            <a:normAutofit fontScale="92500"/>
          </a:bodyPr>
          <a:lstStyle/>
          <a:p>
            <a:r>
              <a:rPr lang="en-US" sz="3200" dirty="0"/>
              <a:t>Annual Meeting- Crystal Reed and LaTonya Harrington</a:t>
            </a:r>
          </a:p>
          <a:p>
            <a:r>
              <a:rPr lang="en-US" sz="3200" dirty="0"/>
              <a:t>Communications- Nicole Van Andel</a:t>
            </a:r>
          </a:p>
          <a:p>
            <a:r>
              <a:rPr lang="en-US" sz="3200" dirty="0"/>
              <a:t>Policies and Procedures- Jennifer Osborne</a:t>
            </a:r>
          </a:p>
          <a:p>
            <a:r>
              <a:rPr lang="en-US" sz="3200" dirty="0"/>
              <a:t>Member Relations- Aysha Hussain</a:t>
            </a:r>
          </a:p>
          <a:p>
            <a:r>
              <a:rPr lang="en-US" sz="3200" dirty="0"/>
              <a:t>Professional Development- Jamey McGowen</a:t>
            </a:r>
          </a:p>
          <a:p>
            <a:r>
              <a:rPr lang="en-US" sz="3200" dirty="0"/>
              <a:t>Legislative- Julie Stiers and Amy Coffman</a:t>
            </a:r>
          </a:p>
          <a:p>
            <a:endParaRPr lang="en-US" dirty="0"/>
          </a:p>
        </p:txBody>
      </p:sp>
    </p:spTree>
    <p:extLst>
      <p:ext uri="{BB962C8B-B14F-4D97-AF65-F5344CB8AC3E}">
        <p14:creationId xmlns:p14="http://schemas.microsoft.com/office/powerpoint/2010/main" val="280594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B0CD-296F-4FAA-AB1F-2FF87B58EF5D}"/>
              </a:ext>
            </a:extLst>
          </p:cNvPr>
          <p:cNvSpPr>
            <a:spLocks noGrp="1"/>
          </p:cNvSpPr>
          <p:nvPr>
            <p:ph type="title"/>
          </p:nvPr>
        </p:nvSpPr>
        <p:spPr/>
        <p:txBody>
          <a:bodyPr/>
          <a:lstStyle/>
          <a:p>
            <a:r>
              <a:rPr lang="en-US" dirty="0"/>
              <a:t>Student Liaisons</a:t>
            </a:r>
          </a:p>
        </p:txBody>
      </p:sp>
      <p:sp>
        <p:nvSpPr>
          <p:cNvPr id="3" name="Content Placeholder 2">
            <a:extLst>
              <a:ext uri="{FF2B5EF4-FFF2-40B4-BE49-F238E27FC236}">
                <a16:creationId xmlns:a16="http://schemas.microsoft.com/office/drawing/2014/main" id="{860F0050-08F4-4C09-AE6A-9BB19B599D9B}"/>
              </a:ext>
            </a:extLst>
          </p:cNvPr>
          <p:cNvSpPr>
            <a:spLocks noGrp="1"/>
          </p:cNvSpPr>
          <p:nvPr>
            <p:ph idx="1"/>
          </p:nvPr>
        </p:nvSpPr>
        <p:spPr/>
        <p:txBody>
          <a:bodyPr/>
          <a:lstStyle/>
          <a:p>
            <a:r>
              <a:rPr lang="en-US" dirty="0"/>
              <a:t>William Lakeman</a:t>
            </a:r>
          </a:p>
          <a:p>
            <a:r>
              <a:rPr lang="en-US" dirty="0"/>
              <a:t>Angie McDonald</a:t>
            </a:r>
          </a:p>
        </p:txBody>
      </p:sp>
    </p:spTree>
    <p:extLst>
      <p:ext uri="{BB962C8B-B14F-4D97-AF65-F5344CB8AC3E}">
        <p14:creationId xmlns:p14="http://schemas.microsoft.com/office/powerpoint/2010/main" val="1481686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1992B-B9E3-4028-BE9A-8DACF7A16FE6}"/>
              </a:ext>
            </a:extLst>
          </p:cNvPr>
          <p:cNvSpPr>
            <a:spLocks noGrp="1"/>
          </p:cNvSpPr>
          <p:nvPr>
            <p:ph type="title"/>
          </p:nvPr>
        </p:nvSpPr>
        <p:spPr/>
        <p:txBody>
          <a:bodyPr>
            <a:normAutofit fontScale="90000"/>
          </a:bodyPr>
          <a:lstStyle/>
          <a:p>
            <a:r>
              <a:rPr lang="en-US" dirty="0"/>
              <a:t>Vote in IHIMA and AHIMA Elections</a:t>
            </a:r>
          </a:p>
        </p:txBody>
      </p:sp>
      <p:sp>
        <p:nvSpPr>
          <p:cNvPr id="3" name="Content Placeholder 2">
            <a:extLst>
              <a:ext uri="{FF2B5EF4-FFF2-40B4-BE49-F238E27FC236}">
                <a16:creationId xmlns:a16="http://schemas.microsoft.com/office/drawing/2014/main" id="{26E42599-A331-4F3B-B2A9-47177D480B0F}"/>
              </a:ext>
            </a:extLst>
          </p:cNvPr>
          <p:cNvSpPr>
            <a:spLocks noGrp="1"/>
          </p:cNvSpPr>
          <p:nvPr>
            <p:ph idx="1"/>
          </p:nvPr>
        </p:nvSpPr>
        <p:spPr/>
        <p:txBody>
          <a:bodyPr/>
          <a:lstStyle/>
          <a:p>
            <a:r>
              <a:rPr lang="en-US" dirty="0"/>
              <a:t>Total number of members- 1605</a:t>
            </a:r>
          </a:p>
          <a:p>
            <a:r>
              <a:rPr lang="en-US" dirty="0"/>
              <a:t>Total Ballots Cast- 70</a:t>
            </a:r>
          </a:p>
          <a:p>
            <a:r>
              <a:rPr lang="en-US" dirty="0"/>
              <a:t>3.9%</a:t>
            </a:r>
          </a:p>
          <a:p>
            <a:endParaRPr lang="en-US" dirty="0"/>
          </a:p>
          <a:p>
            <a:r>
              <a:rPr lang="en-US" dirty="0"/>
              <a:t>AHIMA polls open </a:t>
            </a:r>
            <a:r>
              <a:rPr lang="en-US" sz="2800" b="0" i="0" dirty="0">
                <a:solidFill>
                  <a:srgbClr val="000000"/>
                </a:solidFill>
                <a:effectLst/>
                <a:latin typeface="Calibri" panose="020F0502020204030204" pitchFamily="34" charset="0"/>
                <a:cs typeface="Calibri" panose="020F0502020204030204" pitchFamily="34" charset="0"/>
              </a:rPr>
              <a:t>July 11 at 8 a.m. CT through July 25, 2022 at 5 p.m. CT</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62154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834</TotalTime>
  <Words>765</Words>
  <Application>Microsoft Macintosh PowerPoint</Application>
  <PresentationFormat>On-screen Show (4:3)</PresentationFormat>
  <Paragraphs>122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Helvetica</vt:lpstr>
      <vt:lpstr>Helvetica Regular</vt:lpstr>
      <vt:lpstr>Office Theme</vt:lpstr>
      <vt:lpstr>Indiana Health Information Management Association</vt:lpstr>
      <vt:lpstr>Communication</vt:lpstr>
      <vt:lpstr>IHIMA Annual Meeting- Virtual</vt:lpstr>
      <vt:lpstr>AHIMA National Convention</vt:lpstr>
      <vt:lpstr>2022-2023- Election Results</vt:lpstr>
      <vt:lpstr>2022-2023 Board</vt:lpstr>
      <vt:lpstr>2022-2023 Board</vt:lpstr>
      <vt:lpstr>Student Liaisons</vt:lpstr>
      <vt:lpstr>Vote in IHIMA and AHIMA Elections</vt:lpstr>
      <vt:lpstr>AHIMA Election!</vt:lpstr>
      <vt:lpstr>Scholarship Winners</vt:lpstr>
      <vt:lpstr>How can you get involved?</vt:lpstr>
      <vt:lpstr>Practicum Practice Experience</vt:lpstr>
      <vt:lpstr>Job Opening?</vt:lpstr>
      <vt:lpstr>AHIMA Career Map</vt:lpstr>
      <vt:lpstr>Advocacy Assistant</vt:lpstr>
      <vt:lpstr>Advocacy Summit Issues</vt:lpstr>
      <vt:lpstr>Who are my US Congressional Representatives?</vt:lpstr>
      <vt:lpstr>Nominate your favorite teacher</vt:lpstr>
      <vt:lpstr>Continuing Education </vt:lpstr>
      <vt:lpstr>Questions??</vt:lpstr>
    </vt:vector>
  </TitlesOfParts>
  <Company>AHIMA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Heneghan-Gonzalez</dc:creator>
  <cp:lastModifiedBy>Sattler, Dorinda M</cp:lastModifiedBy>
  <cp:revision>57</cp:revision>
  <dcterms:created xsi:type="dcterms:W3CDTF">2013-07-10T05:03:58Z</dcterms:created>
  <dcterms:modified xsi:type="dcterms:W3CDTF">2022-04-05T23:22:30Z</dcterms:modified>
</cp:coreProperties>
</file>