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1"/>
  </p:normalViewPr>
  <p:slideViewPr>
    <p:cSldViewPr snapToGrid="0" snapToObjects="1">
      <p:cViewPr varScale="1">
        <p:scale>
          <a:sx n="86" d="100"/>
          <a:sy n="86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6A24A-00BE-0349-B24C-D8C19C59202A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03D3F-0E17-4C46-8F98-B37D6490B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2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25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Gemeinsam den Herausforderungen stellen und einander die Hand reichen und unterstützend wirken.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8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Visualisierung fächerübergreifende Aspekte während der Präsentation am Plakat aufzeigen. Wer?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3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Kompetenzen aus dem Lehrplan Volksschule Basel-Landschaft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3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ERG über alle drei Schuljahre der Sekundarschule ist eine Chance für die „Berufliche Orientierung“. Diese Kompetenzen sind hilfreich für den BO-Unterricht in der 2. Klasse.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9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3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Als Ergänzung für den Deutschunterricht könnte auch das führen eines Schnupperlehrtagebuches thematisiert und bewertet werden.</a:t>
            </a:r>
          </a:p>
          <a:p>
            <a:r>
              <a:rPr lang="de-DE" dirty="0"/>
              <a:t>Die MI Anwendungskompetenzen könnten z. B. in das Fach Deutsch </a:t>
            </a:r>
            <a:r>
              <a:rPr lang="de-DE" dirty="0" err="1"/>
              <a:t>einfliessen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4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 Anwendungskompetenzen und BNE (Bildung nachhaltige Entwicklung) sind nicht in einem Fach integriert und müssen auf irgend eine Art und Weise in BO </a:t>
            </a:r>
            <a:r>
              <a:rPr lang="de-DE" dirty="0" err="1"/>
              <a:t>einfliessen</a:t>
            </a:r>
            <a:r>
              <a:rPr lang="de-DE" dirty="0"/>
              <a:t>. Dies ist eine Herausforderung für jede Schule.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5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0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DB1093A-541E-1347-812D-04EB3E057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672E5A4C-ED7E-EF47-BF41-C07CE8D3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FBD2FCD-92BC-5447-98D7-FB4CD1D6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B737AB8-274B-A74F-BAD1-DC6CB96B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D0A9DE4-154E-0845-9FF6-8A0E4CCF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16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1D1692-C20A-3140-AB43-EB7FC6D3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53CAADCA-9775-C74F-AF94-CCBCB2659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CA90297-D847-0240-A7C2-DD99B429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12E03A0-E28B-8048-8C2E-C58F67DB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028B105-C7BE-DC41-91E5-F9717D17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69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2A0BFB67-6A29-2247-955C-239BE042C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E507D443-5C00-5447-8015-0731BFEAB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9FC4C0C-BABD-1C45-AC09-7F59BDE7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8B180E1-C71C-164E-9FD5-F7C3CD3E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D40E060-B9E0-594B-97A9-85629E24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78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7068" y="972001"/>
            <a:ext cx="11713632" cy="740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237065" y="1962151"/>
            <a:ext cx="11713635" cy="4714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17071E-89DB-B14D-B489-BF11C53A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BDD8F88-B1D4-9143-8D65-03374581C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E120483-7388-534A-A18C-D08EFD7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0A7ECEA-EF2D-D943-8B2B-F409C273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42806F9-8594-4F41-98B6-28424979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23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B69D247-7362-5D48-A442-87ED69DA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B8CDEC0-9885-8B4B-9DD6-ACE0DF2A1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FF5DA05-ED17-144C-A5E8-6F97D5D9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1A3C029-A74B-9B43-B49E-85071D55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2A41C70-0F0D-3B45-967E-DD177098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29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3D796D9-0E64-9643-8054-6251078A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33543F5-BEFA-5E4A-99F3-3EAD5806B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FA1025F-B7AD-8F44-B978-BA5118B75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F39FD29-EC94-0447-A88F-53F54417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B8C6071-1917-E646-A582-B320E263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005B910-8150-6643-94AD-052AEB44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11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72C76D8-F6BC-4746-899E-F64588BB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9CE68EF-D5DA-EA43-8E7F-9714E1766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C826B31-6D1D-0446-A1F5-E4FCEE598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1ADF8B9B-ECB6-704E-AE8C-ABA1C7173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A21B3E5D-79F7-234E-9304-C478C1975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29F1A208-FF08-B743-8DA3-763A6802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068DCA5F-513E-7949-B6B9-B2E68B8E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B0DE8BBC-B463-D141-A69E-F2E78921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65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0AF383-E812-5243-BAAD-37AC767E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B1BEB0B-CC44-FD4D-866F-908689E7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6DAB9BA-4978-DC48-B235-48DD3B94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685F3391-7F20-6C41-9BB9-8D14A61D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96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EB3C2BB-E7C5-924B-A4C2-B884127E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C4DFC646-C1E5-6B44-8700-B9F7C715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373FD7B-F6B4-B643-B0A6-2809E8C7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05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72B5F9-8A64-C543-99F4-251CB081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0FAE701-93F5-B246-84CC-956068A9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C6E3239-71D0-CA4C-9A32-68186F247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B4FE0EF-3542-194D-89ED-EC47AD2F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C4673B0-0009-FF41-9186-54DC1972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DA1C724-BC94-E443-AA11-6DEDFE66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16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1E531F-9D91-F54E-AB56-00A1C3AD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FCE30F86-D491-2543-850A-50116FDB7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1C7ED320-E607-8546-A19D-EC2C048CB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89A6CBD8-15CF-3944-9BC3-F2A4455F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5848F06C-11D9-EF46-A6F5-D7B3DF92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7B8B26B-EC16-004F-8959-50D27DAB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50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D78BC641-323D-494E-A84E-10412CAE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037BC8E-CB92-814B-9B78-9F41AE90D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8C71874-90F4-C64F-A936-9103E8823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CF9F-27BA-2C4D-84C7-5D02290D89A8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290D660-7C2C-594C-9D72-9D49891AF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4A4BA43-C659-7D42-99CE-8C0C0B619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713A2-8AD7-9746-9B1B-AD03882F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6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(null)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843D69B-CD4C-FF41-A18B-520A1C0AA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657" y="1608463"/>
            <a:ext cx="9144000" cy="85931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Kurzinfo zum Workshop </a:t>
            </a:r>
          </a:p>
          <a:p>
            <a:r>
              <a:rPr lang="de-DE" b="1" dirty="0"/>
              <a:t>„ Fächerübergreifende Aspekte im Schulprogramm“</a:t>
            </a:r>
          </a:p>
        </p:txBody>
      </p:sp>
      <p:pic>
        <p:nvPicPr>
          <p:cNvPr id="1025" name="Picture 1" descr="page1image560">
            <a:extLst>
              <a:ext uri="{FF2B5EF4-FFF2-40B4-BE49-F238E27FC236}">
                <a16:creationId xmlns:a16="http://schemas.microsoft.com/office/drawing/2014/main" xmlns="" id="{7AC873AC-9CD5-484D-AB3B-C4638EC3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983" y="297455"/>
            <a:ext cx="27305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platzhalter 3">
            <a:extLst>
              <a:ext uri="{FF2B5EF4-FFF2-40B4-BE49-F238E27FC236}">
                <a16:creationId xmlns:a16="http://schemas.microsoft.com/office/drawing/2014/main" xmlns="" id="{D070989D-8450-F24A-A79B-94DA76CD4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2879" y="2809301"/>
            <a:ext cx="7325354" cy="3927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83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10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für BO sonst noch wichtig?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/>
              <a:t>Allgemein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Absprachen und </a:t>
            </a:r>
            <a:r>
              <a:rPr lang="de-DE" sz="1800" dirty="0" err="1"/>
              <a:t>regelmässiger</a:t>
            </a:r>
            <a:r>
              <a:rPr lang="de-DE" sz="1800" dirty="0"/>
              <a:t> Austausch zwischen den Fachpersonen ERG, D, MI, BO und HW sind erforderlich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Die „berufliche Orientierung“ jedes einzelnen Jugendlichen steht im Fokus der Sekundarschule 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Die Jugendlichen sollen eine passende Anschlusslösung finden (entsprechend Ihren                                                       Fähigkeiten und Fertigkeiten)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dirty="0"/>
              <a:t>Gemeinsamer Fahrplan in Bezug der „fächerübergreifenden Aspekte“ an den                                                    Sekundarschulen entwickeln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b="1" dirty="0"/>
          </a:p>
          <a:p>
            <a:pPr>
              <a:buFont typeface="Arial" panose="020B0604020202020204" pitchFamily="34" charset="0"/>
              <a:buChar char="•"/>
            </a:pPr>
            <a:endParaRPr lang="de-DE" sz="18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0F5ADA0-D9F9-934D-8AF7-E09600740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65" y="4164376"/>
            <a:ext cx="3001761" cy="25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2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881218C-D929-9045-89B5-C0AB1E55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8" y="601545"/>
            <a:ext cx="11713632" cy="335157"/>
          </a:xfrm>
        </p:spPr>
        <p:txBody>
          <a:bodyPr/>
          <a:lstStyle/>
          <a:p>
            <a:r>
              <a:rPr lang="de-DE" sz="2000" dirty="0" smtClean="0"/>
              <a:t>Fächerübergreifende Aspekte</a:t>
            </a:r>
            <a:endParaRPr lang="de-DE" sz="2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974184"/>
              </p:ext>
            </p:extLst>
          </p:nvPr>
        </p:nvGraphicFramePr>
        <p:xfrm>
          <a:off x="1496585" y="936701"/>
          <a:ext cx="9498517" cy="672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11334508" imgH="8019810" progId="AcroExch.Document.DC">
                  <p:embed/>
                </p:oleObj>
              </mc:Choice>
              <mc:Fallback>
                <p:oleObj name="Acrobat Document" r:id="rId3" imgW="11334508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6585" y="936701"/>
                        <a:ext cx="9498517" cy="6720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1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B552309D-5BA4-0F49-AA7D-540DEE911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12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62CA668-4C96-2346-BDA0-799F8076F7C2}"/>
              </a:ext>
            </a:extLst>
          </p:cNvPr>
          <p:cNvSpPr txBox="1"/>
          <p:nvPr/>
        </p:nvSpPr>
        <p:spPr>
          <a:xfrm>
            <a:off x="9874787" y="583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A9E6985-8E4B-B045-9EEB-F825AB6C6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42458"/>
            <a:ext cx="9144000" cy="51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843D69B-CD4C-FF41-A18B-520A1C0AA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657" y="1608463"/>
            <a:ext cx="9144000" cy="85931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Kurzinfo zum Workshop </a:t>
            </a:r>
          </a:p>
          <a:p>
            <a:r>
              <a:rPr lang="de-DE" b="1" dirty="0"/>
              <a:t>„ Fächerübergreifende Aspekte im Schulprogramm“</a:t>
            </a:r>
          </a:p>
        </p:txBody>
      </p:sp>
      <p:pic>
        <p:nvPicPr>
          <p:cNvPr id="1025" name="Picture 1" descr="page1image560">
            <a:extLst>
              <a:ext uri="{FF2B5EF4-FFF2-40B4-BE49-F238E27FC236}">
                <a16:creationId xmlns:a16="http://schemas.microsoft.com/office/drawing/2014/main" xmlns="" id="{7AC873AC-9CD5-484D-AB3B-C4638EC3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983" y="297455"/>
            <a:ext cx="27305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platzhalter 3">
            <a:extLst>
              <a:ext uri="{FF2B5EF4-FFF2-40B4-BE49-F238E27FC236}">
                <a16:creationId xmlns:a16="http://schemas.microsoft.com/office/drawing/2014/main" xmlns="" id="{D070989D-8450-F24A-A79B-94DA76CD4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2879" y="2809301"/>
            <a:ext cx="7325354" cy="39275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DF4BCF17-2DC0-CF44-8BA6-97D53E64C7E0}"/>
              </a:ext>
            </a:extLst>
          </p:cNvPr>
          <p:cNvSpPr txBox="1"/>
          <p:nvPr/>
        </p:nvSpPr>
        <p:spPr>
          <a:xfrm>
            <a:off x="4340638" y="4403726"/>
            <a:ext cx="48584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Danke für eure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87264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9CBF704-6455-844D-93F7-CE9CDC6F9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381" y="3227943"/>
            <a:ext cx="3331235" cy="334361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Berufliche Orientierung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e-DE" sz="1800" dirty="0"/>
              <a:t>BO-Prozess beginnt am 1. Schultag der Sekundarschule und dauert drei Jahre</a:t>
            </a:r>
          </a:p>
          <a:p>
            <a:pPr>
              <a:buFont typeface="Arial"/>
              <a:buChar char="•"/>
            </a:pPr>
            <a:r>
              <a:rPr lang="de-DE" sz="1800" dirty="0"/>
              <a:t>BO-Unterricht ist mit einer Lektion in der 2. Klasse in der Stundentafel verankert</a:t>
            </a:r>
          </a:p>
          <a:p>
            <a:pPr>
              <a:buFont typeface="Arial"/>
              <a:buChar char="•"/>
            </a:pPr>
            <a:r>
              <a:rPr lang="de-DE" sz="1800" dirty="0"/>
              <a:t>Der Prozess der „Beruflichen Orientierung“ </a:t>
            </a:r>
            <a:r>
              <a:rPr lang="de-DE" sz="1800" b="1" dirty="0"/>
              <a:t>ist fächerübergreifend während den drei Sekundarschuljahren angelegt</a:t>
            </a:r>
          </a:p>
          <a:p>
            <a:pPr>
              <a:buFont typeface="Arial"/>
              <a:buChar char="•"/>
            </a:pPr>
            <a:endParaRPr lang="de-DE" sz="1800" dirty="0"/>
          </a:p>
          <a:p>
            <a:pPr>
              <a:buFont typeface="Arial"/>
              <a:buChar char="•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084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36710" y="886383"/>
            <a:ext cx="8785224" cy="740912"/>
          </a:xfrm>
        </p:spPr>
        <p:txBody>
          <a:bodyPr/>
          <a:lstStyle/>
          <a:p>
            <a:r>
              <a:rPr lang="de-CH" dirty="0"/>
              <a:t>BO an der Sekundarschule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e-DE" sz="1800" dirty="0"/>
              <a:t>Die Laufbahn des Jugendlichen steht im Zentrum der drei Sekundarschuljahre.</a:t>
            </a:r>
          </a:p>
          <a:p>
            <a:pPr>
              <a:buFont typeface="Arial"/>
              <a:buChar char="•"/>
            </a:pPr>
            <a:r>
              <a:rPr lang="de-DE" sz="1800" dirty="0"/>
              <a:t>Sie bildet die Voraussetzung für die Wahl des zukünftigen Bildungs- und Berufszieles.</a:t>
            </a:r>
          </a:p>
          <a:p>
            <a:pPr>
              <a:buFont typeface="Arial"/>
              <a:buChar char="•"/>
            </a:pPr>
            <a:endParaRPr lang="de-DE" sz="1800" dirty="0"/>
          </a:p>
          <a:p>
            <a:pPr>
              <a:buFont typeface="Arial"/>
              <a:buChar char="•"/>
            </a:pPr>
            <a:endParaRPr lang="de-DE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04F7C89-5FE4-B543-B199-BFC134E4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547" y="2892054"/>
            <a:ext cx="5585552" cy="35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A4E1617-D561-9444-AA2A-B790E66DA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62" y="186403"/>
            <a:ext cx="10710670" cy="7569473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4CDE061C-7D20-3B4F-9A66-E3FDE3A6B5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14F2549C-780B-B74E-A97F-2F5D47707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380" y="3250894"/>
            <a:ext cx="5232400" cy="33528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5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liefert BO an die anderen Fächer?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701799" y="1962151"/>
            <a:ext cx="8785226" cy="45434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Einblicke in die Bildungswege, Berufs- und Arbeitswelten aufzeigen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Entscheidungsprozesse entwickeln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Planen, umsetzen und dokumentieren des Bewerbungsprozesses </a:t>
            </a:r>
          </a:p>
          <a:p>
            <a:pPr marL="0" indent="0">
              <a:buNone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2412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für BO wichtig?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/>
              <a:t>Ethik, Religion und Gemeinschaft (ERG)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Die Klasse erleben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Sich kennen lernen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Idole – Vorbilder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Stärken – Schwächen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Freizeit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Arbeiten für die Gemeinschaft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Besuch am Arbeitsplatz (Zukunftstag) – atypische Berufe kennen lernen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Lerntagebuch schreiben (Was habe ich gemacht?)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Lerntechniken erarbeiten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Wie gehe ich mit Problemen um? (Problembewältigung)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36928B3-0913-4F49-B995-69AFFFE5E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509" y="1137684"/>
            <a:ext cx="4850516" cy="34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2D65932-66A9-D649-AEDA-044E286E1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812" y="3513581"/>
            <a:ext cx="4676257" cy="307074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7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Was ist für BO wichtig?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/>
              <a:t>Hauswirtschaft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Bedeutung von Arbeit (Wert der Arbeit, Sinn und Zweck der Arbeit)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Gesundheit und Lebensbedingungen (Wohnumfeld, Arbeitsplatzbedingungen,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Arbeitswelten (Familienmodelle, Zukunftstag im Haushalt)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Lehrvertrag: Rechte und Pflichten                                                                       aufzeigen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Umgang mit Geld aufzeigen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Miet- und Kaufverträge einschätzen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184459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7005C1C1-8AEA-E74B-8C6E-666FBD038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001" y="1962150"/>
            <a:ext cx="4847422" cy="2161688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8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Was ist für BO wichtig?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/>
              <a:t>Deutsch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Bewerbungsunterlagen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Vorstellungsgespräche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Schnupperlehrtagebuch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Sprachliche Grundlagen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Arbeit mit Texten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Erstellen eines Briefes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Gesprächsführung</a:t>
            </a:r>
          </a:p>
          <a:p>
            <a:pPr marL="0" indent="0">
              <a:buNone/>
            </a:pPr>
            <a:endParaRPr lang="de-CH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386350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859F4F2C-862B-4242-B180-B7E4A3A114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5022112" y="3956093"/>
            <a:ext cx="5645888" cy="29019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01800" y="1402213"/>
            <a:ext cx="8785224" cy="740912"/>
          </a:xfrm>
        </p:spPr>
        <p:txBody>
          <a:bodyPr/>
          <a:lstStyle/>
          <a:p>
            <a:r>
              <a:rPr lang="de-DE" dirty="0"/>
              <a:t>Was bekommt BO noch?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604235" y="2643189"/>
            <a:ext cx="8785226" cy="4714875"/>
          </a:xfrm>
        </p:spPr>
        <p:txBody>
          <a:bodyPr>
            <a:normAutofit/>
          </a:bodyPr>
          <a:lstStyle/>
          <a:p>
            <a:pPr marL="342900" lvl="1" indent="-342900">
              <a:tabLst>
                <a:tab pos="449263" algn="l"/>
              </a:tabLst>
            </a:pPr>
            <a:r>
              <a:rPr lang="de-CH" sz="2000" dirty="0"/>
              <a:t>Produktion und Präsentation (MI Anwendungskompetenzen)</a:t>
            </a:r>
          </a:p>
          <a:p>
            <a:pPr marL="342900" lvl="1" indent="-342900">
              <a:tabLst>
                <a:tab pos="449263" algn="l"/>
              </a:tabLst>
            </a:pPr>
            <a:r>
              <a:rPr lang="de-CH" sz="2000" dirty="0"/>
              <a:t>Recherche und Lernunterstützung (MI Anwendungskompetenzen)</a:t>
            </a:r>
          </a:p>
          <a:p>
            <a:pPr marL="342900" lvl="1" indent="-342900">
              <a:tabLst>
                <a:tab pos="449263" algn="l"/>
              </a:tabLst>
            </a:pPr>
            <a:r>
              <a:rPr lang="de-CH" sz="2000" dirty="0"/>
              <a:t>Gender und Gleichstellung (BNE = Bildung für Nachhaltige Entwicklung)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Breitbild</PresentationFormat>
  <Paragraphs>88</Paragraphs>
  <Slides>13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Adobe Acrobat Document</vt:lpstr>
      <vt:lpstr>PowerPoint-Präsentation</vt:lpstr>
      <vt:lpstr>Berufliche Orientierung</vt:lpstr>
      <vt:lpstr>BO an der Sekundarschule</vt:lpstr>
      <vt:lpstr>PowerPoint-Präsentation</vt:lpstr>
      <vt:lpstr>Was liefert BO an die anderen Fächer?</vt:lpstr>
      <vt:lpstr>Was ist für BO wichtig?</vt:lpstr>
      <vt:lpstr>Was ist für BO wichtig?</vt:lpstr>
      <vt:lpstr>Was ist für BO wichtig?</vt:lpstr>
      <vt:lpstr>Was bekommt BO noch?</vt:lpstr>
      <vt:lpstr>Was ist für BO sonst noch wichtig?</vt:lpstr>
      <vt:lpstr>Fächerübergreifende Aspekte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Schweizer, Simon (SekMU)</cp:lastModifiedBy>
  <cp:revision>8</cp:revision>
  <dcterms:created xsi:type="dcterms:W3CDTF">2018-04-18T18:53:17Z</dcterms:created>
  <dcterms:modified xsi:type="dcterms:W3CDTF">2018-04-19T06:06:27Z</dcterms:modified>
</cp:coreProperties>
</file>