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0"/>
  </p:notesMasterIdLst>
  <p:sldIdLst>
    <p:sldId id="1109" r:id="rId2"/>
    <p:sldId id="260" r:id="rId3"/>
    <p:sldId id="261" r:id="rId4"/>
    <p:sldId id="340" r:id="rId5"/>
    <p:sldId id="341" r:id="rId6"/>
    <p:sldId id="267" r:id="rId7"/>
    <p:sldId id="297" r:id="rId8"/>
    <p:sldId id="1134" r:id="rId9"/>
    <p:sldId id="1135" r:id="rId10"/>
    <p:sldId id="1136" r:id="rId11"/>
    <p:sldId id="270" r:id="rId12"/>
    <p:sldId id="1016" r:id="rId13"/>
    <p:sldId id="388" r:id="rId14"/>
    <p:sldId id="1017" r:id="rId15"/>
    <p:sldId id="1065" r:id="rId16"/>
    <p:sldId id="278" r:id="rId17"/>
    <p:sldId id="289" r:id="rId18"/>
    <p:sldId id="1137" r:id="rId19"/>
    <p:sldId id="1138" r:id="rId20"/>
    <p:sldId id="1139" r:id="rId21"/>
    <p:sldId id="1140" r:id="rId22"/>
    <p:sldId id="1141" r:id="rId23"/>
    <p:sldId id="1142" r:id="rId24"/>
    <p:sldId id="1143" r:id="rId25"/>
    <p:sldId id="1144" r:id="rId26"/>
    <p:sldId id="995" r:id="rId27"/>
    <p:sldId id="1125" r:id="rId28"/>
    <p:sldId id="1080" r:id="rId29"/>
    <p:sldId id="310" r:id="rId30"/>
    <p:sldId id="507" r:id="rId31"/>
    <p:sldId id="508" r:id="rId32"/>
    <p:sldId id="339" r:id="rId33"/>
    <p:sldId id="334" r:id="rId34"/>
    <p:sldId id="335" r:id="rId35"/>
    <p:sldId id="336" r:id="rId36"/>
    <p:sldId id="337" r:id="rId37"/>
    <p:sldId id="338" r:id="rId38"/>
    <p:sldId id="304" r:id="rId39"/>
    <p:sldId id="305" r:id="rId40"/>
    <p:sldId id="1145" r:id="rId41"/>
    <p:sldId id="311" r:id="rId42"/>
    <p:sldId id="312" r:id="rId43"/>
    <p:sldId id="483" r:id="rId44"/>
    <p:sldId id="496" r:id="rId45"/>
    <p:sldId id="497" r:id="rId46"/>
    <p:sldId id="316" r:id="rId47"/>
    <p:sldId id="317" r:id="rId48"/>
    <p:sldId id="318" r:id="rId49"/>
    <p:sldId id="320" r:id="rId50"/>
    <p:sldId id="321" r:id="rId51"/>
    <p:sldId id="1146" r:id="rId52"/>
    <p:sldId id="485" r:id="rId53"/>
    <p:sldId id="1147" r:id="rId54"/>
    <p:sldId id="1072" r:id="rId55"/>
    <p:sldId id="1148" r:id="rId56"/>
    <p:sldId id="1149" r:id="rId57"/>
    <p:sldId id="1150" r:id="rId58"/>
    <p:sldId id="330" r:id="rId59"/>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9398" autoAdjust="0"/>
  </p:normalViewPr>
  <p:slideViewPr>
    <p:cSldViewPr snapToGrid="0" snapToObjects="1" showGuides="1">
      <p:cViewPr varScale="1">
        <p:scale>
          <a:sx n="91" d="100"/>
          <a:sy n="91" d="100"/>
        </p:scale>
        <p:origin x="19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9/4/2022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5950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15</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76561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63970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396128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3196990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220312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3539038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4153832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60496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3236640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40</a:t>
            </a:fld>
            <a:endParaRPr lang="en-US" altLang="en-US"/>
          </a:p>
        </p:txBody>
      </p:sp>
    </p:spTree>
    <p:extLst>
      <p:ext uri="{BB962C8B-B14F-4D97-AF65-F5344CB8AC3E}">
        <p14:creationId xmlns:p14="http://schemas.microsoft.com/office/powerpoint/2010/main" val="412247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51</a:t>
            </a:fld>
            <a:endParaRPr lang="en-US" altLang="en-US"/>
          </a:p>
        </p:txBody>
      </p:sp>
    </p:spTree>
    <p:extLst>
      <p:ext uri="{BB962C8B-B14F-4D97-AF65-F5344CB8AC3E}">
        <p14:creationId xmlns:p14="http://schemas.microsoft.com/office/powerpoint/2010/main" val="423887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53</a:t>
            </a:fld>
            <a:endParaRPr lang="en-US" altLang="en-US"/>
          </a:p>
        </p:txBody>
      </p:sp>
    </p:spTree>
    <p:extLst>
      <p:ext uri="{BB962C8B-B14F-4D97-AF65-F5344CB8AC3E}">
        <p14:creationId xmlns:p14="http://schemas.microsoft.com/office/powerpoint/2010/main" val="822477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0104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061022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700263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81546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9248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56514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9/4/2022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9/4/2022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9/4/2022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9/4/2022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9/4/2022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9/4/2022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9/4/2022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9/4/2022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9/4/2022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9/4/2022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9/4/2022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9/4/2022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September 4,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2364710" y="6054637"/>
            <a:ext cx="4414579" cy="72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t>Ruth, Chapter 4</a:t>
            </a:r>
          </a:p>
        </p:txBody>
      </p:sp>
      <p:pic>
        <p:nvPicPr>
          <p:cNvPr id="3" name="Picture 2">
            <a:extLst>
              <a:ext uri="{FF2B5EF4-FFF2-40B4-BE49-F238E27FC236}">
                <a16:creationId xmlns:a16="http://schemas.microsoft.com/office/drawing/2014/main" id="{0FD5116C-15B6-8C1C-0A87-9A943E5F990D}"/>
              </a:ext>
            </a:extLst>
          </p:cNvPr>
          <p:cNvPicPr>
            <a:picLocks noChangeAspect="1"/>
          </p:cNvPicPr>
          <p:nvPr/>
        </p:nvPicPr>
        <p:blipFill>
          <a:blip r:embed="rId3"/>
          <a:stretch>
            <a:fillRect/>
          </a:stretch>
        </p:blipFill>
        <p:spPr>
          <a:xfrm>
            <a:off x="1732295" y="1918154"/>
            <a:ext cx="5679409" cy="4136483"/>
          </a:xfrm>
          <a:prstGeom prst="rect">
            <a:avLst/>
          </a:prstGeom>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“Praise to the Lord, the Almighty”    LBW 543</a:t>
            </a:r>
          </a:p>
        </p:txBody>
      </p:sp>
      <p:sp>
        <p:nvSpPr>
          <p:cNvPr id="6" name="TextBox 5">
            <a:extLst>
              <a:ext uri="{FF2B5EF4-FFF2-40B4-BE49-F238E27FC236}">
                <a16:creationId xmlns:a16="http://schemas.microsoft.com/office/drawing/2014/main" id="{151DD49D-1F4C-22A0-5EAC-17F2252C719C}"/>
              </a:ext>
            </a:extLst>
          </p:cNvPr>
          <p:cNvSpPr txBox="1"/>
          <p:nvPr/>
        </p:nvSpPr>
        <p:spPr>
          <a:xfrm>
            <a:off x="152400" y="1596241"/>
            <a:ext cx="8839200"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Praise to the Lord!                                            Oh, let all that is in me adore him!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All that has life and breath,                            come now with praises before him!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Let the amen                                                  sound from his people again.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Gladly forever adore him!</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16198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2951" y="1277642"/>
            <a:ext cx="8318097" cy="430271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lovingkindness, You blessed your servants Ruth, Boaz, and Naomi with the birth of a son, who would be an ancestor of Jesus.  Bless us now as inheritors of Jesus’ reign, for the sake of your son, our Lord, Jesus Christ.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53450"/>
            <a:ext cx="9150302" cy="4178638"/>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Ruth, Chapter 4.</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E7FE3B-0C92-538F-5D26-258F6A6F8CF1}"/>
              </a:ext>
            </a:extLst>
          </p:cNvPr>
          <p:cNvSpPr txBox="1"/>
          <p:nvPr/>
        </p:nvSpPr>
        <p:spPr>
          <a:xfrm>
            <a:off x="115454" y="1082566"/>
            <a:ext cx="895497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 sooner had Boaz gone up to the gate and sat down there than the next-of-kin, of whom Boaz had spoken, came passing by. So Boaz said, “Come over, friend; sit down here.” And he went over and sat down.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Boaz took ten men of the elders of the city, and said, “Sit down here”; so they sat down.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then said to the next-of-kin, “Naomi, who has come back from the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72894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E7FE3B-0C92-538F-5D26-258F6A6F8CF1}"/>
              </a:ext>
            </a:extLst>
          </p:cNvPr>
          <p:cNvSpPr txBox="1"/>
          <p:nvPr/>
        </p:nvSpPr>
        <p:spPr>
          <a:xfrm>
            <a:off x="115454" y="809304"/>
            <a:ext cx="895497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country of Moab, is selling the parcel of land that belonged to our kinsman Elimelech.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I thought I would tell you of it, and say: Buy it in the presence of those sitting here, and in the presence of the elders of my people. If you will redeem it, redeem it; but if you will not, tell me, so that I may know; for there is no one prior to you to redeem it, and I come after you.” So he said, “I will</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41013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E7FE3B-0C92-538F-5D26-258F6A6F8CF1}"/>
              </a:ext>
            </a:extLst>
          </p:cNvPr>
          <p:cNvSpPr txBox="1"/>
          <p:nvPr/>
        </p:nvSpPr>
        <p:spPr>
          <a:xfrm>
            <a:off x="115454" y="809304"/>
            <a:ext cx="895497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redeem it.”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Boaz said, “The day you acquire the field from the hand of Naomi, you are also acquiring Ruth the Moabite, the widow of the dead man, to maintain the dead man’s name on his inheritance.”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At this, the next-of-kin said, “I cannot redeem it for myself without damaging my own inheritance. Take my right of redemption yourself, for I cannot redeem it.”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this was</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99461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438910" y="1458543"/>
            <a:ext cx="7705089" cy="4739759"/>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Darrell Fryman</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a:p>
            <a:pPr marL="2743200" indent="-288925">
              <a:buFont typeface="Arial" panose="020B0604020202020204" pitchFamily="34" charset="0"/>
              <a:buChar char="•"/>
            </a:pPr>
            <a:endParaRPr lang="en-US" sz="3600" b="1" dirty="0">
              <a:solidFill>
                <a:srgbClr val="000000"/>
              </a:solidFill>
              <a:latin typeface="Arial Rounded MT Bold" panose="020F0704030504030204" pitchFamily="34" charset="0"/>
              <a:ea typeface="Calibri" panose="020F0502020204030204" pitchFamily="34" charset="0"/>
            </a:endParaRPr>
          </a:p>
          <a:p>
            <a:pPr marL="2574925"/>
            <a:r>
              <a:rPr lang="en-US" sz="3600" b="1" dirty="0">
                <a:solidFill>
                  <a:srgbClr val="000000"/>
                </a:solidFill>
                <a:latin typeface="Arial Rounded MT Bold" panose="020F0704030504030204" pitchFamily="34" charset="0"/>
                <a:ea typeface="Calibri" panose="020F0502020204030204" pitchFamily="34" charset="0"/>
              </a:rPr>
              <a:t>“In a world where you can be anything, We can be kind!”	</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4" name="Picture 3">
            <a:extLst>
              <a:ext uri="{FF2B5EF4-FFF2-40B4-BE49-F238E27FC236}">
                <a16:creationId xmlns:a16="http://schemas.microsoft.com/office/drawing/2014/main" id="{4345B239-723F-9248-C597-1B4F79AFFE4A}"/>
              </a:ext>
            </a:extLst>
          </p:cNvPr>
          <p:cNvPicPr>
            <a:picLocks noChangeAspect="1"/>
          </p:cNvPicPr>
          <p:nvPr/>
        </p:nvPicPr>
        <p:blipFill>
          <a:blip r:embed="rId3"/>
          <a:stretch>
            <a:fillRect/>
          </a:stretch>
        </p:blipFill>
        <p:spPr>
          <a:xfrm>
            <a:off x="0" y="3941746"/>
            <a:ext cx="4007630" cy="2915422"/>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E7FE3B-0C92-538F-5D26-258F6A6F8CF1}"/>
              </a:ext>
            </a:extLst>
          </p:cNvPr>
          <p:cNvSpPr txBox="1"/>
          <p:nvPr/>
        </p:nvSpPr>
        <p:spPr>
          <a:xfrm>
            <a:off x="115454" y="809304"/>
            <a:ext cx="8954974"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custom in former times in Israel concerning redeeming and exchanging: to confirm a transaction, the one took off a sandal and gave it to the other; this was the manner of attesting in Israel.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when the next-of-kin said to Boaz, “Acquire it for yourself,” he took off his sandal.</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Boaz said to the elders and all the people, “Today you are witnesses</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19079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E7FE3B-0C92-538F-5D26-258F6A6F8CF1}"/>
              </a:ext>
            </a:extLst>
          </p:cNvPr>
          <p:cNvSpPr txBox="1"/>
          <p:nvPr/>
        </p:nvSpPr>
        <p:spPr>
          <a:xfrm>
            <a:off x="115454" y="809304"/>
            <a:ext cx="895497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that I have acquired from the hand of Naomi all that belonged to Elimelech and all that belonged to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Chilion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Mahlon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have also acquired Ruth the Moabite, the wife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Mahlon</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to be my wife, to maintain the dead man’s name on his inheritance, in order that the name of the dead may not be cut off from his kindred and from the gate of his native place; today you are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34349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E7FE3B-0C92-538F-5D26-258F6A6F8CF1}"/>
              </a:ext>
            </a:extLst>
          </p:cNvPr>
          <p:cNvSpPr txBox="1"/>
          <p:nvPr/>
        </p:nvSpPr>
        <p:spPr>
          <a:xfrm>
            <a:off x="115454" y="809304"/>
            <a:ext cx="895497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witnesses.”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all the people who were at the gate, along with the elders, said, “We are witnesses. May the Lord make the woman who is coming into your house like Rachel and Leah, who together built up the house of Israel. May you produce children in Ephrathah and bestow a name in Bethlehem;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through the children that the Lord will give you by this young woman,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628801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E7FE3B-0C92-538F-5D26-258F6A6F8CF1}"/>
              </a:ext>
            </a:extLst>
          </p:cNvPr>
          <p:cNvSpPr txBox="1"/>
          <p:nvPr/>
        </p:nvSpPr>
        <p:spPr>
          <a:xfrm>
            <a:off x="115454" y="809304"/>
            <a:ext cx="8954974"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may your house be like the house of Perez, whom Tamar bore to Judah.”</a:t>
            </a:r>
          </a:p>
          <a:p>
            <a:r>
              <a:rPr lang="en-US" sz="3600" baseline="30000" dirty="0">
                <a:effectLst/>
                <a:latin typeface="Arial Rounded MT Bold" panose="020F0704030504030204" pitchFamily="34" charset="0"/>
                <a:ea typeface="Calibri" panose="020F0502020204030204" pitchFamily="34" charset="0"/>
              </a:rPr>
              <a:t>13</a:t>
            </a:r>
            <a:r>
              <a:rPr lang="en-US" sz="3600" dirty="0">
                <a:effectLst/>
                <a:latin typeface="Arial Rounded MT Bold" panose="020F0704030504030204" pitchFamily="34" charset="0"/>
                <a:ea typeface="Calibri" panose="020F0502020204030204" pitchFamily="34" charset="0"/>
              </a:rPr>
              <a:t>So Boaz took Ruth and she became his wife. When they came together, the Lord made her conceive, and she bore a son. </a:t>
            </a:r>
            <a:r>
              <a:rPr lang="en-US" sz="3600" baseline="30000" dirty="0">
                <a:effectLst/>
                <a:latin typeface="Arial Rounded MT Bold" panose="020F0704030504030204" pitchFamily="34" charset="0"/>
                <a:ea typeface="Calibri" panose="020F0502020204030204" pitchFamily="34" charset="0"/>
              </a:rPr>
              <a:t>14</a:t>
            </a:r>
            <a:r>
              <a:rPr lang="en-US" sz="3600" dirty="0">
                <a:effectLst/>
                <a:latin typeface="Arial Rounded MT Bold" panose="020F0704030504030204" pitchFamily="34" charset="0"/>
                <a:ea typeface="Calibri" panose="020F0502020204030204" pitchFamily="34" charset="0"/>
              </a:rPr>
              <a:t>Then the women said to Naomi, “Blessed be the Lord, who has not left you this day without next-of-kin; and may his name be renowned in Israel! </a:t>
            </a:r>
            <a:r>
              <a:rPr lang="en-US" sz="3600" baseline="30000" dirty="0">
                <a:effectLst/>
                <a:latin typeface="Arial Rounded MT Bold" panose="020F0704030504030204" pitchFamily="34" charset="0"/>
                <a:ea typeface="Calibri" panose="020F0502020204030204" pitchFamily="34" charset="0"/>
              </a:rPr>
              <a:t>15</a:t>
            </a:r>
            <a:r>
              <a:rPr lang="en-US" sz="3600" dirty="0">
                <a:effectLst/>
                <a:latin typeface="Arial Rounded MT Bold" panose="020F0704030504030204" pitchFamily="34" charset="0"/>
                <a:ea typeface="Calibri" panose="020F0502020204030204" pitchFamily="34" charset="0"/>
              </a:rPr>
              <a:t>He shall be to you a restorer of life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043146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E7FE3B-0C92-538F-5D26-258F6A6F8CF1}"/>
              </a:ext>
            </a:extLst>
          </p:cNvPr>
          <p:cNvSpPr txBox="1"/>
          <p:nvPr/>
        </p:nvSpPr>
        <p:spPr>
          <a:xfrm>
            <a:off x="115454" y="809304"/>
            <a:ext cx="895497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and a nourisher of your old age; for your daughter-in-law who loves you, who is more to you than seven sons, has borne him.” </a:t>
            </a:r>
            <a:r>
              <a:rPr lang="en-US" sz="3600" baseline="30000" dirty="0">
                <a:effectLst/>
                <a:latin typeface="Arial Rounded MT Bold" panose="020F0704030504030204" pitchFamily="34" charset="0"/>
                <a:ea typeface="Calibri" panose="020F0502020204030204" pitchFamily="34" charset="0"/>
              </a:rPr>
              <a:t>16</a:t>
            </a:r>
            <a:r>
              <a:rPr lang="en-US" sz="3600" dirty="0">
                <a:effectLst/>
                <a:latin typeface="Arial Rounded MT Bold" panose="020F0704030504030204" pitchFamily="34" charset="0"/>
                <a:ea typeface="Calibri" panose="020F0502020204030204" pitchFamily="34" charset="0"/>
              </a:rPr>
              <a:t>Then Naomi took the child and laid him in her bosom, and became his nurse. </a:t>
            </a:r>
            <a:r>
              <a:rPr lang="en-US" sz="3600" baseline="30000" dirty="0">
                <a:effectLst/>
                <a:latin typeface="Arial Rounded MT Bold" panose="020F0704030504030204" pitchFamily="34" charset="0"/>
                <a:ea typeface="Calibri" panose="020F0502020204030204" pitchFamily="34" charset="0"/>
              </a:rPr>
              <a:t>17</a:t>
            </a:r>
            <a:r>
              <a:rPr lang="en-US" sz="3600" dirty="0">
                <a:effectLst/>
                <a:latin typeface="Arial Rounded MT Bold" panose="020F0704030504030204" pitchFamily="34" charset="0"/>
                <a:ea typeface="Calibri" panose="020F0502020204030204" pitchFamily="34" charset="0"/>
              </a:rPr>
              <a:t>The women of the neighborhood gave him a name, saying, “A son has been born to Naomi.” They named him Obed; he became the father of Jesse, the father of David.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317084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Ruth 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E7FE3B-0C92-538F-5D26-258F6A6F8CF1}"/>
              </a:ext>
            </a:extLst>
          </p:cNvPr>
          <p:cNvSpPr txBox="1"/>
          <p:nvPr/>
        </p:nvSpPr>
        <p:spPr>
          <a:xfrm>
            <a:off x="483396" y="1166842"/>
            <a:ext cx="8177208" cy="4524315"/>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rPr>
              <a:t>18</a:t>
            </a:r>
            <a:r>
              <a:rPr lang="en-US" sz="3600" dirty="0">
                <a:effectLst/>
                <a:latin typeface="Arial Rounded MT Bold" panose="020F0704030504030204" pitchFamily="34" charset="0"/>
                <a:ea typeface="Calibri" panose="020F0502020204030204" pitchFamily="34" charset="0"/>
              </a:rPr>
              <a:t>Now these are the descendants of Perez: Perez became the father of </a:t>
            </a:r>
            <a:r>
              <a:rPr lang="en-US" sz="3600" dirty="0" err="1">
                <a:effectLst/>
                <a:latin typeface="Arial Rounded MT Bold" panose="020F0704030504030204" pitchFamily="34" charset="0"/>
                <a:ea typeface="Calibri" panose="020F0502020204030204" pitchFamily="34" charset="0"/>
              </a:rPr>
              <a:t>Hezron</a:t>
            </a:r>
            <a:r>
              <a:rPr lang="en-US" sz="3600" dirty="0">
                <a:effectLst/>
                <a:latin typeface="Arial Rounded MT Bold" panose="020F0704030504030204" pitchFamily="34" charset="0"/>
                <a:ea typeface="Calibri" panose="020F0502020204030204" pitchFamily="34" charset="0"/>
              </a:rPr>
              <a:t>, </a:t>
            </a:r>
            <a:r>
              <a:rPr lang="en-US" sz="3600" baseline="30000" dirty="0">
                <a:effectLst/>
                <a:latin typeface="Arial Rounded MT Bold" panose="020F0704030504030204" pitchFamily="34" charset="0"/>
                <a:ea typeface="Calibri" panose="020F0502020204030204" pitchFamily="34" charset="0"/>
              </a:rPr>
              <a:t>19</a:t>
            </a:r>
            <a:r>
              <a:rPr lang="en-US" sz="3600" dirty="0">
                <a:effectLst/>
                <a:latin typeface="Arial Rounded MT Bold" panose="020F0704030504030204" pitchFamily="34" charset="0"/>
                <a:ea typeface="Calibri" panose="020F0502020204030204" pitchFamily="34" charset="0"/>
              </a:rPr>
              <a:t>Hezron of Ram, Ram of </a:t>
            </a:r>
            <a:r>
              <a:rPr lang="en-US" sz="3600" dirty="0" err="1">
                <a:effectLst/>
                <a:latin typeface="Arial Rounded MT Bold" panose="020F0704030504030204" pitchFamily="34" charset="0"/>
                <a:ea typeface="Calibri" panose="020F0502020204030204" pitchFamily="34" charset="0"/>
              </a:rPr>
              <a:t>Amminadab</a:t>
            </a:r>
            <a:r>
              <a:rPr lang="en-US" sz="3600" dirty="0">
                <a:effectLst/>
                <a:latin typeface="Arial Rounded MT Bold" panose="020F0704030504030204" pitchFamily="34" charset="0"/>
                <a:ea typeface="Calibri" panose="020F0502020204030204" pitchFamily="34" charset="0"/>
              </a:rPr>
              <a:t>, </a:t>
            </a:r>
            <a:r>
              <a:rPr lang="en-US" sz="3600" baseline="30000" dirty="0">
                <a:effectLst/>
                <a:latin typeface="Arial Rounded MT Bold" panose="020F0704030504030204" pitchFamily="34" charset="0"/>
                <a:ea typeface="Calibri" panose="020F0502020204030204" pitchFamily="34" charset="0"/>
              </a:rPr>
              <a:t>20</a:t>
            </a:r>
            <a:r>
              <a:rPr lang="en-US" sz="3600" dirty="0">
                <a:effectLst/>
                <a:latin typeface="Arial Rounded MT Bold" panose="020F0704030504030204" pitchFamily="34" charset="0"/>
                <a:ea typeface="Calibri" panose="020F0502020204030204" pitchFamily="34" charset="0"/>
              </a:rPr>
              <a:t>Amminadab of Nahshon, Nahshon of Salmon, </a:t>
            </a:r>
            <a:r>
              <a:rPr lang="en-US" sz="3600" baseline="30000" dirty="0">
                <a:effectLst/>
                <a:latin typeface="Arial Rounded MT Bold" panose="020F0704030504030204" pitchFamily="34" charset="0"/>
                <a:ea typeface="Calibri" panose="020F0502020204030204" pitchFamily="34" charset="0"/>
              </a:rPr>
              <a:t>21</a:t>
            </a:r>
            <a:r>
              <a:rPr lang="en-US" sz="3600" dirty="0">
                <a:effectLst/>
                <a:latin typeface="Arial Rounded MT Bold" panose="020F0704030504030204" pitchFamily="34" charset="0"/>
                <a:ea typeface="Calibri" panose="020F0502020204030204" pitchFamily="34" charset="0"/>
              </a:rPr>
              <a:t>Salmon of Boaz, Boaz of Obed, </a:t>
            </a:r>
            <a:r>
              <a:rPr lang="en-US" sz="3600" baseline="30000" dirty="0">
                <a:effectLst/>
                <a:latin typeface="Arial Rounded MT Bold" panose="020F0704030504030204" pitchFamily="34" charset="0"/>
                <a:ea typeface="Calibri" panose="020F0502020204030204" pitchFamily="34" charset="0"/>
              </a:rPr>
              <a:t>22</a:t>
            </a:r>
            <a:r>
              <a:rPr lang="en-US" sz="3600" dirty="0">
                <a:effectLst/>
                <a:latin typeface="Arial Rounded MT Bold" panose="020F0704030504030204" pitchFamily="34" charset="0"/>
                <a:ea typeface="Calibri" panose="020F0502020204030204" pitchFamily="34" charset="0"/>
              </a:rPr>
              <a:t>Obed of Jesse, and Jesse of David.</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28939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4</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881936"/>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E2E00E4C-71A5-A4D8-7262-903597B30FF1}"/>
              </a:ext>
            </a:extLst>
          </p:cNvPr>
          <p:cNvPicPr>
            <a:picLocks noChangeAspect="1"/>
          </p:cNvPicPr>
          <p:nvPr/>
        </p:nvPicPr>
        <p:blipFill>
          <a:blip r:embed="rId3"/>
          <a:stretch>
            <a:fillRect/>
          </a:stretch>
        </p:blipFill>
        <p:spPr>
          <a:xfrm>
            <a:off x="746234" y="231228"/>
            <a:ext cx="7662766" cy="5574415"/>
          </a:xfrm>
          <a:prstGeom prst="rect">
            <a:avLst/>
          </a:prstGeom>
        </p:spPr>
      </p:pic>
    </p:spTree>
    <p:extLst>
      <p:ext uri="{BB962C8B-B14F-4D97-AF65-F5344CB8AC3E}">
        <p14:creationId xmlns:p14="http://schemas.microsoft.com/office/powerpoint/2010/main" val="11662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Faithful God…</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God, in your mercy,</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	With gratitude for your faithfulness, we pray these things in the name of Jesus Christ, our savior.</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1074232"/>
            <a:ext cx="9143999"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are not always quick to claim you as our God. We do not show care for one another. We fail to see all people as your people, and hurt one another with our actions or lack of action. Forgive us our sins, and give us the same fierce love for our neighbors that Ruth had for Naomi.</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881936"/>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Offering Prayer</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E2E00E4C-71A5-A4D8-7262-903597B30FF1}"/>
              </a:ext>
            </a:extLst>
          </p:cNvPr>
          <p:cNvPicPr>
            <a:picLocks noChangeAspect="1"/>
          </p:cNvPicPr>
          <p:nvPr/>
        </p:nvPicPr>
        <p:blipFill>
          <a:blip r:embed="rId3"/>
          <a:stretch>
            <a:fillRect/>
          </a:stretch>
        </p:blipFill>
        <p:spPr>
          <a:xfrm>
            <a:off x="746234" y="231228"/>
            <a:ext cx="7662766" cy="5574415"/>
          </a:xfrm>
          <a:prstGeom prst="rect">
            <a:avLst/>
          </a:prstGeom>
        </p:spPr>
      </p:pic>
    </p:spTree>
    <p:extLst>
      <p:ext uri="{BB962C8B-B14F-4D97-AF65-F5344CB8AC3E}">
        <p14:creationId xmlns:p14="http://schemas.microsoft.com/office/powerpoint/2010/main" val="3981070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585871"/>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our Maker, Redeemer, and Healer…</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63768" y="1324350"/>
            <a:ext cx="8216462" cy="300909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a:t>
            </a:r>
            <a:r>
              <a:rPr lang="en-US" sz="3600" dirty="0">
                <a:latin typeface="Arial Rounded MT Bold" panose="020F0704030504030204" pitchFamily="34" charset="0"/>
                <a:ea typeface="Times New Roman" panose="02020603050405020304" pitchFamily="18" charset="0"/>
              </a:rPr>
              <a:t>s Ruth, Naomi, and Boaz celebrated the birth of their son, let us celebrate together the gift of God’s son, Jesus Christ our savior.  Come to the feast of life.</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3426515"/>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who calls and sustains, forgives you all your sins. Go forth in the confidence of God’s loving care, in Jesus Christ, our savior.</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8" y="818080"/>
            <a:ext cx="8825501"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Life-giving God, through this meal you have bandaged our wounds and fed us with your mercy.  Now send us forth to live for others, both friend and stranger, that all may come to know your love.  This we pray in the name of Jesus.</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881936"/>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Announcements</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E2E00E4C-71A5-A4D8-7262-903597B30FF1}"/>
              </a:ext>
            </a:extLst>
          </p:cNvPr>
          <p:cNvPicPr>
            <a:picLocks noChangeAspect="1"/>
          </p:cNvPicPr>
          <p:nvPr/>
        </p:nvPicPr>
        <p:blipFill>
          <a:blip r:embed="rId3"/>
          <a:stretch>
            <a:fillRect/>
          </a:stretch>
        </p:blipFill>
        <p:spPr>
          <a:xfrm>
            <a:off x="746234" y="231228"/>
            <a:ext cx="7662766" cy="5574415"/>
          </a:xfrm>
          <a:prstGeom prst="rect">
            <a:avLst/>
          </a:prstGeom>
        </p:spPr>
      </p:pic>
    </p:spTree>
    <p:extLst>
      <p:ext uri="{BB962C8B-B14F-4D97-AF65-F5344CB8AC3E}">
        <p14:creationId xmlns:p14="http://schemas.microsoft.com/office/powerpoint/2010/main" val="195429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4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God, who gives life to all things and frees us from despair, bless you with truth and peace.  And may the holy Trinity,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one God, guide you always in faith, hope, and love.</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881936"/>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fontScale="85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“Let All Things Now Living”                  ELW 881</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E2E00E4C-71A5-A4D8-7262-903597B30FF1}"/>
              </a:ext>
            </a:extLst>
          </p:cNvPr>
          <p:cNvPicPr>
            <a:picLocks noChangeAspect="1"/>
          </p:cNvPicPr>
          <p:nvPr/>
        </p:nvPicPr>
        <p:blipFill>
          <a:blip r:embed="rId3"/>
          <a:stretch>
            <a:fillRect/>
          </a:stretch>
        </p:blipFill>
        <p:spPr>
          <a:xfrm>
            <a:off x="1581445" y="1253467"/>
            <a:ext cx="5981110" cy="4351065"/>
          </a:xfrm>
          <a:prstGeom prst="rect">
            <a:avLst/>
          </a:prstGeom>
        </p:spPr>
      </p:pic>
      <p:sp>
        <p:nvSpPr>
          <p:cNvPr id="3" name="Title 1">
            <a:extLst>
              <a:ext uri="{FF2B5EF4-FFF2-40B4-BE49-F238E27FC236}">
                <a16:creationId xmlns:a16="http://schemas.microsoft.com/office/drawing/2014/main" id="{4CECE81A-3B82-5CFE-1731-8F59692328AE}"/>
              </a:ext>
            </a:extLst>
          </p:cNvPr>
          <p:cNvSpPr txBox="1">
            <a:spLocks/>
          </p:cNvSpPr>
          <p:nvPr/>
        </p:nvSpPr>
        <p:spPr bwMode="auto">
          <a:xfrm>
            <a:off x="0" y="138033"/>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eaLnBrk="1" hangingPunct="1">
              <a:spcAft>
                <a:spcPts val="600"/>
              </a:spcAft>
              <a:buFont typeface="Symbol" panose="05050102010706020507" pitchFamily="18" charset="2"/>
              <a:buChar char="*"/>
            </a:pPr>
            <a:r>
              <a:rPr lang="en-US" altLang="en-US" sz="3600" dirty="0">
                <a:solidFill>
                  <a:schemeClr val="tx1">
                    <a:lumMod val="85000"/>
                    <a:lumOff val="15000"/>
                  </a:schemeClr>
                </a:solidFill>
                <a:latin typeface="Arial Rounded MT Bold" panose="020F0704030504030204" pitchFamily="34" charset="0"/>
                <a:ea typeface="+mj-ea"/>
                <a:cs typeface="+mj-cs"/>
              </a:rPr>
              <a:t>Sending Song</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spTree>
    <p:extLst>
      <p:ext uri="{BB962C8B-B14F-4D97-AF65-F5344CB8AC3E}">
        <p14:creationId xmlns:p14="http://schemas.microsoft.com/office/powerpoint/2010/main" val="3778225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“Let All Things Now Living”                 ELW 881</a:t>
            </a:r>
          </a:p>
        </p:txBody>
      </p:sp>
      <p:sp>
        <p:nvSpPr>
          <p:cNvPr id="4" name="TextBox 3">
            <a:extLst>
              <a:ext uri="{FF2B5EF4-FFF2-40B4-BE49-F238E27FC236}">
                <a16:creationId xmlns:a16="http://schemas.microsoft.com/office/drawing/2014/main" id="{009BB5B3-6E50-7CF4-024C-7D499F1B3713}"/>
              </a:ext>
            </a:extLst>
          </p:cNvPr>
          <p:cNvSpPr txBox="1"/>
          <p:nvPr/>
        </p:nvSpPr>
        <p:spPr>
          <a:xfrm>
            <a:off x="1081621" y="1324304"/>
            <a:ext cx="6957848"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Let all things now living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 song of thanksgiving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to God the creator                               triumphantly raise,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 fashioned and made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protected and stayed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who still guides us on                                                      to the end of our days.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71527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“Let All Things Now Living”                 ELW 881</a:t>
            </a:r>
          </a:p>
        </p:txBody>
      </p:sp>
      <p:sp>
        <p:nvSpPr>
          <p:cNvPr id="4" name="TextBox 3">
            <a:extLst>
              <a:ext uri="{FF2B5EF4-FFF2-40B4-BE49-F238E27FC236}">
                <a16:creationId xmlns:a16="http://schemas.microsoft.com/office/drawing/2014/main" id="{009BB5B3-6E50-7CF4-024C-7D499F1B3713}"/>
              </a:ext>
            </a:extLst>
          </p:cNvPr>
          <p:cNvSpPr txBox="1"/>
          <p:nvPr/>
        </p:nvSpPr>
        <p:spPr>
          <a:xfrm>
            <a:off x="1234021" y="1166842"/>
            <a:ext cx="6653048"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God's banners are o'er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God's light goes before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 pillar of fire shining forth                                   in the night,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till shadows have vanished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and darkness is banished,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as forward we travel                                    from light into light.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493812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“Let All Things Now Living”                 ELW 881</a:t>
            </a:r>
          </a:p>
        </p:txBody>
      </p:sp>
      <p:sp>
        <p:nvSpPr>
          <p:cNvPr id="4" name="TextBox 3">
            <a:extLst>
              <a:ext uri="{FF2B5EF4-FFF2-40B4-BE49-F238E27FC236}">
                <a16:creationId xmlns:a16="http://schemas.microsoft.com/office/drawing/2014/main" id="{009BB5B3-6E50-7CF4-024C-7D499F1B3713}"/>
              </a:ext>
            </a:extLst>
          </p:cNvPr>
          <p:cNvSpPr txBox="1"/>
          <p:nvPr/>
        </p:nvSpPr>
        <p:spPr>
          <a:xfrm>
            <a:off x="1169275" y="1360702"/>
            <a:ext cx="6805449"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God rules all the forces: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stars in their courses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and sun in its orbit                              obediently shine;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hills and the mountains,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rivers and fountains,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deeps of the ocean                                   proclaim God divine.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36693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“Let All Things Now Living”                 ELW 881</a:t>
            </a:r>
          </a:p>
        </p:txBody>
      </p:sp>
      <p:sp>
        <p:nvSpPr>
          <p:cNvPr id="4" name="TextBox 3">
            <a:extLst>
              <a:ext uri="{FF2B5EF4-FFF2-40B4-BE49-F238E27FC236}">
                <a16:creationId xmlns:a16="http://schemas.microsoft.com/office/drawing/2014/main" id="{009BB5B3-6E50-7CF4-024C-7D499F1B3713}"/>
              </a:ext>
            </a:extLst>
          </p:cNvPr>
          <p:cNvSpPr txBox="1"/>
          <p:nvPr/>
        </p:nvSpPr>
        <p:spPr>
          <a:xfrm>
            <a:off x="1454738" y="1166842"/>
            <a:ext cx="6211614"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We too should be voicing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our love and rejoicing;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with glad adoration                                                   a song let us raise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till all things now living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unite in thanksgiving: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"To God in the highest,                                 hosanna and praise!"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826794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Darrell Fryman</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20" y="5280833"/>
            <a:ext cx="9143961" cy="1229500"/>
          </a:xfrm>
          <a:prstGeom prst="rect">
            <a:avLst/>
          </a:prstGeom>
        </p:spPr>
        <p:txBody>
          <a:bodyPr vert="horz" lIns="91440" tIns="45720" rIns="91440" bIns="45720" rtlCol="0" anchor="ctr">
            <a:noAutofit/>
          </a:bodyPr>
          <a:lstStyle/>
          <a:p>
            <a:pPr marL="171450" marR="0" lvl="0" defTabSz="914400" eaLnBrk="1" hangingPunct="1">
              <a:lnSpc>
                <a:spcPct val="90000"/>
              </a:lnSpc>
              <a:spcBef>
                <a:spcPts val="0"/>
              </a:spcBef>
              <a:spcAft>
                <a:spcPts val="600"/>
              </a:spcAft>
            </a:pPr>
            <a:r>
              <a:rPr lang="en-US" sz="3200" dirty="0">
                <a:latin typeface="Arial Rounded MT Bold" panose="020F0704030504030204" pitchFamily="34" charset="0"/>
                <a:ea typeface="+mn-ea"/>
              </a:rPr>
              <a:t>“Praise to the Lord, the Almighty”    LBW 543</a:t>
            </a:r>
          </a:p>
        </p:txBody>
      </p:sp>
      <p:pic>
        <p:nvPicPr>
          <p:cNvPr id="3" name="Picture 2">
            <a:extLst>
              <a:ext uri="{FF2B5EF4-FFF2-40B4-BE49-F238E27FC236}">
                <a16:creationId xmlns:a16="http://schemas.microsoft.com/office/drawing/2014/main" id="{4B66E805-4F07-0393-963F-C5F9ACF2E5D1}"/>
              </a:ext>
            </a:extLst>
          </p:cNvPr>
          <p:cNvPicPr>
            <a:picLocks noChangeAspect="1"/>
          </p:cNvPicPr>
          <p:nvPr/>
        </p:nvPicPr>
        <p:blipFill>
          <a:blip r:embed="rId3"/>
          <a:stretch>
            <a:fillRect/>
          </a:stretch>
        </p:blipFill>
        <p:spPr>
          <a:xfrm>
            <a:off x="1731008" y="1147387"/>
            <a:ext cx="5681964" cy="4133446"/>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“Praise to the Lord, the Almighty”    LBW 543</a:t>
            </a:r>
          </a:p>
        </p:txBody>
      </p:sp>
      <p:sp>
        <p:nvSpPr>
          <p:cNvPr id="6" name="TextBox 5">
            <a:extLst>
              <a:ext uri="{FF2B5EF4-FFF2-40B4-BE49-F238E27FC236}">
                <a16:creationId xmlns:a16="http://schemas.microsoft.com/office/drawing/2014/main" id="{151DD49D-1F4C-22A0-5EAC-17F2252C719C}"/>
              </a:ext>
            </a:extLst>
          </p:cNvPr>
          <p:cNvSpPr txBox="1"/>
          <p:nvPr/>
        </p:nvSpPr>
        <p:spPr>
          <a:xfrm>
            <a:off x="425669" y="1291441"/>
            <a:ext cx="8292662"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Praise to the Lord, the Almighty,                     the King of creation!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 my soul, praise him,                                                            for he is your health and salvation!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Let all who hear                                                      now to his temple draw near,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joining in glad adoration!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“Praise to the Lord, the Almighty”    LBW 543</a:t>
            </a:r>
          </a:p>
        </p:txBody>
      </p:sp>
      <p:sp>
        <p:nvSpPr>
          <p:cNvPr id="6" name="TextBox 5">
            <a:extLst>
              <a:ext uri="{FF2B5EF4-FFF2-40B4-BE49-F238E27FC236}">
                <a16:creationId xmlns:a16="http://schemas.microsoft.com/office/drawing/2014/main" id="{151DD49D-1F4C-22A0-5EAC-17F2252C719C}"/>
              </a:ext>
            </a:extLst>
          </p:cNvPr>
          <p:cNvSpPr txBox="1"/>
          <p:nvPr/>
        </p:nvSpPr>
        <p:spPr>
          <a:xfrm>
            <a:off x="772510" y="1198179"/>
            <a:ext cx="7598979"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Praise to the Lord, who o'er all things is wondrously reigning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and, as on wings of an eagle, uplifting, sustaining.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Have you not seen                                              all that is needful has been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sent by his gracious ordaining?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24362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“Praise to the Lord, the Almighty”    LBW 543</a:t>
            </a:r>
          </a:p>
        </p:txBody>
      </p:sp>
      <p:sp>
        <p:nvSpPr>
          <p:cNvPr id="6" name="TextBox 5">
            <a:extLst>
              <a:ext uri="{FF2B5EF4-FFF2-40B4-BE49-F238E27FC236}">
                <a16:creationId xmlns:a16="http://schemas.microsoft.com/office/drawing/2014/main" id="{151DD49D-1F4C-22A0-5EAC-17F2252C719C}"/>
              </a:ext>
            </a:extLst>
          </p:cNvPr>
          <p:cNvSpPr txBox="1"/>
          <p:nvPr/>
        </p:nvSpPr>
        <p:spPr>
          <a:xfrm>
            <a:off x="152400" y="1291441"/>
            <a:ext cx="8839200"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Praise to the Lord, who will prosper your work and defend you;</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surely his goodness and mercy                 shall daily attend you.</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Ponder anew                                                   what the Almighty can do</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if with his love he befriend you.</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2602501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3901</TotalTime>
  <Words>3738</Words>
  <Application>Microsoft Office PowerPoint</Application>
  <PresentationFormat>On-screen Show (4:3)</PresentationFormat>
  <Paragraphs>284</Paragraphs>
  <Slides>58</Slides>
  <Notes>34</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Rounded MT Bold</vt:lpstr>
      <vt:lpstr>Calibri</vt:lpstr>
      <vt:lpstr>Calibri Light</vt:lpstr>
      <vt:lpstr>Symbol</vt:lpstr>
      <vt:lpstr>Times New Roman</vt:lpstr>
      <vt:lpstr>Office Theme</vt:lpstr>
      <vt:lpstr>Trinity Evangelical Lutheran Church September 4, 2022</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109</cp:revision>
  <dcterms:created xsi:type="dcterms:W3CDTF">2016-05-14T21:20:37Z</dcterms:created>
  <dcterms:modified xsi:type="dcterms:W3CDTF">2022-09-04T11:53:27Z</dcterms:modified>
</cp:coreProperties>
</file>