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69" r:id="rId3"/>
    <p:sldId id="257" r:id="rId4"/>
    <p:sldId id="258" r:id="rId5"/>
    <p:sldId id="259" r:id="rId6"/>
    <p:sldId id="260" r:id="rId7"/>
    <p:sldId id="262" r:id="rId8"/>
    <p:sldId id="263" r:id="rId9"/>
    <p:sldId id="268" r:id="rId10"/>
    <p:sldId id="271" r:id="rId11"/>
    <p:sldId id="264" r:id="rId12"/>
    <p:sldId id="265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0E133-C12A-4526-80E9-C7177907034A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A63ED-7A86-4C3E-A800-D4756C590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1BA9F30-297F-4977-8D0E-BA861B88C2F5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D10F747-47B6-4F52-B46B-D941B6CCE0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GraysGroupLlc" TargetMode="External"/><Relationship Id="rId2" Type="http://schemas.openxmlformats.org/officeDocument/2006/relationships/hyperlink" Target="http://www.graysgroupllc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jW3PFC86UNI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Parent Empowerment Program</a:t>
            </a:r>
            <a:br>
              <a:rPr lang="en-US" b="1" dirty="0" smtClean="0"/>
            </a:br>
            <a:r>
              <a:rPr lang="en-US" b="1" dirty="0" smtClean="0"/>
              <a:t>(PEP)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Presented by: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G.R.A.Y.S. Group, LLC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Gradually Raising the Awareness in Our </a:t>
            </a:r>
            <a:r>
              <a:rPr lang="en-US" dirty="0" smtClean="0">
                <a:solidFill>
                  <a:srgbClr val="00B050"/>
                </a:solidFill>
              </a:rPr>
              <a:t>Community</a:t>
            </a:r>
          </a:p>
          <a:p>
            <a:r>
              <a:rPr lang="en-US" dirty="0" smtClean="0">
                <a:solidFill>
                  <a:srgbClr val="00B050"/>
                </a:solidFill>
                <a:hlinkClick r:id="rId2"/>
              </a:rPr>
              <a:t>www.graysgroupllc.net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  <a:hlinkClick r:id="rId3"/>
              </a:rPr>
              <a:t>www.facebook.com/GraysGroupLlc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76400" y="228602"/>
          <a:ext cx="6781800" cy="6476997"/>
        </p:xfrm>
        <a:graphic>
          <a:graphicData uri="http://schemas.openxmlformats.org/drawingml/2006/table">
            <a:tbl>
              <a:tblPr/>
              <a:tblGrid>
                <a:gridCol w="6781800"/>
              </a:tblGrid>
              <a:tr h="28156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Class Title &amp; Description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800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Developing Good Mentoring Skills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"If my Parents only knew what I know now."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800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Summer First Aid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Learn about ways to help if someone needs it this summer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800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Home Sweet Home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First Steps on Your Journey to home ownership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4039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Do You Think You Have Experienced Job Discrimination?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There are laws to help us deal with these illegal acts in the workplace 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4039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Down Home Healthy Living Tips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Learn Diet, Nutrition, Fitness and disease prevention for the family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5278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Activities You Can Do at Home and in the Community This Summer </a:t>
                      </a:r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Learn about free and reduces cost summer camps and other activities 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800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Building a Positive Family Connection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 Techniques to Discipline our very young children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4039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Keys To Effective Job Training: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Ways to Strengthen your chance of getting and keeping the job you want.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4039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How To Keep Your Child from Experiencing Brain Drain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Fun and clever ways to insure our kids stay focused through the summer 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800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Survivor Language School: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Learn Beginners Spanish as a Second Language. </a:t>
                      </a:r>
                      <a:endParaRPr lang="en-US" sz="1400" dirty="0"/>
                    </a:p>
                  </a:txBody>
                  <a:tcPr marL="38052" marR="38052" marT="22831" marB="2283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stellar" pitchFamily="18" charset="0"/>
              </a:rPr>
              <a:t>Dawning Day</a:t>
            </a:r>
            <a:endParaRPr lang="en-US" sz="4000" b="1" dirty="0">
              <a:latin typeface="Castellar" pitchFamily="18" charset="0"/>
            </a:endParaRPr>
          </a:p>
        </p:txBody>
      </p:sp>
      <p:pic>
        <p:nvPicPr>
          <p:cNvPr id="4" name="Content Placeholder 3" descr="fiha_lg[1].gif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447800"/>
            <a:ext cx="6858000" cy="3895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990600" y="5334000"/>
            <a:ext cx="7772400" cy="12954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b="1" dirty="0" smtClean="0"/>
              <a:t>Creating the Compound, Security and Safety</a:t>
            </a:r>
          </a:p>
          <a:p>
            <a:pPr algn="ctr">
              <a:buNone/>
            </a:pPr>
            <a:r>
              <a:rPr lang="en-US" dirty="0" smtClean="0"/>
              <a:t>“The Wholeness of Life is in my hands, because I am blessed to participate in Creation”</a:t>
            </a:r>
            <a:endParaRPr lang="en-US" dirty="0"/>
          </a:p>
        </p:txBody>
      </p:sp>
      <p:pic>
        <p:nvPicPr>
          <p:cNvPr id="11" name="Content Placeholder 3" descr="fiha_lg[1]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295400"/>
            <a:ext cx="6858000" cy="3895455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990600" y="304800"/>
            <a:ext cx="71628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stellar" pitchFamily="18" charset="0"/>
                <a:ea typeface="+mj-ea"/>
                <a:cs typeface="+mj-cs"/>
              </a:rPr>
              <a:t>DAWNING DAY</a:t>
            </a:r>
            <a:endParaRPr kumimoji="0" lang="en-US" sz="4000" b="1" i="0" u="none" strike="noStrike" kern="1200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stellar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During this Stage, What should be Avoided?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Direct and indirect negative experiences </a:t>
            </a:r>
            <a:r>
              <a:rPr lang="en-US" sz="2400" dirty="0" smtClean="0"/>
              <a:t>such as arguments, fights and other abusive behaviors or horrific interactions to include horror or violent media and music.</a:t>
            </a:r>
          </a:p>
          <a:p>
            <a:r>
              <a:rPr lang="en-US" sz="2400" b="1" dirty="0" smtClean="0"/>
              <a:t>Smoking tobacco, over indulging in alcoholic beverages, using illegal and harsh prescription drugs.</a:t>
            </a:r>
          </a:p>
          <a:p>
            <a:r>
              <a:rPr lang="en-US" sz="2400" b="1" dirty="0" smtClean="0"/>
              <a:t>Over exertion </a:t>
            </a:r>
            <a:r>
              <a:rPr lang="en-US" sz="2400" dirty="0" smtClean="0"/>
              <a:t>is undesirable, but proper exercise is mandatory</a:t>
            </a:r>
          </a:p>
          <a:p>
            <a:r>
              <a:rPr lang="en-US" sz="2400" b="1" dirty="0" smtClean="0"/>
              <a:t>Getting insufficient amounts of rest </a:t>
            </a:r>
            <a:r>
              <a:rPr lang="en-US" sz="2400" dirty="0" smtClean="0"/>
              <a:t>and relaxation is destructive.</a:t>
            </a:r>
          </a:p>
          <a:p>
            <a:r>
              <a:rPr lang="en-US" sz="2400" b="1" dirty="0" smtClean="0"/>
              <a:t>Negative people, negative thoughts and negative environment </a:t>
            </a:r>
            <a:r>
              <a:rPr lang="en-US" sz="2400" dirty="0" smtClean="0"/>
              <a:t>should be shunned, because the negative energy may cause deep structural cellular structures to develop poorly.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Ten Basic Skills to Strengthening Your Child(</a:t>
            </a:r>
            <a:r>
              <a:rPr lang="en-US" sz="3600" b="1" dirty="0" err="1" smtClean="0"/>
              <a:t>ren</a:t>
            </a:r>
            <a:r>
              <a:rPr lang="en-US" sz="3600" b="1" dirty="0" smtClean="0"/>
              <a:t>)’s Core Self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>
            <a:normAutofit/>
          </a:bodyPr>
          <a:lstStyle/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Start now in assisting in soothing her/himself in healthy ways that match its observed temperament </a:t>
            </a:r>
            <a:r>
              <a:rPr lang="en-US" sz="1900" b="1" dirty="0" smtClean="0"/>
              <a:t>(mood mastery).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Encourage the child to listen and be comfortable with responsible adults (</a:t>
            </a:r>
            <a:r>
              <a:rPr lang="en-US" sz="1900" b="1" dirty="0" smtClean="0"/>
              <a:t>respect</a:t>
            </a:r>
            <a:r>
              <a:rPr lang="en-US" sz="1900" dirty="0" smtClean="0"/>
              <a:t>).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Promote the child’s unique style of expression (</a:t>
            </a:r>
            <a:r>
              <a:rPr lang="en-US" sz="1900" b="1" dirty="0" smtClean="0"/>
              <a:t>expressiveness</a:t>
            </a:r>
            <a:r>
              <a:rPr lang="en-US" sz="1900" dirty="0" smtClean="0"/>
              <a:t>).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Protect our children enthusiasm and love of life (</a:t>
            </a:r>
            <a:r>
              <a:rPr lang="en-US" sz="1900" b="1" dirty="0" smtClean="0"/>
              <a:t>passion</a:t>
            </a:r>
            <a:r>
              <a:rPr lang="en-US" sz="1900" dirty="0" smtClean="0"/>
              <a:t>).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Guide our children relationships with peers and friends (</a:t>
            </a:r>
            <a:r>
              <a:rPr lang="en-US" sz="1900" b="1" dirty="0" smtClean="0"/>
              <a:t>peer</a:t>
            </a:r>
            <a:r>
              <a:rPr lang="en-US" sz="1900" dirty="0" smtClean="0"/>
              <a:t> </a:t>
            </a:r>
            <a:r>
              <a:rPr lang="en-US" sz="1900" b="1" dirty="0" smtClean="0"/>
              <a:t>smarts</a:t>
            </a:r>
            <a:r>
              <a:rPr lang="en-US" sz="1900" dirty="0" smtClean="0"/>
              <a:t>).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Help our children to pay attention and to love learning (</a:t>
            </a:r>
            <a:r>
              <a:rPr lang="en-US" sz="1900" b="1" dirty="0" smtClean="0"/>
              <a:t>focus</a:t>
            </a:r>
            <a:r>
              <a:rPr lang="en-US" sz="1900" dirty="0" smtClean="0"/>
              <a:t>).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Help our children to accept and appreciate their physical appearance and to feel comfortable in their body (</a:t>
            </a:r>
            <a:r>
              <a:rPr lang="en-US" sz="1900" b="1" dirty="0" smtClean="0"/>
              <a:t>body</a:t>
            </a:r>
            <a:r>
              <a:rPr lang="en-US" sz="1900" dirty="0" smtClean="0"/>
              <a:t> </a:t>
            </a:r>
            <a:r>
              <a:rPr lang="en-US" sz="1900" b="1" dirty="0" smtClean="0"/>
              <a:t>comfort</a:t>
            </a:r>
            <a:r>
              <a:rPr lang="en-US" sz="1900" dirty="0" smtClean="0"/>
              <a:t>).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Encourage the child to think ahead and to weigh the impact of action on self and other (</a:t>
            </a:r>
            <a:r>
              <a:rPr lang="en-US" sz="1900" b="1" dirty="0" smtClean="0"/>
              <a:t>caution</a:t>
            </a:r>
            <a:r>
              <a:rPr lang="en-US" sz="1900" dirty="0" smtClean="0"/>
              <a:t>).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Inspire the children to develop a capacity to be a part of their own group w/o losing individuality (</a:t>
            </a:r>
            <a:r>
              <a:rPr lang="en-US" sz="1900" b="1" dirty="0" smtClean="0"/>
              <a:t>team</a:t>
            </a:r>
            <a:r>
              <a:rPr lang="en-US" sz="1900" dirty="0" smtClean="0"/>
              <a:t> </a:t>
            </a:r>
            <a:r>
              <a:rPr lang="en-US" sz="1900" b="1" dirty="0" smtClean="0"/>
              <a:t>intelligence</a:t>
            </a:r>
            <a:r>
              <a:rPr lang="en-US" sz="1900" dirty="0" smtClean="0"/>
              <a:t>).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1900" dirty="0" smtClean="0"/>
              <a:t>Encourage and expect the children to be grateful and to give thanks, thereby, nurturing faith and spirituality (</a:t>
            </a:r>
            <a:r>
              <a:rPr lang="en-US" sz="1900" b="1" dirty="0" smtClean="0"/>
              <a:t>divine</a:t>
            </a:r>
            <a:r>
              <a:rPr lang="en-US" sz="1900" dirty="0" smtClean="0"/>
              <a:t> </a:t>
            </a:r>
            <a:r>
              <a:rPr lang="en-US" sz="1900" b="1" dirty="0" smtClean="0"/>
              <a:t>appreciation</a:t>
            </a:r>
            <a:r>
              <a:rPr lang="en-US" sz="19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27650" name="Picture 2" descr="C:\Users\Chris Norris\AppData\Local\Microsoft\Windows\Temporary Internet Files\Content.IE5\GA9NWA4O\MC90044142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428" y="1600428"/>
            <a:ext cx="3657143" cy="3657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Parents Just Don’t Understand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youtu.be/jW3PFC86UNI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PEP?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PEP is a component of a holistic educational, healthy mental empowerment program design to empower the parents of youth through Knowledge of Self Training and Exploration.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Starting Point</a:t>
            </a:r>
            <a:endParaRPr lang="en-US" b="1" dirty="0"/>
          </a:p>
        </p:txBody>
      </p:sp>
      <p:pic>
        <p:nvPicPr>
          <p:cNvPr id="1026" name="Picture 2" descr="C:\Users\CHRISN~1\AppData\Local\Temp\Rar$DIa0.943\Slide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28800" y="1219200"/>
            <a:ext cx="6854825" cy="51411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HRISN~1\AppData\Local\Temp\Rar$DIa0.712\Slide2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143000"/>
            <a:ext cx="7112000" cy="5332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HRISN~1\AppData\Local\Temp\Rar$DIa0.136\Slide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HRISN~1\AppData\Local\Temp\Rar$DIa0.272\Slid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1905000"/>
            <a:ext cx="12954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Month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12954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Month 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3276600"/>
            <a:ext cx="12954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Month 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3886200"/>
            <a:ext cx="12954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Month 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4572000"/>
            <a:ext cx="12954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Month 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5257800"/>
            <a:ext cx="12954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Month 6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5943600"/>
            <a:ext cx="12954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Month 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76400" y="1752602"/>
          <a:ext cx="6756400" cy="4267196"/>
        </p:xfrm>
        <a:graphic>
          <a:graphicData uri="http://schemas.openxmlformats.org/drawingml/2006/table">
            <a:tbl>
              <a:tblPr/>
              <a:tblGrid>
                <a:gridCol w="591248"/>
                <a:gridCol w="6165152"/>
              </a:tblGrid>
              <a:tr h="678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Times New Roman"/>
                        </a:rPr>
                        <a:t>A214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</a:rPr>
                        <a:t>Using </a:t>
                      </a:r>
                      <a:r>
                        <a:rPr lang="en-US" sz="1400" b="1" i="0" u="none" strike="noStrike" dirty="0" err="1">
                          <a:latin typeface="Times New Roman"/>
                        </a:rPr>
                        <a:t>Lexiles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 to Enhance Summer Reading (COM)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0" i="0" u="none" strike="noStrike" dirty="0">
                          <a:latin typeface="Times New Roman"/>
                        </a:rPr>
                        <a:t>Learn  </a:t>
                      </a:r>
                      <a:r>
                        <a:rPr lang="en-US" sz="1400" b="0" i="0" u="none" strike="noStrike" dirty="0" err="1">
                          <a:latin typeface="Times New Roman"/>
                        </a:rPr>
                        <a:t>Lexiles</a:t>
                      </a:r>
                      <a:r>
                        <a:rPr lang="en-US" sz="1400" b="0" i="0" u="none" strike="noStrike" dirty="0">
                          <a:latin typeface="Times New Roman"/>
                        </a:rPr>
                        <a:t> and get tips to help Your Child find summer reading material </a:t>
                      </a:r>
                      <a:endParaRPr lang="en-US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Times New Roman"/>
                        </a:rPr>
                        <a:t>B107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</a:rPr>
                        <a:t>You Don't Need a Title to be a Leader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0" i="0" u="none" strike="noStrike" dirty="0">
                          <a:latin typeface="Times New Roman"/>
                        </a:rPr>
                        <a:t>          Learn what it takes to make a difference in the lives of others</a:t>
                      </a:r>
                      <a:endParaRPr lang="en-US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Times New Roman"/>
                        </a:rPr>
                        <a:t>A111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</a:rPr>
                        <a:t>Learn to Use CPR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0" i="0" u="none" strike="noStrike" dirty="0">
                          <a:latin typeface="Times New Roman"/>
                        </a:rPr>
                        <a:t>You may have to save someone's life one day...</a:t>
                      </a:r>
                      <a:endParaRPr lang="en-US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Times New Roman"/>
                        </a:rPr>
                        <a:t>B124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</a:rPr>
                        <a:t>Internet, Technology Conversations With Your Teen     </a:t>
                      </a:r>
                      <a:r>
                        <a:rPr lang="en-US" sz="1400" b="0" i="0" u="none" strike="noStrike" dirty="0">
                          <a:latin typeface="Times New Roman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Appropriate use of technology and reporting ABUSE and BULLYING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8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Times New Roman"/>
                        </a:rPr>
                        <a:t>B125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</a:rPr>
                        <a:t>Managing your diabetes with medications</a:t>
                      </a:r>
                      <a:br>
                        <a:rPr lang="en-US" sz="1400" b="1" i="0" u="none" strike="noStrike" dirty="0">
                          <a:latin typeface="Times New Roman"/>
                        </a:rPr>
                      </a:br>
                      <a:r>
                        <a:rPr lang="en-US" sz="1400" b="1" i="0" u="none" strike="noStrike" dirty="0">
                          <a:latin typeface="Times New Roman"/>
                        </a:rPr>
                        <a:t>Managing your diabetes with medications</a:t>
                      </a:r>
                      <a:br>
                        <a:rPr lang="en-US" sz="1400" b="1" i="0" u="none" strike="noStrike" dirty="0">
                          <a:latin typeface="Times New Roman"/>
                        </a:rPr>
                      </a:br>
                      <a:r>
                        <a:rPr lang="en-US" sz="1400" b="0" i="0" u="none" strike="noStrike" dirty="0">
                          <a:latin typeface="Times New Roman"/>
                        </a:rPr>
                        <a:t>Discover ways to have the best quality of life with diabetes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Times New Roman"/>
                        </a:rPr>
                        <a:t>B112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</a:rPr>
                        <a:t>Oh The Wonderful Things That A Kinder Can Do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0" i="0" u="none" strike="noStrike" dirty="0">
                          <a:latin typeface="Times New Roman"/>
                        </a:rPr>
                        <a:t>How to Prepare Your Child For That All Important Year--Kindergarten                                                                                                                                                         </a:t>
                      </a:r>
                      <a:endParaRPr lang="en-US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76400" y="152399"/>
          <a:ext cx="6781800" cy="6476999"/>
        </p:xfrm>
        <a:graphic>
          <a:graphicData uri="http://schemas.openxmlformats.org/drawingml/2006/table">
            <a:tbl>
              <a:tblPr/>
              <a:tblGrid>
                <a:gridCol w="6781800"/>
              </a:tblGrid>
              <a:tr h="31496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Class Title &amp; Description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2632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Raising a Reader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Using the Public library to keep our children reading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0302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Free Tutoring Opportunities for Your Child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Find out how you can participate in these important sessions 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2632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 Road Map to Financial Wellness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Learn about the first steps to Financial Health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0302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Things You Should Know About Gangs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Learn what we need to know about gang activity to help our children.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0302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CPR Training*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Learn The Life Saving Techniques of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ardio-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ulmonary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esuscitation.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0302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The Ten Deadliest things a Child Might Encounter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Here are the areas where our children’s safety is at greatest risk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2632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What’s so special about Special Education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Let’s take a closer look at what we call special education 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2632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What can RCBOE do for you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Learn about the features of RCBOE website and how it can help you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0302">
                <a:tc>
                  <a:txBody>
                    <a:bodyPr/>
                    <a:lstStyle/>
                    <a:p>
                      <a:pPr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Getting Our Children Ready for the Workforce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This is training we can give our children to prepare them for work</a:t>
                      </a:r>
                      <a:endParaRPr lang="en-US" sz="1400" dirty="0"/>
                    </a:p>
                  </a:txBody>
                  <a:tcPr marL="41301" marR="41301" marT="24780" marB="24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633</TotalTime>
  <Words>758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Parent Empowerment Program (PEP)</vt:lpstr>
      <vt:lpstr>Parents Just Don’t Understand</vt:lpstr>
      <vt:lpstr>What is PEP?</vt:lpstr>
      <vt:lpstr>Starting Point</vt:lpstr>
      <vt:lpstr>Slide 5</vt:lpstr>
      <vt:lpstr>Slide 6</vt:lpstr>
      <vt:lpstr>Slide 7</vt:lpstr>
      <vt:lpstr>Examples</vt:lpstr>
      <vt:lpstr>Slide 9</vt:lpstr>
      <vt:lpstr>Slide 10</vt:lpstr>
      <vt:lpstr>Dawning Day</vt:lpstr>
      <vt:lpstr>Slide 12</vt:lpstr>
      <vt:lpstr>During this Stage, What should be Avoided?</vt:lpstr>
      <vt:lpstr>Ten Basic Skills to Strengthening Your Child(ren)’s Core Self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Empowerment Program</dc:title>
  <dc:creator>Chris Norris</dc:creator>
  <cp:lastModifiedBy>ESDA</cp:lastModifiedBy>
  <cp:revision>73</cp:revision>
  <dcterms:created xsi:type="dcterms:W3CDTF">2012-10-28T15:30:50Z</dcterms:created>
  <dcterms:modified xsi:type="dcterms:W3CDTF">2012-11-14T20:05:22Z</dcterms:modified>
</cp:coreProperties>
</file>