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59" r:id="rId6"/>
    <p:sldId id="260" r:id="rId7"/>
    <p:sldId id="264" r:id="rId8"/>
    <p:sldId id="261"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 Middle Ages in Review</a:t>
            </a:r>
            <a:endParaRPr lang="en-US" dirty="0"/>
          </a:p>
        </p:txBody>
      </p:sp>
      <p:sp>
        <p:nvSpPr>
          <p:cNvPr id="3" name="Subtitle 2"/>
          <p:cNvSpPr>
            <a:spLocks noGrp="1"/>
          </p:cNvSpPr>
          <p:nvPr>
            <p:ph type="subTitle" idx="1"/>
          </p:nvPr>
        </p:nvSpPr>
        <p:spPr/>
        <p:txBody>
          <a:bodyPr/>
          <a:lstStyle/>
          <a:p>
            <a:r>
              <a:rPr lang="en-US" dirty="0" smtClean="0"/>
              <a:t>APEH		Mr. Buttell</a:t>
            </a:r>
          </a:p>
          <a:p>
            <a:r>
              <a:rPr lang="en-US" dirty="0" smtClean="0"/>
              <a:t>	   CBHS		</a:t>
            </a:r>
            <a:endParaRPr lang="en-US" dirty="0"/>
          </a:p>
        </p:txBody>
      </p:sp>
    </p:spTree>
    <p:extLst>
      <p:ext uri="{BB962C8B-B14F-4D97-AF65-F5344CB8AC3E}">
        <p14:creationId xmlns:p14="http://schemas.microsoft.com/office/powerpoint/2010/main" val="58367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4" name="Content Placeholder 3"/>
          <p:cNvSpPr>
            <a:spLocks noGrp="1"/>
          </p:cNvSpPr>
          <p:nvPr>
            <p:ph sz="half" idx="2"/>
          </p:nvPr>
        </p:nvSpPr>
        <p:spPr>
          <a:xfrm>
            <a:off x="6843018" y="2116205"/>
            <a:ext cx="4313864" cy="3777622"/>
          </a:xfrm>
        </p:spPr>
        <p:txBody>
          <a:bodyPr>
            <a:normAutofit fontScale="92500"/>
          </a:bodyPr>
          <a:lstStyle/>
          <a:p>
            <a:r>
              <a:rPr lang="en-US" dirty="0" smtClean="0"/>
              <a:t>English public was </a:t>
            </a:r>
            <a:r>
              <a:rPr lang="en-US" dirty="0" smtClean="0"/>
              <a:t>convinced </a:t>
            </a:r>
            <a:r>
              <a:rPr lang="en-US" dirty="0" smtClean="0"/>
              <a:t>the war was waged for one reason: to secure for King Edward the French crown he had been unjustly denied.</a:t>
            </a:r>
          </a:p>
          <a:p>
            <a:r>
              <a:rPr lang="en-US" dirty="0" smtClean="0"/>
              <a:t>Edward III issued letters describing evil deeds of the French and listing royal needs, while Philip VI sent agents to warn communities about the dangers of invasion.</a:t>
            </a:r>
          </a:p>
          <a:p>
            <a:r>
              <a:rPr lang="en-US" dirty="0" smtClean="0"/>
              <a:t>Both sides develop a deep hatred of the other as royal propaganda fostered a form of early nationalism.</a:t>
            </a:r>
            <a:endParaRPr lang="en-US" dirty="0"/>
          </a:p>
        </p:txBody>
      </p:sp>
      <p:pic>
        <p:nvPicPr>
          <p:cNvPr id="12290" name="Picture 2" descr="Image result for edward III 100 years war propagand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87617" y="1597126"/>
            <a:ext cx="3705961" cy="450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sz="half" idx="1"/>
          </p:nvPr>
        </p:nvSpPr>
        <p:spPr>
          <a:xfrm>
            <a:off x="1429555" y="1635617"/>
            <a:ext cx="5473521" cy="4275605"/>
          </a:xfrm>
        </p:spPr>
        <p:txBody>
          <a:bodyPr>
            <a:normAutofit fontScale="92500" lnSpcReduction="10000"/>
          </a:bodyPr>
          <a:lstStyle/>
          <a:p>
            <a:r>
              <a:rPr lang="en-US" dirty="0" smtClean="0"/>
              <a:t>Economic factors involving the wool trade and the control of Flemish towns were linked to these political issues.</a:t>
            </a:r>
          </a:p>
          <a:p>
            <a:r>
              <a:rPr lang="en-US" dirty="0" smtClean="0"/>
              <a:t>Wealth of Flemish merchants and cloth mfg. depended on English wool.</a:t>
            </a:r>
          </a:p>
          <a:p>
            <a:r>
              <a:rPr lang="en-US" dirty="0" smtClean="0"/>
              <a:t>Flemish burghers strongly supported the claims of Edward III even though Flanders belonged to the French crown.</a:t>
            </a:r>
          </a:p>
          <a:p>
            <a:r>
              <a:rPr lang="en-US" dirty="0" smtClean="0"/>
              <a:t>War also presented opportunities for wealth and advancement: knights were promised regular wages, criminals were granted pardons and great nobles were rewarded with estates; royal exhortations before battles repeatedly stressed that, if victorious, the troops might keep whatever they seized.</a:t>
            </a:r>
            <a:endParaRPr lang="en-US" dirty="0"/>
          </a:p>
        </p:txBody>
      </p:sp>
      <p:pic>
        <p:nvPicPr>
          <p:cNvPr id="3074" name="Picture 2" descr="Image result for flanders in 100 years wa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5" y="2034862"/>
            <a:ext cx="4313238" cy="359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Successes</a:t>
            </a:r>
            <a:endParaRPr lang="en-US" dirty="0"/>
          </a:p>
        </p:txBody>
      </p:sp>
      <p:sp>
        <p:nvSpPr>
          <p:cNvPr id="4" name="Content Placeholder 3"/>
          <p:cNvSpPr>
            <a:spLocks noGrp="1"/>
          </p:cNvSpPr>
          <p:nvPr>
            <p:ph sz="half" idx="2"/>
          </p:nvPr>
        </p:nvSpPr>
        <p:spPr>
          <a:xfrm>
            <a:off x="7190747" y="1596980"/>
            <a:ext cx="5121456" cy="4306864"/>
          </a:xfrm>
        </p:spPr>
        <p:txBody>
          <a:bodyPr>
            <a:normAutofit fontScale="85000" lnSpcReduction="10000"/>
          </a:bodyPr>
          <a:lstStyle/>
          <a:p>
            <a:r>
              <a:rPr lang="en-US" dirty="0" smtClean="0"/>
              <a:t>War began with a series of French raids on English coastal town in 1337, but the French fleet was destroyed and rest of the war was fought primarily in France and the Low Countries.</a:t>
            </a:r>
          </a:p>
          <a:p>
            <a:r>
              <a:rPr lang="en-US" dirty="0" smtClean="0"/>
              <a:t>During early stages, England was highly successful.</a:t>
            </a:r>
          </a:p>
          <a:p>
            <a:r>
              <a:rPr lang="en-US" dirty="0" smtClean="0"/>
              <a:t>At Crecy in northern France in 1346, English </a:t>
            </a:r>
            <a:r>
              <a:rPr lang="en-US" dirty="0" err="1" smtClean="0"/>
              <a:t>longbowmen</a:t>
            </a:r>
            <a:r>
              <a:rPr lang="en-US" dirty="0" smtClean="0"/>
              <a:t> scored a great victory over French knights and crossbowmen.</a:t>
            </a:r>
          </a:p>
          <a:p>
            <a:r>
              <a:rPr lang="en-US" dirty="0" smtClean="0"/>
              <a:t>English use of the canon and longbow, which allowed for rapid reloading, unhorsed French horsemen and cause mass confusion and panic.</a:t>
            </a:r>
          </a:p>
          <a:p>
            <a:r>
              <a:rPr lang="en-US" dirty="0" smtClean="0"/>
              <a:t>Edward was not able to take all of France, but the English held Aquitaine and other provinces and allied themselves with many of France’s nobles.</a:t>
            </a:r>
            <a:endParaRPr lang="en-US" dirty="0"/>
          </a:p>
        </p:txBody>
      </p:sp>
      <p:pic>
        <p:nvPicPr>
          <p:cNvPr id="2050" name="Picture 2" descr="Image result for hundred years war ma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53792" y="1409949"/>
            <a:ext cx="6636955" cy="500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Fight Back</a:t>
            </a:r>
            <a:endParaRPr lang="en-US" dirty="0"/>
          </a:p>
        </p:txBody>
      </p:sp>
      <p:sp>
        <p:nvSpPr>
          <p:cNvPr id="3" name="Content Placeholder 2"/>
          <p:cNvSpPr>
            <a:spLocks noGrp="1"/>
          </p:cNvSpPr>
          <p:nvPr>
            <p:ph sz="half" idx="1"/>
          </p:nvPr>
        </p:nvSpPr>
        <p:spPr>
          <a:xfrm>
            <a:off x="1777284" y="1905000"/>
            <a:ext cx="5074276" cy="4576293"/>
          </a:xfrm>
        </p:spPr>
        <p:txBody>
          <a:bodyPr>
            <a:normAutofit fontScale="85000" lnSpcReduction="10000"/>
          </a:bodyPr>
          <a:lstStyle/>
          <a:p>
            <a:r>
              <a:rPr lang="en-US" dirty="0" smtClean="0"/>
              <a:t>After brief peace, French fought back and recovered some territory.</a:t>
            </a:r>
          </a:p>
          <a:p>
            <a:r>
              <a:rPr lang="en-US" dirty="0" smtClean="0"/>
              <a:t>Treaty halted hostilities as both sides concentrated on conflicts over power at home.</a:t>
            </a:r>
          </a:p>
          <a:p>
            <a:r>
              <a:rPr lang="en-US" dirty="0" smtClean="0"/>
              <a:t>War began again in 1415 when an army led by English soldier-king Henry V invaded France and defeated a much larger French force at Agincourt.</a:t>
            </a:r>
          </a:p>
          <a:p>
            <a:r>
              <a:rPr lang="en-US" dirty="0" smtClean="0"/>
              <a:t>Henry then followed that up with a </a:t>
            </a:r>
            <a:r>
              <a:rPr lang="en-US" dirty="0" err="1" smtClean="0"/>
              <a:t>reconquest</a:t>
            </a:r>
            <a:r>
              <a:rPr lang="en-US" dirty="0" smtClean="0"/>
              <a:t> of Normandy.</a:t>
            </a:r>
          </a:p>
          <a:p>
            <a:r>
              <a:rPr lang="en-US" dirty="0" smtClean="0"/>
              <a:t>By 1419, English forced were at the walls of Paris.</a:t>
            </a:r>
          </a:p>
          <a:p>
            <a:r>
              <a:rPr lang="en-US" dirty="0" smtClean="0"/>
              <a:t>Henry married the daughter of the French King, a treaty made Henry and any sons the couple would have heir to the French throne.</a:t>
            </a:r>
          </a:p>
          <a:p>
            <a:r>
              <a:rPr lang="en-US" dirty="0" smtClean="0"/>
              <a:t>Henry died unexpectedly, however, and although the English went on to besiege the city of Orleans, the France cause was not lost.</a:t>
            </a:r>
            <a:endParaRPr lang="en-US" dirty="0"/>
          </a:p>
        </p:txBody>
      </p:sp>
      <p:pic>
        <p:nvPicPr>
          <p:cNvPr id="9218" name="Picture 2" descr="Image result for causes of 100 years wa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5" y="2171117"/>
            <a:ext cx="4313238" cy="368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Joan of Arc (1412-1431)</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4562" y="1905000"/>
            <a:ext cx="4591318" cy="3826099"/>
          </a:xfrm>
        </p:spPr>
      </p:pic>
      <p:sp>
        <p:nvSpPr>
          <p:cNvPr id="4" name="Content Placeholder 3"/>
          <p:cNvSpPr>
            <a:spLocks noGrp="1"/>
          </p:cNvSpPr>
          <p:nvPr>
            <p:ph sz="half" idx="2"/>
          </p:nvPr>
        </p:nvSpPr>
        <p:spPr/>
        <p:txBody>
          <a:bodyPr>
            <a:normAutofit fontScale="77500" lnSpcReduction="20000"/>
          </a:bodyPr>
          <a:lstStyle/>
          <a:p>
            <a:r>
              <a:rPr lang="en-US" dirty="0" smtClean="0"/>
              <a:t>Ultimate French success rests on actions of a peasant girl who came from a religious household and whose visions and leadership revived French fortunes and led to victory.</a:t>
            </a:r>
          </a:p>
          <a:p>
            <a:r>
              <a:rPr lang="en-US" dirty="0" smtClean="0"/>
              <a:t>She heard voices as a child that told her the uncrowned King Charles VII had to be crowned and the English expelled from France.</a:t>
            </a:r>
          </a:p>
          <a:p>
            <a:r>
              <a:rPr lang="en-US" dirty="0" smtClean="0"/>
              <a:t>She traveled to French court wearing male clothing, had an audience with Charles, and secured his support to travel with the French army to Orleans dressed as a knight.</a:t>
            </a:r>
          </a:p>
          <a:p>
            <a:r>
              <a:rPr lang="en-US" dirty="0" smtClean="0"/>
              <a:t>There, she dictated a letter to the English, ordering them to surrender to “The Maid” sent by God.</a:t>
            </a:r>
          </a:p>
          <a:p>
            <a:r>
              <a:rPr lang="en-US" dirty="0" smtClean="0"/>
              <a:t>She inspired and led French attacks, forcing the English to retreat from Orleans.</a:t>
            </a:r>
            <a:endParaRPr lang="en-US" dirty="0"/>
          </a:p>
        </p:txBody>
      </p:sp>
    </p:spTree>
    <p:extLst>
      <p:ext uri="{BB962C8B-B14F-4D97-AF65-F5344CB8AC3E}">
        <p14:creationId xmlns:p14="http://schemas.microsoft.com/office/powerpoint/2010/main" val="230103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Joan of Arc (1412-1431)</a:t>
            </a:r>
            <a:endParaRPr lang="en-US" dirty="0"/>
          </a:p>
        </p:txBody>
      </p:sp>
      <p:sp>
        <p:nvSpPr>
          <p:cNvPr id="3" name="Content Placeholder 2"/>
          <p:cNvSpPr>
            <a:spLocks noGrp="1"/>
          </p:cNvSpPr>
          <p:nvPr>
            <p:ph sz="half" idx="1"/>
          </p:nvPr>
        </p:nvSpPr>
        <p:spPr>
          <a:xfrm>
            <a:off x="1893753" y="2004812"/>
            <a:ext cx="4313864" cy="3777622"/>
          </a:xfrm>
        </p:spPr>
        <p:txBody>
          <a:bodyPr>
            <a:normAutofit fontScale="85000" lnSpcReduction="20000"/>
          </a:bodyPr>
          <a:lstStyle/>
          <a:p>
            <a:r>
              <a:rPr lang="en-US" dirty="0" smtClean="0"/>
              <a:t>The King made Joan co-commander of the entire army, and she led it to a string of military victories; other cities surrendered without a fight and returned their allegiance to France.</a:t>
            </a:r>
          </a:p>
          <a:p>
            <a:r>
              <a:rPr lang="en-US" dirty="0" smtClean="0"/>
              <a:t>In July 1429, two months after the end of the siege of Orleans, Charles VII was crowned king at Reims.</a:t>
            </a:r>
          </a:p>
          <a:p>
            <a:r>
              <a:rPr lang="en-US" dirty="0" smtClean="0"/>
              <a:t>In 1430 the Burgundians captured Joan; Charles refused to ransom her, and she was sold to the English, who charged her with heresy in a church court and burned her at the stake in Rouen.</a:t>
            </a:r>
          </a:p>
          <a:p>
            <a:r>
              <a:rPr lang="en-US" dirty="0" smtClean="0"/>
              <a:t>Burgundians switched their allegiance to the French, who reconquered Normandy and finally, ejected the English from Aquitaine.</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55831" y="1905000"/>
            <a:ext cx="4749327" cy="387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3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Joan of Arc (1412-1431)</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57589" y="1905000"/>
            <a:ext cx="4942159" cy="3769118"/>
          </a:xfrm>
        </p:spPr>
      </p:pic>
      <p:sp>
        <p:nvSpPr>
          <p:cNvPr id="4" name="Content Placeholder 3"/>
          <p:cNvSpPr>
            <a:spLocks noGrp="1"/>
          </p:cNvSpPr>
          <p:nvPr>
            <p:ph sz="half" idx="2"/>
          </p:nvPr>
        </p:nvSpPr>
        <p:spPr/>
        <p:txBody>
          <a:bodyPr>
            <a:normAutofit fontScale="85000" lnSpcReduction="10000"/>
          </a:bodyPr>
          <a:lstStyle/>
          <a:p>
            <a:r>
              <a:rPr lang="en-US" dirty="0" smtClean="0"/>
              <a:t>As loss of life mounted and more money was spent, Parliamentary opposition in England mounted, fewer soldiers were sent, and more territory passed into French hands.</a:t>
            </a:r>
          </a:p>
          <a:p>
            <a:r>
              <a:rPr lang="en-US" dirty="0" smtClean="0"/>
              <a:t>At the war’s end in 1453, only the town of Calais remained in English hands.</a:t>
            </a:r>
          </a:p>
          <a:p>
            <a:r>
              <a:rPr lang="en-US" dirty="0" smtClean="0"/>
              <a:t>In 1456 Charles VII requested that the pope conduct a new trial of Joan; the pope cleared her of all charges and declared her a martyr.</a:t>
            </a:r>
          </a:p>
          <a:p>
            <a:r>
              <a:rPr lang="en-US" dirty="0" smtClean="0"/>
              <a:t>Pious and popular legends aside, Joan, a teenage girl who saved the French monarchy, became a political symbol of France.</a:t>
            </a:r>
            <a:endParaRPr lang="en-US" dirty="0"/>
          </a:p>
        </p:txBody>
      </p:sp>
    </p:spTree>
    <p:extLst>
      <p:ext uri="{BB962C8B-B14F-4D97-AF65-F5344CB8AC3E}">
        <p14:creationId xmlns:p14="http://schemas.microsoft.com/office/powerpoint/2010/main" val="347352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 of the War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In France, thousands of soldiers and civilians had been slaughtered and hundreds of thousands of acres of rich farmland were ruined.</a:t>
            </a:r>
          </a:p>
          <a:p>
            <a:r>
              <a:rPr lang="en-US" dirty="0" smtClean="0"/>
              <a:t>The economy was in shambles and the war disrupted trade and drastically reduced French participation in international commerce, and the heavy taxes that financed war aggravated peasant grievances.</a:t>
            </a:r>
          </a:p>
          <a:p>
            <a:r>
              <a:rPr lang="en-US" dirty="0" smtClean="0"/>
              <a:t>The war wreaked havoc in England as well, suffering an enormous financial loss, spending more than 5 million pound on the war effort.</a:t>
            </a:r>
            <a:endParaRPr lang="en-US" dirty="0"/>
          </a:p>
        </p:txBody>
      </p:sp>
      <p:pic>
        <p:nvPicPr>
          <p:cNvPr id="11266" name="Picture 2" descr="Image result for aftermath of 100 years wa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4" y="2133600"/>
            <a:ext cx="4721583" cy="344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 of the War</a:t>
            </a:r>
            <a:endParaRPr lang="en-US" dirty="0"/>
          </a:p>
        </p:txBody>
      </p:sp>
      <p:sp>
        <p:nvSpPr>
          <p:cNvPr id="4" name="Content Placeholder 3"/>
          <p:cNvSpPr>
            <a:spLocks noGrp="1"/>
          </p:cNvSpPr>
          <p:nvPr>
            <p:ph sz="half" idx="2"/>
          </p:nvPr>
        </p:nvSpPr>
        <p:spPr>
          <a:xfrm>
            <a:off x="6877318" y="1661375"/>
            <a:ext cx="4984123" cy="4623515"/>
          </a:xfrm>
        </p:spPr>
        <p:txBody>
          <a:bodyPr>
            <a:normAutofit fontScale="92500" lnSpcReduction="20000"/>
          </a:bodyPr>
          <a:lstStyle/>
          <a:p>
            <a:r>
              <a:rPr lang="en-US" dirty="0" smtClean="0"/>
              <a:t>The war stimulated technological experimentation especially with artillery, and canon revolutionized warfare, making the stone castle no longer impregnable.</a:t>
            </a:r>
          </a:p>
          <a:p>
            <a:r>
              <a:rPr lang="en-US" dirty="0" smtClean="0"/>
              <a:t>Edward III’s constant need for money stimulated the development of the English Parliament.  The Commons, realized they held the purse strings.</a:t>
            </a:r>
          </a:p>
          <a:p>
            <a:r>
              <a:rPr lang="en-US" dirty="0" smtClean="0"/>
              <a:t>Statute of 1341 required all new taxes have parliamentary approval.</a:t>
            </a:r>
          </a:p>
          <a:p>
            <a:r>
              <a:rPr lang="en-US" dirty="0" smtClean="0"/>
              <a:t>When he signed the law he acknowledged Parliament’s power.</a:t>
            </a:r>
          </a:p>
          <a:p>
            <a:r>
              <a:rPr lang="en-US" dirty="0" smtClean="0"/>
              <a:t>Charles VI found this idea distasteful, and regional and provincial assemblies did not want a national assembly.</a:t>
            </a:r>
          </a:p>
          <a:p>
            <a:r>
              <a:rPr lang="en-US" dirty="0" smtClean="0"/>
              <a:t>In both countries, the war did promote the growth of nationalism.</a:t>
            </a:r>
            <a:endParaRPr lang="en-US" dirty="0"/>
          </a:p>
        </p:txBody>
      </p:sp>
      <p:pic>
        <p:nvPicPr>
          <p:cNvPr id="10242" name="Picture 2" descr="Image result for aftermath of 100 years wa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8796" y="1905000"/>
            <a:ext cx="5666078" cy="377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496" y="2839276"/>
            <a:ext cx="8911687" cy="1280890"/>
          </a:xfrm>
        </p:spPr>
        <p:txBody>
          <a:bodyPr/>
          <a:lstStyle/>
          <a:p>
            <a:pPr algn="ctr"/>
            <a:r>
              <a:rPr lang="en-US" dirty="0" smtClean="0"/>
              <a:t>Challenges to the Church</a:t>
            </a:r>
            <a:endParaRPr lang="en-US" dirty="0"/>
          </a:p>
        </p:txBody>
      </p:sp>
    </p:spTree>
    <p:extLst>
      <p:ext uri="{BB962C8B-B14F-4D97-AF65-F5344CB8AC3E}">
        <p14:creationId xmlns:p14="http://schemas.microsoft.com/office/powerpoint/2010/main" val="2130784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57" y="3174127"/>
            <a:ext cx="8911687" cy="1280890"/>
          </a:xfrm>
        </p:spPr>
        <p:txBody>
          <a:bodyPr>
            <a:normAutofit/>
          </a:bodyPr>
          <a:lstStyle/>
          <a:p>
            <a:pPr algn="ctr"/>
            <a:r>
              <a:rPr lang="en-US" sz="6000" b="1" dirty="0" smtClean="0"/>
              <a:t>The Black Death</a:t>
            </a:r>
            <a:endParaRPr lang="en-US" sz="6000" b="1" dirty="0"/>
          </a:p>
        </p:txBody>
      </p:sp>
    </p:spTree>
    <p:extLst>
      <p:ext uri="{BB962C8B-B14F-4D97-AF65-F5344CB8AC3E}">
        <p14:creationId xmlns:p14="http://schemas.microsoft.com/office/powerpoint/2010/main" val="3892893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Babylonian Captivity and Great Schism</a:t>
            </a:r>
            <a:endParaRPr lang="en-US" dirty="0"/>
          </a:p>
        </p:txBody>
      </p:sp>
      <p:sp>
        <p:nvSpPr>
          <p:cNvPr id="3" name="Content Placeholder 2"/>
          <p:cNvSpPr>
            <a:spLocks noGrp="1"/>
          </p:cNvSpPr>
          <p:nvPr>
            <p:ph sz="half" idx="1"/>
          </p:nvPr>
        </p:nvSpPr>
        <p:spPr>
          <a:xfrm>
            <a:off x="1777843" y="2013254"/>
            <a:ext cx="4313864" cy="3777622"/>
          </a:xfrm>
        </p:spPr>
        <p:txBody>
          <a:bodyPr>
            <a:normAutofit lnSpcReduction="10000"/>
          </a:bodyPr>
          <a:lstStyle/>
          <a:p>
            <a:r>
              <a:rPr lang="en-US" dirty="0" smtClean="0"/>
              <a:t>Death of Pope Boniface VIII and in effort to control the Church and its policies, King Philip the Fair of France pressured the new pope, Clement V, to settle permanently in Avignon.</a:t>
            </a:r>
          </a:p>
          <a:p>
            <a:r>
              <a:rPr lang="en-US" dirty="0" smtClean="0"/>
              <a:t>The popes lived in Avignon from 1309 to 1376, often called the Babylonian Captivity</a:t>
            </a:r>
          </a:p>
          <a:p>
            <a:r>
              <a:rPr lang="en-US" dirty="0" smtClean="0"/>
              <a:t>It cut off church leadership from its historic roots and the source of its ancient authority, Rome, which badly damaged papal prestige.</a:t>
            </a:r>
            <a:endParaRPr lang="en-US" dirty="0"/>
          </a:p>
        </p:txBody>
      </p:sp>
      <p:pic>
        <p:nvPicPr>
          <p:cNvPr id="15362" name="Picture 2" descr="Image result for pope urban anag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07689" y="2562896"/>
            <a:ext cx="5878015" cy="239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0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Babylonian Captivity and Great Schism</a:t>
            </a:r>
            <a:endParaRPr lang="en-US" dirty="0"/>
          </a:p>
        </p:txBody>
      </p:sp>
      <p:sp>
        <p:nvSpPr>
          <p:cNvPr id="4" name="Content Placeholder 3"/>
          <p:cNvSpPr>
            <a:spLocks noGrp="1"/>
          </p:cNvSpPr>
          <p:nvPr>
            <p:ph sz="half" idx="2"/>
          </p:nvPr>
        </p:nvSpPr>
        <p:spPr>
          <a:xfrm>
            <a:off x="6619741" y="1635617"/>
            <a:ext cx="4884870" cy="4268227"/>
          </a:xfrm>
        </p:spPr>
        <p:txBody>
          <a:bodyPr>
            <a:normAutofit fontScale="85000" lnSpcReduction="10000"/>
          </a:bodyPr>
          <a:lstStyle/>
          <a:p>
            <a:r>
              <a:rPr lang="en-US" dirty="0" smtClean="0"/>
              <a:t>In 1377, Pope Gregory XI brought the papal court back to Rome, but he died shortly after the return.</a:t>
            </a:r>
          </a:p>
          <a:p>
            <a:r>
              <a:rPr lang="en-US" dirty="0" smtClean="0"/>
              <a:t>The next pope, Urban VI was a distinguished administrator and had excellent intentions for church reform, but he went about it in a tactless and bullheaded manner.</a:t>
            </a:r>
          </a:p>
          <a:p>
            <a:r>
              <a:rPr lang="en-US" dirty="0" smtClean="0"/>
              <a:t>Attacking clerical luxuries, denouncing by name and threatening excommunication individual cardinals and bishops, who then slipped away from Rome and met at </a:t>
            </a:r>
            <a:r>
              <a:rPr lang="en-US" dirty="0" err="1" smtClean="0"/>
              <a:t>Anagni</a:t>
            </a:r>
            <a:r>
              <a:rPr lang="en-US" dirty="0" smtClean="0"/>
              <a:t>.</a:t>
            </a:r>
          </a:p>
          <a:p>
            <a:r>
              <a:rPr lang="en-US" dirty="0" smtClean="0"/>
              <a:t>The cardinals declared Urban’s election invalid because it had come about under threats from the Roman mob, and they excommunicated him and named a new </a:t>
            </a:r>
            <a:r>
              <a:rPr lang="en-US" dirty="0" smtClean="0"/>
              <a:t>pope, Cardinal Robert of Geneva (Cousin </a:t>
            </a:r>
            <a:r>
              <a:rPr lang="en-US" dirty="0" smtClean="0"/>
              <a:t>of King Charles V of France) who took the name of</a:t>
            </a:r>
            <a:r>
              <a:rPr lang="en-US" dirty="0" smtClean="0"/>
              <a:t> </a:t>
            </a:r>
            <a:r>
              <a:rPr lang="en-US" dirty="0" smtClean="0"/>
              <a:t>Clement VII.</a:t>
            </a:r>
            <a:endParaRPr lang="en-US" dirty="0"/>
          </a:p>
        </p:txBody>
      </p:sp>
      <p:pic>
        <p:nvPicPr>
          <p:cNvPr id="16386" name="Picture 2" descr="Image result for urban vi and clement vii"/>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83688" y="1905000"/>
            <a:ext cx="4674707" cy="372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43" y="443805"/>
            <a:ext cx="8911687" cy="1280890"/>
          </a:xfrm>
        </p:spPr>
        <p:txBody>
          <a:bodyPr/>
          <a:lstStyle/>
          <a:p>
            <a:r>
              <a:rPr lang="en-US" dirty="0" smtClean="0"/>
              <a:t>Babylonian Captivity and Great Schism</a:t>
            </a:r>
            <a:endParaRPr lang="en-US" dirty="0"/>
          </a:p>
        </p:txBody>
      </p:sp>
      <p:sp>
        <p:nvSpPr>
          <p:cNvPr id="3" name="Content Placeholder 2"/>
          <p:cNvSpPr>
            <a:spLocks noGrp="1"/>
          </p:cNvSpPr>
          <p:nvPr>
            <p:ph sz="half" idx="1"/>
          </p:nvPr>
        </p:nvSpPr>
        <p:spPr>
          <a:xfrm>
            <a:off x="1043746" y="1834602"/>
            <a:ext cx="5730540" cy="4373015"/>
          </a:xfrm>
        </p:spPr>
        <p:txBody>
          <a:bodyPr>
            <a:normAutofit/>
          </a:bodyPr>
          <a:lstStyle/>
          <a:p>
            <a:r>
              <a:rPr lang="en-US" dirty="0" smtClean="0"/>
              <a:t>The two popes—Urban at Rome and Clement VII at Avignon—began the </a:t>
            </a:r>
            <a:r>
              <a:rPr lang="en-US" b="1" i="1" dirty="0" smtClean="0"/>
              <a:t>Great Schism</a:t>
            </a:r>
            <a:r>
              <a:rPr lang="en-US" dirty="0" smtClean="0"/>
              <a:t> that divided Western Christendom until 1417.</a:t>
            </a:r>
          </a:p>
          <a:p>
            <a:r>
              <a:rPr lang="en-US" dirty="0" smtClean="0"/>
              <a:t>Power of Europe aligned themselves with Urban or Clement along strictly political lines: France, Aragon, Castile, Portugal, Scotland, and, later on, the Italian city-states supported the French pope, Clement; England and the German emperor, long-time enemies of France, recognized Urban.</a:t>
            </a:r>
          </a:p>
          <a:p>
            <a:r>
              <a:rPr lang="en-US" dirty="0" smtClean="0"/>
              <a:t>The schism weakened the religious faith of many Christians and brought church leadership into serious disrepute.</a:t>
            </a:r>
            <a:endParaRPr lang="en-US" dirty="0"/>
          </a:p>
        </p:txBody>
      </p:sp>
      <p:pic>
        <p:nvPicPr>
          <p:cNvPr id="14338" name="Picture 2" descr="Image result for great schism ma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96746" y="2266682"/>
            <a:ext cx="4967727" cy="363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39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Pathology</a:t>
            </a:r>
            <a:endParaRPr lang="en-US" dirty="0"/>
          </a:p>
        </p:txBody>
      </p:sp>
      <p:sp>
        <p:nvSpPr>
          <p:cNvPr id="6" name="Content Placeholder 5"/>
          <p:cNvSpPr>
            <a:spLocks noGrp="1"/>
          </p:cNvSpPr>
          <p:nvPr>
            <p:ph sz="half" idx="2"/>
          </p:nvPr>
        </p:nvSpPr>
        <p:spPr>
          <a:xfrm>
            <a:off x="6490952" y="1674253"/>
            <a:ext cx="5357611" cy="4739425"/>
          </a:xfrm>
        </p:spPr>
        <p:txBody>
          <a:bodyPr>
            <a:normAutofit/>
          </a:bodyPr>
          <a:lstStyle/>
          <a:p>
            <a:r>
              <a:rPr lang="en-US" dirty="0" smtClean="0"/>
              <a:t>Most historians identify the disease as the bubonic plague.</a:t>
            </a:r>
          </a:p>
          <a:p>
            <a:r>
              <a:rPr lang="en-US" dirty="0" smtClean="0"/>
              <a:t>Disease that normally affects rats, fleas living on infected </a:t>
            </a:r>
            <a:r>
              <a:rPr lang="en-US" dirty="0" smtClean="0"/>
              <a:t>rats </a:t>
            </a:r>
            <a:r>
              <a:rPr lang="en-US" dirty="0" smtClean="0"/>
              <a:t>drink their blood and pass bacteria on to the next animal or human they bite.</a:t>
            </a:r>
          </a:p>
          <a:p>
            <a:r>
              <a:rPr lang="en-US" dirty="0" smtClean="0"/>
              <a:t>Occurred several times in history and killed million in the sixth century.</a:t>
            </a:r>
          </a:p>
          <a:p>
            <a:r>
              <a:rPr lang="en-US" dirty="0" smtClean="0"/>
              <a:t>The medieval plague was often transmitted from person to person through coughing and sneezing as well as through flea bites.</a:t>
            </a:r>
            <a:endParaRPr lang="en-US" dirty="0"/>
          </a:p>
        </p:txBody>
      </p:sp>
      <p:pic>
        <p:nvPicPr>
          <p:cNvPr id="5122" name="Picture 2" descr="Image result for bubonic plagu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8707" y="1674253"/>
            <a:ext cx="4156879" cy="26386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bubonic pla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917" y="4481847"/>
            <a:ext cx="2763371" cy="207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77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sz="half" idx="1"/>
          </p:nvPr>
        </p:nvSpPr>
        <p:spPr>
          <a:xfrm>
            <a:off x="1493949" y="1635617"/>
            <a:ext cx="5589431" cy="3889420"/>
          </a:xfrm>
        </p:spPr>
        <p:txBody>
          <a:bodyPr>
            <a:normAutofit/>
          </a:bodyPr>
          <a:lstStyle/>
          <a:p>
            <a:r>
              <a:rPr lang="en-US" dirty="0" smtClean="0"/>
              <a:t>Classic symptom was agonizingly painful growth, the size of a nut in the armpit, in the groin, or on the neck.</a:t>
            </a:r>
          </a:p>
          <a:p>
            <a:r>
              <a:rPr lang="en-US" dirty="0" smtClean="0"/>
              <a:t>If the “bubo” was not lanced and drained, next stage was appearance of black spots or blotches caused by bleeding under the skin.</a:t>
            </a:r>
          </a:p>
          <a:p>
            <a:r>
              <a:rPr lang="en-US" dirty="0" smtClean="0"/>
              <a:t>Finally, victims spit blood and coughed violently, death followed within two or three days.</a:t>
            </a:r>
          </a:p>
          <a:p>
            <a:r>
              <a:rPr lang="en-US" dirty="0" smtClean="0"/>
              <a:t>Coughing also released pathogens into the air infecting others.</a:t>
            </a:r>
            <a:endParaRPr lang="en-US" dirty="0"/>
          </a:p>
        </p:txBody>
      </p:sp>
      <p:pic>
        <p:nvPicPr>
          <p:cNvPr id="6146" name="Picture 2" descr="Image result for bubonic plagu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3" y="2142581"/>
            <a:ext cx="4313238" cy="287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a:t>
            </a:r>
            <a:endParaRPr lang="en-US" dirty="0"/>
          </a:p>
        </p:txBody>
      </p:sp>
      <p:sp>
        <p:nvSpPr>
          <p:cNvPr id="4" name="Content Placeholder 3"/>
          <p:cNvSpPr>
            <a:spLocks noGrp="1"/>
          </p:cNvSpPr>
          <p:nvPr>
            <p:ph sz="half" idx="2"/>
          </p:nvPr>
        </p:nvSpPr>
        <p:spPr>
          <a:xfrm>
            <a:off x="7134896" y="1416675"/>
            <a:ext cx="4919729" cy="5203065"/>
          </a:xfrm>
        </p:spPr>
        <p:txBody>
          <a:bodyPr>
            <a:normAutofit/>
          </a:bodyPr>
          <a:lstStyle/>
          <a:p>
            <a:r>
              <a:rPr lang="en-US" dirty="0" smtClean="0"/>
              <a:t>In October 1347, Genoese ships brought the plague from </a:t>
            </a:r>
            <a:r>
              <a:rPr lang="en-US" dirty="0" err="1" smtClean="0"/>
              <a:t>Kaffa</a:t>
            </a:r>
            <a:r>
              <a:rPr lang="en-US" dirty="0" smtClean="0"/>
              <a:t> to Messina and it spread to Sicily.</a:t>
            </a:r>
          </a:p>
          <a:p>
            <a:r>
              <a:rPr lang="en-US" dirty="0" smtClean="0"/>
              <a:t>Port of Pisa it spread south to Rome and east to Florence and all of Tuscany</a:t>
            </a:r>
          </a:p>
          <a:p>
            <a:r>
              <a:rPr lang="en-US" dirty="0" smtClean="0"/>
              <a:t>Late spring in 1348 southern Germany was infected</a:t>
            </a:r>
          </a:p>
          <a:p>
            <a:r>
              <a:rPr lang="en-US" dirty="0" smtClean="0"/>
              <a:t>Port of Marseilles, it enters France infecting southern France and Spain.</a:t>
            </a:r>
          </a:p>
          <a:p>
            <a:r>
              <a:rPr lang="en-US" dirty="0" smtClean="0"/>
              <a:t>June 1348, two ships entered the Bristol Channel introducing it to England and then it travelled NE to Scandinavia.</a:t>
            </a:r>
          </a:p>
          <a:p>
            <a:r>
              <a:rPr lang="en-US" dirty="0" smtClean="0"/>
              <a:t>Entered Poland through the Baltic ports and spread eastward.</a:t>
            </a:r>
            <a:endParaRPr lang="en-US" dirty="0"/>
          </a:p>
        </p:txBody>
      </p:sp>
      <p:pic>
        <p:nvPicPr>
          <p:cNvPr id="7170" name="Picture 2" descr="Image result for bubonic plague map 130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43951" y="1764406"/>
            <a:ext cx="5917007" cy="391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Toll</a:t>
            </a:r>
            <a:endParaRPr lang="en-US" dirty="0"/>
          </a:p>
        </p:txBody>
      </p:sp>
      <p:sp>
        <p:nvSpPr>
          <p:cNvPr id="3" name="Content Placeholder 2"/>
          <p:cNvSpPr>
            <a:spLocks noGrp="1"/>
          </p:cNvSpPr>
          <p:nvPr>
            <p:ph sz="half" idx="1"/>
          </p:nvPr>
        </p:nvSpPr>
        <p:spPr>
          <a:xfrm>
            <a:off x="1275008" y="1455313"/>
            <a:ext cx="5628068" cy="5125791"/>
          </a:xfrm>
        </p:spPr>
        <p:txBody>
          <a:bodyPr>
            <a:normAutofit fontScale="92500" lnSpcReduction="10000"/>
          </a:bodyPr>
          <a:lstStyle/>
          <a:p>
            <a:r>
              <a:rPr lang="en-US" dirty="0" smtClean="0"/>
              <a:t>Mortality rates are estimates because population figures did not exist for most countries and cities in pre-plague period</a:t>
            </a:r>
          </a:p>
          <a:p>
            <a:r>
              <a:rPr lang="en-US" dirty="0" smtClean="0"/>
              <a:t>Widely accepted estimate that 1/3 of population of western Europe and the Mediterranean died in the first wave of infection.</a:t>
            </a:r>
          </a:p>
          <a:p>
            <a:r>
              <a:rPr lang="en-US" dirty="0" smtClean="0"/>
              <a:t>Italian cities endured huge losses; Florence lost between ½ and 2/3 of its population in 1348.</a:t>
            </a:r>
          </a:p>
          <a:p>
            <a:r>
              <a:rPr lang="en-US" dirty="0" smtClean="0"/>
              <a:t>Some areas, including Milan and Nuremburg, were largely spared because city authorities closed the city gates and stored enough food to sustain the population.</a:t>
            </a:r>
          </a:p>
          <a:p>
            <a:r>
              <a:rPr lang="en-US" dirty="0" smtClean="0"/>
              <a:t>Waves of emigrants moved across Europe to escape the plague.</a:t>
            </a:r>
          </a:p>
          <a:p>
            <a:r>
              <a:rPr lang="en-US" dirty="0" smtClean="0"/>
              <a:t>Improved standards of hygiene and quarantine measures also lessened the plague’s toll, but it continued to appear until 1721</a:t>
            </a:r>
            <a:endParaRPr lang="en-US" dirty="0"/>
          </a:p>
        </p:txBody>
      </p:sp>
      <p:pic>
        <p:nvPicPr>
          <p:cNvPr id="8194" name="Picture 2" descr="Image result for bubonic plague death toll middle ag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3" y="2015001"/>
            <a:ext cx="4313238" cy="366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7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57" y="3174127"/>
            <a:ext cx="8911687" cy="1280890"/>
          </a:xfrm>
        </p:spPr>
        <p:txBody>
          <a:bodyPr>
            <a:normAutofit fontScale="90000"/>
          </a:bodyPr>
          <a:lstStyle/>
          <a:p>
            <a:pPr algn="ctr"/>
            <a:r>
              <a:rPr lang="en-US" sz="6000" b="1" dirty="0" smtClean="0"/>
              <a:t>The Hundred Years’ </a:t>
            </a:r>
            <a:r>
              <a:rPr lang="en-US" sz="6000" b="1" dirty="0" smtClean="0"/>
              <a:t>War</a:t>
            </a:r>
            <a:br>
              <a:rPr lang="en-US" sz="6000" b="1" dirty="0" smtClean="0"/>
            </a:br>
            <a:r>
              <a:rPr lang="en-US" sz="6000" b="1" dirty="0" smtClean="0"/>
              <a:t>(1337-1453)</a:t>
            </a:r>
            <a:endParaRPr lang="en-US" sz="6000" b="1" dirty="0"/>
          </a:p>
        </p:txBody>
      </p:sp>
    </p:spTree>
    <p:extLst>
      <p:ext uri="{BB962C8B-B14F-4D97-AF65-F5344CB8AC3E}">
        <p14:creationId xmlns:p14="http://schemas.microsoft.com/office/powerpoint/2010/main" val="414729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4" name="Content Placeholder 3"/>
          <p:cNvSpPr>
            <a:spLocks noGrp="1"/>
          </p:cNvSpPr>
          <p:nvPr>
            <p:ph sz="half" idx="2"/>
          </p:nvPr>
        </p:nvSpPr>
        <p:spPr>
          <a:xfrm>
            <a:off x="7057624" y="1262129"/>
            <a:ext cx="5035638" cy="5190185"/>
          </a:xfrm>
        </p:spPr>
        <p:txBody>
          <a:bodyPr>
            <a:normAutofit lnSpcReduction="10000"/>
          </a:bodyPr>
          <a:lstStyle/>
          <a:p>
            <a:r>
              <a:rPr lang="en-US" dirty="0" smtClean="0"/>
              <a:t>Disagreements over the rights to land: France absorbed the duchy of Aquitaine into France. The duchy had become part of the holdings of the English crown when Eleanor or Aquitaine married King Henry II of England in 1152.</a:t>
            </a:r>
          </a:p>
          <a:p>
            <a:r>
              <a:rPr lang="en-US" dirty="0" smtClean="0"/>
              <a:t>A dispute over the succession to the French throne after Charles IV of France died childless in </a:t>
            </a:r>
            <a:r>
              <a:rPr lang="en-US" dirty="0" smtClean="0"/>
              <a:t>1328, ends Capetian Dynasty. (He was last surviving son of Philip the Fair)</a:t>
            </a:r>
            <a:endParaRPr lang="en-US" dirty="0" smtClean="0"/>
          </a:p>
          <a:p>
            <a:r>
              <a:rPr lang="en-US" dirty="0" smtClean="0"/>
              <a:t>Nobles passed the crown to Philip VI of Valois, a nephew of Philip the Fair, rather than to Philip’s sister Isabella or to her son Edward III, King of England.</a:t>
            </a:r>
          </a:p>
          <a:p>
            <a:r>
              <a:rPr lang="en-US" dirty="0" smtClean="0"/>
              <a:t>Claiming Salic Law, 6</a:t>
            </a:r>
            <a:r>
              <a:rPr lang="en-US" baseline="30000" dirty="0" smtClean="0"/>
              <a:t>th</a:t>
            </a:r>
            <a:r>
              <a:rPr lang="en-US" dirty="0" smtClean="0"/>
              <a:t> C. code of the Franks, prohibited women from ruling or passing down right to rule, banning female succession.</a:t>
            </a:r>
          </a:p>
        </p:txBody>
      </p:sp>
      <p:pic>
        <p:nvPicPr>
          <p:cNvPr id="4098" name="Picture 2" descr="Image result for eleanor of aquitaine marri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82741" y="1905000"/>
            <a:ext cx="5503800" cy="348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7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sz="half" idx="1"/>
          </p:nvPr>
        </p:nvSpPr>
        <p:spPr>
          <a:xfrm>
            <a:off x="1854558" y="1905000"/>
            <a:ext cx="5048518" cy="4395989"/>
          </a:xfrm>
        </p:spPr>
        <p:txBody>
          <a:bodyPr>
            <a:normAutofit/>
          </a:bodyPr>
          <a:lstStyle/>
          <a:p>
            <a:r>
              <a:rPr lang="en-US" dirty="0" smtClean="0"/>
              <a:t>In 1329, Edward III formally recognized Philip VI’s lordship over Aquitaine.</a:t>
            </a:r>
          </a:p>
          <a:p>
            <a:r>
              <a:rPr lang="en-US" dirty="0" smtClean="0"/>
              <a:t>In 1337, Philip exercised full French jurisdiction in Aquitaine, confiscated the duchy which Edward took as a cause for war.</a:t>
            </a:r>
          </a:p>
          <a:p>
            <a:r>
              <a:rPr lang="en-US" dirty="0" smtClean="0"/>
              <a:t>War turned into a civil war in France, with some French nobles, notably the dukes of Burgundy, supporting English monarchy in order to thwart the centralizing goals of the French crown.</a:t>
            </a:r>
          </a:p>
          <a:p>
            <a:r>
              <a:rPr lang="en-US" dirty="0" smtClean="0"/>
              <a:t>Govt.’s of both England and France manipulated public opinion to support the war.</a:t>
            </a:r>
            <a:endParaRPr lang="en-US" dirty="0"/>
          </a:p>
        </p:txBody>
      </p:sp>
      <p:pic>
        <p:nvPicPr>
          <p:cNvPr id="13314" name="Picture 2" descr="Image result for philip VI in aquitai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16477" y="2125663"/>
            <a:ext cx="3263034"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40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128</TotalTime>
  <Words>1873</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Wisp</vt:lpstr>
      <vt:lpstr>“High” Middle Ages in Review</vt:lpstr>
      <vt:lpstr>The Black Death</vt:lpstr>
      <vt:lpstr>Pathology</vt:lpstr>
      <vt:lpstr>Symptoms</vt:lpstr>
      <vt:lpstr>Spread</vt:lpstr>
      <vt:lpstr>Death Toll</vt:lpstr>
      <vt:lpstr>The Hundred Years’ War (1337-1453)</vt:lpstr>
      <vt:lpstr>Causes</vt:lpstr>
      <vt:lpstr>Causes</vt:lpstr>
      <vt:lpstr>Causes</vt:lpstr>
      <vt:lpstr>Causes</vt:lpstr>
      <vt:lpstr>English Successes</vt:lpstr>
      <vt:lpstr>French Fight Back</vt:lpstr>
      <vt:lpstr>Joan of Arc (1412-1431)</vt:lpstr>
      <vt:lpstr>Joan of Arc (1412-1431)</vt:lpstr>
      <vt:lpstr>Joan of Arc (1412-1431)</vt:lpstr>
      <vt:lpstr>Aftermath of the War</vt:lpstr>
      <vt:lpstr>Aftermath of the War</vt:lpstr>
      <vt:lpstr>Challenges to the Church</vt:lpstr>
      <vt:lpstr>Babylonian Captivity and Great Schism</vt:lpstr>
      <vt:lpstr>Babylonian Captivity and Great Schism</vt:lpstr>
      <vt:lpstr>Babylonian Captivity and Great Schism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Middle Ages in Review</dc:title>
  <dc:creator>Jeffrey C. Buttell</dc:creator>
  <cp:lastModifiedBy>Jeffrey C. Buttell</cp:lastModifiedBy>
  <cp:revision>16</cp:revision>
  <dcterms:created xsi:type="dcterms:W3CDTF">2019-08-14T16:23:52Z</dcterms:created>
  <dcterms:modified xsi:type="dcterms:W3CDTF">2019-08-15T11:22:30Z</dcterms:modified>
</cp:coreProperties>
</file>