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AB10-E516-4C80-B08C-341110E2F8DB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1DB0-B89E-4CC5-BACF-1CC96CC9E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AB10-E516-4C80-B08C-341110E2F8DB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1DB0-B89E-4CC5-BACF-1CC96CC9E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AB10-E516-4C80-B08C-341110E2F8DB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1DB0-B89E-4CC5-BACF-1CC96CC9E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AB10-E516-4C80-B08C-341110E2F8DB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1DB0-B89E-4CC5-BACF-1CC96CC9E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AB10-E516-4C80-B08C-341110E2F8DB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1DB0-B89E-4CC5-BACF-1CC96CC9E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AB10-E516-4C80-B08C-341110E2F8DB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1DB0-B89E-4CC5-BACF-1CC96CC9E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AB10-E516-4C80-B08C-341110E2F8DB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1DB0-B89E-4CC5-BACF-1CC96CC9E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AB10-E516-4C80-B08C-341110E2F8DB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1DB0-B89E-4CC5-BACF-1CC96CC9E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AB10-E516-4C80-B08C-341110E2F8DB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1DB0-B89E-4CC5-BACF-1CC96CC9E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AB10-E516-4C80-B08C-341110E2F8DB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1DB0-B89E-4CC5-BACF-1CC96CC9E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AB10-E516-4C80-B08C-341110E2F8DB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1DB0-B89E-4CC5-BACF-1CC96CC9E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BAB10-E516-4C80-B08C-341110E2F8DB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61DB0-B89E-4CC5-BACF-1CC96CC9E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TRUSSES  1</a:t>
            </a:r>
            <a:br>
              <a:rPr lang="en-GB" smtClean="0"/>
            </a:br>
            <a:r>
              <a:rPr lang="en-GB" smtClean="0"/>
              <a:t>P3 &amp; P4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Trusses – </a:t>
            </a:r>
            <a:br>
              <a:rPr lang="en-GB" dirty="0" smtClean="0"/>
            </a:br>
            <a:r>
              <a:rPr lang="en-GB" dirty="0" smtClean="0"/>
              <a:t>resolution of joints /graphical method</a:t>
            </a:r>
            <a:endParaRPr lang="en-GB" dirty="0"/>
          </a:p>
        </p:txBody>
      </p:sp>
      <p:grpSp>
        <p:nvGrpSpPr>
          <p:cNvPr id="32" name="Group 31"/>
          <p:cNvGrpSpPr/>
          <p:nvPr/>
        </p:nvGrpSpPr>
        <p:grpSpPr>
          <a:xfrm>
            <a:off x="1240971" y="2492829"/>
            <a:ext cx="4051109" cy="1600200"/>
            <a:chOff x="1240971" y="2492829"/>
            <a:chExt cx="4051109" cy="1600200"/>
          </a:xfrm>
        </p:grpSpPr>
        <p:sp>
          <p:nvSpPr>
            <p:cNvPr id="6" name="Isosceles Triangle 5"/>
            <p:cNvSpPr/>
            <p:nvPr/>
          </p:nvSpPr>
          <p:spPr>
            <a:xfrm>
              <a:off x="1259632" y="2492896"/>
              <a:ext cx="2016224" cy="1584176"/>
            </a:xfrm>
            <a:prstGeom prst="triangl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3275856" y="2492896"/>
              <a:ext cx="2016224" cy="1584176"/>
            </a:xfrm>
            <a:prstGeom prst="triangl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>
              <a:off x="1240971" y="2492829"/>
              <a:ext cx="4049486" cy="1600200"/>
            </a:xfrm>
            <a:custGeom>
              <a:avLst/>
              <a:gdLst>
                <a:gd name="connsiteX0" fmla="*/ 0 w 4049486"/>
                <a:gd name="connsiteY0" fmla="*/ 1589314 h 1600200"/>
                <a:gd name="connsiteX1" fmla="*/ 1023258 w 4049486"/>
                <a:gd name="connsiteY1" fmla="*/ 0 h 1600200"/>
                <a:gd name="connsiteX2" fmla="*/ 3037115 w 4049486"/>
                <a:gd name="connsiteY2" fmla="*/ 0 h 1600200"/>
                <a:gd name="connsiteX3" fmla="*/ 4049486 w 4049486"/>
                <a:gd name="connsiteY3" fmla="*/ 1600200 h 1600200"/>
                <a:gd name="connsiteX4" fmla="*/ 0 w 4049486"/>
                <a:gd name="connsiteY4" fmla="*/ 1589314 h 16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49486" h="1600200">
                  <a:moveTo>
                    <a:pt x="0" y="1589314"/>
                  </a:moveTo>
                  <a:lnTo>
                    <a:pt x="1023258" y="0"/>
                  </a:lnTo>
                  <a:lnTo>
                    <a:pt x="3037115" y="0"/>
                  </a:lnTo>
                  <a:lnTo>
                    <a:pt x="4049486" y="1600200"/>
                  </a:lnTo>
                  <a:lnTo>
                    <a:pt x="0" y="1589314"/>
                  </a:lnTo>
                  <a:close/>
                </a:path>
              </a:pathLst>
            </a:cu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rot="5400000">
            <a:off x="1908498" y="2060054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924722" y="2060054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792374" y="4688346"/>
            <a:ext cx="93610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4824822" y="4616338"/>
            <a:ext cx="93610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39752" y="17728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10kN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355976" y="17728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20kN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259632" y="46531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</a:t>
            </a:r>
            <a:r>
              <a:rPr lang="en-GB" baseline="-25000" dirty="0" smtClean="0"/>
              <a:t>A</a:t>
            </a:r>
            <a:endParaRPr lang="en-GB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5292080" y="46531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</a:t>
            </a:r>
            <a:r>
              <a:rPr lang="en-GB" baseline="-25000" dirty="0" smtClean="0"/>
              <a:t>B</a:t>
            </a:r>
            <a:endParaRPr lang="en-GB" baseline="-250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259632" y="4725144"/>
            <a:ext cx="2016224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75856" y="4725144"/>
            <a:ext cx="2016224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807804" y="468914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07704" y="42930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2m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3851920" y="42930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2m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6228184" y="2492896"/>
            <a:ext cx="2736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Find Reactions at  A &amp; B in usual way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r>
              <a:rPr lang="en-GB" i="1" dirty="0" smtClean="0">
                <a:solidFill>
                  <a:schemeClr val="bg1">
                    <a:lumMod val="65000"/>
                  </a:schemeClr>
                </a:solidFill>
              </a:rPr>
              <a:t>( by taking moments about a reaction point and equating to zero)  </a:t>
            </a:r>
          </a:p>
          <a:p>
            <a:r>
              <a:rPr lang="en-GB" i="1" dirty="0" smtClean="0">
                <a:solidFill>
                  <a:schemeClr val="bg1">
                    <a:lumMod val="65000"/>
                  </a:schemeClr>
                </a:solidFill>
              </a:rPr>
              <a:t>R</a:t>
            </a:r>
            <a:r>
              <a:rPr lang="en-GB" i="1" baseline="-25000" dirty="0" smtClean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en-GB" i="1" dirty="0" smtClean="0">
                <a:solidFill>
                  <a:schemeClr val="bg1">
                    <a:lumMod val="65000"/>
                  </a:schemeClr>
                </a:solidFill>
              </a:rPr>
              <a:t> = 12.5kN, R</a:t>
            </a:r>
            <a:r>
              <a:rPr lang="en-GB" i="1" baseline="-25000" dirty="0" smtClean="0">
                <a:solidFill>
                  <a:schemeClr val="bg1">
                    <a:lumMod val="65000"/>
                  </a:schemeClr>
                </a:solidFill>
              </a:rPr>
              <a:t>B</a:t>
            </a:r>
            <a:r>
              <a:rPr lang="en-GB" i="1" dirty="0" smtClean="0">
                <a:solidFill>
                  <a:schemeClr val="bg1">
                    <a:lumMod val="65000"/>
                  </a:schemeClr>
                </a:solidFill>
              </a:rPr>
              <a:t> = 17.5kN</a:t>
            </a:r>
            <a:endParaRPr lang="en-GB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Joint A – consider forces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467544" y="1844824"/>
            <a:ext cx="4051109" cy="1600200"/>
            <a:chOff x="1240971" y="2492829"/>
            <a:chExt cx="4051109" cy="1600200"/>
          </a:xfrm>
        </p:grpSpPr>
        <p:sp>
          <p:nvSpPr>
            <p:cNvPr id="6" name="Isosceles Triangle 5"/>
            <p:cNvSpPr/>
            <p:nvPr/>
          </p:nvSpPr>
          <p:spPr>
            <a:xfrm>
              <a:off x="1259632" y="2492896"/>
              <a:ext cx="2016224" cy="1584176"/>
            </a:xfrm>
            <a:prstGeom prst="triangl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3275856" y="2492896"/>
              <a:ext cx="2016224" cy="1584176"/>
            </a:xfrm>
            <a:prstGeom prst="triangl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>
              <a:off x="1240971" y="2492829"/>
              <a:ext cx="4049486" cy="1600200"/>
            </a:xfrm>
            <a:custGeom>
              <a:avLst/>
              <a:gdLst>
                <a:gd name="connsiteX0" fmla="*/ 0 w 4049486"/>
                <a:gd name="connsiteY0" fmla="*/ 1589314 h 1600200"/>
                <a:gd name="connsiteX1" fmla="*/ 1023258 w 4049486"/>
                <a:gd name="connsiteY1" fmla="*/ 0 h 1600200"/>
                <a:gd name="connsiteX2" fmla="*/ 3037115 w 4049486"/>
                <a:gd name="connsiteY2" fmla="*/ 0 h 1600200"/>
                <a:gd name="connsiteX3" fmla="*/ 4049486 w 4049486"/>
                <a:gd name="connsiteY3" fmla="*/ 1600200 h 1600200"/>
                <a:gd name="connsiteX4" fmla="*/ 0 w 4049486"/>
                <a:gd name="connsiteY4" fmla="*/ 1589314 h 16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49486" h="1600200">
                  <a:moveTo>
                    <a:pt x="0" y="1589314"/>
                  </a:moveTo>
                  <a:lnTo>
                    <a:pt x="1023258" y="0"/>
                  </a:lnTo>
                  <a:lnTo>
                    <a:pt x="3037115" y="0"/>
                  </a:lnTo>
                  <a:lnTo>
                    <a:pt x="4049486" y="1600200"/>
                  </a:lnTo>
                  <a:lnTo>
                    <a:pt x="0" y="1589314"/>
                  </a:lnTo>
                  <a:close/>
                </a:path>
              </a:pathLst>
            </a:cu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788024" y="2276872"/>
            <a:ext cx="1440160" cy="2664296"/>
            <a:chOff x="4788024" y="2276872"/>
            <a:chExt cx="1440160" cy="2664296"/>
          </a:xfrm>
        </p:grpSpPr>
        <p:cxnSp>
          <p:nvCxnSpPr>
            <p:cNvPr id="18" name="Straight Connector 17"/>
            <p:cNvCxnSpPr/>
            <p:nvPr/>
          </p:nvCxnSpPr>
          <p:spPr>
            <a:xfrm rot="5400000" flipH="1" flipV="1">
              <a:off x="4896036" y="3609020"/>
              <a:ext cx="26642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788024" y="3068960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Draw to scale =12.5</a:t>
              </a:r>
              <a:endParaRPr lang="en-GB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228184" y="1988840"/>
            <a:ext cx="2664296" cy="2952328"/>
            <a:chOff x="6228184" y="1988840"/>
            <a:chExt cx="2664296" cy="2952328"/>
          </a:xfrm>
        </p:grpSpPr>
        <p:cxnSp>
          <p:nvCxnSpPr>
            <p:cNvPr id="20" name="Straight Connector 19"/>
            <p:cNvCxnSpPr/>
            <p:nvPr/>
          </p:nvCxnSpPr>
          <p:spPr>
            <a:xfrm rot="5400000" flipH="1" flipV="1">
              <a:off x="5652120" y="2564904"/>
              <a:ext cx="2952328" cy="1800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308304" y="3501008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Parallel to AC</a:t>
              </a:r>
              <a:endParaRPr lang="en-GB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228184" y="1700808"/>
            <a:ext cx="2016224" cy="576064"/>
            <a:chOff x="6228184" y="1700808"/>
            <a:chExt cx="2016224" cy="576064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228184" y="2276872"/>
              <a:ext cx="20162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300192" y="1700808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Parallel to AE</a:t>
              </a:r>
              <a:endParaRPr lang="en-GB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99592" y="1412776"/>
            <a:ext cx="3744416" cy="2529572"/>
            <a:chOff x="899592" y="1412776"/>
            <a:chExt cx="3744416" cy="2529572"/>
          </a:xfrm>
        </p:grpSpPr>
        <p:sp>
          <p:nvSpPr>
            <p:cNvPr id="9" name="TextBox 8"/>
            <p:cNvSpPr txBox="1"/>
            <p:nvPr/>
          </p:nvSpPr>
          <p:spPr>
            <a:xfrm>
              <a:off x="899592" y="2924944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</a:t>
              </a:r>
              <a:endParaRPr lang="en-GB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31640" y="141277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</a:t>
              </a:r>
              <a:endParaRPr lang="en-GB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19872" y="141277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D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95736" y="357301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E</a:t>
              </a:r>
              <a:endParaRPr lang="en-GB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923928" y="2996952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B</a:t>
              </a:r>
              <a:endParaRPr lang="en-GB" dirty="0"/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>
            <a:off x="6804248" y="2276872"/>
            <a:ext cx="216024" cy="158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6948264" y="3356992"/>
            <a:ext cx="360040" cy="216024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6012954" y="3140174"/>
            <a:ext cx="432048" cy="158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732240" y="4293096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Measure (to scale) the other two forces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5724128" y="609329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Put on the direction of forces arrows and transfer to truss</a:t>
            </a:r>
            <a:endParaRPr lang="en-GB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39552" y="3501008"/>
            <a:ext cx="288032" cy="158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359532" y="3032956"/>
            <a:ext cx="288032" cy="216024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1979712" y="3573016"/>
            <a:ext cx="360040" cy="158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 flipH="1" flipV="1">
            <a:off x="1079612" y="1952836"/>
            <a:ext cx="288032" cy="216024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3568" y="4581128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 –14.4kN ----strut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(compression)</a:t>
            </a:r>
          </a:p>
          <a:p>
            <a:r>
              <a:rPr lang="en-GB" dirty="0" smtClean="0"/>
              <a:t>AE---7.2kN ------Tie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(tension)</a:t>
            </a:r>
            <a:endParaRPr lang="en-GB" i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67544" y="3501008"/>
            <a:ext cx="936104" cy="945396"/>
            <a:chOff x="467544" y="3501008"/>
            <a:chExt cx="936104" cy="945396"/>
          </a:xfrm>
        </p:grpSpPr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286" y="3968266"/>
              <a:ext cx="936104" cy="1588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539552" y="4077072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12.5kN</a:t>
              </a:r>
              <a:endParaRPr lang="en-GB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403648" y="11967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SPACE DIAGRAM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6300192" y="11967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FORCE DIAGRAM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6732240" y="51571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 7.2 </a:t>
            </a:r>
            <a:r>
              <a:rPr lang="en-GB" dirty="0" err="1" smtClean="0"/>
              <a:t>kN</a:t>
            </a:r>
            <a:r>
              <a:rPr lang="en-GB" dirty="0" smtClean="0"/>
              <a:t> and  14.4 </a:t>
            </a:r>
            <a:r>
              <a:rPr lang="en-GB" dirty="0" err="1" smtClean="0"/>
              <a:t>kN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54" grpId="0"/>
      <p:bldP spid="61" grpId="0"/>
      <p:bldP spid="62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864096"/>
          </a:xfrm>
        </p:spPr>
        <p:txBody>
          <a:bodyPr/>
          <a:lstStyle/>
          <a:p>
            <a:r>
              <a:rPr lang="en-GB" dirty="0"/>
              <a:t>J</a:t>
            </a:r>
            <a:r>
              <a:rPr lang="en-GB" dirty="0" smtClean="0"/>
              <a:t>oint C</a:t>
            </a:r>
            <a:endParaRPr lang="en-GB" dirty="0"/>
          </a:p>
        </p:txBody>
      </p:sp>
      <p:grpSp>
        <p:nvGrpSpPr>
          <p:cNvPr id="42" name="Group 41"/>
          <p:cNvGrpSpPr/>
          <p:nvPr/>
        </p:nvGrpSpPr>
        <p:grpSpPr>
          <a:xfrm>
            <a:off x="539552" y="2852936"/>
            <a:ext cx="4051109" cy="1600200"/>
            <a:chOff x="1240971" y="2492829"/>
            <a:chExt cx="4051109" cy="1600200"/>
          </a:xfrm>
        </p:grpSpPr>
        <p:sp>
          <p:nvSpPr>
            <p:cNvPr id="43" name="Isosceles Triangle 42"/>
            <p:cNvSpPr/>
            <p:nvPr/>
          </p:nvSpPr>
          <p:spPr>
            <a:xfrm>
              <a:off x="1259632" y="2492896"/>
              <a:ext cx="2016224" cy="1584176"/>
            </a:xfrm>
            <a:prstGeom prst="triangl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Isosceles Triangle 43"/>
            <p:cNvSpPr/>
            <p:nvPr/>
          </p:nvSpPr>
          <p:spPr>
            <a:xfrm>
              <a:off x="3275856" y="2492896"/>
              <a:ext cx="2016224" cy="1584176"/>
            </a:xfrm>
            <a:prstGeom prst="triangl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240971" y="2492829"/>
              <a:ext cx="4049486" cy="1600200"/>
            </a:xfrm>
            <a:custGeom>
              <a:avLst/>
              <a:gdLst>
                <a:gd name="connsiteX0" fmla="*/ 0 w 4049486"/>
                <a:gd name="connsiteY0" fmla="*/ 1589314 h 1600200"/>
                <a:gd name="connsiteX1" fmla="*/ 1023258 w 4049486"/>
                <a:gd name="connsiteY1" fmla="*/ 0 h 1600200"/>
                <a:gd name="connsiteX2" fmla="*/ 3037115 w 4049486"/>
                <a:gd name="connsiteY2" fmla="*/ 0 h 1600200"/>
                <a:gd name="connsiteX3" fmla="*/ 4049486 w 4049486"/>
                <a:gd name="connsiteY3" fmla="*/ 1600200 h 1600200"/>
                <a:gd name="connsiteX4" fmla="*/ 0 w 4049486"/>
                <a:gd name="connsiteY4" fmla="*/ 1589314 h 16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49486" h="1600200">
                  <a:moveTo>
                    <a:pt x="0" y="1589314"/>
                  </a:moveTo>
                  <a:lnTo>
                    <a:pt x="1023258" y="0"/>
                  </a:lnTo>
                  <a:lnTo>
                    <a:pt x="3037115" y="0"/>
                  </a:lnTo>
                  <a:lnTo>
                    <a:pt x="4049486" y="1600200"/>
                  </a:lnTo>
                  <a:lnTo>
                    <a:pt x="0" y="1589314"/>
                  </a:lnTo>
                  <a:close/>
                </a:path>
              </a:pathLst>
            </a:cu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71600" y="2420888"/>
            <a:ext cx="3744416" cy="2529572"/>
            <a:chOff x="899592" y="1412776"/>
            <a:chExt cx="3744416" cy="2529572"/>
          </a:xfrm>
        </p:grpSpPr>
        <p:sp>
          <p:nvSpPr>
            <p:cNvPr id="47" name="TextBox 46"/>
            <p:cNvSpPr txBox="1"/>
            <p:nvPr/>
          </p:nvSpPr>
          <p:spPr>
            <a:xfrm>
              <a:off x="899592" y="2924944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</a:t>
              </a:r>
              <a:endParaRPr lang="en-GB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31640" y="141277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</a:t>
              </a:r>
              <a:endParaRPr lang="en-GB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19872" y="141277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D</a:t>
              </a:r>
              <a:endParaRPr lang="en-GB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195736" y="357301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E</a:t>
              </a:r>
              <a:endParaRPr lang="en-GB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923928" y="2996952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B</a:t>
              </a:r>
              <a:endParaRPr lang="en-GB" dirty="0"/>
            </a:p>
          </p:txBody>
        </p:sp>
      </p:grpSp>
      <p:cxnSp>
        <p:nvCxnSpPr>
          <p:cNvPr id="55" name="Straight Arrow Connector 54"/>
          <p:cNvCxnSpPr/>
          <p:nvPr/>
        </p:nvCxnSpPr>
        <p:spPr>
          <a:xfrm rot="5400000" flipH="1" flipV="1">
            <a:off x="1151620" y="2960948"/>
            <a:ext cx="288032" cy="216024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1520" y="594928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CD---8.7kN ----strut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(compression)</a:t>
            </a:r>
          </a:p>
          <a:p>
            <a:r>
              <a:rPr lang="en-GB" dirty="0" smtClean="0"/>
              <a:t>CE---2.8kN ------Tie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(tension)</a:t>
            </a:r>
            <a:endParaRPr lang="en-GB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19672" y="14847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SPACE DIAGRAM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323528" y="29249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14.4kN</a:t>
            </a:r>
            <a:endParaRPr lang="en-GB" dirty="0"/>
          </a:p>
        </p:txBody>
      </p:sp>
      <p:cxnSp>
        <p:nvCxnSpPr>
          <p:cNvPr id="62" name="Straight Arrow Connector 61"/>
          <p:cNvCxnSpPr/>
          <p:nvPr/>
        </p:nvCxnSpPr>
        <p:spPr>
          <a:xfrm rot="10800000" flipV="1">
            <a:off x="1619672" y="1916832"/>
            <a:ext cx="1588" cy="823446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547664" y="18448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10.0kN</a:t>
            </a:r>
            <a:endParaRPr lang="en-GB" dirty="0"/>
          </a:p>
        </p:txBody>
      </p:sp>
      <p:grpSp>
        <p:nvGrpSpPr>
          <p:cNvPr id="65" name="Group 64"/>
          <p:cNvGrpSpPr/>
          <p:nvPr/>
        </p:nvGrpSpPr>
        <p:grpSpPr>
          <a:xfrm>
            <a:off x="5364088" y="2636912"/>
            <a:ext cx="1944216" cy="2952328"/>
            <a:chOff x="6084168" y="1988840"/>
            <a:chExt cx="1944216" cy="2952328"/>
          </a:xfrm>
        </p:grpSpPr>
        <p:cxnSp>
          <p:nvCxnSpPr>
            <p:cNvPr id="66" name="Straight Connector 65"/>
            <p:cNvCxnSpPr/>
            <p:nvPr/>
          </p:nvCxnSpPr>
          <p:spPr>
            <a:xfrm rot="5400000" flipH="1" flipV="1">
              <a:off x="5652120" y="2564904"/>
              <a:ext cx="2952328" cy="1800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6084168" y="2492896"/>
              <a:ext cx="15841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Parallel to AC &amp; drawn to scale =14.4</a:t>
              </a:r>
              <a:endParaRPr lang="en-GB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308304" y="2636912"/>
            <a:ext cx="1584176" cy="2520280"/>
            <a:chOff x="6804248" y="1484784"/>
            <a:chExt cx="1584176" cy="2520280"/>
          </a:xfrm>
        </p:grpSpPr>
        <p:cxnSp>
          <p:nvCxnSpPr>
            <p:cNvPr id="69" name="Straight Connector 68"/>
            <p:cNvCxnSpPr/>
            <p:nvPr/>
          </p:nvCxnSpPr>
          <p:spPr>
            <a:xfrm rot="5400000">
              <a:off x="5544108" y="2744924"/>
              <a:ext cx="25202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6804248" y="1844824"/>
              <a:ext cx="15841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External Force drawn to scale = 10</a:t>
              </a:r>
              <a:endParaRPr lang="en-GB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619672" y="2780928"/>
            <a:ext cx="3600400" cy="720080"/>
            <a:chOff x="4644008" y="4005064"/>
            <a:chExt cx="3600400" cy="720080"/>
          </a:xfrm>
        </p:grpSpPr>
        <p:cxnSp>
          <p:nvCxnSpPr>
            <p:cNvPr id="72" name="Straight Connector 71"/>
            <p:cNvCxnSpPr/>
            <p:nvPr/>
          </p:nvCxnSpPr>
          <p:spPr>
            <a:xfrm rot="5400000">
              <a:off x="5742128" y="2906944"/>
              <a:ext cx="1" cy="21962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6012160" y="4077072"/>
              <a:ext cx="2232248" cy="648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Parallel to CD from end of ext force</a:t>
              </a:r>
              <a:endParaRPr lang="en-GB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11560" y="3429000"/>
            <a:ext cx="1728192" cy="995338"/>
            <a:chOff x="3347864" y="3789040"/>
            <a:chExt cx="1728192" cy="995338"/>
          </a:xfrm>
        </p:grpSpPr>
        <p:cxnSp>
          <p:nvCxnSpPr>
            <p:cNvPr id="75" name="Straight Connector 74"/>
            <p:cNvCxnSpPr/>
            <p:nvPr/>
          </p:nvCxnSpPr>
          <p:spPr>
            <a:xfrm rot="16200000" flipV="1">
              <a:off x="4463988" y="3897052"/>
              <a:ext cx="648072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3347864" y="3861048"/>
              <a:ext cx="172819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Parallel to CE from end of force in AC</a:t>
              </a:r>
              <a:endParaRPr lang="en-GB" dirty="0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6444208" y="83671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Measure (to scale) the unknown forces</a:t>
            </a:r>
            <a:endParaRPr lang="en-GB" dirty="0"/>
          </a:p>
        </p:txBody>
      </p:sp>
      <p:sp>
        <p:nvSpPr>
          <p:cNvPr id="86" name="TextBox 85"/>
          <p:cNvSpPr txBox="1"/>
          <p:nvPr/>
        </p:nvSpPr>
        <p:spPr>
          <a:xfrm>
            <a:off x="6228184" y="141277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 8.7 </a:t>
            </a:r>
            <a:r>
              <a:rPr lang="en-GB" dirty="0" err="1" smtClean="0"/>
              <a:t>kN</a:t>
            </a:r>
            <a:r>
              <a:rPr lang="en-GB" dirty="0" smtClean="0"/>
              <a:t> and  2.8 </a:t>
            </a:r>
            <a:r>
              <a:rPr lang="en-GB" dirty="0" err="1" smtClean="0"/>
              <a:t>kN</a:t>
            </a:r>
            <a:endParaRPr lang="en-GB" dirty="0"/>
          </a:p>
        </p:txBody>
      </p:sp>
      <p:sp>
        <p:nvSpPr>
          <p:cNvPr id="87" name="TextBox 86"/>
          <p:cNvSpPr txBox="1"/>
          <p:nvPr/>
        </p:nvSpPr>
        <p:spPr>
          <a:xfrm>
            <a:off x="6012160" y="6021288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Put on the direction of forces arrows and transfer to truss</a:t>
            </a:r>
            <a:endParaRPr lang="en-GB" dirty="0"/>
          </a:p>
        </p:txBody>
      </p:sp>
      <p:cxnSp>
        <p:nvCxnSpPr>
          <p:cNvPr id="88" name="Straight Arrow Connector 87"/>
          <p:cNvCxnSpPr/>
          <p:nvPr/>
        </p:nvCxnSpPr>
        <p:spPr>
          <a:xfrm rot="5400000" flipH="1" flipV="1">
            <a:off x="6048958" y="4040274"/>
            <a:ext cx="576064" cy="36162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7093074" y="4220294"/>
            <a:ext cx="432048" cy="158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>
            <a:off x="6444208" y="5157192"/>
            <a:ext cx="504056" cy="158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16200000" flipH="1">
            <a:off x="5270885" y="5322403"/>
            <a:ext cx="186406" cy="144016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0800000">
            <a:off x="1763688" y="2780928"/>
            <a:ext cx="288032" cy="158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16200000" flipH="1">
            <a:off x="1655676" y="3032956"/>
            <a:ext cx="288032" cy="216024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3059832" y="2780928"/>
            <a:ext cx="288032" cy="158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rot="16200000" flipV="1">
            <a:off x="2195736" y="3933056"/>
            <a:ext cx="360040" cy="216024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481E-6 L 0.38594 0.34652 " pathEditMode="fixed" ptsTypes="AA">
                                      <p:cBhvr>
                                        <p:cTn id="5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35434 0.22061 " pathEditMode="fixed" ptsTypes="AA">
                                      <p:cBhvr>
                                        <p:cTn id="6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0" grpId="0"/>
      <p:bldP spid="61" grpId="0"/>
      <p:bldP spid="64" grpId="0"/>
      <p:bldP spid="85" grpId="0"/>
      <p:bldP spid="86" grpId="0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Subsequent Joints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Carry on joint by joint in a clockwise direction until all member forces known.</a:t>
            </a:r>
          </a:p>
          <a:p>
            <a:endParaRPr lang="en-GB" dirty="0"/>
          </a:p>
          <a:p>
            <a:r>
              <a:rPr lang="en-GB" b="1" dirty="0" smtClean="0">
                <a:solidFill>
                  <a:schemeClr val="accent2"/>
                </a:solidFill>
              </a:rPr>
              <a:t>Resolution of forces </a:t>
            </a:r>
            <a:br>
              <a:rPr lang="en-GB" b="1" dirty="0" smtClean="0">
                <a:solidFill>
                  <a:schemeClr val="accent2"/>
                </a:solidFill>
              </a:rPr>
            </a:br>
            <a:r>
              <a:rPr lang="en-GB" b="1" dirty="0" smtClean="0">
                <a:solidFill>
                  <a:schemeClr val="accent2"/>
                </a:solidFill>
              </a:rPr>
              <a:t>Can be done by calculation alone</a:t>
            </a:r>
            <a:endParaRPr lang="en-GB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Resolution of forces at joints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Consider Forces at </a:t>
            </a:r>
            <a:r>
              <a:rPr lang="en-GB" dirty="0" smtClean="0"/>
              <a:t>Joint A: </a:t>
            </a:r>
            <a:r>
              <a:rPr lang="en-GB" sz="2000" dirty="0" smtClean="0"/>
              <a:t>consider forces +</a:t>
            </a:r>
            <a:r>
              <a:rPr lang="en-GB" sz="2000" dirty="0" err="1" smtClean="0"/>
              <a:t>ve</a:t>
            </a:r>
            <a:r>
              <a:rPr lang="en-GB" sz="2000" dirty="0" smtClean="0"/>
              <a:t> up and to right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sz="2400" dirty="0" smtClean="0">
                <a:latin typeface="GreekC"/>
                <a:cs typeface="GreekC"/>
              </a:rPr>
              <a:t>S</a:t>
            </a:r>
            <a:r>
              <a:rPr lang="en-GB" sz="2400" dirty="0" smtClean="0"/>
              <a:t>V =0 gives,</a:t>
            </a:r>
          </a:p>
          <a:p>
            <a:r>
              <a:rPr lang="en-GB" sz="2400" dirty="0" smtClean="0"/>
              <a:t>12.5 + AC x Sin 60</a:t>
            </a:r>
            <a:r>
              <a:rPr lang="en-GB" sz="2400" baseline="30000" dirty="0" smtClean="0"/>
              <a:t>o </a:t>
            </a:r>
            <a:r>
              <a:rPr lang="en-GB" sz="2400" dirty="0" smtClean="0"/>
              <a:t>= 0</a:t>
            </a:r>
            <a:endParaRPr lang="en-GB" sz="2400" baseline="-25000" dirty="0" smtClean="0"/>
          </a:p>
          <a:p>
            <a:r>
              <a:rPr lang="en-GB" sz="2400" dirty="0" smtClean="0"/>
              <a:t>AC</a:t>
            </a:r>
            <a:r>
              <a:rPr lang="en-GB" sz="2400" baseline="-25000" dirty="0" smtClean="0"/>
              <a:t>     </a:t>
            </a:r>
            <a:r>
              <a:rPr lang="en-GB" sz="2400" dirty="0" smtClean="0"/>
              <a:t>=  - 12.5/ Sin 60</a:t>
            </a:r>
            <a:r>
              <a:rPr lang="en-GB" sz="2400" baseline="30000" dirty="0" smtClean="0"/>
              <a:t>o 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AC  =   -14.4 </a:t>
            </a:r>
            <a:r>
              <a:rPr lang="en-GB" sz="2400" dirty="0" err="1" smtClean="0"/>
              <a:t>kN</a:t>
            </a:r>
            <a:endParaRPr lang="en-GB" sz="2400" dirty="0" smtClean="0"/>
          </a:p>
          <a:p>
            <a:r>
              <a:rPr lang="en-GB" sz="2200" dirty="0" smtClean="0"/>
              <a:t>( -</a:t>
            </a:r>
            <a:r>
              <a:rPr lang="en-GB" sz="2200" dirty="0" err="1" smtClean="0"/>
              <a:t>ve</a:t>
            </a:r>
            <a:r>
              <a:rPr lang="en-GB" sz="2200" dirty="0" smtClean="0"/>
              <a:t> means acts downwards)</a:t>
            </a:r>
          </a:p>
          <a:p>
            <a:r>
              <a:rPr lang="en-GB" sz="2200" dirty="0" smtClean="0"/>
              <a:t>Acts as a strut (</a:t>
            </a:r>
            <a:r>
              <a:rPr lang="en-GB" sz="2200" dirty="0" err="1" smtClean="0"/>
              <a:t>compr</a:t>
            </a:r>
            <a:r>
              <a:rPr lang="en-GB" sz="2200" dirty="0" smtClean="0"/>
              <a:t>.)</a:t>
            </a:r>
            <a:endParaRPr lang="en-GB" sz="22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1151620" y="2456892"/>
            <a:ext cx="792088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827584" y="3573016"/>
            <a:ext cx="86409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59632" y="3212976"/>
            <a:ext cx="108012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87624" y="3356992"/>
            <a:ext cx="864096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12.5kN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619672" y="2708920"/>
            <a:ext cx="144016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60</a:t>
            </a:r>
            <a:r>
              <a:rPr lang="en-GB" baseline="30000" dirty="0" smtClean="0"/>
              <a:t>o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3861048"/>
            <a:ext cx="3816424" cy="215443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200" dirty="0" smtClean="0"/>
              <a:t>Consider </a:t>
            </a:r>
            <a:r>
              <a:rPr lang="en-GB" sz="2200" dirty="0" smtClean="0">
                <a:latin typeface="GreekC"/>
                <a:cs typeface="GreekC"/>
              </a:rPr>
              <a:t>S</a:t>
            </a:r>
            <a:r>
              <a:rPr lang="en-GB" sz="2200" dirty="0" smtClean="0">
                <a:latin typeface="+mj-lt"/>
                <a:cs typeface="GreekC"/>
              </a:rPr>
              <a:t>H</a:t>
            </a:r>
            <a:r>
              <a:rPr lang="en-GB" sz="2200" dirty="0" smtClean="0">
                <a:latin typeface="GreekC"/>
                <a:cs typeface="GreekC"/>
              </a:rPr>
              <a:t> </a:t>
            </a:r>
            <a:r>
              <a:rPr lang="en-GB" sz="2200" dirty="0" smtClean="0">
                <a:cs typeface="GreekC"/>
              </a:rPr>
              <a:t>=</a:t>
            </a:r>
            <a:r>
              <a:rPr lang="en-GB" sz="2200" dirty="0" smtClean="0">
                <a:latin typeface="GreekC"/>
                <a:cs typeface="GreekC"/>
              </a:rPr>
              <a:t> </a:t>
            </a:r>
            <a:r>
              <a:rPr lang="en-GB" sz="2200" dirty="0" smtClean="0">
                <a:latin typeface="+mj-lt"/>
                <a:cs typeface="GreekC"/>
              </a:rPr>
              <a:t>0</a:t>
            </a:r>
            <a:endParaRPr lang="en-GB" sz="2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GB" sz="2200" dirty="0" smtClean="0"/>
              <a:t> -AC x </a:t>
            </a:r>
            <a:r>
              <a:rPr lang="en-GB" sz="2200" dirty="0" err="1" smtClean="0"/>
              <a:t>Cos</a:t>
            </a:r>
            <a:r>
              <a:rPr lang="en-GB" sz="2200" dirty="0" smtClean="0"/>
              <a:t> 60</a:t>
            </a:r>
            <a:r>
              <a:rPr lang="en-GB" sz="2200" baseline="30000" dirty="0" smtClean="0"/>
              <a:t>o </a:t>
            </a:r>
            <a:r>
              <a:rPr lang="en-GB" sz="2200" dirty="0" smtClean="0"/>
              <a:t>+ AE = 0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/>
              <a:t> AE = AC x </a:t>
            </a:r>
            <a:r>
              <a:rPr lang="en-GB" sz="2200" dirty="0" err="1" smtClean="0"/>
              <a:t>Cos</a:t>
            </a:r>
            <a:r>
              <a:rPr lang="en-GB" sz="2200" dirty="0" smtClean="0"/>
              <a:t> 60</a:t>
            </a:r>
            <a:r>
              <a:rPr lang="en-GB" sz="2200" baseline="30000" dirty="0" smtClean="0"/>
              <a:t>o </a:t>
            </a:r>
            <a:endParaRPr lang="en-GB" sz="2200" dirty="0" smtClean="0"/>
          </a:p>
          <a:p>
            <a:pPr>
              <a:buFont typeface="Arial" pitchFamily="34" charset="0"/>
              <a:buChar char="•"/>
            </a:pPr>
            <a:r>
              <a:rPr lang="en-GB" sz="2200" dirty="0" smtClean="0"/>
              <a:t> AE = 14.4 x 0.5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/>
              <a:t> AE = 7.2 </a:t>
            </a:r>
            <a:r>
              <a:rPr lang="en-GB" sz="2200" dirty="0" err="1" smtClean="0"/>
              <a:t>kN</a:t>
            </a:r>
            <a:endParaRPr lang="en-GB" sz="22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000" dirty="0" smtClean="0"/>
              <a:t>Acts as Tie ( tension)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2" y="2996952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763688" y="2132856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4" y="2996952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860032" y="2276872"/>
            <a:ext cx="3240360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Sin() = </a:t>
            </a:r>
            <a:r>
              <a:rPr lang="en-GB" sz="3200" dirty="0" err="1" smtClean="0"/>
              <a:t>Opp/Hyp</a:t>
            </a:r>
            <a:endParaRPr lang="en-GB" sz="3200" dirty="0" smtClean="0"/>
          </a:p>
          <a:p>
            <a:r>
              <a:rPr lang="en-GB" sz="3200" dirty="0" err="1" smtClean="0">
                <a:latin typeface="+mj-lt"/>
              </a:rPr>
              <a:t>Opp</a:t>
            </a:r>
            <a:r>
              <a:rPr lang="en-GB" sz="3200" dirty="0" smtClean="0">
                <a:latin typeface="+mj-lt"/>
              </a:rPr>
              <a:t> = </a:t>
            </a:r>
            <a:r>
              <a:rPr lang="en-GB" sz="3200" dirty="0" err="1" smtClean="0">
                <a:latin typeface="+mj-lt"/>
              </a:rPr>
              <a:t>Hyp</a:t>
            </a:r>
            <a:r>
              <a:rPr lang="en-GB" sz="3200" dirty="0" smtClean="0">
                <a:latin typeface="+mj-lt"/>
              </a:rPr>
              <a:t> x Sin ()</a:t>
            </a:r>
            <a:endParaRPr lang="en-GB" sz="3000" dirty="0" smtClean="0">
              <a:latin typeface="+mj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3059832" y="5085184"/>
            <a:ext cx="72008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5508104" y="4293096"/>
            <a:ext cx="43204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339752" y="4581128"/>
            <a:ext cx="43204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732240" y="4293096"/>
            <a:ext cx="64807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516216" y="5445224"/>
            <a:ext cx="64807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Resolution of forces at joints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136904" cy="53265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sz="3000" dirty="0" smtClean="0"/>
              <a:t>Consider </a:t>
            </a:r>
            <a:r>
              <a:rPr lang="en-GB" sz="2800" dirty="0" smtClean="0"/>
              <a:t>Forces at</a:t>
            </a:r>
            <a:r>
              <a:rPr lang="en-GB" sz="3000" dirty="0" smtClean="0"/>
              <a:t> </a:t>
            </a:r>
            <a:r>
              <a:rPr lang="en-GB" sz="3000" dirty="0" smtClean="0"/>
              <a:t>Joint C</a:t>
            </a:r>
            <a:r>
              <a:rPr lang="en-GB" sz="2200" dirty="0" smtClean="0"/>
              <a:t>:  consider forces +</a:t>
            </a:r>
            <a:r>
              <a:rPr lang="en-GB" sz="2200" dirty="0" err="1" smtClean="0"/>
              <a:t>ve</a:t>
            </a:r>
            <a:r>
              <a:rPr lang="en-GB" sz="2200" dirty="0" smtClean="0"/>
              <a:t> up and to right</a:t>
            </a:r>
          </a:p>
          <a:p>
            <a:pPr>
              <a:buNone/>
            </a:pPr>
            <a:endParaRPr lang="en-GB" dirty="0"/>
          </a:p>
        </p:txBody>
      </p:sp>
      <p:grpSp>
        <p:nvGrpSpPr>
          <p:cNvPr id="28" name="Group 27"/>
          <p:cNvGrpSpPr/>
          <p:nvPr/>
        </p:nvGrpSpPr>
        <p:grpSpPr>
          <a:xfrm>
            <a:off x="179512" y="2060848"/>
            <a:ext cx="2870638" cy="2540998"/>
            <a:chOff x="179512" y="2060848"/>
            <a:chExt cx="2870638" cy="2540998"/>
          </a:xfrm>
        </p:grpSpPr>
        <p:cxnSp>
          <p:nvCxnSpPr>
            <p:cNvPr id="4" name="Straight Arrow Connector 3"/>
            <p:cNvCxnSpPr/>
            <p:nvPr/>
          </p:nvCxnSpPr>
          <p:spPr>
            <a:xfrm rot="16200000" flipH="1">
              <a:off x="1105933" y="3140968"/>
              <a:ext cx="936107" cy="64807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rot="5400000">
              <a:off x="804842" y="2505956"/>
              <a:ext cx="891846" cy="16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503550" y="3104964"/>
              <a:ext cx="864094" cy="64807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187624" y="2132856"/>
              <a:ext cx="864096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10kN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05934" y="3645024"/>
              <a:ext cx="1440160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60</a:t>
              </a:r>
              <a:r>
                <a:rPr lang="en-GB" baseline="30000" dirty="0" smtClean="0"/>
                <a:t>o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93966" y="2564904"/>
              <a:ext cx="432048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54006" y="4149080"/>
              <a:ext cx="432048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E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 rot="186229">
              <a:off x="179512" y="4232514"/>
              <a:ext cx="432048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</a:t>
              </a:r>
              <a:endParaRPr lang="en-GB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1249950" y="2996952"/>
              <a:ext cx="1143743" cy="838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618102" y="2852936"/>
              <a:ext cx="432048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D</a:t>
              </a:r>
              <a:endParaRPr lang="en-GB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347864" y="227687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GreekC"/>
                <a:cs typeface="GreekC"/>
              </a:rPr>
              <a:t>S</a:t>
            </a:r>
            <a:r>
              <a:rPr lang="en-GB" dirty="0" smtClean="0"/>
              <a:t>V =0 gives,</a:t>
            </a:r>
          </a:p>
          <a:p>
            <a:r>
              <a:rPr lang="en-GB" dirty="0" smtClean="0"/>
              <a:t>AC </a:t>
            </a:r>
            <a:r>
              <a:rPr lang="en-GB" dirty="0" smtClean="0"/>
              <a:t>x Sin 60</a:t>
            </a:r>
            <a:r>
              <a:rPr lang="en-GB" baseline="30000" dirty="0" smtClean="0"/>
              <a:t>o </a:t>
            </a:r>
            <a:r>
              <a:rPr lang="en-GB" baseline="30000" dirty="0" smtClean="0"/>
              <a:t>  </a:t>
            </a:r>
            <a:r>
              <a:rPr lang="en-GB" b="1" dirty="0" smtClean="0"/>
              <a:t>-</a:t>
            </a:r>
            <a:r>
              <a:rPr lang="en-GB" dirty="0" smtClean="0"/>
              <a:t> 10.0  - CE x Sin 60</a:t>
            </a:r>
            <a:r>
              <a:rPr lang="en-GB" baseline="30000" dirty="0" smtClean="0"/>
              <a:t>o  </a:t>
            </a:r>
            <a:r>
              <a:rPr lang="en-GB" dirty="0" smtClean="0"/>
              <a:t>= </a:t>
            </a:r>
            <a:r>
              <a:rPr lang="en-GB" dirty="0" smtClean="0"/>
              <a:t>0</a:t>
            </a:r>
            <a:endParaRPr lang="en-GB" baseline="-25000" dirty="0" smtClean="0"/>
          </a:p>
          <a:p>
            <a:r>
              <a:rPr lang="en-GB" dirty="0" smtClean="0"/>
              <a:t>12.5 – 10 – CE (0.866)  = 0</a:t>
            </a:r>
          </a:p>
          <a:p>
            <a:r>
              <a:rPr lang="en-GB" dirty="0" smtClean="0"/>
              <a:t>2.5 - </a:t>
            </a:r>
            <a:r>
              <a:rPr lang="en-GB" dirty="0" smtClean="0"/>
              <a:t>CE (0.866)  = </a:t>
            </a:r>
            <a:r>
              <a:rPr lang="en-GB" dirty="0" smtClean="0"/>
              <a:t>0</a:t>
            </a:r>
          </a:p>
          <a:p>
            <a:r>
              <a:rPr lang="en-GB" dirty="0" smtClean="0"/>
              <a:t> </a:t>
            </a:r>
            <a:r>
              <a:rPr lang="en-GB" dirty="0" smtClean="0"/>
              <a:t>CE = 2.5/0.866</a:t>
            </a:r>
          </a:p>
          <a:p>
            <a:r>
              <a:rPr lang="en-GB" dirty="0" smtClean="0"/>
              <a:t> CE = 2.88 </a:t>
            </a:r>
            <a:r>
              <a:rPr lang="en-GB" dirty="0" err="1" smtClean="0"/>
              <a:t>kN</a:t>
            </a:r>
            <a:r>
              <a:rPr lang="en-GB" dirty="0" smtClean="0"/>
              <a:t> (acts in direction we presupposed)</a:t>
            </a:r>
            <a:endParaRPr lang="en-GB" dirty="0" smtClean="0"/>
          </a:p>
          <a:p>
            <a:r>
              <a:rPr lang="en-GB" dirty="0" smtClean="0"/>
              <a:t>Acts </a:t>
            </a:r>
            <a:r>
              <a:rPr lang="en-GB" dirty="0" smtClean="0"/>
              <a:t>as a </a:t>
            </a:r>
            <a:r>
              <a:rPr lang="en-GB" dirty="0" smtClean="0"/>
              <a:t>tie (tens.)</a:t>
            </a:r>
            <a:endParaRPr lang="en-GB" dirty="0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5436890" y="2780134"/>
            <a:ext cx="43125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3600686" y="2744130"/>
            <a:ext cx="5040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75856" y="4653136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GreekC"/>
                <a:cs typeface="GreekC"/>
              </a:rPr>
              <a:t>S</a:t>
            </a:r>
            <a:r>
              <a:rPr lang="en-GB" dirty="0" smtClean="0"/>
              <a:t>H =0 gives,</a:t>
            </a:r>
          </a:p>
          <a:p>
            <a:r>
              <a:rPr lang="en-GB" dirty="0" smtClean="0"/>
              <a:t>CA x </a:t>
            </a:r>
            <a:r>
              <a:rPr lang="en-GB" dirty="0" err="1" smtClean="0"/>
              <a:t>Cos</a:t>
            </a:r>
            <a:r>
              <a:rPr lang="en-GB" dirty="0" smtClean="0"/>
              <a:t> 60</a:t>
            </a:r>
            <a:r>
              <a:rPr lang="en-GB" baseline="30000" dirty="0" smtClean="0"/>
              <a:t>o </a:t>
            </a:r>
            <a:r>
              <a:rPr lang="en-GB" dirty="0" smtClean="0"/>
              <a:t> + CD + CE x</a:t>
            </a:r>
            <a:r>
              <a:rPr lang="en-GB" dirty="0" smtClean="0"/>
              <a:t> </a:t>
            </a:r>
            <a:r>
              <a:rPr lang="en-GB" dirty="0" err="1" smtClean="0"/>
              <a:t>Cos</a:t>
            </a:r>
            <a:r>
              <a:rPr lang="en-GB" dirty="0" smtClean="0"/>
              <a:t> </a:t>
            </a:r>
            <a:r>
              <a:rPr lang="en-GB" dirty="0" smtClean="0"/>
              <a:t>60</a:t>
            </a:r>
            <a:r>
              <a:rPr lang="en-GB" baseline="30000" dirty="0" smtClean="0"/>
              <a:t>o</a:t>
            </a:r>
            <a:r>
              <a:rPr lang="en-GB" dirty="0" smtClean="0"/>
              <a:t> </a:t>
            </a:r>
            <a:r>
              <a:rPr lang="en-GB" dirty="0" smtClean="0"/>
              <a:t> = </a:t>
            </a:r>
            <a:r>
              <a:rPr lang="en-GB" dirty="0" smtClean="0"/>
              <a:t>0</a:t>
            </a:r>
            <a:endParaRPr lang="en-GB" baseline="30000" dirty="0" smtClean="0"/>
          </a:p>
          <a:p>
            <a:r>
              <a:rPr lang="en-GB" dirty="0" smtClean="0"/>
              <a:t>14.4 (0.5) + CD + 2.88 (0.5) = 0</a:t>
            </a:r>
          </a:p>
          <a:p>
            <a:r>
              <a:rPr lang="en-GB" dirty="0" smtClean="0"/>
              <a:t>CD = - 7.2 -1.44</a:t>
            </a:r>
          </a:p>
          <a:p>
            <a:r>
              <a:rPr lang="en-GB" dirty="0" smtClean="0"/>
              <a:t>CD = -8.66 </a:t>
            </a:r>
            <a:r>
              <a:rPr lang="en-GB" dirty="0" err="1" smtClean="0"/>
              <a:t>kN</a:t>
            </a:r>
            <a:r>
              <a:rPr lang="en-GB" dirty="0" smtClean="0"/>
              <a:t> (opposite direction to what we thought)</a:t>
            </a:r>
          </a:p>
          <a:p>
            <a:r>
              <a:rPr lang="en-GB" dirty="0" smtClean="0"/>
              <a:t>Acts as a strut (</a:t>
            </a:r>
            <a:r>
              <a:rPr lang="en-GB" dirty="0" err="1" smtClean="0"/>
              <a:t>compr</a:t>
            </a:r>
            <a:r>
              <a:rPr lang="en-GB" dirty="0" smtClean="0"/>
              <a:t>)  </a:t>
            </a:r>
            <a:endParaRPr lang="en-GB" dirty="0" smtClean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3635896" y="5013176"/>
            <a:ext cx="5040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572000" y="5013176"/>
            <a:ext cx="567680" cy="99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508104" y="5013176"/>
            <a:ext cx="43204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466</Words>
  <Application>Microsoft Office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TRUSSES  1 P3 &amp; P4</vt:lpstr>
      <vt:lpstr>Trusses –  resolution of joints /graphical method</vt:lpstr>
      <vt:lpstr>Joint A – consider forces</vt:lpstr>
      <vt:lpstr>Joint C</vt:lpstr>
      <vt:lpstr>Subsequent Joints</vt:lpstr>
      <vt:lpstr>Resolution of forces at joints</vt:lpstr>
      <vt:lpstr>Resolution of forces at joints</vt:lpstr>
    </vt:vector>
  </TitlesOfParts>
  <Company>London NW10 2XD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1337</dc:creator>
  <cp:lastModifiedBy>1337</cp:lastModifiedBy>
  <cp:revision>48</cp:revision>
  <dcterms:created xsi:type="dcterms:W3CDTF">2013-01-08T11:11:25Z</dcterms:created>
  <dcterms:modified xsi:type="dcterms:W3CDTF">2013-01-09T15:54:42Z</dcterms:modified>
</cp:coreProperties>
</file>