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68" r:id="rId7"/>
  </p:sldMasterIdLst>
  <p:notesMasterIdLst>
    <p:notesMasterId r:id="rId85"/>
  </p:notesMasterIdLst>
  <p:handoutMasterIdLst>
    <p:handoutMasterId r:id="rId86"/>
  </p:handoutMasterIdLst>
  <p:sldIdLst>
    <p:sldId id="256" r:id="rId8"/>
    <p:sldId id="361" r:id="rId9"/>
    <p:sldId id="283" r:id="rId10"/>
    <p:sldId id="259" r:id="rId11"/>
    <p:sldId id="261" r:id="rId12"/>
    <p:sldId id="284" r:id="rId13"/>
    <p:sldId id="286" r:id="rId14"/>
    <p:sldId id="287" r:id="rId15"/>
    <p:sldId id="359" r:id="rId16"/>
    <p:sldId id="360" r:id="rId17"/>
    <p:sldId id="302" r:id="rId18"/>
    <p:sldId id="290" r:id="rId19"/>
    <p:sldId id="291" r:id="rId20"/>
    <p:sldId id="303" r:id="rId21"/>
    <p:sldId id="304" r:id="rId22"/>
    <p:sldId id="288" r:id="rId23"/>
    <p:sldId id="320" r:id="rId24"/>
    <p:sldId id="264" r:id="rId25"/>
    <p:sldId id="295" r:id="rId26"/>
    <p:sldId id="310" r:id="rId27"/>
    <p:sldId id="316" r:id="rId28"/>
    <p:sldId id="358" r:id="rId29"/>
    <p:sldId id="357" r:id="rId30"/>
    <p:sldId id="323" r:id="rId31"/>
    <p:sldId id="294" r:id="rId32"/>
    <p:sldId id="325" r:id="rId33"/>
    <p:sldId id="363" r:id="rId34"/>
    <p:sldId id="326" r:id="rId35"/>
    <p:sldId id="327" r:id="rId36"/>
    <p:sldId id="329" r:id="rId37"/>
    <p:sldId id="349" r:id="rId38"/>
    <p:sldId id="350" r:id="rId39"/>
    <p:sldId id="351" r:id="rId40"/>
    <p:sldId id="315" r:id="rId41"/>
    <p:sldId id="318" r:id="rId42"/>
    <p:sldId id="317" r:id="rId43"/>
    <p:sldId id="343" r:id="rId44"/>
    <p:sldId id="344" r:id="rId45"/>
    <p:sldId id="297" r:id="rId46"/>
    <p:sldId id="269" r:id="rId47"/>
    <p:sldId id="267" r:id="rId48"/>
    <p:sldId id="279" r:id="rId49"/>
    <p:sldId id="268" r:id="rId50"/>
    <p:sldId id="270" r:id="rId51"/>
    <p:sldId id="271" r:id="rId52"/>
    <p:sldId id="272" r:id="rId53"/>
    <p:sldId id="332" r:id="rId54"/>
    <p:sldId id="275" r:id="rId55"/>
    <p:sldId id="333" r:id="rId56"/>
    <p:sldId id="334" r:id="rId57"/>
    <p:sldId id="280" r:id="rId58"/>
    <p:sldId id="277" r:id="rId59"/>
    <p:sldId id="348" r:id="rId60"/>
    <p:sldId id="352" r:id="rId61"/>
    <p:sldId id="377" r:id="rId62"/>
    <p:sldId id="382" r:id="rId63"/>
    <p:sldId id="364" r:id="rId64"/>
    <p:sldId id="374" r:id="rId65"/>
    <p:sldId id="371" r:id="rId66"/>
    <p:sldId id="366" r:id="rId67"/>
    <p:sldId id="378" r:id="rId68"/>
    <p:sldId id="379" r:id="rId69"/>
    <p:sldId id="380" r:id="rId70"/>
    <p:sldId id="381" r:id="rId71"/>
    <p:sldId id="373" r:id="rId72"/>
    <p:sldId id="372" r:id="rId73"/>
    <p:sldId id="375" r:id="rId74"/>
    <p:sldId id="376" r:id="rId75"/>
    <p:sldId id="353" r:id="rId76"/>
    <p:sldId id="365" r:id="rId77"/>
    <p:sldId id="367" r:id="rId78"/>
    <p:sldId id="369" r:id="rId79"/>
    <p:sldId id="370" r:id="rId80"/>
    <p:sldId id="368" r:id="rId81"/>
    <p:sldId id="355" r:id="rId82"/>
    <p:sldId id="354" r:id="rId83"/>
    <p:sldId id="35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947"/>
    <a:srgbClr val="A5AA66"/>
    <a:srgbClr val="D3B8FA"/>
    <a:srgbClr val="4E7880"/>
    <a:srgbClr val="A5B5C3"/>
    <a:srgbClr val="070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9" autoAdjust="0"/>
  </p:normalViewPr>
  <p:slideViewPr>
    <p:cSldViewPr>
      <p:cViewPr varScale="1">
        <p:scale>
          <a:sx n="60" d="100"/>
          <a:sy n="60" d="100"/>
        </p:scale>
        <p:origin x="2730" y="42"/>
      </p:cViewPr>
      <p:guideLst>
        <p:guide orient="horz" pos="2160"/>
        <p:guide pos="2880"/>
      </p:guideLst>
    </p:cSldViewPr>
  </p:slideViewPr>
  <p:notesTextViewPr>
    <p:cViewPr>
      <p:scale>
        <a:sx n="1" d="1"/>
        <a:sy n="1" d="1"/>
      </p:scale>
      <p:origin x="0" y="0"/>
    </p:cViewPr>
  </p:notesTextViewPr>
  <p:sorterViewPr>
    <p:cViewPr varScale="1">
      <p:scale>
        <a:sx n="1" d="1"/>
        <a:sy n="1" d="1"/>
      </p:scale>
      <p:origin x="0" y="-14922"/>
    </p:cViewPr>
  </p:sorterViewPr>
  <p:notesViewPr>
    <p:cSldViewPr>
      <p:cViewPr varScale="1">
        <p:scale>
          <a:sx n="57" d="100"/>
          <a:sy n="57" d="100"/>
        </p:scale>
        <p:origin x="408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ableStyles" Target="tableStyle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8572CF-3BA9-47F3-930A-17C57D8451AD}" type="datetimeFigureOut">
              <a:rPr lang="en-US" smtClean="0"/>
              <a:t>3/9/2013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BDA364-DA82-464B-B51C-0E096AF5B90E}" type="slidenum">
              <a:rPr lang="en-US" smtClean="0"/>
              <a:t>‹#›</a:t>
            </a:fld>
            <a:endParaRPr lang="en-US"/>
          </a:p>
        </p:txBody>
      </p:sp>
    </p:spTree>
    <p:extLst>
      <p:ext uri="{BB962C8B-B14F-4D97-AF65-F5344CB8AC3E}">
        <p14:creationId xmlns:p14="http://schemas.microsoft.com/office/powerpoint/2010/main" val="267683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FF9A5-DFF4-4C8F-9C8B-3EA08B26FE23}" type="datetimeFigureOut">
              <a:rPr lang="en-US" smtClean="0"/>
              <a:t>3/9/2013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96D4C-0189-405D-A85E-CCC129B44A20}" type="slidenum">
              <a:rPr lang="en-US" smtClean="0"/>
              <a:t>‹#›</a:t>
            </a:fld>
            <a:endParaRPr lang="en-US"/>
          </a:p>
        </p:txBody>
      </p:sp>
    </p:spTree>
    <p:extLst>
      <p:ext uri="{BB962C8B-B14F-4D97-AF65-F5344CB8AC3E}">
        <p14:creationId xmlns:p14="http://schemas.microsoft.com/office/powerpoint/2010/main" val="313252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uff.to/13Dp8j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http://science.nationalgeographic.com/science/space/universe/galaxies-article/</a:t>
            </a:r>
            <a:endParaRPr lang="en-US" dirty="0"/>
          </a:p>
        </p:txBody>
      </p:sp>
      <p:sp>
        <p:nvSpPr>
          <p:cNvPr id="4" name="Slide Number Placeholder 3"/>
          <p:cNvSpPr>
            <a:spLocks noGrp="1"/>
          </p:cNvSpPr>
          <p:nvPr>
            <p:ph type="sldNum" sz="quarter" idx="10"/>
          </p:nvPr>
        </p:nvSpPr>
        <p:spPr/>
        <p:txBody>
          <a:bodyPr/>
          <a:lstStyle/>
          <a:p>
            <a:fld id="{A0C96D4C-0189-405D-A85E-CCC129B44A20}" type="slidenum">
              <a:rPr lang="en-US" smtClean="0"/>
              <a:t>2</a:t>
            </a:fld>
            <a:endParaRPr lang="en-US"/>
          </a:p>
        </p:txBody>
      </p:sp>
    </p:spTree>
    <p:extLst>
      <p:ext uri="{BB962C8B-B14F-4D97-AF65-F5344CB8AC3E}">
        <p14:creationId xmlns:p14="http://schemas.microsoft.com/office/powerpoint/2010/main" val="296689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Earth as seen from</a:t>
            </a:r>
            <a:r>
              <a:rPr lang="en-US" baseline="0" dirty="0" smtClean="0"/>
              <a:t> Apollo 17</a:t>
            </a:r>
          </a:p>
          <a:p>
            <a:r>
              <a:rPr lang="en-US" baseline="0" dirty="0" smtClean="0"/>
              <a:t>http://en.wikipedia.org/wiki/holism</a:t>
            </a:r>
            <a:endParaRPr lang="en-US" dirty="0"/>
          </a:p>
        </p:txBody>
      </p:sp>
      <p:sp>
        <p:nvSpPr>
          <p:cNvPr id="4" name="Slide Number Placeholder 3"/>
          <p:cNvSpPr>
            <a:spLocks noGrp="1"/>
          </p:cNvSpPr>
          <p:nvPr>
            <p:ph type="sldNum" sz="quarter" idx="10"/>
          </p:nvPr>
        </p:nvSpPr>
        <p:spPr/>
        <p:txBody>
          <a:bodyPr/>
          <a:lstStyle/>
          <a:p>
            <a:fld id="{A0C96D4C-0189-405D-A85E-CCC129B44A20}" type="slidenum">
              <a:rPr lang="en-US" smtClean="0"/>
              <a:t>3</a:t>
            </a:fld>
            <a:endParaRPr lang="en-US"/>
          </a:p>
        </p:txBody>
      </p:sp>
    </p:spTree>
    <p:extLst>
      <p:ext uri="{BB962C8B-B14F-4D97-AF65-F5344CB8AC3E}">
        <p14:creationId xmlns:p14="http://schemas.microsoft.com/office/powerpoint/2010/main" val="158441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333333"/>
                </a:solidFill>
                <a:effectLst/>
                <a:latin typeface="lucida grande"/>
              </a:rPr>
              <a:t>Leaders of Florida's 'Chicken Church' want you to stop calling it the 'Chicken Church.' </a:t>
            </a:r>
            <a:r>
              <a:rPr lang="en-US" b="0" i="0" u="none" strike="noStrike" dirty="0" smtClean="0">
                <a:solidFill>
                  <a:srgbClr val="3B5998"/>
                </a:solidFill>
                <a:effectLst/>
                <a:latin typeface="lucida grande"/>
                <a:hlinkClick r:id="rId3"/>
              </a:rPr>
              <a:t>http://huff.to/13Dp8jo</a:t>
            </a:r>
            <a:endParaRPr lang="en-US" dirty="0"/>
          </a:p>
        </p:txBody>
      </p:sp>
      <p:sp>
        <p:nvSpPr>
          <p:cNvPr id="4" name="Slide Number Placeholder 3"/>
          <p:cNvSpPr>
            <a:spLocks noGrp="1"/>
          </p:cNvSpPr>
          <p:nvPr>
            <p:ph type="sldNum" sz="quarter" idx="10"/>
          </p:nvPr>
        </p:nvSpPr>
        <p:spPr/>
        <p:txBody>
          <a:bodyPr/>
          <a:lstStyle/>
          <a:p>
            <a:fld id="{A0C96D4C-0189-405D-A85E-CCC129B44A20}" type="slidenum">
              <a:rPr lang="en-US" smtClean="0"/>
              <a:t>14</a:t>
            </a:fld>
            <a:endParaRPr lang="en-US"/>
          </a:p>
        </p:txBody>
      </p:sp>
    </p:spTree>
    <p:extLst>
      <p:ext uri="{BB962C8B-B14F-4D97-AF65-F5344CB8AC3E}">
        <p14:creationId xmlns:p14="http://schemas.microsoft.com/office/powerpoint/2010/main" val="427523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053E0-8B89-473E-8BA9-D318C33413F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6541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C96D4C-0189-405D-A85E-CCC129B44A20}" type="slidenum">
              <a:rPr lang="en-US" smtClean="0"/>
              <a:t>26</a:t>
            </a:fld>
            <a:endParaRPr lang="en-US"/>
          </a:p>
        </p:txBody>
      </p:sp>
    </p:spTree>
    <p:extLst>
      <p:ext uri="{BB962C8B-B14F-4D97-AF65-F5344CB8AC3E}">
        <p14:creationId xmlns:p14="http://schemas.microsoft.com/office/powerpoint/2010/main" val="348638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60223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09753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402551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652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214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0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5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798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44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146862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068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023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3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67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42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826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766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484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916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23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t>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12214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397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17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806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835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878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16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338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257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5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14644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78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0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65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671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53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870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18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0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852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5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t>3/9/2013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193880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388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253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593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60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13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1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8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9937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20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43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t>3/9/2013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061377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598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634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550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20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87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753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3101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922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0006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t>3/9/2013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989019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0228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059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3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655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0977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327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633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55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381051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54DB-7784-4CB9-861B-6B1ED248888C}" type="datetimeFigureOut">
              <a:rPr lang="en-US" smtClean="0"/>
              <a:t>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A7747-D4EF-429B-94D9-8DEE93BD07E7}" type="slidenum">
              <a:rPr lang="en-US" smtClean="0"/>
              <a:t>‹#›</a:t>
            </a:fld>
            <a:endParaRPr lang="en-US"/>
          </a:p>
        </p:txBody>
      </p:sp>
    </p:spTree>
    <p:extLst>
      <p:ext uri="{BB962C8B-B14F-4D97-AF65-F5344CB8AC3E}">
        <p14:creationId xmlns:p14="http://schemas.microsoft.com/office/powerpoint/2010/main" val="231050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t>3/9/2013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t>‹#›</a:t>
            </a:fld>
            <a:endParaRPr lang="en-US"/>
          </a:p>
        </p:txBody>
      </p:sp>
    </p:spTree>
    <p:extLst>
      <p:ext uri="{BB962C8B-B14F-4D97-AF65-F5344CB8AC3E}">
        <p14:creationId xmlns:p14="http://schemas.microsoft.com/office/powerpoint/2010/main" val="146063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36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973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23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717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D7459-D00D-409F-B974-032C398A01E4}"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CFF07-1862-4733-9DC5-F9DEA91F5B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0531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54DB-7784-4CB9-861B-6B1ED248888C}" type="datetimeFigureOut">
              <a:rPr lang="en-US" smtClean="0">
                <a:solidFill>
                  <a:prstClr val="black">
                    <a:tint val="75000"/>
                  </a:prstClr>
                </a:solidFill>
              </a:rPr>
              <a:pPr/>
              <a:t>3/9/2013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A7747-D4EF-429B-94D9-8DEE93BD07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067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http://huff.to/13Dp8j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www.langlxmelanesia.com/"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4000" b="1" dirty="0" smtClean="0">
                <a:solidFill>
                  <a:srgbClr val="002060"/>
                </a:solidFill>
                <a:latin typeface="Traditional Arabic" pitchFamily="18" charset="-78"/>
                <a:cs typeface="Traditional Arabic" pitchFamily="18" charset="-78"/>
              </a:rPr>
              <a:t>Generalizing </a:t>
            </a:r>
            <a:r>
              <a:rPr lang="en-US" sz="4000" b="1" dirty="0" smtClean="0">
                <a:solidFill>
                  <a:srgbClr val="C00000"/>
                </a:solidFill>
                <a:latin typeface="Traditional Arabic" pitchFamily="18" charset="-78"/>
                <a:cs typeface="Traditional Arabic" pitchFamily="18" charset="-78"/>
              </a:rPr>
              <a:t>Sentence</a:t>
            </a:r>
            <a:r>
              <a:rPr lang="en-US" sz="4000" b="1" dirty="0" smtClean="0">
                <a:solidFill>
                  <a:srgbClr val="002060"/>
                </a:solidFill>
                <a:latin typeface="Traditional Arabic" pitchFamily="18" charset="-78"/>
                <a:cs typeface="Traditional Arabic" pitchFamily="18" charset="-78"/>
              </a:rPr>
              <a:t> </a:t>
            </a:r>
            <a:r>
              <a:rPr lang="en-US" sz="4000" b="1" dirty="0" smtClean="0">
                <a:solidFill>
                  <a:srgbClr val="C00000"/>
                </a:solidFill>
                <a:latin typeface="Traditional Arabic" pitchFamily="18" charset="-78"/>
                <a:cs typeface="Traditional Arabic" pitchFamily="18" charset="-78"/>
              </a:rPr>
              <a:t>Analysis:</a:t>
            </a:r>
            <a:br>
              <a:rPr lang="en-US" sz="4000" b="1" dirty="0" smtClean="0">
                <a:solidFill>
                  <a:srgbClr val="C00000"/>
                </a:solidFill>
                <a:latin typeface="Traditional Arabic" pitchFamily="18" charset="-78"/>
                <a:cs typeface="Traditional Arabic" pitchFamily="18" charset="-78"/>
              </a:rPr>
            </a:br>
            <a:r>
              <a:rPr lang="en-US" sz="4000" b="1" dirty="0" smtClean="0">
                <a:solidFill>
                  <a:srgbClr val="002060"/>
                </a:solidFill>
                <a:latin typeface="Traditional Arabic" pitchFamily="18" charset="-78"/>
                <a:cs typeface="Traditional Arabic" pitchFamily="18" charset="-78"/>
              </a:rPr>
              <a:t>G-</a:t>
            </a:r>
            <a:r>
              <a:rPr lang="en-US" sz="4000" b="1" dirty="0" err="1" smtClean="0">
                <a:solidFill>
                  <a:srgbClr val="C00000"/>
                </a:solidFill>
                <a:latin typeface="Traditional Arabic" pitchFamily="18" charset="-78"/>
                <a:cs typeface="Traditional Arabic" pitchFamily="18" charset="-78"/>
              </a:rPr>
              <a:t>nalysis</a:t>
            </a:r>
            <a:endParaRPr lang="en-US" sz="4000" b="1" dirty="0">
              <a:solidFill>
                <a:srgbClr val="002060"/>
              </a:solidFill>
              <a:latin typeface="Traditional Arabic" pitchFamily="18" charset="-78"/>
              <a:cs typeface="Traditional Arabic" pitchFamily="18" charset="-78"/>
            </a:endParaRPr>
          </a:p>
        </p:txBody>
      </p:sp>
      <p:sp>
        <p:nvSpPr>
          <p:cNvPr id="3" name="Subtitle 2"/>
          <p:cNvSpPr>
            <a:spLocks noGrp="1"/>
          </p:cNvSpPr>
          <p:nvPr>
            <p:ph type="subTitle" idx="1"/>
          </p:nvPr>
        </p:nvSpPr>
        <p:spPr>
          <a:xfrm>
            <a:off x="107504" y="5229200"/>
            <a:ext cx="8784976" cy="1368152"/>
          </a:xfrm>
        </p:spPr>
        <p:txBody>
          <a:bodyPr>
            <a:normAutofit fontScale="70000" lnSpcReduction="20000"/>
          </a:bodyPr>
          <a:lstStyle/>
          <a:p>
            <a:pPr algn="r"/>
            <a:r>
              <a:rPr lang="en-US" dirty="0" smtClean="0">
                <a:solidFill>
                  <a:srgbClr val="002060"/>
                </a:solidFill>
                <a:latin typeface="Traditional Arabic" pitchFamily="18" charset="-78"/>
                <a:cs typeface="Traditional Arabic" pitchFamily="18" charset="-78"/>
              </a:rPr>
              <a:t>Presentation @ the 6</a:t>
            </a:r>
            <a:r>
              <a:rPr lang="en-US" baseline="30000" dirty="0" smtClean="0">
                <a:solidFill>
                  <a:srgbClr val="002060"/>
                </a:solidFill>
                <a:latin typeface="Traditional Arabic" pitchFamily="18" charset="-78"/>
                <a:cs typeface="Traditional Arabic" pitchFamily="18" charset="-78"/>
              </a:rPr>
              <a:t>th</a:t>
            </a:r>
            <a:r>
              <a:rPr lang="en-US" dirty="0" smtClean="0">
                <a:solidFill>
                  <a:srgbClr val="002060"/>
                </a:solidFill>
                <a:latin typeface="Traditional Arabic" pitchFamily="18" charset="-78"/>
                <a:cs typeface="Traditional Arabic" pitchFamily="18" charset="-78"/>
              </a:rPr>
              <a:t> Annual AELG Professional Development Conference</a:t>
            </a:r>
          </a:p>
          <a:p>
            <a:pPr algn="r"/>
            <a:r>
              <a:rPr lang="en-US" dirty="0" smtClean="0">
                <a:solidFill>
                  <a:srgbClr val="002060"/>
                </a:solidFill>
                <a:latin typeface="Traditional Arabic" pitchFamily="18" charset="-78"/>
                <a:cs typeface="Traditional Arabic" pitchFamily="18" charset="-78"/>
              </a:rPr>
              <a:t>By Olga Temple</a:t>
            </a:r>
          </a:p>
          <a:p>
            <a:pPr algn="r"/>
            <a:r>
              <a:rPr lang="en-US" dirty="0" smtClean="0">
                <a:solidFill>
                  <a:srgbClr val="002060"/>
                </a:solidFill>
                <a:latin typeface="Traditional Arabic" pitchFamily="18" charset="-78"/>
                <a:cs typeface="Traditional Arabic" pitchFamily="18" charset="-78"/>
              </a:rPr>
              <a:t>Montgomery College, Silver Spring, MD</a:t>
            </a:r>
          </a:p>
          <a:p>
            <a:pPr algn="r"/>
            <a:r>
              <a:rPr lang="en-US" dirty="0" smtClean="0">
                <a:solidFill>
                  <a:srgbClr val="002060"/>
                </a:solidFill>
                <a:latin typeface="Traditional Arabic" pitchFamily="18" charset="-78"/>
                <a:cs typeface="Traditional Arabic" pitchFamily="18" charset="-78"/>
              </a:rPr>
              <a:t>March 9, 2013</a:t>
            </a:r>
          </a:p>
        </p:txBody>
      </p:sp>
    </p:spTree>
    <p:extLst>
      <p:ext uri="{BB962C8B-B14F-4D97-AF65-F5344CB8AC3E}">
        <p14:creationId xmlns:p14="http://schemas.microsoft.com/office/powerpoint/2010/main" val="422373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3050"/>
            <a:ext cx="4680520" cy="1162050"/>
          </a:xfrm>
        </p:spPr>
        <p:txBody>
          <a:bodyPr>
            <a:normAutofit fontScale="90000"/>
          </a:bodyPr>
          <a:lstStyle/>
          <a:p>
            <a:r>
              <a:rPr lang="en-US" sz="3100" dirty="0">
                <a:solidFill>
                  <a:srgbClr val="002060"/>
                </a:solidFill>
                <a:latin typeface="Traditional Arabic" pitchFamily="18" charset="-78"/>
                <a:cs typeface="Traditional Arabic" pitchFamily="18" charset="-78"/>
              </a:rPr>
              <a:t>Language is </a:t>
            </a:r>
            <a:r>
              <a:rPr lang="en-US" sz="3100" dirty="0" smtClean="0">
                <a:solidFill>
                  <a:srgbClr val="002060"/>
                </a:solidFill>
                <a:latin typeface="Traditional Arabic" pitchFamily="18" charset="-78"/>
                <a:cs typeface="Traditional Arabic" pitchFamily="18" charset="-78"/>
              </a:rPr>
              <a:t>the </a:t>
            </a:r>
            <a:r>
              <a:rPr lang="en-US" sz="3100" i="1" dirty="0" smtClean="0">
                <a:solidFill>
                  <a:srgbClr val="C00000"/>
                </a:solidFill>
                <a:latin typeface="Traditional Arabic" pitchFamily="18" charset="-78"/>
                <a:cs typeface="Traditional Arabic" pitchFamily="18" charset="-78"/>
              </a:rPr>
              <a:t>social </a:t>
            </a:r>
            <a:r>
              <a:rPr lang="en-US" sz="3100" i="1" dirty="0">
                <a:solidFill>
                  <a:srgbClr val="C00000"/>
                </a:solidFill>
                <a:latin typeface="Traditional Arabic" pitchFamily="18" charset="-78"/>
                <a:cs typeface="Traditional Arabic" pitchFamily="18" charset="-78"/>
              </a:rPr>
              <a:t>means </a:t>
            </a:r>
            <a:r>
              <a:rPr lang="en-US" sz="3100" dirty="0">
                <a:solidFill>
                  <a:srgbClr val="002060"/>
                </a:solidFill>
                <a:latin typeface="Traditional Arabic" pitchFamily="18" charset="-78"/>
                <a:cs typeface="Traditional Arabic" pitchFamily="18" charset="-78"/>
              </a:rPr>
              <a:t>of thought</a:t>
            </a:r>
            <a:r>
              <a:rPr lang="en-US" sz="3100" i="1" dirty="0">
                <a:solidFill>
                  <a:srgbClr val="002060"/>
                </a:solidFill>
                <a:latin typeface="Traditional Arabic" pitchFamily="18" charset="-78"/>
                <a:cs typeface="Traditional Arabic" pitchFamily="18" charset="-78"/>
              </a:rPr>
              <a:t>. </a:t>
            </a:r>
            <a:r>
              <a:rPr lang="en-US" sz="1200" i="1" dirty="0">
                <a:solidFill>
                  <a:srgbClr val="002060"/>
                </a:solidFill>
                <a:latin typeface="Traditional Arabic" pitchFamily="18" charset="-78"/>
                <a:cs typeface="Traditional Arabic" pitchFamily="18" charset="-78"/>
              </a:rPr>
              <a:t/>
            </a:r>
            <a:br>
              <a:rPr lang="en-US" sz="1200" i="1" dirty="0">
                <a:solidFill>
                  <a:srgbClr val="002060"/>
                </a:solidFill>
                <a:latin typeface="Traditional Arabic" pitchFamily="18" charset="-78"/>
                <a:cs typeface="Traditional Arabic" pitchFamily="18" charset="-78"/>
              </a:rPr>
            </a:br>
            <a:r>
              <a:rPr lang="en-US" sz="1200" i="1" dirty="0" smtClean="0">
                <a:solidFill>
                  <a:srgbClr val="002060"/>
                </a:solidFill>
                <a:latin typeface="Traditional Arabic" pitchFamily="18" charset="-78"/>
                <a:cs typeface="Traditional Arabic" pitchFamily="18" charset="-78"/>
              </a:rPr>
              <a:t>			</a:t>
            </a:r>
            <a:r>
              <a:rPr lang="en-US" dirty="0" smtClean="0">
                <a:solidFill>
                  <a:srgbClr val="002060"/>
                </a:solidFill>
                <a:latin typeface="Traditional Arabic" pitchFamily="18" charset="-78"/>
                <a:cs typeface="Traditional Arabic" pitchFamily="18" charset="-78"/>
              </a:rPr>
              <a:t>Vygotsky</a:t>
            </a:r>
            <a:r>
              <a:rPr lang="en-US" dirty="0">
                <a:solidFill>
                  <a:srgbClr val="002060"/>
                </a:solidFill>
                <a:latin typeface="Traditional Arabic" pitchFamily="18" charset="-78"/>
                <a:cs typeface="Traditional Arabic" pitchFamily="18" charset="-78"/>
              </a:rPr>
              <a:t>: 1934  </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lgn="r">
              <a:buNone/>
            </a:pPr>
            <a:endParaRPr lang="en-US" sz="1800" dirty="0" smtClean="0"/>
          </a:p>
          <a:p>
            <a:pPr marL="0" indent="0" algn="r">
              <a:buNone/>
            </a:pPr>
            <a:endParaRPr lang="en-US" sz="1800" dirty="0"/>
          </a:p>
          <a:p>
            <a:pPr marL="0" indent="0">
              <a:buNone/>
            </a:pPr>
            <a:endParaRPr lang="en-US" sz="3900" dirty="0"/>
          </a:p>
        </p:txBody>
      </p:sp>
      <p:sp>
        <p:nvSpPr>
          <p:cNvPr id="6" name="Text Placeholder 5"/>
          <p:cNvSpPr>
            <a:spLocks noGrp="1"/>
          </p:cNvSpPr>
          <p:nvPr>
            <p:ph type="body" sz="half" idx="2"/>
          </p:nvPr>
        </p:nvSpPr>
        <p:spPr>
          <a:xfrm>
            <a:off x="-1" y="1435100"/>
            <a:ext cx="4716017" cy="5307013"/>
          </a:xfrm>
        </p:spPr>
        <p:txBody>
          <a:bodyPr>
            <a:normAutofit lnSpcReduction="10000"/>
          </a:bodyPr>
          <a:lstStyle/>
          <a:p>
            <a:pPr algn="ctr"/>
            <a:endParaRPr lang="en-US" dirty="0" smtClean="0">
              <a:latin typeface="Traditional Arabic" pitchFamily="18" charset="-78"/>
              <a:cs typeface="Traditional Arabic" pitchFamily="18" charset="-78"/>
            </a:endParaRPr>
          </a:p>
          <a:p>
            <a:pPr algn="ctr"/>
            <a:endParaRPr lang="en-US" dirty="0">
              <a:latin typeface="Traditional Arabic" pitchFamily="18" charset="-78"/>
              <a:cs typeface="Traditional Arabic" pitchFamily="18" charset="-78"/>
            </a:endParaRPr>
          </a:p>
          <a:p>
            <a:pPr algn="ctr"/>
            <a:endParaRPr lang="en-US" dirty="0">
              <a:latin typeface="Traditional Arabic" pitchFamily="18" charset="-78"/>
              <a:cs typeface="Traditional Arabic" pitchFamily="18" charset="-78"/>
            </a:endParaRPr>
          </a:p>
          <a:p>
            <a:pPr algn="ctr"/>
            <a:endParaRPr lang="en-US" dirty="0">
              <a:latin typeface="Traditional Arabic" pitchFamily="18" charset="-78"/>
              <a:cs typeface="Traditional Arabic" pitchFamily="18" charset="-78"/>
            </a:endParaRPr>
          </a:p>
          <a:p>
            <a:pPr algn="ctr"/>
            <a:endParaRPr lang="en-US" dirty="0" smtClean="0">
              <a:latin typeface="Traditional Arabic" pitchFamily="18" charset="-78"/>
              <a:cs typeface="Traditional Arabic" pitchFamily="18" charset="-78"/>
            </a:endParaRPr>
          </a:p>
          <a:p>
            <a:pPr algn="ctr"/>
            <a:r>
              <a:rPr lang="en-US" sz="3600" b="1" dirty="0" smtClean="0">
                <a:solidFill>
                  <a:srgbClr val="002060"/>
                </a:solidFill>
                <a:latin typeface="Traditional Arabic" pitchFamily="18" charset="-78"/>
                <a:cs typeface="Traditional Arabic" pitchFamily="18" charset="-78"/>
              </a:rPr>
              <a:t>It </a:t>
            </a:r>
            <a:r>
              <a:rPr lang="en-US" sz="3600" b="1" dirty="0">
                <a:solidFill>
                  <a:srgbClr val="002060"/>
                </a:solidFill>
                <a:latin typeface="Traditional Arabic" pitchFamily="18" charset="-78"/>
                <a:cs typeface="Traditional Arabic" pitchFamily="18" charset="-78"/>
              </a:rPr>
              <a:t>is the </a:t>
            </a:r>
            <a:endParaRPr lang="en-US" sz="3600" b="1" dirty="0" smtClean="0">
              <a:solidFill>
                <a:srgbClr val="002060"/>
              </a:solidFill>
              <a:latin typeface="Traditional Arabic" pitchFamily="18" charset="-78"/>
              <a:cs typeface="Traditional Arabic" pitchFamily="18" charset="-78"/>
            </a:endParaRPr>
          </a:p>
          <a:p>
            <a:pPr algn="ctr"/>
            <a:r>
              <a:rPr lang="en-US" sz="3600" b="1" dirty="0" smtClean="0">
                <a:solidFill>
                  <a:srgbClr val="C00000"/>
                </a:solidFill>
                <a:latin typeface="Traditional Arabic" pitchFamily="18" charset="-78"/>
                <a:cs typeface="Traditional Arabic" pitchFamily="18" charset="-78"/>
              </a:rPr>
              <a:t>yarn </a:t>
            </a:r>
            <a:r>
              <a:rPr lang="en-US" sz="3600" b="1" dirty="0">
                <a:solidFill>
                  <a:srgbClr val="C00000"/>
                </a:solidFill>
                <a:latin typeface="Traditional Arabic" pitchFamily="18" charset="-78"/>
                <a:cs typeface="Traditional Arabic" pitchFamily="18" charset="-78"/>
              </a:rPr>
              <a:t>of social</a:t>
            </a:r>
            <a:r>
              <a:rPr lang="en-US" sz="3600" b="1" dirty="0">
                <a:solidFill>
                  <a:srgbClr val="002060"/>
                </a:solidFill>
                <a:latin typeface="Traditional Arabic" pitchFamily="18" charset="-78"/>
                <a:cs typeface="Traditional Arabic" pitchFamily="18" charset="-78"/>
              </a:rPr>
              <a:t> </a:t>
            </a:r>
            <a:r>
              <a:rPr lang="en-US" sz="3600" b="1" dirty="0">
                <a:solidFill>
                  <a:srgbClr val="C00000"/>
                </a:solidFill>
                <a:latin typeface="Traditional Arabic" pitchFamily="18" charset="-78"/>
                <a:cs typeface="Traditional Arabic" pitchFamily="18" charset="-78"/>
              </a:rPr>
              <a:t>Signs</a:t>
            </a:r>
            <a:r>
              <a:rPr lang="en-US" sz="3600" b="1" dirty="0" smtClean="0">
                <a:solidFill>
                  <a:srgbClr val="002060"/>
                </a:solidFill>
                <a:latin typeface="Traditional Arabic" pitchFamily="18" charset="-78"/>
                <a:cs typeface="Traditional Arabic" pitchFamily="18" charset="-78"/>
              </a:rPr>
              <a:t>, spun &amp; given to us </a:t>
            </a:r>
          </a:p>
          <a:p>
            <a:pPr algn="ctr"/>
            <a:r>
              <a:rPr lang="en-US" sz="3600" b="1" dirty="0" smtClean="0">
                <a:solidFill>
                  <a:srgbClr val="002060"/>
                </a:solidFill>
                <a:latin typeface="Traditional Arabic" pitchFamily="18" charset="-78"/>
                <a:cs typeface="Traditional Arabic" pitchFamily="18" charset="-78"/>
              </a:rPr>
              <a:t>by society; </a:t>
            </a:r>
          </a:p>
          <a:p>
            <a:pPr algn="ctr"/>
            <a:r>
              <a:rPr lang="en-US" sz="3600" b="1" dirty="0" smtClean="0">
                <a:solidFill>
                  <a:srgbClr val="002060"/>
                </a:solidFill>
                <a:latin typeface="Traditional Arabic" pitchFamily="18" charset="-78"/>
                <a:cs typeface="Traditional Arabic" pitchFamily="18" charset="-78"/>
              </a:rPr>
              <a:t>out </a:t>
            </a:r>
            <a:r>
              <a:rPr lang="en-US" sz="3600" b="1" dirty="0">
                <a:solidFill>
                  <a:srgbClr val="002060"/>
                </a:solidFill>
                <a:latin typeface="Traditional Arabic" pitchFamily="18" charset="-78"/>
                <a:cs typeface="Traditional Arabic" pitchFamily="18" charset="-78"/>
              </a:rPr>
              <a:t>of </a:t>
            </a:r>
            <a:r>
              <a:rPr lang="en-US" sz="3600" b="1" dirty="0" smtClean="0">
                <a:solidFill>
                  <a:srgbClr val="002060"/>
                </a:solidFill>
                <a:latin typeface="Traditional Arabic" pitchFamily="18" charset="-78"/>
                <a:cs typeface="Traditional Arabic" pitchFamily="18" charset="-78"/>
              </a:rPr>
              <a:t>it, we learn </a:t>
            </a:r>
            <a:r>
              <a:rPr lang="en-US" sz="3600" b="1" dirty="0">
                <a:solidFill>
                  <a:srgbClr val="002060"/>
                </a:solidFill>
                <a:latin typeface="Traditional Arabic" pitchFamily="18" charset="-78"/>
                <a:cs typeface="Traditional Arabic" pitchFamily="18" charset="-78"/>
              </a:rPr>
              <a:t>to spin </a:t>
            </a:r>
            <a:r>
              <a:rPr lang="en-US" sz="3600" b="1" dirty="0" smtClean="0">
                <a:solidFill>
                  <a:srgbClr val="002060"/>
                </a:solidFill>
                <a:latin typeface="Traditional Arabic" pitchFamily="18" charset="-78"/>
                <a:cs typeface="Traditional Arabic" pitchFamily="18" charset="-78"/>
              </a:rPr>
              <a:t>our own </a:t>
            </a:r>
            <a:r>
              <a:rPr lang="en-US" sz="3600" b="1" dirty="0">
                <a:solidFill>
                  <a:srgbClr val="002060"/>
                </a:solidFill>
                <a:latin typeface="Traditional Arabic" pitchFamily="18" charset="-78"/>
                <a:cs typeface="Traditional Arabic" pitchFamily="18" charset="-78"/>
              </a:rPr>
              <a:t>unique </a:t>
            </a:r>
          </a:p>
          <a:p>
            <a:pPr algn="ctr"/>
            <a:r>
              <a:rPr lang="en-US" sz="3600" b="1" dirty="0">
                <a:solidFill>
                  <a:srgbClr val="002060"/>
                </a:solidFill>
                <a:latin typeface="Traditional Arabic" pitchFamily="18" charset="-78"/>
                <a:cs typeface="Traditional Arabic" pitchFamily="18" charset="-78"/>
              </a:rPr>
              <a:t>‘</a:t>
            </a:r>
            <a:r>
              <a:rPr lang="en-US" sz="3600" b="1" dirty="0">
                <a:solidFill>
                  <a:srgbClr val="C00000"/>
                </a:solidFill>
                <a:latin typeface="Traditional Arabic" pitchFamily="18" charset="-78"/>
                <a:cs typeface="Traditional Arabic" pitchFamily="18" charset="-78"/>
              </a:rPr>
              <a:t>webs of significance</a:t>
            </a:r>
            <a:r>
              <a:rPr lang="en-US" sz="3600" b="1" dirty="0">
                <a:solidFill>
                  <a:srgbClr val="002060"/>
                </a:solidFill>
                <a:latin typeface="Traditional Arabic" pitchFamily="18" charset="-78"/>
                <a:cs typeface="Traditional Arabic" pitchFamily="18" charset="-78"/>
              </a:rPr>
              <a:t>.’ </a:t>
            </a:r>
          </a:p>
          <a:p>
            <a:pPr algn="r"/>
            <a:endParaRPr lang="en-US" sz="1000" dirty="0"/>
          </a:p>
          <a:p>
            <a:endParaRPr lang="en-US" dirty="0"/>
          </a:p>
        </p:txBody>
      </p:sp>
      <p:pic>
        <p:nvPicPr>
          <p:cNvPr id="5" name="Content Placeholder 4" descr="http://mrvarghese.wcsd.wikispaces.net/file/view/spinningwheel_charkha.gif/102694071/spinningwheel_charkha.gif"/>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860031" y="836713"/>
            <a:ext cx="4283969" cy="5688632"/>
          </a:xfrm>
          <a:prstGeom prst="rect">
            <a:avLst/>
          </a:prstGeom>
          <a:noFill/>
          <a:ln>
            <a:noFill/>
          </a:ln>
        </p:spPr>
      </p:pic>
    </p:spTree>
    <p:extLst>
      <p:ext uri="{BB962C8B-B14F-4D97-AF65-F5344CB8AC3E}">
        <p14:creationId xmlns:p14="http://schemas.microsoft.com/office/powerpoint/2010/main" val="1729880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Autofit/>
          </a:bodyPr>
          <a:lstStyle/>
          <a:p>
            <a:r>
              <a:rPr lang="en-US" sz="4000" b="1" dirty="0" smtClean="0">
                <a:solidFill>
                  <a:srgbClr val="002060"/>
                </a:solidFill>
                <a:latin typeface="Traditional Arabic" pitchFamily="18" charset="-78"/>
                <a:cs typeface="Traditional Arabic" pitchFamily="18" charset="-78"/>
              </a:rPr>
              <a:t>Every </a:t>
            </a:r>
            <a:r>
              <a:rPr lang="en-US" sz="4000" b="1" dirty="0">
                <a:solidFill>
                  <a:srgbClr val="002060"/>
                </a:solidFill>
                <a:latin typeface="Traditional Arabic" pitchFamily="18" charset="-78"/>
                <a:cs typeface="Traditional Arabic" pitchFamily="18" charset="-78"/>
              </a:rPr>
              <a:t>word </a:t>
            </a:r>
            <a:r>
              <a:rPr lang="en-US" sz="4000" b="1" dirty="0" smtClean="0">
                <a:solidFill>
                  <a:srgbClr val="002060"/>
                </a:solidFill>
                <a:latin typeface="Traditional Arabic" pitchFamily="18" charset="-78"/>
                <a:cs typeface="Traditional Arabic" pitchFamily="18" charset="-78"/>
              </a:rPr>
              <a:t>is </a:t>
            </a:r>
            <a:r>
              <a:rPr lang="en-US" sz="4000" b="1" dirty="0">
                <a:solidFill>
                  <a:srgbClr val="002060"/>
                </a:solidFill>
                <a:latin typeface="Traditional Arabic" pitchFamily="18" charset="-78"/>
                <a:cs typeface="Traditional Arabic" pitchFamily="18" charset="-78"/>
              </a:rPr>
              <a:t>already a </a:t>
            </a:r>
            <a:r>
              <a:rPr lang="en-US" sz="4000" b="1" dirty="0" smtClean="0">
                <a:solidFill>
                  <a:srgbClr val="C00000"/>
                </a:solidFill>
                <a:latin typeface="Traditional Arabic" pitchFamily="18" charset="-78"/>
                <a:cs typeface="Traditional Arabic" pitchFamily="18" charset="-78"/>
              </a:rPr>
              <a:t>generalization -</a:t>
            </a:r>
            <a:r>
              <a:rPr lang="en-US" sz="4000" b="1" dirty="0" smtClean="0">
                <a:solidFill>
                  <a:srgbClr val="002060"/>
                </a:solidFill>
                <a:latin typeface="Traditional Arabic" pitchFamily="18" charset="-78"/>
                <a:cs typeface="Traditional Arabic" pitchFamily="18" charset="-78"/>
              </a:rPr>
              <a:t> </a:t>
            </a:r>
            <a:r>
              <a:rPr lang="en-US" sz="4000" b="1" u="sng" dirty="0">
                <a:solidFill>
                  <a:srgbClr val="002060"/>
                </a:solidFill>
                <a:latin typeface="Traditional Arabic" pitchFamily="18" charset="-78"/>
                <a:cs typeface="Traditional Arabic" pitchFamily="18" charset="-78"/>
              </a:rPr>
              <a:t>an </a:t>
            </a:r>
            <a:r>
              <a:rPr lang="en-US" sz="4000" b="1" i="1" u="sng" dirty="0" smtClean="0">
                <a:solidFill>
                  <a:srgbClr val="C00000"/>
                </a:solidFill>
                <a:latin typeface="Traditional Arabic" pitchFamily="18" charset="-78"/>
                <a:cs typeface="Traditional Arabic" pitchFamily="18" charset="-78"/>
              </a:rPr>
              <a:t>act</a:t>
            </a:r>
            <a:r>
              <a:rPr lang="en-US" sz="4000" b="1" u="sng" dirty="0" smtClean="0">
                <a:latin typeface="Traditional Arabic" pitchFamily="18" charset="-78"/>
                <a:cs typeface="Traditional Arabic" pitchFamily="18" charset="-78"/>
              </a:rPr>
              <a:t> </a:t>
            </a:r>
            <a:r>
              <a:rPr lang="en-US" sz="4000" b="1" u="sng" dirty="0">
                <a:solidFill>
                  <a:srgbClr val="002060"/>
                </a:solidFill>
                <a:latin typeface="Traditional Arabic" pitchFamily="18" charset="-78"/>
                <a:cs typeface="Traditional Arabic" pitchFamily="18" charset="-78"/>
              </a:rPr>
              <a:t>of</a:t>
            </a:r>
            <a:r>
              <a:rPr lang="en-US" sz="4000" b="1" u="sng" dirty="0">
                <a:latin typeface="Traditional Arabic" pitchFamily="18" charset="-78"/>
                <a:cs typeface="Traditional Arabic" pitchFamily="18" charset="-78"/>
              </a:rPr>
              <a:t> </a:t>
            </a:r>
            <a:r>
              <a:rPr lang="en-US" sz="4000" b="1" i="1" u="sng" dirty="0" smtClean="0">
                <a:solidFill>
                  <a:srgbClr val="C00000"/>
                </a:solidFill>
                <a:latin typeface="Traditional Arabic" pitchFamily="18" charset="-78"/>
                <a:cs typeface="Traditional Arabic" pitchFamily="18" charset="-78"/>
              </a:rPr>
              <a:t>thought</a:t>
            </a:r>
            <a:endParaRPr lang="en-US" sz="4000" b="1" u="sng" dirty="0">
              <a:latin typeface="Traditional Arabic" pitchFamily="18" charset="-78"/>
              <a:cs typeface="Traditional Arabic" pitchFamily="18" charset="-78"/>
            </a:endParaRPr>
          </a:p>
        </p:txBody>
      </p:sp>
      <p:sp>
        <p:nvSpPr>
          <p:cNvPr id="3" name="Content Placeholder 2"/>
          <p:cNvSpPr>
            <a:spLocks noGrp="1"/>
          </p:cNvSpPr>
          <p:nvPr>
            <p:ph idx="1"/>
          </p:nvPr>
        </p:nvSpPr>
        <p:spPr>
          <a:xfrm>
            <a:off x="-180528" y="1988840"/>
            <a:ext cx="9433048" cy="4929896"/>
          </a:xfrm>
        </p:spPr>
        <p:txBody>
          <a:bodyPr>
            <a:normAutofit/>
          </a:bodyPr>
          <a:lstStyle/>
          <a:p>
            <a:pPr marL="0" indent="0">
              <a:buNone/>
            </a:pPr>
            <a:endParaRPr lang="en-US" sz="1000" dirty="0" smtClean="0">
              <a:solidFill>
                <a:srgbClr val="002060"/>
              </a:solidFill>
              <a:latin typeface="Traditional Arabic" pitchFamily="18" charset="-78"/>
              <a:cs typeface="Traditional Arabic" pitchFamily="18" charset="-78"/>
            </a:endParaRPr>
          </a:p>
          <a:p>
            <a:pPr marL="0" indent="0" algn="ctr">
              <a:buNone/>
            </a:pPr>
            <a:r>
              <a:rPr lang="en-US" b="1" dirty="0" smtClean="0">
                <a:solidFill>
                  <a:srgbClr val="002060"/>
                </a:solidFill>
                <a:latin typeface="Traditional Arabic" pitchFamily="18" charset="-78"/>
                <a:cs typeface="Traditional Arabic" pitchFamily="18" charset="-78"/>
              </a:rPr>
              <a:t>Language</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 Verbal </a:t>
            </a:r>
            <a:r>
              <a:rPr lang="en-US" b="1" i="1" dirty="0">
                <a:solidFill>
                  <a:srgbClr val="C00000"/>
                </a:solidFill>
                <a:latin typeface="Traditional Arabic" pitchFamily="18" charset="-78"/>
                <a:cs typeface="Traditional Arabic" pitchFamily="18" charset="-78"/>
              </a:rPr>
              <a:t>Thought</a:t>
            </a:r>
            <a:r>
              <a:rPr lang="en-US" dirty="0">
                <a:latin typeface="Traditional Arabic" pitchFamily="18" charset="-78"/>
                <a:cs typeface="Traditional Arabic" pitchFamily="18" charset="-78"/>
              </a:rPr>
              <a:t>. </a:t>
            </a:r>
            <a:endParaRPr lang="en-US" dirty="0" smtClean="0">
              <a:latin typeface="Traditional Arabic" pitchFamily="18" charset="-78"/>
              <a:cs typeface="Traditional Arabic" pitchFamily="18" charset="-78"/>
            </a:endParaRPr>
          </a:p>
          <a:p>
            <a:pPr marL="0" indent="0" algn="ctr">
              <a:buNone/>
            </a:pPr>
            <a:endParaRPr lang="en-US" sz="400" dirty="0" smtClean="0">
              <a:latin typeface="Traditional Arabic" pitchFamily="18" charset="-78"/>
              <a:cs typeface="Traditional Arabic" pitchFamily="18" charset="-78"/>
            </a:endParaRPr>
          </a:p>
          <a:p>
            <a:pPr marL="0" indent="0" algn="ctr">
              <a:buNone/>
            </a:pPr>
            <a:r>
              <a:rPr lang="en-US" b="1" u="sng" dirty="0" smtClean="0">
                <a:solidFill>
                  <a:srgbClr val="002060"/>
                </a:solidFill>
                <a:latin typeface="Traditional Arabic" pitchFamily="18" charset="-78"/>
                <a:cs typeface="Traditional Arabic" pitchFamily="18" charset="-78"/>
              </a:rPr>
              <a:t>Therefore</a:t>
            </a:r>
            <a:r>
              <a:rPr lang="en-US" dirty="0" smtClean="0">
                <a:solidFill>
                  <a:srgbClr val="002060"/>
                </a:solidFill>
                <a:latin typeface="Traditional Arabic" pitchFamily="18" charset="-78"/>
                <a:cs typeface="Traditional Arabic" pitchFamily="18" charset="-78"/>
              </a:rPr>
              <a:t>,</a:t>
            </a:r>
            <a:endParaRPr lang="en-US" sz="2000" dirty="0" smtClean="0">
              <a:solidFill>
                <a:srgbClr val="002060"/>
              </a:solidFill>
              <a:latin typeface="Traditional Arabic" pitchFamily="18" charset="-78"/>
              <a:cs typeface="Traditional Arabic" pitchFamily="18" charset="-78"/>
            </a:endParaRPr>
          </a:p>
          <a:p>
            <a:pPr marL="0" indent="0" algn="ctr">
              <a:buNone/>
            </a:pPr>
            <a:endParaRPr lang="en-US" sz="800" dirty="0">
              <a:solidFill>
                <a:srgbClr val="002060"/>
              </a:solidFill>
              <a:latin typeface="Traditional Arabic" pitchFamily="18" charset="-78"/>
              <a:cs typeface="Traditional Arabic" pitchFamily="18" charset="-78"/>
            </a:endParaRPr>
          </a:p>
          <a:p>
            <a:pPr marL="457200" lvl="1" indent="0" algn="ctr">
              <a:buNone/>
            </a:pPr>
            <a:r>
              <a:rPr lang="en-US" b="1" dirty="0">
                <a:solidFill>
                  <a:srgbClr val="002060"/>
                </a:solidFill>
                <a:latin typeface="Traditional Arabic" pitchFamily="18" charset="-78"/>
                <a:cs typeface="Traditional Arabic" pitchFamily="18" charset="-78"/>
              </a:rPr>
              <a:t>M</a:t>
            </a:r>
            <a:r>
              <a:rPr lang="en-US" b="1" dirty="0" smtClean="0">
                <a:solidFill>
                  <a:srgbClr val="002060"/>
                </a:solidFill>
                <a:latin typeface="Traditional Arabic" pitchFamily="18" charset="-78"/>
                <a:cs typeface="Traditional Arabic" pitchFamily="18" charset="-78"/>
              </a:rPr>
              <a:t>echanism </a:t>
            </a:r>
            <a:r>
              <a:rPr lang="en-US" b="1" dirty="0">
                <a:solidFill>
                  <a:srgbClr val="002060"/>
                </a:solidFill>
                <a:latin typeface="Traditional Arabic" pitchFamily="18" charset="-78"/>
                <a:cs typeface="Traditional Arabic" pitchFamily="18" charset="-78"/>
              </a:rPr>
              <a:t>of </a:t>
            </a:r>
            <a:r>
              <a:rPr lang="en-US" b="1" dirty="0" smtClean="0">
                <a:solidFill>
                  <a:srgbClr val="002060"/>
                </a:solidFill>
                <a:latin typeface="Traditional Arabic" pitchFamily="18" charset="-78"/>
                <a:cs typeface="Traditional Arabic" pitchFamily="18" charset="-78"/>
              </a:rPr>
              <a:t>Language = Mechanism of </a:t>
            </a:r>
            <a:r>
              <a:rPr lang="en-US" b="1" dirty="0" smtClean="0">
                <a:solidFill>
                  <a:srgbClr val="C00000"/>
                </a:solidFill>
                <a:latin typeface="Traditional Arabic" pitchFamily="18" charset="-78"/>
                <a:cs typeface="Traditional Arabic" pitchFamily="18" charset="-78"/>
              </a:rPr>
              <a:t>Thought</a:t>
            </a:r>
            <a:r>
              <a:rPr lang="en-US" b="1" dirty="0" smtClean="0">
                <a:solidFill>
                  <a:srgbClr val="002060"/>
                </a:solidFill>
                <a:latin typeface="Traditional Arabic" pitchFamily="18" charset="-78"/>
                <a:cs typeface="Traditional Arabic" pitchFamily="18" charset="-78"/>
              </a:rPr>
              <a:t> </a:t>
            </a:r>
            <a:r>
              <a:rPr lang="en-US" b="1" dirty="0">
                <a:solidFill>
                  <a:srgbClr val="002060"/>
                </a:solidFill>
                <a:latin typeface="Traditional Arabic" pitchFamily="18" charset="-78"/>
                <a:cs typeface="Traditional Arabic" pitchFamily="18" charset="-78"/>
              </a:rPr>
              <a:t>. </a:t>
            </a:r>
          </a:p>
          <a:p>
            <a:pPr marL="457200" lvl="1" indent="0" algn="ctr">
              <a:buNone/>
            </a:pPr>
            <a:endParaRPr lang="en-US" sz="1000" dirty="0">
              <a:solidFill>
                <a:srgbClr val="002060"/>
              </a:solidFill>
              <a:latin typeface="Traditional Arabic" pitchFamily="18" charset="-78"/>
              <a:cs typeface="Traditional Arabic" pitchFamily="18" charset="-78"/>
            </a:endParaRPr>
          </a:p>
          <a:p>
            <a:pPr marL="57150" indent="0" algn="ctr">
              <a:buNone/>
            </a:pPr>
            <a:r>
              <a:rPr lang="en-US" dirty="0" smtClean="0">
                <a:solidFill>
                  <a:srgbClr val="002060"/>
                </a:solidFill>
                <a:latin typeface="Traditional Arabic" pitchFamily="18" charset="-78"/>
                <a:cs typeface="Traditional Arabic" pitchFamily="18" charset="-78"/>
              </a:rPr>
              <a:t>To </a:t>
            </a:r>
            <a:r>
              <a:rPr lang="en-US" dirty="0">
                <a:solidFill>
                  <a:srgbClr val="002060"/>
                </a:solidFill>
                <a:latin typeface="Traditional Arabic" pitchFamily="18" charset="-78"/>
                <a:cs typeface="Traditional Arabic" pitchFamily="18" charset="-78"/>
              </a:rPr>
              <a:t>understand </a:t>
            </a:r>
            <a:r>
              <a:rPr lang="en-US" b="1" i="1" dirty="0" smtClean="0">
                <a:solidFill>
                  <a:srgbClr val="002060"/>
                </a:solidFill>
                <a:latin typeface="Traditional Arabic" pitchFamily="18" charset="-78"/>
                <a:cs typeface="Traditional Arabic" pitchFamily="18" charset="-78"/>
              </a:rPr>
              <a:t>syntax,</a:t>
            </a:r>
            <a:r>
              <a:rPr lang="en-US" dirty="0" smtClean="0">
                <a:solidFill>
                  <a:srgbClr val="002060"/>
                </a:solidFill>
                <a:latin typeface="Traditional Arabic" pitchFamily="18" charset="-78"/>
                <a:cs typeface="Traditional Arabic" pitchFamily="18" charset="-78"/>
              </a:rPr>
              <a:t> </a:t>
            </a:r>
          </a:p>
          <a:p>
            <a:pPr marL="57150" indent="0" algn="ctr">
              <a:buNone/>
            </a:pPr>
            <a:r>
              <a:rPr lang="en-US" dirty="0" smtClean="0">
                <a:solidFill>
                  <a:srgbClr val="002060"/>
                </a:solidFill>
                <a:latin typeface="Traditional Arabic" pitchFamily="18" charset="-78"/>
                <a:cs typeface="Traditional Arabic" pitchFamily="18" charset="-78"/>
              </a:rPr>
              <a:t>we must understand</a:t>
            </a:r>
            <a:endParaRPr lang="en-US" dirty="0" smtClean="0">
              <a:latin typeface="Traditional Arabic" pitchFamily="18" charset="-78"/>
              <a:cs typeface="Traditional Arabic" pitchFamily="18" charset="-78"/>
            </a:endParaRPr>
          </a:p>
          <a:p>
            <a:pPr marL="57150" indent="0" algn="ctr">
              <a:buNone/>
            </a:pPr>
            <a:r>
              <a:rPr lang="en-US" sz="3600" b="1" dirty="0" smtClean="0">
                <a:solidFill>
                  <a:srgbClr val="002060"/>
                </a:solidFill>
                <a:latin typeface="Traditional Arabic" pitchFamily="18" charset="-78"/>
                <a:cs typeface="Traditional Arabic" pitchFamily="18" charset="-78"/>
              </a:rPr>
              <a:t>HOW WE</a:t>
            </a:r>
            <a:r>
              <a:rPr lang="en-US" sz="3600" b="1" i="1" u="sng" dirty="0" smtClean="0">
                <a:solidFill>
                  <a:srgbClr val="C00000"/>
                </a:solidFill>
                <a:latin typeface="Traditional Arabic" pitchFamily="18" charset="-78"/>
                <a:cs typeface="Traditional Arabic" pitchFamily="18" charset="-78"/>
              </a:rPr>
              <a:t>THINK</a:t>
            </a:r>
            <a:endParaRPr lang="en-US" sz="3600" b="1" dirty="0" smtClean="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387666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036496" cy="491654"/>
          </a:xfrm>
        </p:spPr>
        <p:txBody>
          <a:bodyPr>
            <a:noAutofit/>
          </a:bodyPr>
          <a:lstStyle/>
          <a:p>
            <a:pPr algn="ctr"/>
            <a:r>
              <a:rPr lang="en-US" sz="3200" dirty="0" smtClean="0">
                <a:solidFill>
                  <a:srgbClr val="002060"/>
                </a:solidFill>
                <a:latin typeface="Traditional Arabic" pitchFamily="18" charset="-78"/>
                <a:cs typeface="Traditional Arabic" pitchFamily="18" charset="-78"/>
              </a:rPr>
              <a:t>What do we </a:t>
            </a:r>
            <a:r>
              <a:rPr lang="en-US" sz="3200" dirty="0" smtClean="0">
                <a:solidFill>
                  <a:srgbClr val="C00000"/>
                </a:solidFill>
                <a:latin typeface="Traditional Arabic" pitchFamily="18" charset="-78"/>
                <a:cs typeface="Traditional Arabic" pitchFamily="18" charset="-78"/>
              </a:rPr>
              <a:t>do</a:t>
            </a:r>
            <a:r>
              <a:rPr lang="en-US" sz="3200" dirty="0" smtClean="0">
                <a:solidFill>
                  <a:srgbClr val="002060"/>
                </a:solidFill>
                <a:latin typeface="Traditional Arabic" pitchFamily="18" charset="-78"/>
                <a:cs typeface="Traditional Arabic" pitchFamily="18" charset="-78"/>
              </a:rPr>
              <a:t> when we </a:t>
            </a:r>
            <a:r>
              <a:rPr lang="en-US" sz="3200" i="1" dirty="0" smtClean="0">
                <a:solidFill>
                  <a:srgbClr val="C00000"/>
                </a:solidFill>
                <a:latin typeface="Traditional Arabic" pitchFamily="18" charset="-78"/>
                <a:cs typeface="Traditional Arabic" pitchFamily="18" charset="-78"/>
              </a:rPr>
              <a:t>think</a:t>
            </a:r>
            <a:r>
              <a:rPr lang="en-US" sz="3200" dirty="0" smtClean="0">
                <a:solidFill>
                  <a:srgbClr val="002060"/>
                </a:solidFill>
                <a:latin typeface="Traditional Arabic" pitchFamily="18" charset="-78"/>
                <a:cs typeface="Traditional Arabic" pitchFamily="18" charset="-78"/>
              </a:rPr>
              <a:t>?</a:t>
            </a:r>
            <a:endParaRPr lang="en-US" sz="32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317682" y="1916832"/>
            <a:ext cx="4536504" cy="4268937"/>
          </a:xfrm>
        </p:spPr>
        <p:txBody>
          <a:bodyPr>
            <a:normAutofit/>
          </a:bodyPr>
          <a:lstStyle/>
          <a:p>
            <a:pPr marL="0" indent="0">
              <a:buNone/>
            </a:pPr>
            <a:endParaRPr lang="en-US" sz="2400" i="1" dirty="0"/>
          </a:p>
        </p:txBody>
      </p:sp>
      <p:sp>
        <p:nvSpPr>
          <p:cNvPr id="4" name="Text Placeholder 3"/>
          <p:cNvSpPr>
            <a:spLocks noGrp="1"/>
          </p:cNvSpPr>
          <p:nvPr>
            <p:ph type="body" sz="half" idx="2"/>
          </p:nvPr>
        </p:nvSpPr>
        <p:spPr>
          <a:xfrm>
            <a:off x="107504" y="764704"/>
            <a:ext cx="4176464" cy="5976664"/>
          </a:xfrm>
        </p:spPr>
        <p:txBody>
          <a:bodyPr>
            <a:normAutofit fontScale="92500"/>
          </a:bodyPr>
          <a:lstStyle/>
          <a:p>
            <a:endParaRPr lang="en-US" sz="2000" b="1" dirty="0" smtClean="0"/>
          </a:p>
          <a:p>
            <a:r>
              <a:rPr lang="en-US" sz="2800" i="1" dirty="0" smtClean="0">
                <a:solidFill>
                  <a:srgbClr val="002060"/>
                </a:solidFill>
                <a:latin typeface="Traditional Arabic" pitchFamily="18" charset="-78"/>
                <a:cs typeface="Traditional Arabic" pitchFamily="18" charset="-78"/>
              </a:rPr>
              <a:t>‘</a:t>
            </a:r>
            <a:r>
              <a:rPr lang="en-US" sz="2800" dirty="0" smtClean="0">
                <a:solidFill>
                  <a:srgbClr val="002060"/>
                </a:solidFill>
                <a:latin typeface="Traditional Arabic" pitchFamily="18" charset="-78"/>
                <a:cs typeface="Traditional Arabic" pitchFamily="18" charset="-78"/>
              </a:rPr>
              <a:t>Though </a:t>
            </a:r>
            <a:r>
              <a:rPr lang="en-US" sz="2800" dirty="0">
                <a:solidFill>
                  <a:srgbClr val="002060"/>
                </a:solidFill>
                <a:latin typeface="Traditional Arabic" pitchFamily="18" charset="-78"/>
                <a:cs typeface="Traditional Arabic" pitchFamily="18" charset="-78"/>
              </a:rPr>
              <a:t>it be too obvious to escape observation, that different ideas are connected together; I do not find that any philosopher has attempted to enumerate or class all the principles of association; ... To me, there appear to be only </a:t>
            </a:r>
            <a:r>
              <a:rPr lang="en-US" sz="2800" i="1" dirty="0">
                <a:solidFill>
                  <a:srgbClr val="C00000"/>
                </a:solidFill>
                <a:latin typeface="Traditional Arabic" pitchFamily="18" charset="-78"/>
                <a:cs typeface="Traditional Arabic" pitchFamily="18" charset="-78"/>
              </a:rPr>
              <a:t>three principles of </a:t>
            </a:r>
            <a:r>
              <a:rPr lang="en-US" sz="2800" i="1" dirty="0" err="1">
                <a:solidFill>
                  <a:srgbClr val="C00000"/>
                </a:solidFill>
                <a:latin typeface="Traditional Arabic" pitchFamily="18" charset="-78"/>
                <a:cs typeface="Traditional Arabic" pitchFamily="18" charset="-78"/>
              </a:rPr>
              <a:t>connexion</a:t>
            </a:r>
            <a:r>
              <a:rPr lang="en-US" sz="2800" i="1" dirty="0">
                <a:solidFill>
                  <a:srgbClr val="C00000"/>
                </a:solidFill>
                <a:latin typeface="Traditional Arabic" pitchFamily="18" charset="-78"/>
                <a:cs typeface="Traditional Arabic" pitchFamily="18" charset="-78"/>
              </a:rPr>
              <a:t> </a:t>
            </a:r>
            <a:r>
              <a:rPr lang="en-US" sz="2800" dirty="0">
                <a:solidFill>
                  <a:srgbClr val="002060"/>
                </a:solidFill>
                <a:latin typeface="Traditional Arabic" pitchFamily="18" charset="-78"/>
                <a:cs typeface="Traditional Arabic" pitchFamily="18" charset="-78"/>
              </a:rPr>
              <a:t>among </a:t>
            </a:r>
            <a:r>
              <a:rPr lang="en-US" sz="2800" dirty="0" smtClean="0">
                <a:solidFill>
                  <a:srgbClr val="002060"/>
                </a:solidFill>
                <a:latin typeface="Traditional Arabic" pitchFamily="18" charset="-78"/>
                <a:cs typeface="Traditional Arabic" pitchFamily="18" charset="-78"/>
              </a:rPr>
              <a:t>ideas; </a:t>
            </a:r>
            <a:r>
              <a:rPr lang="en-US" sz="2800" dirty="0">
                <a:solidFill>
                  <a:srgbClr val="002060"/>
                </a:solidFill>
                <a:latin typeface="Traditional Arabic" pitchFamily="18" charset="-78"/>
                <a:cs typeface="Traditional Arabic" pitchFamily="18" charset="-78"/>
              </a:rPr>
              <a:t>namely, </a:t>
            </a:r>
            <a:r>
              <a:rPr lang="en-US" sz="2800" b="1" i="1" dirty="0">
                <a:solidFill>
                  <a:srgbClr val="C00000"/>
                </a:solidFill>
                <a:latin typeface="Traditional Arabic" pitchFamily="18" charset="-78"/>
                <a:cs typeface="Traditional Arabic" pitchFamily="18" charset="-78"/>
              </a:rPr>
              <a:t>Resemblance</a:t>
            </a:r>
            <a:r>
              <a:rPr lang="en-US" sz="2800" b="1" i="1" dirty="0">
                <a:solidFill>
                  <a:srgbClr val="002060"/>
                </a:solidFill>
                <a:latin typeface="Traditional Arabic" pitchFamily="18" charset="-78"/>
                <a:cs typeface="Traditional Arabic" pitchFamily="18" charset="-78"/>
              </a:rPr>
              <a:t>, </a:t>
            </a:r>
            <a:r>
              <a:rPr lang="en-US" sz="2800" b="1" i="1" dirty="0">
                <a:solidFill>
                  <a:srgbClr val="C00000"/>
                </a:solidFill>
                <a:latin typeface="Traditional Arabic" pitchFamily="18" charset="-78"/>
                <a:cs typeface="Traditional Arabic" pitchFamily="18" charset="-78"/>
              </a:rPr>
              <a:t>Contiguity</a:t>
            </a:r>
            <a:r>
              <a:rPr lang="en-US" sz="2800" b="1" i="1" dirty="0">
                <a:solidFill>
                  <a:srgbClr val="002060"/>
                </a:solidFill>
                <a:latin typeface="Traditional Arabic" pitchFamily="18" charset="-78"/>
                <a:cs typeface="Traditional Arabic" pitchFamily="18" charset="-78"/>
              </a:rPr>
              <a:t> </a:t>
            </a:r>
            <a:r>
              <a:rPr lang="en-US" sz="2800" dirty="0">
                <a:solidFill>
                  <a:srgbClr val="002060"/>
                </a:solidFill>
                <a:latin typeface="Traditional Arabic" pitchFamily="18" charset="-78"/>
                <a:cs typeface="Traditional Arabic" pitchFamily="18" charset="-78"/>
              </a:rPr>
              <a:t>in time or place, and </a:t>
            </a:r>
            <a:r>
              <a:rPr lang="en-US" sz="2800" b="1" i="1" dirty="0">
                <a:solidFill>
                  <a:srgbClr val="C00000"/>
                </a:solidFill>
                <a:latin typeface="Traditional Arabic" pitchFamily="18" charset="-78"/>
                <a:cs typeface="Traditional Arabic" pitchFamily="18" charset="-78"/>
              </a:rPr>
              <a:t>Cause</a:t>
            </a:r>
            <a:r>
              <a:rPr lang="en-US" sz="2800" i="1" dirty="0">
                <a:solidFill>
                  <a:srgbClr val="C00000"/>
                </a:solidFill>
                <a:latin typeface="Traditional Arabic" pitchFamily="18" charset="-78"/>
                <a:cs typeface="Traditional Arabic" pitchFamily="18" charset="-78"/>
              </a:rPr>
              <a:t> </a:t>
            </a:r>
            <a:r>
              <a:rPr lang="en-US" sz="2800" dirty="0">
                <a:solidFill>
                  <a:srgbClr val="002060"/>
                </a:solidFill>
                <a:latin typeface="Traditional Arabic" pitchFamily="18" charset="-78"/>
                <a:cs typeface="Traditional Arabic" pitchFamily="18" charset="-78"/>
              </a:rPr>
              <a:t>or</a:t>
            </a:r>
            <a:r>
              <a:rPr lang="en-US" sz="2800" i="1" dirty="0">
                <a:solidFill>
                  <a:srgbClr val="002060"/>
                </a:solidFill>
                <a:latin typeface="Traditional Arabic" pitchFamily="18" charset="-78"/>
                <a:cs typeface="Traditional Arabic" pitchFamily="18" charset="-78"/>
              </a:rPr>
              <a:t> </a:t>
            </a:r>
            <a:r>
              <a:rPr lang="en-US" sz="2800" b="1" i="1" dirty="0">
                <a:solidFill>
                  <a:srgbClr val="C00000"/>
                </a:solidFill>
                <a:latin typeface="Traditional Arabic" pitchFamily="18" charset="-78"/>
                <a:cs typeface="Traditional Arabic" pitchFamily="18" charset="-78"/>
              </a:rPr>
              <a:t>Effect</a:t>
            </a:r>
            <a:r>
              <a:rPr lang="en-US" sz="2800" i="1" dirty="0" smtClean="0">
                <a:solidFill>
                  <a:srgbClr val="002060"/>
                </a:solidFill>
                <a:latin typeface="Traditional Arabic" pitchFamily="18" charset="-78"/>
                <a:cs typeface="Traditional Arabic" pitchFamily="18" charset="-78"/>
              </a:rPr>
              <a:t>.’</a:t>
            </a:r>
            <a:r>
              <a:rPr lang="en-US" sz="2800" b="1" dirty="0">
                <a:solidFill>
                  <a:srgbClr val="002060"/>
                </a:solidFill>
                <a:latin typeface="Traditional Arabic" pitchFamily="18" charset="-78"/>
                <a:cs typeface="Traditional Arabic" pitchFamily="18" charset="-78"/>
              </a:rPr>
              <a:t> </a:t>
            </a:r>
            <a:endParaRPr lang="en-US" sz="2800" b="1" dirty="0" smtClean="0">
              <a:solidFill>
                <a:srgbClr val="002060"/>
              </a:solidFill>
              <a:latin typeface="Traditional Arabic" pitchFamily="18" charset="-78"/>
              <a:cs typeface="Traditional Arabic" pitchFamily="18" charset="-78"/>
            </a:endParaRPr>
          </a:p>
          <a:p>
            <a:pPr algn="r"/>
            <a:r>
              <a:rPr lang="en-US" sz="1800" b="1" dirty="0" smtClean="0">
                <a:solidFill>
                  <a:srgbClr val="002060"/>
                </a:solidFill>
                <a:latin typeface="Traditional Arabic" pitchFamily="18" charset="-78"/>
                <a:cs typeface="Traditional Arabic" pitchFamily="18" charset="-78"/>
              </a:rPr>
              <a:t>David Hume: 1748</a:t>
            </a:r>
            <a:endParaRPr lang="en-US" sz="1800" i="1" dirty="0">
              <a:solidFill>
                <a:srgbClr val="002060"/>
              </a:solidFill>
              <a:latin typeface="Traditional Arabic" pitchFamily="18" charset="-78"/>
              <a:cs typeface="Traditional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59104"/>
            <a:ext cx="4860032" cy="61268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52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2060"/>
                </a:solidFill>
              </a:rPr>
              <a:t>All </a:t>
            </a:r>
            <a:r>
              <a:rPr lang="en-US" sz="3600" b="1" dirty="0">
                <a:solidFill>
                  <a:srgbClr val="C00000"/>
                </a:solidFill>
              </a:rPr>
              <a:t>3 </a:t>
            </a:r>
            <a:r>
              <a:rPr lang="en-US" sz="3600" b="1" dirty="0" smtClean="0">
                <a:solidFill>
                  <a:srgbClr val="C00000"/>
                </a:solidFill>
              </a:rPr>
              <a:t>types of association </a:t>
            </a:r>
            <a:r>
              <a:rPr lang="en-US" sz="3600" b="1" dirty="0" smtClean="0">
                <a:solidFill>
                  <a:srgbClr val="002060"/>
                </a:solidFill>
              </a:rPr>
              <a:t>		Generalization</a:t>
            </a:r>
            <a:endParaRPr lang="en-US" b="1" dirty="0">
              <a:solidFill>
                <a:srgbClr val="002060"/>
              </a:solidFill>
            </a:endParaRPr>
          </a:p>
        </p:txBody>
      </p:sp>
      <p:sp>
        <p:nvSpPr>
          <p:cNvPr id="3" name="Content Placeholder 2"/>
          <p:cNvSpPr>
            <a:spLocks noGrp="1"/>
          </p:cNvSpPr>
          <p:nvPr>
            <p:ph sz="half" idx="1"/>
          </p:nvPr>
        </p:nvSpPr>
        <p:spPr>
          <a:xfrm>
            <a:off x="457200" y="1412776"/>
            <a:ext cx="4038600" cy="5445224"/>
          </a:xfrm>
        </p:spPr>
        <p:txBody>
          <a:bodyPr>
            <a:normAutofit fontScale="92500"/>
          </a:bodyPr>
          <a:lstStyle/>
          <a:p>
            <a:pPr marL="0" indent="0">
              <a:buNone/>
            </a:pPr>
            <a:endParaRPr lang="en-US" sz="800" dirty="0" smtClean="0"/>
          </a:p>
          <a:p>
            <a:pPr marL="0" indent="0">
              <a:buNone/>
            </a:pPr>
            <a:r>
              <a:rPr lang="en-US" b="1" i="1" dirty="0" smtClean="0">
                <a:solidFill>
                  <a:srgbClr val="002060"/>
                </a:solidFill>
              </a:rPr>
              <a:t>Words</a:t>
            </a:r>
            <a:r>
              <a:rPr lang="en-US" dirty="0" smtClean="0">
                <a:solidFill>
                  <a:srgbClr val="002060"/>
                </a:solidFill>
              </a:rPr>
              <a:t> are </a:t>
            </a:r>
            <a:r>
              <a:rPr lang="en-US" b="1" i="1" dirty="0" smtClean="0">
                <a:solidFill>
                  <a:srgbClr val="C00000"/>
                </a:solidFill>
              </a:rPr>
              <a:t>generalizations</a:t>
            </a:r>
            <a:r>
              <a:rPr lang="en-US" dirty="0" smtClean="0">
                <a:solidFill>
                  <a:srgbClr val="C00000"/>
                </a:solidFill>
              </a:rPr>
              <a:t> </a:t>
            </a:r>
            <a:r>
              <a:rPr lang="en-US" dirty="0" smtClean="0">
                <a:solidFill>
                  <a:srgbClr val="002060"/>
                </a:solidFill>
              </a:rPr>
              <a:t>in the collective mind of the society, based on some </a:t>
            </a:r>
            <a:r>
              <a:rPr lang="en-US" i="1" dirty="0" smtClean="0">
                <a:solidFill>
                  <a:srgbClr val="C00000"/>
                </a:solidFill>
              </a:rPr>
              <a:t>similarity</a:t>
            </a:r>
            <a:r>
              <a:rPr lang="en-US" dirty="0" smtClean="0">
                <a:solidFill>
                  <a:srgbClr val="002060"/>
                </a:solidFill>
              </a:rPr>
              <a:t> between concrete experiences: </a:t>
            </a:r>
          </a:p>
          <a:p>
            <a:pPr marL="0" indent="0">
              <a:buNone/>
            </a:pPr>
            <a:endParaRPr lang="en-US" dirty="0" smtClean="0">
              <a:solidFill>
                <a:schemeClr val="tx2">
                  <a:lumMod val="50000"/>
                </a:schemeClr>
              </a:solidFill>
            </a:endParaRPr>
          </a:p>
          <a:p>
            <a:pPr marL="0" indent="0">
              <a:buNone/>
            </a:pPr>
            <a:r>
              <a:rPr lang="en-US" dirty="0">
                <a:solidFill>
                  <a:srgbClr val="002060"/>
                </a:solidFill>
              </a:rPr>
              <a:t>Several memories of the same thing [connected in the mind </a:t>
            </a:r>
            <a:r>
              <a:rPr lang="en-US" b="1" dirty="0">
                <a:solidFill>
                  <a:srgbClr val="002060"/>
                </a:solidFill>
              </a:rPr>
              <a:t>because</a:t>
            </a:r>
            <a:r>
              <a:rPr lang="en-US" dirty="0">
                <a:solidFill>
                  <a:srgbClr val="002060"/>
                </a:solidFill>
              </a:rPr>
              <a:t> of their </a:t>
            </a:r>
            <a:r>
              <a:rPr lang="en-US" b="1" dirty="0">
                <a:solidFill>
                  <a:srgbClr val="002060"/>
                </a:solidFill>
              </a:rPr>
              <a:t>similarity</a:t>
            </a:r>
            <a:r>
              <a:rPr lang="en-US" dirty="0">
                <a:solidFill>
                  <a:srgbClr val="002060"/>
                </a:solidFill>
              </a:rPr>
              <a:t>] produce finally a single </a:t>
            </a:r>
            <a:r>
              <a:rPr lang="en-US" dirty="0" smtClean="0">
                <a:solidFill>
                  <a:srgbClr val="002060"/>
                </a:solidFill>
              </a:rPr>
              <a:t>general </a:t>
            </a:r>
            <a:r>
              <a:rPr lang="en-US" b="1" dirty="0" smtClean="0">
                <a:solidFill>
                  <a:srgbClr val="C00000"/>
                </a:solidFill>
              </a:rPr>
              <a:t>idea/</a:t>
            </a:r>
            <a:r>
              <a:rPr lang="en-US" b="1" i="1" dirty="0" smtClean="0">
                <a:solidFill>
                  <a:srgbClr val="C00000"/>
                </a:solidFill>
              </a:rPr>
              <a:t>sign</a:t>
            </a:r>
            <a:r>
              <a:rPr lang="en-US" dirty="0" smtClean="0">
                <a:solidFill>
                  <a:srgbClr val="C00000"/>
                </a:solidFill>
              </a:rPr>
              <a:t> </a:t>
            </a:r>
            <a:r>
              <a:rPr lang="en-US" dirty="0">
                <a:solidFill>
                  <a:srgbClr val="002060"/>
                </a:solidFill>
              </a:rPr>
              <a:t>for all of them </a:t>
            </a:r>
            <a:r>
              <a:rPr lang="en-US" dirty="0" smtClean="0">
                <a:solidFill>
                  <a:srgbClr val="002060"/>
                </a:solidFill>
              </a:rPr>
              <a:t>– </a:t>
            </a:r>
            <a:r>
              <a:rPr lang="en-US" b="1" i="1" dirty="0" smtClean="0">
                <a:solidFill>
                  <a:srgbClr val="C00000"/>
                </a:solidFill>
              </a:rPr>
              <a:t>generalization</a:t>
            </a:r>
            <a:r>
              <a:rPr lang="en-US" dirty="0">
                <a:solidFill>
                  <a:srgbClr val="002060"/>
                </a:solidFill>
              </a:rPr>
              <a:t>.</a:t>
            </a:r>
          </a:p>
          <a:p>
            <a:pPr marL="0" indent="0">
              <a:buNone/>
            </a:pPr>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412776"/>
            <a:ext cx="4716016" cy="5445224"/>
          </a:xfrm>
          <a:prstGeom prst="rect">
            <a:avLst/>
          </a:prstGeom>
          <a:ln>
            <a:noFill/>
          </a:ln>
          <a:effectLst>
            <a:softEdge rad="112500"/>
          </a:effectLst>
        </p:spPr>
      </p:pic>
      <p:sp>
        <p:nvSpPr>
          <p:cNvPr id="6" name="Right Arrow 5"/>
          <p:cNvSpPr/>
          <p:nvPr/>
        </p:nvSpPr>
        <p:spPr>
          <a:xfrm>
            <a:off x="2411760" y="3353595"/>
            <a:ext cx="2160240" cy="212628"/>
          </a:xfrm>
          <a:prstGeom prst="rightArrow">
            <a:avLst/>
          </a:prstGeom>
          <a:gradFill>
            <a:gsLst>
              <a:gs pos="69000">
                <a:srgbClr val="C00000"/>
              </a:gs>
              <a:gs pos="95000">
                <a:schemeClr val="accent1">
                  <a:tint val="44500"/>
                  <a:satMod val="160000"/>
                </a:schemeClr>
              </a:gs>
              <a:gs pos="100000">
                <a:schemeClr val="accent1">
                  <a:tint val="23500"/>
                  <a:satMod val="160000"/>
                </a:schemeClr>
              </a:gs>
            </a:gsLst>
            <a:lin ang="108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4860032" y="620688"/>
            <a:ext cx="1152128" cy="576064"/>
          </a:xfrm>
          <a:prstGeom prst="rightArrow">
            <a:avLst/>
          </a:prstGeom>
          <a:gradFill>
            <a:gsLst>
              <a:gs pos="900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858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3050"/>
            <a:ext cx="4499992" cy="779686"/>
          </a:xfrm>
        </p:spPr>
        <p:txBody>
          <a:bodyPr>
            <a:normAutofit/>
          </a:bodyPr>
          <a:lstStyle/>
          <a:p>
            <a:r>
              <a:rPr lang="en-US" sz="2700" b="1" dirty="0" smtClean="0">
                <a:solidFill>
                  <a:srgbClr val="002060"/>
                </a:solidFill>
                <a:latin typeface="Traditional Arabic" pitchFamily="18" charset="-78"/>
                <a:cs typeface="Traditional Arabic" pitchFamily="18" charset="-78"/>
              </a:rPr>
              <a:t>Mechanism of </a:t>
            </a:r>
            <a:r>
              <a:rPr lang="en-US" sz="2700" b="1" dirty="0" smtClean="0">
                <a:solidFill>
                  <a:srgbClr val="C00000"/>
                </a:solidFill>
                <a:latin typeface="Traditional Arabic" pitchFamily="18" charset="-78"/>
                <a:cs typeface="Traditional Arabic" pitchFamily="18" charset="-78"/>
              </a:rPr>
              <a:t>Thought </a:t>
            </a:r>
            <a:r>
              <a:rPr lang="en-US" sz="2700" b="1" dirty="0" smtClean="0">
                <a:solidFill>
                  <a:srgbClr val="002060"/>
                </a:solidFill>
                <a:latin typeface="Traditional Arabic" pitchFamily="18" charset="-78"/>
                <a:cs typeface="Traditional Arabic" pitchFamily="18" charset="-78"/>
              </a:rPr>
              <a:t>(</a:t>
            </a:r>
            <a:r>
              <a:rPr lang="en-US" sz="2700" b="1" dirty="0" smtClean="0">
                <a:solidFill>
                  <a:srgbClr val="C00000"/>
                </a:solidFill>
                <a:latin typeface="Traditional Arabic" pitchFamily="18" charset="-78"/>
                <a:cs typeface="Traditional Arabic" pitchFamily="18" charset="-78"/>
              </a:rPr>
              <a:t>G</a:t>
            </a:r>
            <a:r>
              <a:rPr lang="en-US" sz="2700" b="1" dirty="0" smtClean="0">
                <a:solidFill>
                  <a:srgbClr val="002060"/>
                </a:solidFill>
                <a:latin typeface="Traditional Arabic" pitchFamily="18" charset="-78"/>
                <a:cs typeface="Traditional Arabic" pitchFamily="18" charset="-78"/>
              </a:rPr>
              <a:t>)</a:t>
            </a:r>
            <a:endParaRPr lang="en-US" sz="2700" b="1" dirty="0">
              <a:solidFill>
                <a:srgbClr val="002060"/>
              </a:solidFill>
              <a:latin typeface="Traditional Arabic" pitchFamily="18" charset="-78"/>
              <a:cs typeface="Traditional Arabic" pitchFamily="18" charset="-7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5402" y="0"/>
            <a:ext cx="4728597" cy="6930462"/>
          </a:xfrm>
        </p:spPr>
      </p:pic>
      <p:sp>
        <p:nvSpPr>
          <p:cNvPr id="6" name="Content Placeholder 5"/>
          <p:cNvSpPr>
            <a:spLocks noGrp="1"/>
          </p:cNvSpPr>
          <p:nvPr>
            <p:ph type="body" sz="half" idx="2"/>
          </p:nvPr>
        </p:nvSpPr>
        <p:spPr>
          <a:xfrm>
            <a:off x="107504" y="1340768"/>
            <a:ext cx="4176464" cy="5400600"/>
          </a:xfrm>
        </p:spPr>
        <p:txBody>
          <a:bodyPr>
            <a:normAutofit/>
          </a:bodyPr>
          <a:lstStyle/>
          <a:p>
            <a:pPr marL="0" lvl="0" indent="0">
              <a:spcBef>
                <a:spcPts val="0"/>
              </a:spcBef>
              <a:buNone/>
            </a:pPr>
            <a:r>
              <a:rPr lang="en-US" sz="2400" dirty="0" smtClean="0">
                <a:solidFill>
                  <a:srgbClr val="002060"/>
                </a:solidFill>
                <a:latin typeface="Traditional Arabic" pitchFamily="18" charset="-78"/>
                <a:cs typeface="Traditional Arabic" pitchFamily="18" charset="-78"/>
              </a:rPr>
              <a:t>Leaders of Florida's 'Chicken Church' want you to stop calling it the 'Chicken Church.'  </a:t>
            </a:r>
          </a:p>
          <a:p>
            <a:pPr marL="0" lvl="0" indent="0">
              <a:spcBef>
                <a:spcPts val="0"/>
              </a:spcBef>
              <a:buNone/>
            </a:pPr>
            <a:r>
              <a:rPr lang="en-US" sz="2000" dirty="0" smtClean="0">
                <a:solidFill>
                  <a:srgbClr val="3B5998"/>
                </a:solidFill>
                <a:latin typeface="Traditional Arabic" pitchFamily="18" charset="-78"/>
                <a:cs typeface="Traditional Arabic" pitchFamily="18" charset="-78"/>
                <a:hlinkClick r:id="rId4"/>
              </a:rPr>
              <a:t>http://huff.to/13Dp8jo</a:t>
            </a:r>
            <a:endParaRPr lang="en-US" sz="2000" dirty="0" smtClean="0">
              <a:solidFill>
                <a:srgbClr val="3B5998"/>
              </a:solidFill>
              <a:latin typeface="Traditional Arabic" pitchFamily="18" charset="-78"/>
              <a:cs typeface="Traditional Arabic" pitchFamily="18" charset="-78"/>
            </a:endParaRPr>
          </a:p>
          <a:p>
            <a:pPr marL="0" lvl="0" indent="0">
              <a:spcBef>
                <a:spcPts val="0"/>
              </a:spcBef>
              <a:buNone/>
            </a:pPr>
            <a:endParaRPr lang="en-US" sz="2400" dirty="0">
              <a:solidFill>
                <a:srgbClr val="3B5998"/>
              </a:solidFill>
              <a:latin typeface="Traditional Arabic" pitchFamily="18" charset="-78"/>
              <a:cs typeface="Traditional Arabic" pitchFamily="18" charset="-78"/>
            </a:endParaRPr>
          </a:p>
          <a:p>
            <a:pPr marL="0" lvl="0" indent="0">
              <a:spcBef>
                <a:spcPts val="0"/>
              </a:spcBef>
              <a:buNone/>
            </a:pPr>
            <a:r>
              <a:rPr lang="en-US" sz="2400" b="1" dirty="0" smtClean="0">
                <a:solidFill>
                  <a:srgbClr val="C00000"/>
                </a:solidFill>
                <a:latin typeface="Traditional Arabic" pitchFamily="18" charset="-78"/>
                <a:cs typeface="Traditional Arabic" pitchFamily="18" charset="-78"/>
              </a:rPr>
              <a:t>FB comments:</a:t>
            </a:r>
          </a:p>
          <a:p>
            <a:pPr marL="342900" indent="-342900">
              <a:buFont typeface="Arial" pitchFamily="34" charset="0"/>
              <a:buChar char="•"/>
            </a:pPr>
            <a:r>
              <a:rPr lang="en-US" sz="2400" dirty="0" smtClean="0">
                <a:solidFill>
                  <a:srgbClr val="002060"/>
                </a:solidFill>
                <a:latin typeface="Traditional Arabic" pitchFamily="18" charset="-78"/>
                <a:cs typeface="Traditional Arabic" pitchFamily="18" charset="-78"/>
              </a:rPr>
              <a:t>It looks like not just a chicken, but a demented chicken! LOL</a:t>
            </a:r>
          </a:p>
          <a:p>
            <a:pPr marL="342900" indent="-342900">
              <a:buFont typeface="Arial" pitchFamily="34" charset="0"/>
              <a:buChar char="•"/>
            </a:pPr>
            <a:r>
              <a:rPr lang="en-US" sz="2400" dirty="0">
                <a:solidFill>
                  <a:srgbClr val="002060"/>
                </a:solidFill>
                <a:latin typeface="Traditional Arabic" pitchFamily="18" charset="-78"/>
                <a:cs typeface="Traditional Arabic" pitchFamily="18" charset="-78"/>
              </a:rPr>
              <a:t>When it stops looking like a chicken, we'll stop calling it the Chicken Church</a:t>
            </a:r>
            <a:r>
              <a:rPr lang="en-US" sz="2400" dirty="0" smtClean="0">
                <a:solidFill>
                  <a:srgbClr val="002060"/>
                </a:solidFill>
                <a:latin typeface="Traditional Arabic" pitchFamily="18" charset="-78"/>
                <a:cs typeface="Traditional Arabic" pitchFamily="18" charset="-78"/>
              </a:rPr>
              <a:t>.</a:t>
            </a:r>
          </a:p>
          <a:p>
            <a:pPr marL="342900" indent="-342900">
              <a:buFont typeface="Arial" pitchFamily="34" charset="0"/>
              <a:buChar char="•"/>
            </a:pPr>
            <a:r>
              <a:rPr lang="en-US" sz="2400" dirty="0" smtClean="0">
                <a:solidFill>
                  <a:srgbClr val="002060"/>
                </a:solidFill>
                <a:latin typeface="Traditional Arabic" pitchFamily="18" charset="-78"/>
                <a:cs typeface="Traditional Arabic" pitchFamily="18" charset="-78"/>
              </a:rPr>
              <a:t>Then </a:t>
            </a:r>
            <a:r>
              <a:rPr lang="en-US" sz="2400" dirty="0">
                <a:solidFill>
                  <a:srgbClr val="002060"/>
                </a:solidFill>
                <a:latin typeface="Traditional Arabic" pitchFamily="18" charset="-78"/>
                <a:cs typeface="Traditional Arabic" pitchFamily="18" charset="-78"/>
              </a:rPr>
              <a:t>why did you make it LOOK like a chicken? </a:t>
            </a:r>
          </a:p>
        </p:txBody>
      </p:sp>
    </p:spTree>
    <p:extLst>
      <p:ext uri="{BB962C8B-B14F-4D97-AF65-F5344CB8AC3E}">
        <p14:creationId xmlns:p14="http://schemas.microsoft.com/office/powerpoint/2010/main" val="52031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80728"/>
          </a:xfrm>
        </p:spPr>
        <p:txBody>
          <a:bodyPr>
            <a:normAutofit/>
          </a:bodyPr>
          <a:lstStyle/>
          <a:p>
            <a:r>
              <a:rPr lang="en-US" sz="3600" b="1" dirty="0" smtClean="0">
                <a:solidFill>
                  <a:srgbClr val="002060"/>
                </a:solidFill>
                <a:latin typeface="Traditional Arabic" pitchFamily="18" charset="-78"/>
                <a:cs typeface="Traditional Arabic" pitchFamily="18" charset="-78"/>
              </a:rPr>
              <a:t>What do these make you think of? </a:t>
            </a:r>
            <a:r>
              <a:rPr lang="en-US" sz="3600" b="1" dirty="0" smtClean="0">
                <a:solidFill>
                  <a:srgbClr val="C00000"/>
                </a:solidFill>
                <a:latin typeface="Traditional Arabic" pitchFamily="18" charset="-78"/>
                <a:cs typeface="Traditional Arabic" pitchFamily="18" charset="-78"/>
              </a:rPr>
              <a:t>Why? </a:t>
            </a:r>
            <a:endParaRPr lang="en-US" sz="3600" b="1" dirty="0">
              <a:solidFill>
                <a:srgbClr val="002060"/>
              </a:solidFill>
              <a:latin typeface="Traditional Arabic" pitchFamily="18" charset="-78"/>
              <a:cs typeface="Traditional Arabic" pitchFamily="18"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838845"/>
            <a:ext cx="7992888" cy="5994667"/>
          </a:xfrm>
        </p:spPr>
      </p:pic>
    </p:spTree>
    <p:extLst>
      <p:ext uri="{BB962C8B-B14F-4D97-AF65-F5344CB8AC3E}">
        <p14:creationId xmlns:p14="http://schemas.microsoft.com/office/powerpoint/2010/main" val="1246138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2002234"/>
          </a:xfrm>
        </p:spPr>
        <p:txBody>
          <a:bodyPr>
            <a:normAutofit/>
          </a:bodyPr>
          <a:lstStyle/>
          <a:p>
            <a:pPr marL="400050" marR="0" lvl="1" indent="0" algn="r" defTabSz="914400" rtl="0" eaLnBrk="1" fontAlgn="auto" latinLnBrk="0" hangingPunct="1">
              <a:lnSpc>
                <a:spcPct val="100000"/>
              </a:lnSpc>
              <a:spcBef>
                <a:spcPct val="20000"/>
              </a:spcBef>
              <a:spcAft>
                <a:spcPts val="0"/>
              </a:spcAft>
              <a:tabLst/>
              <a:defRPr/>
            </a:pPr>
            <a:r>
              <a:rPr kumimoji="0" lang="en-US" sz="26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The conception of word-meaning as a unit of both </a:t>
            </a:r>
            <a:r>
              <a:rPr kumimoji="0" lang="en-US" sz="2600" b="0" i="0" u="none" strike="noStrike" kern="1200" cap="none" spc="0" normalizeH="0" baseline="0" noProof="0" dirty="0" err="1" smtClean="0">
                <a:ln>
                  <a:noFill/>
                </a:ln>
                <a:solidFill>
                  <a:srgbClr val="002060"/>
                </a:solidFill>
                <a:effectLst/>
                <a:uLnTx/>
                <a:uFillTx/>
                <a:latin typeface="Traditional Arabic" pitchFamily="18" charset="-78"/>
                <a:ea typeface="+mn-ea"/>
                <a:cs typeface="Traditional Arabic" pitchFamily="18" charset="-78"/>
              </a:rPr>
              <a:t>generalising</a:t>
            </a:r>
            <a:r>
              <a:rPr kumimoji="0" lang="en-US" sz="26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thought and social interchange is of incalculable value for the study of thought and language. </a:t>
            </a:r>
            <a: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a:r>
            <a:b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br>
            <a: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a:r>
            <a:br>
              <a:rPr kumimoji="0" lang="en-US" sz="7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br>
            <a:r>
              <a:rPr kumimoji="0" lang="en-US" sz="2000" b="0" i="0" u="none" strike="noStrike" kern="1200" cap="none" spc="0" normalizeH="0" baseline="0" noProof="0" dirty="0" err="1" smtClean="0">
                <a:ln>
                  <a:noFill/>
                </a:ln>
                <a:solidFill>
                  <a:srgbClr val="002060"/>
                </a:solidFill>
                <a:effectLst/>
                <a:uLnTx/>
                <a:uFillTx/>
                <a:latin typeface="Traditional Arabic" pitchFamily="18" charset="-78"/>
                <a:ea typeface="+mn-ea"/>
                <a:cs typeface="Traditional Arabic" pitchFamily="18" charset="-78"/>
              </a:rPr>
              <a:t>Vygotsky</a:t>
            </a:r>
            <a:r>
              <a:rPr kumimoji="0" lang="en-US" sz="20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t>: Language and Thought (1934) </a:t>
            </a:r>
            <a:br>
              <a:rPr kumimoji="0" lang="en-US" sz="2000" b="0" i="0" u="none" strike="noStrike" kern="1200" cap="none" spc="0" normalizeH="0" baseline="0" noProof="0" dirty="0" smtClean="0">
                <a:ln>
                  <a:noFill/>
                </a:ln>
                <a:solidFill>
                  <a:srgbClr val="002060"/>
                </a:solidFill>
                <a:effectLst/>
                <a:uLnTx/>
                <a:uFillTx/>
                <a:latin typeface="Traditional Arabic" pitchFamily="18" charset="-78"/>
                <a:ea typeface="+mn-ea"/>
                <a:cs typeface="Traditional Arabic" pitchFamily="18" charset="-78"/>
              </a:rPr>
            </a:br>
            <a:endParaRPr lang="en-US" dirty="0">
              <a:latin typeface="Traditional Arabic" pitchFamily="18" charset="-78"/>
              <a:cs typeface="Traditional Arabic"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78555"/>
            <a:ext cx="9144000" cy="4879445"/>
          </a:xfrm>
        </p:spPr>
      </p:pic>
    </p:spTree>
    <p:extLst>
      <p:ext uri="{BB962C8B-B14F-4D97-AF65-F5344CB8AC3E}">
        <p14:creationId xmlns:p14="http://schemas.microsoft.com/office/powerpoint/2010/main" val="3908103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6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r"/>
            <a:r>
              <a:rPr lang="en-US" sz="3100" b="1" dirty="0" smtClean="0">
                <a:solidFill>
                  <a:srgbClr val="002060"/>
                </a:solidFill>
              </a:rPr>
              <a:t>Verbal </a:t>
            </a:r>
            <a:r>
              <a:rPr lang="en-US" sz="3100" b="1" dirty="0" smtClean="0">
                <a:solidFill>
                  <a:srgbClr val="C00000"/>
                </a:solidFill>
              </a:rPr>
              <a:t>Thought</a:t>
            </a:r>
            <a:r>
              <a:rPr lang="en-US" sz="3100" b="1" dirty="0" smtClean="0">
                <a:solidFill>
                  <a:srgbClr val="002060"/>
                </a:solidFill>
              </a:rPr>
              <a:t>, rooted in our senses, reflects our 4-D World </a:t>
            </a:r>
            <a:r>
              <a:rPr lang="en-US" sz="200" b="1" dirty="0" smtClean="0">
                <a:solidFill>
                  <a:srgbClr val="002060"/>
                </a:solidFill>
              </a:rPr>
              <a:t/>
            </a:r>
            <a:br>
              <a:rPr lang="en-US" sz="200" b="1" dirty="0" smtClean="0">
                <a:solidFill>
                  <a:srgbClr val="002060"/>
                </a:solidFill>
              </a:rPr>
            </a:br>
            <a:r>
              <a:rPr lang="en-US" sz="200" b="1" dirty="0" smtClean="0">
                <a:solidFill>
                  <a:srgbClr val="002060"/>
                </a:solidFill>
              </a:rPr>
              <a:t/>
            </a:r>
            <a:br>
              <a:rPr lang="en-US" sz="200" b="1" dirty="0" smtClean="0">
                <a:solidFill>
                  <a:srgbClr val="002060"/>
                </a:solidFill>
              </a:rPr>
            </a:br>
            <a:r>
              <a:rPr lang="en-US" sz="200" b="1" dirty="0" smtClean="0">
                <a:solidFill>
                  <a:srgbClr val="002060"/>
                </a:solidFill>
              </a:rPr>
              <a:t/>
            </a:r>
            <a:br>
              <a:rPr lang="en-US" sz="200" b="1" dirty="0" smtClean="0">
                <a:solidFill>
                  <a:srgbClr val="002060"/>
                </a:solidFill>
              </a:rPr>
            </a:br>
            <a:r>
              <a:rPr lang="en-US" sz="200" b="1" dirty="0">
                <a:solidFill>
                  <a:srgbClr val="002060"/>
                </a:solidFill>
              </a:rPr>
              <a:t/>
            </a:r>
            <a:br>
              <a:rPr lang="en-US" sz="200" b="1" dirty="0">
                <a:solidFill>
                  <a:srgbClr val="002060"/>
                </a:solidFill>
              </a:rPr>
            </a:br>
            <a:r>
              <a:rPr lang="en-US" sz="2000" dirty="0" smtClean="0">
                <a:solidFill>
                  <a:srgbClr val="002060"/>
                </a:solidFill>
                <a:latin typeface="Traditional Arabic" panose="02020603050405020304" pitchFamily="18" charset="-78"/>
                <a:cs typeface="Traditional Arabic" panose="02020603050405020304" pitchFamily="18" charset="-78"/>
              </a:rPr>
              <a:t>There is nothing in the mind , unless it is first in the senses</a:t>
            </a:r>
            <a:br>
              <a:rPr lang="en-US" sz="2000" dirty="0" smtClean="0">
                <a:solidFill>
                  <a:srgbClr val="002060"/>
                </a:solidFill>
                <a:latin typeface="Traditional Arabic" panose="02020603050405020304" pitchFamily="18" charset="-78"/>
                <a:cs typeface="Traditional Arabic" panose="02020603050405020304" pitchFamily="18" charset="-78"/>
              </a:rPr>
            </a:br>
            <a:r>
              <a:rPr lang="en-US" sz="1600" dirty="0" smtClean="0">
                <a:solidFill>
                  <a:srgbClr val="002060"/>
                </a:solidFill>
                <a:latin typeface="Traditional Arabic" panose="02020603050405020304" pitchFamily="18" charset="-78"/>
                <a:cs typeface="Traditional Arabic" panose="02020603050405020304" pitchFamily="18" charset="-78"/>
              </a:rPr>
              <a:t>Aquinas</a:t>
            </a:r>
            <a:endParaRPr lang="en-US" sz="1600"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251520" y="1600200"/>
            <a:ext cx="8892480" cy="5257800"/>
          </a:xfrm>
        </p:spPr>
        <p:txBody>
          <a:bodyPr>
            <a:normAutofit/>
          </a:bodyPr>
          <a:lstStyle/>
          <a:p>
            <a:pPr marL="0" indent="0">
              <a:buNone/>
            </a:pPr>
            <a:endParaRPr lang="en-US" sz="2400"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2400" dirty="0" smtClean="0">
                <a:solidFill>
                  <a:srgbClr val="002060"/>
                </a:solidFill>
                <a:latin typeface="Traditional Arabic" panose="02020603050405020304" pitchFamily="18" charset="-78"/>
                <a:cs typeface="Traditional Arabic" panose="02020603050405020304" pitchFamily="18" charset="-78"/>
              </a:rPr>
              <a:t>Through our senses, we perceive resemblance, contiguity &amp; cause/effect relationships between things in our 4D physical world</a:t>
            </a:r>
            <a:r>
              <a:rPr lang="en-US" sz="2400" dirty="0">
                <a:solidFill>
                  <a:srgbClr val="002060"/>
                </a:solidFill>
                <a:latin typeface="Traditional Arabic" panose="02020603050405020304" pitchFamily="18" charset="-78"/>
                <a:cs typeface="Traditional Arabic" panose="02020603050405020304" pitchFamily="18" charset="-78"/>
              </a:rPr>
              <a:t>.</a:t>
            </a:r>
            <a:endParaRPr lang="en-US" sz="2400" dirty="0" smtClean="0">
              <a:solidFill>
                <a:srgbClr val="002060"/>
              </a:solidFill>
              <a:latin typeface="Traditional Arabic" panose="02020603050405020304" pitchFamily="18" charset="-78"/>
              <a:cs typeface="Traditional Arabic" panose="02020603050405020304" pitchFamily="18" charset="-78"/>
            </a:endParaRPr>
          </a:p>
          <a:p>
            <a:pPr marL="0" indent="0">
              <a:buNone/>
            </a:pPr>
            <a:endParaRPr lang="en-US" sz="1200"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2400" dirty="0" smtClean="0">
                <a:solidFill>
                  <a:srgbClr val="002060"/>
                </a:solidFill>
                <a:latin typeface="Traditional Arabic" panose="02020603050405020304" pitchFamily="18" charset="-78"/>
                <a:cs typeface="Traditional Arabic" panose="02020603050405020304" pitchFamily="18" charset="-78"/>
              </a:rPr>
              <a:t>Our brains evolved, developing the super fast ‘broadband’ connections required for generalization (connecting our experiences in memory by Resemblance, Contiguity, &amp; Cause/Effect).</a:t>
            </a:r>
          </a:p>
          <a:p>
            <a:pPr marL="0" indent="0">
              <a:buNone/>
            </a:pPr>
            <a:endParaRPr lang="en-US" sz="1200"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2400" dirty="0" smtClean="0">
                <a:solidFill>
                  <a:srgbClr val="002060"/>
                </a:solidFill>
                <a:latin typeface="Traditional Arabic" panose="02020603050405020304" pitchFamily="18" charset="-78"/>
                <a:cs typeface="Traditional Arabic" panose="02020603050405020304" pitchFamily="18" charset="-78"/>
              </a:rPr>
              <a:t>Languages embody these relationships in their sentence structures (syntax). The mechanism of thought (the </a:t>
            </a:r>
            <a:r>
              <a:rPr lang="en-US" sz="2400" b="1" i="1" dirty="0" smtClean="0">
                <a:solidFill>
                  <a:srgbClr val="002060"/>
                </a:solidFill>
                <a:latin typeface="Traditional Arabic" panose="02020603050405020304" pitchFamily="18" charset="-78"/>
                <a:cs typeface="Traditional Arabic" panose="02020603050405020304" pitchFamily="18" charset="-78"/>
              </a:rPr>
              <a:t>synthesis</a:t>
            </a:r>
            <a:r>
              <a:rPr lang="en-US" sz="2400" dirty="0" smtClean="0">
                <a:solidFill>
                  <a:srgbClr val="002060"/>
                </a:solidFill>
                <a:latin typeface="Traditional Arabic" panose="02020603050405020304" pitchFamily="18" charset="-78"/>
                <a:cs typeface="Traditional Arabic" panose="02020603050405020304" pitchFamily="18" charset="-78"/>
              </a:rPr>
              <a:t> &amp; </a:t>
            </a:r>
            <a:r>
              <a:rPr lang="en-US" sz="2400" b="1" i="1" dirty="0" smtClean="0">
                <a:solidFill>
                  <a:srgbClr val="C00000"/>
                </a:solidFill>
                <a:latin typeface="Traditional Arabic" panose="02020603050405020304" pitchFamily="18" charset="-78"/>
                <a:cs typeface="Traditional Arabic" panose="02020603050405020304" pitchFamily="18" charset="-78"/>
              </a:rPr>
              <a:t>analysis</a:t>
            </a:r>
            <a:r>
              <a:rPr lang="en-US" sz="2400" dirty="0" smtClean="0">
                <a:solidFill>
                  <a:srgbClr val="C00000"/>
                </a:solidFill>
                <a:latin typeface="Traditional Arabic" panose="02020603050405020304" pitchFamily="18" charset="-78"/>
                <a:cs typeface="Traditional Arabic" panose="02020603050405020304" pitchFamily="18" charset="-78"/>
              </a:rPr>
              <a:t> </a:t>
            </a:r>
            <a:r>
              <a:rPr lang="en-US" sz="2400" dirty="0" smtClean="0">
                <a:solidFill>
                  <a:srgbClr val="002060"/>
                </a:solidFill>
                <a:latin typeface="Traditional Arabic" panose="02020603050405020304" pitchFamily="18" charset="-78"/>
                <a:cs typeface="Traditional Arabic" panose="02020603050405020304" pitchFamily="18" charset="-78"/>
              </a:rPr>
              <a:t>of </a:t>
            </a:r>
            <a:r>
              <a:rPr lang="en-US" sz="2400" b="1" i="1" dirty="0" smtClean="0">
                <a:solidFill>
                  <a:srgbClr val="C00000"/>
                </a:solidFill>
                <a:latin typeface="Traditional Arabic" panose="02020603050405020304" pitchFamily="18" charset="-78"/>
                <a:cs typeface="Traditional Arabic" panose="02020603050405020304" pitchFamily="18" charset="-78"/>
              </a:rPr>
              <a:t>generalization</a:t>
            </a:r>
            <a:r>
              <a:rPr lang="en-US" sz="2400" dirty="0" smtClean="0">
                <a:solidFill>
                  <a:srgbClr val="002060"/>
                </a:solidFill>
                <a:latin typeface="Traditional Arabic" panose="02020603050405020304" pitchFamily="18" charset="-78"/>
                <a:cs typeface="Traditional Arabic" panose="02020603050405020304" pitchFamily="18" charset="-78"/>
              </a:rPr>
              <a:t>) can help us understand syntax, the structure of language.</a:t>
            </a:r>
            <a:endParaRPr lang="en-US" sz="2400"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65639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u="sng" dirty="0" smtClean="0">
                <a:solidFill>
                  <a:srgbClr val="002060"/>
                </a:solidFill>
                <a:latin typeface="Traditional Arabic" pitchFamily="18" charset="-78"/>
                <a:cs typeface="Traditional Arabic" pitchFamily="18" charset="-78"/>
              </a:rPr>
              <a:t>Wisdom: Knowledge of the </a:t>
            </a:r>
            <a:r>
              <a:rPr lang="en-US" b="1" i="1" u="sng" dirty="0" smtClean="0">
                <a:solidFill>
                  <a:srgbClr val="C00000"/>
                </a:solidFill>
                <a:latin typeface="Traditional Arabic" pitchFamily="18" charset="-78"/>
                <a:cs typeface="Traditional Arabic" pitchFamily="18" charset="-78"/>
              </a:rPr>
              <a:t>Causes</a:t>
            </a:r>
            <a:endParaRPr lang="en-US" b="1" i="1" u="sng"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79512" y="1628800"/>
            <a:ext cx="8964488" cy="5112568"/>
          </a:xfrm>
        </p:spPr>
        <p:txBody>
          <a:bodyPr>
            <a:normAutofit/>
          </a:bodyPr>
          <a:lstStyle/>
          <a:p>
            <a:pPr marL="0" indent="0">
              <a:buNone/>
            </a:pPr>
            <a:endParaRPr lang="en-US" sz="800" dirty="0" smtClean="0">
              <a:solidFill>
                <a:srgbClr val="002060"/>
              </a:solidFill>
              <a:latin typeface="Traditional Arabic" pitchFamily="18" charset="-78"/>
              <a:cs typeface="Traditional Arabic" pitchFamily="18" charset="-78"/>
            </a:endParaRPr>
          </a:p>
          <a:p>
            <a:pPr marL="0" indent="0">
              <a:buNone/>
            </a:pPr>
            <a:r>
              <a:rPr lang="en-US" sz="2800" dirty="0" smtClean="0">
                <a:solidFill>
                  <a:srgbClr val="002060"/>
                </a:solidFill>
                <a:latin typeface="Traditional Arabic" pitchFamily="18" charset="-78"/>
                <a:cs typeface="Traditional Arabic" pitchFamily="18" charset="-78"/>
              </a:rPr>
              <a:t>To </a:t>
            </a:r>
            <a:r>
              <a:rPr lang="en-US" sz="2800" dirty="0">
                <a:solidFill>
                  <a:srgbClr val="002060"/>
                </a:solidFill>
                <a:latin typeface="Traditional Arabic" pitchFamily="18" charset="-78"/>
                <a:cs typeface="Traditional Arabic" pitchFamily="18" charset="-78"/>
              </a:rPr>
              <a:t>make sense of </a:t>
            </a:r>
            <a:r>
              <a:rPr lang="en-US" sz="2800" dirty="0" smtClean="0">
                <a:solidFill>
                  <a:srgbClr val="002060"/>
                </a:solidFill>
                <a:latin typeface="Traditional Arabic" pitchFamily="18" charset="-78"/>
                <a:cs typeface="Traditional Arabic" pitchFamily="18" charset="-78"/>
              </a:rPr>
              <a:t>things we perceive, we ask questions:</a:t>
            </a:r>
            <a:r>
              <a:rPr lang="en-US" dirty="0" smtClean="0">
                <a:solidFill>
                  <a:srgbClr val="002060"/>
                </a:solidFill>
                <a:latin typeface="Traditional Arabic" pitchFamily="18" charset="-78"/>
                <a:cs typeface="Traditional Arabic" pitchFamily="18" charset="-78"/>
              </a:rPr>
              <a:t>  </a:t>
            </a:r>
          </a:p>
          <a:p>
            <a:pPr marL="0" indent="0">
              <a:buNone/>
            </a:pPr>
            <a:endParaRPr lang="en-US" sz="900" dirty="0" smtClean="0">
              <a:solidFill>
                <a:srgbClr val="002060"/>
              </a:solidFill>
              <a:latin typeface="Traditional Arabic" pitchFamily="18" charset="-78"/>
              <a:cs typeface="Traditional Arabic" pitchFamily="18" charset="-78"/>
            </a:endParaRPr>
          </a:p>
          <a:p>
            <a:pPr marL="57150" indent="0" algn="ctr">
              <a:buNone/>
            </a:pPr>
            <a:r>
              <a:rPr lang="en-US" b="1" dirty="0" smtClean="0">
                <a:solidFill>
                  <a:srgbClr val="C00000"/>
                </a:solidFill>
                <a:latin typeface="Traditional Arabic" pitchFamily="18" charset="-78"/>
                <a:cs typeface="Traditional Arabic" pitchFamily="18" charset="-78"/>
              </a:rPr>
              <a:t>Who? What? Which</a:t>
            </a:r>
            <a:r>
              <a:rPr lang="en-US" b="1" dirty="0">
                <a:solidFill>
                  <a:srgbClr val="C00000"/>
                </a:solidFill>
                <a:latin typeface="Traditional Arabic" pitchFamily="18" charset="-78"/>
                <a:cs typeface="Traditional Arabic" pitchFamily="18" charset="-78"/>
              </a:rPr>
              <a:t>? </a:t>
            </a:r>
            <a:r>
              <a:rPr lang="en-US" b="1" dirty="0" smtClean="0">
                <a:solidFill>
                  <a:srgbClr val="C00000"/>
                </a:solidFill>
                <a:latin typeface="Traditional Arabic" pitchFamily="18" charset="-78"/>
                <a:cs typeface="Traditional Arabic" pitchFamily="18" charset="-78"/>
              </a:rPr>
              <a:t>Where</a:t>
            </a:r>
            <a:r>
              <a:rPr lang="en-US" b="1" dirty="0">
                <a:solidFill>
                  <a:srgbClr val="C00000"/>
                </a:solidFill>
                <a:latin typeface="Traditional Arabic" pitchFamily="18" charset="-78"/>
                <a:cs typeface="Traditional Arabic" pitchFamily="18" charset="-78"/>
              </a:rPr>
              <a:t>? When? Why</a:t>
            </a:r>
            <a:r>
              <a:rPr lang="en-US" b="1" dirty="0" smtClean="0">
                <a:solidFill>
                  <a:srgbClr val="C00000"/>
                </a:solidFill>
                <a:latin typeface="Traditional Arabic" pitchFamily="18" charset="-78"/>
                <a:cs typeface="Traditional Arabic" pitchFamily="18" charset="-78"/>
              </a:rPr>
              <a:t>?  </a:t>
            </a:r>
          </a:p>
          <a:p>
            <a:pPr marL="57150" indent="0" algn="ctr">
              <a:buNone/>
            </a:pPr>
            <a:endParaRPr lang="en-US" sz="800" b="1" dirty="0" smtClean="0">
              <a:solidFill>
                <a:srgbClr val="C00000"/>
              </a:solidFill>
              <a:latin typeface="Traditional Arabic" pitchFamily="18" charset="-78"/>
              <a:cs typeface="Traditional Arabic" pitchFamily="18" charset="-78"/>
            </a:endParaRPr>
          </a:p>
          <a:p>
            <a:pPr marL="0" lvl="0" indent="0">
              <a:buNone/>
            </a:pPr>
            <a:r>
              <a:rPr lang="en-US" sz="2800" dirty="0" smtClean="0">
                <a:solidFill>
                  <a:srgbClr val="002060"/>
                </a:solidFill>
                <a:latin typeface="Traditional Arabic" pitchFamily="18" charset="-78"/>
                <a:cs typeface="Traditional Arabic" pitchFamily="18" charset="-78"/>
              </a:rPr>
              <a:t>In sentences, words perform different functions, reflecting these relationships; we call them </a:t>
            </a:r>
            <a:r>
              <a:rPr lang="en-US" sz="2800" b="1" dirty="0" smtClean="0">
                <a:solidFill>
                  <a:srgbClr val="002060"/>
                </a:solidFill>
                <a:latin typeface="Traditional Arabic" pitchFamily="18" charset="-78"/>
                <a:cs typeface="Traditional Arabic" pitchFamily="18" charset="-78"/>
              </a:rPr>
              <a:t>‘</a:t>
            </a:r>
            <a:r>
              <a:rPr lang="en-US" sz="2800" b="1" dirty="0">
                <a:solidFill>
                  <a:srgbClr val="002060"/>
                </a:solidFill>
                <a:latin typeface="Traditional Arabic" pitchFamily="18" charset="-78"/>
                <a:cs typeface="Traditional Arabic" pitchFamily="18" charset="-78"/>
              </a:rPr>
              <a:t>Parts of Speech</a:t>
            </a:r>
            <a:r>
              <a:rPr lang="en-US" sz="2800" b="1" dirty="0" smtClean="0">
                <a:solidFill>
                  <a:srgbClr val="002060"/>
                </a:solidFill>
                <a:latin typeface="Traditional Arabic" pitchFamily="18" charset="-78"/>
                <a:cs typeface="Traditional Arabic" pitchFamily="18" charset="-78"/>
              </a:rPr>
              <a:t>’:</a:t>
            </a:r>
            <a:endParaRPr lang="en-US" sz="800" b="1" dirty="0" smtClean="0">
              <a:solidFill>
                <a:srgbClr val="002060"/>
              </a:solidFill>
              <a:latin typeface="Traditional Arabic" pitchFamily="18" charset="-78"/>
              <a:cs typeface="Traditional Arabic" pitchFamily="18" charset="-78"/>
            </a:endParaRPr>
          </a:p>
          <a:p>
            <a:pPr marL="0" lvl="0" indent="0">
              <a:buNone/>
            </a:pPr>
            <a:endParaRPr lang="en-US" sz="700" b="1" dirty="0">
              <a:solidFill>
                <a:srgbClr val="002060"/>
              </a:solidFill>
              <a:latin typeface="Traditional Arabic" pitchFamily="18" charset="-78"/>
              <a:cs typeface="Traditional Arabic" pitchFamily="18" charset="-78"/>
            </a:endParaRPr>
          </a:p>
          <a:p>
            <a:pPr marL="400050" lvl="1" indent="0">
              <a:buNone/>
            </a:pPr>
            <a:r>
              <a:rPr lang="en-US" sz="2000" b="1" dirty="0">
                <a:solidFill>
                  <a:srgbClr val="002060"/>
                </a:solidFill>
                <a:latin typeface="Traditional Arabic" pitchFamily="18" charset="-78"/>
                <a:cs typeface="Traditional Arabic" pitchFamily="18" charset="-78"/>
              </a:rPr>
              <a:t>Nouns </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Who? What?] </a:t>
            </a:r>
            <a:r>
              <a:rPr lang="en-US" sz="2000" u="sng" dirty="0" smtClean="0">
                <a:solidFill>
                  <a:srgbClr val="002060"/>
                </a:solidFill>
                <a:latin typeface="Traditional Arabic" pitchFamily="18" charset="-78"/>
                <a:cs typeface="Traditional Arabic" pitchFamily="18" charset="-78"/>
              </a:rPr>
              <a:t>associations </a:t>
            </a:r>
            <a:r>
              <a:rPr lang="en-US" sz="2000" u="sng" dirty="0">
                <a:solidFill>
                  <a:srgbClr val="002060"/>
                </a:solidFill>
                <a:latin typeface="Traditional Arabic" pitchFamily="18" charset="-78"/>
                <a:cs typeface="Traditional Arabic" pitchFamily="18" charset="-78"/>
              </a:rPr>
              <a:t>by resemblance, cause/effect &amp; contiguity</a:t>
            </a:r>
          </a:p>
          <a:p>
            <a:pPr marL="400050" lvl="1" indent="0">
              <a:buNone/>
            </a:pPr>
            <a:r>
              <a:rPr lang="en-US" sz="2000" b="1" dirty="0">
                <a:solidFill>
                  <a:srgbClr val="C00000"/>
                </a:solidFill>
                <a:latin typeface="Traditional Arabic" pitchFamily="18" charset="-78"/>
                <a:cs typeface="Traditional Arabic" pitchFamily="18" charset="-78"/>
              </a:rPr>
              <a:t>Adjectives</a:t>
            </a:r>
            <a:r>
              <a:rPr lang="en-US" sz="2000" dirty="0">
                <a:solidFill>
                  <a:srgbClr val="C0000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[Which? Which kind?] </a:t>
            </a:r>
            <a:r>
              <a:rPr lang="en-US" sz="2000" u="sng" dirty="0" smtClean="0">
                <a:solidFill>
                  <a:srgbClr val="002060"/>
                </a:solidFill>
                <a:latin typeface="Traditional Arabic" pitchFamily="18" charset="-78"/>
                <a:cs typeface="Traditional Arabic" pitchFamily="18" charset="-78"/>
              </a:rPr>
              <a:t>association </a:t>
            </a:r>
            <a:r>
              <a:rPr lang="en-US" sz="2000" u="sng" dirty="0">
                <a:solidFill>
                  <a:srgbClr val="002060"/>
                </a:solidFill>
                <a:latin typeface="Traditional Arabic" pitchFamily="18" charset="-78"/>
                <a:cs typeface="Traditional Arabic" pitchFamily="18" charset="-78"/>
              </a:rPr>
              <a:t>by resemblance</a:t>
            </a:r>
          </a:p>
          <a:p>
            <a:pPr marL="400050" lvl="1" indent="0">
              <a:buNone/>
            </a:pPr>
            <a:r>
              <a:rPr lang="en-US" sz="2000" b="1" dirty="0">
                <a:solidFill>
                  <a:srgbClr val="C00000"/>
                </a:solidFill>
                <a:latin typeface="Traditional Arabic" pitchFamily="18" charset="-78"/>
                <a:cs typeface="Traditional Arabic" pitchFamily="18" charset="-78"/>
              </a:rPr>
              <a:t>Adverbs</a:t>
            </a:r>
            <a:r>
              <a:rPr lang="en-US" sz="2000" dirty="0">
                <a:solidFill>
                  <a:srgbClr val="C0000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 </a:t>
            </a:r>
            <a:r>
              <a:rPr lang="en-US" sz="2000" u="sng" dirty="0" smtClean="0">
                <a:solidFill>
                  <a:srgbClr val="002060"/>
                </a:solidFill>
                <a:latin typeface="Traditional Arabic" pitchFamily="18" charset="-78"/>
                <a:cs typeface="Traditional Arabic" pitchFamily="18" charset="-78"/>
              </a:rPr>
              <a:t>associations</a:t>
            </a:r>
            <a:r>
              <a:rPr lang="en-US" sz="2000" dirty="0" smtClean="0">
                <a:solidFill>
                  <a:srgbClr val="00206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either by </a:t>
            </a:r>
            <a:r>
              <a:rPr lang="en-US" sz="2000" u="sng" dirty="0" smtClean="0">
                <a:solidFill>
                  <a:srgbClr val="002060"/>
                </a:solidFill>
                <a:latin typeface="Traditional Arabic" pitchFamily="18" charset="-78"/>
                <a:cs typeface="Traditional Arabic" pitchFamily="18" charset="-78"/>
              </a:rPr>
              <a:t>resemblance</a:t>
            </a:r>
            <a:r>
              <a:rPr lang="en-US" sz="2000" dirty="0" smtClean="0">
                <a:solidFill>
                  <a:srgbClr val="002060"/>
                </a:solidFill>
                <a:latin typeface="Traditional Arabic" pitchFamily="18" charset="-78"/>
                <a:cs typeface="Traditional Arabic" pitchFamily="18" charset="-78"/>
              </a:rPr>
              <a:t> [How?], </a:t>
            </a:r>
          </a:p>
          <a:p>
            <a:pPr marL="400050" lvl="1" indent="0">
              <a:buNone/>
            </a:pP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		by </a:t>
            </a:r>
            <a:r>
              <a:rPr lang="en-US" sz="2000" u="sng" dirty="0">
                <a:solidFill>
                  <a:srgbClr val="002060"/>
                </a:solidFill>
                <a:latin typeface="Traditional Arabic" pitchFamily="18" charset="-78"/>
                <a:cs typeface="Traditional Arabic" pitchFamily="18" charset="-78"/>
              </a:rPr>
              <a:t>contiguity in </a:t>
            </a:r>
            <a:r>
              <a:rPr lang="en-US" sz="2000" u="sng" dirty="0" smtClean="0">
                <a:solidFill>
                  <a:srgbClr val="002060"/>
                </a:solidFill>
                <a:latin typeface="Traditional Arabic" pitchFamily="18" charset="-78"/>
                <a:cs typeface="Traditional Arabic" pitchFamily="18" charset="-78"/>
              </a:rPr>
              <a:t>space/time </a:t>
            </a:r>
            <a:r>
              <a:rPr lang="en-US" sz="2000" dirty="0" smtClean="0">
                <a:solidFill>
                  <a:srgbClr val="002060"/>
                </a:solidFill>
                <a:latin typeface="Traditional Arabic" pitchFamily="18" charset="-78"/>
                <a:cs typeface="Traditional Arabic" pitchFamily="18" charset="-78"/>
              </a:rPr>
              <a:t>[Where? When?], </a:t>
            </a:r>
            <a:r>
              <a:rPr lang="en-US" sz="2000" dirty="0">
                <a:solidFill>
                  <a:srgbClr val="002060"/>
                </a:solidFill>
                <a:latin typeface="Traditional Arabic" pitchFamily="18" charset="-78"/>
                <a:cs typeface="Traditional Arabic" pitchFamily="18" charset="-78"/>
              </a:rPr>
              <a:t>or </a:t>
            </a:r>
            <a:endParaRPr lang="en-US" sz="2000" dirty="0" smtClean="0">
              <a:solidFill>
                <a:srgbClr val="002060"/>
              </a:solidFill>
              <a:latin typeface="Traditional Arabic" pitchFamily="18" charset="-78"/>
              <a:cs typeface="Traditional Arabic" pitchFamily="18" charset="-78"/>
            </a:endParaRPr>
          </a:p>
          <a:p>
            <a:pPr marL="400050" lvl="1" indent="0">
              <a:buNone/>
            </a:pP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		by </a:t>
            </a:r>
            <a:r>
              <a:rPr lang="en-US" sz="2000" u="sng" dirty="0">
                <a:solidFill>
                  <a:srgbClr val="002060"/>
                </a:solidFill>
                <a:latin typeface="Traditional Arabic" pitchFamily="18" charset="-78"/>
                <a:cs typeface="Traditional Arabic" pitchFamily="18" charset="-78"/>
              </a:rPr>
              <a:t>cause/effect</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[Why? With what consequence?, etc.]</a:t>
            </a:r>
            <a:endParaRPr lang="en-US" sz="2000" dirty="0">
              <a:solidFill>
                <a:srgbClr val="002060"/>
              </a:solidFill>
              <a:latin typeface="Traditional Arabic" pitchFamily="18" charset="-78"/>
              <a:cs typeface="Traditional Arabic" pitchFamily="18" charset="-78"/>
            </a:endParaRPr>
          </a:p>
          <a:p>
            <a:pPr marL="57150" indent="0">
              <a:buNone/>
            </a:pPr>
            <a:endParaRPr lang="en-US" sz="2400" b="1" dirty="0" smtClean="0">
              <a:solidFill>
                <a:srgbClr val="C000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27214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06" y="341784"/>
            <a:ext cx="9144000" cy="1143000"/>
          </a:xfrm>
        </p:spPr>
        <p:txBody>
          <a:bodyPr>
            <a:noAutofit/>
          </a:bodyPr>
          <a:lstStyle/>
          <a:p>
            <a:r>
              <a:rPr lang="en-US" sz="3200" dirty="0" smtClean="0">
                <a:latin typeface="Traditional Arabic" panose="02020603050405020304" pitchFamily="18" charset="-78"/>
                <a:cs typeface="Traditional Arabic" panose="02020603050405020304" pitchFamily="18" charset="-78"/>
              </a:rPr>
              <a:t>These ‘</a:t>
            </a:r>
            <a:r>
              <a:rPr lang="en-US" sz="3200" dirty="0">
                <a:latin typeface="Traditional Arabic" panose="02020603050405020304" pitchFamily="18" charset="-78"/>
                <a:cs typeface="Traditional Arabic" panose="02020603050405020304" pitchFamily="18" charset="-78"/>
              </a:rPr>
              <a:t>sinews’ of </a:t>
            </a:r>
            <a:r>
              <a:rPr lang="en-US" sz="3200" dirty="0" smtClean="0">
                <a:latin typeface="Traditional Arabic" panose="02020603050405020304" pitchFamily="18" charset="-78"/>
                <a:cs typeface="Traditional Arabic" panose="02020603050405020304" pitchFamily="18" charset="-78"/>
              </a:rPr>
              <a:t>generalization hold together the ‘images’/</a:t>
            </a:r>
            <a:r>
              <a:rPr lang="en-US" sz="3200" dirty="0" smtClean="0">
                <a:solidFill>
                  <a:srgbClr val="C00000"/>
                </a:solidFill>
                <a:latin typeface="Traditional Arabic" panose="02020603050405020304" pitchFamily="18" charset="-78"/>
                <a:cs typeface="Traditional Arabic" panose="02020603050405020304" pitchFamily="18" charset="-78"/>
              </a:rPr>
              <a:t>meanings</a:t>
            </a:r>
            <a:r>
              <a:rPr lang="en-US" sz="3200" dirty="0" smtClean="0">
                <a:latin typeface="Traditional Arabic" panose="02020603050405020304" pitchFamily="18" charset="-78"/>
                <a:cs typeface="Traditional Arabic" panose="02020603050405020304" pitchFamily="18" charset="-78"/>
              </a:rPr>
              <a:t> we see with our Mind’s Eye; </a:t>
            </a:r>
            <a:br>
              <a:rPr lang="en-US" sz="3200" dirty="0" smtClean="0">
                <a:latin typeface="Traditional Arabic" panose="02020603050405020304" pitchFamily="18" charset="-78"/>
                <a:cs typeface="Traditional Arabic" panose="02020603050405020304" pitchFamily="18" charset="-78"/>
              </a:rPr>
            </a:br>
            <a:r>
              <a:rPr lang="en-US" sz="3200" dirty="0" smtClean="0">
                <a:latin typeface="Traditional Arabic" panose="02020603050405020304" pitchFamily="18" charset="-78"/>
                <a:cs typeface="Traditional Arabic" panose="02020603050405020304" pitchFamily="18" charset="-78"/>
              </a:rPr>
              <a:t>NO ‘SINEWS,’</a:t>
            </a:r>
            <a:r>
              <a:rPr lang="en-US" sz="3200" dirty="0" smtClean="0">
                <a:solidFill>
                  <a:srgbClr val="C00000"/>
                </a:solidFill>
                <a:latin typeface="Traditional Arabic" panose="02020603050405020304" pitchFamily="18" charset="-78"/>
                <a:cs typeface="Traditional Arabic" panose="02020603050405020304" pitchFamily="18" charset="-78"/>
              </a:rPr>
              <a:t> </a:t>
            </a:r>
            <a:r>
              <a:rPr lang="en-US" sz="3200" b="1" dirty="0" smtClean="0">
                <a:solidFill>
                  <a:srgbClr val="C00000"/>
                </a:solidFill>
                <a:latin typeface="Traditional Arabic" panose="02020603050405020304" pitchFamily="18" charset="-78"/>
                <a:cs typeface="Traditional Arabic" panose="02020603050405020304" pitchFamily="18" charset="-78"/>
              </a:rPr>
              <a:t>NO MEANING:</a:t>
            </a:r>
            <a:endParaRPr lang="en-US" sz="3200" b="1" dirty="0">
              <a:solidFill>
                <a:srgbClr val="C00000"/>
              </a:solidFill>
              <a:latin typeface="Traditional Arabic" panose="02020603050405020304" pitchFamily="18" charset="-78"/>
              <a:cs typeface="Traditional Arabic" panose="02020603050405020304" pitchFamily="18"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44000" cy="5406008"/>
          </a:xfrm>
          <a:prstGeom prst="rect">
            <a:avLst/>
          </a:prstGeom>
          <a:ln>
            <a:noFill/>
          </a:ln>
          <a:effectLst>
            <a:softEdge rad="112500"/>
          </a:effectLst>
        </p:spPr>
      </p:pic>
    </p:spTree>
    <p:extLst>
      <p:ext uri="{BB962C8B-B14F-4D97-AF65-F5344CB8AC3E}">
        <p14:creationId xmlns:p14="http://schemas.microsoft.com/office/powerpoint/2010/main" val="58915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r>
              <a:rPr lang="en-US" b="1" dirty="0" smtClean="0">
                <a:solidFill>
                  <a:srgbClr val="A5B5C3"/>
                </a:solidFill>
                <a:latin typeface="Traditional Arabic" panose="02020603050405020304" pitchFamily="18" charset="-78"/>
                <a:cs typeface="Traditional Arabic" panose="02020603050405020304" pitchFamily="18" charset="-78"/>
              </a:rPr>
              <a:t>Teaching </a:t>
            </a:r>
            <a:r>
              <a:rPr lang="en-US" b="1" u="sng" dirty="0" smtClean="0">
                <a:solidFill>
                  <a:srgbClr val="A5B5C3"/>
                </a:solidFill>
                <a:latin typeface="Traditional Arabic" panose="02020603050405020304" pitchFamily="18" charset="-78"/>
                <a:cs typeface="Traditional Arabic" panose="02020603050405020304" pitchFamily="18" charset="-78"/>
              </a:rPr>
              <a:t>Language</a:t>
            </a:r>
            <a:endParaRPr lang="en-US" b="1" dirty="0">
              <a:solidFill>
                <a:srgbClr val="A5B5C3"/>
              </a:solidFill>
              <a:latin typeface="Traditional Arabic" panose="02020603050405020304" pitchFamily="18" charset="-78"/>
              <a:cs typeface="Traditional Arabic" panose="02020603050405020304" pitchFamily="18" charset="-7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764703"/>
            <a:ext cx="8640959" cy="6095427"/>
          </a:xfrm>
        </p:spPr>
      </p:pic>
    </p:spTree>
    <p:extLst>
      <p:ext uri="{BB962C8B-B14F-4D97-AF65-F5344CB8AC3E}">
        <p14:creationId xmlns:p14="http://schemas.microsoft.com/office/powerpoint/2010/main" val="3868403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34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714202"/>
          </a:xfrm>
        </p:spPr>
        <p:txBody>
          <a:bodyPr>
            <a:normAutofit fontScale="90000"/>
          </a:bodyPr>
          <a:lstStyle/>
          <a:p>
            <a:pPr algn="r"/>
            <a:r>
              <a:rPr lang="en-US" sz="3100" b="1" dirty="0" smtClean="0"/>
              <a:t/>
            </a:r>
            <a:br>
              <a:rPr lang="en-US" sz="3100" b="1" dirty="0" smtClean="0"/>
            </a:br>
            <a:r>
              <a:rPr lang="en-US" sz="2700" b="1" i="1" dirty="0" smtClean="0">
                <a:solidFill>
                  <a:srgbClr val="002060"/>
                </a:solidFill>
                <a:latin typeface="Traditional Arabic" panose="02020603050405020304" pitchFamily="18" charset="-78"/>
                <a:cs typeface="Traditional Arabic" panose="02020603050405020304" pitchFamily="18" charset="-78"/>
              </a:rPr>
              <a:t>If </a:t>
            </a:r>
            <a:r>
              <a:rPr lang="en-US" sz="2700" b="1" i="1" dirty="0">
                <a:solidFill>
                  <a:srgbClr val="002060"/>
                </a:solidFill>
                <a:latin typeface="Traditional Arabic" panose="02020603050405020304" pitchFamily="18" charset="-78"/>
                <a:cs typeface="Traditional Arabic" panose="02020603050405020304" pitchFamily="18" charset="-78"/>
              </a:rPr>
              <a:t>languages had a mechanism which were entirely </a:t>
            </a:r>
            <a:r>
              <a:rPr lang="en-US" sz="2700" b="1" i="1" dirty="0">
                <a:solidFill>
                  <a:srgbClr val="C00000"/>
                </a:solidFill>
                <a:latin typeface="Traditional Arabic" panose="02020603050405020304" pitchFamily="18" charset="-78"/>
                <a:cs typeface="Traditional Arabic" panose="02020603050405020304" pitchFamily="18" charset="-78"/>
              </a:rPr>
              <a:t>rational</a:t>
            </a:r>
            <a:r>
              <a:rPr lang="en-US" sz="2700" b="1" i="1" dirty="0">
                <a:solidFill>
                  <a:srgbClr val="002060"/>
                </a:solidFill>
                <a:latin typeface="Traditional Arabic" panose="02020603050405020304" pitchFamily="18" charset="-78"/>
                <a:cs typeface="Traditional Arabic" panose="02020603050405020304" pitchFamily="18" charset="-78"/>
              </a:rPr>
              <a:t>, that mechanism could be studied in its own right. </a:t>
            </a:r>
            <a:br>
              <a:rPr lang="en-US" sz="2700" b="1" i="1" dirty="0">
                <a:solidFill>
                  <a:srgbClr val="002060"/>
                </a:solidFill>
                <a:latin typeface="Traditional Arabic" panose="02020603050405020304" pitchFamily="18" charset="-78"/>
                <a:cs typeface="Traditional Arabic" panose="02020603050405020304" pitchFamily="18" charset="-78"/>
              </a:rPr>
            </a:br>
            <a:r>
              <a:rPr lang="en-US" sz="2000" b="1" dirty="0" smtClean="0">
                <a:solidFill>
                  <a:srgbClr val="002060"/>
                </a:solidFill>
                <a:latin typeface="Traditional Arabic" panose="02020603050405020304" pitchFamily="18" charset="-78"/>
                <a:cs typeface="Traditional Arabic" panose="02020603050405020304" pitchFamily="18" charset="-78"/>
              </a:rPr>
              <a:t>Saussure</a:t>
            </a:r>
            <a:endParaRPr lang="en-US" sz="2000" b="1"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07504" y="2060848"/>
            <a:ext cx="8928992" cy="4608512"/>
          </a:xfrm>
        </p:spPr>
        <p:txBody>
          <a:bodyPr>
            <a:normAutofit/>
          </a:bodyPr>
          <a:lstStyle/>
          <a:p>
            <a:pPr marL="457200" lvl="0" indent="0" algn="r">
              <a:spcBef>
                <a:spcPts val="0"/>
              </a:spcBef>
              <a:buNone/>
            </a:pPr>
            <a:r>
              <a:rPr lang="en-US" sz="2400" b="1" dirty="0" smtClean="0">
                <a:solidFill>
                  <a:srgbClr val="002060"/>
                </a:solidFill>
                <a:latin typeface="Traditional Arabic" panose="02020603050405020304" pitchFamily="18" charset="-78"/>
                <a:ea typeface="MS Mincho"/>
                <a:cs typeface="Traditional Arabic" panose="02020603050405020304" pitchFamily="18" charset="-78"/>
              </a:rPr>
              <a:t>‘</a:t>
            </a:r>
            <a:r>
              <a:rPr lang="en-US" sz="2400" dirty="0">
                <a:solidFill>
                  <a:srgbClr val="002060"/>
                </a:solidFill>
                <a:latin typeface="Traditional Arabic" panose="02020603050405020304" pitchFamily="18" charset="-78"/>
                <a:ea typeface="MS Mincho"/>
                <a:cs typeface="Traditional Arabic" panose="02020603050405020304" pitchFamily="18" charset="-78"/>
              </a:rPr>
              <a:t>It seems that many apparently arbitrary aspects of language can be explained by relatively natural cognitive constraints – and hence that language may be rather less arbitrary than at first supposed’ </a:t>
            </a:r>
            <a:r>
              <a:rPr lang="en-US" sz="2400" dirty="0" smtClean="0">
                <a:solidFill>
                  <a:srgbClr val="002060"/>
                </a:solidFill>
                <a:latin typeface="Traditional Arabic" panose="02020603050405020304" pitchFamily="18" charset="-78"/>
                <a:ea typeface="MS Mincho"/>
                <a:cs typeface="Traditional Arabic" panose="02020603050405020304" pitchFamily="18" charset="-78"/>
              </a:rPr>
              <a:t>Christiansen/</a:t>
            </a:r>
            <a:r>
              <a:rPr lang="en-US" sz="2400" dirty="0" err="1" smtClean="0">
                <a:solidFill>
                  <a:srgbClr val="002060"/>
                </a:solidFill>
                <a:latin typeface="Traditional Arabic" panose="02020603050405020304" pitchFamily="18" charset="-78"/>
                <a:ea typeface="MS Mincho"/>
                <a:cs typeface="Traditional Arabic" panose="02020603050405020304" pitchFamily="18" charset="-78"/>
              </a:rPr>
              <a:t>Chater</a:t>
            </a:r>
            <a:r>
              <a:rPr lang="en-US" sz="2400" dirty="0">
                <a:solidFill>
                  <a:srgbClr val="002060"/>
                </a:solidFill>
                <a:latin typeface="Traditional Arabic" panose="02020603050405020304" pitchFamily="18" charset="-78"/>
                <a:ea typeface="MS Mincho"/>
                <a:cs typeface="Traditional Arabic" panose="02020603050405020304" pitchFamily="18" charset="-78"/>
              </a:rPr>
              <a:t>: </a:t>
            </a:r>
            <a:r>
              <a:rPr lang="en-US" sz="2400" dirty="0" smtClean="0">
                <a:solidFill>
                  <a:srgbClr val="002060"/>
                </a:solidFill>
                <a:latin typeface="Traditional Arabic" panose="02020603050405020304" pitchFamily="18" charset="-78"/>
                <a:ea typeface="MS Mincho"/>
                <a:cs typeface="Traditional Arabic" panose="02020603050405020304" pitchFamily="18" charset="-78"/>
              </a:rPr>
              <a:t>2007</a:t>
            </a:r>
            <a:endParaRPr lang="en-US" sz="800" dirty="0" smtClean="0">
              <a:solidFill>
                <a:srgbClr val="002060"/>
              </a:solidFill>
              <a:latin typeface="Traditional Arabic" panose="02020603050405020304" pitchFamily="18" charset="-78"/>
              <a:ea typeface="MS Mincho"/>
              <a:cs typeface="Traditional Arabic" panose="02020603050405020304" pitchFamily="18" charset="-78"/>
            </a:endParaRPr>
          </a:p>
          <a:p>
            <a:pPr marL="457200" lvl="0" indent="0">
              <a:spcBef>
                <a:spcPts val="0"/>
              </a:spcBef>
              <a:buNone/>
            </a:pPr>
            <a:endParaRPr lang="en-US" sz="800" dirty="0" smtClean="0">
              <a:solidFill>
                <a:srgbClr val="002060"/>
              </a:solidFill>
              <a:latin typeface="Traditional Arabic" panose="02020603050405020304" pitchFamily="18" charset="-78"/>
              <a:ea typeface="MS Mincho"/>
              <a:cs typeface="Traditional Arabic" panose="02020603050405020304" pitchFamily="18" charset="-78"/>
            </a:endParaRPr>
          </a:p>
          <a:p>
            <a:pPr marL="457200" lvl="0" indent="0">
              <a:spcBef>
                <a:spcPts val="0"/>
              </a:spcBef>
              <a:buNone/>
            </a:pPr>
            <a:endParaRPr lang="en-US" sz="800" dirty="0">
              <a:solidFill>
                <a:srgbClr val="002060"/>
              </a:solidFill>
              <a:latin typeface="Traditional Arabic" panose="02020603050405020304" pitchFamily="18" charset="-78"/>
              <a:ea typeface="MS Mincho"/>
              <a:cs typeface="Traditional Arabic" panose="02020603050405020304" pitchFamily="18" charset="-78"/>
            </a:endParaRPr>
          </a:p>
          <a:p>
            <a:pPr marL="457200" lvl="0" indent="0">
              <a:spcBef>
                <a:spcPts val="0"/>
              </a:spcBef>
              <a:buNone/>
            </a:pPr>
            <a:endParaRPr lang="en-US" sz="800" dirty="0" smtClean="0">
              <a:solidFill>
                <a:srgbClr val="002060"/>
              </a:solidFill>
              <a:latin typeface="Traditional Arabic" panose="02020603050405020304" pitchFamily="18" charset="-78"/>
              <a:ea typeface="MS Mincho"/>
              <a:cs typeface="Traditional Arabic" panose="02020603050405020304" pitchFamily="18" charset="-78"/>
            </a:endParaRPr>
          </a:p>
          <a:p>
            <a:pPr marL="457200" lvl="0" indent="0">
              <a:spcBef>
                <a:spcPts val="0"/>
              </a:spcBef>
              <a:buNone/>
            </a:pPr>
            <a:endParaRPr lang="en-US" sz="800" dirty="0">
              <a:solidFill>
                <a:srgbClr val="002060"/>
              </a:solidFill>
              <a:latin typeface="Traditional Arabic" panose="02020603050405020304" pitchFamily="18" charset="-78"/>
              <a:ea typeface="MS Mincho"/>
              <a:cs typeface="Traditional Arabic" panose="02020603050405020304" pitchFamily="18" charset="-78"/>
            </a:endParaRPr>
          </a:p>
          <a:p>
            <a:pPr marL="0" lvl="0" indent="0">
              <a:buNone/>
            </a:pPr>
            <a:r>
              <a:rPr lang="en-US" sz="2800" b="1" dirty="0" smtClean="0">
                <a:solidFill>
                  <a:srgbClr val="002060"/>
                </a:solidFill>
                <a:latin typeface="Traditional Arabic" panose="02020603050405020304" pitchFamily="18" charset="-78"/>
                <a:ea typeface="MS Mincho"/>
                <a:cs typeface="Traditional Arabic" panose="02020603050405020304" pitchFamily="18" charset="-78"/>
              </a:rPr>
              <a:t>Human </a:t>
            </a:r>
            <a:r>
              <a:rPr lang="en-US" sz="2800" b="1" dirty="0">
                <a:solidFill>
                  <a:srgbClr val="002060"/>
                </a:solidFill>
                <a:latin typeface="Traditional Arabic" panose="02020603050405020304" pitchFamily="18" charset="-78"/>
                <a:ea typeface="MS Mincho"/>
                <a:cs typeface="Traditional Arabic" panose="02020603050405020304" pitchFamily="18" charset="-78"/>
              </a:rPr>
              <a:t>Logic </a:t>
            </a:r>
            <a:r>
              <a:rPr lang="en-US" sz="2800" b="1" dirty="0" smtClean="0">
                <a:solidFill>
                  <a:srgbClr val="002060"/>
                </a:solidFill>
                <a:latin typeface="Traditional Arabic" panose="02020603050405020304" pitchFamily="18" charset="-78"/>
                <a:ea typeface="MS Mincho"/>
                <a:cs typeface="Traditional Arabic" panose="02020603050405020304" pitchFamily="18" charset="-78"/>
              </a:rPr>
              <a:t>limits  </a:t>
            </a:r>
            <a:r>
              <a:rPr lang="en-US" sz="2800" b="1" dirty="0">
                <a:solidFill>
                  <a:srgbClr val="002060"/>
                </a:solidFill>
                <a:latin typeface="Traditional Arabic" panose="02020603050405020304" pitchFamily="18" charset="-78"/>
                <a:ea typeface="MS Mincho"/>
                <a:cs typeface="Traditional Arabic" panose="02020603050405020304" pitchFamily="18" charset="-78"/>
              </a:rPr>
              <a:t>the </a:t>
            </a:r>
            <a:r>
              <a:rPr lang="en-US" sz="2800" b="1" dirty="0" smtClean="0">
                <a:solidFill>
                  <a:srgbClr val="002060"/>
                </a:solidFill>
                <a:latin typeface="Traditional Arabic" panose="02020603050405020304" pitchFamily="18" charset="-78"/>
                <a:ea typeface="MS Mincho"/>
                <a:cs typeface="Traditional Arabic" panose="02020603050405020304" pitchFamily="18" charset="-78"/>
              </a:rPr>
              <a:t>arbitrariness of Language</a:t>
            </a:r>
            <a:r>
              <a:rPr lang="en-US" sz="2800" dirty="0" smtClean="0">
                <a:solidFill>
                  <a:srgbClr val="002060"/>
                </a:solidFill>
                <a:latin typeface="Traditional Arabic" panose="02020603050405020304" pitchFamily="18" charset="-78"/>
                <a:ea typeface="MS Mincho"/>
                <a:cs typeface="Traditional Arabic" panose="02020603050405020304" pitchFamily="18" charset="-78"/>
              </a:rPr>
              <a:t> -each </a:t>
            </a:r>
            <a:r>
              <a:rPr lang="en-US" sz="2800" dirty="0">
                <a:solidFill>
                  <a:srgbClr val="002060"/>
                </a:solidFill>
                <a:latin typeface="Traditional Arabic" panose="02020603050405020304" pitchFamily="18" charset="-78"/>
                <a:ea typeface="MS Mincho"/>
                <a:cs typeface="Traditional Arabic" panose="02020603050405020304" pitchFamily="18" charset="-78"/>
              </a:rPr>
              <a:t>grammar sets its own paradigms of forms </a:t>
            </a:r>
            <a:r>
              <a:rPr lang="en-US" sz="2800" dirty="0" smtClean="0">
                <a:solidFill>
                  <a:srgbClr val="002060"/>
                </a:solidFill>
                <a:latin typeface="Traditional Arabic" panose="02020603050405020304" pitchFamily="18" charset="-78"/>
                <a:ea typeface="MS Mincho"/>
                <a:cs typeface="Traditional Arabic" panose="02020603050405020304" pitchFamily="18" charset="-78"/>
              </a:rPr>
              <a:t>(</a:t>
            </a:r>
            <a:r>
              <a:rPr lang="en-US" sz="2800" dirty="0">
                <a:solidFill>
                  <a:srgbClr val="002060"/>
                </a:solidFill>
                <a:latin typeface="Traditional Arabic" panose="02020603050405020304" pitchFamily="18" charset="-78"/>
                <a:ea typeface="MS Mincho"/>
                <a:cs typeface="Traditional Arabic" panose="02020603050405020304" pitchFamily="18" charset="-78"/>
              </a:rPr>
              <a:t>word order, </a:t>
            </a:r>
            <a:r>
              <a:rPr lang="en-US" sz="2800" dirty="0" smtClean="0">
                <a:solidFill>
                  <a:srgbClr val="002060"/>
                </a:solidFill>
                <a:latin typeface="Traditional Arabic" panose="02020603050405020304" pitchFamily="18" charset="-78"/>
                <a:ea typeface="MS Mincho"/>
                <a:cs typeface="Traditional Arabic" panose="02020603050405020304" pitchFamily="18" charset="-78"/>
              </a:rPr>
              <a:t>verb </a:t>
            </a:r>
            <a:r>
              <a:rPr lang="en-US" sz="2800" dirty="0">
                <a:solidFill>
                  <a:srgbClr val="002060"/>
                </a:solidFill>
                <a:latin typeface="Traditional Arabic" panose="02020603050405020304" pitchFamily="18" charset="-78"/>
                <a:ea typeface="MS Mincho"/>
                <a:cs typeface="Traditional Arabic" panose="02020603050405020304" pitchFamily="18" charset="-78"/>
              </a:rPr>
              <a:t>aspect/conjugation, declensions of the noun, </a:t>
            </a:r>
            <a:r>
              <a:rPr lang="en-US" sz="2800" dirty="0" smtClean="0">
                <a:solidFill>
                  <a:srgbClr val="002060"/>
                </a:solidFill>
                <a:latin typeface="Traditional Arabic" panose="02020603050405020304" pitchFamily="18" charset="-78"/>
                <a:ea typeface="MS Mincho"/>
                <a:cs typeface="Traditional Arabic" panose="02020603050405020304" pitchFamily="18" charset="-78"/>
              </a:rPr>
              <a:t>etc.), but </a:t>
            </a:r>
          </a:p>
          <a:p>
            <a:pPr marL="0" lvl="0" indent="0">
              <a:buNone/>
            </a:pPr>
            <a:r>
              <a:rPr lang="en-US" sz="2800" b="1" dirty="0" smtClean="0">
                <a:solidFill>
                  <a:srgbClr val="C00000"/>
                </a:solidFill>
                <a:latin typeface="Traditional Arabic" panose="02020603050405020304" pitchFamily="18" charset="-78"/>
                <a:ea typeface="MS Mincho"/>
                <a:cs typeface="Traditional Arabic" panose="02020603050405020304" pitchFamily="18" charset="-78"/>
              </a:rPr>
              <a:t>G-</a:t>
            </a:r>
            <a:r>
              <a:rPr lang="en-US" sz="2800" b="1" dirty="0" err="1" smtClean="0">
                <a:solidFill>
                  <a:srgbClr val="C00000"/>
                </a:solidFill>
                <a:latin typeface="Traditional Arabic" panose="02020603050405020304" pitchFamily="18" charset="-78"/>
                <a:ea typeface="MS Mincho"/>
                <a:cs typeface="Traditional Arabic" panose="02020603050405020304" pitchFamily="18" charset="-78"/>
              </a:rPr>
              <a:t>nalysis</a:t>
            </a:r>
            <a:r>
              <a:rPr lang="en-US" sz="2800" b="1" dirty="0" smtClean="0">
                <a:solidFill>
                  <a:srgbClr val="002060"/>
                </a:solidFill>
                <a:latin typeface="Traditional Arabic" panose="02020603050405020304" pitchFamily="18" charset="-78"/>
                <a:ea typeface="MS Mincho"/>
                <a:cs typeface="Traditional Arabic" panose="02020603050405020304" pitchFamily="18" charset="-78"/>
              </a:rPr>
              <a:t> </a:t>
            </a:r>
            <a:r>
              <a:rPr lang="en-US" sz="2800" b="1" dirty="0">
                <a:solidFill>
                  <a:srgbClr val="002060"/>
                </a:solidFill>
                <a:latin typeface="Traditional Arabic" panose="02020603050405020304" pitchFamily="18" charset="-78"/>
                <a:ea typeface="MS Mincho"/>
                <a:cs typeface="Traditional Arabic" panose="02020603050405020304" pitchFamily="18" charset="-78"/>
              </a:rPr>
              <a:t>uses </a:t>
            </a:r>
            <a:r>
              <a:rPr lang="en-US" sz="2800" b="1" dirty="0" smtClean="0">
                <a:solidFill>
                  <a:srgbClr val="002060"/>
                </a:solidFill>
                <a:latin typeface="Traditional Arabic" panose="02020603050405020304" pitchFamily="18" charset="-78"/>
                <a:ea typeface="MS Mincho"/>
                <a:cs typeface="Traditional Arabic" panose="02020603050405020304" pitchFamily="18" charset="-78"/>
              </a:rPr>
              <a:t>the universal principles of human understanding to make sense of sentence structure.</a:t>
            </a:r>
            <a:endParaRPr lang="en-US" sz="2800" dirty="0">
              <a:solidFill>
                <a:srgbClr val="002060"/>
              </a:solidFill>
              <a:latin typeface="Traditional Arabic" panose="02020603050405020304" pitchFamily="18" charset="-78"/>
              <a:ea typeface="MS Mincho"/>
              <a:cs typeface="Traditional Arabic" panose="02020603050405020304" pitchFamily="18" charset="-78"/>
            </a:endParaRPr>
          </a:p>
          <a:p>
            <a:pPr marL="0" indent="0">
              <a:buNone/>
            </a:pPr>
            <a:endParaRPr lang="en-US" sz="2800" b="1" dirty="0" smtClean="0"/>
          </a:p>
        </p:txBody>
      </p:sp>
    </p:spTree>
    <p:extLst>
      <p:ext uri="{BB962C8B-B14F-4D97-AF65-F5344CB8AC3E}">
        <p14:creationId xmlns:p14="http://schemas.microsoft.com/office/powerpoint/2010/main" val="412036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9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516" y="0"/>
            <a:ext cx="8784976" cy="836712"/>
          </a:xfrm>
        </p:spPr>
        <p:txBody>
          <a:bodyPr>
            <a:noAutofit/>
          </a:bodyPr>
          <a:lstStyle/>
          <a:p>
            <a:pPr algn="r"/>
            <a:r>
              <a:rPr lang="en-US" sz="800" b="1" i="1" dirty="0" smtClean="0">
                <a:solidFill>
                  <a:srgbClr val="002060"/>
                </a:solidFill>
              </a:rPr>
              <a:t> </a:t>
            </a:r>
            <a:br>
              <a:rPr lang="en-US" sz="800" b="1" i="1" dirty="0" smtClean="0">
                <a:solidFill>
                  <a:srgbClr val="002060"/>
                </a:solidFill>
              </a:rPr>
            </a:br>
            <a:r>
              <a:rPr lang="en-US" sz="800" b="1" i="1" dirty="0">
                <a:solidFill>
                  <a:srgbClr val="002060"/>
                </a:solidFill>
              </a:rPr>
              <a:t/>
            </a:r>
            <a:br>
              <a:rPr lang="en-US" sz="800" b="1" i="1" dirty="0">
                <a:solidFill>
                  <a:srgbClr val="002060"/>
                </a:solidFill>
              </a:rPr>
            </a:br>
            <a:r>
              <a:rPr lang="en-US" sz="800" b="1" i="1" dirty="0" smtClean="0">
                <a:solidFill>
                  <a:srgbClr val="002060"/>
                </a:solidFill>
              </a:rPr>
              <a:t/>
            </a:r>
            <a:br>
              <a:rPr lang="en-US" sz="800" b="1" i="1" dirty="0" smtClean="0">
                <a:solidFill>
                  <a:srgbClr val="002060"/>
                </a:solidFill>
              </a:rPr>
            </a:br>
            <a:r>
              <a:rPr lang="en-US" sz="800" b="1" i="1" dirty="0">
                <a:solidFill>
                  <a:srgbClr val="002060"/>
                </a:solidFill>
              </a:rPr>
              <a:t/>
            </a:r>
            <a:br>
              <a:rPr lang="en-US" sz="800" b="1" i="1" dirty="0">
                <a:solidFill>
                  <a:srgbClr val="002060"/>
                </a:solidFill>
              </a:rPr>
            </a:br>
            <a:r>
              <a:rPr lang="en-US" sz="800" b="1" i="1" dirty="0" smtClean="0">
                <a:solidFill>
                  <a:srgbClr val="002060"/>
                </a:solidFill>
              </a:rPr>
              <a:t/>
            </a:r>
            <a:br>
              <a:rPr lang="en-US" sz="800" b="1" i="1" dirty="0" smtClean="0">
                <a:solidFill>
                  <a:srgbClr val="002060"/>
                </a:solidFill>
              </a:rPr>
            </a:br>
            <a:r>
              <a:rPr lang="en-US" sz="800" b="1" i="1" dirty="0">
                <a:solidFill>
                  <a:srgbClr val="002060"/>
                </a:solidFill>
              </a:rPr>
              <a:t/>
            </a:r>
            <a:br>
              <a:rPr lang="en-US" sz="800" b="1" i="1" dirty="0">
                <a:solidFill>
                  <a:srgbClr val="002060"/>
                </a:solidFill>
              </a:rPr>
            </a:br>
            <a:r>
              <a:rPr lang="en-US" sz="800" b="1" i="1" dirty="0" smtClean="0">
                <a:solidFill>
                  <a:srgbClr val="002060"/>
                </a:solidFill>
              </a:rPr>
              <a:t/>
            </a:r>
            <a:br>
              <a:rPr lang="en-US" sz="800" b="1" i="1" dirty="0" smtClean="0">
                <a:solidFill>
                  <a:srgbClr val="002060"/>
                </a:solidFill>
              </a:rPr>
            </a:br>
            <a:r>
              <a:rPr lang="en-US" sz="4800" b="1" dirty="0" smtClean="0">
                <a:solidFill>
                  <a:srgbClr val="002060"/>
                </a:solidFill>
                <a:latin typeface="Traditional Arabic" panose="02020603050405020304" pitchFamily="18" charset="-78"/>
                <a:cs typeface="Traditional Arabic" panose="02020603050405020304" pitchFamily="18" charset="-78"/>
              </a:rPr>
              <a:t>No </a:t>
            </a:r>
            <a:r>
              <a:rPr lang="en-US" sz="4800" b="1" dirty="0">
                <a:solidFill>
                  <a:srgbClr val="002060"/>
                </a:solidFill>
                <a:latin typeface="Traditional Arabic" panose="02020603050405020304" pitchFamily="18" charset="-78"/>
                <a:cs typeface="Traditional Arabic" panose="02020603050405020304" pitchFamily="18" charset="-78"/>
              </a:rPr>
              <a:t>single word is an assertion</a:t>
            </a:r>
            <a:r>
              <a:rPr lang="en-US" sz="2800" b="1" i="1" dirty="0">
                <a:solidFill>
                  <a:srgbClr val="002060"/>
                </a:solidFill>
                <a:latin typeface="Traditional Arabic" panose="02020603050405020304" pitchFamily="18" charset="-78"/>
                <a:cs typeface="Traditional Arabic" panose="02020603050405020304" pitchFamily="18" charset="-78"/>
              </a:rPr>
              <a:t>.</a:t>
            </a:r>
            <a:r>
              <a:rPr lang="en-US" sz="2800" dirty="0">
                <a:solidFill>
                  <a:srgbClr val="002060"/>
                </a:solidFill>
                <a:latin typeface="Traditional Arabic" panose="02020603050405020304" pitchFamily="18" charset="-78"/>
                <a:cs typeface="Traditional Arabic" panose="02020603050405020304" pitchFamily="18" charset="-78"/>
              </a:rPr>
              <a:t/>
            </a:r>
            <a:br>
              <a:rPr lang="en-US" sz="2800" dirty="0">
                <a:solidFill>
                  <a:srgbClr val="002060"/>
                </a:solidFill>
                <a:latin typeface="Traditional Arabic" panose="02020603050405020304" pitchFamily="18" charset="-78"/>
                <a:cs typeface="Traditional Arabic" panose="02020603050405020304" pitchFamily="18" charset="-78"/>
              </a:rPr>
            </a:br>
            <a:r>
              <a:rPr lang="en-US" sz="1800" dirty="0">
                <a:solidFill>
                  <a:srgbClr val="002060"/>
                </a:solidFill>
                <a:latin typeface="Traditional Arabic" panose="02020603050405020304" pitchFamily="18" charset="-78"/>
                <a:cs typeface="Traditional Arabic" panose="02020603050405020304" pitchFamily="18" charset="-78"/>
              </a:rPr>
              <a:t>Aristotle: On Interpretation</a:t>
            </a:r>
            <a:br>
              <a:rPr lang="en-US" sz="1800" dirty="0">
                <a:solidFill>
                  <a:srgbClr val="002060"/>
                </a:solidFill>
                <a:latin typeface="Traditional Arabic" panose="02020603050405020304" pitchFamily="18" charset="-78"/>
                <a:cs typeface="Traditional Arabic" panose="02020603050405020304" pitchFamily="18" charset="-78"/>
              </a:rPr>
            </a:br>
            <a:endParaRPr lang="en-US" sz="2800" b="1" dirty="0">
              <a:solidFill>
                <a:srgbClr val="C0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755576" y="1313384"/>
            <a:ext cx="7704856" cy="5544616"/>
          </a:xfrm>
        </p:spPr>
        <p:txBody>
          <a:bodyPr>
            <a:normAutofit/>
          </a:bodyPr>
          <a:lstStyle/>
          <a:p>
            <a:pPr marL="0" indent="0" algn="ctr">
              <a:buNone/>
            </a:pPr>
            <a:r>
              <a:rPr lang="en-US" sz="2800" dirty="0" smtClean="0">
                <a:solidFill>
                  <a:srgbClr val="002060"/>
                </a:solidFill>
                <a:latin typeface="Traditional Arabic" panose="02020603050405020304" pitchFamily="18" charset="-78"/>
                <a:cs typeface="Traditional Arabic" panose="02020603050405020304" pitchFamily="18" charset="-78"/>
              </a:rPr>
              <a:t>We do not normally speak in isolated </a:t>
            </a:r>
            <a:r>
              <a:rPr lang="en-US" sz="2800" dirty="0">
                <a:solidFill>
                  <a:srgbClr val="002060"/>
                </a:solidFill>
                <a:latin typeface="Traditional Arabic" panose="02020603050405020304" pitchFamily="18" charset="-78"/>
                <a:cs typeface="Traditional Arabic" panose="02020603050405020304" pitchFamily="18" charset="-78"/>
              </a:rPr>
              <a:t>words. </a:t>
            </a:r>
            <a:endParaRPr lang="en-US" sz="2800" dirty="0" smtClean="0">
              <a:solidFill>
                <a:srgbClr val="002060"/>
              </a:solidFill>
              <a:latin typeface="Traditional Arabic" panose="02020603050405020304" pitchFamily="18" charset="-78"/>
              <a:cs typeface="Traditional Arabic" panose="02020603050405020304" pitchFamily="18" charset="-78"/>
            </a:endParaRPr>
          </a:p>
          <a:p>
            <a:pPr marL="0" indent="0" algn="ctr">
              <a:buNone/>
            </a:pPr>
            <a:endParaRPr lang="en-US" sz="800" dirty="0">
              <a:solidFill>
                <a:srgbClr val="002060"/>
              </a:solidFill>
              <a:latin typeface="Traditional Arabic" panose="02020603050405020304" pitchFamily="18" charset="-78"/>
              <a:cs typeface="Traditional Arabic" panose="02020603050405020304" pitchFamily="18" charset="-78"/>
            </a:endParaRPr>
          </a:p>
          <a:p>
            <a:pPr marL="0" indent="0" algn="ctr">
              <a:buNone/>
            </a:pPr>
            <a:r>
              <a:rPr lang="en-US" sz="2800" dirty="0" smtClean="0">
                <a:solidFill>
                  <a:srgbClr val="002060"/>
                </a:solidFill>
                <a:latin typeface="Traditional Arabic" panose="02020603050405020304" pitchFamily="18" charset="-78"/>
                <a:cs typeface="Traditional Arabic" panose="02020603050405020304" pitchFamily="18" charset="-78"/>
              </a:rPr>
              <a:t>To express a complex idea, </a:t>
            </a:r>
          </a:p>
          <a:p>
            <a:pPr marL="0" indent="0" algn="ctr">
              <a:buNone/>
            </a:pPr>
            <a:r>
              <a:rPr lang="en-US" b="1" dirty="0" smtClean="0">
                <a:solidFill>
                  <a:srgbClr val="002060"/>
                </a:solidFill>
                <a:latin typeface="Traditional Arabic" panose="02020603050405020304" pitchFamily="18" charset="-78"/>
                <a:cs typeface="Traditional Arabic" panose="02020603050405020304" pitchFamily="18" charset="-78"/>
              </a:rPr>
              <a:t>we must </a:t>
            </a:r>
            <a:r>
              <a:rPr lang="en-US" b="1" i="1" dirty="0" smtClean="0">
                <a:solidFill>
                  <a:srgbClr val="002060"/>
                </a:solidFill>
                <a:latin typeface="Traditional Arabic" panose="02020603050405020304" pitchFamily="18" charset="-78"/>
                <a:cs typeface="Traditional Arabic" panose="02020603050405020304" pitchFamily="18" charset="-78"/>
              </a:rPr>
              <a:t>say</a:t>
            </a:r>
            <a:r>
              <a:rPr lang="en-US" dirty="0" smtClean="0">
                <a:solidFill>
                  <a:srgbClr val="002060"/>
                </a:solidFill>
                <a:latin typeface="Traditional Arabic" panose="02020603050405020304" pitchFamily="18" charset="-78"/>
                <a:cs typeface="Traditional Arabic" panose="02020603050405020304" pitchFamily="18" charset="-78"/>
              </a:rPr>
              <a:t> </a:t>
            </a:r>
            <a:r>
              <a:rPr lang="en-US" b="1" dirty="0" smtClean="0">
                <a:solidFill>
                  <a:srgbClr val="002060"/>
                </a:solidFill>
                <a:latin typeface="Traditional Arabic" panose="02020603050405020304" pitchFamily="18" charset="-78"/>
                <a:cs typeface="Traditional Arabic" panose="02020603050405020304" pitchFamily="18" charset="-78"/>
              </a:rPr>
              <a:t>something</a:t>
            </a:r>
            <a:r>
              <a:rPr lang="en-US" dirty="0" smtClean="0">
                <a:solidFill>
                  <a:srgbClr val="002060"/>
                </a:solidFill>
                <a:latin typeface="Traditional Arabic" panose="02020603050405020304" pitchFamily="18" charset="-78"/>
                <a:cs typeface="Traditional Arabic" panose="02020603050405020304" pitchFamily="18" charset="-78"/>
              </a:rPr>
              <a:t> </a:t>
            </a:r>
            <a:r>
              <a:rPr lang="en-US" b="1" i="1" dirty="0" smtClean="0">
                <a:solidFill>
                  <a:srgbClr val="002060"/>
                </a:solidFill>
                <a:latin typeface="Traditional Arabic" panose="02020603050405020304" pitchFamily="18" charset="-78"/>
                <a:cs typeface="Traditional Arabic" panose="02020603050405020304" pitchFamily="18" charset="-78"/>
              </a:rPr>
              <a:t>about</a:t>
            </a:r>
            <a:r>
              <a:rPr lang="en-US" dirty="0" smtClean="0">
                <a:solidFill>
                  <a:srgbClr val="002060"/>
                </a:solidFill>
                <a:latin typeface="Traditional Arabic" panose="02020603050405020304" pitchFamily="18" charset="-78"/>
                <a:cs typeface="Traditional Arabic" panose="02020603050405020304" pitchFamily="18" charset="-78"/>
              </a:rPr>
              <a:t> </a:t>
            </a:r>
            <a:r>
              <a:rPr lang="en-US" b="1" dirty="0" smtClean="0">
                <a:solidFill>
                  <a:srgbClr val="002060"/>
                </a:solidFill>
                <a:latin typeface="Traditional Arabic" panose="02020603050405020304" pitchFamily="18" charset="-78"/>
                <a:cs typeface="Traditional Arabic" panose="02020603050405020304" pitchFamily="18" charset="-78"/>
              </a:rPr>
              <a:t>something</a:t>
            </a:r>
            <a:r>
              <a:rPr lang="en-US" dirty="0" smtClean="0">
                <a:solidFill>
                  <a:srgbClr val="002060"/>
                </a:solidFill>
                <a:latin typeface="Traditional Arabic" panose="02020603050405020304" pitchFamily="18" charset="-78"/>
                <a:cs typeface="Traditional Arabic" panose="02020603050405020304" pitchFamily="18" charset="-78"/>
              </a:rPr>
              <a:t> – we must </a:t>
            </a:r>
            <a:r>
              <a:rPr lang="en-US" b="1" i="1" u="sng" dirty="0" smtClean="0">
                <a:solidFill>
                  <a:srgbClr val="002060"/>
                </a:solidFill>
                <a:latin typeface="Traditional Arabic" panose="02020603050405020304" pitchFamily="18" charset="-78"/>
                <a:cs typeface="Traditional Arabic" panose="02020603050405020304" pitchFamily="18" charset="-78"/>
              </a:rPr>
              <a:t>connect</a:t>
            </a:r>
            <a:r>
              <a:rPr lang="en-US" b="1" u="sng" dirty="0" smtClean="0">
                <a:solidFill>
                  <a:srgbClr val="002060"/>
                </a:solidFill>
                <a:latin typeface="Traditional Arabic" panose="02020603050405020304" pitchFamily="18" charset="-78"/>
                <a:cs typeface="Traditional Arabic" panose="02020603050405020304" pitchFamily="18" charset="-78"/>
              </a:rPr>
              <a:t> </a:t>
            </a:r>
          </a:p>
          <a:p>
            <a:pPr marL="0" indent="0" algn="ctr">
              <a:buNone/>
            </a:pPr>
            <a:r>
              <a:rPr lang="en-US" b="1" dirty="0" smtClean="0">
                <a:solidFill>
                  <a:srgbClr val="002060"/>
                </a:solidFill>
                <a:latin typeface="Traditional Arabic" panose="02020603050405020304" pitchFamily="18" charset="-78"/>
                <a:cs typeface="Traditional Arabic" panose="02020603050405020304" pitchFamily="18" charset="-78"/>
              </a:rPr>
              <a:t>what we speak </a:t>
            </a:r>
            <a:r>
              <a:rPr lang="en-US" b="1" i="1" dirty="0" smtClean="0">
                <a:solidFill>
                  <a:srgbClr val="002060"/>
                </a:solidFill>
                <a:latin typeface="Traditional Arabic" panose="02020603050405020304" pitchFamily="18" charset="-78"/>
                <a:cs typeface="Traditional Arabic" panose="02020603050405020304" pitchFamily="18" charset="-78"/>
              </a:rPr>
              <a:t>about</a:t>
            </a:r>
            <a:r>
              <a:rPr lang="en-US" b="1" dirty="0" smtClean="0">
                <a:solidFill>
                  <a:srgbClr val="002060"/>
                </a:solidFill>
                <a:latin typeface="Traditional Arabic" panose="02020603050405020304" pitchFamily="18" charset="-78"/>
                <a:cs typeface="Traditional Arabic" panose="02020603050405020304" pitchFamily="18" charset="-78"/>
              </a:rPr>
              <a:t> (Subject) </a:t>
            </a:r>
          </a:p>
          <a:p>
            <a:pPr marL="0" indent="0" algn="ctr">
              <a:buNone/>
            </a:pPr>
            <a:r>
              <a:rPr lang="en-US" dirty="0" smtClean="0">
                <a:solidFill>
                  <a:srgbClr val="002060"/>
                </a:solidFill>
                <a:latin typeface="Traditional Arabic" panose="02020603050405020304" pitchFamily="18" charset="-78"/>
                <a:cs typeface="Traditional Arabic" panose="02020603050405020304" pitchFamily="18" charset="-78"/>
              </a:rPr>
              <a:t>with </a:t>
            </a:r>
          </a:p>
          <a:p>
            <a:pPr marL="0" indent="0" algn="ctr">
              <a:buNone/>
            </a:pPr>
            <a:r>
              <a:rPr lang="en-US" b="1" dirty="0" smtClean="0">
                <a:solidFill>
                  <a:srgbClr val="002060"/>
                </a:solidFill>
                <a:latin typeface="Traditional Arabic" panose="02020603050405020304" pitchFamily="18" charset="-78"/>
                <a:cs typeface="Traditional Arabic" panose="02020603050405020304" pitchFamily="18" charset="-78"/>
              </a:rPr>
              <a:t>what we say about it</a:t>
            </a:r>
            <a:r>
              <a:rPr lang="en-US" dirty="0" smtClean="0">
                <a:solidFill>
                  <a:srgbClr val="002060"/>
                </a:solidFill>
                <a:latin typeface="Traditional Arabic" panose="02020603050405020304" pitchFamily="18" charset="-78"/>
                <a:cs typeface="Traditional Arabic" panose="02020603050405020304" pitchFamily="18" charset="-78"/>
              </a:rPr>
              <a:t> </a:t>
            </a:r>
            <a:r>
              <a:rPr lang="en-US" b="1" dirty="0" smtClean="0">
                <a:solidFill>
                  <a:srgbClr val="002060"/>
                </a:solidFill>
                <a:latin typeface="Traditional Arabic" panose="02020603050405020304" pitchFamily="18" charset="-78"/>
                <a:cs typeface="Traditional Arabic" panose="02020603050405020304" pitchFamily="18" charset="-78"/>
              </a:rPr>
              <a:t>(Predicate). </a:t>
            </a:r>
          </a:p>
          <a:p>
            <a:pPr marL="0" indent="0">
              <a:buNone/>
            </a:pPr>
            <a:endParaRPr lang="en-US" sz="800" dirty="0">
              <a:solidFill>
                <a:srgbClr val="002060"/>
              </a:solidFill>
              <a:latin typeface="Traditional Arabic" panose="02020603050405020304" pitchFamily="18" charset="-78"/>
              <a:cs typeface="Traditional Arabic" panose="02020603050405020304" pitchFamily="18" charset="-78"/>
            </a:endParaRPr>
          </a:p>
          <a:p>
            <a:pPr marL="0" indent="0" algn="ctr">
              <a:buNone/>
            </a:pPr>
            <a:r>
              <a:rPr lang="en-US" sz="3600" b="1" dirty="0">
                <a:solidFill>
                  <a:srgbClr val="002060"/>
                </a:solidFill>
                <a:latin typeface="Traditional Arabic" panose="02020603050405020304" pitchFamily="18" charset="-78"/>
                <a:cs typeface="Traditional Arabic" panose="02020603050405020304" pitchFamily="18" charset="-78"/>
              </a:rPr>
              <a:t>The </a:t>
            </a:r>
            <a:r>
              <a:rPr lang="en-US" sz="3600" b="1" dirty="0" smtClean="0">
                <a:solidFill>
                  <a:srgbClr val="C00000"/>
                </a:solidFill>
                <a:latin typeface="Traditional Arabic" panose="02020603050405020304" pitchFamily="18" charset="-78"/>
                <a:cs typeface="Traditional Arabic" panose="02020603050405020304" pitchFamily="18" charset="-78"/>
              </a:rPr>
              <a:t>Verb</a:t>
            </a:r>
            <a:r>
              <a:rPr lang="en-US" sz="3600" b="1" dirty="0" smtClean="0">
                <a:solidFill>
                  <a:srgbClr val="002060"/>
                </a:solidFill>
                <a:latin typeface="Traditional Arabic" panose="02020603050405020304" pitchFamily="18" charset="-78"/>
                <a:cs typeface="Traditional Arabic" panose="02020603050405020304" pitchFamily="18" charset="-78"/>
              </a:rPr>
              <a:t> is </a:t>
            </a:r>
            <a:r>
              <a:rPr lang="en-US" sz="3600" b="1" dirty="0">
                <a:solidFill>
                  <a:srgbClr val="002060"/>
                </a:solidFill>
                <a:latin typeface="Traditional Arabic" panose="02020603050405020304" pitchFamily="18" charset="-78"/>
                <a:cs typeface="Traditional Arabic" panose="02020603050405020304" pitchFamily="18" charset="-78"/>
              </a:rPr>
              <a:t>the </a:t>
            </a:r>
            <a:r>
              <a:rPr lang="en-US" sz="3600" b="1" dirty="0" smtClean="0">
                <a:solidFill>
                  <a:srgbClr val="002060"/>
                </a:solidFill>
                <a:latin typeface="Traditional Arabic" panose="02020603050405020304" pitchFamily="18" charset="-78"/>
                <a:cs typeface="Traditional Arabic" panose="02020603050405020304" pitchFamily="18" charset="-78"/>
              </a:rPr>
              <a:t>‘</a:t>
            </a:r>
            <a:r>
              <a:rPr lang="en-US" sz="3600" b="1" dirty="0" smtClean="0">
                <a:solidFill>
                  <a:srgbClr val="C00000"/>
                </a:solidFill>
                <a:latin typeface="Traditional Arabic" panose="02020603050405020304" pitchFamily="18" charset="-78"/>
                <a:cs typeface="Traditional Arabic" panose="02020603050405020304" pitchFamily="18" charset="-78"/>
              </a:rPr>
              <a:t>connector</a:t>
            </a:r>
            <a:r>
              <a:rPr lang="en-US" sz="3600" b="1" dirty="0" smtClean="0">
                <a:solidFill>
                  <a:srgbClr val="002060"/>
                </a:solidFill>
                <a:latin typeface="Traditional Arabic" panose="02020603050405020304" pitchFamily="18" charset="-78"/>
                <a:cs typeface="Traditional Arabic" panose="02020603050405020304" pitchFamily="18" charset="-78"/>
              </a:rPr>
              <a:t>’ that animates the sentence mosaic</a:t>
            </a:r>
            <a:r>
              <a:rPr lang="en-US" dirty="0" smtClean="0">
                <a:solidFill>
                  <a:srgbClr val="002060"/>
                </a:solidFill>
                <a:latin typeface="Traditional Arabic" panose="02020603050405020304" pitchFamily="18" charset="-78"/>
                <a:cs typeface="Traditional Arabic" panose="02020603050405020304" pitchFamily="18" charset="-78"/>
              </a:rPr>
              <a:t>.</a:t>
            </a:r>
          </a:p>
          <a:p>
            <a:pPr marL="800100" lvl="2" indent="0">
              <a:buNone/>
            </a:pPr>
            <a:endParaRPr lang="en-US" sz="1800" dirty="0" smtClean="0">
              <a:solidFill>
                <a:srgbClr val="002060"/>
              </a:solidFill>
              <a:latin typeface="Traditional Arabic" panose="02020603050405020304" pitchFamily="18" charset="-78"/>
              <a:cs typeface="Traditional Arabic" panose="02020603050405020304" pitchFamily="18" charset="-78"/>
            </a:endParaRPr>
          </a:p>
          <a:p>
            <a:pPr lvl="1"/>
            <a:endParaRPr lang="en-US" sz="2000" dirty="0">
              <a:solidFill>
                <a:srgbClr val="002060"/>
              </a:solidFill>
            </a:endParaRPr>
          </a:p>
        </p:txBody>
      </p:sp>
    </p:spTree>
    <p:extLst>
      <p:ext uri="{BB962C8B-B14F-4D97-AF65-F5344CB8AC3E}">
        <p14:creationId xmlns:p14="http://schemas.microsoft.com/office/powerpoint/2010/main" val="2551385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504" y="273050"/>
            <a:ext cx="3541664" cy="2579886"/>
          </a:xfrm>
        </p:spPr>
        <p:txBody>
          <a:bodyPr>
            <a:noAutofit/>
          </a:bodyPr>
          <a:lstStyle/>
          <a:p>
            <a:pPr marL="0" indent="0"/>
            <a:r>
              <a:rPr lang="en-US" sz="2800" dirty="0" smtClean="0">
                <a:solidFill>
                  <a:srgbClr val="C00000"/>
                </a:solidFill>
                <a:latin typeface="Traditional Arabic" panose="02020603050405020304" pitchFamily="18" charset="-78"/>
                <a:cs typeface="Traditional Arabic" panose="02020603050405020304" pitchFamily="18" charset="-78"/>
              </a:rPr>
              <a:t>In use, </a:t>
            </a:r>
            <a:br>
              <a:rPr lang="en-US" sz="2800" dirty="0" smtClean="0">
                <a:solidFill>
                  <a:srgbClr val="C00000"/>
                </a:solidFill>
                <a:latin typeface="Traditional Arabic" panose="02020603050405020304" pitchFamily="18" charset="-78"/>
                <a:cs typeface="Traditional Arabic" panose="02020603050405020304" pitchFamily="18" charset="-78"/>
              </a:rPr>
            </a:br>
            <a:r>
              <a:rPr lang="en-US" sz="2800" dirty="0" smtClean="0">
                <a:solidFill>
                  <a:srgbClr val="C00000"/>
                </a:solidFill>
                <a:latin typeface="Traditional Arabic" panose="02020603050405020304" pitchFamily="18" charset="-78"/>
                <a:cs typeface="Traditional Arabic" panose="02020603050405020304" pitchFamily="18" charset="-78"/>
              </a:rPr>
              <a:t>words &amp; their meanings are relatively independent of each other</a:t>
            </a:r>
            <a:r>
              <a:rPr lang="en-US" sz="2200" dirty="0">
                <a:solidFill>
                  <a:srgbClr val="C00000"/>
                </a:solidFill>
                <a:latin typeface="Traditional Arabic" panose="02020603050405020304" pitchFamily="18" charset="-78"/>
                <a:cs typeface="Traditional Arabic" panose="02020603050405020304" pitchFamily="18" charset="-78"/>
              </a:rPr>
              <a:t> </a:t>
            </a:r>
            <a:r>
              <a:rPr lang="en-US" sz="2200" dirty="0" smtClean="0">
                <a:solidFill>
                  <a:srgbClr val="002060"/>
                </a:solidFill>
                <a:latin typeface="Traditional Arabic" panose="02020603050405020304" pitchFamily="18" charset="-78"/>
                <a:cs typeface="Traditional Arabic" panose="02020603050405020304" pitchFamily="18" charset="-78"/>
              </a:rPr>
              <a:t>(</a:t>
            </a:r>
            <a:r>
              <a:rPr lang="en-US" sz="1800" b="0" dirty="0" smtClean="0">
                <a:solidFill>
                  <a:srgbClr val="002060"/>
                </a:solidFill>
                <a:latin typeface="Traditional Arabic" panose="02020603050405020304" pitchFamily="18" charset="-78"/>
                <a:cs typeface="Traditional Arabic" panose="02020603050405020304" pitchFamily="18" charset="-78"/>
              </a:rPr>
              <a:t>Vygotsky: 1934</a:t>
            </a:r>
            <a:r>
              <a:rPr lang="en-US" sz="2200" dirty="0" smtClean="0">
                <a:solidFill>
                  <a:srgbClr val="002060"/>
                </a:solidFill>
                <a:latin typeface="Traditional Arabic" panose="02020603050405020304" pitchFamily="18" charset="-78"/>
                <a:cs typeface="Traditional Arabic" panose="02020603050405020304" pitchFamily="18" charset="-78"/>
              </a:rPr>
              <a:t>).</a:t>
            </a:r>
            <a:endParaRPr lang="en-US" sz="2200" b="0" dirty="0">
              <a:solidFill>
                <a:srgbClr val="002060"/>
              </a:solidFill>
              <a:latin typeface="Traditional Arabic" panose="02020603050405020304" pitchFamily="18" charset="-78"/>
              <a:cs typeface="Traditional Arabic" panose="02020603050405020304" pitchFamily="18"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168" y="0"/>
            <a:ext cx="5747368" cy="6858000"/>
          </a:xfrm>
          <a:prstGeom prst="rect">
            <a:avLst/>
          </a:prstGeom>
          <a:ln>
            <a:noFill/>
          </a:ln>
          <a:effectLst>
            <a:softEdge rad="112500"/>
          </a:effectLst>
        </p:spPr>
      </p:pic>
      <p:sp>
        <p:nvSpPr>
          <p:cNvPr id="9" name="Text Placeholder 8"/>
          <p:cNvSpPr>
            <a:spLocks noGrp="1"/>
          </p:cNvSpPr>
          <p:nvPr>
            <p:ph type="body" sz="half" idx="2"/>
          </p:nvPr>
        </p:nvSpPr>
        <p:spPr>
          <a:xfrm>
            <a:off x="199331" y="4221088"/>
            <a:ext cx="3358009" cy="2636912"/>
          </a:xfrm>
        </p:spPr>
        <p:txBody>
          <a:bodyPr>
            <a:normAutofit/>
          </a:bodyPr>
          <a:lstStyle/>
          <a:p>
            <a:r>
              <a:rPr lang="en-US" sz="2800" dirty="0">
                <a:solidFill>
                  <a:srgbClr val="002060"/>
                </a:solidFill>
                <a:latin typeface="Traditional Arabic" panose="02020603050405020304" pitchFamily="18" charset="-78"/>
                <a:cs typeface="Traditional Arabic" panose="02020603050405020304" pitchFamily="18" charset="-78"/>
              </a:rPr>
              <a:t>Words acquire their true meaning only in the </a:t>
            </a:r>
            <a:r>
              <a:rPr lang="en-US" sz="2800" b="1" dirty="0">
                <a:solidFill>
                  <a:srgbClr val="C00000"/>
                </a:solidFill>
                <a:latin typeface="Traditional Arabic" panose="02020603050405020304" pitchFamily="18" charset="-78"/>
                <a:cs typeface="Traditional Arabic" panose="02020603050405020304" pitchFamily="18" charset="-78"/>
              </a:rPr>
              <a:t>nexus</a:t>
            </a:r>
            <a:r>
              <a:rPr lang="en-US" sz="2800" b="1" dirty="0">
                <a:solidFill>
                  <a:srgbClr val="002060"/>
                </a:solidFill>
                <a:latin typeface="Traditional Arabic" panose="02020603050405020304" pitchFamily="18" charset="-78"/>
                <a:cs typeface="Traditional Arabic" panose="02020603050405020304" pitchFamily="18" charset="-78"/>
              </a:rPr>
              <a:t> </a:t>
            </a:r>
            <a:r>
              <a:rPr lang="en-US" sz="2800" dirty="0">
                <a:solidFill>
                  <a:srgbClr val="002060"/>
                </a:solidFill>
                <a:latin typeface="Traditional Arabic" panose="02020603050405020304" pitchFamily="18" charset="-78"/>
                <a:cs typeface="Traditional Arabic" panose="02020603050405020304" pitchFamily="18" charset="-78"/>
              </a:rPr>
              <a:t>of the proposition, and in the context of use.</a:t>
            </a:r>
            <a:endParaRPr lang="en-US" sz="2800" dirty="0"/>
          </a:p>
        </p:txBody>
      </p:sp>
    </p:spTree>
    <p:extLst>
      <p:ext uri="{BB962C8B-B14F-4D97-AF65-F5344CB8AC3E}">
        <p14:creationId xmlns:p14="http://schemas.microsoft.com/office/powerpoint/2010/main" val="411363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Traditional Arabic" panose="02020603050405020304" pitchFamily="18" charset="-78"/>
                <a:cs typeface="Traditional Arabic" panose="02020603050405020304" pitchFamily="18" charset="-78"/>
              </a:rPr>
              <a:t>Language – Verbal </a:t>
            </a:r>
            <a:r>
              <a:rPr lang="en-US" b="1" dirty="0" smtClean="0">
                <a:solidFill>
                  <a:srgbClr val="FF0000"/>
                </a:solidFill>
                <a:latin typeface="Traditional Arabic" panose="02020603050405020304" pitchFamily="18" charset="-78"/>
                <a:cs typeface="Traditional Arabic" panose="02020603050405020304" pitchFamily="18" charset="-78"/>
              </a:rPr>
              <a:t>Thought</a:t>
            </a:r>
            <a:endParaRPr lang="en-US" b="1" dirty="0">
              <a:solidFill>
                <a:srgbClr val="FF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251520" y="1628800"/>
            <a:ext cx="8640960" cy="4896544"/>
          </a:xfrm>
        </p:spPr>
        <p:txBody>
          <a:bodyPr>
            <a:normAutofit fontScale="92500"/>
          </a:bodyPr>
          <a:lstStyle/>
          <a:p>
            <a:pPr marL="0" indent="0">
              <a:buNone/>
            </a:pPr>
            <a:r>
              <a:rPr lang="en-US" sz="3000" b="1" dirty="0" smtClean="0">
                <a:solidFill>
                  <a:srgbClr val="002060"/>
                </a:solidFill>
                <a:latin typeface="Traditional Arabic" panose="02020603050405020304" pitchFamily="18" charset="-78"/>
                <a:cs typeface="Traditional Arabic" panose="02020603050405020304" pitchFamily="18" charset="-78"/>
              </a:rPr>
              <a:t>Every </a:t>
            </a:r>
            <a:r>
              <a:rPr lang="en-US" sz="3000" b="1" dirty="0">
                <a:solidFill>
                  <a:srgbClr val="002060"/>
                </a:solidFill>
                <a:latin typeface="Traditional Arabic" panose="02020603050405020304" pitchFamily="18" charset="-78"/>
                <a:cs typeface="Traditional Arabic" panose="02020603050405020304" pitchFamily="18" charset="-78"/>
              </a:rPr>
              <a:t>thought creates a </a:t>
            </a:r>
            <a:r>
              <a:rPr lang="en-US" sz="3000" b="1" i="1" dirty="0">
                <a:solidFill>
                  <a:srgbClr val="FF0000"/>
                </a:solidFill>
                <a:latin typeface="Traditional Arabic" panose="02020603050405020304" pitchFamily="18" charset="-78"/>
                <a:cs typeface="Traditional Arabic" panose="02020603050405020304" pitchFamily="18" charset="-78"/>
              </a:rPr>
              <a:t>connection</a:t>
            </a:r>
            <a:r>
              <a:rPr lang="en-US" sz="3000" dirty="0">
                <a:solidFill>
                  <a:srgbClr val="002060"/>
                </a:solidFill>
                <a:latin typeface="Traditional Arabic" panose="02020603050405020304" pitchFamily="18" charset="-78"/>
                <a:cs typeface="Traditional Arabic" panose="02020603050405020304" pitchFamily="18" charset="-78"/>
              </a:rPr>
              <a:t>, </a:t>
            </a:r>
            <a:r>
              <a:rPr lang="en-US" sz="3000" dirty="0" smtClean="0">
                <a:solidFill>
                  <a:srgbClr val="002060"/>
                </a:solidFill>
                <a:latin typeface="Traditional Arabic" panose="02020603050405020304" pitchFamily="18" charset="-78"/>
                <a:cs typeface="Traditional Arabic" panose="02020603050405020304" pitchFamily="18" charset="-78"/>
              </a:rPr>
              <a:t>fulfills </a:t>
            </a:r>
            <a:r>
              <a:rPr lang="en-US" sz="3000" dirty="0">
                <a:solidFill>
                  <a:srgbClr val="002060"/>
                </a:solidFill>
                <a:latin typeface="Traditional Arabic" panose="02020603050405020304" pitchFamily="18" charset="-78"/>
                <a:cs typeface="Traditional Arabic" panose="02020603050405020304" pitchFamily="18" charset="-78"/>
              </a:rPr>
              <a:t>a function, solves a </a:t>
            </a:r>
            <a:r>
              <a:rPr lang="en-US" sz="3000" dirty="0" smtClean="0">
                <a:solidFill>
                  <a:srgbClr val="002060"/>
                </a:solidFill>
                <a:latin typeface="Traditional Arabic" panose="02020603050405020304" pitchFamily="18" charset="-78"/>
                <a:cs typeface="Traditional Arabic" panose="02020603050405020304" pitchFamily="18" charset="-78"/>
              </a:rPr>
              <a:t>problem...</a:t>
            </a:r>
          </a:p>
          <a:p>
            <a:pPr marL="0" indent="0">
              <a:buNone/>
            </a:pPr>
            <a:endParaRPr lang="en-US" sz="900" dirty="0">
              <a:solidFill>
                <a:srgbClr val="002060"/>
              </a:solidFill>
              <a:latin typeface="Traditional Arabic" panose="02020603050405020304" pitchFamily="18" charset="-78"/>
              <a:cs typeface="Traditional Arabic" panose="02020603050405020304" pitchFamily="18" charset="-78"/>
            </a:endParaRPr>
          </a:p>
          <a:p>
            <a:pPr marL="400050" lvl="1" indent="0">
              <a:buNone/>
            </a:pPr>
            <a:r>
              <a:rPr lang="en-US" sz="3200" b="1" dirty="0" smtClean="0">
                <a:solidFill>
                  <a:srgbClr val="002060"/>
                </a:solidFill>
                <a:latin typeface="Traditional Arabic" panose="02020603050405020304" pitchFamily="18" charset="-78"/>
                <a:cs typeface="Traditional Arabic" panose="02020603050405020304" pitchFamily="18" charset="-78"/>
              </a:rPr>
              <a:t>Thought is not merely expressed in words; it </a:t>
            </a:r>
            <a:r>
              <a:rPr lang="en-US" sz="3200" b="1" dirty="0" smtClean="0">
                <a:solidFill>
                  <a:srgbClr val="FF0000"/>
                </a:solidFill>
                <a:latin typeface="Traditional Arabic" panose="02020603050405020304" pitchFamily="18" charset="-78"/>
                <a:cs typeface="Traditional Arabic" panose="02020603050405020304" pitchFamily="18" charset="-78"/>
              </a:rPr>
              <a:t>comes into existence through them</a:t>
            </a:r>
            <a:r>
              <a:rPr lang="en-US" sz="3200" dirty="0" smtClean="0">
                <a:solidFill>
                  <a:srgbClr val="002060"/>
                </a:solidFill>
                <a:latin typeface="Traditional Arabic" panose="02020603050405020304" pitchFamily="18" charset="-78"/>
                <a:cs typeface="Traditional Arabic" panose="02020603050405020304" pitchFamily="18" charset="-78"/>
              </a:rPr>
              <a:t>. Every thought tends to </a:t>
            </a:r>
            <a:r>
              <a:rPr lang="en-US" sz="3200" b="1" i="1" dirty="0" smtClean="0">
                <a:solidFill>
                  <a:srgbClr val="002060"/>
                </a:solidFill>
                <a:latin typeface="Traditional Arabic" panose="02020603050405020304" pitchFamily="18" charset="-78"/>
                <a:cs typeface="Traditional Arabic" panose="02020603050405020304" pitchFamily="18" charset="-78"/>
              </a:rPr>
              <a:t>connect</a:t>
            </a:r>
            <a:r>
              <a:rPr lang="en-US" sz="3200" dirty="0" smtClean="0">
                <a:solidFill>
                  <a:srgbClr val="002060"/>
                </a:solidFill>
                <a:latin typeface="Traditional Arabic" panose="02020603050405020304" pitchFamily="18" charset="-78"/>
                <a:cs typeface="Traditional Arabic" panose="02020603050405020304" pitchFamily="18" charset="-78"/>
              </a:rPr>
              <a:t> something with something else, to establish a </a:t>
            </a:r>
            <a:r>
              <a:rPr lang="en-US" sz="3200" b="1" i="1" dirty="0" smtClean="0">
                <a:solidFill>
                  <a:srgbClr val="002060"/>
                </a:solidFill>
                <a:latin typeface="Traditional Arabic" panose="02020603050405020304" pitchFamily="18" charset="-78"/>
                <a:cs typeface="Traditional Arabic" panose="02020603050405020304" pitchFamily="18" charset="-78"/>
              </a:rPr>
              <a:t>relationship</a:t>
            </a:r>
            <a:r>
              <a:rPr lang="en-US" sz="3200" dirty="0" smtClean="0">
                <a:solidFill>
                  <a:srgbClr val="002060"/>
                </a:solidFill>
                <a:latin typeface="Traditional Arabic" panose="02020603050405020304" pitchFamily="18" charset="-78"/>
                <a:cs typeface="Traditional Arabic" panose="02020603050405020304" pitchFamily="18" charset="-78"/>
              </a:rPr>
              <a:t> between things.</a:t>
            </a:r>
          </a:p>
          <a:p>
            <a:pPr marL="0" indent="0" algn="r">
              <a:buNone/>
            </a:pPr>
            <a:r>
              <a:rPr lang="en-US" sz="1800" dirty="0" smtClean="0">
                <a:solidFill>
                  <a:srgbClr val="002060"/>
                </a:solidFill>
                <a:latin typeface="Traditional Arabic" panose="02020603050405020304" pitchFamily="18" charset="-78"/>
                <a:cs typeface="Traditional Arabic" panose="02020603050405020304" pitchFamily="18" charset="-78"/>
              </a:rPr>
              <a:t>(</a:t>
            </a:r>
            <a:r>
              <a:rPr lang="en-US" sz="1800" dirty="0" err="1" smtClean="0">
                <a:solidFill>
                  <a:srgbClr val="002060"/>
                </a:solidFill>
                <a:latin typeface="Traditional Arabic" panose="02020603050405020304" pitchFamily="18" charset="-78"/>
                <a:cs typeface="Traditional Arabic" panose="02020603050405020304" pitchFamily="18" charset="-78"/>
              </a:rPr>
              <a:t>Vygotsky</a:t>
            </a:r>
            <a:r>
              <a:rPr lang="en-US" sz="1800" dirty="0" smtClean="0">
                <a:solidFill>
                  <a:srgbClr val="002060"/>
                </a:solidFill>
                <a:latin typeface="Traditional Arabic" panose="02020603050405020304" pitchFamily="18" charset="-78"/>
                <a:cs typeface="Traditional Arabic" panose="02020603050405020304" pitchFamily="18" charset="-78"/>
              </a:rPr>
              <a:t>: 1934)</a:t>
            </a:r>
          </a:p>
          <a:p>
            <a:pPr marL="0" indent="0">
              <a:buNone/>
            </a:pPr>
            <a:endParaRPr lang="en-US" sz="2800" dirty="0">
              <a:solidFill>
                <a:srgbClr val="002060"/>
              </a:solidFill>
              <a:latin typeface="Traditional Arabic" panose="02020603050405020304" pitchFamily="18" charset="-78"/>
              <a:cs typeface="Traditional Arabic" panose="02020603050405020304" pitchFamily="18" charset="-78"/>
            </a:endParaRPr>
          </a:p>
          <a:p>
            <a:pPr marL="0" indent="0" algn="ctr">
              <a:buNone/>
            </a:pPr>
            <a:r>
              <a:rPr lang="en-US" sz="2800" b="1" dirty="0" smtClean="0">
                <a:solidFill>
                  <a:srgbClr val="002060"/>
                </a:solidFill>
                <a:latin typeface="Traditional Arabic" panose="02020603050405020304" pitchFamily="18" charset="-78"/>
                <a:cs typeface="Traditional Arabic" panose="02020603050405020304" pitchFamily="18" charset="-78"/>
              </a:rPr>
              <a:t>What are these connections, these relationships? – </a:t>
            </a:r>
          </a:p>
          <a:p>
            <a:pPr marL="0" indent="0" algn="ctr">
              <a:buNone/>
            </a:pPr>
            <a:r>
              <a:rPr lang="en-US" sz="2800" b="1" dirty="0" smtClean="0">
                <a:solidFill>
                  <a:srgbClr val="002060"/>
                </a:solidFill>
                <a:latin typeface="Traditional Arabic" panose="02020603050405020304" pitchFamily="18" charset="-78"/>
                <a:cs typeface="Traditional Arabic" panose="02020603050405020304" pitchFamily="18" charset="-78"/>
              </a:rPr>
              <a:t>The </a:t>
            </a:r>
            <a:r>
              <a:rPr lang="en-US" sz="2800" b="1" dirty="0" smtClean="0">
                <a:solidFill>
                  <a:srgbClr val="C00000"/>
                </a:solidFill>
                <a:latin typeface="Traditional Arabic" panose="02020603050405020304" pitchFamily="18" charset="-78"/>
                <a:cs typeface="Traditional Arabic" panose="02020603050405020304" pitchFamily="18" charset="-78"/>
              </a:rPr>
              <a:t>sinews</a:t>
            </a:r>
            <a:r>
              <a:rPr lang="en-US" sz="2800" b="1" dirty="0" smtClean="0">
                <a:solidFill>
                  <a:srgbClr val="002060"/>
                </a:solidFill>
                <a:latin typeface="Traditional Arabic" panose="02020603050405020304" pitchFamily="18" charset="-78"/>
                <a:cs typeface="Traditional Arabic" panose="02020603050405020304" pitchFamily="18" charset="-78"/>
              </a:rPr>
              <a:t> of GENERALIZATION.</a:t>
            </a:r>
            <a:endParaRPr lang="en-US" sz="2800" b="1"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184588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002060"/>
                </a:solidFill>
                <a:latin typeface="Traditional Arabic" panose="02020603050405020304" pitchFamily="18" charset="-78"/>
                <a:cs typeface="Traditional Arabic" panose="02020603050405020304" pitchFamily="18" charset="-78"/>
              </a:rPr>
              <a:t>The</a:t>
            </a:r>
            <a:r>
              <a:rPr lang="en-US" dirty="0" smtClean="0">
                <a:latin typeface="Traditional Arabic" panose="02020603050405020304" pitchFamily="18" charset="-78"/>
                <a:cs typeface="Traditional Arabic" panose="02020603050405020304" pitchFamily="18" charset="-78"/>
              </a:rPr>
              <a:t> </a:t>
            </a:r>
            <a:r>
              <a:rPr lang="en-US" dirty="0" smtClean="0">
                <a:solidFill>
                  <a:srgbClr val="C00000"/>
                </a:solidFill>
                <a:latin typeface="Traditional Arabic" panose="02020603050405020304" pitchFamily="18" charset="-78"/>
                <a:cs typeface="Traditional Arabic" panose="02020603050405020304" pitchFamily="18" charset="-78"/>
              </a:rPr>
              <a:t>Rational</a:t>
            </a:r>
            <a:r>
              <a:rPr lang="en-US" dirty="0" smtClean="0">
                <a:latin typeface="Traditional Arabic" panose="02020603050405020304" pitchFamily="18" charset="-78"/>
                <a:cs typeface="Traditional Arabic" panose="02020603050405020304" pitchFamily="18" charset="-78"/>
              </a:rPr>
              <a:t> </a:t>
            </a:r>
            <a:r>
              <a:rPr lang="en-US" dirty="0" smtClean="0">
                <a:solidFill>
                  <a:srgbClr val="002060"/>
                </a:solidFill>
                <a:latin typeface="Traditional Arabic" panose="02020603050405020304" pitchFamily="18" charset="-78"/>
                <a:cs typeface="Traditional Arabic" panose="02020603050405020304" pitchFamily="18" charset="-78"/>
              </a:rPr>
              <a:t>Mechanism of Language</a:t>
            </a:r>
            <a:endParaRPr lang="en-US" dirty="0">
              <a:solidFill>
                <a:srgbClr val="002060"/>
              </a:solidFill>
              <a:latin typeface="Traditional Arabic" panose="02020603050405020304" pitchFamily="18" charset="-78"/>
              <a:cs typeface="Traditional Arabic" panose="02020603050405020304" pitchFamily="18" charset="-78"/>
            </a:endParaRPr>
          </a:p>
        </p:txBody>
      </p:sp>
      <p:sp>
        <p:nvSpPr>
          <p:cNvPr id="4" name="Text Placeholder 3"/>
          <p:cNvSpPr>
            <a:spLocks noGrp="1"/>
          </p:cNvSpPr>
          <p:nvPr>
            <p:ph type="body" idx="1"/>
          </p:nvPr>
        </p:nvSpPr>
        <p:spPr>
          <a:xfrm>
            <a:off x="722313" y="2132857"/>
            <a:ext cx="7772400" cy="1728191"/>
          </a:xfrm>
        </p:spPr>
        <p:txBody>
          <a:bodyPr>
            <a:normAutofit/>
          </a:bodyPr>
          <a:lstStyle/>
          <a:p>
            <a:r>
              <a:rPr lang="en-US" sz="5400" b="1" u="sng" dirty="0" smtClean="0">
                <a:solidFill>
                  <a:srgbClr val="C00000"/>
                </a:solidFill>
                <a:latin typeface="Traditional Arabic" panose="02020603050405020304" pitchFamily="18" charset="-78"/>
                <a:cs typeface="Traditional Arabic" panose="02020603050405020304" pitchFamily="18" charset="-78"/>
              </a:rPr>
              <a:t>GENERALIZATION</a:t>
            </a:r>
            <a:r>
              <a:rPr lang="en-US" sz="5400" b="1" dirty="0" smtClean="0">
                <a:solidFill>
                  <a:srgbClr val="C00000"/>
                </a:solidFill>
                <a:latin typeface="Traditional Arabic" panose="02020603050405020304" pitchFamily="18" charset="-78"/>
                <a:cs typeface="Traditional Arabic" panose="02020603050405020304" pitchFamily="18" charset="-78"/>
              </a:rPr>
              <a:t>:</a:t>
            </a:r>
            <a:endParaRPr lang="en-US" sz="5400" b="1" dirty="0">
              <a:solidFill>
                <a:srgbClr val="C0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583198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800" b="1" dirty="0" smtClean="0">
                <a:solidFill>
                  <a:srgbClr val="002060"/>
                </a:solidFill>
                <a:latin typeface="Traditional Arabic" pitchFamily="18" charset="-78"/>
                <a:cs typeface="Traditional Arabic" pitchFamily="18" charset="-78"/>
              </a:rPr>
              <a:t>The </a:t>
            </a:r>
            <a:r>
              <a:rPr lang="en-US" sz="3800" b="1" dirty="0" smtClean="0">
                <a:solidFill>
                  <a:srgbClr val="C00000"/>
                </a:solidFill>
                <a:latin typeface="Traditional Arabic" pitchFamily="18" charset="-78"/>
                <a:cs typeface="Traditional Arabic" pitchFamily="18" charset="-78"/>
              </a:rPr>
              <a:t>Rational</a:t>
            </a:r>
            <a:r>
              <a:rPr lang="en-US" sz="3800" b="1" dirty="0" smtClean="0">
                <a:solidFill>
                  <a:srgbClr val="002060"/>
                </a:solidFill>
                <a:latin typeface="Traditional Arabic" pitchFamily="18" charset="-78"/>
                <a:cs typeface="Traditional Arabic" pitchFamily="18" charset="-78"/>
              </a:rPr>
              <a:t> Language Mechanism:</a:t>
            </a:r>
            <a:endParaRPr lang="en-US" sz="38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323528" y="1556792"/>
            <a:ext cx="8820472" cy="5112568"/>
          </a:xfrm>
        </p:spPr>
        <p:txBody>
          <a:bodyPr>
            <a:normAutofit/>
          </a:bodyPr>
          <a:lstStyle/>
          <a:p>
            <a:pPr marL="0" indent="0">
              <a:buNone/>
            </a:pPr>
            <a:r>
              <a:rPr lang="en-US" sz="2800" b="1" dirty="0" smtClean="0">
                <a:solidFill>
                  <a:srgbClr val="002060"/>
                </a:solidFill>
                <a:latin typeface="Traditional Arabic" pitchFamily="18" charset="-78"/>
                <a:cs typeface="Traditional Arabic" pitchFamily="18" charset="-78"/>
              </a:rPr>
              <a:t>The universal principles of human understanding (generalization</a:t>
            </a:r>
            <a:r>
              <a:rPr lang="en-US" sz="2800" b="1" dirty="0">
                <a:solidFill>
                  <a:srgbClr val="002060"/>
                </a:solidFill>
                <a:latin typeface="Traditional Arabic" pitchFamily="18" charset="-78"/>
                <a:cs typeface="Traditional Arabic" pitchFamily="18" charset="-78"/>
              </a:rPr>
              <a:t>) </a:t>
            </a:r>
            <a:r>
              <a:rPr lang="en-US" sz="2800" b="1" dirty="0" smtClean="0">
                <a:solidFill>
                  <a:srgbClr val="002060"/>
                </a:solidFill>
                <a:latin typeface="Traditional Arabic" pitchFamily="18" charset="-78"/>
                <a:cs typeface="Traditional Arabic" pitchFamily="18" charset="-78"/>
              </a:rPr>
              <a:t>shape  all syntactic relations </a:t>
            </a:r>
            <a:r>
              <a:rPr lang="en-US" sz="2800" b="1" dirty="0">
                <a:solidFill>
                  <a:srgbClr val="002060"/>
                </a:solidFill>
                <a:latin typeface="Traditional Arabic" pitchFamily="18" charset="-78"/>
                <a:cs typeface="Traditional Arabic" pitchFamily="18" charset="-78"/>
              </a:rPr>
              <a:t>between </a:t>
            </a:r>
            <a:r>
              <a:rPr lang="en-US" sz="2800" b="1" dirty="0" smtClean="0">
                <a:solidFill>
                  <a:srgbClr val="002060"/>
                </a:solidFill>
                <a:latin typeface="Traditional Arabic" pitchFamily="18" charset="-78"/>
                <a:cs typeface="Traditional Arabic" pitchFamily="18" charset="-78"/>
              </a:rPr>
              <a:t>word-meanings:</a:t>
            </a:r>
          </a:p>
          <a:p>
            <a:pPr marL="0" indent="0">
              <a:buNone/>
            </a:pPr>
            <a:endParaRPr lang="en-US" sz="800" b="1" dirty="0" smtClean="0">
              <a:solidFill>
                <a:srgbClr val="002060"/>
              </a:solidFill>
              <a:latin typeface="Traditional Arabic" pitchFamily="18" charset="-78"/>
              <a:cs typeface="Traditional Arabic" pitchFamily="18" charset="-78"/>
            </a:endParaRPr>
          </a:p>
          <a:p>
            <a:pPr marL="514350" indent="-514350">
              <a:buFont typeface="+mj-lt"/>
              <a:buAutoNum type="arabicPeriod"/>
            </a:pPr>
            <a:r>
              <a:rPr lang="en-US" sz="2800" b="1" dirty="0" smtClean="0">
                <a:solidFill>
                  <a:srgbClr val="002060"/>
                </a:solidFill>
                <a:latin typeface="Traditional Arabic" pitchFamily="18" charset="-78"/>
                <a:cs typeface="Traditional Arabic" pitchFamily="18" charset="-78"/>
              </a:rPr>
              <a:t>Synthesis </a:t>
            </a:r>
            <a:r>
              <a:rPr lang="en-US" sz="2800" dirty="0" smtClean="0">
                <a:solidFill>
                  <a:srgbClr val="002060"/>
                </a:solidFill>
                <a:latin typeface="Traditional Arabic" pitchFamily="18" charset="-78"/>
                <a:cs typeface="Traditional Arabic" pitchFamily="18" charset="-78"/>
              </a:rPr>
              <a:t>of word-meanings into </a:t>
            </a:r>
            <a:r>
              <a:rPr lang="en-US" sz="2800" dirty="0">
                <a:solidFill>
                  <a:srgbClr val="002060"/>
                </a:solidFill>
                <a:latin typeface="Traditional Arabic" pitchFamily="18" charset="-78"/>
                <a:cs typeface="Traditional Arabic" pitchFamily="18" charset="-78"/>
              </a:rPr>
              <a:t>the ‘nexus</a:t>
            </a:r>
            <a:r>
              <a:rPr lang="en-US" sz="2800" dirty="0" smtClean="0">
                <a:solidFill>
                  <a:srgbClr val="002060"/>
                </a:solidFill>
                <a:latin typeface="Traditional Arabic" pitchFamily="18" charset="-78"/>
                <a:cs typeface="Traditional Arabic" pitchFamily="18" charset="-78"/>
              </a:rPr>
              <a:t>’ of the sentence [</a:t>
            </a:r>
            <a:r>
              <a:rPr lang="en-US" sz="2800" b="1" dirty="0" smtClean="0">
                <a:solidFill>
                  <a:srgbClr val="002060"/>
                </a:solidFill>
                <a:latin typeface="Traditional Arabic" pitchFamily="18" charset="-78"/>
                <a:cs typeface="Traditional Arabic" pitchFamily="18" charset="-78"/>
              </a:rPr>
              <a:t>S/V/C</a:t>
            </a:r>
            <a:r>
              <a:rPr lang="en-US" sz="2800" dirty="0" smtClean="0">
                <a:solidFill>
                  <a:srgbClr val="002060"/>
                </a:solidFill>
                <a:latin typeface="Traditional Arabic" pitchFamily="18" charset="-78"/>
                <a:cs typeface="Traditional Arabic" pitchFamily="18" charset="-78"/>
              </a:rPr>
              <a:t>] – connecting what we speak about with what we say about it by </a:t>
            </a:r>
            <a:r>
              <a:rPr lang="en-US" sz="2800" dirty="0" smtClean="0">
                <a:solidFill>
                  <a:srgbClr val="C00000"/>
                </a:solidFill>
                <a:latin typeface="Traditional Arabic" pitchFamily="18" charset="-78"/>
                <a:cs typeface="Traditional Arabic" pitchFamily="18" charset="-78"/>
              </a:rPr>
              <a:t>resemblance</a:t>
            </a:r>
            <a:r>
              <a:rPr lang="en-US" sz="2800" dirty="0" smtClean="0">
                <a:solidFill>
                  <a:srgbClr val="002060"/>
                </a:solidFill>
                <a:latin typeface="Traditional Arabic" pitchFamily="18" charset="-78"/>
                <a:cs typeface="Traditional Arabic" pitchFamily="18" charset="-78"/>
              </a:rPr>
              <a:t> (</a:t>
            </a:r>
            <a:r>
              <a:rPr lang="en-US" sz="2800" i="1" dirty="0" smtClean="0">
                <a:solidFill>
                  <a:srgbClr val="002060"/>
                </a:solidFill>
                <a:latin typeface="Traditional Arabic" pitchFamily="18" charset="-78"/>
                <a:cs typeface="Traditional Arabic" pitchFamily="18" charset="-78"/>
              </a:rPr>
              <a:t>It is easy</a:t>
            </a:r>
            <a:r>
              <a:rPr lang="en-US" sz="2800" dirty="0" smtClean="0">
                <a:solidFill>
                  <a:srgbClr val="002060"/>
                </a:solidFill>
                <a:latin typeface="Traditional Arabic" pitchFamily="18" charset="-78"/>
                <a:cs typeface="Traditional Arabic" pitchFamily="18" charset="-78"/>
              </a:rPr>
              <a:t>!), </a:t>
            </a:r>
            <a:r>
              <a:rPr lang="en-US" sz="2800" dirty="0" smtClean="0">
                <a:solidFill>
                  <a:srgbClr val="C00000"/>
                </a:solidFill>
                <a:latin typeface="Traditional Arabic" pitchFamily="18" charset="-78"/>
                <a:cs typeface="Traditional Arabic" pitchFamily="18" charset="-78"/>
              </a:rPr>
              <a:t>contiguity</a:t>
            </a:r>
            <a:r>
              <a:rPr lang="en-US" sz="2800" dirty="0" smtClean="0">
                <a:solidFill>
                  <a:srgbClr val="002060"/>
                </a:solidFill>
                <a:latin typeface="Traditional Arabic" pitchFamily="18" charset="-78"/>
                <a:cs typeface="Traditional Arabic" pitchFamily="18" charset="-78"/>
              </a:rPr>
              <a:t> (</a:t>
            </a:r>
            <a:r>
              <a:rPr lang="en-US" sz="2800" i="1" dirty="0" smtClean="0">
                <a:solidFill>
                  <a:srgbClr val="002060"/>
                </a:solidFill>
                <a:latin typeface="Traditional Arabic" pitchFamily="18" charset="-78"/>
                <a:cs typeface="Traditional Arabic" pitchFamily="18" charset="-78"/>
              </a:rPr>
              <a:t>We are in MC</a:t>
            </a:r>
            <a:r>
              <a:rPr lang="en-US" sz="2800" dirty="0" smtClean="0">
                <a:solidFill>
                  <a:srgbClr val="002060"/>
                </a:solidFill>
                <a:latin typeface="Traditional Arabic" pitchFamily="18" charset="-78"/>
                <a:cs typeface="Traditional Arabic" pitchFamily="18" charset="-78"/>
              </a:rPr>
              <a:t>), or </a:t>
            </a:r>
            <a:r>
              <a:rPr lang="en-US" sz="2800" dirty="0" smtClean="0">
                <a:solidFill>
                  <a:srgbClr val="C00000"/>
                </a:solidFill>
                <a:latin typeface="Traditional Arabic" pitchFamily="18" charset="-78"/>
                <a:cs typeface="Traditional Arabic" pitchFamily="18" charset="-78"/>
              </a:rPr>
              <a:t>cause/effect</a:t>
            </a:r>
            <a:r>
              <a:rPr lang="en-US" sz="2800" dirty="0" smtClean="0">
                <a:solidFill>
                  <a:srgbClr val="002060"/>
                </a:solidFill>
                <a:latin typeface="Traditional Arabic" pitchFamily="18" charset="-78"/>
                <a:cs typeface="Traditional Arabic" pitchFamily="18" charset="-78"/>
              </a:rPr>
              <a:t> (A causes B).</a:t>
            </a:r>
          </a:p>
          <a:p>
            <a:pPr marL="514350" indent="-514350">
              <a:buFont typeface="+mj-lt"/>
              <a:buAutoNum type="arabicPeriod"/>
            </a:pPr>
            <a:endParaRPr lang="en-US" sz="2800" b="1" dirty="0" smtClean="0">
              <a:solidFill>
                <a:srgbClr val="002060"/>
              </a:solidFill>
              <a:latin typeface="Traditional Arabic" pitchFamily="18" charset="-78"/>
              <a:cs typeface="Traditional Arabic" pitchFamily="18" charset="-78"/>
            </a:endParaRPr>
          </a:p>
          <a:p>
            <a:pPr marL="514350" indent="-514350">
              <a:buFont typeface="+mj-lt"/>
              <a:buAutoNum type="arabicPeriod"/>
            </a:pPr>
            <a:r>
              <a:rPr lang="en-US" sz="2800" b="1" dirty="0" smtClean="0">
                <a:solidFill>
                  <a:srgbClr val="C00000"/>
                </a:solidFill>
                <a:latin typeface="Traditional Arabic" pitchFamily="18" charset="-78"/>
                <a:cs typeface="Traditional Arabic" pitchFamily="18" charset="-78"/>
              </a:rPr>
              <a:t>Analysis</a:t>
            </a:r>
            <a:r>
              <a:rPr lang="en-US" sz="2800" b="1" dirty="0" smtClean="0">
                <a:solidFill>
                  <a:srgbClr val="002060"/>
                </a:solidFill>
                <a:latin typeface="Traditional Arabic" pitchFamily="18" charset="-78"/>
                <a:cs typeface="Traditional Arabic" pitchFamily="18" charset="-78"/>
              </a:rPr>
              <a:t> – </a:t>
            </a:r>
            <a:r>
              <a:rPr lang="en-US" sz="2800" dirty="0" smtClean="0">
                <a:solidFill>
                  <a:srgbClr val="002060"/>
                </a:solidFill>
                <a:latin typeface="Traditional Arabic" pitchFamily="18" charset="-78"/>
                <a:cs typeface="Traditional Arabic" pitchFamily="18" charset="-78"/>
              </a:rPr>
              <a:t>zoom in on the main sentence constituents, adding ‘pixels’ to the </a:t>
            </a:r>
            <a:r>
              <a:rPr lang="en-US" dirty="0" smtClean="0">
                <a:solidFill>
                  <a:srgbClr val="002060"/>
                </a:solidFill>
                <a:latin typeface="Traditional Arabic" pitchFamily="18" charset="-78"/>
                <a:cs typeface="Traditional Arabic" pitchFamily="18" charset="-78"/>
              </a:rPr>
              <a:t>S, V, or C (by </a:t>
            </a:r>
            <a:r>
              <a:rPr lang="en-US" dirty="0" smtClean="0">
                <a:solidFill>
                  <a:srgbClr val="C00000"/>
                </a:solidFill>
                <a:latin typeface="Traditional Arabic" pitchFamily="18" charset="-78"/>
                <a:cs typeface="Traditional Arabic" pitchFamily="18" charset="-78"/>
              </a:rPr>
              <a:t>R</a:t>
            </a:r>
            <a:r>
              <a:rPr lang="en-US" dirty="0" smtClean="0">
                <a:solidFill>
                  <a:srgbClr val="002060"/>
                </a:solidFill>
                <a:latin typeface="Traditional Arabic" pitchFamily="18" charset="-78"/>
                <a:cs typeface="Traditional Arabic" pitchFamily="18" charset="-78"/>
              </a:rPr>
              <a:t>, </a:t>
            </a:r>
            <a:r>
              <a:rPr lang="en-US" dirty="0" smtClean="0">
                <a:solidFill>
                  <a:srgbClr val="C00000"/>
                </a:solidFill>
                <a:latin typeface="Traditional Arabic" pitchFamily="18" charset="-78"/>
                <a:cs typeface="Traditional Arabic" pitchFamily="18" charset="-78"/>
              </a:rPr>
              <a:t>C</a:t>
            </a:r>
            <a:r>
              <a:rPr lang="en-US" dirty="0" smtClean="0">
                <a:solidFill>
                  <a:srgbClr val="002060"/>
                </a:solidFill>
                <a:latin typeface="Traditional Arabic" pitchFamily="18" charset="-78"/>
                <a:cs typeface="Traditional Arabic" pitchFamily="18" charset="-78"/>
              </a:rPr>
              <a:t>, or </a:t>
            </a:r>
            <a:r>
              <a:rPr lang="en-US" dirty="0" smtClean="0">
                <a:solidFill>
                  <a:srgbClr val="C00000"/>
                </a:solidFill>
                <a:latin typeface="Traditional Arabic" pitchFamily="18" charset="-78"/>
                <a:cs typeface="Traditional Arabic" pitchFamily="18" charset="-78"/>
              </a:rPr>
              <a:t>C/E</a:t>
            </a:r>
            <a:r>
              <a:rPr lang="en-US" dirty="0" smtClean="0">
                <a:solidFill>
                  <a:srgbClr val="002060"/>
                </a:solidFill>
                <a:latin typeface="Traditional Arabic" pitchFamily="18" charset="-78"/>
                <a:cs typeface="Traditional Arabic" pitchFamily="18" charset="-78"/>
              </a:rPr>
              <a:t>)</a:t>
            </a:r>
          </a:p>
          <a:p>
            <a:pPr marL="514350" indent="-514350">
              <a:buFont typeface="+mj-lt"/>
              <a:buAutoNum type="arabicPeriod"/>
            </a:pPr>
            <a:endParaRPr lang="en-US" dirty="0" smtClean="0">
              <a:solidFill>
                <a:srgbClr val="002060"/>
              </a:solidFill>
              <a:latin typeface="Traditional Arabic" pitchFamily="18" charset="-78"/>
              <a:cs typeface="Traditional Arabic" pitchFamily="18" charset="-78"/>
            </a:endParaRPr>
          </a:p>
          <a:p>
            <a:pPr marL="0" indent="0">
              <a:buNone/>
            </a:pPr>
            <a:endParaRPr lang="en-US" sz="800" dirty="0" smtClean="0"/>
          </a:p>
        </p:txBody>
      </p:sp>
    </p:spTree>
    <p:extLst>
      <p:ext uri="{BB962C8B-B14F-4D97-AF65-F5344CB8AC3E}">
        <p14:creationId xmlns:p14="http://schemas.microsoft.com/office/powerpoint/2010/main" val="80385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2060"/>
                </a:solidFill>
                <a:latin typeface="Traditional Arabic" panose="02020603050405020304" pitchFamily="18" charset="-78"/>
                <a:cs typeface="Traditional Arabic" panose="02020603050405020304" pitchFamily="18" charset="-78"/>
              </a:rPr>
              <a:t>Logical Connections in Generalization (Relations of Synthesis &amp; </a:t>
            </a:r>
            <a:r>
              <a:rPr lang="en-US" sz="3600" b="1" dirty="0">
                <a:solidFill>
                  <a:srgbClr val="C00000"/>
                </a:solidFill>
                <a:latin typeface="Traditional Arabic" panose="02020603050405020304" pitchFamily="18" charset="-78"/>
                <a:cs typeface="Traditional Arabic" panose="02020603050405020304" pitchFamily="18" charset="-78"/>
              </a:rPr>
              <a:t>Analysis</a:t>
            </a:r>
            <a:r>
              <a:rPr lang="en-US" sz="3600" b="1" dirty="0" smtClean="0">
                <a:solidFill>
                  <a:srgbClr val="002060"/>
                </a:solidFill>
                <a:latin typeface="Traditional Arabic" panose="02020603050405020304" pitchFamily="18" charset="-78"/>
                <a:cs typeface="Traditional Arabic" panose="02020603050405020304" pitchFamily="18" charset="-78"/>
              </a:rPr>
              <a:t>)</a:t>
            </a:r>
            <a:endParaRPr lang="en-US" sz="3600" b="1"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251520" y="1844824"/>
            <a:ext cx="8784976" cy="4824536"/>
          </a:xfrm>
        </p:spPr>
        <p:txBody>
          <a:bodyPr>
            <a:normAutofit/>
          </a:bodyPr>
          <a:lstStyle/>
          <a:p>
            <a:pPr marL="0" indent="0">
              <a:buNone/>
            </a:pPr>
            <a:r>
              <a:rPr lang="en-US" sz="2800" dirty="0" smtClean="0">
                <a:solidFill>
                  <a:srgbClr val="002060"/>
                </a:solidFill>
                <a:latin typeface="Traditional Arabic" panose="02020603050405020304" pitchFamily="18" charset="-78"/>
                <a:cs typeface="Traditional Arabic" panose="02020603050405020304" pitchFamily="18" charset="-78"/>
              </a:rPr>
              <a:t>In </a:t>
            </a:r>
            <a:r>
              <a:rPr lang="en-US" sz="2800" dirty="0">
                <a:solidFill>
                  <a:srgbClr val="002060"/>
                </a:solidFill>
                <a:latin typeface="Traditional Arabic" panose="02020603050405020304" pitchFamily="18" charset="-78"/>
                <a:cs typeface="Traditional Arabic" panose="02020603050405020304" pitchFamily="18" charset="-78"/>
              </a:rPr>
              <a:t>order to form a concept (</a:t>
            </a:r>
            <a:r>
              <a:rPr lang="en-US" sz="2800" i="1" dirty="0">
                <a:solidFill>
                  <a:srgbClr val="C00000"/>
                </a:solidFill>
                <a:latin typeface="Traditional Arabic" panose="02020603050405020304" pitchFamily="18" charset="-78"/>
                <a:cs typeface="Traditional Arabic" panose="02020603050405020304" pitchFamily="18" charset="-78"/>
              </a:rPr>
              <a:t>generalization</a:t>
            </a:r>
            <a:r>
              <a:rPr lang="en-US" sz="2800" dirty="0">
                <a:solidFill>
                  <a:srgbClr val="002060"/>
                </a:solidFill>
                <a:latin typeface="Traditional Arabic" panose="02020603050405020304" pitchFamily="18" charset="-78"/>
                <a:cs typeface="Traditional Arabic" panose="02020603050405020304" pitchFamily="18" charset="-78"/>
              </a:rPr>
              <a:t>), we must not only connect, but also abstract, single out parts of it. Different societies developed their own ways of building their word mosaics through the synthesis and analysis of word-meanings. </a:t>
            </a:r>
            <a:endParaRPr lang="en-US" sz="2800" dirty="0" smtClean="0">
              <a:solidFill>
                <a:srgbClr val="002060"/>
              </a:solidFill>
              <a:latin typeface="Traditional Arabic" panose="02020603050405020304" pitchFamily="18" charset="-78"/>
              <a:cs typeface="Traditional Arabic" panose="02020603050405020304" pitchFamily="18" charset="-78"/>
            </a:endParaRPr>
          </a:p>
          <a:p>
            <a:pPr marL="0" indent="0">
              <a:buNone/>
            </a:pPr>
            <a:endParaRPr lang="en-US" sz="2800"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2800" dirty="0" smtClean="0">
                <a:solidFill>
                  <a:srgbClr val="002060"/>
                </a:solidFill>
                <a:latin typeface="Traditional Arabic" panose="02020603050405020304" pitchFamily="18" charset="-78"/>
                <a:cs typeface="Traditional Arabic" panose="02020603050405020304" pitchFamily="18" charset="-78"/>
              </a:rPr>
              <a:t>The </a:t>
            </a:r>
            <a:r>
              <a:rPr lang="en-US" sz="2800" dirty="0">
                <a:solidFill>
                  <a:srgbClr val="002060"/>
                </a:solidFill>
                <a:latin typeface="Traditional Arabic" panose="02020603050405020304" pitchFamily="18" charset="-78"/>
                <a:cs typeface="Traditional Arabic" panose="02020603050405020304" pitchFamily="18" charset="-78"/>
              </a:rPr>
              <a:t>relations between words in a sentence </a:t>
            </a:r>
            <a:r>
              <a:rPr lang="en-US" sz="2800" dirty="0" smtClean="0">
                <a:solidFill>
                  <a:srgbClr val="002060"/>
                </a:solidFill>
                <a:latin typeface="Traditional Arabic" panose="02020603050405020304" pitchFamily="18" charset="-78"/>
                <a:cs typeface="Traditional Arabic" panose="02020603050405020304" pitchFamily="18" charset="-78"/>
              </a:rPr>
              <a:t>are of 2 kinds: </a:t>
            </a:r>
          </a:p>
          <a:p>
            <a:pPr marL="914400" lvl="1" indent="-514350">
              <a:buFont typeface="+mj-lt"/>
              <a:buAutoNum type="arabicPeriod"/>
            </a:pPr>
            <a:r>
              <a:rPr lang="en-US" sz="2400" dirty="0" smtClean="0">
                <a:solidFill>
                  <a:srgbClr val="002060"/>
                </a:solidFill>
                <a:latin typeface="Traditional Arabic" panose="02020603050405020304" pitchFamily="18" charset="-78"/>
                <a:cs typeface="Traditional Arabic" panose="02020603050405020304" pitchFamily="18" charset="-78"/>
              </a:rPr>
              <a:t>those </a:t>
            </a:r>
            <a:r>
              <a:rPr lang="en-US" sz="2400" dirty="0">
                <a:solidFill>
                  <a:srgbClr val="002060"/>
                </a:solidFill>
                <a:latin typeface="Traditional Arabic" panose="02020603050405020304" pitchFamily="18" charset="-78"/>
                <a:cs typeface="Traditional Arabic" panose="02020603050405020304" pitchFamily="18" charset="-78"/>
              </a:rPr>
              <a:t>of </a:t>
            </a:r>
            <a:r>
              <a:rPr lang="en-US" sz="2400" b="1" i="1" dirty="0">
                <a:solidFill>
                  <a:srgbClr val="002060"/>
                </a:solidFill>
                <a:latin typeface="Traditional Arabic" panose="02020603050405020304" pitchFamily="18" charset="-78"/>
                <a:cs typeface="Traditional Arabic" panose="02020603050405020304" pitchFamily="18" charset="-78"/>
              </a:rPr>
              <a:t>synthesis</a:t>
            </a:r>
            <a:r>
              <a:rPr lang="en-US" sz="2400" dirty="0">
                <a:solidFill>
                  <a:srgbClr val="002060"/>
                </a:solidFill>
                <a:latin typeface="Traditional Arabic" panose="02020603050405020304" pitchFamily="18" charset="-78"/>
                <a:cs typeface="Traditional Arabic" panose="02020603050405020304" pitchFamily="18" charset="-78"/>
              </a:rPr>
              <a:t> (syntagmatic relations) </a:t>
            </a:r>
            <a:r>
              <a:rPr lang="en-US" sz="2400" dirty="0" smtClean="0">
                <a:solidFill>
                  <a:srgbClr val="002060"/>
                </a:solidFill>
                <a:latin typeface="Traditional Arabic" panose="02020603050405020304" pitchFamily="18" charset="-78"/>
                <a:cs typeface="Traditional Arabic" panose="02020603050405020304" pitchFamily="18" charset="-78"/>
              </a:rPr>
              <a:t>&amp;</a:t>
            </a:r>
          </a:p>
          <a:p>
            <a:pPr marL="914400" lvl="1" indent="-514350">
              <a:buFont typeface="+mj-lt"/>
              <a:buAutoNum type="arabicPeriod"/>
            </a:pPr>
            <a:r>
              <a:rPr lang="en-US" sz="2400" dirty="0" smtClean="0">
                <a:solidFill>
                  <a:srgbClr val="002060"/>
                </a:solidFill>
                <a:latin typeface="Traditional Arabic" panose="02020603050405020304" pitchFamily="18" charset="-78"/>
                <a:cs typeface="Traditional Arabic" panose="02020603050405020304" pitchFamily="18" charset="-78"/>
              </a:rPr>
              <a:t>those </a:t>
            </a:r>
            <a:r>
              <a:rPr lang="en-US" sz="2400" dirty="0">
                <a:solidFill>
                  <a:srgbClr val="002060"/>
                </a:solidFill>
                <a:latin typeface="Traditional Arabic" panose="02020603050405020304" pitchFamily="18" charset="-78"/>
                <a:cs typeface="Traditional Arabic" panose="02020603050405020304" pitchFamily="18" charset="-78"/>
              </a:rPr>
              <a:t>of </a:t>
            </a:r>
            <a:r>
              <a:rPr lang="en-US" sz="2400" b="1" i="1" dirty="0">
                <a:solidFill>
                  <a:srgbClr val="C00000"/>
                </a:solidFill>
                <a:latin typeface="Traditional Arabic" panose="02020603050405020304" pitchFamily="18" charset="-78"/>
                <a:cs typeface="Traditional Arabic" panose="02020603050405020304" pitchFamily="18" charset="-78"/>
              </a:rPr>
              <a:t>analysis</a:t>
            </a:r>
            <a:r>
              <a:rPr lang="en-US" sz="2400" dirty="0">
                <a:solidFill>
                  <a:srgbClr val="C00000"/>
                </a:solidFill>
                <a:latin typeface="Traditional Arabic" panose="02020603050405020304" pitchFamily="18" charset="-78"/>
                <a:cs typeface="Traditional Arabic" panose="02020603050405020304" pitchFamily="18" charset="-78"/>
              </a:rPr>
              <a:t> </a:t>
            </a:r>
            <a:r>
              <a:rPr lang="en-US" sz="2400" dirty="0">
                <a:solidFill>
                  <a:srgbClr val="002060"/>
                </a:solidFill>
                <a:latin typeface="Traditional Arabic" panose="02020603050405020304" pitchFamily="18" charset="-78"/>
                <a:cs typeface="Traditional Arabic" panose="02020603050405020304" pitchFamily="18" charset="-78"/>
              </a:rPr>
              <a:t>(</a:t>
            </a:r>
            <a:r>
              <a:rPr lang="en-US" sz="2400" dirty="0">
                <a:solidFill>
                  <a:srgbClr val="C00000"/>
                </a:solidFill>
                <a:latin typeface="Traditional Arabic" panose="02020603050405020304" pitchFamily="18" charset="-78"/>
                <a:cs typeface="Traditional Arabic" panose="02020603050405020304" pitchFamily="18" charset="-78"/>
              </a:rPr>
              <a:t>associative</a:t>
            </a:r>
            <a:r>
              <a:rPr lang="en-US" sz="2400" dirty="0">
                <a:solidFill>
                  <a:srgbClr val="002060"/>
                </a:solidFill>
                <a:latin typeface="Traditional Arabic" panose="02020603050405020304" pitchFamily="18" charset="-78"/>
                <a:cs typeface="Traditional Arabic" panose="02020603050405020304" pitchFamily="18" charset="-78"/>
              </a:rPr>
              <a:t> relations</a:t>
            </a:r>
            <a:r>
              <a:rPr lang="en-US" sz="2400" dirty="0" smtClean="0">
                <a:solidFill>
                  <a:srgbClr val="002060"/>
                </a:solidFill>
                <a:latin typeface="Traditional Arabic" panose="02020603050405020304" pitchFamily="18" charset="-78"/>
                <a:cs typeface="Traditional Arabic" panose="02020603050405020304" pitchFamily="18" charset="-78"/>
              </a:rPr>
              <a:t>).</a:t>
            </a:r>
            <a:endParaRPr lang="en-US" sz="2400"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737594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2708920"/>
          </a:xfrm>
        </p:spPr>
        <p:txBody>
          <a:bodyPr>
            <a:normAutofit/>
          </a:bodyPr>
          <a:lstStyle/>
          <a:p>
            <a:pPr lvl="0">
              <a:spcBef>
                <a:spcPct val="20000"/>
              </a:spcBef>
            </a:pPr>
            <a:r>
              <a:rPr lang="en-US" sz="3600" b="1" i="1" dirty="0">
                <a:solidFill>
                  <a:srgbClr val="9BBB59">
                    <a:lumMod val="50000"/>
                  </a:srgbClr>
                </a:solidFill>
                <a:ea typeface="+mn-ea"/>
                <a:cs typeface="+mn-cs"/>
              </a:rPr>
              <a:t>Synthesis</a:t>
            </a:r>
            <a:r>
              <a:rPr lang="en-US" sz="3600" dirty="0">
                <a:solidFill>
                  <a:prstClr val="black"/>
                </a:solidFill>
                <a:ea typeface="+mn-ea"/>
                <a:cs typeface="+mn-cs"/>
              </a:rPr>
              <a:t> and </a:t>
            </a:r>
            <a:r>
              <a:rPr lang="en-US" sz="3600" b="1" i="1" dirty="0" smtClean="0">
                <a:solidFill>
                  <a:srgbClr val="CC0000"/>
                </a:solidFill>
                <a:ea typeface="+mn-ea"/>
                <a:cs typeface="+mn-cs"/>
              </a:rPr>
              <a:t>Analysis</a:t>
            </a:r>
            <a:r>
              <a:rPr lang="en-US" sz="3600" dirty="0" smtClean="0">
                <a:solidFill>
                  <a:prstClr val="black"/>
                </a:solidFill>
                <a:ea typeface="+mn-ea"/>
                <a:cs typeface="+mn-cs"/>
              </a:rPr>
              <a:t/>
            </a:r>
            <a:br>
              <a:rPr lang="en-US" sz="3600" dirty="0" smtClean="0">
                <a:solidFill>
                  <a:prstClr val="black"/>
                </a:solidFill>
                <a:ea typeface="+mn-ea"/>
                <a:cs typeface="+mn-cs"/>
              </a:rPr>
            </a:br>
            <a:r>
              <a:rPr lang="en-US" sz="3600" dirty="0" smtClean="0">
                <a:solidFill>
                  <a:prstClr val="black"/>
                </a:solidFill>
                <a:ea typeface="+mn-ea"/>
                <a:cs typeface="+mn-cs"/>
              </a:rPr>
              <a:t/>
            </a:r>
            <a:br>
              <a:rPr lang="en-US" sz="3600" dirty="0" smtClean="0">
                <a:solidFill>
                  <a:prstClr val="black"/>
                </a:solidFill>
                <a:ea typeface="+mn-ea"/>
                <a:cs typeface="+mn-cs"/>
              </a:rPr>
            </a:br>
            <a:r>
              <a:rPr lang="en-US" sz="2700" dirty="0" smtClean="0">
                <a:solidFill>
                  <a:prstClr val="black"/>
                </a:solidFill>
                <a:latin typeface="Traditional Arabic" panose="02020603050405020304" pitchFamily="18" charset="-78"/>
                <a:ea typeface="+mn-ea"/>
                <a:cs typeface="Traditional Arabic" panose="02020603050405020304" pitchFamily="18" charset="-78"/>
              </a:rPr>
              <a:t>We always try to put some meat on the bare bones:</a:t>
            </a:r>
            <a:endParaRPr lang="en-US" sz="2700" dirty="0">
              <a:latin typeface="Traditional Arabic" panose="02020603050405020304" pitchFamily="18" charset="-78"/>
              <a:cs typeface="Traditional Arabic" panose="02020603050405020304" pitchFamily="18" charset="-78"/>
            </a:endParaRPr>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52936"/>
            <a:ext cx="97122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9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b="1" dirty="0" smtClean="0">
                <a:solidFill>
                  <a:srgbClr val="002060"/>
                </a:solidFill>
                <a:latin typeface="Traditional Arabic" panose="02020603050405020304" pitchFamily="18" charset="-78"/>
                <a:cs typeface="Traditional Arabic" panose="02020603050405020304" pitchFamily="18" charset="-78"/>
              </a:rPr>
              <a:t>Syntagmatic Relations: </a:t>
            </a:r>
            <a:r>
              <a:rPr lang="en-US" sz="3600" b="1" dirty="0" smtClean="0">
                <a:solidFill>
                  <a:srgbClr val="C00000"/>
                </a:solidFill>
                <a:latin typeface="Traditional Arabic" panose="02020603050405020304" pitchFamily="18" charset="-78"/>
                <a:cs typeface="Traditional Arabic" panose="02020603050405020304" pitchFamily="18" charset="-78"/>
              </a:rPr>
              <a:t>Synthesis (WA) </a:t>
            </a:r>
            <a:endParaRPr lang="en-US" sz="3600" b="1" dirty="0">
              <a:solidFill>
                <a:srgbClr val="C0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251520" y="1484784"/>
            <a:ext cx="8784976" cy="5184576"/>
          </a:xfrm>
        </p:spPr>
        <p:txBody>
          <a:bodyPr>
            <a:normAutofit/>
          </a:bodyPr>
          <a:lstStyle/>
          <a:p>
            <a:pPr marL="0" indent="0">
              <a:buNone/>
            </a:pPr>
            <a:r>
              <a:rPr lang="en-US" sz="2400" dirty="0" smtClean="0">
                <a:solidFill>
                  <a:srgbClr val="002060"/>
                </a:solidFill>
                <a:latin typeface="Traditional Arabic" panose="02020603050405020304" pitchFamily="18" charset="-78"/>
                <a:cs typeface="Traditional Arabic" panose="02020603050405020304" pitchFamily="18" charset="-78"/>
              </a:rPr>
              <a:t>These include</a:t>
            </a:r>
            <a:r>
              <a:rPr lang="en-US" sz="800" dirty="0" smtClean="0">
                <a:solidFill>
                  <a:srgbClr val="002060"/>
                </a:solidFill>
                <a:latin typeface="Traditional Arabic" panose="02020603050405020304" pitchFamily="18" charset="-78"/>
                <a:cs typeface="Traditional Arabic" panose="02020603050405020304" pitchFamily="18" charset="-78"/>
              </a:rPr>
              <a:t> </a:t>
            </a:r>
          </a:p>
          <a:p>
            <a:pPr marL="0" indent="0">
              <a:buNone/>
            </a:pPr>
            <a:endParaRPr lang="en-US" sz="800" dirty="0" smtClean="0">
              <a:solidFill>
                <a:srgbClr val="002060"/>
              </a:solidFill>
              <a:latin typeface="Traditional Arabic" panose="02020603050405020304" pitchFamily="18" charset="-78"/>
              <a:cs typeface="Traditional Arabic" panose="02020603050405020304" pitchFamily="18" charset="-78"/>
            </a:endParaRPr>
          </a:p>
          <a:p>
            <a:pPr marL="457200" indent="-457200">
              <a:buAutoNum type="alphaLcParenBoth"/>
            </a:pPr>
            <a:r>
              <a:rPr lang="en-US" sz="2400" dirty="0" smtClean="0">
                <a:solidFill>
                  <a:srgbClr val="002060"/>
                </a:solidFill>
                <a:latin typeface="Traditional Arabic" panose="02020603050405020304" pitchFamily="18" charset="-78"/>
                <a:cs typeface="Traditional Arabic" panose="02020603050405020304" pitchFamily="18" charset="-78"/>
              </a:rPr>
              <a:t>the </a:t>
            </a:r>
            <a:r>
              <a:rPr lang="en-US" sz="2400" b="1" dirty="0">
                <a:solidFill>
                  <a:srgbClr val="002060"/>
                </a:solidFill>
                <a:latin typeface="Traditional Arabic" panose="02020603050405020304" pitchFamily="18" charset="-78"/>
                <a:cs typeface="Traditional Arabic" panose="02020603050405020304" pitchFamily="18" charset="-78"/>
              </a:rPr>
              <a:t>linear pattern </a:t>
            </a:r>
            <a:r>
              <a:rPr lang="en-US" sz="2400" dirty="0">
                <a:solidFill>
                  <a:srgbClr val="002060"/>
                </a:solidFill>
                <a:latin typeface="Traditional Arabic" panose="02020603050405020304" pitchFamily="18" charset="-78"/>
                <a:cs typeface="Traditional Arabic" panose="02020603050405020304" pitchFamily="18" charset="-78"/>
              </a:rPr>
              <a:t>of the sentence </a:t>
            </a:r>
            <a:r>
              <a:rPr lang="en-US" sz="2400" dirty="0" smtClean="0">
                <a:solidFill>
                  <a:srgbClr val="002060"/>
                </a:solidFill>
                <a:latin typeface="Traditional Arabic" panose="02020603050405020304" pitchFamily="18" charset="-78"/>
                <a:cs typeface="Traditional Arabic" panose="02020603050405020304" pitchFamily="18" charset="-78"/>
              </a:rPr>
              <a:t>nexus (</a:t>
            </a:r>
            <a:r>
              <a:rPr lang="en-US" sz="2400" b="1" dirty="0" smtClean="0">
                <a:solidFill>
                  <a:srgbClr val="002060"/>
                </a:solidFill>
                <a:latin typeface="Traditional Arabic" panose="02020603050405020304" pitchFamily="18" charset="-78"/>
                <a:cs typeface="Traditional Arabic" panose="02020603050405020304" pitchFamily="18" charset="-78"/>
              </a:rPr>
              <a:t>SVC</a:t>
            </a:r>
            <a:r>
              <a:rPr lang="en-US" sz="2400" dirty="0" smtClean="0">
                <a:solidFill>
                  <a:srgbClr val="002060"/>
                </a:solidFill>
                <a:latin typeface="Traditional Arabic" panose="02020603050405020304" pitchFamily="18" charset="-78"/>
                <a:cs typeface="Traditional Arabic" panose="02020603050405020304" pitchFamily="18" charset="-78"/>
              </a:rPr>
              <a:t>, in whichever order they come), and </a:t>
            </a:r>
          </a:p>
          <a:p>
            <a:pPr marL="457200" indent="-457200">
              <a:buAutoNum type="alphaLcParenBoth"/>
            </a:pPr>
            <a:r>
              <a:rPr lang="en-US" sz="2400" dirty="0" smtClean="0">
                <a:solidFill>
                  <a:srgbClr val="002060"/>
                </a:solidFill>
                <a:latin typeface="Traditional Arabic" panose="02020603050405020304" pitchFamily="18" charset="-78"/>
                <a:cs typeface="Traditional Arabic" panose="02020603050405020304" pitchFamily="18" charset="-78"/>
              </a:rPr>
              <a:t>Contiguity/ causality relations between perceived events expressed by the </a:t>
            </a:r>
            <a:r>
              <a:rPr lang="en-US" sz="2400" dirty="0">
                <a:solidFill>
                  <a:srgbClr val="002060"/>
                </a:solidFill>
                <a:latin typeface="Traditional Arabic" panose="02020603050405020304" pitchFamily="18" charset="-78"/>
                <a:cs typeface="Traditional Arabic" panose="02020603050405020304" pitchFamily="18" charset="-78"/>
              </a:rPr>
              <a:t>verb and the nouns within the </a:t>
            </a:r>
            <a:r>
              <a:rPr lang="en-US" sz="2400" dirty="0" smtClean="0">
                <a:solidFill>
                  <a:srgbClr val="002060"/>
                </a:solidFill>
                <a:latin typeface="Traditional Arabic" panose="02020603050405020304" pitchFamily="18" charset="-78"/>
                <a:cs typeface="Traditional Arabic" panose="02020603050405020304" pitchFamily="18" charset="-78"/>
              </a:rPr>
              <a:t>nexus; different grammars use different ways of expressing these relationships – Noun Declensions /T</a:t>
            </a:r>
            <a:r>
              <a:rPr lang="en-US" sz="2400" i="1" dirty="0" smtClean="0">
                <a:solidFill>
                  <a:srgbClr val="002060"/>
                </a:solidFill>
                <a:latin typeface="Traditional Arabic" panose="02020603050405020304" pitchFamily="18" charset="-78"/>
                <a:cs typeface="Traditional Arabic" panose="02020603050405020304" pitchFamily="18" charset="-78"/>
              </a:rPr>
              <a:t>hematic Roles</a:t>
            </a:r>
            <a:r>
              <a:rPr lang="en-US" sz="2400" dirty="0" smtClean="0">
                <a:solidFill>
                  <a:srgbClr val="002060"/>
                </a:solidFill>
                <a:latin typeface="Traditional Arabic" panose="02020603050405020304" pitchFamily="18" charset="-78"/>
                <a:cs typeface="Traditional Arabic" panose="02020603050405020304" pitchFamily="18" charset="-78"/>
              </a:rPr>
              <a:t>, prepositions (or both), </a:t>
            </a:r>
            <a:r>
              <a:rPr lang="en-US" sz="2400" dirty="0">
                <a:solidFill>
                  <a:srgbClr val="002060"/>
                </a:solidFill>
                <a:latin typeface="Traditional Arabic" panose="02020603050405020304" pitchFamily="18" charset="-78"/>
                <a:cs typeface="Traditional Arabic" panose="02020603050405020304" pitchFamily="18" charset="-78"/>
              </a:rPr>
              <a:t>Verb tenses, </a:t>
            </a:r>
            <a:r>
              <a:rPr lang="en-US" sz="2400" dirty="0" smtClean="0">
                <a:solidFill>
                  <a:srgbClr val="002060"/>
                </a:solidFill>
                <a:latin typeface="Traditional Arabic" panose="02020603050405020304" pitchFamily="18" charset="-78"/>
                <a:cs typeface="Traditional Arabic" panose="02020603050405020304" pitchFamily="18" charset="-78"/>
              </a:rPr>
              <a:t>aspect &amp; modality, etc.</a:t>
            </a:r>
          </a:p>
          <a:p>
            <a:pPr marL="400050" lvl="1" indent="0">
              <a:buNone/>
            </a:pPr>
            <a:endParaRPr lang="en-US" sz="800" b="1" dirty="0">
              <a:solidFill>
                <a:srgbClr val="002060"/>
              </a:solidFill>
              <a:latin typeface="Traditional Arabic" panose="02020603050405020304" pitchFamily="18" charset="-78"/>
              <a:cs typeface="Traditional Arabic" panose="02020603050405020304" pitchFamily="18" charset="-78"/>
            </a:endParaRPr>
          </a:p>
          <a:p>
            <a:pPr marL="400050" lvl="1" indent="0">
              <a:buNone/>
            </a:pPr>
            <a:r>
              <a:rPr lang="en-US" sz="2400" dirty="0" smtClean="0">
                <a:solidFill>
                  <a:srgbClr val="002060"/>
                </a:solidFill>
                <a:latin typeface="Traditional Arabic" panose="02020603050405020304" pitchFamily="18" charset="-78"/>
                <a:cs typeface="Traditional Arabic" panose="02020603050405020304" pitchFamily="18" charset="-78"/>
              </a:rPr>
              <a:t>The logical relationship </a:t>
            </a:r>
            <a:r>
              <a:rPr lang="en-US" sz="2400" dirty="0">
                <a:solidFill>
                  <a:srgbClr val="002060"/>
                </a:solidFill>
                <a:latin typeface="Traditional Arabic" panose="02020603050405020304" pitchFamily="18" charset="-78"/>
                <a:cs typeface="Traditional Arabic" panose="02020603050405020304" pitchFamily="18" charset="-78"/>
              </a:rPr>
              <a:t>between the noun and the verb in the nexus </a:t>
            </a:r>
            <a:r>
              <a:rPr lang="en-US" sz="2400" dirty="0" smtClean="0">
                <a:solidFill>
                  <a:srgbClr val="002060"/>
                </a:solidFill>
                <a:latin typeface="Traditional Arabic" panose="02020603050405020304" pitchFamily="18" charset="-78"/>
                <a:cs typeface="Traditional Arabic" panose="02020603050405020304" pitchFamily="18" charset="-78"/>
              </a:rPr>
              <a:t>determines </a:t>
            </a:r>
            <a:r>
              <a:rPr lang="en-US" sz="2400" dirty="0">
                <a:solidFill>
                  <a:srgbClr val="002060"/>
                </a:solidFill>
                <a:latin typeface="Traditional Arabic" panose="02020603050405020304" pitchFamily="18" charset="-78"/>
                <a:cs typeface="Traditional Arabic" panose="02020603050405020304" pitchFamily="18" charset="-78"/>
              </a:rPr>
              <a:t>whether the noun is the Subject of the Verb (agent) or the </a:t>
            </a:r>
            <a:r>
              <a:rPr lang="en-US" sz="2400" dirty="0" smtClean="0">
                <a:solidFill>
                  <a:srgbClr val="002060"/>
                </a:solidFill>
                <a:latin typeface="Traditional Arabic" panose="02020603050405020304" pitchFamily="18" charset="-78"/>
                <a:cs typeface="Traditional Arabic" panose="02020603050405020304" pitchFamily="18" charset="-78"/>
              </a:rPr>
              <a:t>receiver, directly or indirectly, </a:t>
            </a:r>
            <a:r>
              <a:rPr lang="en-US" sz="2400" dirty="0">
                <a:solidFill>
                  <a:srgbClr val="002060"/>
                </a:solidFill>
                <a:latin typeface="Traditional Arabic" panose="02020603050405020304" pitchFamily="18" charset="-78"/>
                <a:cs typeface="Traditional Arabic" panose="02020603050405020304" pitchFamily="18" charset="-78"/>
              </a:rPr>
              <a:t>of the </a:t>
            </a:r>
            <a:r>
              <a:rPr lang="en-US" sz="2400" dirty="0" smtClean="0">
                <a:solidFill>
                  <a:srgbClr val="002060"/>
                </a:solidFill>
                <a:latin typeface="Traditional Arabic" panose="02020603050405020304" pitchFamily="18" charset="-78"/>
                <a:cs typeface="Traditional Arabic" panose="02020603050405020304" pitchFamily="18" charset="-78"/>
              </a:rPr>
              <a:t>effects of the action expressed by </a:t>
            </a:r>
            <a:r>
              <a:rPr lang="en-US" sz="2400" dirty="0">
                <a:solidFill>
                  <a:srgbClr val="002060"/>
                </a:solidFill>
                <a:latin typeface="Traditional Arabic" panose="02020603050405020304" pitchFamily="18" charset="-78"/>
                <a:cs typeface="Traditional Arabic" panose="02020603050405020304" pitchFamily="18" charset="-78"/>
              </a:rPr>
              <a:t>the </a:t>
            </a:r>
            <a:r>
              <a:rPr lang="en-US" sz="2400" dirty="0" smtClean="0">
                <a:solidFill>
                  <a:srgbClr val="002060"/>
                </a:solidFill>
                <a:latin typeface="Traditional Arabic" panose="02020603050405020304" pitchFamily="18" charset="-78"/>
                <a:cs typeface="Traditional Arabic" panose="02020603050405020304" pitchFamily="18" charset="-78"/>
              </a:rPr>
              <a:t>verb.</a:t>
            </a:r>
            <a:endParaRPr lang="en-US" sz="2400"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3962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US" sz="3600" b="1" dirty="0" smtClean="0">
                <a:solidFill>
                  <a:srgbClr val="002060"/>
                </a:solidFill>
                <a:latin typeface="Traditional Arabic" panose="02020603050405020304" pitchFamily="18" charset="-78"/>
                <a:cs typeface="Traditional Arabic" panose="02020603050405020304" pitchFamily="18" charset="-78"/>
              </a:rPr>
              <a:t>Relations of </a:t>
            </a:r>
            <a:r>
              <a:rPr lang="en-US" sz="3600" b="1" dirty="0" smtClean="0">
                <a:solidFill>
                  <a:srgbClr val="C00000"/>
                </a:solidFill>
                <a:latin typeface="Traditional Arabic" panose="02020603050405020304" pitchFamily="18" charset="-78"/>
                <a:cs typeface="Traditional Arabic" panose="02020603050405020304" pitchFamily="18" charset="-78"/>
              </a:rPr>
              <a:t>Analysis</a:t>
            </a:r>
            <a:r>
              <a:rPr lang="en-US" sz="3600" b="1" dirty="0" smtClean="0">
                <a:solidFill>
                  <a:srgbClr val="002060"/>
                </a:solidFill>
                <a:latin typeface="Traditional Arabic" panose="02020603050405020304" pitchFamily="18" charset="-78"/>
                <a:cs typeface="Traditional Arabic" panose="02020603050405020304" pitchFamily="18" charset="-78"/>
              </a:rPr>
              <a:t> (Zoom)</a:t>
            </a:r>
            <a:endParaRPr lang="en-US" sz="3600" b="1"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79512" y="1412776"/>
            <a:ext cx="8856984" cy="5445224"/>
          </a:xfrm>
        </p:spPr>
        <p:txBody>
          <a:bodyPr>
            <a:normAutofit fontScale="55000" lnSpcReduction="20000"/>
          </a:bodyPr>
          <a:lstStyle/>
          <a:p>
            <a:pPr marL="0" indent="0">
              <a:buNone/>
            </a:pPr>
            <a:r>
              <a:rPr lang="en-US" sz="4500" b="1" dirty="0" smtClean="0">
                <a:solidFill>
                  <a:srgbClr val="002060"/>
                </a:solidFill>
                <a:latin typeface="Traditional Arabic" panose="02020603050405020304" pitchFamily="18" charset="-78"/>
                <a:cs typeface="Traditional Arabic" panose="02020603050405020304" pitchFamily="18" charset="-78"/>
              </a:rPr>
              <a:t>Two </a:t>
            </a:r>
            <a:r>
              <a:rPr lang="en-US" sz="4500" b="1" dirty="0">
                <a:solidFill>
                  <a:srgbClr val="002060"/>
                </a:solidFill>
                <a:latin typeface="Traditional Arabic" panose="02020603050405020304" pitchFamily="18" charset="-78"/>
                <a:cs typeface="Traditional Arabic" panose="02020603050405020304" pitchFamily="18" charset="-78"/>
              </a:rPr>
              <a:t>word </a:t>
            </a:r>
            <a:r>
              <a:rPr lang="en-US" sz="4500" b="1" dirty="0" smtClean="0">
                <a:solidFill>
                  <a:srgbClr val="002060"/>
                </a:solidFill>
                <a:latin typeface="Traditional Arabic" panose="02020603050405020304" pitchFamily="18" charset="-78"/>
                <a:cs typeface="Traditional Arabic" panose="02020603050405020304" pitchFamily="18" charset="-78"/>
              </a:rPr>
              <a:t>functions </a:t>
            </a:r>
            <a:r>
              <a:rPr lang="en-US" sz="4500" dirty="0" smtClean="0">
                <a:solidFill>
                  <a:srgbClr val="002060"/>
                </a:solidFill>
                <a:latin typeface="Traditional Arabic" panose="02020603050405020304" pitchFamily="18" charset="-78"/>
                <a:cs typeface="Traditional Arabic" panose="02020603050405020304" pitchFamily="18" charset="-78"/>
              </a:rPr>
              <a:t>express </a:t>
            </a:r>
            <a:r>
              <a:rPr lang="en-US" sz="4500" dirty="0">
                <a:solidFill>
                  <a:srgbClr val="002060"/>
                </a:solidFill>
                <a:latin typeface="Traditional Arabic" panose="02020603050405020304" pitchFamily="18" charset="-78"/>
                <a:cs typeface="Traditional Arabic" panose="02020603050405020304" pitchFamily="18" charset="-78"/>
              </a:rPr>
              <a:t>these associations:</a:t>
            </a:r>
          </a:p>
          <a:p>
            <a:pPr marL="0" indent="0">
              <a:buNone/>
            </a:pPr>
            <a:endParaRPr lang="en-US" sz="1300" dirty="0">
              <a:solidFill>
                <a:srgbClr val="002060"/>
              </a:solidFill>
              <a:latin typeface="Traditional Arabic" panose="02020603050405020304" pitchFamily="18" charset="-78"/>
              <a:cs typeface="Traditional Arabic" panose="02020603050405020304" pitchFamily="18" charset="-78"/>
            </a:endParaRPr>
          </a:p>
          <a:p>
            <a:r>
              <a:rPr lang="en-US" sz="3800" b="1" dirty="0" smtClean="0">
                <a:solidFill>
                  <a:srgbClr val="C00000"/>
                </a:solidFill>
                <a:latin typeface="Traditional Arabic" panose="02020603050405020304" pitchFamily="18" charset="-78"/>
                <a:cs typeface="Traditional Arabic" panose="02020603050405020304" pitchFamily="18" charset="-78"/>
              </a:rPr>
              <a:t>Adjectives</a:t>
            </a:r>
            <a:r>
              <a:rPr lang="en-US" sz="3800" dirty="0" smtClean="0">
                <a:solidFill>
                  <a:srgbClr val="C00000"/>
                </a:solidFill>
                <a:latin typeface="Traditional Arabic" panose="02020603050405020304" pitchFamily="18" charset="-78"/>
                <a:cs typeface="Traditional Arabic" panose="02020603050405020304" pitchFamily="18" charset="-78"/>
              </a:rPr>
              <a:t> </a:t>
            </a:r>
            <a:r>
              <a:rPr lang="en-US" sz="3800" dirty="0" smtClean="0">
                <a:solidFill>
                  <a:srgbClr val="002060"/>
                </a:solidFill>
                <a:latin typeface="Traditional Arabic" panose="02020603050405020304" pitchFamily="18" charset="-78"/>
                <a:cs typeface="Traditional Arabic" panose="02020603050405020304" pitchFamily="18" charset="-78"/>
              </a:rPr>
              <a:t>describe nouns </a:t>
            </a:r>
            <a:r>
              <a:rPr lang="en-US" sz="3800" dirty="0">
                <a:solidFill>
                  <a:srgbClr val="002060"/>
                </a:solidFill>
                <a:latin typeface="Traditional Arabic" panose="02020603050405020304" pitchFamily="18" charset="-78"/>
                <a:cs typeface="Traditional Arabic" panose="02020603050405020304" pitchFamily="18" charset="-78"/>
              </a:rPr>
              <a:t>by resemblance, </a:t>
            </a:r>
          </a:p>
          <a:p>
            <a:r>
              <a:rPr lang="en-US" sz="3800" b="1" dirty="0" smtClean="0">
                <a:solidFill>
                  <a:srgbClr val="C00000"/>
                </a:solidFill>
                <a:latin typeface="Traditional Arabic" panose="02020603050405020304" pitchFamily="18" charset="-78"/>
                <a:cs typeface="Traditional Arabic" panose="02020603050405020304" pitchFamily="18" charset="-78"/>
              </a:rPr>
              <a:t>Adverbs</a:t>
            </a:r>
            <a:r>
              <a:rPr lang="en-US" sz="3800" dirty="0" smtClean="0">
                <a:solidFill>
                  <a:srgbClr val="C00000"/>
                </a:solidFill>
                <a:latin typeface="Traditional Arabic" panose="02020603050405020304" pitchFamily="18" charset="-78"/>
                <a:cs typeface="Traditional Arabic" panose="02020603050405020304" pitchFamily="18" charset="-78"/>
              </a:rPr>
              <a:t> </a:t>
            </a:r>
            <a:r>
              <a:rPr lang="en-US" sz="3800" dirty="0" smtClean="0">
                <a:solidFill>
                  <a:srgbClr val="002060"/>
                </a:solidFill>
                <a:latin typeface="Traditional Arabic" panose="02020603050405020304" pitchFamily="18" charset="-78"/>
                <a:cs typeface="Traditional Arabic" panose="02020603050405020304" pitchFamily="18" charset="-78"/>
              </a:rPr>
              <a:t>describe actions </a:t>
            </a:r>
            <a:r>
              <a:rPr lang="en-US" sz="3800" dirty="0">
                <a:solidFill>
                  <a:srgbClr val="002060"/>
                </a:solidFill>
                <a:latin typeface="Traditional Arabic" panose="02020603050405020304" pitchFamily="18" charset="-78"/>
                <a:cs typeface="Traditional Arabic" panose="02020603050405020304" pitchFamily="18" charset="-78"/>
              </a:rPr>
              <a:t>by </a:t>
            </a:r>
            <a:r>
              <a:rPr lang="en-US" sz="3800" dirty="0" smtClean="0">
                <a:solidFill>
                  <a:srgbClr val="002060"/>
                </a:solidFill>
                <a:latin typeface="Traditional Arabic" panose="02020603050405020304" pitchFamily="18" charset="-78"/>
                <a:cs typeface="Traditional Arabic" panose="02020603050405020304" pitchFamily="18" charset="-78"/>
              </a:rPr>
              <a:t>resemblance, contiguity </a:t>
            </a:r>
            <a:r>
              <a:rPr lang="en-US" sz="3800" dirty="0">
                <a:solidFill>
                  <a:srgbClr val="002060"/>
                </a:solidFill>
                <a:latin typeface="Traditional Arabic" panose="02020603050405020304" pitchFamily="18" charset="-78"/>
                <a:cs typeface="Traditional Arabic" panose="02020603050405020304" pitchFamily="18" charset="-78"/>
              </a:rPr>
              <a:t>in </a:t>
            </a:r>
            <a:r>
              <a:rPr lang="en-US" sz="3800" dirty="0" smtClean="0">
                <a:solidFill>
                  <a:srgbClr val="002060"/>
                </a:solidFill>
                <a:latin typeface="Traditional Arabic" panose="02020603050405020304" pitchFamily="18" charset="-78"/>
                <a:cs typeface="Traditional Arabic" panose="02020603050405020304" pitchFamily="18" charset="-78"/>
              </a:rPr>
              <a:t>space/time, or cause/effect</a:t>
            </a:r>
          </a:p>
          <a:p>
            <a:r>
              <a:rPr lang="en-US" sz="3800" b="1" dirty="0" smtClean="0">
                <a:solidFill>
                  <a:srgbClr val="C00000"/>
                </a:solidFill>
                <a:latin typeface="Traditional Arabic" panose="02020603050405020304" pitchFamily="18" charset="-78"/>
                <a:cs typeface="Traditional Arabic" panose="02020603050405020304" pitchFamily="18" charset="-78"/>
              </a:rPr>
              <a:t>Nouns</a:t>
            </a:r>
            <a:r>
              <a:rPr lang="en-US" sz="3800" dirty="0" smtClean="0">
                <a:solidFill>
                  <a:srgbClr val="C00000"/>
                </a:solidFill>
                <a:latin typeface="Traditional Arabic" panose="02020603050405020304" pitchFamily="18" charset="-78"/>
                <a:cs typeface="Traditional Arabic" panose="02020603050405020304" pitchFamily="18" charset="-78"/>
              </a:rPr>
              <a:t> </a:t>
            </a:r>
            <a:r>
              <a:rPr lang="en-US" sz="3800" dirty="0" smtClean="0">
                <a:solidFill>
                  <a:srgbClr val="002060"/>
                </a:solidFill>
                <a:latin typeface="Traditional Arabic" panose="02020603050405020304" pitchFamily="18" charset="-78"/>
                <a:cs typeface="Traditional Arabic" panose="02020603050405020304" pitchFamily="18" charset="-78"/>
              </a:rPr>
              <a:t>name things by all 3 kinds of association.</a:t>
            </a:r>
          </a:p>
          <a:p>
            <a:pPr marL="0" indent="0">
              <a:buNone/>
            </a:pPr>
            <a:endParaRPr lang="en-US" sz="5800" dirty="0">
              <a:solidFill>
                <a:srgbClr val="002060"/>
              </a:solidFill>
              <a:latin typeface="Traditional Arabic" panose="02020603050405020304" pitchFamily="18" charset="-78"/>
              <a:cs typeface="Traditional Arabic" panose="02020603050405020304" pitchFamily="18" charset="-78"/>
            </a:endParaRPr>
          </a:p>
          <a:p>
            <a:pPr marL="0" indent="0">
              <a:buNone/>
            </a:pPr>
            <a:r>
              <a:rPr lang="en-US" sz="4500" dirty="0">
                <a:solidFill>
                  <a:srgbClr val="002060"/>
                </a:solidFill>
                <a:latin typeface="Traditional Arabic" panose="02020603050405020304" pitchFamily="18" charset="-78"/>
                <a:cs typeface="Traditional Arabic" panose="02020603050405020304" pitchFamily="18" charset="-78"/>
              </a:rPr>
              <a:t>The functions of words in the sentence – whether they name the main sentence constituents or modify them – </a:t>
            </a:r>
            <a:r>
              <a:rPr lang="en-US" sz="4500" dirty="0" smtClean="0">
                <a:solidFill>
                  <a:srgbClr val="002060"/>
                </a:solidFill>
                <a:latin typeface="Traditional Arabic" panose="02020603050405020304" pitchFamily="18" charset="-78"/>
                <a:cs typeface="Traditional Arabic" panose="02020603050405020304" pitchFamily="18" charset="-78"/>
              </a:rPr>
              <a:t>express </a:t>
            </a:r>
            <a:r>
              <a:rPr lang="en-US" sz="4500" b="1" dirty="0" smtClean="0">
                <a:solidFill>
                  <a:srgbClr val="002060"/>
                </a:solidFill>
                <a:latin typeface="Traditional Arabic" panose="02020603050405020304" pitchFamily="18" charset="-78"/>
                <a:cs typeface="Traditional Arabic" panose="02020603050405020304" pitchFamily="18" charset="-78"/>
              </a:rPr>
              <a:t>universal logical </a:t>
            </a:r>
            <a:r>
              <a:rPr lang="en-US" sz="4500" b="1" dirty="0">
                <a:solidFill>
                  <a:srgbClr val="002060"/>
                </a:solidFill>
                <a:latin typeface="Traditional Arabic" panose="02020603050405020304" pitchFamily="18" charset="-78"/>
                <a:cs typeface="Traditional Arabic" panose="02020603050405020304" pitchFamily="18" charset="-78"/>
              </a:rPr>
              <a:t>relationships </a:t>
            </a:r>
            <a:r>
              <a:rPr lang="en-US" sz="4500" dirty="0">
                <a:solidFill>
                  <a:srgbClr val="002060"/>
                </a:solidFill>
                <a:latin typeface="Traditional Arabic" panose="02020603050405020304" pitchFamily="18" charset="-78"/>
                <a:cs typeface="Traditional Arabic" panose="02020603050405020304" pitchFamily="18" charset="-78"/>
              </a:rPr>
              <a:t>between </a:t>
            </a:r>
            <a:r>
              <a:rPr lang="en-US" sz="4500" dirty="0" smtClean="0">
                <a:solidFill>
                  <a:srgbClr val="002060"/>
                </a:solidFill>
                <a:latin typeface="Traditional Arabic" panose="02020603050405020304" pitchFamily="18" charset="-78"/>
                <a:cs typeface="Traditional Arabic" panose="02020603050405020304" pitchFamily="18" charset="-78"/>
              </a:rPr>
              <a:t>things we perceive. </a:t>
            </a:r>
          </a:p>
          <a:p>
            <a:pPr marL="0" indent="0">
              <a:buNone/>
            </a:pPr>
            <a:r>
              <a:rPr lang="en-US" sz="4500" dirty="0" smtClean="0">
                <a:solidFill>
                  <a:srgbClr val="002060"/>
                </a:solidFill>
                <a:latin typeface="Traditional Arabic" panose="02020603050405020304" pitchFamily="18" charset="-78"/>
                <a:cs typeface="Traditional Arabic" panose="02020603050405020304" pitchFamily="18" charset="-78"/>
              </a:rPr>
              <a:t>That is why Parts </a:t>
            </a:r>
            <a:r>
              <a:rPr lang="en-US" sz="4500" dirty="0">
                <a:solidFill>
                  <a:srgbClr val="002060"/>
                </a:solidFill>
                <a:latin typeface="Traditional Arabic" panose="02020603050405020304" pitchFamily="18" charset="-78"/>
                <a:cs typeface="Traditional Arabic" panose="02020603050405020304" pitchFamily="18" charset="-78"/>
              </a:rPr>
              <a:t>of </a:t>
            </a:r>
            <a:r>
              <a:rPr lang="en-US" sz="4500" dirty="0" smtClean="0">
                <a:solidFill>
                  <a:srgbClr val="002060"/>
                </a:solidFill>
                <a:latin typeface="Traditional Arabic" panose="02020603050405020304" pitchFamily="18" charset="-78"/>
                <a:cs typeface="Traditional Arabic" panose="02020603050405020304" pitchFamily="18" charset="-78"/>
              </a:rPr>
              <a:t>Speech </a:t>
            </a:r>
            <a:r>
              <a:rPr lang="en-US" sz="4500" dirty="0">
                <a:solidFill>
                  <a:srgbClr val="002060"/>
                </a:solidFill>
                <a:latin typeface="Traditional Arabic" panose="02020603050405020304" pitchFamily="18" charset="-78"/>
                <a:cs typeface="Traditional Arabic" panose="02020603050405020304" pitchFamily="18" charset="-78"/>
              </a:rPr>
              <a:t>are the same in all </a:t>
            </a:r>
            <a:r>
              <a:rPr lang="en-US" sz="4500" dirty="0" smtClean="0">
                <a:solidFill>
                  <a:srgbClr val="002060"/>
                </a:solidFill>
                <a:latin typeface="Traditional Arabic" panose="02020603050405020304" pitchFamily="18" charset="-78"/>
                <a:cs typeface="Traditional Arabic" panose="02020603050405020304" pitchFamily="18" charset="-78"/>
              </a:rPr>
              <a:t>languages (</a:t>
            </a:r>
            <a:r>
              <a:rPr lang="en-US" sz="4500" b="1" dirty="0" smtClean="0">
                <a:solidFill>
                  <a:srgbClr val="002060"/>
                </a:solidFill>
                <a:latin typeface="Traditional Arabic" panose="02020603050405020304" pitchFamily="18" charset="-78"/>
                <a:cs typeface="Traditional Arabic" panose="02020603050405020304" pitchFamily="18" charset="-78"/>
              </a:rPr>
              <a:t>al-</a:t>
            </a:r>
            <a:r>
              <a:rPr lang="en-US" sz="4500" b="1" dirty="0" err="1" smtClean="0">
                <a:solidFill>
                  <a:srgbClr val="002060"/>
                </a:solidFill>
                <a:latin typeface="Traditional Arabic" panose="02020603050405020304" pitchFamily="18" charset="-78"/>
                <a:cs typeface="Traditional Arabic" panose="02020603050405020304" pitchFamily="18" charset="-78"/>
              </a:rPr>
              <a:t>Farabi</a:t>
            </a:r>
            <a:r>
              <a:rPr lang="en-US" sz="4500" dirty="0" smtClean="0">
                <a:solidFill>
                  <a:srgbClr val="002060"/>
                </a:solidFill>
                <a:latin typeface="Traditional Arabic" panose="02020603050405020304" pitchFamily="18" charset="-78"/>
                <a:cs typeface="Traditional Arabic" panose="02020603050405020304" pitchFamily="18" charset="-78"/>
              </a:rPr>
              <a:t> on the difference btw grammar &amp; logic)</a:t>
            </a:r>
            <a:endParaRPr lang="en-US" sz="4500" dirty="0">
              <a:solidFill>
                <a:srgbClr val="002060"/>
              </a:solidFill>
              <a:latin typeface="Traditional Arabic" panose="02020603050405020304" pitchFamily="18" charset="-78"/>
              <a:cs typeface="Traditional Arabic" panose="02020603050405020304" pitchFamily="18" charset="-78"/>
            </a:endParaRPr>
          </a:p>
          <a:p>
            <a:pPr marL="0" indent="0">
              <a:buNone/>
            </a:pPr>
            <a:endParaRPr lang="en-US" sz="4500"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4500" dirty="0" smtClean="0">
                <a:solidFill>
                  <a:srgbClr val="002060"/>
                </a:solidFill>
                <a:latin typeface="Traditional Arabic" panose="02020603050405020304" pitchFamily="18" charset="-78"/>
                <a:cs typeface="Traditional Arabic" panose="02020603050405020304" pitchFamily="18" charset="-78"/>
              </a:rPr>
              <a:t>In use, </a:t>
            </a:r>
            <a:r>
              <a:rPr lang="en-US" sz="4500" dirty="0">
                <a:solidFill>
                  <a:srgbClr val="002060"/>
                </a:solidFill>
                <a:latin typeface="Traditional Arabic" panose="02020603050405020304" pitchFamily="18" charset="-78"/>
                <a:cs typeface="Traditional Arabic" panose="02020603050405020304" pitchFamily="18" charset="-78"/>
              </a:rPr>
              <a:t>word-meanings form ‘chunks’ of composite meanings </a:t>
            </a:r>
            <a:r>
              <a:rPr lang="en-US" sz="4500" dirty="0" smtClean="0">
                <a:solidFill>
                  <a:srgbClr val="002060"/>
                </a:solidFill>
                <a:latin typeface="Traditional Arabic" panose="02020603050405020304" pitchFamily="18" charset="-78"/>
                <a:cs typeface="Traditional Arabic" panose="02020603050405020304" pitchFamily="18" charset="-78"/>
              </a:rPr>
              <a:t>– </a:t>
            </a:r>
            <a:r>
              <a:rPr lang="en-US" sz="4500" b="1" dirty="0" smtClean="0">
                <a:solidFill>
                  <a:srgbClr val="002060"/>
                </a:solidFill>
                <a:latin typeface="Traditional Arabic" panose="02020603050405020304" pitchFamily="18" charset="-78"/>
                <a:cs typeface="Traditional Arabic" panose="02020603050405020304" pitchFamily="18" charset="-78"/>
              </a:rPr>
              <a:t>phrases </a:t>
            </a:r>
            <a:r>
              <a:rPr lang="en-US" sz="4500" dirty="0">
                <a:solidFill>
                  <a:srgbClr val="002060"/>
                </a:solidFill>
                <a:latin typeface="Traditional Arabic" panose="02020603050405020304" pitchFamily="18" charset="-78"/>
                <a:cs typeface="Traditional Arabic" panose="02020603050405020304" pitchFamily="18" charset="-78"/>
              </a:rPr>
              <a:t>and</a:t>
            </a:r>
            <a:r>
              <a:rPr lang="en-US" sz="4500" b="1" dirty="0">
                <a:solidFill>
                  <a:srgbClr val="002060"/>
                </a:solidFill>
                <a:latin typeface="Traditional Arabic" panose="02020603050405020304" pitchFamily="18" charset="-78"/>
                <a:cs typeface="Traditional Arabic" panose="02020603050405020304" pitchFamily="18" charset="-78"/>
              </a:rPr>
              <a:t> clauses</a:t>
            </a:r>
            <a:r>
              <a:rPr lang="en-US" sz="4500" dirty="0">
                <a:solidFill>
                  <a:srgbClr val="002060"/>
                </a:solidFill>
                <a:latin typeface="Traditional Arabic" panose="02020603050405020304" pitchFamily="18" charset="-78"/>
                <a:cs typeface="Traditional Arabic" panose="02020603050405020304" pitchFamily="18" charset="-78"/>
              </a:rPr>
              <a:t>. </a:t>
            </a:r>
          </a:p>
        </p:txBody>
      </p:sp>
    </p:spTree>
    <p:extLst>
      <p:ext uri="{BB962C8B-B14F-4D97-AF65-F5344CB8AC3E}">
        <p14:creationId xmlns:p14="http://schemas.microsoft.com/office/powerpoint/2010/main" val="103310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r>
              <a:rPr lang="en-US" sz="3200" b="1" dirty="0">
                <a:solidFill>
                  <a:srgbClr val="C00000"/>
                </a:solidFill>
                <a:latin typeface="Traditional Arabic" pitchFamily="18" charset="-78"/>
                <a:cs typeface="Traditional Arabic" pitchFamily="18" charset="-78"/>
              </a:rPr>
              <a:t>2 </a:t>
            </a:r>
            <a:r>
              <a:rPr lang="en-US" sz="3200" b="1" dirty="0">
                <a:solidFill>
                  <a:srgbClr val="8064A2">
                    <a:lumMod val="50000"/>
                  </a:srgbClr>
                </a:solidFill>
                <a:latin typeface="Traditional Arabic" pitchFamily="18" charset="-78"/>
                <a:cs typeface="Traditional Arabic" pitchFamily="18" charset="-78"/>
              </a:rPr>
              <a:t>ways of looking at things: Wide Angle &amp; </a:t>
            </a:r>
            <a:r>
              <a:rPr lang="en-US" sz="3200" b="1" dirty="0">
                <a:solidFill>
                  <a:srgbClr val="C00000"/>
                </a:solidFill>
                <a:latin typeface="Traditional Arabic" pitchFamily="18" charset="-78"/>
                <a:cs typeface="Traditional Arabic" pitchFamily="18" charset="-78"/>
              </a:rPr>
              <a:t>Zoom</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655" y="1623664"/>
            <a:ext cx="4829671" cy="4829671"/>
          </a:xfrm>
        </p:spPr>
      </p:pic>
      <p:pic>
        <p:nvPicPr>
          <p:cNvPr id="14" name="Content Placeholder 1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4008" y="1628800"/>
            <a:ext cx="5616624" cy="4824536"/>
          </a:xfrm>
        </p:spPr>
      </p:pic>
    </p:spTree>
    <p:extLst>
      <p:ext uri="{BB962C8B-B14F-4D97-AF65-F5344CB8AC3E}">
        <p14:creationId xmlns:p14="http://schemas.microsoft.com/office/powerpoint/2010/main" val="1211392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2708920"/>
          </a:xfrm>
        </p:spPr>
        <p:txBody>
          <a:bodyPr>
            <a:normAutofit/>
          </a:bodyPr>
          <a:lstStyle/>
          <a:p>
            <a:pPr lvl="0">
              <a:spcBef>
                <a:spcPct val="20000"/>
              </a:spcBef>
            </a:pPr>
            <a:r>
              <a:rPr lang="en-US" sz="3600" b="1" dirty="0">
                <a:solidFill>
                  <a:srgbClr val="9BBB59">
                    <a:lumMod val="50000"/>
                  </a:srgbClr>
                </a:solidFill>
                <a:latin typeface="Traditional Arabic" panose="02020603050405020304" pitchFamily="18" charset="-78"/>
                <a:ea typeface="+mn-ea"/>
                <a:cs typeface="Traditional Arabic" panose="02020603050405020304" pitchFamily="18" charset="-78"/>
              </a:rPr>
              <a:t>Synthesis</a:t>
            </a:r>
            <a:r>
              <a:rPr lang="en-US" sz="3600" b="1" dirty="0">
                <a:solidFill>
                  <a:prstClr val="black"/>
                </a:solidFill>
                <a:latin typeface="Traditional Arabic" panose="02020603050405020304" pitchFamily="18" charset="-78"/>
                <a:ea typeface="+mn-ea"/>
                <a:cs typeface="Traditional Arabic" panose="02020603050405020304" pitchFamily="18" charset="-78"/>
              </a:rPr>
              <a:t> </a:t>
            </a:r>
            <a:r>
              <a:rPr lang="en-US" sz="3600" b="1" dirty="0" smtClean="0">
                <a:solidFill>
                  <a:prstClr val="black"/>
                </a:solidFill>
                <a:latin typeface="Traditional Arabic" panose="02020603050405020304" pitchFamily="18" charset="-78"/>
                <a:ea typeface="+mn-ea"/>
                <a:cs typeface="Traditional Arabic" panose="02020603050405020304" pitchFamily="18" charset="-78"/>
              </a:rPr>
              <a:t>&amp; </a:t>
            </a:r>
            <a:r>
              <a:rPr lang="en-US" sz="3600" b="1" dirty="0" smtClean="0">
                <a:solidFill>
                  <a:srgbClr val="CC0000"/>
                </a:solidFill>
                <a:latin typeface="Traditional Arabic" panose="02020603050405020304" pitchFamily="18" charset="-78"/>
                <a:ea typeface="+mn-ea"/>
                <a:cs typeface="Traditional Arabic" panose="02020603050405020304" pitchFamily="18" charset="-78"/>
              </a:rPr>
              <a:t>Analysis</a:t>
            </a:r>
            <a:r>
              <a:rPr lang="en-US" sz="3600" b="1" dirty="0" smtClean="0">
                <a:solidFill>
                  <a:prstClr val="black"/>
                </a:solidFill>
                <a:latin typeface="Traditional Arabic" panose="02020603050405020304" pitchFamily="18" charset="-78"/>
                <a:ea typeface="+mn-ea"/>
                <a:cs typeface="Traditional Arabic" panose="02020603050405020304" pitchFamily="18" charset="-78"/>
              </a:rPr>
              <a:t/>
            </a:r>
            <a:br>
              <a:rPr lang="en-US" sz="3600" b="1" dirty="0" smtClean="0">
                <a:solidFill>
                  <a:prstClr val="black"/>
                </a:solidFill>
                <a:latin typeface="Traditional Arabic" panose="02020603050405020304" pitchFamily="18" charset="-78"/>
                <a:ea typeface="+mn-ea"/>
                <a:cs typeface="Traditional Arabic" panose="02020603050405020304" pitchFamily="18" charset="-78"/>
              </a:rPr>
            </a:br>
            <a:r>
              <a:rPr lang="en-US" sz="2700" dirty="0" smtClean="0">
                <a:solidFill>
                  <a:schemeClr val="accent3">
                    <a:lumMod val="50000"/>
                  </a:schemeClr>
                </a:solidFill>
                <a:latin typeface="Traditional Arabic" panose="02020603050405020304" pitchFamily="18" charset="-78"/>
                <a:ea typeface="+mn-ea"/>
                <a:cs typeface="Traditional Arabic" panose="02020603050405020304" pitchFamily="18" charset="-78"/>
              </a:rPr>
              <a:t>in sentence structure</a:t>
            </a:r>
            <a:endParaRPr lang="en-US" sz="2700" dirty="0">
              <a:solidFill>
                <a:schemeClr val="accent3">
                  <a:lumMod val="50000"/>
                </a:schemeClr>
              </a:solidFill>
              <a:latin typeface="Traditional Arabic" panose="02020603050405020304" pitchFamily="18" charset="-78"/>
              <a:cs typeface="Traditional Arabic" panose="02020603050405020304" pitchFamily="18" charset="-78"/>
            </a:endParaRPr>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348880"/>
            <a:ext cx="971225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219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a:solidFill>
                  <a:srgbClr val="C00000"/>
                </a:solidFill>
                <a:latin typeface="Traditional Arabic" pitchFamily="18" charset="-78"/>
                <a:cs typeface="Traditional Arabic" pitchFamily="18" charset="-78"/>
              </a:rPr>
              <a:t>DESCRIPTIVE </a:t>
            </a:r>
            <a:r>
              <a:rPr lang="en-US" b="1" dirty="0" smtClean="0">
                <a:solidFill>
                  <a:srgbClr val="C00000"/>
                </a:solidFill>
                <a:latin typeface="Traditional Arabic" pitchFamily="18" charset="-78"/>
                <a:cs typeface="Traditional Arabic" pitchFamily="18" charset="-78"/>
              </a:rPr>
              <a:t>LINGUISTICS:</a:t>
            </a:r>
            <a:endParaRPr lang="en-US"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196752"/>
            <a:ext cx="8579296" cy="5544616"/>
          </a:xfrm>
        </p:spPr>
        <p:txBody>
          <a:bodyPr>
            <a:normAutofit/>
          </a:bodyPr>
          <a:lstStyle/>
          <a:p>
            <a:pPr marL="0" indent="0" algn="ctr">
              <a:buNone/>
            </a:pPr>
            <a:r>
              <a:rPr lang="en-US" sz="2800" b="1" dirty="0" smtClean="0">
                <a:solidFill>
                  <a:srgbClr val="C00000"/>
                </a:solidFill>
                <a:latin typeface="Traditional Arabic" pitchFamily="18" charset="-78"/>
                <a:cs typeface="Traditional Arabic" pitchFamily="18" charset="-78"/>
              </a:rPr>
              <a:t>‘ZOOM’ on </a:t>
            </a:r>
            <a:r>
              <a:rPr lang="en-US" sz="2800" b="1" dirty="0" smtClean="0">
                <a:solidFill>
                  <a:srgbClr val="002060"/>
                </a:solidFill>
                <a:latin typeface="Traditional Arabic" pitchFamily="18" charset="-78"/>
                <a:cs typeface="Traditional Arabic" pitchFamily="18" charset="-78"/>
              </a:rPr>
              <a:t>structures</a:t>
            </a:r>
          </a:p>
          <a:p>
            <a:pPr marL="0" indent="0" algn="ctr">
              <a:buNone/>
            </a:pPr>
            <a:endParaRPr lang="en-US" sz="2800" b="1" dirty="0" smtClean="0">
              <a:solidFill>
                <a:srgbClr val="C00000"/>
              </a:solidFill>
              <a:latin typeface="Traditional Arabic" pitchFamily="18" charset="-78"/>
              <a:cs typeface="Traditional Arabic" pitchFamily="18" charset="-78"/>
            </a:endParaRPr>
          </a:p>
          <a:p>
            <a:r>
              <a:rPr lang="en-US" sz="2800" dirty="0" smtClean="0">
                <a:latin typeface="Traditional Arabic" pitchFamily="18" charset="-78"/>
                <a:cs typeface="Traditional Arabic" pitchFamily="18" charset="-78"/>
              </a:rPr>
              <a:t>‘</a:t>
            </a:r>
            <a:r>
              <a:rPr lang="en-US" sz="2800" dirty="0" smtClean="0">
                <a:solidFill>
                  <a:srgbClr val="002060"/>
                </a:solidFill>
                <a:latin typeface="Traditional Arabic" pitchFamily="18" charset="-78"/>
                <a:cs typeface="Traditional Arabic" pitchFamily="18" charset="-78"/>
              </a:rPr>
              <a:t>Parts </a:t>
            </a:r>
            <a:r>
              <a:rPr lang="en-US" sz="2800" dirty="0">
                <a:solidFill>
                  <a:srgbClr val="002060"/>
                </a:solidFill>
                <a:latin typeface="Traditional Arabic" pitchFamily="18" charset="-78"/>
                <a:cs typeface="Traditional Arabic" pitchFamily="18" charset="-78"/>
              </a:rPr>
              <a:t>of Speech</a:t>
            </a:r>
            <a:r>
              <a:rPr lang="en-US" sz="2800" dirty="0" smtClean="0">
                <a:solidFill>
                  <a:srgbClr val="002060"/>
                </a:solidFill>
                <a:latin typeface="Traditional Arabic" pitchFamily="18" charset="-78"/>
                <a:cs typeface="Traditional Arabic" pitchFamily="18" charset="-78"/>
              </a:rPr>
              <a:t>’ are categories </a:t>
            </a:r>
            <a:r>
              <a:rPr lang="en-US" sz="2800" dirty="0">
                <a:solidFill>
                  <a:srgbClr val="002060"/>
                </a:solidFill>
                <a:latin typeface="Traditional Arabic" pitchFamily="18" charset="-78"/>
                <a:cs typeface="Traditional Arabic" pitchFamily="18" charset="-78"/>
              </a:rPr>
              <a:t>of lexical items defined by their morphological or syntactic </a:t>
            </a:r>
            <a:r>
              <a:rPr lang="en-US" sz="2800" dirty="0" smtClean="0">
                <a:solidFill>
                  <a:srgbClr val="002060"/>
                </a:solidFill>
                <a:latin typeface="Traditional Arabic" pitchFamily="18" charset="-78"/>
                <a:cs typeface="Traditional Arabic" pitchFamily="18" charset="-78"/>
              </a:rPr>
              <a:t>behavior</a:t>
            </a:r>
            <a:r>
              <a:rPr lang="en-US" sz="2800" dirty="0">
                <a:solidFill>
                  <a:srgbClr val="002060"/>
                </a:solidFill>
                <a:latin typeface="Traditional Arabic" pitchFamily="18" charset="-78"/>
                <a:cs typeface="Traditional Arabic" pitchFamily="18" charset="-78"/>
              </a:rPr>
              <a:t>; both </a:t>
            </a:r>
            <a:r>
              <a:rPr lang="en-US" sz="2800" dirty="0" smtClean="0">
                <a:solidFill>
                  <a:srgbClr val="002060"/>
                </a:solidFill>
                <a:latin typeface="Traditional Arabic" pitchFamily="18" charset="-78"/>
                <a:cs typeface="Traditional Arabic" pitchFamily="18" charset="-78"/>
              </a:rPr>
              <a:t>criteria are used in formal word class ID tests</a:t>
            </a:r>
          </a:p>
          <a:p>
            <a:endParaRPr lang="en-US" sz="1050" dirty="0" smtClean="0">
              <a:solidFill>
                <a:srgbClr val="002060"/>
              </a:solidFill>
              <a:latin typeface="Traditional Arabic" pitchFamily="18" charset="-78"/>
              <a:cs typeface="Traditional Arabic" pitchFamily="18" charset="-78"/>
            </a:endParaRPr>
          </a:p>
          <a:p>
            <a:r>
              <a:rPr lang="en-US" sz="2800" dirty="0" smtClean="0">
                <a:solidFill>
                  <a:srgbClr val="002060"/>
                </a:solidFill>
                <a:latin typeface="Traditional Arabic" pitchFamily="18" charset="-78"/>
                <a:cs typeface="Traditional Arabic" pitchFamily="18" charset="-78"/>
              </a:rPr>
              <a:t>Major </a:t>
            </a:r>
            <a:r>
              <a:rPr lang="en-US" sz="2800" dirty="0">
                <a:solidFill>
                  <a:srgbClr val="002060"/>
                </a:solidFill>
                <a:latin typeface="Traditional Arabic" pitchFamily="18" charset="-78"/>
                <a:cs typeface="Traditional Arabic" pitchFamily="18" charset="-78"/>
              </a:rPr>
              <a:t>word </a:t>
            </a:r>
            <a:r>
              <a:rPr lang="en-US" sz="2800" dirty="0" smtClean="0">
                <a:solidFill>
                  <a:srgbClr val="002060"/>
                </a:solidFill>
                <a:latin typeface="Traditional Arabic" pitchFamily="18" charset="-78"/>
                <a:cs typeface="Traditional Arabic" pitchFamily="18" charset="-78"/>
              </a:rPr>
              <a:t>classes: </a:t>
            </a:r>
            <a:r>
              <a:rPr lang="en-US" sz="2400" dirty="0" smtClean="0">
                <a:solidFill>
                  <a:srgbClr val="002060"/>
                </a:solidFill>
                <a:latin typeface="Traditional Arabic" pitchFamily="18" charset="-78"/>
                <a:cs typeface="Traditional Arabic" pitchFamily="18" charset="-78"/>
              </a:rPr>
              <a:t>VP; NP; </a:t>
            </a:r>
            <a:r>
              <a:rPr lang="en-US" sz="2400" dirty="0" err="1" smtClean="0">
                <a:solidFill>
                  <a:srgbClr val="002060"/>
                </a:solidFill>
                <a:latin typeface="Traditional Arabic" pitchFamily="18" charset="-78"/>
                <a:cs typeface="Traditional Arabic" pitchFamily="18" charset="-78"/>
              </a:rPr>
              <a:t>AdjectiveP</a:t>
            </a:r>
            <a:r>
              <a:rPr lang="en-US" sz="2400" dirty="0" smtClean="0">
                <a:solidFill>
                  <a:srgbClr val="002060"/>
                </a:solidFill>
                <a:latin typeface="Traditional Arabic" pitchFamily="18" charset="-78"/>
                <a:cs typeface="Traditional Arabic" pitchFamily="18" charset="-78"/>
              </a:rPr>
              <a:t>; PP; </a:t>
            </a:r>
          </a:p>
          <a:p>
            <a:endParaRPr lang="en-US" sz="800" dirty="0">
              <a:solidFill>
                <a:srgbClr val="002060"/>
              </a:solidFill>
              <a:latin typeface="Traditional Arabic" pitchFamily="18" charset="-78"/>
              <a:cs typeface="Traditional Arabic" pitchFamily="18" charset="-78"/>
            </a:endParaRPr>
          </a:p>
          <a:p>
            <a:r>
              <a:rPr lang="en-US" sz="2800" dirty="0" smtClean="0">
                <a:solidFill>
                  <a:srgbClr val="002060"/>
                </a:solidFill>
                <a:latin typeface="Traditional Arabic" pitchFamily="18" charset="-78"/>
                <a:cs typeface="Traditional Arabic" pitchFamily="18" charset="-78"/>
              </a:rPr>
              <a:t>Different language structures </a:t>
            </a:r>
            <a:r>
              <a:rPr lang="en-US" sz="2800" dirty="0" smtClean="0">
                <a:solidFill>
                  <a:srgbClr val="002060"/>
                </a:solidFill>
                <a:latin typeface="Traditional Arabic" pitchFamily="18" charset="-78"/>
                <a:cs typeface="Traditional Arabic" pitchFamily="18" charset="-78"/>
                <a:sym typeface="Wingdings" panose="05000000000000000000" pitchFamily="2" charset="2"/>
              </a:rPr>
              <a:t></a:t>
            </a:r>
            <a:r>
              <a:rPr lang="en-US" sz="2800" dirty="0" smtClean="0">
                <a:solidFill>
                  <a:srgbClr val="002060"/>
                </a:solidFill>
                <a:latin typeface="Traditional Arabic" pitchFamily="18" charset="-78"/>
                <a:cs typeface="Traditional Arabic" pitchFamily="18" charset="-78"/>
              </a:rPr>
              <a:t>  different word classes:</a:t>
            </a:r>
          </a:p>
          <a:p>
            <a:pPr lvl="1"/>
            <a:r>
              <a:rPr lang="en-US" sz="2000" dirty="0" err="1" smtClean="0">
                <a:solidFill>
                  <a:srgbClr val="002060"/>
                </a:solidFill>
                <a:latin typeface="Traditional Arabic" pitchFamily="18" charset="-78"/>
                <a:cs typeface="Traditional Arabic" pitchFamily="18" charset="-78"/>
              </a:rPr>
              <a:t>Kwamera</a:t>
            </a:r>
            <a:r>
              <a:rPr lang="en-US" sz="2000" dirty="0" smtClean="0">
                <a:solidFill>
                  <a:srgbClr val="002060"/>
                </a:solidFill>
                <a:latin typeface="Traditional Arabic" pitchFamily="18" charset="-78"/>
                <a:cs typeface="Traditional Arabic" pitchFamily="18" charset="-78"/>
              </a:rPr>
              <a:t>: no adjectives (adjectives are verbs)</a:t>
            </a:r>
          </a:p>
          <a:p>
            <a:pPr lvl="1"/>
            <a:r>
              <a:rPr lang="en-US" sz="2000" dirty="0" smtClean="0">
                <a:solidFill>
                  <a:srgbClr val="002060"/>
                </a:solidFill>
                <a:latin typeface="Traditional Arabic" pitchFamily="18" charset="-78"/>
                <a:cs typeface="Traditional Arabic" pitchFamily="18" charset="-78"/>
              </a:rPr>
              <a:t>Igbo: no adjectives (adjectives are nouns)</a:t>
            </a:r>
          </a:p>
          <a:p>
            <a:pPr lvl="1"/>
            <a:r>
              <a:rPr lang="en-US" sz="2000" dirty="0" smtClean="0">
                <a:solidFill>
                  <a:srgbClr val="002060"/>
                </a:solidFill>
                <a:latin typeface="Traditional Arabic" pitchFamily="18" charset="-78"/>
                <a:cs typeface="Traditional Arabic" pitchFamily="18" charset="-78"/>
              </a:rPr>
              <a:t>Some languages have no prepositions, etc.</a:t>
            </a:r>
          </a:p>
          <a:p>
            <a:pPr marL="0" lvl="0" indent="0" algn="r">
              <a:buNone/>
            </a:pPr>
            <a:r>
              <a:rPr lang="en-US" sz="1600" dirty="0" smtClean="0">
                <a:solidFill>
                  <a:srgbClr val="002060"/>
                </a:solidFill>
                <a:latin typeface="Traditional Arabic" pitchFamily="18" charset="-78"/>
                <a:cs typeface="Traditional Arabic" pitchFamily="18" charset="-78"/>
              </a:rPr>
              <a:t>(</a:t>
            </a:r>
            <a:r>
              <a:rPr lang="en-US" sz="1600" dirty="0" err="1">
                <a:solidFill>
                  <a:srgbClr val="002060"/>
                </a:solidFill>
                <a:latin typeface="Traditional Arabic" pitchFamily="18" charset="-78"/>
                <a:cs typeface="Traditional Arabic" pitchFamily="18" charset="-78"/>
              </a:rPr>
              <a:t>Tallerman</a:t>
            </a:r>
            <a:r>
              <a:rPr lang="en-US" sz="1600" dirty="0">
                <a:solidFill>
                  <a:srgbClr val="002060"/>
                </a:solidFill>
                <a:latin typeface="Traditional Arabic" pitchFamily="18" charset="-78"/>
                <a:cs typeface="Traditional Arabic" pitchFamily="18" charset="-78"/>
              </a:rPr>
              <a:t>: 1998, p. 31</a:t>
            </a:r>
            <a:r>
              <a:rPr lang="en-US" sz="1600" dirty="0" smtClean="0">
                <a:solidFill>
                  <a:srgbClr val="002060"/>
                </a:solidFill>
                <a:latin typeface="Traditional Arabic" pitchFamily="18" charset="-78"/>
                <a:cs typeface="Traditional Arabic" pitchFamily="18" charset="-78"/>
              </a:rPr>
              <a:t>)</a:t>
            </a:r>
            <a:endParaRPr lang="en-US" sz="1600" dirty="0">
              <a:solidFill>
                <a:srgbClr val="002060"/>
              </a:solidFill>
              <a:latin typeface="Traditional Arabic" pitchFamily="18" charset="-78"/>
              <a:cs typeface="Traditional Arabic" pitchFamily="18" charset="-78"/>
            </a:endParaRPr>
          </a:p>
          <a:p>
            <a:pPr marL="0" lvl="0" indent="0" algn="r">
              <a:buNone/>
            </a:pPr>
            <a:endParaRPr lang="en-US" sz="1050" dirty="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3218887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b="1" dirty="0" smtClean="0">
                <a:solidFill>
                  <a:srgbClr val="002060"/>
                </a:solidFill>
                <a:latin typeface="Traditional Arabic" panose="02020603050405020304" pitchFamily="18" charset="-78"/>
                <a:cs typeface="Traditional Arabic" panose="02020603050405020304" pitchFamily="18" charset="-78"/>
              </a:rPr>
              <a:t>Descriptions of </a:t>
            </a:r>
            <a:r>
              <a:rPr lang="en-US" sz="2800" b="1" dirty="0">
                <a:solidFill>
                  <a:srgbClr val="002060"/>
                </a:solidFill>
                <a:latin typeface="Traditional Arabic" panose="02020603050405020304" pitchFamily="18" charset="-78"/>
                <a:cs typeface="Traditional Arabic" panose="02020603050405020304" pitchFamily="18" charset="-78"/>
              </a:rPr>
              <a:t>Language</a:t>
            </a:r>
            <a:r>
              <a:rPr lang="en-US" sz="2800" b="1" dirty="0" smtClean="0">
                <a:solidFill>
                  <a:srgbClr val="002060"/>
                </a:solidFill>
                <a:latin typeface="Traditional Arabic" panose="02020603050405020304" pitchFamily="18" charset="-78"/>
                <a:cs typeface="Traditional Arabic" panose="02020603050405020304" pitchFamily="18" charset="-78"/>
              </a:rPr>
              <a:t> can’t explain its </a:t>
            </a:r>
            <a:r>
              <a:rPr lang="en-US" sz="2800" dirty="0" smtClean="0">
                <a:solidFill>
                  <a:srgbClr val="002060"/>
                </a:solidFill>
                <a:latin typeface="Traditional Arabic" panose="02020603050405020304" pitchFamily="18" charset="-78"/>
                <a:cs typeface="Traditional Arabic" panose="02020603050405020304" pitchFamily="18" charset="-78"/>
              </a:rPr>
              <a:t>‘</a:t>
            </a:r>
            <a:r>
              <a:rPr lang="en-US" sz="2800" b="1" i="1" dirty="0" smtClean="0">
                <a:solidFill>
                  <a:srgbClr val="C00000"/>
                </a:solidFill>
                <a:latin typeface="Traditional Arabic" panose="02020603050405020304" pitchFamily="18" charset="-78"/>
                <a:cs typeface="Traditional Arabic" panose="02020603050405020304" pitchFamily="18" charset="-78"/>
              </a:rPr>
              <a:t>Causes</a:t>
            </a:r>
            <a:r>
              <a:rPr lang="en-US" sz="2800" dirty="0" smtClean="0">
                <a:solidFill>
                  <a:srgbClr val="002060"/>
                </a:solidFill>
                <a:latin typeface="Traditional Arabic" panose="02020603050405020304" pitchFamily="18" charset="-78"/>
                <a:cs typeface="Traditional Arabic" panose="02020603050405020304" pitchFamily="18" charset="-78"/>
              </a:rPr>
              <a:t>’</a:t>
            </a:r>
            <a:endParaRPr lang="en-US" sz="2800"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79512" y="1340768"/>
            <a:ext cx="8712968" cy="5400600"/>
          </a:xfrm>
        </p:spPr>
        <p:txBody>
          <a:bodyPr>
            <a:normAutofit lnSpcReduction="10000"/>
          </a:bodyPr>
          <a:lstStyle/>
          <a:p>
            <a:pPr marL="400050" lvl="1" indent="0">
              <a:buNone/>
            </a:pPr>
            <a:r>
              <a:rPr lang="en-US" sz="2200" i="1" dirty="0">
                <a:solidFill>
                  <a:srgbClr val="C00000"/>
                </a:solidFill>
                <a:latin typeface="Traditional Arabic" panose="02020603050405020304" pitchFamily="18" charset="-78"/>
                <a:cs typeface="Traditional Arabic" panose="02020603050405020304" pitchFamily="18" charset="-78"/>
              </a:rPr>
              <a:t>We do not regard any of the senses as Wisdom; yet surely these give the most authoritative knowledge of particulars. But they do not tell us the </a:t>
            </a:r>
            <a:r>
              <a:rPr lang="en-US" sz="2200" b="1" i="1" dirty="0">
                <a:solidFill>
                  <a:srgbClr val="C00000"/>
                </a:solidFill>
                <a:latin typeface="Traditional Arabic" panose="02020603050405020304" pitchFamily="18" charset="-78"/>
                <a:cs typeface="Traditional Arabic" panose="02020603050405020304" pitchFamily="18" charset="-78"/>
              </a:rPr>
              <a:t>'why'</a:t>
            </a:r>
            <a:r>
              <a:rPr lang="en-US" sz="2200" i="1" dirty="0">
                <a:solidFill>
                  <a:srgbClr val="C00000"/>
                </a:solidFill>
                <a:latin typeface="Traditional Arabic" panose="02020603050405020304" pitchFamily="18" charset="-78"/>
                <a:cs typeface="Traditional Arabic" panose="02020603050405020304" pitchFamily="18" charset="-78"/>
              </a:rPr>
              <a:t> of anything - e.g., </a:t>
            </a:r>
            <a:r>
              <a:rPr lang="en-US" sz="2200" b="1" i="1" dirty="0">
                <a:solidFill>
                  <a:srgbClr val="C00000"/>
                </a:solidFill>
                <a:latin typeface="Traditional Arabic" panose="02020603050405020304" pitchFamily="18" charset="-78"/>
                <a:cs typeface="Traditional Arabic" panose="02020603050405020304" pitchFamily="18" charset="-78"/>
              </a:rPr>
              <a:t>why</a:t>
            </a:r>
            <a:r>
              <a:rPr lang="en-US" sz="2200" i="1" dirty="0">
                <a:solidFill>
                  <a:srgbClr val="C00000"/>
                </a:solidFill>
                <a:latin typeface="Traditional Arabic" panose="02020603050405020304" pitchFamily="18" charset="-78"/>
                <a:cs typeface="Traditional Arabic" panose="02020603050405020304" pitchFamily="18" charset="-78"/>
              </a:rPr>
              <a:t> fire is hot; they only say that it is hot. … </a:t>
            </a:r>
            <a:r>
              <a:rPr lang="en-US" sz="2200" b="1" i="1" dirty="0">
                <a:solidFill>
                  <a:srgbClr val="C00000"/>
                </a:solidFill>
                <a:latin typeface="Traditional Arabic" panose="02020603050405020304" pitchFamily="18" charset="-78"/>
                <a:cs typeface="Traditional Arabic" panose="02020603050405020304" pitchFamily="18" charset="-78"/>
              </a:rPr>
              <a:t>Wisdom is knowledge about certain principles and causes</a:t>
            </a:r>
            <a:r>
              <a:rPr lang="en-US" sz="2200" dirty="0">
                <a:solidFill>
                  <a:srgbClr val="C00000"/>
                </a:solidFill>
                <a:latin typeface="Traditional Arabic" panose="02020603050405020304" pitchFamily="18" charset="-78"/>
                <a:cs typeface="Traditional Arabic" panose="02020603050405020304" pitchFamily="18" charset="-78"/>
              </a:rPr>
              <a:t>.</a:t>
            </a:r>
            <a:endParaRPr lang="en-US" sz="2200" b="1" i="1" dirty="0">
              <a:solidFill>
                <a:srgbClr val="C00000"/>
              </a:solidFill>
              <a:latin typeface="Traditional Arabic" panose="02020603050405020304" pitchFamily="18" charset="-78"/>
              <a:cs typeface="Traditional Arabic" panose="02020603050405020304" pitchFamily="18" charset="-78"/>
            </a:endParaRPr>
          </a:p>
          <a:p>
            <a:pPr marL="0" lvl="0" indent="0" algn="r">
              <a:buNone/>
            </a:pPr>
            <a:r>
              <a:rPr lang="en-US" sz="1700" dirty="0">
                <a:solidFill>
                  <a:srgbClr val="002060"/>
                </a:solidFill>
                <a:latin typeface="Traditional Arabic" panose="02020603050405020304" pitchFamily="18" charset="-78"/>
                <a:cs typeface="Traditional Arabic" panose="02020603050405020304" pitchFamily="18" charset="-78"/>
              </a:rPr>
              <a:t>Aristotle: </a:t>
            </a:r>
            <a:r>
              <a:rPr lang="en-US" sz="1700" i="1" dirty="0">
                <a:solidFill>
                  <a:srgbClr val="002060"/>
                </a:solidFill>
                <a:latin typeface="Traditional Arabic" panose="02020603050405020304" pitchFamily="18" charset="-78"/>
                <a:cs typeface="Traditional Arabic" panose="02020603050405020304" pitchFamily="18" charset="-78"/>
              </a:rPr>
              <a:t>Metaphysics</a:t>
            </a:r>
            <a:r>
              <a:rPr lang="en-US" sz="1700" dirty="0">
                <a:solidFill>
                  <a:srgbClr val="002060"/>
                </a:solidFill>
                <a:latin typeface="Traditional Arabic" panose="02020603050405020304" pitchFamily="18" charset="-78"/>
                <a:cs typeface="Traditional Arabic" panose="02020603050405020304" pitchFamily="18" charset="-78"/>
              </a:rPr>
              <a:t>, Book </a:t>
            </a:r>
            <a:r>
              <a:rPr lang="en-US" sz="1700" dirty="0" smtClean="0">
                <a:solidFill>
                  <a:srgbClr val="002060"/>
                </a:solidFill>
                <a:latin typeface="Traditional Arabic" panose="02020603050405020304" pitchFamily="18" charset="-78"/>
                <a:cs typeface="Traditional Arabic" panose="02020603050405020304" pitchFamily="18" charset="-78"/>
              </a:rPr>
              <a:t>I</a:t>
            </a:r>
          </a:p>
          <a:p>
            <a:pPr marL="0" lvl="0" indent="0" algn="r">
              <a:buNone/>
            </a:pPr>
            <a:endParaRPr lang="en-US" sz="1700" dirty="0">
              <a:solidFill>
                <a:srgbClr val="002060"/>
              </a:solidFill>
            </a:endParaRPr>
          </a:p>
          <a:p>
            <a:pPr marL="0" lvl="0" indent="0">
              <a:buNone/>
            </a:pPr>
            <a:r>
              <a:rPr lang="en-US" sz="2200" dirty="0" smtClean="0">
                <a:solidFill>
                  <a:srgbClr val="002060"/>
                </a:solidFill>
                <a:latin typeface="Traditional Arabic" panose="02020603050405020304" pitchFamily="18" charset="-78"/>
                <a:cs typeface="Traditional Arabic" panose="02020603050405020304" pitchFamily="18" charset="-78"/>
              </a:rPr>
              <a:t>The </a:t>
            </a:r>
            <a:r>
              <a:rPr lang="en-US" sz="2200" b="1" i="1" dirty="0" smtClean="0">
                <a:solidFill>
                  <a:srgbClr val="C00000"/>
                </a:solidFill>
                <a:latin typeface="Traditional Arabic" panose="02020603050405020304" pitchFamily="18" charset="-78"/>
                <a:cs typeface="Traditional Arabic" panose="02020603050405020304" pitchFamily="18" charset="-78"/>
              </a:rPr>
              <a:t>WHY</a:t>
            </a:r>
            <a:r>
              <a:rPr lang="en-US" sz="2200" i="1" dirty="0" smtClean="0">
                <a:solidFill>
                  <a:srgbClr val="C00000"/>
                </a:solidFill>
                <a:latin typeface="Traditional Arabic" panose="02020603050405020304" pitchFamily="18" charset="-78"/>
                <a:cs typeface="Traditional Arabic" panose="02020603050405020304" pitchFamily="18" charset="-78"/>
              </a:rPr>
              <a:t>s</a:t>
            </a:r>
            <a:r>
              <a:rPr lang="en-US" sz="2200" dirty="0" smtClean="0">
                <a:solidFill>
                  <a:srgbClr val="002060"/>
                </a:solidFill>
                <a:latin typeface="Traditional Arabic" panose="02020603050405020304" pitchFamily="18" charset="-78"/>
                <a:cs typeface="Traditional Arabic" panose="02020603050405020304" pitchFamily="18" charset="-78"/>
              </a:rPr>
              <a:t>, </a:t>
            </a:r>
            <a:r>
              <a:rPr lang="en-US" sz="2200" dirty="0">
                <a:solidFill>
                  <a:srgbClr val="002060"/>
                </a:solidFill>
                <a:latin typeface="Traditional Arabic" panose="02020603050405020304" pitchFamily="18" charset="-78"/>
                <a:cs typeface="Traditional Arabic" panose="02020603050405020304" pitchFamily="18" charset="-78"/>
              </a:rPr>
              <a:t>the ‘</a:t>
            </a:r>
            <a:r>
              <a:rPr lang="en-US" sz="2200" b="1" i="1" dirty="0">
                <a:solidFill>
                  <a:srgbClr val="C00000"/>
                </a:solidFill>
                <a:latin typeface="Traditional Arabic" panose="02020603050405020304" pitchFamily="18" charset="-78"/>
                <a:cs typeface="Traditional Arabic" panose="02020603050405020304" pitchFamily="18" charset="-78"/>
              </a:rPr>
              <a:t>causes</a:t>
            </a:r>
            <a:r>
              <a:rPr lang="en-US" sz="2200" dirty="0">
                <a:solidFill>
                  <a:srgbClr val="002060"/>
                </a:solidFill>
                <a:latin typeface="Traditional Arabic" panose="02020603050405020304" pitchFamily="18" charset="-78"/>
                <a:cs typeface="Traditional Arabic" panose="02020603050405020304" pitchFamily="18" charset="-78"/>
              </a:rPr>
              <a:t>’ of </a:t>
            </a:r>
            <a:r>
              <a:rPr lang="en-US" sz="2200" dirty="0" smtClean="0">
                <a:solidFill>
                  <a:srgbClr val="002060"/>
                </a:solidFill>
                <a:latin typeface="Traditional Arabic" panose="02020603050405020304" pitchFamily="18" charset="-78"/>
                <a:cs typeface="Traditional Arabic" panose="02020603050405020304" pitchFamily="18" charset="-78"/>
              </a:rPr>
              <a:t>Language </a:t>
            </a:r>
            <a:r>
              <a:rPr lang="en-US" sz="2200" dirty="0">
                <a:solidFill>
                  <a:srgbClr val="002060"/>
                </a:solidFill>
                <a:latin typeface="Traditional Arabic" panose="02020603050405020304" pitchFamily="18" charset="-78"/>
                <a:cs typeface="Traditional Arabic" panose="02020603050405020304" pitchFamily="18" charset="-78"/>
              </a:rPr>
              <a:t>&amp; its behavior </a:t>
            </a:r>
            <a:r>
              <a:rPr lang="en-US" sz="2200" dirty="0" smtClean="0">
                <a:solidFill>
                  <a:srgbClr val="002060"/>
                </a:solidFill>
                <a:latin typeface="Traditional Arabic" panose="02020603050405020304" pitchFamily="18" charset="-78"/>
                <a:cs typeface="Traditional Arabic" panose="02020603050405020304" pitchFamily="18" charset="-78"/>
              </a:rPr>
              <a:t>elude the descriptive method:</a:t>
            </a:r>
            <a:endParaRPr lang="en-US" sz="900" dirty="0">
              <a:solidFill>
                <a:srgbClr val="002060"/>
              </a:solidFill>
              <a:latin typeface="Traditional Arabic" panose="02020603050405020304" pitchFamily="18" charset="-78"/>
              <a:cs typeface="Traditional Arabic" panose="02020603050405020304" pitchFamily="18" charset="-78"/>
            </a:endParaRPr>
          </a:p>
          <a:p>
            <a:pPr lvl="0"/>
            <a:r>
              <a:rPr lang="en-US" sz="2200" dirty="0">
                <a:solidFill>
                  <a:srgbClr val="002060"/>
                </a:solidFill>
                <a:latin typeface="Traditional Arabic" panose="02020603050405020304" pitchFamily="18" charset="-78"/>
                <a:cs typeface="Traditional Arabic" panose="02020603050405020304" pitchFamily="18" charset="-78"/>
              </a:rPr>
              <a:t>The </a:t>
            </a:r>
            <a:r>
              <a:rPr lang="en-US" sz="2200" dirty="0" smtClean="0">
                <a:solidFill>
                  <a:srgbClr val="002060"/>
                </a:solidFill>
                <a:latin typeface="Traditional Arabic" panose="02020603050405020304" pitchFamily="18" charset="-78"/>
                <a:cs typeface="Traditional Arabic" panose="02020603050405020304" pitchFamily="18" charset="-78"/>
              </a:rPr>
              <a:t>zoom lens of structuralism describes ‘fixed</a:t>
            </a:r>
            <a:r>
              <a:rPr lang="en-US" sz="2200" dirty="0">
                <a:solidFill>
                  <a:srgbClr val="002060"/>
                </a:solidFill>
                <a:latin typeface="Traditional Arabic" panose="02020603050405020304" pitchFamily="18" charset="-78"/>
                <a:cs typeface="Traditional Arabic" panose="02020603050405020304" pitchFamily="18" charset="-78"/>
              </a:rPr>
              <a:t>’ </a:t>
            </a:r>
            <a:r>
              <a:rPr lang="en-US" sz="2200" dirty="0" smtClean="0">
                <a:solidFill>
                  <a:srgbClr val="002060"/>
                </a:solidFill>
                <a:latin typeface="Traditional Arabic" panose="02020603050405020304" pitchFamily="18" charset="-78"/>
                <a:cs typeface="Traditional Arabic" panose="02020603050405020304" pitchFamily="18" charset="-78"/>
              </a:rPr>
              <a:t>structures, it can’t explain them</a:t>
            </a:r>
            <a:endParaRPr lang="en-US" sz="2200" dirty="0">
              <a:solidFill>
                <a:srgbClr val="002060"/>
              </a:solidFill>
              <a:latin typeface="Traditional Arabic" panose="02020603050405020304" pitchFamily="18" charset="-78"/>
              <a:cs typeface="Traditional Arabic" panose="02020603050405020304" pitchFamily="18" charset="-78"/>
            </a:endParaRPr>
          </a:p>
          <a:p>
            <a:pPr lvl="0"/>
            <a:endParaRPr lang="en-US" sz="1100" dirty="0">
              <a:solidFill>
                <a:srgbClr val="002060"/>
              </a:solidFill>
              <a:latin typeface="Traditional Arabic" panose="02020603050405020304" pitchFamily="18" charset="-78"/>
              <a:cs typeface="Traditional Arabic" panose="02020603050405020304" pitchFamily="18" charset="-78"/>
            </a:endParaRPr>
          </a:p>
          <a:p>
            <a:pPr lvl="0"/>
            <a:r>
              <a:rPr lang="en-US" sz="2200" dirty="0" smtClean="0">
                <a:solidFill>
                  <a:srgbClr val="002060"/>
                </a:solidFill>
                <a:latin typeface="Traditional Arabic" panose="02020603050405020304" pitchFamily="18" charset="-78"/>
                <a:cs typeface="Traditional Arabic" panose="02020603050405020304" pitchFamily="18" charset="-78"/>
              </a:rPr>
              <a:t>Historical /Comparative linguistics describes HOW languages change – </a:t>
            </a:r>
            <a:r>
              <a:rPr lang="en-US" sz="2200" dirty="0">
                <a:solidFill>
                  <a:srgbClr val="002060"/>
                </a:solidFill>
                <a:latin typeface="Traditional Arabic" panose="02020603050405020304" pitchFamily="18" charset="-78"/>
                <a:cs typeface="Traditional Arabic" panose="02020603050405020304" pitchFamily="18" charset="-78"/>
              </a:rPr>
              <a:t>but it </a:t>
            </a:r>
            <a:r>
              <a:rPr lang="en-US" sz="2200" dirty="0" smtClean="0">
                <a:solidFill>
                  <a:srgbClr val="002060"/>
                </a:solidFill>
                <a:latin typeface="Traditional Arabic" panose="02020603050405020304" pitchFamily="18" charset="-78"/>
                <a:cs typeface="Traditional Arabic" panose="02020603050405020304" pitchFamily="18" charset="-78"/>
              </a:rPr>
              <a:t>cannot tell us </a:t>
            </a:r>
            <a:r>
              <a:rPr lang="en-US" sz="2200" b="1" i="1" dirty="0" smtClean="0">
                <a:solidFill>
                  <a:srgbClr val="C00000"/>
                </a:solidFill>
                <a:latin typeface="Traditional Arabic" panose="02020603050405020304" pitchFamily="18" charset="-78"/>
                <a:cs typeface="Traditional Arabic" panose="02020603050405020304" pitchFamily="18" charset="-78"/>
              </a:rPr>
              <a:t>WHY</a:t>
            </a:r>
            <a:r>
              <a:rPr lang="en-US" sz="2200" dirty="0" smtClean="0">
                <a:solidFill>
                  <a:srgbClr val="002060"/>
                </a:solidFill>
                <a:latin typeface="Traditional Arabic" panose="02020603050405020304" pitchFamily="18" charset="-78"/>
                <a:cs typeface="Traditional Arabic" panose="02020603050405020304" pitchFamily="18" charset="-78"/>
              </a:rPr>
              <a:t>.</a:t>
            </a:r>
            <a:endParaRPr lang="en-US" sz="2200" dirty="0">
              <a:solidFill>
                <a:srgbClr val="002060"/>
              </a:solidFill>
              <a:latin typeface="Traditional Arabic" panose="02020603050405020304" pitchFamily="18" charset="-78"/>
              <a:cs typeface="Traditional Arabic" panose="02020603050405020304" pitchFamily="18" charset="-78"/>
            </a:endParaRPr>
          </a:p>
          <a:p>
            <a:pPr lvl="0"/>
            <a:endParaRPr lang="en-US" sz="1200" dirty="0">
              <a:solidFill>
                <a:srgbClr val="002060"/>
              </a:solidFill>
              <a:latin typeface="Traditional Arabic" panose="02020603050405020304" pitchFamily="18" charset="-78"/>
              <a:cs typeface="Traditional Arabic" panose="02020603050405020304" pitchFamily="18" charset="-78"/>
            </a:endParaRPr>
          </a:p>
          <a:p>
            <a:pPr lvl="0"/>
            <a:r>
              <a:rPr lang="en-US" sz="2200" dirty="0" smtClean="0">
                <a:solidFill>
                  <a:srgbClr val="002060"/>
                </a:solidFill>
                <a:latin typeface="Traditional Arabic" panose="02020603050405020304" pitchFamily="18" charset="-78"/>
                <a:cs typeface="Traditional Arabic" panose="02020603050405020304" pitchFamily="18" charset="-78"/>
              </a:rPr>
              <a:t>Semantic theories view </a:t>
            </a:r>
            <a:r>
              <a:rPr lang="en-US" sz="2200" b="1" i="1" dirty="0">
                <a:solidFill>
                  <a:srgbClr val="002060"/>
                </a:solidFill>
                <a:latin typeface="Traditional Arabic" panose="02020603050405020304" pitchFamily="18" charset="-78"/>
                <a:cs typeface="Traditional Arabic" panose="02020603050405020304" pitchFamily="18" charset="-78"/>
              </a:rPr>
              <a:t>meaning</a:t>
            </a:r>
            <a:r>
              <a:rPr lang="en-US" sz="2200" dirty="0">
                <a:solidFill>
                  <a:srgbClr val="002060"/>
                </a:solidFill>
                <a:latin typeface="Traditional Arabic" panose="02020603050405020304" pitchFamily="18" charset="-78"/>
                <a:cs typeface="Traditional Arabic" panose="02020603050405020304" pitchFamily="18" charset="-78"/>
              </a:rPr>
              <a:t> </a:t>
            </a:r>
            <a:r>
              <a:rPr lang="en-US" sz="2200" dirty="0" smtClean="0">
                <a:solidFill>
                  <a:srgbClr val="002060"/>
                </a:solidFill>
                <a:latin typeface="Traditional Arabic" panose="02020603050405020304" pitchFamily="18" charset="-78"/>
                <a:cs typeface="Traditional Arabic" panose="02020603050405020304" pitchFamily="18" charset="-78"/>
              </a:rPr>
              <a:t>as a </a:t>
            </a:r>
            <a:r>
              <a:rPr lang="en-US" sz="2200" dirty="0">
                <a:solidFill>
                  <a:srgbClr val="002060"/>
                </a:solidFill>
                <a:latin typeface="Traditional Arabic" panose="02020603050405020304" pitchFamily="18" charset="-78"/>
                <a:cs typeface="Traditional Arabic" panose="02020603050405020304" pitchFamily="18" charset="-78"/>
              </a:rPr>
              <a:t>fixed </a:t>
            </a:r>
            <a:r>
              <a:rPr lang="en-US" sz="2200" b="1" i="1" dirty="0">
                <a:solidFill>
                  <a:srgbClr val="002060"/>
                </a:solidFill>
                <a:latin typeface="Traditional Arabic" panose="02020603050405020304" pitchFamily="18" charset="-78"/>
                <a:cs typeface="Traditional Arabic" panose="02020603050405020304" pitchFamily="18" charset="-78"/>
              </a:rPr>
              <a:t>entity</a:t>
            </a:r>
            <a:r>
              <a:rPr lang="en-US" sz="2200" dirty="0">
                <a:solidFill>
                  <a:srgbClr val="002060"/>
                </a:solidFill>
                <a:latin typeface="Traditional Arabic" panose="02020603050405020304" pitchFamily="18" charset="-78"/>
                <a:cs typeface="Traditional Arabic" panose="02020603050405020304" pitchFamily="18" charset="-78"/>
              </a:rPr>
              <a:t>, &amp; </a:t>
            </a:r>
            <a:r>
              <a:rPr lang="en-US" sz="2200" dirty="0" smtClean="0">
                <a:solidFill>
                  <a:srgbClr val="002060"/>
                </a:solidFill>
                <a:latin typeface="Traditional Arabic" panose="02020603050405020304" pitchFamily="18" charset="-78"/>
                <a:cs typeface="Traditional Arabic" panose="02020603050405020304" pitchFamily="18" charset="-78"/>
              </a:rPr>
              <a:t>tries </a:t>
            </a:r>
            <a:r>
              <a:rPr lang="en-US" sz="2200" dirty="0">
                <a:solidFill>
                  <a:srgbClr val="002060"/>
                </a:solidFill>
                <a:latin typeface="Traditional Arabic" panose="02020603050405020304" pitchFamily="18" charset="-78"/>
                <a:cs typeface="Traditional Arabic" panose="02020603050405020304" pitchFamily="18" charset="-78"/>
              </a:rPr>
              <a:t>to pair linguistic expressions with these </a:t>
            </a:r>
            <a:r>
              <a:rPr lang="en-US" sz="2200" dirty="0" smtClean="0">
                <a:solidFill>
                  <a:srgbClr val="002060"/>
                </a:solidFill>
                <a:latin typeface="Traditional Arabic" panose="02020603050405020304" pitchFamily="18" charset="-78"/>
                <a:cs typeface="Traditional Arabic" panose="02020603050405020304" pitchFamily="18" charset="-78"/>
              </a:rPr>
              <a:t>entities/meanings, but </a:t>
            </a:r>
            <a:r>
              <a:rPr lang="en-US" sz="2200" dirty="0">
                <a:solidFill>
                  <a:srgbClr val="002060"/>
                </a:solidFill>
                <a:latin typeface="Traditional Arabic" panose="02020603050405020304" pitchFamily="18" charset="-78"/>
                <a:cs typeface="Traditional Arabic" panose="02020603050405020304" pitchFamily="18" charset="-78"/>
              </a:rPr>
              <a:t>–</a:t>
            </a:r>
            <a:r>
              <a:rPr lang="en-US" sz="2200" b="1" i="1" dirty="0" smtClean="0">
                <a:solidFill>
                  <a:srgbClr val="002060"/>
                </a:solidFill>
                <a:latin typeface="Traditional Arabic" panose="02020603050405020304" pitchFamily="18" charset="-78"/>
                <a:cs typeface="Traditional Arabic" panose="02020603050405020304" pitchFamily="18" charset="-78"/>
              </a:rPr>
              <a:t>WHY</a:t>
            </a:r>
            <a:r>
              <a:rPr lang="en-US" sz="2200" dirty="0" smtClean="0">
                <a:solidFill>
                  <a:srgbClr val="002060"/>
                </a:solidFill>
                <a:latin typeface="Traditional Arabic" panose="02020603050405020304" pitchFamily="18" charset="-78"/>
                <a:cs typeface="Traditional Arabic" panose="02020603050405020304" pitchFamily="18" charset="-78"/>
              </a:rPr>
              <a:t> do meanings change? Why is ambiguity so inherent in language?</a:t>
            </a:r>
            <a:endParaRPr lang="en-US" sz="2200" dirty="0">
              <a:solidFill>
                <a:srgbClr val="002060"/>
              </a:solidFill>
              <a:latin typeface="Traditional Arabic" panose="02020603050405020304" pitchFamily="18" charset="-78"/>
              <a:cs typeface="Traditional Arabic" panose="02020603050405020304" pitchFamily="18" charset="-78"/>
            </a:endParaRPr>
          </a:p>
          <a:p>
            <a:pPr marL="0" indent="0">
              <a:buNone/>
            </a:pPr>
            <a:endParaRPr lang="en-US" dirty="0"/>
          </a:p>
        </p:txBody>
      </p:sp>
    </p:spTree>
    <p:extLst>
      <p:ext uri="{BB962C8B-B14F-4D97-AF65-F5344CB8AC3E}">
        <p14:creationId xmlns:p14="http://schemas.microsoft.com/office/powerpoint/2010/main" val="3052754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C00000"/>
                </a:solidFill>
                <a:latin typeface="Traditional Arabic" pitchFamily="18" charset="-78"/>
                <a:cs typeface="Traditional Arabic" pitchFamily="18" charset="-78"/>
              </a:rPr>
              <a:t>DESCRIPTIVE </a:t>
            </a:r>
            <a:r>
              <a:rPr lang="en-US" sz="3200" b="1" dirty="0" smtClean="0">
                <a:solidFill>
                  <a:srgbClr val="C00000"/>
                </a:solidFill>
                <a:latin typeface="Traditional Arabic" pitchFamily="18" charset="-78"/>
                <a:cs typeface="Traditional Arabic" pitchFamily="18" charset="-78"/>
              </a:rPr>
              <a:t>LINGUISTICS </a:t>
            </a:r>
            <a:r>
              <a:rPr lang="en-US" sz="3200" b="1" dirty="0" smtClean="0">
                <a:solidFill>
                  <a:srgbClr val="002060"/>
                </a:solidFill>
                <a:latin typeface="Traditional Arabic" pitchFamily="18" charset="-78"/>
                <a:cs typeface="Traditional Arabic" pitchFamily="18" charset="-78"/>
              </a:rPr>
              <a:t>can’t explain</a:t>
            </a:r>
            <a:br>
              <a:rPr lang="en-US" sz="3200" b="1" dirty="0" smtClean="0">
                <a:solidFill>
                  <a:srgbClr val="002060"/>
                </a:solidFill>
                <a:latin typeface="Traditional Arabic" pitchFamily="18" charset="-78"/>
                <a:cs typeface="Traditional Arabic" pitchFamily="18" charset="-78"/>
              </a:rPr>
            </a:br>
            <a:r>
              <a:rPr lang="en-US" sz="3200" b="1" dirty="0" smtClean="0">
                <a:solidFill>
                  <a:srgbClr val="002060"/>
                </a:solidFill>
                <a:latin typeface="Traditional Arabic" pitchFamily="18" charset="-78"/>
                <a:cs typeface="Traditional Arabic" pitchFamily="18" charset="-78"/>
              </a:rPr>
              <a:t>INDETERMINACY of </a:t>
            </a:r>
            <a:r>
              <a:rPr lang="en-US" sz="3200" b="1" dirty="0" smtClean="0">
                <a:solidFill>
                  <a:srgbClr val="C00000"/>
                </a:solidFill>
                <a:latin typeface="Traditional Arabic" pitchFamily="18" charset="-78"/>
                <a:cs typeface="Traditional Arabic" pitchFamily="18" charset="-78"/>
              </a:rPr>
              <a:t>MEANING</a:t>
            </a:r>
            <a:endParaRPr lang="en-US" sz="3200" dirty="0"/>
          </a:p>
        </p:txBody>
      </p:sp>
      <p:sp>
        <p:nvSpPr>
          <p:cNvPr id="3" name="Content Placeholder 2"/>
          <p:cNvSpPr>
            <a:spLocks noGrp="1"/>
          </p:cNvSpPr>
          <p:nvPr>
            <p:ph idx="1"/>
          </p:nvPr>
        </p:nvSpPr>
        <p:spPr>
          <a:xfrm>
            <a:off x="107504" y="1600200"/>
            <a:ext cx="9036496" cy="5257800"/>
          </a:xfrm>
        </p:spPr>
        <p:txBody>
          <a:bodyPr>
            <a:normAutofit fontScale="92500"/>
          </a:bodyPr>
          <a:lstStyle/>
          <a:p>
            <a:pPr marL="0" indent="0">
              <a:buNone/>
            </a:pPr>
            <a:r>
              <a:rPr lang="en-US" dirty="0" smtClean="0">
                <a:solidFill>
                  <a:srgbClr val="C00000"/>
                </a:solidFill>
              </a:rPr>
              <a:t> </a:t>
            </a:r>
            <a:r>
              <a:rPr lang="en-US" sz="2800" dirty="0" smtClean="0">
                <a:solidFill>
                  <a:srgbClr val="002060"/>
                </a:solidFill>
                <a:latin typeface="Traditional Arabic" panose="02020603050405020304" pitchFamily="18" charset="-78"/>
                <a:cs typeface="Traditional Arabic" panose="02020603050405020304" pitchFamily="18" charset="-78"/>
              </a:rPr>
              <a:t>We can only make sense of things only in our own heads - each </a:t>
            </a:r>
            <a:r>
              <a:rPr lang="en-US" sz="2800" dirty="0">
                <a:solidFill>
                  <a:srgbClr val="002060"/>
                </a:solidFill>
                <a:latin typeface="Traditional Arabic" panose="02020603050405020304" pitchFamily="18" charset="-78"/>
                <a:cs typeface="Traditional Arabic" panose="02020603050405020304" pitchFamily="18" charset="-78"/>
              </a:rPr>
              <a:t>Mind’s Eye </a:t>
            </a:r>
            <a:r>
              <a:rPr lang="en-US" sz="2800" dirty="0" smtClean="0">
                <a:solidFill>
                  <a:srgbClr val="002060"/>
                </a:solidFill>
                <a:latin typeface="Traditional Arabic" panose="02020603050405020304" pitchFamily="18" charset="-78"/>
                <a:cs typeface="Traditional Arabic" panose="02020603050405020304" pitchFamily="18" charset="-78"/>
              </a:rPr>
              <a:t>sees what it </a:t>
            </a:r>
            <a:r>
              <a:rPr lang="en-US" sz="2800" i="1" dirty="0" smtClean="0">
                <a:solidFill>
                  <a:srgbClr val="002060"/>
                </a:solidFill>
                <a:latin typeface="Traditional Arabic" panose="02020603050405020304" pitchFamily="18" charset="-78"/>
                <a:cs typeface="Traditional Arabic" panose="02020603050405020304" pitchFamily="18" charset="-78"/>
              </a:rPr>
              <a:t>can</a:t>
            </a:r>
            <a:r>
              <a:rPr lang="en-US" sz="2800" dirty="0" smtClean="0">
                <a:solidFill>
                  <a:srgbClr val="002060"/>
                </a:solidFill>
                <a:latin typeface="Traditional Arabic" panose="02020603050405020304" pitchFamily="18" charset="-78"/>
                <a:cs typeface="Traditional Arabic" panose="02020603050405020304" pitchFamily="18" charset="-78"/>
              </a:rPr>
              <a:t>/</a:t>
            </a:r>
            <a:r>
              <a:rPr lang="en-US" sz="2800" i="1" dirty="0" smtClean="0">
                <a:solidFill>
                  <a:srgbClr val="002060"/>
                </a:solidFill>
                <a:latin typeface="Traditional Arabic" panose="02020603050405020304" pitchFamily="18" charset="-78"/>
                <a:cs typeface="Traditional Arabic" panose="02020603050405020304" pitchFamily="18" charset="-78"/>
              </a:rPr>
              <a:t>wants</a:t>
            </a:r>
            <a:r>
              <a:rPr lang="en-US" sz="2800" dirty="0" smtClean="0">
                <a:solidFill>
                  <a:srgbClr val="002060"/>
                </a:solidFill>
                <a:latin typeface="Traditional Arabic" panose="02020603050405020304" pitchFamily="18" charset="-78"/>
                <a:cs typeface="Traditional Arabic" panose="02020603050405020304" pitchFamily="18" charset="-78"/>
              </a:rPr>
              <a:t> </a:t>
            </a:r>
            <a:r>
              <a:rPr lang="en-US" sz="2800" dirty="0">
                <a:solidFill>
                  <a:srgbClr val="002060"/>
                </a:solidFill>
                <a:latin typeface="Traditional Arabic" panose="02020603050405020304" pitchFamily="18" charset="-78"/>
                <a:cs typeface="Traditional Arabic" panose="02020603050405020304" pitchFamily="18" charset="-78"/>
              </a:rPr>
              <a:t>to </a:t>
            </a:r>
            <a:r>
              <a:rPr lang="en-US" sz="2800" dirty="0" smtClean="0">
                <a:solidFill>
                  <a:srgbClr val="002060"/>
                </a:solidFill>
                <a:latin typeface="Traditional Arabic" panose="02020603050405020304" pitchFamily="18" charset="-78"/>
                <a:cs typeface="Traditional Arabic" panose="02020603050405020304" pitchFamily="18" charset="-78"/>
              </a:rPr>
              <a:t>see, &amp; its </a:t>
            </a:r>
            <a:r>
              <a:rPr lang="en-US" sz="2800" dirty="0">
                <a:solidFill>
                  <a:srgbClr val="002060"/>
                </a:solidFill>
                <a:latin typeface="Traditional Arabic" panose="02020603050405020304" pitchFamily="18" charset="-78"/>
                <a:cs typeface="Traditional Arabic" panose="02020603050405020304" pitchFamily="18" charset="-78"/>
              </a:rPr>
              <a:t>vision </a:t>
            </a:r>
            <a:r>
              <a:rPr lang="en-US" sz="2800" dirty="0" smtClean="0">
                <a:solidFill>
                  <a:srgbClr val="002060"/>
                </a:solidFill>
                <a:latin typeface="Traditional Arabic" panose="02020603050405020304" pitchFamily="18" charset="-78"/>
                <a:cs typeface="Traditional Arabic" panose="02020603050405020304" pitchFamily="18" charset="-78"/>
              </a:rPr>
              <a:t>depends </a:t>
            </a:r>
            <a:r>
              <a:rPr lang="en-US" sz="2800" dirty="0">
                <a:solidFill>
                  <a:srgbClr val="002060"/>
                </a:solidFill>
                <a:latin typeface="Traditional Arabic" panose="02020603050405020304" pitchFamily="18" charset="-78"/>
                <a:cs typeface="Traditional Arabic" panose="02020603050405020304" pitchFamily="18" charset="-78"/>
              </a:rPr>
              <a:t>on</a:t>
            </a:r>
          </a:p>
          <a:p>
            <a:r>
              <a:rPr lang="en-US" sz="2800" b="1" dirty="0">
                <a:solidFill>
                  <a:srgbClr val="002060"/>
                </a:solidFill>
                <a:latin typeface="Traditional Arabic" panose="02020603050405020304" pitchFamily="18" charset="-78"/>
                <a:cs typeface="Traditional Arabic" panose="02020603050405020304" pitchFamily="18" charset="-78"/>
              </a:rPr>
              <a:t>individual experience </a:t>
            </a:r>
          </a:p>
          <a:p>
            <a:pPr lvl="1"/>
            <a:r>
              <a:rPr lang="en-US" sz="2400" dirty="0" smtClean="0">
                <a:solidFill>
                  <a:srgbClr val="002060"/>
                </a:solidFill>
                <a:latin typeface="Traditional Arabic" panose="02020603050405020304" pitchFamily="18" charset="-78"/>
                <a:cs typeface="Traditional Arabic" panose="02020603050405020304" pitchFamily="18" charset="-78"/>
              </a:rPr>
              <a:t>One’s level of cognitive </a:t>
            </a:r>
            <a:r>
              <a:rPr lang="en-US" sz="2400" dirty="0">
                <a:solidFill>
                  <a:srgbClr val="002060"/>
                </a:solidFill>
                <a:latin typeface="Traditional Arabic" panose="02020603050405020304" pitchFamily="18" charset="-78"/>
                <a:cs typeface="Traditional Arabic" panose="02020603050405020304" pitchFamily="18" charset="-78"/>
              </a:rPr>
              <a:t>development, education, </a:t>
            </a:r>
            <a:r>
              <a:rPr lang="en-US" sz="2400" dirty="0" smtClean="0">
                <a:solidFill>
                  <a:srgbClr val="002060"/>
                </a:solidFill>
                <a:latin typeface="Traditional Arabic" panose="02020603050405020304" pitchFamily="18" charset="-78"/>
                <a:cs typeface="Traditional Arabic" panose="02020603050405020304" pitchFamily="18" charset="-78"/>
              </a:rPr>
              <a:t>enculturation, etc.</a:t>
            </a:r>
            <a:endParaRPr lang="en-US" sz="2400" dirty="0">
              <a:solidFill>
                <a:srgbClr val="002060"/>
              </a:solidFill>
              <a:latin typeface="Traditional Arabic" panose="02020603050405020304" pitchFamily="18" charset="-78"/>
              <a:cs typeface="Traditional Arabic" panose="02020603050405020304" pitchFamily="18" charset="-78"/>
            </a:endParaRPr>
          </a:p>
          <a:p>
            <a:r>
              <a:rPr lang="en-US" sz="2800" b="1" dirty="0">
                <a:solidFill>
                  <a:srgbClr val="002060"/>
                </a:solidFill>
                <a:latin typeface="Traditional Arabic" panose="02020603050405020304" pitchFamily="18" charset="-78"/>
                <a:cs typeface="Traditional Arabic" panose="02020603050405020304" pitchFamily="18" charset="-78"/>
              </a:rPr>
              <a:t>circumstances of communication</a:t>
            </a:r>
            <a:r>
              <a:rPr lang="en-US" sz="2800" dirty="0">
                <a:solidFill>
                  <a:srgbClr val="002060"/>
                </a:solidFill>
                <a:latin typeface="Traditional Arabic" panose="02020603050405020304" pitchFamily="18" charset="-78"/>
                <a:cs typeface="Traditional Arabic" panose="02020603050405020304" pitchFamily="18" charset="-78"/>
              </a:rPr>
              <a:t>, i.e.:</a:t>
            </a:r>
          </a:p>
          <a:p>
            <a:pPr marL="0" indent="0">
              <a:buNone/>
            </a:pPr>
            <a:endParaRPr lang="en-US" sz="800" dirty="0">
              <a:solidFill>
                <a:srgbClr val="002060"/>
              </a:solidFill>
              <a:latin typeface="Traditional Arabic" panose="02020603050405020304" pitchFamily="18" charset="-78"/>
              <a:cs typeface="Traditional Arabic" panose="02020603050405020304" pitchFamily="18" charset="-78"/>
            </a:endParaRPr>
          </a:p>
          <a:p>
            <a:pPr lvl="1"/>
            <a:r>
              <a:rPr lang="en-US" sz="2400" b="1" dirty="0" smtClean="0">
                <a:solidFill>
                  <a:srgbClr val="002060"/>
                </a:solidFill>
                <a:latin typeface="Traditional Arabic" panose="02020603050405020304" pitchFamily="18" charset="-78"/>
                <a:cs typeface="Traditional Arabic" panose="02020603050405020304" pitchFamily="18" charset="-78"/>
              </a:rPr>
              <a:t>One’s psychological </a:t>
            </a:r>
            <a:r>
              <a:rPr lang="en-US" sz="2400" b="1" dirty="0">
                <a:solidFill>
                  <a:srgbClr val="002060"/>
                </a:solidFill>
                <a:latin typeface="Traditional Arabic" panose="02020603050405020304" pitchFamily="18" charset="-78"/>
                <a:cs typeface="Traditional Arabic" panose="02020603050405020304" pitchFamily="18" charset="-78"/>
              </a:rPr>
              <a:t>state </a:t>
            </a:r>
            <a:r>
              <a:rPr lang="en-US" sz="2400" dirty="0">
                <a:solidFill>
                  <a:srgbClr val="002060"/>
                </a:solidFill>
                <a:latin typeface="Traditional Arabic" panose="02020603050405020304" pitchFamily="18" charset="-78"/>
                <a:cs typeface="Traditional Arabic" panose="02020603050405020304" pitchFamily="18" charset="-78"/>
              </a:rPr>
              <a:t>(when we ‘see ‘red’; when we ‘can fly’; or when ‘beauty is in the eyes of the beholder’</a:t>
            </a:r>
            <a:r>
              <a:rPr lang="en-US" sz="2400" dirty="0">
                <a:solidFill>
                  <a:srgbClr val="002060"/>
                </a:solidFill>
                <a:latin typeface="Traditional Arabic" panose="02020603050405020304" pitchFamily="18" charset="-78"/>
                <a:cs typeface="Traditional Arabic" panose="02020603050405020304" pitchFamily="18" charset="-78"/>
                <a:sym typeface="Wingdings" pitchFamily="2" charset="2"/>
              </a:rPr>
              <a:t>)</a:t>
            </a:r>
          </a:p>
          <a:p>
            <a:pPr lvl="1"/>
            <a:r>
              <a:rPr lang="en-US" sz="2400" b="1" dirty="0" smtClean="0">
                <a:solidFill>
                  <a:srgbClr val="002060"/>
                </a:solidFill>
                <a:latin typeface="Traditional Arabic" panose="02020603050405020304" pitchFamily="18" charset="-78"/>
                <a:cs typeface="Traditional Arabic" panose="02020603050405020304" pitchFamily="18" charset="-78"/>
                <a:sym typeface="Wingdings" pitchFamily="2" charset="2"/>
              </a:rPr>
              <a:t>One’s physical </a:t>
            </a:r>
            <a:r>
              <a:rPr lang="en-US" sz="2400" b="1" dirty="0">
                <a:solidFill>
                  <a:srgbClr val="002060"/>
                </a:solidFill>
                <a:latin typeface="Traditional Arabic" panose="02020603050405020304" pitchFamily="18" charset="-78"/>
                <a:cs typeface="Traditional Arabic" panose="02020603050405020304" pitchFamily="18" charset="-78"/>
                <a:sym typeface="Wingdings" pitchFamily="2" charset="2"/>
              </a:rPr>
              <a:t>state</a:t>
            </a:r>
            <a:r>
              <a:rPr lang="en-US" sz="2400" dirty="0">
                <a:solidFill>
                  <a:srgbClr val="002060"/>
                </a:solidFill>
                <a:latin typeface="Traditional Arabic" panose="02020603050405020304" pitchFamily="18" charset="-78"/>
                <a:cs typeface="Traditional Arabic" panose="02020603050405020304" pitchFamily="18" charset="-78"/>
                <a:sym typeface="Wingdings" pitchFamily="2" charset="2"/>
              </a:rPr>
              <a:t>: fatigue/ illness (</a:t>
            </a:r>
            <a:r>
              <a:rPr lang="en-US" sz="2400" dirty="0">
                <a:solidFill>
                  <a:srgbClr val="002060"/>
                </a:solidFill>
                <a:latin typeface="Traditional Arabic" panose="02020603050405020304" pitchFamily="18" charset="-78"/>
                <a:cs typeface="Traditional Arabic" panose="02020603050405020304" pitchFamily="18" charset="-78"/>
              </a:rPr>
              <a:t>when we cannot keep our “mind’s eye” open, or when ‘beauty is in the eyes of the beer-holder’); also, the</a:t>
            </a:r>
          </a:p>
          <a:p>
            <a:pPr lvl="1"/>
            <a:r>
              <a:rPr lang="en-US" sz="2400" b="1" dirty="0">
                <a:solidFill>
                  <a:srgbClr val="002060"/>
                </a:solidFill>
                <a:latin typeface="Traditional Arabic" panose="02020603050405020304" pitchFamily="18" charset="-78"/>
                <a:cs typeface="Traditional Arabic" panose="02020603050405020304" pitchFamily="18" charset="-78"/>
              </a:rPr>
              <a:t>Physical Circumstances</a:t>
            </a:r>
            <a:r>
              <a:rPr lang="en-US" sz="2400" dirty="0">
                <a:solidFill>
                  <a:srgbClr val="002060"/>
                </a:solidFill>
                <a:latin typeface="Traditional Arabic" panose="02020603050405020304" pitchFamily="18" charset="-78"/>
                <a:cs typeface="Traditional Arabic" panose="02020603050405020304" pitchFamily="18" charset="-78"/>
              </a:rPr>
              <a:t>: time of day/night, weather, etc</a:t>
            </a:r>
            <a:r>
              <a:rPr lang="en-US" dirty="0">
                <a:solidFill>
                  <a:srgbClr val="002060"/>
                </a:solidFill>
                <a:latin typeface="Traditional Arabic" panose="02020603050405020304" pitchFamily="18" charset="-78"/>
                <a:cs typeface="Traditional Arabic" panose="02020603050405020304" pitchFamily="18" charset="-78"/>
              </a:rPr>
              <a:t>.</a:t>
            </a:r>
          </a:p>
          <a:p>
            <a:pPr lvl="1"/>
            <a:r>
              <a:rPr lang="en-US" sz="2400" b="1" dirty="0">
                <a:solidFill>
                  <a:srgbClr val="002060"/>
                </a:solidFill>
                <a:latin typeface="Traditional Arabic" panose="02020603050405020304" pitchFamily="18" charset="-78"/>
                <a:cs typeface="Traditional Arabic" panose="02020603050405020304" pitchFamily="18" charset="-78"/>
              </a:rPr>
              <a:t>Social/cultural context </a:t>
            </a:r>
            <a:r>
              <a:rPr lang="en-US" sz="2400" dirty="0">
                <a:solidFill>
                  <a:srgbClr val="002060"/>
                </a:solidFill>
                <a:latin typeface="Traditional Arabic" panose="02020603050405020304" pitchFamily="18" charset="-78"/>
                <a:cs typeface="Traditional Arabic" panose="02020603050405020304" pitchFamily="18" charset="-78"/>
              </a:rPr>
              <a:t>of communication, etc.</a:t>
            </a:r>
          </a:p>
          <a:p>
            <a:pPr marL="0" indent="0">
              <a:buNone/>
            </a:pPr>
            <a:endParaRPr lang="en-US" sz="2800" dirty="0">
              <a:solidFill>
                <a:srgbClr val="002060"/>
              </a:solidFill>
            </a:endParaRPr>
          </a:p>
        </p:txBody>
      </p:sp>
    </p:spTree>
    <p:extLst>
      <p:ext uri="{BB962C8B-B14F-4D97-AF65-F5344CB8AC3E}">
        <p14:creationId xmlns:p14="http://schemas.microsoft.com/office/powerpoint/2010/main" val="2000965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en-US" b="1" dirty="0">
                <a:solidFill>
                  <a:srgbClr val="002060"/>
                </a:solidFill>
                <a:latin typeface="Traditional Arabic" panose="02020603050405020304" pitchFamily="18" charset="-78"/>
                <a:cs typeface="Traditional Arabic" panose="02020603050405020304" pitchFamily="18" charset="-78"/>
              </a:rPr>
              <a:t>Meaning as Use </a:t>
            </a:r>
          </a:p>
        </p:txBody>
      </p:sp>
      <p:sp>
        <p:nvSpPr>
          <p:cNvPr id="3" name="Content Placeholder 2"/>
          <p:cNvSpPr>
            <a:spLocks noGrp="1"/>
          </p:cNvSpPr>
          <p:nvPr>
            <p:ph idx="1"/>
          </p:nvPr>
        </p:nvSpPr>
        <p:spPr>
          <a:xfrm>
            <a:off x="0" y="548680"/>
            <a:ext cx="9144000" cy="6192688"/>
          </a:xfrm>
        </p:spPr>
        <p:txBody>
          <a:bodyPr>
            <a:normAutofit/>
          </a:bodyPr>
          <a:lstStyle/>
          <a:p>
            <a:pPr marL="0" indent="0">
              <a:buNone/>
            </a:pPr>
            <a:r>
              <a:rPr lang="en-US" sz="2200" dirty="0" smtClean="0">
                <a:solidFill>
                  <a:srgbClr val="002060"/>
                </a:solidFill>
                <a:latin typeface="Traditional Arabic" panose="02020603050405020304" pitchFamily="18" charset="-78"/>
                <a:cs typeface="Traditional Arabic" panose="02020603050405020304" pitchFamily="18" charset="-78"/>
              </a:rPr>
              <a:t>Word-meanings, </a:t>
            </a:r>
            <a:r>
              <a:rPr lang="en-US" sz="2200" dirty="0">
                <a:solidFill>
                  <a:srgbClr val="002060"/>
                </a:solidFill>
                <a:latin typeface="Traditional Arabic" panose="02020603050405020304" pitchFamily="18" charset="-78"/>
                <a:cs typeface="Traditional Arabic" panose="02020603050405020304" pitchFamily="18" charset="-78"/>
              </a:rPr>
              <a:t>the social ‘currency of thought </a:t>
            </a:r>
            <a:r>
              <a:rPr lang="en-US" sz="2200" dirty="0" smtClean="0">
                <a:solidFill>
                  <a:srgbClr val="002060"/>
                </a:solidFill>
                <a:latin typeface="Traditional Arabic" panose="02020603050405020304" pitchFamily="18" charset="-78"/>
                <a:cs typeface="Traditional Arabic" panose="02020603050405020304" pitchFamily="18" charset="-78"/>
              </a:rPr>
              <a:t>exchange,’ are </a:t>
            </a:r>
            <a:r>
              <a:rPr lang="en-US" sz="2200" dirty="0">
                <a:solidFill>
                  <a:srgbClr val="002060"/>
                </a:solidFill>
                <a:latin typeface="Traditional Arabic" panose="02020603050405020304" pitchFamily="18" charset="-78"/>
                <a:cs typeface="Traditional Arabic" panose="02020603050405020304" pitchFamily="18" charset="-78"/>
              </a:rPr>
              <a:t>the </a:t>
            </a:r>
            <a:r>
              <a:rPr lang="en-US" sz="2200" dirty="0" smtClean="0">
                <a:solidFill>
                  <a:srgbClr val="002060"/>
                </a:solidFill>
                <a:latin typeface="Traditional Arabic" panose="02020603050405020304" pitchFamily="18" charset="-78"/>
                <a:cs typeface="Traditional Arabic" panose="02020603050405020304" pitchFamily="18" charset="-78"/>
              </a:rPr>
              <a:t>tiles </a:t>
            </a:r>
            <a:r>
              <a:rPr lang="en-US" sz="2200" dirty="0">
                <a:solidFill>
                  <a:srgbClr val="002060"/>
                </a:solidFill>
                <a:latin typeface="Traditional Arabic" panose="02020603050405020304" pitchFamily="18" charset="-78"/>
                <a:cs typeface="Traditional Arabic" panose="02020603050405020304" pitchFamily="18" charset="-78"/>
              </a:rPr>
              <a:t>we put together to create our </a:t>
            </a:r>
            <a:r>
              <a:rPr lang="en-US" sz="2200" dirty="0" smtClean="0">
                <a:solidFill>
                  <a:srgbClr val="002060"/>
                </a:solidFill>
                <a:latin typeface="Traditional Arabic" panose="02020603050405020304" pitchFamily="18" charset="-78"/>
                <a:cs typeface="Traditional Arabic" panose="02020603050405020304" pitchFamily="18" charset="-78"/>
              </a:rPr>
              <a:t>sentence mosaics /composite meanings. </a:t>
            </a:r>
            <a:r>
              <a:rPr lang="en-US" sz="2200" dirty="0">
                <a:solidFill>
                  <a:srgbClr val="002060"/>
                </a:solidFill>
                <a:latin typeface="Traditional Arabic" panose="02020603050405020304" pitchFamily="18" charset="-78"/>
                <a:cs typeface="Traditional Arabic" panose="02020603050405020304" pitchFamily="18" charset="-78"/>
              </a:rPr>
              <a:t>Each tile in a mosaic acquires its ‘meaning</a:t>
            </a:r>
            <a:r>
              <a:rPr lang="en-US" sz="2200" dirty="0" smtClean="0">
                <a:solidFill>
                  <a:srgbClr val="002060"/>
                </a:solidFill>
                <a:latin typeface="Traditional Arabic" panose="02020603050405020304" pitchFamily="18" charset="-78"/>
                <a:cs typeface="Traditional Arabic" panose="02020603050405020304" pitchFamily="18" charset="-78"/>
              </a:rPr>
              <a:t>’ only in </a:t>
            </a:r>
            <a:r>
              <a:rPr lang="en-US" sz="2200" dirty="0">
                <a:solidFill>
                  <a:srgbClr val="002060"/>
                </a:solidFill>
                <a:latin typeface="Traditional Arabic" panose="02020603050405020304" pitchFamily="18" charset="-78"/>
                <a:cs typeface="Traditional Arabic" panose="02020603050405020304" pitchFamily="18" charset="-78"/>
              </a:rPr>
              <a:t>the context of the </a:t>
            </a:r>
            <a:r>
              <a:rPr lang="en-US" sz="2200" dirty="0" smtClean="0">
                <a:solidFill>
                  <a:srgbClr val="002060"/>
                </a:solidFill>
                <a:latin typeface="Traditional Arabic" panose="02020603050405020304" pitchFamily="18" charset="-78"/>
                <a:cs typeface="Traditional Arabic" panose="02020603050405020304" pitchFamily="18" charset="-78"/>
              </a:rPr>
              <a:t>whole pattern:</a:t>
            </a:r>
            <a:endParaRPr lang="en-US" sz="2200" dirty="0">
              <a:solidFill>
                <a:srgbClr val="002060"/>
              </a:solidFill>
              <a:latin typeface="Traditional Arabic" panose="02020603050405020304" pitchFamily="18" charset="-78"/>
              <a:cs typeface="Traditional Arabic" panose="02020603050405020304" pitchFamily="18" charset="-78"/>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 y="1695450"/>
            <a:ext cx="9144000" cy="54059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558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922114"/>
          </a:xfrm>
        </p:spPr>
        <p:txBody>
          <a:bodyPr/>
          <a:lstStyle/>
          <a:p>
            <a:pPr algn="l"/>
            <a:r>
              <a:rPr lang="en-US" b="1" dirty="0" smtClean="0">
                <a:solidFill>
                  <a:srgbClr val="C00000"/>
                </a:solidFill>
                <a:latin typeface="Traditional Arabic" panose="02020603050405020304" pitchFamily="18" charset="-78"/>
                <a:cs typeface="Traditional Arabic" panose="02020603050405020304" pitchFamily="18" charset="-78"/>
              </a:rPr>
              <a:t>Meaning-as-Use</a:t>
            </a:r>
            <a:endParaRPr lang="en-US" b="1" dirty="0">
              <a:solidFill>
                <a:srgbClr val="C0000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sz="half" idx="1"/>
          </p:nvPr>
        </p:nvSpPr>
        <p:spPr>
          <a:xfrm>
            <a:off x="179512" y="1124744"/>
            <a:ext cx="4392488" cy="5544616"/>
          </a:xfrm>
        </p:spPr>
        <p:txBody>
          <a:bodyPr>
            <a:normAutofit fontScale="92500" lnSpcReduction="10000"/>
          </a:bodyPr>
          <a:lstStyle/>
          <a:p>
            <a:pPr marL="0" indent="0">
              <a:buNone/>
            </a:pPr>
            <a:r>
              <a:rPr lang="en-US" dirty="0" smtClean="0">
                <a:solidFill>
                  <a:srgbClr val="002060"/>
                </a:solidFill>
                <a:latin typeface="Traditional Arabic" panose="02020603050405020304" pitchFamily="18" charset="-78"/>
                <a:cs typeface="Traditional Arabic" panose="02020603050405020304" pitchFamily="18" charset="-78"/>
              </a:rPr>
              <a:t>We use the words /social Signs to create composite sentence mosaics that we ‘see’ through our Mind’s Eye, &amp; share them with others.</a:t>
            </a:r>
          </a:p>
          <a:p>
            <a:pPr marL="0" indent="0">
              <a:buNone/>
            </a:pPr>
            <a:endParaRPr lang="en-US" sz="1100" dirty="0">
              <a:solidFill>
                <a:srgbClr val="002060"/>
              </a:solidFill>
              <a:latin typeface="Traditional Arabic" panose="02020603050405020304" pitchFamily="18" charset="-78"/>
              <a:cs typeface="Traditional Arabic" panose="02020603050405020304" pitchFamily="18" charset="-78"/>
            </a:endParaRPr>
          </a:p>
          <a:p>
            <a:pPr marL="0" indent="0">
              <a:buNone/>
            </a:pPr>
            <a:r>
              <a:rPr lang="en-US" dirty="0" smtClean="0">
                <a:solidFill>
                  <a:srgbClr val="002060"/>
                </a:solidFill>
                <a:latin typeface="Traditional Arabic" panose="02020603050405020304" pitchFamily="18" charset="-78"/>
                <a:cs typeface="Traditional Arabic" panose="02020603050405020304" pitchFamily="18" charset="-78"/>
              </a:rPr>
              <a:t>The ‘vision’ of each Mind’s Eye is subjective:</a:t>
            </a:r>
          </a:p>
          <a:p>
            <a:r>
              <a:rPr lang="en-US" sz="2200" dirty="0" smtClean="0">
                <a:solidFill>
                  <a:srgbClr val="002060"/>
                </a:solidFill>
                <a:latin typeface="Traditional Arabic" panose="02020603050405020304" pitchFamily="18" charset="-78"/>
                <a:cs typeface="Traditional Arabic" panose="02020603050405020304" pitchFamily="18" charset="-78"/>
              </a:rPr>
              <a:t>some are 20/20, some - myopic, others – long-sighted; </a:t>
            </a:r>
          </a:p>
          <a:p>
            <a:r>
              <a:rPr lang="en-US" sz="2200" dirty="0" smtClean="0">
                <a:solidFill>
                  <a:srgbClr val="002060"/>
                </a:solidFill>
                <a:latin typeface="Traditional Arabic" panose="02020603050405020304" pitchFamily="18" charset="-78"/>
                <a:cs typeface="Traditional Arabic" panose="02020603050405020304" pitchFamily="18" charset="-78"/>
              </a:rPr>
              <a:t>some ‘</a:t>
            </a:r>
            <a:r>
              <a:rPr lang="en-US" sz="2200" i="1" dirty="0" smtClean="0">
                <a:solidFill>
                  <a:srgbClr val="002060"/>
                </a:solidFill>
                <a:latin typeface="Traditional Arabic" panose="02020603050405020304" pitchFamily="18" charset="-78"/>
                <a:cs typeface="Traditional Arabic" panose="02020603050405020304" pitchFamily="18" charset="-78"/>
              </a:rPr>
              <a:t>see red</a:t>
            </a:r>
            <a:r>
              <a:rPr lang="en-US" sz="2200" dirty="0" smtClean="0">
                <a:solidFill>
                  <a:srgbClr val="002060"/>
                </a:solidFill>
                <a:latin typeface="Traditional Arabic" panose="02020603050405020304" pitchFamily="18" charset="-78"/>
                <a:cs typeface="Traditional Arabic" panose="02020603050405020304" pitchFamily="18" charset="-78"/>
              </a:rPr>
              <a:t>’, others can hardly keep their ‘eye’ open, or just want to keep it shut, etc.</a:t>
            </a:r>
          </a:p>
          <a:p>
            <a:pPr marL="0" indent="0">
              <a:buNone/>
            </a:pPr>
            <a:r>
              <a:rPr lang="en-US" dirty="0" smtClean="0">
                <a:solidFill>
                  <a:srgbClr val="002060"/>
                </a:solidFill>
                <a:latin typeface="Traditional Arabic" panose="02020603050405020304" pitchFamily="18" charset="-78"/>
                <a:cs typeface="Traditional Arabic" panose="02020603050405020304" pitchFamily="18" charset="-78"/>
              </a:rPr>
              <a:t>Yet, our common ‘currency’ ensures some exchange of value </a:t>
            </a:r>
            <a:r>
              <a:rPr lang="en-US" dirty="0" smtClean="0">
                <a:solidFill>
                  <a:srgbClr val="002060"/>
                </a:solidFill>
                <a:latin typeface="Traditional Arabic" panose="02020603050405020304" pitchFamily="18" charset="-78"/>
                <a:cs typeface="Traditional Arabic" panose="02020603050405020304" pitchFamily="18" charset="-78"/>
                <a:sym typeface="Wingdings" pitchFamily="2" charset="2"/>
              </a:rPr>
              <a:t>(always a relative concept ).</a:t>
            </a:r>
            <a:endParaRPr lang="en-US" dirty="0">
              <a:solidFill>
                <a:srgbClr val="002060"/>
              </a:solidFill>
              <a:latin typeface="Traditional Arabic" panose="02020603050405020304" pitchFamily="18" charset="-78"/>
              <a:cs typeface="Traditional Arabic" panose="02020603050405020304" pitchFamily="18" charset="-78"/>
            </a:endParaRP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6377" t="2812" r="16199" b="10270"/>
          <a:stretch/>
        </p:blipFill>
        <p:spPr>
          <a:xfrm>
            <a:off x="4499992" y="-165001"/>
            <a:ext cx="4644008" cy="8135712"/>
          </a:xfrm>
        </p:spPr>
      </p:pic>
    </p:spTree>
    <p:extLst>
      <p:ext uri="{BB962C8B-B14F-4D97-AF65-F5344CB8AC3E}">
        <p14:creationId xmlns:p14="http://schemas.microsoft.com/office/powerpoint/2010/main" val="419013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4082"/>
          </a:xfrm>
        </p:spPr>
        <p:txBody>
          <a:bodyPr>
            <a:normAutofit fontScale="90000"/>
          </a:bodyPr>
          <a:lstStyle/>
          <a:p>
            <a:pPr algn="r"/>
            <a:r>
              <a:rPr lang="en-US" sz="3100" b="1" dirty="0">
                <a:solidFill>
                  <a:srgbClr val="C00000"/>
                </a:solidFill>
                <a:latin typeface="Traditional Arabic" panose="02020603050405020304" pitchFamily="18" charset="-78"/>
                <a:cs typeface="Traditional Arabic" panose="02020603050405020304" pitchFamily="18" charset="-78"/>
              </a:rPr>
              <a:t>Man is the measure of all things</a:t>
            </a:r>
            <a:r>
              <a:rPr lang="en-US" sz="3100" dirty="0">
                <a:solidFill>
                  <a:srgbClr val="C00000"/>
                </a:solidFill>
                <a:latin typeface="Traditional Arabic" panose="02020603050405020304" pitchFamily="18" charset="-78"/>
                <a:cs typeface="Traditional Arabic" panose="02020603050405020304" pitchFamily="18" charset="-78"/>
              </a:rPr>
              <a:t/>
            </a:r>
            <a:br>
              <a:rPr lang="en-US" sz="3100" dirty="0">
                <a:solidFill>
                  <a:srgbClr val="C00000"/>
                </a:solidFill>
                <a:latin typeface="Traditional Arabic" panose="02020603050405020304" pitchFamily="18" charset="-78"/>
                <a:cs typeface="Traditional Arabic" panose="02020603050405020304" pitchFamily="18" charset="-78"/>
              </a:rPr>
            </a:br>
            <a:r>
              <a:rPr lang="en-US" sz="1800" dirty="0">
                <a:solidFill>
                  <a:srgbClr val="002060"/>
                </a:solidFill>
                <a:latin typeface="Traditional Arabic" panose="02020603050405020304" pitchFamily="18" charset="-78"/>
                <a:cs typeface="Traditional Arabic" panose="02020603050405020304" pitchFamily="18" charset="-78"/>
              </a:rPr>
              <a:t>Protagoras</a:t>
            </a:r>
            <a:endParaRPr lang="en-US" sz="2800" dirty="0">
              <a:solidFill>
                <a:srgbClr val="002060"/>
              </a:solidFill>
            </a:endParaRPr>
          </a:p>
        </p:txBody>
      </p:sp>
      <p:sp>
        <p:nvSpPr>
          <p:cNvPr id="3" name="Content Placeholder 2"/>
          <p:cNvSpPr>
            <a:spLocks noGrp="1"/>
          </p:cNvSpPr>
          <p:nvPr>
            <p:ph sz="half" idx="1"/>
          </p:nvPr>
        </p:nvSpPr>
        <p:spPr>
          <a:xfrm>
            <a:off x="107504" y="1340768"/>
            <a:ext cx="1656185" cy="5328592"/>
          </a:xfrm>
        </p:spPr>
        <p:txBody>
          <a:bodyPr>
            <a:normAutofit/>
          </a:bodyPr>
          <a:lstStyle/>
          <a:p>
            <a:pPr marL="0" indent="0">
              <a:buNone/>
            </a:pPr>
            <a:endParaRPr lang="en-US" sz="2400" dirty="0" smtClean="0">
              <a:solidFill>
                <a:srgbClr val="002060"/>
              </a:solidFill>
            </a:endParaRPr>
          </a:p>
          <a:p>
            <a:pPr marL="0" indent="0">
              <a:buNone/>
            </a:pPr>
            <a:endParaRPr lang="en-US" sz="2400" dirty="0" smtClean="0">
              <a:solidFill>
                <a:srgbClr val="002060"/>
              </a:solidFill>
            </a:endParaRPr>
          </a:p>
          <a:p>
            <a:pPr marL="0" indent="0">
              <a:buNone/>
            </a:pPr>
            <a:r>
              <a:rPr lang="en-US" sz="2400" dirty="0">
                <a:solidFill>
                  <a:srgbClr val="002060"/>
                </a:solidFill>
                <a:latin typeface="Traditional Arabic" panose="02020603050405020304" pitchFamily="18" charset="-78"/>
                <a:cs typeface="Traditional Arabic" panose="02020603050405020304" pitchFamily="18" charset="-78"/>
              </a:rPr>
              <a:t>In </a:t>
            </a:r>
            <a:r>
              <a:rPr lang="en-US" sz="2400" i="1" dirty="0">
                <a:solidFill>
                  <a:srgbClr val="C00000"/>
                </a:solidFill>
                <a:latin typeface="Traditional Arabic" panose="02020603050405020304" pitchFamily="18" charset="-78"/>
                <a:cs typeface="Traditional Arabic" panose="02020603050405020304" pitchFamily="18" charset="-78"/>
              </a:rPr>
              <a:t>use</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i="1" dirty="0">
                <a:solidFill>
                  <a:srgbClr val="002060"/>
                </a:solidFill>
                <a:latin typeface="Traditional Arabic" panose="02020603050405020304" pitchFamily="18" charset="-78"/>
                <a:cs typeface="Traditional Arabic" panose="02020603050405020304" pitchFamily="18" charset="-78"/>
              </a:rPr>
              <a:t>words</a:t>
            </a:r>
            <a:r>
              <a:rPr lang="en-US" sz="2400" dirty="0">
                <a:solidFill>
                  <a:srgbClr val="002060"/>
                </a:solidFill>
                <a:latin typeface="Traditional Arabic" panose="02020603050405020304" pitchFamily="18" charset="-78"/>
                <a:cs typeface="Traditional Arabic" panose="02020603050405020304" pitchFamily="18" charset="-78"/>
              </a:rPr>
              <a:t> form </a:t>
            </a:r>
            <a:r>
              <a:rPr lang="en-US" sz="2400" b="1" dirty="0">
                <a:solidFill>
                  <a:srgbClr val="002060"/>
                </a:solidFill>
                <a:latin typeface="Traditional Arabic" panose="02020603050405020304" pitchFamily="18" charset="-78"/>
                <a:cs typeface="Traditional Arabic" panose="02020603050405020304" pitchFamily="18" charset="-78"/>
              </a:rPr>
              <a:t>chunks</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b="1" dirty="0">
                <a:solidFill>
                  <a:srgbClr val="002060"/>
                </a:solidFill>
                <a:latin typeface="Traditional Arabic" panose="02020603050405020304" pitchFamily="18" charset="-78"/>
                <a:cs typeface="Traditional Arabic" panose="02020603050405020304" pitchFamily="18" charset="-78"/>
              </a:rPr>
              <a:t>of</a:t>
            </a:r>
            <a:r>
              <a:rPr lang="en-US" sz="2400" b="1" i="1" dirty="0">
                <a:solidFill>
                  <a:srgbClr val="002060"/>
                </a:solidFill>
                <a:latin typeface="Traditional Arabic" panose="02020603050405020304" pitchFamily="18" charset="-78"/>
                <a:cs typeface="Traditional Arabic" panose="02020603050405020304" pitchFamily="18" charset="-78"/>
              </a:rPr>
              <a:t> </a:t>
            </a:r>
            <a:r>
              <a:rPr lang="en-US" sz="2400" b="1" dirty="0">
                <a:solidFill>
                  <a:srgbClr val="002060"/>
                </a:solidFill>
                <a:latin typeface="Traditional Arabic" panose="02020603050405020304" pitchFamily="18" charset="-78"/>
                <a:cs typeface="Traditional Arabic" panose="02020603050405020304" pitchFamily="18" charset="-78"/>
              </a:rPr>
              <a:t>meaning </a:t>
            </a:r>
            <a:r>
              <a:rPr lang="en-US" sz="2400" dirty="0">
                <a:solidFill>
                  <a:srgbClr val="002060"/>
                </a:solidFill>
                <a:latin typeface="Traditional Arabic" panose="02020603050405020304" pitchFamily="18" charset="-78"/>
                <a:cs typeface="Traditional Arabic" panose="02020603050405020304" pitchFamily="18" charset="-78"/>
              </a:rPr>
              <a:t>that can be ‘seen’ differently by different </a:t>
            </a:r>
            <a:r>
              <a:rPr lang="en-US" sz="2400" dirty="0" smtClean="0">
                <a:solidFill>
                  <a:srgbClr val="002060"/>
                </a:solidFill>
                <a:latin typeface="Traditional Arabic" panose="02020603050405020304" pitchFamily="18" charset="-78"/>
                <a:cs typeface="Traditional Arabic" panose="02020603050405020304" pitchFamily="18" charset="-78"/>
              </a:rPr>
              <a:t>minds.</a:t>
            </a:r>
            <a:endParaRPr lang="en-US" sz="2400" dirty="0">
              <a:solidFill>
                <a:srgbClr val="002060"/>
              </a:solidFill>
              <a:latin typeface="Traditional Arabic" panose="02020603050405020304" pitchFamily="18" charset="-78"/>
              <a:cs typeface="Traditional Arabic" panose="02020603050405020304" pitchFamily="18" charset="-78"/>
            </a:endParaRPr>
          </a:p>
          <a:p>
            <a:pPr marL="0" indent="0">
              <a:buNone/>
            </a:pPr>
            <a:endParaRPr lang="en-US" sz="2400" dirty="0">
              <a:solidFill>
                <a:srgbClr val="002060"/>
              </a:solidFill>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63690" y="1052736"/>
            <a:ext cx="7402930" cy="5840230"/>
          </a:xfrm>
        </p:spPr>
      </p:pic>
    </p:spTree>
    <p:extLst>
      <p:ext uri="{BB962C8B-B14F-4D97-AF65-F5344CB8AC3E}">
        <p14:creationId xmlns:p14="http://schemas.microsoft.com/office/powerpoint/2010/main" val="2857645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bg1"/>
          </a:solidFill>
        </p:spPr>
        <p:txBody>
          <a:bodyPr>
            <a:noAutofit/>
          </a:bodyPr>
          <a:lstStyle/>
          <a:p>
            <a:pPr>
              <a:spcBef>
                <a:spcPct val="20000"/>
              </a:spcBef>
            </a:pPr>
            <a:r>
              <a:rPr lang="en-US" sz="3200" b="1" dirty="0">
                <a:solidFill>
                  <a:srgbClr val="C00000"/>
                </a:solidFill>
                <a:latin typeface="Traditional Arabic" panose="02020603050405020304" pitchFamily="18" charset="-78"/>
                <a:cs typeface="Traditional Arabic" panose="02020603050405020304" pitchFamily="18" charset="-78"/>
              </a:rPr>
              <a:t>Meaning</a:t>
            </a:r>
            <a:r>
              <a:rPr lang="en-US" sz="3200" dirty="0">
                <a:solidFill>
                  <a:srgbClr val="C00000"/>
                </a:solidFill>
                <a:latin typeface="Traditional Arabic" panose="02020603050405020304" pitchFamily="18" charset="-78"/>
                <a:cs typeface="Traditional Arabic" panose="02020603050405020304" pitchFamily="18" charset="-78"/>
              </a:rPr>
              <a:t> </a:t>
            </a:r>
            <a:r>
              <a:rPr lang="en-US" sz="3200" b="1" dirty="0">
                <a:solidFill>
                  <a:srgbClr val="002060"/>
                </a:solidFill>
                <a:latin typeface="Traditional Arabic" panose="02020603050405020304" pitchFamily="18" charset="-78"/>
                <a:cs typeface="Traditional Arabic" panose="02020603050405020304" pitchFamily="18" charset="-78"/>
              </a:rPr>
              <a:t>is the product of </a:t>
            </a:r>
            <a:r>
              <a:rPr lang="en-US" sz="3200" b="1" dirty="0">
                <a:solidFill>
                  <a:srgbClr val="C00000"/>
                </a:solidFill>
                <a:latin typeface="Traditional Arabic" panose="02020603050405020304" pitchFamily="18" charset="-78"/>
                <a:cs typeface="Traditional Arabic" panose="02020603050405020304" pitchFamily="18" charset="-78"/>
              </a:rPr>
              <a:t>minds</a:t>
            </a:r>
            <a:r>
              <a:rPr lang="en-US" sz="3200" b="1" dirty="0">
                <a:solidFill>
                  <a:srgbClr val="002060"/>
                </a:solidFill>
                <a:latin typeface="Traditional Arabic" panose="02020603050405020304" pitchFamily="18" charset="-78"/>
                <a:cs typeface="Traditional Arabic" panose="02020603050405020304" pitchFamily="18" charset="-78"/>
              </a:rPr>
              <a:t>, thinking </a:t>
            </a:r>
            <a:r>
              <a:rPr lang="en-US" sz="3200" b="1" dirty="0" smtClean="0">
                <a:solidFill>
                  <a:srgbClr val="002060"/>
                </a:solidFill>
                <a:latin typeface="Traditional Arabic" panose="02020603050405020304" pitchFamily="18" charset="-78"/>
                <a:cs typeface="Traditional Arabic" panose="02020603050405020304" pitchFamily="18" charset="-78"/>
              </a:rPr>
              <a:t>‘</a:t>
            </a:r>
            <a:r>
              <a:rPr lang="en-US" sz="3200" b="1" i="1" dirty="0" smtClean="0">
                <a:solidFill>
                  <a:srgbClr val="002060"/>
                </a:solidFill>
                <a:latin typeface="Traditional Arabic" panose="02020603050405020304" pitchFamily="18" charset="-78"/>
                <a:cs typeface="Traditional Arabic" panose="02020603050405020304" pitchFamily="18" charset="-78"/>
              </a:rPr>
              <a:t>live’</a:t>
            </a:r>
            <a:r>
              <a:rPr lang="en-US" sz="3200" b="1" dirty="0" smtClean="0">
                <a:solidFill>
                  <a:srgbClr val="002060"/>
                </a:solidFill>
                <a:latin typeface="Traditional Arabic" panose="02020603050405020304" pitchFamily="18" charset="-78"/>
                <a:cs typeface="Traditional Arabic" panose="02020603050405020304" pitchFamily="18" charset="-78"/>
              </a:rPr>
              <a:t>! </a:t>
            </a:r>
            <a:endParaRPr lang="en-US" sz="3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08720"/>
            <a:ext cx="6840760" cy="6055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306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bliqueBottomLeft"/>
            <a:lightRig rig="threePt" dir="t"/>
          </a:scene3d>
          <a:sp3d>
            <a:bevelT/>
          </a:sp3d>
        </p:spPr>
        <p:txBody>
          <a:bodyPr>
            <a:normAutofit/>
          </a:bodyPr>
          <a:lstStyle/>
          <a:p>
            <a:r>
              <a:rPr lang="en-US" b="1" dirty="0" smtClean="0">
                <a:ln w="18000">
                  <a:solidFill>
                    <a:srgbClr val="CC0000"/>
                  </a:solidFill>
                  <a:prstDash val="solid"/>
                  <a:miter lim="800000"/>
                </a:ln>
                <a:solidFill>
                  <a:srgbClr val="CC0000"/>
                </a:solidFill>
                <a:effectLst>
                  <a:outerShdw blurRad="25500" dist="23000" dir="7020000" algn="tl">
                    <a:srgbClr val="000000">
                      <a:alpha val="50000"/>
                    </a:srgbClr>
                  </a:outerShdw>
                </a:effectLst>
              </a:rPr>
              <a:t>Indeterminacy of Meaning</a:t>
            </a:r>
            <a:endParaRPr lang="en-US" b="1" dirty="0">
              <a:ln w="18000">
                <a:solidFill>
                  <a:srgbClr val="CC0000"/>
                </a:solidFill>
                <a:prstDash val="solid"/>
                <a:miter lim="800000"/>
              </a:ln>
              <a:solidFill>
                <a:srgbClr val="CC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611560" y="1600200"/>
            <a:ext cx="8352928" cy="5069160"/>
          </a:xfrm>
        </p:spPr>
        <p:txBody>
          <a:bodyPr>
            <a:normAutofit/>
          </a:bodyPr>
          <a:lstStyle/>
          <a:p>
            <a:pPr marL="0" indent="0">
              <a:buNone/>
            </a:pPr>
            <a:r>
              <a:rPr lang="en-US" sz="3600" dirty="0">
                <a:solidFill>
                  <a:srgbClr val="002060"/>
                </a:solidFill>
                <a:latin typeface="Traditional Arabic" panose="02020603050405020304" pitchFamily="18" charset="-78"/>
                <a:cs typeface="Traditional Arabic" panose="02020603050405020304" pitchFamily="18" charset="-78"/>
              </a:rPr>
              <a:t>A little old man shuffled slowly into an ice cream parlor and pulled himself slowly, painfully, up onto a stool.. </a:t>
            </a:r>
            <a:endParaRPr lang="en-US" sz="3600"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3600" dirty="0" smtClean="0">
                <a:solidFill>
                  <a:srgbClr val="002060"/>
                </a:solidFill>
                <a:latin typeface="Traditional Arabic" panose="02020603050405020304" pitchFamily="18" charset="-78"/>
                <a:cs typeface="Traditional Arabic" panose="02020603050405020304" pitchFamily="18" charset="-78"/>
              </a:rPr>
              <a:t>After </a:t>
            </a:r>
            <a:r>
              <a:rPr lang="en-US" sz="3600" dirty="0">
                <a:solidFill>
                  <a:srgbClr val="002060"/>
                </a:solidFill>
                <a:latin typeface="Traditional Arabic" panose="02020603050405020304" pitchFamily="18" charset="-78"/>
                <a:cs typeface="Traditional Arabic" panose="02020603050405020304" pitchFamily="18" charset="-78"/>
              </a:rPr>
              <a:t>catching his breath, he ordered a banana split.</a:t>
            </a:r>
          </a:p>
          <a:p>
            <a:pPr marL="0" indent="0">
              <a:buNone/>
            </a:pPr>
            <a:r>
              <a:rPr lang="en-US" sz="3600" dirty="0">
                <a:solidFill>
                  <a:srgbClr val="002060"/>
                </a:solidFill>
                <a:latin typeface="Traditional Arabic" panose="02020603050405020304" pitchFamily="18" charset="-78"/>
                <a:cs typeface="Traditional Arabic" panose="02020603050405020304" pitchFamily="18" charset="-78"/>
              </a:rPr>
              <a:t>The waitress </a:t>
            </a:r>
            <a:r>
              <a:rPr lang="en-US" sz="3600" dirty="0" smtClean="0">
                <a:solidFill>
                  <a:srgbClr val="002060"/>
                </a:solidFill>
                <a:latin typeface="Traditional Arabic" panose="02020603050405020304" pitchFamily="18" charset="-78"/>
                <a:cs typeface="Traditional Arabic" panose="02020603050405020304" pitchFamily="18" charset="-78"/>
              </a:rPr>
              <a:t>asked, </a:t>
            </a:r>
            <a:r>
              <a:rPr lang="en-US" sz="3600" dirty="0">
                <a:solidFill>
                  <a:srgbClr val="002060"/>
                </a:solidFill>
                <a:latin typeface="Traditional Arabic" panose="02020603050405020304" pitchFamily="18" charset="-78"/>
                <a:cs typeface="Traditional Arabic" panose="02020603050405020304" pitchFamily="18" charset="-78"/>
              </a:rPr>
              <a:t>kindly, 'Crushed nuts?'</a:t>
            </a:r>
          </a:p>
          <a:p>
            <a:pPr marL="0" indent="0">
              <a:buNone/>
            </a:pPr>
            <a:r>
              <a:rPr lang="en-US" sz="3600" dirty="0" smtClean="0">
                <a:solidFill>
                  <a:srgbClr val="002060"/>
                </a:solidFill>
                <a:latin typeface="Traditional Arabic" panose="02020603050405020304" pitchFamily="18" charset="-78"/>
                <a:cs typeface="Traditional Arabic" panose="02020603050405020304" pitchFamily="18" charset="-78"/>
              </a:rPr>
              <a:t>'No… Arthritis.'</a:t>
            </a:r>
            <a:endParaRPr lang="en-US" sz="3600"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4206881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3B8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rgbClr val="C00000"/>
                </a:solidFill>
                <a:latin typeface="Traditional Arabic" pitchFamily="18" charset="-78"/>
                <a:cs typeface="Traditional Arabic" pitchFamily="18" charset="-78"/>
              </a:rPr>
              <a:t>G</a:t>
            </a:r>
            <a:r>
              <a:rPr lang="en-US" b="1" dirty="0" smtClean="0">
                <a:solidFill>
                  <a:srgbClr val="002060"/>
                </a:solidFill>
                <a:latin typeface="Traditional Arabic" pitchFamily="18" charset="-78"/>
                <a:cs typeface="Traditional Arabic" pitchFamily="18" charset="-78"/>
              </a:rPr>
              <a:t>-</a:t>
            </a:r>
            <a:r>
              <a:rPr lang="en-US" b="1" dirty="0" err="1" smtClean="0">
                <a:solidFill>
                  <a:srgbClr val="002060"/>
                </a:solidFill>
                <a:latin typeface="Traditional Arabic" pitchFamily="18" charset="-78"/>
                <a:cs typeface="Traditional Arabic" pitchFamily="18" charset="-78"/>
              </a:rPr>
              <a:t>nalysis</a:t>
            </a:r>
            <a:r>
              <a:rPr lang="en-US" b="1" dirty="0" smtClean="0">
                <a:solidFill>
                  <a:srgbClr val="002060"/>
                </a:solidFill>
                <a:latin typeface="Traditional Arabic" pitchFamily="18" charset="-78"/>
                <a:cs typeface="Traditional Arabic" pitchFamily="18" charset="-78"/>
              </a:rPr>
              <a:t> exposes the ‘sinews’ of generalization in </a:t>
            </a:r>
            <a:r>
              <a:rPr lang="en-US" b="1" dirty="0" smtClean="0">
                <a:solidFill>
                  <a:srgbClr val="C00000"/>
                </a:solidFill>
                <a:latin typeface="Traditional Arabic" pitchFamily="18" charset="-78"/>
                <a:cs typeface="Traditional Arabic" pitchFamily="18" charset="-78"/>
              </a:rPr>
              <a:t>individual</a:t>
            </a:r>
            <a:r>
              <a:rPr lang="en-US" b="1" dirty="0" smtClean="0">
                <a:solidFill>
                  <a:srgbClr val="002060"/>
                </a:solidFill>
                <a:latin typeface="Traditional Arabic" pitchFamily="18" charset="-78"/>
                <a:cs typeface="Traditional Arabic" pitchFamily="18" charset="-78"/>
              </a:rPr>
              <a:t> minds </a:t>
            </a:r>
            <a:endParaRPr lang="en-US" b="1" dirty="0">
              <a:solidFill>
                <a:srgbClr val="002060"/>
              </a:solidFill>
              <a:latin typeface="Traditional Arabic" pitchFamily="18" charset="-78"/>
              <a:cs typeface="Traditional Arabic" pitchFamily="18"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29881"/>
            <a:ext cx="9144001" cy="5428119"/>
          </a:xfrm>
        </p:spPr>
      </p:pic>
    </p:spTree>
    <p:extLst>
      <p:ext uri="{BB962C8B-B14F-4D97-AF65-F5344CB8AC3E}">
        <p14:creationId xmlns:p14="http://schemas.microsoft.com/office/powerpoint/2010/main" val="359705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99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Dialectics vs. Metaphysics</a:t>
            </a:r>
            <a:endParaRPr lang="en-US" b="1" dirty="0"/>
          </a:p>
        </p:txBody>
      </p:sp>
      <p:pic>
        <p:nvPicPr>
          <p:cNvPr id="2050" name="Picture 2" descr="C:\Users\Olga Temple\Pictures\Milne Bay\Dolph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276"/>
            <a:ext cx="9144000" cy="64067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9144000" cy="6857999"/>
          </a:xfrm>
        </p:spPr>
        <p:txBody>
          <a:bodyPr/>
          <a:lstStyle/>
          <a:p>
            <a:pPr marL="0" indent="0">
              <a:buNone/>
            </a:pPr>
            <a:r>
              <a:rPr lang="en-US" sz="2700" dirty="0" smtClean="0">
                <a:latin typeface="Traditional Arabic" pitchFamily="18" charset="-78"/>
                <a:cs typeface="Traditional Arabic" pitchFamily="18" charset="-78"/>
              </a:rPr>
              <a:t>The </a:t>
            </a:r>
            <a:r>
              <a:rPr lang="en-US" sz="2700" b="1" dirty="0" smtClean="0">
                <a:solidFill>
                  <a:srgbClr val="002060"/>
                </a:solidFill>
                <a:latin typeface="Traditional Arabic" pitchFamily="18" charset="-78"/>
                <a:cs typeface="Traditional Arabic" pitchFamily="18" charset="-78"/>
              </a:rPr>
              <a:t>WA</a:t>
            </a:r>
            <a:r>
              <a:rPr lang="en-US" sz="2700" dirty="0" smtClean="0">
                <a:latin typeface="Traditional Arabic" pitchFamily="18" charset="-78"/>
                <a:cs typeface="Traditional Arabic" pitchFamily="18" charset="-78"/>
              </a:rPr>
              <a:t> </a:t>
            </a:r>
            <a:r>
              <a:rPr lang="en-US" sz="2700" dirty="0" smtClean="0">
                <a:solidFill>
                  <a:srgbClr val="002060"/>
                </a:solidFill>
                <a:latin typeface="Traditional Arabic" pitchFamily="18" charset="-78"/>
                <a:cs typeface="Traditional Arabic" pitchFamily="18" charset="-78"/>
              </a:rPr>
              <a:t>lens of </a:t>
            </a:r>
            <a:r>
              <a:rPr lang="en-US" sz="2700" b="1" dirty="0" smtClean="0">
                <a:solidFill>
                  <a:srgbClr val="002060"/>
                </a:solidFill>
                <a:latin typeface="Traditional Arabic" pitchFamily="18" charset="-78"/>
                <a:cs typeface="Traditional Arabic" pitchFamily="18" charset="-78"/>
              </a:rPr>
              <a:t>Dialectics</a:t>
            </a:r>
            <a:r>
              <a:rPr lang="en-US" sz="2700" dirty="0" smtClean="0">
                <a:solidFill>
                  <a:srgbClr val="002060"/>
                </a:solidFill>
                <a:latin typeface="Traditional Arabic" pitchFamily="18" charset="-78"/>
                <a:cs typeface="Traditional Arabic" pitchFamily="18" charset="-78"/>
              </a:rPr>
              <a:t> </a:t>
            </a:r>
            <a:r>
              <a:rPr lang="en-US" sz="2700" dirty="0" smtClean="0">
                <a:latin typeface="Traditional Arabic" pitchFamily="18" charset="-78"/>
                <a:cs typeface="Traditional Arabic" pitchFamily="18" charset="-78"/>
              </a:rPr>
              <a:t>views </a:t>
            </a:r>
            <a:r>
              <a:rPr lang="en-US" sz="2700" dirty="0">
                <a:latin typeface="Traditional Arabic" pitchFamily="18" charset="-78"/>
                <a:cs typeface="Traditional Arabic" pitchFamily="18" charset="-78"/>
              </a:rPr>
              <a:t>things </a:t>
            </a:r>
            <a:r>
              <a:rPr lang="en-US" sz="2700" dirty="0" smtClean="0">
                <a:latin typeface="Traditional Arabic" pitchFamily="18" charset="-78"/>
                <a:cs typeface="Traditional Arabic" pitchFamily="18" charset="-78"/>
              </a:rPr>
              <a:t>in their </a:t>
            </a:r>
            <a:r>
              <a:rPr lang="en-US" sz="2700" b="1" i="1" dirty="0" smtClean="0">
                <a:solidFill>
                  <a:srgbClr val="002060"/>
                </a:solidFill>
                <a:latin typeface="Traditional Arabic" pitchFamily="18" charset="-78"/>
                <a:cs typeface="Traditional Arabic" pitchFamily="18" charset="-78"/>
              </a:rPr>
              <a:t>unity </a:t>
            </a:r>
            <a:r>
              <a:rPr lang="en-US" sz="2700" b="1" dirty="0" smtClean="0">
                <a:solidFill>
                  <a:srgbClr val="002060"/>
                </a:solidFill>
                <a:latin typeface="Traditional Arabic" pitchFamily="18" charset="-78"/>
                <a:cs typeface="Traditional Arabic" pitchFamily="18" charset="-78"/>
              </a:rPr>
              <a:t>(</a:t>
            </a:r>
            <a:r>
              <a:rPr lang="en-US" sz="2700" b="1" i="1" dirty="0" smtClean="0">
                <a:solidFill>
                  <a:srgbClr val="002060"/>
                </a:solidFill>
                <a:latin typeface="Traditional Arabic" pitchFamily="18" charset="-78"/>
                <a:cs typeface="Traditional Arabic" pitchFamily="18" charset="-78"/>
              </a:rPr>
              <a:t>synthesis</a:t>
            </a:r>
            <a:r>
              <a:rPr lang="en-US" sz="2700" b="1" dirty="0" smtClean="0">
                <a:solidFill>
                  <a:srgbClr val="002060"/>
                </a:solidFill>
                <a:latin typeface="Traditional Arabic" pitchFamily="18" charset="-78"/>
                <a:cs typeface="Traditional Arabic" pitchFamily="18" charset="-78"/>
              </a:rPr>
              <a:t>)</a:t>
            </a:r>
            <a:r>
              <a:rPr lang="en-US" sz="2700" dirty="0" smtClean="0">
                <a:solidFill>
                  <a:srgbClr val="002060"/>
                </a:solidFill>
                <a:latin typeface="Traditional Arabic" pitchFamily="18" charset="-78"/>
                <a:cs typeface="Traditional Arabic" pitchFamily="18" charset="-78"/>
              </a:rPr>
              <a:t>,</a:t>
            </a:r>
            <a:r>
              <a:rPr lang="en-US" sz="2700" dirty="0" smtClean="0">
                <a:latin typeface="Traditional Arabic" pitchFamily="18" charset="-78"/>
                <a:cs typeface="Traditional Arabic" pitchFamily="18" charset="-78"/>
              </a:rPr>
              <a:t> in their </a:t>
            </a:r>
            <a:r>
              <a:rPr lang="en-US" sz="2700" dirty="0">
                <a:latin typeface="Traditional Arabic" pitchFamily="18" charset="-78"/>
                <a:cs typeface="Traditional Arabic" pitchFamily="18" charset="-78"/>
              </a:rPr>
              <a:t>essential </a:t>
            </a:r>
            <a:r>
              <a:rPr lang="en-US" sz="2700" i="1" dirty="0">
                <a:latin typeface="Traditional Arabic" pitchFamily="18" charset="-78"/>
                <a:cs typeface="Traditional Arabic" pitchFamily="18" charset="-78"/>
              </a:rPr>
              <a:t>interconnectedness</a:t>
            </a:r>
            <a:r>
              <a:rPr lang="en-US" sz="2700" dirty="0">
                <a:latin typeface="Traditional Arabic" pitchFamily="18" charset="-78"/>
                <a:cs typeface="Traditional Arabic" pitchFamily="18" charset="-78"/>
              </a:rPr>
              <a:t>, </a:t>
            </a:r>
            <a:r>
              <a:rPr lang="en-US" sz="2700" i="1" dirty="0" smtClean="0">
                <a:latin typeface="Traditional Arabic" pitchFamily="18" charset="-78"/>
                <a:cs typeface="Traditional Arabic" pitchFamily="18" charset="-78"/>
              </a:rPr>
              <a:t>development</a:t>
            </a:r>
            <a:r>
              <a:rPr lang="en-US" sz="2700" dirty="0" smtClean="0">
                <a:latin typeface="Traditional Arabic" pitchFamily="18" charset="-78"/>
                <a:cs typeface="Traditional Arabic" pitchFamily="18" charset="-78"/>
              </a:rPr>
              <a:t>, </a:t>
            </a:r>
            <a:r>
              <a:rPr lang="en-US" sz="2700" i="1" dirty="0" smtClean="0">
                <a:latin typeface="Traditional Arabic" pitchFamily="18" charset="-78"/>
                <a:cs typeface="Traditional Arabic" pitchFamily="18" charset="-78"/>
              </a:rPr>
              <a:t>motion</a:t>
            </a:r>
            <a:r>
              <a:rPr lang="en-US" sz="2700" dirty="0" smtClean="0">
                <a:latin typeface="Traditional Arabic" pitchFamily="18" charset="-78"/>
                <a:cs typeface="Traditional Arabic" pitchFamily="18" charset="-78"/>
              </a:rPr>
              <a:t> and </a:t>
            </a:r>
            <a:r>
              <a:rPr lang="en-US" sz="2700" i="1" dirty="0" smtClean="0">
                <a:latin typeface="Traditional Arabic" pitchFamily="18" charset="-78"/>
                <a:cs typeface="Traditional Arabic" pitchFamily="18" charset="-78"/>
              </a:rPr>
              <a:t>change:</a:t>
            </a:r>
            <a:r>
              <a:rPr lang="en-US" sz="2700" dirty="0" smtClean="0">
                <a:latin typeface="Traditional Arabic" pitchFamily="18" charset="-78"/>
                <a:cs typeface="Traditional Arabic" pitchFamily="18" charset="-78"/>
              </a:rPr>
              <a:t> </a:t>
            </a:r>
          </a:p>
          <a:p>
            <a:pPr marL="0" indent="0">
              <a:buNone/>
            </a:pPr>
            <a:r>
              <a:rPr lang="en-US" dirty="0" smtClean="0"/>
              <a:t> </a:t>
            </a:r>
            <a:endParaRPr lang="en-US" dirty="0"/>
          </a:p>
        </p:txBody>
      </p:sp>
    </p:spTree>
    <p:extLst>
      <p:ext uri="{BB962C8B-B14F-4D97-AF65-F5344CB8AC3E}">
        <p14:creationId xmlns:p14="http://schemas.microsoft.com/office/powerpoint/2010/main" val="4111724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txBody>
          <a:bodyPr>
            <a:normAutofit fontScale="90000"/>
          </a:bodyPr>
          <a:lstStyle/>
          <a:p>
            <a:r>
              <a:rPr lang="en-US" b="1" dirty="0" smtClean="0">
                <a:latin typeface="Traditional Arabic" pitchFamily="18" charset="-78"/>
                <a:cs typeface="Traditional Arabic" pitchFamily="18" charset="-78"/>
              </a:rPr>
              <a:t>G-</a:t>
            </a:r>
            <a:r>
              <a:rPr lang="en-US" b="1" dirty="0" err="1" smtClean="0">
                <a:latin typeface="Traditional Arabic" pitchFamily="18" charset="-78"/>
                <a:cs typeface="Traditional Arabic" pitchFamily="18" charset="-78"/>
              </a:rPr>
              <a:t>nalysis</a:t>
            </a:r>
            <a:r>
              <a:rPr lang="en-US" b="1" dirty="0" smtClean="0">
                <a:latin typeface="Traditional Arabic" pitchFamily="18" charset="-78"/>
                <a:cs typeface="Traditional Arabic" pitchFamily="18" charset="-78"/>
              </a:rPr>
              <a:t> accommodates ambiguity</a:t>
            </a:r>
            <a:endParaRPr lang="en-US" b="1" dirty="0">
              <a:latin typeface="Traditional Arabic" pitchFamily="18" charset="-78"/>
              <a:cs typeface="Traditional Arabic" pitchFamily="18" charset="-78"/>
            </a:endParaRPr>
          </a:p>
        </p:txBody>
      </p:sp>
      <p:pic>
        <p:nvPicPr>
          <p:cNvPr id="5" name="Content Placeholder 4"/>
          <p:cNvPicPr>
            <a:picLocks noGrp="1"/>
          </p:cNvPicPr>
          <p:nvPr>
            <p:ph sz="half" idx="1"/>
          </p:nvPr>
        </p:nvPicPr>
        <p:blipFill rotWithShape="1">
          <a:blip r:embed="rId2">
            <a:extLst>
              <a:ext uri="{28A0092B-C50C-407E-A947-70E740481C1C}">
                <a14:useLocalDpi xmlns:a14="http://schemas.microsoft.com/office/drawing/2010/main" val="0"/>
              </a:ext>
            </a:extLst>
          </a:blip>
          <a:srcRect l="33334" t="25214" r="26923" b="10470"/>
          <a:stretch/>
        </p:blipFill>
        <p:spPr bwMode="auto">
          <a:xfrm>
            <a:off x="251520" y="1196752"/>
            <a:ext cx="4536504" cy="5328592"/>
          </a:xfrm>
          <a:prstGeom prst="rect">
            <a:avLst/>
          </a:prstGeom>
          <a:ln>
            <a:noFill/>
          </a:ln>
          <a:extLst>
            <a:ext uri="{53640926-AAD7-44D8-BBD7-CCE9431645EC}">
              <a14:shadowObscured xmlns:a14="http://schemas.microsoft.com/office/drawing/2010/main"/>
            </a:ext>
          </a:extLst>
        </p:spPr>
      </p:pic>
      <p:pic>
        <p:nvPicPr>
          <p:cNvPr id="6" name="Content Placeholder 5"/>
          <p:cNvPicPr>
            <a:picLocks noGrp="1"/>
          </p:cNvPicPr>
          <p:nvPr>
            <p:ph sz="half" idx="2"/>
          </p:nvPr>
        </p:nvPicPr>
        <p:blipFill rotWithShape="1">
          <a:blip r:embed="rId3">
            <a:extLst>
              <a:ext uri="{28A0092B-C50C-407E-A947-70E740481C1C}">
                <a14:useLocalDpi xmlns:a14="http://schemas.microsoft.com/office/drawing/2010/main" val="0"/>
              </a:ext>
            </a:extLst>
          </a:blip>
          <a:srcRect l="12613" t="7507" r="19820" b="5406"/>
          <a:stretch/>
        </p:blipFill>
        <p:spPr bwMode="auto">
          <a:xfrm>
            <a:off x="4860032" y="1196752"/>
            <a:ext cx="4032448"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2247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fontScale="90000"/>
          </a:bodyPr>
          <a:lstStyle/>
          <a:p>
            <a:r>
              <a:rPr lang="en-US" sz="4000" b="1" dirty="0" smtClean="0">
                <a:solidFill>
                  <a:srgbClr val="002060"/>
                </a:solidFill>
                <a:latin typeface="Traditional Arabic" pitchFamily="18" charset="-78"/>
                <a:cs typeface="Traditional Arabic" pitchFamily="18" charset="-78"/>
              </a:rPr>
              <a:t>G-</a:t>
            </a:r>
            <a:r>
              <a:rPr lang="en-US" sz="4000" b="1" dirty="0" err="1" smtClean="0">
                <a:solidFill>
                  <a:srgbClr val="002060"/>
                </a:solidFill>
                <a:latin typeface="Traditional Arabic" pitchFamily="18" charset="-78"/>
                <a:cs typeface="Traditional Arabic" pitchFamily="18" charset="-78"/>
              </a:rPr>
              <a:t>nalysis</a:t>
            </a:r>
            <a:r>
              <a:rPr lang="en-US" sz="4000" b="1" dirty="0">
                <a:solidFill>
                  <a:srgbClr val="002060"/>
                </a:solidFill>
                <a:latin typeface="Traditional Arabic" pitchFamily="18" charset="-78"/>
                <a:cs typeface="Traditional Arabic" pitchFamily="18" charset="-78"/>
              </a:rPr>
              <a:t> </a:t>
            </a:r>
            <a:r>
              <a:rPr lang="en-US" sz="4000" b="1" dirty="0" smtClean="0">
                <a:solidFill>
                  <a:srgbClr val="002060"/>
                </a:solidFill>
                <a:latin typeface="Traditional Arabic" pitchFamily="18" charset="-78"/>
                <a:cs typeface="Traditional Arabic" pitchFamily="18" charset="-78"/>
              </a:rPr>
              <a:t>focuses on the </a:t>
            </a:r>
            <a:r>
              <a:rPr lang="en-US" sz="4000" b="1" u="sng" dirty="0" smtClean="0">
                <a:solidFill>
                  <a:srgbClr val="C00000"/>
                </a:solidFill>
                <a:latin typeface="Traditional Arabic" pitchFamily="18" charset="-78"/>
                <a:cs typeface="Traditional Arabic" pitchFamily="18" charset="-78"/>
              </a:rPr>
              <a:t>universal ‘sinews’ </a:t>
            </a:r>
            <a:r>
              <a:rPr lang="en-US" sz="2200" b="1" dirty="0" smtClean="0">
                <a:solidFill>
                  <a:srgbClr val="002060"/>
                </a:solidFill>
                <a:latin typeface="Traditional Arabic" pitchFamily="18" charset="-78"/>
                <a:cs typeface="Traditional Arabic" pitchFamily="18" charset="-78"/>
              </a:rPr>
              <a:t>(</a:t>
            </a:r>
            <a:r>
              <a:rPr lang="en-US" sz="2200" b="1" i="1" dirty="0" smtClean="0">
                <a:solidFill>
                  <a:srgbClr val="002060"/>
                </a:solidFill>
                <a:latin typeface="Traditional Arabic" pitchFamily="18" charset="-78"/>
                <a:cs typeface="Traditional Arabic" pitchFamily="18" charset="-78"/>
              </a:rPr>
              <a:t>perceived</a:t>
            </a:r>
            <a:r>
              <a:rPr lang="en-US" sz="2200" b="1" dirty="0" smtClean="0">
                <a:solidFill>
                  <a:srgbClr val="002060"/>
                </a:solidFill>
                <a:latin typeface="Traditional Arabic" pitchFamily="18" charset="-78"/>
                <a:cs typeface="Traditional Arabic" pitchFamily="18" charset="-78"/>
              </a:rPr>
              <a:t> </a:t>
            </a:r>
            <a:r>
              <a:rPr lang="en-US" sz="2200" b="1" dirty="0" smtClean="0">
                <a:solidFill>
                  <a:srgbClr val="C00000"/>
                </a:solidFill>
                <a:latin typeface="Traditional Arabic" pitchFamily="18" charset="-78"/>
                <a:cs typeface="Traditional Arabic" pitchFamily="18" charset="-78"/>
              </a:rPr>
              <a:t>relationships</a:t>
            </a:r>
            <a:r>
              <a:rPr lang="en-US" sz="2200" dirty="0" smtClean="0">
                <a:solidFill>
                  <a:srgbClr val="C00000"/>
                </a:solidFill>
                <a:latin typeface="Traditional Arabic" pitchFamily="18" charset="-78"/>
                <a:cs typeface="Traditional Arabic" pitchFamily="18" charset="-78"/>
              </a:rPr>
              <a:t> </a:t>
            </a:r>
            <a:r>
              <a:rPr lang="en-US" sz="2200" dirty="0" smtClean="0">
                <a:solidFill>
                  <a:srgbClr val="002060"/>
                </a:solidFill>
                <a:latin typeface="Traditional Arabic" pitchFamily="18" charset="-78"/>
                <a:cs typeface="Traditional Arabic" pitchFamily="18" charset="-78"/>
              </a:rPr>
              <a:t>between all the words/groups </a:t>
            </a:r>
            <a:r>
              <a:rPr lang="en-US" sz="2200" dirty="0">
                <a:solidFill>
                  <a:srgbClr val="002060"/>
                </a:solidFill>
                <a:latin typeface="Traditional Arabic" pitchFamily="18" charset="-78"/>
                <a:cs typeface="Traditional Arabic" pitchFamily="18" charset="-78"/>
              </a:rPr>
              <a:t>of words in the </a:t>
            </a:r>
            <a:r>
              <a:rPr lang="en-US" sz="2200" dirty="0" smtClean="0">
                <a:solidFill>
                  <a:srgbClr val="002060"/>
                </a:solidFill>
                <a:latin typeface="Traditional Arabic" pitchFamily="18" charset="-78"/>
                <a:cs typeface="Traditional Arabic" pitchFamily="18" charset="-78"/>
              </a:rPr>
              <a:t>sentence</a:t>
            </a:r>
            <a:r>
              <a:rPr lang="en-US" sz="2200" b="1" dirty="0" smtClean="0">
                <a:solidFill>
                  <a:srgbClr val="002060"/>
                </a:solidFill>
                <a:latin typeface="Traditional Arabic" pitchFamily="18" charset="-78"/>
                <a:cs typeface="Traditional Arabic" pitchFamily="18" charset="-78"/>
              </a:rPr>
              <a:t>)</a:t>
            </a:r>
            <a:endParaRPr lang="en-US" sz="22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sz="half" idx="1"/>
          </p:nvPr>
        </p:nvSpPr>
        <p:spPr>
          <a:xfrm>
            <a:off x="107504" y="1600200"/>
            <a:ext cx="3744416" cy="5257800"/>
          </a:xfrm>
        </p:spPr>
        <p:txBody>
          <a:bodyPr>
            <a:normAutofit/>
          </a:bodyPr>
          <a:lstStyle/>
          <a:p>
            <a:pPr marL="0" indent="0">
              <a:buNone/>
            </a:pPr>
            <a:r>
              <a:rPr lang="en-US" b="1" u="sng" dirty="0" smtClean="0">
                <a:solidFill>
                  <a:srgbClr val="002060"/>
                </a:solidFill>
                <a:latin typeface="Traditional Arabic" pitchFamily="18" charset="-78"/>
                <a:cs typeface="Traditional Arabic" pitchFamily="18" charset="-78"/>
              </a:rPr>
              <a:t>2 steps</a:t>
            </a:r>
            <a:r>
              <a:rPr lang="en-US" b="1" dirty="0" smtClean="0">
                <a:solidFill>
                  <a:srgbClr val="002060"/>
                </a:solidFill>
                <a:latin typeface="Traditional Arabic" pitchFamily="18" charset="-78"/>
                <a:cs typeface="Traditional Arabic" pitchFamily="18" charset="-78"/>
              </a:rPr>
              <a:t>:</a:t>
            </a:r>
            <a:r>
              <a:rPr lang="en-US" sz="800" b="1" dirty="0" smtClean="0">
                <a:solidFill>
                  <a:srgbClr val="002060"/>
                </a:solidFill>
                <a:latin typeface="Traditional Arabic" pitchFamily="18" charset="-78"/>
                <a:cs typeface="Traditional Arabic" pitchFamily="18" charset="-78"/>
              </a:rPr>
              <a:t> </a:t>
            </a:r>
          </a:p>
          <a:p>
            <a:pPr marL="0" indent="0">
              <a:buNone/>
            </a:pPr>
            <a:endParaRPr lang="en-US" sz="800" b="1" dirty="0" smtClean="0">
              <a:solidFill>
                <a:srgbClr val="002060"/>
              </a:solidFill>
              <a:latin typeface="Traditional Arabic" pitchFamily="18" charset="-78"/>
              <a:cs typeface="Traditional Arabic" pitchFamily="18" charset="-78"/>
            </a:endParaRPr>
          </a:p>
          <a:p>
            <a:pPr marL="0" indent="0">
              <a:buNone/>
            </a:pPr>
            <a:r>
              <a:rPr lang="en-US" b="1" dirty="0" smtClean="0">
                <a:solidFill>
                  <a:srgbClr val="002060"/>
                </a:solidFill>
                <a:latin typeface="Traditional Arabic" pitchFamily="18" charset="-78"/>
                <a:cs typeface="Traditional Arabic" pitchFamily="18" charset="-78"/>
              </a:rPr>
              <a:t>1. ID all S/V/Cs in the main clause</a:t>
            </a:r>
          </a:p>
          <a:p>
            <a:pPr marL="0" indent="0">
              <a:buNone/>
            </a:pPr>
            <a:endParaRPr lang="en-US" sz="800" b="1" dirty="0" smtClean="0">
              <a:solidFill>
                <a:srgbClr val="002060"/>
              </a:solidFill>
              <a:latin typeface="Traditional Arabic" pitchFamily="18" charset="-78"/>
              <a:cs typeface="Traditional Arabic" pitchFamily="18" charset="-78"/>
            </a:endParaRPr>
          </a:p>
          <a:p>
            <a:pPr marL="0" indent="0">
              <a:buNone/>
            </a:pPr>
            <a:r>
              <a:rPr lang="en-US" b="1" dirty="0" smtClean="0">
                <a:solidFill>
                  <a:srgbClr val="002060"/>
                </a:solidFill>
                <a:latin typeface="Traditional Arabic" pitchFamily="18" charset="-78"/>
                <a:cs typeface="Traditional Arabic" pitchFamily="18" charset="-78"/>
              </a:rPr>
              <a:t>2. ID all relations between words &amp; ‘chunks’ of </a:t>
            </a:r>
            <a:r>
              <a:rPr lang="en-US" b="1" dirty="0">
                <a:solidFill>
                  <a:srgbClr val="002060"/>
                </a:solidFill>
                <a:latin typeface="Traditional Arabic" pitchFamily="18" charset="-78"/>
                <a:cs typeface="Traditional Arabic" pitchFamily="18" charset="-78"/>
              </a:rPr>
              <a:t>words </a:t>
            </a:r>
            <a:r>
              <a:rPr lang="en-US" b="1" dirty="0" smtClean="0">
                <a:solidFill>
                  <a:srgbClr val="002060"/>
                </a:solidFill>
                <a:latin typeface="Traditional Arabic" pitchFamily="18" charset="-78"/>
                <a:cs typeface="Traditional Arabic" pitchFamily="18" charset="-78"/>
              </a:rPr>
              <a:t>by asking logical </a:t>
            </a:r>
            <a:r>
              <a:rPr lang="en-US" b="1" dirty="0" err="1" smtClean="0">
                <a:solidFill>
                  <a:srgbClr val="002060"/>
                </a:solidFill>
                <a:latin typeface="Traditional Arabic" pitchFamily="18" charset="-78"/>
                <a:cs typeface="Traditional Arabic" pitchFamily="18" charset="-78"/>
              </a:rPr>
              <a:t>qs</a:t>
            </a:r>
            <a:r>
              <a:rPr lang="en-US" b="1" dirty="0" smtClean="0">
                <a:solidFill>
                  <a:srgbClr val="002060"/>
                </a:solidFill>
                <a:latin typeface="Traditional Arabic" pitchFamily="18" charset="-78"/>
                <a:cs typeface="Traditional Arabic" pitchFamily="18" charset="-78"/>
              </a:rPr>
              <a:t> </a:t>
            </a:r>
            <a:r>
              <a:rPr lang="en-US" dirty="0" smtClean="0">
                <a:solidFill>
                  <a:srgbClr val="002060"/>
                </a:solidFill>
                <a:latin typeface="Traditional Arabic" pitchFamily="18" charset="-78"/>
                <a:cs typeface="Traditional Arabic" pitchFamily="18" charset="-78"/>
              </a:rPr>
              <a:t>(</a:t>
            </a:r>
            <a:r>
              <a:rPr lang="en-US" dirty="0">
                <a:solidFill>
                  <a:srgbClr val="002060"/>
                </a:solidFill>
                <a:latin typeface="Traditional Arabic" pitchFamily="18" charset="-78"/>
                <a:cs typeface="Traditional Arabic" pitchFamily="18" charset="-78"/>
              </a:rPr>
              <a:t>phrases &amp; clauses can do </a:t>
            </a:r>
            <a:r>
              <a:rPr lang="en-US" u="sng" dirty="0">
                <a:solidFill>
                  <a:srgbClr val="C00000"/>
                </a:solidFill>
                <a:latin typeface="Traditional Arabic" pitchFamily="18" charset="-78"/>
                <a:cs typeface="Traditional Arabic" pitchFamily="18" charset="-78"/>
              </a:rPr>
              <a:t>adjective</a:t>
            </a:r>
            <a:r>
              <a:rPr lang="en-US" dirty="0">
                <a:solidFill>
                  <a:srgbClr val="002060"/>
                </a:solidFill>
                <a:latin typeface="Traditional Arabic" pitchFamily="18" charset="-78"/>
                <a:cs typeface="Traditional Arabic" pitchFamily="18" charset="-78"/>
              </a:rPr>
              <a:t>, </a:t>
            </a:r>
            <a:r>
              <a:rPr lang="en-US" u="sng" dirty="0">
                <a:solidFill>
                  <a:srgbClr val="C00000"/>
                </a:solidFill>
                <a:latin typeface="Traditional Arabic" pitchFamily="18" charset="-78"/>
                <a:cs typeface="Traditional Arabic" pitchFamily="18" charset="-78"/>
              </a:rPr>
              <a:t>adverb</a:t>
            </a:r>
            <a:r>
              <a:rPr lang="en-US" dirty="0">
                <a:solidFill>
                  <a:srgbClr val="002060"/>
                </a:solidFill>
                <a:latin typeface="Traditional Arabic" pitchFamily="18" charset="-78"/>
                <a:cs typeface="Traditional Arabic" pitchFamily="18" charset="-78"/>
              </a:rPr>
              <a:t>, &amp; </a:t>
            </a:r>
            <a:r>
              <a:rPr lang="en-US" u="sng" dirty="0">
                <a:solidFill>
                  <a:srgbClr val="002060"/>
                </a:solidFill>
                <a:latin typeface="Traditional Arabic" pitchFamily="18" charset="-78"/>
                <a:cs typeface="Traditional Arabic" pitchFamily="18" charset="-78"/>
              </a:rPr>
              <a:t>noun</a:t>
            </a:r>
            <a:r>
              <a:rPr lang="en-US" dirty="0">
                <a:solidFill>
                  <a:srgbClr val="002060"/>
                </a:solidFill>
                <a:latin typeface="Traditional Arabic" pitchFamily="18" charset="-78"/>
                <a:cs typeface="Traditional Arabic" pitchFamily="18" charset="-78"/>
              </a:rPr>
              <a:t> ‘jobs</a:t>
            </a:r>
            <a:r>
              <a:rPr lang="en-US" dirty="0" smtClean="0">
                <a:solidFill>
                  <a:srgbClr val="002060"/>
                </a:solidFill>
                <a:latin typeface="Traditional Arabic" pitchFamily="18" charset="-78"/>
                <a:cs typeface="Traditional Arabic" pitchFamily="18" charset="-78"/>
              </a:rPr>
              <a:t>’ in the sentence) </a:t>
            </a:r>
            <a:endParaRPr lang="en-US" b="1" dirty="0">
              <a:solidFill>
                <a:srgbClr val="002060"/>
              </a:solidFill>
              <a:latin typeface="Traditional Arabic" pitchFamily="18" charset="-78"/>
              <a:cs typeface="Traditional Arabic" pitchFamily="18" charset="-78"/>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07904" y="1268760"/>
            <a:ext cx="5544616" cy="5589240"/>
          </a:xfrm>
          <a:prstGeom prst="rect">
            <a:avLst/>
          </a:prstGeom>
          <a:ln>
            <a:noFill/>
          </a:ln>
          <a:effectLst>
            <a:softEdge rad="112500"/>
          </a:effectLst>
        </p:spPr>
      </p:pic>
    </p:spTree>
    <p:extLst>
      <p:ext uri="{BB962C8B-B14F-4D97-AF65-F5344CB8AC3E}">
        <p14:creationId xmlns:p14="http://schemas.microsoft.com/office/powerpoint/2010/main" val="199178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1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Traditional Arabic" pitchFamily="18" charset="-78"/>
                <a:cs typeface="Traditional Arabic" pitchFamily="18" charset="-78"/>
              </a:rPr>
              <a:t>Concept ‘Tool Box’ for G-</a:t>
            </a:r>
            <a:r>
              <a:rPr lang="en-US" sz="3600" b="1" dirty="0" err="1" smtClean="0">
                <a:solidFill>
                  <a:srgbClr val="C00000"/>
                </a:solidFill>
                <a:latin typeface="Traditional Arabic" pitchFamily="18" charset="-78"/>
                <a:cs typeface="Traditional Arabic" pitchFamily="18" charset="-78"/>
              </a:rPr>
              <a:t>nalysis</a:t>
            </a:r>
            <a:endParaRPr lang="en-US" sz="3600"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79512" y="1196752"/>
            <a:ext cx="8964488" cy="5544616"/>
          </a:xfrm>
        </p:spPr>
        <p:txBody>
          <a:bodyPr>
            <a:normAutofit lnSpcReduction="10000"/>
          </a:bodyPr>
          <a:lstStyle/>
          <a:p>
            <a:r>
              <a:rPr lang="en-US" b="1" dirty="0" smtClean="0">
                <a:solidFill>
                  <a:srgbClr val="002060"/>
                </a:solidFill>
                <a:latin typeface="Traditional Arabic" pitchFamily="18" charset="-78"/>
                <a:cs typeface="Traditional Arabic" pitchFamily="18" charset="-78"/>
              </a:rPr>
              <a:t>Parts of speech</a:t>
            </a:r>
          </a:p>
          <a:p>
            <a:pPr lvl="1"/>
            <a:r>
              <a:rPr lang="en-US" dirty="0" smtClean="0">
                <a:solidFill>
                  <a:srgbClr val="002060"/>
                </a:solidFill>
                <a:latin typeface="Traditional Arabic" pitchFamily="18" charset="-78"/>
                <a:cs typeface="Traditional Arabic" pitchFamily="18" charset="-78"/>
              </a:rPr>
              <a:t>Revision of verbs: function, tenses, voice, modality, conjugation</a:t>
            </a:r>
          </a:p>
          <a:p>
            <a:r>
              <a:rPr lang="en-US" b="1" dirty="0" smtClean="0">
                <a:solidFill>
                  <a:srgbClr val="002060"/>
                </a:solidFill>
                <a:latin typeface="Traditional Arabic" pitchFamily="18" charset="-78"/>
                <a:cs typeface="Traditional Arabic" pitchFamily="18" charset="-78"/>
              </a:rPr>
              <a:t>Sentence</a:t>
            </a:r>
          </a:p>
          <a:p>
            <a:pPr lvl="1"/>
            <a:r>
              <a:rPr lang="en-US" b="1" dirty="0" smtClean="0">
                <a:solidFill>
                  <a:srgbClr val="002060"/>
                </a:solidFill>
                <a:latin typeface="Traditional Arabic" pitchFamily="18" charset="-78"/>
                <a:cs typeface="Traditional Arabic" pitchFamily="18" charset="-78"/>
              </a:rPr>
              <a:t>S/V/C</a:t>
            </a:r>
            <a:r>
              <a:rPr lang="en-US" dirty="0" smtClean="0">
                <a:solidFill>
                  <a:srgbClr val="002060"/>
                </a:solidFill>
                <a:latin typeface="Traditional Arabic" pitchFamily="18" charset="-78"/>
                <a:cs typeface="Traditional Arabic" pitchFamily="18" charset="-78"/>
              </a:rPr>
              <a:t> [Compliment can be: </a:t>
            </a:r>
            <a:r>
              <a:rPr lang="en-US" i="1" dirty="0" smtClean="0">
                <a:solidFill>
                  <a:srgbClr val="002060"/>
                </a:solidFill>
                <a:latin typeface="Traditional Arabic" pitchFamily="18" charset="-78"/>
                <a:cs typeface="Traditional Arabic" pitchFamily="18" charset="-78"/>
              </a:rPr>
              <a:t>Zero</a:t>
            </a:r>
            <a:r>
              <a:rPr lang="en-US" dirty="0" smtClean="0">
                <a:solidFill>
                  <a:srgbClr val="002060"/>
                </a:solidFill>
                <a:latin typeface="Traditional Arabic" pitchFamily="18" charset="-78"/>
                <a:cs typeface="Traditional Arabic" pitchFamily="18" charset="-78"/>
              </a:rPr>
              <a:t>, </a:t>
            </a:r>
            <a:r>
              <a:rPr lang="en-US" i="1" dirty="0" smtClean="0">
                <a:solidFill>
                  <a:srgbClr val="002060"/>
                </a:solidFill>
                <a:latin typeface="Traditional Arabic" pitchFamily="18" charset="-78"/>
                <a:cs typeface="Traditional Arabic" pitchFamily="18" charset="-78"/>
              </a:rPr>
              <a:t>PN</a:t>
            </a:r>
            <a:r>
              <a:rPr lang="en-US" dirty="0" smtClean="0">
                <a:solidFill>
                  <a:srgbClr val="002060"/>
                </a:solidFill>
                <a:latin typeface="Traditional Arabic" pitchFamily="18" charset="-78"/>
                <a:cs typeface="Traditional Arabic" pitchFamily="18" charset="-78"/>
              </a:rPr>
              <a:t>, </a:t>
            </a:r>
            <a:r>
              <a:rPr lang="en-US" i="1" dirty="0" smtClean="0">
                <a:solidFill>
                  <a:srgbClr val="002060"/>
                </a:solidFill>
                <a:latin typeface="Traditional Arabic" pitchFamily="18" charset="-78"/>
                <a:cs typeface="Traditional Arabic" pitchFamily="18" charset="-78"/>
              </a:rPr>
              <a:t>PA</a:t>
            </a:r>
            <a:r>
              <a:rPr lang="en-US" dirty="0" smtClean="0">
                <a:solidFill>
                  <a:srgbClr val="002060"/>
                </a:solidFill>
                <a:latin typeface="Traditional Arabic" pitchFamily="18" charset="-78"/>
                <a:cs typeface="Traditional Arabic" pitchFamily="18" charset="-78"/>
              </a:rPr>
              <a:t>, or </a:t>
            </a:r>
            <a:r>
              <a:rPr lang="en-US" i="1" dirty="0" smtClean="0">
                <a:solidFill>
                  <a:srgbClr val="002060"/>
                </a:solidFill>
                <a:latin typeface="Traditional Arabic" pitchFamily="18" charset="-78"/>
                <a:cs typeface="Traditional Arabic" pitchFamily="18" charset="-78"/>
              </a:rPr>
              <a:t>DO</a:t>
            </a:r>
            <a:r>
              <a:rPr lang="en-US" dirty="0" smtClean="0">
                <a:solidFill>
                  <a:srgbClr val="002060"/>
                </a:solidFill>
                <a:latin typeface="Traditional Arabic" pitchFamily="18" charset="-78"/>
                <a:cs typeface="Traditional Arabic" pitchFamily="18" charset="-78"/>
              </a:rPr>
              <a:t>/</a:t>
            </a:r>
            <a:r>
              <a:rPr lang="en-US" i="1" dirty="0" smtClean="0">
                <a:solidFill>
                  <a:srgbClr val="002060"/>
                </a:solidFill>
                <a:latin typeface="Traditional Arabic" pitchFamily="18" charset="-78"/>
                <a:cs typeface="Traditional Arabic" pitchFamily="18" charset="-78"/>
              </a:rPr>
              <a:t>IO</a:t>
            </a:r>
            <a:r>
              <a:rPr lang="en-US" dirty="0">
                <a:solidFill>
                  <a:srgbClr val="002060"/>
                </a:solidFill>
                <a:latin typeface="Traditional Arabic" pitchFamily="18" charset="-78"/>
                <a:cs typeface="Traditional Arabic" pitchFamily="18" charset="-78"/>
              </a:rPr>
              <a:t>]</a:t>
            </a:r>
            <a:endParaRPr lang="en-US" dirty="0" smtClean="0">
              <a:solidFill>
                <a:srgbClr val="002060"/>
              </a:solidFill>
              <a:latin typeface="Traditional Arabic" pitchFamily="18" charset="-78"/>
              <a:cs typeface="Traditional Arabic" pitchFamily="18" charset="-78"/>
            </a:endParaRPr>
          </a:p>
          <a:p>
            <a:pPr lvl="1"/>
            <a:r>
              <a:rPr lang="en-US" b="1" dirty="0" smtClean="0">
                <a:solidFill>
                  <a:srgbClr val="002060"/>
                </a:solidFill>
                <a:latin typeface="Traditional Arabic" pitchFamily="18" charset="-78"/>
                <a:cs typeface="Traditional Arabic" pitchFamily="18" charset="-78"/>
              </a:rPr>
              <a:t>4 types </a:t>
            </a:r>
            <a:r>
              <a:rPr lang="en-US" dirty="0" smtClean="0">
                <a:solidFill>
                  <a:srgbClr val="002060"/>
                </a:solidFill>
                <a:latin typeface="Traditional Arabic" pitchFamily="18" charset="-78"/>
                <a:cs typeface="Traditional Arabic" pitchFamily="18" charset="-78"/>
              </a:rPr>
              <a:t>of sentence structure [simple, compound, complex &amp; compound-complex]</a:t>
            </a:r>
          </a:p>
          <a:p>
            <a:r>
              <a:rPr lang="en-US" b="1" dirty="0" smtClean="0">
                <a:solidFill>
                  <a:srgbClr val="002060"/>
                </a:solidFill>
                <a:latin typeface="Traditional Arabic" pitchFamily="18" charset="-78"/>
                <a:cs typeface="Traditional Arabic" pitchFamily="18" charset="-78"/>
              </a:rPr>
              <a:t>Clause</a:t>
            </a:r>
            <a:r>
              <a:rPr lang="en-US" dirty="0" smtClean="0">
                <a:solidFill>
                  <a:srgbClr val="002060"/>
                </a:solidFill>
                <a:latin typeface="Traditional Arabic" pitchFamily="18" charset="-78"/>
                <a:cs typeface="Traditional Arabic" pitchFamily="18" charset="-78"/>
              </a:rPr>
              <a:t>: an </a:t>
            </a:r>
            <a:r>
              <a:rPr lang="en-US" b="1" dirty="0" smtClean="0">
                <a:solidFill>
                  <a:srgbClr val="002060"/>
                </a:solidFill>
                <a:latin typeface="Traditional Arabic" pitchFamily="18" charset="-78"/>
                <a:cs typeface="Traditional Arabic" pitchFamily="18" charset="-78"/>
              </a:rPr>
              <a:t>S/V/C</a:t>
            </a:r>
            <a:r>
              <a:rPr lang="en-US" dirty="0" smtClean="0">
                <a:solidFill>
                  <a:srgbClr val="002060"/>
                </a:solidFill>
                <a:latin typeface="Traditional Arabic" pitchFamily="18" charset="-78"/>
                <a:cs typeface="Traditional Arabic" pitchFamily="18" charset="-78"/>
              </a:rPr>
              <a:t> that functions as an Adjective, Adverb or Noun in the main clause</a:t>
            </a:r>
          </a:p>
          <a:p>
            <a:pPr lvl="0"/>
            <a:r>
              <a:rPr lang="en-US" b="1" dirty="0" smtClean="0">
                <a:solidFill>
                  <a:srgbClr val="002060"/>
                </a:solidFill>
                <a:latin typeface="Traditional Arabic" pitchFamily="18" charset="-78"/>
                <a:cs typeface="Traditional Arabic" pitchFamily="18" charset="-78"/>
              </a:rPr>
              <a:t>Phrase</a:t>
            </a:r>
            <a:r>
              <a:rPr lang="en-US" dirty="0">
                <a:solidFill>
                  <a:srgbClr val="002060"/>
                </a:solidFill>
                <a:latin typeface="Traditional Arabic" pitchFamily="18" charset="-78"/>
                <a:cs typeface="Traditional Arabic" pitchFamily="18" charset="-78"/>
              </a:rPr>
              <a:t>: a group of words that function </a:t>
            </a:r>
            <a:r>
              <a:rPr lang="en-US" dirty="0" smtClean="0">
                <a:solidFill>
                  <a:srgbClr val="002060"/>
                </a:solidFill>
                <a:latin typeface="Traditional Arabic" pitchFamily="18" charset="-78"/>
                <a:cs typeface="Traditional Arabic" pitchFamily="18" charset="-78"/>
              </a:rPr>
              <a:t>together </a:t>
            </a:r>
            <a:r>
              <a:rPr lang="en-US" dirty="0">
                <a:solidFill>
                  <a:srgbClr val="002060"/>
                </a:solidFill>
                <a:latin typeface="Traditional Arabic" pitchFamily="18" charset="-78"/>
                <a:cs typeface="Traditional Arabic" pitchFamily="18" charset="-78"/>
              </a:rPr>
              <a:t>as an Adjective, Adverb or Noun in the main clause</a:t>
            </a:r>
          </a:p>
          <a:p>
            <a:pPr lvl="0"/>
            <a:endParaRPr lang="en-US" dirty="0">
              <a:solidFill>
                <a:srgbClr val="002060"/>
              </a:solidFill>
              <a:latin typeface="Traditional Arabic" pitchFamily="18" charset="-78"/>
              <a:cs typeface="Traditional Arabic" pitchFamily="18" charset="-78"/>
            </a:endParaRPr>
          </a:p>
          <a:p>
            <a:endParaRPr lang="en-US" b="1" dirty="0" smtClean="0">
              <a:latin typeface="Traditional Arabic" pitchFamily="18" charset="-78"/>
              <a:cs typeface="Traditional Arabic" pitchFamily="18" charset="-78"/>
            </a:endParaRPr>
          </a:p>
          <a:p>
            <a:endParaRPr lang="en-US" dirty="0"/>
          </a:p>
        </p:txBody>
      </p:sp>
    </p:spTree>
    <p:extLst>
      <p:ext uri="{BB962C8B-B14F-4D97-AF65-F5344CB8AC3E}">
        <p14:creationId xmlns:p14="http://schemas.microsoft.com/office/powerpoint/2010/main" val="2041063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raditional Arabic" pitchFamily="18" charset="-78"/>
                <a:cs typeface="Traditional Arabic" pitchFamily="18" charset="-78"/>
              </a:rPr>
              <a:t>Generalizing</a:t>
            </a:r>
            <a:r>
              <a:rPr lang="en-US" b="1" dirty="0" smtClean="0">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sentence analysis</a:t>
            </a:r>
            <a:endParaRPr lang="en-US"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sz="half" idx="1"/>
          </p:nvPr>
        </p:nvSpPr>
        <p:spPr>
          <a:xfrm>
            <a:off x="0" y="1600201"/>
            <a:ext cx="9144000" cy="3052936"/>
          </a:xfrm>
        </p:spPr>
        <p:txBody>
          <a:bodyPr>
            <a:normAutofit/>
          </a:bodyPr>
          <a:lstStyle/>
          <a:p>
            <a:pPr marL="0" indent="0">
              <a:buNone/>
            </a:pPr>
            <a:r>
              <a:rPr lang="en-US" dirty="0" smtClean="0">
                <a:solidFill>
                  <a:srgbClr val="002060"/>
                </a:solidFill>
                <a:latin typeface="Traditional Arabic" pitchFamily="18" charset="-78"/>
                <a:cs typeface="Traditional Arabic" pitchFamily="18" charset="-78"/>
              </a:rPr>
              <a:t>G-</a:t>
            </a:r>
            <a:r>
              <a:rPr lang="en-US" dirty="0" err="1" smtClean="0">
                <a:solidFill>
                  <a:srgbClr val="002060"/>
                </a:solidFill>
                <a:latin typeface="Traditional Arabic" pitchFamily="18" charset="-78"/>
                <a:cs typeface="Traditional Arabic" pitchFamily="18" charset="-78"/>
              </a:rPr>
              <a:t>nalysis</a:t>
            </a:r>
            <a:r>
              <a:rPr lang="en-US" dirty="0" smtClean="0">
                <a:solidFill>
                  <a:srgbClr val="00206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focuses </a:t>
            </a:r>
            <a:r>
              <a:rPr lang="en-US" dirty="0" smtClean="0">
                <a:solidFill>
                  <a:srgbClr val="002060"/>
                </a:solidFill>
                <a:latin typeface="Traditional Arabic" pitchFamily="18" charset="-78"/>
                <a:cs typeface="Traditional Arabic" pitchFamily="18" charset="-78"/>
              </a:rPr>
              <a:t>on </a:t>
            </a:r>
            <a:r>
              <a:rPr lang="en-US" dirty="0">
                <a:solidFill>
                  <a:srgbClr val="002060"/>
                </a:solidFill>
                <a:latin typeface="Traditional Arabic" pitchFamily="18" charset="-78"/>
                <a:cs typeface="Traditional Arabic" pitchFamily="18" charset="-78"/>
              </a:rPr>
              <a:t>how </a:t>
            </a:r>
            <a:r>
              <a:rPr lang="en-US" b="1" dirty="0" smtClean="0">
                <a:solidFill>
                  <a:srgbClr val="002060"/>
                </a:solidFill>
                <a:latin typeface="Traditional Arabic" pitchFamily="18" charset="-78"/>
                <a:cs typeface="Traditional Arabic" pitchFamily="18" charset="-78"/>
              </a:rPr>
              <a:t>words &amp;</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groups </a:t>
            </a:r>
            <a:r>
              <a:rPr lang="en-US" b="1" dirty="0">
                <a:solidFill>
                  <a:srgbClr val="002060"/>
                </a:solidFill>
                <a:latin typeface="Traditional Arabic" pitchFamily="18" charset="-78"/>
                <a:cs typeface="Traditional Arabic" pitchFamily="18" charset="-78"/>
              </a:rPr>
              <a:t>of words </a:t>
            </a:r>
            <a:r>
              <a:rPr lang="en-US" dirty="0">
                <a:solidFill>
                  <a:srgbClr val="002060"/>
                </a:solidFill>
                <a:latin typeface="Traditional Arabic" pitchFamily="18" charset="-78"/>
                <a:cs typeface="Traditional Arabic" pitchFamily="18" charset="-78"/>
              </a:rPr>
              <a:t>function together in the nexus of the main </a:t>
            </a:r>
            <a:r>
              <a:rPr lang="en-US" dirty="0" smtClean="0">
                <a:solidFill>
                  <a:srgbClr val="002060"/>
                </a:solidFill>
                <a:latin typeface="Traditional Arabic" pitchFamily="18" charset="-78"/>
                <a:cs typeface="Traditional Arabic" pitchFamily="18" charset="-78"/>
              </a:rPr>
              <a:t>sentence; 2 steps:</a:t>
            </a:r>
          </a:p>
          <a:p>
            <a:pPr lvl="1"/>
            <a:r>
              <a:rPr lang="en-US" dirty="0" smtClean="0">
                <a:solidFill>
                  <a:srgbClr val="002060"/>
                </a:solidFill>
                <a:latin typeface="Traditional Arabic" pitchFamily="18" charset="-78"/>
                <a:cs typeface="Traditional Arabic" pitchFamily="18" charset="-78"/>
              </a:rPr>
              <a:t>ID all </a:t>
            </a:r>
            <a:r>
              <a:rPr lang="en-US" dirty="0" err="1" smtClean="0">
                <a:solidFill>
                  <a:srgbClr val="002060"/>
                </a:solidFill>
                <a:latin typeface="Traditional Arabic" pitchFamily="18" charset="-78"/>
                <a:cs typeface="Traditional Arabic" pitchFamily="18" charset="-78"/>
              </a:rPr>
              <a:t>nexal</a:t>
            </a:r>
            <a:r>
              <a:rPr lang="en-US" dirty="0" smtClean="0">
                <a:solidFill>
                  <a:srgbClr val="002060"/>
                </a:solidFill>
                <a:latin typeface="Traditional Arabic" pitchFamily="18" charset="-78"/>
                <a:cs typeface="Traditional Arabic" pitchFamily="18" charset="-78"/>
              </a:rPr>
              <a:t> patterns</a:t>
            </a:r>
          </a:p>
          <a:p>
            <a:pPr lvl="1"/>
            <a:r>
              <a:rPr lang="en-US" dirty="0" smtClean="0">
                <a:solidFill>
                  <a:srgbClr val="002060"/>
                </a:solidFill>
                <a:latin typeface="Traditional Arabic" pitchFamily="18" charset="-78"/>
                <a:cs typeface="Traditional Arabic" pitchFamily="18" charset="-78"/>
              </a:rPr>
              <a:t>ID clause/phrase/word functions through the WA view of the whole, and asking ‘common sense’/ logical questions about its parts</a:t>
            </a:r>
          </a:p>
          <a:p>
            <a:pPr marL="57150" indent="0">
              <a:buNone/>
            </a:pPr>
            <a:r>
              <a:rPr lang="en-US" u="sng" dirty="0" smtClean="0">
                <a:solidFill>
                  <a:srgbClr val="002060"/>
                </a:solidFill>
                <a:latin typeface="Traditional Arabic" pitchFamily="18" charset="-78"/>
                <a:cs typeface="Traditional Arabic" pitchFamily="18" charset="-78"/>
              </a:rPr>
              <a:t>Diagram</a:t>
            </a:r>
            <a:r>
              <a:rPr lang="en-US" dirty="0" smtClean="0">
                <a:solidFill>
                  <a:srgbClr val="002060"/>
                </a:solidFill>
                <a:latin typeface="Traditional Arabic" pitchFamily="18" charset="-78"/>
                <a:cs typeface="Traditional Arabic" pitchFamily="18" charset="-78"/>
              </a:rPr>
              <a:t> </a:t>
            </a:r>
            <a:r>
              <a:rPr lang="en-US" dirty="0" err="1" smtClean="0">
                <a:solidFill>
                  <a:srgbClr val="002060"/>
                </a:solidFill>
                <a:latin typeface="Traditional Arabic" pitchFamily="18" charset="-78"/>
                <a:cs typeface="Traditional Arabic" pitchFamily="18" charset="-78"/>
              </a:rPr>
              <a:t>nexal</a:t>
            </a:r>
            <a:r>
              <a:rPr lang="en-US" dirty="0" smtClean="0">
                <a:solidFill>
                  <a:srgbClr val="002060"/>
                </a:solidFill>
                <a:latin typeface="Traditional Arabic" pitchFamily="18" charset="-78"/>
                <a:cs typeface="Traditional Arabic" pitchFamily="18" charset="-78"/>
              </a:rPr>
              <a:t> patterns (independent        ; dependent     )</a:t>
            </a:r>
            <a:endParaRPr lang="en-US" dirty="0">
              <a:solidFill>
                <a:srgbClr val="002060"/>
              </a:solidFill>
              <a:latin typeface="Traditional Arabic" pitchFamily="18" charset="-78"/>
              <a:cs typeface="Traditional Arabic" pitchFamily="18" charset="-78"/>
            </a:endParaRPr>
          </a:p>
        </p:txBody>
      </p:sp>
      <p:sp>
        <p:nvSpPr>
          <p:cNvPr id="4" name="Content Placeholder 3"/>
          <p:cNvSpPr>
            <a:spLocks noGrp="1"/>
          </p:cNvSpPr>
          <p:nvPr>
            <p:ph sz="half" idx="2"/>
          </p:nvPr>
        </p:nvSpPr>
        <p:spPr>
          <a:xfrm>
            <a:off x="323528" y="4437112"/>
            <a:ext cx="8712968" cy="1689051"/>
          </a:xfrm>
        </p:spPr>
        <p:txBody>
          <a:bodyPr>
            <a:normAutofit/>
          </a:bodyPr>
          <a:lstStyle/>
          <a:p>
            <a:pPr marL="0" indent="0">
              <a:buNone/>
            </a:pPr>
            <a:endParaRPr lang="en-US" b="1" dirty="0" smtClean="0">
              <a:solidFill>
                <a:srgbClr val="002060"/>
              </a:solidFill>
              <a:ea typeface="Calibri"/>
              <a:cs typeface="Times New Roman"/>
            </a:endParaRPr>
          </a:p>
          <a:p>
            <a:pPr marL="0" indent="0">
              <a:buNone/>
            </a:pPr>
            <a:r>
              <a:rPr lang="en-US" sz="1200" b="1" dirty="0" smtClean="0">
                <a:solidFill>
                  <a:srgbClr val="002060"/>
                </a:solidFill>
                <a:latin typeface="Traditional Arabic" pitchFamily="18" charset="-78"/>
                <a:ea typeface="Calibri"/>
                <a:cs typeface="Traditional Arabic" pitchFamily="18" charset="-78"/>
              </a:rPr>
              <a:t>                                                   With what consequence?</a:t>
            </a:r>
          </a:p>
          <a:p>
            <a:pPr marL="0" indent="0">
              <a:buNone/>
            </a:pPr>
            <a:r>
              <a:rPr lang="en-US" sz="1300" b="1" dirty="0" smtClean="0">
                <a:solidFill>
                  <a:srgbClr val="002060"/>
                </a:solidFill>
                <a:ea typeface="Calibri"/>
                <a:cs typeface="Times New Roman"/>
              </a:rPr>
              <a:t>         S1         V1            C1                                                     S2        V2       C2                   </a:t>
            </a:r>
            <a:endParaRPr lang="en-US" sz="1300" b="1" dirty="0">
              <a:solidFill>
                <a:srgbClr val="002060"/>
              </a:solidFill>
              <a:ea typeface="Calibri"/>
              <a:cs typeface="Times New Roman"/>
            </a:endParaRPr>
          </a:p>
          <a:p>
            <a:pPr marL="0" indent="0">
              <a:buNone/>
            </a:pPr>
            <a:r>
              <a:rPr lang="en-US" b="1" dirty="0" smtClean="0">
                <a:solidFill>
                  <a:srgbClr val="002060"/>
                </a:solidFill>
                <a:latin typeface="Traditional Arabic" pitchFamily="18" charset="-78"/>
                <a:ea typeface="Calibri"/>
                <a:cs typeface="Traditional Arabic" pitchFamily="18" charset="-78"/>
              </a:rPr>
              <a:t>//I /think/; /therefore</a:t>
            </a:r>
            <a:r>
              <a:rPr lang="en-US" b="1" dirty="0">
                <a:solidFill>
                  <a:srgbClr val="002060"/>
                </a:solidFill>
                <a:latin typeface="Traditional Arabic" pitchFamily="18" charset="-78"/>
                <a:ea typeface="Calibri"/>
                <a:cs typeface="Traditional Arabic" pitchFamily="18" charset="-78"/>
              </a:rPr>
              <a:t>, </a:t>
            </a:r>
            <a:r>
              <a:rPr lang="en-US" b="1" dirty="0" smtClean="0">
                <a:solidFill>
                  <a:srgbClr val="002060"/>
                </a:solidFill>
                <a:latin typeface="Traditional Arabic" pitchFamily="18" charset="-78"/>
                <a:ea typeface="Calibri"/>
                <a:cs typeface="Traditional Arabic" pitchFamily="18" charset="-78"/>
              </a:rPr>
              <a:t>/I /am//</a:t>
            </a:r>
            <a:r>
              <a:rPr lang="en-US" dirty="0" smtClean="0">
                <a:solidFill>
                  <a:srgbClr val="002060"/>
                </a:solidFill>
                <a:latin typeface="Traditional Arabic" pitchFamily="18" charset="-78"/>
                <a:ea typeface="Calibri"/>
                <a:cs typeface="Traditional Arabic" pitchFamily="18" charset="-78"/>
              </a:rPr>
              <a:t>.  </a:t>
            </a:r>
            <a:r>
              <a:rPr lang="en-US" sz="1200" dirty="0" smtClean="0">
                <a:solidFill>
                  <a:srgbClr val="002060"/>
                </a:solidFill>
                <a:latin typeface="Traditional Arabic" pitchFamily="18" charset="-78"/>
                <a:ea typeface="Calibri"/>
                <a:cs typeface="Traditional Arabic" pitchFamily="18" charset="-78"/>
              </a:rPr>
              <a:t> Adv. of consequence</a:t>
            </a:r>
            <a:endParaRPr lang="en-US" dirty="0">
              <a:solidFill>
                <a:srgbClr val="002060"/>
              </a:solidFill>
              <a:latin typeface="Traditional Arabic" pitchFamily="18" charset="-78"/>
              <a:cs typeface="Traditional Arabic" pitchFamily="18" charset="-78"/>
            </a:endParaRPr>
          </a:p>
        </p:txBody>
      </p:sp>
      <p:sp>
        <p:nvSpPr>
          <p:cNvPr id="5" name="Curved Down Arrow 4"/>
          <p:cNvSpPr/>
          <p:nvPr/>
        </p:nvSpPr>
        <p:spPr>
          <a:xfrm>
            <a:off x="1547664" y="4509120"/>
            <a:ext cx="2952328" cy="720080"/>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084168" y="486916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588224" y="5301208"/>
            <a:ext cx="1152128" cy="57606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508104" y="5805264"/>
            <a:ext cx="1008112"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08104" y="3897052"/>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749962" y="3889472"/>
            <a:ext cx="288032" cy="360039"/>
          </a:xfrm>
          <a:prstGeom prst="triangl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129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solidFill>
                  <a:srgbClr val="002060"/>
                </a:solidFill>
                <a:latin typeface="Traditional Arabic" pitchFamily="18" charset="-78"/>
                <a:cs typeface="Traditional Arabic" pitchFamily="18" charset="-78"/>
              </a:rPr>
              <a:t>G-</a:t>
            </a:r>
            <a:r>
              <a:rPr lang="en-US" sz="4000" b="1" dirty="0" err="1" smtClean="0">
                <a:solidFill>
                  <a:srgbClr val="002060"/>
                </a:solidFill>
                <a:latin typeface="Traditional Arabic" pitchFamily="18" charset="-78"/>
                <a:cs typeface="Traditional Arabic" pitchFamily="18" charset="-78"/>
              </a:rPr>
              <a:t>nalysis</a:t>
            </a:r>
            <a:r>
              <a:rPr lang="en-US" sz="4000" b="1" dirty="0" smtClean="0">
                <a:solidFill>
                  <a:srgbClr val="002060"/>
                </a:solidFill>
                <a:latin typeface="Traditional Arabic" pitchFamily="18" charset="-78"/>
                <a:cs typeface="Traditional Arabic" pitchFamily="18" charset="-78"/>
              </a:rPr>
              <a:t> Examples</a:t>
            </a:r>
            <a:endParaRPr lang="en-US" sz="4000" b="1" dirty="0">
              <a:solidFill>
                <a:srgbClr val="002060"/>
              </a:solidFill>
              <a:latin typeface="Traditional Arabic" pitchFamily="18" charset="-78"/>
              <a:cs typeface="Traditional Arabic" pitchFamily="18" charset="-78"/>
            </a:endParaRPr>
          </a:p>
        </p:txBody>
      </p:sp>
      <p:sp>
        <p:nvSpPr>
          <p:cNvPr id="6" name="Content Placeholder 5"/>
          <p:cNvSpPr>
            <a:spLocks noGrp="1"/>
          </p:cNvSpPr>
          <p:nvPr>
            <p:ph idx="1"/>
          </p:nvPr>
        </p:nvSpPr>
        <p:spPr>
          <a:xfrm>
            <a:off x="179512" y="1600200"/>
            <a:ext cx="8856984" cy="5069160"/>
          </a:xfrm>
        </p:spPr>
        <p:txBody>
          <a:bodyPr>
            <a:normAutofit/>
          </a:bodyPr>
          <a:lstStyle/>
          <a:p>
            <a:pPr marL="0" indent="0">
              <a:buNone/>
            </a:pPr>
            <a:endParaRPr lang="en-US" sz="1200" dirty="0" smtClean="0">
              <a:solidFill>
                <a:srgbClr val="002060"/>
              </a:solidFill>
            </a:endParaRPr>
          </a:p>
          <a:p>
            <a:pPr marL="0" indent="0">
              <a:buNone/>
            </a:pPr>
            <a:r>
              <a:rPr lang="en-US" sz="1200" dirty="0" smtClean="0">
                <a:solidFill>
                  <a:srgbClr val="002060"/>
                </a:solidFill>
              </a:rPr>
              <a:t>                        </a:t>
            </a:r>
            <a:r>
              <a:rPr lang="en-US" sz="1200" b="1" dirty="0" smtClean="0">
                <a:solidFill>
                  <a:srgbClr val="002060"/>
                </a:solidFill>
              </a:rPr>
              <a:t>Which all?                                                                                             What?</a:t>
            </a:r>
            <a:endParaRPr lang="en-US" sz="1200" b="1" dirty="0">
              <a:solidFill>
                <a:srgbClr val="002060"/>
              </a:solidFill>
            </a:endParaRPr>
          </a:p>
          <a:p>
            <a:pPr marL="0" indent="0">
              <a:buNone/>
            </a:pPr>
            <a:r>
              <a:rPr lang="en-US" sz="1200" dirty="0" smtClean="0">
                <a:solidFill>
                  <a:srgbClr val="002060"/>
                </a:solidFill>
              </a:rPr>
              <a:t>                  S1              S2                   V2                                                 V1                       S3                                V3</a:t>
            </a:r>
          </a:p>
          <a:p>
            <a:pPr marL="0" indent="0">
              <a:buNone/>
            </a:pPr>
            <a:r>
              <a:rPr lang="en-US" dirty="0" smtClean="0">
                <a:solidFill>
                  <a:srgbClr val="002060"/>
                </a:solidFill>
              </a:rPr>
              <a:t>//All /who </a:t>
            </a:r>
            <a:r>
              <a:rPr lang="en-US" dirty="0">
                <a:solidFill>
                  <a:srgbClr val="002060"/>
                </a:solidFill>
              </a:rPr>
              <a:t>were </a:t>
            </a:r>
            <a:r>
              <a:rPr lang="en-US" dirty="0" smtClean="0">
                <a:solidFill>
                  <a:srgbClr val="002060"/>
                </a:solidFill>
              </a:rPr>
              <a:t>there/saw /what /happened//.</a:t>
            </a:r>
          </a:p>
          <a:p>
            <a:pPr marL="0" indent="0">
              <a:buNone/>
            </a:pPr>
            <a:endParaRPr lang="en-US" sz="1800" dirty="0" smtClean="0">
              <a:solidFill>
                <a:srgbClr val="002060"/>
              </a:solidFill>
            </a:endParaRPr>
          </a:p>
          <a:p>
            <a:pPr marL="0" indent="0">
              <a:buNone/>
            </a:pPr>
            <a:r>
              <a:rPr lang="en-US" sz="2000" dirty="0" smtClean="0">
                <a:solidFill>
                  <a:srgbClr val="002060"/>
                </a:solidFill>
              </a:rPr>
              <a:t>S/V/C </a:t>
            </a:r>
            <a:r>
              <a:rPr lang="en-US" sz="2000" dirty="0">
                <a:solidFill>
                  <a:srgbClr val="002060"/>
                </a:solidFill>
              </a:rPr>
              <a:t># 1: 	All saw [what happened]</a:t>
            </a:r>
          </a:p>
          <a:p>
            <a:pPr marL="0" indent="0">
              <a:buNone/>
            </a:pPr>
            <a:r>
              <a:rPr lang="en-US" sz="2000" dirty="0">
                <a:solidFill>
                  <a:srgbClr val="002060"/>
                </a:solidFill>
              </a:rPr>
              <a:t>S/V/C # 2: 	Who were there</a:t>
            </a:r>
          </a:p>
          <a:p>
            <a:pPr marL="0" indent="0">
              <a:buNone/>
            </a:pPr>
            <a:r>
              <a:rPr lang="en-US" sz="2000" dirty="0">
                <a:solidFill>
                  <a:srgbClr val="002060"/>
                </a:solidFill>
              </a:rPr>
              <a:t>S/V/C # 3: 	what </a:t>
            </a:r>
            <a:r>
              <a:rPr lang="en-US" sz="2000" dirty="0" smtClean="0">
                <a:solidFill>
                  <a:srgbClr val="002060"/>
                </a:solidFill>
              </a:rPr>
              <a:t>happened</a:t>
            </a:r>
          </a:p>
          <a:p>
            <a:pPr marL="0" indent="0">
              <a:buNone/>
            </a:pPr>
            <a:endParaRPr lang="en-US" sz="1800" dirty="0">
              <a:solidFill>
                <a:srgbClr val="002060"/>
              </a:solidFill>
            </a:endParaRPr>
          </a:p>
          <a:p>
            <a:pPr marL="0" indent="0">
              <a:buNone/>
            </a:pPr>
            <a:r>
              <a:rPr lang="en-US" sz="2600" dirty="0">
                <a:solidFill>
                  <a:srgbClr val="002060"/>
                </a:solidFill>
              </a:rPr>
              <a:t>Main S/V/C: All saw what happened.</a:t>
            </a:r>
          </a:p>
          <a:p>
            <a:pPr marL="0" indent="0">
              <a:buNone/>
            </a:pPr>
            <a:r>
              <a:rPr lang="en-US" sz="2600" dirty="0">
                <a:solidFill>
                  <a:srgbClr val="002060"/>
                </a:solidFill>
              </a:rPr>
              <a:t>Dependent SVCs: </a:t>
            </a:r>
          </a:p>
          <a:p>
            <a:pPr lvl="1"/>
            <a:r>
              <a:rPr lang="en-US" sz="2200" dirty="0" smtClean="0">
                <a:solidFill>
                  <a:srgbClr val="002060"/>
                </a:solidFill>
              </a:rPr>
              <a:t>who  </a:t>
            </a:r>
            <a:r>
              <a:rPr lang="en-US" sz="2200" dirty="0">
                <a:solidFill>
                  <a:srgbClr val="002060"/>
                </a:solidFill>
              </a:rPr>
              <a:t>were there = Adjective clause (describes ‘All’)</a:t>
            </a:r>
          </a:p>
          <a:p>
            <a:pPr lvl="1"/>
            <a:r>
              <a:rPr lang="en-US" sz="2200" dirty="0">
                <a:solidFill>
                  <a:srgbClr val="002060"/>
                </a:solidFill>
              </a:rPr>
              <a:t>what </a:t>
            </a:r>
            <a:r>
              <a:rPr lang="en-US" sz="2200" dirty="0" smtClean="0">
                <a:solidFill>
                  <a:srgbClr val="002060"/>
                </a:solidFill>
              </a:rPr>
              <a:t>happened </a:t>
            </a:r>
            <a:r>
              <a:rPr lang="en-US" sz="2200" dirty="0">
                <a:solidFill>
                  <a:srgbClr val="002060"/>
                </a:solidFill>
              </a:rPr>
              <a:t>= Noun clause (names what all saw</a:t>
            </a:r>
            <a:r>
              <a:rPr lang="en-US" sz="2200" dirty="0" smtClean="0">
                <a:solidFill>
                  <a:srgbClr val="002060"/>
                </a:solidFill>
              </a:rPr>
              <a:t>)</a:t>
            </a:r>
            <a:endParaRPr lang="en-US" sz="2200" dirty="0">
              <a:solidFill>
                <a:srgbClr val="002060"/>
              </a:solidFill>
            </a:endParaRPr>
          </a:p>
        </p:txBody>
      </p:sp>
      <p:sp>
        <p:nvSpPr>
          <p:cNvPr id="7" name="Curved Down Arrow 6"/>
          <p:cNvSpPr/>
          <p:nvPr/>
        </p:nvSpPr>
        <p:spPr>
          <a:xfrm>
            <a:off x="683568" y="1700808"/>
            <a:ext cx="1656184" cy="648072"/>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4572000" y="1700808"/>
            <a:ext cx="1512168" cy="648072"/>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6516216" y="3645024"/>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6444208" y="4149080"/>
            <a:ext cx="864096" cy="6480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740352" y="3645024"/>
            <a:ext cx="648072" cy="504056"/>
          </a:xfrm>
          <a:prstGeom prst="triangle">
            <a:avLst>
              <a:gd name="adj" fmla="val 994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1969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normAutofit/>
          </a:bodyPr>
          <a:lstStyle/>
          <a:p>
            <a:r>
              <a:rPr lang="en-US" sz="4000" b="1" dirty="0">
                <a:solidFill>
                  <a:srgbClr val="002060"/>
                </a:solidFill>
                <a:latin typeface="Traditional Arabic" pitchFamily="18" charset="-78"/>
                <a:cs typeface="Traditional Arabic" pitchFamily="18" charset="-78"/>
              </a:rPr>
              <a:t>G-</a:t>
            </a:r>
            <a:r>
              <a:rPr lang="en-US" sz="4000" b="1" dirty="0" err="1">
                <a:solidFill>
                  <a:srgbClr val="002060"/>
                </a:solidFill>
                <a:latin typeface="Traditional Arabic" pitchFamily="18" charset="-78"/>
                <a:cs typeface="Traditional Arabic" pitchFamily="18" charset="-78"/>
              </a:rPr>
              <a:t>nalysis</a:t>
            </a:r>
            <a:r>
              <a:rPr lang="en-US" sz="4000" b="1" dirty="0">
                <a:solidFill>
                  <a:srgbClr val="002060"/>
                </a:solidFill>
                <a:latin typeface="Traditional Arabic" pitchFamily="18" charset="-78"/>
                <a:cs typeface="Traditional Arabic" pitchFamily="18" charset="-78"/>
              </a:rPr>
              <a:t> Examples</a:t>
            </a:r>
            <a:endParaRPr lang="en-US" sz="4000"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124744"/>
            <a:ext cx="8229600" cy="5001419"/>
          </a:xfrm>
        </p:spPr>
        <p:txBody>
          <a:bodyPr/>
          <a:lstStyle/>
          <a:p>
            <a:pPr marL="0" indent="0">
              <a:buNone/>
            </a:pPr>
            <a:endParaRPr lang="en-US" sz="1200" dirty="0" smtClean="0"/>
          </a:p>
          <a:p>
            <a:pPr marL="0" indent="0">
              <a:buNone/>
            </a:pPr>
            <a:endParaRPr lang="en-US" sz="1200" dirty="0">
              <a:solidFill>
                <a:srgbClr val="002060"/>
              </a:solidFill>
            </a:endParaRPr>
          </a:p>
          <a:p>
            <a:pPr marL="0" indent="0">
              <a:buNone/>
            </a:pPr>
            <a:r>
              <a:rPr lang="en-US" sz="1200" b="1" dirty="0" smtClean="0">
                <a:solidFill>
                  <a:srgbClr val="002060"/>
                </a:solidFill>
              </a:rPr>
              <a:t>                                                    Which everything?                                              What?</a:t>
            </a:r>
          </a:p>
          <a:p>
            <a:pPr marL="0" indent="0">
              <a:buNone/>
            </a:pPr>
            <a:r>
              <a:rPr lang="en-US" sz="1200" b="1" dirty="0" smtClean="0">
                <a:solidFill>
                  <a:srgbClr val="002060"/>
                </a:solidFill>
              </a:rPr>
              <a:t>               S1                                                               S2                       V2                  C2(DO)                                        V1             C1(PA)</a:t>
            </a:r>
            <a:endParaRPr lang="en-US" sz="1200" b="1" dirty="0">
              <a:solidFill>
                <a:srgbClr val="002060"/>
              </a:solidFill>
            </a:endParaRPr>
          </a:p>
          <a:p>
            <a:pPr marL="0" indent="0">
              <a:buNone/>
            </a:pPr>
            <a:r>
              <a:rPr lang="en-US" dirty="0" smtClean="0">
                <a:solidFill>
                  <a:srgbClr val="002060"/>
                </a:solidFill>
              </a:rPr>
              <a:t>//Everything  </a:t>
            </a:r>
            <a:r>
              <a:rPr lang="en-US" dirty="0">
                <a:solidFill>
                  <a:srgbClr val="002060"/>
                </a:solidFill>
              </a:rPr>
              <a:t>// you / can </a:t>
            </a:r>
            <a:r>
              <a:rPr lang="en-US" dirty="0" smtClean="0">
                <a:solidFill>
                  <a:srgbClr val="002060"/>
                </a:solidFill>
              </a:rPr>
              <a:t>/ imagine </a:t>
            </a:r>
            <a:r>
              <a:rPr lang="en-US" dirty="0">
                <a:solidFill>
                  <a:srgbClr val="002060"/>
                </a:solidFill>
              </a:rPr>
              <a:t>// is / </a:t>
            </a:r>
            <a:r>
              <a:rPr lang="en-US" dirty="0" smtClean="0">
                <a:solidFill>
                  <a:srgbClr val="002060"/>
                </a:solidFill>
              </a:rPr>
              <a:t>real//. </a:t>
            </a:r>
          </a:p>
          <a:p>
            <a:pPr marL="0" indent="0" algn="r">
              <a:buNone/>
            </a:pPr>
            <a:r>
              <a:rPr lang="en-US" sz="1200" dirty="0">
                <a:solidFill>
                  <a:srgbClr val="002060"/>
                </a:solidFill>
              </a:rPr>
              <a:t>Picasso</a:t>
            </a:r>
          </a:p>
          <a:p>
            <a:pPr marL="0" indent="0">
              <a:buNone/>
            </a:pPr>
            <a:endParaRPr lang="en-US" sz="1200" dirty="0" smtClean="0">
              <a:solidFill>
                <a:srgbClr val="002060"/>
              </a:solidFill>
            </a:endParaRPr>
          </a:p>
          <a:p>
            <a:pPr marL="0" indent="0">
              <a:buNone/>
            </a:pPr>
            <a:endParaRPr lang="en-US" sz="1200"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r>
              <a:rPr lang="en-US" sz="1600" b="1" dirty="0">
                <a:solidFill>
                  <a:srgbClr val="002060"/>
                </a:solidFill>
              </a:rPr>
              <a:t> </a:t>
            </a:r>
            <a:r>
              <a:rPr lang="en-US" sz="1600" b="1" dirty="0" smtClean="0">
                <a:solidFill>
                  <a:srgbClr val="002060"/>
                </a:solidFill>
              </a:rPr>
              <a:t>                                                                                                            Adjective clause</a:t>
            </a:r>
            <a:endParaRPr lang="en-US" sz="1600" b="1" dirty="0">
              <a:solidFill>
                <a:srgbClr val="002060"/>
              </a:solidFill>
            </a:endParaRPr>
          </a:p>
        </p:txBody>
      </p:sp>
      <p:sp>
        <p:nvSpPr>
          <p:cNvPr id="4" name="Curved Down Arrow 3"/>
          <p:cNvSpPr/>
          <p:nvPr/>
        </p:nvSpPr>
        <p:spPr>
          <a:xfrm>
            <a:off x="1475656" y="1268760"/>
            <a:ext cx="2952328" cy="792088"/>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a:off x="4716016" y="1412776"/>
            <a:ext cx="1368152" cy="648072"/>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635896" y="3284984"/>
            <a:ext cx="15841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491880" y="4077072"/>
            <a:ext cx="1080120" cy="93610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572000" y="4653136"/>
            <a:ext cx="828092"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60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2800" b="1" dirty="0">
                <a:solidFill>
                  <a:srgbClr val="002060"/>
                </a:solidFill>
              </a:rPr>
              <a:t>G-</a:t>
            </a:r>
            <a:r>
              <a:rPr lang="en-US" sz="2800" b="1" dirty="0" err="1">
                <a:solidFill>
                  <a:srgbClr val="002060"/>
                </a:solidFill>
              </a:rPr>
              <a:t>nalysis</a:t>
            </a:r>
            <a:r>
              <a:rPr lang="en-US" sz="2800" b="1" dirty="0">
                <a:solidFill>
                  <a:srgbClr val="002060"/>
                </a:solidFill>
              </a:rPr>
              <a:t> Examples</a:t>
            </a:r>
            <a:endParaRPr lang="en-US" dirty="0">
              <a:solidFill>
                <a:srgbClr val="002060"/>
              </a:solidFill>
            </a:endParaRPr>
          </a:p>
        </p:txBody>
      </p:sp>
      <p:sp>
        <p:nvSpPr>
          <p:cNvPr id="3" name="Content Placeholder 2"/>
          <p:cNvSpPr>
            <a:spLocks noGrp="1"/>
          </p:cNvSpPr>
          <p:nvPr>
            <p:ph idx="1"/>
          </p:nvPr>
        </p:nvSpPr>
        <p:spPr>
          <a:xfrm>
            <a:off x="323528" y="1052736"/>
            <a:ext cx="8640960" cy="5073427"/>
          </a:xfrm>
        </p:spPr>
        <p:txBody>
          <a:bodyPr/>
          <a:lstStyle/>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b="1" dirty="0" smtClean="0">
                <a:solidFill>
                  <a:srgbClr val="002060"/>
                </a:solidFill>
              </a:rPr>
              <a:t>                                           What?                                    Which apparatus?                                          What?</a:t>
            </a:r>
          </a:p>
          <a:p>
            <a:pPr marL="0" indent="0">
              <a:buNone/>
            </a:pPr>
            <a:r>
              <a:rPr lang="en-US" sz="1400" b="1" dirty="0" smtClean="0">
                <a:solidFill>
                  <a:srgbClr val="002060"/>
                </a:solidFill>
              </a:rPr>
              <a:t>           S1               V1                          C1(PN)                         C2(IO)                       S2           V2                S3              V3</a:t>
            </a:r>
            <a:endParaRPr lang="en-US" sz="1400" b="1" dirty="0">
              <a:solidFill>
                <a:srgbClr val="002060"/>
              </a:solidFill>
            </a:endParaRPr>
          </a:p>
          <a:p>
            <a:pPr marL="0" indent="0">
              <a:buNone/>
            </a:pPr>
            <a:r>
              <a:rPr lang="en-US" sz="2400" dirty="0">
                <a:solidFill>
                  <a:srgbClr val="002060"/>
                </a:solidFill>
              </a:rPr>
              <a:t>/</a:t>
            </a:r>
            <a:r>
              <a:rPr lang="en-US" sz="2400" dirty="0" smtClean="0">
                <a:solidFill>
                  <a:srgbClr val="002060"/>
                </a:solidFill>
              </a:rPr>
              <a:t>/Brain </a:t>
            </a:r>
            <a:r>
              <a:rPr lang="en-US" sz="2400" dirty="0">
                <a:solidFill>
                  <a:srgbClr val="002060"/>
                </a:solidFill>
              </a:rPr>
              <a:t>/ is / an apparatus // with which /we / think / we / </a:t>
            </a:r>
            <a:r>
              <a:rPr lang="en-US" sz="2400" dirty="0" smtClean="0">
                <a:solidFill>
                  <a:srgbClr val="002060"/>
                </a:solidFill>
              </a:rPr>
              <a:t>think//</a:t>
            </a:r>
          </a:p>
          <a:p>
            <a:pPr marL="0" indent="0" algn="r">
              <a:buNone/>
            </a:pPr>
            <a:r>
              <a:rPr lang="en-US" sz="1200" i="1" dirty="0">
                <a:solidFill>
                  <a:srgbClr val="002060"/>
                </a:solidFill>
              </a:rPr>
              <a:t>Ambrose </a:t>
            </a:r>
            <a:r>
              <a:rPr lang="en-US" sz="1200" i="1" dirty="0" smtClean="0">
                <a:solidFill>
                  <a:srgbClr val="002060"/>
                </a:solidFill>
              </a:rPr>
              <a:t>Bierce</a:t>
            </a:r>
          </a:p>
          <a:p>
            <a:pPr marL="0" indent="0" algn="r">
              <a:buNone/>
            </a:pPr>
            <a:endParaRPr lang="en-US" sz="1200" i="1" dirty="0">
              <a:solidFill>
                <a:srgbClr val="002060"/>
              </a:solidFill>
            </a:endParaRPr>
          </a:p>
          <a:p>
            <a:pPr marL="0" indent="0" algn="r">
              <a:buNone/>
            </a:pPr>
            <a:endParaRPr lang="en-US" sz="1200" i="1" dirty="0" smtClean="0">
              <a:solidFill>
                <a:srgbClr val="002060"/>
              </a:solidFill>
            </a:endParaRPr>
          </a:p>
          <a:p>
            <a:pPr marL="0" indent="0" algn="r">
              <a:buNone/>
            </a:pPr>
            <a:endParaRPr lang="en-US" sz="1200" i="1" dirty="0">
              <a:solidFill>
                <a:srgbClr val="002060"/>
              </a:solidFill>
            </a:endParaRPr>
          </a:p>
          <a:p>
            <a:pPr marL="0" indent="0" algn="r">
              <a:buNone/>
            </a:pPr>
            <a:endParaRPr lang="en-US" sz="1200" i="1" dirty="0" smtClean="0">
              <a:solidFill>
                <a:srgbClr val="002060"/>
              </a:solidFill>
            </a:endParaRPr>
          </a:p>
          <a:p>
            <a:pPr marL="0" indent="0" algn="r">
              <a:buNone/>
            </a:pPr>
            <a:endParaRPr lang="en-US" sz="1200" i="1" dirty="0">
              <a:solidFill>
                <a:srgbClr val="002060"/>
              </a:solidFill>
            </a:endParaRPr>
          </a:p>
          <a:p>
            <a:pPr marL="0" indent="0" algn="r">
              <a:buNone/>
            </a:pPr>
            <a:endParaRPr lang="en-US" sz="1200" i="1" dirty="0" smtClean="0">
              <a:solidFill>
                <a:srgbClr val="002060"/>
              </a:solidFill>
            </a:endParaRPr>
          </a:p>
          <a:p>
            <a:pPr marL="0" indent="0" algn="r">
              <a:buNone/>
            </a:pPr>
            <a:r>
              <a:rPr lang="en-US" sz="1600" dirty="0" smtClean="0">
                <a:solidFill>
                  <a:srgbClr val="002060"/>
                </a:solidFill>
              </a:rPr>
              <a:t>Adjective clause </a:t>
            </a:r>
          </a:p>
          <a:p>
            <a:pPr marL="0" indent="0" algn="r">
              <a:buNone/>
            </a:pPr>
            <a:endParaRPr lang="en-US" sz="1600" dirty="0">
              <a:solidFill>
                <a:srgbClr val="002060"/>
              </a:solidFill>
            </a:endParaRPr>
          </a:p>
          <a:p>
            <a:pPr marL="0" indent="0" algn="r">
              <a:buNone/>
            </a:pPr>
            <a:r>
              <a:rPr lang="en-US" sz="1600" dirty="0" smtClean="0">
                <a:solidFill>
                  <a:srgbClr val="002060"/>
                </a:solidFill>
              </a:rPr>
              <a:t>Noun clause   </a:t>
            </a:r>
            <a:r>
              <a:rPr lang="en-US" sz="1200" dirty="0" smtClean="0">
                <a:solidFill>
                  <a:srgbClr val="002060"/>
                </a:solidFill>
              </a:rPr>
              <a:t> </a:t>
            </a:r>
            <a:endParaRPr lang="en-US" sz="1200" dirty="0">
              <a:solidFill>
                <a:srgbClr val="002060"/>
              </a:solidFill>
            </a:endParaRPr>
          </a:p>
        </p:txBody>
      </p:sp>
      <p:sp>
        <p:nvSpPr>
          <p:cNvPr id="4" name="Curved Down Arrow 3"/>
          <p:cNvSpPr/>
          <p:nvPr/>
        </p:nvSpPr>
        <p:spPr>
          <a:xfrm>
            <a:off x="1763688" y="1484784"/>
            <a:ext cx="1512168" cy="504056"/>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a:off x="3275856" y="1268760"/>
            <a:ext cx="2808312" cy="720080"/>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6588224" y="1484784"/>
            <a:ext cx="1224136" cy="504056"/>
          </a:xfrm>
          <a:prstGeom prst="curvedDownArrow">
            <a:avLst/>
          </a:prstGeom>
          <a:solidFill>
            <a:srgbClr val="C0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411760" y="3429000"/>
            <a:ext cx="226825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843808" y="4437112"/>
            <a:ext cx="3456384" cy="864096"/>
          </a:xfrm>
          <a:prstGeom prst="triangle">
            <a:avLst>
              <a:gd name="adj" fmla="val 5400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004048" y="4869160"/>
            <a:ext cx="1296144" cy="432048"/>
          </a:xfrm>
          <a:prstGeom prst="triangle">
            <a:avLst>
              <a:gd name="adj" fmla="val 40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5148064" y="4581128"/>
            <a:ext cx="2304256"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084168" y="5085184"/>
            <a:ext cx="172819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78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79296" cy="720080"/>
          </a:xfrm>
        </p:spPr>
        <p:txBody>
          <a:bodyPr>
            <a:normAutofit fontScale="90000"/>
          </a:bodyPr>
          <a:lstStyle/>
          <a:p>
            <a:r>
              <a:rPr lang="en-US" b="1" dirty="0">
                <a:solidFill>
                  <a:srgbClr val="C00000"/>
                </a:solidFill>
                <a:latin typeface="Traditional Arabic" panose="02020603050405020304" pitchFamily="18" charset="-78"/>
                <a:cs typeface="Traditional Arabic" panose="02020603050405020304" pitchFamily="18" charset="-78"/>
              </a:rPr>
              <a:t>G-</a:t>
            </a:r>
            <a:r>
              <a:rPr lang="en-US" b="1" dirty="0" err="1">
                <a:solidFill>
                  <a:srgbClr val="C00000"/>
                </a:solidFill>
                <a:latin typeface="Traditional Arabic" panose="02020603050405020304" pitchFamily="18" charset="-78"/>
                <a:cs typeface="Traditional Arabic" panose="02020603050405020304" pitchFamily="18" charset="-78"/>
              </a:rPr>
              <a:t>nalysis</a:t>
            </a:r>
            <a:r>
              <a:rPr lang="en-US" b="1" dirty="0">
                <a:solidFill>
                  <a:srgbClr val="C00000"/>
                </a:solidFill>
                <a:latin typeface="Traditional Arabic" panose="02020603050405020304" pitchFamily="18" charset="-78"/>
                <a:cs typeface="Traditional Arabic" panose="02020603050405020304" pitchFamily="18" charset="-78"/>
              </a:rPr>
              <a:t> is easy to grasp, </a:t>
            </a:r>
          </a:p>
        </p:txBody>
      </p:sp>
      <p:sp>
        <p:nvSpPr>
          <p:cNvPr id="3" name="Content Placeholder 2"/>
          <p:cNvSpPr>
            <a:spLocks noGrp="1"/>
          </p:cNvSpPr>
          <p:nvPr>
            <p:ph idx="1"/>
          </p:nvPr>
        </p:nvSpPr>
        <p:spPr>
          <a:xfrm>
            <a:off x="179512" y="1196752"/>
            <a:ext cx="8856984" cy="5472608"/>
          </a:xfrm>
        </p:spPr>
        <p:txBody>
          <a:bodyPr>
            <a:normAutofit/>
          </a:bodyPr>
          <a:lstStyle/>
          <a:p>
            <a:pPr marL="0" indent="0">
              <a:buNone/>
            </a:pPr>
            <a:r>
              <a:rPr lang="en-US" sz="2800" dirty="0" smtClean="0">
                <a:solidFill>
                  <a:srgbClr val="002060"/>
                </a:solidFill>
                <a:latin typeface="Traditional Arabic" panose="02020603050405020304" pitchFamily="18" charset="-78"/>
                <a:cs typeface="Traditional Arabic" panose="02020603050405020304" pitchFamily="18" charset="-78"/>
              </a:rPr>
              <a:t>because it uses the natural way we think to identify the logical relationships between words and groups of words in the sentence mosaic.</a:t>
            </a:r>
          </a:p>
          <a:p>
            <a:pPr marL="0" indent="0">
              <a:buNone/>
            </a:pPr>
            <a:r>
              <a:rPr lang="en-US" sz="2400" b="1" dirty="0">
                <a:solidFill>
                  <a:srgbClr val="002060"/>
                </a:solidFill>
                <a:latin typeface="Traditional Arabic" panose="02020603050405020304" pitchFamily="18" charset="-78"/>
                <a:cs typeface="Traditional Arabic" panose="02020603050405020304" pitchFamily="18" charset="-78"/>
              </a:rPr>
              <a:t>E</a:t>
            </a:r>
            <a:r>
              <a:rPr lang="en-US" sz="2400" b="1" dirty="0" smtClean="0">
                <a:solidFill>
                  <a:srgbClr val="002060"/>
                </a:solidFill>
                <a:latin typeface="Traditional Arabic" panose="02020603050405020304" pitchFamily="18" charset="-78"/>
                <a:cs typeface="Traditional Arabic" panose="02020603050405020304" pitchFamily="18" charset="-78"/>
              </a:rPr>
              <a:t>xamples</a:t>
            </a:r>
            <a:r>
              <a:rPr lang="en-US" sz="2400" dirty="0" smtClean="0">
                <a:solidFill>
                  <a:srgbClr val="002060"/>
                </a:solidFill>
                <a:latin typeface="Traditional Arabic" panose="02020603050405020304" pitchFamily="18" charset="-78"/>
                <a:cs typeface="Traditional Arabic" panose="02020603050405020304" pitchFamily="18" charset="-78"/>
              </a:rPr>
              <a:t> of how </a:t>
            </a:r>
            <a:r>
              <a:rPr lang="en-US" sz="2400" dirty="0">
                <a:solidFill>
                  <a:srgbClr val="002060"/>
                </a:solidFill>
                <a:latin typeface="Traditional Arabic" panose="02020603050405020304" pitchFamily="18" charset="-78"/>
                <a:cs typeface="Traditional Arabic" panose="02020603050405020304" pitchFamily="18" charset="-78"/>
              </a:rPr>
              <a:t>different </a:t>
            </a:r>
            <a:r>
              <a:rPr lang="en-US" sz="2400" dirty="0" smtClean="0">
                <a:solidFill>
                  <a:srgbClr val="002060"/>
                </a:solidFill>
                <a:latin typeface="Traditional Arabic" panose="02020603050405020304" pitchFamily="18" charset="-78"/>
                <a:cs typeface="Traditional Arabic" panose="02020603050405020304" pitchFamily="18" charset="-78"/>
              </a:rPr>
              <a:t>languages express the </a:t>
            </a:r>
            <a:r>
              <a:rPr lang="en-US" sz="2400" dirty="0">
                <a:solidFill>
                  <a:srgbClr val="002060"/>
                </a:solidFill>
                <a:latin typeface="Traditional Arabic" panose="02020603050405020304" pitchFamily="18" charset="-78"/>
                <a:cs typeface="Traditional Arabic" panose="02020603050405020304" pitchFamily="18" charset="-78"/>
              </a:rPr>
              <a:t>cause/effect relationship between two </a:t>
            </a:r>
            <a:r>
              <a:rPr lang="en-US" sz="2400" dirty="0" smtClean="0">
                <a:solidFill>
                  <a:srgbClr val="002060"/>
                </a:solidFill>
                <a:latin typeface="Traditional Arabic" panose="02020603050405020304" pitchFamily="18" charset="-78"/>
                <a:cs typeface="Traditional Arabic" panose="02020603050405020304" pitchFamily="18" charset="-78"/>
              </a:rPr>
              <a:t>clauses:</a:t>
            </a:r>
            <a:endParaRPr lang="en-US" sz="2400" dirty="0">
              <a:solidFill>
                <a:srgbClr val="002060"/>
              </a:solidFill>
              <a:latin typeface="Traditional Arabic" panose="02020603050405020304" pitchFamily="18" charset="-78"/>
              <a:cs typeface="Traditional Arabic" panose="02020603050405020304" pitchFamily="18" charset="-78"/>
            </a:endParaRPr>
          </a:p>
          <a:p>
            <a:pPr marL="2628900" lvl="6" indent="0">
              <a:buNone/>
            </a:pPr>
            <a:r>
              <a:rPr lang="en-US" sz="2400" dirty="0" smtClean="0">
                <a:solidFill>
                  <a:srgbClr val="002060"/>
                </a:solidFill>
                <a:latin typeface="Traditional Arabic" panose="02020603050405020304" pitchFamily="18" charset="-78"/>
                <a:cs typeface="Traditional Arabic" panose="02020603050405020304" pitchFamily="18" charset="-78"/>
              </a:rPr>
              <a:t>I think, therefore </a:t>
            </a:r>
            <a:r>
              <a:rPr lang="en-US" sz="2400" dirty="0">
                <a:solidFill>
                  <a:srgbClr val="002060"/>
                </a:solidFill>
                <a:latin typeface="Traditional Arabic" panose="02020603050405020304" pitchFamily="18" charset="-78"/>
                <a:cs typeface="Traditional Arabic" panose="02020603050405020304" pitchFamily="18" charset="-78"/>
              </a:rPr>
              <a:t>I am.</a:t>
            </a:r>
          </a:p>
          <a:p>
            <a:pPr marL="2628900" lvl="6" indent="0">
              <a:buNone/>
            </a:pPr>
            <a:r>
              <a:rPr lang="en-US" sz="2400" dirty="0">
                <a:solidFill>
                  <a:srgbClr val="002060"/>
                </a:solidFill>
                <a:latin typeface="Traditional Arabic" panose="02020603050405020304" pitchFamily="18" charset="-78"/>
                <a:cs typeface="Traditional Arabic" panose="02020603050405020304" pitchFamily="18" charset="-78"/>
              </a:rPr>
              <a:t>Je </a:t>
            </a:r>
            <a:r>
              <a:rPr lang="en-US" sz="2400" dirty="0" err="1" smtClean="0">
                <a:solidFill>
                  <a:srgbClr val="002060"/>
                </a:solidFill>
                <a:latin typeface="Traditional Arabic" panose="02020603050405020304" pitchFamily="18" charset="-78"/>
                <a:cs typeface="Traditional Arabic" panose="02020603050405020304" pitchFamily="18" charset="-78"/>
              </a:rPr>
              <a:t>pense</a:t>
            </a:r>
            <a:r>
              <a:rPr lang="en-US" sz="2400" dirty="0" smtClean="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donc</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smtClean="0">
                <a:solidFill>
                  <a:srgbClr val="002060"/>
                </a:solidFill>
                <a:latin typeface="Traditional Arabic" panose="02020603050405020304" pitchFamily="18" charset="-78"/>
                <a:cs typeface="Traditional Arabic" panose="02020603050405020304" pitchFamily="18" charset="-78"/>
              </a:rPr>
              <a:t>je </a:t>
            </a:r>
            <a:r>
              <a:rPr lang="en-US" sz="2400" dirty="0" err="1">
                <a:solidFill>
                  <a:srgbClr val="002060"/>
                </a:solidFill>
                <a:latin typeface="Traditional Arabic" panose="02020603050405020304" pitchFamily="18" charset="-78"/>
                <a:cs typeface="Traditional Arabic" panose="02020603050405020304" pitchFamily="18" charset="-78"/>
              </a:rPr>
              <a:t>suis</a:t>
            </a:r>
            <a:r>
              <a:rPr lang="en-US" sz="2400" dirty="0">
                <a:solidFill>
                  <a:srgbClr val="002060"/>
                </a:solidFill>
                <a:latin typeface="Traditional Arabic" panose="02020603050405020304" pitchFamily="18" charset="-78"/>
                <a:cs typeface="Traditional Arabic" panose="02020603050405020304" pitchFamily="18" charset="-78"/>
              </a:rPr>
              <a:t>. [French</a:t>
            </a:r>
            <a:r>
              <a:rPr lang="en-US" sz="2400" dirty="0" smtClean="0">
                <a:solidFill>
                  <a:srgbClr val="002060"/>
                </a:solidFill>
                <a:latin typeface="Traditional Arabic" panose="02020603050405020304" pitchFamily="18" charset="-78"/>
                <a:cs typeface="Traditional Arabic" panose="02020603050405020304" pitchFamily="18" charset="-78"/>
              </a:rPr>
              <a:t>]</a:t>
            </a:r>
          </a:p>
          <a:p>
            <a:pPr marL="2628900" lvl="6" indent="0">
              <a:buNone/>
            </a:pPr>
            <a:r>
              <a:rPr lang="en-US" sz="2400" dirty="0" smtClean="0">
                <a:solidFill>
                  <a:srgbClr val="002060"/>
                </a:solidFill>
                <a:latin typeface="Traditional Arabic" panose="02020603050405020304" pitchFamily="18" charset="-78"/>
                <a:cs typeface="Traditional Arabic" panose="02020603050405020304" pitchFamily="18" charset="-78"/>
              </a:rPr>
              <a:t>Cogito</a:t>
            </a:r>
            <a:r>
              <a:rPr lang="en-US" sz="2400" dirty="0">
                <a:solidFill>
                  <a:srgbClr val="002060"/>
                </a:solidFill>
                <a:latin typeface="Traditional Arabic" panose="02020603050405020304" pitchFamily="18" charset="-78"/>
                <a:cs typeface="Traditional Arabic" panose="02020603050405020304" pitchFamily="18" charset="-78"/>
              </a:rPr>
              <a:t>, ergo sum. [Latin]</a:t>
            </a:r>
          </a:p>
          <a:p>
            <a:pPr marL="2628900" lvl="6" indent="0">
              <a:buNone/>
            </a:pPr>
            <a:r>
              <a:rPr lang="en-US" sz="2400" dirty="0" err="1">
                <a:solidFill>
                  <a:srgbClr val="002060"/>
                </a:solidFill>
                <a:latin typeface="Traditional Arabic" panose="02020603050405020304" pitchFamily="18" charset="-78"/>
                <a:cs typeface="Traditional Arabic" panose="02020603050405020304" pitchFamily="18" charset="-78"/>
              </a:rPr>
              <a:t>Nne</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aposi</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eguko</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nne</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Telei</a:t>
            </a:r>
            <a:r>
              <a:rPr lang="en-US" sz="2400" dirty="0">
                <a:solidFill>
                  <a:srgbClr val="002060"/>
                </a:solidFill>
                <a:latin typeface="Traditional Arabic" panose="02020603050405020304" pitchFamily="18" charset="-78"/>
                <a:cs typeface="Traditional Arabic" panose="02020603050405020304" pitchFamily="18" charset="-78"/>
              </a:rPr>
              <a:t> of Southern Bougainville]</a:t>
            </a:r>
          </a:p>
          <a:p>
            <a:pPr marL="2628900" lvl="6" indent="0">
              <a:buNone/>
            </a:pPr>
            <a:r>
              <a:rPr lang="en-US" sz="2400" dirty="0" err="1" smtClean="0">
                <a:solidFill>
                  <a:srgbClr val="002060"/>
                </a:solidFill>
                <a:latin typeface="Traditional Arabic" panose="02020603050405020304" pitchFamily="18" charset="-78"/>
                <a:cs typeface="Traditional Arabic" panose="02020603050405020304" pitchFamily="18" charset="-78"/>
              </a:rPr>
              <a:t>Saya</a:t>
            </a:r>
            <a:r>
              <a:rPr lang="en-US" sz="2400" dirty="0" smtClean="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pikir</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mahanya</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Saya</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ada</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err="1">
                <a:solidFill>
                  <a:srgbClr val="002060"/>
                </a:solidFill>
                <a:latin typeface="Traditional Arabic" panose="02020603050405020304" pitchFamily="18" charset="-78"/>
                <a:cs typeface="Traditional Arabic" panose="02020603050405020304" pitchFamily="18" charset="-78"/>
              </a:rPr>
              <a:t>Bahasa</a:t>
            </a:r>
            <a:r>
              <a:rPr lang="en-US" sz="2400" dirty="0">
                <a:solidFill>
                  <a:srgbClr val="002060"/>
                </a:solidFill>
                <a:latin typeface="Traditional Arabic" panose="02020603050405020304" pitchFamily="18" charset="-78"/>
                <a:cs typeface="Traditional Arabic" panose="02020603050405020304" pitchFamily="18" charset="-78"/>
              </a:rPr>
              <a:t> Indonesia]</a:t>
            </a:r>
          </a:p>
          <a:p>
            <a:pPr marL="2628900" lvl="6" indent="0">
              <a:buNone/>
            </a:pPr>
            <a:r>
              <a:rPr lang="en-US" sz="2400" dirty="0">
                <a:solidFill>
                  <a:srgbClr val="002060"/>
                </a:solidFill>
                <a:latin typeface="Traditional Arabic" panose="02020603050405020304" pitchFamily="18" charset="-78"/>
                <a:cs typeface="Traditional Arabic" panose="02020603050405020304" pitchFamily="18" charset="-78"/>
              </a:rPr>
              <a:t>Ah de </a:t>
            </a:r>
            <a:r>
              <a:rPr lang="en-US" sz="2400" dirty="0" err="1">
                <a:solidFill>
                  <a:srgbClr val="002060"/>
                </a:solidFill>
                <a:latin typeface="Traditional Arabic" panose="02020603050405020304" pitchFamily="18" charset="-78"/>
                <a:cs typeface="Traditional Arabic" panose="02020603050405020304" pitchFamily="18" charset="-78"/>
              </a:rPr>
              <a:t>tink</a:t>
            </a:r>
            <a:r>
              <a:rPr lang="en-US" sz="2400" dirty="0">
                <a:solidFill>
                  <a:srgbClr val="002060"/>
                </a:solidFill>
                <a:latin typeface="Traditional Arabic" panose="02020603050405020304" pitchFamily="18" charset="-78"/>
                <a:cs typeface="Traditional Arabic" panose="02020603050405020304" pitchFamily="18" charset="-78"/>
              </a:rPr>
              <a:t>, so </a:t>
            </a:r>
            <a:r>
              <a:rPr lang="en-US" sz="2400" dirty="0" err="1">
                <a:solidFill>
                  <a:srgbClr val="002060"/>
                </a:solidFill>
                <a:latin typeface="Traditional Arabic" panose="02020603050405020304" pitchFamily="18" charset="-78"/>
                <a:cs typeface="Traditional Arabic" panose="02020603050405020304" pitchFamily="18" charset="-78"/>
              </a:rPr>
              <a:t>na</a:t>
            </a:r>
            <a:r>
              <a:rPr lang="en-US" sz="2400" dirty="0">
                <a:solidFill>
                  <a:srgbClr val="002060"/>
                </a:solidFill>
                <a:latin typeface="Traditional Arabic" panose="02020603050405020304" pitchFamily="18" charset="-78"/>
                <a:cs typeface="Traditional Arabic" panose="02020603050405020304" pitchFamily="18" charset="-78"/>
              </a:rPr>
              <a:t> mi. [</a:t>
            </a:r>
            <a:r>
              <a:rPr lang="en-US" sz="2400" dirty="0" err="1">
                <a:solidFill>
                  <a:srgbClr val="002060"/>
                </a:solidFill>
                <a:latin typeface="Traditional Arabic" panose="02020603050405020304" pitchFamily="18" charset="-78"/>
                <a:cs typeface="Traditional Arabic" panose="02020603050405020304" pitchFamily="18" charset="-78"/>
              </a:rPr>
              <a:t>Krio</a:t>
            </a:r>
            <a:r>
              <a:rPr lang="en-US" sz="2400" dirty="0">
                <a:solidFill>
                  <a:srgbClr val="002060"/>
                </a:solidFill>
                <a:latin typeface="Traditional Arabic" panose="02020603050405020304" pitchFamily="18" charset="-78"/>
                <a:cs typeface="Traditional Arabic" panose="02020603050405020304" pitchFamily="18" charset="-78"/>
              </a:rPr>
              <a:t> of Sierra Leone</a:t>
            </a:r>
            <a:r>
              <a:rPr lang="en-US" sz="2400" dirty="0" smtClean="0">
                <a:solidFill>
                  <a:srgbClr val="002060"/>
                </a:solidFill>
                <a:latin typeface="Traditional Arabic" panose="02020603050405020304" pitchFamily="18" charset="-78"/>
                <a:cs typeface="Traditional Arabic" panose="02020603050405020304" pitchFamily="18" charset="-78"/>
              </a:rPr>
              <a:t>]</a:t>
            </a:r>
            <a:endParaRPr lang="en-US" sz="2400" dirty="0">
              <a:solidFill>
                <a:srgbClr val="00206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263375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800" b="1" dirty="0">
                <a:solidFill>
                  <a:srgbClr val="C00000"/>
                </a:solidFill>
                <a:latin typeface="Traditional Arabic" pitchFamily="18" charset="-78"/>
                <a:cs typeface="Traditional Arabic" pitchFamily="18" charset="-78"/>
              </a:rPr>
              <a:t>The </a:t>
            </a:r>
            <a:r>
              <a:rPr lang="en-US" sz="2800" b="1" dirty="0" smtClean="0">
                <a:solidFill>
                  <a:srgbClr val="C00000"/>
                </a:solidFill>
                <a:latin typeface="Traditional Arabic" pitchFamily="18" charset="-78"/>
                <a:cs typeface="Traditional Arabic" pitchFamily="18" charset="-78"/>
              </a:rPr>
              <a:t>universal </a:t>
            </a:r>
            <a:r>
              <a:rPr lang="en-US" sz="2800" b="1" dirty="0">
                <a:solidFill>
                  <a:srgbClr val="C00000"/>
                </a:solidFill>
                <a:latin typeface="Traditional Arabic" pitchFamily="18" charset="-78"/>
                <a:cs typeface="Traditional Arabic" pitchFamily="18" charset="-78"/>
              </a:rPr>
              <a:t>principles of human understanding operate in all </a:t>
            </a:r>
            <a:r>
              <a:rPr lang="en-US" sz="2800" b="1" dirty="0" smtClean="0">
                <a:solidFill>
                  <a:srgbClr val="C00000"/>
                </a:solidFill>
                <a:latin typeface="Traditional Arabic" pitchFamily="18" charset="-78"/>
                <a:cs typeface="Traditional Arabic" pitchFamily="18" charset="-78"/>
              </a:rPr>
              <a:t>languages: different tactics, same strategy!</a:t>
            </a:r>
            <a:endParaRPr lang="en-US" sz="2800" b="1" dirty="0">
              <a:solidFill>
                <a:srgbClr val="C0000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600200"/>
            <a:ext cx="8229600" cy="4997152"/>
          </a:xfrm>
        </p:spPr>
        <p:txBody>
          <a:bodyPr>
            <a:normAutofit fontScale="85000" lnSpcReduction="10000"/>
          </a:bodyPr>
          <a:lstStyle/>
          <a:p>
            <a:pPr>
              <a:lnSpc>
                <a:spcPct val="115000"/>
              </a:lnSpc>
              <a:spcAft>
                <a:spcPts val="1000"/>
              </a:spcAft>
            </a:pPr>
            <a:r>
              <a:rPr lang="en-US" b="1" dirty="0" smtClean="0">
                <a:solidFill>
                  <a:srgbClr val="002060"/>
                </a:solidFill>
                <a:latin typeface="Traditional Arabic" pitchFamily="18" charset="-78"/>
                <a:ea typeface="Calibri"/>
                <a:cs typeface="Traditional Arabic" pitchFamily="18" charset="-78"/>
              </a:rPr>
              <a:t>Japanese</a:t>
            </a:r>
            <a:r>
              <a:rPr lang="en-US" b="1" dirty="0">
                <a:solidFill>
                  <a:srgbClr val="002060"/>
                </a:solidFill>
                <a:latin typeface="Traditional Arabic" pitchFamily="18" charset="-78"/>
                <a:ea typeface="Calibri"/>
                <a:cs typeface="Traditional Arabic" pitchFamily="18" charset="-78"/>
              </a:rPr>
              <a:t>: 	</a:t>
            </a:r>
            <a:r>
              <a:rPr lang="en-US" dirty="0">
                <a:solidFill>
                  <a:srgbClr val="002060"/>
                </a:solidFill>
                <a:latin typeface="Traditional Arabic" pitchFamily="18" charset="-78"/>
                <a:ea typeface="Calibri"/>
                <a:cs typeface="Traditional Arabic" pitchFamily="18" charset="-78"/>
              </a:rPr>
              <a:t>Ware </a:t>
            </a:r>
            <a:r>
              <a:rPr lang="en-US" dirty="0" err="1">
                <a:solidFill>
                  <a:srgbClr val="002060"/>
                </a:solidFill>
                <a:latin typeface="Traditional Arabic" pitchFamily="18" charset="-78"/>
                <a:ea typeface="Calibri"/>
                <a:cs typeface="Traditional Arabic" pitchFamily="18" charset="-78"/>
              </a:rPr>
              <a:t>omou</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yueni</a:t>
            </a:r>
            <a:r>
              <a:rPr lang="en-US" dirty="0">
                <a:solidFill>
                  <a:srgbClr val="002060"/>
                </a:solidFill>
                <a:latin typeface="Traditional Arabic" pitchFamily="18" charset="-78"/>
                <a:ea typeface="Calibri"/>
                <a:cs typeface="Traditional Arabic" pitchFamily="18" charset="-78"/>
              </a:rPr>
              <a:t> ware </a:t>
            </a:r>
            <a:r>
              <a:rPr lang="en-US" dirty="0" err="1">
                <a:solidFill>
                  <a:srgbClr val="002060"/>
                </a:solidFill>
                <a:latin typeface="Traditional Arabic" pitchFamily="18" charset="-78"/>
                <a:ea typeface="Calibri"/>
                <a:cs typeface="Traditional Arabic" pitchFamily="18" charset="-78"/>
              </a:rPr>
              <a:t>ari</a:t>
            </a:r>
            <a:r>
              <a:rPr lang="en-US" dirty="0" smtClean="0">
                <a:solidFill>
                  <a:srgbClr val="002060"/>
                </a:solidFill>
                <a:latin typeface="Traditional Arabic" pitchFamily="18" charset="-78"/>
                <a:ea typeface="Calibri"/>
                <a:cs typeface="Traditional Arabic" pitchFamily="18" charset="-78"/>
              </a:rPr>
              <a:t>.</a:t>
            </a:r>
            <a:endParaRPr lang="en-US" dirty="0">
              <a:solidFill>
                <a:srgbClr val="002060"/>
              </a:solidFill>
              <a:latin typeface="Traditional Arabic" pitchFamily="18" charset="-78"/>
              <a:ea typeface="Calibri"/>
              <a:cs typeface="Traditional Arabic" pitchFamily="18" charset="-78"/>
            </a:endParaRPr>
          </a:p>
          <a:p>
            <a:pPr>
              <a:lnSpc>
                <a:spcPct val="115000"/>
              </a:lnSpc>
              <a:spcAft>
                <a:spcPts val="1000"/>
              </a:spcAft>
            </a:pPr>
            <a:r>
              <a:rPr lang="en-US" b="1" dirty="0">
                <a:solidFill>
                  <a:srgbClr val="002060"/>
                </a:solidFill>
                <a:latin typeface="Traditional Arabic" pitchFamily="18" charset="-78"/>
                <a:ea typeface="Calibri"/>
                <a:cs typeface="Traditional Arabic" pitchFamily="18" charset="-78"/>
              </a:rPr>
              <a:t>Latvian</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Es</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domāju</a:t>
            </a:r>
            <a:r>
              <a:rPr lang="en-US" dirty="0">
                <a:solidFill>
                  <a:srgbClr val="002060"/>
                </a:solidFill>
                <a:latin typeface="Traditional Arabic" pitchFamily="18" charset="-78"/>
                <a:ea typeface="Calibri"/>
                <a:cs typeface="Traditional Arabic" pitchFamily="18" charset="-78"/>
              </a:rPr>
              <a:t> – </a:t>
            </a:r>
            <a:r>
              <a:rPr lang="en-US" dirty="0" err="1">
                <a:solidFill>
                  <a:srgbClr val="002060"/>
                </a:solidFill>
                <a:latin typeface="Traditional Arabic" pitchFamily="18" charset="-78"/>
                <a:ea typeface="Calibri"/>
                <a:cs typeface="Traditional Arabic" pitchFamily="18" charset="-78"/>
              </a:rPr>
              <a:t>tādēļ</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es</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esmu</a:t>
            </a:r>
            <a:r>
              <a:rPr lang="en-US" dirty="0">
                <a:solidFill>
                  <a:srgbClr val="002060"/>
                </a:solidFill>
                <a:latin typeface="Traditional Arabic" pitchFamily="18" charset="-78"/>
                <a:ea typeface="Calibri"/>
                <a:cs typeface="Traditional Arabic" pitchFamily="18" charset="-78"/>
              </a:rPr>
              <a:t>.</a:t>
            </a:r>
          </a:p>
          <a:p>
            <a:pPr>
              <a:lnSpc>
                <a:spcPct val="115000"/>
              </a:lnSpc>
              <a:spcAft>
                <a:spcPts val="1000"/>
              </a:spcAft>
            </a:pPr>
            <a:r>
              <a:rPr lang="en-US" b="1" dirty="0">
                <a:solidFill>
                  <a:srgbClr val="002060"/>
                </a:solidFill>
                <a:latin typeface="Traditional Arabic" pitchFamily="18" charset="-78"/>
                <a:ea typeface="Calibri"/>
                <a:cs typeface="Traditional Arabic" pitchFamily="18" charset="-78"/>
              </a:rPr>
              <a:t>German</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Ich</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denke</a:t>
            </a:r>
            <a:r>
              <a:rPr lang="en-US" dirty="0">
                <a:solidFill>
                  <a:srgbClr val="002060"/>
                </a:solidFill>
                <a:latin typeface="Traditional Arabic" pitchFamily="18" charset="-78"/>
                <a:ea typeface="Calibri"/>
                <a:cs typeface="Traditional Arabic" pitchFamily="18" charset="-78"/>
              </a:rPr>
              <a:t>, also bin </a:t>
            </a:r>
            <a:r>
              <a:rPr lang="en-US" dirty="0" err="1">
                <a:solidFill>
                  <a:srgbClr val="002060"/>
                </a:solidFill>
                <a:latin typeface="Traditional Arabic" pitchFamily="18" charset="-78"/>
                <a:ea typeface="Calibri"/>
                <a:cs typeface="Traditional Arabic" pitchFamily="18" charset="-78"/>
              </a:rPr>
              <a:t>ich</a:t>
            </a:r>
            <a:r>
              <a:rPr lang="en-US" dirty="0" smtClean="0">
                <a:solidFill>
                  <a:srgbClr val="002060"/>
                </a:solidFill>
                <a:latin typeface="Traditional Arabic" pitchFamily="18" charset="-78"/>
                <a:ea typeface="Calibri"/>
                <a:cs typeface="Traditional Arabic" pitchFamily="18" charset="-78"/>
              </a:rPr>
              <a:t>.</a:t>
            </a:r>
          </a:p>
          <a:p>
            <a:pPr>
              <a:lnSpc>
                <a:spcPct val="115000"/>
              </a:lnSpc>
              <a:spcAft>
                <a:spcPts val="1000"/>
              </a:spcAft>
            </a:pPr>
            <a:r>
              <a:rPr lang="en-US" b="1" dirty="0" smtClean="0">
                <a:solidFill>
                  <a:srgbClr val="002060"/>
                </a:solidFill>
                <a:latin typeface="Traditional Arabic" pitchFamily="18" charset="-78"/>
                <a:ea typeface="Calibri"/>
                <a:cs typeface="Traditional Arabic" pitchFamily="18" charset="-78"/>
              </a:rPr>
              <a:t>Spanish</a:t>
            </a:r>
            <a:r>
              <a:rPr lang="en-US" dirty="0" smtClean="0">
                <a:solidFill>
                  <a:srgbClr val="002060"/>
                </a:solidFill>
                <a:latin typeface="Traditional Arabic" pitchFamily="18" charset="-78"/>
                <a:ea typeface="Calibri"/>
                <a:cs typeface="Traditional Arabic" pitchFamily="18" charset="-78"/>
              </a:rPr>
              <a:t>:	</a:t>
            </a:r>
            <a:r>
              <a:rPr lang="en-US" dirty="0" err="1" smtClean="0">
                <a:solidFill>
                  <a:srgbClr val="002060"/>
                </a:solidFill>
                <a:latin typeface="Traditional Arabic" pitchFamily="18" charset="-78"/>
                <a:ea typeface="Calibri"/>
                <a:cs typeface="Traditional Arabic" pitchFamily="18" charset="-78"/>
              </a:rPr>
              <a:t>Yo</a:t>
            </a:r>
            <a:r>
              <a:rPr lang="en-US" dirty="0" smtClean="0">
                <a:solidFill>
                  <a:srgbClr val="002060"/>
                </a:solidFill>
                <a:latin typeface="Traditional Arabic" pitchFamily="18" charset="-78"/>
                <a:ea typeface="Calibri"/>
                <a:cs typeface="Traditional Arabic" pitchFamily="18" charset="-78"/>
              </a:rPr>
              <a:t> </a:t>
            </a:r>
            <a:r>
              <a:rPr lang="en-US" dirty="0" err="1" smtClean="0">
                <a:solidFill>
                  <a:srgbClr val="002060"/>
                </a:solidFill>
                <a:latin typeface="Traditional Arabic" pitchFamily="18" charset="-78"/>
                <a:ea typeface="Calibri"/>
                <a:cs typeface="Traditional Arabic" pitchFamily="18" charset="-78"/>
              </a:rPr>
              <a:t>pienso</a:t>
            </a:r>
            <a:r>
              <a:rPr lang="en-US" dirty="0" smtClean="0">
                <a:solidFill>
                  <a:srgbClr val="002060"/>
                </a:solidFill>
                <a:latin typeface="Traditional Arabic" pitchFamily="18" charset="-78"/>
                <a:ea typeface="Calibri"/>
                <a:cs typeface="Traditional Arabic" pitchFamily="18" charset="-78"/>
              </a:rPr>
              <a:t>, </a:t>
            </a:r>
            <a:r>
              <a:rPr lang="en-US" dirty="0" err="1" smtClean="0">
                <a:solidFill>
                  <a:srgbClr val="002060"/>
                </a:solidFill>
                <a:latin typeface="Traditional Arabic" pitchFamily="18" charset="-78"/>
                <a:ea typeface="Calibri"/>
                <a:cs typeface="Traditional Arabic" pitchFamily="18" charset="-78"/>
              </a:rPr>
              <a:t>entonces</a:t>
            </a:r>
            <a:r>
              <a:rPr lang="en-US" dirty="0" smtClean="0">
                <a:solidFill>
                  <a:srgbClr val="002060"/>
                </a:solidFill>
                <a:latin typeface="Traditional Arabic" pitchFamily="18" charset="-78"/>
                <a:ea typeface="Calibri"/>
                <a:cs typeface="Traditional Arabic" pitchFamily="18" charset="-78"/>
              </a:rPr>
              <a:t> </a:t>
            </a:r>
            <a:r>
              <a:rPr lang="en-US" dirty="0" err="1" smtClean="0">
                <a:solidFill>
                  <a:srgbClr val="002060"/>
                </a:solidFill>
                <a:latin typeface="Traditional Arabic" pitchFamily="18" charset="-78"/>
                <a:ea typeface="Calibri"/>
                <a:cs typeface="Traditional Arabic" pitchFamily="18" charset="-78"/>
              </a:rPr>
              <a:t>yo</a:t>
            </a:r>
            <a:r>
              <a:rPr lang="en-US" dirty="0" smtClean="0">
                <a:solidFill>
                  <a:srgbClr val="002060"/>
                </a:solidFill>
                <a:latin typeface="Traditional Arabic" pitchFamily="18" charset="-78"/>
                <a:ea typeface="Calibri"/>
                <a:cs typeface="Traditional Arabic" pitchFamily="18" charset="-78"/>
              </a:rPr>
              <a:t> soy.</a:t>
            </a:r>
            <a:endParaRPr lang="en-US" dirty="0">
              <a:solidFill>
                <a:srgbClr val="002060"/>
              </a:solidFill>
              <a:latin typeface="Traditional Arabic" pitchFamily="18" charset="-78"/>
              <a:ea typeface="Calibri"/>
              <a:cs typeface="Traditional Arabic" pitchFamily="18" charset="-78"/>
            </a:endParaRPr>
          </a:p>
          <a:p>
            <a:pPr>
              <a:lnSpc>
                <a:spcPct val="115000"/>
              </a:lnSpc>
              <a:spcAft>
                <a:spcPts val="1000"/>
              </a:spcAft>
            </a:pPr>
            <a:r>
              <a:rPr lang="en-US" b="1" dirty="0">
                <a:solidFill>
                  <a:srgbClr val="002060"/>
                </a:solidFill>
                <a:latin typeface="Traditional Arabic" pitchFamily="18" charset="-78"/>
                <a:ea typeface="Calibri"/>
                <a:cs typeface="Traditional Arabic" pitchFamily="18" charset="-78"/>
              </a:rPr>
              <a:t>Dutch</a:t>
            </a:r>
            <a:r>
              <a:rPr lang="en-US" dirty="0">
                <a:solidFill>
                  <a:srgbClr val="002060"/>
                </a:solidFill>
                <a:latin typeface="Traditional Arabic" pitchFamily="18" charset="-78"/>
                <a:ea typeface="Calibri"/>
                <a:cs typeface="Traditional Arabic" pitchFamily="18" charset="-78"/>
              </a:rPr>
              <a:t>:	</a:t>
            </a:r>
            <a:r>
              <a:rPr lang="en-US" dirty="0" err="1" smtClean="0">
                <a:solidFill>
                  <a:srgbClr val="002060"/>
                </a:solidFill>
                <a:latin typeface="Traditional Arabic" pitchFamily="18" charset="-78"/>
                <a:ea typeface="Calibri"/>
                <a:cs typeface="Traditional Arabic" pitchFamily="18" charset="-78"/>
              </a:rPr>
              <a:t>Ik</a:t>
            </a:r>
            <a:r>
              <a:rPr lang="en-US" dirty="0" smtClean="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denk</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daarom</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ik</a:t>
            </a:r>
            <a:r>
              <a:rPr lang="en-US" dirty="0">
                <a:solidFill>
                  <a:srgbClr val="002060"/>
                </a:solidFill>
                <a:latin typeface="Traditional Arabic" pitchFamily="18" charset="-78"/>
                <a:ea typeface="Calibri"/>
                <a:cs typeface="Traditional Arabic" pitchFamily="18" charset="-78"/>
              </a:rPr>
              <a:t> </a:t>
            </a:r>
            <a:r>
              <a:rPr lang="en-US" dirty="0" err="1">
                <a:solidFill>
                  <a:srgbClr val="002060"/>
                </a:solidFill>
                <a:latin typeface="Traditional Arabic" pitchFamily="18" charset="-78"/>
                <a:ea typeface="Calibri"/>
                <a:cs typeface="Traditional Arabic" pitchFamily="18" charset="-78"/>
              </a:rPr>
              <a:t>besta</a:t>
            </a:r>
            <a:r>
              <a:rPr lang="en-US" dirty="0">
                <a:solidFill>
                  <a:srgbClr val="002060"/>
                </a:solidFill>
                <a:latin typeface="Traditional Arabic" pitchFamily="18" charset="-78"/>
                <a:ea typeface="Calibri"/>
                <a:cs typeface="Traditional Arabic" pitchFamily="18" charset="-78"/>
              </a:rPr>
              <a:t>.</a:t>
            </a:r>
          </a:p>
          <a:p>
            <a:pPr>
              <a:lnSpc>
                <a:spcPct val="115000"/>
              </a:lnSpc>
              <a:spcAft>
                <a:spcPts val="1000"/>
              </a:spcAft>
            </a:pPr>
            <a:r>
              <a:rPr lang="en-US" b="1" dirty="0">
                <a:solidFill>
                  <a:srgbClr val="002060"/>
                </a:solidFill>
                <a:latin typeface="Traditional Arabic" pitchFamily="18" charset="-78"/>
                <a:ea typeface="Calibri"/>
                <a:cs typeface="Traditional Arabic" pitchFamily="18" charset="-78"/>
              </a:rPr>
              <a:t>Russian</a:t>
            </a:r>
            <a:r>
              <a:rPr lang="ru-RU" b="1" dirty="0">
                <a:solidFill>
                  <a:srgbClr val="002060"/>
                </a:solidFill>
                <a:ea typeface="Calibri"/>
                <a:cs typeface="Traditional Arabic" pitchFamily="18" charset="-78"/>
              </a:rPr>
              <a:t>: 	</a:t>
            </a:r>
            <a:r>
              <a:rPr lang="ru-RU" dirty="0">
                <a:solidFill>
                  <a:srgbClr val="002060"/>
                </a:solidFill>
                <a:ea typeface="Calibri"/>
                <a:cs typeface="Traditional Arabic" pitchFamily="18" charset="-78"/>
              </a:rPr>
              <a:t>Я мыслю, следовательно, я существую.</a:t>
            </a:r>
            <a:endParaRPr lang="en-US" dirty="0">
              <a:solidFill>
                <a:srgbClr val="002060"/>
              </a:solidFill>
              <a:latin typeface="Traditional Arabic" pitchFamily="18" charset="-78"/>
              <a:ea typeface="Calibri"/>
              <a:cs typeface="Traditional Arabic" pitchFamily="18" charset="-78"/>
            </a:endParaRPr>
          </a:p>
          <a:p>
            <a:pPr>
              <a:lnSpc>
                <a:spcPct val="115000"/>
              </a:lnSpc>
              <a:spcAft>
                <a:spcPts val="1000"/>
              </a:spcAft>
            </a:pPr>
            <a:r>
              <a:rPr lang="en-US" b="1" dirty="0">
                <a:solidFill>
                  <a:srgbClr val="002060"/>
                </a:solidFill>
                <a:latin typeface="Traditional Arabic" pitchFamily="18" charset="-78"/>
                <a:ea typeface="Calibri"/>
                <a:cs typeface="Traditional Arabic" pitchFamily="18" charset="-78"/>
              </a:rPr>
              <a:t>Greek</a:t>
            </a:r>
            <a:r>
              <a:rPr lang="ru-RU" dirty="0">
                <a:solidFill>
                  <a:srgbClr val="002060"/>
                </a:solidFill>
                <a:ea typeface="Calibri"/>
                <a:cs typeface="Traditional Arabic" pitchFamily="18" charset="-78"/>
              </a:rPr>
              <a:t>: 	</a:t>
            </a:r>
            <a:r>
              <a:rPr lang="en-US" dirty="0" err="1" smtClean="0">
                <a:solidFill>
                  <a:srgbClr val="002060"/>
                </a:solidFill>
                <a:latin typeface="Traditional Arabic" pitchFamily="18" charset="-78"/>
                <a:ea typeface="Calibri"/>
                <a:cs typeface="Traditional Arabic" pitchFamily="18" charset="-78"/>
              </a:rPr>
              <a:t>Σκέφτομ</a:t>
            </a:r>
            <a:r>
              <a:rPr lang="en-US" dirty="0" smtClean="0">
                <a:solidFill>
                  <a:srgbClr val="002060"/>
                </a:solidFill>
                <a:latin typeface="Traditional Arabic" pitchFamily="18" charset="-78"/>
                <a:ea typeface="Calibri"/>
                <a:cs typeface="Traditional Arabic" pitchFamily="18" charset="-78"/>
              </a:rPr>
              <a:t>αι </a:t>
            </a:r>
            <a:r>
              <a:rPr lang="en-US" dirty="0">
                <a:solidFill>
                  <a:srgbClr val="002060"/>
                </a:solidFill>
                <a:latin typeface="Traditional Arabic" pitchFamily="18" charset="-78"/>
                <a:ea typeface="Calibri"/>
                <a:cs typeface="Traditional Arabic" pitchFamily="18" charset="-78"/>
              </a:rPr>
              <a:t>άρα υπάρχω</a:t>
            </a:r>
            <a:r>
              <a:rPr lang="ru-RU" dirty="0">
                <a:solidFill>
                  <a:srgbClr val="002060"/>
                </a:solidFill>
                <a:ea typeface="Calibri"/>
                <a:cs typeface="Traditional Arabic" pitchFamily="18" charset="-78"/>
              </a:rPr>
              <a:t> .</a:t>
            </a:r>
            <a:endParaRPr lang="en-US" dirty="0">
              <a:solidFill>
                <a:srgbClr val="002060"/>
              </a:solidFill>
              <a:latin typeface="Traditional Arabic" pitchFamily="18" charset="-78"/>
              <a:ea typeface="Calibri"/>
              <a:cs typeface="Traditional Arabic" pitchFamily="18" charset="-78"/>
            </a:endParaRPr>
          </a:p>
          <a:p>
            <a:pPr marL="0" indent="0">
              <a:buNone/>
            </a:pPr>
            <a:endParaRPr lang="en-US" dirty="0"/>
          </a:p>
        </p:txBody>
      </p:sp>
    </p:spTree>
    <p:extLst>
      <p:ext uri="{BB962C8B-B14F-4D97-AF65-F5344CB8AC3E}">
        <p14:creationId xmlns:p14="http://schemas.microsoft.com/office/powerpoint/2010/main" val="1070595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0">
              <a:srgbClr val="D4DEFF"/>
            </a:gs>
            <a:gs pos="83000">
              <a:srgbClr val="D4DEFF"/>
            </a:gs>
            <a:gs pos="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C00000"/>
                </a:solidFill>
                <a:latin typeface="Traditional Arabic" panose="02020603050405020304" pitchFamily="18" charset="-78"/>
                <a:cs typeface="Traditional Arabic" panose="02020603050405020304" pitchFamily="18" charset="-78"/>
              </a:rPr>
              <a:t>Generalization</a:t>
            </a:r>
            <a:r>
              <a:rPr lang="en-US" b="1" dirty="0" smtClean="0">
                <a:solidFill>
                  <a:srgbClr val="C00000"/>
                </a:solidFill>
                <a:latin typeface="Traditional Arabic" panose="02020603050405020304" pitchFamily="18" charset="-78"/>
                <a:cs typeface="Traditional Arabic" panose="02020603050405020304" pitchFamily="18" charset="-78"/>
              </a:rPr>
              <a:t> </a:t>
            </a:r>
            <a:r>
              <a:rPr lang="en-US" b="1" u="sng" dirty="0" smtClean="0">
                <a:solidFill>
                  <a:srgbClr val="002060"/>
                </a:solidFill>
                <a:latin typeface="Traditional Arabic" panose="02020603050405020304" pitchFamily="18" charset="-78"/>
                <a:cs typeface="Traditional Arabic" panose="02020603050405020304" pitchFamily="18" charset="-78"/>
              </a:rPr>
              <a:t>shapes</a:t>
            </a:r>
            <a:r>
              <a:rPr lang="en-US" b="1" dirty="0" smtClean="0">
                <a:solidFill>
                  <a:srgbClr val="002060"/>
                </a:solidFill>
                <a:latin typeface="Traditional Arabic" panose="02020603050405020304" pitchFamily="18" charset="-78"/>
                <a:cs typeface="Traditional Arabic" panose="02020603050405020304" pitchFamily="18" charset="-78"/>
              </a:rPr>
              <a:t> </a:t>
            </a:r>
            <a:r>
              <a:rPr lang="en-US" b="1" i="1" dirty="0" smtClean="0">
                <a:solidFill>
                  <a:srgbClr val="002060"/>
                </a:solidFill>
                <a:latin typeface="Traditional Arabic" panose="02020603050405020304" pitchFamily="18" charset="-78"/>
                <a:cs typeface="Traditional Arabic" panose="02020603050405020304" pitchFamily="18" charset="-78"/>
              </a:rPr>
              <a:t>Syntax</a:t>
            </a:r>
            <a:endParaRPr lang="en-US" b="1" i="1"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323528" y="1600200"/>
            <a:ext cx="8640960" cy="4853136"/>
          </a:xfrm>
        </p:spPr>
        <p:txBody>
          <a:bodyPr>
            <a:normAutofit/>
          </a:bodyPr>
          <a:lstStyle/>
          <a:p>
            <a:pPr marL="0" indent="0" algn="ctr">
              <a:buNone/>
            </a:pPr>
            <a:r>
              <a:rPr lang="en-US" sz="3600" dirty="0">
                <a:solidFill>
                  <a:srgbClr val="002060"/>
                </a:solidFill>
                <a:latin typeface="Traditional Arabic" panose="02020603050405020304" pitchFamily="18" charset="-78"/>
                <a:cs typeface="Traditional Arabic" panose="02020603050405020304" pitchFamily="18" charset="-78"/>
              </a:rPr>
              <a:t>Language </a:t>
            </a:r>
            <a:r>
              <a:rPr lang="en-US" sz="3600" dirty="0" smtClean="0">
                <a:solidFill>
                  <a:srgbClr val="002060"/>
                </a:solidFill>
                <a:latin typeface="Traditional Arabic" panose="02020603050405020304" pitchFamily="18" charset="-78"/>
                <a:cs typeface="Traditional Arabic" panose="02020603050405020304" pitchFamily="18" charset="-78"/>
              </a:rPr>
              <a:t>embodies not only </a:t>
            </a:r>
            <a:r>
              <a:rPr lang="en-US" sz="3600" b="1" i="1" dirty="0" smtClean="0">
                <a:solidFill>
                  <a:srgbClr val="002060"/>
                </a:solidFill>
                <a:latin typeface="Traditional Arabic" panose="02020603050405020304" pitchFamily="18" charset="-78"/>
                <a:cs typeface="Traditional Arabic" panose="02020603050405020304" pitchFamily="18" charset="-78"/>
              </a:rPr>
              <a:t>what</a:t>
            </a:r>
            <a:r>
              <a:rPr lang="en-US" sz="3600" dirty="0" smtClean="0">
                <a:solidFill>
                  <a:srgbClr val="002060"/>
                </a:solidFill>
                <a:latin typeface="Traditional Arabic" panose="02020603050405020304" pitchFamily="18" charset="-78"/>
                <a:cs typeface="Traditional Arabic" panose="02020603050405020304" pitchFamily="18" charset="-78"/>
              </a:rPr>
              <a:t> we think, </a:t>
            </a:r>
          </a:p>
          <a:p>
            <a:pPr marL="0" indent="0" algn="ctr">
              <a:buNone/>
            </a:pPr>
            <a:r>
              <a:rPr lang="en-US" sz="3600" dirty="0" smtClean="0">
                <a:solidFill>
                  <a:srgbClr val="002060"/>
                </a:solidFill>
                <a:latin typeface="Traditional Arabic" panose="02020603050405020304" pitchFamily="18" charset="-78"/>
                <a:cs typeface="Traditional Arabic" panose="02020603050405020304" pitchFamily="18" charset="-78"/>
              </a:rPr>
              <a:t>but also </a:t>
            </a:r>
            <a:r>
              <a:rPr lang="en-US" sz="3600" b="1" i="1" dirty="0" smtClean="0">
                <a:solidFill>
                  <a:srgbClr val="002060"/>
                </a:solidFill>
                <a:latin typeface="Traditional Arabic" panose="02020603050405020304" pitchFamily="18" charset="-78"/>
                <a:cs typeface="Traditional Arabic" panose="02020603050405020304" pitchFamily="18" charset="-78"/>
              </a:rPr>
              <a:t>how</a:t>
            </a:r>
            <a:r>
              <a:rPr lang="en-US" sz="3600" dirty="0" smtClean="0">
                <a:solidFill>
                  <a:srgbClr val="002060"/>
                </a:solidFill>
                <a:latin typeface="Traditional Arabic" panose="02020603050405020304" pitchFamily="18" charset="-78"/>
                <a:cs typeface="Traditional Arabic" panose="02020603050405020304" pitchFamily="18" charset="-78"/>
              </a:rPr>
              <a:t> we do it - associating ideas by resemblance, contiguity &amp; cause/effect.</a:t>
            </a:r>
          </a:p>
          <a:p>
            <a:pPr marL="0" indent="0" algn="ctr">
              <a:buNone/>
            </a:pPr>
            <a:endParaRPr lang="en-US" sz="4000" dirty="0" smtClean="0">
              <a:solidFill>
                <a:srgbClr val="002060"/>
              </a:solidFill>
              <a:latin typeface="Traditional Arabic" panose="02020603050405020304" pitchFamily="18" charset="-78"/>
              <a:cs typeface="Traditional Arabic" panose="02020603050405020304" pitchFamily="18" charset="-78"/>
            </a:endParaRPr>
          </a:p>
          <a:p>
            <a:pPr marL="0" indent="0" algn="ctr">
              <a:buNone/>
            </a:pPr>
            <a:r>
              <a:rPr lang="en-US" sz="4000" b="1" dirty="0" smtClean="0">
                <a:solidFill>
                  <a:srgbClr val="002060"/>
                </a:solidFill>
                <a:latin typeface="Traditional Arabic" panose="02020603050405020304" pitchFamily="18" charset="-78"/>
                <a:cs typeface="Traditional Arabic" panose="02020603050405020304" pitchFamily="18" charset="-78"/>
              </a:rPr>
              <a:t>G-</a:t>
            </a:r>
            <a:r>
              <a:rPr lang="en-US" sz="4000" b="1" dirty="0" err="1" smtClean="0">
                <a:solidFill>
                  <a:srgbClr val="002060"/>
                </a:solidFill>
                <a:latin typeface="Traditional Arabic" panose="02020603050405020304" pitchFamily="18" charset="-78"/>
                <a:cs typeface="Traditional Arabic" panose="02020603050405020304" pitchFamily="18" charset="-78"/>
              </a:rPr>
              <a:t>nalysis</a:t>
            </a:r>
            <a:r>
              <a:rPr lang="en-US" sz="4000" b="1" dirty="0" smtClean="0">
                <a:solidFill>
                  <a:srgbClr val="002060"/>
                </a:solidFill>
                <a:latin typeface="Traditional Arabic" panose="02020603050405020304" pitchFamily="18" charset="-78"/>
                <a:cs typeface="Traditional Arabic" panose="02020603050405020304" pitchFamily="18" charset="-78"/>
              </a:rPr>
              <a:t> helps students see the </a:t>
            </a:r>
            <a:r>
              <a:rPr lang="en-US" sz="4000" b="1" dirty="0" smtClean="0">
                <a:solidFill>
                  <a:srgbClr val="C00000"/>
                </a:solidFill>
                <a:latin typeface="Traditional Arabic" panose="02020603050405020304" pitchFamily="18" charset="-78"/>
                <a:cs typeface="Traditional Arabic" panose="02020603050405020304" pitchFamily="18" charset="-78"/>
              </a:rPr>
              <a:t>logic</a:t>
            </a:r>
            <a:r>
              <a:rPr lang="en-US" sz="4000" b="1" dirty="0" smtClean="0">
                <a:solidFill>
                  <a:srgbClr val="002060"/>
                </a:solidFill>
                <a:latin typeface="Traditional Arabic" panose="02020603050405020304" pitchFamily="18" charset="-78"/>
                <a:cs typeface="Traditional Arabic" panose="02020603050405020304" pitchFamily="18" charset="-78"/>
              </a:rPr>
              <a:t> of language</a:t>
            </a:r>
            <a:r>
              <a:rPr lang="en-US" sz="4000" dirty="0" smtClean="0">
                <a:solidFill>
                  <a:srgbClr val="002060"/>
                </a:solidFill>
                <a:latin typeface="Traditional Arabic" panose="02020603050405020304" pitchFamily="18" charset="-78"/>
                <a:cs typeface="Traditional Arabic" panose="02020603050405020304" pitchFamily="18" charset="-78"/>
              </a:rPr>
              <a:t>.</a:t>
            </a:r>
          </a:p>
        </p:txBody>
      </p:sp>
    </p:spTree>
    <p:extLst>
      <p:ext uri="{BB962C8B-B14F-4D97-AF65-F5344CB8AC3E}">
        <p14:creationId xmlns:p14="http://schemas.microsoft.com/office/powerpoint/2010/main" val="4081157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988840"/>
          </a:xfrm>
        </p:spPr>
        <p:txBody>
          <a:bodyPr>
            <a:noAutofit/>
          </a:bodyPr>
          <a:lstStyle/>
          <a:p>
            <a:pPr algn="r"/>
            <a:r>
              <a:rPr lang="en-US" sz="2800" b="1" dirty="0" smtClean="0">
                <a:latin typeface="Traditional Arabic" pitchFamily="18" charset="-78"/>
                <a:cs typeface="Traditional Arabic" pitchFamily="18" charset="-78"/>
              </a:rPr>
              <a:t>The zoom lens of </a:t>
            </a:r>
            <a:r>
              <a:rPr lang="en-US" sz="2800" b="1" dirty="0" smtClean="0">
                <a:solidFill>
                  <a:srgbClr val="CC0000"/>
                </a:solidFill>
                <a:latin typeface="Traditional Arabic" pitchFamily="18" charset="-78"/>
                <a:cs typeface="Traditional Arabic" pitchFamily="18" charset="-78"/>
              </a:rPr>
              <a:t>analysis</a:t>
            </a:r>
            <a:r>
              <a:rPr lang="en-US" sz="2800" dirty="0" smtClean="0">
                <a:latin typeface="Traditional Arabic" pitchFamily="18" charset="-78"/>
                <a:cs typeface="Traditional Arabic" pitchFamily="18" charset="-78"/>
              </a:rPr>
              <a:t> </a:t>
            </a:r>
            <a:r>
              <a:rPr lang="en-US" sz="2800" b="1" dirty="0" smtClean="0">
                <a:latin typeface="Traditional Arabic" pitchFamily="18" charset="-78"/>
                <a:cs typeface="Traditional Arabic" pitchFamily="18" charset="-78"/>
              </a:rPr>
              <a:t>focuses on </a:t>
            </a:r>
            <a:r>
              <a:rPr lang="en-US" sz="2800" b="1" i="1" dirty="0" smtClean="0">
                <a:latin typeface="Traditional Arabic" pitchFamily="18" charset="-78"/>
                <a:cs typeface="Traditional Arabic" pitchFamily="18" charset="-78"/>
              </a:rPr>
              <a:t>parts</a:t>
            </a:r>
            <a:r>
              <a:rPr lang="en-US" sz="2800" b="1" dirty="0" smtClean="0">
                <a:latin typeface="Traditional Arabic" pitchFamily="18" charset="-78"/>
                <a:cs typeface="Traditional Arabic" pitchFamily="18" charset="-78"/>
              </a:rPr>
              <a:t> </a:t>
            </a:r>
            <a:r>
              <a:rPr lang="en-US" sz="2800" b="1" dirty="0">
                <a:latin typeface="Traditional Arabic" pitchFamily="18" charset="-78"/>
                <a:cs typeface="Traditional Arabic" pitchFamily="18" charset="-78"/>
              </a:rPr>
              <a:t>of the whole, </a:t>
            </a:r>
            <a:r>
              <a:rPr lang="en-US" sz="2800" b="1" dirty="0" smtClean="0">
                <a:latin typeface="Traditional Arabic" pitchFamily="18" charset="-78"/>
                <a:cs typeface="Traditional Arabic" pitchFamily="18" charset="-78"/>
              </a:rPr>
              <a:t/>
            </a:r>
            <a:br>
              <a:rPr lang="en-US" sz="2800" b="1" dirty="0" smtClean="0">
                <a:latin typeface="Traditional Arabic" pitchFamily="18" charset="-78"/>
                <a:cs typeface="Traditional Arabic" pitchFamily="18" charset="-78"/>
              </a:rPr>
            </a:br>
            <a:r>
              <a:rPr lang="en-US" sz="2800" b="1" dirty="0" smtClean="0">
                <a:latin typeface="Traditional Arabic" pitchFamily="18" charset="-78"/>
                <a:cs typeface="Traditional Arabic" pitchFamily="18" charset="-78"/>
              </a:rPr>
              <a:t>fixed and isolated from the whole:</a:t>
            </a:r>
            <a:r>
              <a:rPr lang="en-US" sz="1200" b="1" dirty="0" smtClean="0">
                <a:latin typeface="Traditional Arabic" pitchFamily="18" charset="-78"/>
                <a:cs typeface="Traditional Arabic" pitchFamily="18" charset="-78"/>
              </a:rPr>
              <a:t> </a:t>
            </a:r>
            <a:r>
              <a:rPr lang="en-US" sz="1200" b="1" dirty="0">
                <a:latin typeface="Traditional Arabic" pitchFamily="18" charset="-78"/>
                <a:cs typeface="Traditional Arabic" pitchFamily="18" charset="-78"/>
              </a:rPr>
              <a:t/>
            </a:r>
            <a:br>
              <a:rPr lang="en-US" sz="1200" b="1" dirty="0">
                <a:latin typeface="Traditional Arabic" pitchFamily="18" charset="-78"/>
                <a:cs typeface="Traditional Arabic" pitchFamily="18" charset="-78"/>
              </a:rPr>
            </a:br>
            <a:r>
              <a:rPr lang="en-US" sz="1600" b="1" dirty="0">
                <a:latin typeface="Traditional Arabic" pitchFamily="18" charset="-78"/>
                <a:cs typeface="Traditional Arabic" pitchFamily="18" charset="-78"/>
              </a:rPr>
              <a:t>White-beaked dolphin skeleton</a:t>
            </a:r>
            <a:r>
              <a:rPr lang="en-US" sz="1600" dirty="0">
                <a:latin typeface="Traditional Arabic" pitchFamily="18" charset="-78"/>
                <a:cs typeface="Traditional Arabic" pitchFamily="18" charset="-78"/>
              </a:rPr>
              <a:t>. Source: </a:t>
            </a:r>
            <a:r>
              <a:rPr lang="en-US" sz="1600" dirty="0" err="1">
                <a:latin typeface="Traditional Arabic" pitchFamily="18" charset="-78"/>
                <a:cs typeface="Traditional Arabic" pitchFamily="18" charset="-78"/>
              </a:rPr>
              <a:t>Zoologischen</a:t>
            </a:r>
            <a:r>
              <a:rPr lang="en-US" sz="1600" dirty="0">
                <a:latin typeface="Traditional Arabic" pitchFamily="18" charset="-78"/>
                <a:cs typeface="Traditional Arabic" pitchFamily="18" charset="-78"/>
              </a:rPr>
              <a:t> Museum Hamburg/Soebeeoearth.org</a:t>
            </a:r>
          </a:p>
        </p:txBody>
      </p:sp>
      <p:sp>
        <p:nvSpPr>
          <p:cNvPr id="3" name="Content Placeholder 2"/>
          <p:cNvSpPr>
            <a:spLocks noGrp="1"/>
          </p:cNvSpPr>
          <p:nvPr>
            <p:ph idx="1"/>
          </p:nvPr>
        </p:nvSpPr>
        <p:spPr>
          <a:xfrm>
            <a:off x="6594" y="2028824"/>
            <a:ext cx="9137406" cy="4097339"/>
          </a:xfrm>
        </p:spPr>
        <p:txBody>
          <a:bodyPr/>
          <a:lstStyle/>
          <a:p>
            <a:pPr marL="0" indent="0">
              <a:buNone/>
            </a:pPr>
            <a:endParaRPr lang="en-US" dirty="0"/>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28923"/>
          <a:stretch/>
        </p:blipFill>
        <p:spPr bwMode="auto">
          <a:xfrm>
            <a:off x="0" y="1628800"/>
            <a:ext cx="914399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877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1">
                <a:lumMod val="0"/>
                <a:lumOff val="100000"/>
              </a:schemeClr>
            </a:gs>
            <a:gs pos="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100" b="1" dirty="0">
                <a:solidFill>
                  <a:srgbClr val="002060"/>
                </a:solidFill>
                <a:latin typeface="Traditional Arabic" panose="02020603050405020304" pitchFamily="18" charset="-78"/>
                <a:cs typeface="Traditional Arabic" panose="02020603050405020304" pitchFamily="18" charset="-78"/>
              </a:rPr>
              <a:t>Man is an animal suspended in the webs of significance he himself has spun. </a:t>
            </a:r>
            <a:r>
              <a:rPr lang="en-US" sz="3100" b="1" dirty="0" smtClean="0">
                <a:solidFill>
                  <a:srgbClr val="002060"/>
                </a:solidFill>
                <a:latin typeface="Traditional Arabic" panose="02020603050405020304" pitchFamily="18" charset="-78"/>
                <a:cs typeface="Traditional Arabic" panose="02020603050405020304" pitchFamily="18" charset="-78"/>
              </a:rPr>
              <a:t/>
            </a:r>
            <a:br>
              <a:rPr lang="en-US" sz="3100" b="1" dirty="0" smtClean="0">
                <a:solidFill>
                  <a:srgbClr val="002060"/>
                </a:solidFill>
                <a:latin typeface="Traditional Arabic" panose="02020603050405020304" pitchFamily="18" charset="-78"/>
                <a:cs typeface="Traditional Arabic" panose="02020603050405020304" pitchFamily="18" charset="-78"/>
              </a:rPr>
            </a:br>
            <a:r>
              <a:rPr lang="en-US" sz="2000" dirty="0" smtClean="0">
                <a:solidFill>
                  <a:srgbClr val="002060"/>
                </a:solidFill>
                <a:latin typeface="Traditional Arabic" panose="02020603050405020304" pitchFamily="18" charset="-78"/>
                <a:cs typeface="Traditional Arabic" panose="02020603050405020304" pitchFamily="18" charset="-78"/>
              </a:rPr>
              <a:t>Max </a:t>
            </a:r>
            <a:r>
              <a:rPr lang="en-US" sz="2000" dirty="0">
                <a:solidFill>
                  <a:srgbClr val="002060"/>
                </a:solidFill>
                <a:latin typeface="Traditional Arabic" panose="02020603050405020304" pitchFamily="18" charset="-78"/>
                <a:cs typeface="Traditional Arabic" panose="02020603050405020304" pitchFamily="18" charset="-78"/>
              </a:rPr>
              <a:t>Weber (1864-1920)</a:t>
            </a:r>
            <a:br>
              <a:rPr lang="en-US" sz="2000" dirty="0">
                <a:solidFill>
                  <a:srgbClr val="002060"/>
                </a:solidFill>
                <a:latin typeface="Traditional Arabic" panose="02020603050405020304" pitchFamily="18" charset="-78"/>
                <a:cs typeface="Traditional Arabic" panose="02020603050405020304" pitchFamily="18" charset="-78"/>
              </a:rPr>
            </a:br>
            <a:endParaRPr lang="en-US" sz="2000"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179512" y="1556792"/>
            <a:ext cx="8964488" cy="5301208"/>
          </a:xfrm>
        </p:spPr>
        <p:txBody>
          <a:bodyPr>
            <a:normAutofit fontScale="92500" lnSpcReduction="20000"/>
          </a:bodyPr>
          <a:lstStyle/>
          <a:p>
            <a:pPr marL="0" indent="0">
              <a:buNone/>
            </a:pPr>
            <a:r>
              <a:rPr lang="en-US" dirty="0" smtClean="0">
                <a:solidFill>
                  <a:srgbClr val="002060"/>
                </a:solidFill>
                <a:latin typeface="Traditional Arabic" panose="02020603050405020304" pitchFamily="18" charset="-78"/>
                <a:cs typeface="Traditional Arabic" panose="02020603050405020304" pitchFamily="18" charset="-78"/>
              </a:rPr>
              <a:t>Human civilization is </a:t>
            </a:r>
            <a:r>
              <a:rPr lang="en-US" dirty="0">
                <a:solidFill>
                  <a:srgbClr val="002060"/>
                </a:solidFill>
                <a:latin typeface="Traditional Arabic" panose="02020603050405020304" pitchFamily="18" charset="-78"/>
                <a:cs typeface="Traditional Arabic" panose="02020603050405020304" pitchFamily="18" charset="-78"/>
              </a:rPr>
              <a:t>inconceivable without </a:t>
            </a:r>
            <a:r>
              <a:rPr lang="en-US" dirty="0" smtClean="0">
                <a:solidFill>
                  <a:srgbClr val="002060"/>
                </a:solidFill>
                <a:latin typeface="Traditional Arabic" panose="02020603050405020304" pitchFamily="18" charset="-78"/>
                <a:cs typeface="Traditional Arabic" panose="02020603050405020304" pitchFamily="18" charset="-78"/>
              </a:rPr>
              <a:t>language; this </a:t>
            </a:r>
            <a:r>
              <a:rPr lang="en-US" dirty="0">
                <a:solidFill>
                  <a:srgbClr val="002060"/>
                </a:solidFill>
                <a:latin typeface="Traditional Arabic" panose="02020603050405020304" pitchFamily="18" charset="-78"/>
                <a:cs typeface="Traditional Arabic" panose="02020603050405020304" pitchFamily="18" charset="-78"/>
              </a:rPr>
              <a:t>is why </a:t>
            </a:r>
            <a:r>
              <a:rPr lang="en-US" dirty="0" smtClean="0">
                <a:solidFill>
                  <a:srgbClr val="002060"/>
                </a:solidFill>
                <a:latin typeface="Traditional Arabic" panose="02020603050405020304" pitchFamily="18" charset="-78"/>
                <a:cs typeface="Traditional Arabic" panose="02020603050405020304" pitchFamily="18" charset="-78"/>
              </a:rPr>
              <a:t>acquisition </a:t>
            </a:r>
            <a:r>
              <a:rPr lang="en-US" dirty="0">
                <a:solidFill>
                  <a:srgbClr val="002060"/>
                </a:solidFill>
                <a:latin typeface="Traditional Arabic" panose="02020603050405020304" pitchFamily="18" charset="-78"/>
                <a:cs typeface="Traditional Arabic" panose="02020603050405020304" pitchFamily="18" charset="-78"/>
              </a:rPr>
              <a:t>of good language skills </a:t>
            </a:r>
            <a:r>
              <a:rPr lang="en-US" dirty="0" smtClean="0">
                <a:solidFill>
                  <a:srgbClr val="002060"/>
                </a:solidFill>
                <a:latin typeface="Traditional Arabic" panose="02020603050405020304" pitchFamily="18" charset="-78"/>
                <a:cs typeface="Traditional Arabic" panose="02020603050405020304" pitchFamily="18" charset="-78"/>
              </a:rPr>
              <a:t>has </a:t>
            </a:r>
            <a:r>
              <a:rPr lang="en-US" dirty="0">
                <a:solidFill>
                  <a:srgbClr val="002060"/>
                </a:solidFill>
                <a:latin typeface="Traditional Arabic" panose="02020603050405020304" pitchFamily="18" charset="-78"/>
                <a:cs typeface="Traditional Arabic" panose="02020603050405020304" pitchFamily="18" charset="-78"/>
              </a:rPr>
              <a:t>always </a:t>
            </a:r>
            <a:r>
              <a:rPr lang="en-US" dirty="0" smtClean="0">
                <a:solidFill>
                  <a:srgbClr val="002060"/>
                </a:solidFill>
                <a:latin typeface="Traditional Arabic" panose="02020603050405020304" pitchFamily="18" charset="-78"/>
                <a:cs typeface="Traditional Arabic" panose="02020603050405020304" pitchFamily="18" charset="-78"/>
              </a:rPr>
              <a:t>been </a:t>
            </a:r>
            <a:r>
              <a:rPr lang="en-US" dirty="0">
                <a:solidFill>
                  <a:srgbClr val="002060"/>
                </a:solidFill>
                <a:latin typeface="Traditional Arabic" panose="02020603050405020304" pitchFamily="18" charset="-78"/>
                <a:cs typeface="Traditional Arabic" panose="02020603050405020304" pitchFamily="18" charset="-78"/>
              </a:rPr>
              <a:t>regarded as the cornerstone of education in all human societies</a:t>
            </a:r>
            <a:r>
              <a:rPr lang="en-US" dirty="0" smtClean="0">
                <a:solidFill>
                  <a:srgbClr val="002060"/>
                </a:solidFill>
                <a:latin typeface="Traditional Arabic" panose="02020603050405020304" pitchFamily="18" charset="-78"/>
                <a:cs typeface="Traditional Arabic" panose="02020603050405020304" pitchFamily="18" charset="-78"/>
              </a:rPr>
              <a:t>.</a:t>
            </a:r>
          </a:p>
          <a:p>
            <a:pPr marL="0" indent="0">
              <a:buNone/>
            </a:pPr>
            <a:endParaRPr lang="en-US" dirty="0" smtClean="0">
              <a:solidFill>
                <a:srgbClr val="002060"/>
              </a:solidFill>
              <a:latin typeface="Traditional Arabic" panose="02020603050405020304" pitchFamily="18" charset="-78"/>
              <a:cs typeface="Traditional Arabic" panose="02020603050405020304" pitchFamily="18" charset="-78"/>
            </a:endParaRPr>
          </a:p>
          <a:p>
            <a:pPr marL="0" indent="0">
              <a:buNone/>
            </a:pPr>
            <a:r>
              <a:rPr lang="en-US" sz="3300" b="1" dirty="0" smtClean="0">
                <a:solidFill>
                  <a:srgbClr val="002060"/>
                </a:solidFill>
                <a:latin typeface="Traditional Arabic" panose="02020603050405020304" pitchFamily="18" charset="-78"/>
                <a:cs typeface="Traditional Arabic" panose="02020603050405020304" pitchFamily="18" charset="-78"/>
              </a:rPr>
              <a:t>The </a:t>
            </a:r>
            <a:r>
              <a:rPr lang="en-US" sz="3300" b="1" dirty="0">
                <a:solidFill>
                  <a:srgbClr val="002060"/>
                </a:solidFill>
                <a:latin typeface="Traditional Arabic" panose="02020603050405020304" pitchFamily="18" charset="-78"/>
                <a:cs typeface="Traditional Arabic" panose="02020603050405020304" pitchFamily="18" charset="-78"/>
              </a:rPr>
              <a:t>social webs of meaning support and shape us, until we mature and become adult ‘spinners’ in our own right. </a:t>
            </a:r>
            <a:endParaRPr lang="en-US" sz="3300" b="1" dirty="0" smtClean="0">
              <a:solidFill>
                <a:srgbClr val="002060"/>
              </a:solidFill>
              <a:latin typeface="Traditional Arabic" panose="02020603050405020304" pitchFamily="18" charset="-78"/>
              <a:cs typeface="Traditional Arabic" panose="02020603050405020304" pitchFamily="18" charset="-78"/>
            </a:endParaRPr>
          </a:p>
          <a:p>
            <a:pPr marL="0" indent="0">
              <a:buNone/>
            </a:pPr>
            <a:endParaRPr lang="en-US" dirty="0">
              <a:latin typeface="Traditional Arabic" panose="02020603050405020304" pitchFamily="18" charset="-78"/>
              <a:cs typeface="Traditional Arabic" panose="02020603050405020304" pitchFamily="18" charset="-78"/>
            </a:endParaRPr>
          </a:p>
          <a:p>
            <a:pPr marL="0" indent="0" algn="ctr">
              <a:buNone/>
            </a:pPr>
            <a:r>
              <a:rPr lang="en-US" b="1" dirty="0" smtClean="0">
                <a:solidFill>
                  <a:srgbClr val="002060"/>
                </a:solidFill>
                <a:latin typeface="Traditional Arabic" panose="02020603050405020304" pitchFamily="18" charset="-78"/>
                <a:cs typeface="Traditional Arabic" panose="02020603050405020304" pitchFamily="18" charset="-78"/>
              </a:rPr>
              <a:t>G-</a:t>
            </a:r>
            <a:r>
              <a:rPr lang="en-US" b="1" dirty="0" err="1" smtClean="0">
                <a:solidFill>
                  <a:srgbClr val="002060"/>
                </a:solidFill>
                <a:latin typeface="Traditional Arabic" panose="02020603050405020304" pitchFamily="18" charset="-78"/>
                <a:cs typeface="Traditional Arabic" panose="02020603050405020304" pitchFamily="18" charset="-78"/>
              </a:rPr>
              <a:t>nanysis</a:t>
            </a:r>
            <a:r>
              <a:rPr lang="en-US" b="1" dirty="0" smtClean="0">
                <a:solidFill>
                  <a:srgbClr val="002060"/>
                </a:solidFill>
                <a:latin typeface="Traditional Arabic" panose="02020603050405020304" pitchFamily="18" charset="-78"/>
                <a:cs typeface="Traditional Arabic" panose="02020603050405020304" pitchFamily="18" charset="-78"/>
              </a:rPr>
              <a:t> helps students become better spinners of their </a:t>
            </a:r>
          </a:p>
          <a:p>
            <a:pPr marL="0" indent="0" algn="ctr">
              <a:buNone/>
            </a:pPr>
            <a:r>
              <a:rPr lang="en-US" b="1" dirty="0" smtClean="0">
                <a:solidFill>
                  <a:srgbClr val="C00000"/>
                </a:solidFill>
                <a:latin typeface="Traditional Arabic" panose="02020603050405020304" pitchFamily="18" charset="-78"/>
                <a:cs typeface="Traditional Arabic" panose="02020603050405020304" pitchFamily="18" charset="-78"/>
              </a:rPr>
              <a:t>‘webs of significance.’</a:t>
            </a:r>
            <a:endParaRPr lang="en-US" b="1" dirty="0">
              <a:solidFill>
                <a:srgbClr val="C0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20773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Traditional Arabic" pitchFamily="18" charset="-78"/>
                <a:cs typeface="Traditional Arabic" pitchFamily="18" charset="-78"/>
              </a:rPr>
              <a:t>Conclusion</a:t>
            </a:r>
            <a:endParaRPr lang="en-US" b="1" dirty="0">
              <a:solidFill>
                <a:schemeClr val="bg1"/>
              </a:solidFill>
              <a:latin typeface="Traditional Arabic" pitchFamily="18" charset="-78"/>
              <a:cs typeface="Traditional Arabic" pitchFamily="18" charset="-78"/>
            </a:endParaRPr>
          </a:p>
        </p:txBody>
      </p:sp>
      <p:sp>
        <p:nvSpPr>
          <p:cNvPr id="3" name="Content Placeholder 2"/>
          <p:cNvSpPr>
            <a:spLocks noGrp="1"/>
          </p:cNvSpPr>
          <p:nvPr>
            <p:ph sz="half" idx="1"/>
          </p:nvPr>
        </p:nvSpPr>
        <p:spPr>
          <a:xfrm>
            <a:off x="251520" y="1600200"/>
            <a:ext cx="4244280" cy="4997152"/>
          </a:xfrm>
        </p:spPr>
        <p:txBody>
          <a:bodyPr>
            <a:normAutofit fontScale="92500" lnSpcReduction="10000"/>
          </a:bodyPr>
          <a:lstStyle/>
          <a:p>
            <a:r>
              <a:rPr lang="en-US" b="1" dirty="0" smtClean="0">
                <a:solidFill>
                  <a:schemeClr val="bg1"/>
                </a:solidFill>
                <a:latin typeface="Traditional Arabic" pitchFamily="18" charset="-78"/>
                <a:cs typeface="Traditional Arabic" pitchFamily="18" charset="-78"/>
              </a:rPr>
              <a:t>Dialectics makes syntax easy &amp; fun, because it uses the natural way we think to discover the ‘mechanics’ of spinning complex meanings.</a:t>
            </a:r>
          </a:p>
          <a:p>
            <a:endParaRPr lang="en-US" b="1" dirty="0" smtClean="0">
              <a:solidFill>
                <a:schemeClr val="bg1"/>
              </a:solidFill>
              <a:latin typeface="Traditional Arabic" pitchFamily="18" charset="-78"/>
              <a:cs typeface="Traditional Arabic" pitchFamily="18" charset="-78"/>
            </a:endParaRPr>
          </a:p>
          <a:p>
            <a:r>
              <a:rPr lang="en-US" b="1" dirty="0" smtClean="0">
                <a:solidFill>
                  <a:schemeClr val="bg1"/>
                </a:solidFill>
                <a:latin typeface="Traditional Arabic" pitchFamily="18" charset="-78"/>
                <a:cs typeface="Traditional Arabic" pitchFamily="18" charset="-78"/>
              </a:rPr>
              <a:t>Because g-</a:t>
            </a:r>
            <a:r>
              <a:rPr lang="en-US" b="1" dirty="0" err="1" smtClean="0">
                <a:solidFill>
                  <a:schemeClr val="bg1"/>
                </a:solidFill>
                <a:latin typeface="Traditional Arabic" pitchFamily="18" charset="-78"/>
                <a:cs typeface="Traditional Arabic" pitchFamily="18" charset="-78"/>
              </a:rPr>
              <a:t>nalysis</a:t>
            </a:r>
            <a:r>
              <a:rPr lang="en-US" b="1" dirty="0" smtClean="0">
                <a:solidFill>
                  <a:schemeClr val="bg1"/>
                </a:solidFill>
                <a:latin typeface="Traditional Arabic" pitchFamily="18" charset="-78"/>
                <a:cs typeface="Traditional Arabic" pitchFamily="18" charset="-78"/>
              </a:rPr>
              <a:t> is easy to understand and use, students enjoy it</a:t>
            </a:r>
            <a:r>
              <a:rPr lang="en-US" b="1" dirty="0" smtClean="0">
                <a:solidFill>
                  <a:schemeClr val="bg1"/>
                </a:solidFill>
                <a:latin typeface="Traditional Arabic" pitchFamily="18" charset="-78"/>
                <a:cs typeface="Traditional Arabic" pitchFamily="18" charset="-78"/>
                <a:sym typeface="Wingdings" pitchFamily="2" charset="2"/>
              </a:rPr>
              <a:t> and soon become expert ‘web spinners.’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444706"/>
            <a:ext cx="4499992" cy="5296662"/>
          </a:xfrm>
        </p:spPr>
      </p:pic>
    </p:spTree>
    <p:extLst>
      <p:ext uri="{BB962C8B-B14F-4D97-AF65-F5344CB8AC3E}">
        <p14:creationId xmlns:p14="http://schemas.microsoft.com/office/powerpoint/2010/main" val="1635333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latin typeface="Traditional Arabic" pitchFamily="18" charset="-78"/>
                <a:cs typeface="Traditional Arabic" pitchFamily="18" charset="-78"/>
              </a:rPr>
              <a:t>References</a:t>
            </a:r>
          </a:p>
        </p:txBody>
      </p:sp>
      <p:sp>
        <p:nvSpPr>
          <p:cNvPr id="3" name="Content Placeholder 2"/>
          <p:cNvSpPr>
            <a:spLocks noGrp="1"/>
          </p:cNvSpPr>
          <p:nvPr>
            <p:ph idx="1"/>
          </p:nvPr>
        </p:nvSpPr>
        <p:spPr>
          <a:xfrm>
            <a:off x="179512" y="1052736"/>
            <a:ext cx="8784976" cy="5805264"/>
          </a:xfrm>
        </p:spPr>
        <p:txBody>
          <a:bodyPr>
            <a:normAutofit lnSpcReduction="10000"/>
          </a:bodyPr>
          <a:lstStyle/>
          <a:p>
            <a:pPr marL="0" indent="0">
              <a:buNone/>
            </a:pPr>
            <a:r>
              <a:rPr lang="en-US" sz="2000" dirty="0" err="1">
                <a:solidFill>
                  <a:srgbClr val="002060"/>
                </a:solidFill>
                <a:latin typeface="Traditional Arabic" pitchFamily="18" charset="-78"/>
                <a:cs typeface="Traditional Arabic" pitchFamily="18" charset="-78"/>
              </a:rPr>
              <a:t>Tallerman</a:t>
            </a:r>
            <a:r>
              <a:rPr lang="en-US" sz="2000" dirty="0">
                <a:solidFill>
                  <a:srgbClr val="002060"/>
                </a:solidFill>
                <a:latin typeface="Traditional Arabic" pitchFamily="18" charset="-78"/>
                <a:cs typeface="Traditional Arabic" pitchFamily="18" charset="-78"/>
              </a:rPr>
              <a:t>, Maggie. 1998. Understanding Syntax</a:t>
            </a:r>
            <a:r>
              <a:rPr lang="en-US" sz="2000" dirty="0" smtClean="0">
                <a:solidFill>
                  <a:srgbClr val="002060"/>
                </a:solidFill>
                <a:latin typeface="Traditional Arabic" pitchFamily="18" charset="-78"/>
                <a:cs typeface="Traditional Arabic" pitchFamily="18" charset="-78"/>
              </a:rPr>
              <a:t>. Oxford University Press.</a:t>
            </a:r>
          </a:p>
          <a:p>
            <a:pPr marL="0" indent="0">
              <a:buNone/>
            </a:pPr>
            <a:r>
              <a:rPr lang="en-US" sz="2000" dirty="0" smtClean="0">
                <a:solidFill>
                  <a:srgbClr val="002060"/>
                </a:solidFill>
                <a:latin typeface="Traditional Arabic" pitchFamily="18" charset="-78"/>
                <a:cs typeface="Traditional Arabic" pitchFamily="18" charset="-78"/>
              </a:rPr>
              <a:t>Hume</a:t>
            </a:r>
            <a:r>
              <a:rPr lang="en-US" sz="2000" dirty="0">
                <a:solidFill>
                  <a:srgbClr val="002060"/>
                </a:solidFill>
                <a:latin typeface="Traditional Arabic" pitchFamily="18" charset="-78"/>
                <a:cs typeface="Traditional Arabic" pitchFamily="18" charset="-78"/>
              </a:rPr>
              <a:t>, David. </a:t>
            </a:r>
            <a:r>
              <a:rPr lang="en-US" sz="2000" dirty="0" smtClean="0">
                <a:solidFill>
                  <a:srgbClr val="002060"/>
                </a:solidFill>
                <a:latin typeface="Traditional Arabic" pitchFamily="18" charset="-78"/>
                <a:cs typeface="Traditional Arabic" pitchFamily="18" charset="-78"/>
              </a:rPr>
              <a:t>An </a:t>
            </a:r>
            <a:r>
              <a:rPr lang="en-US" sz="2000" dirty="0">
                <a:solidFill>
                  <a:srgbClr val="002060"/>
                </a:solidFill>
                <a:latin typeface="Traditional Arabic" pitchFamily="18" charset="-78"/>
                <a:cs typeface="Traditional Arabic" pitchFamily="18" charset="-78"/>
              </a:rPr>
              <a:t>Enquiry Concerning Human Understanding, Section III – Of the </a:t>
            </a:r>
            <a:r>
              <a:rPr lang="en-US" sz="2000" dirty="0" smtClean="0">
                <a:solidFill>
                  <a:srgbClr val="002060"/>
                </a:solidFill>
                <a:latin typeface="Traditional Arabic" pitchFamily="18" charset="-78"/>
                <a:cs typeface="Traditional Arabic" pitchFamily="18" charset="-78"/>
              </a:rPr>
              <a:t>	Association </a:t>
            </a:r>
            <a:r>
              <a:rPr lang="en-US" sz="2000" dirty="0">
                <a:solidFill>
                  <a:srgbClr val="002060"/>
                </a:solidFill>
                <a:latin typeface="Traditional Arabic" pitchFamily="18" charset="-78"/>
                <a:cs typeface="Traditional Arabic" pitchFamily="18" charset="-78"/>
              </a:rPr>
              <a:t>of Ideas. http://18th.eserver.org/hume-enquiry.html  </a:t>
            </a:r>
            <a:r>
              <a:rPr lang="en-US" sz="2000" dirty="0" smtClean="0">
                <a:solidFill>
                  <a:srgbClr val="002060"/>
                </a:solidFill>
                <a:latin typeface="Traditional Arabic" pitchFamily="18" charset="-78"/>
                <a:cs typeface="Traditional Arabic" pitchFamily="18" charset="-78"/>
              </a:rPr>
              <a:t>	(</a:t>
            </a:r>
            <a:r>
              <a:rPr lang="en-US" sz="2000" dirty="0">
                <a:solidFill>
                  <a:srgbClr val="002060"/>
                </a:solidFill>
                <a:latin typeface="Traditional Arabic" pitchFamily="18" charset="-78"/>
                <a:cs typeface="Traditional Arabic" pitchFamily="18" charset="-78"/>
              </a:rPr>
              <a:t>29/07/2009</a:t>
            </a:r>
            <a:r>
              <a:rPr lang="en-US" sz="2000" dirty="0" smtClean="0">
                <a:solidFill>
                  <a:srgbClr val="002060"/>
                </a:solidFill>
                <a:latin typeface="Traditional Arabic" pitchFamily="18" charset="-78"/>
                <a:cs typeface="Traditional Arabic" pitchFamily="18" charset="-78"/>
              </a:rPr>
              <a:t>)</a:t>
            </a:r>
          </a:p>
          <a:p>
            <a:pPr marL="0" indent="0">
              <a:buNone/>
            </a:pPr>
            <a:r>
              <a:rPr lang="en-US" sz="2000" dirty="0" err="1" smtClean="0">
                <a:solidFill>
                  <a:srgbClr val="002060"/>
                </a:solidFill>
                <a:latin typeface="Traditional Arabic" pitchFamily="18" charset="-78"/>
                <a:cs typeface="Traditional Arabic" pitchFamily="18" charset="-78"/>
              </a:rPr>
              <a:t>Vygotsky</a:t>
            </a:r>
            <a:r>
              <a:rPr lang="en-US" sz="2000" dirty="0" smtClean="0">
                <a:solidFill>
                  <a:srgbClr val="002060"/>
                </a:solidFill>
                <a:latin typeface="Traditional Arabic" pitchFamily="18" charset="-78"/>
                <a:cs typeface="Traditional Arabic" pitchFamily="18" charset="-78"/>
              </a:rPr>
              <a:t>, Lev. 1986. </a:t>
            </a:r>
            <a:r>
              <a:rPr lang="en-US" sz="2000" dirty="0">
                <a:solidFill>
                  <a:srgbClr val="002060"/>
                </a:solidFill>
                <a:latin typeface="Traditional Arabic" pitchFamily="18" charset="-78"/>
                <a:cs typeface="Traditional Arabic" pitchFamily="18" charset="-78"/>
              </a:rPr>
              <a:t>Thought and Language, trans. Alex </a:t>
            </a:r>
            <a:r>
              <a:rPr lang="en-US" sz="2000" dirty="0" err="1">
                <a:solidFill>
                  <a:srgbClr val="002060"/>
                </a:solidFill>
                <a:latin typeface="Traditional Arabic" pitchFamily="18" charset="-78"/>
                <a:cs typeface="Traditional Arabic" pitchFamily="18" charset="-78"/>
              </a:rPr>
              <a:t>Kazulin</a:t>
            </a:r>
            <a:r>
              <a:rPr lang="en-US" sz="2000" dirty="0">
                <a:solidFill>
                  <a:srgbClr val="002060"/>
                </a:solidFill>
                <a:latin typeface="Traditional Arabic" pitchFamily="18" charset="-78"/>
                <a:cs typeface="Traditional Arabic" pitchFamily="18" charset="-78"/>
              </a:rPr>
              <a:t>. The MIT Press, </a:t>
            </a:r>
            <a:r>
              <a:rPr lang="en-US" sz="2000" dirty="0" smtClean="0">
                <a:solidFill>
                  <a:srgbClr val="002060"/>
                </a:solidFill>
                <a:latin typeface="Traditional Arabic" pitchFamily="18" charset="-78"/>
                <a:cs typeface="Traditional Arabic" pitchFamily="18" charset="-78"/>
              </a:rPr>
              <a:t>	Massachusetts</a:t>
            </a:r>
            <a:r>
              <a:rPr lang="en-US" sz="2000" dirty="0">
                <a:solidFill>
                  <a:srgbClr val="002060"/>
                </a:solidFill>
                <a:latin typeface="Traditional Arabic" pitchFamily="18" charset="-78"/>
                <a:cs typeface="Traditional Arabic" pitchFamily="18" charset="-78"/>
              </a:rPr>
              <a:t>.</a:t>
            </a: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Olga. The Webs of Significance: Lectures in Language, Culture &amp; History 	(2004-2011). University of Papua New Guinea. ISBN: 978-9980-84-913-7</a:t>
            </a:r>
          </a:p>
          <a:p>
            <a:pPr marL="0" indent="0">
              <a:buNone/>
            </a:pPr>
            <a:r>
              <a:rPr lang="en-US" sz="2000" dirty="0">
                <a:solidFill>
                  <a:srgbClr val="002060"/>
                </a:solidFill>
                <a:latin typeface="Traditional Arabic" pitchFamily="18" charset="-78"/>
                <a:cs typeface="Traditional Arabic" pitchFamily="18" charset="-78"/>
              </a:rPr>
              <a:t>Temple, Olga. 2011. </a:t>
            </a:r>
            <a:r>
              <a:rPr lang="en-US" sz="2000" dirty="0" err="1">
                <a:solidFill>
                  <a:srgbClr val="002060"/>
                </a:solidFill>
                <a:latin typeface="Traditional Arabic" pitchFamily="18" charset="-78"/>
                <a:cs typeface="Traditional Arabic" pitchFamily="18" charset="-78"/>
              </a:rPr>
              <a:t>Genesutra</a:t>
            </a:r>
            <a:r>
              <a:rPr lang="en-US" sz="2000" dirty="0">
                <a:solidFill>
                  <a:srgbClr val="002060"/>
                </a:solidFill>
                <a:latin typeface="Traditional Arabic" pitchFamily="18" charset="-78"/>
                <a:cs typeface="Traditional Arabic" pitchFamily="18" charset="-78"/>
              </a:rPr>
              <a:t>: a Course in Dialectical Linguistics. UPNG </a:t>
            </a:r>
            <a:r>
              <a:rPr lang="en-US" sz="2000" dirty="0" smtClean="0">
                <a:solidFill>
                  <a:srgbClr val="002060"/>
                </a:solidFill>
                <a:latin typeface="Traditional Arabic" pitchFamily="18" charset="-78"/>
                <a:cs typeface="Traditional Arabic" pitchFamily="18" charset="-78"/>
              </a:rPr>
              <a:t>	University Press</a:t>
            </a:r>
            <a:r>
              <a:rPr lang="en-US" sz="2000" dirty="0">
                <a:solidFill>
                  <a:srgbClr val="002060"/>
                </a:solidFill>
                <a:latin typeface="Traditional Arabic" pitchFamily="18" charset="-78"/>
                <a:cs typeface="Traditional Arabic" pitchFamily="18" charset="-78"/>
              </a:rPr>
              <a:t>. ISBN: </a:t>
            </a:r>
            <a:r>
              <a:rPr lang="en-US" sz="2000" dirty="0" smtClean="0">
                <a:solidFill>
                  <a:srgbClr val="002060"/>
                </a:solidFill>
                <a:latin typeface="Traditional Arabic" pitchFamily="18" charset="-78"/>
                <a:cs typeface="Traditional Arabic" pitchFamily="18" charset="-78"/>
              </a:rPr>
              <a:t>978-9980-84-910-6</a:t>
            </a:r>
          </a:p>
          <a:p>
            <a:pPr marL="0" indent="0">
              <a:buNone/>
            </a:pPr>
            <a:r>
              <a:rPr lang="en-US" sz="2000" dirty="0">
                <a:solidFill>
                  <a:srgbClr val="002060"/>
                </a:solidFill>
                <a:latin typeface="Traditional Arabic" pitchFamily="18" charset="-78"/>
                <a:cs typeface="Traditional Arabic" pitchFamily="18" charset="-78"/>
              </a:rPr>
              <a:t>Temple, Olga. </a:t>
            </a:r>
            <a:r>
              <a:rPr lang="en-US" sz="2000" i="1" dirty="0" smtClean="0">
                <a:solidFill>
                  <a:srgbClr val="002060"/>
                </a:solidFill>
                <a:latin typeface="Traditional Arabic" pitchFamily="18" charset="-78"/>
                <a:cs typeface="Traditional Arabic" pitchFamily="18" charset="-78"/>
              </a:rPr>
              <a:t>Syntax </a:t>
            </a:r>
            <a:r>
              <a:rPr lang="en-US" sz="2000" i="1" dirty="0">
                <a:solidFill>
                  <a:srgbClr val="002060"/>
                </a:solidFill>
                <a:latin typeface="Traditional Arabic" pitchFamily="18" charset="-78"/>
                <a:cs typeface="Traditional Arabic" pitchFamily="18" charset="-78"/>
              </a:rPr>
              <a:t>through the Wide-Angle Lens of </a:t>
            </a:r>
            <a:r>
              <a:rPr lang="en-US" sz="2000" i="1" dirty="0" smtClean="0">
                <a:solidFill>
                  <a:srgbClr val="002060"/>
                </a:solidFill>
                <a:latin typeface="Traditional Arabic" pitchFamily="18" charset="-78"/>
                <a:cs typeface="Traditional Arabic" pitchFamily="18" charset="-78"/>
              </a:rPr>
              <a:t>Dialectics. </a:t>
            </a:r>
            <a:r>
              <a:rPr lang="en-US" sz="2000" dirty="0">
                <a:solidFill>
                  <a:srgbClr val="002060"/>
                </a:solidFill>
                <a:latin typeface="Traditional Arabic" pitchFamily="18" charset="-78"/>
                <a:cs typeface="Traditional Arabic" pitchFamily="18" charset="-78"/>
              </a:rPr>
              <a:t>Language &amp; 	Linguistics in Melanesia (LLM), Vol. </a:t>
            </a:r>
            <a:r>
              <a:rPr lang="en-US" sz="2000" dirty="0" smtClean="0">
                <a:solidFill>
                  <a:srgbClr val="002060"/>
                </a:solidFill>
                <a:latin typeface="Traditional Arabic" pitchFamily="18" charset="-78"/>
                <a:cs typeface="Traditional Arabic" pitchFamily="18" charset="-78"/>
              </a:rPr>
              <a:t>30, No. 2, 2012. 	</a:t>
            </a:r>
            <a:r>
              <a:rPr lang="en-US" sz="2000" dirty="0" smtClean="0">
                <a:solidFill>
                  <a:srgbClr val="002060"/>
                </a:solidFill>
                <a:latin typeface="Traditional Arabic" pitchFamily="18" charset="-78"/>
                <a:cs typeface="Traditional Arabic" pitchFamily="18" charset="-78"/>
                <a:hlinkClick r:id="rId2"/>
              </a:rPr>
              <a:t>www.langlxmelanesia.com</a:t>
            </a:r>
            <a:endParaRPr lang="en-US" sz="2000" dirty="0">
              <a:solidFill>
                <a:srgbClr val="002060"/>
              </a:solidFill>
              <a:latin typeface="Traditional Arabic" pitchFamily="18" charset="-78"/>
              <a:cs typeface="Traditional Arabic" pitchFamily="18" charset="-78"/>
            </a:endParaRP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Olga. </a:t>
            </a:r>
            <a:r>
              <a:rPr lang="en-US" sz="2000" i="1" dirty="0">
                <a:solidFill>
                  <a:srgbClr val="002060"/>
                </a:solidFill>
                <a:latin typeface="Traditional Arabic" pitchFamily="18" charset="-78"/>
                <a:cs typeface="Traditional Arabic" pitchFamily="18" charset="-78"/>
              </a:rPr>
              <a:t>Language: captured ‘live’ through the lens of dialectics</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Language &amp; 	Linguistics in Melanesia (LLM), </a:t>
            </a:r>
            <a:r>
              <a:rPr lang="en-US" sz="2000" dirty="0">
                <a:solidFill>
                  <a:srgbClr val="002060"/>
                </a:solidFill>
                <a:latin typeface="Traditional Arabic" pitchFamily="18" charset="-78"/>
                <a:cs typeface="Traditional Arabic" pitchFamily="18" charset="-78"/>
              </a:rPr>
              <a:t>Vol. 29, </a:t>
            </a:r>
            <a:r>
              <a:rPr lang="en-US" sz="2000" dirty="0" smtClean="0">
                <a:solidFill>
                  <a:srgbClr val="002060"/>
                </a:solidFill>
                <a:latin typeface="Traditional Arabic" pitchFamily="18" charset="-78"/>
                <a:cs typeface="Traditional Arabic" pitchFamily="18" charset="-78"/>
              </a:rPr>
              <a:t>2011. </a:t>
            </a:r>
            <a:r>
              <a:rPr lang="en-US" sz="2000" dirty="0" smtClean="0">
                <a:solidFill>
                  <a:srgbClr val="002060"/>
                </a:solidFill>
                <a:latin typeface="Traditional Arabic" pitchFamily="18" charset="-78"/>
                <a:cs typeface="Traditional Arabic" pitchFamily="18" charset="-78"/>
                <a:hlinkClick r:id="rId2"/>
              </a:rPr>
              <a:t>www.langlxmelanesia.com</a:t>
            </a:r>
            <a:endParaRPr lang="en-US" sz="2000" dirty="0" smtClean="0">
              <a:solidFill>
                <a:srgbClr val="002060"/>
              </a:solidFill>
              <a:latin typeface="Traditional Arabic" pitchFamily="18" charset="-78"/>
              <a:cs typeface="Traditional Arabic" pitchFamily="18" charset="-78"/>
            </a:endParaRP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Olga. </a:t>
            </a:r>
            <a:r>
              <a:rPr lang="en-US" sz="2000" i="1" dirty="0">
                <a:solidFill>
                  <a:srgbClr val="002060"/>
                </a:solidFill>
                <a:latin typeface="Traditional Arabic" pitchFamily="18" charset="-78"/>
                <a:cs typeface="Traditional Arabic" pitchFamily="18" charset="-78"/>
              </a:rPr>
              <a:t>The Rational Language Mechanism: Key to Understanding Syntax</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	Journal </a:t>
            </a:r>
            <a:r>
              <a:rPr lang="en-US" sz="2000" dirty="0">
                <a:solidFill>
                  <a:srgbClr val="002060"/>
                </a:solidFill>
                <a:latin typeface="Traditional Arabic" pitchFamily="18" charset="-78"/>
                <a:cs typeface="Traditional Arabic" pitchFamily="18" charset="-78"/>
              </a:rPr>
              <a:t>of English Studies, Vol. 1, </a:t>
            </a:r>
            <a:r>
              <a:rPr lang="en-US" sz="2000" dirty="0" smtClean="0">
                <a:solidFill>
                  <a:srgbClr val="002060"/>
                </a:solidFill>
                <a:latin typeface="Traditional Arabic" pitchFamily="18" charset="-78"/>
                <a:cs typeface="Traditional Arabic" pitchFamily="18" charset="-78"/>
              </a:rPr>
              <a:t>2009.</a:t>
            </a:r>
          </a:p>
          <a:p>
            <a:pPr marL="0" indent="0">
              <a:buNone/>
            </a:pPr>
            <a:r>
              <a:rPr lang="en-US" sz="2000" dirty="0" smtClean="0">
                <a:solidFill>
                  <a:srgbClr val="002060"/>
                </a:solidFill>
                <a:latin typeface="Traditional Arabic" pitchFamily="18" charset="-78"/>
                <a:cs typeface="Traditional Arabic" pitchFamily="18" charset="-78"/>
              </a:rPr>
              <a:t>Temple</a:t>
            </a:r>
            <a:r>
              <a:rPr lang="en-US" sz="2000" dirty="0">
                <a:solidFill>
                  <a:srgbClr val="002060"/>
                </a:solidFill>
                <a:latin typeface="Traditional Arabic" pitchFamily="18" charset="-78"/>
                <a:cs typeface="Traditional Arabic" pitchFamily="18" charset="-78"/>
              </a:rPr>
              <a:t>, </a:t>
            </a:r>
            <a:r>
              <a:rPr lang="en-US" sz="2000" dirty="0" smtClean="0">
                <a:solidFill>
                  <a:srgbClr val="002060"/>
                </a:solidFill>
                <a:latin typeface="Traditional Arabic" pitchFamily="18" charset="-78"/>
                <a:cs typeface="Traditional Arabic" pitchFamily="18" charset="-78"/>
              </a:rPr>
              <a:t>Olga. </a:t>
            </a:r>
            <a:r>
              <a:rPr lang="en-US" sz="2000" i="1" dirty="0">
                <a:solidFill>
                  <a:srgbClr val="002060"/>
                </a:solidFill>
                <a:latin typeface="Traditional Arabic" pitchFamily="18" charset="-78"/>
                <a:cs typeface="Traditional Arabic" pitchFamily="18" charset="-78"/>
              </a:rPr>
              <a:t>Limitations of Arbitrariness</a:t>
            </a:r>
            <a:r>
              <a:rPr lang="en-US" sz="2000" dirty="0">
                <a:solidFill>
                  <a:srgbClr val="002060"/>
                </a:solidFill>
                <a:latin typeface="Traditional Arabic" pitchFamily="18" charset="-78"/>
                <a:cs typeface="Traditional Arabic" pitchFamily="18" charset="-78"/>
              </a:rPr>
              <a:t>. The South Pacific Journal of </a:t>
            </a:r>
            <a:r>
              <a:rPr lang="en-US" sz="2000" dirty="0" smtClean="0">
                <a:solidFill>
                  <a:srgbClr val="002060"/>
                </a:solidFill>
                <a:latin typeface="Traditional Arabic" pitchFamily="18" charset="-78"/>
                <a:cs typeface="Traditional Arabic" pitchFamily="18" charset="-78"/>
              </a:rPr>
              <a:t>Philosophy 	&amp; Culture, Vol</a:t>
            </a:r>
            <a:r>
              <a:rPr lang="en-US" sz="2000" dirty="0">
                <a:solidFill>
                  <a:srgbClr val="002060"/>
                </a:solidFill>
                <a:latin typeface="Traditional Arabic" pitchFamily="18" charset="-78"/>
                <a:cs typeface="Traditional Arabic" pitchFamily="18" charset="-78"/>
              </a:rPr>
              <a:t>. 10, </a:t>
            </a:r>
            <a:r>
              <a:rPr lang="en-US" sz="2000" dirty="0" smtClean="0">
                <a:solidFill>
                  <a:srgbClr val="002060"/>
                </a:solidFill>
                <a:latin typeface="Traditional Arabic" pitchFamily="18" charset="-78"/>
                <a:cs typeface="Traditional Arabic" pitchFamily="18" charset="-78"/>
              </a:rPr>
              <a:t>2008-2009</a:t>
            </a:r>
          </a:p>
          <a:p>
            <a:pPr marL="0" indent="0">
              <a:buNone/>
            </a:pPr>
            <a:endParaRPr lang="en-US" dirty="0"/>
          </a:p>
        </p:txBody>
      </p:sp>
    </p:spTree>
    <p:extLst>
      <p:ext uri="{BB962C8B-B14F-4D97-AF65-F5344CB8AC3E}">
        <p14:creationId xmlns:p14="http://schemas.microsoft.com/office/powerpoint/2010/main" val="1037572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87424"/>
            <a:ext cx="8496944" cy="792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98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raditional Arabic" panose="02020603050405020304" pitchFamily="18" charset="-78"/>
                <a:cs typeface="Traditional Arabic" panose="02020603050405020304" pitchFamily="18" charset="-78"/>
              </a:rPr>
              <a:t>Let the Fun Begin! </a:t>
            </a:r>
            <a:r>
              <a:rPr lang="en-US" b="1" dirty="0" smtClean="0">
                <a:solidFill>
                  <a:srgbClr val="C00000"/>
                </a:solidFill>
                <a:latin typeface="Traditional Arabic" panose="02020603050405020304" pitchFamily="18" charset="-78"/>
                <a:cs typeface="Traditional Arabic" panose="02020603050405020304" pitchFamily="18" charset="-78"/>
                <a:sym typeface="Wingdings" panose="05000000000000000000" pitchFamily="2" charset="2"/>
              </a:rPr>
              <a:t></a:t>
            </a:r>
            <a:endParaRPr lang="en-US" b="1" dirty="0">
              <a:solidFill>
                <a:srgbClr val="C00000"/>
              </a:solidFill>
              <a:latin typeface="Traditional Arabic" panose="02020603050405020304" pitchFamily="18" charset="-78"/>
              <a:cs typeface="Traditional Arabic" panose="02020603050405020304" pitchFamily="18"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23" y="1439392"/>
            <a:ext cx="9701067" cy="5418608"/>
          </a:xfrm>
          <a:prstGeom prst="rect">
            <a:avLst/>
          </a:prstGeom>
          <a:ln>
            <a:noFill/>
          </a:ln>
          <a:effectLst>
            <a:softEdge rad="112500"/>
          </a:effectLst>
        </p:spPr>
      </p:pic>
    </p:spTree>
    <p:extLst>
      <p:ext uri="{BB962C8B-B14F-4D97-AF65-F5344CB8AC3E}">
        <p14:creationId xmlns:p14="http://schemas.microsoft.com/office/powerpoint/2010/main" val="3618797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962998"/>
          </a:xfrm>
        </p:spPr>
      </p:pic>
    </p:spTree>
    <p:extLst>
      <p:ext uri="{BB962C8B-B14F-4D97-AF65-F5344CB8AC3E}">
        <p14:creationId xmlns:p14="http://schemas.microsoft.com/office/powerpoint/2010/main" val="2339098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006"/>
            <a:ext cx="9183357" cy="6912006"/>
          </a:xfrm>
        </p:spPr>
      </p:pic>
    </p:spTree>
    <p:extLst>
      <p:ext uri="{BB962C8B-B14F-4D97-AF65-F5344CB8AC3E}">
        <p14:creationId xmlns:p14="http://schemas.microsoft.com/office/powerpoint/2010/main" val="3899791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5856"/>
            <a:ext cx="6912767" cy="6857466"/>
          </a:xfrm>
        </p:spPr>
      </p:pic>
    </p:spTree>
    <p:extLst>
      <p:ext uri="{BB962C8B-B14F-4D97-AF65-F5344CB8AC3E}">
        <p14:creationId xmlns:p14="http://schemas.microsoft.com/office/powerpoint/2010/main" val="2768612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20" y="-273166"/>
            <a:ext cx="9508221" cy="7131166"/>
          </a:xfrm>
        </p:spPr>
      </p:pic>
    </p:spTree>
    <p:extLst>
      <p:ext uri="{BB962C8B-B14F-4D97-AF65-F5344CB8AC3E}">
        <p14:creationId xmlns:p14="http://schemas.microsoft.com/office/powerpoint/2010/main" val="3501970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576" y="-171400"/>
            <a:ext cx="10089676" cy="7200800"/>
          </a:xfrm>
          <a:prstGeom prst="rect">
            <a:avLst/>
          </a:prstGeom>
          <a:ln>
            <a:noFill/>
          </a:ln>
          <a:effectLst>
            <a:softEdge rad="112500"/>
          </a:effectLst>
        </p:spPr>
      </p:pic>
    </p:spTree>
    <p:extLst>
      <p:ext uri="{BB962C8B-B14F-4D97-AF65-F5344CB8AC3E}">
        <p14:creationId xmlns:p14="http://schemas.microsoft.com/office/powerpoint/2010/main" val="144238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tint val="66000"/>
                <a:satMod val="160000"/>
              </a:schemeClr>
            </a:gs>
            <a:gs pos="50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200" b="1" dirty="0" smtClean="0">
                <a:solidFill>
                  <a:srgbClr val="002060"/>
                </a:solidFill>
                <a:latin typeface="Traditional Arabic" pitchFamily="18" charset="-78"/>
                <a:cs typeface="Traditional Arabic" pitchFamily="18" charset="-78"/>
              </a:rPr>
              <a:t>In the process of cognition,</a:t>
            </a:r>
            <a:endParaRPr lang="en-US" sz="32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0" y="908720"/>
            <a:ext cx="9036496" cy="5949280"/>
          </a:xfrm>
        </p:spPr>
        <p:txBody>
          <a:bodyPr>
            <a:normAutofit/>
          </a:bodyPr>
          <a:lstStyle/>
          <a:p>
            <a:pPr marL="0" indent="0" algn="ctr">
              <a:buNone/>
            </a:pPr>
            <a:r>
              <a:rPr lang="en-US" b="1" dirty="0" smtClean="0">
                <a:solidFill>
                  <a:srgbClr val="002060"/>
                </a:solidFill>
                <a:latin typeface="Traditional Arabic" pitchFamily="18" charset="-78"/>
                <a:cs typeface="Traditional Arabic" pitchFamily="18" charset="-78"/>
              </a:rPr>
              <a:t>the focus of our Mind’s Eye constantly </a:t>
            </a:r>
          </a:p>
          <a:p>
            <a:pPr marL="0" indent="0" algn="ctr">
              <a:buNone/>
            </a:pPr>
            <a:r>
              <a:rPr lang="en-US" b="1" dirty="0" smtClean="0">
                <a:solidFill>
                  <a:srgbClr val="002060"/>
                </a:solidFill>
                <a:latin typeface="Traditional Arabic" pitchFamily="18" charset="-78"/>
                <a:cs typeface="Traditional Arabic" pitchFamily="18" charset="-78"/>
              </a:rPr>
              <a:t>zooms </a:t>
            </a:r>
            <a:r>
              <a:rPr lang="en-US" b="1" dirty="0" smtClean="0">
                <a:solidFill>
                  <a:srgbClr val="C00000"/>
                </a:solidFill>
                <a:latin typeface="Traditional Arabic" pitchFamily="18" charset="-78"/>
                <a:cs typeface="Traditional Arabic" pitchFamily="18" charset="-78"/>
              </a:rPr>
              <a:t>in</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&amp;</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out:</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Wide Angle</a:t>
            </a:r>
            <a:r>
              <a:rPr lang="en-US" dirty="0" smtClean="0">
                <a:solidFill>
                  <a:srgbClr val="002060"/>
                </a:solidFill>
                <a:latin typeface="Traditional Arabic" pitchFamily="18" charset="-78"/>
                <a:cs typeface="Traditional Arabic" pitchFamily="18" charset="-78"/>
              </a:rPr>
              <a:t> </a:t>
            </a:r>
            <a:r>
              <a:rPr lang="en-US" b="1" dirty="0" smtClean="0">
                <a:solidFill>
                  <a:srgbClr val="002060"/>
                </a:solidFill>
                <a:latin typeface="Traditional Arabic" pitchFamily="18" charset="-78"/>
                <a:cs typeface="Traditional Arabic" pitchFamily="18" charset="-78"/>
              </a:rPr>
              <a:t>to</a:t>
            </a:r>
            <a:r>
              <a:rPr lang="en-US" dirty="0" smtClean="0">
                <a:solidFill>
                  <a:srgbClr val="002060"/>
                </a:solidFill>
                <a:latin typeface="Traditional Arabic" pitchFamily="18" charset="-78"/>
                <a:cs typeface="Traditional Arabic" pitchFamily="18" charset="-78"/>
              </a:rPr>
              <a:t> </a:t>
            </a:r>
            <a:r>
              <a:rPr lang="en-US" b="1" dirty="0" smtClean="0">
                <a:solidFill>
                  <a:srgbClr val="C00000"/>
                </a:solidFill>
                <a:latin typeface="Traditional Arabic" pitchFamily="18" charset="-78"/>
                <a:cs typeface="Traditional Arabic" pitchFamily="18" charset="-78"/>
              </a:rPr>
              <a:t>Close-Up</a:t>
            </a:r>
            <a:endParaRPr lang="en-US" dirty="0" smtClean="0">
              <a:solidFill>
                <a:srgbClr val="002060"/>
              </a:solidFill>
              <a:latin typeface="Traditional Arabic" pitchFamily="18" charset="-78"/>
              <a:cs typeface="Traditional Arabic" pitchFamily="18" charset="-78"/>
            </a:endParaRPr>
          </a:p>
          <a:p>
            <a:pPr marL="0" indent="0" algn="ctr">
              <a:buNone/>
            </a:pPr>
            <a:r>
              <a:rPr lang="en-US" sz="2000" dirty="0" smtClean="0">
                <a:solidFill>
                  <a:srgbClr val="002060"/>
                </a:solidFill>
                <a:latin typeface="Traditional Arabic" pitchFamily="18" charset="-78"/>
                <a:cs typeface="Traditional Arabic" pitchFamily="18" charset="-78"/>
              </a:rPr>
              <a:t>(like when getting to know a person, trying to solve a problem, etc.)</a:t>
            </a:r>
          </a:p>
          <a:p>
            <a:pPr marL="0" indent="0" algn="ctr">
              <a:buNone/>
            </a:pPr>
            <a:endParaRPr lang="en-US" sz="2000" dirty="0">
              <a:solidFill>
                <a:srgbClr val="002060"/>
              </a:solidFill>
              <a:latin typeface="Traditional Arabic" pitchFamily="18" charset="-78"/>
              <a:cs typeface="Traditional Arabic" pitchFamily="18" charset="-78"/>
            </a:endParaRPr>
          </a:p>
          <a:p>
            <a:pPr marL="0" indent="0" algn="ctr">
              <a:buNone/>
            </a:pPr>
            <a:endParaRPr lang="en-US" sz="2000" dirty="0" smtClean="0">
              <a:solidFill>
                <a:srgbClr val="002060"/>
              </a:solidFill>
              <a:latin typeface="Traditional Arabic" pitchFamily="18" charset="-78"/>
              <a:cs typeface="Traditional Arabic" pitchFamily="18" charset="-78"/>
            </a:endParaRPr>
          </a:p>
          <a:p>
            <a:pPr marL="0" indent="0" algn="ctr">
              <a:buNone/>
            </a:pPr>
            <a:r>
              <a:rPr lang="en-US" sz="2800" dirty="0" smtClean="0">
                <a:solidFill>
                  <a:srgbClr val="002060"/>
                </a:solidFill>
                <a:latin typeface="Traditional Arabic" pitchFamily="18" charset="-78"/>
                <a:cs typeface="Traditional Arabic" pitchFamily="18" charset="-78"/>
              </a:rPr>
              <a:t>In </a:t>
            </a:r>
            <a:r>
              <a:rPr lang="en-US" sz="2800" dirty="0">
                <a:solidFill>
                  <a:srgbClr val="002060"/>
                </a:solidFill>
                <a:latin typeface="Traditional Arabic" pitchFamily="18" charset="-78"/>
                <a:cs typeface="Traditional Arabic" pitchFamily="18" charset="-78"/>
              </a:rPr>
              <a:t>order to form a concept, we must be able </a:t>
            </a:r>
            <a:endParaRPr lang="en-US" sz="2800" dirty="0" smtClean="0">
              <a:solidFill>
                <a:srgbClr val="002060"/>
              </a:solidFill>
              <a:latin typeface="Traditional Arabic" pitchFamily="18" charset="-78"/>
              <a:cs typeface="Traditional Arabic" pitchFamily="18" charset="-78"/>
            </a:endParaRPr>
          </a:p>
          <a:p>
            <a:pPr marL="0" indent="0" algn="ctr">
              <a:buNone/>
            </a:pPr>
            <a:r>
              <a:rPr lang="en-US" sz="2800" b="1" dirty="0" smtClean="0">
                <a:solidFill>
                  <a:srgbClr val="002060"/>
                </a:solidFill>
                <a:latin typeface="Traditional Arabic" pitchFamily="18" charset="-78"/>
                <a:cs typeface="Traditional Arabic" pitchFamily="18" charset="-78"/>
              </a:rPr>
              <a:t>not </a:t>
            </a:r>
            <a:r>
              <a:rPr lang="en-US" sz="2800" b="1" dirty="0">
                <a:solidFill>
                  <a:srgbClr val="002060"/>
                </a:solidFill>
                <a:latin typeface="Traditional Arabic" pitchFamily="18" charset="-78"/>
                <a:cs typeface="Traditional Arabic" pitchFamily="18" charset="-78"/>
              </a:rPr>
              <a:t>only to connect, but also to abstract, </a:t>
            </a:r>
            <a:endParaRPr lang="en-US" sz="2800" b="1" dirty="0" smtClean="0">
              <a:solidFill>
                <a:srgbClr val="002060"/>
              </a:solidFill>
              <a:latin typeface="Traditional Arabic" pitchFamily="18" charset="-78"/>
              <a:cs typeface="Traditional Arabic" pitchFamily="18" charset="-78"/>
            </a:endParaRPr>
          </a:p>
          <a:p>
            <a:pPr marL="0" indent="0" algn="ctr">
              <a:buNone/>
            </a:pPr>
            <a:r>
              <a:rPr lang="en-US" sz="2800" dirty="0" smtClean="0">
                <a:solidFill>
                  <a:srgbClr val="002060"/>
                </a:solidFill>
                <a:latin typeface="Traditional Arabic" pitchFamily="18" charset="-78"/>
                <a:cs typeface="Traditional Arabic" pitchFamily="18" charset="-78"/>
              </a:rPr>
              <a:t>to </a:t>
            </a:r>
            <a:r>
              <a:rPr lang="en-US" sz="2800" dirty="0">
                <a:solidFill>
                  <a:srgbClr val="002060"/>
                </a:solidFill>
                <a:latin typeface="Traditional Arabic" pitchFamily="18" charset="-78"/>
                <a:cs typeface="Traditional Arabic" pitchFamily="18" charset="-78"/>
              </a:rPr>
              <a:t>single out</a:t>
            </a:r>
            <a:r>
              <a:rPr lang="en-US" sz="2800" b="1" dirty="0">
                <a:solidFill>
                  <a:srgbClr val="002060"/>
                </a:solidFill>
                <a:latin typeface="Traditional Arabic" pitchFamily="18" charset="-78"/>
                <a:cs typeface="Traditional Arabic" pitchFamily="18" charset="-78"/>
              </a:rPr>
              <a:t> </a:t>
            </a:r>
            <a:r>
              <a:rPr lang="en-US" sz="2800" dirty="0">
                <a:solidFill>
                  <a:srgbClr val="002060"/>
                </a:solidFill>
                <a:latin typeface="Traditional Arabic" pitchFamily="18" charset="-78"/>
                <a:cs typeface="Traditional Arabic" pitchFamily="18" charset="-78"/>
              </a:rPr>
              <a:t>characteristic elements, and to view them separately from the ‘totality of the concrete experience in which they are embedded</a:t>
            </a:r>
            <a:r>
              <a:rPr lang="en-US" sz="2800" dirty="0" smtClean="0">
                <a:solidFill>
                  <a:srgbClr val="002060"/>
                </a:solidFill>
                <a:latin typeface="Traditional Arabic" pitchFamily="18" charset="-78"/>
                <a:cs typeface="Traditional Arabic" pitchFamily="18" charset="-78"/>
              </a:rPr>
              <a:t>.’ </a:t>
            </a:r>
            <a:endParaRPr lang="en-US" sz="2800" dirty="0">
              <a:solidFill>
                <a:srgbClr val="002060"/>
              </a:solidFill>
              <a:latin typeface="Traditional Arabic" pitchFamily="18" charset="-78"/>
              <a:cs typeface="Traditional Arabic" pitchFamily="18" charset="-78"/>
            </a:endParaRPr>
          </a:p>
          <a:p>
            <a:pPr marL="0" indent="0" algn="r">
              <a:buNone/>
            </a:pPr>
            <a:r>
              <a:rPr lang="en-US" sz="1800" dirty="0" err="1">
                <a:solidFill>
                  <a:srgbClr val="002060"/>
                </a:solidFill>
                <a:latin typeface="Traditional Arabic" pitchFamily="18" charset="-78"/>
                <a:cs typeface="Traditional Arabic" pitchFamily="18" charset="-78"/>
              </a:rPr>
              <a:t>Vygotsky</a:t>
            </a:r>
            <a:r>
              <a:rPr lang="en-US" sz="1800" dirty="0">
                <a:solidFill>
                  <a:srgbClr val="002060"/>
                </a:solidFill>
                <a:latin typeface="Traditional Arabic" pitchFamily="18" charset="-78"/>
                <a:cs typeface="Traditional Arabic" pitchFamily="18" charset="-78"/>
              </a:rPr>
              <a:t>: 1934 </a:t>
            </a:r>
          </a:p>
          <a:p>
            <a:pPr marL="0" indent="0" algn="ctr">
              <a:buNone/>
            </a:pPr>
            <a:endParaRPr lang="en-US" sz="2400" dirty="0" smtClean="0">
              <a:solidFill>
                <a:srgbClr val="002060"/>
              </a:solidFill>
              <a:latin typeface="Traditional Arabic" pitchFamily="18" charset="-78"/>
              <a:cs typeface="Traditional Arabic" pitchFamily="18" charset="-78"/>
            </a:endParaRPr>
          </a:p>
          <a:p>
            <a:pPr marL="0" indent="0" algn="ctr">
              <a:buNone/>
            </a:pPr>
            <a:r>
              <a:rPr lang="en-US" sz="2400" dirty="0">
                <a:solidFill>
                  <a:srgbClr val="002060"/>
                </a:solidFill>
                <a:latin typeface="Traditional Arabic" pitchFamily="18" charset="-78"/>
                <a:cs typeface="Traditional Arabic" pitchFamily="18" charset="-78"/>
              </a:rPr>
              <a:t>(</a:t>
            </a:r>
            <a:r>
              <a:rPr lang="en-US" sz="2400" dirty="0" smtClean="0">
                <a:solidFill>
                  <a:srgbClr val="002060"/>
                </a:solidFill>
                <a:latin typeface="Traditional Arabic" pitchFamily="18" charset="-78"/>
                <a:cs typeface="Traditional Arabic" pitchFamily="18" charset="-78"/>
              </a:rPr>
              <a:t>It’s like breathing –not only inhalation, but also exhalation)</a:t>
            </a:r>
            <a:endParaRPr lang="en-US" sz="2400" dirty="0">
              <a:solidFill>
                <a:srgbClr val="00206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897668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914" y="0"/>
            <a:ext cx="9941718" cy="6858000"/>
          </a:xfrm>
        </p:spPr>
      </p:pic>
    </p:spTree>
    <p:extLst>
      <p:ext uri="{BB962C8B-B14F-4D97-AF65-F5344CB8AC3E}">
        <p14:creationId xmlns:p14="http://schemas.microsoft.com/office/powerpoint/2010/main" val="2559028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 y="-499227"/>
            <a:ext cx="9118848" cy="7345973"/>
          </a:xfrm>
        </p:spPr>
      </p:pic>
    </p:spTree>
    <p:extLst>
      <p:ext uri="{BB962C8B-B14F-4D97-AF65-F5344CB8AC3E}">
        <p14:creationId xmlns:p14="http://schemas.microsoft.com/office/powerpoint/2010/main" val="1814402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1" y="263366"/>
            <a:ext cx="9356609" cy="6622535"/>
          </a:xfrm>
        </p:spPr>
      </p:pic>
    </p:spTree>
    <p:extLst>
      <p:ext uri="{BB962C8B-B14F-4D97-AF65-F5344CB8AC3E}">
        <p14:creationId xmlns:p14="http://schemas.microsoft.com/office/powerpoint/2010/main" val="565634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1510"/>
            <a:ext cx="9184304" cy="5166171"/>
          </a:xfrm>
        </p:spPr>
      </p:pic>
    </p:spTree>
    <p:extLst>
      <p:ext uri="{BB962C8B-B14F-4D97-AF65-F5344CB8AC3E}">
        <p14:creationId xmlns:p14="http://schemas.microsoft.com/office/powerpoint/2010/main" val="463861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081"/>
            <a:ext cx="9144000" cy="6089905"/>
          </a:xfrm>
        </p:spPr>
      </p:pic>
    </p:spTree>
    <p:extLst>
      <p:ext uri="{BB962C8B-B14F-4D97-AF65-F5344CB8AC3E}">
        <p14:creationId xmlns:p14="http://schemas.microsoft.com/office/powerpoint/2010/main" val="2460993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3772" cy="6835729"/>
          </a:xfrm>
        </p:spPr>
      </p:pic>
    </p:spTree>
    <p:extLst>
      <p:ext uri="{BB962C8B-B14F-4D97-AF65-F5344CB8AC3E}">
        <p14:creationId xmlns:p14="http://schemas.microsoft.com/office/powerpoint/2010/main" val="1928090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F39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1400"/>
            <a:ext cx="7200800" cy="7200800"/>
          </a:xfrm>
        </p:spPr>
      </p:pic>
    </p:spTree>
    <p:extLst>
      <p:ext uri="{BB962C8B-B14F-4D97-AF65-F5344CB8AC3E}">
        <p14:creationId xmlns:p14="http://schemas.microsoft.com/office/powerpoint/2010/main" val="3182907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2426"/>
            <a:ext cx="9248198" cy="5818658"/>
          </a:xfrm>
        </p:spPr>
      </p:pic>
    </p:spTree>
    <p:extLst>
      <p:ext uri="{BB962C8B-B14F-4D97-AF65-F5344CB8AC3E}">
        <p14:creationId xmlns:p14="http://schemas.microsoft.com/office/powerpoint/2010/main" val="360279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680" y="239917"/>
            <a:ext cx="9847193" cy="6462220"/>
          </a:xfrm>
        </p:spPr>
      </p:pic>
    </p:spTree>
    <p:extLst>
      <p:ext uri="{BB962C8B-B14F-4D97-AF65-F5344CB8AC3E}">
        <p14:creationId xmlns:p14="http://schemas.microsoft.com/office/powerpoint/2010/main" val="2189590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4156"/>
            <a:ext cx="9144000" cy="8321663"/>
          </a:xfrm>
        </p:spPr>
      </p:pic>
    </p:spTree>
    <p:extLst>
      <p:ext uri="{BB962C8B-B14F-4D97-AF65-F5344CB8AC3E}">
        <p14:creationId xmlns:p14="http://schemas.microsoft.com/office/powerpoint/2010/main" val="364404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a:solidFill>
                  <a:srgbClr val="8064A2">
                    <a:lumMod val="50000"/>
                  </a:srgbClr>
                </a:solidFill>
                <a:latin typeface="Traditional Arabic" pitchFamily="18" charset="-78"/>
                <a:cs typeface="Traditional Arabic" pitchFamily="18" charset="-78"/>
              </a:rPr>
              <a:t>The Mechanism of </a:t>
            </a:r>
            <a:r>
              <a:rPr lang="en-US" sz="4000" b="1" u="sng" dirty="0" smtClean="0">
                <a:solidFill>
                  <a:srgbClr val="8064A2">
                    <a:lumMod val="50000"/>
                  </a:srgbClr>
                </a:solidFill>
                <a:latin typeface="Traditional Arabic" pitchFamily="18" charset="-78"/>
                <a:cs typeface="Traditional Arabic" pitchFamily="18" charset="-78"/>
              </a:rPr>
              <a:t>Understanding</a:t>
            </a:r>
            <a:r>
              <a:rPr lang="en-US" sz="4000" b="1" dirty="0" smtClean="0">
                <a:solidFill>
                  <a:srgbClr val="8064A2">
                    <a:lumMod val="50000"/>
                  </a:srgbClr>
                </a:solidFill>
                <a:latin typeface="Traditional Arabic" pitchFamily="18" charset="-78"/>
                <a:cs typeface="Traditional Arabic" pitchFamily="18" charset="-78"/>
              </a:rPr>
              <a:t>:</a:t>
            </a:r>
            <a:r>
              <a:rPr lang="en-US" sz="4000" b="1" dirty="0">
                <a:solidFill>
                  <a:srgbClr val="8064A2">
                    <a:lumMod val="50000"/>
                  </a:srgbClr>
                </a:solidFill>
                <a:latin typeface="Traditional Arabic" pitchFamily="18" charset="-78"/>
                <a:cs typeface="Traditional Arabic" pitchFamily="18" charset="-78"/>
              </a:rPr>
              <a:t/>
            </a:r>
            <a:br>
              <a:rPr lang="en-US" sz="4000" b="1" dirty="0">
                <a:solidFill>
                  <a:srgbClr val="8064A2">
                    <a:lumMod val="50000"/>
                  </a:srgbClr>
                </a:solidFill>
                <a:latin typeface="Traditional Arabic" pitchFamily="18" charset="-78"/>
                <a:cs typeface="Traditional Arabic" pitchFamily="18" charset="-78"/>
              </a:rPr>
            </a:br>
            <a:r>
              <a:rPr lang="en-US" sz="4000" b="1" dirty="0">
                <a:solidFill>
                  <a:srgbClr val="8064A2">
                    <a:lumMod val="50000"/>
                  </a:srgbClr>
                </a:solidFill>
                <a:latin typeface="Traditional Arabic" pitchFamily="18" charset="-78"/>
                <a:cs typeface="Traditional Arabic" pitchFamily="18" charset="-78"/>
              </a:rPr>
              <a:t>Synthesis &amp; </a:t>
            </a:r>
            <a:r>
              <a:rPr lang="en-US" sz="4000" b="1" dirty="0">
                <a:solidFill>
                  <a:srgbClr val="C00000"/>
                </a:solidFill>
                <a:latin typeface="Traditional Arabic" pitchFamily="18" charset="-78"/>
                <a:cs typeface="Traditional Arabic" pitchFamily="18" charset="-78"/>
              </a:rPr>
              <a:t>Analysis</a:t>
            </a:r>
            <a:r>
              <a:rPr lang="en-US" sz="4000" b="1" dirty="0">
                <a:solidFill>
                  <a:srgbClr val="8064A2">
                    <a:lumMod val="50000"/>
                  </a:srgbClr>
                </a:solidFill>
                <a:latin typeface="Traditional Arabic" pitchFamily="18" charset="-78"/>
                <a:cs typeface="Traditional Arabic" pitchFamily="18" charset="-78"/>
              </a:rPr>
              <a:t> of Ideas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12776"/>
            <a:ext cx="5114701" cy="5114701"/>
          </a:xfrm>
        </p:spPr>
      </p:pic>
    </p:spTree>
    <p:extLst>
      <p:ext uri="{BB962C8B-B14F-4D97-AF65-F5344CB8AC3E}">
        <p14:creationId xmlns:p14="http://schemas.microsoft.com/office/powerpoint/2010/main" val="826626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6501" cy="7294984"/>
          </a:xfrm>
        </p:spPr>
      </p:pic>
    </p:spTree>
    <p:extLst>
      <p:ext uri="{BB962C8B-B14F-4D97-AF65-F5344CB8AC3E}">
        <p14:creationId xmlns:p14="http://schemas.microsoft.com/office/powerpoint/2010/main" val="1409506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918"/>
            <a:ext cx="9144000" cy="6904274"/>
          </a:xfrm>
        </p:spPr>
      </p:pic>
    </p:spTree>
    <p:extLst>
      <p:ext uri="{BB962C8B-B14F-4D97-AF65-F5344CB8AC3E}">
        <p14:creationId xmlns:p14="http://schemas.microsoft.com/office/powerpoint/2010/main" val="1513962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4" y="1431459"/>
            <a:ext cx="9160524" cy="4222428"/>
          </a:xfrm>
        </p:spPr>
      </p:pic>
    </p:spTree>
    <p:extLst>
      <p:ext uri="{BB962C8B-B14F-4D97-AF65-F5344CB8AC3E}">
        <p14:creationId xmlns:p14="http://schemas.microsoft.com/office/powerpoint/2010/main" val="2160123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5492"/>
            <a:ext cx="6912768" cy="10720934"/>
          </a:xfrm>
        </p:spPr>
      </p:pic>
    </p:spTree>
    <p:extLst>
      <p:ext uri="{BB962C8B-B14F-4D97-AF65-F5344CB8AC3E}">
        <p14:creationId xmlns:p14="http://schemas.microsoft.com/office/powerpoint/2010/main" val="42183364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420" y="-60448"/>
            <a:ext cx="7355160" cy="6918448"/>
          </a:xfrm>
        </p:spPr>
      </p:pic>
    </p:spTree>
    <p:extLst>
      <p:ext uri="{BB962C8B-B14F-4D97-AF65-F5344CB8AC3E}">
        <p14:creationId xmlns:p14="http://schemas.microsoft.com/office/powerpoint/2010/main" val="16802606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6268"/>
            <a:ext cx="9144000" cy="9047385"/>
          </a:xfrm>
        </p:spPr>
      </p:pic>
    </p:spTree>
    <p:extLst>
      <p:ext uri="{BB962C8B-B14F-4D97-AF65-F5344CB8AC3E}">
        <p14:creationId xmlns:p14="http://schemas.microsoft.com/office/powerpoint/2010/main" val="6992188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250"/>
            <a:ext cx="9144000" cy="7632848"/>
          </a:xfrm>
        </p:spPr>
      </p:pic>
    </p:spTree>
    <p:extLst>
      <p:ext uri="{BB962C8B-B14F-4D97-AF65-F5344CB8AC3E}">
        <p14:creationId xmlns:p14="http://schemas.microsoft.com/office/powerpoint/2010/main" val="35740143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solidFill>
                  <a:srgbClr val="002060"/>
                </a:solidFill>
                <a:latin typeface="Traditional Arabic" panose="02020603050405020304" pitchFamily="18" charset="-78"/>
                <a:cs typeface="Traditional Arabic" panose="02020603050405020304" pitchFamily="18" charset="-78"/>
              </a:rPr>
              <a:t>Mosaics </a:t>
            </a:r>
            <a:r>
              <a:rPr lang="en-US" dirty="0" smtClean="0">
                <a:solidFill>
                  <a:srgbClr val="C00000"/>
                </a:solidFill>
                <a:latin typeface="Traditional Arabic" panose="02020603050405020304" pitchFamily="18" charset="-78"/>
                <a:cs typeface="Traditional Arabic" panose="02020603050405020304" pitchFamily="18" charset="-78"/>
              </a:rPr>
              <a:t>4</a:t>
            </a:r>
            <a:r>
              <a:rPr lang="en-US" dirty="0" smtClean="0">
                <a:solidFill>
                  <a:srgbClr val="002060"/>
                </a:solidFill>
                <a:latin typeface="Traditional Arabic" panose="02020603050405020304" pitchFamily="18" charset="-78"/>
                <a:cs typeface="Traditional Arabic" panose="02020603050405020304" pitchFamily="18" charset="-78"/>
              </a:rPr>
              <a:t> G-</a:t>
            </a:r>
            <a:r>
              <a:rPr lang="en-US" dirty="0" err="1" smtClean="0">
                <a:solidFill>
                  <a:srgbClr val="002060"/>
                </a:solidFill>
                <a:latin typeface="Traditional Arabic" panose="02020603050405020304" pitchFamily="18" charset="-78"/>
                <a:cs typeface="Traditional Arabic" panose="02020603050405020304" pitchFamily="18" charset="-78"/>
              </a:rPr>
              <a:t>nalysis</a:t>
            </a:r>
            <a:endParaRPr lang="en-US" dirty="0">
              <a:solidFill>
                <a:srgbClr val="002060"/>
              </a:solidFill>
              <a:latin typeface="Traditional Arabic" panose="02020603050405020304" pitchFamily="18" charset="-78"/>
              <a:cs typeface="Traditional Arabic" panose="02020603050405020304" pitchFamily="18" charset="-78"/>
            </a:endParaRPr>
          </a:p>
        </p:txBody>
      </p:sp>
      <p:sp>
        <p:nvSpPr>
          <p:cNvPr id="3" name="Content Placeholder 2"/>
          <p:cNvSpPr>
            <a:spLocks noGrp="1"/>
          </p:cNvSpPr>
          <p:nvPr>
            <p:ph idx="1"/>
          </p:nvPr>
        </p:nvSpPr>
        <p:spPr>
          <a:xfrm>
            <a:off x="0" y="1124744"/>
            <a:ext cx="9144000" cy="5733256"/>
          </a:xfrm>
          <a:solidFill>
            <a:schemeClr val="bg1"/>
          </a:solidFill>
        </p:spPr>
        <p:txBody>
          <a:bodyPr>
            <a:normAutofit/>
          </a:bodyPr>
          <a:lstStyle/>
          <a:p>
            <a:r>
              <a:rPr lang="en-US" sz="2400" dirty="0">
                <a:solidFill>
                  <a:srgbClr val="002060"/>
                </a:solidFill>
                <a:latin typeface="Traditional Arabic" panose="02020603050405020304" pitchFamily="18" charset="-78"/>
                <a:cs typeface="Traditional Arabic" panose="02020603050405020304" pitchFamily="18" charset="-78"/>
              </a:rPr>
              <a:t>Get a new car for your spouse! </a:t>
            </a:r>
            <a:r>
              <a:rPr lang="en-US" sz="2400" dirty="0" smtClean="0">
                <a:solidFill>
                  <a:srgbClr val="002060"/>
                </a:solidFill>
                <a:latin typeface="Traditional Arabic" panose="02020603050405020304" pitchFamily="18" charset="-78"/>
                <a:cs typeface="Traditional Arabic" panose="02020603050405020304" pitchFamily="18" charset="-78"/>
              </a:rPr>
              <a:t>It'll </a:t>
            </a:r>
            <a:r>
              <a:rPr lang="en-US" sz="2400" dirty="0">
                <a:solidFill>
                  <a:srgbClr val="002060"/>
                </a:solidFill>
                <a:latin typeface="Traditional Arabic" panose="02020603050405020304" pitchFamily="18" charset="-78"/>
                <a:cs typeface="Traditional Arabic" panose="02020603050405020304" pitchFamily="18" charset="-78"/>
              </a:rPr>
              <a:t>be a great </a:t>
            </a:r>
            <a:r>
              <a:rPr lang="en-US" sz="2400" dirty="0" smtClean="0">
                <a:solidFill>
                  <a:srgbClr val="002060"/>
                </a:solidFill>
                <a:latin typeface="Traditional Arabic" panose="02020603050405020304" pitchFamily="18" charset="-78"/>
                <a:cs typeface="Traditional Arabic" panose="02020603050405020304" pitchFamily="18" charset="-78"/>
              </a:rPr>
              <a:t>trade </a:t>
            </a:r>
            <a:r>
              <a:rPr lang="en-US" sz="2400" dirty="0" smtClean="0">
                <a:solidFill>
                  <a:srgbClr val="002060"/>
                </a:solidFill>
                <a:latin typeface="Traditional Arabic" panose="02020603050405020304" pitchFamily="18" charset="-78"/>
                <a:cs typeface="Traditional Arabic" panose="02020603050405020304" pitchFamily="18" charset="-78"/>
                <a:sym typeface="Wingdings" panose="05000000000000000000" pitchFamily="2" charset="2"/>
              </a:rPr>
              <a:t></a:t>
            </a:r>
            <a:endParaRPr lang="en-US" sz="2400" dirty="0">
              <a:solidFill>
                <a:srgbClr val="002060"/>
              </a:solidFill>
              <a:latin typeface="Traditional Arabic" panose="02020603050405020304" pitchFamily="18" charset="-78"/>
              <a:cs typeface="Traditional Arabic" panose="02020603050405020304" pitchFamily="18" charset="-78"/>
            </a:endParaRPr>
          </a:p>
          <a:p>
            <a:r>
              <a:rPr lang="en-US" sz="2400" dirty="0">
                <a:solidFill>
                  <a:srgbClr val="002060"/>
                </a:solidFill>
                <a:latin typeface="Traditional Arabic" panose="02020603050405020304" pitchFamily="18" charset="-78"/>
                <a:cs typeface="Traditional Arabic" panose="02020603050405020304" pitchFamily="18" charset="-78"/>
              </a:rPr>
              <a:t>When there's a will, I want to be in it.</a:t>
            </a:r>
          </a:p>
          <a:p>
            <a:r>
              <a:rPr lang="en-US" sz="2400" dirty="0">
                <a:solidFill>
                  <a:srgbClr val="002060"/>
                </a:solidFill>
                <a:latin typeface="Traditional Arabic" panose="02020603050405020304" pitchFamily="18" charset="-78"/>
                <a:cs typeface="Traditional Arabic" panose="02020603050405020304" pitchFamily="18" charset="-78"/>
              </a:rPr>
              <a:t>Red, White and Blue represent Freedom… unless they are flashing behind you!</a:t>
            </a:r>
          </a:p>
          <a:p>
            <a:r>
              <a:rPr lang="en-US" sz="2400" dirty="0">
                <a:solidFill>
                  <a:srgbClr val="002060"/>
                </a:solidFill>
                <a:latin typeface="Traditional Arabic" panose="02020603050405020304" pitchFamily="18" charset="-78"/>
                <a:cs typeface="Traditional Arabic" panose="02020603050405020304" pitchFamily="18" charset="-78"/>
              </a:rPr>
              <a:t>I Upped My Pledge - Up Yours!</a:t>
            </a:r>
          </a:p>
          <a:p>
            <a:r>
              <a:rPr lang="en-US" sz="2400" dirty="0" smtClean="0">
                <a:solidFill>
                  <a:srgbClr val="002060"/>
                </a:solidFill>
                <a:latin typeface="Traditional Arabic" panose="02020603050405020304" pitchFamily="18" charset="-78"/>
                <a:cs typeface="Traditional Arabic" panose="02020603050405020304" pitchFamily="18" charset="-78"/>
              </a:rPr>
              <a:t>To </a:t>
            </a:r>
            <a:r>
              <a:rPr lang="en-US" sz="2400" dirty="0">
                <a:solidFill>
                  <a:srgbClr val="002060"/>
                </a:solidFill>
                <a:latin typeface="Traditional Arabic" panose="02020603050405020304" pitchFamily="18" charset="-78"/>
                <a:cs typeface="Traditional Arabic" panose="02020603050405020304" pitchFamily="18" charset="-78"/>
              </a:rPr>
              <a:t>express a complex idea, </a:t>
            </a:r>
            <a:r>
              <a:rPr lang="en-US" sz="2400" dirty="0" smtClean="0">
                <a:solidFill>
                  <a:srgbClr val="002060"/>
                </a:solidFill>
                <a:latin typeface="Traditional Arabic" panose="02020603050405020304" pitchFamily="18" charset="-78"/>
                <a:cs typeface="Traditional Arabic" panose="02020603050405020304" pitchFamily="18" charset="-78"/>
              </a:rPr>
              <a:t>we </a:t>
            </a:r>
            <a:r>
              <a:rPr lang="en-US" sz="2400" dirty="0">
                <a:solidFill>
                  <a:srgbClr val="002060"/>
                </a:solidFill>
                <a:latin typeface="Traditional Arabic" panose="02020603050405020304" pitchFamily="18" charset="-78"/>
                <a:cs typeface="Traditional Arabic" panose="02020603050405020304" pitchFamily="18" charset="-78"/>
              </a:rPr>
              <a:t>must </a:t>
            </a:r>
            <a:r>
              <a:rPr lang="en-US" sz="2400" i="1" dirty="0">
                <a:solidFill>
                  <a:srgbClr val="002060"/>
                </a:solidFill>
                <a:latin typeface="Traditional Arabic" panose="02020603050405020304" pitchFamily="18" charset="-78"/>
                <a:cs typeface="Traditional Arabic" panose="02020603050405020304" pitchFamily="18" charset="-78"/>
              </a:rPr>
              <a:t>say</a:t>
            </a:r>
            <a:r>
              <a:rPr lang="en-US" sz="2400" dirty="0">
                <a:solidFill>
                  <a:srgbClr val="002060"/>
                </a:solidFill>
                <a:latin typeface="Traditional Arabic" panose="02020603050405020304" pitchFamily="18" charset="-78"/>
                <a:cs typeface="Traditional Arabic" panose="02020603050405020304" pitchFamily="18" charset="-78"/>
              </a:rPr>
              <a:t> something </a:t>
            </a:r>
            <a:r>
              <a:rPr lang="en-US" sz="2400" i="1" dirty="0">
                <a:solidFill>
                  <a:srgbClr val="002060"/>
                </a:solidFill>
                <a:latin typeface="Traditional Arabic" panose="02020603050405020304" pitchFamily="18" charset="-78"/>
                <a:cs typeface="Traditional Arabic" panose="02020603050405020304" pitchFamily="18" charset="-78"/>
              </a:rPr>
              <a:t>about</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smtClean="0">
                <a:solidFill>
                  <a:srgbClr val="002060"/>
                </a:solidFill>
                <a:latin typeface="Traditional Arabic" panose="02020603050405020304" pitchFamily="18" charset="-78"/>
                <a:cs typeface="Traditional Arabic" panose="02020603050405020304" pitchFamily="18" charset="-78"/>
              </a:rPr>
              <a:t>something </a:t>
            </a:r>
            <a:r>
              <a:rPr lang="en-US" sz="2400" dirty="0">
                <a:solidFill>
                  <a:srgbClr val="002060"/>
                </a:solidFill>
                <a:latin typeface="Traditional Arabic" panose="02020603050405020304" pitchFamily="18" charset="-78"/>
                <a:cs typeface="Traditional Arabic" panose="02020603050405020304" pitchFamily="18" charset="-78"/>
              </a:rPr>
              <a:t>– we must connect </a:t>
            </a:r>
            <a:r>
              <a:rPr lang="en-US" sz="2400" dirty="0" smtClean="0">
                <a:solidFill>
                  <a:srgbClr val="002060"/>
                </a:solidFill>
                <a:latin typeface="Traditional Arabic" panose="02020603050405020304" pitchFamily="18" charset="-78"/>
                <a:cs typeface="Traditional Arabic" panose="02020603050405020304" pitchFamily="18" charset="-78"/>
              </a:rPr>
              <a:t> what </a:t>
            </a:r>
            <a:r>
              <a:rPr lang="en-US" sz="2400" dirty="0">
                <a:solidFill>
                  <a:srgbClr val="002060"/>
                </a:solidFill>
                <a:latin typeface="Traditional Arabic" panose="02020603050405020304" pitchFamily="18" charset="-78"/>
                <a:cs typeface="Traditional Arabic" panose="02020603050405020304" pitchFamily="18" charset="-78"/>
              </a:rPr>
              <a:t>we speak </a:t>
            </a:r>
            <a:r>
              <a:rPr lang="en-US" sz="2400" i="1" dirty="0">
                <a:solidFill>
                  <a:srgbClr val="002060"/>
                </a:solidFill>
                <a:latin typeface="Traditional Arabic" panose="02020603050405020304" pitchFamily="18" charset="-78"/>
                <a:cs typeface="Traditional Arabic" panose="02020603050405020304" pitchFamily="18" charset="-78"/>
              </a:rPr>
              <a:t>about</a:t>
            </a:r>
            <a:r>
              <a:rPr lang="en-US" sz="2400" dirty="0">
                <a:solidFill>
                  <a:srgbClr val="002060"/>
                </a:solidFill>
                <a:latin typeface="Traditional Arabic" panose="02020603050405020304" pitchFamily="18" charset="-78"/>
                <a:cs typeface="Traditional Arabic" panose="02020603050405020304" pitchFamily="18" charset="-78"/>
              </a:rPr>
              <a:t> </a:t>
            </a:r>
            <a:r>
              <a:rPr lang="en-US" sz="2400" dirty="0" smtClean="0">
                <a:solidFill>
                  <a:srgbClr val="002060"/>
                </a:solidFill>
                <a:latin typeface="Traditional Arabic" panose="02020603050405020304" pitchFamily="18" charset="-78"/>
                <a:cs typeface="Traditional Arabic" panose="02020603050405020304" pitchFamily="18" charset="-78"/>
              </a:rPr>
              <a:t>with what </a:t>
            </a:r>
            <a:r>
              <a:rPr lang="en-US" sz="2400" dirty="0">
                <a:solidFill>
                  <a:srgbClr val="002060"/>
                </a:solidFill>
                <a:latin typeface="Traditional Arabic" panose="02020603050405020304" pitchFamily="18" charset="-78"/>
                <a:cs typeface="Traditional Arabic" panose="02020603050405020304" pitchFamily="18" charset="-78"/>
              </a:rPr>
              <a:t>we say about </a:t>
            </a:r>
            <a:r>
              <a:rPr lang="en-US" sz="2400" dirty="0" smtClean="0">
                <a:solidFill>
                  <a:srgbClr val="002060"/>
                </a:solidFill>
                <a:latin typeface="Traditional Arabic" panose="02020603050405020304" pitchFamily="18" charset="-78"/>
                <a:cs typeface="Traditional Arabic" panose="02020603050405020304" pitchFamily="18" charset="-78"/>
              </a:rPr>
              <a:t>it. </a:t>
            </a:r>
          </a:p>
          <a:p>
            <a:r>
              <a:rPr lang="en-US" sz="2400" dirty="0" smtClean="0">
                <a:solidFill>
                  <a:srgbClr val="002060"/>
                </a:solidFill>
                <a:latin typeface="Traditional Arabic" panose="02020603050405020304" pitchFamily="18" charset="-78"/>
                <a:cs typeface="Traditional Arabic" panose="02020603050405020304" pitchFamily="18" charset="-78"/>
              </a:rPr>
              <a:t>To be or not to be – that is the question.</a:t>
            </a:r>
          </a:p>
          <a:p>
            <a:r>
              <a:rPr lang="en-US" sz="2400" dirty="0" smtClean="0">
                <a:solidFill>
                  <a:srgbClr val="002060"/>
                </a:solidFill>
                <a:latin typeface="Traditional Arabic" panose="02020603050405020304" pitchFamily="18" charset="-78"/>
                <a:cs typeface="Traditional Arabic" panose="02020603050405020304" pitchFamily="18" charset="-78"/>
              </a:rPr>
              <a:t>Brevity is the soul of wit, and tediousness – the limbs and outward flourishes.</a:t>
            </a:r>
          </a:p>
          <a:p>
            <a:r>
              <a:rPr lang="en-US" sz="2400" dirty="0" smtClean="0">
                <a:solidFill>
                  <a:srgbClr val="002060"/>
                </a:solidFill>
                <a:latin typeface="Traditional Arabic" panose="02020603050405020304" pitchFamily="18" charset="-78"/>
                <a:cs typeface="Traditional Arabic" panose="02020603050405020304" pitchFamily="18" charset="-78"/>
              </a:rPr>
              <a:t>Time Present and Time Past are both, perhaps present in Time Future, and Time Future contained in Time Past… If all time is eternally present, all Time is unredeemable. (T.S. Eliot)</a:t>
            </a:r>
          </a:p>
          <a:p>
            <a:endParaRPr lang="en-US" sz="2400" dirty="0">
              <a:solidFill>
                <a:srgbClr val="002060"/>
              </a:solidFill>
              <a:latin typeface="Traditional Arabic" panose="02020603050405020304" pitchFamily="18" charset="-78"/>
              <a:cs typeface="Traditional Arabic" panose="02020603050405020304" pitchFamily="18" charset="-78"/>
            </a:endParaRPr>
          </a:p>
          <a:p>
            <a:endParaRPr lang="en-US" sz="2400" dirty="0"/>
          </a:p>
        </p:txBody>
      </p:sp>
    </p:spTree>
    <p:extLst>
      <p:ext uri="{BB962C8B-B14F-4D97-AF65-F5344CB8AC3E}">
        <p14:creationId xmlns:p14="http://schemas.microsoft.com/office/powerpoint/2010/main" val="3490807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txBody>
          <a:bodyPr>
            <a:noAutofit/>
          </a:bodyPr>
          <a:lstStyle/>
          <a:p>
            <a:r>
              <a:rPr lang="en-US" sz="3600" b="1" dirty="0" smtClean="0">
                <a:solidFill>
                  <a:srgbClr val="C00000"/>
                </a:solidFill>
                <a:latin typeface="Traditional Arabic" pitchFamily="18" charset="-78"/>
                <a:cs typeface="Traditional Arabic" pitchFamily="18" charset="-78"/>
              </a:rPr>
              <a:t>G-</a:t>
            </a:r>
            <a:r>
              <a:rPr lang="en-US" sz="3600" b="1" dirty="0" err="1" smtClean="0">
                <a:solidFill>
                  <a:srgbClr val="C00000"/>
                </a:solidFill>
                <a:latin typeface="Traditional Arabic" pitchFamily="18" charset="-78"/>
                <a:cs typeface="Traditional Arabic" pitchFamily="18" charset="-78"/>
              </a:rPr>
              <a:t>nalysis</a:t>
            </a:r>
            <a:r>
              <a:rPr lang="en-US" sz="3600" b="1" dirty="0" smtClean="0">
                <a:solidFill>
                  <a:srgbClr val="C00000"/>
                </a:solidFill>
                <a:latin typeface="Traditional Arabic" pitchFamily="18" charset="-78"/>
                <a:cs typeface="Traditional Arabic" pitchFamily="18" charset="-78"/>
              </a:rPr>
              <a:t> </a:t>
            </a:r>
            <a:r>
              <a:rPr lang="en-US" sz="3600" b="1" dirty="0" smtClean="0">
                <a:solidFill>
                  <a:srgbClr val="002060"/>
                </a:solidFill>
                <a:latin typeface="Traditional Arabic" pitchFamily="18" charset="-78"/>
                <a:cs typeface="Traditional Arabic" pitchFamily="18" charset="-78"/>
              </a:rPr>
              <a:t>rests on the WA view of language as a COMPLEX WHOLE</a:t>
            </a:r>
            <a:endParaRPr lang="en-US" sz="3600" b="1"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457200" y="1340768"/>
            <a:ext cx="8229600" cy="5400600"/>
          </a:xfrm>
        </p:spPr>
        <p:txBody>
          <a:bodyPr>
            <a:normAutofit lnSpcReduction="10000"/>
          </a:bodyPr>
          <a:lstStyle/>
          <a:p>
            <a:pPr marL="0" lvl="0" indent="0" algn="ctr">
              <a:buNone/>
            </a:pPr>
            <a:r>
              <a:rPr lang="en-US" b="1" dirty="0">
                <a:solidFill>
                  <a:srgbClr val="002060"/>
                </a:solidFill>
                <a:latin typeface="Traditional Arabic" pitchFamily="18" charset="-78"/>
                <a:cs typeface="Traditional Arabic" pitchFamily="18" charset="-78"/>
              </a:rPr>
              <a:t>o</a:t>
            </a:r>
            <a:r>
              <a:rPr lang="en-US" b="1" dirty="0" smtClean="0">
                <a:solidFill>
                  <a:srgbClr val="002060"/>
                </a:solidFill>
                <a:latin typeface="Traditional Arabic" pitchFamily="18" charset="-78"/>
                <a:cs typeface="Traditional Arabic" pitchFamily="18" charset="-78"/>
              </a:rPr>
              <a:t>f inseparable parts:</a:t>
            </a:r>
          </a:p>
          <a:p>
            <a:pPr marL="0" lvl="0" indent="0" algn="ctr">
              <a:buNone/>
            </a:pPr>
            <a:endParaRPr lang="en-US" sz="2000" b="1" dirty="0">
              <a:solidFill>
                <a:srgbClr val="002060"/>
              </a:solidFill>
              <a:latin typeface="Traditional Arabic" pitchFamily="18" charset="-78"/>
              <a:cs typeface="Traditional Arabic" pitchFamily="18" charset="-78"/>
            </a:endParaRPr>
          </a:p>
          <a:p>
            <a:pPr marL="0" lvl="0" indent="0">
              <a:buNone/>
            </a:pPr>
            <a:endParaRPr lang="en-US" sz="800" b="1" dirty="0">
              <a:solidFill>
                <a:srgbClr val="002060"/>
              </a:solidFill>
              <a:latin typeface="Traditional Arabic" pitchFamily="18" charset="-78"/>
              <a:cs typeface="Traditional Arabic" pitchFamily="18" charset="-78"/>
            </a:endParaRPr>
          </a:p>
          <a:p>
            <a:pPr marL="857250" lvl="1" indent="-457200">
              <a:buFont typeface="+mj-lt"/>
              <a:buAutoNum type="arabicPeriod"/>
            </a:pPr>
            <a:r>
              <a:rPr lang="en-US" b="1" dirty="0" smtClean="0">
                <a:solidFill>
                  <a:srgbClr val="C00000"/>
                </a:solidFill>
                <a:latin typeface="Traditional Arabic" pitchFamily="18" charset="-78"/>
                <a:cs typeface="Traditional Arabic" pitchFamily="18" charset="-78"/>
              </a:rPr>
              <a:t>Psychological</a:t>
            </a:r>
            <a:r>
              <a:rPr lang="en-US" dirty="0">
                <a:solidFill>
                  <a:srgbClr val="C00000"/>
                </a:solidFill>
                <a:latin typeface="Traditional Arabic" pitchFamily="18" charset="-78"/>
                <a:cs typeface="Traditional Arabic" pitchFamily="18" charset="-78"/>
              </a:rPr>
              <a:t>:</a:t>
            </a:r>
            <a:r>
              <a:rPr lang="en-US" dirty="0" smtClean="0">
                <a:solidFill>
                  <a:srgbClr val="002060"/>
                </a:solidFill>
                <a:latin typeface="Traditional Arabic" pitchFamily="18" charset="-78"/>
                <a:cs typeface="Traditional Arabic" pitchFamily="18" charset="-78"/>
              </a:rPr>
              <a:t> every word - even </a:t>
            </a:r>
            <a:r>
              <a:rPr lang="en-US" dirty="0">
                <a:solidFill>
                  <a:srgbClr val="002060"/>
                </a:solidFill>
                <a:latin typeface="Traditional Arabic" pitchFamily="18" charset="-78"/>
                <a:cs typeface="Traditional Arabic" pitchFamily="18" charset="-78"/>
              </a:rPr>
              <a:t>‘</a:t>
            </a:r>
            <a:r>
              <a:rPr lang="en-US" i="1" dirty="0" smtClean="0">
                <a:solidFill>
                  <a:srgbClr val="002060"/>
                </a:solidFill>
                <a:latin typeface="Traditional Arabic" pitchFamily="18" charset="-78"/>
                <a:cs typeface="Traditional Arabic" pitchFamily="18" charset="-78"/>
              </a:rPr>
              <a:t>nonsense</a:t>
            </a:r>
            <a:r>
              <a:rPr lang="en-US" dirty="0" smtClean="0">
                <a:solidFill>
                  <a:srgbClr val="002060"/>
                </a:solidFill>
                <a:latin typeface="Traditional Arabic" pitchFamily="18" charset="-78"/>
                <a:cs typeface="Traditional Arabic" pitchFamily="18" charset="-78"/>
              </a:rPr>
              <a:t>’ - has meaning!; cf. our ‘</a:t>
            </a:r>
            <a:r>
              <a:rPr lang="en-US" u="sng" dirty="0" smtClean="0">
                <a:solidFill>
                  <a:srgbClr val="002060"/>
                </a:solidFill>
                <a:latin typeface="Traditional Arabic" pitchFamily="18" charset="-78"/>
                <a:cs typeface="Traditional Arabic" pitchFamily="18" charset="-78"/>
              </a:rPr>
              <a:t>biological </a:t>
            </a:r>
            <a:r>
              <a:rPr lang="el-GR" b="1" u="sng" dirty="0" smtClean="0">
                <a:solidFill>
                  <a:srgbClr val="002060"/>
                </a:solidFill>
                <a:latin typeface="Times New Roman" panose="02020603050405020304" pitchFamily="18" charset="0"/>
                <a:cs typeface="Times New Roman" panose="02020603050405020304" pitchFamily="18" charset="0"/>
              </a:rPr>
              <a:t>λ</a:t>
            </a:r>
            <a:r>
              <a:rPr lang="en-US" dirty="0" smtClean="0">
                <a:solidFill>
                  <a:srgbClr val="002060"/>
                </a:solidFill>
                <a:latin typeface="Times New Roman" panose="02020603050405020304" pitchFamily="18" charset="0"/>
                <a:cs typeface="Times New Roman" panose="02020603050405020304" pitchFamily="18" charset="0"/>
              </a:rPr>
              <a:t>’</a:t>
            </a:r>
            <a:r>
              <a:rPr lang="en-US" dirty="0" smtClean="0">
                <a:solidFill>
                  <a:srgbClr val="002060"/>
                </a:solidFill>
                <a:latin typeface="Traditional Arabic" pitchFamily="18" charset="-78"/>
                <a:cs typeface="Traditional Arabic" pitchFamily="18" charset="-78"/>
              </a:rPr>
              <a:t>;</a:t>
            </a:r>
            <a:endParaRPr lang="en-US" b="1" i="1" dirty="0">
              <a:solidFill>
                <a:srgbClr val="C00000"/>
              </a:solidFill>
              <a:latin typeface="Traditional Arabic" pitchFamily="18" charset="-78"/>
              <a:cs typeface="Traditional Arabic" pitchFamily="18" charset="-78"/>
            </a:endParaRP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Physical</a:t>
            </a:r>
            <a:r>
              <a:rPr lang="en-US" dirty="0">
                <a:solidFill>
                  <a:srgbClr val="C00000"/>
                </a:solidFill>
                <a:latin typeface="Traditional Arabic" pitchFamily="18" charset="-78"/>
                <a:cs typeface="Traditional Arabic" pitchFamily="18" charset="-78"/>
              </a:rPr>
              <a:t> </a:t>
            </a:r>
            <a:r>
              <a:rPr lang="en-US" dirty="0">
                <a:solidFill>
                  <a:srgbClr val="002060"/>
                </a:solidFill>
                <a:latin typeface="Traditional Arabic" pitchFamily="18" charset="-78"/>
                <a:cs typeface="Traditional Arabic" pitchFamily="18" charset="-78"/>
              </a:rPr>
              <a:t>[sounds &amp; structures – </a:t>
            </a:r>
            <a:r>
              <a:rPr lang="en-US" dirty="0" smtClean="0">
                <a:solidFill>
                  <a:srgbClr val="002060"/>
                </a:solidFill>
                <a:latin typeface="Traditional Arabic" pitchFamily="18" charset="-78"/>
                <a:cs typeface="Traditional Arabic" pitchFamily="18" charset="-78"/>
              </a:rPr>
              <a:t>ideas </a:t>
            </a:r>
            <a:r>
              <a:rPr lang="en-US" dirty="0">
                <a:solidFill>
                  <a:srgbClr val="002060"/>
                </a:solidFill>
                <a:latin typeface="Traditional Arabic" pitchFamily="18" charset="-78"/>
                <a:cs typeface="Traditional Arabic" pitchFamily="18" charset="-78"/>
              </a:rPr>
              <a:t>come into existence only through words]</a:t>
            </a: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Social</a:t>
            </a:r>
            <a:r>
              <a:rPr lang="en-US" dirty="0">
                <a:solidFill>
                  <a:srgbClr val="C00000"/>
                </a:solidFill>
                <a:latin typeface="Traditional Arabic" pitchFamily="18" charset="-78"/>
                <a:cs typeface="Traditional Arabic" pitchFamily="18" charset="-78"/>
              </a:rPr>
              <a:t> </a:t>
            </a:r>
            <a:r>
              <a:rPr lang="en-US" dirty="0" smtClean="0">
                <a:solidFill>
                  <a:srgbClr val="002060"/>
                </a:solidFill>
                <a:latin typeface="Traditional Arabic" pitchFamily="18" charset="-78"/>
                <a:cs typeface="Traditional Arabic" pitchFamily="18" charset="-78"/>
              </a:rPr>
              <a:t>- the </a:t>
            </a:r>
            <a:r>
              <a:rPr lang="en-US" dirty="0">
                <a:solidFill>
                  <a:srgbClr val="002060"/>
                </a:solidFill>
                <a:latin typeface="Traditional Arabic" pitchFamily="18" charset="-78"/>
                <a:cs typeface="Traditional Arabic" pitchFamily="18" charset="-78"/>
              </a:rPr>
              <a:t>double function of every </a:t>
            </a:r>
            <a:r>
              <a:rPr lang="en-US" b="1" i="1" dirty="0" smtClean="0">
                <a:solidFill>
                  <a:srgbClr val="002060"/>
                </a:solidFill>
                <a:latin typeface="Traditional Arabic" pitchFamily="18" charset="-78"/>
                <a:cs typeface="Traditional Arabic" pitchFamily="18" charset="-78"/>
              </a:rPr>
              <a:t>Sign</a:t>
            </a:r>
            <a:r>
              <a:rPr lang="en-US" dirty="0" smtClean="0">
                <a:solidFill>
                  <a:srgbClr val="002060"/>
                </a:solidFill>
                <a:latin typeface="Traditional Arabic" pitchFamily="18" charset="-78"/>
                <a:cs typeface="Traditional Arabic" pitchFamily="18" charset="-78"/>
              </a:rPr>
              <a:t> is</a:t>
            </a:r>
          </a:p>
          <a:p>
            <a:pPr marL="1714500" lvl="3" indent="-457200">
              <a:buFont typeface="+mj-lt"/>
              <a:buAutoNum type="arabicPeriod"/>
            </a:pPr>
            <a:r>
              <a:rPr lang="en-US" sz="2600" dirty="0" smtClean="0">
                <a:solidFill>
                  <a:srgbClr val="002060"/>
                </a:solidFill>
                <a:latin typeface="Traditional Arabic" pitchFamily="18" charset="-78"/>
                <a:cs typeface="Traditional Arabic" pitchFamily="18" charset="-78"/>
              </a:rPr>
              <a:t>To communicate </a:t>
            </a:r>
          </a:p>
          <a:p>
            <a:pPr marL="1714500" lvl="3" indent="-457200">
              <a:buFont typeface="+mj-lt"/>
              <a:buAutoNum type="arabicPeriod"/>
            </a:pPr>
            <a:r>
              <a:rPr lang="en-US" sz="2600" dirty="0" smtClean="0">
                <a:solidFill>
                  <a:srgbClr val="002060"/>
                </a:solidFill>
                <a:latin typeface="Traditional Arabic" pitchFamily="18" charset="-78"/>
                <a:cs typeface="Traditional Arabic" pitchFamily="18" charset="-78"/>
              </a:rPr>
              <a:t>Meaning, </a:t>
            </a:r>
            <a:r>
              <a:rPr lang="en-US" sz="2600" b="1" dirty="0" smtClean="0">
                <a:solidFill>
                  <a:srgbClr val="002060"/>
                </a:solidFill>
                <a:latin typeface="Traditional Arabic" pitchFamily="18" charset="-78"/>
                <a:cs typeface="Traditional Arabic" pitchFamily="18" charset="-78"/>
              </a:rPr>
              <a:t>&amp;</a:t>
            </a:r>
            <a:endParaRPr lang="en-US" sz="2600" b="1" dirty="0">
              <a:solidFill>
                <a:srgbClr val="002060"/>
              </a:solidFill>
              <a:latin typeface="Traditional Arabic" pitchFamily="18" charset="-78"/>
              <a:cs typeface="Traditional Arabic" pitchFamily="18" charset="-78"/>
            </a:endParaRPr>
          </a:p>
          <a:p>
            <a:pPr marL="857250" lvl="1" indent="-457200">
              <a:buFont typeface="+mj-lt"/>
              <a:buAutoNum type="arabicPeriod"/>
            </a:pPr>
            <a:r>
              <a:rPr lang="en-US" b="1" dirty="0">
                <a:solidFill>
                  <a:srgbClr val="C00000"/>
                </a:solidFill>
                <a:latin typeface="Traditional Arabic" pitchFamily="18" charset="-78"/>
                <a:cs typeface="Traditional Arabic" pitchFamily="18" charset="-78"/>
              </a:rPr>
              <a:t>Historical </a:t>
            </a:r>
            <a:r>
              <a:rPr lang="en-US" dirty="0">
                <a:solidFill>
                  <a:srgbClr val="002060"/>
                </a:solidFill>
                <a:latin typeface="Traditional Arabic" pitchFamily="18" charset="-78"/>
                <a:cs typeface="Traditional Arabic" pitchFamily="18" charset="-78"/>
              </a:rPr>
              <a:t>- language is the product of societies, </a:t>
            </a:r>
            <a:r>
              <a:rPr lang="en-US" dirty="0" smtClean="0">
                <a:solidFill>
                  <a:srgbClr val="002060"/>
                </a:solidFill>
                <a:latin typeface="Traditional Arabic" pitchFamily="18" charset="-78"/>
                <a:cs typeface="Traditional Arabic" pitchFamily="18" charset="-78"/>
              </a:rPr>
              <a:t>who live/think/change  </a:t>
            </a:r>
            <a:r>
              <a:rPr lang="en-US" dirty="0">
                <a:solidFill>
                  <a:srgbClr val="002060"/>
                </a:solidFill>
                <a:latin typeface="Traditional Arabic" pitchFamily="18" charset="-78"/>
                <a:cs typeface="Traditional Arabic" pitchFamily="18" charset="-78"/>
              </a:rPr>
              <a:t>in </a:t>
            </a:r>
            <a:r>
              <a:rPr lang="en-US" dirty="0" smtClean="0">
                <a:solidFill>
                  <a:srgbClr val="002060"/>
                </a:solidFill>
                <a:latin typeface="Traditional Arabic" pitchFamily="18" charset="-78"/>
                <a:cs typeface="Traditional Arabic" pitchFamily="18" charset="-78"/>
              </a:rPr>
              <a:t>Time, the </a:t>
            </a:r>
            <a:r>
              <a:rPr lang="en-US" dirty="0">
                <a:solidFill>
                  <a:srgbClr val="002060"/>
                </a:solidFill>
                <a:latin typeface="Traditional Arabic" pitchFamily="18" charset="-78"/>
                <a:cs typeface="Traditional Arabic" pitchFamily="18" charset="-78"/>
              </a:rPr>
              <a:t>4</a:t>
            </a:r>
            <a:r>
              <a:rPr lang="en-US" baseline="30000" dirty="0">
                <a:solidFill>
                  <a:srgbClr val="002060"/>
                </a:solidFill>
                <a:latin typeface="Traditional Arabic" pitchFamily="18" charset="-78"/>
                <a:cs typeface="Traditional Arabic" pitchFamily="18" charset="-78"/>
              </a:rPr>
              <a:t>th</a:t>
            </a:r>
            <a:r>
              <a:rPr lang="en-US" dirty="0">
                <a:solidFill>
                  <a:srgbClr val="002060"/>
                </a:solidFill>
                <a:latin typeface="Traditional Arabic" pitchFamily="18" charset="-78"/>
                <a:cs typeface="Traditional Arabic" pitchFamily="18" charset="-78"/>
              </a:rPr>
              <a:t> dimension of all </a:t>
            </a:r>
            <a:r>
              <a:rPr lang="en-US" dirty="0" smtClean="0">
                <a:solidFill>
                  <a:srgbClr val="002060"/>
                </a:solidFill>
                <a:latin typeface="Traditional Arabic" pitchFamily="18" charset="-78"/>
                <a:cs typeface="Traditional Arabic" pitchFamily="18" charset="-78"/>
              </a:rPr>
              <a:t>existence.</a:t>
            </a:r>
            <a:endParaRPr lang="en-US" dirty="0">
              <a:solidFill>
                <a:srgbClr val="002060"/>
              </a:solidFill>
              <a:latin typeface="Traditional Arabic" pitchFamily="18" charset="-78"/>
              <a:cs typeface="Traditional Arabic" pitchFamily="18" charset="-78"/>
            </a:endParaRPr>
          </a:p>
          <a:p>
            <a:pPr marL="0" indent="0">
              <a:buNone/>
            </a:pPr>
            <a:endParaRPr lang="en-US" dirty="0"/>
          </a:p>
        </p:txBody>
      </p:sp>
    </p:spTree>
    <p:extLst>
      <p:ext uri="{BB962C8B-B14F-4D97-AF65-F5344CB8AC3E}">
        <p14:creationId xmlns:p14="http://schemas.microsoft.com/office/powerpoint/2010/main" val="2110984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83750" y="1497567"/>
            <a:ext cx="3960458" cy="2507496"/>
          </a:xfrm>
          <a:custGeom>
            <a:avLst/>
            <a:gdLst>
              <a:gd name="connsiteX0" fmla="*/ 0 w 3960440"/>
              <a:gd name="connsiteY0" fmla="*/ 684076 h 1368152"/>
              <a:gd name="connsiteX1" fmla="*/ 1980220 w 3960440"/>
              <a:gd name="connsiteY1" fmla="*/ 0 h 1368152"/>
              <a:gd name="connsiteX2" fmla="*/ 3960440 w 3960440"/>
              <a:gd name="connsiteY2" fmla="*/ 684076 h 1368152"/>
              <a:gd name="connsiteX3" fmla="*/ 1980220 w 3960440"/>
              <a:gd name="connsiteY3" fmla="*/ 1368152 h 1368152"/>
              <a:gd name="connsiteX4" fmla="*/ 0 w 3960440"/>
              <a:gd name="connsiteY4" fmla="*/ 684076 h 1368152"/>
              <a:gd name="connsiteX0" fmla="*/ 40 w 3960480"/>
              <a:gd name="connsiteY0" fmla="*/ 1002731 h 1686807"/>
              <a:gd name="connsiteX1" fmla="*/ 2021824 w 3960480"/>
              <a:gd name="connsiteY1" fmla="*/ 0 h 1686807"/>
              <a:gd name="connsiteX2" fmla="*/ 3960480 w 3960480"/>
              <a:gd name="connsiteY2" fmla="*/ 1002731 h 1686807"/>
              <a:gd name="connsiteX3" fmla="*/ 1980260 w 3960480"/>
              <a:gd name="connsiteY3" fmla="*/ 1686807 h 1686807"/>
              <a:gd name="connsiteX4" fmla="*/ 40 w 3960480"/>
              <a:gd name="connsiteY4" fmla="*/ 1002731 h 1686807"/>
              <a:gd name="connsiteX0" fmla="*/ 40 w 3960480"/>
              <a:gd name="connsiteY0" fmla="*/ 1007551 h 1691627"/>
              <a:gd name="connsiteX1" fmla="*/ 2021824 w 3960480"/>
              <a:gd name="connsiteY1" fmla="*/ 4820 h 1691627"/>
              <a:gd name="connsiteX2" fmla="*/ 3960480 w 3960480"/>
              <a:gd name="connsiteY2" fmla="*/ 1007551 h 1691627"/>
              <a:gd name="connsiteX3" fmla="*/ 1980260 w 3960480"/>
              <a:gd name="connsiteY3" fmla="*/ 1691627 h 1691627"/>
              <a:gd name="connsiteX4" fmla="*/ 40 w 3960480"/>
              <a:gd name="connsiteY4" fmla="*/ 1007551 h 1691627"/>
              <a:gd name="connsiteX0" fmla="*/ 18 w 3960458"/>
              <a:gd name="connsiteY0" fmla="*/ 1822454 h 2506530"/>
              <a:gd name="connsiteX1" fmla="*/ 2007947 w 3960458"/>
              <a:gd name="connsiteY1" fmla="*/ 2305 h 2506530"/>
              <a:gd name="connsiteX2" fmla="*/ 3960458 w 3960458"/>
              <a:gd name="connsiteY2" fmla="*/ 1822454 h 2506530"/>
              <a:gd name="connsiteX3" fmla="*/ 1980238 w 3960458"/>
              <a:gd name="connsiteY3" fmla="*/ 2506530 h 2506530"/>
              <a:gd name="connsiteX4" fmla="*/ 18 w 3960458"/>
              <a:gd name="connsiteY4" fmla="*/ 1822454 h 2506530"/>
              <a:gd name="connsiteX0" fmla="*/ 18 w 3960458"/>
              <a:gd name="connsiteY0" fmla="*/ 2194188 h 2878264"/>
              <a:gd name="connsiteX1" fmla="*/ 2007947 w 3960458"/>
              <a:gd name="connsiteY1" fmla="*/ 374039 h 2878264"/>
              <a:gd name="connsiteX2" fmla="*/ 3960458 w 3960458"/>
              <a:gd name="connsiteY2" fmla="*/ 2194188 h 2878264"/>
              <a:gd name="connsiteX3" fmla="*/ 1980238 w 3960458"/>
              <a:gd name="connsiteY3" fmla="*/ 2878264 h 2878264"/>
              <a:gd name="connsiteX4" fmla="*/ 18 w 3960458"/>
              <a:gd name="connsiteY4" fmla="*/ 2194188 h 2878264"/>
              <a:gd name="connsiteX0" fmla="*/ 18 w 3960458"/>
              <a:gd name="connsiteY0" fmla="*/ 1823420 h 2507496"/>
              <a:gd name="connsiteX1" fmla="*/ 2007947 w 3960458"/>
              <a:gd name="connsiteY1" fmla="*/ 3271 h 2507496"/>
              <a:gd name="connsiteX2" fmla="*/ 3960458 w 3960458"/>
              <a:gd name="connsiteY2" fmla="*/ 1823420 h 2507496"/>
              <a:gd name="connsiteX3" fmla="*/ 1980238 w 3960458"/>
              <a:gd name="connsiteY3" fmla="*/ 2507496 h 2507496"/>
              <a:gd name="connsiteX4" fmla="*/ 18 w 3960458"/>
              <a:gd name="connsiteY4" fmla="*/ 1823420 h 250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458" h="2507496">
                <a:moveTo>
                  <a:pt x="18" y="1823420"/>
                </a:moveTo>
                <a:cubicBezTo>
                  <a:pt x="4636" y="1406049"/>
                  <a:pt x="2272047" y="86398"/>
                  <a:pt x="2007947" y="3271"/>
                </a:cubicBezTo>
                <a:cubicBezTo>
                  <a:pt x="1743847" y="-79856"/>
                  <a:pt x="3960458" y="1445615"/>
                  <a:pt x="3960458" y="1823420"/>
                </a:cubicBezTo>
                <a:cubicBezTo>
                  <a:pt x="3960458" y="2201225"/>
                  <a:pt x="3073883" y="2507496"/>
                  <a:pt x="1980238" y="2507496"/>
                </a:cubicBezTo>
                <a:cubicBezTo>
                  <a:pt x="886593" y="2507496"/>
                  <a:pt x="-4600" y="2240791"/>
                  <a:pt x="18" y="1823420"/>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68560" y="274638"/>
            <a:ext cx="9505056" cy="1143000"/>
          </a:xfrm>
        </p:spPr>
        <p:txBody>
          <a:bodyPr>
            <a:normAutofit fontScale="90000"/>
          </a:bodyPr>
          <a:lstStyle/>
          <a:p>
            <a:pPr algn="r"/>
            <a:r>
              <a:rPr lang="en-US" sz="3800" b="1" dirty="0">
                <a:solidFill>
                  <a:srgbClr val="002060"/>
                </a:solidFill>
                <a:latin typeface="Traditional Arabic" pitchFamily="18" charset="-78"/>
                <a:ea typeface="+mn-ea"/>
                <a:cs typeface="Traditional Arabic" pitchFamily="18" charset="-78"/>
              </a:rPr>
              <a:t>The </a:t>
            </a:r>
            <a:r>
              <a:rPr lang="en-US" sz="3800" b="1" dirty="0" smtClean="0">
                <a:solidFill>
                  <a:srgbClr val="002060"/>
                </a:solidFill>
                <a:latin typeface="Traditional Arabic" pitchFamily="18" charset="-78"/>
                <a:ea typeface="+mn-ea"/>
                <a:cs typeface="Traditional Arabic" pitchFamily="18" charset="-78"/>
              </a:rPr>
              <a:t>WHOLE </a:t>
            </a:r>
            <a:r>
              <a:rPr lang="en-US" sz="3800" b="1" dirty="0">
                <a:solidFill>
                  <a:srgbClr val="002060"/>
                </a:solidFill>
                <a:latin typeface="Traditional Arabic" pitchFamily="18" charset="-78"/>
                <a:ea typeface="+mn-ea"/>
                <a:cs typeface="Traditional Arabic" pitchFamily="18" charset="-78"/>
              </a:rPr>
              <a:t>is </a:t>
            </a:r>
            <a:r>
              <a:rPr lang="en-US" sz="3800" b="1" i="1" dirty="0">
                <a:solidFill>
                  <a:srgbClr val="C00000"/>
                </a:solidFill>
                <a:latin typeface="Traditional Arabic" pitchFamily="18" charset="-78"/>
                <a:ea typeface="+mn-ea"/>
                <a:cs typeface="Traditional Arabic" pitchFamily="18" charset="-78"/>
              </a:rPr>
              <a:t>more</a:t>
            </a:r>
            <a:r>
              <a:rPr lang="en-US" sz="3800" b="1" dirty="0">
                <a:solidFill>
                  <a:srgbClr val="C00000"/>
                </a:solidFill>
                <a:latin typeface="Traditional Arabic" pitchFamily="18" charset="-78"/>
                <a:ea typeface="+mn-ea"/>
                <a:cs typeface="Traditional Arabic" pitchFamily="18" charset="-78"/>
              </a:rPr>
              <a:t> </a:t>
            </a:r>
            <a:r>
              <a:rPr lang="en-US" sz="3800" b="1" dirty="0">
                <a:solidFill>
                  <a:srgbClr val="002060"/>
                </a:solidFill>
                <a:latin typeface="Traditional Arabic" pitchFamily="18" charset="-78"/>
                <a:ea typeface="+mn-ea"/>
                <a:cs typeface="Traditional Arabic" pitchFamily="18" charset="-78"/>
              </a:rPr>
              <a:t>than the sum of its </a:t>
            </a:r>
            <a:r>
              <a:rPr lang="en-US" sz="3800" b="1" dirty="0">
                <a:solidFill>
                  <a:srgbClr val="C00000"/>
                </a:solidFill>
                <a:latin typeface="Traditional Arabic" pitchFamily="18" charset="-78"/>
                <a:ea typeface="+mn-ea"/>
                <a:cs typeface="Traditional Arabic" pitchFamily="18" charset="-78"/>
              </a:rPr>
              <a:t>parts</a:t>
            </a:r>
            <a:r>
              <a:rPr lang="en-US" sz="3400" b="1" dirty="0">
                <a:solidFill>
                  <a:srgbClr val="002060"/>
                </a:solidFill>
                <a:latin typeface="Traditional Arabic" pitchFamily="18" charset="-78"/>
                <a:ea typeface="+mn-ea"/>
                <a:cs typeface="Traditional Arabic" pitchFamily="18" charset="-78"/>
              </a:rPr>
              <a:t>. </a:t>
            </a:r>
            <a:br>
              <a:rPr lang="en-US" sz="3400" b="1" dirty="0">
                <a:solidFill>
                  <a:srgbClr val="002060"/>
                </a:solidFill>
                <a:latin typeface="Traditional Arabic" pitchFamily="18" charset="-78"/>
                <a:ea typeface="+mn-ea"/>
                <a:cs typeface="Traditional Arabic" pitchFamily="18" charset="-78"/>
              </a:rPr>
            </a:br>
            <a:r>
              <a:rPr lang="en-US" sz="1400" b="1" dirty="0">
                <a:solidFill>
                  <a:srgbClr val="002060"/>
                </a:solidFill>
                <a:latin typeface="Traditional Arabic" pitchFamily="18" charset="-78"/>
                <a:ea typeface="+mn-ea"/>
                <a:cs typeface="Traditional Arabic" pitchFamily="18" charset="-78"/>
              </a:rPr>
              <a:t>Aristotle: Metaphysics 1045a10</a:t>
            </a:r>
            <a:endParaRPr lang="en-US" dirty="0">
              <a:solidFill>
                <a:srgbClr val="002060"/>
              </a:solidFill>
              <a:latin typeface="Traditional Arabic" pitchFamily="18" charset="-78"/>
              <a:cs typeface="Traditional Arabic" pitchFamily="18" charset="-78"/>
            </a:endParaRPr>
          </a:p>
        </p:txBody>
      </p:sp>
      <p:sp>
        <p:nvSpPr>
          <p:cNvPr id="3" name="Content Placeholder 2"/>
          <p:cNvSpPr>
            <a:spLocks noGrp="1"/>
          </p:cNvSpPr>
          <p:nvPr>
            <p:ph idx="1"/>
          </p:nvPr>
        </p:nvSpPr>
        <p:spPr>
          <a:xfrm>
            <a:off x="179512" y="1124744"/>
            <a:ext cx="8784976" cy="5616624"/>
          </a:xfrm>
        </p:spPr>
        <p:txBody>
          <a:bodyPr>
            <a:normAutofit/>
          </a:bodyPr>
          <a:lstStyle/>
          <a:p>
            <a:pPr marL="0" indent="0" algn="ctr">
              <a:spcAft>
                <a:spcPts val="0"/>
              </a:spcAft>
              <a:buNone/>
            </a:pPr>
            <a:endParaRPr lang="en-US" sz="800" b="1" dirty="0" smtClean="0">
              <a:solidFill>
                <a:srgbClr val="002060"/>
              </a:solidFill>
              <a:latin typeface="Arial"/>
              <a:ea typeface="MS Mincho"/>
            </a:endParaRPr>
          </a:p>
          <a:p>
            <a:pPr marL="0" indent="0">
              <a:spcAft>
                <a:spcPts val="0"/>
              </a:spcAft>
              <a:buNone/>
            </a:pPr>
            <a:r>
              <a:rPr lang="en-US" sz="2800" b="1" dirty="0">
                <a:solidFill>
                  <a:srgbClr val="002060"/>
                </a:solidFill>
                <a:latin typeface="Arial"/>
                <a:ea typeface="MS Mincho"/>
              </a:rPr>
              <a:t> </a:t>
            </a:r>
            <a:r>
              <a:rPr lang="en-US" sz="2800" b="1" dirty="0" smtClean="0">
                <a:solidFill>
                  <a:srgbClr val="002060"/>
                </a:solidFill>
                <a:latin typeface="Arial"/>
                <a:ea typeface="MS Mincho"/>
              </a:rPr>
              <a:t>     </a:t>
            </a:r>
          </a:p>
          <a:p>
            <a:pPr marL="0" indent="0">
              <a:spcAft>
                <a:spcPts val="0"/>
              </a:spcAft>
              <a:buNone/>
            </a:pPr>
            <a:endParaRPr lang="en-US" sz="2800" b="1" dirty="0">
              <a:solidFill>
                <a:srgbClr val="002060"/>
              </a:solidFill>
              <a:latin typeface="Arial"/>
              <a:ea typeface="MS Mincho"/>
            </a:endParaRPr>
          </a:p>
          <a:p>
            <a:pPr marL="0" indent="0">
              <a:spcAft>
                <a:spcPts val="0"/>
              </a:spcAft>
              <a:buNone/>
            </a:pPr>
            <a:endParaRPr lang="en-US" sz="2800" b="1" dirty="0" smtClean="0">
              <a:solidFill>
                <a:srgbClr val="002060"/>
              </a:solidFill>
              <a:latin typeface="Arial"/>
              <a:ea typeface="MS Mincho"/>
            </a:endParaRPr>
          </a:p>
          <a:p>
            <a:pPr marL="0" indent="0">
              <a:spcAft>
                <a:spcPts val="0"/>
              </a:spcAft>
              <a:buNone/>
            </a:pPr>
            <a:r>
              <a:rPr lang="en-US" sz="4000" b="1" dirty="0">
                <a:solidFill>
                  <a:srgbClr val="002060"/>
                </a:solidFill>
                <a:latin typeface="Arial"/>
                <a:ea typeface="MS Mincho"/>
              </a:rPr>
              <a:t> </a:t>
            </a:r>
            <a:r>
              <a:rPr lang="en-US" sz="4000" b="1" dirty="0" smtClean="0">
                <a:solidFill>
                  <a:srgbClr val="002060"/>
                </a:solidFill>
                <a:latin typeface="Arial"/>
                <a:ea typeface="MS Mincho"/>
              </a:rPr>
              <a:t> </a:t>
            </a:r>
            <a:r>
              <a:rPr lang="en-US" sz="4000" b="1" dirty="0" smtClean="0">
                <a:solidFill>
                  <a:srgbClr val="C00000"/>
                </a:solidFill>
                <a:latin typeface="Traditional Arabic" pitchFamily="18" charset="-78"/>
                <a:ea typeface="MS Mincho"/>
                <a:cs typeface="Traditional Arabic" pitchFamily="18" charset="-78"/>
              </a:rPr>
              <a:t>H</a:t>
            </a:r>
            <a:r>
              <a:rPr lang="en-US" sz="4000" b="1" baseline="-25000" dirty="0" smtClean="0">
                <a:solidFill>
                  <a:srgbClr val="C00000"/>
                </a:solidFill>
                <a:latin typeface="Traditional Arabic" pitchFamily="18" charset="-78"/>
                <a:ea typeface="MS Mincho"/>
                <a:cs typeface="Traditional Arabic" pitchFamily="18" charset="-78"/>
              </a:rPr>
              <a:t>2</a:t>
            </a:r>
            <a:r>
              <a:rPr lang="en-US" sz="4000" b="1" dirty="0" smtClean="0">
                <a:solidFill>
                  <a:srgbClr val="002060"/>
                </a:solidFill>
                <a:latin typeface="Traditional Arabic" pitchFamily="18" charset="-78"/>
                <a:ea typeface="MS Mincho"/>
                <a:cs typeface="Traditional Arabic" pitchFamily="18" charset="-78"/>
              </a:rPr>
              <a:t> </a:t>
            </a:r>
            <a:r>
              <a:rPr lang="en-US" sz="4000" b="1" dirty="0">
                <a:solidFill>
                  <a:srgbClr val="002060"/>
                </a:solidFill>
                <a:latin typeface="Traditional Arabic" pitchFamily="18" charset="-78"/>
                <a:ea typeface="MS Mincho"/>
                <a:cs typeface="Traditional Arabic" pitchFamily="18" charset="-78"/>
              </a:rPr>
              <a:t>+ </a:t>
            </a:r>
            <a:r>
              <a:rPr lang="en-US" sz="4000" b="1" dirty="0" smtClean="0">
                <a:solidFill>
                  <a:srgbClr val="002060"/>
                </a:solidFill>
                <a:latin typeface="Traditional Arabic" pitchFamily="18" charset="-78"/>
                <a:ea typeface="MS Mincho"/>
                <a:cs typeface="Traditional Arabic" pitchFamily="18" charset="-78"/>
              </a:rPr>
              <a:t>O </a:t>
            </a:r>
            <a:r>
              <a:rPr lang="en-US" sz="4000" b="1" dirty="0" smtClean="0">
                <a:solidFill>
                  <a:srgbClr val="C00000"/>
                </a:solidFill>
                <a:latin typeface="Calibri"/>
                <a:ea typeface="MS Mincho"/>
                <a:cs typeface="Calibri"/>
              </a:rPr>
              <a:t>≠ </a:t>
            </a:r>
            <a:r>
              <a:rPr lang="en-US" sz="4000" b="1" dirty="0" smtClean="0">
                <a:solidFill>
                  <a:srgbClr val="002060"/>
                </a:solidFill>
                <a:latin typeface="Traditional Arabic" pitchFamily="18" charset="-78"/>
                <a:ea typeface="MS Mincho"/>
                <a:cs typeface="Traditional Arabic" pitchFamily="18" charset="-78"/>
              </a:rPr>
              <a:t>		H</a:t>
            </a:r>
            <a:r>
              <a:rPr lang="en-US" sz="4000" b="1" baseline="-25000" dirty="0" smtClean="0">
                <a:solidFill>
                  <a:srgbClr val="002060"/>
                </a:solidFill>
                <a:latin typeface="Traditional Arabic" pitchFamily="18" charset="-78"/>
                <a:ea typeface="MS Mincho"/>
                <a:cs typeface="Traditional Arabic" pitchFamily="18" charset="-78"/>
              </a:rPr>
              <a:t>2</a:t>
            </a:r>
            <a:r>
              <a:rPr lang="en-US" sz="4000" b="1" dirty="0" smtClean="0">
                <a:solidFill>
                  <a:srgbClr val="002060"/>
                </a:solidFill>
                <a:latin typeface="Traditional Arabic" pitchFamily="18" charset="-78"/>
                <a:ea typeface="MS Mincho"/>
                <a:cs typeface="Traditional Arabic" pitchFamily="18" charset="-78"/>
              </a:rPr>
              <a:t>O</a:t>
            </a:r>
            <a:endParaRPr lang="en-US" sz="4000" dirty="0">
              <a:solidFill>
                <a:srgbClr val="002060"/>
              </a:solidFill>
              <a:latin typeface="Traditional Arabic" pitchFamily="18" charset="-78"/>
              <a:ea typeface="MS Mincho"/>
              <a:cs typeface="Traditional Arabic" pitchFamily="18" charset="-78"/>
            </a:endParaRPr>
          </a:p>
          <a:p>
            <a:pPr marL="0" indent="0" algn="ctr">
              <a:buNone/>
            </a:pPr>
            <a:endParaRPr lang="en-US" sz="2000" b="1" dirty="0" smtClean="0">
              <a:solidFill>
                <a:srgbClr val="002060"/>
              </a:solidFill>
              <a:ea typeface="MS Mincho"/>
            </a:endParaRPr>
          </a:p>
          <a:p>
            <a:pPr marL="0" indent="0" algn="ctr">
              <a:buNone/>
            </a:pPr>
            <a:r>
              <a:rPr lang="en-US" sz="800" b="1" dirty="0" smtClean="0">
                <a:solidFill>
                  <a:srgbClr val="002060"/>
                </a:solidFill>
                <a:latin typeface="Traditional Arabic" pitchFamily="18" charset="-78"/>
                <a:ea typeface="MS Mincho"/>
                <a:cs typeface="Traditional Arabic" pitchFamily="18" charset="-78"/>
              </a:rPr>
              <a:t> </a:t>
            </a:r>
          </a:p>
          <a:p>
            <a:pPr marL="0" indent="0" algn="ctr">
              <a:buNone/>
            </a:pPr>
            <a:r>
              <a:rPr lang="en-US" sz="3600" b="1" dirty="0" smtClean="0">
                <a:solidFill>
                  <a:srgbClr val="002060"/>
                </a:solidFill>
                <a:latin typeface="Traditional Arabic" pitchFamily="18" charset="-78"/>
                <a:ea typeface="MS Mincho"/>
                <a:cs typeface="Traditional Arabic" pitchFamily="18" charset="-78"/>
              </a:rPr>
              <a:t>Water </a:t>
            </a:r>
            <a:r>
              <a:rPr lang="en-US" sz="3600" b="1" dirty="0" smtClean="0">
                <a:solidFill>
                  <a:srgbClr val="002060"/>
                </a:solidFill>
                <a:latin typeface="Times New Roman" panose="02020603050405020304" pitchFamily="18" charset="0"/>
                <a:ea typeface="MS Mincho"/>
                <a:cs typeface="Times New Roman" panose="02020603050405020304" pitchFamily="18" charset="0"/>
              </a:rPr>
              <a:t>≠ </a:t>
            </a:r>
            <a:r>
              <a:rPr lang="en-US" sz="3600" b="1" dirty="0" smtClean="0">
                <a:solidFill>
                  <a:srgbClr val="002060"/>
                </a:solidFill>
                <a:latin typeface="Traditional Arabic" pitchFamily="18" charset="-78"/>
                <a:ea typeface="MS Mincho"/>
                <a:cs typeface="Traditional Arabic" pitchFamily="18" charset="-78"/>
              </a:rPr>
              <a:t>Hydrogen + Oxygen.</a:t>
            </a:r>
          </a:p>
          <a:p>
            <a:pPr marL="0" indent="0">
              <a:buNone/>
            </a:pPr>
            <a:endParaRPr lang="en-US" sz="1300" dirty="0">
              <a:solidFill>
                <a:srgbClr val="002060"/>
              </a:solidFill>
              <a:latin typeface="Traditional Arabic" pitchFamily="18" charset="-78"/>
              <a:ea typeface="MS Mincho"/>
              <a:cs typeface="Traditional Arabic" pitchFamily="18" charset="-78"/>
            </a:endParaRPr>
          </a:p>
          <a:p>
            <a:pPr marL="0" indent="0" algn="ctr">
              <a:buNone/>
            </a:pPr>
            <a:r>
              <a:rPr lang="en-US" sz="4000" b="1" dirty="0">
                <a:solidFill>
                  <a:srgbClr val="002060"/>
                </a:solidFill>
                <a:latin typeface="Traditional Arabic" pitchFamily="18" charset="-78"/>
                <a:ea typeface="MS Mincho"/>
                <a:cs typeface="Traditional Arabic" pitchFamily="18" charset="-78"/>
              </a:rPr>
              <a:t>Language is </a:t>
            </a:r>
            <a:r>
              <a:rPr lang="en-US" sz="4000" b="1" dirty="0" smtClean="0">
                <a:solidFill>
                  <a:srgbClr val="C00000"/>
                </a:solidFill>
                <a:latin typeface="Traditional Arabic" pitchFamily="18" charset="-78"/>
                <a:ea typeface="MS Mincho"/>
                <a:cs typeface="Traditional Arabic" pitchFamily="18" charset="-78"/>
              </a:rPr>
              <a:t>more</a:t>
            </a:r>
            <a:r>
              <a:rPr lang="en-US" sz="4000" b="1" dirty="0" smtClean="0">
                <a:solidFill>
                  <a:srgbClr val="002060"/>
                </a:solidFill>
                <a:latin typeface="Traditional Arabic" pitchFamily="18" charset="-78"/>
                <a:ea typeface="MS Mincho"/>
                <a:cs typeface="Traditional Arabic" pitchFamily="18" charset="-78"/>
              </a:rPr>
              <a:t> than its words </a:t>
            </a:r>
          </a:p>
          <a:p>
            <a:pPr marL="0" indent="0" algn="ctr">
              <a:buNone/>
            </a:pPr>
            <a:r>
              <a:rPr lang="en-US" sz="4000" b="1" dirty="0" smtClean="0">
                <a:solidFill>
                  <a:srgbClr val="002060"/>
                </a:solidFill>
                <a:latin typeface="Traditional Arabic" pitchFamily="18" charset="-78"/>
                <a:ea typeface="MS Mincho"/>
                <a:cs typeface="Traditional Arabic" pitchFamily="18" charset="-78"/>
              </a:rPr>
              <a:t>&amp; rules </a:t>
            </a:r>
            <a:r>
              <a:rPr lang="en-US" sz="4000" b="1" dirty="0">
                <a:solidFill>
                  <a:srgbClr val="002060"/>
                </a:solidFill>
                <a:latin typeface="Traditional Arabic" pitchFamily="18" charset="-78"/>
                <a:ea typeface="MS Mincho"/>
                <a:cs typeface="Traditional Arabic" pitchFamily="18" charset="-78"/>
              </a:rPr>
              <a:t>for putting them together</a:t>
            </a:r>
            <a:r>
              <a:rPr lang="en-US" sz="4000" b="1" dirty="0" smtClean="0">
                <a:solidFill>
                  <a:srgbClr val="002060"/>
                </a:solidFill>
                <a:latin typeface="Traditional Arabic" pitchFamily="18" charset="-78"/>
                <a:ea typeface="MS Mincho"/>
                <a:cs typeface="Traditional Arabic" pitchFamily="18" charset="-78"/>
              </a:rPr>
              <a:t>.</a:t>
            </a:r>
          </a:p>
          <a:p>
            <a:pPr marL="0" indent="0">
              <a:buNone/>
            </a:pPr>
            <a:endParaRPr lang="en-US" sz="2000" b="1" dirty="0" smtClean="0">
              <a:solidFill>
                <a:srgbClr val="002060"/>
              </a:solidFill>
              <a:latin typeface="Traditional Arabic" pitchFamily="18" charset="-78"/>
              <a:ea typeface="MS Mincho"/>
              <a:cs typeface="Traditional Arabic" pitchFamily="18" charset="-78"/>
            </a:endParaRPr>
          </a:p>
        </p:txBody>
      </p:sp>
    </p:spTree>
    <p:extLst>
      <p:ext uri="{BB962C8B-B14F-4D97-AF65-F5344CB8AC3E}">
        <p14:creationId xmlns:p14="http://schemas.microsoft.com/office/powerpoint/2010/main" val="322895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3290</TotalTime>
  <Words>2887</Words>
  <Application>Microsoft Office PowerPoint</Application>
  <PresentationFormat>On-screen Show (4:3)</PresentationFormat>
  <Paragraphs>353</Paragraphs>
  <Slides>77</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77</vt:i4>
      </vt:variant>
    </vt:vector>
  </HeadingPairs>
  <TitlesOfParts>
    <vt:vector size="91" baseType="lpstr">
      <vt:lpstr>MS Mincho</vt:lpstr>
      <vt:lpstr>Arial</vt:lpstr>
      <vt:lpstr>Calibri</vt:lpstr>
      <vt:lpstr>lucida grande</vt:lpstr>
      <vt:lpstr>Times New Roman</vt:lpstr>
      <vt:lpstr>Traditional Arabic</vt:lpstr>
      <vt:lpstr>Wingdings</vt:lpstr>
      <vt:lpstr>Office Theme</vt:lpstr>
      <vt:lpstr>1_Office Theme</vt:lpstr>
      <vt:lpstr>2_Office Theme</vt:lpstr>
      <vt:lpstr>3_Office Theme</vt:lpstr>
      <vt:lpstr>4_Office Theme</vt:lpstr>
      <vt:lpstr>5_Office Theme</vt:lpstr>
      <vt:lpstr>9_Office Theme</vt:lpstr>
      <vt:lpstr>Generalizing Sentence Analysis: G-nalysis</vt:lpstr>
      <vt:lpstr>Teaching Language</vt:lpstr>
      <vt:lpstr>2 ways of looking at things: Wide Angle &amp; Zoom</vt:lpstr>
      <vt:lpstr>Dialectics vs. Metaphysics</vt:lpstr>
      <vt:lpstr>The zoom lens of analysis focuses on parts of the whole,  fixed and isolated from the whole:  White-beaked dolphin skeleton. Source: Zoologischen Museum Hamburg/Soebeeoearth.org</vt:lpstr>
      <vt:lpstr>In the process of cognition,</vt:lpstr>
      <vt:lpstr>The Mechanism of Understanding: Synthesis &amp; Analysis of Ideas</vt:lpstr>
      <vt:lpstr>G-nalysis rests on the WA view of language as a COMPLEX WHOLE</vt:lpstr>
      <vt:lpstr>The WHOLE is more than the sum of its parts.  Aristotle: Metaphysics 1045a10</vt:lpstr>
      <vt:lpstr>Language is the social means of thought.     Vygotsky: 1934  </vt:lpstr>
      <vt:lpstr>Every word is already a generalization - an act of thought</vt:lpstr>
      <vt:lpstr>What do we do when we think?</vt:lpstr>
      <vt:lpstr>All 3 types of association   Generalization</vt:lpstr>
      <vt:lpstr>Mechanism of Thought (G)</vt:lpstr>
      <vt:lpstr>What do these make you think of? Why? </vt:lpstr>
      <vt:lpstr>The conception of word-meaning as a unit of both generalising thought and social interchange is of incalculable value for the study of thought and language.   Vygotsky: Language and Thought (1934)  </vt:lpstr>
      <vt:lpstr>Verbal Thought, rooted in our senses, reflects our 4-D World     There is nothing in the mind , unless it is first in the senses Aquinas</vt:lpstr>
      <vt:lpstr>Wisdom: Knowledge of the Causes</vt:lpstr>
      <vt:lpstr>These ‘sinews’ of generalization hold together the ‘images’/meanings we see with our Mind’s Eye;  NO ‘SINEWS,’ NO MEANING:</vt:lpstr>
      <vt:lpstr> If languages had a mechanism which were entirely rational, that mechanism could be studied in its own right.  Saussure</vt:lpstr>
      <vt:lpstr>        No single word is an assertion. Aristotle: On Interpretation </vt:lpstr>
      <vt:lpstr>In use,  words &amp; their meanings are relatively independent of each other (Vygotsky: 1934).</vt:lpstr>
      <vt:lpstr>Language – Verbal Thought</vt:lpstr>
      <vt:lpstr>The Rational Mechanism of Language</vt:lpstr>
      <vt:lpstr>The Rational Language Mechanism:</vt:lpstr>
      <vt:lpstr>Logical Connections in Generalization (Relations of Synthesis &amp; Analysis)</vt:lpstr>
      <vt:lpstr>Synthesis and Analysis  We always try to put some meat on the bare bones:</vt:lpstr>
      <vt:lpstr>Syntagmatic Relations: Synthesis (WA) </vt:lpstr>
      <vt:lpstr>Relations of Analysis (Zoom)</vt:lpstr>
      <vt:lpstr>Synthesis &amp; Analysis in sentence structure</vt:lpstr>
      <vt:lpstr>DESCRIPTIVE LINGUISTICS:</vt:lpstr>
      <vt:lpstr>Descriptions of Language can’t explain its ‘Causes’</vt:lpstr>
      <vt:lpstr>DESCRIPTIVE LINGUISTICS can’t explain INDETERMINACY of MEANING</vt:lpstr>
      <vt:lpstr>Meaning as Use </vt:lpstr>
      <vt:lpstr>Meaning-as-Use</vt:lpstr>
      <vt:lpstr>Man is the measure of all things Protagoras</vt:lpstr>
      <vt:lpstr>Meaning is the product of minds, thinking ‘live’! </vt:lpstr>
      <vt:lpstr>Indeterminacy of Meaning</vt:lpstr>
      <vt:lpstr>G-nalysis exposes the ‘sinews’ of generalization in individual minds </vt:lpstr>
      <vt:lpstr>G-nalysis accommodates ambiguity</vt:lpstr>
      <vt:lpstr>G-nalysis focuses on the universal ‘sinews’ (perceived relationships between all the words/groups of words in the sentence)</vt:lpstr>
      <vt:lpstr>Concept ‘Tool Box’ for G-nalysis</vt:lpstr>
      <vt:lpstr>Generalizing sentence analysis</vt:lpstr>
      <vt:lpstr>G-nalysis Examples</vt:lpstr>
      <vt:lpstr>G-nalysis Examples</vt:lpstr>
      <vt:lpstr>G-nalysis Examples</vt:lpstr>
      <vt:lpstr>G-nalysis is easy to grasp, </vt:lpstr>
      <vt:lpstr>The universal principles of human understanding operate in all languages: different tactics, same strategy!</vt:lpstr>
      <vt:lpstr>Generalization shapes Syntax</vt:lpstr>
      <vt:lpstr>Man is an animal suspended in the webs of significance he himself has spun.  Max Weber (1864-1920) </vt:lpstr>
      <vt:lpstr>Conclusion</vt:lpstr>
      <vt:lpstr>References</vt:lpstr>
      <vt:lpstr>PowerPoint Presentation</vt:lpstr>
      <vt:lpstr>Let the Fun Begin!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Mosaics 4 G-nalysis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Syntax through the Wide-Angle Lens of Dialectics</dc:title>
  <dc:creator>Olga Temple</dc:creator>
  <cp:lastModifiedBy>Olga Temple</cp:lastModifiedBy>
  <cp:revision>302</cp:revision>
  <dcterms:created xsi:type="dcterms:W3CDTF">2012-09-25T07:14:42Z</dcterms:created>
  <dcterms:modified xsi:type="dcterms:W3CDTF">2013-03-09T12:51:27Z</dcterms:modified>
</cp:coreProperties>
</file>