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2"/>
  </p:notesMasterIdLst>
  <p:sldIdLst>
    <p:sldId id="681" r:id="rId2"/>
    <p:sldId id="261" r:id="rId3"/>
    <p:sldId id="903" r:id="rId4"/>
    <p:sldId id="948" r:id="rId5"/>
    <p:sldId id="634" r:id="rId6"/>
    <p:sldId id="1066" r:id="rId7"/>
    <p:sldId id="1120" r:id="rId8"/>
    <p:sldId id="1121" r:id="rId9"/>
    <p:sldId id="1122" r:id="rId10"/>
    <p:sldId id="270" r:id="rId11"/>
    <p:sldId id="277" r:id="rId12"/>
    <p:sldId id="341" r:id="rId13"/>
    <p:sldId id="278" r:id="rId14"/>
    <p:sldId id="1104" r:id="rId15"/>
    <p:sldId id="1123" r:id="rId16"/>
    <p:sldId id="1124" r:id="rId17"/>
    <p:sldId id="995" r:id="rId18"/>
    <p:sldId id="1125" r:id="rId19"/>
    <p:sldId id="940" r:id="rId20"/>
    <p:sldId id="1126" r:id="rId21"/>
    <p:sldId id="529" r:id="rId22"/>
    <p:sldId id="310" r:id="rId23"/>
    <p:sldId id="507" r:id="rId24"/>
    <p:sldId id="508" r:id="rId25"/>
    <p:sldId id="495" r:id="rId26"/>
    <p:sldId id="334" r:id="rId27"/>
    <p:sldId id="382" r:id="rId28"/>
    <p:sldId id="336" r:id="rId29"/>
    <p:sldId id="337" r:id="rId30"/>
    <p:sldId id="383" r:id="rId31"/>
    <p:sldId id="1127" r:id="rId32"/>
    <p:sldId id="304" r:id="rId33"/>
    <p:sldId id="305" r:id="rId34"/>
    <p:sldId id="315" r:id="rId35"/>
    <p:sldId id="1128" r:id="rId36"/>
    <p:sldId id="646" r:id="rId37"/>
    <p:sldId id="647" r:id="rId38"/>
    <p:sldId id="1129" r:id="rId39"/>
    <p:sldId id="485" r:id="rId40"/>
    <p:sldId id="1130" r:id="rId41"/>
    <p:sldId id="1065" r:id="rId42"/>
    <p:sldId id="1131" r:id="rId43"/>
    <p:sldId id="1135" r:id="rId44"/>
    <p:sldId id="1132" r:id="rId45"/>
    <p:sldId id="1136" r:id="rId46"/>
    <p:sldId id="1133" r:id="rId47"/>
    <p:sldId id="1137" r:id="rId48"/>
    <p:sldId id="1134" r:id="rId49"/>
    <p:sldId id="1138" r:id="rId50"/>
    <p:sldId id="330" r:id="rId51"/>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2" d="100"/>
          <a:sy n="102" d="100"/>
        </p:scale>
        <p:origin x="1842" y="114"/>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8/27/2022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1371B0-AF17-46F4-A386-63C9D67FACF6}"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87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12</a:t>
            </a:fld>
            <a:endParaRPr lang="en-US" altLang="en-US"/>
          </a:p>
        </p:txBody>
      </p:sp>
    </p:spTree>
    <p:extLst>
      <p:ext uri="{BB962C8B-B14F-4D97-AF65-F5344CB8AC3E}">
        <p14:creationId xmlns:p14="http://schemas.microsoft.com/office/powerpoint/2010/main" val="264409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7341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75697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77405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224433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41086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2014714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3502038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424205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38</a:t>
            </a:fld>
            <a:endParaRPr lang="en-US" altLang="en-US"/>
          </a:p>
        </p:txBody>
      </p:sp>
    </p:spTree>
    <p:extLst>
      <p:ext uri="{BB962C8B-B14F-4D97-AF65-F5344CB8AC3E}">
        <p14:creationId xmlns:p14="http://schemas.microsoft.com/office/powerpoint/2010/main" val="2572442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40</a:t>
            </a:fld>
            <a:endParaRPr lang="en-US" altLang="en-US"/>
          </a:p>
        </p:txBody>
      </p:sp>
    </p:spTree>
    <p:extLst>
      <p:ext uri="{BB962C8B-B14F-4D97-AF65-F5344CB8AC3E}">
        <p14:creationId xmlns:p14="http://schemas.microsoft.com/office/powerpoint/2010/main" val="143530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41</a:t>
            </a:fld>
            <a:endParaRPr lang="en-US" altLang="en-US"/>
          </a:p>
        </p:txBody>
      </p:sp>
    </p:spTree>
    <p:extLst>
      <p:ext uri="{BB962C8B-B14F-4D97-AF65-F5344CB8AC3E}">
        <p14:creationId xmlns:p14="http://schemas.microsoft.com/office/powerpoint/2010/main" val="72314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42</a:t>
            </a:fld>
            <a:endParaRPr lang="en-US" altLang="en-US"/>
          </a:p>
        </p:txBody>
      </p:sp>
    </p:spTree>
    <p:extLst>
      <p:ext uri="{BB962C8B-B14F-4D97-AF65-F5344CB8AC3E}">
        <p14:creationId xmlns:p14="http://schemas.microsoft.com/office/powerpoint/2010/main" val="1409326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43</a:t>
            </a:fld>
            <a:endParaRPr lang="en-US" altLang="en-US"/>
          </a:p>
        </p:txBody>
      </p:sp>
    </p:spTree>
    <p:extLst>
      <p:ext uri="{BB962C8B-B14F-4D97-AF65-F5344CB8AC3E}">
        <p14:creationId xmlns:p14="http://schemas.microsoft.com/office/powerpoint/2010/main" val="447420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44</a:t>
            </a:fld>
            <a:endParaRPr lang="en-US" altLang="en-US"/>
          </a:p>
        </p:txBody>
      </p:sp>
    </p:spTree>
    <p:extLst>
      <p:ext uri="{BB962C8B-B14F-4D97-AF65-F5344CB8AC3E}">
        <p14:creationId xmlns:p14="http://schemas.microsoft.com/office/powerpoint/2010/main" val="4203806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45</a:t>
            </a:fld>
            <a:endParaRPr lang="en-US" altLang="en-US"/>
          </a:p>
        </p:txBody>
      </p:sp>
    </p:spTree>
    <p:extLst>
      <p:ext uri="{BB962C8B-B14F-4D97-AF65-F5344CB8AC3E}">
        <p14:creationId xmlns:p14="http://schemas.microsoft.com/office/powerpoint/2010/main" val="205615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2055817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46</a:t>
            </a:fld>
            <a:endParaRPr lang="en-US" altLang="en-US"/>
          </a:p>
        </p:txBody>
      </p:sp>
    </p:spTree>
    <p:extLst>
      <p:ext uri="{BB962C8B-B14F-4D97-AF65-F5344CB8AC3E}">
        <p14:creationId xmlns:p14="http://schemas.microsoft.com/office/powerpoint/2010/main" val="1108378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47</a:t>
            </a:fld>
            <a:endParaRPr lang="en-US" altLang="en-US"/>
          </a:p>
        </p:txBody>
      </p:sp>
    </p:spTree>
    <p:extLst>
      <p:ext uri="{BB962C8B-B14F-4D97-AF65-F5344CB8AC3E}">
        <p14:creationId xmlns:p14="http://schemas.microsoft.com/office/powerpoint/2010/main" val="39387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48</a:t>
            </a:fld>
            <a:endParaRPr lang="en-US" altLang="en-US"/>
          </a:p>
        </p:txBody>
      </p:sp>
    </p:spTree>
    <p:extLst>
      <p:ext uri="{BB962C8B-B14F-4D97-AF65-F5344CB8AC3E}">
        <p14:creationId xmlns:p14="http://schemas.microsoft.com/office/powerpoint/2010/main" val="2368499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49</a:t>
            </a:fld>
            <a:endParaRPr lang="en-US" altLang="en-US"/>
          </a:p>
        </p:txBody>
      </p:sp>
    </p:spTree>
    <p:extLst>
      <p:ext uri="{BB962C8B-B14F-4D97-AF65-F5344CB8AC3E}">
        <p14:creationId xmlns:p14="http://schemas.microsoft.com/office/powerpoint/2010/main" val="71675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70810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38241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258387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7</a:t>
            </a:fld>
            <a:endParaRPr lang="en-US" altLang="en-US"/>
          </a:p>
        </p:txBody>
      </p:sp>
    </p:spTree>
    <p:extLst>
      <p:ext uri="{BB962C8B-B14F-4D97-AF65-F5344CB8AC3E}">
        <p14:creationId xmlns:p14="http://schemas.microsoft.com/office/powerpoint/2010/main" val="429219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8</a:t>
            </a:fld>
            <a:endParaRPr lang="en-US" altLang="en-US"/>
          </a:p>
        </p:txBody>
      </p:sp>
    </p:spTree>
    <p:extLst>
      <p:ext uri="{BB962C8B-B14F-4D97-AF65-F5344CB8AC3E}">
        <p14:creationId xmlns:p14="http://schemas.microsoft.com/office/powerpoint/2010/main" val="399846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9</a:t>
            </a:fld>
            <a:endParaRPr lang="en-US" altLang="en-US"/>
          </a:p>
        </p:txBody>
      </p:sp>
    </p:spTree>
    <p:extLst>
      <p:ext uri="{BB962C8B-B14F-4D97-AF65-F5344CB8AC3E}">
        <p14:creationId xmlns:p14="http://schemas.microsoft.com/office/powerpoint/2010/main" val="388082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8/27/2022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8/27/2022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8/27/2022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80122" y="214965"/>
            <a:ext cx="6886877" cy="901567"/>
          </a:xfrm>
        </p:spPr>
        <p:txBody>
          <a:bodyPr/>
          <a:lstStyle/>
          <a:p>
            <a:r>
              <a:rPr lang="en-US" dirty="0"/>
              <a:t>Click to edit Master title style</a:t>
            </a:r>
          </a:p>
        </p:txBody>
      </p:sp>
      <p:sp>
        <p:nvSpPr>
          <p:cNvPr id="4" name="Content Placeholder 3"/>
          <p:cNvSpPr>
            <a:spLocks noGrp="1"/>
          </p:cNvSpPr>
          <p:nvPr>
            <p:ph sz="half" idx="2"/>
          </p:nvPr>
        </p:nvSpPr>
        <p:spPr>
          <a:xfrm>
            <a:off x="2180122" y="1250921"/>
            <a:ext cx="6504272" cy="4533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19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52311" y="128336"/>
            <a:ext cx="6735278" cy="670561"/>
          </a:xfrm>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299234" y="1299048"/>
            <a:ext cx="6641431"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2299235" y="2912232"/>
            <a:ext cx="6641430"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3FC93664-D097-4CE7-9E77-8E140C008360}" type="slidenum">
              <a:rPr lang="en-US" smtClean="0"/>
              <a:t>‹#›</a:t>
            </a:fld>
            <a:endParaRPr lang="en-US"/>
          </a:p>
        </p:txBody>
      </p:sp>
    </p:spTree>
    <p:extLst>
      <p:ext uri="{BB962C8B-B14F-4D97-AF65-F5344CB8AC3E}">
        <p14:creationId xmlns:p14="http://schemas.microsoft.com/office/powerpoint/2010/main" val="395451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8/27/2022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8/27/2022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8/27/2022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8/27/2022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8/27/2022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8/27/2022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8/27/2022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8/27/2022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7D7BD8-0656-4F70-B43A-0D2833D99DB6}"/>
              </a:ext>
            </a:extLst>
          </p:cNvPr>
          <p:cNvPicPr>
            <a:picLocks noChangeAspect="1"/>
          </p:cNvPicPr>
          <p:nvPr userDrawn="1"/>
        </p:nvPicPr>
        <p:blipFill>
          <a:blip r:embed="rId15">
            <a:extLst>
              <a:ext uri="{BEBA8EAE-BF5A-486C-A8C5-ECC9F3942E4B}">
                <a14:imgProps xmlns:a14="http://schemas.microsoft.com/office/drawing/2010/main">
                  <a14:imgLayer r:embed="rId16">
                    <a14:imgEffect>
                      <a14:artisticGlowDiffused/>
                    </a14:imgEffect>
                    <a14:imgEffect>
                      <a14:sharpenSoften amount="-25000"/>
                    </a14:imgEffect>
                    <a14:imgEffect>
                      <a14:saturation sat="400000"/>
                    </a14:imgEffect>
                  </a14:imgLayer>
                </a14:imgProps>
              </a:ext>
            </a:extLst>
          </a:blip>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8/27/2022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06FC36-965E-4CED-A66C-7B7C15F07968}"/>
              </a:ext>
            </a:extLst>
          </p:cNvPr>
          <p:cNvPicPr>
            <a:picLocks noChangeAspect="1"/>
          </p:cNvPicPr>
          <p:nvPr/>
        </p:nvPicPr>
        <p:blipFill>
          <a:blip r:embed="rId4"/>
          <a:stretch>
            <a:fillRect/>
          </a:stretch>
        </p:blipFill>
        <p:spPr>
          <a:xfrm>
            <a:off x="-2307" y="1"/>
            <a:ext cx="9144000" cy="6857999"/>
          </a:xfrm>
          <a:prstGeom prst="rect">
            <a:avLst/>
          </a:prstGeom>
        </p:spPr>
      </p:pic>
      <p:sp>
        <p:nvSpPr>
          <p:cNvPr id="3" name="Rectangle 2">
            <a:extLst>
              <a:ext uri="{FF2B5EF4-FFF2-40B4-BE49-F238E27FC236}">
                <a16:creationId xmlns:a16="http://schemas.microsoft.com/office/drawing/2014/main" id="{AE0CBB0F-E404-4570-AD0E-8FB33B80589D}"/>
              </a:ext>
            </a:extLst>
          </p:cNvPr>
          <p:cNvSpPr/>
          <p:nvPr/>
        </p:nvSpPr>
        <p:spPr>
          <a:xfrm>
            <a:off x="2307" y="118105"/>
            <a:ext cx="9141693" cy="3742762"/>
          </a:xfrm>
          <a:prstGeom prst="rect">
            <a:avLst/>
          </a:prstGeom>
        </p:spPr>
        <p:txBody>
          <a:bodyPr vert="horz" lIns="91440" tIns="45720" rIns="91440" bIns="45720" rtlCol="0">
            <a:noAutofit/>
          </a:bodyPr>
          <a:lstStyle/>
          <a:p>
            <a:pPr marR="0" lvl="0" algn="ctr" defTabSz="914400" eaLnBrk="1" fontAlgn="base" hangingPunct="1">
              <a:lnSpc>
                <a:spcPct val="90000"/>
              </a:lnSpc>
              <a:spcAft>
                <a:spcPts val="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Welcome in the Name of</a:t>
            </a:r>
          </a:p>
          <a:p>
            <a:pPr marR="0" lvl="0" algn="ctr" defTabSz="914400" eaLnBrk="1" fontAlgn="base" hangingPunct="1">
              <a:lnSpc>
                <a:spcPct val="90000"/>
              </a:lnSpc>
              <a:spcAft>
                <a:spcPts val="1200"/>
              </a:spcAft>
              <a:buClrTx/>
              <a:buSzTx/>
              <a:tabLst/>
              <a:defRPr/>
            </a:pPr>
            <a:r>
              <a:rPr kumimoji="0" lang="en-US" sz="3600" b="1" i="0" u="none" strike="noStrike" cap="none" spc="0" normalizeH="0" baseline="0" noProof="0" dirty="0">
                <a:ln>
                  <a:noFill/>
                </a:ln>
                <a:effectLst/>
                <a:uLnTx/>
                <a:uFillTx/>
                <a:latin typeface="Arial Rounded MT Bold" panose="020F0704030504030204" pitchFamily="34" charset="0"/>
                <a:ea typeface="+mn-ea"/>
              </a:rPr>
              <a:t>The Triune God</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August 28, 2022</a:t>
            </a:r>
          </a:p>
          <a:p>
            <a:pPr marR="0" lvl="0" algn="ctr" defTabSz="914400" eaLnBrk="1" fontAlgn="base" hangingPunct="1">
              <a:lnSpc>
                <a:spcPct val="90000"/>
              </a:lnSpc>
              <a:spcAft>
                <a:spcPts val="0"/>
              </a:spcAft>
              <a:buClrTx/>
              <a:buSzTx/>
              <a:tabLst/>
              <a:defRPr/>
            </a:pPr>
            <a:r>
              <a:rPr lang="en-US" sz="3600" dirty="0">
                <a:latin typeface="Arial Rounded MT Bold" panose="020F0704030504030204" pitchFamily="34" charset="0"/>
                <a:ea typeface="+mn-ea"/>
              </a:rPr>
              <a:t>Ruth and Boaz</a:t>
            </a:r>
          </a:p>
        </p:txBody>
      </p:sp>
      <p:sp>
        <p:nvSpPr>
          <p:cNvPr id="5" name="Rectangle 4">
            <a:extLst>
              <a:ext uri="{FF2B5EF4-FFF2-40B4-BE49-F238E27FC236}">
                <a16:creationId xmlns:a16="http://schemas.microsoft.com/office/drawing/2014/main" id="{F78CAB9F-0032-419D-9B73-8ED35598E323}"/>
              </a:ext>
            </a:extLst>
          </p:cNvPr>
          <p:cNvSpPr/>
          <p:nvPr/>
        </p:nvSpPr>
        <p:spPr>
          <a:xfrm>
            <a:off x="4421171" y="2690201"/>
            <a:ext cx="4589613" cy="4132137"/>
          </a:xfrm>
          <a:prstGeom prst="rect">
            <a:avLst/>
          </a:prstGeom>
        </p:spPr>
        <p:txBody>
          <a:bodyPr vert="horz" lIns="91440" tIns="45720" rIns="91440" bIns="45720" rtlCol="0">
            <a:noAutofit/>
          </a:bodyPr>
          <a:lstStyle/>
          <a:p>
            <a:pPr marL="457200" indent="-228600" defTabSz="914400" eaLnBrk="1" hangingPunct="1">
              <a:spcAft>
                <a:spcPts val="0"/>
              </a:spcAft>
              <a:buFont typeface="Arial" panose="020B0604020202020204" pitchFamily="34" charset="0"/>
              <a:buChar char="•"/>
              <a:defRPr/>
            </a:pPr>
            <a:r>
              <a:rPr lang="en-US" sz="3200" b="1" dirty="0">
                <a:latin typeface="Arial Rounded MT Bold" panose="020F0704030504030204" pitchFamily="34" charset="0"/>
                <a:ea typeface="+mn-ea"/>
              </a:rPr>
              <a:t>Prelude by                                       Darrell Fryman</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Office of the Acolyte</a:t>
            </a:r>
          </a:p>
          <a:p>
            <a:pPr marL="457200" marR="0" lvl="0" indent="-228600" defTabSz="914400" eaLnBrk="1" fontAlgn="base" hangingPunct="1">
              <a:spcBef>
                <a:spcPct val="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Arial Rounded MT Bold" panose="020F0704030504030204" pitchFamily="34" charset="0"/>
                <a:ea typeface="+mn-ea"/>
              </a:rPr>
              <a:t>Ringing of the Bell</a:t>
            </a:r>
          </a:p>
        </p:txBody>
      </p:sp>
      <p:sp>
        <p:nvSpPr>
          <p:cNvPr id="17" name="Rectangle 16">
            <a:extLst>
              <a:ext uri="{FF2B5EF4-FFF2-40B4-BE49-F238E27FC236}">
                <a16:creationId xmlns:a16="http://schemas.microsoft.com/office/drawing/2014/main" id="{B4D0BB6D-8379-40D9-813D-A28500E33999}"/>
              </a:ext>
            </a:extLst>
          </p:cNvPr>
          <p:cNvSpPr/>
          <p:nvPr/>
        </p:nvSpPr>
        <p:spPr>
          <a:xfrm>
            <a:off x="4610100" y="5641933"/>
            <a:ext cx="4426676" cy="1012317"/>
          </a:xfrm>
          <a:prstGeom prst="rect">
            <a:avLst/>
          </a:prstGeom>
        </p:spPr>
        <p:txBody>
          <a:bodyPr vert="horz" lIns="91440" tIns="45720" rIns="91440" bIns="45720" rtlCol="0" anchor="ctr">
            <a:noAutofit/>
          </a:bodyPr>
          <a:lstStyle/>
          <a:p>
            <a:pPr marL="228600" algn="ctr" defTabSz="914400" eaLnBrk="1" hangingPunct="1">
              <a:spcAft>
                <a:spcPts val="600"/>
              </a:spcAft>
              <a:defRPr/>
            </a:pPr>
            <a:r>
              <a:rPr lang="en-US" sz="2800" dirty="0">
                <a:latin typeface="Arial Rounded MT Bold" panose="020F0704030504030204" pitchFamily="34" charset="0"/>
                <a:ea typeface="+mn-ea"/>
              </a:rPr>
              <a:t>Scripture Focus:         Ruth, Chapter 3</a:t>
            </a:r>
          </a:p>
        </p:txBody>
      </p:sp>
      <p:pic>
        <p:nvPicPr>
          <p:cNvPr id="2" name="Picture 1">
            <a:extLst>
              <a:ext uri="{FF2B5EF4-FFF2-40B4-BE49-F238E27FC236}">
                <a16:creationId xmlns:a16="http://schemas.microsoft.com/office/drawing/2014/main" id="{80FAF79D-3CE5-6BE0-65D0-E25FE220B882}"/>
              </a:ext>
            </a:extLst>
          </p:cNvPr>
          <p:cNvPicPr>
            <a:picLocks noChangeAspect="1"/>
          </p:cNvPicPr>
          <p:nvPr/>
        </p:nvPicPr>
        <p:blipFill>
          <a:blip r:embed="rId5"/>
          <a:stretch>
            <a:fillRect/>
          </a:stretch>
        </p:blipFill>
        <p:spPr>
          <a:xfrm>
            <a:off x="2307" y="2397971"/>
            <a:ext cx="4724562" cy="4132136"/>
          </a:xfrm>
          <a:prstGeom prst="rect">
            <a:avLst/>
          </a:prstGeom>
        </p:spPr>
      </p:pic>
    </p:spTree>
    <p:extLst>
      <p:ext uri="{BB962C8B-B14F-4D97-AF65-F5344CB8AC3E}">
        <p14:creationId xmlns:p14="http://schemas.microsoft.com/office/powerpoint/2010/main" val="151943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4194674"/>
          </a:xfrm>
          <a:prstGeom prst="rect">
            <a:avLst/>
          </a:prstGeom>
        </p:spPr>
        <p:txBody>
          <a:bodyPr wrap="square">
            <a:spAutoFit/>
          </a:bodyPr>
          <a:lstStyle/>
          <a:p>
            <a:pPr marL="520700" marR="0" indent="-520700">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r>
              <a:rPr lang="en-US" sz="4000" dirty="0">
                <a:solidFill>
                  <a:srgbClr val="000000"/>
                </a:solidFill>
                <a:latin typeface="Arial Rounded MT Bold" panose="020F0704030504030204" pitchFamily="34" charset="0"/>
                <a:ea typeface="Calibri" panose="020F0502020204030204" pitchFamily="34" charset="0"/>
              </a:rPr>
              <a:t> </a:t>
            </a:r>
          </a:p>
          <a:p>
            <a:pPr marL="347345" marR="0" indent="-347345">
              <a:lnSpc>
                <a:spcPct val="107000"/>
              </a:lnSpc>
              <a:spcBef>
                <a:spcPts val="0"/>
              </a:spcBef>
              <a:spcAft>
                <a:spcPts val="0"/>
              </a:spcAft>
            </a:pPr>
            <a:endParaRPr lang="en-US" sz="4000" dirty="0">
              <a:solidFill>
                <a:srgbClr val="000000"/>
              </a:solidFill>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0"/>
              </a:spcAft>
            </a:pPr>
            <a:endParaRPr lang="en-US" sz="4000" dirty="0">
              <a:latin typeface="Arial Rounded MT Bold" panose="020F0704030504030204" pitchFamily="34" charset="0"/>
              <a:ea typeface="Calibri" panose="020F0502020204030204" pitchFamily="34" charset="0"/>
            </a:endParaRPr>
          </a:p>
          <a:p>
            <a:pPr marL="342900" marR="0" indent="-342900">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193964" y="1515208"/>
            <a:ext cx="8728363" cy="430271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God of lovingkindness, You call us into relationship with one another, blessing families and communities for the good of all. Give us the power to uphold and protect the bonds that make us one in you, for the sake of your son, Jesus Christ.</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40511" y="351305"/>
            <a:ext cx="9062977" cy="4138760"/>
          </a:xfrm>
          <a:prstGeom prst="rect">
            <a:avLst/>
          </a:prstGeom>
        </p:spPr>
      </p:pic>
      <p:sp>
        <p:nvSpPr>
          <p:cNvPr id="2" name="Rectangle 1">
            <a:extLst>
              <a:ext uri="{FF2B5EF4-FFF2-40B4-BE49-F238E27FC236}">
                <a16:creationId xmlns:a16="http://schemas.microsoft.com/office/drawing/2014/main" id="{833BAF7B-1B48-DCFE-1C14-5A432250048B}"/>
              </a:ext>
            </a:extLst>
          </p:cNvPr>
          <p:cNvSpPr/>
          <p:nvPr/>
        </p:nvSpPr>
        <p:spPr>
          <a:xfrm>
            <a:off x="0" y="4443614"/>
            <a:ext cx="9144000" cy="2028697"/>
          </a:xfrm>
          <a:prstGeom prst="rect">
            <a:avLst/>
          </a:prstGeom>
        </p:spPr>
        <p:txBody>
          <a:bodyPr wrap="square">
            <a:spAutoFit/>
          </a:bodyPr>
          <a:lstStyle/>
          <a:p>
            <a:pPr marL="685800" lvl="0" indent="-685800" algn="ctr">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Marge Warner</a:t>
            </a:r>
          </a:p>
          <a:p>
            <a:pPr marL="685800" lvl="0" indent="-685800" algn="ctr">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gn="ctr">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Kindness Buttons &amp; Bars</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2781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845820" y="1474170"/>
            <a:ext cx="7452360" cy="3909660"/>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Ruth, Chapter 3.</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3:10-13; 15-17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6D09B833-26E0-7B8D-9608-B1ABC974F53F}"/>
              </a:ext>
            </a:extLst>
          </p:cNvPr>
          <p:cNvSpPr txBox="1"/>
          <p:nvPr/>
        </p:nvSpPr>
        <p:spPr>
          <a:xfrm>
            <a:off x="160255" y="961534"/>
            <a:ext cx="8851769" cy="5632311"/>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said, “May you be blessed by the Lord, my daughter; this last instance of your loyalty is better than the first; you have not gone after young men, whether poor or rich.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now, my daughter, do not be afraid, I will do for you all that you ask, for all the assembly of my people know that you are a worthy woman.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now, though it is true that I am a near</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69256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3:10-13; 15-17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6D09B833-26E0-7B8D-9608-B1ABC974F53F}"/>
              </a:ext>
            </a:extLst>
          </p:cNvPr>
          <p:cNvSpPr txBox="1"/>
          <p:nvPr/>
        </p:nvSpPr>
        <p:spPr>
          <a:xfrm>
            <a:off x="160255" y="961534"/>
            <a:ext cx="8851769" cy="5709255"/>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kinsman, there is another kinsman more closely related than I.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Remain this night, and in the morning, if he will act as next-of-kin for you, good; let him do it. If he is not willing to act as next-of-kin for you, then, as the Lord lives, I will act as next-of-kin for you. </a:t>
            </a:r>
          </a:p>
          <a:p>
            <a:r>
              <a:rPr lang="en-US" sz="3600" baseline="30000" dirty="0">
                <a:effectLst/>
                <a:latin typeface="Arial Rounded MT Bold" panose="020F0704030504030204" pitchFamily="34" charset="0"/>
                <a:ea typeface="Calibri" panose="020F0502020204030204" pitchFamily="34" charset="0"/>
              </a:rPr>
              <a:t>15</a:t>
            </a:r>
            <a:r>
              <a:rPr lang="en-US" sz="3600" dirty="0">
                <a:effectLst/>
                <a:latin typeface="Arial Rounded MT Bold" panose="020F0704030504030204" pitchFamily="34" charset="0"/>
                <a:ea typeface="Calibri" panose="020F0502020204030204" pitchFamily="34" charset="0"/>
              </a:rPr>
              <a:t>Then he said, “Bring the cloak you are wearing and hold it out.” So she held it, and he measured out six</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309794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3:10-13; 15-17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graphicFrame>
        <p:nvGraphicFramePr>
          <p:cNvPr id="3" name="Table 2">
            <a:extLst>
              <a:ext uri="{FF2B5EF4-FFF2-40B4-BE49-F238E27FC236}">
                <a16:creationId xmlns:a16="http://schemas.microsoft.com/office/drawing/2014/main" id="{9EBA69FD-400F-383B-BEEA-97C4B62D27A8}"/>
              </a:ext>
            </a:extLst>
          </p:cNvPr>
          <p:cNvGraphicFramePr>
            <a:graphicFrameLocks noGrp="1"/>
          </p:cNvGraphicFramePr>
          <p:nvPr/>
        </p:nvGraphicFramePr>
        <p:xfrm>
          <a:off x="628650" y="3791585"/>
          <a:ext cx="7886700" cy="419418"/>
        </p:xfrm>
        <a:graphic>
          <a:graphicData uri="http://schemas.openxmlformats.org/drawingml/2006/table">
            <a:tbl>
              <a:tblPr/>
              <a:tblGrid>
                <a:gridCol w="7886700">
                  <a:extLst>
                    <a:ext uri="{9D8B030D-6E8A-4147-A177-3AD203B41FA5}">
                      <a16:colId xmlns:a16="http://schemas.microsoft.com/office/drawing/2014/main" val="3002925780"/>
                    </a:ext>
                  </a:extLst>
                </a:gridCol>
              </a:tblGrid>
              <a:tr h="0">
                <a:tc>
                  <a:txBody>
                    <a:bodyPr/>
                    <a:lstStyle/>
                    <a:p>
                      <a:pPr marL="0" marR="0" algn="l" fontAlgn="base">
                        <a:lnSpc>
                          <a:spcPts val="3215"/>
                        </a:lnSpc>
                        <a:spcBef>
                          <a:spcPts val="0"/>
                        </a:spcBef>
                        <a:spcAft>
                          <a:spcPts val="0"/>
                        </a:spcAft>
                      </a:pPr>
                      <a:r>
                        <a:rPr lang="en-US" sz="38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32577367"/>
                  </a:ext>
                </a:extLst>
              </a:tr>
            </a:tbl>
          </a:graphicData>
        </a:graphic>
      </p:graphicFrame>
      <p:sp>
        <p:nvSpPr>
          <p:cNvPr id="5" name="TextBox 4">
            <a:extLst>
              <a:ext uri="{FF2B5EF4-FFF2-40B4-BE49-F238E27FC236}">
                <a16:creationId xmlns:a16="http://schemas.microsoft.com/office/drawing/2014/main" id="{6D09B833-26E0-7B8D-9608-B1ABC974F53F}"/>
              </a:ext>
            </a:extLst>
          </p:cNvPr>
          <p:cNvSpPr txBox="1"/>
          <p:nvPr/>
        </p:nvSpPr>
        <p:spPr>
          <a:xfrm>
            <a:off x="160255" y="961534"/>
            <a:ext cx="8851769" cy="5078313"/>
          </a:xfrm>
          <a:prstGeom prst="rect">
            <a:avLst/>
          </a:prstGeom>
          <a:noFill/>
        </p:spPr>
        <p:txBody>
          <a:bodyPr wrap="square">
            <a:spAutoFit/>
          </a:bodyPr>
          <a:lstStyle/>
          <a:p>
            <a:pPr marL="0" marR="0">
              <a:spcBef>
                <a:spcPts val="0"/>
              </a:spcBef>
              <a:spcAft>
                <a:spcPts val="600"/>
              </a:spcAft>
            </a:pPr>
            <a:r>
              <a:rPr lang="en-US" sz="3600" dirty="0">
                <a:effectLst/>
                <a:latin typeface="Arial Rounded MT Bold" panose="020F0704030504030204" pitchFamily="34" charset="0"/>
                <a:ea typeface="Calibri" panose="020F0502020204030204" pitchFamily="34" charset="0"/>
              </a:rPr>
              <a:t>measures of barley, and put it on her back; then he went into the city. </a:t>
            </a:r>
            <a:r>
              <a:rPr lang="en-US" sz="3600" baseline="30000" dirty="0">
                <a:effectLst/>
                <a:latin typeface="Arial Rounded MT Bold" panose="020F0704030504030204" pitchFamily="34" charset="0"/>
                <a:ea typeface="Calibri" panose="020F0502020204030204" pitchFamily="34" charset="0"/>
              </a:rPr>
              <a:t>16</a:t>
            </a:r>
            <a:r>
              <a:rPr lang="en-US" sz="3600" dirty="0">
                <a:effectLst/>
                <a:latin typeface="Arial Rounded MT Bold" panose="020F0704030504030204" pitchFamily="34" charset="0"/>
                <a:ea typeface="Calibri" panose="020F0502020204030204" pitchFamily="34" charset="0"/>
              </a:rPr>
              <a:t>She came to her mother-in-law, who said, “How did things go with you, my daughter?” Then she told her all that the man had done for her, </a:t>
            </a:r>
            <a:r>
              <a:rPr lang="en-US" sz="3600" baseline="30000" dirty="0">
                <a:effectLst/>
                <a:latin typeface="Arial Rounded MT Bold" panose="020F0704030504030204" pitchFamily="34" charset="0"/>
                <a:ea typeface="Calibri" panose="020F0502020204030204" pitchFamily="34" charset="0"/>
              </a:rPr>
              <a:t>17</a:t>
            </a:r>
            <a:r>
              <a:rPr lang="en-US" sz="3600" dirty="0">
                <a:effectLst/>
                <a:latin typeface="Arial Rounded MT Bold" panose="020F0704030504030204" pitchFamily="34" charset="0"/>
                <a:ea typeface="Calibri" panose="020F0502020204030204" pitchFamily="34" charset="0"/>
              </a:rPr>
              <a:t>saying, “He gave me these six measures of barley, for he said, ‘Do not go back to your mother-in-law empty-handed.’” </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78487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Ruth 3:10-13; 15-17</a:t>
            </a: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	KINDNESS BIBLE VERSES</a:t>
            </a:r>
          </a:p>
        </p:txBody>
      </p:sp>
      <p:pic>
        <p:nvPicPr>
          <p:cNvPr id="2" name="Picture 1">
            <a:extLst>
              <a:ext uri="{FF2B5EF4-FFF2-40B4-BE49-F238E27FC236}">
                <a16:creationId xmlns:a16="http://schemas.microsoft.com/office/drawing/2014/main" id="{A0A50A80-8E6E-B199-D6B4-C880F79F2C21}"/>
              </a:ext>
            </a:extLst>
          </p:cNvPr>
          <p:cNvPicPr>
            <a:picLocks noChangeAspect="1"/>
          </p:cNvPicPr>
          <p:nvPr/>
        </p:nvPicPr>
        <p:blipFill>
          <a:blip r:embed="rId3"/>
          <a:stretch>
            <a:fillRect/>
          </a:stretch>
        </p:blipFill>
        <p:spPr>
          <a:xfrm>
            <a:off x="1252440" y="509904"/>
            <a:ext cx="6639119" cy="4895512"/>
          </a:xfrm>
          <a:prstGeom prst="rect">
            <a:avLst/>
          </a:prstGeom>
        </p:spPr>
      </p:pic>
    </p:spTree>
    <p:extLst>
      <p:ext uri="{BB962C8B-B14F-4D97-AF65-F5344CB8AC3E}">
        <p14:creationId xmlns:p14="http://schemas.microsoft.com/office/powerpoint/2010/main" val="172425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SERMON</a:t>
            </a:r>
          </a:p>
        </p:txBody>
      </p:sp>
      <p:pic>
        <p:nvPicPr>
          <p:cNvPr id="2" name="Picture 1">
            <a:extLst>
              <a:ext uri="{FF2B5EF4-FFF2-40B4-BE49-F238E27FC236}">
                <a16:creationId xmlns:a16="http://schemas.microsoft.com/office/drawing/2014/main" id="{A0A50A80-8E6E-B199-D6B4-C880F79F2C21}"/>
              </a:ext>
            </a:extLst>
          </p:cNvPr>
          <p:cNvPicPr>
            <a:picLocks noChangeAspect="1"/>
          </p:cNvPicPr>
          <p:nvPr/>
        </p:nvPicPr>
        <p:blipFill>
          <a:blip r:embed="rId3"/>
          <a:stretch>
            <a:fillRect/>
          </a:stretch>
        </p:blipFill>
        <p:spPr>
          <a:xfrm>
            <a:off x="1252440" y="509904"/>
            <a:ext cx="6639119" cy="4895512"/>
          </a:xfrm>
          <a:prstGeom prst="rect">
            <a:avLst/>
          </a:prstGeom>
        </p:spPr>
      </p:pic>
    </p:spTree>
    <p:extLst>
      <p:ext uri="{BB962C8B-B14F-4D97-AF65-F5344CB8AC3E}">
        <p14:creationId xmlns:p14="http://schemas.microsoft.com/office/powerpoint/2010/main" val="3632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4447371"/>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a:p>
            <a:pPr marL="0" marR="0">
              <a:lnSpc>
                <a:spcPct val="107000"/>
              </a:lnSpc>
              <a:spcBef>
                <a:spcPts val="0"/>
              </a:spcBef>
              <a:spcAft>
                <a:spcPts val="600"/>
              </a:spcAft>
            </a:pPr>
            <a:endParaRPr lang="en-US" sz="1400" dirty="0">
              <a:effectLst/>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rPr>
              <a:t>We confess our sins before God and one another.</a:t>
            </a:r>
          </a:p>
          <a:p>
            <a:pPr marL="684213" marR="0" indent="-684213">
              <a:lnSpc>
                <a:spcPct val="107000"/>
              </a:lnSpc>
              <a:spcBef>
                <a:spcPts val="0"/>
              </a:spcBef>
              <a:spcAft>
                <a:spcPts val="0"/>
              </a:spcAft>
            </a:pPr>
            <a:r>
              <a:rPr lang="en-US" sz="3600" i="1" dirty="0">
                <a:solidFill>
                  <a:srgbClr val="FF0000"/>
                </a:solidFill>
                <a:latin typeface="Arial Rounded MT Bold" panose="020F0704030504030204" pitchFamily="34" charset="0"/>
                <a:ea typeface="Calibri" panose="020F0502020204030204" pitchFamily="34" charset="0"/>
              </a:rPr>
              <a:t>Pause for silence and reflection.</a:t>
            </a:r>
          </a:p>
          <a:p>
            <a:pPr marL="684213" marR="0" indent="-684213">
              <a:lnSpc>
                <a:spcPct val="107000"/>
              </a:lnSpc>
              <a:spcBef>
                <a:spcPts val="0"/>
              </a:spcBef>
              <a:spcAft>
                <a:spcPts val="0"/>
              </a:spcAft>
            </a:pPr>
            <a:endParaRPr lang="en-US" sz="3600" i="1" dirty="0">
              <a:solidFill>
                <a:srgbClr val="FF0000"/>
              </a:solidFill>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P:	Saving God,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60561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385548"/>
            <a:ext cx="9059160" cy="133882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Special Music</a:t>
            </a:r>
          </a:p>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Katherine Jump</a:t>
            </a:r>
          </a:p>
        </p:txBody>
      </p:sp>
      <p:pic>
        <p:nvPicPr>
          <p:cNvPr id="2" name="Picture 1">
            <a:extLst>
              <a:ext uri="{FF2B5EF4-FFF2-40B4-BE49-F238E27FC236}">
                <a16:creationId xmlns:a16="http://schemas.microsoft.com/office/drawing/2014/main" id="{A0A50A80-8E6E-B199-D6B4-C880F79F2C21}"/>
              </a:ext>
            </a:extLst>
          </p:cNvPr>
          <p:cNvPicPr>
            <a:picLocks noChangeAspect="1"/>
          </p:cNvPicPr>
          <p:nvPr/>
        </p:nvPicPr>
        <p:blipFill>
          <a:blip r:embed="rId3"/>
          <a:stretch>
            <a:fillRect/>
          </a:stretch>
        </p:blipFill>
        <p:spPr>
          <a:xfrm>
            <a:off x="1252440" y="264804"/>
            <a:ext cx="6639119" cy="4895512"/>
          </a:xfrm>
          <a:prstGeom prst="rect">
            <a:avLst/>
          </a:prstGeom>
        </p:spPr>
      </p:pic>
    </p:spTree>
    <p:extLst>
      <p:ext uri="{BB962C8B-B14F-4D97-AF65-F5344CB8AC3E}">
        <p14:creationId xmlns:p14="http://schemas.microsoft.com/office/powerpoint/2010/main" val="1166843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5850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16731"/>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189883"/>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2299611"/>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942995"/>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1778403"/>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07391" y="1027523"/>
            <a:ext cx="8766927" cy="5078313"/>
          </a:xfrm>
          <a:prstGeom prst="rect">
            <a:avLst/>
          </a:prstGeom>
          <a:noFill/>
        </p:spPr>
        <p:txBody>
          <a:bodyPr wrap="square">
            <a:spAutoFit/>
          </a:bodyPr>
          <a:lstStyle/>
          <a:p>
            <a:pPr marL="631825" marR="0" indent="-631825">
              <a:spcBef>
                <a:spcPts val="0"/>
              </a:spcBef>
              <a:spcAft>
                <a:spcPts val="600"/>
              </a:spcAft>
              <a:tabLst>
                <a:tab pos="4572000" algn="l"/>
              </a:tabLst>
            </a:pPr>
            <a:r>
              <a:rPr lang="en-US" sz="3600" b="1" dirty="0">
                <a:effectLst/>
                <a:latin typeface="Arial Rounded MT Bold" panose="020F0704030504030204" pitchFamily="34" charset="0"/>
                <a:ea typeface="Garamond,Times New Roman"/>
                <a:cs typeface="Times New Roman" panose="02020603050405020304" pitchFamily="18" charset="0"/>
              </a:rPr>
              <a:t>C:	Too often we have turned away from you and toward ourselves. We have not had unity of spirit, sympathy, love for one another, a tender heart, or a humble mind. We have repaid evil for evil. We have failed to serve. Draw us back into the joy of your beloved community, and give us eager hearts to love our neighbors.</a:t>
            </a:r>
            <a:endParaRPr lang="en-US" sz="3600" dirty="0">
              <a:effectLst/>
              <a:latin typeface="Arial Rounded MT Bold" panose="020F0704030504030204" pitchFamily="34" charset="0"/>
              <a:ea typeface="Garamond,Times New Roman"/>
              <a:cs typeface="Garamond,Times New Roman"/>
            </a:endParaRPr>
          </a:p>
        </p:txBody>
      </p:sp>
    </p:spTree>
    <p:extLst>
      <p:ext uri="{BB962C8B-B14F-4D97-AF65-F5344CB8AC3E}">
        <p14:creationId xmlns:p14="http://schemas.microsoft.com/office/powerpoint/2010/main" val="299137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2281323"/>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4480574"/>
            <a:ext cx="9059160" cy="1649682"/>
          </a:xfrm>
          <a:prstGeom prst="rect">
            <a:avLst/>
          </a:prstGeom>
        </p:spPr>
        <p:txBody>
          <a:bodyPr wrap="square">
            <a:spAutoFit/>
          </a:bodyPr>
          <a:lstStyle/>
          <a:p>
            <a:pPr marR="0" lvl="0" algn="ctr">
              <a:lnSpc>
                <a:spcPct val="95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BLESSING FOR THE NEW SCHOOL YEAR</a:t>
            </a:r>
          </a:p>
          <a:p>
            <a:pPr marR="0" lvl="0" algn="ctr">
              <a:lnSpc>
                <a:spcPct val="95000"/>
              </a:lnSpc>
              <a:spcBef>
                <a:spcPts val="0"/>
              </a:spcBef>
              <a:spcAft>
                <a:spcPts val="600"/>
              </a:spcAft>
            </a:pPr>
            <a:endParaRPr lang="en-US" sz="3200" b="1" dirty="0">
              <a:latin typeface="Arial Rounded MT Bold" panose="020F0704030504030204" pitchFamily="34" charset="0"/>
              <a:ea typeface="Times New Roman" panose="02020603050405020304" pitchFamily="18" charset="0"/>
            </a:endParaRPr>
          </a:p>
          <a:p>
            <a:pPr marR="0" lvl="0" algn="ctr">
              <a:lnSpc>
                <a:spcPct val="95000"/>
              </a:lnSpc>
              <a:spcBef>
                <a:spcPts val="0"/>
              </a:spcBef>
              <a:spcAft>
                <a:spcPts val="600"/>
              </a:spcAft>
            </a:pPr>
            <a:r>
              <a:rPr lang="en-US" sz="3200" b="1" dirty="0">
                <a:latin typeface="Arial Rounded MT Bold" panose="020F0704030504030204" pitchFamily="34" charset="0"/>
                <a:ea typeface="Times New Roman" panose="02020603050405020304" pitchFamily="18" charset="0"/>
              </a:rPr>
              <a:t>BLESSING OF BACKPACKS</a:t>
            </a:r>
          </a:p>
        </p:txBody>
      </p:sp>
      <p:pic>
        <p:nvPicPr>
          <p:cNvPr id="2" name="Picture 1">
            <a:extLst>
              <a:ext uri="{FF2B5EF4-FFF2-40B4-BE49-F238E27FC236}">
                <a16:creationId xmlns:a16="http://schemas.microsoft.com/office/drawing/2014/main" id="{A0A50A80-8E6E-B199-D6B4-C880F79F2C21}"/>
              </a:ext>
            </a:extLst>
          </p:cNvPr>
          <p:cNvPicPr>
            <a:picLocks noChangeAspect="1"/>
          </p:cNvPicPr>
          <p:nvPr/>
        </p:nvPicPr>
        <p:blipFill>
          <a:blip r:embed="rId3"/>
          <a:stretch>
            <a:fillRect/>
          </a:stretch>
        </p:blipFill>
        <p:spPr>
          <a:xfrm>
            <a:off x="1852098" y="210568"/>
            <a:ext cx="5516004" cy="4067356"/>
          </a:xfrm>
          <a:prstGeom prst="rect">
            <a:avLst/>
          </a:prstGeom>
        </p:spPr>
      </p:pic>
    </p:spTree>
    <p:extLst>
      <p:ext uri="{BB962C8B-B14F-4D97-AF65-F5344CB8AC3E}">
        <p14:creationId xmlns:p14="http://schemas.microsoft.com/office/powerpoint/2010/main" val="2241269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5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a:t>
            </a:r>
          </a:p>
          <a:p>
            <a:pPr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A:	God in your mercy,</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p>
          <a:p>
            <a:pPr marL="0" marR="0">
              <a:spcBef>
                <a:spcPts val="0"/>
              </a:spcBef>
              <a:spcAft>
                <a:spcPts val="0"/>
              </a:spcAft>
            </a:pPr>
            <a:r>
              <a:rPr lang="en-US" sz="3600" i="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C:	</a:t>
            </a:r>
            <a:r>
              <a:rPr lang="en-US" sz="3600" b="1" dirty="0">
                <a:latin typeface="Arial Rounded MT Bold" panose="020F0704030504030204" pitchFamily="34" charset="0"/>
                <a:ea typeface="Calibri" panose="020F0502020204030204" pitchFamily="34" charset="0"/>
                <a:cs typeface="Times New Roman" panose="02020603050405020304" pitchFamily="18" charset="0"/>
              </a:rPr>
              <a:t>You hear our prayer.</a:t>
            </a: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27902" y="1086697"/>
            <a:ext cx="8131178" cy="352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36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200" dirty="0">
                <a:latin typeface="Arial Rounded MT Bold" panose="020F0704030504030204" pitchFamily="34" charset="0"/>
                <a:ea typeface="Calibri" panose="020F0502020204030204" pitchFamily="34" charset="0"/>
                <a:cs typeface="Arial" panose="020B0604020202020204" pitchFamily="34" charset="0"/>
              </a:rPr>
              <a:t>P</a:t>
            </a:r>
            <a:r>
              <a:rPr lang="en-US" sz="3200" dirty="0">
                <a:effectLst/>
                <a:latin typeface="Arial Rounded MT Bold" panose="020F0704030504030204" pitchFamily="34" charset="0"/>
                <a:ea typeface="Calibri" panose="020F0502020204030204" pitchFamily="34" charset="0"/>
                <a:cs typeface="Arial" panose="020B0604020202020204" pitchFamily="34" charset="0"/>
              </a:rPr>
              <a:t>:	</a:t>
            </a:r>
            <a:r>
              <a:rPr lang="en-US" sz="3200" dirty="0">
                <a:latin typeface="Arial Rounded MT Bold" panose="020F0704030504030204" pitchFamily="34" charset="0"/>
                <a:ea typeface="Calibri" panose="020F0502020204030204" pitchFamily="34" charset="0"/>
                <a:cs typeface="Arial" panose="020B0604020202020204" pitchFamily="34" charset="0"/>
              </a:rPr>
              <a:t>With gratitude for your faithfulness, we pray these things in the name of Jesus Christ, our savior.</a:t>
            </a:r>
          </a:p>
          <a:p>
            <a:pPr marL="684213" marR="0" indent="-684213">
              <a:spcBef>
                <a:spcPts val="0"/>
              </a:spcBef>
              <a:spcAft>
                <a:spcPts val="0"/>
              </a:spcAft>
            </a:pPr>
            <a:endParaRPr lang="en-US" sz="3200" dirty="0">
              <a:latin typeface="Arial Rounded MT Bold" panose="020F0704030504030204" pitchFamily="34" charset="0"/>
              <a:ea typeface="Calibri" panose="020F0502020204030204" pitchFamily="34" charset="0"/>
              <a:cs typeface="Arial" panose="020B0604020202020204" pitchFamily="34" charset="0"/>
            </a:endParaRPr>
          </a:p>
          <a:p>
            <a:pPr marL="684213" marR="0" indent="-684213">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92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1200"/>
              </a:spcAft>
            </a:pPr>
            <a:r>
              <a:rPr lang="en-US" sz="3200" i="1"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The Sharing of the Peace that began when the congregation arrived is now shared with the Pastor at this time...</a:t>
            </a: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The peace of the Lord be with you always.</a:t>
            </a:r>
          </a:p>
          <a:p>
            <a:pPr marL="684213" marR="0" indent="-684213">
              <a:spcBef>
                <a:spcPts val="0"/>
              </a:spcBef>
              <a:spcAft>
                <a:spcPts val="0"/>
              </a:spcAft>
            </a:pPr>
            <a:endPar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684213" marR="0" indent="-684213">
              <a:spcBef>
                <a:spcPts val="0"/>
              </a:spcBef>
              <a:spcAft>
                <a:spcPts val="0"/>
              </a:spcAft>
            </a:pPr>
            <a:endParaRPr lang="en-US" sz="1200" dirty="0">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0" indent="-342900">
              <a:spcBef>
                <a:spcPts val="0"/>
              </a:spcBef>
              <a:spcAft>
                <a:spcPts val="1200"/>
              </a:spcAft>
            </a:pPr>
            <a:r>
              <a:rPr lang="en-US" sz="3600" b="1" dirty="0">
                <a:effectLst/>
                <a:latin typeface="Arial Rounded MT Bold" panose="020F0704030504030204" pitchFamily="34" charset="0"/>
                <a:ea typeface="Times New Roman" panose="02020603050405020304" pitchFamily="18" charset="0"/>
                <a:cs typeface="Times New Roman" panose="02020603050405020304" pitchFamily="18" charset="0"/>
              </a:rPr>
              <a:t>C:	And also with you.</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cap="all" dirty="0">
                <a:effectLst/>
                <a:latin typeface="Arial Rounded MT Bold" panose="020F0704030504030204" pitchFamily="34" charset="0"/>
                <a:ea typeface="Times New Roman" panose="02020603050405020304" pitchFamily="18" charset="0"/>
                <a:cs typeface="Times New Roman" panose="02020603050405020304" pitchFamily="18" charset="0"/>
              </a:rPr>
              <a:t>SHARING OF THE Peace</a:t>
            </a:r>
            <a:endParaRPr lang="en-US" sz="4000" dirty="0">
              <a:effectLst/>
              <a:latin typeface="Arial Rounded MT Bold" panose="020F0704030504030204" pitchFamily="34" charset="0"/>
            </a:endParaRPr>
          </a:p>
        </p:txBody>
      </p:sp>
    </p:spTree>
    <p:extLst>
      <p:ext uri="{BB962C8B-B14F-4D97-AF65-F5344CB8AC3E}">
        <p14:creationId xmlns:p14="http://schemas.microsoft.com/office/powerpoint/2010/main" val="397547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OFFERING PRAYER</a:t>
            </a:r>
          </a:p>
        </p:txBody>
      </p:sp>
      <p:pic>
        <p:nvPicPr>
          <p:cNvPr id="2" name="Picture 1">
            <a:extLst>
              <a:ext uri="{FF2B5EF4-FFF2-40B4-BE49-F238E27FC236}">
                <a16:creationId xmlns:a16="http://schemas.microsoft.com/office/drawing/2014/main" id="{A0A50A80-8E6E-B199-D6B4-C880F79F2C21}"/>
              </a:ext>
            </a:extLst>
          </p:cNvPr>
          <p:cNvPicPr>
            <a:picLocks noChangeAspect="1"/>
          </p:cNvPicPr>
          <p:nvPr/>
        </p:nvPicPr>
        <p:blipFill>
          <a:blip r:embed="rId3"/>
          <a:stretch>
            <a:fillRect/>
          </a:stretch>
        </p:blipFill>
        <p:spPr>
          <a:xfrm>
            <a:off x="1252440" y="509904"/>
            <a:ext cx="6639119" cy="4895512"/>
          </a:xfrm>
          <a:prstGeom prst="rect">
            <a:avLst/>
          </a:prstGeom>
        </p:spPr>
      </p:pic>
    </p:spTree>
    <p:extLst>
      <p:ext uri="{BB962C8B-B14F-4D97-AF65-F5344CB8AC3E}">
        <p14:creationId xmlns:p14="http://schemas.microsoft.com/office/powerpoint/2010/main" val="2613394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2686970"/>
            <a:ext cx="8765308" cy="358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Our Father, who art in heaven, hallowed be thy name, thy kingdom come, thy will be done, on earth as it is in heaven.  Give us this day our daily bread; and forgive us our trespasses,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2767794-6021-4143-89A0-4FB5E48AA63B}"/>
              </a:ext>
            </a:extLst>
          </p:cNvPr>
          <p:cNvSpPr/>
          <p:nvPr/>
        </p:nvSpPr>
        <p:spPr>
          <a:xfrm>
            <a:off x="82193" y="802401"/>
            <a:ext cx="9061807" cy="1077218"/>
          </a:xfrm>
          <a:prstGeom prst="rect">
            <a:avLst/>
          </a:prstGeom>
        </p:spPr>
        <p:txBody>
          <a:bodyPr wrap="square">
            <a:spAutoFit/>
          </a:bodyPr>
          <a:lstStyle/>
          <a:p>
            <a:pPr marL="461963" marR="0" indent="-461963">
              <a:spcBef>
                <a:spcPts val="0"/>
              </a:spcBef>
              <a:spcAft>
                <a:spcPts val="0"/>
              </a:spcAft>
            </a:pPr>
            <a:r>
              <a:rPr lang="en-US" sz="3200" dirty="0">
                <a:latin typeface="Arial Rounded MT Bold" panose="020F0704030504030204" pitchFamily="34" charset="0"/>
                <a:ea typeface="Calibri" panose="020F0502020204030204" pitchFamily="34" charset="0"/>
              </a:rPr>
              <a:t>P:	 Jesus is the “tie that Binds us together”, let us pray as Jesus taught…</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52660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385109" y="1343826"/>
            <a:ext cx="8396870" cy="417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684213" marR="0" indent="-684213">
              <a:lnSpc>
                <a:spcPct val="95000"/>
              </a:lnSpc>
              <a:spcBef>
                <a:spcPts val="0"/>
              </a:spcBef>
              <a:spcAft>
                <a:spcPts val="60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as we forgive those who trespass against us; and lead us not into temptation, but deliver us from evil.  For thine is the kingdom, and the power, and the glory, forever and ever.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THE LORD’S PRAYER</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80520" y="5555234"/>
            <a:ext cx="9059160" cy="67710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ANNOUNCEMENTS</a:t>
            </a:r>
          </a:p>
        </p:txBody>
      </p:sp>
      <p:pic>
        <p:nvPicPr>
          <p:cNvPr id="2" name="Picture 1">
            <a:extLst>
              <a:ext uri="{FF2B5EF4-FFF2-40B4-BE49-F238E27FC236}">
                <a16:creationId xmlns:a16="http://schemas.microsoft.com/office/drawing/2014/main" id="{A0A50A80-8E6E-B199-D6B4-C880F79F2C21}"/>
              </a:ext>
            </a:extLst>
          </p:cNvPr>
          <p:cNvPicPr>
            <a:picLocks noChangeAspect="1"/>
          </p:cNvPicPr>
          <p:nvPr/>
        </p:nvPicPr>
        <p:blipFill>
          <a:blip r:embed="rId3"/>
          <a:stretch>
            <a:fillRect/>
          </a:stretch>
        </p:blipFill>
        <p:spPr>
          <a:xfrm>
            <a:off x="1252440" y="509904"/>
            <a:ext cx="6639119" cy="4895512"/>
          </a:xfrm>
          <a:prstGeom prst="rect">
            <a:avLst/>
          </a:prstGeom>
        </p:spPr>
      </p:pic>
    </p:spTree>
    <p:extLst>
      <p:ext uri="{BB962C8B-B14F-4D97-AF65-F5344CB8AC3E}">
        <p14:creationId xmlns:p14="http://schemas.microsoft.com/office/powerpoint/2010/main" val="303018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06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God of peace, Father, </a:t>
            </a:r>
            <a:r>
              <a:rPr lang="en-US" sz="3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Son, and Holy Spirit, bless you, comfort you, and show you the path of life this day and always.</a:t>
            </a:r>
          </a:p>
          <a:p>
            <a:pPr marL="0" marR="0" lvl="0" indent="0" algn="l" defTabSz="685800" rtl="0" eaLnBrk="0" fontAlgn="base" latinLnBrk="0" hangingPunct="0">
              <a:lnSpc>
                <a:spcPct val="100000"/>
              </a:lnSpc>
              <a:spcBef>
                <a:spcPct val="0"/>
              </a:spcBef>
              <a:spcAft>
                <a:spcPct val="0"/>
              </a:spcAft>
              <a:buClrTx/>
              <a:buSzTx/>
              <a:buFontTx/>
              <a:buNone/>
              <a:tabLst/>
              <a:defRPr/>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67F2001-BE31-4883-A2EB-772E332EE986}"/>
              </a:ext>
            </a:extLst>
          </p:cNvPr>
          <p:cNvSpPr txBox="1"/>
          <p:nvPr/>
        </p:nvSpPr>
        <p:spPr>
          <a:xfrm>
            <a:off x="10421333" y="1451571"/>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
        <p:nvSpPr>
          <p:cNvPr id="6" name="TextBox 5">
            <a:extLst>
              <a:ext uri="{FF2B5EF4-FFF2-40B4-BE49-F238E27FC236}">
                <a16:creationId xmlns:a16="http://schemas.microsoft.com/office/drawing/2014/main" id="{30C19548-067D-42DA-83B5-5B106B849749}"/>
              </a:ext>
            </a:extLst>
          </p:cNvPr>
          <p:cNvSpPr txBox="1"/>
          <p:nvPr/>
        </p:nvSpPr>
        <p:spPr>
          <a:xfrm>
            <a:off x="10008125" y="2314700"/>
            <a:ext cx="542041" cy="584775"/>
          </a:xfrm>
          <a:prstGeom prst="rect">
            <a:avLst/>
          </a:prstGeom>
          <a:noFill/>
        </p:spPr>
        <p:txBody>
          <a:bodyPr wrap="square">
            <a:spAutoFit/>
          </a:bodyPr>
          <a:lstStyle/>
          <a:p>
            <a:r>
              <a:rPr kumimoji="0" lang="en-US" sz="32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66655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358D6B7A-95E0-45E2-9E71-0DE2CBC5A5CB}"/>
              </a:ext>
            </a:extLst>
          </p:cNvPr>
          <p:cNvSpPr txBox="1"/>
          <p:nvPr/>
        </p:nvSpPr>
        <p:spPr>
          <a:xfrm>
            <a:off x="235669" y="1027523"/>
            <a:ext cx="8682087" cy="4427302"/>
          </a:xfrm>
          <a:prstGeom prst="rect">
            <a:avLst/>
          </a:prstGeom>
          <a:noFill/>
        </p:spPr>
        <p:txBody>
          <a:bodyPr wrap="square">
            <a:spAutoFit/>
          </a:bodyPr>
          <a:lstStyle/>
          <a:p>
            <a:pPr marL="461963" indent="-461963">
              <a:spcBef>
                <a:spcPts val="0"/>
              </a:spcBef>
              <a:spcAft>
                <a:spcPts val="600"/>
              </a:spcAft>
            </a:pPr>
            <a:r>
              <a:rPr lang="en-US" sz="3200" dirty="0">
                <a:effectLst/>
                <a:latin typeface="Arial Rounded MT Bold" panose="020F0704030504030204" pitchFamily="34" charset="0"/>
                <a:ea typeface="Garamond,Times New Roman"/>
                <a:cs typeface="Garamond,Times New Roman"/>
              </a:rPr>
              <a:t>L:</a:t>
            </a:r>
            <a:r>
              <a:rPr lang="en-US" sz="3200" dirty="0">
                <a:latin typeface="Arial Rounded MT Bold" panose="020F0704030504030204" pitchFamily="34" charset="0"/>
                <a:ea typeface="Garamond,Times New Roman"/>
                <a:cs typeface="Garamond,Times New Roman"/>
              </a:rPr>
              <a:t>	</a:t>
            </a:r>
            <a:r>
              <a:rPr lang="en-US" sz="3200" dirty="0">
                <a:effectLst/>
                <a:latin typeface="Arial Rounded MT Bold" panose="020F0704030504030204" pitchFamily="34" charset="0"/>
                <a:ea typeface="Garamond,Times New Roman"/>
                <a:cs typeface="Garamond,Times New Roman"/>
              </a:rPr>
              <a:t>God who redeems all flesh gives you new life in Christ and forgives you all your sins. Rejoice in the grace and mercy of God, through     Jesus Christ, our savior. </a:t>
            </a:r>
          </a:p>
          <a:p>
            <a:pPr marL="461963" indent="-461963">
              <a:spcBef>
                <a:spcPts val="0"/>
              </a:spcBef>
              <a:spcAft>
                <a:spcPts val="600"/>
              </a:spcAft>
            </a:pPr>
            <a:endParaRPr lang="en-US" sz="3200" b="1" dirty="0">
              <a:latin typeface="Arial Rounded MT Bold" panose="020F0704030504030204" pitchFamily="34" charset="0"/>
              <a:ea typeface="Garamond,Times New Roman"/>
              <a:cs typeface="Garamond,Times New Roman"/>
            </a:endParaRPr>
          </a:p>
          <a:p>
            <a:pPr marL="461963" indent="-461963">
              <a:spcBef>
                <a:spcPts val="0"/>
              </a:spcBef>
              <a:spcAft>
                <a:spcPts val="600"/>
              </a:spcAft>
            </a:pPr>
            <a:r>
              <a:rPr lang="en-US" sz="3600" b="1" dirty="0">
                <a:effectLst/>
                <a:latin typeface="Arial Rounded MT Bold" panose="020F0704030504030204" pitchFamily="34" charset="0"/>
                <a:ea typeface="Garamond,Times New Roman"/>
                <a:cs typeface="Garamond,Times New Roman"/>
              </a:rPr>
              <a:t>C:	Amen.</a:t>
            </a:r>
          </a:p>
          <a:p>
            <a:pPr marL="461963" marR="0" indent="-461963">
              <a:lnSpc>
                <a:spcPct val="119000"/>
              </a:lnSpc>
              <a:spcBef>
                <a:spcPts val="0"/>
              </a:spcBef>
              <a:spcAft>
                <a:spcPts val="600"/>
              </a:spcAft>
            </a:pPr>
            <a:endParaRPr lang="en-US" sz="3600" b="1" dirty="0">
              <a:effectLst/>
              <a:latin typeface="Arial Rounded MT Bold" panose="020F0704030504030204" pitchFamily="34" charset="0"/>
              <a:ea typeface="Garamond,Times New Roman"/>
              <a:cs typeface="Garamond,Times New Roman"/>
            </a:endParaRPr>
          </a:p>
        </p:txBody>
      </p:sp>
      <p:sp>
        <p:nvSpPr>
          <p:cNvPr id="5" name="TextBox 4">
            <a:extLst>
              <a:ext uri="{FF2B5EF4-FFF2-40B4-BE49-F238E27FC236}">
                <a16:creationId xmlns:a16="http://schemas.microsoft.com/office/drawing/2014/main" id="{9B2C4870-1CC3-4B00-F876-835F230A9BC8}"/>
              </a:ext>
            </a:extLst>
          </p:cNvPr>
          <p:cNvSpPr txBox="1"/>
          <p:nvPr/>
        </p:nvSpPr>
        <p:spPr>
          <a:xfrm>
            <a:off x="5271942" y="2562846"/>
            <a:ext cx="468983"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C00000"/>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2000" dirty="0"/>
          </a:p>
        </p:txBody>
      </p:sp>
    </p:spTree>
    <p:extLst>
      <p:ext uri="{BB962C8B-B14F-4D97-AF65-F5344CB8AC3E}">
        <p14:creationId xmlns:p14="http://schemas.microsoft.com/office/powerpoint/2010/main" val="295957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325617" y="171350"/>
            <a:ext cx="9059160" cy="1338828"/>
          </a:xfrm>
          <a:prstGeom prst="rect">
            <a:avLst/>
          </a:prstGeom>
        </p:spPr>
        <p:txBody>
          <a:bodyPr wrap="square">
            <a:spAutoFit/>
          </a:bodyPr>
          <a:lstStyle/>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Sending Song</a:t>
            </a:r>
          </a:p>
          <a:p>
            <a:pPr marR="0" lvl="0" algn="ctr">
              <a:lnSpc>
                <a:spcPct val="95000"/>
              </a:lnSpc>
              <a:spcBef>
                <a:spcPts val="0"/>
              </a:spcBef>
              <a:spcAft>
                <a:spcPts val="600"/>
              </a:spcAft>
            </a:pPr>
            <a:r>
              <a:rPr lang="en-US" sz="4000" b="1" dirty="0">
                <a:latin typeface="Arial Rounded MT Bold" panose="020F0704030504030204" pitchFamily="34" charset="0"/>
                <a:ea typeface="Times New Roman" panose="02020603050405020304" pitchFamily="18" charset="0"/>
              </a:rPr>
              <a:t>“Kids Under Construction”</a:t>
            </a:r>
          </a:p>
        </p:txBody>
      </p:sp>
      <p:pic>
        <p:nvPicPr>
          <p:cNvPr id="2" name="Picture 1">
            <a:extLst>
              <a:ext uri="{FF2B5EF4-FFF2-40B4-BE49-F238E27FC236}">
                <a16:creationId xmlns:a16="http://schemas.microsoft.com/office/drawing/2014/main" id="{A0A50A80-8E6E-B199-D6B4-C880F79F2C21}"/>
              </a:ext>
            </a:extLst>
          </p:cNvPr>
          <p:cNvPicPr>
            <a:picLocks noChangeAspect="1"/>
          </p:cNvPicPr>
          <p:nvPr/>
        </p:nvPicPr>
        <p:blipFill>
          <a:blip r:embed="rId3"/>
          <a:stretch>
            <a:fillRect/>
          </a:stretch>
        </p:blipFill>
        <p:spPr>
          <a:xfrm>
            <a:off x="1430667" y="1806206"/>
            <a:ext cx="6358866" cy="4688861"/>
          </a:xfrm>
          <a:prstGeom prst="rect">
            <a:avLst/>
          </a:prstGeom>
        </p:spPr>
      </p:pic>
    </p:spTree>
    <p:extLst>
      <p:ext uri="{BB962C8B-B14F-4D97-AF65-F5344CB8AC3E}">
        <p14:creationId xmlns:p14="http://schemas.microsoft.com/office/powerpoint/2010/main" val="1764937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837285" y="1658981"/>
            <a:ext cx="7545629" cy="2862322"/>
          </a:xfrm>
          <a:prstGeom prst="rect">
            <a:avLst/>
          </a:prstGeom>
          <a:noFill/>
        </p:spPr>
        <p:txBody>
          <a:bodyPr wrap="square">
            <a:spAutoFit/>
          </a:bodyPr>
          <a:lstStyle/>
          <a:p>
            <a:r>
              <a:rPr lang="en-US" sz="3600" i="1" dirty="0">
                <a:latin typeface="Arial Rounded MT Bold" panose="020F0704030504030204" pitchFamily="34" charset="0"/>
              </a:rPr>
              <a:t>Refrain</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Maybe the paint is still wet.</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The Lord may not be finished yet.</a:t>
            </a:r>
          </a:p>
        </p:txBody>
      </p:sp>
    </p:spTree>
    <p:extLst>
      <p:ext uri="{BB962C8B-B14F-4D97-AF65-F5344CB8AC3E}">
        <p14:creationId xmlns:p14="http://schemas.microsoft.com/office/powerpoint/2010/main" val="3549774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714737" y="1300763"/>
            <a:ext cx="7790726" cy="4524315"/>
          </a:xfrm>
          <a:prstGeom prst="rect">
            <a:avLst/>
          </a:prstGeom>
          <a:noFill/>
        </p:spPr>
        <p:txBody>
          <a:bodyPr wrap="square">
            <a:spAutoFit/>
          </a:bodyPr>
          <a:lstStyle/>
          <a:p>
            <a:pPr marL="687388" indent="-687388"/>
            <a:r>
              <a:rPr lang="en-US" sz="3600" dirty="0">
                <a:latin typeface="Arial Rounded MT Bold" panose="020F0704030504030204" pitchFamily="34" charset="0"/>
              </a:rPr>
              <a:t>1.	We're more than just accidents          without the cause;</a:t>
            </a:r>
          </a:p>
          <a:p>
            <a:pPr marL="687388" indent="-687388"/>
            <a:r>
              <a:rPr lang="en-US" sz="3600" dirty="0">
                <a:latin typeface="Arial Rounded MT Bold" panose="020F0704030504030204" pitchFamily="34" charset="0"/>
              </a:rPr>
              <a:t>	We're more than just                                      bodies and brains.</a:t>
            </a:r>
          </a:p>
          <a:p>
            <a:pPr marL="687388" indent="-687388"/>
            <a:r>
              <a:rPr lang="en-US" sz="3600" dirty="0">
                <a:latin typeface="Arial Rounded MT Bold" panose="020F0704030504030204" pitchFamily="34" charset="0"/>
              </a:rPr>
              <a:t>	God made us on purpose;                                        we're part of a plan.</a:t>
            </a:r>
          </a:p>
          <a:p>
            <a:pPr marL="687388" indent="-687388"/>
            <a:r>
              <a:rPr lang="en-US" sz="3600" dirty="0">
                <a:latin typeface="Arial Rounded MT Bold" panose="020F0704030504030204" pitchFamily="34" charset="0"/>
              </a:rPr>
              <a:t>	He cares and He                                                 knows us by name.</a:t>
            </a:r>
          </a:p>
        </p:txBody>
      </p:sp>
    </p:spTree>
    <p:extLst>
      <p:ext uri="{BB962C8B-B14F-4D97-AF65-F5344CB8AC3E}">
        <p14:creationId xmlns:p14="http://schemas.microsoft.com/office/powerpoint/2010/main" val="228246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837285" y="1658981"/>
            <a:ext cx="7545629" cy="2862322"/>
          </a:xfrm>
          <a:prstGeom prst="rect">
            <a:avLst/>
          </a:prstGeom>
          <a:noFill/>
        </p:spPr>
        <p:txBody>
          <a:bodyPr wrap="square">
            <a:spAutoFit/>
          </a:bodyPr>
          <a:lstStyle/>
          <a:p>
            <a:r>
              <a:rPr lang="en-US" sz="3600" i="1" dirty="0">
                <a:latin typeface="Arial Rounded MT Bold" panose="020F0704030504030204" pitchFamily="34" charset="0"/>
              </a:rPr>
              <a:t>Refrain</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Maybe the paint is still wet.</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The Lord may not be finished yet.</a:t>
            </a:r>
          </a:p>
        </p:txBody>
      </p:sp>
    </p:spTree>
    <p:extLst>
      <p:ext uri="{BB962C8B-B14F-4D97-AF65-F5344CB8AC3E}">
        <p14:creationId xmlns:p14="http://schemas.microsoft.com/office/powerpoint/2010/main" val="88765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947920" y="1300762"/>
            <a:ext cx="7319385" cy="3416320"/>
          </a:xfrm>
          <a:prstGeom prst="rect">
            <a:avLst/>
          </a:prstGeom>
          <a:noFill/>
        </p:spPr>
        <p:txBody>
          <a:bodyPr wrap="square">
            <a:spAutoFit/>
          </a:bodyPr>
          <a:lstStyle/>
          <a:p>
            <a:pPr marL="519113" indent="-519113"/>
            <a:r>
              <a:rPr lang="en-US" sz="3600" dirty="0">
                <a:latin typeface="Arial Rounded MT Bold" panose="020F0704030504030204" pitchFamily="34" charset="0"/>
              </a:rPr>
              <a:t>2.	Now, mister, I know that                                    I get in your way;</a:t>
            </a:r>
          </a:p>
          <a:p>
            <a:pPr marL="519113" indent="-519113"/>
            <a:r>
              <a:rPr lang="en-US" sz="3600" dirty="0">
                <a:latin typeface="Arial Rounded MT Bold" panose="020F0704030504030204" pitchFamily="34" charset="0"/>
              </a:rPr>
              <a:t>	I'm noisy and just bug you so.</a:t>
            </a:r>
          </a:p>
          <a:p>
            <a:pPr marL="519113" indent="-519113"/>
            <a:r>
              <a:rPr lang="en-US" sz="3600" dirty="0">
                <a:latin typeface="Arial Rounded MT Bold" panose="020F0704030504030204" pitchFamily="34" charset="0"/>
              </a:rPr>
              <a:t>	But there's lots of questions                                   I just have to ask</a:t>
            </a:r>
          </a:p>
          <a:p>
            <a:pPr marL="519113" indent="-519113"/>
            <a:r>
              <a:rPr lang="en-US" sz="3600" dirty="0">
                <a:latin typeface="Arial Rounded MT Bold" panose="020F0704030504030204" pitchFamily="34" charset="0"/>
              </a:rPr>
              <a:t>	If I'm ever going to know.</a:t>
            </a:r>
          </a:p>
        </p:txBody>
      </p:sp>
    </p:spTree>
    <p:extLst>
      <p:ext uri="{BB962C8B-B14F-4D97-AF65-F5344CB8AC3E}">
        <p14:creationId xmlns:p14="http://schemas.microsoft.com/office/powerpoint/2010/main" val="3524110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837285" y="1658981"/>
            <a:ext cx="7545629" cy="2862322"/>
          </a:xfrm>
          <a:prstGeom prst="rect">
            <a:avLst/>
          </a:prstGeom>
          <a:noFill/>
        </p:spPr>
        <p:txBody>
          <a:bodyPr wrap="square">
            <a:spAutoFit/>
          </a:bodyPr>
          <a:lstStyle/>
          <a:p>
            <a:r>
              <a:rPr lang="en-US" sz="3600" i="1" dirty="0">
                <a:latin typeface="Arial Rounded MT Bold" panose="020F0704030504030204" pitchFamily="34" charset="0"/>
              </a:rPr>
              <a:t>Refrain</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Maybe the paint is still wet.</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The Lord may not be finished yet.</a:t>
            </a:r>
          </a:p>
        </p:txBody>
      </p:sp>
    </p:spTree>
    <p:extLst>
      <p:ext uri="{BB962C8B-B14F-4D97-AF65-F5344CB8AC3E}">
        <p14:creationId xmlns:p14="http://schemas.microsoft.com/office/powerpoint/2010/main" val="4266643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1002254" y="1187641"/>
            <a:ext cx="7215691" cy="3970318"/>
          </a:xfrm>
          <a:prstGeom prst="rect">
            <a:avLst/>
          </a:prstGeom>
          <a:noFill/>
        </p:spPr>
        <p:txBody>
          <a:bodyPr wrap="square">
            <a:spAutoFit/>
          </a:bodyPr>
          <a:lstStyle/>
          <a:p>
            <a:pPr marL="519113" indent="-519113"/>
            <a:r>
              <a:rPr lang="en-US" sz="3600" dirty="0">
                <a:latin typeface="Arial Rounded MT Bold" panose="020F0704030504030204" pitchFamily="34" charset="0"/>
              </a:rPr>
              <a:t>3.	I try to remember                                        the manners I've learned</a:t>
            </a:r>
          </a:p>
          <a:p>
            <a:pPr marL="519113" indent="-519113"/>
            <a:r>
              <a:rPr lang="en-US" sz="3600" dirty="0">
                <a:latin typeface="Arial Rounded MT Bold" panose="020F0704030504030204" pitchFamily="34" charset="0"/>
              </a:rPr>
              <a:t>	My "yes </a:t>
            </a:r>
            <a:r>
              <a:rPr lang="en-US" sz="3600" dirty="0" err="1">
                <a:latin typeface="Arial Rounded MT Bold" panose="020F0704030504030204" pitchFamily="34" charset="0"/>
              </a:rPr>
              <a:t>maam's</a:t>
            </a:r>
            <a:r>
              <a:rPr lang="en-US" sz="3600" dirty="0">
                <a:latin typeface="Arial Rounded MT Bold" panose="020F0704030504030204" pitchFamily="34" charset="0"/>
              </a:rPr>
              <a:t> and                                      thank </a:t>
            </a:r>
            <a:r>
              <a:rPr lang="en-US" sz="3600" dirty="0" err="1">
                <a:latin typeface="Arial Rounded MT Bold" panose="020F0704030504030204" pitchFamily="34" charset="0"/>
              </a:rPr>
              <a:t>you's</a:t>
            </a:r>
            <a:r>
              <a:rPr lang="en-US" sz="3600" dirty="0">
                <a:latin typeface="Arial Rounded MT Bold" panose="020F0704030504030204" pitchFamily="34" charset="0"/>
              </a:rPr>
              <a:t> and please"</a:t>
            </a:r>
          </a:p>
          <a:p>
            <a:pPr marL="519113" indent="-519113"/>
            <a:r>
              <a:rPr lang="en-US" sz="3600" dirty="0">
                <a:latin typeface="Arial Rounded MT Bold" panose="020F0704030504030204" pitchFamily="34" charset="0"/>
              </a:rPr>
              <a:t>	But I guess you think                                     that more often than not</a:t>
            </a:r>
          </a:p>
          <a:p>
            <a:pPr marL="519113" indent="-519113"/>
            <a:r>
              <a:rPr lang="en-US" sz="3600" dirty="0">
                <a:latin typeface="Arial Rounded MT Bold" panose="020F0704030504030204" pitchFamily="34" charset="0"/>
              </a:rPr>
              <a:t>	I argue and bother and tease.</a:t>
            </a:r>
          </a:p>
        </p:txBody>
      </p:sp>
    </p:spTree>
    <p:extLst>
      <p:ext uri="{BB962C8B-B14F-4D97-AF65-F5344CB8AC3E}">
        <p14:creationId xmlns:p14="http://schemas.microsoft.com/office/powerpoint/2010/main" val="3324300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837285" y="1658981"/>
            <a:ext cx="7545629" cy="2862322"/>
          </a:xfrm>
          <a:prstGeom prst="rect">
            <a:avLst/>
          </a:prstGeom>
          <a:noFill/>
        </p:spPr>
        <p:txBody>
          <a:bodyPr wrap="square">
            <a:spAutoFit/>
          </a:bodyPr>
          <a:lstStyle/>
          <a:p>
            <a:r>
              <a:rPr lang="en-US" sz="3600" i="1" dirty="0">
                <a:latin typeface="Arial Rounded MT Bold" panose="020F0704030504030204" pitchFamily="34" charset="0"/>
              </a:rPr>
              <a:t>Refrain</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Maybe the paint is still wet.</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The Lord may not be finished yet.</a:t>
            </a:r>
          </a:p>
        </p:txBody>
      </p:sp>
    </p:spTree>
    <p:extLst>
      <p:ext uri="{BB962C8B-B14F-4D97-AF65-F5344CB8AC3E}">
        <p14:creationId xmlns:p14="http://schemas.microsoft.com/office/powerpoint/2010/main" val="3731946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648749" y="1329043"/>
            <a:ext cx="7922701" cy="3416320"/>
          </a:xfrm>
          <a:prstGeom prst="rect">
            <a:avLst/>
          </a:prstGeom>
          <a:noFill/>
        </p:spPr>
        <p:txBody>
          <a:bodyPr wrap="square">
            <a:spAutoFit/>
          </a:bodyPr>
          <a:lstStyle/>
          <a:p>
            <a:pPr marL="519113" indent="-519113"/>
            <a:r>
              <a:rPr lang="en-US" sz="3600" dirty="0">
                <a:latin typeface="Arial Rounded MT Bold" panose="020F0704030504030204" pitchFamily="34" charset="0"/>
              </a:rPr>
              <a:t>4.	Dear Jesus, please make me                   more patient and kind,</a:t>
            </a:r>
          </a:p>
          <a:p>
            <a:pPr marL="519113" indent="-519113"/>
            <a:r>
              <a:rPr lang="en-US" sz="3600" dirty="0">
                <a:latin typeface="Arial Rounded MT Bold" panose="020F0704030504030204" pitchFamily="34" charset="0"/>
              </a:rPr>
              <a:t>	And help us to be more like You.</a:t>
            </a:r>
          </a:p>
          <a:p>
            <a:pPr marL="519113" indent="-519113"/>
            <a:r>
              <a:rPr lang="en-US" sz="3600" dirty="0">
                <a:latin typeface="Arial Rounded MT Bold" panose="020F0704030504030204" pitchFamily="34" charset="0"/>
              </a:rPr>
              <a:t>	And make room for                                          all other children of Yours,</a:t>
            </a:r>
          </a:p>
          <a:p>
            <a:pPr marL="519113" indent="-519113"/>
            <a:r>
              <a:rPr lang="en-US" sz="3600" dirty="0">
                <a:latin typeface="Arial Rounded MT Bold" panose="020F0704030504030204" pitchFamily="34" charset="0"/>
              </a:rPr>
              <a:t>	For they are still growing up, too.</a:t>
            </a:r>
          </a:p>
        </p:txBody>
      </p:sp>
    </p:spTree>
    <p:extLst>
      <p:ext uri="{BB962C8B-B14F-4D97-AF65-F5344CB8AC3E}">
        <p14:creationId xmlns:p14="http://schemas.microsoft.com/office/powerpoint/2010/main" val="4038250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18854" y="47619"/>
            <a:ext cx="9144000" cy="618631"/>
          </a:xfrm>
          <a:prstGeom prst="rect">
            <a:avLst/>
          </a:prstGeom>
        </p:spPr>
        <p:txBody>
          <a:bodyPr wrap="square">
            <a:spAutoFit/>
          </a:bodyPr>
          <a:lstStyle/>
          <a:p>
            <a:pPr marL="282575" marR="0" lvl="0" indent="-282575">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Kids Under Construction</a:t>
            </a:r>
          </a:p>
        </p:txBody>
      </p:sp>
      <p:sp>
        <p:nvSpPr>
          <p:cNvPr id="5" name="TextBox 4">
            <a:extLst>
              <a:ext uri="{FF2B5EF4-FFF2-40B4-BE49-F238E27FC236}">
                <a16:creationId xmlns:a16="http://schemas.microsoft.com/office/drawing/2014/main" id="{C6227B24-9A24-5CA3-E840-913CB74B8163}"/>
              </a:ext>
            </a:extLst>
          </p:cNvPr>
          <p:cNvSpPr txBox="1"/>
          <p:nvPr/>
        </p:nvSpPr>
        <p:spPr>
          <a:xfrm>
            <a:off x="837285" y="1658981"/>
            <a:ext cx="7545629" cy="2862322"/>
          </a:xfrm>
          <a:prstGeom prst="rect">
            <a:avLst/>
          </a:prstGeom>
          <a:noFill/>
        </p:spPr>
        <p:txBody>
          <a:bodyPr wrap="square">
            <a:spAutoFit/>
          </a:bodyPr>
          <a:lstStyle/>
          <a:p>
            <a:r>
              <a:rPr lang="en-US" sz="3600" i="1" dirty="0">
                <a:latin typeface="Arial Rounded MT Bold" panose="020F0704030504030204" pitchFamily="34" charset="0"/>
              </a:rPr>
              <a:t>Refrain</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Maybe the paint is still wet.</a:t>
            </a:r>
          </a:p>
          <a:p>
            <a:r>
              <a:rPr lang="en-US" sz="3600" dirty="0">
                <a:latin typeface="Arial Rounded MT Bold" panose="020F0704030504030204" pitchFamily="34" charset="0"/>
              </a:rPr>
              <a:t>Kids under construction -</a:t>
            </a:r>
          </a:p>
          <a:p>
            <a:r>
              <a:rPr lang="en-US" sz="3600" dirty="0">
                <a:latin typeface="Arial Rounded MT Bold" panose="020F0704030504030204" pitchFamily="34" charset="0"/>
              </a:rPr>
              <a:t>The Lord may not be finished yet.</a:t>
            </a:r>
          </a:p>
        </p:txBody>
      </p:sp>
    </p:spTree>
    <p:extLst>
      <p:ext uri="{BB962C8B-B14F-4D97-AF65-F5344CB8AC3E}">
        <p14:creationId xmlns:p14="http://schemas.microsoft.com/office/powerpoint/2010/main" val="37693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1230722"/>
          </a:xfrm>
          <a:prstGeom prst="rect">
            <a:avLst/>
          </a:prstGeom>
        </p:spPr>
        <p:txBody>
          <a:bodyPr wrap="square">
            <a:spAutoFit/>
          </a:bodyPr>
          <a:lstStyle/>
          <a:p>
            <a:pPr marL="342900" marR="0" lvl="0" indent="-342900" algn="ctr">
              <a:lnSpc>
                <a:spcPct val="107000"/>
              </a:lnSpc>
              <a:spcBef>
                <a:spcPts val="0"/>
              </a:spcBef>
              <a:spcAft>
                <a:spcPts val="0"/>
              </a:spcAft>
              <a:buFont typeface="Symbol" panose="05050102010706020507" pitchFamily="18" charset="2"/>
              <a:buChar char=""/>
            </a:pPr>
            <a:r>
              <a:rPr lang="en-US" sz="3600" b="1" dirty="0">
                <a:solidFill>
                  <a:srgbClr val="000000"/>
                </a:solidFill>
                <a:effectLst/>
                <a:latin typeface="Arial Rounded MT Bold" panose="020F0704030504030204" pitchFamily="34" charset="0"/>
                <a:ea typeface="Times New Roman" panose="02020603050405020304" pitchFamily="18" charset="0"/>
              </a:rPr>
              <a:t>Hymn of Praise </a:t>
            </a:r>
          </a:p>
          <a:p>
            <a:pPr marR="0" lvl="0" algn="ctr">
              <a:lnSpc>
                <a:spcPct val="107000"/>
              </a:lnSpc>
              <a:spcBef>
                <a:spcPts val="0"/>
              </a:spcBef>
              <a:spcAft>
                <a:spcPts val="0"/>
              </a:spcAft>
            </a:pPr>
            <a:r>
              <a:rPr lang="en-US" sz="3600" b="1" dirty="0">
                <a:solidFill>
                  <a:srgbClr val="000000"/>
                </a:solidFill>
                <a:effectLst/>
                <a:latin typeface="Arial Rounded MT Bold" panose="020F0704030504030204" pitchFamily="34" charset="0"/>
                <a:ea typeface="Times New Roman" panose="02020603050405020304" pitchFamily="18" charset="0"/>
              </a:rPr>
              <a:t> “Praise Him”</a:t>
            </a:r>
          </a:p>
        </p:txBody>
      </p:sp>
      <p:pic>
        <p:nvPicPr>
          <p:cNvPr id="2" name="Picture 1">
            <a:extLst>
              <a:ext uri="{FF2B5EF4-FFF2-40B4-BE49-F238E27FC236}">
                <a16:creationId xmlns:a16="http://schemas.microsoft.com/office/drawing/2014/main" id="{93F56765-4A6C-E7D4-4D9F-C260434E7B49}"/>
              </a:ext>
            </a:extLst>
          </p:cNvPr>
          <p:cNvPicPr>
            <a:picLocks noChangeAspect="1"/>
          </p:cNvPicPr>
          <p:nvPr/>
        </p:nvPicPr>
        <p:blipFill>
          <a:blip r:embed="rId3"/>
          <a:stretch>
            <a:fillRect/>
          </a:stretch>
        </p:blipFill>
        <p:spPr>
          <a:xfrm>
            <a:off x="1290497" y="1583703"/>
            <a:ext cx="6639206" cy="4897658"/>
          </a:xfrm>
          <a:prstGeom prst="rect">
            <a:avLst/>
          </a:prstGeom>
        </p:spPr>
      </p:pic>
    </p:spTree>
    <p:extLst>
      <p:ext uri="{BB962C8B-B14F-4D97-AF65-F5344CB8AC3E}">
        <p14:creationId xmlns:p14="http://schemas.microsoft.com/office/powerpoint/2010/main" val="213577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159249" y="897535"/>
            <a:ext cx="8984751" cy="3865417"/>
          </a:xfrm>
          <a:prstGeom prst="rect">
            <a:avLst/>
          </a:prstGeom>
        </p:spPr>
        <p:txBody>
          <a:bodyPr wrap="square">
            <a:spAutoFit/>
          </a:bodyPr>
          <a:lstStyle/>
          <a:p>
            <a:pPr marL="576263" marR="0" indent="-57626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Until we gather </a:t>
            </a:r>
            <a:r>
              <a:rPr lang="en-US" sz="3200">
                <a:solidFill>
                  <a:srgbClr val="000000"/>
                </a:solidFill>
                <a:latin typeface="Arial Rounded MT Bold" panose="020F0704030504030204" pitchFamily="34" charset="0"/>
                <a:ea typeface="Calibri" panose="020F0502020204030204" pitchFamily="34" charset="0"/>
              </a:rPr>
              <a:t>again as </a:t>
            </a:r>
            <a:r>
              <a:rPr lang="en-US" sz="3200" dirty="0">
                <a:solidFill>
                  <a:srgbClr val="000000"/>
                </a:solidFill>
                <a:latin typeface="Arial Rounded MT Bold" panose="020F0704030504030204" pitchFamily="34" charset="0"/>
                <a:ea typeface="Calibri" panose="020F0502020204030204" pitchFamily="34" charset="0"/>
              </a:rPr>
              <a:t>God’s people to offer our worship and praise, depart in Christ’s Love,</a:t>
            </a:r>
          </a:p>
          <a:p>
            <a:pPr marL="576263" marR="0" indent="-576263">
              <a:lnSpc>
                <a:spcPct val="107000"/>
              </a:lnSpc>
              <a:spcBef>
                <a:spcPts val="0"/>
              </a:spcBef>
              <a:spcAft>
                <a:spcPts val="0"/>
              </a:spcAft>
            </a:pPr>
            <a:endParaRPr lang="en-US" sz="3200" dirty="0">
              <a:solidFill>
                <a:srgbClr val="000000"/>
              </a:solidFill>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576263" marR="0" indent="-576263">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4985990"/>
            <a:ext cx="8507003" cy="577338"/>
          </a:xfrm>
          <a:prstGeom prst="rect">
            <a:avLst/>
          </a:prstGeom>
        </p:spPr>
        <p:txBody>
          <a:bodyPr wrap="square">
            <a:spAutoFit/>
          </a:bodyPr>
          <a:lstStyle/>
          <a:p>
            <a:pPr marR="0" algn="ctr">
              <a:lnSpc>
                <a:spcPct val="107000"/>
              </a:lnSpc>
              <a:spcBef>
                <a:spcPts val="0"/>
              </a:spcBef>
              <a:spcAft>
                <a:spcPts val="600"/>
              </a:spcAft>
            </a:pPr>
            <a:r>
              <a:rPr lang="en-US" sz="3200" b="1" dirty="0">
                <a:solidFill>
                  <a:srgbClr val="000000"/>
                </a:solidFill>
                <a:latin typeface="Arial Rounded MT Bold" panose="020F0704030504030204" pitchFamily="34" charset="0"/>
                <a:ea typeface="Calibri" panose="020F0502020204030204" pitchFamily="34" charset="0"/>
              </a:rPr>
              <a:t>Postlude b</a:t>
            </a:r>
            <a:r>
              <a:rPr lang="en-US" sz="3200" dirty="0">
                <a:solidFill>
                  <a:srgbClr val="000000"/>
                </a:solidFill>
                <a:latin typeface="Arial Rounded MT Bold" panose="020F0704030504030204" pitchFamily="34" charset="0"/>
                <a:ea typeface="Calibri" panose="020F0502020204030204" pitchFamily="34" charset="0"/>
              </a:rPr>
              <a:t>y </a:t>
            </a:r>
            <a:r>
              <a:rPr lang="en-US" sz="3200" b="1" dirty="0">
                <a:solidFill>
                  <a:srgbClr val="000000"/>
                </a:solidFill>
                <a:latin typeface="Arial Rounded MT Bold" panose="020F0704030504030204" pitchFamily="34" charset="0"/>
                <a:ea typeface="Calibri" panose="020F0502020204030204" pitchFamily="34" charset="0"/>
              </a:rPr>
              <a:t>Roxanne Groff</a:t>
            </a:r>
            <a:endParaRPr lang="en-US" sz="3200" dirty="0">
              <a:effectLst/>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2D4ACDA8-94AD-4D04-BF6C-7275918BB62C}"/>
              </a:ext>
            </a:extLst>
          </p:cNvPr>
          <p:cNvSpPr/>
          <p:nvPr/>
        </p:nvSpPr>
        <p:spPr>
          <a:xfrm>
            <a:off x="159249" y="5582559"/>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Praise Him</a:t>
            </a:r>
          </a:p>
        </p:txBody>
      </p:sp>
      <p:sp>
        <p:nvSpPr>
          <p:cNvPr id="3" name="TextBox 2">
            <a:extLst>
              <a:ext uri="{FF2B5EF4-FFF2-40B4-BE49-F238E27FC236}">
                <a16:creationId xmlns:a16="http://schemas.microsoft.com/office/drawing/2014/main" id="{18E0790B-7FE8-5B74-3732-2A981C96290C}"/>
              </a:ext>
            </a:extLst>
          </p:cNvPr>
          <p:cNvSpPr txBox="1"/>
          <p:nvPr/>
        </p:nvSpPr>
        <p:spPr>
          <a:xfrm>
            <a:off x="1723337" y="1272615"/>
            <a:ext cx="5773525" cy="3416320"/>
          </a:xfrm>
          <a:prstGeom prst="rect">
            <a:avLst/>
          </a:prstGeom>
          <a:noFill/>
        </p:spPr>
        <p:txBody>
          <a:bodyPr wrap="square">
            <a:spAutoFit/>
          </a:bodyPr>
          <a:lstStyle/>
          <a:p>
            <a:pPr algn="l"/>
            <a:r>
              <a:rPr lang="en-US" sz="3600" b="0" i="0" dirty="0">
                <a:solidFill>
                  <a:srgbClr val="202124"/>
                </a:solidFill>
                <a:effectLst/>
                <a:latin typeface="Arial Rounded MT Bold" panose="020F0704030504030204" pitchFamily="34" charset="0"/>
              </a:rPr>
              <a:t>Praise Him, Praise Him</a:t>
            </a:r>
          </a:p>
          <a:p>
            <a:pPr algn="l"/>
            <a:r>
              <a:rPr lang="en-US" sz="3600" dirty="0">
                <a:solidFill>
                  <a:srgbClr val="202124"/>
                </a:solidFill>
                <a:latin typeface="Arial Rounded MT Bold" panose="020F0704030504030204" pitchFamily="34" charset="0"/>
              </a:rPr>
              <a:t>All Ye little children</a:t>
            </a:r>
          </a:p>
          <a:p>
            <a:pPr algn="l"/>
            <a:r>
              <a:rPr lang="en-US" sz="3600" dirty="0">
                <a:solidFill>
                  <a:srgbClr val="202124"/>
                </a:solidFill>
                <a:latin typeface="Arial Rounded MT Bold" panose="020F0704030504030204" pitchFamily="34" charset="0"/>
              </a:rPr>
              <a:t>God is Love, God is love</a:t>
            </a:r>
          </a:p>
          <a:p>
            <a:pPr algn="l"/>
            <a:r>
              <a:rPr lang="en-US" sz="3600" b="0" i="0" dirty="0">
                <a:solidFill>
                  <a:srgbClr val="202124"/>
                </a:solidFill>
                <a:effectLst/>
                <a:latin typeface="Arial Rounded MT Bold" panose="020F0704030504030204" pitchFamily="34" charset="0"/>
              </a:rPr>
              <a:t>Praise Him, praise him</a:t>
            </a:r>
          </a:p>
          <a:p>
            <a:pPr algn="l"/>
            <a:r>
              <a:rPr lang="en-US" sz="3600" dirty="0">
                <a:solidFill>
                  <a:srgbClr val="202124"/>
                </a:solidFill>
                <a:latin typeface="Arial Rounded MT Bold" panose="020F0704030504030204" pitchFamily="34" charset="0"/>
              </a:rPr>
              <a:t>All ye little children</a:t>
            </a:r>
            <a:endParaRPr lang="en-US" sz="3600" b="0" i="0" dirty="0">
              <a:solidFill>
                <a:srgbClr val="202124"/>
              </a:solidFill>
              <a:effectLst/>
              <a:latin typeface="Arial Rounded MT Bold" panose="020F0704030504030204" pitchFamily="34" charset="0"/>
            </a:endParaRPr>
          </a:p>
          <a:p>
            <a:pPr algn="l"/>
            <a:r>
              <a:rPr lang="en-US" sz="3600" dirty="0">
                <a:solidFill>
                  <a:srgbClr val="202124"/>
                </a:solidFill>
                <a:latin typeface="Arial Rounded MT Bold" panose="020F0704030504030204" pitchFamily="34" charset="0"/>
              </a:rPr>
              <a:t>God is Love, God is Love</a:t>
            </a:r>
            <a:endParaRPr lang="en-US" sz="3600" b="0" i="0" dirty="0">
              <a:solidFill>
                <a:srgbClr val="202124"/>
              </a:solidFill>
              <a:effectLst/>
              <a:latin typeface="Arial Rounded MT Bold" panose="020F0704030504030204" pitchFamily="34" charset="0"/>
            </a:endParaRPr>
          </a:p>
        </p:txBody>
      </p:sp>
    </p:spTree>
    <p:extLst>
      <p:ext uri="{BB962C8B-B14F-4D97-AF65-F5344CB8AC3E}">
        <p14:creationId xmlns:p14="http://schemas.microsoft.com/office/powerpoint/2010/main" val="369809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Praise Him</a:t>
            </a:r>
          </a:p>
        </p:txBody>
      </p:sp>
      <p:sp>
        <p:nvSpPr>
          <p:cNvPr id="3" name="TextBox 2">
            <a:extLst>
              <a:ext uri="{FF2B5EF4-FFF2-40B4-BE49-F238E27FC236}">
                <a16:creationId xmlns:a16="http://schemas.microsoft.com/office/drawing/2014/main" id="{18E0790B-7FE8-5B74-3732-2A981C96290C}"/>
              </a:ext>
            </a:extLst>
          </p:cNvPr>
          <p:cNvSpPr txBox="1"/>
          <p:nvPr/>
        </p:nvSpPr>
        <p:spPr>
          <a:xfrm>
            <a:off x="1723337" y="1272615"/>
            <a:ext cx="5773525" cy="3416320"/>
          </a:xfrm>
          <a:prstGeom prst="rect">
            <a:avLst/>
          </a:prstGeom>
          <a:noFill/>
        </p:spPr>
        <p:txBody>
          <a:bodyPr wrap="square">
            <a:spAutoFit/>
          </a:bodyPr>
          <a:lstStyle/>
          <a:p>
            <a:pPr algn="l"/>
            <a:r>
              <a:rPr lang="en-US" sz="3600" b="0" i="0" dirty="0">
                <a:solidFill>
                  <a:srgbClr val="202124"/>
                </a:solidFill>
                <a:effectLst/>
                <a:latin typeface="Arial Rounded MT Bold" panose="020F0704030504030204" pitchFamily="34" charset="0"/>
              </a:rPr>
              <a:t>Love Him, Love Him</a:t>
            </a:r>
          </a:p>
          <a:p>
            <a:pPr algn="l"/>
            <a:r>
              <a:rPr lang="en-US" sz="3600" dirty="0">
                <a:solidFill>
                  <a:srgbClr val="202124"/>
                </a:solidFill>
                <a:latin typeface="Arial Rounded MT Bold" panose="020F0704030504030204" pitchFamily="34" charset="0"/>
              </a:rPr>
              <a:t>All Ye little children</a:t>
            </a:r>
          </a:p>
          <a:p>
            <a:pPr algn="l"/>
            <a:r>
              <a:rPr lang="en-US" sz="3600" dirty="0">
                <a:solidFill>
                  <a:srgbClr val="202124"/>
                </a:solidFill>
                <a:latin typeface="Arial Rounded MT Bold" panose="020F0704030504030204" pitchFamily="34" charset="0"/>
              </a:rPr>
              <a:t>God is Love, God is love</a:t>
            </a:r>
          </a:p>
          <a:p>
            <a:pPr algn="l"/>
            <a:r>
              <a:rPr lang="en-US" sz="3600" b="0" i="0" dirty="0">
                <a:solidFill>
                  <a:srgbClr val="202124"/>
                </a:solidFill>
                <a:effectLst/>
                <a:latin typeface="Arial Rounded MT Bold" panose="020F0704030504030204" pitchFamily="34" charset="0"/>
              </a:rPr>
              <a:t>Love Him, Love him</a:t>
            </a:r>
          </a:p>
          <a:p>
            <a:pPr algn="l"/>
            <a:r>
              <a:rPr lang="en-US" sz="3600" dirty="0">
                <a:solidFill>
                  <a:srgbClr val="202124"/>
                </a:solidFill>
                <a:latin typeface="Arial Rounded MT Bold" panose="020F0704030504030204" pitchFamily="34" charset="0"/>
              </a:rPr>
              <a:t>All ye little children</a:t>
            </a:r>
            <a:endParaRPr lang="en-US" sz="3600" b="0" i="0" dirty="0">
              <a:solidFill>
                <a:srgbClr val="202124"/>
              </a:solidFill>
              <a:effectLst/>
              <a:latin typeface="Arial Rounded MT Bold" panose="020F0704030504030204" pitchFamily="34" charset="0"/>
            </a:endParaRPr>
          </a:p>
          <a:p>
            <a:pPr algn="l"/>
            <a:r>
              <a:rPr lang="en-US" sz="3600" dirty="0">
                <a:solidFill>
                  <a:srgbClr val="202124"/>
                </a:solidFill>
                <a:latin typeface="Arial Rounded MT Bold" panose="020F0704030504030204" pitchFamily="34" charset="0"/>
              </a:rPr>
              <a:t>God is Love, God is Love</a:t>
            </a:r>
            <a:endParaRPr lang="en-US" sz="3600" b="0" i="0" dirty="0">
              <a:solidFill>
                <a:srgbClr val="202124"/>
              </a:solidFill>
              <a:effectLst/>
              <a:latin typeface="Arial Rounded MT Bold" panose="020F0704030504030204" pitchFamily="34" charset="0"/>
            </a:endParaRPr>
          </a:p>
        </p:txBody>
      </p:sp>
    </p:spTree>
    <p:extLst>
      <p:ext uri="{BB962C8B-B14F-4D97-AF65-F5344CB8AC3E}">
        <p14:creationId xmlns:p14="http://schemas.microsoft.com/office/powerpoint/2010/main" val="241844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Praise Him</a:t>
            </a:r>
          </a:p>
        </p:txBody>
      </p:sp>
      <p:sp>
        <p:nvSpPr>
          <p:cNvPr id="3" name="TextBox 2">
            <a:extLst>
              <a:ext uri="{FF2B5EF4-FFF2-40B4-BE49-F238E27FC236}">
                <a16:creationId xmlns:a16="http://schemas.microsoft.com/office/drawing/2014/main" id="{18E0790B-7FE8-5B74-3732-2A981C96290C}"/>
              </a:ext>
            </a:extLst>
          </p:cNvPr>
          <p:cNvSpPr txBox="1"/>
          <p:nvPr/>
        </p:nvSpPr>
        <p:spPr>
          <a:xfrm>
            <a:off x="1723337" y="1272615"/>
            <a:ext cx="5773525" cy="3416320"/>
          </a:xfrm>
          <a:prstGeom prst="rect">
            <a:avLst/>
          </a:prstGeom>
          <a:noFill/>
        </p:spPr>
        <p:txBody>
          <a:bodyPr wrap="square">
            <a:spAutoFit/>
          </a:bodyPr>
          <a:lstStyle/>
          <a:p>
            <a:pPr algn="l"/>
            <a:r>
              <a:rPr lang="en-US" sz="3600" b="0" i="0" dirty="0">
                <a:solidFill>
                  <a:srgbClr val="202124"/>
                </a:solidFill>
                <a:effectLst/>
                <a:latin typeface="Arial Rounded MT Bold" panose="020F0704030504030204" pitchFamily="34" charset="0"/>
              </a:rPr>
              <a:t>Thank Him, Thank Him</a:t>
            </a:r>
          </a:p>
          <a:p>
            <a:pPr algn="l"/>
            <a:r>
              <a:rPr lang="en-US" sz="3600" dirty="0">
                <a:solidFill>
                  <a:srgbClr val="202124"/>
                </a:solidFill>
                <a:latin typeface="Arial Rounded MT Bold" panose="020F0704030504030204" pitchFamily="34" charset="0"/>
              </a:rPr>
              <a:t>All Ye little children</a:t>
            </a:r>
          </a:p>
          <a:p>
            <a:pPr algn="l"/>
            <a:r>
              <a:rPr lang="en-US" sz="3600" dirty="0">
                <a:solidFill>
                  <a:srgbClr val="202124"/>
                </a:solidFill>
                <a:latin typeface="Arial Rounded MT Bold" panose="020F0704030504030204" pitchFamily="34" charset="0"/>
              </a:rPr>
              <a:t>God is Love, God is love</a:t>
            </a:r>
          </a:p>
          <a:p>
            <a:pPr algn="l"/>
            <a:r>
              <a:rPr lang="en-US" sz="3600" b="0" i="0" dirty="0">
                <a:solidFill>
                  <a:srgbClr val="202124"/>
                </a:solidFill>
                <a:effectLst/>
                <a:latin typeface="Arial Rounded MT Bold" panose="020F0704030504030204" pitchFamily="34" charset="0"/>
              </a:rPr>
              <a:t>Thank Him, Thank him</a:t>
            </a:r>
          </a:p>
          <a:p>
            <a:pPr algn="l"/>
            <a:r>
              <a:rPr lang="en-US" sz="3600" dirty="0">
                <a:solidFill>
                  <a:srgbClr val="202124"/>
                </a:solidFill>
                <a:latin typeface="Arial Rounded MT Bold" panose="020F0704030504030204" pitchFamily="34" charset="0"/>
              </a:rPr>
              <a:t>All ye little children</a:t>
            </a:r>
            <a:endParaRPr lang="en-US" sz="3600" b="0" i="0" dirty="0">
              <a:solidFill>
                <a:srgbClr val="202124"/>
              </a:solidFill>
              <a:effectLst/>
              <a:latin typeface="Arial Rounded MT Bold" panose="020F0704030504030204" pitchFamily="34" charset="0"/>
            </a:endParaRPr>
          </a:p>
          <a:p>
            <a:pPr algn="l"/>
            <a:r>
              <a:rPr lang="en-US" sz="3600" dirty="0">
                <a:solidFill>
                  <a:srgbClr val="202124"/>
                </a:solidFill>
                <a:latin typeface="Arial Rounded MT Bold" panose="020F0704030504030204" pitchFamily="34" charset="0"/>
              </a:rPr>
              <a:t>God is Love, God is Love</a:t>
            </a:r>
            <a:endParaRPr lang="en-US" sz="3600" b="0" i="0" dirty="0">
              <a:solidFill>
                <a:srgbClr val="202124"/>
              </a:solidFill>
              <a:effectLst/>
              <a:latin typeface="Arial Rounded MT Bold" panose="020F0704030504030204" pitchFamily="34" charset="0"/>
            </a:endParaRPr>
          </a:p>
        </p:txBody>
      </p:sp>
    </p:spTree>
    <p:extLst>
      <p:ext uri="{BB962C8B-B14F-4D97-AF65-F5344CB8AC3E}">
        <p14:creationId xmlns:p14="http://schemas.microsoft.com/office/powerpoint/2010/main" val="191856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07602"/>
          </a:xfrm>
          <a:prstGeom prst="rect">
            <a:avLst/>
          </a:prstGeom>
        </p:spPr>
        <p:txBody>
          <a:bodyPr wrap="square">
            <a:spAutoFit/>
          </a:bodyPr>
          <a:lstStyle/>
          <a:p>
            <a:pPr marL="400050" marR="0" lvl="0" indent="-400050">
              <a:lnSpc>
                <a:spcPct val="107000"/>
              </a:lnSpc>
              <a:spcBef>
                <a:spcPts val="0"/>
              </a:spcBef>
              <a:spcAft>
                <a:spcPts val="0"/>
              </a:spcAft>
              <a:buFont typeface="Symbol" panose="05050102010706020507" pitchFamily="18" charset="2"/>
              <a:buChar char="*"/>
            </a:pPr>
            <a:r>
              <a:rPr lang="en-US" sz="3400" b="1" dirty="0">
                <a:solidFill>
                  <a:srgbClr val="000000"/>
                </a:solidFill>
                <a:effectLst/>
                <a:latin typeface="Arial Rounded MT Bold" panose="020F0704030504030204" pitchFamily="34" charset="0"/>
                <a:ea typeface="Times New Roman" panose="02020603050405020304" pitchFamily="18" charset="0"/>
              </a:rPr>
              <a:t>Praise Him</a:t>
            </a:r>
          </a:p>
        </p:txBody>
      </p:sp>
      <p:sp>
        <p:nvSpPr>
          <p:cNvPr id="3" name="TextBox 2">
            <a:extLst>
              <a:ext uri="{FF2B5EF4-FFF2-40B4-BE49-F238E27FC236}">
                <a16:creationId xmlns:a16="http://schemas.microsoft.com/office/drawing/2014/main" id="{18E0790B-7FE8-5B74-3732-2A981C96290C}"/>
              </a:ext>
            </a:extLst>
          </p:cNvPr>
          <p:cNvSpPr txBox="1"/>
          <p:nvPr/>
        </p:nvSpPr>
        <p:spPr>
          <a:xfrm>
            <a:off x="1723337" y="1272615"/>
            <a:ext cx="5773525" cy="3416320"/>
          </a:xfrm>
          <a:prstGeom prst="rect">
            <a:avLst/>
          </a:prstGeom>
          <a:noFill/>
        </p:spPr>
        <p:txBody>
          <a:bodyPr wrap="square">
            <a:spAutoFit/>
          </a:bodyPr>
          <a:lstStyle/>
          <a:p>
            <a:pPr algn="l"/>
            <a:r>
              <a:rPr lang="en-US" sz="3600" b="0" i="0" dirty="0">
                <a:solidFill>
                  <a:srgbClr val="202124"/>
                </a:solidFill>
                <a:effectLst/>
                <a:latin typeface="Arial Rounded MT Bold" panose="020F0704030504030204" pitchFamily="34" charset="0"/>
              </a:rPr>
              <a:t>Serve Him, Serve Him</a:t>
            </a:r>
          </a:p>
          <a:p>
            <a:pPr algn="l"/>
            <a:r>
              <a:rPr lang="en-US" sz="3600" dirty="0">
                <a:solidFill>
                  <a:srgbClr val="202124"/>
                </a:solidFill>
                <a:latin typeface="Arial Rounded MT Bold" panose="020F0704030504030204" pitchFamily="34" charset="0"/>
              </a:rPr>
              <a:t>All Ye little children</a:t>
            </a:r>
          </a:p>
          <a:p>
            <a:pPr algn="l"/>
            <a:r>
              <a:rPr lang="en-US" sz="3600" dirty="0">
                <a:solidFill>
                  <a:srgbClr val="202124"/>
                </a:solidFill>
                <a:latin typeface="Arial Rounded MT Bold" panose="020F0704030504030204" pitchFamily="34" charset="0"/>
              </a:rPr>
              <a:t>God is Love, God is love</a:t>
            </a:r>
          </a:p>
          <a:p>
            <a:pPr algn="l"/>
            <a:r>
              <a:rPr lang="en-US" sz="3600" b="0" i="0" dirty="0">
                <a:solidFill>
                  <a:srgbClr val="202124"/>
                </a:solidFill>
                <a:effectLst/>
                <a:latin typeface="Arial Rounded MT Bold" panose="020F0704030504030204" pitchFamily="34" charset="0"/>
              </a:rPr>
              <a:t>Serve Him, Serve him</a:t>
            </a:r>
          </a:p>
          <a:p>
            <a:pPr algn="l"/>
            <a:r>
              <a:rPr lang="en-US" sz="3600" dirty="0">
                <a:solidFill>
                  <a:srgbClr val="202124"/>
                </a:solidFill>
                <a:latin typeface="Arial Rounded MT Bold" panose="020F0704030504030204" pitchFamily="34" charset="0"/>
              </a:rPr>
              <a:t>All ye little children</a:t>
            </a:r>
            <a:endParaRPr lang="en-US" sz="3600" b="0" i="0" dirty="0">
              <a:solidFill>
                <a:srgbClr val="202124"/>
              </a:solidFill>
              <a:effectLst/>
              <a:latin typeface="Arial Rounded MT Bold" panose="020F0704030504030204" pitchFamily="34" charset="0"/>
            </a:endParaRPr>
          </a:p>
          <a:p>
            <a:pPr algn="l"/>
            <a:r>
              <a:rPr lang="en-US" sz="3600" dirty="0">
                <a:solidFill>
                  <a:srgbClr val="202124"/>
                </a:solidFill>
                <a:latin typeface="Arial Rounded MT Bold" panose="020F0704030504030204" pitchFamily="34" charset="0"/>
              </a:rPr>
              <a:t>God is Love, God is Love</a:t>
            </a:r>
            <a:endParaRPr lang="en-US" sz="3600" b="0" i="0" dirty="0">
              <a:solidFill>
                <a:srgbClr val="202124"/>
              </a:solidFill>
              <a:effectLst/>
              <a:latin typeface="Arial Rounded MT Bold" panose="020F0704030504030204" pitchFamily="34" charset="0"/>
            </a:endParaRPr>
          </a:p>
        </p:txBody>
      </p:sp>
    </p:spTree>
    <p:extLst>
      <p:ext uri="{BB962C8B-B14F-4D97-AF65-F5344CB8AC3E}">
        <p14:creationId xmlns:p14="http://schemas.microsoft.com/office/powerpoint/2010/main" val="2679235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11590</TotalTime>
  <Words>2872</Words>
  <Application>Microsoft Office PowerPoint</Application>
  <PresentationFormat>On-screen Show (4:3)</PresentationFormat>
  <Paragraphs>274</Paragraphs>
  <Slides>50</Slides>
  <Notes>33</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Rounded MT Bold</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 Musser</dc:creator>
  <cp:lastModifiedBy>Mel Musser</cp:lastModifiedBy>
  <cp:revision>110</cp:revision>
  <dcterms:created xsi:type="dcterms:W3CDTF">2021-03-16T23:00:10Z</dcterms:created>
  <dcterms:modified xsi:type="dcterms:W3CDTF">2022-08-27T22:45:19Z</dcterms:modified>
</cp:coreProperties>
</file>