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8"/>
  </p:notesMasterIdLst>
  <p:sldIdLst>
    <p:sldId id="1082" r:id="rId2"/>
    <p:sldId id="1109" r:id="rId3"/>
    <p:sldId id="260" r:id="rId4"/>
    <p:sldId id="261" r:id="rId5"/>
    <p:sldId id="340" r:id="rId6"/>
    <p:sldId id="341" r:id="rId7"/>
    <p:sldId id="267" r:id="rId8"/>
    <p:sldId id="297" r:id="rId9"/>
    <p:sldId id="1098" r:id="rId10"/>
    <p:sldId id="1099" r:id="rId11"/>
    <p:sldId id="270" r:id="rId12"/>
    <p:sldId id="1016" r:id="rId13"/>
    <p:sldId id="388" r:id="rId14"/>
    <p:sldId id="1017" r:id="rId15"/>
    <p:sldId id="1065" r:id="rId16"/>
    <p:sldId id="278" r:id="rId17"/>
    <p:sldId id="289" r:id="rId18"/>
    <p:sldId id="1100" r:id="rId19"/>
    <p:sldId id="1101" r:id="rId20"/>
    <p:sldId id="1102" r:id="rId21"/>
    <p:sldId id="1103" r:id="rId22"/>
    <p:sldId id="995" r:id="rId23"/>
    <p:sldId id="295" r:id="rId24"/>
    <p:sldId id="1106" r:id="rId25"/>
    <p:sldId id="1107" r:id="rId26"/>
    <p:sldId id="1108" r:id="rId27"/>
    <p:sldId id="1080" r:id="rId28"/>
    <p:sldId id="310" r:id="rId29"/>
    <p:sldId id="507" r:id="rId30"/>
    <p:sldId id="508" r:id="rId31"/>
    <p:sldId id="339" r:id="rId32"/>
    <p:sldId id="334" r:id="rId33"/>
    <p:sldId id="335" r:id="rId34"/>
    <p:sldId id="336" r:id="rId35"/>
    <p:sldId id="337" r:id="rId36"/>
    <p:sldId id="338" r:id="rId37"/>
    <p:sldId id="304" r:id="rId38"/>
    <p:sldId id="305" r:id="rId39"/>
    <p:sldId id="1095" r:id="rId40"/>
    <p:sldId id="311" r:id="rId41"/>
    <p:sldId id="312" r:id="rId42"/>
    <p:sldId id="483" r:id="rId43"/>
    <p:sldId id="496" r:id="rId44"/>
    <p:sldId id="497" r:id="rId45"/>
    <p:sldId id="316" r:id="rId46"/>
    <p:sldId id="317" r:id="rId47"/>
    <p:sldId id="318" r:id="rId48"/>
    <p:sldId id="320" r:id="rId49"/>
    <p:sldId id="321" r:id="rId50"/>
    <p:sldId id="1096" r:id="rId51"/>
    <p:sldId id="485" r:id="rId52"/>
    <p:sldId id="1097" r:id="rId53"/>
    <p:sldId id="1072" r:id="rId54"/>
    <p:sldId id="1104" r:id="rId55"/>
    <p:sldId id="1105" r:id="rId56"/>
    <p:sldId id="330" r:id="rId57"/>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89398" autoAdjust="0"/>
  </p:normalViewPr>
  <p:slideViewPr>
    <p:cSldViewPr snapToGrid="0" snapToObjects="1" showGuides="1">
      <p:cViewPr varScale="1">
        <p:scale>
          <a:sx n="91" d="100"/>
          <a:sy n="91" d="100"/>
        </p:scale>
        <p:origin x="19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8/7/2022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370356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97947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159506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15</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2179768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330862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1076316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265839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23</a:t>
            </a:fld>
            <a:endParaRPr lang="en-US" altLang="en-US"/>
          </a:p>
        </p:txBody>
      </p:sp>
    </p:spTree>
    <p:extLst>
      <p:ext uri="{BB962C8B-B14F-4D97-AF65-F5344CB8AC3E}">
        <p14:creationId xmlns:p14="http://schemas.microsoft.com/office/powerpoint/2010/main" val="3503564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24</a:t>
            </a:fld>
            <a:endParaRPr lang="en-US" altLang="en-US"/>
          </a:p>
        </p:txBody>
      </p:sp>
    </p:spTree>
    <p:extLst>
      <p:ext uri="{BB962C8B-B14F-4D97-AF65-F5344CB8AC3E}">
        <p14:creationId xmlns:p14="http://schemas.microsoft.com/office/powerpoint/2010/main" val="1128355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25</a:t>
            </a:fld>
            <a:endParaRPr lang="en-US" altLang="en-US"/>
          </a:p>
        </p:txBody>
      </p:sp>
    </p:spTree>
    <p:extLst>
      <p:ext uri="{BB962C8B-B14F-4D97-AF65-F5344CB8AC3E}">
        <p14:creationId xmlns:p14="http://schemas.microsoft.com/office/powerpoint/2010/main" val="1880537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26</a:t>
            </a:fld>
            <a:endParaRPr lang="en-US" altLang="en-US"/>
          </a:p>
        </p:txBody>
      </p:sp>
    </p:spTree>
    <p:extLst>
      <p:ext uri="{BB962C8B-B14F-4D97-AF65-F5344CB8AC3E}">
        <p14:creationId xmlns:p14="http://schemas.microsoft.com/office/powerpoint/2010/main" val="2956363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39</a:t>
            </a:fld>
            <a:endParaRPr lang="en-US" altLang="en-US"/>
          </a:p>
        </p:txBody>
      </p:sp>
    </p:spTree>
    <p:extLst>
      <p:ext uri="{BB962C8B-B14F-4D97-AF65-F5344CB8AC3E}">
        <p14:creationId xmlns:p14="http://schemas.microsoft.com/office/powerpoint/2010/main" val="1252740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50</a:t>
            </a:fld>
            <a:endParaRPr lang="en-US" altLang="en-US"/>
          </a:p>
        </p:txBody>
      </p:sp>
    </p:spTree>
    <p:extLst>
      <p:ext uri="{BB962C8B-B14F-4D97-AF65-F5344CB8AC3E}">
        <p14:creationId xmlns:p14="http://schemas.microsoft.com/office/powerpoint/2010/main" val="643216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52</a:t>
            </a:fld>
            <a:endParaRPr lang="en-US" altLang="en-US"/>
          </a:p>
        </p:txBody>
      </p:sp>
    </p:spTree>
    <p:extLst>
      <p:ext uri="{BB962C8B-B14F-4D97-AF65-F5344CB8AC3E}">
        <p14:creationId xmlns:p14="http://schemas.microsoft.com/office/powerpoint/2010/main" val="390909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3</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720104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32383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40523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7</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542501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8/7/2022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8/7/2022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8/7/2022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8/7/2022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8/7/2022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8/7/2022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8/7/2022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8/7/2022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8/7/2022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8/7/2022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8/7/2022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8/7/2022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FGl5ReYunoY?feature=oembed"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August 7, 2022</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pic>
        <p:nvPicPr>
          <p:cNvPr id="2" name="Online Media 1" title="The Tokens - The Lion Sleeps Tonight.mp3">
            <a:hlinkClick r:id="" action="ppaction://media"/>
            <a:extLst>
              <a:ext uri="{FF2B5EF4-FFF2-40B4-BE49-F238E27FC236}">
                <a16:creationId xmlns:a16="http://schemas.microsoft.com/office/drawing/2014/main" id="{36353054-08D0-96EB-65AA-5EA9A81EE4E7}"/>
              </a:ext>
            </a:extLst>
          </p:cNvPr>
          <p:cNvPicPr>
            <a:picLocks noRot="1" noChangeAspect="1"/>
          </p:cNvPicPr>
          <p:nvPr>
            <a:videoFile r:link="rId1"/>
          </p:nvPr>
        </p:nvPicPr>
        <p:blipFill>
          <a:blip r:embed="rId4"/>
          <a:stretch>
            <a:fillRect/>
          </a:stretch>
        </p:blipFill>
        <p:spPr>
          <a:xfrm>
            <a:off x="0" y="1850123"/>
            <a:ext cx="9123452" cy="4996832"/>
          </a:xfrm>
          <a:prstGeom prst="rect">
            <a:avLst/>
          </a:prstGeom>
        </p:spPr>
      </p:pic>
    </p:spTree>
    <p:extLst>
      <p:ext uri="{BB962C8B-B14F-4D97-AF65-F5344CB8AC3E}">
        <p14:creationId xmlns:p14="http://schemas.microsoft.com/office/powerpoint/2010/main" val="315225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Now Thank We All Our God       LBW 533</a:t>
            </a:r>
          </a:p>
        </p:txBody>
      </p:sp>
      <p:sp>
        <p:nvSpPr>
          <p:cNvPr id="6" name="TextBox 5">
            <a:extLst>
              <a:ext uri="{FF2B5EF4-FFF2-40B4-BE49-F238E27FC236}">
                <a16:creationId xmlns:a16="http://schemas.microsoft.com/office/drawing/2014/main" id="{6166C50A-2738-D05E-1778-C13259CE3EFE}"/>
              </a:ext>
            </a:extLst>
          </p:cNvPr>
          <p:cNvSpPr txBox="1"/>
          <p:nvPr/>
        </p:nvSpPr>
        <p:spPr>
          <a:xfrm>
            <a:off x="819807" y="1471642"/>
            <a:ext cx="7504386" cy="4524315"/>
          </a:xfrm>
          <a:prstGeom prst="rect">
            <a:avLst/>
          </a:prstGeom>
          <a:noFill/>
        </p:spPr>
        <p:txBody>
          <a:bodyPr wrap="square">
            <a:spAutoFit/>
          </a:bodyPr>
          <a:lstStyle/>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3	All praise and thanks to God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the Father now be given,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the Son, and him who reigns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with them in highest heaven,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the one eternal God,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whom earth and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 adore;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for thus it was, is now,</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and shall be evermore.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88945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857960"/>
            <a:ext cx="8680862" cy="557793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In peace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from above, and for our salvation, let us pray to the Lord</a:t>
            </a:r>
            <a:r>
              <a:rPr lang="en-US" sz="3600" dirty="0">
                <a:solidFill>
                  <a:srgbClr val="000000"/>
                </a:solidFill>
                <a:latin typeface="Arial Rounded MT Bold" panose="020F0704030504030204" pitchFamily="34" charset="0"/>
                <a:ea typeface="Calibri" panose="020F0502020204030204" pitchFamily="34" charset="0"/>
              </a:rPr>
              <a:t>.</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of the whole world, for the well being of the Church of God, and for the unity of all,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70030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1107466"/>
            <a:ext cx="8680862" cy="386541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this Holy House, and for all who offer here their worship and praise,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Help, save, and defend us, gracious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89420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691896" y="1222977"/>
            <a:ext cx="7836408" cy="383489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God of all grace, you call us to your eternal glory in Christ. Restore us, support us, and strengthen us, so that we might bear witness to your salvation, for the sake of your son, Jesus Christ.</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83DB80-FE61-857C-741A-1D20A89E2FD6}"/>
              </a:ext>
            </a:extLst>
          </p:cNvPr>
          <p:cNvPicPr>
            <a:picLocks noChangeAspect="1"/>
          </p:cNvPicPr>
          <p:nvPr/>
        </p:nvPicPr>
        <p:blipFill>
          <a:blip r:embed="rId3"/>
          <a:stretch>
            <a:fillRect/>
          </a:stretch>
        </p:blipFill>
        <p:spPr>
          <a:xfrm>
            <a:off x="0" y="0"/>
            <a:ext cx="9144000" cy="6858000"/>
          </a:xfrm>
          <a:prstGeom prst="rect">
            <a:avLst/>
          </a:prstGeom>
        </p:spPr>
      </p:pic>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165106" y="153450"/>
            <a:ext cx="3555556" cy="1623704"/>
          </a:xfrm>
          <a:prstGeom prst="rect">
            <a:avLst/>
          </a:prstGeom>
        </p:spPr>
      </p:pic>
    </p:spTree>
    <p:extLst>
      <p:ext uri="{BB962C8B-B14F-4D97-AF65-F5344CB8AC3E}">
        <p14:creationId xmlns:p14="http://schemas.microsoft.com/office/powerpoint/2010/main" val="257515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380706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First Peter, Chapter 5.</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B17C14E-03AC-B45E-781B-0C7EF8C1D538}"/>
              </a:ext>
            </a:extLst>
          </p:cNvPr>
          <p:cNvSpPr txBox="1"/>
          <p:nvPr/>
        </p:nvSpPr>
        <p:spPr>
          <a:xfrm>
            <a:off x="115454" y="861848"/>
            <a:ext cx="8902422" cy="5632311"/>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as an elder myself and a witness of the sufferings of Christ, as well as one who shares in the glory to be revealed, I exhort the elders among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to tend the flock of God that is in your charge, exercising the oversight, not under compulsion but willingly, as God would have you do it—not for sordid gain but eagerly.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Do not lord it over those in your charge, but be examples</a:t>
            </a:r>
          </a:p>
        </p:txBody>
      </p:sp>
    </p:spTree>
    <p:extLst>
      <p:ext uri="{BB962C8B-B14F-4D97-AF65-F5344CB8AC3E}">
        <p14:creationId xmlns:p14="http://schemas.microsoft.com/office/powerpoint/2010/main" val="372894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B17C14E-03AC-B45E-781B-0C7EF8C1D538}"/>
              </a:ext>
            </a:extLst>
          </p:cNvPr>
          <p:cNvSpPr txBox="1"/>
          <p:nvPr/>
        </p:nvSpPr>
        <p:spPr>
          <a:xfrm>
            <a:off x="115454" y="861848"/>
            <a:ext cx="8902422"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to the flock.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when the chief shepherd appears, you will win the crown of glory that never fades away.</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 the same way, you who are younger must accept the authority of the elders. And all of you must clothe yourselves with humility in your dealings with one another, for “God opposes the proud, but gives grace to the humble.”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Humble yourselves therefore under</a:t>
            </a:r>
          </a:p>
        </p:txBody>
      </p:sp>
    </p:spTree>
    <p:extLst>
      <p:ext uri="{BB962C8B-B14F-4D97-AF65-F5344CB8AC3E}">
        <p14:creationId xmlns:p14="http://schemas.microsoft.com/office/powerpoint/2010/main" val="2623308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B17C14E-03AC-B45E-781B-0C7EF8C1D538}"/>
              </a:ext>
            </a:extLst>
          </p:cNvPr>
          <p:cNvSpPr txBox="1"/>
          <p:nvPr/>
        </p:nvSpPr>
        <p:spPr>
          <a:xfrm>
            <a:off x="115454" y="861848"/>
            <a:ext cx="8902422"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mighty hand of God, so that he may exalt you in due time.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Cast all your anxiety on him, because he cares for you. </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Discipline yourselves, keep alert. </a:t>
            </a: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Like a roaring lion your adversary the devil prowls around, looking for someone to devour.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Resist him, steadfast in your faith, for you know that your brothers and sisters in all the world are</a:t>
            </a:r>
          </a:p>
        </p:txBody>
      </p:sp>
    </p:spTree>
    <p:extLst>
      <p:ext uri="{BB962C8B-B14F-4D97-AF65-F5344CB8AC3E}">
        <p14:creationId xmlns:p14="http://schemas.microsoft.com/office/powerpoint/2010/main" val="244036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August 7, 2022</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sp>
        <p:nvSpPr>
          <p:cNvPr id="12" name="Title 1">
            <a:extLst>
              <a:ext uri="{FF2B5EF4-FFF2-40B4-BE49-F238E27FC236}">
                <a16:creationId xmlns:a16="http://schemas.microsoft.com/office/drawing/2014/main" id="{394623B6-E98D-C788-0875-0A7D979C8DFF}"/>
              </a:ext>
            </a:extLst>
          </p:cNvPr>
          <p:cNvSpPr txBox="1">
            <a:spLocks/>
          </p:cNvSpPr>
          <p:nvPr/>
        </p:nvSpPr>
        <p:spPr bwMode="auto">
          <a:xfrm>
            <a:off x="4708873" y="3191931"/>
            <a:ext cx="4414579" cy="115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t>First Peter, Chapter 5</a:t>
            </a:r>
          </a:p>
        </p:txBody>
      </p:sp>
      <p:pic>
        <p:nvPicPr>
          <p:cNvPr id="7" name="Picture 6">
            <a:extLst>
              <a:ext uri="{FF2B5EF4-FFF2-40B4-BE49-F238E27FC236}">
                <a16:creationId xmlns:a16="http://schemas.microsoft.com/office/drawing/2014/main" id="{E145C083-1B64-A72A-80F5-7DBAA2C72D79}"/>
              </a:ext>
            </a:extLst>
          </p:cNvPr>
          <p:cNvPicPr>
            <a:picLocks noChangeAspect="1"/>
          </p:cNvPicPr>
          <p:nvPr/>
        </p:nvPicPr>
        <p:blipFill rotWithShape="1">
          <a:blip r:embed="rId3"/>
          <a:srcRect l="20772" t="8430" r="15968" b="30728"/>
          <a:stretch/>
        </p:blipFill>
        <p:spPr>
          <a:xfrm>
            <a:off x="336568" y="1918154"/>
            <a:ext cx="4225158" cy="48592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60055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B17C14E-03AC-B45E-781B-0C7EF8C1D538}"/>
              </a:ext>
            </a:extLst>
          </p:cNvPr>
          <p:cNvSpPr txBox="1"/>
          <p:nvPr/>
        </p:nvSpPr>
        <p:spPr>
          <a:xfrm>
            <a:off x="509672" y="861848"/>
            <a:ext cx="8124656" cy="5155257"/>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undergoing the same kinds of suffering.</a:t>
            </a: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after you have suffered for a little while, the God of all grace, who has called you to his eternal glory in Christ, will himself restore, support, strengthen, and establish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To him be the power forever and ever. Amen. </a:t>
            </a:r>
          </a:p>
        </p:txBody>
      </p:sp>
    </p:spTree>
    <p:extLst>
      <p:ext uri="{BB962C8B-B14F-4D97-AF65-F5344CB8AC3E}">
        <p14:creationId xmlns:p14="http://schemas.microsoft.com/office/powerpoint/2010/main" val="604824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1 Peter 5</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B17C14E-03AC-B45E-781B-0C7EF8C1D538}"/>
              </a:ext>
            </a:extLst>
          </p:cNvPr>
          <p:cNvSpPr txBox="1"/>
          <p:nvPr/>
        </p:nvSpPr>
        <p:spPr>
          <a:xfrm>
            <a:off x="115454" y="861848"/>
            <a:ext cx="9028546" cy="5632311"/>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Through Silvanus, whom I consider a faithful brother, I have written this short letter to encourage you and to testify that this is the true grace of God. Stand fast in it.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Your sister church in Babylon, chosen together with you, sends you greetings; and so does my son Mark.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Greet one another with a kiss of love. Peace to all of you who are in Christ.</a:t>
            </a:r>
          </a:p>
        </p:txBody>
      </p:sp>
    </p:spTree>
    <p:extLst>
      <p:ext uri="{BB962C8B-B14F-4D97-AF65-F5344CB8AC3E}">
        <p14:creationId xmlns:p14="http://schemas.microsoft.com/office/powerpoint/2010/main" val="130631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1221873"/>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1 Peter 5</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Sermon</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09D6E04-97D1-64BA-FC04-BD080AA5D5B5}"/>
              </a:ext>
            </a:extLst>
          </p:cNvPr>
          <p:cNvPicPr>
            <a:picLocks noChangeAspect="1"/>
          </p:cNvPicPr>
          <p:nvPr/>
        </p:nvPicPr>
        <p:blipFill>
          <a:blip r:embed="rId3"/>
          <a:stretch>
            <a:fillRect/>
          </a:stretch>
        </p:blipFill>
        <p:spPr>
          <a:xfrm>
            <a:off x="2368105" y="121995"/>
            <a:ext cx="4407790" cy="5041829"/>
          </a:xfrm>
          <a:prstGeom prst="rect">
            <a:avLst/>
          </a:prstGeom>
        </p:spPr>
      </p:pic>
    </p:spTree>
    <p:extLst>
      <p:ext uri="{BB962C8B-B14F-4D97-AF65-F5344CB8AC3E}">
        <p14:creationId xmlns:p14="http://schemas.microsoft.com/office/powerpoint/2010/main" val="4200294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Sermon</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0814EE6-D1A2-1572-1052-45951697774A}"/>
              </a:ext>
            </a:extLst>
          </p:cNvPr>
          <p:cNvPicPr>
            <a:picLocks noChangeAspect="1"/>
          </p:cNvPicPr>
          <p:nvPr/>
        </p:nvPicPr>
        <p:blipFill>
          <a:blip r:embed="rId3"/>
          <a:stretch>
            <a:fillRect/>
          </a:stretch>
        </p:blipFill>
        <p:spPr>
          <a:xfrm>
            <a:off x="1637027" y="0"/>
            <a:ext cx="5919952" cy="5239081"/>
          </a:xfrm>
          <a:prstGeom prst="rect">
            <a:avLst/>
          </a:prstGeom>
        </p:spPr>
      </p:pic>
    </p:spTree>
    <p:extLst>
      <p:ext uri="{BB962C8B-B14F-4D97-AF65-F5344CB8AC3E}">
        <p14:creationId xmlns:p14="http://schemas.microsoft.com/office/powerpoint/2010/main" val="736724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2BA98A-961D-A5C9-1CEB-FC18FF49F29E}"/>
              </a:ext>
            </a:extLst>
          </p:cNvPr>
          <p:cNvPicPr>
            <a:picLocks noChangeAspect="1"/>
          </p:cNvPicPr>
          <p:nvPr/>
        </p:nvPicPr>
        <p:blipFill>
          <a:blip r:embed="rId3"/>
          <a:stretch>
            <a:fillRect/>
          </a:stretch>
        </p:blipFill>
        <p:spPr>
          <a:xfrm>
            <a:off x="0" y="0"/>
            <a:ext cx="3069021" cy="3510485"/>
          </a:xfrm>
          <a:prstGeom prst="rect">
            <a:avLst/>
          </a:prstGeom>
        </p:spPr>
      </p:pic>
      <p:sp>
        <p:nvSpPr>
          <p:cNvPr id="8" name="Title 1">
            <a:extLst>
              <a:ext uri="{FF2B5EF4-FFF2-40B4-BE49-F238E27FC236}">
                <a16:creationId xmlns:a16="http://schemas.microsoft.com/office/drawing/2014/main" id="{1CCC5449-34E5-8BF0-BA7F-4A078401B8F3}"/>
              </a:ext>
            </a:extLst>
          </p:cNvPr>
          <p:cNvSpPr txBox="1">
            <a:spLocks/>
          </p:cNvSpPr>
          <p:nvPr/>
        </p:nvSpPr>
        <p:spPr bwMode="auto">
          <a:xfrm>
            <a:off x="3069021" y="110112"/>
            <a:ext cx="5885794" cy="23175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Peter’s Advice</a:t>
            </a:r>
          </a:p>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On</a:t>
            </a:r>
          </a:p>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How To Not Become</a:t>
            </a:r>
          </a:p>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Lion Dessert</a:t>
            </a:r>
          </a:p>
        </p:txBody>
      </p:sp>
      <p:sp>
        <p:nvSpPr>
          <p:cNvPr id="10" name="Title 1">
            <a:extLst>
              <a:ext uri="{FF2B5EF4-FFF2-40B4-BE49-F238E27FC236}">
                <a16:creationId xmlns:a16="http://schemas.microsoft.com/office/drawing/2014/main" id="{C8218B06-D9C6-4E8C-3DBC-85032364F69D}"/>
              </a:ext>
            </a:extLst>
          </p:cNvPr>
          <p:cNvSpPr txBox="1">
            <a:spLocks/>
          </p:cNvSpPr>
          <p:nvPr/>
        </p:nvSpPr>
        <p:spPr bwMode="auto">
          <a:xfrm>
            <a:off x="1961495" y="4164405"/>
            <a:ext cx="5732079" cy="16727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defTabSz="914400" eaLnBrk="1" hangingPunct="1">
              <a:spcAft>
                <a:spcPts val="600"/>
              </a:spcAft>
              <a:buFont typeface="Arial" panose="020B0604020202020204" pitchFamily="34" charset="0"/>
              <a:buChar char="•"/>
            </a:pPr>
            <a:r>
              <a:rPr lang="en-US" altLang="en-US" sz="3600" dirty="0">
                <a:solidFill>
                  <a:schemeClr val="tx1">
                    <a:lumMod val="85000"/>
                    <a:lumOff val="15000"/>
                  </a:schemeClr>
                </a:solidFill>
                <a:latin typeface="Arial Rounded MT Bold" panose="020F0704030504030204" pitchFamily="34" charset="0"/>
                <a:ea typeface="+mj-ea"/>
                <a:cs typeface="+mj-cs"/>
              </a:rPr>
              <a:t>Humble Yourselves</a:t>
            </a:r>
          </a:p>
          <a:p>
            <a:pPr marL="571500" indent="-571500" defTabSz="914400" eaLnBrk="1" hangingPunct="1">
              <a:spcAft>
                <a:spcPts val="600"/>
              </a:spcAft>
              <a:buFont typeface="Arial" panose="020B0604020202020204" pitchFamily="34" charset="0"/>
              <a:buChar char="•"/>
            </a:pPr>
            <a:r>
              <a:rPr lang="en-US" altLang="en-US" sz="3600" dirty="0">
                <a:solidFill>
                  <a:schemeClr val="tx1">
                    <a:lumMod val="85000"/>
                    <a:lumOff val="15000"/>
                  </a:schemeClr>
                </a:solidFill>
                <a:latin typeface="Arial Rounded MT Bold" panose="020F0704030504030204" pitchFamily="34" charset="0"/>
                <a:ea typeface="+mj-ea"/>
                <a:cs typeface="+mj-cs"/>
              </a:rPr>
              <a:t>Exercise Self-Control</a:t>
            </a:r>
          </a:p>
          <a:p>
            <a:pPr marL="457200" indent="-457200" defTabSz="914400" eaLnBrk="1" hangingPunct="1">
              <a:spcAft>
                <a:spcPts val="600"/>
              </a:spcAft>
              <a:buFont typeface="Arial" panose="020B0604020202020204" pitchFamily="34" charset="0"/>
              <a:buChar char="•"/>
            </a:pPr>
            <a:r>
              <a:rPr lang="en-US" altLang="en-US" sz="3100" dirty="0">
                <a:solidFill>
                  <a:schemeClr val="tx1">
                    <a:lumMod val="85000"/>
                    <a:lumOff val="15000"/>
                  </a:schemeClr>
                </a:solidFill>
                <a:latin typeface="Arial Rounded MT Bold" panose="020F0704030504030204" pitchFamily="34" charset="0"/>
                <a:ea typeface="+mj-ea"/>
                <a:cs typeface="+mj-cs"/>
              </a:rPr>
              <a:t>God’s Grace</a:t>
            </a:r>
          </a:p>
        </p:txBody>
      </p:sp>
    </p:spTree>
    <p:extLst>
      <p:ext uri="{BB962C8B-B14F-4D97-AF65-F5344CB8AC3E}">
        <p14:creationId xmlns:p14="http://schemas.microsoft.com/office/powerpoint/2010/main" val="3180886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392906" y="5317240"/>
            <a:ext cx="8408194"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Sermon</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pic>
        <p:nvPicPr>
          <p:cNvPr id="2" name="Picture 1">
            <a:extLst>
              <a:ext uri="{FF2B5EF4-FFF2-40B4-BE49-F238E27FC236}">
                <a16:creationId xmlns:a16="http://schemas.microsoft.com/office/drawing/2014/main" id="{40B660B1-0988-0710-EB23-6E0451429DA7}"/>
              </a:ext>
            </a:extLst>
          </p:cNvPr>
          <p:cNvPicPr>
            <a:picLocks noChangeAspect="1"/>
          </p:cNvPicPr>
          <p:nvPr/>
        </p:nvPicPr>
        <p:blipFill rotWithShape="1">
          <a:blip r:embed="rId3"/>
          <a:srcRect l="21437" t="6897" r="17519" b="8353"/>
          <a:stretch/>
        </p:blipFill>
        <p:spPr>
          <a:xfrm>
            <a:off x="2252929" y="0"/>
            <a:ext cx="4638141" cy="6858000"/>
          </a:xfrm>
          <a:prstGeom prst="rect">
            <a:avLst/>
          </a:prstGeom>
        </p:spPr>
      </p:pic>
    </p:spTree>
    <p:extLst>
      <p:ext uri="{BB962C8B-B14F-4D97-AF65-F5344CB8AC3E}">
        <p14:creationId xmlns:p14="http://schemas.microsoft.com/office/powerpoint/2010/main" val="263056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639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2962912" y="2824888"/>
            <a:ext cx="6086495" cy="2523768"/>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Roxanne Groff</a:t>
            </a:r>
          </a:p>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5" name="Picture 4">
            <a:extLst>
              <a:ext uri="{FF2B5EF4-FFF2-40B4-BE49-F238E27FC236}">
                <a16:creationId xmlns:a16="http://schemas.microsoft.com/office/drawing/2014/main" id="{93B2636E-5993-6BA1-96AC-2E731C663E29}"/>
              </a:ext>
            </a:extLst>
          </p:cNvPr>
          <p:cNvPicPr>
            <a:picLocks noChangeAspect="1"/>
          </p:cNvPicPr>
          <p:nvPr/>
        </p:nvPicPr>
        <p:blipFill>
          <a:blip r:embed="rId3"/>
          <a:stretch>
            <a:fillRect/>
          </a:stretch>
        </p:blipFill>
        <p:spPr>
          <a:xfrm>
            <a:off x="272264" y="2781737"/>
            <a:ext cx="2279700" cy="2607624"/>
          </a:xfrm>
          <a:prstGeom prst="rect">
            <a:avLst/>
          </a:prstGeom>
        </p:spPr>
      </p:pic>
    </p:spTree>
    <p:extLst>
      <p:ext uri="{BB962C8B-B14F-4D97-AF65-F5344CB8AC3E}">
        <p14:creationId xmlns:p14="http://schemas.microsoft.com/office/powerpoint/2010/main" val="1239988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Faithful God,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8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Holy God we place all for whom we pray into your loving care, trusting in the promise of your salvation.</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192"/>
            <a:ext cx="9144000" cy="744836"/>
          </a:xfrm>
        </p:spPr>
        <p:txBody>
          <a:bodyPr vert="horz" lIns="91440" tIns="45720" rIns="91440" bIns="45720" rtlCol="0" anchor="ctr">
            <a:normAutofit/>
          </a:bodyPr>
          <a:lstStyle/>
          <a:p>
            <a:pPr marL="571500" indent="-571500" algn="ctr" eaLnBrk="1" hangingPunct="1"/>
            <a:r>
              <a:rPr lang="en-US" sz="4000" dirty="0">
                <a:solidFill>
                  <a:schemeClr val="tx1">
                    <a:lumMod val="85000"/>
                    <a:lumOff val="15000"/>
                  </a:schemeClr>
                </a:solidFill>
                <a:ea typeface="+mj-ea"/>
                <a:cs typeface="+mj-cs"/>
              </a:rPr>
              <a:t>Offering Prayer</a:t>
            </a:r>
          </a:p>
        </p:txBody>
      </p:sp>
      <p:pic>
        <p:nvPicPr>
          <p:cNvPr id="2" name="Picture 1">
            <a:extLst>
              <a:ext uri="{FF2B5EF4-FFF2-40B4-BE49-F238E27FC236}">
                <a16:creationId xmlns:a16="http://schemas.microsoft.com/office/drawing/2014/main" id="{FF21F8C4-672B-F4BB-6A84-45697631ECD8}"/>
              </a:ext>
            </a:extLst>
          </p:cNvPr>
          <p:cNvPicPr>
            <a:picLocks noChangeAspect="1"/>
          </p:cNvPicPr>
          <p:nvPr/>
        </p:nvPicPr>
        <p:blipFill>
          <a:blip r:embed="rId3"/>
          <a:stretch>
            <a:fillRect/>
          </a:stretch>
        </p:blipFill>
        <p:spPr>
          <a:xfrm>
            <a:off x="965711" y="1054510"/>
            <a:ext cx="7212578" cy="3819679"/>
          </a:xfrm>
          <a:prstGeom prst="rect">
            <a:avLst/>
          </a:prstGeom>
        </p:spPr>
      </p:pic>
    </p:spTree>
    <p:extLst>
      <p:ext uri="{BB962C8B-B14F-4D97-AF65-F5344CB8AC3E}">
        <p14:creationId xmlns:p14="http://schemas.microsoft.com/office/powerpoint/2010/main" val="132850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Saving God…</a:t>
            </a:r>
          </a:p>
        </p:txBody>
      </p:sp>
    </p:spTree>
    <p:extLst>
      <p:ext uri="{BB962C8B-B14F-4D97-AF65-F5344CB8AC3E}">
        <p14:creationId xmlns:p14="http://schemas.microsoft.com/office/powerpoint/2010/main" val="1260561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52409" y="2091775"/>
            <a:ext cx="7839182" cy="2674450"/>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by pre-packaged Communion Cups.  All the Baptized are welcome to celebrate this Holy Meal.  </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61A25232-1805-4D52-BFD9-F08A8A36AFAD}"/>
              </a:ext>
            </a:extLst>
          </p:cNvPr>
          <p:cNvSpPr/>
          <p:nvPr/>
        </p:nvSpPr>
        <p:spPr>
          <a:xfrm>
            <a:off x="302470" y="1189553"/>
            <a:ext cx="8533059" cy="4555093"/>
          </a:xfrm>
          <a:prstGeom prst="rect">
            <a:avLst/>
          </a:prstGeom>
        </p:spPr>
        <p:txBody>
          <a:bodyPr wrap="square">
            <a:spAutoFit/>
          </a:bodyPr>
          <a:lstStyle/>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The Lord be with you.</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Lift up your hearts.</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We lift them to the Lord.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Let us give thanks to the Lord our God.</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It is right to give him thanks and praise.</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61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Preface</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524777"/>
            <a:ext cx="8902557" cy="3481274"/>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It is indeed right…</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…join their unending hymn</a:t>
            </a: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181193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Sanctus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2547350B-19D7-487C-A997-E8312837F3D4}"/>
              </a:ext>
            </a:extLst>
          </p:cNvPr>
          <p:cNvSpPr/>
          <p:nvPr/>
        </p:nvSpPr>
        <p:spPr>
          <a:xfrm>
            <a:off x="204969" y="2014152"/>
            <a:ext cx="8673855" cy="3970318"/>
          </a:xfrm>
          <a:prstGeom prst="rect">
            <a:avLst/>
          </a:prstGeom>
        </p:spPr>
        <p:txBody>
          <a:bodyPr wrap="square">
            <a:spAutoFit/>
          </a:bodyPr>
          <a:lstStyle/>
          <a:p>
            <a:pPr marL="566738" marR="0" indent="-566738">
              <a:spcBef>
                <a:spcPts val="0"/>
              </a:spcBef>
              <a:spcAft>
                <a:spcPts val="0"/>
              </a:spcAft>
            </a:pPr>
            <a:r>
              <a:rPr lang="en-US" sz="3600" b="1" dirty="0">
                <a:solidFill>
                  <a:srgbClr val="222222"/>
                </a:solidFill>
                <a:latin typeface="Arial Rounded MT Bold" panose="020F0704030504030204" pitchFamily="34" charset="0"/>
                <a:ea typeface="Times New Roman" panose="02020603050405020304" pitchFamily="18" charset="0"/>
                <a:cs typeface="Times New Roman" panose="02020603050405020304" pitchFamily="18" charset="0"/>
              </a:rPr>
              <a:t>C:	Holy, holy, holy Lord, God of power and might:  Heaven and earth are full of your glory.  Hosanna.  Hosanna.  Hosanna in the highest.  Blessed is he who comes in the name of the Lord.  Hosanna in the highest.</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693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6F17DCA-C0BD-4898-A44C-CDE80501AD07}"/>
              </a:ext>
            </a:extLst>
          </p:cNvPr>
          <p:cNvSpPr txBox="1"/>
          <p:nvPr/>
        </p:nvSpPr>
        <p:spPr>
          <a:xfrm>
            <a:off x="349185" y="876693"/>
            <a:ext cx="8521830" cy="4585871"/>
          </a:xfrm>
          <a:prstGeom prst="rect">
            <a:avLst/>
          </a:prstGeom>
          <a:noFill/>
        </p:spPr>
        <p:txBody>
          <a:bodyPr wrap="square">
            <a:spAutoFit/>
          </a:bodyPr>
          <a:lstStyle/>
          <a:p>
            <a:pPr marL="574675" marR="0" indent="-574675" defTabSz="84566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Holy God, our Maker, Redeemer, and Healer…</a:t>
            </a:r>
          </a:p>
          <a:p>
            <a:pPr marL="574675" marR="0" indent="-574675" defTabSz="8456613">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		…in your holy Church, both now and forever.</a:t>
            </a:r>
          </a:p>
          <a:p>
            <a:pPr marL="574675" marR="0" indent="-574675" defTabSz="8456613">
              <a:spcBef>
                <a:spcPts val="0"/>
              </a:spcBef>
              <a:spcAft>
                <a:spcPts val="0"/>
              </a:spcAft>
              <a:tabLst>
                <a:tab pos="2347913" algn="l"/>
              </a:tabLs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Amen</a:t>
            </a:r>
          </a:p>
          <a:p>
            <a:pPr marL="574675" marR="0" indent="-574675" defTabSz="8456613">
              <a:spcBef>
                <a:spcPts val="0"/>
              </a:spcBef>
              <a:spcAft>
                <a:spcPts val="0"/>
              </a:spcAft>
              <a:tabLst>
                <a:tab pos="2347913" algn="l"/>
              </a:tabLs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962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463768" y="1324350"/>
            <a:ext cx="8216462" cy="300909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Young or old, we are all yet little children, fed and nurtured by our heavenly Mother/Father. Come to this holy table, set for you, and eat together in love.</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60098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strengthen, keep, and unite us,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8" y="818080"/>
            <a:ext cx="8825501"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Life-giving God, through this meal you have bandaged our wounds and fed us with your mercy.  Now send us forth to live for others, both friend and stranger, that all may come to know your love.  This we pray in the name of Jesus.</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0" y="1074232"/>
            <a:ext cx="9143999" cy="5380255"/>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Too often we have turned away from you and toward ourselves. We have not had unity of spirit, sympathy, love for one another, a tender heart, or a humble mind. We have repaid evil for evil. We have failed to serve. Draw us back into the joy of your beloved community, and give us eager hearts to love our neighbors.</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192"/>
            <a:ext cx="9144000" cy="744836"/>
          </a:xfrm>
        </p:spPr>
        <p:txBody>
          <a:bodyPr vert="horz" lIns="91440" tIns="45720" rIns="91440" bIns="45720" rtlCol="0" anchor="ctr">
            <a:normAutofit/>
          </a:bodyPr>
          <a:lstStyle/>
          <a:p>
            <a:pPr marL="571500" indent="-571500" algn="ctr" eaLnBrk="1" hangingPunct="1"/>
            <a:r>
              <a:rPr lang="en-US" sz="4000" dirty="0">
                <a:solidFill>
                  <a:schemeClr val="tx1">
                    <a:lumMod val="85000"/>
                    <a:lumOff val="15000"/>
                  </a:schemeClr>
                </a:solidFill>
                <a:ea typeface="+mj-ea"/>
                <a:cs typeface="+mj-cs"/>
              </a:rPr>
              <a:t>Announcements</a:t>
            </a:r>
          </a:p>
        </p:txBody>
      </p:sp>
      <p:pic>
        <p:nvPicPr>
          <p:cNvPr id="5" name="Picture 4">
            <a:extLst>
              <a:ext uri="{FF2B5EF4-FFF2-40B4-BE49-F238E27FC236}">
                <a16:creationId xmlns:a16="http://schemas.microsoft.com/office/drawing/2014/main" id="{36AE1636-E5D8-FE99-17D4-CDEA1DA8750F}"/>
              </a:ext>
            </a:extLst>
          </p:cNvPr>
          <p:cNvPicPr>
            <a:picLocks noChangeAspect="1"/>
          </p:cNvPicPr>
          <p:nvPr/>
        </p:nvPicPr>
        <p:blipFill>
          <a:blip r:embed="rId3"/>
          <a:stretch>
            <a:fillRect/>
          </a:stretch>
        </p:blipFill>
        <p:spPr>
          <a:xfrm>
            <a:off x="965711" y="1253613"/>
            <a:ext cx="7212578" cy="3819679"/>
          </a:xfrm>
          <a:prstGeom prst="rect">
            <a:avLst/>
          </a:prstGeom>
        </p:spPr>
      </p:pic>
    </p:spTree>
    <p:extLst>
      <p:ext uri="{BB962C8B-B14F-4D97-AF65-F5344CB8AC3E}">
        <p14:creationId xmlns:p14="http://schemas.microsoft.com/office/powerpoint/2010/main" val="8493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The God of peace, Father, </a:t>
            </a:r>
            <a:r>
              <a:rPr lang="en-US" sz="32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 Son, and Holy Spirit, bless you, comfort you, and show you the path of life this day and always.</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88192"/>
            <a:ext cx="9144000" cy="744836"/>
          </a:xfrm>
        </p:spPr>
        <p:txBody>
          <a:bodyPr vert="horz" lIns="91440" tIns="45720" rIns="91440" bIns="45720" rtlCol="0" anchor="ctr">
            <a:normAutofit/>
          </a:bodyPr>
          <a:lstStyle/>
          <a:p>
            <a:pPr marL="571500" indent="-571500" algn="ctr" eaLnBrk="1" hangingPunct="1"/>
            <a:r>
              <a:rPr lang="en-US" sz="4000" dirty="0">
                <a:solidFill>
                  <a:schemeClr val="tx1">
                    <a:lumMod val="85000"/>
                    <a:lumOff val="15000"/>
                  </a:schemeClr>
                </a:solidFill>
                <a:ea typeface="+mj-ea"/>
                <a:cs typeface="+mj-cs"/>
              </a:rPr>
              <a:t>Sending Song</a:t>
            </a:r>
          </a:p>
        </p:txBody>
      </p:sp>
      <p:sp>
        <p:nvSpPr>
          <p:cNvPr id="5" name="Title 3">
            <a:extLst>
              <a:ext uri="{FF2B5EF4-FFF2-40B4-BE49-F238E27FC236}">
                <a16:creationId xmlns:a16="http://schemas.microsoft.com/office/drawing/2014/main" id="{EE0AF03A-CF8C-8E7C-DC52-02750E1818DB}"/>
              </a:ext>
            </a:extLst>
          </p:cNvPr>
          <p:cNvSpPr txBox="1">
            <a:spLocks/>
          </p:cNvSpPr>
          <p:nvPr/>
        </p:nvSpPr>
        <p:spPr bwMode="auto">
          <a:xfrm>
            <a:off x="5258" y="5374061"/>
            <a:ext cx="9144000" cy="117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algn="ctr" defTabSz="914400" eaLnBrk="1" hangingPunct="1"/>
            <a:r>
              <a:rPr lang="en-US" sz="4000" dirty="0">
                <a:solidFill>
                  <a:schemeClr val="tx1">
                    <a:lumMod val="85000"/>
                    <a:lumOff val="15000"/>
                  </a:schemeClr>
                </a:solidFill>
                <a:ea typeface="+mj-ea"/>
                <a:cs typeface="+mj-cs"/>
              </a:rPr>
              <a:t>“Oh, For A Thousand Tongues to Sing”</a:t>
            </a:r>
          </a:p>
          <a:p>
            <a:pPr marL="571500" indent="-571500" algn="ctr" defTabSz="914400" eaLnBrk="1" hangingPunct="1"/>
            <a:r>
              <a:rPr lang="en-US" sz="4000" dirty="0">
                <a:solidFill>
                  <a:schemeClr val="tx1">
                    <a:lumMod val="85000"/>
                    <a:lumOff val="15000"/>
                  </a:schemeClr>
                </a:solidFill>
                <a:ea typeface="+mj-ea"/>
                <a:cs typeface="+mj-cs"/>
              </a:rPr>
              <a:t>LBW 559</a:t>
            </a:r>
          </a:p>
        </p:txBody>
      </p:sp>
      <p:pic>
        <p:nvPicPr>
          <p:cNvPr id="2" name="Picture 1">
            <a:extLst>
              <a:ext uri="{FF2B5EF4-FFF2-40B4-BE49-F238E27FC236}">
                <a16:creationId xmlns:a16="http://schemas.microsoft.com/office/drawing/2014/main" id="{DE8E7873-E8D8-393B-094E-9C307C59C652}"/>
              </a:ext>
            </a:extLst>
          </p:cNvPr>
          <p:cNvPicPr>
            <a:picLocks noChangeAspect="1"/>
          </p:cNvPicPr>
          <p:nvPr/>
        </p:nvPicPr>
        <p:blipFill>
          <a:blip r:embed="rId3"/>
          <a:stretch>
            <a:fillRect/>
          </a:stretch>
        </p:blipFill>
        <p:spPr>
          <a:xfrm>
            <a:off x="962855" y="1242283"/>
            <a:ext cx="7218290" cy="3822523"/>
          </a:xfrm>
          <a:prstGeom prst="rect">
            <a:avLst/>
          </a:prstGeom>
        </p:spPr>
      </p:pic>
    </p:spTree>
    <p:extLst>
      <p:ext uri="{BB962C8B-B14F-4D97-AF65-F5344CB8AC3E}">
        <p14:creationId xmlns:p14="http://schemas.microsoft.com/office/powerpoint/2010/main" val="379496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O For A Thousand Tongues To Sing–LBW 559</a:t>
            </a:r>
          </a:p>
        </p:txBody>
      </p:sp>
      <p:sp>
        <p:nvSpPr>
          <p:cNvPr id="5" name="TextBox 4">
            <a:extLst>
              <a:ext uri="{FF2B5EF4-FFF2-40B4-BE49-F238E27FC236}">
                <a16:creationId xmlns:a16="http://schemas.microsoft.com/office/drawing/2014/main" id="{2F44B7F1-282C-94BA-816F-FBC3B655D87C}"/>
              </a:ext>
            </a:extLst>
          </p:cNvPr>
          <p:cNvSpPr txBox="1"/>
          <p:nvPr/>
        </p:nvSpPr>
        <p:spPr>
          <a:xfrm>
            <a:off x="94593" y="1019503"/>
            <a:ext cx="9037952" cy="5078313"/>
          </a:xfrm>
          <a:prstGeom prst="rect">
            <a:avLst/>
          </a:prstGeom>
          <a:noFill/>
        </p:spPr>
        <p:txBody>
          <a:bodyPr wrap="square">
            <a:spAutoFit/>
          </a:bodyPr>
          <a:lstStyle/>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1	Oh, for a thousand tongues to sing</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my great Redeemer’s praise,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the glories of my God and King,</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the triumphs of his grace!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2	My gracious Master and my God,</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assist me to proclaim,</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to spread through all the earth abroad</a:t>
            </a:r>
          </a:p>
          <a:p>
            <a:pPr marL="346075"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the honors of your name.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71527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O For A Thousand Tongues To Sing–LBW 559</a:t>
            </a:r>
          </a:p>
        </p:txBody>
      </p:sp>
      <p:sp>
        <p:nvSpPr>
          <p:cNvPr id="5" name="TextBox 4">
            <a:extLst>
              <a:ext uri="{FF2B5EF4-FFF2-40B4-BE49-F238E27FC236}">
                <a16:creationId xmlns:a16="http://schemas.microsoft.com/office/drawing/2014/main" id="{2F44B7F1-282C-94BA-816F-FBC3B655D87C}"/>
              </a:ext>
            </a:extLst>
          </p:cNvPr>
          <p:cNvSpPr txBox="1"/>
          <p:nvPr/>
        </p:nvSpPr>
        <p:spPr>
          <a:xfrm>
            <a:off x="210207" y="1019503"/>
            <a:ext cx="8776138" cy="5078313"/>
          </a:xfrm>
          <a:prstGeom prst="rect">
            <a:avLst/>
          </a:prstGeom>
          <a:noFill/>
        </p:spPr>
        <p:txBody>
          <a:bodyPr wrap="square">
            <a:spAutoFit/>
          </a:bodyPr>
          <a:lstStyle/>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3	The name of Jesus charms our fears</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and bids our sorrows cease,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sings music in the sinner’s ears,</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brings life and health and peace.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4	He breaks the </a:t>
            </a:r>
            <a:r>
              <a:rPr lang="en-US" sz="3600" dirty="0" err="1">
                <a:effectLst/>
                <a:latin typeface="Arial Rounded MT Bold" panose="020F0704030504030204" pitchFamily="34" charset="0"/>
                <a:ea typeface="MS Mincho" panose="02020609040205080304" pitchFamily="49" charset="-128"/>
              </a:rPr>
              <a:t>pow’r</a:t>
            </a:r>
            <a:r>
              <a:rPr lang="en-US" sz="3600" dirty="0">
                <a:effectLst/>
                <a:latin typeface="Arial Rounded MT Bold" panose="020F0704030504030204" pitchFamily="34" charset="0"/>
                <a:ea typeface="MS Mincho" panose="02020609040205080304" pitchFamily="49" charset="-128"/>
              </a:rPr>
              <a:t> of canceled sin;</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he sets the </a:t>
            </a:r>
            <a:r>
              <a:rPr lang="en-US" sz="3600" dirty="0" err="1">
                <a:effectLst/>
                <a:latin typeface="Arial Rounded MT Bold" panose="020F0704030504030204" pitchFamily="34" charset="0"/>
                <a:ea typeface="MS Mincho" panose="02020609040205080304" pitchFamily="49" charset="-128"/>
              </a:rPr>
              <a:t>pris’ner</a:t>
            </a:r>
            <a:r>
              <a:rPr lang="en-US" sz="3600" dirty="0">
                <a:effectLst/>
                <a:latin typeface="Arial Rounded MT Bold" panose="020F0704030504030204" pitchFamily="34" charset="0"/>
                <a:ea typeface="MS Mincho" panose="02020609040205080304" pitchFamily="49" charset="-128"/>
              </a:rPr>
              <a:t> free.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His blood can make the foulest clean;</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his blood avails for 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946440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O For A Thousand Tongues To Sing–LBW 559</a:t>
            </a:r>
          </a:p>
        </p:txBody>
      </p:sp>
      <p:sp>
        <p:nvSpPr>
          <p:cNvPr id="5" name="TextBox 4">
            <a:extLst>
              <a:ext uri="{FF2B5EF4-FFF2-40B4-BE49-F238E27FC236}">
                <a16:creationId xmlns:a16="http://schemas.microsoft.com/office/drawing/2014/main" id="{2F44B7F1-282C-94BA-816F-FBC3B655D87C}"/>
              </a:ext>
            </a:extLst>
          </p:cNvPr>
          <p:cNvSpPr txBox="1"/>
          <p:nvPr/>
        </p:nvSpPr>
        <p:spPr>
          <a:xfrm>
            <a:off x="587634" y="2230799"/>
            <a:ext cx="7945821" cy="2308324"/>
          </a:xfrm>
          <a:prstGeom prst="rect">
            <a:avLst/>
          </a:prstGeom>
          <a:noFill/>
        </p:spPr>
        <p:txBody>
          <a:bodyPr wrap="square">
            <a:spAutoFit/>
          </a:bodyPr>
          <a:lstStyle/>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5	To God all glory, praise, and love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be now and ever </a:t>
            </a:r>
            <a:r>
              <a:rPr lang="en-US" sz="3600" dirty="0" err="1">
                <a:effectLst/>
                <a:latin typeface="Arial Rounded MT Bold" panose="020F0704030504030204" pitchFamily="34" charset="0"/>
                <a:ea typeface="MS Mincho" panose="02020609040205080304" pitchFamily="49" charset="-128"/>
              </a:rPr>
              <a:t>giv’n</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by saints below and saints above,</a:t>
            </a:r>
            <a:endParaRPr lang="en-US" sz="3600" dirty="0">
              <a:effectLst/>
              <a:latin typeface="Arial Rounded MT Bold" panose="020F0704030504030204" pitchFamily="34" charset="0"/>
              <a:ea typeface="Times New Roman" panose="02020603050405020304" pitchFamily="18" charset="0"/>
            </a:endParaRPr>
          </a:p>
          <a:p>
            <a:pPr marL="346075" marR="0" indent="-346075">
              <a:spcBef>
                <a:spcPts val="0"/>
              </a:spcBef>
              <a:spcAft>
                <a:spcPts val="0"/>
              </a:spcAft>
              <a:tabLst>
                <a:tab pos="6684963" algn="l"/>
              </a:tabLst>
            </a:pPr>
            <a:r>
              <a:rPr lang="en-US" sz="3600" dirty="0">
                <a:effectLst/>
                <a:latin typeface="Arial Rounded MT Bold" panose="020F0704030504030204" pitchFamily="34" charset="0"/>
                <a:ea typeface="MS Mincho" panose="02020609040205080304" pitchFamily="49" charset="-128"/>
              </a:rPr>
              <a:t>	the church in earth and </a:t>
            </a:r>
            <a:r>
              <a:rPr lang="en-US" sz="3600" dirty="0" err="1">
                <a:effectLst/>
                <a:latin typeface="Arial Rounded MT Bold" panose="020F0704030504030204" pitchFamily="34" charset="0"/>
                <a:ea typeface="MS Mincho" panose="02020609040205080304" pitchFamily="49" charset="-128"/>
              </a:rPr>
              <a:t>heav’n</a:t>
            </a:r>
            <a:r>
              <a:rPr lang="en-US" sz="3600" dirty="0">
                <a:effectLst/>
                <a:latin typeface="Arial Rounded MT Bold" panose="020F0704030504030204" pitchFamily="34" charset="0"/>
                <a:ea typeface="MS Mincho" panose="02020609040205080304" pitchFamily="49" charset="-128"/>
              </a:rPr>
              <a: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552683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3953455"/>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God who redeems all flesh gives you new life in Christ and forgives you all your sins. Rejoice in the grace and mercy of God, through Jesus Christ, our savior. </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52804" y="945956"/>
            <a:ext cx="3978953" cy="1052623"/>
          </a:xfrm>
        </p:spPr>
        <p:txBody>
          <a:bodyPr vert="horz" lIns="91440" tIns="45720" rIns="91440" bIns="45720" rtlCol="0" anchor="ctr">
            <a:normAutofit/>
          </a:bodyPr>
          <a:lstStyle/>
          <a:p>
            <a:pPr marL="571500" indent="-571500" eaLnBrk="1" hangingPunct="1"/>
            <a:r>
              <a:rPr lang="en-US" sz="4000" b="1" dirty="0">
                <a:ea typeface="+mj-ea"/>
                <a:cs typeface="+mj-cs"/>
              </a:rPr>
              <a:t>Hymn of Praise</a:t>
            </a:r>
          </a:p>
        </p:txBody>
      </p:sp>
      <p:sp>
        <p:nvSpPr>
          <p:cNvPr id="2" name="Rectangle 1">
            <a:extLst>
              <a:ext uri="{FF2B5EF4-FFF2-40B4-BE49-F238E27FC236}">
                <a16:creationId xmlns:a16="http://schemas.microsoft.com/office/drawing/2014/main" id="{98852569-64FC-4F1F-BB5E-09457FE1FC08}"/>
              </a:ext>
            </a:extLst>
          </p:cNvPr>
          <p:cNvSpPr/>
          <p:nvPr/>
        </p:nvSpPr>
        <p:spPr>
          <a:xfrm>
            <a:off x="20" y="5280833"/>
            <a:ext cx="9143961" cy="1229500"/>
          </a:xfrm>
          <a:prstGeom prst="rect">
            <a:avLst/>
          </a:prstGeom>
        </p:spPr>
        <p:txBody>
          <a:bodyPr vert="horz" lIns="91440" tIns="45720" rIns="91440" bIns="45720" rtlCol="0" anchor="ctr">
            <a:noAutofit/>
          </a:bodyPr>
          <a:lstStyle/>
          <a:p>
            <a:pPr marL="1147763" marR="0" lvl="0" indent="-228600" defTabSz="914400" eaLnBrk="1" hangingPunct="1">
              <a:lnSpc>
                <a:spcPct val="90000"/>
              </a:lnSpc>
              <a:spcBef>
                <a:spcPts val="0"/>
              </a:spcBef>
              <a:spcAft>
                <a:spcPts val="600"/>
              </a:spcAft>
              <a:buFont typeface="Arial" panose="020B0604020202020204" pitchFamily="34" charset="0"/>
              <a:buChar char="•"/>
            </a:pPr>
            <a:r>
              <a:rPr lang="en-US" sz="3600" dirty="0">
                <a:latin typeface="Arial Rounded MT Bold" panose="020F0704030504030204" pitchFamily="34" charset="0"/>
                <a:ea typeface="+mn-ea"/>
              </a:rPr>
              <a:t>“Now Thank We All Our God”</a:t>
            </a:r>
          </a:p>
          <a:p>
            <a:pPr marL="1147763" marR="0" lvl="0" indent="-228600" defTabSz="914400" eaLnBrk="1" hangingPunct="1">
              <a:lnSpc>
                <a:spcPct val="90000"/>
              </a:lnSpc>
              <a:spcBef>
                <a:spcPts val="0"/>
              </a:spcBef>
              <a:spcAft>
                <a:spcPts val="600"/>
              </a:spcAft>
              <a:buFont typeface="Arial" panose="020B0604020202020204" pitchFamily="34" charset="0"/>
              <a:buChar char="•"/>
            </a:pPr>
            <a:r>
              <a:rPr lang="en-US" sz="3600" dirty="0">
                <a:latin typeface="Arial Rounded MT Bold" panose="020F0704030504030204" pitchFamily="34" charset="0"/>
                <a:ea typeface="+mn-ea"/>
              </a:rPr>
              <a:t>LBW 533</a:t>
            </a:r>
          </a:p>
        </p:txBody>
      </p:sp>
      <p:pic>
        <p:nvPicPr>
          <p:cNvPr id="3" name="Picture 2">
            <a:extLst>
              <a:ext uri="{FF2B5EF4-FFF2-40B4-BE49-F238E27FC236}">
                <a16:creationId xmlns:a16="http://schemas.microsoft.com/office/drawing/2014/main" id="{22AF3D84-06C9-8CDC-8A87-657CF540058D}"/>
              </a:ext>
            </a:extLst>
          </p:cNvPr>
          <p:cNvPicPr>
            <a:picLocks noChangeAspect="1"/>
          </p:cNvPicPr>
          <p:nvPr/>
        </p:nvPicPr>
        <p:blipFill>
          <a:blip r:embed="rId3"/>
          <a:stretch>
            <a:fillRect/>
          </a:stretch>
        </p:blipFill>
        <p:spPr>
          <a:xfrm>
            <a:off x="4736190" y="0"/>
            <a:ext cx="4407790" cy="5041829"/>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Now Thank We All Our God       LBW 533</a:t>
            </a:r>
          </a:p>
        </p:txBody>
      </p:sp>
      <p:sp>
        <p:nvSpPr>
          <p:cNvPr id="6" name="TextBox 5">
            <a:extLst>
              <a:ext uri="{FF2B5EF4-FFF2-40B4-BE49-F238E27FC236}">
                <a16:creationId xmlns:a16="http://schemas.microsoft.com/office/drawing/2014/main" id="{6166C50A-2738-D05E-1778-C13259CE3EFE}"/>
              </a:ext>
            </a:extLst>
          </p:cNvPr>
          <p:cNvSpPr txBox="1"/>
          <p:nvPr/>
        </p:nvSpPr>
        <p:spPr>
          <a:xfrm>
            <a:off x="472965" y="1166842"/>
            <a:ext cx="8198069" cy="4524315"/>
          </a:xfrm>
          <a:prstGeom prst="rect">
            <a:avLst/>
          </a:prstGeom>
          <a:noFill/>
        </p:spPr>
        <p:txBody>
          <a:bodyPr wrap="square">
            <a:spAutoFit/>
          </a:bodyPr>
          <a:lstStyle/>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1	Now thank we all our God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with hearts and hands and voices,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who wondrous things has done,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in whom his world rejoices;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who, from our mothers’ arms,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has blest us on our way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with countless gifts of love,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and still is ours today.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168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Now Thank We All Our God       LBW 533</a:t>
            </a:r>
          </a:p>
        </p:txBody>
      </p:sp>
      <p:sp>
        <p:nvSpPr>
          <p:cNvPr id="6" name="TextBox 5">
            <a:extLst>
              <a:ext uri="{FF2B5EF4-FFF2-40B4-BE49-F238E27FC236}">
                <a16:creationId xmlns:a16="http://schemas.microsoft.com/office/drawing/2014/main" id="{6166C50A-2738-D05E-1778-C13259CE3EFE}"/>
              </a:ext>
            </a:extLst>
          </p:cNvPr>
          <p:cNvSpPr txBox="1"/>
          <p:nvPr/>
        </p:nvSpPr>
        <p:spPr>
          <a:xfrm>
            <a:off x="772510" y="1319242"/>
            <a:ext cx="7598979" cy="4524315"/>
          </a:xfrm>
          <a:prstGeom prst="rect">
            <a:avLst/>
          </a:prstGeom>
          <a:noFill/>
        </p:spPr>
        <p:txBody>
          <a:bodyPr wrap="square">
            <a:spAutoFit/>
          </a:bodyPr>
          <a:lstStyle/>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2	Oh, may this bounteous God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through all our life be near 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with ever joyful hearts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and blessed peace to cheer us,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and keep us in his grace,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and guide us when perplexed,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and free us from all harm</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tabLst>
                <a:tab pos="7199313" algn="l"/>
              </a:tabLst>
            </a:pPr>
            <a:r>
              <a:rPr lang="en-US" sz="3600" dirty="0">
                <a:effectLst/>
                <a:latin typeface="Arial Rounded MT Bold" panose="020F0704030504030204" pitchFamily="34" charset="0"/>
                <a:ea typeface="MS Mincho" panose="02020609040205080304" pitchFamily="49" charset="-128"/>
              </a:rPr>
              <a:t>	in this world and the next.</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1257734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3794</TotalTime>
  <Words>3282</Words>
  <Application>Microsoft Office PowerPoint</Application>
  <PresentationFormat>On-screen Show (4:3)</PresentationFormat>
  <Paragraphs>284</Paragraphs>
  <Slides>56</Slides>
  <Notes>32</Notes>
  <HiddenSlides>6</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Arial Rounded MT Bold</vt:lpstr>
      <vt:lpstr>Calibri</vt:lpstr>
      <vt:lpstr>Calibri Light</vt:lpstr>
      <vt:lpstr>Symbol</vt:lpstr>
      <vt:lpstr>Times New Roman</vt:lpstr>
      <vt:lpstr>Office Theme</vt:lpstr>
      <vt:lpstr>Trinity Evangelical Lutheran Church August 7, 2022</vt:lpstr>
      <vt:lpstr>Trinity Evangelical Lutheran Church August 7, 2022</vt:lpstr>
      <vt:lpstr>PowerPoint Presentation</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Offering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Announcements</vt:lpstr>
      <vt:lpstr>PowerPoint Presentation</vt:lpstr>
      <vt:lpstr>Sending Song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104</cp:revision>
  <dcterms:created xsi:type="dcterms:W3CDTF">2016-05-14T21:20:37Z</dcterms:created>
  <dcterms:modified xsi:type="dcterms:W3CDTF">2022-08-07T11:26:16Z</dcterms:modified>
</cp:coreProperties>
</file>