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5"/>
  </p:notesMasterIdLst>
  <p:sldIdLst>
    <p:sldId id="256" r:id="rId2"/>
    <p:sldId id="312" r:id="rId3"/>
    <p:sldId id="313" r:id="rId4"/>
    <p:sldId id="314" r:id="rId5"/>
    <p:sldId id="346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6" r:id="rId25"/>
    <p:sldId id="333" r:id="rId26"/>
    <p:sldId id="334" r:id="rId27"/>
    <p:sldId id="347" r:id="rId28"/>
    <p:sldId id="335" r:id="rId29"/>
    <p:sldId id="337" r:id="rId30"/>
    <p:sldId id="338" r:id="rId31"/>
    <p:sldId id="339" r:id="rId32"/>
    <p:sldId id="340" r:id="rId33"/>
    <p:sldId id="34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CC66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569D5-8DD9-4E51-8742-C6A15A944A51}" type="datetimeFigureOut">
              <a:rPr lang="hr-HR" smtClean="0"/>
              <a:pPr/>
              <a:t>26.5.2014.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F588A-1469-4A9D-9A84-6ADB81ECD6F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80E4F-AAF3-44FA-BE1C-2891D9B7AD6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8C23DB-70F0-45F8-9C71-EC08B871538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E6C1-1919-4FC3-8ED1-DD4BB76B65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57990D50-24DD-4CCB-93A7-0A325BD33B92}" type="datetime1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P29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F82E4D27-F0A0-45C0-8E47-A544E4CD1BE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81" r:id="rId12"/>
    <p:sldLayoutId id="2147483682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hr/url?sa=i&amp;rct=j&amp;q=&amp;esrc=s&amp;source=images&amp;cd=&amp;cad=rja&amp;uact=8&amp;docid=RbLwpEMvlXpiQM&amp;tbnid=Zn6kh_UsHSwr-M:&amp;ved=0CAUQjRw&amp;url=http%3A%2F%2Fwww.studyblue.com%2Fnotes%2Fnote%2Fn%2Frosano-heme-ii%2Fdeck%2F2554379&amp;ei=pxKDU9iYA-bl4QSC6YHACg&amp;bvm=bv.67720277,d.bGE&amp;psig=AFQjCNElG8SLI1AXQulMxPjttmolv-hGdA&amp;ust=1401185315864790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8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L32 </a:t>
            </a:r>
            <a:r>
              <a:rPr lang="en-AU" dirty="0" smtClean="0">
                <a:solidFill>
                  <a:schemeClr val="bg1"/>
                </a:solidFill>
              </a:rPr>
              <a:t>Conversion of amino acids to specialized products. Porphyrins and bile pigments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 cstate="print"/>
          <a:srcRect r="32578" b="55405"/>
          <a:stretch>
            <a:fillRect/>
          </a:stretch>
        </p:blipFill>
        <p:spPr bwMode="auto">
          <a:xfrm>
            <a:off x="0" y="2276475"/>
            <a:ext cx="91455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308850" y="2420938"/>
            <a:ext cx="409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  <a:latin typeface="Verdana" pitchFamily="34" charset="0"/>
                <a:sym typeface="Symbol" pitchFamily="18" charset="2"/>
              </a:rPr>
              <a:t>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3795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In </a:t>
            </a:r>
            <a:r>
              <a:rPr lang="hr-HR" sz="2800" cap="all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mitochondria</a:t>
            </a:r>
            <a:r>
              <a:rPr lang="hr-HR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495800"/>
            <a:ext cx="81374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1600" b="1" dirty="0" smtClean="0"/>
              <a:t>glycine</a:t>
            </a:r>
            <a:endParaRPr lang="hr-HR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895600"/>
            <a:ext cx="1371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succinyl-CoA</a:t>
            </a:r>
          </a:p>
          <a:p>
            <a:r>
              <a:rPr lang="hr-HR" sz="1600" dirty="0" smtClean="0"/>
              <a:t>(“active succinate”)</a:t>
            </a:r>
            <a:endParaRPr lang="hr-HR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791240" y="4724400"/>
            <a:ext cx="23527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  <a:latin typeface="Calibri"/>
                <a:cs typeface="Calibri"/>
              </a:rPr>
              <a:t>δ</a:t>
            </a:r>
            <a:r>
              <a:rPr lang="hr-HR" sz="1600" b="1" dirty="0" smtClean="0">
                <a:solidFill>
                  <a:srgbClr val="FF0000"/>
                </a:solidFill>
                <a:latin typeface="Perpetua" pitchFamily="18" charset="0"/>
                <a:cs typeface="Calibri"/>
              </a:rPr>
              <a:t>-aminolevulinate (ALA)</a:t>
            </a:r>
            <a:endParaRPr lang="hr-HR" sz="1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4724400"/>
            <a:ext cx="221278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Calibri"/>
                <a:cs typeface="Calibri"/>
              </a:rPr>
              <a:t>α</a:t>
            </a:r>
            <a:r>
              <a:rPr lang="hr-HR" sz="1600" b="1" dirty="0" smtClean="0">
                <a:latin typeface="Calibri"/>
                <a:cs typeface="Calibri"/>
              </a:rPr>
              <a:t>-</a:t>
            </a:r>
            <a:r>
              <a:rPr lang="hr-HR" sz="1600" b="1" dirty="0" smtClean="0"/>
              <a:t>amino-</a:t>
            </a:r>
            <a:r>
              <a:rPr lang="el-GR" sz="1600" b="1" dirty="0" smtClean="0">
                <a:latin typeface="Calibri"/>
                <a:cs typeface="Calibri"/>
              </a:rPr>
              <a:t>β</a:t>
            </a:r>
            <a:r>
              <a:rPr lang="hr-HR" sz="1600" b="1" dirty="0" smtClean="0"/>
              <a:t>-ketoadipate</a:t>
            </a:r>
            <a:endParaRPr lang="hr-HR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4114800"/>
            <a:ext cx="1219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pyridoxal-phosphate</a:t>
            </a:r>
            <a:endParaRPr lang="hr-HR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2590800"/>
            <a:ext cx="9906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ALA-synthase</a:t>
            </a:r>
            <a:endParaRPr lang="hr-HR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2590800"/>
            <a:ext cx="10668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ALA-synthase</a:t>
            </a:r>
            <a:endParaRPr lang="hr-H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5" name="Text Box 3"/>
          <p:cNvSpPr txBox="1">
            <a:spLocks noChangeArrowheads="1"/>
          </p:cNvSpPr>
          <p:nvPr/>
        </p:nvSpPr>
        <p:spPr bwMode="auto">
          <a:xfrm>
            <a:off x="395288" y="914399"/>
            <a:ext cx="83534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800" dirty="0" smtClean="0">
                <a:solidFill>
                  <a:schemeClr val="accent6">
                    <a:lumMod val="50000"/>
                  </a:schemeClr>
                </a:solidFill>
              </a:rPr>
              <a:t>two molecules of ALA are condensed</a:t>
            </a:r>
          </a:p>
          <a:p>
            <a:pPr>
              <a:defRPr/>
            </a:pPr>
            <a:r>
              <a:rPr lang="hr-HR" sz="2800" dirty="0" smtClean="0">
                <a:solidFill>
                  <a:schemeClr val="accent6">
                    <a:lumMod val="50000"/>
                  </a:schemeClr>
                </a:solidFill>
              </a:rPr>
              <a:t>with </a:t>
            </a:r>
            <a:r>
              <a:rPr lang="hr-HR" sz="2800" b="1" dirty="0" smtClean="0">
                <a:solidFill>
                  <a:schemeClr val="accent6">
                    <a:lumMod val="50000"/>
                  </a:schemeClr>
                </a:solidFill>
              </a:rPr>
              <a:t>ALA dehydratase </a:t>
            </a:r>
            <a:r>
              <a:rPr lang="hr-HR" sz="2800" dirty="0" smtClean="0">
                <a:solidFill>
                  <a:schemeClr val="accent6">
                    <a:lumMod val="50000"/>
                  </a:schemeClr>
                </a:solidFill>
              </a:rPr>
              <a:t>(contains Zn, inhibited by Pb)</a:t>
            </a:r>
          </a:p>
          <a:p>
            <a:pPr>
              <a:defRPr/>
            </a:pPr>
            <a:r>
              <a:rPr lang="hr-HR" sz="2800" dirty="0" smtClean="0">
                <a:solidFill>
                  <a:schemeClr val="accent6">
                    <a:lumMod val="50000"/>
                  </a:schemeClr>
                </a:solidFill>
              </a:rPr>
              <a:t>forming </a:t>
            </a:r>
            <a:r>
              <a:rPr lang="hr-HR" sz="2800" b="1" dirty="0" smtClean="0">
                <a:solidFill>
                  <a:schemeClr val="accent6">
                    <a:lumMod val="50000"/>
                  </a:schemeClr>
                </a:solidFill>
              </a:rPr>
              <a:t>porphobilinogen </a:t>
            </a:r>
            <a:r>
              <a:rPr lang="hr-HR" sz="2800" dirty="0" smtClean="0">
                <a:solidFill>
                  <a:schemeClr val="accent6">
                    <a:lumMod val="50000"/>
                  </a:schemeClr>
                </a:solidFill>
              </a:rPr>
              <a:t>(PBG)</a:t>
            </a:r>
            <a:endParaRPr lang="hr-H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 cstate="print"/>
          <a:srcRect t="47162" r="36575"/>
          <a:stretch>
            <a:fillRect/>
          </a:stretch>
        </p:blipFill>
        <p:spPr bwMode="auto">
          <a:xfrm>
            <a:off x="838200" y="2926222"/>
            <a:ext cx="7924800" cy="339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25467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In CYTOSOL: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5791200"/>
            <a:ext cx="1905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two molecules of </a:t>
            </a:r>
          </a:p>
          <a:p>
            <a:pPr algn="ctr"/>
            <a:r>
              <a:rPr lang="el-GR" sz="1600" b="1" dirty="0" smtClean="0">
                <a:latin typeface="Calibri"/>
                <a:cs typeface="Calibri"/>
              </a:rPr>
              <a:t>δ</a:t>
            </a:r>
            <a:r>
              <a:rPr lang="hr-HR" sz="1600" b="1" dirty="0" smtClean="0"/>
              <a:t>-aminolevulinate</a:t>
            </a:r>
            <a:endParaRPr lang="hr-HR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5715000"/>
            <a:ext cx="1981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porphobilinogen</a:t>
            </a:r>
          </a:p>
          <a:p>
            <a:pPr algn="ctr"/>
            <a:r>
              <a:rPr lang="hr-HR" sz="1600" dirty="0" smtClean="0"/>
              <a:t>(first precursor of porphyrin)</a:t>
            </a:r>
            <a:endParaRPr lang="hr-HR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4572000"/>
            <a:ext cx="1295400" cy="58477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ALA-dehydratase</a:t>
            </a:r>
            <a:endParaRPr lang="hr-H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2" cstate="print"/>
          <a:srcRect l="28241" t="-221" r="15277" b="58382"/>
          <a:stretch>
            <a:fillRect/>
          </a:stretch>
        </p:blipFill>
        <p:spPr bwMode="auto">
          <a:xfrm>
            <a:off x="1476375" y="333375"/>
            <a:ext cx="374332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figure-24-35-2.JPG                                             0003E7A8projects                       B63F1671:"/>
          <p:cNvPicPr>
            <a:picLocks noChangeAspect="1" noChangeArrowheads="1"/>
          </p:cNvPicPr>
          <p:nvPr/>
        </p:nvPicPr>
        <p:blipFill>
          <a:blip r:embed="rId3" cstate="print"/>
          <a:srcRect l="37012" t="23811" b="14281"/>
          <a:stretch>
            <a:fillRect/>
          </a:stretch>
        </p:blipFill>
        <p:spPr bwMode="auto">
          <a:xfrm>
            <a:off x="468313" y="4581525"/>
            <a:ext cx="57594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8339" name="Rectangle 3"/>
          <p:cNvSpPr>
            <a:spLocks noChangeArrowheads="1"/>
          </p:cNvSpPr>
          <p:nvPr/>
        </p:nvSpPr>
        <p:spPr bwMode="auto">
          <a:xfrm>
            <a:off x="3995738" y="4076700"/>
            <a:ext cx="363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hr-HR" sz="2000" dirty="0">
                <a:latin typeface="Verdana" pitchFamily="34" charset="0"/>
              </a:rPr>
              <a:t>ili HMB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95850" y="3357563"/>
            <a:ext cx="4248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hr-HR" sz="1800" dirty="0">
                <a:latin typeface="Verdana" pitchFamily="34" charset="0"/>
              </a:rPr>
              <a:t>(PBG-</a:t>
            </a:r>
            <a:r>
              <a:rPr lang="hr-HR" sz="1800" dirty="0" err="1">
                <a:latin typeface="Verdana" pitchFamily="34" charset="0"/>
              </a:rPr>
              <a:t>deaminaza</a:t>
            </a:r>
            <a:r>
              <a:rPr lang="hr-HR" sz="1800" dirty="0">
                <a:latin typeface="Verdana" pitchFamily="34" charset="0"/>
              </a:rPr>
              <a:t> ili HMB-</a:t>
            </a:r>
            <a:r>
              <a:rPr lang="hr-HR" sz="1800" dirty="0" err="1">
                <a:latin typeface="Verdana" pitchFamily="34" charset="0"/>
              </a:rPr>
              <a:t>sintaza</a:t>
            </a:r>
            <a:r>
              <a:rPr lang="hr-HR" sz="1800" dirty="0">
                <a:latin typeface="Verdana" pitchFamily="34" charset="0"/>
              </a:rPr>
              <a:t>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3276600"/>
            <a:ext cx="19050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uroporphyrinogen-I-synthase</a:t>
            </a:r>
            <a:endParaRPr lang="hr-HR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2667001"/>
            <a:ext cx="1828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four</a:t>
            </a:r>
            <a:r>
              <a:rPr lang="hr-HR" sz="1600" dirty="0" smtClean="0"/>
              <a:t> molecules of porphobilinogen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4114800"/>
            <a:ext cx="2971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hydroxymethylbilane or </a:t>
            </a:r>
            <a:r>
              <a:rPr lang="hr-HR" sz="2000" b="1" dirty="0" smtClean="0"/>
              <a:t>HMB</a:t>
            </a:r>
            <a:endParaRPr lang="hr-HR" sz="1600" b="1" dirty="0" smtClean="0"/>
          </a:p>
          <a:p>
            <a:pPr algn="ctr"/>
            <a:r>
              <a:rPr lang="hr-HR" sz="1600" dirty="0" smtClean="0"/>
              <a:t>(linear tetrapyrrole)</a:t>
            </a:r>
            <a:endParaRPr lang="hr-HR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3352800"/>
            <a:ext cx="4038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/>
              <a:t>(PBG-deaminase or HMB-synthase)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ure-24-35-3.JPG                                             0003E7A8projects                       B63F1671:"/>
          <p:cNvPicPr>
            <a:picLocks noChangeAspect="1" noChangeArrowheads="1"/>
          </p:cNvPicPr>
          <p:nvPr/>
        </p:nvPicPr>
        <p:blipFill>
          <a:blip r:embed="rId2" cstate="print"/>
          <a:srcRect r="3670" b="74327"/>
          <a:stretch>
            <a:fillRect/>
          </a:stretch>
        </p:blipFill>
        <p:spPr bwMode="auto">
          <a:xfrm>
            <a:off x="3422650" y="333375"/>
            <a:ext cx="57213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64" name="AutoShape 4"/>
          <p:cNvSpPr>
            <a:spLocks noChangeArrowheads="1"/>
          </p:cNvSpPr>
          <p:nvPr/>
        </p:nvSpPr>
        <p:spPr bwMode="auto">
          <a:xfrm>
            <a:off x="3851275" y="260350"/>
            <a:ext cx="3168650" cy="144463"/>
          </a:xfrm>
          <a:prstGeom prst="rightArrow">
            <a:avLst>
              <a:gd name="adj1" fmla="val 50000"/>
              <a:gd name="adj2" fmla="val 685162"/>
            </a:avLst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399366" name="AutoShape 6"/>
          <p:cNvSpPr>
            <a:spLocks noChangeArrowheads="1"/>
          </p:cNvSpPr>
          <p:nvPr/>
        </p:nvSpPr>
        <p:spPr bwMode="auto">
          <a:xfrm>
            <a:off x="7451725" y="260350"/>
            <a:ext cx="935038" cy="144463"/>
          </a:xfrm>
          <a:prstGeom prst="rightArrow">
            <a:avLst>
              <a:gd name="adj1" fmla="val 50000"/>
              <a:gd name="adj2" fmla="val 161813"/>
            </a:avLst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/>
            <a:endParaRPr lang="hr-HR">
              <a:solidFill>
                <a:srgbClr val="00B050"/>
              </a:solidFill>
            </a:endParaRPr>
          </a:p>
        </p:txBody>
      </p:sp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3" cstate="print"/>
          <a:srcRect t="37238" r="1122" b="9383"/>
          <a:stretch>
            <a:fillRect/>
          </a:stretch>
        </p:blipFill>
        <p:spPr bwMode="auto">
          <a:xfrm>
            <a:off x="2943225" y="1817688"/>
            <a:ext cx="62007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179388" y="742921"/>
            <a:ext cx="309721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HMB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spontaneously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cyclizes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forming</a:t>
            </a:r>
          </a:p>
          <a:p>
            <a:pPr>
              <a:defRPr/>
            </a:pP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uroporphyrinogen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I</a:t>
            </a:r>
            <a:endParaRPr lang="hr-HR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hr-H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or is converted to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uroporphyrinogen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III</a:t>
            </a:r>
          </a:p>
          <a:p>
            <a:pPr>
              <a:defRPr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with the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uroporphyrinogen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III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synthase</a:t>
            </a:r>
            <a:endParaRPr lang="hr-HR" sz="20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endParaRPr lang="hr-HR" sz="2000" dirty="0" smtClean="0"/>
          </a:p>
          <a:p>
            <a:pPr>
              <a:defRPr/>
            </a:pPr>
            <a:r>
              <a:rPr lang="en-US" sz="2000" dirty="0" smtClean="0"/>
              <a:t>Under </a:t>
            </a:r>
            <a:r>
              <a:rPr lang="en-US" sz="2000" b="1" dirty="0" smtClean="0"/>
              <a:t>normal</a:t>
            </a:r>
            <a:r>
              <a:rPr lang="en-US" sz="2000" dirty="0" smtClean="0"/>
              <a:t> conditions a resulting </a:t>
            </a:r>
            <a:r>
              <a:rPr lang="en-US" sz="2000" dirty="0" err="1" smtClean="0"/>
              <a:t>uroporphyrinogen</a:t>
            </a:r>
            <a:r>
              <a:rPr lang="hr-HR" sz="2000" dirty="0" smtClean="0"/>
              <a:t> is</a:t>
            </a:r>
            <a:r>
              <a:rPr lang="en-US" sz="2000" dirty="0" smtClean="0"/>
              <a:t> almost exclusively </a:t>
            </a:r>
            <a:r>
              <a:rPr lang="hr-HR" sz="2000" dirty="0" smtClean="0"/>
              <a:t>the </a:t>
            </a:r>
            <a:r>
              <a:rPr lang="en-US" sz="2000" dirty="0" smtClean="0"/>
              <a:t>isomer type III but, in some of </a:t>
            </a:r>
            <a:r>
              <a:rPr lang="en-US" sz="2000" dirty="0" err="1" smtClean="0"/>
              <a:t>porphyria</a:t>
            </a:r>
            <a:r>
              <a:rPr lang="en-US" sz="2000" dirty="0" smtClean="0"/>
              <a:t>, more </a:t>
            </a:r>
            <a:r>
              <a:rPr lang="hr-HR" sz="2000" dirty="0" smtClean="0"/>
              <a:t>of </a:t>
            </a:r>
            <a:r>
              <a:rPr lang="en-US" sz="2000" dirty="0" err="1" smtClean="0"/>
              <a:t>por</a:t>
            </a:r>
            <a:r>
              <a:rPr lang="hr-HR" sz="2000" dirty="0" smtClean="0"/>
              <a:t>phy</a:t>
            </a:r>
            <a:r>
              <a:rPr lang="en-US" sz="2000" dirty="0" err="1" smtClean="0"/>
              <a:t>rinogen</a:t>
            </a:r>
            <a:r>
              <a:rPr lang="en-US" sz="2000" dirty="0" smtClean="0"/>
              <a:t> type I</a:t>
            </a:r>
            <a:r>
              <a:rPr lang="hr-HR" sz="2000" dirty="0" smtClean="0"/>
              <a:t> </a:t>
            </a:r>
            <a:r>
              <a:rPr lang="en-US" sz="2000" dirty="0" smtClean="0"/>
              <a:t>isomer</a:t>
            </a:r>
            <a:r>
              <a:rPr lang="hr-HR" sz="2000" dirty="0" smtClean="0"/>
              <a:t> is formed</a:t>
            </a:r>
            <a:r>
              <a:rPr lang="en-US" sz="2000" dirty="0" smtClean="0"/>
              <a:t>.</a:t>
            </a:r>
          </a:p>
          <a:p>
            <a:pPr>
              <a:defRPr/>
            </a:pPr>
            <a:endParaRPr lang="hr-H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752600"/>
            <a:ext cx="2971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/>
              <a:t>hydroxymethylbilane or HMB</a:t>
            </a:r>
          </a:p>
          <a:p>
            <a:pPr algn="ctr"/>
            <a:r>
              <a:rPr lang="hr-HR" sz="1400" dirty="0" smtClean="0"/>
              <a:t>(linear tetrapyrrole)</a:t>
            </a:r>
            <a:endParaRPr lang="hr-H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6273225"/>
            <a:ext cx="2209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rgbClr val="00CC66"/>
                </a:solidFill>
              </a:rPr>
              <a:t>type I</a:t>
            </a:r>
            <a:r>
              <a:rPr lang="hr-HR" sz="1600" b="1" dirty="0" smtClean="0"/>
              <a:t> uropophyrinogen</a:t>
            </a:r>
            <a:endParaRPr lang="hr-H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6273225"/>
            <a:ext cx="2209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4">
                    <a:lumMod val="75000"/>
                  </a:schemeClr>
                </a:solidFill>
              </a:rPr>
              <a:t>type III </a:t>
            </a:r>
            <a:r>
              <a:rPr lang="hr-HR" sz="1600" b="1" dirty="0" smtClean="0"/>
              <a:t>uropophyrinogen</a:t>
            </a:r>
            <a:endParaRPr lang="hr-HR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2362200"/>
            <a:ext cx="1905000" cy="584775"/>
          </a:xfrm>
          <a:prstGeom prst="rect">
            <a:avLst/>
          </a:prstGeom>
          <a:solidFill>
            <a:srgbClr val="00CC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spontaneous cyclization</a:t>
            </a:r>
            <a:endParaRPr lang="hr-HR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2362200"/>
            <a:ext cx="1905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uroporphyrinogen-III-synthase</a:t>
            </a:r>
            <a:endParaRPr lang="hr-H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 animBg="1"/>
      <p:bldP spid="3993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figure-24-35-3.JPG                                             0003E7A8projects                       B63F1671:"/>
          <p:cNvPicPr>
            <a:picLocks noChangeAspect="1" noChangeArrowheads="1"/>
          </p:cNvPicPr>
          <p:nvPr/>
        </p:nvPicPr>
        <p:blipFill>
          <a:blip r:embed="rId3" cstate="print"/>
          <a:srcRect r="4787" b="61101"/>
          <a:stretch>
            <a:fillRect/>
          </a:stretch>
        </p:blipFill>
        <p:spPr bwMode="auto">
          <a:xfrm>
            <a:off x="3887788" y="404813"/>
            <a:ext cx="50053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039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76250"/>
            <a:ext cx="3783012" cy="4114800"/>
          </a:xfrm>
          <a:noFill/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uroporphyrinogen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pyrrole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rings are connected with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methylene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bridges (-CH</a:t>
            </a:r>
            <a:r>
              <a:rPr lang="en-US" sz="2000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-), which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do not form a conjugated ring system</a:t>
            </a:r>
            <a:endParaRPr lang="hr-HR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r-H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therefore, these compounds are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colorless</a:t>
            </a:r>
            <a:endParaRPr lang="hr-HR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None/>
            </a:pPr>
            <a:endParaRPr lang="hr-HR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None/>
            </a:pPr>
            <a:endParaRPr lang="hr-HR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por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phy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rinogen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rapidly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auto-oxidize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to the colored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porphyrins</a:t>
            </a:r>
            <a:endParaRPr lang="hr-H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r-H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catalysis by </a:t>
            </a: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light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 and by produced porphyrins</a:t>
            </a:r>
          </a:p>
          <a:p>
            <a:pPr>
              <a:lnSpc>
                <a:spcPct val="90000"/>
              </a:lnSpc>
            </a:pPr>
            <a:endParaRPr lang="hr-H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3641992" y="4005064"/>
          <a:ext cx="2779446" cy="2852936"/>
        </p:xfrm>
        <a:graphic>
          <a:graphicData uri="http://schemas.openxmlformats.org/presentationml/2006/ole">
            <p:oleObj spid="_x0000_s82946" name="CorelPhotoPaint.Image.9" r:id="rId4" imgW="3002032" imgH="3081273" progId="CorelPhotoPaint.Image.9">
              <p:embed/>
            </p:oleObj>
          </a:graphicData>
        </a:graphic>
      </p:graphicFrame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5" cstate="print"/>
          <a:srcRect l="48938" t="53542" r="6281" b="9383"/>
          <a:stretch>
            <a:fillRect/>
          </a:stretch>
        </p:blipFill>
        <p:spPr bwMode="auto">
          <a:xfrm>
            <a:off x="6335713" y="2708275"/>
            <a:ext cx="2808287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81800" y="5638800"/>
            <a:ext cx="2209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4">
                    <a:lumMod val="75000"/>
                  </a:schemeClr>
                </a:solidFill>
              </a:rPr>
              <a:t>type III </a:t>
            </a:r>
            <a:r>
              <a:rPr lang="hr-HR" sz="1600" b="1" dirty="0" smtClean="0"/>
              <a:t>uropophyrinogen</a:t>
            </a:r>
            <a:endParaRPr lang="hr-H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0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0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0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0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4800600" y="304800"/>
            <a:ext cx="398303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Uroporphyrinogen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III is converted to 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opropor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phy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rinogen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III by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decarboxylation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all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acetate (A)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groups to form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methyl (M)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substituents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609600" y="304800"/>
            <a:ext cx="373379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The reaction is catalyzed by </a:t>
            </a: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uroporphyrinogen-decarboxylase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, which can translate uroporphyrinogen I to coproporphyrinogen I as well</a:t>
            </a:r>
            <a:endParaRPr lang="hr-H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 cstate="print"/>
          <a:srcRect b="11183"/>
          <a:stretch>
            <a:fillRect/>
          </a:stretch>
        </p:blipFill>
        <p:spPr bwMode="auto">
          <a:xfrm>
            <a:off x="1403350" y="2205038"/>
            <a:ext cx="547211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3962400"/>
            <a:ext cx="220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uropophyrinogen I</a:t>
            </a:r>
            <a:endParaRPr lang="hr-HR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6248400"/>
            <a:ext cx="220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uropophyrinogen III</a:t>
            </a:r>
            <a:endParaRPr lang="hr-HR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3962400"/>
            <a:ext cx="220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coproporphyrinogen I</a:t>
            </a:r>
            <a:endParaRPr lang="hr-H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6248400"/>
            <a:ext cx="2286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coproporphyrinogen III</a:t>
            </a:r>
            <a:endParaRPr lang="hr-H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3962400"/>
            <a:ext cx="1828800" cy="58477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uroporphyrinogen-decarboxylase</a:t>
            </a:r>
            <a:endParaRPr lang="hr-H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31_8"/>
          <p:cNvPicPr>
            <a:picLocks noChangeAspect="1" noChangeArrowheads="1"/>
          </p:cNvPicPr>
          <p:nvPr/>
        </p:nvPicPr>
        <p:blipFill>
          <a:blip r:embed="rId2" cstate="print"/>
          <a:srcRect l="44855" b="50594"/>
          <a:stretch>
            <a:fillRect/>
          </a:stretch>
        </p:blipFill>
        <p:spPr bwMode="auto">
          <a:xfrm>
            <a:off x="1835150" y="692150"/>
            <a:ext cx="5545138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0" y="4114800"/>
            <a:ext cx="2438400" cy="769441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200" b="1" dirty="0" smtClean="0"/>
              <a:t>uroporphyrinogen-decarboxylase</a:t>
            </a:r>
            <a:endParaRPr lang="hr-HR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914400"/>
            <a:ext cx="2438400" cy="769441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200" b="1" dirty="0" smtClean="0"/>
              <a:t>uroporphyrinogen-I-synthase</a:t>
            </a:r>
            <a:endParaRPr lang="hr-HR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533400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porphobilinogen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16764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hydroxymethylbilane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35052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uropophyrinogen I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3505200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uropophyrin I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5181600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coproporphyrinogen I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51816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coproporphyrin I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2514600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i="1" dirty="0" smtClean="0">
                <a:solidFill>
                  <a:srgbClr val="00B050"/>
                </a:solidFill>
              </a:rPr>
              <a:t>spontaneously</a:t>
            </a:r>
            <a:endParaRPr lang="hr-HR" i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3733800"/>
            <a:ext cx="1143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i="1" dirty="0" smtClean="0">
                <a:solidFill>
                  <a:srgbClr val="00B050"/>
                </a:solidFill>
              </a:rPr>
              <a:t>light</a:t>
            </a:r>
            <a:endParaRPr lang="hr-HR" sz="2000" i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5486400"/>
            <a:ext cx="1143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i="1" dirty="0" smtClean="0">
                <a:solidFill>
                  <a:srgbClr val="00B050"/>
                </a:solidFill>
              </a:rPr>
              <a:t>light</a:t>
            </a:r>
            <a:endParaRPr lang="hr-HR" sz="20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31_9"/>
          <p:cNvPicPr>
            <a:picLocks noChangeAspect="1" noChangeArrowheads="1"/>
          </p:cNvPicPr>
          <p:nvPr/>
        </p:nvPicPr>
        <p:blipFill>
          <a:blip r:embed="rId2" cstate="print"/>
          <a:srcRect l="45686" t="43179"/>
          <a:stretch>
            <a:fillRect/>
          </a:stretch>
        </p:blipFill>
        <p:spPr bwMode="auto">
          <a:xfrm>
            <a:off x="0" y="0"/>
            <a:ext cx="6805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5364163" y="2636838"/>
            <a:ext cx="23099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 b="1" dirty="0" smtClean="0">
                <a:solidFill>
                  <a:srgbClr val="FF9966"/>
                </a:solidFill>
              </a:rPr>
              <a:t>in cytosol</a:t>
            </a:r>
            <a:endParaRPr lang="hr-HR" sz="4000" b="1" dirty="0">
              <a:solidFill>
                <a:srgbClr val="FF9966"/>
              </a:solidFill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0" y="6396038"/>
            <a:ext cx="1690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 dirty="0" smtClean="0">
                <a:solidFill>
                  <a:srgbClr val="FF9966"/>
                </a:solidFill>
              </a:rPr>
              <a:t>mitochondria</a:t>
            </a:r>
            <a:endParaRPr lang="hr-HR" sz="2000" b="1" dirty="0">
              <a:solidFill>
                <a:srgbClr val="FF9966"/>
              </a:solidFill>
            </a:endParaRPr>
          </a:p>
        </p:txBody>
      </p:sp>
      <p:sp>
        <p:nvSpPr>
          <p:cNvPr id="9" name="Moon 8"/>
          <p:cNvSpPr/>
          <p:nvPr/>
        </p:nvSpPr>
        <p:spPr>
          <a:xfrm flipH="1">
            <a:off x="4957763" y="476250"/>
            <a:ext cx="477837" cy="4608513"/>
          </a:xfrm>
          <a:prstGeom prst="moon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381000" y="3200400"/>
            <a:ext cx="23622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3. uroporphyrinogen-I-synthase</a:t>
            </a:r>
            <a:endParaRPr lang="hr-H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905000"/>
            <a:ext cx="23622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4. uroporphyrinogen-III-synthase</a:t>
            </a:r>
            <a:endParaRPr lang="hr-H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09600"/>
            <a:ext cx="23622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5. uroporphyrinogen-decarboxylase</a:t>
            </a:r>
            <a:endParaRPr lang="hr-H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4495800"/>
            <a:ext cx="16764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2. ALA-</a:t>
            </a:r>
          </a:p>
          <a:p>
            <a:pPr algn="ctr"/>
            <a:r>
              <a:rPr lang="hr-HR" b="1" dirty="0" smtClean="0"/>
              <a:t>dehydratase</a:t>
            </a:r>
            <a:endParaRPr lang="hr-HR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5715000"/>
            <a:ext cx="16764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1. ALA-</a:t>
            </a:r>
          </a:p>
          <a:p>
            <a:pPr algn="ctr"/>
            <a:r>
              <a:rPr lang="hr-HR" b="1" dirty="0" smtClean="0"/>
              <a:t>synthase</a:t>
            </a:r>
            <a:endParaRPr lang="hr-HR" b="1" dirty="0"/>
          </a:p>
        </p:txBody>
      </p:sp>
      <p:sp>
        <p:nvSpPr>
          <p:cNvPr id="14" name="Down Arrow 13"/>
          <p:cNvSpPr/>
          <p:nvPr/>
        </p:nvSpPr>
        <p:spPr>
          <a:xfrm>
            <a:off x="990600" y="6172200"/>
            <a:ext cx="215900" cy="358775"/>
          </a:xfrm>
          <a:prstGeom prst="downArrow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5" name="TextBox 14"/>
          <p:cNvSpPr txBox="1"/>
          <p:nvPr/>
        </p:nvSpPr>
        <p:spPr>
          <a:xfrm>
            <a:off x="1828800" y="76200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coproporphyrinogen III</a:t>
            </a:r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1981200" y="1447800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uroporphyrinogen III</a:t>
            </a:r>
            <a:endParaRPr lang="hr-HR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2667000"/>
            <a:ext cx="2971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hydroxymethylbilane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1200" y="39624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porphobilinogen</a:t>
            </a:r>
            <a:endParaRPr lang="hr-HR" dirty="0"/>
          </a:p>
        </p:txBody>
      </p:sp>
      <p:sp>
        <p:nvSpPr>
          <p:cNvPr id="19" name="TextBox 18"/>
          <p:cNvSpPr txBox="1"/>
          <p:nvPr/>
        </p:nvSpPr>
        <p:spPr>
          <a:xfrm>
            <a:off x="1981200" y="6488668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succinyl-CoA + glycine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31_8"/>
          <p:cNvPicPr>
            <a:picLocks noChangeAspect="1" noChangeArrowheads="1"/>
          </p:cNvPicPr>
          <p:nvPr/>
        </p:nvPicPr>
        <p:blipFill>
          <a:blip r:embed="rId2" cstate="print"/>
          <a:srcRect l="8485" t="45525" r="20132" b="8110"/>
          <a:stretch>
            <a:fillRect/>
          </a:stretch>
        </p:blipFill>
        <p:spPr bwMode="auto">
          <a:xfrm>
            <a:off x="971550" y="333375"/>
            <a:ext cx="81724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670425" y="260350"/>
            <a:ext cx="37439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 b="1" dirty="0" smtClean="0">
                <a:solidFill>
                  <a:srgbClr val="FF9966"/>
                </a:solidFill>
              </a:rPr>
              <a:t>in mitochondria</a:t>
            </a:r>
            <a:endParaRPr lang="hr-HR" sz="4000" b="1" dirty="0">
              <a:solidFill>
                <a:srgbClr val="FF99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33400"/>
            <a:ext cx="2667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coproporphyrinogen-oxydase</a:t>
            </a:r>
            <a:endParaRPr lang="hr-H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209800"/>
            <a:ext cx="2667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protoporphyrinogen-oxydase</a:t>
            </a:r>
            <a:endParaRPr lang="hr-H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3733800"/>
            <a:ext cx="26670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hr-HR" b="1" dirty="0" smtClean="0"/>
          </a:p>
          <a:p>
            <a:pPr algn="ctr"/>
            <a:r>
              <a:rPr lang="hr-HR" b="1" dirty="0" smtClean="0"/>
              <a:t>ferrochelatase</a:t>
            </a:r>
          </a:p>
          <a:p>
            <a:pPr algn="ctr"/>
            <a:endParaRPr lang="hr-H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1524000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protporphyrinogen III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3276600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protporphyrin III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4876800"/>
            <a:ext cx="1066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/>
              <a:t>HEME</a:t>
            </a:r>
            <a:endParaRPr lang="hr-HR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286000"/>
            <a:ext cx="1905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i="1" dirty="0" smtClean="0">
                <a:solidFill>
                  <a:srgbClr val="00B050"/>
                </a:solidFill>
              </a:rPr>
              <a:t>or light in vitro</a:t>
            </a:r>
            <a:endParaRPr lang="hr-HR" sz="20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The biosynthesis of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heme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occurs in most mammalian cells</a:t>
            </a:r>
            <a:endParaRPr lang="hr-HR" sz="280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088" y="2420938"/>
            <a:ext cx="7772400" cy="4114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with the exception of mature erythrocytes which do not contain mitochondria</a:t>
            </a:r>
            <a:endParaRPr lang="hr-H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r-H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However, approximately 85% of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heme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synthesis takes place in the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erythroid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precursor cells of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bone marrow</a:t>
            </a:r>
          </a:p>
          <a:p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and most of the remaining synthesis in the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hepatocytes</a:t>
            </a:r>
            <a:endParaRPr lang="hr-HR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752600"/>
            <a:ext cx="3933825" cy="4267200"/>
          </a:xfrm>
          <a:noFill/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hr-HR" sz="2400" dirty="0">
              <a:solidFill>
                <a:schemeClr val="folHlink"/>
              </a:solidFill>
            </a:endParaRPr>
          </a:p>
          <a:p>
            <a:endParaRPr lang="hr-HR" sz="2400" dirty="0">
              <a:solidFill>
                <a:schemeClr val="folHlink"/>
              </a:solidFill>
            </a:endParaRPr>
          </a:p>
          <a:p>
            <a:r>
              <a:rPr lang="en-US" sz="2400" b="1" dirty="0" smtClean="0">
                <a:solidFill>
                  <a:schemeClr val="folHlink"/>
                </a:solidFill>
              </a:rPr>
              <a:t>Synthesis of </a:t>
            </a:r>
            <a:r>
              <a:rPr lang="en-US" sz="2400" b="1" dirty="0" smtClean="0">
                <a:solidFill>
                  <a:srgbClr val="CC0000"/>
                </a:solidFill>
              </a:rPr>
              <a:t>HEME</a:t>
            </a:r>
          </a:p>
          <a:p>
            <a:endParaRPr lang="en-US" sz="2400" b="1" dirty="0" smtClean="0">
              <a:solidFill>
                <a:srgbClr val="CC0000"/>
              </a:solidFill>
            </a:endParaRPr>
          </a:p>
          <a:p>
            <a:r>
              <a:rPr lang="en-US" sz="2400" b="1" dirty="0" smtClean="0">
                <a:solidFill>
                  <a:schemeClr val="folHlink"/>
                </a:solidFill>
              </a:rPr>
              <a:t>Synthesis of physiologically active </a:t>
            </a:r>
            <a:r>
              <a:rPr lang="en-US" sz="2400" b="1" dirty="0" smtClean="0">
                <a:solidFill>
                  <a:srgbClr val="CC0000"/>
                </a:solidFill>
              </a:rPr>
              <a:t>AMINES</a:t>
            </a:r>
          </a:p>
          <a:p>
            <a:endParaRPr lang="en-US" sz="2400" b="1" dirty="0">
              <a:solidFill>
                <a:srgbClr val="CC0000"/>
              </a:solidFill>
            </a:endParaRP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1116013" y="835025"/>
            <a:ext cx="7200900" cy="649288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400" b="1" dirty="0" smtClean="0">
                <a:solidFill>
                  <a:schemeClr val="folHlink"/>
                </a:solidFill>
                <a:latin typeface="Verdana" pitchFamily="34" charset="0"/>
              </a:rPr>
              <a:t>Amino </a:t>
            </a:r>
            <a:r>
              <a:rPr lang="hr-HR" sz="2400" b="1" dirty="0" err="1" smtClean="0">
                <a:solidFill>
                  <a:schemeClr val="folHlink"/>
                </a:solidFill>
                <a:latin typeface="Verdana" pitchFamily="34" charset="0"/>
              </a:rPr>
              <a:t>acids</a:t>
            </a:r>
            <a:r>
              <a:rPr lang="hr-HR" sz="2400" b="1" dirty="0" smtClean="0">
                <a:solidFill>
                  <a:schemeClr val="folHlink"/>
                </a:solidFill>
                <a:latin typeface="Verdana" pitchFamily="34" charset="0"/>
              </a:rPr>
              <a:t> are </a:t>
            </a:r>
            <a:r>
              <a:rPr lang="hr-HR" sz="2400" b="1" dirty="0" err="1" smtClean="0">
                <a:solidFill>
                  <a:schemeClr val="folHlink"/>
                </a:solidFill>
                <a:latin typeface="Verdana" pitchFamily="34" charset="0"/>
              </a:rPr>
              <a:t>precursors</a:t>
            </a:r>
            <a:r>
              <a:rPr lang="hr-HR" sz="2400" b="1" dirty="0" smtClean="0">
                <a:solidFill>
                  <a:schemeClr val="folHlink"/>
                </a:solidFill>
                <a:latin typeface="Verdana" pitchFamily="34" charset="0"/>
              </a:rPr>
              <a:t> for </a:t>
            </a:r>
            <a:r>
              <a:rPr lang="hr-HR" sz="2400" b="1" dirty="0" err="1" smtClean="0">
                <a:solidFill>
                  <a:schemeClr val="folHlink"/>
                </a:solidFill>
                <a:latin typeface="Verdana" pitchFamily="34" charset="0"/>
              </a:rPr>
              <a:t>biosynthesis</a:t>
            </a:r>
            <a:r>
              <a:rPr lang="hr-HR" sz="24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sz="2400" b="1" dirty="0" err="1" smtClean="0">
                <a:solidFill>
                  <a:schemeClr val="folHlink"/>
                </a:solidFill>
                <a:latin typeface="Verdana" pitchFamily="34" charset="0"/>
              </a:rPr>
              <a:t>of</a:t>
            </a:r>
            <a:r>
              <a:rPr lang="hr-HR" sz="24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</a:p>
          <a:p>
            <a:pPr algn="ctr"/>
            <a:r>
              <a:rPr lang="hr-HR" sz="2400" b="1" dirty="0" err="1" smtClean="0">
                <a:solidFill>
                  <a:schemeClr val="folHlink"/>
                </a:solidFill>
                <a:latin typeface="Verdana" pitchFamily="34" charset="0"/>
              </a:rPr>
              <a:t>many</a:t>
            </a:r>
            <a:r>
              <a:rPr lang="hr-HR" sz="24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sz="2400" b="1" dirty="0" err="1" smtClean="0">
                <a:solidFill>
                  <a:schemeClr val="accent2"/>
                </a:solidFill>
                <a:latin typeface="Verdana" pitchFamily="34" charset="0"/>
              </a:rPr>
              <a:t>physiologically</a:t>
            </a:r>
            <a:r>
              <a:rPr lang="hr-HR" sz="2400" b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hr-HR" sz="2400" b="1" dirty="0" err="1" smtClean="0">
                <a:solidFill>
                  <a:schemeClr val="accent2"/>
                </a:solidFill>
                <a:latin typeface="Verdana" pitchFamily="34" charset="0"/>
              </a:rPr>
              <a:t>active</a:t>
            </a:r>
            <a:r>
              <a:rPr lang="hr-HR" sz="24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sz="2400" b="1" dirty="0" err="1" smtClean="0">
                <a:solidFill>
                  <a:schemeClr val="folHlink"/>
                </a:solidFill>
                <a:latin typeface="Verdana" pitchFamily="34" charset="0"/>
              </a:rPr>
              <a:t>compounds</a:t>
            </a:r>
            <a:endParaRPr lang="en-US" sz="24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4718050" y="1773238"/>
            <a:ext cx="4175125" cy="424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hr-HR" b="1" dirty="0">
              <a:solidFill>
                <a:schemeClr val="folHlink"/>
              </a:solidFill>
              <a:latin typeface="Verdana" pitchFamily="34" charset="0"/>
            </a:endParaRP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hr-HR" b="1" dirty="0">
              <a:solidFill>
                <a:schemeClr val="folHlink"/>
              </a:solidFill>
              <a:latin typeface="Verdana" pitchFamily="34" charset="0"/>
            </a:endParaRP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hr-HR" b="1" dirty="0" err="1" smtClean="0">
                <a:solidFill>
                  <a:schemeClr val="folHlink"/>
                </a:solidFill>
                <a:latin typeface="Verdana" pitchFamily="34" charset="0"/>
              </a:rPr>
              <a:t>The</a:t>
            </a:r>
            <a:r>
              <a:rPr lang="hr-HR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b="1" dirty="0" err="1" smtClean="0">
                <a:solidFill>
                  <a:schemeClr val="folHlink"/>
                </a:solidFill>
                <a:latin typeface="Verdana" pitchFamily="34" charset="0"/>
              </a:rPr>
              <a:t>key</a:t>
            </a:r>
            <a:r>
              <a:rPr lang="hr-HR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b="1" dirty="0" err="1" smtClean="0">
                <a:solidFill>
                  <a:schemeClr val="folHlink"/>
                </a:solidFill>
                <a:latin typeface="Verdana" pitchFamily="34" charset="0"/>
              </a:rPr>
              <a:t>reaction</a:t>
            </a:r>
            <a:r>
              <a:rPr lang="hr-HR" b="1" dirty="0" smtClean="0">
                <a:solidFill>
                  <a:schemeClr val="folHlink"/>
                </a:solidFill>
                <a:latin typeface="Verdana" pitchFamily="34" charset="0"/>
              </a:rPr>
              <a:t> is  </a:t>
            </a:r>
            <a:r>
              <a:rPr lang="hr-HR" b="1" dirty="0" err="1" smtClean="0">
                <a:solidFill>
                  <a:schemeClr val="accent2"/>
                </a:solidFill>
                <a:latin typeface="Verdana" pitchFamily="34" charset="0"/>
              </a:rPr>
              <a:t>decarboxylation</a:t>
            </a:r>
            <a:r>
              <a:rPr lang="hr-HR" b="1" dirty="0" smtClean="0">
                <a:solidFill>
                  <a:schemeClr val="folHlink"/>
                </a:solidFill>
                <a:latin typeface="Verdana" pitchFamily="34" charset="0"/>
              </a:rPr>
              <a:t>: </a:t>
            </a:r>
            <a:r>
              <a:rPr lang="hr-HR" b="1" dirty="0" err="1" smtClean="0">
                <a:solidFill>
                  <a:schemeClr val="folHlink"/>
                </a:solidFill>
                <a:latin typeface="Verdana" pitchFamily="34" charset="0"/>
              </a:rPr>
              <a:t>release</a:t>
            </a:r>
            <a:r>
              <a:rPr lang="hr-HR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b="1" dirty="0" err="1" smtClean="0">
                <a:solidFill>
                  <a:schemeClr val="folHlink"/>
                </a:solidFill>
                <a:latin typeface="Verdana" pitchFamily="34" charset="0"/>
              </a:rPr>
              <a:t>of</a:t>
            </a:r>
            <a:r>
              <a:rPr lang="hr-HR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b="1" dirty="0">
                <a:solidFill>
                  <a:schemeClr val="folHlink"/>
                </a:solidFill>
                <a:latin typeface="Verdana" pitchFamily="34" charset="0"/>
              </a:rPr>
              <a:t>CO</a:t>
            </a:r>
            <a:r>
              <a:rPr lang="hr-HR" b="1" baseline="-25000" dirty="0">
                <a:solidFill>
                  <a:schemeClr val="folHlink"/>
                </a:solidFill>
                <a:latin typeface="Verdana" pitchFamily="34" charset="0"/>
              </a:rPr>
              <a:t>2</a:t>
            </a:r>
            <a:endParaRPr lang="hr-HR" b="1" dirty="0">
              <a:solidFill>
                <a:schemeClr val="folHlink"/>
              </a:solidFill>
              <a:latin typeface="Verdana" pitchFamily="34" charset="0"/>
            </a:endParaRP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hr-HR" b="1" dirty="0">
              <a:solidFill>
                <a:schemeClr val="folHlink"/>
              </a:solidFill>
              <a:latin typeface="Verdana" pitchFamily="34" charset="0"/>
            </a:endParaRP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hr-HR" b="1" dirty="0" err="1" smtClean="0">
                <a:solidFill>
                  <a:schemeClr val="folHlink"/>
                </a:solidFill>
                <a:latin typeface="Verdana" pitchFamily="34" charset="0"/>
              </a:rPr>
              <a:t>Enzyme</a:t>
            </a:r>
            <a:r>
              <a:rPr lang="hr-HR" b="1" dirty="0" smtClean="0">
                <a:solidFill>
                  <a:schemeClr val="folHlink"/>
                </a:solidFill>
                <a:latin typeface="Verdana" pitchFamily="34" charset="0"/>
              </a:rPr>
              <a:t>: </a:t>
            </a:r>
            <a:r>
              <a:rPr lang="hr-HR" b="1" dirty="0" err="1" smtClean="0">
                <a:solidFill>
                  <a:schemeClr val="folHlink"/>
                </a:solidFill>
                <a:latin typeface="Verdana" pitchFamily="34" charset="0"/>
              </a:rPr>
              <a:t>decarboxylase</a:t>
            </a:r>
            <a:endParaRPr lang="hr-HR" b="1" dirty="0">
              <a:solidFill>
                <a:schemeClr val="folHlink"/>
              </a:solidFill>
              <a:latin typeface="Verdana" pitchFamily="34" charset="0"/>
            </a:endParaRPr>
          </a:p>
          <a:p>
            <a:pPr marL="1304925" lvl="2" indent="-39528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hr-HR" b="1" dirty="0" err="1" smtClean="0">
                <a:solidFill>
                  <a:schemeClr val="folHlink"/>
                </a:solidFill>
                <a:latin typeface="Verdana" pitchFamily="34" charset="0"/>
              </a:rPr>
              <a:t>cofactor</a:t>
            </a:r>
            <a:r>
              <a:rPr lang="hr-HR" b="1" dirty="0">
                <a:solidFill>
                  <a:schemeClr val="folHlink"/>
                </a:solidFill>
                <a:latin typeface="Verdana" pitchFamily="34" charset="0"/>
              </a:rPr>
              <a:t>: </a:t>
            </a:r>
            <a:r>
              <a:rPr lang="hr-HR" b="1" dirty="0" err="1" smtClean="0">
                <a:solidFill>
                  <a:schemeClr val="folHlink"/>
                </a:solidFill>
                <a:latin typeface="Verdana" pitchFamily="34" charset="0"/>
              </a:rPr>
              <a:t>pyridoxal</a:t>
            </a:r>
            <a:r>
              <a:rPr lang="hr-HR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b="1" dirty="0" err="1" smtClean="0">
                <a:solidFill>
                  <a:schemeClr val="folHlink"/>
                </a:solidFill>
                <a:latin typeface="Verdana" pitchFamily="34" charset="0"/>
              </a:rPr>
              <a:t>phosphate</a:t>
            </a:r>
            <a:r>
              <a:rPr lang="hr-HR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b="1" dirty="0">
                <a:solidFill>
                  <a:schemeClr val="folHlink"/>
                </a:solidFill>
                <a:latin typeface="Verdana" pitchFamily="34" charset="0"/>
              </a:rPr>
              <a:t>(PLP)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hr-HR" b="1" dirty="0">
              <a:solidFill>
                <a:schemeClr val="folHlink"/>
              </a:solidFill>
              <a:latin typeface="Verdana" pitchFamily="34" charset="0"/>
            </a:endParaRP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b="1" dirty="0">
              <a:solidFill>
                <a:schemeClr val="folHlink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030287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ALA-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synthase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is a key regulatory enzyme in the biosynthesis of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heme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hr-HR" sz="24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in the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liver</a:t>
            </a:r>
            <a:endParaRPr lang="hr-HR" sz="2400" b="1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407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4191000"/>
            <a:ext cx="7772400" cy="2362200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eme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probably acting through some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apopres</a:t>
            </a:r>
            <a:r>
              <a:rPr lang="hr-HR" sz="2400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or molecules, negatively regulates the synthesis of mRNAs for ALA-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synthase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also affects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translation of the enzyme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transfer from the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cytosol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to the mitochondria</a:t>
            </a:r>
            <a:r>
              <a:rPr lang="hr-HR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hr-HR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/>
          <a:srcRect r="32578" b="55405"/>
          <a:stretch>
            <a:fillRect/>
          </a:stretch>
        </p:blipFill>
        <p:spPr bwMode="auto">
          <a:xfrm>
            <a:off x="1258888" y="1557338"/>
            <a:ext cx="71294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3276600"/>
            <a:ext cx="8644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glycine</a:t>
            </a:r>
            <a:endParaRPr lang="hr-HR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1981200"/>
            <a:ext cx="120018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succinyl-CoA</a:t>
            </a:r>
          </a:p>
          <a:p>
            <a:r>
              <a:rPr lang="hr-HR" sz="1400" dirty="0" smtClean="0"/>
              <a:t>(“active succinate”)</a:t>
            </a:r>
            <a:endParaRPr lang="hr-HR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3429000"/>
            <a:ext cx="2133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alibri"/>
                <a:cs typeface="Calibri"/>
              </a:rPr>
              <a:t>δ</a:t>
            </a:r>
            <a:r>
              <a:rPr lang="hr-HR" sz="1400" b="1" dirty="0" smtClean="0">
                <a:latin typeface="Perpetua" pitchFamily="18" charset="0"/>
                <a:cs typeface="Calibri"/>
              </a:rPr>
              <a:t>-aminolevulinate (ALA)</a:t>
            </a:r>
            <a:endParaRPr lang="hr-HR" sz="1400" b="1" dirty="0">
              <a:latin typeface="Perpet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3429000"/>
            <a:ext cx="1981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alibri"/>
                <a:cs typeface="Calibri"/>
              </a:rPr>
              <a:t>α</a:t>
            </a:r>
            <a:r>
              <a:rPr lang="hr-HR" sz="1400" b="1" dirty="0" smtClean="0">
                <a:latin typeface="Calibri"/>
                <a:cs typeface="Calibri"/>
              </a:rPr>
              <a:t>-</a:t>
            </a:r>
            <a:r>
              <a:rPr lang="hr-HR" sz="1400" b="1" dirty="0" smtClean="0"/>
              <a:t>amino-</a:t>
            </a:r>
            <a:r>
              <a:rPr lang="el-GR" sz="1400" b="1" dirty="0" smtClean="0">
                <a:latin typeface="Calibri"/>
                <a:cs typeface="Calibri"/>
              </a:rPr>
              <a:t>β</a:t>
            </a:r>
            <a:r>
              <a:rPr lang="hr-HR" sz="1400" b="1" dirty="0" smtClean="0"/>
              <a:t>-ketoadipate</a:t>
            </a:r>
            <a:endParaRPr lang="hr-HR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2971800"/>
            <a:ext cx="10668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pyridoxal-phosphate</a:t>
            </a:r>
            <a:endParaRPr lang="hr-HR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1752600"/>
            <a:ext cx="86679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/>
              <a:t>ALA-synthase</a:t>
            </a:r>
            <a:endParaRPr lang="hr-HR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1752600"/>
            <a:ext cx="93347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/>
              <a:t>ALA-synthase</a:t>
            </a:r>
            <a:endParaRPr lang="hr-H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Many </a:t>
            </a:r>
            <a:r>
              <a:rPr lang="hr-HR" sz="2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drugs</a:t>
            </a:r>
            <a:r>
              <a:rPr lang="hr-HR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 can cause increased activity of ALA synthase</a:t>
            </a:r>
            <a:endParaRPr lang="hr-HR" sz="2800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971550" y="2276475"/>
            <a:ext cx="7772400" cy="4114800"/>
          </a:xfrm>
        </p:spPr>
        <p:txBody>
          <a:bodyPr>
            <a:normAutofit/>
          </a:bodyPr>
          <a:lstStyle/>
          <a:p>
            <a:endParaRPr lang="hr-H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Most drugs are metabolized in the liver system using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hemoprotein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cytochrome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P450 </a:t>
            </a:r>
          </a:p>
          <a:p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During the </a:t>
            </a:r>
            <a:r>
              <a:rPr lang="hr-HR" sz="2800" dirty="0" smtClean="0">
                <a:solidFill>
                  <a:schemeClr val="accent6">
                    <a:lumMod val="50000"/>
                  </a:schemeClr>
                </a:solidFill>
              </a:rPr>
              <a:t>drugs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metabolism of drugs</a:t>
            </a:r>
            <a:r>
              <a:rPr lang="hr-HR" sz="2800" dirty="0" smtClean="0">
                <a:solidFill>
                  <a:schemeClr val="accent6">
                    <a:lumMod val="50000"/>
                  </a:schemeClr>
                </a:solidFill>
              </a:rPr>
              <a:t> the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consumption </a:t>
            </a:r>
            <a:r>
              <a:rPr lang="hr-HR" sz="2800" dirty="0" smtClean="0">
                <a:solidFill>
                  <a:schemeClr val="accent6">
                    <a:lumMod val="50000"/>
                  </a:schemeClr>
                </a:solidFill>
              </a:rPr>
              <a:t>of heme is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increase</a:t>
            </a:r>
            <a:r>
              <a:rPr lang="hr-HR" sz="2800" dirty="0" smtClean="0">
                <a:solidFill>
                  <a:schemeClr val="accent6">
                    <a:lumMod val="50000"/>
                  </a:schemeClr>
                </a:solidFill>
              </a:rPr>
              <a:t>d by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cytochrome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P450</a:t>
            </a:r>
            <a:endParaRPr lang="hr-HR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7772400" cy="1143000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Porphyrins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 are precursors of </a:t>
            </a:r>
            <a:r>
              <a:rPr lang="en-US" sz="3000" b="1" dirty="0" smtClean="0">
                <a:solidFill>
                  <a:srgbClr val="FF9900"/>
                </a:solidFill>
                <a:latin typeface="Verdana" pitchFamily="34" charset="0"/>
              </a:rPr>
              <a:t>bile color</a:t>
            </a:r>
            <a:r>
              <a:rPr lang="hr-HR" sz="3000" b="1" dirty="0" smtClean="0">
                <a:solidFill>
                  <a:srgbClr val="FF9900"/>
                </a:solidFill>
                <a:latin typeface="Verdana" pitchFamily="34" charset="0"/>
              </a:rPr>
              <a:t>s</a:t>
            </a:r>
            <a:r>
              <a:rPr lang="en-US" sz="3000" b="1" dirty="0" smtClean="0">
                <a:solidFill>
                  <a:srgbClr val="FF9900"/>
                </a:solidFill>
                <a:latin typeface="Verdana" pitchFamily="34" charset="0"/>
              </a:rPr>
              <a:t> (</a:t>
            </a:r>
            <a:r>
              <a:rPr lang="hr-HR" sz="3000" b="1" dirty="0" smtClean="0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US" sz="3000" b="1" dirty="0" err="1" smtClean="0">
                <a:solidFill>
                  <a:srgbClr val="FF9900"/>
                </a:solidFill>
                <a:latin typeface="Verdana" pitchFamily="34" charset="0"/>
              </a:rPr>
              <a:t>ilirubin</a:t>
            </a:r>
            <a:r>
              <a:rPr lang="en-US" sz="3000" b="1" dirty="0" smtClean="0">
                <a:solidFill>
                  <a:srgbClr val="FF9900"/>
                </a:solidFill>
                <a:latin typeface="Verdana" pitchFamily="34" charset="0"/>
              </a:rPr>
              <a:t>, etc.)</a:t>
            </a:r>
            <a:endParaRPr lang="en-GB" sz="3000" b="1" dirty="0" smtClean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5800" y="3505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Cholesterol is a precursor of </a:t>
            </a:r>
            <a:r>
              <a:rPr lang="en-US" sz="3000" b="1" dirty="0" smtClean="0">
                <a:solidFill>
                  <a:srgbClr val="00B050"/>
                </a:solidFill>
                <a:latin typeface="Verdana" pitchFamily="34" charset="0"/>
              </a:rPr>
              <a:t>bile salts</a:t>
            </a:r>
            <a:endParaRPr lang="en-GB" sz="3000" b="1" dirty="0">
              <a:solidFill>
                <a:srgbClr val="00B05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F584020-DEE4-453D-A611-A978D441E04E}" type="slidenum">
              <a:rPr lang="en-US" sz="1200">
                <a:latin typeface="+mn-lt"/>
                <a:cs typeface="+mn-cs"/>
              </a:rPr>
              <a:pPr algn="r">
                <a:defRPr/>
              </a:pPr>
              <a:t>23</a:t>
            </a:fld>
            <a:endParaRPr lang="en-US" sz="1200">
              <a:latin typeface="+mn-lt"/>
              <a:cs typeface="+mn-cs"/>
            </a:endParaRPr>
          </a:p>
        </p:txBody>
      </p:sp>
      <p:sp>
        <p:nvSpPr>
          <p:cNvPr id="29699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30888" y="2708275"/>
            <a:ext cx="3313112" cy="4267200"/>
          </a:xfrm>
        </p:spPr>
        <p:txBody>
          <a:bodyPr>
            <a:normAutofit/>
          </a:bodyPr>
          <a:lstStyle/>
          <a:p>
            <a:pPr marL="469900" indent="-469900" eaLnBrk="1" hangingPunct="1">
              <a:buFontTx/>
              <a:buNone/>
            </a:pP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Bile salts</a:t>
            </a:r>
          </a:p>
          <a:p>
            <a:pPr marL="469900" indent="-469900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help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solubilize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lipids from the food</a:t>
            </a:r>
          </a:p>
          <a:p>
            <a:pPr marL="469900" indent="-469900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help the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hydrolysis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of lipids in the gastrointestinal tract</a:t>
            </a:r>
          </a:p>
          <a:p>
            <a:pPr marL="469900" indent="-469900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facilitate the </a:t>
            </a: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re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sorption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of the products of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lipolysis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628" name="Picture 4" descr="23_053"/>
          <p:cNvPicPr>
            <a:picLocks noChangeAspect="1" noChangeArrowheads="1"/>
          </p:cNvPicPr>
          <p:nvPr/>
        </p:nvPicPr>
        <p:blipFill>
          <a:blip r:embed="rId3" cstate="print"/>
          <a:srcRect r="20732"/>
          <a:stretch>
            <a:fillRect/>
          </a:stretch>
        </p:blipFill>
        <p:spPr bwMode="auto">
          <a:xfrm>
            <a:off x="179388" y="1989138"/>
            <a:ext cx="46799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8"/>
          <p:cNvSpPr>
            <a:spLocks noChangeArrowheads="1"/>
          </p:cNvSpPr>
          <p:nvPr/>
        </p:nvSpPr>
        <p:spPr bwMode="auto">
          <a:xfrm>
            <a:off x="539750" y="5876925"/>
            <a:ext cx="5545138" cy="647700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The main bile acid is </a:t>
            </a:r>
            <a:r>
              <a:rPr lang="hr-HR" sz="2000" b="1" dirty="0" smtClean="0">
                <a:solidFill>
                  <a:srgbClr val="00B050"/>
                </a:solidFill>
              </a:rPr>
              <a:t>glycocholic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52230" name="Rectangle 11"/>
          <p:cNvSpPr>
            <a:spLocks noChangeArrowheads="1"/>
          </p:cNvSpPr>
          <p:nvPr/>
        </p:nvSpPr>
        <p:spPr bwMode="auto">
          <a:xfrm>
            <a:off x="2484438" y="4005263"/>
            <a:ext cx="2374900" cy="12239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hr-HR" sz="1600" b="1" dirty="0"/>
              <a:t>          </a:t>
            </a:r>
          </a:p>
          <a:p>
            <a:pPr>
              <a:lnSpc>
                <a:spcPct val="110000"/>
              </a:lnSpc>
            </a:pPr>
            <a:r>
              <a:rPr lang="hr-HR" sz="1600" b="1" dirty="0"/>
              <a:t>     </a:t>
            </a:r>
            <a:r>
              <a:rPr lang="hr-HR" sz="1600" b="1" dirty="0" smtClean="0"/>
              <a:t>cholic acid </a:t>
            </a:r>
          </a:p>
          <a:p>
            <a:pPr>
              <a:lnSpc>
                <a:spcPct val="110000"/>
              </a:lnSpc>
            </a:pPr>
            <a:r>
              <a:rPr lang="hr-HR" sz="1600" b="1" dirty="0" smtClean="0"/>
              <a:t>  </a:t>
            </a:r>
            <a:r>
              <a:rPr lang="hr-HR" sz="1600" b="1" dirty="0" smtClean="0">
                <a:solidFill>
                  <a:srgbClr val="00B050"/>
                </a:solidFill>
              </a:rPr>
              <a:t>glycocholic acid </a:t>
            </a:r>
          </a:p>
          <a:p>
            <a:pPr>
              <a:lnSpc>
                <a:spcPct val="110000"/>
              </a:lnSpc>
            </a:pPr>
            <a:r>
              <a:rPr lang="hr-HR" sz="1600" b="1" dirty="0" smtClean="0"/>
              <a:t>  taurocholic acid</a:t>
            </a:r>
            <a:endParaRPr lang="en-US" sz="1600" b="1" dirty="0"/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250825" y="4149725"/>
            <a:ext cx="250825" cy="1444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hr-HR"/>
          </a:p>
        </p:txBody>
      </p: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4500563" y="2565400"/>
            <a:ext cx="250825" cy="1444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hr-HR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851275" y="1557338"/>
            <a:ext cx="809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1" dirty="0">
                <a:solidFill>
                  <a:srgbClr val="00B050"/>
                </a:solidFill>
                <a:latin typeface="Verdana" pitchFamily="34" charset="0"/>
              </a:rPr>
              <a:t>COO</a:t>
            </a:r>
            <a:r>
              <a:rPr lang="hr-HR" b="1" baseline="30000" dirty="0">
                <a:solidFill>
                  <a:srgbClr val="00B050"/>
                </a:solidFill>
                <a:latin typeface="Verdana" pitchFamily="34" charset="0"/>
              </a:rPr>
              <a:t>-</a:t>
            </a:r>
            <a:endParaRPr lang="hr-HR" b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1042988" y="1773238"/>
            <a:ext cx="1441450" cy="7191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hr-HR" sz="1400" b="1">
                <a:latin typeface="Verdana" pitchFamily="34" charset="0"/>
              </a:rPr>
              <a:t>          R</a:t>
            </a:r>
            <a:r>
              <a:rPr lang="hr-HR" sz="1400" b="1" baseline="-25000">
                <a:latin typeface="Verdana" pitchFamily="34" charset="0"/>
              </a:rPr>
              <a:t>1</a:t>
            </a:r>
            <a:r>
              <a:rPr lang="hr-HR" sz="1400" b="1">
                <a:latin typeface="Verdana" pitchFamily="34" charset="0"/>
              </a:rPr>
              <a:t> = OH</a:t>
            </a:r>
          </a:p>
        </p:txBody>
      </p:sp>
      <p:sp>
        <p:nvSpPr>
          <p:cNvPr id="26635" name="Rectangle 8"/>
          <p:cNvSpPr>
            <a:spLocks noChangeArrowheads="1"/>
          </p:cNvSpPr>
          <p:nvPr/>
        </p:nvSpPr>
        <p:spPr bwMode="auto">
          <a:xfrm>
            <a:off x="533400" y="381000"/>
            <a:ext cx="5545138" cy="647700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Bile acids </a:t>
            </a:r>
            <a:r>
              <a:rPr lang="hr-HR" sz="2400" b="1" dirty="0">
                <a:solidFill>
                  <a:srgbClr val="00B050"/>
                </a:solidFill>
                <a:latin typeface="Verdana" pitchFamily="34" charset="0"/>
              </a:rPr>
              <a:t>(</a:t>
            </a:r>
            <a:r>
              <a:rPr lang="hr-HR" sz="2400" b="1" dirty="0" smtClean="0">
                <a:solidFill>
                  <a:srgbClr val="00B050"/>
                </a:solidFill>
                <a:latin typeface="Verdana" pitchFamily="34" charset="0"/>
              </a:rPr>
              <a:t>salts)</a:t>
            </a:r>
            <a:endParaRPr lang="en-US" sz="2400" b="1" dirty="0">
              <a:solidFill>
                <a:srgbClr val="00B05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522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TMP115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0" y="-1711325"/>
            <a:ext cx="9144000" cy="856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5"/>
          <p:cNvSpPr>
            <a:spLocks noGrp="1"/>
          </p:cNvSpPr>
          <p:nvPr>
            <p:ph type="title" idx="4294967295"/>
          </p:nvPr>
        </p:nvSpPr>
        <p:spPr>
          <a:xfrm>
            <a:off x="152400" y="5562600"/>
            <a:ext cx="3886200" cy="1143000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F57A59"/>
                </a:solidFill>
                <a:latin typeface="Verdana" pitchFamily="34" charset="0"/>
              </a:rPr>
              <a:t>Liver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/>
          <a:p>
            <a:r>
              <a:rPr lang="hr-HR" sz="3200" dirty="0" err="1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Heme</a:t>
            </a:r>
            <a:r>
              <a:rPr lang="hr-HR" sz="32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sz="3200" dirty="0" err="1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catabolism</a:t>
            </a:r>
            <a:r>
              <a:rPr lang="hr-HR" sz="32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sz="3200" dirty="0" err="1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produces</a:t>
            </a:r>
            <a:r>
              <a:rPr lang="hr-HR" sz="32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BILIRUBIN</a:t>
            </a:r>
            <a:endParaRPr lang="hr-HR" sz="3200" dirty="0" smtClean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650" y="2205038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an adult weighing 70 kg processes about 6 g of hemoglobin / </a:t>
            </a:r>
            <a:r>
              <a:rPr lang="en-US" sz="2400" dirty="0" smtClean="0"/>
              <a:t>day</a:t>
            </a:r>
            <a:endParaRPr lang="hr-HR" sz="2400" dirty="0" smtClean="0"/>
          </a:p>
          <a:p>
            <a:pPr>
              <a:lnSpc>
                <a:spcPct val="80000"/>
              </a:lnSpc>
            </a:pPr>
            <a:endParaRPr lang="hr-H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Hemoglobin is degraded:</a:t>
            </a:r>
          </a:p>
          <a:p>
            <a:pPr>
              <a:lnSpc>
                <a:spcPct val="80000"/>
              </a:lnSpc>
            </a:pPr>
            <a:endParaRPr lang="hr-HR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globin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2400" dirty="0" smtClean="0">
                <a:solidFill>
                  <a:schemeClr val="accent6">
                    <a:lumMod val="50000"/>
                  </a:schemeClr>
                </a:solidFill>
              </a:rPr>
              <a:t>is </a:t>
            </a:r>
            <a:r>
              <a:rPr lang="hr-HR" sz="2400" dirty="0" err="1" smtClean="0">
                <a:solidFill>
                  <a:schemeClr val="accent6">
                    <a:lumMod val="50000"/>
                  </a:schemeClr>
                </a:solidFill>
              </a:rPr>
              <a:t>disintegrated</a:t>
            </a:r>
            <a:r>
              <a:rPr lang="hr-HR" sz="2400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hr-HR" sz="2400" dirty="0" err="1" smtClean="0">
                <a:solidFill>
                  <a:schemeClr val="accent6">
                    <a:lumMod val="50000"/>
                  </a:schemeClr>
                </a:solidFill>
              </a:rPr>
              <a:t>its</a:t>
            </a:r>
            <a:r>
              <a:rPr lang="hr-HR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accent6">
                    <a:lumMod val="50000"/>
                  </a:schemeClr>
                </a:solidFill>
              </a:rPr>
              <a:t>constituent</a:t>
            </a:r>
            <a:r>
              <a:rPr lang="hr-HR" sz="2400" dirty="0" smtClean="0">
                <a:solidFill>
                  <a:schemeClr val="accent6">
                    <a:lumMod val="50000"/>
                  </a:schemeClr>
                </a:solidFill>
              </a:rPr>
              <a:t> amino </a:t>
            </a:r>
            <a:r>
              <a:rPr lang="hr-HR" sz="2400" dirty="0" err="1" smtClean="0">
                <a:solidFill>
                  <a:schemeClr val="accent6">
                    <a:lumMod val="50000"/>
                  </a:schemeClr>
                </a:solidFill>
              </a:rPr>
              <a:t>acids</a:t>
            </a:r>
            <a:r>
              <a:rPr lang="hr-HR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hr-HR" sz="2400" dirty="0" err="1" smtClean="0">
                <a:solidFill>
                  <a:schemeClr val="accent6">
                    <a:lumMod val="50000"/>
                  </a:schemeClr>
                </a:solidFill>
              </a:rPr>
              <a:t>which</a:t>
            </a:r>
            <a:r>
              <a:rPr lang="hr-HR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accent6">
                    <a:lumMod val="50000"/>
                  </a:schemeClr>
                </a:solidFill>
              </a:rPr>
              <a:t>will</a:t>
            </a:r>
            <a:r>
              <a:rPr lang="hr-HR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accent6">
                    <a:lumMod val="50000"/>
                  </a:schemeClr>
                </a:solidFill>
              </a:rPr>
              <a:t>be</a:t>
            </a:r>
            <a:r>
              <a:rPr lang="hr-HR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accent6">
                    <a:lumMod val="50000"/>
                  </a:schemeClr>
                </a:solidFill>
              </a:rPr>
              <a:t>reused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hr-H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err="1" smtClean="0"/>
              <a:t>heme</a:t>
            </a:r>
            <a:r>
              <a:rPr lang="en-US" sz="2400" dirty="0" smtClean="0"/>
              <a:t> </a:t>
            </a:r>
            <a:r>
              <a:rPr lang="en-US" sz="2400" b="1" dirty="0" smtClean="0"/>
              <a:t>iron</a:t>
            </a:r>
            <a:r>
              <a:rPr lang="en-US" sz="2400" dirty="0" smtClean="0"/>
              <a:t> enters the pool of iron, also for </a:t>
            </a:r>
            <a:r>
              <a:rPr lang="en-US" sz="2400" dirty="0" smtClean="0"/>
              <a:t>reuse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Proportion of </a:t>
            </a:r>
            <a:r>
              <a:rPr lang="hr-HR" sz="2400" dirty="0" err="1" smtClean="0"/>
              <a:t>heme</a:t>
            </a:r>
            <a:r>
              <a:rPr lang="hr-HR" sz="2400" dirty="0" smtClean="0"/>
              <a:t> </a:t>
            </a:r>
            <a:r>
              <a:rPr lang="en-US" sz="2400" b="1" dirty="0" err="1" smtClean="0"/>
              <a:t>porphyrin</a:t>
            </a:r>
            <a:r>
              <a:rPr lang="en-US" sz="2400" dirty="0" smtClean="0"/>
              <a:t> containing </a:t>
            </a:r>
            <a:r>
              <a:rPr lang="en-US" sz="2400" dirty="0" smtClean="0"/>
              <a:t>no iron is also broken down, mainly in the RE cells of the liver, spleen and bone </a:t>
            </a:r>
            <a:r>
              <a:rPr lang="en-US" sz="2400" dirty="0" smtClean="0"/>
              <a:t>marrow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760413"/>
            <a:ext cx="504825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268538" y="188913"/>
            <a:ext cx="4752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r-HR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Heme</a:t>
            </a:r>
            <a:r>
              <a:rPr lang="hr-HR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catabolism</a:t>
            </a:r>
            <a:endParaRPr lang="hr-HR" sz="2800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700338" y="1412875"/>
            <a:ext cx="172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r-HR" sz="1800" dirty="0" smtClean="0">
                <a:solidFill>
                  <a:srgbClr val="FF33CC"/>
                </a:solidFill>
                <a:latin typeface="Arial" charset="0"/>
              </a:rPr>
              <a:t>HEME OXYGENASE</a:t>
            </a:r>
            <a:endParaRPr lang="hr-HR" sz="1800" dirty="0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843213" y="4365625"/>
            <a:ext cx="1584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r-HR" sz="1800" dirty="0">
                <a:solidFill>
                  <a:srgbClr val="6699FF"/>
                </a:solidFill>
                <a:latin typeface="Arial" charset="0"/>
              </a:rPr>
              <a:t>BILIVERDIN </a:t>
            </a:r>
            <a:r>
              <a:rPr lang="hr-HR" sz="1800" dirty="0" smtClean="0">
                <a:solidFill>
                  <a:srgbClr val="6699FF"/>
                </a:solidFill>
                <a:latin typeface="Arial" charset="0"/>
              </a:rPr>
              <a:t>REDUCTASE</a:t>
            </a:r>
            <a:endParaRPr lang="hr-HR" sz="1800" dirty="0">
              <a:solidFill>
                <a:srgbClr val="6699FF"/>
              </a:solidFill>
              <a:latin typeface="Arial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627313" y="6381750"/>
            <a:ext cx="1584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r-HR" sz="1600" b="1" dirty="0" smtClean="0">
                <a:latin typeface="Arial" charset="0"/>
              </a:rPr>
              <a:t>Unconjugated</a:t>
            </a:r>
            <a:endParaRPr lang="hr-HR" sz="1600" b="1" dirty="0">
              <a:latin typeface="Arial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010400" y="5562600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r-HR" sz="1600" b="1" dirty="0" smtClean="0">
                <a:latin typeface="Arial" charset="0"/>
              </a:rPr>
              <a:t>weakly soluble in water</a:t>
            </a:r>
            <a:endParaRPr lang="hr-HR" sz="1600" b="1" dirty="0">
              <a:latin typeface="Arial" charset="0"/>
            </a:endParaRP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0" y="2565400"/>
            <a:ext cx="2185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200" b="1">
                <a:solidFill>
                  <a:schemeClr val="bg1"/>
                </a:solidFill>
                <a:latin typeface="Verdana" pitchFamily="34" charset="0"/>
              </a:rPr>
              <a:t>Linearni</a:t>
            </a:r>
            <a:r>
              <a:rPr lang="hr-HR" sz="3200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>
              <a:defRPr/>
            </a:pPr>
            <a:r>
              <a:rPr lang="hr-HR" sz="3200">
                <a:solidFill>
                  <a:schemeClr val="bg1"/>
                </a:solidFill>
                <a:latin typeface="Verdana" pitchFamily="34" charset="0"/>
              </a:rPr>
              <a:t>tetrapirol</a:t>
            </a:r>
            <a:endParaRPr lang="en-US" sz="320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図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285" y="533400"/>
            <a:ext cx="7487373" cy="5257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24600" y="28956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BILIRUBIN </a:t>
            </a:r>
            <a:r>
              <a:rPr lang="hr-HR" sz="36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creating</a:t>
            </a:r>
            <a:endParaRPr lang="hr-HR" sz="360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981200"/>
            <a:ext cx="7989888" cy="4114800"/>
          </a:xfrm>
        </p:spPr>
        <p:txBody>
          <a:bodyPr/>
          <a:lstStyle/>
          <a:p>
            <a:r>
              <a:rPr lang="en-US" dirty="0" smtClean="0"/>
              <a:t>Normal (decomposition of old </a:t>
            </a:r>
            <a:r>
              <a:rPr lang="en-US" dirty="0" err="1" smtClean="0"/>
              <a:t>er</a:t>
            </a:r>
            <a:r>
              <a:rPr lang="hr-HR" dirty="0" err="1" smtClean="0"/>
              <a:t>ythrocytes</a:t>
            </a:r>
            <a:r>
              <a:rPr lang="en-US" dirty="0" smtClean="0"/>
              <a:t>)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en-US" dirty="0" smtClean="0"/>
              <a:t>Pathological </a:t>
            </a:r>
            <a:r>
              <a:rPr lang="en-US" dirty="0" smtClean="0"/>
              <a:t>degradation (intra-or extra-vascular </a:t>
            </a:r>
            <a:r>
              <a:rPr lang="en-US" dirty="0" err="1" smtClean="0"/>
              <a:t>hemolysis</a:t>
            </a:r>
            <a:r>
              <a:rPr lang="en-US" dirty="0" smtClean="0"/>
              <a:t>)</a:t>
            </a:r>
            <a:endParaRPr lang="hr-HR" dirty="0" smtClean="0"/>
          </a:p>
          <a:p>
            <a:endParaRPr lang="hr-HR" dirty="0" smtClean="0"/>
          </a:p>
          <a:p>
            <a:r>
              <a:rPr lang="en-US" dirty="0" smtClean="0"/>
              <a:t>Portion </a:t>
            </a:r>
            <a:r>
              <a:rPr lang="en-US" dirty="0" smtClean="0"/>
              <a:t>of </a:t>
            </a:r>
            <a:r>
              <a:rPr lang="en-US" dirty="0" err="1" smtClean="0"/>
              <a:t>myoglobin</a:t>
            </a:r>
            <a:r>
              <a:rPr lang="en-US" dirty="0" smtClean="0"/>
              <a:t> and </a:t>
            </a:r>
            <a:r>
              <a:rPr lang="en-US" dirty="0" err="1" smtClean="0"/>
              <a:t>cytochrome</a:t>
            </a:r>
            <a:r>
              <a:rPr lang="en-US" dirty="0" smtClean="0"/>
              <a:t> P450 (20</a:t>
            </a:r>
            <a:r>
              <a:rPr lang="en-US" dirty="0" smtClean="0"/>
              <a:t>%)</a:t>
            </a:r>
            <a:endParaRPr lang="hr-HR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BILIRUBIN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2060575"/>
            <a:ext cx="7772400" cy="4114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liver</a:t>
            </a:r>
            <a:r>
              <a:rPr lang="hr-HR" sz="2400" dirty="0" smtClean="0"/>
              <a:t>, bilirubin </a:t>
            </a:r>
            <a:r>
              <a:rPr lang="hr-HR" sz="2400" dirty="0" err="1" smtClean="0"/>
              <a:t>reacts</a:t>
            </a:r>
            <a:r>
              <a:rPr lang="hr-HR" sz="2400" dirty="0" smtClean="0"/>
              <a:t> </a:t>
            </a:r>
            <a:r>
              <a:rPr lang="hr-HR" sz="2400" dirty="0" err="1" smtClean="0"/>
              <a:t>with</a:t>
            </a:r>
            <a:r>
              <a:rPr lang="hr-HR" sz="2400" dirty="0" smtClean="0"/>
              <a:t> UDP </a:t>
            </a:r>
            <a:r>
              <a:rPr lang="hr-HR" sz="2400" dirty="0" err="1" smtClean="0"/>
              <a:t>glucuronate</a:t>
            </a:r>
            <a:r>
              <a:rPr lang="hr-HR" sz="2400" dirty="0" smtClean="0"/>
              <a:t>, </a:t>
            </a:r>
            <a:r>
              <a:rPr lang="hr-HR" sz="2400" dirty="0" err="1" smtClean="0"/>
              <a:t>creates</a:t>
            </a:r>
            <a:r>
              <a:rPr lang="hr-HR" sz="2400" dirty="0" smtClean="0"/>
              <a:t> </a:t>
            </a:r>
            <a:r>
              <a:rPr lang="hr-HR" sz="2400" b="1" dirty="0" err="1" smtClean="0"/>
              <a:t>monoglucuronide</a:t>
            </a:r>
            <a:r>
              <a:rPr lang="hr-HR" sz="2400" dirty="0" smtClean="0"/>
              <a:t>,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b="1" dirty="0" err="1" smtClean="0"/>
              <a:t>diglucuronide</a:t>
            </a:r>
            <a:r>
              <a:rPr lang="hr-HR" sz="2400" dirty="0" smtClean="0"/>
              <a:t> (more </a:t>
            </a:r>
            <a:r>
              <a:rPr lang="hr-HR" sz="2400" dirty="0" err="1" smtClean="0"/>
              <a:t>soluble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water</a:t>
            </a:r>
            <a:r>
              <a:rPr lang="hr-HR" sz="2400" dirty="0" smtClean="0"/>
              <a:t>)</a:t>
            </a:r>
          </a:p>
          <a:p>
            <a:pPr>
              <a:lnSpc>
                <a:spcPct val="90000"/>
              </a:lnSpc>
            </a:pPr>
            <a:endParaRPr lang="hr-HR" sz="2400" dirty="0" smtClean="0"/>
          </a:p>
          <a:p>
            <a:pPr>
              <a:lnSpc>
                <a:spcPct val="90000"/>
              </a:lnSpc>
            </a:pP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intestines</a:t>
            </a:r>
            <a:r>
              <a:rPr lang="hr-HR" sz="2400" dirty="0" smtClean="0"/>
              <a:t>, </a:t>
            </a:r>
            <a:r>
              <a:rPr lang="hr-HR" sz="2400" dirty="0" err="1" smtClean="0"/>
              <a:t>bacteria</a:t>
            </a:r>
            <a:r>
              <a:rPr lang="hr-HR" sz="2400" dirty="0" smtClean="0"/>
              <a:t> </a:t>
            </a:r>
            <a:r>
              <a:rPr lang="hr-HR" sz="2400" dirty="0" err="1" smtClean="0"/>
              <a:t>deconjugate</a:t>
            </a:r>
            <a:r>
              <a:rPr lang="hr-HR" sz="2400" dirty="0" smtClean="0"/>
              <a:t> bilirubin </a:t>
            </a:r>
            <a:r>
              <a:rPr lang="hr-HR" sz="2400" dirty="0" err="1" smtClean="0"/>
              <a:t>diglucuronide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convert</a:t>
            </a:r>
            <a:r>
              <a:rPr lang="hr-HR" sz="2400" dirty="0" smtClean="0"/>
              <a:t> it </a:t>
            </a:r>
            <a:r>
              <a:rPr lang="hr-HR" sz="2400" dirty="0" err="1" smtClean="0"/>
              <a:t>into</a:t>
            </a:r>
            <a:r>
              <a:rPr lang="hr-HR" sz="2400" dirty="0" smtClean="0"/>
              <a:t> </a:t>
            </a:r>
            <a:r>
              <a:rPr lang="hr-HR" sz="2400" b="1" dirty="0" err="1" smtClean="0"/>
              <a:t>urobilinogen</a:t>
            </a:r>
            <a:r>
              <a:rPr lang="hr-HR" sz="2400" dirty="0" smtClean="0"/>
              <a:t>.</a:t>
            </a:r>
          </a:p>
          <a:p>
            <a:pPr>
              <a:lnSpc>
                <a:spcPct val="90000"/>
              </a:lnSpc>
            </a:pPr>
            <a:endParaRPr lang="hr-HR" sz="2400" dirty="0" smtClean="0"/>
          </a:p>
          <a:p>
            <a:pPr>
              <a:lnSpc>
                <a:spcPct val="90000"/>
              </a:lnSpc>
            </a:pPr>
            <a:r>
              <a:rPr lang="hr-HR" sz="2400" dirty="0" err="1" smtClean="0"/>
              <a:t>Part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urobilinogen</a:t>
            </a:r>
            <a:r>
              <a:rPr lang="hr-HR" sz="2400" dirty="0" smtClean="0"/>
              <a:t> is </a:t>
            </a:r>
            <a:r>
              <a:rPr lang="hr-HR" sz="2400" dirty="0" err="1" smtClean="0"/>
              <a:t>reabsorbed</a:t>
            </a:r>
            <a:r>
              <a:rPr lang="hr-HR" sz="2400" dirty="0" smtClean="0"/>
              <a:t> </a:t>
            </a:r>
            <a:r>
              <a:rPr lang="hr-HR" sz="2400" dirty="0" err="1" smtClean="0"/>
              <a:t>into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blood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b="1" dirty="0" err="1" smtClean="0"/>
              <a:t>excreted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in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the</a:t>
            </a:r>
            <a:r>
              <a:rPr lang="hr-HR" sz="2400" b="1" dirty="0" smtClean="0"/>
              <a:t> </a:t>
            </a:r>
            <a:r>
              <a:rPr lang="hr-HR" sz="2400" b="1" dirty="0" smtClean="0"/>
              <a:t>urine</a:t>
            </a:r>
            <a:r>
              <a:rPr lang="hr-HR" sz="2400" dirty="0" smtClean="0"/>
              <a:t>.</a:t>
            </a:r>
          </a:p>
          <a:p>
            <a:pPr>
              <a:lnSpc>
                <a:spcPct val="90000"/>
              </a:lnSpc>
            </a:pPr>
            <a:endParaRPr lang="hr-HR" sz="2400" dirty="0" smtClean="0"/>
          </a:p>
          <a:p>
            <a:pPr>
              <a:lnSpc>
                <a:spcPct val="90000"/>
              </a:lnSpc>
            </a:pPr>
            <a:r>
              <a:rPr lang="hr-HR" sz="2400" dirty="0" smtClean="0"/>
              <a:t>Most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urobilinogen</a:t>
            </a:r>
            <a:r>
              <a:rPr lang="hr-HR" sz="2400" dirty="0" smtClean="0"/>
              <a:t> is </a:t>
            </a:r>
            <a:r>
              <a:rPr lang="hr-HR" sz="2400" dirty="0" err="1" smtClean="0"/>
              <a:t>oxidized</a:t>
            </a:r>
            <a:r>
              <a:rPr lang="hr-HR" sz="2400" dirty="0" smtClean="0"/>
              <a:t> to </a:t>
            </a:r>
            <a:r>
              <a:rPr lang="hr-HR" sz="2400" b="1" dirty="0" err="1" smtClean="0"/>
              <a:t>urobilin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b="1" dirty="0" err="1" smtClean="0"/>
              <a:t>stercobilinogen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b="1" dirty="0" err="1" smtClean="0"/>
              <a:t>stercobilin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excreted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b="1" dirty="0" err="1" smtClean="0"/>
              <a:t>feces</a:t>
            </a:r>
            <a:r>
              <a:rPr lang="hr-HR" sz="2400" dirty="0" smtClean="0"/>
              <a:t> (</a:t>
            </a:r>
            <a:r>
              <a:rPr lang="hr-HR" sz="2400" dirty="0" err="1" smtClean="0"/>
              <a:t>color</a:t>
            </a:r>
            <a:r>
              <a:rPr lang="hr-HR" sz="2400" dirty="0" smtClean="0"/>
              <a:t>!)</a:t>
            </a:r>
            <a:endParaRPr lang="hr-HR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088" y="2257425"/>
            <a:ext cx="7237412" cy="2971800"/>
          </a:xfrm>
          <a:prstGeom prst="rect">
            <a:avLst/>
          </a:prstGeom>
          <a:noFill/>
        </p:spPr>
      </p:pic>
      <p:sp>
        <p:nvSpPr>
          <p:cNvPr id="144387" name="AutoShape 3"/>
          <p:cNvSpPr>
            <a:spLocks noChangeArrowheads="1"/>
          </p:cNvSpPr>
          <p:nvPr/>
        </p:nvSpPr>
        <p:spPr bwMode="auto">
          <a:xfrm>
            <a:off x="1371600" y="3429000"/>
            <a:ext cx="1584325" cy="4111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D0005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b="1" dirty="0" err="1" smtClean="0">
                <a:latin typeface="Tahoma" pitchFamily="34" charset="0"/>
              </a:rPr>
              <a:t>glutamate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144388" name="AutoShape 4"/>
          <p:cNvSpPr>
            <a:spLocks noChangeArrowheads="1"/>
          </p:cNvSpPr>
          <p:nvPr/>
        </p:nvSpPr>
        <p:spPr bwMode="auto">
          <a:xfrm>
            <a:off x="5942013" y="3284538"/>
            <a:ext cx="1366837" cy="431800"/>
          </a:xfrm>
          <a:prstGeom prst="roundRect">
            <a:avLst>
              <a:gd name="adj" fmla="val 45222"/>
            </a:avLst>
          </a:prstGeom>
          <a:solidFill>
            <a:schemeClr val="bg1"/>
          </a:solidFill>
          <a:ln w="38100">
            <a:solidFill>
              <a:srgbClr val="D0005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b="1">
                <a:latin typeface="Tahoma" pitchFamily="34" charset="0"/>
              </a:rPr>
              <a:t>GABA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144389" name="Oval 5"/>
          <p:cNvSpPr>
            <a:spLocks noChangeArrowheads="1"/>
          </p:cNvSpPr>
          <p:nvPr/>
        </p:nvSpPr>
        <p:spPr bwMode="auto">
          <a:xfrm>
            <a:off x="4211638" y="2011363"/>
            <a:ext cx="576262" cy="554037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b="1">
                <a:latin typeface="Tahoma" pitchFamily="34" charset="0"/>
              </a:rPr>
              <a:t>CO</a:t>
            </a:r>
            <a:r>
              <a:rPr lang="hr-HR" b="1" baseline="-25000">
                <a:latin typeface="Tahoma" pitchFamily="34" charset="0"/>
              </a:rPr>
              <a:t>2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144390" name="AutoShape 6"/>
          <p:cNvSpPr>
            <a:spLocks noChangeArrowheads="1"/>
          </p:cNvSpPr>
          <p:nvPr/>
        </p:nvSpPr>
        <p:spPr bwMode="auto">
          <a:xfrm>
            <a:off x="1403350" y="5249863"/>
            <a:ext cx="1584325" cy="41116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b="1" dirty="0" err="1" smtClean="0">
                <a:latin typeface="Tahoma" pitchFamily="34" charset="0"/>
              </a:rPr>
              <a:t>histidine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144391" name="AutoShape 7"/>
          <p:cNvSpPr>
            <a:spLocks noChangeArrowheads="1"/>
          </p:cNvSpPr>
          <p:nvPr/>
        </p:nvSpPr>
        <p:spPr bwMode="auto">
          <a:xfrm>
            <a:off x="5867400" y="5229225"/>
            <a:ext cx="1584325" cy="41116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b="1" dirty="0" smtClean="0">
                <a:latin typeface="Tahoma" pitchFamily="34" charset="0"/>
              </a:rPr>
              <a:t>histamine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144392" name="Oval 8"/>
          <p:cNvSpPr>
            <a:spLocks noChangeArrowheads="1"/>
          </p:cNvSpPr>
          <p:nvPr/>
        </p:nvSpPr>
        <p:spPr bwMode="auto">
          <a:xfrm>
            <a:off x="4211638" y="3595688"/>
            <a:ext cx="576262" cy="554037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b="1">
                <a:latin typeface="Tahoma" pitchFamily="34" charset="0"/>
              </a:rPr>
              <a:t>CO</a:t>
            </a:r>
            <a:r>
              <a:rPr lang="hr-HR" b="1" baseline="-25000">
                <a:latin typeface="Tahoma" pitchFamily="34" charset="0"/>
              </a:rPr>
              <a:t>2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1116013" y="835025"/>
            <a:ext cx="7200900" cy="649288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000" b="1" dirty="0">
                <a:solidFill>
                  <a:schemeClr val="accent2"/>
                </a:solidFill>
                <a:latin typeface="Verdana" pitchFamily="34" charset="0"/>
              </a:rPr>
              <a:t>GABA</a:t>
            </a:r>
            <a:r>
              <a:rPr lang="hr-HR" sz="2000" b="1" dirty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sz="2000" b="1" dirty="0" smtClean="0">
                <a:solidFill>
                  <a:schemeClr val="folHlink"/>
                </a:solidFill>
                <a:latin typeface="Verdana" pitchFamily="34" charset="0"/>
              </a:rPr>
              <a:t>is one </a:t>
            </a:r>
            <a:r>
              <a:rPr lang="hr-HR" sz="2000" b="1" dirty="0" err="1" smtClean="0">
                <a:solidFill>
                  <a:schemeClr val="folHlink"/>
                </a:solidFill>
                <a:latin typeface="Verdana" pitchFamily="34" charset="0"/>
              </a:rPr>
              <a:t>of</a:t>
            </a:r>
            <a:r>
              <a:rPr lang="hr-HR" sz="20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sz="2000" b="1" dirty="0" err="1" smtClean="0">
                <a:solidFill>
                  <a:schemeClr val="folHlink"/>
                </a:solidFill>
                <a:latin typeface="Verdana" pitchFamily="34" charset="0"/>
              </a:rPr>
              <a:t>the</a:t>
            </a:r>
            <a:r>
              <a:rPr lang="hr-HR" sz="20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sz="2000" b="1" dirty="0" err="1" smtClean="0">
                <a:solidFill>
                  <a:schemeClr val="folHlink"/>
                </a:solidFill>
                <a:latin typeface="Verdana" pitchFamily="34" charset="0"/>
              </a:rPr>
              <a:t>main</a:t>
            </a:r>
            <a:r>
              <a:rPr lang="hr-HR" sz="20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sz="2000" b="1" dirty="0" err="1" smtClean="0">
                <a:solidFill>
                  <a:schemeClr val="folHlink"/>
                </a:solidFill>
                <a:latin typeface="Verdana" pitchFamily="34" charset="0"/>
              </a:rPr>
              <a:t>brain</a:t>
            </a:r>
            <a:r>
              <a:rPr lang="hr-HR" sz="20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sz="2000" b="1" dirty="0" err="1" smtClean="0">
                <a:solidFill>
                  <a:schemeClr val="folHlink"/>
                </a:solidFill>
                <a:latin typeface="Verdana" pitchFamily="34" charset="0"/>
              </a:rPr>
              <a:t>inhibitory</a:t>
            </a:r>
            <a:r>
              <a:rPr lang="hr-HR" sz="20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sz="2000" b="1" dirty="0" err="1" smtClean="0">
                <a:solidFill>
                  <a:schemeClr val="folHlink"/>
                </a:solidFill>
                <a:latin typeface="Verdana" pitchFamily="34" charset="0"/>
              </a:rPr>
              <a:t>neurotransmitters</a:t>
            </a:r>
            <a:r>
              <a:rPr lang="hr-HR" sz="20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endParaRPr lang="en-US" sz="20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1187450" y="6164263"/>
            <a:ext cx="7200900" cy="649287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000" b="1" dirty="0" smtClean="0">
                <a:solidFill>
                  <a:schemeClr val="accent2"/>
                </a:solidFill>
                <a:latin typeface="Verdana" pitchFamily="34" charset="0"/>
              </a:rPr>
              <a:t>HISTAMINE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participate</a:t>
            </a:r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allergic reactions and </a:t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 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gastric acid secretion</a:t>
            </a:r>
            <a:endParaRPr lang="en-US" sz="20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144395" name="AutoShape 11"/>
          <p:cNvSpPr>
            <a:spLocks noChangeArrowheads="1"/>
          </p:cNvSpPr>
          <p:nvPr/>
        </p:nvSpPr>
        <p:spPr bwMode="auto">
          <a:xfrm>
            <a:off x="3779838" y="2995613"/>
            <a:ext cx="1368425" cy="217487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FFFF">
                <a:alpha val="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000" b="1" dirty="0" err="1" smtClean="0">
                <a:solidFill>
                  <a:schemeClr val="tx2"/>
                </a:solidFill>
                <a:latin typeface="Verdana" pitchFamily="34" charset="0"/>
              </a:rPr>
              <a:t>glutamate</a:t>
            </a:r>
            <a:r>
              <a:rPr lang="hr-HR" sz="1000" b="1" dirty="0" smtClean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hr-HR" sz="1000" b="1" dirty="0" err="1" smtClean="0">
                <a:solidFill>
                  <a:schemeClr val="tx2"/>
                </a:solidFill>
                <a:latin typeface="Verdana" pitchFamily="34" charset="0"/>
              </a:rPr>
              <a:t>decarboxylase</a:t>
            </a:r>
            <a:endParaRPr lang="hr-HR" sz="1000" b="1" dirty="0">
              <a:solidFill>
                <a:schemeClr val="tx2"/>
              </a:solidFill>
              <a:latin typeface="Verdana" pitchFamily="34" charset="0"/>
            </a:endParaRPr>
          </a:p>
          <a:p>
            <a:pPr algn="ctr"/>
            <a:r>
              <a:rPr lang="hr-HR" sz="1000" b="1" dirty="0">
                <a:solidFill>
                  <a:schemeClr val="tx2"/>
                </a:solidFill>
                <a:latin typeface="Verdana" pitchFamily="34" charset="0"/>
              </a:rPr>
              <a:t>(PLP </a:t>
            </a:r>
            <a:r>
              <a:rPr lang="hr-HR" sz="1000" b="1" dirty="0" err="1" smtClean="0">
                <a:solidFill>
                  <a:schemeClr val="tx2"/>
                </a:solidFill>
                <a:latin typeface="Verdana" pitchFamily="34" charset="0"/>
              </a:rPr>
              <a:t>dependent</a:t>
            </a:r>
            <a:r>
              <a:rPr lang="hr-HR" sz="1000" b="1" dirty="0" smtClean="0">
                <a:solidFill>
                  <a:schemeClr val="tx2"/>
                </a:solidFill>
                <a:latin typeface="Verdana" pitchFamily="34" charset="0"/>
              </a:rPr>
              <a:t>)</a:t>
            </a:r>
            <a:endParaRPr lang="en-US" sz="10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44396" name="AutoShape 12"/>
          <p:cNvSpPr>
            <a:spLocks noChangeArrowheads="1"/>
          </p:cNvSpPr>
          <p:nvPr/>
        </p:nvSpPr>
        <p:spPr bwMode="auto">
          <a:xfrm>
            <a:off x="3779838" y="4651375"/>
            <a:ext cx="1368425" cy="21748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FFFF">
                <a:alpha val="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000" b="1" dirty="0" err="1" smtClean="0">
                <a:solidFill>
                  <a:schemeClr val="tx2"/>
                </a:solidFill>
                <a:latin typeface="Verdana" pitchFamily="34" charset="0"/>
              </a:rPr>
              <a:t>histidine</a:t>
            </a:r>
            <a:r>
              <a:rPr lang="hr-HR" sz="1000" b="1" dirty="0" smtClean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hr-HR" sz="1000" b="1" dirty="0" err="1" smtClean="0">
                <a:solidFill>
                  <a:schemeClr val="tx2"/>
                </a:solidFill>
                <a:latin typeface="Verdana" pitchFamily="34" charset="0"/>
              </a:rPr>
              <a:t>decarboxylase</a:t>
            </a:r>
            <a:endParaRPr lang="hr-HR" sz="1000" b="1" dirty="0">
              <a:solidFill>
                <a:schemeClr val="tx2"/>
              </a:solidFill>
              <a:latin typeface="Verdana" pitchFamily="34" charset="0"/>
            </a:endParaRPr>
          </a:p>
          <a:p>
            <a:pPr algn="ctr"/>
            <a:r>
              <a:rPr lang="hr-HR" sz="1000" b="1" dirty="0">
                <a:solidFill>
                  <a:schemeClr val="tx2"/>
                </a:solidFill>
                <a:latin typeface="Verdana" pitchFamily="34" charset="0"/>
              </a:rPr>
              <a:t>(PLP </a:t>
            </a:r>
            <a:r>
              <a:rPr lang="hr-HR" sz="1000" b="1" dirty="0" err="1" smtClean="0">
                <a:solidFill>
                  <a:schemeClr val="tx2"/>
                </a:solidFill>
                <a:latin typeface="Verdana" pitchFamily="34" charset="0"/>
              </a:rPr>
              <a:t>dependent</a:t>
            </a:r>
            <a:r>
              <a:rPr lang="hr-HR" sz="1000" b="1" dirty="0" smtClean="0">
                <a:solidFill>
                  <a:schemeClr val="tx2"/>
                </a:solidFill>
                <a:latin typeface="Verdana" pitchFamily="34" charset="0"/>
              </a:rPr>
              <a:t>)</a:t>
            </a:r>
            <a:endParaRPr lang="en-US" sz="1000" b="1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2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1176" b="43105"/>
          <a:stretch>
            <a:fillRect/>
          </a:stretch>
        </p:blipFill>
        <p:spPr bwMode="auto">
          <a:xfrm>
            <a:off x="107950" y="0"/>
            <a:ext cx="903605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14600" y="1752600"/>
            <a:ext cx="1871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r-HR" sz="1400" b="1" dirty="0" smtClean="0">
                <a:solidFill>
                  <a:srgbClr val="1746CB"/>
                </a:solidFill>
                <a:latin typeface="Arial" charset="0"/>
              </a:rPr>
              <a:t>HEME OXYGENASE</a:t>
            </a:r>
            <a:endParaRPr lang="hr-HR" sz="1400" b="1" dirty="0">
              <a:solidFill>
                <a:srgbClr val="1746CB"/>
              </a:solidFill>
              <a:latin typeface="Arial" charset="0"/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042988" y="2997200"/>
            <a:ext cx="1873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r-HR" sz="1400" b="1" dirty="0" smtClean="0">
                <a:solidFill>
                  <a:srgbClr val="C00000"/>
                </a:solidFill>
                <a:latin typeface="Arial" charset="0"/>
              </a:rPr>
              <a:t>HEME </a:t>
            </a:r>
            <a:endParaRPr lang="hr-HR" sz="1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5940425" y="2205038"/>
            <a:ext cx="1871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r-HR" sz="1400" b="1">
                <a:solidFill>
                  <a:srgbClr val="C00000"/>
                </a:solidFill>
                <a:latin typeface="Arial" charset="0"/>
              </a:rPr>
              <a:t>BILIVERDIN </a:t>
            </a:r>
          </a:p>
        </p:txBody>
      </p:sp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5580063" y="6381750"/>
            <a:ext cx="2952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r-HR" sz="1400" b="1" dirty="0" smtClean="0">
                <a:solidFill>
                  <a:srgbClr val="C00000"/>
                </a:solidFill>
                <a:latin typeface="Arial" charset="0"/>
              </a:rPr>
              <a:t>UNCONJUGATED </a:t>
            </a:r>
            <a:r>
              <a:rPr lang="hr-HR" sz="1400" b="1" dirty="0">
                <a:solidFill>
                  <a:srgbClr val="C00000"/>
                </a:solidFill>
                <a:latin typeface="Arial" charset="0"/>
              </a:rPr>
              <a:t>BILIRUBIN </a:t>
            </a:r>
          </a:p>
        </p:txBody>
      </p:sp>
      <p:sp>
        <p:nvSpPr>
          <p:cNvPr id="32776" name="Text Box 4"/>
          <p:cNvSpPr txBox="1">
            <a:spLocks noChangeArrowheads="1"/>
          </p:cNvSpPr>
          <p:nvPr/>
        </p:nvSpPr>
        <p:spPr bwMode="auto">
          <a:xfrm>
            <a:off x="468313" y="6308725"/>
            <a:ext cx="2951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r-HR" sz="1400" b="1" dirty="0" smtClean="0">
                <a:solidFill>
                  <a:srgbClr val="C00000"/>
                </a:solidFill>
                <a:latin typeface="Arial" charset="0"/>
              </a:rPr>
              <a:t>CONJUGATED </a:t>
            </a:r>
            <a:r>
              <a:rPr lang="hr-HR" sz="1400" b="1" dirty="0">
                <a:solidFill>
                  <a:srgbClr val="C00000"/>
                </a:solidFill>
                <a:latin typeface="Arial" charset="0"/>
              </a:rPr>
              <a:t>BILIRUBIN- </a:t>
            </a:r>
            <a:r>
              <a:rPr lang="hr-HR" sz="1400" b="1" dirty="0" smtClean="0">
                <a:solidFill>
                  <a:srgbClr val="C00000"/>
                </a:solidFill>
                <a:latin typeface="Arial" charset="0"/>
              </a:rPr>
              <a:t>DIGLUCURONIDE</a:t>
            </a:r>
            <a:endParaRPr lang="hr-HR" sz="1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738" y="6092825"/>
            <a:ext cx="360362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4859338" y="6092825"/>
            <a:ext cx="360362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-180975" y="0"/>
          <a:ext cx="9324975" cy="6858000"/>
        </p:xfrm>
        <a:graphic>
          <a:graphicData uri="http://schemas.openxmlformats.org/presentationml/2006/ole">
            <p:oleObj spid="_x0000_s83970" name="CorelPhotoPaint.Image.9" r:id="rId3" imgW="4889002" imgH="3502159" progId="CorelPhotoPaint.Image.9">
              <p:embed/>
            </p:oleObj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076825" y="3284538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r-HR" dirty="0" err="1">
                <a:latin typeface="Times" pitchFamily="18" charset="0"/>
              </a:rPr>
              <a:t>urobilinogen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716463" y="5300663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r-HR">
                <a:latin typeface="Times" pitchFamily="18" charset="0"/>
              </a:rPr>
              <a:t>urobilin</a:t>
            </a:r>
            <a:endParaRPr lang="en-US">
              <a:latin typeface="Times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5229225"/>
            <a:ext cx="1608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r-HR" dirty="0" err="1" smtClean="0">
                <a:latin typeface="Times" pitchFamily="18" charset="0"/>
              </a:rPr>
              <a:t>stercobilinogen</a:t>
            </a:r>
            <a:endParaRPr lang="en-US" dirty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33795" name="Picture 3" descr="bilirubin%20metabol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http://classconnection.s3.amazonaws.com/591/flashcards/887591/jpg/heme132296670902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"/>
            <a:ext cx="6867525" cy="6309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88" y="1962150"/>
            <a:ext cx="7313612" cy="3267075"/>
          </a:xfrm>
          <a:prstGeom prst="rect">
            <a:avLst/>
          </a:prstGeom>
          <a:noFill/>
        </p:spPr>
      </p:pic>
      <p:sp>
        <p:nvSpPr>
          <p:cNvPr id="145411" name="AutoShape 3"/>
          <p:cNvSpPr>
            <a:spLocks noChangeArrowheads="1"/>
          </p:cNvSpPr>
          <p:nvPr/>
        </p:nvSpPr>
        <p:spPr bwMode="auto">
          <a:xfrm>
            <a:off x="1258888" y="3233738"/>
            <a:ext cx="1584325" cy="4111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b="1" dirty="0" err="1" smtClean="0">
                <a:latin typeface="Tahoma" pitchFamily="34" charset="0"/>
              </a:rPr>
              <a:t>tryptophan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145412" name="AutoShape 4"/>
          <p:cNvSpPr>
            <a:spLocks noChangeArrowheads="1"/>
          </p:cNvSpPr>
          <p:nvPr/>
        </p:nvSpPr>
        <p:spPr bwMode="auto">
          <a:xfrm>
            <a:off x="5795963" y="5084763"/>
            <a:ext cx="1366837" cy="431800"/>
          </a:xfrm>
          <a:prstGeom prst="roundRect">
            <a:avLst>
              <a:gd name="adj" fmla="val 45222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b="1">
                <a:latin typeface="Tahoma" pitchFamily="34" charset="0"/>
              </a:rPr>
              <a:t>serotonin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145413" name="Line 5"/>
          <p:cNvSpPr>
            <a:spLocks noChangeShapeType="1"/>
          </p:cNvSpPr>
          <p:nvPr/>
        </p:nvSpPr>
        <p:spPr bwMode="auto">
          <a:xfrm>
            <a:off x="3922713" y="3213100"/>
            <a:ext cx="7207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 flipH="1">
            <a:off x="6372225" y="3716338"/>
            <a:ext cx="0" cy="5032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5415" name="Arc 7"/>
          <p:cNvSpPr>
            <a:spLocks/>
          </p:cNvSpPr>
          <p:nvPr/>
        </p:nvSpPr>
        <p:spPr bwMode="auto">
          <a:xfrm rot="6020396" flipV="1">
            <a:off x="6176169" y="3358357"/>
            <a:ext cx="914400" cy="379412"/>
          </a:xfrm>
          <a:custGeom>
            <a:avLst/>
            <a:gdLst>
              <a:gd name="G0" fmla="+- 0 0 0"/>
              <a:gd name="G1" fmla="+- 12634 0 0"/>
              <a:gd name="G2" fmla="+- 21600 0 0"/>
              <a:gd name="T0" fmla="*/ 17520 w 21600"/>
              <a:gd name="T1" fmla="*/ 0 h 12634"/>
              <a:gd name="T2" fmla="*/ 21600 w 21600"/>
              <a:gd name="T3" fmla="*/ 12634 h 12634"/>
              <a:gd name="T4" fmla="*/ 0 w 21600"/>
              <a:gd name="T5" fmla="*/ 12634 h 12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634" fill="none" extrusionOk="0">
                <a:moveTo>
                  <a:pt x="17519" y="0"/>
                </a:moveTo>
                <a:cubicBezTo>
                  <a:pt x="20172" y="3678"/>
                  <a:pt x="21600" y="8098"/>
                  <a:pt x="21600" y="12634"/>
                </a:cubicBezTo>
              </a:path>
              <a:path w="21600" h="12634" stroke="0" extrusionOk="0">
                <a:moveTo>
                  <a:pt x="17519" y="0"/>
                </a:moveTo>
                <a:cubicBezTo>
                  <a:pt x="20172" y="3678"/>
                  <a:pt x="21600" y="8098"/>
                  <a:pt x="21600" y="12634"/>
                </a:cubicBezTo>
                <a:lnTo>
                  <a:pt x="0" y="12634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45416" name="Oval 8"/>
          <p:cNvSpPr>
            <a:spLocks noChangeArrowheads="1"/>
          </p:cNvSpPr>
          <p:nvPr/>
        </p:nvSpPr>
        <p:spPr bwMode="auto">
          <a:xfrm>
            <a:off x="7235825" y="3429000"/>
            <a:ext cx="576263" cy="55403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b="1">
                <a:latin typeface="Tahoma" pitchFamily="34" charset="0"/>
              </a:rPr>
              <a:t>CO</a:t>
            </a:r>
            <a:r>
              <a:rPr lang="hr-HR" b="1" baseline="-25000">
                <a:latin typeface="Tahoma" pitchFamily="34" charset="0"/>
              </a:rPr>
              <a:t>2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145417" name="AutoShape 9"/>
          <p:cNvSpPr>
            <a:spLocks noChangeArrowheads="1"/>
          </p:cNvSpPr>
          <p:nvPr/>
        </p:nvSpPr>
        <p:spPr bwMode="auto">
          <a:xfrm>
            <a:off x="5148263" y="2995613"/>
            <a:ext cx="2449512" cy="504825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FFFF">
                <a:alpha val="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b="1" dirty="0" smtClean="0">
                <a:solidFill>
                  <a:schemeClr val="tx2"/>
                </a:solidFill>
                <a:latin typeface="Tahoma" pitchFamily="34" charset="0"/>
              </a:rPr>
              <a:t>5-</a:t>
            </a:r>
            <a:r>
              <a:rPr lang="hr-HR" b="1" dirty="0" err="1" smtClean="0">
                <a:solidFill>
                  <a:schemeClr val="tx2"/>
                </a:solidFill>
                <a:latin typeface="Tahoma" pitchFamily="34" charset="0"/>
              </a:rPr>
              <a:t>hydroxytryptophan</a:t>
            </a:r>
            <a:endParaRPr lang="en-US" b="1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1116013" y="835025"/>
            <a:ext cx="7200900" cy="649288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400" b="1" dirty="0">
                <a:solidFill>
                  <a:schemeClr val="accent2"/>
                </a:solidFill>
                <a:latin typeface="Verdana" pitchFamily="34" charset="0"/>
              </a:rPr>
              <a:t>SEROTONIN </a:t>
            </a:r>
            <a:r>
              <a:rPr lang="hr-HR" sz="2400" b="1" dirty="0" err="1" smtClean="0">
                <a:solidFill>
                  <a:schemeClr val="folHlink"/>
                </a:solidFill>
                <a:latin typeface="Verdana" pitchFamily="34" charset="0"/>
              </a:rPr>
              <a:t>causes</a:t>
            </a:r>
            <a:r>
              <a:rPr lang="hr-HR" sz="2400" b="1" dirty="0" smtClean="0">
                <a:solidFill>
                  <a:schemeClr val="folHlink"/>
                </a:solidFill>
                <a:latin typeface="Verdana" pitchFamily="34" charset="0"/>
              </a:rPr>
              <a:t> a </a:t>
            </a:r>
            <a:r>
              <a:rPr lang="hr-HR" sz="2400" b="1" dirty="0" err="1" smtClean="0">
                <a:solidFill>
                  <a:schemeClr val="folHlink"/>
                </a:solidFill>
                <a:latin typeface="Verdana" pitchFamily="34" charset="0"/>
              </a:rPr>
              <a:t>contraction</a:t>
            </a:r>
            <a:r>
              <a:rPr lang="hr-HR" sz="24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</a:p>
          <a:p>
            <a:pPr algn="ctr"/>
            <a:r>
              <a:rPr lang="hr-HR" sz="2400" b="1" dirty="0" err="1" smtClean="0">
                <a:solidFill>
                  <a:schemeClr val="folHlink"/>
                </a:solidFill>
                <a:latin typeface="Verdana" pitchFamily="34" charset="0"/>
              </a:rPr>
              <a:t>of</a:t>
            </a:r>
            <a:r>
              <a:rPr lang="hr-HR" sz="24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sz="2400" b="1" dirty="0" err="1" smtClean="0">
                <a:solidFill>
                  <a:schemeClr val="folHlink"/>
                </a:solidFill>
                <a:latin typeface="Verdana" pitchFamily="34" charset="0"/>
              </a:rPr>
              <a:t>smooth</a:t>
            </a:r>
            <a:r>
              <a:rPr lang="hr-HR" sz="24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sz="2400" b="1" dirty="0" err="1" smtClean="0">
                <a:solidFill>
                  <a:schemeClr val="folHlink"/>
                </a:solidFill>
                <a:latin typeface="Verdana" pitchFamily="34" charset="0"/>
              </a:rPr>
              <a:t>muscles</a:t>
            </a:r>
            <a:endParaRPr lang="en-US" sz="24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2987675" y="2852738"/>
            <a:ext cx="1368425" cy="217487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FFFF">
                <a:alpha val="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000" b="1" dirty="0" err="1" smtClean="0">
                <a:solidFill>
                  <a:schemeClr val="tx2"/>
                </a:solidFill>
                <a:latin typeface="Verdana" pitchFamily="34" charset="0"/>
              </a:rPr>
              <a:t>tetrahydrobiopterin</a:t>
            </a:r>
            <a:endParaRPr lang="en-US" sz="10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45420" name="AutoShape 12"/>
          <p:cNvSpPr>
            <a:spLocks noChangeArrowheads="1"/>
          </p:cNvSpPr>
          <p:nvPr/>
        </p:nvSpPr>
        <p:spPr bwMode="auto">
          <a:xfrm>
            <a:off x="4427538" y="2852738"/>
            <a:ext cx="1368425" cy="217487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FFFF">
                <a:alpha val="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000" b="1" dirty="0" err="1" smtClean="0">
                <a:solidFill>
                  <a:schemeClr val="tx2"/>
                </a:solidFill>
                <a:latin typeface="Verdana" pitchFamily="34" charset="0"/>
              </a:rPr>
              <a:t>dihydrobiopterin</a:t>
            </a:r>
            <a:endParaRPr lang="en-US" sz="10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45421" name="AutoShape 13"/>
          <p:cNvSpPr>
            <a:spLocks noChangeArrowheads="1"/>
          </p:cNvSpPr>
          <p:nvPr/>
        </p:nvSpPr>
        <p:spPr bwMode="auto">
          <a:xfrm>
            <a:off x="3635375" y="2060575"/>
            <a:ext cx="1368425" cy="21748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FFFF">
                <a:alpha val="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000" b="1" dirty="0" err="1" smtClean="0">
                <a:solidFill>
                  <a:schemeClr val="tx2"/>
                </a:solidFill>
                <a:latin typeface="Verdana" pitchFamily="34" charset="0"/>
              </a:rPr>
              <a:t>tryptophan</a:t>
            </a:r>
            <a:r>
              <a:rPr lang="hr-HR" sz="1000" b="1" dirty="0" smtClean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hr-HR" sz="1000" b="1" dirty="0" err="1" smtClean="0">
                <a:solidFill>
                  <a:schemeClr val="tx2"/>
                </a:solidFill>
                <a:latin typeface="Verdana" pitchFamily="34" charset="0"/>
              </a:rPr>
              <a:t>hydroxylase</a:t>
            </a:r>
            <a:endParaRPr lang="en-US" sz="10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45422" name="AutoShape 14"/>
          <p:cNvSpPr>
            <a:spLocks noChangeArrowheads="1"/>
          </p:cNvSpPr>
          <p:nvPr/>
        </p:nvSpPr>
        <p:spPr bwMode="auto">
          <a:xfrm>
            <a:off x="5219700" y="3571875"/>
            <a:ext cx="1368425" cy="21748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FFFF">
                <a:alpha val="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000" b="1" dirty="0" err="1" smtClean="0">
                <a:solidFill>
                  <a:schemeClr val="tx2"/>
                </a:solidFill>
                <a:latin typeface="Verdana" pitchFamily="34" charset="0"/>
              </a:rPr>
              <a:t>decarboxylase</a:t>
            </a:r>
            <a:endParaRPr lang="hr-HR" sz="1000" b="1" dirty="0">
              <a:solidFill>
                <a:schemeClr val="tx2"/>
              </a:solidFill>
              <a:latin typeface="Verdana" pitchFamily="34" charset="0"/>
            </a:endParaRPr>
          </a:p>
          <a:p>
            <a:pPr algn="ctr"/>
            <a:r>
              <a:rPr lang="hr-HR" sz="1000" b="1" dirty="0">
                <a:solidFill>
                  <a:schemeClr val="tx2"/>
                </a:solidFill>
                <a:latin typeface="Verdana" pitchFamily="34" charset="0"/>
              </a:rPr>
              <a:t>(PLP </a:t>
            </a:r>
            <a:r>
              <a:rPr lang="hr-HR" sz="1000" b="1" dirty="0" err="1" smtClean="0">
                <a:solidFill>
                  <a:schemeClr val="tx2"/>
                </a:solidFill>
                <a:latin typeface="Verdana" pitchFamily="34" charset="0"/>
              </a:rPr>
              <a:t>dependent</a:t>
            </a:r>
            <a:r>
              <a:rPr lang="hr-HR" sz="1000" b="1" dirty="0" smtClean="0">
                <a:solidFill>
                  <a:schemeClr val="tx2"/>
                </a:solidFill>
                <a:latin typeface="Verdana" pitchFamily="34" charset="0"/>
              </a:rPr>
              <a:t>)</a:t>
            </a:r>
            <a:endParaRPr lang="en-US" sz="1000" b="1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4643438" y="1700213"/>
            <a:ext cx="4500562" cy="4465637"/>
          </a:xfrm>
          <a:prstGeom prst="rect">
            <a:avLst/>
          </a:prstGeom>
          <a:solidFill>
            <a:srgbClr val="ABCDC9"/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40291" name="Line 3"/>
          <p:cNvSpPr>
            <a:spLocks noChangeShapeType="1"/>
          </p:cNvSpPr>
          <p:nvPr/>
        </p:nvSpPr>
        <p:spPr bwMode="auto">
          <a:xfrm flipV="1">
            <a:off x="6948488" y="29241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pic>
        <p:nvPicPr>
          <p:cNvPr id="140292" name="Picture 4" descr="wallaby1.jpg"/>
          <p:cNvPicPr>
            <a:picLocks noChangeAspect="1" noChangeArrowheads="1"/>
          </p:cNvPicPr>
          <p:nvPr/>
        </p:nvPicPr>
        <p:blipFill>
          <a:blip r:embed="rId3" cstate="print"/>
          <a:srcRect b="3239"/>
          <a:stretch>
            <a:fillRect/>
          </a:stretch>
        </p:blipFill>
        <p:spPr bwMode="auto">
          <a:xfrm>
            <a:off x="2493963" y="4076700"/>
            <a:ext cx="1285875" cy="1701800"/>
          </a:xfrm>
          <a:prstGeom prst="rect">
            <a:avLst/>
          </a:prstGeom>
          <a:noFill/>
        </p:spPr>
      </p:pic>
      <p:pic>
        <p:nvPicPr>
          <p:cNvPr id="140293" name="Picture 5" descr="as3cq0"/>
          <p:cNvPicPr>
            <a:picLocks noChangeAspect="1" noChangeArrowheads="1"/>
          </p:cNvPicPr>
          <p:nvPr/>
        </p:nvPicPr>
        <p:blipFill>
          <a:blip r:embed="rId4" cstate="print"/>
          <a:srcRect r="4559"/>
          <a:stretch>
            <a:fillRect/>
          </a:stretch>
        </p:blipFill>
        <p:spPr bwMode="auto">
          <a:xfrm>
            <a:off x="1331913" y="2152650"/>
            <a:ext cx="2447925" cy="1925638"/>
          </a:xfrm>
          <a:prstGeom prst="rect">
            <a:avLst/>
          </a:prstGeom>
          <a:noFill/>
        </p:spPr>
      </p:pic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1116013" y="765175"/>
            <a:ext cx="7200900" cy="649288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400" b="1" dirty="0" err="1" smtClean="0">
                <a:solidFill>
                  <a:schemeClr val="folHlink"/>
                </a:solidFill>
                <a:latin typeface="Verdana" pitchFamily="34" charset="0"/>
              </a:rPr>
              <a:t>Albinism</a:t>
            </a:r>
            <a:r>
              <a:rPr lang="hr-HR" sz="2400" b="1" dirty="0" smtClean="0">
                <a:solidFill>
                  <a:schemeClr val="folHlink"/>
                </a:solidFill>
                <a:latin typeface="Verdana" pitchFamily="34" charset="0"/>
              </a:rPr>
              <a:t> is a </a:t>
            </a:r>
            <a:r>
              <a:rPr lang="hr-HR" sz="2400" b="1" dirty="0" err="1" smtClean="0">
                <a:solidFill>
                  <a:schemeClr val="folHlink"/>
                </a:solidFill>
                <a:latin typeface="Verdana" pitchFamily="34" charset="0"/>
              </a:rPr>
              <a:t>result</a:t>
            </a:r>
            <a:r>
              <a:rPr lang="hr-HR" sz="24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sz="2400" b="1" dirty="0" err="1" smtClean="0">
                <a:solidFill>
                  <a:schemeClr val="folHlink"/>
                </a:solidFill>
                <a:latin typeface="Verdana" pitchFamily="34" charset="0"/>
              </a:rPr>
              <a:t>of</a:t>
            </a:r>
            <a:r>
              <a:rPr lang="hr-HR" sz="2400" b="1" dirty="0" smtClean="0">
                <a:solidFill>
                  <a:schemeClr val="folHlink"/>
                </a:solidFill>
                <a:latin typeface="Verdana" pitchFamily="34" charset="0"/>
              </a:rPr>
              <a:t> TYROSINE </a:t>
            </a:r>
          </a:p>
          <a:p>
            <a:pPr algn="ctr"/>
            <a:r>
              <a:rPr lang="hr-HR" sz="2400" b="1" dirty="0" err="1" smtClean="0">
                <a:solidFill>
                  <a:schemeClr val="folHlink"/>
                </a:solidFill>
                <a:latin typeface="Verdana" pitchFamily="34" charset="0"/>
              </a:rPr>
              <a:t>metabolism</a:t>
            </a:r>
            <a:r>
              <a:rPr lang="hr-HR" sz="24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sz="2400" b="1" dirty="0" err="1" smtClean="0">
                <a:solidFill>
                  <a:schemeClr val="folHlink"/>
                </a:solidFill>
                <a:latin typeface="Verdana" pitchFamily="34" charset="0"/>
              </a:rPr>
              <a:t>disorder</a:t>
            </a:r>
            <a:endParaRPr lang="en-US" sz="24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6588125" y="2708275"/>
            <a:ext cx="792163" cy="215900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400" b="1" dirty="0" err="1" smtClean="0">
                <a:latin typeface="Verdana" pitchFamily="34" charset="0"/>
              </a:rPr>
              <a:t>tyrosinase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7380288" y="3644900"/>
            <a:ext cx="792162" cy="215900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400" b="1" dirty="0" err="1" smtClean="0">
                <a:latin typeface="Verdana" pitchFamily="34" charset="0"/>
              </a:rPr>
              <a:t>tyrosinase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5292725" y="2852738"/>
            <a:ext cx="792163" cy="215900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b="1" dirty="0" err="1" smtClean="0">
                <a:latin typeface="Verdana" pitchFamily="34" charset="0"/>
              </a:rPr>
              <a:t>tyrosine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7885113" y="2852738"/>
            <a:ext cx="792162" cy="215900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b="1">
                <a:latin typeface="Verdana" pitchFamily="34" charset="0"/>
              </a:rPr>
              <a:t>DOPA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7812088" y="5805488"/>
            <a:ext cx="792162" cy="215900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b="1" dirty="0" err="1" smtClean="0">
                <a:latin typeface="Verdana" pitchFamily="34" charset="0"/>
              </a:rPr>
              <a:t>dopaquinone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5435600" y="5805488"/>
            <a:ext cx="792163" cy="215900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b="1">
                <a:latin typeface="Verdana" pitchFamily="34" charset="0"/>
              </a:rPr>
              <a:t>melanin</a:t>
            </a:r>
            <a:endParaRPr lang="en-US" b="1" dirty="0">
              <a:latin typeface="Verdana" pitchFamily="34" charset="0"/>
            </a:endParaRPr>
          </a:p>
        </p:txBody>
      </p:sp>
      <p:pic>
        <p:nvPicPr>
          <p:cNvPr id="140302" name="Picture 14" descr="peacock_450x3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4076700"/>
            <a:ext cx="2447925" cy="1692275"/>
          </a:xfrm>
          <a:prstGeom prst="rect">
            <a:avLst/>
          </a:prstGeom>
          <a:noFill/>
        </p:spPr>
      </p:pic>
      <p:pic>
        <p:nvPicPr>
          <p:cNvPr id="140303" name="Picture 15" descr="whale_292x4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2133600"/>
            <a:ext cx="1262063" cy="1943100"/>
          </a:xfrm>
          <a:prstGeom prst="rect">
            <a:avLst/>
          </a:prstGeom>
          <a:noFill/>
        </p:spPr>
      </p:pic>
      <p:graphicFrame>
        <p:nvGraphicFramePr>
          <p:cNvPr id="153600" name="Object 0"/>
          <p:cNvGraphicFramePr>
            <a:graphicFrameLocks noChangeAspect="1"/>
          </p:cNvGraphicFramePr>
          <p:nvPr>
            <p:ph sz="quarter" idx="1"/>
          </p:nvPr>
        </p:nvGraphicFramePr>
        <p:xfrm>
          <a:off x="4716463" y="2060575"/>
          <a:ext cx="1871662" cy="612775"/>
        </p:xfrm>
        <a:graphic>
          <a:graphicData uri="http://schemas.openxmlformats.org/presentationml/2006/ole">
            <p:oleObj spid="_x0000_s84994" name="ISIS/Draw Sketch" r:id="rId7" imgW="2152440" imgH="704520" progId="">
              <p:embed/>
            </p:oleObj>
          </a:graphicData>
        </a:graphic>
      </p:graphicFrame>
      <p:graphicFrame>
        <p:nvGraphicFramePr>
          <p:cNvPr id="153601" name="Object 1"/>
          <p:cNvGraphicFramePr>
            <a:graphicFrameLocks noChangeAspect="1"/>
          </p:cNvGraphicFramePr>
          <p:nvPr>
            <p:ph sz="quarter" idx="2"/>
          </p:nvPr>
        </p:nvGraphicFramePr>
        <p:xfrm>
          <a:off x="7235825" y="2060575"/>
          <a:ext cx="1863725" cy="609600"/>
        </p:xfrm>
        <a:graphic>
          <a:graphicData uri="http://schemas.openxmlformats.org/presentationml/2006/ole">
            <p:oleObj spid="_x0000_s84995" name="ISIS/Draw Sketch" r:id="rId8" imgW="2152440" imgH="704520" progId="">
              <p:embed/>
            </p:oleObj>
          </a:graphicData>
        </a:graphic>
      </p:graphicFrame>
      <p:graphicFrame>
        <p:nvGraphicFramePr>
          <p:cNvPr id="153602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7167563" y="4941888"/>
          <a:ext cx="1868487" cy="642937"/>
        </p:xfrm>
        <a:graphic>
          <a:graphicData uri="http://schemas.openxmlformats.org/presentationml/2006/ole">
            <p:oleObj spid="_x0000_s84996" name="ISIS/Draw Sketch" r:id="rId9" imgW="2047680" imgH="704520" progId="">
              <p:embed/>
            </p:oleObj>
          </a:graphicData>
        </a:graphic>
      </p:graphicFrame>
      <p:sp>
        <p:nvSpPr>
          <p:cNvPr id="140307" name="Line 19"/>
          <p:cNvSpPr>
            <a:spLocks noChangeShapeType="1"/>
          </p:cNvSpPr>
          <p:nvPr/>
        </p:nvSpPr>
        <p:spPr bwMode="auto">
          <a:xfrm flipH="1">
            <a:off x="6948488" y="52292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0308" name="Line 20"/>
          <p:cNvSpPr>
            <a:spLocks noChangeShapeType="1"/>
          </p:cNvSpPr>
          <p:nvPr/>
        </p:nvSpPr>
        <p:spPr bwMode="auto">
          <a:xfrm flipH="1">
            <a:off x="6661150" y="52292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0309" name="Line 21"/>
          <p:cNvSpPr>
            <a:spLocks noChangeShapeType="1"/>
          </p:cNvSpPr>
          <p:nvPr/>
        </p:nvSpPr>
        <p:spPr bwMode="auto">
          <a:xfrm>
            <a:off x="6588125" y="24209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0310" name="Line 22"/>
          <p:cNvSpPr>
            <a:spLocks noChangeShapeType="1"/>
          </p:cNvSpPr>
          <p:nvPr/>
        </p:nvSpPr>
        <p:spPr bwMode="auto">
          <a:xfrm>
            <a:off x="8316913" y="32131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0311" name="Line 23"/>
          <p:cNvSpPr>
            <a:spLocks noChangeShapeType="1"/>
          </p:cNvSpPr>
          <p:nvPr/>
        </p:nvSpPr>
        <p:spPr bwMode="auto">
          <a:xfrm>
            <a:off x="7164388" y="35734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0312" name="Arc 24"/>
          <p:cNvSpPr>
            <a:spLocks/>
          </p:cNvSpPr>
          <p:nvPr/>
        </p:nvSpPr>
        <p:spPr bwMode="auto">
          <a:xfrm rot="16200000">
            <a:off x="8455819" y="3677444"/>
            <a:ext cx="569912" cy="806450"/>
          </a:xfrm>
          <a:custGeom>
            <a:avLst/>
            <a:gdLst>
              <a:gd name="G0" fmla="+- 17789 0 0"/>
              <a:gd name="G1" fmla="+- 21600 0 0"/>
              <a:gd name="G2" fmla="+- 21600 0 0"/>
              <a:gd name="T0" fmla="*/ 0 w 35870"/>
              <a:gd name="T1" fmla="*/ 9348 h 21600"/>
              <a:gd name="T2" fmla="*/ 35870 w 35870"/>
              <a:gd name="T3" fmla="*/ 9782 h 21600"/>
              <a:gd name="T4" fmla="*/ 17789 w 358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70" h="21600" fill="none" extrusionOk="0">
                <a:moveTo>
                  <a:pt x="0" y="9348"/>
                </a:moveTo>
                <a:cubicBezTo>
                  <a:pt x="4030" y="3495"/>
                  <a:pt x="10682" y="-1"/>
                  <a:pt x="17789" y="0"/>
                </a:cubicBezTo>
                <a:cubicBezTo>
                  <a:pt x="25080" y="0"/>
                  <a:pt x="31880" y="3678"/>
                  <a:pt x="35869" y="9782"/>
                </a:cubicBezTo>
              </a:path>
              <a:path w="35870" h="21600" stroke="0" extrusionOk="0">
                <a:moveTo>
                  <a:pt x="0" y="9348"/>
                </a:moveTo>
                <a:cubicBezTo>
                  <a:pt x="4030" y="3495"/>
                  <a:pt x="10682" y="-1"/>
                  <a:pt x="17789" y="0"/>
                </a:cubicBezTo>
                <a:cubicBezTo>
                  <a:pt x="25080" y="0"/>
                  <a:pt x="31880" y="3678"/>
                  <a:pt x="35869" y="9782"/>
                </a:cubicBezTo>
                <a:lnTo>
                  <a:pt x="17789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40313" name="Arc 25"/>
          <p:cNvSpPr>
            <a:spLocks/>
          </p:cNvSpPr>
          <p:nvPr/>
        </p:nvSpPr>
        <p:spPr bwMode="auto">
          <a:xfrm rot="10800000">
            <a:off x="6659563" y="1484313"/>
            <a:ext cx="569912" cy="914400"/>
          </a:xfrm>
          <a:custGeom>
            <a:avLst/>
            <a:gdLst>
              <a:gd name="G0" fmla="+- 17789 0 0"/>
              <a:gd name="G1" fmla="+- 21600 0 0"/>
              <a:gd name="G2" fmla="+- 21600 0 0"/>
              <a:gd name="T0" fmla="*/ 0 w 35870"/>
              <a:gd name="T1" fmla="*/ 9348 h 21600"/>
              <a:gd name="T2" fmla="*/ 35870 w 35870"/>
              <a:gd name="T3" fmla="*/ 9782 h 21600"/>
              <a:gd name="T4" fmla="*/ 17789 w 358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70" h="21600" fill="none" extrusionOk="0">
                <a:moveTo>
                  <a:pt x="0" y="9348"/>
                </a:moveTo>
                <a:cubicBezTo>
                  <a:pt x="4030" y="3495"/>
                  <a:pt x="10682" y="-1"/>
                  <a:pt x="17789" y="0"/>
                </a:cubicBezTo>
                <a:cubicBezTo>
                  <a:pt x="25080" y="0"/>
                  <a:pt x="31880" y="3678"/>
                  <a:pt x="35869" y="9782"/>
                </a:cubicBezTo>
              </a:path>
              <a:path w="35870" h="21600" stroke="0" extrusionOk="0">
                <a:moveTo>
                  <a:pt x="0" y="9348"/>
                </a:moveTo>
                <a:cubicBezTo>
                  <a:pt x="4030" y="3495"/>
                  <a:pt x="10682" y="-1"/>
                  <a:pt x="17789" y="0"/>
                </a:cubicBezTo>
                <a:cubicBezTo>
                  <a:pt x="25080" y="0"/>
                  <a:pt x="31880" y="3678"/>
                  <a:pt x="35869" y="9782"/>
                </a:cubicBezTo>
                <a:lnTo>
                  <a:pt x="17789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40314" name="Rectangle 26"/>
          <p:cNvSpPr>
            <a:spLocks noChangeArrowheads="1"/>
          </p:cNvSpPr>
          <p:nvPr/>
        </p:nvSpPr>
        <p:spPr bwMode="auto">
          <a:xfrm>
            <a:off x="6370638" y="1701800"/>
            <a:ext cx="1296987" cy="287338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400" b="1">
                <a:latin typeface="Verdana" pitchFamily="34" charset="0"/>
              </a:rPr>
              <a:t>O</a:t>
            </a:r>
            <a:r>
              <a:rPr lang="hr-HR" sz="1400" b="1" baseline="-25000">
                <a:latin typeface="Verdana" pitchFamily="34" charset="0"/>
              </a:rPr>
              <a:t>2</a:t>
            </a:r>
            <a:r>
              <a:rPr lang="hr-HR" sz="1400" b="1">
                <a:latin typeface="Verdana" pitchFamily="34" charset="0"/>
              </a:rPr>
              <a:t>   H</a:t>
            </a:r>
            <a:r>
              <a:rPr lang="hr-HR" sz="1400" b="1" baseline="-25000">
                <a:latin typeface="Verdana" pitchFamily="34" charset="0"/>
              </a:rPr>
              <a:t>2</a:t>
            </a:r>
            <a:r>
              <a:rPr lang="hr-HR" sz="1400" b="1">
                <a:latin typeface="Verdana" pitchFamily="34" charset="0"/>
              </a:rPr>
              <a:t>O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140315" name="Rectangle 27"/>
          <p:cNvSpPr>
            <a:spLocks noChangeArrowheads="1"/>
          </p:cNvSpPr>
          <p:nvPr/>
        </p:nvSpPr>
        <p:spPr bwMode="auto">
          <a:xfrm>
            <a:off x="8243888" y="3933825"/>
            <a:ext cx="1296987" cy="287338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400" b="1">
                <a:latin typeface="Verdana" pitchFamily="34" charset="0"/>
              </a:rPr>
              <a:t>O</a:t>
            </a:r>
            <a:r>
              <a:rPr lang="hr-HR" sz="1400" b="1" baseline="-25000">
                <a:latin typeface="Verdana" pitchFamily="34" charset="0"/>
              </a:rPr>
              <a:t>2</a:t>
            </a:r>
            <a:endParaRPr lang="hr-HR" sz="1400" b="1">
              <a:latin typeface="Verdana" pitchFamily="34" charset="0"/>
            </a:endParaRPr>
          </a:p>
          <a:p>
            <a:pPr algn="ctr"/>
            <a:endParaRPr lang="hr-HR" sz="1400" b="1">
              <a:latin typeface="Verdana" pitchFamily="34" charset="0"/>
            </a:endParaRPr>
          </a:p>
          <a:p>
            <a:pPr algn="ctr"/>
            <a:endParaRPr lang="hr-HR" sz="1400" b="1">
              <a:latin typeface="Verdana" pitchFamily="34" charset="0"/>
            </a:endParaRPr>
          </a:p>
          <a:p>
            <a:pPr algn="ctr"/>
            <a:r>
              <a:rPr lang="hr-HR" sz="1400" b="1">
                <a:latin typeface="Verdana" pitchFamily="34" charset="0"/>
              </a:rPr>
              <a:t>H</a:t>
            </a:r>
            <a:r>
              <a:rPr lang="hr-HR" sz="1400" b="1" baseline="-25000">
                <a:latin typeface="Verdana" pitchFamily="34" charset="0"/>
              </a:rPr>
              <a:t>2</a:t>
            </a:r>
            <a:r>
              <a:rPr lang="hr-HR" sz="1400" b="1">
                <a:latin typeface="Verdana" pitchFamily="34" charset="0"/>
              </a:rPr>
              <a:t>O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140316" name="Oval 28"/>
          <p:cNvSpPr>
            <a:spLocks noChangeArrowheads="1"/>
          </p:cNvSpPr>
          <p:nvPr/>
        </p:nvSpPr>
        <p:spPr bwMode="auto">
          <a:xfrm>
            <a:off x="6875463" y="3068638"/>
            <a:ext cx="144462" cy="1444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7307263" y="3500438"/>
            <a:ext cx="144462" cy="1444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4787900" y="4365625"/>
          <a:ext cx="1943100" cy="1285875"/>
        </p:xfrm>
        <a:graphic>
          <a:graphicData uri="http://schemas.openxmlformats.org/presentationml/2006/ole">
            <p:oleObj spid="_x0000_s84997" name="ISIS/Draw Sketch" r:id="rId10" imgW="1942920" imgH="12855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7740650" y="1628775"/>
            <a:ext cx="1223963" cy="1295400"/>
          </a:xfrm>
          <a:prstGeom prst="rect">
            <a:avLst/>
          </a:prstGeom>
          <a:solidFill>
            <a:srgbClr val="B9DCFF"/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700213"/>
            <a:ext cx="4967288" cy="4354512"/>
          </a:xfrm>
          <a:prstGeom prst="rect">
            <a:avLst/>
          </a:prstGeom>
          <a:noFill/>
        </p:spPr>
      </p:pic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3995738" y="5805488"/>
            <a:ext cx="3276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FF33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hr-HR" b="1" dirty="0" smtClean="0">
                <a:solidFill>
                  <a:schemeClr val="accent2"/>
                </a:solidFill>
                <a:latin typeface="Tahoma" pitchFamily="34" charset="0"/>
              </a:rPr>
              <a:t>Hormone: </a:t>
            </a:r>
            <a:endParaRPr lang="hr-HR" b="1" dirty="0">
              <a:solidFill>
                <a:schemeClr val="accent2"/>
              </a:solidFill>
              <a:latin typeface="Tahoma" pitchFamily="34" charset="0"/>
            </a:endParaRPr>
          </a:p>
          <a:p>
            <a:pPr algn="ctr"/>
            <a:r>
              <a:rPr lang="hr-HR" b="1" dirty="0" err="1" smtClean="0">
                <a:solidFill>
                  <a:schemeClr val="folHlink"/>
                </a:solidFill>
                <a:latin typeface="Tahoma" pitchFamily="34" charset="0"/>
              </a:rPr>
              <a:t>stimulates</a:t>
            </a:r>
            <a:r>
              <a:rPr lang="hr-HR" b="1" dirty="0" smtClean="0">
                <a:solidFill>
                  <a:schemeClr val="folHlink"/>
                </a:solidFill>
                <a:latin typeface="Tahoma" pitchFamily="34" charset="0"/>
              </a:rPr>
              <a:t> a </a:t>
            </a:r>
            <a:r>
              <a:rPr lang="hr-HR" b="1" dirty="0" err="1" smtClean="0">
                <a:solidFill>
                  <a:schemeClr val="folHlink"/>
                </a:solidFill>
                <a:latin typeface="Tahoma" pitchFamily="34" charset="0"/>
              </a:rPr>
              <a:t>glycogen</a:t>
            </a:r>
            <a:r>
              <a:rPr lang="hr-HR" b="1" dirty="0" smtClean="0">
                <a:solidFill>
                  <a:schemeClr val="folHlink"/>
                </a:solidFill>
                <a:latin typeface="Tahoma" pitchFamily="34" charset="0"/>
              </a:rPr>
              <a:t> </a:t>
            </a:r>
            <a:r>
              <a:rPr lang="hr-HR" b="1" dirty="0" err="1" smtClean="0">
                <a:solidFill>
                  <a:schemeClr val="folHlink"/>
                </a:solidFill>
                <a:latin typeface="Tahoma" pitchFamily="34" charset="0"/>
              </a:rPr>
              <a:t>breakdown</a:t>
            </a:r>
            <a:endParaRPr lang="en-US" b="1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4897438" y="3573463"/>
            <a:ext cx="26273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hr-HR" b="1" dirty="0" err="1" smtClean="0">
                <a:solidFill>
                  <a:schemeClr val="accent2"/>
                </a:solidFill>
                <a:latin typeface="Verdana" pitchFamily="34" charset="0"/>
              </a:rPr>
              <a:t>Parkinson</a:t>
            </a:r>
            <a:r>
              <a:rPr lang="hr-HR" b="1" dirty="0" smtClean="0">
                <a:solidFill>
                  <a:schemeClr val="accent2"/>
                </a:solidFill>
                <a:latin typeface="Verdana" pitchFamily="34" charset="0"/>
              </a:rPr>
              <a:t>’s </a:t>
            </a:r>
            <a:r>
              <a:rPr lang="hr-HR" b="1" dirty="0" err="1" smtClean="0">
                <a:solidFill>
                  <a:schemeClr val="accent2"/>
                </a:solidFill>
                <a:latin typeface="Verdana" pitchFamily="34" charset="0"/>
              </a:rPr>
              <a:t>disease</a:t>
            </a:r>
            <a:r>
              <a:rPr lang="hr-HR" b="1" dirty="0" smtClean="0">
                <a:solidFill>
                  <a:schemeClr val="accent2"/>
                </a:solidFill>
                <a:latin typeface="Verdana" pitchFamily="34" charset="0"/>
              </a:rPr>
              <a:t>: </a:t>
            </a:r>
            <a:endParaRPr lang="hr-HR" b="1" dirty="0">
              <a:solidFill>
                <a:schemeClr val="accent2"/>
              </a:solidFill>
              <a:latin typeface="Verdana" pitchFamily="34" charset="0"/>
            </a:endParaRPr>
          </a:p>
          <a:p>
            <a:pPr algn="ctr"/>
            <a:r>
              <a:rPr lang="hr-HR" b="1" dirty="0" err="1" smtClean="0">
                <a:solidFill>
                  <a:schemeClr val="folHlink"/>
                </a:solidFill>
                <a:latin typeface="Verdana" pitchFamily="34" charset="0"/>
              </a:rPr>
              <a:t>lack</a:t>
            </a:r>
            <a:r>
              <a:rPr lang="hr-HR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b="1" dirty="0" err="1" smtClean="0">
                <a:solidFill>
                  <a:schemeClr val="folHlink"/>
                </a:solidFill>
                <a:latin typeface="Verdana" pitchFamily="34" charset="0"/>
              </a:rPr>
              <a:t>of</a:t>
            </a:r>
            <a:r>
              <a:rPr lang="hr-HR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b="1" dirty="0" err="1" smtClean="0">
                <a:solidFill>
                  <a:schemeClr val="folHlink"/>
                </a:solidFill>
                <a:latin typeface="Verdana" pitchFamily="34" charset="0"/>
              </a:rPr>
              <a:t>dopamine</a:t>
            </a:r>
            <a:endParaRPr lang="en-US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146439" name="AutoShape 7"/>
          <p:cNvSpPr>
            <a:spLocks noChangeArrowheads="1"/>
          </p:cNvSpPr>
          <p:nvPr/>
        </p:nvSpPr>
        <p:spPr bwMode="auto">
          <a:xfrm>
            <a:off x="2339975" y="2297113"/>
            <a:ext cx="1584325" cy="41116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33CCFF">
                <a:alpha val="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400" b="1" dirty="0" err="1" smtClean="0">
                <a:solidFill>
                  <a:schemeClr val="accent2"/>
                </a:solidFill>
                <a:latin typeface="Verdana" pitchFamily="34" charset="0"/>
              </a:rPr>
              <a:t>tyrosine</a:t>
            </a:r>
            <a:endParaRPr lang="en-US" sz="14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46440" name="AutoShape 8"/>
          <p:cNvSpPr>
            <a:spLocks noChangeArrowheads="1"/>
          </p:cNvSpPr>
          <p:nvPr/>
        </p:nvSpPr>
        <p:spPr bwMode="auto">
          <a:xfrm>
            <a:off x="4643438" y="2997200"/>
            <a:ext cx="1081087" cy="36036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6600">
                <a:alpha val="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400" b="1">
                <a:solidFill>
                  <a:schemeClr val="accent2"/>
                </a:solidFill>
                <a:latin typeface="Verdana" pitchFamily="34" charset="0"/>
              </a:rPr>
              <a:t>melanin</a:t>
            </a:r>
            <a:endParaRPr lang="en-US" sz="14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46441" name="AutoShape 9"/>
          <p:cNvSpPr>
            <a:spLocks noChangeArrowheads="1"/>
          </p:cNvSpPr>
          <p:nvPr/>
        </p:nvSpPr>
        <p:spPr bwMode="auto">
          <a:xfrm>
            <a:off x="2339975" y="4292600"/>
            <a:ext cx="1584325" cy="41116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33CCFF">
                <a:alpha val="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400" b="1" dirty="0" err="1" smtClean="0">
                <a:solidFill>
                  <a:schemeClr val="folHlink"/>
                </a:solidFill>
                <a:latin typeface="Verdana" pitchFamily="34" charset="0"/>
              </a:rPr>
              <a:t>dopamine</a:t>
            </a:r>
            <a:endParaRPr lang="en-US" sz="14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146442" name="AutoShape 10"/>
          <p:cNvSpPr>
            <a:spLocks noChangeArrowheads="1"/>
          </p:cNvSpPr>
          <p:nvPr/>
        </p:nvSpPr>
        <p:spPr bwMode="auto">
          <a:xfrm>
            <a:off x="4859338" y="5516563"/>
            <a:ext cx="1584325" cy="41116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D60093">
                <a:alpha val="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400" b="1" dirty="0" smtClean="0">
                <a:solidFill>
                  <a:schemeClr val="accent2"/>
                </a:solidFill>
                <a:latin typeface="Verdana" pitchFamily="34" charset="0"/>
              </a:rPr>
              <a:t>adrenaline</a:t>
            </a:r>
            <a:endParaRPr lang="en-US" sz="14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46443" name="AutoShape 11"/>
          <p:cNvSpPr>
            <a:spLocks noChangeArrowheads="1"/>
          </p:cNvSpPr>
          <p:nvPr/>
        </p:nvSpPr>
        <p:spPr bwMode="auto">
          <a:xfrm>
            <a:off x="971550" y="2997200"/>
            <a:ext cx="1008063" cy="36036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FFFF">
                <a:alpha val="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400" b="1">
                <a:solidFill>
                  <a:schemeClr val="folHlink"/>
                </a:solidFill>
                <a:latin typeface="Verdana" pitchFamily="34" charset="0"/>
              </a:rPr>
              <a:t>L-DOPA</a:t>
            </a:r>
            <a:endParaRPr lang="en-US" sz="14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146444" name="Oval 12"/>
          <p:cNvSpPr>
            <a:spLocks noChangeArrowheads="1"/>
          </p:cNvSpPr>
          <p:nvPr/>
        </p:nvSpPr>
        <p:spPr bwMode="auto">
          <a:xfrm>
            <a:off x="1547813" y="3500438"/>
            <a:ext cx="576262" cy="215900"/>
          </a:xfrm>
          <a:prstGeom prst="ellipse">
            <a:avLst/>
          </a:prstGeom>
          <a:noFill/>
          <a:ln w="38100">
            <a:solidFill>
              <a:srgbClr val="003366">
                <a:alpha val="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hr-HR" sz="1200" b="1">
                <a:solidFill>
                  <a:schemeClr val="folHlink"/>
                </a:solidFill>
                <a:latin typeface="Verdana" pitchFamily="34" charset="0"/>
              </a:rPr>
              <a:t>CO</a:t>
            </a:r>
            <a:r>
              <a:rPr lang="hr-HR" sz="1200" b="1" baseline="-25000">
                <a:solidFill>
                  <a:schemeClr val="folHlink"/>
                </a:solidFill>
                <a:latin typeface="Verdana" pitchFamily="34" charset="0"/>
              </a:rPr>
              <a:t>2</a:t>
            </a:r>
            <a:endParaRPr lang="en-US" sz="12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146445" name="AutoShape 13"/>
          <p:cNvSpPr>
            <a:spLocks noChangeArrowheads="1"/>
          </p:cNvSpPr>
          <p:nvPr/>
        </p:nvSpPr>
        <p:spPr bwMode="auto">
          <a:xfrm>
            <a:off x="1908175" y="5538788"/>
            <a:ext cx="1584325" cy="41116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0000">
                <a:alpha val="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400" b="1" dirty="0" err="1" smtClean="0">
                <a:solidFill>
                  <a:schemeClr val="folHlink"/>
                </a:solidFill>
                <a:latin typeface="Verdana" pitchFamily="34" charset="0"/>
              </a:rPr>
              <a:t>noradrenaline</a:t>
            </a:r>
            <a:endParaRPr lang="en-US" sz="14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146446" name="Rectangle 14"/>
          <p:cNvSpPr>
            <a:spLocks noChangeArrowheads="1"/>
          </p:cNvSpPr>
          <p:nvPr/>
        </p:nvSpPr>
        <p:spPr bwMode="auto">
          <a:xfrm>
            <a:off x="2667000" y="381000"/>
            <a:ext cx="4170363" cy="954088"/>
          </a:xfrm>
          <a:prstGeom prst="rect">
            <a:avLst/>
          </a:prstGeom>
          <a:solidFill>
            <a:srgbClr val="A3B2C1">
              <a:alpha val="0"/>
            </a:srgbClr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400" b="1" dirty="0" err="1" smtClean="0">
                <a:solidFill>
                  <a:schemeClr val="accent2"/>
                </a:solidFill>
                <a:latin typeface="Verdana" pitchFamily="34" charset="0"/>
              </a:rPr>
              <a:t>Tyrosine</a:t>
            </a:r>
            <a:r>
              <a:rPr lang="hr-HR" sz="2400" b="1" dirty="0" smtClean="0">
                <a:solidFill>
                  <a:schemeClr val="folHlink"/>
                </a:solidFill>
                <a:latin typeface="Verdana" pitchFamily="34" charset="0"/>
              </a:rPr>
              <a:t> is a </a:t>
            </a:r>
            <a:r>
              <a:rPr lang="hr-HR" sz="2400" b="1" dirty="0" err="1" smtClean="0">
                <a:solidFill>
                  <a:schemeClr val="folHlink"/>
                </a:solidFill>
                <a:latin typeface="Verdana" pitchFamily="34" charset="0"/>
              </a:rPr>
              <a:t>precursor</a:t>
            </a:r>
            <a:r>
              <a:rPr lang="hr-HR" sz="2400" b="1" dirty="0" smtClean="0">
                <a:solidFill>
                  <a:schemeClr val="folHlink"/>
                </a:solidFill>
                <a:latin typeface="Verdana" pitchFamily="34" charset="0"/>
              </a:rPr>
              <a:t> for </a:t>
            </a:r>
            <a:r>
              <a:rPr lang="hr-HR" sz="2400" b="1" dirty="0" err="1" smtClean="0">
                <a:solidFill>
                  <a:schemeClr val="folHlink"/>
                </a:solidFill>
                <a:latin typeface="Verdana" pitchFamily="34" charset="0"/>
              </a:rPr>
              <a:t>the</a:t>
            </a:r>
            <a:r>
              <a:rPr lang="hr-HR" sz="24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sz="2400" b="1" dirty="0" err="1" smtClean="0">
                <a:solidFill>
                  <a:schemeClr val="folHlink"/>
                </a:solidFill>
                <a:latin typeface="Verdana" pitchFamily="34" charset="0"/>
              </a:rPr>
              <a:t>synthesis</a:t>
            </a:r>
            <a:r>
              <a:rPr lang="hr-HR" sz="24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sz="2400" b="1" dirty="0" err="1" smtClean="0">
                <a:solidFill>
                  <a:schemeClr val="folHlink"/>
                </a:solidFill>
                <a:latin typeface="Verdana" pitchFamily="34" charset="0"/>
              </a:rPr>
              <a:t>of</a:t>
            </a:r>
            <a:r>
              <a:rPr lang="hr-HR" sz="24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</a:p>
          <a:p>
            <a:pPr algn="ctr"/>
            <a:r>
              <a:rPr lang="hr-HR" sz="2400" b="1" dirty="0" err="1" smtClean="0">
                <a:solidFill>
                  <a:schemeClr val="folHlink"/>
                </a:solidFill>
                <a:latin typeface="Verdana" pitchFamily="34" charset="0"/>
              </a:rPr>
              <a:t>catecholamine</a:t>
            </a:r>
            <a:r>
              <a:rPr lang="hr-HR" sz="24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sz="2400" b="1" dirty="0" err="1" smtClean="0">
                <a:solidFill>
                  <a:schemeClr val="folHlink"/>
                </a:solidFill>
                <a:latin typeface="Verdana" pitchFamily="34" charset="0"/>
              </a:rPr>
              <a:t>dopamine</a:t>
            </a:r>
            <a:r>
              <a:rPr lang="hr-HR" sz="2400" b="1" dirty="0" smtClean="0">
                <a:solidFill>
                  <a:schemeClr val="folHlink"/>
                </a:solidFill>
                <a:latin typeface="Verdana" pitchFamily="34" charset="0"/>
              </a:rPr>
              <a:t>, </a:t>
            </a:r>
          </a:p>
          <a:p>
            <a:pPr algn="ctr"/>
            <a:r>
              <a:rPr lang="hr-HR" sz="2400" b="1" dirty="0" err="1" smtClean="0">
                <a:solidFill>
                  <a:schemeClr val="folHlink"/>
                </a:solidFill>
                <a:latin typeface="Verdana" pitchFamily="34" charset="0"/>
              </a:rPr>
              <a:t>noradrenaline</a:t>
            </a:r>
            <a:r>
              <a:rPr lang="hr-HR" sz="24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hr-HR" sz="2400" b="1" dirty="0" err="1" smtClean="0">
                <a:solidFill>
                  <a:schemeClr val="folHlink"/>
                </a:solidFill>
                <a:latin typeface="Verdana" pitchFamily="34" charset="0"/>
              </a:rPr>
              <a:t>and</a:t>
            </a:r>
            <a:r>
              <a:rPr lang="hr-HR" sz="2400" b="1" dirty="0" smtClean="0">
                <a:solidFill>
                  <a:schemeClr val="folHlink"/>
                </a:solidFill>
                <a:latin typeface="Verdana" pitchFamily="34" charset="0"/>
              </a:rPr>
              <a:t> adrenaline</a:t>
            </a:r>
            <a:endParaRPr lang="en-US" sz="24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146447" name="Rectangle 15"/>
          <p:cNvSpPr>
            <a:spLocks noChangeArrowheads="1"/>
          </p:cNvSpPr>
          <p:nvPr/>
        </p:nvSpPr>
        <p:spPr bwMode="auto">
          <a:xfrm>
            <a:off x="2987675" y="4149725"/>
            <a:ext cx="360363" cy="288925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000" b="1">
                <a:solidFill>
                  <a:srgbClr val="5F5F5F"/>
                </a:solidFill>
                <a:latin typeface="Verdana" pitchFamily="34" charset="0"/>
              </a:rPr>
              <a:t>H</a:t>
            </a:r>
            <a:endParaRPr lang="en-US" sz="1000" b="1" dirty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146448" name="AutoShape 16"/>
          <p:cNvSpPr>
            <a:spLocks noChangeArrowheads="1"/>
          </p:cNvSpPr>
          <p:nvPr/>
        </p:nvSpPr>
        <p:spPr bwMode="auto">
          <a:xfrm>
            <a:off x="4787900" y="2349500"/>
            <a:ext cx="1584325" cy="41116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33CCFF">
                <a:alpha val="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400" b="1" dirty="0" err="1" smtClean="0">
                <a:solidFill>
                  <a:schemeClr val="folHlink"/>
                </a:solidFill>
                <a:latin typeface="Verdana" pitchFamily="34" charset="0"/>
              </a:rPr>
              <a:t>phenylalanine</a:t>
            </a:r>
            <a:endParaRPr lang="en-US" sz="14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graphicFrame>
        <p:nvGraphicFramePr>
          <p:cNvPr id="154624" name="Object 0"/>
          <p:cNvGraphicFramePr>
            <a:graphicFrameLocks noChangeAspect="1"/>
          </p:cNvGraphicFramePr>
          <p:nvPr/>
        </p:nvGraphicFramePr>
        <p:xfrm>
          <a:off x="7956550" y="1700213"/>
          <a:ext cx="914400" cy="914400"/>
        </p:xfrm>
        <a:graphic>
          <a:graphicData uri="http://schemas.openxmlformats.org/presentationml/2006/ole">
            <p:oleObj spid="_x0000_s15362" name="ISIS/Draw Sketch" r:id="rId4" imgW="914400" imgH="914400" progId="">
              <p:embed/>
            </p:oleObj>
          </a:graphicData>
        </a:graphic>
      </p:graphicFrame>
      <p:sp>
        <p:nvSpPr>
          <p:cNvPr id="146450" name="Rectangle 18"/>
          <p:cNvSpPr>
            <a:spLocks noChangeArrowheads="1"/>
          </p:cNvSpPr>
          <p:nvPr/>
        </p:nvSpPr>
        <p:spPr bwMode="auto">
          <a:xfrm>
            <a:off x="7740650" y="2565400"/>
            <a:ext cx="1081088" cy="215900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200" b="1" dirty="0" err="1" smtClean="0">
                <a:latin typeface="Verdana" pitchFamily="34" charset="0"/>
              </a:rPr>
              <a:t>catechol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146451" name="AutoShape 19"/>
          <p:cNvSpPr>
            <a:spLocks noChangeArrowheads="1"/>
          </p:cNvSpPr>
          <p:nvPr/>
        </p:nvSpPr>
        <p:spPr bwMode="auto">
          <a:xfrm>
            <a:off x="611188" y="2490788"/>
            <a:ext cx="1368425" cy="217487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FFFF">
                <a:alpha val="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000" b="1" dirty="0" err="1" smtClean="0">
                <a:solidFill>
                  <a:schemeClr val="tx2"/>
                </a:solidFill>
                <a:latin typeface="Verdana" pitchFamily="34" charset="0"/>
              </a:rPr>
              <a:t>tyrosine</a:t>
            </a:r>
            <a:r>
              <a:rPr lang="hr-HR" sz="1000" b="1" dirty="0" smtClean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hr-HR" sz="1000" b="1" dirty="0" err="1" smtClean="0">
                <a:solidFill>
                  <a:schemeClr val="tx2"/>
                </a:solidFill>
                <a:latin typeface="Verdana" pitchFamily="34" charset="0"/>
              </a:rPr>
              <a:t>hydroxylase</a:t>
            </a:r>
            <a:endParaRPr lang="en-US" sz="1000" b="1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484313"/>
            <a:ext cx="3744912" cy="51022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hr-HR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r-HR" sz="2400" dirty="0" err="1" smtClean="0">
                <a:solidFill>
                  <a:schemeClr val="accent6">
                    <a:lumMod val="50000"/>
                  </a:schemeClr>
                </a:solidFill>
              </a:rPr>
              <a:t>circular</a:t>
            </a:r>
            <a:r>
              <a:rPr lang="hr-HR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accent6">
                    <a:lumMod val="50000"/>
                  </a:schemeClr>
                </a:solidFill>
              </a:rPr>
              <a:t>tetrapyrrole</a:t>
            </a:r>
            <a:r>
              <a:rPr lang="hr-HR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r-HR" sz="2400" b="1" dirty="0" err="1" smtClean="0">
                <a:solidFill>
                  <a:srgbClr val="33CCFF"/>
                </a:solidFill>
              </a:rPr>
              <a:t>four</a:t>
            </a:r>
            <a:r>
              <a:rPr lang="hr-HR" sz="2400" b="1" dirty="0" smtClean="0">
                <a:solidFill>
                  <a:srgbClr val="33CCFF"/>
                </a:solidFill>
              </a:rPr>
              <a:t> </a:t>
            </a:r>
            <a:r>
              <a:rPr lang="hr-HR" sz="2400" b="1" dirty="0" err="1" smtClean="0">
                <a:solidFill>
                  <a:srgbClr val="33CCFF"/>
                </a:solidFill>
              </a:rPr>
              <a:t>pyrrole</a:t>
            </a:r>
            <a:r>
              <a:rPr lang="hr-HR" sz="2400" b="1" dirty="0" smtClean="0">
                <a:solidFill>
                  <a:schemeClr val="accent2"/>
                </a:solidFill>
              </a:rPr>
              <a:t> </a:t>
            </a:r>
            <a:r>
              <a:rPr lang="hr-HR" sz="2400" dirty="0" err="1" smtClean="0">
                <a:solidFill>
                  <a:schemeClr val="accent6">
                    <a:lumMod val="50000"/>
                  </a:schemeClr>
                </a:solidFill>
              </a:rPr>
              <a:t>rings</a:t>
            </a:r>
            <a:r>
              <a:rPr lang="hr-HR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accent6">
                    <a:lumMod val="50000"/>
                  </a:schemeClr>
                </a:solidFill>
              </a:rPr>
              <a:t>interconnected</a:t>
            </a:r>
            <a:r>
              <a:rPr lang="hr-HR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accent6">
                    <a:lumMod val="50000"/>
                  </a:schemeClr>
                </a:solidFill>
              </a:rPr>
              <a:t>via</a:t>
            </a:r>
            <a:r>
              <a:rPr lang="hr-HR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2400" b="1" dirty="0" err="1" smtClean="0">
                <a:solidFill>
                  <a:srgbClr val="FF33CC"/>
                </a:solidFill>
              </a:rPr>
              <a:t>methine</a:t>
            </a:r>
            <a:r>
              <a:rPr lang="hr-HR" sz="2400" b="1" dirty="0" smtClean="0">
                <a:solidFill>
                  <a:srgbClr val="FF33CC"/>
                </a:solidFill>
              </a:rPr>
              <a:t> bridges (=CH-).</a:t>
            </a:r>
            <a:r>
              <a:rPr lang="hr-HR" sz="2400" b="1" dirty="0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hr-HR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Planar system of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conjugated double bonds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absorbs a visible light and is responsible for a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dark red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heme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color</a:t>
            </a:r>
            <a:endParaRPr lang="hr-HR" sz="24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r-HR" sz="2400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4724400" y="1600200"/>
          <a:ext cx="3801559" cy="3902075"/>
        </p:xfrm>
        <a:graphic>
          <a:graphicData uri="http://schemas.openxmlformats.org/presentationml/2006/ole">
            <p:oleObj spid="_x0000_s80898" name="CorelPhotoPaint.Image.9" r:id="rId3" imgW="3002032" imgH="3081273" progId="CorelPhotoPaint.Image.9">
              <p:embed/>
            </p:oleObj>
          </a:graphicData>
        </a:graphic>
      </p:graphicFrame>
      <p:sp>
        <p:nvSpPr>
          <p:cNvPr id="1028" name="Oval 7"/>
          <p:cNvSpPr>
            <a:spLocks noChangeArrowheads="1"/>
          </p:cNvSpPr>
          <p:nvPr/>
        </p:nvSpPr>
        <p:spPr bwMode="auto">
          <a:xfrm>
            <a:off x="5943600" y="2971800"/>
            <a:ext cx="215900" cy="217487"/>
          </a:xfrm>
          <a:prstGeom prst="ellipse">
            <a:avLst/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29" name="Oval 8"/>
          <p:cNvSpPr>
            <a:spLocks noChangeArrowheads="1"/>
          </p:cNvSpPr>
          <p:nvPr/>
        </p:nvSpPr>
        <p:spPr bwMode="auto">
          <a:xfrm>
            <a:off x="6858000" y="2133600"/>
            <a:ext cx="215900" cy="217487"/>
          </a:xfrm>
          <a:prstGeom prst="ellipse">
            <a:avLst/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30" name="Oval 9"/>
          <p:cNvSpPr>
            <a:spLocks noChangeArrowheads="1"/>
          </p:cNvSpPr>
          <p:nvPr/>
        </p:nvSpPr>
        <p:spPr bwMode="auto">
          <a:xfrm>
            <a:off x="6781800" y="3810000"/>
            <a:ext cx="215900" cy="217488"/>
          </a:xfrm>
          <a:prstGeom prst="ellipse">
            <a:avLst/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31" name="Oval 10"/>
          <p:cNvSpPr>
            <a:spLocks noChangeArrowheads="1"/>
          </p:cNvSpPr>
          <p:nvPr/>
        </p:nvSpPr>
        <p:spPr bwMode="auto">
          <a:xfrm>
            <a:off x="7620000" y="2971800"/>
            <a:ext cx="215900" cy="217487"/>
          </a:xfrm>
          <a:prstGeom prst="ellipse">
            <a:avLst/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6019800" y="2438400"/>
            <a:ext cx="215900" cy="73025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6019800" y="3733800"/>
            <a:ext cx="215900" cy="73025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34" name="Rectangle 13"/>
          <p:cNvSpPr>
            <a:spLocks noChangeArrowheads="1"/>
          </p:cNvSpPr>
          <p:nvPr/>
        </p:nvSpPr>
        <p:spPr bwMode="auto">
          <a:xfrm>
            <a:off x="7543800" y="2438400"/>
            <a:ext cx="215900" cy="73025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35" name="Rectangle 14"/>
          <p:cNvSpPr>
            <a:spLocks noChangeArrowheads="1"/>
          </p:cNvSpPr>
          <p:nvPr/>
        </p:nvSpPr>
        <p:spPr bwMode="auto">
          <a:xfrm>
            <a:off x="7543800" y="3733800"/>
            <a:ext cx="215900" cy="73025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3392487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hr-HR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hr-HR" sz="3600" dirty="0" err="1" smtClean="0">
                <a:solidFill>
                  <a:schemeClr val="accent6">
                    <a:lumMod val="50000"/>
                  </a:schemeClr>
                </a:solidFill>
              </a:rPr>
              <a:t>Substituents</a:t>
            </a:r>
            <a:r>
              <a:rPr lang="hr-HR" sz="3600" dirty="0" smtClean="0">
                <a:solidFill>
                  <a:schemeClr val="accent6">
                    <a:lumMod val="50000"/>
                  </a:schemeClr>
                </a:solidFill>
              </a:rPr>
              <a:t> are </a:t>
            </a:r>
          </a:p>
          <a:p>
            <a:pPr eaLnBrk="1" hangingPunct="1">
              <a:lnSpc>
                <a:spcPct val="80000"/>
              </a:lnSpc>
            </a:pPr>
            <a:endParaRPr lang="hr-HR" sz="36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r-HR" sz="3600" dirty="0" err="1" smtClean="0">
                <a:solidFill>
                  <a:srgbClr val="33CCFF"/>
                </a:solidFill>
              </a:rPr>
              <a:t>methyl</a:t>
            </a:r>
            <a:r>
              <a:rPr lang="hr-HR" sz="3600" dirty="0" smtClean="0">
                <a:solidFill>
                  <a:srgbClr val="33CCFF"/>
                </a:solidFill>
              </a:rPr>
              <a:t> (M)</a:t>
            </a:r>
          </a:p>
          <a:p>
            <a:pPr eaLnBrk="1" hangingPunct="1">
              <a:lnSpc>
                <a:spcPct val="80000"/>
              </a:lnSpc>
            </a:pPr>
            <a:endParaRPr lang="hr-HR" sz="3600" dirty="0" smtClean="0">
              <a:solidFill>
                <a:srgbClr val="33CC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r-HR" sz="3600" dirty="0" err="1" smtClean="0">
                <a:solidFill>
                  <a:srgbClr val="33CC33"/>
                </a:solidFill>
              </a:rPr>
              <a:t>vinyl</a:t>
            </a:r>
            <a:r>
              <a:rPr lang="hr-HR" sz="3600" dirty="0" smtClean="0">
                <a:solidFill>
                  <a:srgbClr val="33CC33"/>
                </a:solidFill>
              </a:rPr>
              <a:t> (V)</a:t>
            </a:r>
            <a:r>
              <a:rPr lang="hr-HR" sz="3600" dirty="0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hr-HR" sz="36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r-HR" sz="3600" dirty="0" smtClean="0">
                <a:solidFill>
                  <a:srgbClr val="FF9966"/>
                </a:solidFill>
              </a:rPr>
              <a:t>propionic acid (P)</a:t>
            </a:r>
            <a:endParaRPr lang="hr-HR" sz="36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r-HR" sz="2400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3973513" y="1268413"/>
          <a:ext cx="4327525" cy="4441825"/>
        </p:xfrm>
        <a:graphic>
          <a:graphicData uri="http://schemas.openxmlformats.org/presentationml/2006/ole">
            <p:oleObj spid="_x0000_s81922" name="CorelPhotoPaint.Image.9" r:id="rId3" imgW="3002032" imgH="3081273" progId="CorelPhotoPaint.Image.9">
              <p:embed/>
            </p:oleObj>
          </a:graphicData>
        </a:graphic>
      </p:graphicFrame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5724525" y="1484313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33CCFF"/>
                </a:solidFill>
              </a:rPr>
              <a:t>M</a:t>
            </a:r>
            <a:endParaRPr lang="en-US" dirty="0">
              <a:solidFill>
                <a:srgbClr val="33CCFF"/>
              </a:solidFill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7164388" y="16287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33CC33"/>
                </a:solidFill>
              </a:rPr>
              <a:t>V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HEME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229600" y="3581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33CC33"/>
                </a:solidFill>
              </a:rPr>
              <a:t>V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153400" y="2362200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33CCFF"/>
                </a:solidFill>
              </a:rPr>
              <a:t>M</a:t>
            </a:r>
            <a:endParaRPr lang="en-US" dirty="0">
              <a:solidFill>
                <a:srgbClr val="33CCFF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343400" y="2362200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33CCFF"/>
                </a:solidFill>
              </a:rPr>
              <a:t>M</a:t>
            </a:r>
            <a:endParaRPr lang="en-US" dirty="0">
              <a:solidFill>
                <a:srgbClr val="33CCFF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038600" y="419100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638800" y="541020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010400" y="4495800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33CCFF"/>
                </a:solidFill>
              </a:rPr>
              <a:t>M</a:t>
            </a:r>
            <a:endParaRPr lang="en-US" dirty="0">
              <a:solidFill>
                <a:srgbClr val="33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00200"/>
            <a:ext cx="7772400" cy="4572000"/>
          </a:xfrm>
        </p:spPr>
        <p:txBody>
          <a:bodyPr>
            <a:normAutofit/>
          </a:bodyPr>
          <a:lstStyle/>
          <a:p>
            <a:r>
              <a:rPr lang="hr-HR" sz="3200" dirty="0" err="1" smtClean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The</a:t>
            </a:r>
            <a:r>
              <a:rPr lang="hr-HR" sz="3200" dirty="0" smtClean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most </a:t>
            </a:r>
            <a:r>
              <a:rPr lang="hr-HR" sz="3200" dirty="0" err="1" smtClean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common</a:t>
            </a:r>
            <a:r>
              <a:rPr lang="hr-HR" sz="3200" dirty="0" smtClean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hr-HR" sz="3200" dirty="0" err="1" smtClean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porphyrin</a:t>
            </a:r>
            <a:r>
              <a:rPr lang="hr-HR" sz="3200" dirty="0" smtClean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hr-HR" sz="3200" dirty="0" err="1" smtClean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in</a:t>
            </a:r>
            <a:r>
              <a:rPr lang="hr-HR" sz="3200" dirty="0" smtClean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human </a:t>
            </a:r>
            <a:r>
              <a:rPr lang="hr-HR" sz="3200" dirty="0" err="1" smtClean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organism</a:t>
            </a:r>
            <a:r>
              <a:rPr lang="hr-HR" sz="3200" dirty="0" smtClean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None/>
            </a:pPr>
            <a:endParaRPr lang="hr-HR" sz="3200" dirty="0" smtClean="0">
              <a:solidFill>
                <a:schemeClr val="accent6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r>
              <a:rPr lang="hr-HR" sz="3200" dirty="0" smtClean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In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the complex with the proteins produces hemoglobin,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myoglobin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and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cytochrome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, including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cytochrome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P450</a:t>
            </a:r>
            <a:endParaRPr lang="hr-HR" sz="3200" dirty="0" smtClean="0">
              <a:solidFill>
                <a:schemeClr val="accent6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818</TotalTime>
  <Words>961</Words>
  <Application>Microsoft Office PowerPoint</Application>
  <PresentationFormat>On-screen Show (4:3)</PresentationFormat>
  <Paragraphs>268</Paragraphs>
  <Slides>33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Equity</vt:lpstr>
      <vt:lpstr>ISIS/Draw Sketch</vt:lpstr>
      <vt:lpstr>CorelPhotoPaint.Image.9</vt:lpstr>
      <vt:lpstr>L32 Conversion of amino acids to specialized products. Porphyrins and bile pigments</vt:lpstr>
      <vt:lpstr>Slide 2</vt:lpstr>
      <vt:lpstr>Slide 3</vt:lpstr>
      <vt:lpstr>Slide 4</vt:lpstr>
      <vt:lpstr>Slide 5</vt:lpstr>
      <vt:lpstr>Slide 6</vt:lpstr>
      <vt:lpstr>HEME</vt:lpstr>
      <vt:lpstr>HEME</vt:lpstr>
      <vt:lpstr>HEME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The biosynthesis of heme occurs in most mammalian cells</vt:lpstr>
      <vt:lpstr>ALA-synthase is a key regulatory enzyme in the biosynthesis of heme in the liver</vt:lpstr>
      <vt:lpstr>Many drugs can cause increased activity of ALA synthase</vt:lpstr>
      <vt:lpstr>Porphyrins are precursors of bile colors (bilirubin, etc.)</vt:lpstr>
      <vt:lpstr>Slide 23</vt:lpstr>
      <vt:lpstr>Liver functions</vt:lpstr>
      <vt:lpstr>Heme catabolism produces BILIRUBIN</vt:lpstr>
      <vt:lpstr>Slide 26</vt:lpstr>
      <vt:lpstr>Slide 27</vt:lpstr>
      <vt:lpstr>BILIRUBIN creating</vt:lpstr>
      <vt:lpstr>BILIRUBIN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L29 Catabolism of proteins and amino acids nitrogen</dc:title>
  <dc:creator>PC</dc:creator>
  <cp:lastModifiedBy>Vedrana Čikeš Ćulić</cp:lastModifiedBy>
  <cp:revision>58</cp:revision>
  <dcterms:created xsi:type="dcterms:W3CDTF">2006-08-16T00:00:00Z</dcterms:created>
  <dcterms:modified xsi:type="dcterms:W3CDTF">2014-05-26T10:17:09Z</dcterms:modified>
</cp:coreProperties>
</file>