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  <p:sldId id="307" r:id="rId44"/>
    <p:sldId id="308" r:id="rId45"/>
    <p:sldId id="310" r:id="rId46"/>
    <p:sldId id="311" r:id="rId47"/>
    <p:sldId id="309" r:id="rId48"/>
    <p:sldId id="312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C22D8-676D-4C67-8579-7AFE71BA9F4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3994-B8EA-4412-983B-63A813D800C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D549C-F58E-4B01-9FBD-B452F9C07B9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00A90F-2697-4923-88B2-E16F52B6881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DF5A-754B-4D4C-9F85-CCA4D4BA2AA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C70BA-F27A-4763-943F-EE0E7C1F143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B22E-E8EB-4E4B-8865-068C3F148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6541-C92B-4C28-9967-EA34B1BE01B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4551D-0E69-42FC-8A65-7A4269B55A8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AD54B-FC2D-42D2-BD80-2081DC46720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C2509-5851-4593-BFC1-880965FF6A0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AC58-0622-41C5-94B3-841FBDC7465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79F346-2FD0-4E26-B53C-6195662A7EFE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url=http://www.specialeducationadvisor.com/2-million-parents-are-unsatisfied-with-iep-involvement-and-do-little-about-it/&amp;rct=j&amp;frm=1&amp;q=&amp;esrc=s&amp;sa=U&amp;ei=Cfd1VdiDIoqAywP2ggI&amp;ved=0CBQQ9QEwAA&amp;usg=AFQjCNF4pU3SqbFoKU0BTJGVZInYAzWedw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ehDiXHEOYTA/VJTUsNStWPI/AAAAAAAASHA/_9rxdOzTA5M/s1600/celebrate-our-kids.png" TargetMode="External"/><Relationship Id="rId2" Type="http://schemas.openxmlformats.org/officeDocument/2006/relationships/image" Target="http://www.lovethatmax.com/2014/12/kids-with-special-needs-roc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imple-health-secrets.com/wp-content/uploads/2013/04/Icterus-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r>
              <a:rPr lang="hr-HR"/>
              <a:t>Viral hepatitis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550863"/>
          </a:xfrm>
        </p:spPr>
        <p:txBody>
          <a:bodyPr/>
          <a:lstStyle/>
          <a:p>
            <a:r>
              <a:rPr lang="hr-HR" sz="2400"/>
              <a:t>Nenad Pandak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Laboratory findings</a:t>
            </a:r>
          </a:p>
          <a:p>
            <a:pPr lvl="1"/>
            <a:r>
              <a:rPr lang="hr-HR"/>
              <a:t>Aspartat aminotrasnferase AST</a:t>
            </a:r>
          </a:p>
          <a:p>
            <a:pPr lvl="1"/>
            <a:r>
              <a:rPr lang="hr-HR"/>
              <a:t>Alanin amintransferase ALT</a:t>
            </a:r>
          </a:p>
          <a:p>
            <a:pPr lvl="2"/>
            <a:r>
              <a:rPr lang="hr-HR"/>
              <a:t>AST/ALT ratio &lt;1</a:t>
            </a:r>
          </a:p>
          <a:p>
            <a:pPr lvl="1"/>
            <a:r>
              <a:rPr lang="hr-HR"/>
              <a:t>AP, LDH mildly elevated</a:t>
            </a:r>
          </a:p>
          <a:p>
            <a:pPr lvl="1"/>
            <a:r>
              <a:rPr lang="hr-HR"/>
              <a:t>Bilirubin </a:t>
            </a:r>
          </a:p>
          <a:p>
            <a:pPr lvl="1"/>
            <a:r>
              <a:rPr lang="hr-HR"/>
              <a:t>Prothrombin time PT</a:t>
            </a:r>
          </a:p>
          <a:p>
            <a:pPr lvl="2"/>
            <a:r>
              <a:rPr lang="hr-HR"/>
              <a:t>Siginificant elevation – bad prognostic sign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2908300"/>
          </a:xfrm>
        </p:spPr>
        <p:txBody>
          <a:bodyPr/>
          <a:lstStyle/>
          <a:p>
            <a:r>
              <a:rPr lang="hr-HR"/>
              <a:t>Fulminant hepatitis</a:t>
            </a:r>
          </a:p>
          <a:p>
            <a:pPr lvl="1"/>
            <a:r>
              <a:rPr lang="hr-HR"/>
              <a:t>Acute liver necrosis</a:t>
            </a:r>
          </a:p>
          <a:p>
            <a:pPr lvl="1"/>
            <a:r>
              <a:rPr lang="hr-HR"/>
              <a:t>Encephalopathy</a:t>
            </a:r>
          </a:p>
          <a:p>
            <a:pPr lvl="1"/>
            <a:r>
              <a:rPr lang="hr-HR"/>
              <a:t>Coagulopathy</a:t>
            </a:r>
          </a:p>
          <a:p>
            <a:pPr lvl="1"/>
            <a:r>
              <a:rPr lang="hr-HR"/>
              <a:t>Mortality &gt;70%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Chronic hepatitis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Inflammation and hepatocyte necrosis lasting &gt;6 months</a:t>
            </a:r>
          </a:p>
          <a:p>
            <a:r>
              <a:rPr lang="hr-HR"/>
              <a:t>No general infection signs and symptoms</a:t>
            </a:r>
          </a:p>
          <a:p>
            <a:r>
              <a:rPr lang="hr-HR"/>
              <a:t>Discovered by accident</a:t>
            </a:r>
          </a:p>
          <a:p>
            <a:r>
              <a:rPr lang="hr-HR"/>
              <a:t>Chronic persistent hepatitis</a:t>
            </a:r>
          </a:p>
          <a:p>
            <a:pPr lvl="1"/>
            <a:r>
              <a:rPr lang="hr-HR"/>
              <a:t>Mild form</a:t>
            </a:r>
          </a:p>
          <a:p>
            <a:r>
              <a:rPr lang="hr-HR"/>
              <a:t>Chronic active hepatitis</a:t>
            </a:r>
          </a:p>
          <a:p>
            <a:pPr lvl="1"/>
            <a:r>
              <a:rPr lang="hr-HR"/>
              <a:t>Agressive form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Chronic persistent hepatitis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Mild, nonprogressive, slowly progressive</a:t>
            </a:r>
          </a:p>
          <a:p>
            <a:r>
              <a:rPr lang="hr-HR"/>
              <a:t>Limited liver damage</a:t>
            </a:r>
          </a:p>
          <a:p>
            <a:r>
              <a:rPr lang="hr-HR"/>
              <a:t>Rarely fatigue, nausea, inappetence</a:t>
            </a:r>
          </a:p>
          <a:p>
            <a:r>
              <a:rPr lang="hr-HR"/>
              <a:t>Moderately elevated AST, ALT</a:t>
            </a:r>
          </a:p>
          <a:p>
            <a:r>
              <a:rPr lang="hr-HR"/>
              <a:t>Possible progression to chronic active hepatitis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Chronic active hepatitis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268663"/>
          </a:xfrm>
        </p:spPr>
        <p:txBody>
          <a:bodyPr/>
          <a:lstStyle/>
          <a:p>
            <a:r>
              <a:rPr lang="hr-HR"/>
              <a:t>Significant liver injury</a:t>
            </a:r>
          </a:p>
          <a:p>
            <a:r>
              <a:rPr lang="hr-HR"/>
              <a:t>Occasional or permanent fatigue</a:t>
            </a:r>
          </a:p>
          <a:p>
            <a:r>
              <a:rPr lang="hr-HR"/>
              <a:t>Periodic marked AST, ALT elevation</a:t>
            </a:r>
          </a:p>
          <a:p>
            <a:r>
              <a:rPr lang="hr-HR"/>
              <a:t>Possible icterus</a:t>
            </a:r>
          </a:p>
          <a:p>
            <a:r>
              <a:rPr lang="hr-HR"/>
              <a:t>Progression to cirrhosis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Viral hepatitis </a:t>
            </a:r>
          </a:p>
        </p:txBody>
      </p:sp>
      <p:graphicFrame>
        <p:nvGraphicFramePr>
          <p:cNvPr id="13362" name="Group 5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5438"/>
        </p:xfrm>
        <a:graphic>
          <a:graphicData uri="http://schemas.openxmlformats.org/drawingml/2006/table">
            <a:tbl>
              <a:tblPr/>
              <a:tblGrid>
                <a:gridCol w="1450975"/>
                <a:gridCol w="1292225"/>
                <a:gridCol w="1371600"/>
                <a:gridCol w="1371600"/>
                <a:gridCol w="1371600"/>
                <a:gridCol w="137160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 of 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 / blood products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Body fluids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 / blood products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Body fluids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 / blood products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Body fluids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Stool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Zoonotic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Transmission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Fecal – oral 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Percutaneous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Permucosal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Percutaneous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Permucosal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Percutaneous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Permucosal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Fecal – oral 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 infection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NO/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Hepatitis A</a:t>
            </a:r>
          </a:p>
        </p:txBody>
      </p:sp>
      <p:graphicFrame>
        <p:nvGraphicFramePr>
          <p:cNvPr id="16388" name="Object 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292225" y="1600200"/>
          <a:ext cx="65579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3" imgW="7115040" imgH="4910040" progId="">
                  <p:embed/>
                </p:oleObj>
              </mc:Choice>
              <mc:Fallback>
                <p:oleObj r:id="rId3" imgW="7115040" imgH="491004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600200"/>
                        <a:ext cx="65579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HAV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/>
              <a:t>Picornavirus</a:t>
            </a:r>
          </a:p>
          <a:p>
            <a:r>
              <a:rPr lang="hr-HR"/>
              <a:t>RNA virus</a:t>
            </a:r>
          </a:p>
          <a:p>
            <a:r>
              <a:rPr lang="hr-HR"/>
              <a:t>Highly resistant to drying or heating</a:t>
            </a:r>
          </a:p>
          <a:p>
            <a:r>
              <a:rPr lang="hr-HR"/>
              <a:t>Present in liver, bile, feces and blood</a:t>
            </a:r>
          </a:p>
          <a:p>
            <a:r>
              <a:rPr lang="hr-HR"/>
              <a:t>Inactivated by chlorine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Epidemiology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2765425"/>
          </a:xfrm>
        </p:spPr>
        <p:txBody>
          <a:bodyPr/>
          <a:lstStyle/>
          <a:p>
            <a:r>
              <a:rPr lang="hr-HR"/>
              <a:t>Fecal – oral transmission</a:t>
            </a:r>
          </a:p>
          <a:p>
            <a:r>
              <a:rPr lang="hr-HR"/>
              <a:t>Direct contact</a:t>
            </a:r>
          </a:p>
          <a:p>
            <a:r>
              <a:rPr lang="hr-HR"/>
              <a:t>Hydric epidemics</a:t>
            </a:r>
          </a:p>
          <a:p>
            <a:r>
              <a:rPr lang="hr-HR"/>
              <a:t>Lower synitary standards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0" y="0"/>
          <a:ext cx="9144000" cy="689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hotoSuite Image" r:id="rId3" imgW="10277640" imgH="6848640" progId="PhotoSuite.Image">
                  <p:embed/>
                </p:oleObj>
              </mc:Choice>
              <mc:Fallback>
                <p:oleObj name="PhotoSuite Image" r:id="rId3" imgW="10277640" imgH="6848640" progId="PhotoSuite.Im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9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Viral hepatitis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981325"/>
          </a:xfrm>
        </p:spPr>
        <p:txBody>
          <a:bodyPr/>
          <a:lstStyle/>
          <a:p>
            <a:r>
              <a:rPr lang="hr-HR"/>
              <a:t>Common disease</a:t>
            </a:r>
          </a:p>
          <a:p>
            <a:r>
              <a:rPr lang="hr-HR"/>
              <a:t>Hepatocyte lesion and/or necrosis</a:t>
            </a:r>
          </a:p>
          <a:p>
            <a:r>
              <a:rPr lang="hr-HR"/>
              <a:t>Acute hepatitis syndrome</a:t>
            </a:r>
          </a:p>
          <a:p>
            <a:r>
              <a:rPr lang="hr-HR"/>
              <a:t>Chronic hepatitis syndrome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Pathogenesis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/>
              <a:t>Enters gastrointestinal tract</a:t>
            </a:r>
          </a:p>
          <a:p>
            <a:pPr>
              <a:lnSpc>
                <a:spcPct val="90000"/>
              </a:lnSpc>
            </a:pPr>
            <a:r>
              <a:rPr lang="hr-HR"/>
              <a:t>Replication in oropharingeal and intestinal epithelial cells</a:t>
            </a:r>
          </a:p>
          <a:p>
            <a:pPr>
              <a:lnSpc>
                <a:spcPct val="90000"/>
              </a:lnSpc>
            </a:pPr>
            <a:r>
              <a:rPr lang="hr-HR"/>
              <a:t>Viremia</a:t>
            </a:r>
          </a:p>
          <a:p>
            <a:pPr>
              <a:lnSpc>
                <a:spcPct val="90000"/>
              </a:lnSpc>
            </a:pPr>
            <a:r>
              <a:rPr lang="hr-HR"/>
              <a:t>Hepatocyte infection and replication</a:t>
            </a:r>
          </a:p>
          <a:p>
            <a:pPr>
              <a:lnSpc>
                <a:spcPct val="90000"/>
              </a:lnSpc>
            </a:pPr>
            <a:r>
              <a:rPr lang="hr-HR"/>
              <a:t>Viremia</a:t>
            </a:r>
          </a:p>
          <a:p>
            <a:pPr>
              <a:lnSpc>
                <a:spcPct val="90000"/>
              </a:lnSpc>
            </a:pPr>
            <a:r>
              <a:rPr lang="hr-HR"/>
              <a:t>Excretion of virus into the bile</a:t>
            </a:r>
          </a:p>
          <a:p>
            <a:pPr>
              <a:lnSpc>
                <a:spcPct val="90000"/>
              </a:lnSpc>
            </a:pPr>
            <a:r>
              <a:rPr lang="hr-HR"/>
              <a:t>Stool shedding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Incubation period 4 weeks (15-45 days)</a:t>
            </a:r>
          </a:p>
          <a:p>
            <a:r>
              <a:rPr lang="hr-HR"/>
              <a:t>Preicteric stage</a:t>
            </a:r>
          </a:p>
          <a:p>
            <a:pPr lvl="1"/>
            <a:r>
              <a:rPr lang="hr-HR"/>
              <a:t>Abrupt onset</a:t>
            </a:r>
          </a:p>
          <a:p>
            <a:pPr lvl="1"/>
            <a:r>
              <a:rPr lang="hr-HR"/>
              <a:t>Fever, malaise, fatigue, nausea, vomiting, inappetence</a:t>
            </a:r>
          </a:p>
          <a:p>
            <a:pPr lvl="1"/>
            <a:r>
              <a:rPr lang="hr-HR"/>
              <a:t>Respiratory symptoms occasionally</a:t>
            </a:r>
          </a:p>
          <a:p>
            <a:pPr lvl="1"/>
            <a:r>
              <a:rPr lang="hr-HR"/>
              <a:t>Children diarrhea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Icteric stage</a:t>
            </a:r>
          </a:p>
          <a:p>
            <a:r>
              <a:rPr lang="hr-HR"/>
              <a:t>25% adults anicteric</a:t>
            </a:r>
          </a:p>
          <a:p>
            <a:r>
              <a:rPr lang="hr-HR"/>
              <a:t>90% children anicteric</a:t>
            </a:r>
          </a:p>
          <a:p>
            <a:r>
              <a:rPr lang="hr-HR"/>
              <a:t>Less vigorous immune reaction</a:t>
            </a:r>
          </a:p>
          <a:p>
            <a:r>
              <a:rPr lang="hr-HR"/>
              <a:t>Gradual improvement</a:t>
            </a:r>
          </a:p>
          <a:p>
            <a:r>
              <a:rPr lang="hr-HR"/>
              <a:t>Duration of illness 4-8 weeks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Complications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260600"/>
          </a:xfrm>
        </p:spPr>
        <p:txBody>
          <a:bodyPr/>
          <a:lstStyle/>
          <a:p>
            <a:r>
              <a:rPr lang="hr-HR"/>
              <a:t>Relapsing course 10%</a:t>
            </a:r>
          </a:p>
          <a:p>
            <a:r>
              <a:rPr lang="hr-HR"/>
              <a:t>Prolonged (benign) cholestasis</a:t>
            </a:r>
          </a:p>
          <a:p>
            <a:r>
              <a:rPr lang="hr-HR"/>
              <a:t>Fulminant hepatitis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620963"/>
          </a:xfrm>
        </p:spPr>
        <p:txBody>
          <a:bodyPr/>
          <a:lstStyle/>
          <a:p>
            <a:r>
              <a:rPr lang="hr-HR"/>
              <a:t>Serology</a:t>
            </a:r>
          </a:p>
          <a:p>
            <a:r>
              <a:rPr lang="hr-HR"/>
              <a:t>Detection of virus in stools</a:t>
            </a:r>
          </a:p>
          <a:p>
            <a:pPr lvl="1"/>
            <a:r>
              <a:rPr lang="hr-HR"/>
              <a:t>PCR</a:t>
            </a:r>
          </a:p>
          <a:p>
            <a:pPr lvl="1"/>
            <a:r>
              <a:rPr lang="hr-HR"/>
              <a:t>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</a:t>
            </a:r>
          </a:p>
        </p:txBody>
      </p:sp>
      <p:pic>
        <p:nvPicPr>
          <p:cNvPr id="32774" name="Picture 6" descr="hep-a-figure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1671638"/>
            <a:ext cx="6667500" cy="4381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Therapy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629025"/>
          </a:xfrm>
        </p:spPr>
        <p:txBody>
          <a:bodyPr/>
          <a:lstStyle/>
          <a:p>
            <a:r>
              <a:rPr lang="hr-HR"/>
              <a:t>Moderate physical activity</a:t>
            </a:r>
          </a:p>
          <a:p>
            <a:r>
              <a:rPr lang="hr-HR"/>
              <a:t>“healthy” food</a:t>
            </a:r>
          </a:p>
          <a:p>
            <a:r>
              <a:rPr lang="hr-HR"/>
              <a:t>Avoid alcohol</a:t>
            </a:r>
          </a:p>
          <a:p>
            <a:r>
              <a:rPr lang="hr-HR"/>
              <a:t>Fulminant hepatitis</a:t>
            </a:r>
          </a:p>
          <a:p>
            <a:pPr lvl="1"/>
            <a:r>
              <a:rPr lang="hr-HR"/>
              <a:t>ICU admission</a:t>
            </a:r>
          </a:p>
          <a:p>
            <a:pPr lvl="1"/>
            <a:r>
              <a:rPr lang="hr-HR"/>
              <a:t>Liver transplantation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Hepatitis B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1371600" y="1447800"/>
            <a:ext cx="6418263" cy="4800600"/>
            <a:chOff x="972" y="780"/>
            <a:chExt cx="4548" cy="3024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972" y="780"/>
              <a:ext cx="4548" cy="3024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 sz="2400">
                <a:latin typeface="Times New Roman" pitchFamily="18" charset="0"/>
              </a:endParaRPr>
            </a:p>
          </p:txBody>
        </p:sp>
        <p:graphicFrame>
          <p:nvGraphicFramePr>
            <p:cNvPr id="36870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26" y="828"/>
            <a:ext cx="4446" cy="2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1" r:id="rId3" imgW="7835760" imgH="5178240" progId="">
                    <p:embed/>
                  </p:oleObj>
                </mc:Choice>
                <mc:Fallback>
                  <p:oleObj r:id="rId3" imgW="7835760" imgH="5178240" progId="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" y="828"/>
                          <a:ext cx="4446" cy="2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HBV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268663"/>
          </a:xfrm>
        </p:spPr>
        <p:txBody>
          <a:bodyPr/>
          <a:lstStyle/>
          <a:p>
            <a:r>
              <a:rPr lang="hr-HR" i="1"/>
              <a:t>Hepadnavirus</a:t>
            </a:r>
          </a:p>
          <a:p>
            <a:r>
              <a:rPr lang="hr-HR"/>
              <a:t>DNA virus</a:t>
            </a:r>
          </a:p>
          <a:p>
            <a:r>
              <a:rPr lang="hr-HR"/>
              <a:t>Outer surface protein: HBsAg</a:t>
            </a:r>
          </a:p>
          <a:p>
            <a:r>
              <a:rPr lang="hr-HR"/>
              <a:t>Core protein: HBcAg</a:t>
            </a:r>
          </a:p>
          <a:p>
            <a:r>
              <a:rPr lang="hr-HR"/>
              <a:t>Secreted core antigen: HBeAg</a:t>
            </a:r>
          </a:p>
          <a:p>
            <a:endParaRPr lang="hr-HR"/>
          </a:p>
        </p:txBody>
      </p:sp>
      <p:pic>
        <p:nvPicPr>
          <p:cNvPr id="38920" name="Picture 17" descr="http://t0.gstatic.com/images?q=tbn:ANd9GcTfoNlu2CcarTHYBTmN7WmQgEw1WLos0BXKTI8Z8ln7kZPCnD4qky8LHIdU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700213"/>
            <a:ext cx="2838450" cy="160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Diagnostics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6475"/>
            <a:ext cx="8229600" cy="2836863"/>
          </a:xfrm>
        </p:spPr>
        <p:txBody>
          <a:bodyPr/>
          <a:lstStyle/>
          <a:p>
            <a:r>
              <a:rPr lang="hr-HR"/>
              <a:t>HBsAg  -  anti-HBs</a:t>
            </a:r>
          </a:p>
          <a:p>
            <a:r>
              <a:rPr lang="hr-HR">
                <a:solidFill>
                  <a:schemeClr val="hlink"/>
                </a:solidFill>
              </a:rPr>
              <a:t>HBcAg</a:t>
            </a:r>
            <a:r>
              <a:rPr lang="hr-HR"/>
              <a:t>  -  anti-HBc: IgM i IgG</a:t>
            </a:r>
          </a:p>
          <a:p>
            <a:r>
              <a:rPr lang="hr-HR"/>
              <a:t>HBeAg  -  anti-HBe</a:t>
            </a:r>
          </a:p>
          <a:p>
            <a:r>
              <a:rPr lang="hr-HR"/>
              <a:t>PCR HBV DNA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Viral hepatitis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Most common viral causes</a:t>
            </a:r>
          </a:p>
          <a:p>
            <a:pPr lvl="1"/>
            <a:r>
              <a:rPr lang="hr-HR"/>
              <a:t>Hepatitis A virus – HAV</a:t>
            </a:r>
          </a:p>
          <a:p>
            <a:pPr lvl="1"/>
            <a:r>
              <a:rPr lang="hr-HR"/>
              <a:t>Hepatitis B virus – HBV</a:t>
            </a:r>
          </a:p>
          <a:p>
            <a:pPr lvl="1"/>
            <a:r>
              <a:rPr lang="hr-HR"/>
              <a:t>Hepatitis C virus – HCV</a:t>
            </a:r>
          </a:p>
          <a:p>
            <a:pPr lvl="1"/>
            <a:r>
              <a:rPr lang="hr-HR"/>
              <a:t>Hepatitis D virus – HDV</a:t>
            </a:r>
          </a:p>
          <a:p>
            <a:pPr lvl="1"/>
            <a:r>
              <a:rPr lang="hr-HR"/>
              <a:t>Hepatitis E virus – HEV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HBV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/>
              <a:t>Very resistant</a:t>
            </a:r>
          </a:p>
          <a:p>
            <a:pPr lvl="1">
              <a:lnSpc>
                <a:spcPct val="90000"/>
              </a:lnSpc>
            </a:pPr>
            <a:r>
              <a:rPr lang="hr-HR"/>
              <a:t>Survives in serum at 4°C – months</a:t>
            </a:r>
          </a:p>
          <a:p>
            <a:pPr lvl="1">
              <a:lnSpc>
                <a:spcPct val="90000"/>
              </a:lnSpc>
            </a:pPr>
            <a:r>
              <a:rPr lang="hr-HR"/>
              <a:t>Frozen (– 20°C) – years</a:t>
            </a:r>
          </a:p>
          <a:p>
            <a:pPr>
              <a:lnSpc>
                <a:spcPct val="90000"/>
              </a:lnSpc>
            </a:pPr>
            <a:r>
              <a:rPr lang="hr-HR"/>
              <a:t>2 min at 98°C kills the virus</a:t>
            </a:r>
          </a:p>
          <a:p>
            <a:pPr>
              <a:lnSpc>
                <a:spcPct val="90000"/>
              </a:lnSpc>
            </a:pPr>
            <a:r>
              <a:rPr lang="hr-HR"/>
              <a:t>Detergents  </a:t>
            </a:r>
          </a:p>
          <a:p>
            <a:pPr>
              <a:lnSpc>
                <a:spcPct val="90000"/>
              </a:lnSpc>
            </a:pPr>
            <a:r>
              <a:rPr lang="hr-HR"/>
              <a:t>HBV DNA may integrate into host cell DNA during CHB</a:t>
            </a:r>
          </a:p>
          <a:p>
            <a:pPr>
              <a:lnSpc>
                <a:spcPct val="90000"/>
              </a:lnSpc>
            </a:pPr>
            <a:r>
              <a:rPr lang="hr-HR"/>
              <a:t>Increased incidence of hepatocellular carcinoma</a:t>
            </a:r>
          </a:p>
          <a:p>
            <a:pPr>
              <a:lnSpc>
                <a:spcPct val="90000"/>
              </a:lnSpc>
            </a:pPr>
            <a:endParaRPr lang="hr-H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HBV infections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Acute B hepatitis</a:t>
            </a:r>
          </a:p>
          <a:p>
            <a:r>
              <a:rPr lang="hr-HR"/>
              <a:t>Chronic B hepatitis</a:t>
            </a:r>
          </a:p>
          <a:p>
            <a:pPr lvl="1"/>
            <a:r>
              <a:rPr lang="hr-HR"/>
              <a:t>90% neonates</a:t>
            </a:r>
          </a:p>
          <a:p>
            <a:pPr lvl="1"/>
            <a:r>
              <a:rPr lang="hr-HR"/>
              <a:t>20-50% children</a:t>
            </a:r>
          </a:p>
          <a:p>
            <a:pPr lvl="1"/>
            <a:r>
              <a:rPr lang="hr-HR"/>
              <a:t>&lt;5% adults</a:t>
            </a:r>
          </a:p>
          <a:p>
            <a:r>
              <a:rPr lang="hr-HR"/>
              <a:t>Cirrhosis</a:t>
            </a:r>
          </a:p>
          <a:p>
            <a:r>
              <a:rPr lang="hr-HR"/>
              <a:t>Hepatocellular carcinoma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Epidemiology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350.000.000 people infected worldwide</a:t>
            </a:r>
          </a:p>
          <a:p>
            <a:r>
              <a:rPr lang="hr-HR"/>
              <a:t>1.000.000 deaths annually worldwide</a:t>
            </a:r>
          </a:p>
          <a:p>
            <a:pPr lvl="1"/>
            <a:r>
              <a:rPr lang="hr-HR"/>
              <a:t>Fulminant hepatitis, cirrhosis, carcinoma</a:t>
            </a:r>
          </a:p>
          <a:p>
            <a:r>
              <a:rPr lang="hr-HR"/>
              <a:t>75% hepatocellular carcinoma – HBV</a:t>
            </a:r>
          </a:p>
          <a:p>
            <a:r>
              <a:rPr lang="hr-HR"/>
              <a:t>5-10% liver transplantations due to HBV infection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Epidemiology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/>
              <a:t>Blood, urine, bile, saliva, semen, breast milk, vaginal secretions</a:t>
            </a:r>
          </a:p>
          <a:p>
            <a:pPr>
              <a:lnSpc>
                <a:spcPct val="90000"/>
              </a:lnSpc>
            </a:pPr>
            <a:r>
              <a:rPr lang="hr-HR"/>
              <a:t>Transmission</a:t>
            </a:r>
          </a:p>
          <a:p>
            <a:pPr lvl="1">
              <a:lnSpc>
                <a:spcPct val="90000"/>
              </a:lnSpc>
            </a:pPr>
            <a:r>
              <a:rPr lang="hr-HR"/>
              <a:t>Sexual contact</a:t>
            </a:r>
          </a:p>
          <a:p>
            <a:pPr lvl="1">
              <a:lnSpc>
                <a:spcPct val="90000"/>
              </a:lnSpc>
            </a:pPr>
            <a:r>
              <a:rPr lang="hr-HR"/>
              <a:t>Parenteral </a:t>
            </a:r>
          </a:p>
          <a:p>
            <a:pPr lvl="2">
              <a:lnSpc>
                <a:spcPct val="90000"/>
              </a:lnSpc>
            </a:pPr>
            <a:r>
              <a:rPr lang="hr-HR"/>
              <a:t>Blood and contaminated objects</a:t>
            </a:r>
          </a:p>
          <a:p>
            <a:pPr lvl="3">
              <a:lnSpc>
                <a:spcPct val="90000"/>
              </a:lnSpc>
            </a:pPr>
            <a:r>
              <a:rPr lang="hr-HR"/>
              <a:t>IDU, healthcare workers</a:t>
            </a:r>
          </a:p>
          <a:p>
            <a:pPr lvl="1">
              <a:lnSpc>
                <a:spcPct val="90000"/>
              </a:lnSpc>
            </a:pPr>
            <a:r>
              <a:rPr lang="hr-HR"/>
              <a:t>Perinatal</a:t>
            </a:r>
          </a:p>
          <a:p>
            <a:pPr lvl="2">
              <a:lnSpc>
                <a:spcPct val="90000"/>
              </a:lnSpc>
            </a:pPr>
            <a:r>
              <a:rPr lang="hr-HR"/>
              <a:t>During the labor</a:t>
            </a:r>
          </a:p>
          <a:p>
            <a:pPr lvl="1">
              <a:lnSpc>
                <a:spcPct val="90000"/>
              </a:lnSpc>
            </a:pPr>
            <a:r>
              <a:rPr lang="hr-HR"/>
              <a:t>Horizontally </a:t>
            </a:r>
          </a:p>
          <a:p>
            <a:pPr>
              <a:lnSpc>
                <a:spcPct val="90000"/>
              </a:lnSpc>
            </a:pPr>
            <a:endParaRPr lang="hr-HR"/>
          </a:p>
          <a:p>
            <a:pPr>
              <a:lnSpc>
                <a:spcPct val="90000"/>
              </a:lnSpc>
            </a:pPr>
            <a:endParaRPr lang="hr-HR"/>
          </a:p>
          <a:p>
            <a:pPr>
              <a:lnSpc>
                <a:spcPct val="90000"/>
              </a:lnSpc>
            </a:pPr>
            <a:endParaRPr lang="hr-H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0" y="0"/>
          <a:ext cx="9144000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PhotoSuite Image" r:id="rId3" imgW="10277640" imgH="6848640" progId="PhotoSuite.Image">
                  <p:embed/>
                </p:oleObj>
              </mc:Choice>
              <mc:Fallback>
                <p:oleObj name="PhotoSuite Image" r:id="rId3" imgW="10277640" imgH="6848640" progId="PhotoSuite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3268662"/>
          </a:xfrm>
        </p:spPr>
        <p:txBody>
          <a:bodyPr/>
          <a:lstStyle/>
          <a:p>
            <a:r>
              <a:rPr lang="hr-HR"/>
              <a:t>Incubation period 30-180 days</a:t>
            </a:r>
          </a:p>
          <a:p>
            <a:r>
              <a:rPr lang="hr-HR"/>
              <a:t>Not always self-limiting disease</a:t>
            </a:r>
          </a:p>
          <a:p>
            <a:r>
              <a:rPr lang="hr-HR"/>
              <a:t>Symptoms resolve over 1-3 months</a:t>
            </a:r>
          </a:p>
          <a:p>
            <a:r>
              <a:rPr lang="hr-HR"/>
              <a:t>Amonotransferase values return to normal over 1-4 months</a:t>
            </a:r>
          </a:p>
          <a:p>
            <a:pPr>
              <a:buFontTx/>
              <a:buNone/>
            </a:pPr>
            <a:endParaRPr lang="hr-HR"/>
          </a:p>
          <a:p>
            <a:endParaRPr lang="hr-H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620963"/>
          </a:xfrm>
        </p:spPr>
        <p:txBody>
          <a:bodyPr/>
          <a:lstStyle/>
          <a:p>
            <a:r>
              <a:rPr lang="hr-HR"/>
              <a:t>Virus remains in the liver for decades</a:t>
            </a:r>
          </a:p>
          <a:p>
            <a:r>
              <a:rPr lang="hr-HR"/>
              <a:t>AST, ALT elevation &gt;6 months</a:t>
            </a:r>
          </a:p>
          <a:p>
            <a:r>
              <a:rPr lang="hr-HR"/>
              <a:t>Indication of progression to chronic disease</a:t>
            </a:r>
          </a:p>
          <a:p>
            <a:pPr>
              <a:buFontTx/>
              <a:buNone/>
            </a:pPr>
            <a:endParaRPr lang="hr-H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</a:t>
            </a:r>
          </a:p>
        </p:txBody>
      </p:sp>
      <p:pic>
        <p:nvPicPr>
          <p:cNvPr id="52233" name="Picture 9" descr="hepatitis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23900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of CHB</a:t>
            </a:r>
          </a:p>
        </p:txBody>
      </p:sp>
      <p:pic>
        <p:nvPicPr>
          <p:cNvPr id="59398" name="Picture 6" descr="hep-b-fig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7050" y="1600200"/>
            <a:ext cx="55483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</a:t>
            </a:r>
          </a:p>
        </p:txBody>
      </p:sp>
      <p:pic>
        <p:nvPicPr>
          <p:cNvPr id="56326" name="Picture 6" descr="Hepatitis B Serolog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Viral hepatitis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Less common viral causes</a:t>
            </a:r>
          </a:p>
          <a:p>
            <a:pPr lvl="1"/>
            <a:r>
              <a:rPr lang="hr-HR"/>
              <a:t>Hepatitis G virus – HGV</a:t>
            </a:r>
          </a:p>
          <a:p>
            <a:pPr lvl="1"/>
            <a:r>
              <a:rPr lang="hr-HR" i="1"/>
              <a:t>Transfusion transmitted virus</a:t>
            </a:r>
            <a:r>
              <a:rPr lang="hr-HR"/>
              <a:t> – TTV</a:t>
            </a:r>
          </a:p>
          <a:p>
            <a:pPr lvl="1"/>
            <a:r>
              <a:rPr lang="hr-HR"/>
              <a:t>EBV, CMV, HSV, VZV, Parotitis virus, Adenovirus, Enterovirus, Rubella virus…</a:t>
            </a:r>
            <a:endParaRPr lang="hr-HR" i="1"/>
          </a:p>
          <a:p>
            <a:endParaRPr lang="hr-H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Complications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Fulminant hepatitis</a:t>
            </a:r>
          </a:p>
          <a:p>
            <a:pPr lvl="1"/>
            <a:r>
              <a:rPr lang="hr-HR"/>
              <a:t>1/1.000 icteris cases</a:t>
            </a:r>
          </a:p>
          <a:p>
            <a:pPr lvl="1"/>
            <a:r>
              <a:rPr lang="hr-HR"/>
              <a:t>High mortality</a:t>
            </a:r>
          </a:p>
          <a:p>
            <a:r>
              <a:rPr lang="hr-HR"/>
              <a:t>Chronic hepatitis</a:t>
            </a:r>
          </a:p>
          <a:p>
            <a:r>
              <a:rPr lang="hr-HR"/>
              <a:t>Cirrhosis</a:t>
            </a:r>
          </a:p>
          <a:p>
            <a:r>
              <a:rPr lang="hr-HR"/>
              <a:t>Hepatocellular carcinoma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Treatment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484562"/>
          </a:xfrm>
        </p:spPr>
        <p:txBody>
          <a:bodyPr/>
          <a:lstStyle/>
          <a:p>
            <a:r>
              <a:rPr lang="hr-HR"/>
              <a:t>Acute hepatitis</a:t>
            </a:r>
          </a:p>
          <a:p>
            <a:pPr lvl="1"/>
            <a:r>
              <a:rPr lang="hr-HR"/>
              <a:t>Supportive care</a:t>
            </a:r>
          </a:p>
          <a:p>
            <a:pPr lvl="1"/>
            <a:r>
              <a:rPr lang="hr-HR"/>
              <a:t>Severe cases</a:t>
            </a:r>
          </a:p>
          <a:p>
            <a:pPr lvl="2"/>
            <a:r>
              <a:rPr lang="hr-HR"/>
              <a:t>Lamivudin</a:t>
            </a:r>
          </a:p>
          <a:p>
            <a:pPr lvl="1"/>
            <a:r>
              <a:rPr lang="hr-HR"/>
              <a:t>Prevention</a:t>
            </a:r>
          </a:p>
          <a:p>
            <a:pPr lvl="2"/>
            <a:r>
              <a:rPr lang="hr-HR"/>
              <a:t>Vaccination</a:t>
            </a:r>
          </a:p>
          <a:p>
            <a:pPr lvl="2"/>
            <a:r>
              <a:rPr lang="hr-HR"/>
              <a:t>High-titer hepatitis B immunoglobulin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Treatment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Aim</a:t>
            </a:r>
          </a:p>
          <a:p>
            <a:pPr lvl="1"/>
            <a:r>
              <a:rPr lang="hr-HR"/>
              <a:t>Reducing the viral load</a:t>
            </a:r>
          </a:p>
          <a:p>
            <a:pPr lvl="1"/>
            <a:r>
              <a:rPr lang="hr-HR"/>
              <a:t>Improving liver tests</a:t>
            </a:r>
          </a:p>
          <a:p>
            <a:r>
              <a:rPr lang="hr-HR"/>
              <a:t>Lamivudin</a:t>
            </a:r>
          </a:p>
          <a:p>
            <a:r>
              <a:rPr lang="hr-HR"/>
              <a:t>Adefovir</a:t>
            </a:r>
          </a:p>
          <a:p>
            <a:r>
              <a:rPr lang="hr-HR"/>
              <a:t>Entecavir</a:t>
            </a:r>
          </a:p>
          <a:p>
            <a:r>
              <a:rPr lang="hr-HR"/>
              <a:t>Telbivudine</a:t>
            </a:r>
          </a:p>
          <a:p>
            <a:r>
              <a:rPr lang="hr-HR"/>
              <a:t>Tenofovir</a:t>
            </a:r>
          </a:p>
          <a:p>
            <a:endParaRPr lang="hr-HR"/>
          </a:p>
        </p:txBody>
      </p:sp>
      <p:pic>
        <p:nvPicPr>
          <p:cNvPr id="64517" name="Picture 5" descr="ANd9GcR0erzZs7nDXVMzvJH5ZnDjSRwxHJDegmPbJLY5CQ9pZ6Ny-ZOazT4PVg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716338"/>
            <a:ext cx="2017713" cy="134461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Hepatitis D</a:t>
            </a:r>
          </a:p>
        </p:txBody>
      </p:sp>
      <p:pic>
        <p:nvPicPr>
          <p:cNvPr id="87044" name="Picture 3" descr="http://www.stanford.edu/group/virus/delta/2005/INTRO%20PIC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133600"/>
            <a:ext cx="4540250" cy="3030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HDV – delta agent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124200"/>
          </a:xfrm>
        </p:spPr>
        <p:txBody>
          <a:bodyPr/>
          <a:lstStyle/>
          <a:p>
            <a:r>
              <a:rPr lang="hr-HR"/>
              <a:t>Single-stranded RNA virus</a:t>
            </a:r>
          </a:p>
          <a:p>
            <a:r>
              <a:rPr lang="hr-HR"/>
              <a:t>Lipoprotein envelope provided by HBV</a:t>
            </a:r>
          </a:p>
          <a:p>
            <a:r>
              <a:rPr lang="hr-HR"/>
              <a:t>Only in human host coinfected with HBV</a:t>
            </a:r>
          </a:p>
          <a:p>
            <a:r>
              <a:rPr lang="hr-HR"/>
              <a:t>Supresses HBV replication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Transmission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260600"/>
          </a:xfrm>
        </p:spPr>
        <p:txBody>
          <a:bodyPr/>
          <a:lstStyle/>
          <a:p>
            <a:r>
              <a:rPr lang="hr-HR"/>
              <a:t>Parenteral</a:t>
            </a:r>
          </a:p>
          <a:p>
            <a:pPr lvl="1"/>
            <a:r>
              <a:rPr lang="hr-HR"/>
              <a:t>IDUs</a:t>
            </a:r>
          </a:p>
          <a:p>
            <a:r>
              <a:rPr lang="hr-HR"/>
              <a:t>Sexual contact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PhotoSuite Image" r:id="rId3" imgW="10277640" imgH="6848640" progId="PhotoSuite.Image">
                  <p:embed/>
                </p:oleObj>
              </mc:Choice>
              <mc:Fallback>
                <p:oleObj name="PhotoSuite Image" r:id="rId3" imgW="10277640" imgH="6848640" progId="PhotoSuite.Im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Coinfection </a:t>
            </a:r>
          </a:p>
          <a:p>
            <a:pPr lvl="1"/>
            <a:r>
              <a:rPr lang="hr-HR"/>
              <a:t>Indistinguishable from hepatitis B</a:t>
            </a:r>
          </a:p>
          <a:p>
            <a:pPr lvl="1"/>
            <a:r>
              <a:rPr lang="hr-HR"/>
              <a:t>Higher incidence of hepatic failure in IDUs</a:t>
            </a:r>
          </a:p>
          <a:p>
            <a:r>
              <a:rPr lang="hr-HR"/>
              <a:t>Superinfection</a:t>
            </a:r>
          </a:p>
          <a:p>
            <a:pPr lvl="1"/>
            <a:r>
              <a:rPr lang="hr-HR"/>
              <a:t>Higher risk of severe chronic hepatitis</a:t>
            </a:r>
          </a:p>
          <a:p>
            <a:pPr lvl="1"/>
            <a:r>
              <a:rPr lang="hr-HR"/>
              <a:t>Symptoms as if acute hepatitis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Prevention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2116137"/>
          </a:xfrm>
        </p:spPr>
        <p:txBody>
          <a:bodyPr/>
          <a:lstStyle/>
          <a:p>
            <a:r>
              <a:rPr lang="hr-HR"/>
              <a:t>Vaccination HBV</a:t>
            </a:r>
          </a:p>
          <a:p>
            <a:r>
              <a:rPr lang="hr-HR"/>
              <a:t>Avoiding unsafe activities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Hepatitis C</a:t>
            </a:r>
          </a:p>
        </p:txBody>
      </p:sp>
      <p:pic>
        <p:nvPicPr>
          <p:cNvPr id="67588" name="Picture 3" descr="http://www.epidemic.org/theFacts/hepatitisC/images/hepcInE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681163"/>
            <a:ext cx="4286250" cy="436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Preicteric stage</a:t>
            </a:r>
          </a:p>
          <a:p>
            <a:pPr lvl="1"/>
            <a:r>
              <a:rPr lang="hr-HR"/>
              <a:t>Malaise</a:t>
            </a:r>
          </a:p>
          <a:p>
            <a:pPr lvl="2"/>
            <a:r>
              <a:rPr lang="hr-HR"/>
              <a:t>Sense of “not feeling well”</a:t>
            </a:r>
          </a:p>
          <a:p>
            <a:pPr lvl="1"/>
            <a:r>
              <a:rPr lang="hr-HR"/>
              <a:t>Fatigue and generalized weakness</a:t>
            </a:r>
          </a:p>
          <a:p>
            <a:pPr lvl="1"/>
            <a:r>
              <a:rPr lang="hr-HR"/>
              <a:t>Anorexia, nausea, vomiting</a:t>
            </a:r>
          </a:p>
          <a:p>
            <a:pPr lvl="1"/>
            <a:r>
              <a:rPr lang="hr-HR"/>
              <a:t>Dull upper right quadrant pain</a:t>
            </a:r>
          </a:p>
          <a:p>
            <a:pPr lvl="1"/>
            <a:r>
              <a:rPr lang="hr-HR"/>
              <a:t>Flu-like illness</a:t>
            </a:r>
          </a:p>
          <a:p>
            <a:pPr lvl="2"/>
            <a:r>
              <a:rPr lang="hr-HR"/>
              <a:t>Myalgia, headache, chills, fever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HCV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/>
              <a:t>Flaviviridae</a:t>
            </a:r>
            <a:r>
              <a:rPr lang="hr-HR"/>
              <a:t> family</a:t>
            </a:r>
          </a:p>
          <a:p>
            <a:r>
              <a:rPr lang="hr-HR"/>
              <a:t>RNA virus</a:t>
            </a:r>
          </a:p>
          <a:p>
            <a:r>
              <a:rPr lang="hr-HR"/>
              <a:t>6 genotypes (1-3)</a:t>
            </a:r>
          </a:p>
          <a:p>
            <a:r>
              <a:rPr lang="hr-HR"/>
              <a:t>3 subtypes (a-c)</a:t>
            </a:r>
          </a:p>
          <a:p>
            <a:r>
              <a:rPr lang="hr-HR"/>
              <a:t>India, SE Asia: 3, 6</a:t>
            </a:r>
          </a:p>
          <a:p>
            <a:r>
              <a:rPr lang="hr-HR"/>
              <a:t>Africa: 1, 2, 4</a:t>
            </a:r>
          </a:p>
          <a:p>
            <a:r>
              <a:rPr lang="hr-HR"/>
              <a:t>Europe, USA: 1, 2, 3a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Transmission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Parenteral</a:t>
            </a:r>
          </a:p>
          <a:p>
            <a:r>
              <a:rPr lang="hr-HR"/>
              <a:t>IDUs</a:t>
            </a:r>
          </a:p>
          <a:p>
            <a:r>
              <a:rPr lang="hr-HR"/>
              <a:t>Blood transfusion</a:t>
            </a:r>
          </a:p>
          <a:p>
            <a:r>
              <a:rPr lang="hr-HR"/>
              <a:t>Haemodialysis</a:t>
            </a:r>
          </a:p>
          <a:p>
            <a:r>
              <a:rPr lang="hr-HR"/>
              <a:t>Nosocomial </a:t>
            </a:r>
          </a:p>
          <a:p>
            <a:r>
              <a:rPr lang="hr-HR"/>
              <a:t>Sexual contact</a:t>
            </a:r>
          </a:p>
          <a:p>
            <a:r>
              <a:rPr lang="hr-HR"/>
              <a:t>Vertical mother – child 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 descr="http://medikkajournal.com/images/prevalen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hr-HR"/>
              <a:t>Incubation period 2-26 weeks</a:t>
            </a:r>
          </a:p>
          <a:p>
            <a:pPr lvl="1"/>
            <a:r>
              <a:rPr lang="hr-HR"/>
              <a:t>Average 6-10 weeks</a:t>
            </a:r>
          </a:p>
          <a:p>
            <a:r>
              <a:rPr lang="hr-HR"/>
              <a:t>Acute hepatitis 20-30% infected</a:t>
            </a:r>
          </a:p>
          <a:p>
            <a:pPr lvl="1"/>
            <a:r>
              <a:rPr lang="hr-HR"/>
              <a:t>Mild disease</a:t>
            </a:r>
          </a:p>
          <a:p>
            <a:pPr lvl="1"/>
            <a:r>
              <a:rPr lang="hr-HR"/>
              <a:t>Anicteric</a:t>
            </a:r>
          </a:p>
          <a:p>
            <a:pPr lvl="1"/>
            <a:r>
              <a:rPr lang="hr-HR"/>
              <a:t>Mostly unrecognised </a:t>
            </a:r>
          </a:p>
          <a:p>
            <a:r>
              <a:rPr lang="hr-HR"/>
              <a:t>Chronic infection 70-80%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CHC diagnosis</a:t>
            </a:r>
          </a:p>
        </p:txBody>
      </p:sp>
      <p:pic>
        <p:nvPicPr>
          <p:cNvPr id="75782" name="Picture 6" descr="Figure 5. Course of Acute HCV Infection: Viral Persistenc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6875" y="1600200"/>
            <a:ext cx="58102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Treatment CHC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2981325"/>
          </a:xfrm>
        </p:spPr>
        <p:txBody>
          <a:bodyPr/>
          <a:lstStyle/>
          <a:p>
            <a:r>
              <a:rPr lang="hr-HR"/>
              <a:t>Seldom clears spontaneously</a:t>
            </a:r>
          </a:p>
          <a:p>
            <a:r>
              <a:rPr lang="hr-HR"/>
              <a:t>20-25% progress to cirrhosis (over 20-30 years)</a:t>
            </a:r>
          </a:p>
          <a:p>
            <a:r>
              <a:rPr lang="hr-HR"/>
              <a:t>Increased incidence of hepatocellular carcinoma</a:t>
            </a:r>
          </a:p>
          <a:p>
            <a:pPr>
              <a:buFontTx/>
              <a:buNone/>
            </a:pPr>
            <a:endParaRPr lang="hr-H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Treatment CHC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Initial therapy</a:t>
            </a:r>
          </a:p>
          <a:p>
            <a:pPr lvl="1"/>
            <a:r>
              <a:rPr lang="hr-HR"/>
              <a:t>Pegilated interferon </a:t>
            </a:r>
            <a:r>
              <a:rPr lang="hr-HR">
                <a:latin typeface="Symbol" pitchFamily="18" charset="2"/>
              </a:rPr>
              <a:t>a</a:t>
            </a:r>
            <a:r>
              <a:rPr lang="hr-HR"/>
              <a:t>-2a + ribavirin</a:t>
            </a:r>
          </a:p>
          <a:p>
            <a:r>
              <a:rPr lang="hr-HR"/>
              <a:t>Duration</a:t>
            </a:r>
          </a:p>
          <a:p>
            <a:pPr lvl="1"/>
            <a:r>
              <a:rPr lang="hr-HR"/>
              <a:t>Genotype, viral load</a:t>
            </a:r>
          </a:p>
          <a:p>
            <a:r>
              <a:rPr lang="hr-HR"/>
              <a:t>Relapse, nonrespond, partial respond</a:t>
            </a:r>
          </a:p>
          <a:p>
            <a:pPr lvl="1"/>
            <a:r>
              <a:rPr lang="hr-HR"/>
              <a:t>Pegilated interferon </a:t>
            </a:r>
            <a:r>
              <a:rPr lang="hr-HR">
                <a:latin typeface="Symbol" pitchFamily="18" charset="2"/>
              </a:rPr>
              <a:t>a</a:t>
            </a:r>
            <a:r>
              <a:rPr lang="hr-HR"/>
              <a:t>-2a + ribavirin + protease inhibitors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Treatment CHC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New protease inhibitors</a:t>
            </a:r>
          </a:p>
          <a:p>
            <a:r>
              <a:rPr lang="hr-HR"/>
              <a:t>Polymerase inhibitors</a:t>
            </a:r>
          </a:p>
          <a:p>
            <a:r>
              <a:rPr lang="hr-HR"/>
              <a:t>Interferon free therapy</a:t>
            </a:r>
          </a:p>
          <a:p>
            <a:endParaRPr lang="hr-HR"/>
          </a:p>
        </p:txBody>
      </p:sp>
      <p:pic>
        <p:nvPicPr>
          <p:cNvPr id="80904" name="Picture 8" descr="celebrate-our-kids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2060575"/>
            <a:ext cx="3076575" cy="40481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Hepatitis E</a:t>
            </a:r>
          </a:p>
        </p:txBody>
      </p:sp>
      <p:graphicFrame>
        <p:nvGraphicFramePr>
          <p:cNvPr id="96260" name="Object 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223963" y="1600200"/>
          <a:ext cx="66960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r:id="rId3" imgW="7508520" imgH="5074920" progId="">
                  <p:embed/>
                </p:oleObj>
              </mc:Choice>
              <mc:Fallback>
                <p:oleObj r:id="rId3" imgW="7508520" imgH="507492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600200"/>
                        <a:ext cx="669607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HEV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i="1"/>
              <a:t>Caliciviridae</a:t>
            </a:r>
            <a:r>
              <a:rPr lang="hr-HR" sz="2800"/>
              <a:t> family</a:t>
            </a:r>
          </a:p>
          <a:p>
            <a:r>
              <a:rPr lang="hr-HR" sz="2800"/>
              <a:t>RNA virus</a:t>
            </a:r>
          </a:p>
          <a:p>
            <a:r>
              <a:rPr lang="hr-HR" sz="2800"/>
              <a:t>4 genotypes (1-4)</a:t>
            </a:r>
          </a:p>
          <a:p>
            <a:r>
              <a:rPr lang="hr-HR" sz="2800"/>
              <a:t>Genotype 1, 2 </a:t>
            </a:r>
          </a:p>
          <a:p>
            <a:pPr lvl="1"/>
            <a:r>
              <a:rPr lang="hr-HR" sz="2400"/>
              <a:t>Epidemics</a:t>
            </a:r>
          </a:p>
          <a:p>
            <a:pPr lvl="1"/>
            <a:r>
              <a:rPr lang="hr-HR" sz="2400"/>
              <a:t>Low income countries</a:t>
            </a:r>
          </a:p>
          <a:p>
            <a:r>
              <a:rPr lang="hr-HR" sz="2800"/>
              <a:t>Genotype 3, 4</a:t>
            </a:r>
          </a:p>
          <a:p>
            <a:pPr lvl="1"/>
            <a:r>
              <a:rPr lang="hr-HR" sz="2400"/>
              <a:t>Sporadic cases</a:t>
            </a:r>
          </a:p>
          <a:p>
            <a:pPr lvl="1"/>
            <a:r>
              <a:rPr lang="hr-HR" sz="2400"/>
              <a:t>Developed countries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Less common symptoms</a:t>
            </a:r>
          </a:p>
          <a:p>
            <a:pPr lvl="1"/>
            <a:r>
              <a:rPr lang="hr-HR"/>
              <a:t>Serum sickness syndrome</a:t>
            </a:r>
          </a:p>
          <a:p>
            <a:pPr lvl="3"/>
            <a:r>
              <a:rPr lang="hr-HR"/>
              <a:t>Immune complex deposition</a:t>
            </a:r>
          </a:p>
          <a:p>
            <a:pPr lvl="2"/>
            <a:r>
              <a:rPr lang="hr-HR"/>
              <a:t>Fever, rash, arthralgia and/or arthritis</a:t>
            </a:r>
          </a:p>
          <a:p>
            <a:r>
              <a:rPr lang="hr-HR"/>
              <a:t>Preicteric stage</a:t>
            </a:r>
          </a:p>
          <a:p>
            <a:pPr lvl="1"/>
            <a:r>
              <a:rPr lang="hr-HR"/>
              <a:t>Lasting 3-10 days</a:t>
            </a:r>
          </a:p>
          <a:p>
            <a:pPr lvl="1"/>
            <a:r>
              <a:rPr lang="hr-HR"/>
              <a:t>Resolves with the onset of jaundice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Epidemiology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Transmission </a:t>
            </a:r>
          </a:p>
          <a:p>
            <a:pPr lvl="1"/>
            <a:r>
              <a:rPr lang="hr-HR"/>
              <a:t>Fecal – oral</a:t>
            </a:r>
          </a:p>
          <a:p>
            <a:pPr lvl="2"/>
            <a:r>
              <a:rPr lang="hr-HR"/>
              <a:t>Hydric epidemics</a:t>
            </a:r>
          </a:p>
          <a:p>
            <a:pPr lvl="2"/>
            <a:r>
              <a:rPr lang="hr-HR"/>
              <a:t>Genotype 1 &amp; 2</a:t>
            </a:r>
          </a:p>
          <a:p>
            <a:pPr lvl="1"/>
            <a:r>
              <a:rPr lang="hr-HR"/>
              <a:t>Possible zoonosis</a:t>
            </a:r>
          </a:p>
          <a:p>
            <a:pPr lvl="2"/>
            <a:r>
              <a:rPr lang="hr-HR"/>
              <a:t>Genotype 3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032250"/>
          </a:xfrm>
        </p:spPr>
        <p:txBody>
          <a:bodyPr/>
          <a:lstStyle/>
          <a:p>
            <a:r>
              <a:rPr lang="hr-HR"/>
              <a:t>Incubation period 40 days (15-60)</a:t>
            </a:r>
          </a:p>
          <a:p>
            <a:r>
              <a:rPr lang="hr-HR"/>
              <a:t>Acute hepatitis</a:t>
            </a:r>
          </a:p>
          <a:p>
            <a:pPr lvl="1"/>
            <a:r>
              <a:rPr lang="hr-HR"/>
              <a:t>Mortality 1-3%</a:t>
            </a:r>
          </a:p>
          <a:p>
            <a:pPr lvl="1"/>
            <a:r>
              <a:rPr lang="hr-HR"/>
              <a:t>Pregnant women 3</a:t>
            </a:r>
            <a:r>
              <a:rPr lang="hr-HR" baseline="30000"/>
              <a:t>rd</a:t>
            </a:r>
            <a:r>
              <a:rPr lang="hr-HR"/>
              <a:t> trimester</a:t>
            </a:r>
          </a:p>
          <a:p>
            <a:pPr lvl="1"/>
            <a:r>
              <a:rPr lang="hr-HR"/>
              <a:t>15-25% </a:t>
            </a:r>
          </a:p>
          <a:p>
            <a:pPr lvl="1"/>
            <a:r>
              <a:rPr lang="hr-HR"/>
              <a:t>Only genotype 1 &amp; 2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Clinical presentation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Genotype 3 &amp; 4</a:t>
            </a:r>
          </a:p>
          <a:p>
            <a:r>
              <a:rPr lang="hr-HR"/>
              <a:t>Acute hepatitis</a:t>
            </a:r>
          </a:p>
          <a:p>
            <a:r>
              <a:rPr lang="hr-HR"/>
              <a:t>Sporadic cases</a:t>
            </a:r>
          </a:p>
          <a:p>
            <a:r>
              <a:rPr lang="hr-HR"/>
              <a:t>Unrecognised</a:t>
            </a:r>
          </a:p>
          <a:p>
            <a:r>
              <a:rPr lang="hr-HR"/>
              <a:t>Immunocompromised persons</a:t>
            </a:r>
          </a:p>
          <a:p>
            <a:r>
              <a:rPr lang="hr-HR"/>
              <a:t>Chronic hepatitis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Serology</a:t>
            </a:r>
          </a:p>
          <a:p>
            <a:pPr lvl="1"/>
            <a:r>
              <a:rPr lang="hr-HR"/>
              <a:t>HEV IgM</a:t>
            </a:r>
          </a:p>
          <a:p>
            <a:pPr lvl="1"/>
            <a:r>
              <a:rPr lang="hr-HR"/>
              <a:t>HEV IgG</a:t>
            </a:r>
          </a:p>
          <a:p>
            <a:pPr lvl="1"/>
            <a:r>
              <a:rPr lang="hr-HR"/>
              <a:t>Westernblot</a:t>
            </a:r>
          </a:p>
          <a:p>
            <a:r>
              <a:rPr lang="hr-HR"/>
              <a:t>PCR HEV RNA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Diagnosis </a:t>
            </a:r>
          </a:p>
        </p:txBody>
      </p:sp>
      <p:pic>
        <p:nvPicPr>
          <p:cNvPr id="104454" name="Picture 6" descr="quiz282-img309-200903-fig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916113"/>
            <a:ext cx="5291138" cy="3101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Treatment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197225"/>
          </a:xfrm>
        </p:spPr>
        <p:txBody>
          <a:bodyPr/>
          <a:lstStyle/>
          <a:p>
            <a:r>
              <a:rPr lang="hr-HR"/>
              <a:t>Acute hepatitis</a:t>
            </a:r>
          </a:p>
          <a:p>
            <a:pPr lvl="1"/>
            <a:r>
              <a:rPr lang="hr-HR"/>
              <a:t>Supportive care</a:t>
            </a:r>
          </a:p>
          <a:p>
            <a:r>
              <a:rPr lang="hr-HR"/>
              <a:t>Chronic hepatitis</a:t>
            </a:r>
          </a:p>
          <a:p>
            <a:pPr lvl="1"/>
            <a:r>
              <a:rPr lang="hr-HR"/>
              <a:t>Reducing immunosupression</a:t>
            </a:r>
          </a:p>
          <a:p>
            <a:pPr lvl="1"/>
            <a:r>
              <a:rPr lang="hr-HR"/>
              <a:t>Ribavirin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Questions and Answers Fo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81013"/>
            <a:ext cx="5905500" cy="589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Icteric stage</a:t>
            </a:r>
          </a:p>
          <a:p>
            <a:r>
              <a:rPr lang="hr-HR"/>
              <a:t>20-50% patients</a:t>
            </a:r>
          </a:p>
          <a:p>
            <a:pPr lvl="1"/>
            <a:r>
              <a:rPr lang="hr-HR"/>
              <a:t>Jaundice</a:t>
            </a:r>
          </a:p>
          <a:p>
            <a:pPr lvl="1"/>
            <a:r>
              <a:rPr lang="hr-HR"/>
              <a:t>Dark urine</a:t>
            </a:r>
          </a:p>
          <a:p>
            <a:pPr lvl="1"/>
            <a:r>
              <a:rPr lang="hr-HR"/>
              <a:t>Scleral icterus</a:t>
            </a:r>
          </a:p>
          <a:p>
            <a:pPr lvl="1"/>
            <a:r>
              <a:rPr lang="hr-HR"/>
              <a:t>Pale-colored stools</a:t>
            </a:r>
          </a:p>
          <a:p>
            <a:pPr lvl="1"/>
            <a:r>
              <a:rPr lang="hr-HR"/>
              <a:t>Immune complex deposition (B, C)</a:t>
            </a:r>
          </a:p>
          <a:p>
            <a:pPr lvl="2"/>
            <a:r>
              <a:rPr lang="hr-HR"/>
              <a:t>Vasculitis, glomerulonephritis</a:t>
            </a:r>
          </a:p>
          <a:p>
            <a:endParaRPr lang="hr-HR"/>
          </a:p>
        </p:txBody>
      </p:sp>
      <p:pic>
        <p:nvPicPr>
          <p:cNvPr id="8199" name="Picture 7" descr="Icterus Image- Icterus Pictures (1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989138"/>
            <a:ext cx="28575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29600" cy="2665413"/>
          </a:xfrm>
        </p:spPr>
        <p:txBody>
          <a:bodyPr/>
          <a:lstStyle/>
          <a:p>
            <a:r>
              <a:rPr lang="hr-HR"/>
              <a:t>Convalescent stage</a:t>
            </a:r>
          </a:p>
          <a:p>
            <a:pPr lvl="1"/>
            <a:r>
              <a:rPr lang="hr-HR"/>
              <a:t>Slow recovery</a:t>
            </a:r>
          </a:p>
          <a:p>
            <a:pPr lvl="2"/>
            <a:r>
              <a:rPr lang="hr-HR"/>
              <a:t>Depending on</a:t>
            </a:r>
          </a:p>
          <a:p>
            <a:pPr lvl="3"/>
            <a:r>
              <a:rPr lang="hr-HR"/>
              <a:t>Severity of the disease</a:t>
            </a:r>
          </a:p>
          <a:p>
            <a:pPr lvl="3"/>
            <a:r>
              <a:rPr lang="hr-HR"/>
              <a:t>Viral etiology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Acute hepatitis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2765425"/>
          </a:xfrm>
        </p:spPr>
        <p:txBody>
          <a:bodyPr/>
          <a:lstStyle/>
          <a:p>
            <a:r>
              <a:rPr lang="hr-HR"/>
              <a:t>Icterus</a:t>
            </a:r>
          </a:p>
          <a:p>
            <a:r>
              <a:rPr lang="hr-HR"/>
              <a:t>Hepatic enlargement</a:t>
            </a:r>
          </a:p>
          <a:p>
            <a:r>
              <a:rPr lang="hr-HR"/>
              <a:t>Tenderness</a:t>
            </a:r>
          </a:p>
          <a:p>
            <a:r>
              <a:rPr lang="hr-HR"/>
              <a:t>Splenomegaly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1071</Words>
  <Application>Microsoft Office PowerPoint</Application>
  <PresentationFormat>On-screen Show (4:3)</PresentationFormat>
  <Paragraphs>360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Default Design</vt:lpstr>
      <vt:lpstr>PhotoSuite Image</vt:lpstr>
      <vt:lpstr>Viral hepatitis</vt:lpstr>
      <vt:lpstr>Viral hepatitis</vt:lpstr>
      <vt:lpstr>Viral hepatitis</vt:lpstr>
      <vt:lpstr>Viral hepatitis</vt:lpstr>
      <vt:lpstr>Acute hepatitis</vt:lpstr>
      <vt:lpstr>Acute hepatitis</vt:lpstr>
      <vt:lpstr>Acute hepatitis</vt:lpstr>
      <vt:lpstr>Acute hepatitis</vt:lpstr>
      <vt:lpstr>Acute hepatitis</vt:lpstr>
      <vt:lpstr>Acute hepatitis</vt:lpstr>
      <vt:lpstr>Acute hepatitis</vt:lpstr>
      <vt:lpstr>Chronic hepatitis</vt:lpstr>
      <vt:lpstr>Chronic persistent hepatitis</vt:lpstr>
      <vt:lpstr>Chronic active hepatitis</vt:lpstr>
      <vt:lpstr>Viral hepatitis </vt:lpstr>
      <vt:lpstr>Hepatitis A</vt:lpstr>
      <vt:lpstr>HAV</vt:lpstr>
      <vt:lpstr>Epidemiology </vt:lpstr>
      <vt:lpstr>PowerPoint Presentation</vt:lpstr>
      <vt:lpstr>Pathogenesis </vt:lpstr>
      <vt:lpstr>Clinical presentation</vt:lpstr>
      <vt:lpstr>Clinical presentation</vt:lpstr>
      <vt:lpstr>Complications </vt:lpstr>
      <vt:lpstr>Diagnosis </vt:lpstr>
      <vt:lpstr>Diagnosis </vt:lpstr>
      <vt:lpstr>Therapy </vt:lpstr>
      <vt:lpstr>Hepatitis B</vt:lpstr>
      <vt:lpstr>HBV</vt:lpstr>
      <vt:lpstr>Diagnostics </vt:lpstr>
      <vt:lpstr>HBV</vt:lpstr>
      <vt:lpstr>HBV infections</vt:lpstr>
      <vt:lpstr>Epidemiology </vt:lpstr>
      <vt:lpstr>Epidemiology </vt:lpstr>
      <vt:lpstr>PowerPoint Presentation</vt:lpstr>
      <vt:lpstr>Clinical presentation</vt:lpstr>
      <vt:lpstr>Clinical presentation</vt:lpstr>
      <vt:lpstr>Diagnosis </vt:lpstr>
      <vt:lpstr>Diagnosis of CHB</vt:lpstr>
      <vt:lpstr>Diagnosis </vt:lpstr>
      <vt:lpstr>Complications </vt:lpstr>
      <vt:lpstr>Treatment </vt:lpstr>
      <vt:lpstr>Treatment</vt:lpstr>
      <vt:lpstr>Hepatitis D</vt:lpstr>
      <vt:lpstr>HDV – delta agent</vt:lpstr>
      <vt:lpstr>Transmission </vt:lpstr>
      <vt:lpstr>PowerPoint Presentation</vt:lpstr>
      <vt:lpstr>Clinical presentation</vt:lpstr>
      <vt:lpstr>Prevention </vt:lpstr>
      <vt:lpstr>Hepatitis C</vt:lpstr>
      <vt:lpstr>HCV</vt:lpstr>
      <vt:lpstr>Transmission </vt:lpstr>
      <vt:lpstr>PowerPoint Presentation</vt:lpstr>
      <vt:lpstr>Clinical presentation</vt:lpstr>
      <vt:lpstr>CHC diagnosis</vt:lpstr>
      <vt:lpstr>Treatment CHC</vt:lpstr>
      <vt:lpstr>Treatment CHC</vt:lpstr>
      <vt:lpstr>Treatment CHC</vt:lpstr>
      <vt:lpstr>Hepatitis E</vt:lpstr>
      <vt:lpstr>HEV</vt:lpstr>
      <vt:lpstr>Epidemiology </vt:lpstr>
      <vt:lpstr>Clinical presentation</vt:lpstr>
      <vt:lpstr>Clinical presentation</vt:lpstr>
      <vt:lpstr>Diagnosis </vt:lpstr>
      <vt:lpstr>Diagnosis </vt:lpstr>
      <vt:lpstr>Treatment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</dc:title>
  <dc:creator>zar05</dc:creator>
  <cp:lastModifiedBy>Nastava</cp:lastModifiedBy>
  <cp:revision>2</cp:revision>
  <dcterms:created xsi:type="dcterms:W3CDTF">2015-06-08T15:37:16Z</dcterms:created>
  <dcterms:modified xsi:type="dcterms:W3CDTF">2015-06-18T09:06:47Z</dcterms:modified>
</cp:coreProperties>
</file>