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380" r:id="rId3"/>
    <p:sldId id="381" r:id="rId4"/>
    <p:sldId id="382" r:id="rId5"/>
    <p:sldId id="275" r:id="rId6"/>
    <p:sldId id="322" r:id="rId7"/>
    <p:sldId id="256" r:id="rId8"/>
    <p:sldId id="320" r:id="rId9"/>
    <p:sldId id="321" r:id="rId10"/>
    <p:sldId id="257" r:id="rId11"/>
    <p:sldId id="258" r:id="rId12"/>
    <p:sldId id="259" r:id="rId13"/>
    <p:sldId id="269" r:id="rId14"/>
    <p:sldId id="281" r:id="rId15"/>
    <p:sldId id="280" r:id="rId16"/>
    <p:sldId id="282" r:id="rId17"/>
    <p:sldId id="283" r:id="rId18"/>
    <p:sldId id="284" r:id="rId19"/>
    <p:sldId id="285" r:id="rId20"/>
    <p:sldId id="287" r:id="rId21"/>
    <p:sldId id="291" r:id="rId22"/>
    <p:sldId id="286" r:id="rId23"/>
    <p:sldId id="290" r:id="rId24"/>
    <p:sldId id="292" r:id="rId25"/>
    <p:sldId id="289" r:id="rId26"/>
    <p:sldId id="288" r:id="rId27"/>
    <p:sldId id="300" r:id="rId28"/>
    <p:sldId id="304" r:id="rId29"/>
    <p:sldId id="299" r:id="rId30"/>
    <p:sldId id="303" r:id="rId31"/>
    <p:sldId id="301" r:id="rId32"/>
    <p:sldId id="302" r:id="rId33"/>
    <p:sldId id="309" r:id="rId34"/>
    <p:sldId id="305" r:id="rId35"/>
    <p:sldId id="310" r:id="rId36"/>
    <p:sldId id="298" r:id="rId37"/>
    <p:sldId id="293" r:id="rId38"/>
    <p:sldId id="294" r:id="rId39"/>
    <p:sldId id="295" r:id="rId40"/>
    <p:sldId id="296" r:id="rId41"/>
    <p:sldId id="297" r:id="rId42"/>
    <p:sldId id="307" r:id="rId43"/>
    <p:sldId id="311" r:id="rId44"/>
    <p:sldId id="306" r:id="rId45"/>
    <p:sldId id="308" r:id="rId46"/>
    <p:sldId id="312" r:id="rId47"/>
    <p:sldId id="313" r:id="rId48"/>
    <p:sldId id="317" r:id="rId49"/>
    <p:sldId id="316" r:id="rId50"/>
    <p:sldId id="315" r:id="rId51"/>
    <p:sldId id="314" r:id="rId52"/>
    <p:sldId id="318" r:id="rId53"/>
    <p:sldId id="319" r:id="rId54"/>
    <p:sldId id="27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06" autoAdjust="0"/>
    <p:restoredTop sz="94660"/>
  </p:normalViewPr>
  <p:slideViewPr>
    <p:cSldViewPr snapToGrid="0">
      <p:cViewPr varScale="1">
        <p:scale>
          <a:sx n="84" d="100"/>
          <a:sy n="84" d="100"/>
        </p:scale>
        <p:origin x="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SEPULVEDA" userId="02ea19f5a9a34778" providerId="LiveId" clId="{DEB9CD4D-5BA5-4428-BE68-67B15565CCDF}"/>
    <pc:docChg chg="modSld">
      <pc:chgData name="CARLOS SEPULVEDA" userId="02ea19f5a9a34778" providerId="LiveId" clId="{DEB9CD4D-5BA5-4428-BE68-67B15565CCDF}" dt="2020-06-18T12:13:36.163" v="0" actId="20577"/>
      <pc:docMkLst>
        <pc:docMk/>
      </pc:docMkLst>
      <pc:sldChg chg="modSp mod">
        <pc:chgData name="CARLOS SEPULVEDA" userId="02ea19f5a9a34778" providerId="LiveId" clId="{DEB9CD4D-5BA5-4428-BE68-67B15565CCDF}" dt="2020-06-18T12:13:36.163" v="0" actId="20577"/>
        <pc:sldMkLst>
          <pc:docMk/>
          <pc:sldMk cId="4113224343" sldId="319"/>
        </pc:sldMkLst>
        <pc:spChg chg="mod">
          <ac:chgData name="CARLOS SEPULVEDA" userId="02ea19f5a9a34778" providerId="LiveId" clId="{DEB9CD4D-5BA5-4428-BE68-67B15565CCDF}" dt="2020-06-18T12:13:36.163" v="0" actId="20577"/>
          <ac:spMkLst>
            <pc:docMk/>
            <pc:sldMk cId="4113224343" sldId="319"/>
            <ac:spMk id="3" creationId="{D4B32198-D0CB-4ED1-ADAB-7CF82BE84015}"/>
          </ac:spMkLst>
        </pc:spChg>
      </pc:sldChg>
    </pc:docChg>
  </pc:docChgLst>
  <pc:docChgLst>
    <pc:chgData name="CARLOS SEPULVEDA" userId="02ea19f5a9a34778" providerId="LiveId" clId="{DBEF5E8A-BCDB-49CF-A5D3-2248E337D7F0}"/>
    <pc:docChg chg="custSel addSld modSld sldOrd">
      <pc:chgData name="CARLOS SEPULVEDA" userId="02ea19f5a9a34778" providerId="LiveId" clId="{DBEF5E8A-BCDB-49CF-A5D3-2248E337D7F0}" dt="2020-06-18T19:59:11.465" v="158"/>
      <pc:docMkLst>
        <pc:docMk/>
      </pc:docMkLst>
      <pc:sldChg chg="addSp delSp modSp mod modAnim">
        <pc:chgData name="CARLOS SEPULVEDA" userId="02ea19f5a9a34778" providerId="LiveId" clId="{DBEF5E8A-BCDB-49CF-A5D3-2248E337D7F0}" dt="2020-06-18T19:55:10.530" v="143"/>
        <pc:sldMkLst>
          <pc:docMk/>
          <pc:sldMk cId="1745918720" sldId="256"/>
        </pc:sldMkLst>
        <pc:spChg chg="del">
          <ac:chgData name="CARLOS SEPULVEDA" userId="02ea19f5a9a34778" providerId="LiveId" clId="{DBEF5E8A-BCDB-49CF-A5D3-2248E337D7F0}" dt="2020-06-18T18:58:05.678" v="19" actId="21"/>
          <ac:spMkLst>
            <pc:docMk/>
            <pc:sldMk cId="1745918720" sldId="256"/>
            <ac:spMk id="2" creationId="{349D8090-8207-4263-B9F6-E005CD09CE40}"/>
          </ac:spMkLst>
        </pc:spChg>
        <pc:spChg chg="del mod">
          <ac:chgData name="CARLOS SEPULVEDA" userId="02ea19f5a9a34778" providerId="LiveId" clId="{DBEF5E8A-BCDB-49CF-A5D3-2248E337D7F0}" dt="2020-06-18T18:58:38.138" v="28" actId="21"/>
          <ac:spMkLst>
            <pc:docMk/>
            <pc:sldMk cId="1745918720" sldId="256"/>
            <ac:spMk id="3" creationId="{404C8B55-4C3C-411F-A5E3-180FBEB4A2FE}"/>
          </ac:spMkLst>
        </pc:spChg>
        <pc:spChg chg="add mod">
          <ac:chgData name="CARLOS SEPULVEDA" userId="02ea19f5a9a34778" providerId="LiveId" clId="{DBEF5E8A-BCDB-49CF-A5D3-2248E337D7F0}" dt="2020-06-18T19:55:10.530" v="143"/>
          <ac:spMkLst>
            <pc:docMk/>
            <pc:sldMk cId="1745918720" sldId="256"/>
            <ac:spMk id="5" creationId="{C5E57589-B44C-44EC-98B8-DE329C7850AB}"/>
          </ac:spMkLst>
        </pc:spChg>
        <pc:picChg chg="add mod">
          <ac:chgData name="CARLOS SEPULVEDA" userId="02ea19f5a9a34778" providerId="LiveId" clId="{DBEF5E8A-BCDB-49CF-A5D3-2248E337D7F0}" dt="2020-06-18T19:55:07.616" v="142" actId="14100"/>
          <ac:picMkLst>
            <pc:docMk/>
            <pc:sldMk cId="1745918720" sldId="256"/>
            <ac:picMk id="4" creationId="{0C151426-43B5-4673-8982-50F975A69864}"/>
          </ac:picMkLst>
        </pc:picChg>
      </pc:sldChg>
      <pc:sldChg chg="modSp">
        <pc:chgData name="CARLOS SEPULVEDA" userId="02ea19f5a9a34778" providerId="LiveId" clId="{DBEF5E8A-BCDB-49CF-A5D3-2248E337D7F0}" dt="2020-06-18T18:57:33.318" v="18" actId="20577"/>
        <pc:sldMkLst>
          <pc:docMk/>
          <pc:sldMk cId="2489255268" sldId="269"/>
        </pc:sldMkLst>
        <pc:spChg chg="mod">
          <ac:chgData name="CARLOS SEPULVEDA" userId="02ea19f5a9a34778" providerId="LiveId" clId="{DBEF5E8A-BCDB-49CF-A5D3-2248E337D7F0}" dt="2020-06-18T18:57:33.318" v="18" actId="20577"/>
          <ac:spMkLst>
            <pc:docMk/>
            <pc:sldMk cId="2489255268" sldId="269"/>
            <ac:spMk id="5" creationId="{6EC964EA-1ACD-4719-B150-C479A89BE0D6}"/>
          </ac:spMkLst>
        </pc:spChg>
      </pc:sldChg>
      <pc:sldChg chg="addSp delSp modSp new mod modAnim">
        <pc:chgData name="CARLOS SEPULVEDA" userId="02ea19f5a9a34778" providerId="LiveId" clId="{DBEF5E8A-BCDB-49CF-A5D3-2248E337D7F0}" dt="2020-06-18T19:54:59.329" v="141" actId="14100"/>
        <pc:sldMkLst>
          <pc:docMk/>
          <pc:sldMk cId="1951296145" sldId="320"/>
        </pc:sldMkLst>
        <pc:spChg chg="del">
          <ac:chgData name="CARLOS SEPULVEDA" userId="02ea19f5a9a34778" providerId="LiveId" clId="{DBEF5E8A-BCDB-49CF-A5D3-2248E337D7F0}" dt="2020-06-18T19:46:20.993" v="35" actId="21"/>
          <ac:spMkLst>
            <pc:docMk/>
            <pc:sldMk cId="1951296145" sldId="320"/>
            <ac:spMk id="2" creationId="{CC1209A1-C729-4A36-B166-92DBD36F7AEB}"/>
          </ac:spMkLst>
        </pc:spChg>
        <pc:spChg chg="del">
          <ac:chgData name="CARLOS SEPULVEDA" userId="02ea19f5a9a34778" providerId="LiveId" clId="{DBEF5E8A-BCDB-49CF-A5D3-2248E337D7F0}" dt="2020-06-18T19:46:24.764" v="36" actId="21"/>
          <ac:spMkLst>
            <pc:docMk/>
            <pc:sldMk cId="1951296145" sldId="320"/>
            <ac:spMk id="3" creationId="{B2E1282C-C490-4A80-A76F-6F966C2F91D4}"/>
          </ac:spMkLst>
        </pc:spChg>
        <pc:spChg chg="add mod">
          <ac:chgData name="CARLOS SEPULVEDA" userId="02ea19f5a9a34778" providerId="LiveId" clId="{DBEF5E8A-BCDB-49CF-A5D3-2248E337D7F0}" dt="2020-06-18T19:54:17.890" v="137"/>
          <ac:spMkLst>
            <pc:docMk/>
            <pc:sldMk cId="1951296145" sldId="320"/>
            <ac:spMk id="5" creationId="{3A9AC678-4A76-4F56-B329-232E7D242375}"/>
          </ac:spMkLst>
        </pc:spChg>
        <pc:picChg chg="add mod">
          <ac:chgData name="CARLOS SEPULVEDA" userId="02ea19f5a9a34778" providerId="LiveId" clId="{DBEF5E8A-BCDB-49CF-A5D3-2248E337D7F0}" dt="2020-06-18T19:54:59.329" v="141" actId="14100"/>
          <ac:picMkLst>
            <pc:docMk/>
            <pc:sldMk cId="1951296145" sldId="320"/>
            <ac:picMk id="4" creationId="{BC572E3C-87CA-41E1-8B74-85F583B76E91}"/>
          </ac:picMkLst>
        </pc:picChg>
      </pc:sldChg>
      <pc:sldChg chg="addSp delSp modSp new mod modAnim">
        <pc:chgData name="CARLOS SEPULVEDA" userId="02ea19f5a9a34778" providerId="LiveId" clId="{DBEF5E8A-BCDB-49CF-A5D3-2248E337D7F0}" dt="2020-06-18T19:54:10.723" v="136" actId="14100"/>
        <pc:sldMkLst>
          <pc:docMk/>
          <pc:sldMk cId="1470759983" sldId="321"/>
        </pc:sldMkLst>
        <pc:spChg chg="mod">
          <ac:chgData name="CARLOS SEPULVEDA" userId="02ea19f5a9a34778" providerId="LiveId" clId="{DBEF5E8A-BCDB-49CF-A5D3-2248E337D7F0}" dt="2020-06-18T19:54:10.723" v="136" actId="14100"/>
          <ac:spMkLst>
            <pc:docMk/>
            <pc:sldMk cId="1470759983" sldId="321"/>
            <ac:spMk id="2" creationId="{27A7C756-5722-424A-8474-6BAB11C7F66E}"/>
          </ac:spMkLst>
        </pc:spChg>
        <pc:spChg chg="del">
          <ac:chgData name="CARLOS SEPULVEDA" userId="02ea19f5a9a34778" providerId="LiveId" clId="{DBEF5E8A-BCDB-49CF-A5D3-2248E337D7F0}" dt="2020-06-18T19:51:45.129" v="40"/>
          <ac:spMkLst>
            <pc:docMk/>
            <pc:sldMk cId="1470759983" sldId="321"/>
            <ac:spMk id="3" creationId="{B81B1937-096D-4DF4-B3FB-508D0F4D9C3B}"/>
          </ac:spMkLst>
        </pc:spChg>
        <pc:picChg chg="add mod">
          <ac:chgData name="CARLOS SEPULVEDA" userId="02ea19f5a9a34778" providerId="LiveId" clId="{DBEF5E8A-BCDB-49CF-A5D3-2248E337D7F0}" dt="2020-06-18T19:52:02.530" v="43" actId="14100"/>
          <ac:picMkLst>
            <pc:docMk/>
            <pc:sldMk cId="1470759983" sldId="321"/>
            <ac:picMk id="4" creationId="{43A6175B-C872-4188-8070-0C1B54EB5EAA}"/>
          </ac:picMkLst>
        </pc:picChg>
      </pc:sldChg>
      <pc:sldChg chg="addSp delSp modSp new mod ord modAnim">
        <pc:chgData name="CARLOS SEPULVEDA" userId="02ea19f5a9a34778" providerId="LiveId" clId="{DBEF5E8A-BCDB-49CF-A5D3-2248E337D7F0}" dt="2020-06-18T19:59:11.465" v="158"/>
        <pc:sldMkLst>
          <pc:docMk/>
          <pc:sldMk cId="3979101463" sldId="322"/>
        </pc:sldMkLst>
        <pc:spChg chg="del">
          <ac:chgData name="CARLOS SEPULVEDA" userId="02ea19f5a9a34778" providerId="LiveId" clId="{DBEF5E8A-BCDB-49CF-A5D3-2248E337D7F0}" dt="2020-06-18T19:55:28.454" v="144"/>
          <ac:spMkLst>
            <pc:docMk/>
            <pc:sldMk cId="3979101463" sldId="322"/>
            <ac:spMk id="2" creationId="{CCBE78D1-0795-42C2-B996-6AA08C2501EE}"/>
          </ac:spMkLst>
        </pc:spChg>
        <pc:spChg chg="del mod">
          <ac:chgData name="CARLOS SEPULVEDA" userId="02ea19f5a9a34778" providerId="LiveId" clId="{DBEF5E8A-BCDB-49CF-A5D3-2248E337D7F0}" dt="2020-06-18T19:58:38.440" v="152"/>
          <ac:spMkLst>
            <pc:docMk/>
            <pc:sldMk cId="3979101463" sldId="322"/>
            <ac:spMk id="3" creationId="{C3AC887A-C98A-46F7-93EE-487FB4FEA166}"/>
          </ac:spMkLst>
        </pc:spChg>
        <pc:spChg chg="add mod">
          <ac:chgData name="CARLOS SEPULVEDA" userId="02ea19f5a9a34778" providerId="LiveId" clId="{DBEF5E8A-BCDB-49CF-A5D3-2248E337D7F0}" dt="2020-06-18T19:55:41.109" v="148" actId="14100"/>
          <ac:spMkLst>
            <pc:docMk/>
            <pc:sldMk cId="3979101463" sldId="322"/>
            <ac:spMk id="4" creationId="{EF07A40C-6D04-49FF-B273-E33484A72A0F}"/>
          </ac:spMkLst>
        </pc:spChg>
        <pc:picChg chg="add mod">
          <ac:chgData name="CARLOS SEPULVEDA" userId="02ea19f5a9a34778" providerId="LiveId" clId="{DBEF5E8A-BCDB-49CF-A5D3-2248E337D7F0}" dt="2020-06-18T19:58:56.147" v="156" actId="14100"/>
          <ac:picMkLst>
            <pc:docMk/>
            <pc:sldMk cId="3979101463" sldId="322"/>
            <ac:picMk id="5" creationId="{51C4A5EA-9D64-40BE-BB60-EB1E75E13D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D30D7-11E5-46D6-B779-56E431D60216}"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756CB-0D6C-49F6-A134-E76BC39CC030}" type="slidenum">
              <a:rPr lang="en-US" smtClean="0"/>
              <a:t>‹#›</a:t>
            </a:fld>
            <a:endParaRPr lang="en-US"/>
          </a:p>
        </p:txBody>
      </p:sp>
    </p:spTree>
    <p:extLst>
      <p:ext uri="{BB962C8B-B14F-4D97-AF65-F5344CB8AC3E}">
        <p14:creationId xmlns:p14="http://schemas.microsoft.com/office/powerpoint/2010/main" val="43707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22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44EC-958D-41B1-ACBB-CC0622425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7D3AE-F9DD-42F3-96F9-40AC7EAD4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C533F-79C2-4CDC-9C4B-FCB30CDC223A}"/>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5101F705-A559-43CC-A868-3C356A858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64F28-2747-482C-8258-785EA4C6B087}"/>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167806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A553-72A5-47FB-A8E1-DC451A8675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D984CB-8CF9-45D5-BADD-A0DED5BE7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36820-D609-41E8-B903-1D0349CFBE66}"/>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CBE634BB-36B2-4AE8-849E-739680650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ED70C-D0D9-4A5B-B6E4-443996E99154}"/>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337017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CB3A1-3D1D-44D7-9DCB-63C352206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780B5-81E6-400C-AC48-77C4E3ACF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929D3-C803-465C-9256-97782EBDADFF}"/>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8C0547C1-C969-428F-87EE-35238EAB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A8456-540C-4E5C-9C0B-727337E3F249}"/>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46350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8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95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4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46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19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50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33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39CD-BA48-42A2-A467-F3C852C7EB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7536E-08FA-44C6-AE96-33FC32DC5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CF4F2-BD35-4281-9865-803FF2EEA704}"/>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8A3BFF2D-5CD1-4485-8132-4C3241EBA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8170D-9B85-4179-8622-FEC492E4DAFC}"/>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734039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4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666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5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E330-01B5-4982-9713-2FB02E75C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CB2D82-35B6-4873-AA04-A26C3D08D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39764F-2C11-42CF-AD44-CEBAA35F7D7A}"/>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34866DF7-1F4F-4CD4-985E-A52C11848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BB026-57AE-4499-91D1-DEDAD7EAE7F2}"/>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31164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5929-0B4F-4450-81C9-0A22CE4C2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03583-E039-40AA-8FFA-FBF8BA126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B3EB8-4330-4C16-A504-23B7AEAE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3B4024-5220-4E81-AD6F-1D02C91D3C86}"/>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6" name="Footer Placeholder 5">
            <a:extLst>
              <a:ext uri="{FF2B5EF4-FFF2-40B4-BE49-F238E27FC236}">
                <a16:creationId xmlns:a16="http://schemas.microsoft.com/office/drawing/2014/main" id="{C2F65ACE-70EA-447F-9D6F-87B672E6C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494F8-8490-4C27-9319-3A4191A548D0}"/>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28802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F618-914B-485E-8932-9584F9D3C9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C20123-CCF7-45A1-B01E-0938647B6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DBBB02-0FAF-4130-A86C-67E36609B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07E9A5-C29C-4862-9539-4C44AC8DF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28D1B-B670-40C0-A890-3CFECD136B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480B2-BAF2-46A5-A4FD-7BE97F88E94F}"/>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8" name="Footer Placeholder 7">
            <a:extLst>
              <a:ext uri="{FF2B5EF4-FFF2-40B4-BE49-F238E27FC236}">
                <a16:creationId xmlns:a16="http://schemas.microsoft.com/office/drawing/2014/main" id="{E0E5BF7D-4ED1-493A-BFF2-306C441286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49107F-85AF-4847-8172-336BA4C9F275}"/>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376725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698D-3F3B-4F9F-AD33-17CB9B5DD4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A3195C-38CC-4F06-8AB0-5C314FC83921}"/>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4" name="Footer Placeholder 3">
            <a:extLst>
              <a:ext uri="{FF2B5EF4-FFF2-40B4-BE49-F238E27FC236}">
                <a16:creationId xmlns:a16="http://schemas.microsoft.com/office/drawing/2014/main" id="{672A0221-D7D5-4253-990B-7978A7A42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3A59E-991B-483F-90C7-7FA095838C16}"/>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321761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ED64E-4920-47B5-908A-352FF167B8BF}"/>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3" name="Footer Placeholder 2">
            <a:extLst>
              <a:ext uri="{FF2B5EF4-FFF2-40B4-BE49-F238E27FC236}">
                <a16:creationId xmlns:a16="http://schemas.microsoft.com/office/drawing/2014/main" id="{782FA962-2785-4E28-8756-0459C3EF0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DDDD2-BB48-49CF-962D-B5A99701D54D}"/>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398676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ADE5-C0B2-487A-8BC4-CC78D002D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0A1EA-937A-47DB-9A8D-D39D8B0B7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C6D2FB-4517-4B75-ACBB-98E58F679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A807C-3E9F-485A-B010-CF2BF3D25E11}"/>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6" name="Footer Placeholder 5">
            <a:extLst>
              <a:ext uri="{FF2B5EF4-FFF2-40B4-BE49-F238E27FC236}">
                <a16:creationId xmlns:a16="http://schemas.microsoft.com/office/drawing/2014/main" id="{A62DF8DA-BF20-4AB5-BE3E-9B7C86BEE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7AF2B-D01E-47D1-86BC-7E30E7F287A8}"/>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162064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E7A3-664B-4A9E-A97F-1DAF36ACE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0EED6-35A3-4513-9C00-B36A6FF97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5CC5E-C49B-4C52-AC12-E7CCA88BD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A915-82D9-4006-84FC-F5E765811378}"/>
              </a:ext>
            </a:extLst>
          </p:cNvPr>
          <p:cNvSpPr>
            <a:spLocks noGrp="1"/>
          </p:cNvSpPr>
          <p:nvPr>
            <p:ph type="dt" sz="half" idx="10"/>
          </p:nvPr>
        </p:nvSpPr>
        <p:spPr/>
        <p:txBody>
          <a:bodyPr/>
          <a:lstStyle/>
          <a:p>
            <a:fld id="{32E32EC3-2E54-44A9-956F-7C06D40A4365}" type="datetimeFigureOut">
              <a:rPr lang="en-US" smtClean="0"/>
              <a:t>6/18/2020</a:t>
            </a:fld>
            <a:endParaRPr lang="en-US"/>
          </a:p>
        </p:txBody>
      </p:sp>
      <p:sp>
        <p:nvSpPr>
          <p:cNvPr id="6" name="Footer Placeholder 5">
            <a:extLst>
              <a:ext uri="{FF2B5EF4-FFF2-40B4-BE49-F238E27FC236}">
                <a16:creationId xmlns:a16="http://schemas.microsoft.com/office/drawing/2014/main" id="{90C50B0C-838E-494F-9AB8-63BBE0AC2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1F0A6-0718-4E1D-9CD7-F53E73DA028C}"/>
              </a:ext>
            </a:extLst>
          </p:cNvPr>
          <p:cNvSpPr>
            <a:spLocks noGrp="1"/>
          </p:cNvSpPr>
          <p:nvPr>
            <p:ph type="sldNum" sz="quarter" idx="12"/>
          </p:nvPr>
        </p:nvSpPr>
        <p:spPr/>
        <p:txBody>
          <a:bodyPr/>
          <a:lstStyle/>
          <a:p>
            <a:fld id="{B6BA9F95-522C-4CC2-B813-BC89363D4EAF}" type="slidenum">
              <a:rPr lang="en-US" smtClean="0"/>
              <a:t>‹#›</a:t>
            </a:fld>
            <a:endParaRPr lang="en-US"/>
          </a:p>
        </p:txBody>
      </p:sp>
    </p:spTree>
    <p:extLst>
      <p:ext uri="{BB962C8B-B14F-4D97-AF65-F5344CB8AC3E}">
        <p14:creationId xmlns:p14="http://schemas.microsoft.com/office/powerpoint/2010/main" val="180578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EF3FE-8A6F-406C-83B2-D5FA33013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3A06EE-1C51-4E80-A8BB-435F8FE92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40FB-305B-4F35-9E1F-CC0FA79FD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32EC3-2E54-44A9-956F-7C06D40A4365}" type="datetimeFigureOut">
              <a:rPr lang="en-US" smtClean="0"/>
              <a:t>6/18/2020</a:t>
            </a:fld>
            <a:endParaRPr lang="en-US"/>
          </a:p>
        </p:txBody>
      </p:sp>
      <p:sp>
        <p:nvSpPr>
          <p:cNvPr id="5" name="Footer Placeholder 4">
            <a:extLst>
              <a:ext uri="{FF2B5EF4-FFF2-40B4-BE49-F238E27FC236}">
                <a16:creationId xmlns:a16="http://schemas.microsoft.com/office/drawing/2014/main" id="{25121D61-0490-4158-B61F-5503D4953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4C780-7CC4-4E4C-9CEA-44E04FFBC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9F95-522C-4CC2-B813-BC89363D4EAF}" type="slidenum">
              <a:rPr lang="en-US" smtClean="0"/>
              <a:t>‹#›</a:t>
            </a:fld>
            <a:endParaRPr lang="en-US"/>
          </a:p>
        </p:txBody>
      </p:sp>
    </p:spTree>
    <p:extLst>
      <p:ext uri="{BB962C8B-B14F-4D97-AF65-F5344CB8AC3E}">
        <p14:creationId xmlns:p14="http://schemas.microsoft.com/office/powerpoint/2010/main" val="102317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178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ursuingveritas.com/2015/09/08/converts-clones-and-disciple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creativecommons.org/licenses/by-nc/3.0/" TargetMode="External"/><Relationship Id="rId2" Type="http://schemas.openxmlformats.org/officeDocument/2006/relationships/hyperlink" Target="https://www.joinmychurch.com/churches/Lynn-Congregacion-Candelero-de-Dios-Lynn-Massachusetts-United-States/220743" TargetMode="External"/><Relationship Id="rId1" Type="http://schemas.openxmlformats.org/officeDocument/2006/relationships/slideLayout" Target="../slideLayouts/slideLayout2.xml"/><Relationship Id="rId6" Type="http://schemas.openxmlformats.org/officeDocument/2006/relationships/hyperlink" Target="http://www.pngall.com/church-png"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designers-original.blogspot.com/2011/08/still-standing.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8A0hYX1rlI?feature=oembe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sJ3Fj9jC5fk?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pPfqSa_KmUA?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DQAlFxvRZ8?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7A76-D777-47AB-9799-98EEE226704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09AAA0-AF2C-4C98-9D6C-8DE1C0E4A42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078841F-0509-4085-A97F-7830B7C47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540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63" y="115410"/>
            <a:ext cx="11549849" cy="3394553"/>
          </a:xfrm>
          <a:solidFill>
            <a:srgbClr val="002060"/>
          </a:solidFill>
          <a:effectLst>
            <a:glow rad="228600">
              <a:schemeClr val="accent4">
                <a:satMod val="175000"/>
                <a:alpha val="40000"/>
              </a:schemeClr>
            </a:glow>
          </a:effectLst>
        </p:spPr>
        <p:txBody>
          <a:bodyPr>
            <a:normAutofit/>
          </a:bodyPr>
          <a:lstStyle/>
          <a:p>
            <a:pPr marL="0" marR="0">
              <a:spcBef>
                <a:spcPts val="0"/>
              </a:spcBef>
              <a:spcAft>
                <a:spcPts val="0"/>
              </a:spcAft>
            </a:pPr>
            <a:r>
              <a:rPr lang="es-ES" sz="8000" u="sng" dirty="0">
                <a:solidFill>
                  <a:schemeClr val="bg1"/>
                </a:solidFill>
                <a:latin typeface="Algerian" panose="04020705040A02060702" pitchFamily="82" charset="0"/>
              </a:rPr>
              <a:t>CÓMO LIDIAR CON UN </a:t>
            </a:r>
            <a:r>
              <a:rPr lang="es-ES" sz="8000" u="sng" dirty="0" err="1">
                <a:solidFill>
                  <a:schemeClr val="bg1"/>
                </a:solidFill>
                <a:latin typeface="Algerian" panose="04020705040A02060702" pitchFamily="82" charset="0"/>
              </a:rPr>
              <a:t>ESPIRITU</a:t>
            </a:r>
            <a:r>
              <a:rPr lang="es-ES" sz="8000" u="sng" dirty="0">
                <a:solidFill>
                  <a:schemeClr val="bg1"/>
                </a:solidFill>
                <a:latin typeface="Algerian" panose="04020705040A02060702" pitchFamily="82" charset="0"/>
              </a:rPr>
              <a:t> FUERTE</a:t>
            </a:r>
            <a:br>
              <a:rPr lang="es-ES" sz="8000" u="sng" dirty="0">
                <a:solidFill>
                  <a:schemeClr val="bg1"/>
                </a:solidFill>
                <a:latin typeface="Algerian" panose="04020705040A02060702" pitchFamily="82" charset="0"/>
              </a:rPr>
            </a:br>
            <a:r>
              <a:rPr lang="es-ES" sz="8000" u="sng" dirty="0">
                <a:solidFill>
                  <a:schemeClr val="bg1"/>
                </a:solidFill>
                <a:latin typeface="Algerian" panose="04020705040A02060702" pitchFamily="82" charset="0"/>
              </a:rPr>
              <a:t>Parte 6</a:t>
            </a:r>
            <a:endParaRPr lang="en-US" sz="8000" u="sng" dirty="0">
              <a:solidFill>
                <a:schemeClr val="bg1"/>
              </a:solidFill>
              <a:latin typeface="Algerian" panose="04020705040A02060702" pitchFamily="82" charset="0"/>
            </a:endParaRPr>
          </a:p>
        </p:txBody>
      </p:sp>
      <p:sp>
        <p:nvSpPr>
          <p:cNvPr id="3" name="Subtitle 2"/>
          <p:cNvSpPr>
            <a:spLocks noGrp="1"/>
          </p:cNvSpPr>
          <p:nvPr>
            <p:ph type="subTitle" idx="1"/>
          </p:nvPr>
        </p:nvSpPr>
        <p:spPr>
          <a:xfrm>
            <a:off x="1524000" y="4031085"/>
            <a:ext cx="9144000" cy="1666102"/>
          </a:xfrm>
        </p:spPr>
        <p:txBody>
          <a:bodyPr>
            <a:noAutofit/>
          </a:bodyPr>
          <a:lstStyle/>
          <a:p>
            <a:r>
              <a:rPr lang="en-US" sz="4800" b="1" dirty="0" err="1"/>
              <a:t>Desafiando</a:t>
            </a:r>
            <a:endParaRPr lang="en-US" sz="4800" b="1" dirty="0"/>
          </a:p>
          <a:p>
            <a:pPr lvl="0"/>
            <a:r>
              <a:rPr lang="en-US" sz="4800" b="1" dirty="0" err="1"/>
              <a:t>Fuerzas</a:t>
            </a:r>
            <a:endParaRPr lang="en-US" sz="4800" b="1" dirty="0"/>
          </a:p>
          <a:p>
            <a:r>
              <a:rPr lang="en-US" sz="4800" b="1" dirty="0" err="1"/>
              <a:t>Espiritua</a:t>
            </a:r>
            <a:r>
              <a:rPr lang="en-US" sz="4800" b="1" dirty="0" err="1">
                <a:solidFill>
                  <a:schemeClr val="accent6">
                    <a:lumMod val="50000"/>
                  </a:schemeClr>
                </a:solidFill>
              </a:rPr>
              <a:t>l</a:t>
            </a:r>
            <a:endParaRPr lang="en-US" sz="4800" b="1" dirty="0">
              <a:solidFill>
                <a:schemeClr val="accent6">
                  <a:lumMod val="50000"/>
                </a:schemeClr>
              </a:solidFill>
            </a:endParaRPr>
          </a:p>
          <a:p>
            <a:endParaRPr lang="en-US" sz="4800" b="1" dirty="0">
              <a:solidFill>
                <a:schemeClr val="accent6">
                  <a:lumMod val="50000"/>
                </a:schemeClr>
              </a:solidFill>
            </a:endParaRPr>
          </a:p>
        </p:txBody>
      </p:sp>
    </p:spTree>
    <p:extLst>
      <p:ext uri="{BB962C8B-B14F-4D97-AF65-F5344CB8AC3E}">
        <p14:creationId xmlns:p14="http://schemas.microsoft.com/office/powerpoint/2010/main" val="8582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8800"/>
                            </p:stCondLst>
                            <p:childTnLst>
                              <p:par>
                                <p:cTn id="9" presetID="26"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 y="186431"/>
            <a:ext cx="11417861" cy="6507332"/>
          </a:xfrm>
        </p:spPr>
        <p:txBody>
          <a:bodyPr>
            <a:noAutofit/>
          </a:bodyPr>
          <a:lstStyle/>
          <a:p>
            <a:r>
              <a:rPr lang="es-ES" sz="5400" b="1" dirty="0">
                <a:latin typeface="Bookman Old Style" panose="02050604050505020204" pitchFamily="18" charset="0"/>
              </a:rPr>
              <a:t>YA HEMOS TRATADO </a:t>
            </a:r>
            <a:br>
              <a:rPr lang="es-ES" sz="5400" b="1" dirty="0">
                <a:latin typeface="Bookman Old Style" panose="02050604050505020204" pitchFamily="18" charset="0"/>
              </a:rPr>
            </a:br>
            <a:r>
              <a:rPr lang="es-ES" sz="5400" b="1" dirty="0">
                <a:latin typeface="Bookman Old Style" panose="02050604050505020204" pitchFamily="18" charset="0"/>
              </a:rPr>
              <a:t>CON ALGUNAS FUERZAS ESPIRITUALES INICUAS Y REALES DE LA PALABRA DE DIOS Y ESTA NOCHE TENEMOS OTRO QUE HA LEVANTADO ESTRAGOS FUERTES EN LAS IGLESIA DE DIOS!!!</a:t>
            </a:r>
            <a:endParaRPr lang="en-US" sz="5400" b="1" dirty="0">
              <a:latin typeface="Bookman Old Style" panose="02050604050505020204" pitchFamily="18" charset="0"/>
            </a:endParaRPr>
          </a:p>
        </p:txBody>
      </p:sp>
    </p:spTree>
    <p:extLst>
      <p:ext uri="{BB962C8B-B14F-4D97-AF65-F5344CB8AC3E}">
        <p14:creationId xmlns:p14="http://schemas.microsoft.com/office/powerpoint/2010/main" val="50430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783C-89AA-4AB7-8C11-4A26F360DC4D}"/>
              </a:ext>
            </a:extLst>
          </p:cNvPr>
          <p:cNvSpPr>
            <a:spLocks noGrp="1"/>
          </p:cNvSpPr>
          <p:nvPr>
            <p:ph type="title"/>
          </p:nvPr>
        </p:nvSpPr>
        <p:spPr>
          <a:xfrm>
            <a:off x="97654" y="97654"/>
            <a:ext cx="11958222" cy="1575279"/>
          </a:xfrm>
        </p:spPr>
        <p:txBody>
          <a:bodyPr>
            <a:normAutofit fontScale="90000"/>
          </a:bodyPr>
          <a:lstStyle/>
          <a:p>
            <a:pPr lvl="0">
              <a:lnSpc>
                <a:spcPct val="100000"/>
              </a:lnSpc>
              <a:spcBef>
                <a:spcPts val="0"/>
              </a:spcBef>
              <a:defRPr/>
            </a:pPr>
            <a:r>
              <a:rPr lang="es-ES" b="1" dirty="0">
                <a:latin typeface="+mn-lt"/>
              </a:rPr>
              <a:t>CONTINUAMOS EN NUESTRO ESTUDIO DE LOS PODERES ESPIRITUALES EN LUGARES ALTOS CON ESTE PRÓXIMO ESPÍRITU LLAMADO...</a:t>
            </a:r>
            <a:endParaRPr lang="en-US" b="1" dirty="0">
              <a:latin typeface="+mn-lt"/>
            </a:endParaRPr>
          </a:p>
        </p:txBody>
      </p:sp>
      <p:sp>
        <p:nvSpPr>
          <p:cNvPr id="5" name="Rectangle 4">
            <a:extLst>
              <a:ext uri="{FF2B5EF4-FFF2-40B4-BE49-F238E27FC236}">
                <a16:creationId xmlns:a16="http://schemas.microsoft.com/office/drawing/2014/main" id="{6EC964EA-1ACD-4719-B150-C479A89BE0D6}"/>
              </a:ext>
            </a:extLst>
          </p:cNvPr>
          <p:cNvSpPr/>
          <p:nvPr/>
        </p:nvSpPr>
        <p:spPr>
          <a:xfrm>
            <a:off x="97654" y="1759972"/>
            <a:ext cx="11807834" cy="452431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EL ESPIRITU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PERVERSO</a:t>
            </a:r>
            <a:r>
              <a:rPr kumimoji="0" lang="en-US" sz="9600" b="1" i="0" u="none" strike="noStrike" kern="1200" cap="none" spc="0" normalizeH="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Y</a:t>
            </a:r>
            <a:endParaRPr kumimoji="0" lang="en-US" sz="9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panose="020F0502020204030204"/>
              </a:rPr>
              <a:t> FORNICARIO</a:t>
            </a:r>
            <a:endParaRPr kumimoji="0" lang="en-US" sz="96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892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14D7B1-5520-44AB-845B-86A650A45854}"/>
              </a:ext>
            </a:extLst>
          </p:cNvPr>
          <p:cNvSpPr txBox="1"/>
          <p:nvPr/>
        </p:nvSpPr>
        <p:spPr>
          <a:xfrm>
            <a:off x="168676" y="159799"/>
            <a:ext cx="11816178" cy="6186309"/>
          </a:xfrm>
          <a:prstGeom prst="rect">
            <a:avLst/>
          </a:prstGeom>
          <a:noFill/>
        </p:spPr>
        <p:txBody>
          <a:bodyPr wrap="square" rtlCol="0">
            <a:spAutoFit/>
          </a:bodyPr>
          <a:lstStyle/>
          <a:p>
            <a:r>
              <a:rPr lang="es-ES" sz="6600" b="1" dirty="0"/>
              <a:t>EL SIGUIENTE PASAJE DE LAS ESCRITURAS DE LA BIBLIA ES DONDE SE ENCUENTRA O SE MENCIONA ESTE ESPÍRITU PERO TAL VEZ CON OTRO NOMBRE QUE SIGNIFICA LO MISMO..... </a:t>
            </a:r>
            <a:endParaRPr lang="es-ES" sz="6600" dirty="0"/>
          </a:p>
        </p:txBody>
      </p:sp>
    </p:spTree>
    <p:extLst>
      <p:ext uri="{BB962C8B-B14F-4D97-AF65-F5344CB8AC3E}">
        <p14:creationId xmlns:p14="http://schemas.microsoft.com/office/powerpoint/2010/main" val="1026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6970-F9C0-450A-BC2D-3196E99C8966}"/>
              </a:ext>
            </a:extLst>
          </p:cNvPr>
          <p:cNvSpPr>
            <a:spLocks noGrp="1"/>
          </p:cNvSpPr>
          <p:nvPr>
            <p:ph type="title"/>
          </p:nvPr>
        </p:nvSpPr>
        <p:spPr>
          <a:xfrm>
            <a:off x="266330" y="365124"/>
            <a:ext cx="11736280" cy="6355271"/>
          </a:xfrm>
        </p:spPr>
        <p:txBody>
          <a:bodyPr>
            <a:normAutofit fontScale="90000"/>
          </a:bodyPr>
          <a:lstStyle/>
          <a:p>
            <a:r>
              <a:rPr lang="es-ES" sz="6000" b="1" dirty="0">
                <a:solidFill>
                  <a:srgbClr val="000000"/>
                </a:solidFill>
                <a:latin typeface="Helvetica Neue"/>
              </a:rPr>
              <a:t>Isaías 19:14 Reina-Valera 1960 (</a:t>
            </a:r>
            <a:r>
              <a:rPr lang="es-ES" sz="6000" b="1" dirty="0" err="1">
                <a:solidFill>
                  <a:srgbClr val="000000"/>
                </a:solidFill>
                <a:latin typeface="Helvetica Neue"/>
              </a:rPr>
              <a:t>RVR1960</a:t>
            </a:r>
            <a:r>
              <a:rPr lang="es-ES" sz="6000" b="1" dirty="0">
                <a:solidFill>
                  <a:srgbClr val="000000"/>
                </a:solidFill>
                <a:latin typeface="Helvetica Neue"/>
              </a:rPr>
              <a:t>)</a:t>
            </a:r>
            <a:br>
              <a:rPr lang="es-ES" sz="6000" b="1" dirty="0">
                <a:solidFill>
                  <a:srgbClr val="000000"/>
                </a:solidFill>
                <a:latin typeface="Helvetica Neue"/>
              </a:rPr>
            </a:br>
            <a:br>
              <a:rPr lang="es-ES" sz="6000" b="1" dirty="0">
                <a:solidFill>
                  <a:srgbClr val="000000"/>
                </a:solidFill>
                <a:latin typeface="Helvetica Neue"/>
              </a:rPr>
            </a:br>
            <a:r>
              <a:rPr lang="es-ES" sz="6000" b="1" baseline="30000" dirty="0">
                <a:solidFill>
                  <a:srgbClr val="000000"/>
                </a:solidFill>
                <a:latin typeface="Arial" panose="020B0604020202020204" pitchFamily="34" charset="0"/>
              </a:rPr>
              <a:t>14 </a:t>
            </a:r>
            <a:r>
              <a:rPr lang="es-ES" sz="6000" b="1" dirty="0">
                <a:solidFill>
                  <a:srgbClr val="000000"/>
                </a:solidFill>
                <a:latin typeface="Helvetica Neue"/>
              </a:rPr>
              <a:t>Jehová mezcló espíritu de vértigo</a:t>
            </a:r>
            <a:r>
              <a:rPr lang="es-ES" sz="4900" b="1" u="sng" dirty="0">
                <a:solidFill>
                  <a:srgbClr val="FF0000"/>
                </a:solidFill>
                <a:latin typeface="Helvetica Neue"/>
              </a:rPr>
              <a:t>(PERVERSO E FORNICARIO) </a:t>
            </a:r>
            <a:r>
              <a:rPr lang="es-ES" sz="6000" b="1" dirty="0">
                <a:solidFill>
                  <a:srgbClr val="000000"/>
                </a:solidFill>
                <a:latin typeface="Helvetica Neue"/>
              </a:rPr>
              <a:t>en medio de él; e hicieron errar a Egipto en toda su obra, como tambalea el ebrio en su vómito.</a:t>
            </a:r>
            <a:br>
              <a:rPr lang="es-ES" sz="6000" b="1" dirty="0">
                <a:solidFill>
                  <a:srgbClr val="000000"/>
                </a:solidFill>
                <a:latin typeface="Helvetica Neue"/>
              </a:rPr>
            </a:br>
            <a:endParaRPr lang="en-US" sz="6000" b="1" dirty="0"/>
          </a:p>
        </p:txBody>
      </p:sp>
    </p:spTree>
    <p:extLst>
      <p:ext uri="{BB962C8B-B14F-4D97-AF65-F5344CB8AC3E}">
        <p14:creationId xmlns:p14="http://schemas.microsoft.com/office/powerpoint/2010/main" val="33789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0354-2C5C-4570-95B1-9405EFF6B597}"/>
              </a:ext>
            </a:extLst>
          </p:cNvPr>
          <p:cNvSpPr>
            <a:spLocks noGrp="1"/>
          </p:cNvSpPr>
          <p:nvPr>
            <p:ph type="title"/>
          </p:nvPr>
        </p:nvSpPr>
        <p:spPr>
          <a:xfrm>
            <a:off x="115410" y="177553"/>
            <a:ext cx="11887200" cy="6525089"/>
          </a:xfrm>
        </p:spPr>
        <p:txBody>
          <a:bodyPr>
            <a:normAutofit fontScale="90000"/>
          </a:bodyPr>
          <a:lstStyle/>
          <a:p>
            <a:br>
              <a:rPr lang="es-ES" dirty="0">
                <a:solidFill>
                  <a:srgbClr val="000000"/>
                </a:solidFill>
                <a:latin typeface="Helvetica Neue"/>
              </a:rPr>
            </a:br>
            <a:r>
              <a:rPr lang="es-ES" sz="5300" b="1" dirty="0">
                <a:solidFill>
                  <a:srgbClr val="000000"/>
                </a:solidFill>
                <a:latin typeface="Helvetica Neue"/>
              </a:rPr>
              <a:t>2 Pedro 3:13-17 Reina-Valera 1960 (</a:t>
            </a:r>
            <a:r>
              <a:rPr lang="es-ES" sz="5300" b="1" dirty="0" err="1">
                <a:solidFill>
                  <a:srgbClr val="000000"/>
                </a:solidFill>
                <a:latin typeface="Helvetica Neue"/>
              </a:rPr>
              <a:t>RVR1960</a:t>
            </a:r>
            <a:r>
              <a:rPr lang="es-ES" sz="5300" b="1" dirty="0">
                <a:solidFill>
                  <a:srgbClr val="000000"/>
                </a:solidFill>
                <a:latin typeface="Helvetica Neue"/>
              </a:rPr>
              <a:t>)</a:t>
            </a:r>
            <a:br>
              <a:rPr lang="es-ES" sz="5300" b="1" dirty="0">
                <a:solidFill>
                  <a:srgbClr val="000000"/>
                </a:solidFill>
                <a:latin typeface="Helvetica Neue"/>
              </a:rPr>
            </a:br>
            <a:br>
              <a:rPr lang="es-ES" sz="5300" b="1" dirty="0">
                <a:solidFill>
                  <a:srgbClr val="000000"/>
                </a:solidFill>
                <a:latin typeface="Helvetica Neue"/>
              </a:rPr>
            </a:br>
            <a:r>
              <a:rPr lang="es-ES" sz="5300" b="1" baseline="30000" dirty="0">
                <a:solidFill>
                  <a:srgbClr val="000000"/>
                </a:solidFill>
                <a:latin typeface="Arial" panose="020B0604020202020204" pitchFamily="34" charset="0"/>
              </a:rPr>
              <a:t>13 </a:t>
            </a:r>
            <a:r>
              <a:rPr lang="es-ES" sz="5300" b="1" dirty="0">
                <a:solidFill>
                  <a:srgbClr val="000000"/>
                </a:solidFill>
                <a:latin typeface="Helvetica Neue"/>
              </a:rPr>
              <a:t>Pero nosotros esperamos, según sus promesas, cielos nuevos y tierra nueva, en los cuales mora la justicia.</a:t>
            </a:r>
            <a:br>
              <a:rPr lang="es-ES" sz="5300" b="1" dirty="0">
                <a:solidFill>
                  <a:srgbClr val="000000"/>
                </a:solidFill>
                <a:latin typeface="Helvetica Neue"/>
              </a:rPr>
            </a:br>
            <a:r>
              <a:rPr lang="es-ES" sz="5300" b="1" baseline="30000" dirty="0">
                <a:solidFill>
                  <a:srgbClr val="000000"/>
                </a:solidFill>
                <a:latin typeface="Arial" panose="020B0604020202020204" pitchFamily="34" charset="0"/>
              </a:rPr>
              <a:t>14 </a:t>
            </a:r>
            <a:r>
              <a:rPr lang="es-ES" sz="5300" b="1" dirty="0">
                <a:solidFill>
                  <a:srgbClr val="000000"/>
                </a:solidFill>
                <a:latin typeface="Helvetica Neue"/>
              </a:rPr>
              <a:t>Por lo cual, oh amados, estando en espera de estas cosas, procurad con diligencia ser hallados por él sin mancha e irreprensibles, en paz.</a:t>
            </a:r>
            <a:br>
              <a:rPr lang="es-ES" sz="5300" b="1" dirty="0">
                <a:solidFill>
                  <a:srgbClr val="000000"/>
                </a:solidFill>
                <a:latin typeface="Helvetica Neue"/>
              </a:rPr>
            </a:br>
            <a:endParaRPr lang="en-US" b="1" dirty="0"/>
          </a:p>
        </p:txBody>
      </p:sp>
    </p:spTree>
    <p:extLst>
      <p:ext uri="{BB962C8B-B14F-4D97-AF65-F5344CB8AC3E}">
        <p14:creationId xmlns:p14="http://schemas.microsoft.com/office/powerpoint/2010/main" val="389970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722715-3655-4CB8-886B-0BB2BC53D1BB}"/>
              </a:ext>
            </a:extLst>
          </p:cNvPr>
          <p:cNvSpPr txBox="1"/>
          <p:nvPr/>
        </p:nvSpPr>
        <p:spPr>
          <a:xfrm>
            <a:off x="150920" y="239698"/>
            <a:ext cx="11771791" cy="5632311"/>
          </a:xfrm>
          <a:prstGeom prst="rect">
            <a:avLst/>
          </a:prstGeom>
          <a:noFill/>
        </p:spPr>
        <p:txBody>
          <a:bodyPr wrap="square" rtlCol="0">
            <a:spAutoFit/>
          </a:bodyPr>
          <a:lstStyle/>
          <a:p>
            <a:r>
              <a:rPr lang="es-ES" sz="6000" b="1" baseline="30000" dirty="0">
                <a:solidFill>
                  <a:srgbClr val="000000"/>
                </a:solidFill>
                <a:latin typeface="Arial" panose="020B0604020202020204" pitchFamily="34" charset="0"/>
              </a:rPr>
              <a:t>15 </a:t>
            </a:r>
            <a:r>
              <a:rPr lang="es-ES" sz="6000" b="1" dirty="0">
                <a:solidFill>
                  <a:srgbClr val="000000"/>
                </a:solidFill>
                <a:latin typeface="Helvetica Neue"/>
              </a:rPr>
              <a:t>Y tened entendido que la paciencia de nuestro Señor es para salvación; como también nuestro amado hermano Pablo, según la sabiduría que le ha sido dada, os ha escrito,</a:t>
            </a:r>
            <a:endParaRPr lang="en-US" sz="6000" b="1" dirty="0"/>
          </a:p>
        </p:txBody>
      </p:sp>
    </p:spTree>
    <p:extLst>
      <p:ext uri="{BB962C8B-B14F-4D97-AF65-F5344CB8AC3E}">
        <p14:creationId xmlns:p14="http://schemas.microsoft.com/office/powerpoint/2010/main" val="12811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B07B1-4612-4349-9E5F-6E4E18971FF5}"/>
              </a:ext>
            </a:extLst>
          </p:cNvPr>
          <p:cNvSpPr txBox="1"/>
          <p:nvPr/>
        </p:nvSpPr>
        <p:spPr>
          <a:xfrm>
            <a:off x="221943" y="195309"/>
            <a:ext cx="11789544" cy="5909310"/>
          </a:xfrm>
          <a:prstGeom prst="rect">
            <a:avLst/>
          </a:prstGeom>
          <a:noFill/>
        </p:spPr>
        <p:txBody>
          <a:bodyPr wrap="square" rtlCol="0">
            <a:spAutoFit/>
          </a:bodyPr>
          <a:lstStyle/>
          <a:p>
            <a:r>
              <a:rPr lang="es-ES" sz="5400" b="1" baseline="30000" dirty="0">
                <a:solidFill>
                  <a:srgbClr val="000000"/>
                </a:solidFill>
                <a:latin typeface="Arial" panose="020B0604020202020204" pitchFamily="34" charset="0"/>
              </a:rPr>
              <a:t>16 </a:t>
            </a:r>
            <a:r>
              <a:rPr lang="es-ES" sz="5400" b="1" dirty="0">
                <a:solidFill>
                  <a:srgbClr val="000000"/>
                </a:solidFill>
                <a:latin typeface="Helvetica Neue"/>
              </a:rPr>
              <a:t>casi en todas sus epístolas, hablando en ellas de estas cosas; entre las cuales hay algunas difíciles de entender, las cuales los indoctos e inconstantes tuercen, como también las otras Escrituras, para su propia perdición.</a:t>
            </a:r>
            <a:endParaRPr lang="en-US" sz="5400" b="1" dirty="0"/>
          </a:p>
        </p:txBody>
      </p:sp>
    </p:spTree>
    <p:extLst>
      <p:ext uri="{BB962C8B-B14F-4D97-AF65-F5344CB8AC3E}">
        <p14:creationId xmlns:p14="http://schemas.microsoft.com/office/powerpoint/2010/main" val="6498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733A78-7A36-4FAA-8343-E5A23CB80E28}"/>
              </a:ext>
            </a:extLst>
          </p:cNvPr>
          <p:cNvSpPr txBox="1"/>
          <p:nvPr/>
        </p:nvSpPr>
        <p:spPr>
          <a:xfrm>
            <a:off x="164592" y="155449"/>
            <a:ext cx="11878056" cy="5632311"/>
          </a:xfrm>
          <a:prstGeom prst="rect">
            <a:avLst/>
          </a:prstGeom>
          <a:noFill/>
        </p:spPr>
        <p:txBody>
          <a:bodyPr wrap="square" rtlCol="0">
            <a:spAutoFit/>
          </a:bodyPr>
          <a:lstStyle/>
          <a:p>
            <a:r>
              <a:rPr lang="es-ES" sz="6000" b="1" baseline="30000" dirty="0">
                <a:solidFill>
                  <a:srgbClr val="000000"/>
                </a:solidFill>
                <a:latin typeface="Arial" panose="020B0604020202020204" pitchFamily="34" charset="0"/>
              </a:rPr>
              <a:t>17 </a:t>
            </a:r>
            <a:r>
              <a:rPr lang="es-ES" sz="6000" b="1" dirty="0">
                <a:solidFill>
                  <a:srgbClr val="000000"/>
                </a:solidFill>
                <a:latin typeface="Helvetica Neue"/>
              </a:rPr>
              <a:t>Así que vosotros, oh amados, sabiéndolo de antemano, guardaos, no sea que arrastrados por el error de los inicuos, caigáis de vuestra firmeza.</a:t>
            </a:r>
            <a:endParaRPr lang="en-US" sz="6000" b="1" dirty="0"/>
          </a:p>
        </p:txBody>
      </p:sp>
    </p:spTree>
    <p:extLst>
      <p:ext uri="{BB962C8B-B14F-4D97-AF65-F5344CB8AC3E}">
        <p14:creationId xmlns:p14="http://schemas.microsoft.com/office/powerpoint/2010/main" val="26066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0533-063F-4C48-8EA9-56D4E034E448}"/>
              </a:ext>
            </a:extLst>
          </p:cNvPr>
          <p:cNvSpPr>
            <a:spLocks noGrp="1"/>
          </p:cNvSpPr>
          <p:nvPr>
            <p:ph type="title"/>
          </p:nvPr>
        </p:nvSpPr>
        <p:spPr>
          <a:xfrm>
            <a:off x="159797" y="365125"/>
            <a:ext cx="11922711" cy="6275372"/>
          </a:xfrm>
        </p:spPr>
        <p:txBody>
          <a:bodyPr>
            <a:noAutofit/>
          </a:bodyPr>
          <a:lstStyle/>
          <a:p>
            <a:r>
              <a:rPr lang="en-US" sz="6000" b="1" dirty="0">
                <a:latin typeface="+mn-lt"/>
              </a:rPr>
              <a:t>HERMANOS Y HERMANAS DIOS ESTA </a:t>
            </a:r>
            <a:r>
              <a:rPr lang="en-US" sz="6000" b="1" dirty="0" err="1">
                <a:latin typeface="+mn-lt"/>
              </a:rPr>
              <a:t>HABLANDO</a:t>
            </a:r>
            <a:r>
              <a:rPr lang="en-US" sz="6000" b="1" dirty="0">
                <a:latin typeface="+mn-lt"/>
              </a:rPr>
              <a:t> MUY CLARO </a:t>
            </a:r>
            <a:r>
              <a:rPr lang="en-US" sz="6000" b="1" dirty="0" err="1">
                <a:latin typeface="+mn-lt"/>
              </a:rPr>
              <a:t>ACERCA</a:t>
            </a:r>
            <a:r>
              <a:rPr lang="en-US" sz="6000" b="1" dirty="0">
                <a:latin typeface="+mn-lt"/>
              </a:rPr>
              <a:t> DE LOS DIAS DE HOY </a:t>
            </a:r>
            <a:r>
              <a:rPr lang="en-US" sz="6000" b="1" dirty="0" err="1">
                <a:latin typeface="+mn-lt"/>
              </a:rPr>
              <a:t>EN</a:t>
            </a:r>
            <a:r>
              <a:rPr lang="en-US" sz="6000" b="1" dirty="0">
                <a:latin typeface="+mn-lt"/>
              </a:rPr>
              <a:t> </a:t>
            </a:r>
            <a:r>
              <a:rPr lang="en-US" sz="6000" b="1" dirty="0" err="1">
                <a:latin typeface="+mn-lt"/>
              </a:rPr>
              <a:t>CUALES</a:t>
            </a:r>
            <a:r>
              <a:rPr lang="en-US" sz="6000" b="1" dirty="0">
                <a:latin typeface="+mn-lt"/>
              </a:rPr>
              <a:t> ESTAMOS </a:t>
            </a:r>
            <a:r>
              <a:rPr lang="en-US" sz="6000" b="1" dirty="0" err="1">
                <a:latin typeface="+mn-lt"/>
              </a:rPr>
              <a:t>VIVIENDO</a:t>
            </a:r>
            <a:r>
              <a:rPr lang="en-US" sz="6000" b="1" dirty="0">
                <a:latin typeface="+mn-lt"/>
              </a:rPr>
              <a:t>. </a:t>
            </a:r>
            <a:r>
              <a:rPr lang="en-US" sz="6000" b="1" dirty="0" err="1">
                <a:latin typeface="+mn-lt"/>
              </a:rPr>
              <a:t>SU</a:t>
            </a:r>
            <a:r>
              <a:rPr lang="en-US" sz="6000" b="1" dirty="0">
                <a:latin typeface="+mn-lt"/>
              </a:rPr>
              <a:t> PALABRA </a:t>
            </a:r>
            <a:r>
              <a:rPr lang="en-US" sz="6000" b="1" dirty="0" err="1">
                <a:latin typeface="+mn-lt"/>
              </a:rPr>
              <a:t>AFIRMA</a:t>
            </a:r>
            <a:r>
              <a:rPr lang="en-US" sz="6000" b="1" dirty="0">
                <a:latin typeface="+mn-lt"/>
              </a:rPr>
              <a:t> QUE ESTE ESPIRITU LE HA </a:t>
            </a:r>
            <a:r>
              <a:rPr lang="en-US" sz="6000" b="1" dirty="0" err="1">
                <a:latin typeface="+mn-lt"/>
              </a:rPr>
              <a:t>CAMBIADO</a:t>
            </a:r>
            <a:r>
              <a:rPr lang="en-US" sz="6000" b="1" dirty="0">
                <a:latin typeface="+mn-lt"/>
              </a:rPr>
              <a:t> EL ESTADO DE </a:t>
            </a:r>
            <a:r>
              <a:rPr lang="en-US" sz="6000" b="1" dirty="0" err="1">
                <a:latin typeface="+mn-lt"/>
              </a:rPr>
              <a:t>MUCHAS</a:t>
            </a:r>
            <a:r>
              <a:rPr lang="en-US" sz="6000" b="1" dirty="0">
                <a:latin typeface="+mn-lt"/>
              </a:rPr>
              <a:t> PERSONAS DE </a:t>
            </a:r>
            <a:r>
              <a:rPr lang="en-US" sz="6000" b="1" dirty="0" err="1">
                <a:latin typeface="+mn-lt"/>
              </a:rPr>
              <a:t>ACUERDO</a:t>
            </a:r>
            <a:r>
              <a:rPr lang="en-US" sz="6000" b="1" dirty="0">
                <a:latin typeface="+mn-lt"/>
              </a:rPr>
              <a:t> A </a:t>
            </a:r>
            <a:r>
              <a:rPr lang="en-US" sz="6000" b="1" dirty="0" err="1">
                <a:latin typeface="+mn-lt"/>
              </a:rPr>
              <a:t>SU</a:t>
            </a:r>
            <a:r>
              <a:rPr lang="en-US" sz="6000" b="1" dirty="0">
                <a:latin typeface="+mn-lt"/>
              </a:rPr>
              <a:t> </a:t>
            </a:r>
            <a:r>
              <a:rPr lang="en-US" sz="6000" b="1" dirty="0" err="1">
                <a:latin typeface="+mn-lt"/>
              </a:rPr>
              <a:t>ORIENTACION</a:t>
            </a:r>
            <a:r>
              <a:rPr lang="en-US" sz="6000" b="1" dirty="0">
                <a:latin typeface="+mn-lt"/>
              </a:rPr>
              <a:t> SEXUAL!</a:t>
            </a:r>
          </a:p>
        </p:txBody>
      </p:sp>
    </p:spTree>
    <p:extLst>
      <p:ext uri="{BB962C8B-B14F-4D97-AF65-F5344CB8AC3E}">
        <p14:creationId xmlns:p14="http://schemas.microsoft.com/office/powerpoint/2010/main" val="1726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F4A158-8090-40F2-96E6-EC1F2BFB943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49"/>
            <a:ext cx="12192000" cy="7321528"/>
          </a:xfrm>
        </p:spPr>
      </p:pic>
      <p:sp>
        <p:nvSpPr>
          <p:cNvPr id="2" name="Title 1">
            <a:extLst>
              <a:ext uri="{FF2B5EF4-FFF2-40B4-BE49-F238E27FC236}">
                <a16:creationId xmlns:a16="http://schemas.microsoft.com/office/drawing/2014/main" id="{750BA0E1-95DC-49B9-80B2-5A9005EEBEF7}"/>
              </a:ext>
            </a:extLst>
          </p:cNvPr>
          <p:cNvSpPr>
            <a:spLocks noGrp="1"/>
          </p:cNvSpPr>
          <p:nvPr>
            <p:ph type="title"/>
          </p:nvPr>
        </p:nvSpPr>
        <p:spPr>
          <a:xfrm>
            <a:off x="-1" y="1"/>
            <a:ext cx="12191999" cy="2867486"/>
          </a:xfrm>
        </p:spPr>
        <p:txBody>
          <a:bodyPr>
            <a:noAutofit/>
          </a:bodyPr>
          <a:lstStyle/>
          <a:p>
            <a:pPr algn="ctr"/>
            <a:r>
              <a:rPr lang="en-US" sz="7200" b="1" dirty="0">
                <a:solidFill>
                  <a:srgbClr val="FF0000"/>
                </a:solidFill>
                <a:latin typeface="Cooper Black" panose="0208090404030B020404" pitchFamily="18" charset="0"/>
              </a:rPr>
              <a:t>IGLESIA LA GRACIA DEL PRIMOGENITO</a:t>
            </a:r>
          </a:p>
        </p:txBody>
      </p:sp>
      <p:sp>
        <p:nvSpPr>
          <p:cNvPr id="6" name="TextBox 5">
            <a:extLst>
              <a:ext uri="{FF2B5EF4-FFF2-40B4-BE49-F238E27FC236}">
                <a16:creationId xmlns:a16="http://schemas.microsoft.com/office/drawing/2014/main" id="{5F8F3F96-D013-46AE-99DD-0E8060573CAB}"/>
              </a:ext>
            </a:extLst>
          </p:cNvPr>
          <p:cNvSpPr txBox="1"/>
          <p:nvPr/>
        </p:nvSpPr>
        <p:spPr>
          <a:xfrm>
            <a:off x="0" y="7325377"/>
            <a:ext cx="12192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pursuingveritas.com/2015/09/08/converts-clones-and-disciples/"/>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828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596A-16A6-4FFA-BC16-3ED8C7E1DB7C}"/>
              </a:ext>
            </a:extLst>
          </p:cNvPr>
          <p:cNvSpPr>
            <a:spLocks noGrp="1"/>
          </p:cNvSpPr>
          <p:nvPr>
            <p:ph type="title"/>
          </p:nvPr>
        </p:nvSpPr>
        <p:spPr>
          <a:xfrm>
            <a:off x="88777" y="329614"/>
            <a:ext cx="11265023" cy="6230984"/>
          </a:xfrm>
        </p:spPr>
        <p:txBody>
          <a:bodyPr>
            <a:normAutofit fontScale="90000"/>
          </a:bodyPr>
          <a:lstStyle/>
          <a:p>
            <a:r>
              <a:rPr lang="en-US" sz="6000" b="1" dirty="0">
                <a:latin typeface="+mn-lt"/>
              </a:rPr>
              <a:t>PERO DIOS TIENE UNA LISTA </a:t>
            </a:r>
            <a:r>
              <a:rPr lang="en-US" sz="6000" b="1" dirty="0" err="1">
                <a:latin typeface="+mn-lt"/>
              </a:rPr>
              <a:t>EN</a:t>
            </a:r>
            <a:r>
              <a:rPr lang="en-US" sz="6000" b="1" dirty="0">
                <a:latin typeface="+mn-lt"/>
              </a:rPr>
              <a:t> UNA </a:t>
            </a:r>
            <a:r>
              <a:rPr lang="en-US" sz="6000" b="1" dirty="0" err="1">
                <a:latin typeface="+mn-lt"/>
              </a:rPr>
              <a:t>PORCION</a:t>
            </a:r>
            <a:r>
              <a:rPr lang="en-US" sz="6000" b="1" dirty="0">
                <a:latin typeface="+mn-lt"/>
              </a:rPr>
              <a:t> DE </a:t>
            </a:r>
            <a:r>
              <a:rPr lang="en-US" sz="6000" b="1" dirty="0" err="1">
                <a:latin typeface="+mn-lt"/>
              </a:rPr>
              <a:t>ESCRITURA</a:t>
            </a:r>
            <a:r>
              <a:rPr lang="en-US" sz="6000" b="1" dirty="0">
                <a:latin typeface="+mn-lt"/>
              </a:rPr>
              <a:t> </a:t>
            </a:r>
            <a:r>
              <a:rPr lang="en-US" sz="6000" b="1" dirty="0" err="1">
                <a:latin typeface="+mn-lt"/>
              </a:rPr>
              <a:t>EN</a:t>
            </a:r>
            <a:r>
              <a:rPr lang="en-US" sz="6000" b="1" dirty="0">
                <a:latin typeface="+mn-lt"/>
              </a:rPr>
              <a:t> LA BIBLIA LA CUAL </a:t>
            </a:r>
            <a:r>
              <a:rPr lang="en-US" sz="6000" b="1" dirty="0" err="1">
                <a:latin typeface="+mn-lt"/>
              </a:rPr>
              <a:t>CONDENA</a:t>
            </a:r>
            <a:r>
              <a:rPr lang="en-US" sz="6000" b="1" dirty="0">
                <a:latin typeface="+mn-lt"/>
              </a:rPr>
              <a:t> A </a:t>
            </a:r>
            <a:r>
              <a:rPr lang="en-US" sz="6000" b="1" dirty="0" err="1">
                <a:latin typeface="+mn-lt"/>
              </a:rPr>
              <a:t>CIERTAS</a:t>
            </a:r>
            <a:r>
              <a:rPr lang="en-US" sz="6000" b="1" dirty="0">
                <a:latin typeface="+mn-lt"/>
              </a:rPr>
              <a:t> PERSONAS QUE SE </a:t>
            </a:r>
            <a:r>
              <a:rPr lang="en-US" sz="6000" b="1" dirty="0" err="1">
                <a:latin typeface="+mn-lt"/>
              </a:rPr>
              <a:t>DEJAN</a:t>
            </a:r>
            <a:r>
              <a:rPr lang="en-US" sz="6000" b="1" dirty="0">
                <a:latin typeface="+mn-lt"/>
              </a:rPr>
              <a:t> SER </a:t>
            </a:r>
            <a:r>
              <a:rPr lang="en-US" sz="6000" b="1" dirty="0" err="1">
                <a:latin typeface="+mn-lt"/>
              </a:rPr>
              <a:t>INFLUENCIADAS</a:t>
            </a:r>
            <a:r>
              <a:rPr lang="en-US" sz="6000" b="1" dirty="0">
                <a:latin typeface="+mn-lt"/>
              </a:rPr>
              <a:t> POR ESTE ESPIRITU </a:t>
            </a:r>
            <a:r>
              <a:rPr lang="en-US" sz="6000" b="1" dirty="0" err="1">
                <a:latin typeface="+mn-lt"/>
              </a:rPr>
              <a:t>MALIGNO</a:t>
            </a:r>
            <a:r>
              <a:rPr lang="en-US" sz="6000" b="1" dirty="0">
                <a:latin typeface="+mn-lt"/>
              </a:rPr>
              <a:t> Y  </a:t>
            </a:r>
            <a:r>
              <a:rPr lang="en-US" sz="6000" b="1" dirty="0" err="1">
                <a:latin typeface="+mn-lt"/>
              </a:rPr>
              <a:t>INCLUYE</a:t>
            </a:r>
            <a:r>
              <a:rPr lang="en-US" sz="6000" b="1" dirty="0">
                <a:latin typeface="+mn-lt"/>
              </a:rPr>
              <a:t> UN </a:t>
            </a:r>
            <a:r>
              <a:rPr lang="en-US" sz="6000" b="1" dirty="0" err="1">
                <a:latin typeface="+mn-lt"/>
              </a:rPr>
              <a:t>RESULTADO</a:t>
            </a:r>
            <a:r>
              <a:rPr lang="en-US" sz="6000" b="1" dirty="0">
                <a:latin typeface="+mn-lt"/>
              </a:rPr>
              <a:t> QUE </a:t>
            </a:r>
            <a:r>
              <a:rPr lang="en-US" sz="6000" b="1" dirty="0" err="1">
                <a:latin typeface="+mn-lt"/>
              </a:rPr>
              <a:t>MUCHOS</a:t>
            </a:r>
            <a:r>
              <a:rPr lang="en-US" sz="6000" b="1" dirty="0">
                <a:latin typeface="+mn-lt"/>
              </a:rPr>
              <a:t> NO </a:t>
            </a:r>
            <a:r>
              <a:rPr lang="en-US" sz="6000" b="1" dirty="0" err="1">
                <a:latin typeface="+mn-lt"/>
              </a:rPr>
              <a:t>ESPERAN</a:t>
            </a:r>
            <a:r>
              <a:rPr lang="en-US" sz="6000" b="1" dirty="0">
                <a:latin typeface="+mn-lt"/>
              </a:rPr>
              <a:t>……</a:t>
            </a:r>
          </a:p>
        </p:txBody>
      </p:sp>
    </p:spTree>
    <p:extLst>
      <p:ext uri="{BB962C8B-B14F-4D97-AF65-F5344CB8AC3E}">
        <p14:creationId xmlns:p14="http://schemas.microsoft.com/office/powerpoint/2010/main" val="11993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6D67-0C4B-4549-BE52-12DB0494F2BA}"/>
              </a:ext>
            </a:extLst>
          </p:cNvPr>
          <p:cNvSpPr>
            <a:spLocks noGrp="1"/>
          </p:cNvSpPr>
          <p:nvPr>
            <p:ph type="title"/>
          </p:nvPr>
        </p:nvSpPr>
        <p:spPr>
          <a:xfrm>
            <a:off x="825623" y="365125"/>
            <a:ext cx="11176987" cy="6310883"/>
          </a:xfrm>
        </p:spPr>
        <p:txBody>
          <a:bodyPr>
            <a:normAutofit fontScale="90000"/>
          </a:bodyPr>
          <a:lstStyle/>
          <a:p>
            <a:r>
              <a:rPr lang="es-ES" sz="5400" b="1" dirty="0">
                <a:solidFill>
                  <a:srgbClr val="000000"/>
                </a:solidFill>
                <a:latin typeface="Helvetica Neue"/>
              </a:rPr>
              <a:t>1 Corintios 6:9-16 Reina-Valera 1960</a:t>
            </a:r>
            <a:br>
              <a:rPr lang="es-ES" sz="5400" b="1" dirty="0">
                <a:solidFill>
                  <a:srgbClr val="000000"/>
                </a:solidFill>
                <a:latin typeface="Helvetica Neue"/>
              </a:rPr>
            </a:br>
            <a:br>
              <a:rPr lang="es-ES" sz="5400" b="1" dirty="0">
                <a:solidFill>
                  <a:srgbClr val="000000"/>
                </a:solidFill>
                <a:latin typeface="Helvetica Neue"/>
              </a:rPr>
            </a:br>
            <a:r>
              <a:rPr lang="es-ES" sz="6000" b="1" baseline="30000" dirty="0">
                <a:solidFill>
                  <a:srgbClr val="000000"/>
                </a:solidFill>
                <a:latin typeface="Arial" panose="020B0604020202020204" pitchFamily="34" charset="0"/>
              </a:rPr>
              <a:t>9 </a:t>
            </a:r>
            <a:r>
              <a:rPr lang="es-ES" sz="6000" b="1" dirty="0">
                <a:solidFill>
                  <a:srgbClr val="000000"/>
                </a:solidFill>
                <a:latin typeface="Helvetica Neue"/>
              </a:rPr>
              <a:t>¿No sabéis que </a:t>
            </a:r>
            <a:r>
              <a:rPr lang="es-ES" sz="6000" b="1" u="sng" dirty="0">
                <a:solidFill>
                  <a:srgbClr val="CC3300"/>
                </a:solidFill>
                <a:latin typeface="Helvetica Neue"/>
              </a:rPr>
              <a:t>los injustos </a:t>
            </a:r>
            <a:r>
              <a:rPr lang="es-ES" sz="6000" b="1" dirty="0">
                <a:solidFill>
                  <a:srgbClr val="000000"/>
                </a:solidFill>
                <a:latin typeface="Helvetica Neue"/>
              </a:rPr>
              <a:t>no heredarán el reino de Dios? No erréis; ni los </a:t>
            </a:r>
            <a:r>
              <a:rPr lang="es-ES" sz="6000" b="1" u="sng" dirty="0">
                <a:solidFill>
                  <a:srgbClr val="0070C0"/>
                </a:solidFill>
                <a:latin typeface="Helvetica Neue"/>
              </a:rPr>
              <a:t>fornicarios</a:t>
            </a:r>
            <a:r>
              <a:rPr lang="es-ES" sz="6000" b="1" dirty="0">
                <a:solidFill>
                  <a:srgbClr val="000000"/>
                </a:solidFill>
                <a:latin typeface="Helvetica Neue"/>
              </a:rPr>
              <a:t>, ni los </a:t>
            </a:r>
            <a:r>
              <a:rPr lang="es-ES" sz="6000" b="1" u="sng" dirty="0">
                <a:solidFill>
                  <a:schemeClr val="accent6">
                    <a:lumMod val="75000"/>
                  </a:schemeClr>
                </a:solidFill>
                <a:latin typeface="Helvetica Neue"/>
              </a:rPr>
              <a:t>idólatras</a:t>
            </a:r>
            <a:r>
              <a:rPr lang="es-ES" sz="6000" b="1" dirty="0">
                <a:solidFill>
                  <a:srgbClr val="000000"/>
                </a:solidFill>
                <a:latin typeface="Helvetica Neue"/>
              </a:rPr>
              <a:t>, ni los </a:t>
            </a:r>
            <a:r>
              <a:rPr lang="es-ES" sz="6000" b="1" u="sng" dirty="0">
                <a:solidFill>
                  <a:srgbClr val="FF00FF"/>
                </a:solidFill>
                <a:latin typeface="Helvetica Neue"/>
              </a:rPr>
              <a:t>adúlteros</a:t>
            </a:r>
            <a:r>
              <a:rPr lang="es-ES" sz="6000" b="1" dirty="0">
                <a:solidFill>
                  <a:srgbClr val="000000"/>
                </a:solidFill>
                <a:latin typeface="Helvetica Neue"/>
              </a:rPr>
              <a:t>, ni los </a:t>
            </a:r>
            <a:r>
              <a:rPr lang="es-ES" sz="6000" b="1" u="sng" dirty="0">
                <a:solidFill>
                  <a:srgbClr val="FF0000"/>
                </a:solidFill>
                <a:highlight>
                  <a:srgbClr val="FFFF00"/>
                </a:highlight>
                <a:latin typeface="Helvetica Neue"/>
              </a:rPr>
              <a:t>afeminados</a:t>
            </a:r>
            <a:r>
              <a:rPr lang="es-ES" sz="6000" b="1" dirty="0">
                <a:solidFill>
                  <a:srgbClr val="000000"/>
                </a:solidFill>
                <a:highlight>
                  <a:srgbClr val="FFFF00"/>
                </a:highlight>
                <a:latin typeface="Helvetica Neue"/>
              </a:rPr>
              <a:t>,</a:t>
            </a:r>
            <a:r>
              <a:rPr lang="es-ES" sz="6000" b="1" dirty="0">
                <a:solidFill>
                  <a:srgbClr val="000000"/>
                </a:solidFill>
                <a:latin typeface="Helvetica Neue"/>
              </a:rPr>
              <a:t> </a:t>
            </a:r>
            <a:r>
              <a:rPr lang="es-ES" sz="6000" b="1" u="sng" dirty="0">
                <a:solidFill>
                  <a:srgbClr val="7030A0"/>
                </a:solidFill>
                <a:latin typeface="Helvetica Neue"/>
              </a:rPr>
              <a:t>ni los que se echan con varones,</a:t>
            </a:r>
            <a:br>
              <a:rPr lang="es-ES" sz="6000" b="1" u="sng" dirty="0">
                <a:solidFill>
                  <a:srgbClr val="7030A0"/>
                </a:solidFill>
                <a:latin typeface="Helvetica Neue"/>
              </a:rPr>
            </a:br>
            <a:endParaRPr lang="en-US" sz="5400" b="1" u="sng" dirty="0">
              <a:solidFill>
                <a:srgbClr val="7030A0"/>
              </a:solidFill>
            </a:endParaRPr>
          </a:p>
        </p:txBody>
      </p:sp>
    </p:spTree>
    <p:extLst>
      <p:ext uri="{BB962C8B-B14F-4D97-AF65-F5344CB8AC3E}">
        <p14:creationId xmlns:p14="http://schemas.microsoft.com/office/powerpoint/2010/main" val="253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DBED-BCEC-4E32-A569-CDB5E65A5F8F}"/>
              </a:ext>
            </a:extLst>
          </p:cNvPr>
          <p:cNvSpPr>
            <a:spLocks noGrp="1"/>
          </p:cNvSpPr>
          <p:nvPr>
            <p:ph type="title"/>
          </p:nvPr>
        </p:nvSpPr>
        <p:spPr>
          <a:xfrm>
            <a:off x="0" y="365125"/>
            <a:ext cx="11353800" cy="6275372"/>
          </a:xfrm>
        </p:spPr>
        <p:txBody>
          <a:bodyPr>
            <a:normAutofit fontScale="90000"/>
          </a:bodyPr>
          <a:lstStyle/>
          <a:p>
            <a:r>
              <a:rPr lang="es-ES" sz="8000" b="1" baseline="30000" dirty="0">
                <a:solidFill>
                  <a:srgbClr val="000000"/>
                </a:solidFill>
                <a:latin typeface="Arial" panose="020B0604020202020204" pitchFamily="34" charset="0"/>
              </a:rPr>
              <a:t>10 </a:t>
            </a:r>
            <a:r>
              <a:rPr lang="es-ES" sz="8000" b="1" dirty="0">
                <a:solidFill>
                  <a:srgbClr val="000000"/>
                </a:solidFill>
                <a:latin typeface="Helvetica Neue"/>
              </a:rPr>
              <a:t>ni los </a:t>
            </a:r>
            <a:r>
              <a:rPr lang="es-ES" sz="8000" b="1" u="sng" dirty="0">
                <a:solidFill>
                  <a:srgbClr val="C00000"/>
                </a:solidFill>
                <a:latin typeface="Helvetica Neue"/>
              </a:rPr>
              <a:t>ladrones</a:t>
            </a:r>
            <a:r>
              <a:rPr lang="es-ES" sz="8000" b="1" dirty="0">
                <a:solidFill>
                  <a:srgbClr val="000000"/>
                </a:solidFill>
                <a:latin typeface="Helvetica Neue"/>
              </a:rPr>
              <a:t>, ni los </a:t>
            </a:r>
            <a:r>
              <a:rPr lang="es-ES" sz="8000" b="1" u="sng" dirty="0">
                <a:solidFill>
                  <a:schemeClr val="accent2">
                    <a:lumMod val="75000"/>
                  </a:schemeClr>
                </a:solidFill>
                <a:latin typeface="Helvetica Neue"/>
              </a:rPr>
              <a:t>avaros</a:t>
            </a:r>
            <a:r>
              <a:rPr lang="es-ES" sz="8000" b="1" dirty="0">
                <a:solidFill>
                  <a:srgbClr val="000000"/>
                </a:solidFill>
                <a:latin typeface="Helvetica Neue"/>
              </a:rPr>
              <a:t>, ni los </a:t>
            </a:r>
            <a:r>
              <a:rPr lang="es-ES" sz="8000" b="1" u="sng" dirty="0">
                <a:solidFill>
                  <a:srgbClr val="7030A0"/>
                </a:solidFill>
                <a:latin typeface="Helvetica Neue"/>
              </a:rPr>
              <a:t>borrachos</a:t>
            </a:r>
            <a:r>
              <a:rPr lang="es-ES" sz="8000" b="1" dirty="0">
                <a:solidFill>
                  <a:srgbClr val="000000"/>
                </a:solidFill>
                <a:latin typeface="Helvetica Neue"/>
              </a:rPr>
              <a:t>, ni los </a:t>
            </a:r>
            <a:r>
              <a:rPr lang="es-ES" sz="8000" b="1" u="sng" dirty="0">
                <a:solidFill>
                  <a:srgbClr val="CC00FF"/>
                </a:solidFill>
                <a:latin typeface="Helvetica Neue"/>
              </a:rPr>
              <a:t>maldicientes</a:t>
            </a:r>
            <a:r>
              <a:rPr lang="es-ES" sz="8000" b="1" dirty="0">
                <a:solidFill>
                  <a:srgbClr val="000000"/>
                </a:solidFill>
                <a:latin typeface="Helvetica Neue"/>
              </a:rPr>
              <a:t>, ni los </a:t>
            </a:r>
            <a:r>
              <a:rPr lang="es-ES" sz="8000" b="1" u="sng" dirty="0">
                <a:solidFill>
                  <a:schemeClr val="accent4">
                    <a:lumMod val="50000"/>
                  </a:schemeClr>
                </a:solidFill>
                <a:latin typeface="Helvetica Neue"/>
              </a:rPr>
              <a:t>estafadores</a:t>
            </a:r>
            <a:r>
              <a:rPr lang="es-ES" sz="8000" b="1" dirty="0">
                <a:solidFill>
                  <a:srgbClr val="000000"/>
                </a:solidFill>
                <a:latin typeface="Helvetica Neue"/>
              </a:rPr>
              <a:t>, heredarán el reino de Dios.</a:t>
            </a:r>
            <a:endParaRPr lang="en-US" sz="8000" b="1" dirty="0"/>
          </a:p>
        </p:txBody>
      </p:sp>
    </p:spTree>
    <p:extLst>
      <p:ext uri="{BB962C8B-B14F-4D97-AF65-F5344CB8AC3E}">
        <p14:creationId xmlns:p14="http://schemas.microsoft.com/office/powerpoint/2010/main" val="25745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A8E9-8158-4AD4-96D0-6E9141A1DD22}"/>
              </a:ext>
            </a:extLst>
          </p:cNvPr>
          <p:cNvSpPr>
            <a:spLocks noGrp="1"/>
          </p:cNvSpPr>
          <p:nvPr>
            <p:ph type="title"/>
          </p:nvPr>
        </p:nvSpPr>
        <p:spPr>
          <a:xfrm>
            <a:off x="124287" y="365125"/>
            <a:ext cx="11798424" cy="6293127"/>
          </a:xfrm>
        </p:spPr>
        <p:txBody>
          <a:bodyPr>
            <a:normAutofit/>
          </a:bodyPr>
          <a:lstStyle/>
          <a:p>
            <a:r>
              <a:rPr lang="es-ES" sz="7200" b="1" baseline="30000" dirty="0">
                <a:latin typeface="+mn-lt"/>
              </a:rPr>
              <a:t>11 </a:t>
            </a:r>
            <a:r>
              <a:rPr lang="es-ES" sz="7200" b="1" dirty="0">
                <a:latin typeface="+mn-lt"/>
              </a:rPr>
              <a:t>Y esto erais algunos; mas ya habéis sido lavados, ya habéis sido santificados, ya habéis sido justificados en el nombre del Señor Jesús, y por el Espíritu de nuestro Dios</a:t>
            </a:r>
            <a:endParaRPr lang="en-US" sz="7200" b="1" dirty="0">
              <a:latin typeface="+mn-lt"/>
            </a:endParaRPr>
          </a:p>
        </p:txBody>
      </p:sp>
    </p:spTree>
    <p:extLst>
      <p:ext uri="{BB962C8B-B14F-4D97-AF65-F5344CB8AC3E}">
        <p14:creationId xmlns:p14="http://schemas.microsoft.com/office/powerpoint/2010/main" val="10323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AED846-9D3E-4205-8A8C-1D4E445AA658}"/>
              </a:ext>
            </a:extLst>
          </p:cNvPr>
          <p:cNvSpPr/>
          <p:nvPr/>
        </p:nvSpPr>
        <p:spPr>
          <a:xfrm>
            <a:off x="97654" y="159798"/>
            <a:ext cx="11896077" cy="6278642"/>
          </a:xfrm>
          <a:prstGeom prst="rect">
            <a:avLst/>
          </a:prstGeom>
        </p:spPr>
        <p:txBody>
          <a:bodyPr wrap="square">
            <a:spAutoFit/>
          </a:bodyPr>
          <a:lstStyle/>
          <a:p>
            <a:r>
              <a:rPr lang="es-ES" sz="6000" b="1" u="sng" dirty="0">
                <a:solidFill>
                  <a:srgbClr val="000000"/>
                </a:solidFill>
                <a:latin typeface="Helvetica Neue"/>
              </a:rPr>
              <a:t>Nuestro deber es Glorificad a Dios en vuestro cuerpo!!!!</a:t>
            </a:r>
          </a:p>
          <a:p>
            <a:endParaRPr lang="es-ES" sz="6000" dirty="0">
              <a:solidFill>
                <a:srgbClr val="000000"/>
              </a:solidFill>
              <a:latin typeface="Helvetica Neue"/>
            </a:endParaRPr>
          </a:p>
          <a:p>
            <a:r>
              <a:rPr lang="es-ES" sz="5400" b="1" baseline="30000" dirty="0">
                <a:solidFill>
                  <a:srgbClr val="000000"/>
                </a:solidFill>
                <a:latin typeface="Arial" panose="020B0604020202020204" pitchFamily="34" charset="0"/>
              </a:rPr>
              <a:t>12 </a:t>
            </a:r>
            <a:r>
              <a:rPr lang="es-ES" sz="5400" b="1" dirty="0">
                <a:solidFill>
                  <a:srgbClr val="000000"/>
                </a:solidFill>
                <a:latin typeface="Helvetica Neue"/>
              </a:rPr>
              <a:t>Todas las cosas me son lícitas, mas no todas convienen; todas las cosas me son lícitas, </a:t>
            </a:r>
            <a:r>
              <a:rPr lang="es-ES" sz="5400" b="1" u="sng" dirty="0">
                <a:solidFill>
                  <a:srgbClr val="000000"/>
                </a:solidFill>
                <a:highlight>
                  <a:srgbClr val="FFFF00"/>
                </a:highlight>
                <a:latin typeface="Helvetica Neue"/>
              </a:rPr>
              <a:t>mas yo no me dejaré dominar de ninguna</a:t>
            </a:r>
            <a:r>
              <a:rPr lang="es-ES" sz="6000" u="sng" dirty="0">
                <a:solidFill>
                  <a:srgbClr val="000000"/>
                </a:solidFill>
                <a:highlight>
                  <a:srgbClr val="FFFF00"/>
                </a:highlight>
                <a:latin typeface="Helvetica Neue"/>
              </a:rPr>
              <a:t>.</a:t>
            </a:r>
          </a:p>
        </p:txBody>
      </p:sp>
    </p:spTree>
    <p:extLst>
      <p:ext uri="{BB962C8B-B14F-4D97-AF65-F5344CB8AC3E}">
        <p14:creationId xmlns:p14="http://schemas.microsoft.com/office/powerpoint/2010/main" val="27000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C0B0-F15F-437F-9921-FA9270EDA195}"/>
              </a:ext>
            </a:extLst>
          </p:cNvPr>
          <p:cNvSpPr>
            <a:spLocks noGrp="1"/>
          </p:cNvSpPr>
          <p:nvPr>
            <p:ph type="title"/>
          </p:nvPr>
        </p:nvSpPr>
        <p:spPr>
          <a:xfrm>
            <a:off x="-1" y="365125"/>
            <a:ext cx="11904955" cy="6337516"/>
          </a:xfrm>
        </p:spPr>
        <p:txBody>
          <a:bodyPr>
            <a:normAutofit fontScale="90000"/>
          </a:bodyPr>
          <a:lstStyle/>
          <a:p>
            <a:r>
              <a:rPr lang="en-US" sz="6000" b="1" dirty="0">
                <a:latin typeface="+mn-lt"/>
              </a:rPr>
              <a:t>ES LAMENTABLE PERO HOY </a:t>
            </a:r>
            <a:r>
              <a:rPr lang="en-US" sz="6000" b="1" dirty="0" err="1">
                <a:latin typeface="+mn-lt"/>
              </a:rPr>
              <a:t>EN</a:t>
            </a:r>
            <a:r>
              <a:rPr lang="en-US" sz="6000" b="1" dirty="0">
                <a:latin typeface="+mn-lt"/>
              </a:rPr>
              <a:t> </a:t>
            </a:r>
            <a:r>
              <a:rPr lang="en-US" sz="6000" b="1" dirty="0" err="1">
                <a:latin typeface="+mn-lt"/>
              </a:rPr>
              <a:t>DIA</a:t>
            </a:r>
            <a:r>
              <a:rPr lang="en-US" sz="6000" b="1" dirty="0">
                <a:latin typeface="+mn-lt"/>
              </a:rPr>
              <a:t> SE </a:t>
            </a:r>
            <a:r>
              <a:rPr lang="en-US" sz="6000" b="1" dirty="0" err="1">
                <a:latin typeface="+mn-lt"/>
              </a:rPr>
              <a:t>ENCUENTRAN</a:t>
            </a:r>
            <a:r>
              <a:rPr lang="en-US" sz="6000" b="1" dirty="0">
                <a:latin typeface="+mn-lt"/>
              </a:rPr>
              <a:t> </a:t>
            </a:r>
            <a:r>
              <a:rPr lang="en-US" sz="6000" b="1" dirty="0" err="1">
                <a:latin typeface="+mn-lt"/>
              </a:rPr>
              <a:t>MUCHOS</a:t>
            </a:r>
            <a:r>
              <a:rPr lang="en-US" sz="6000" b="1" dirty="0">
                <a:latin typeface="+mn-lt"/>
              </a:rPr>
              <a:t> </a:t>
            </a:r>
            <a:r>
              <a:rPr lang="en-US" sz="6000" b="1" dirty="0" err="1">
                <a:latin typeface="+mn-lt"/>
              </a:rPr>
              <a:t>AFEMINADOS</a:t>
            </a:r>
            <a:r>
              <a:rPr lang="en-US" sz="6000" b="1" dirty="0">
                <a:latin typeface="+mn-lt"/>
              </a:rPr>
              <a:t> QUE SE </a:t>
            </a:r>
            <a:r>
              <a:rPr lang="en-US" sz="6000" b="1" dirty="0" err="1">
                <a:latin typeface="+mn-lt"/>
              </a:rPr>
              <a:t>PARAN</a:t>
            </a:r>
            <a:r>
              <a:rPr lang="en-US" sz="6000" b="1" dirty="0">
                <a:latin typeface="+mn-lt"/>
              </a:rPr>
              <a:t> </a:t>
            </a:r>
            <a:r>
              <a:rPr lang="en-US" sz="6000" b="1" dirty="0" err="1">
                <a:latin typeface="+mn-lt"/>
              </a:rPr>
              <a:t>EN</a:t>
            </a:r>
            <a:r>
              <a:rPr lang="en-US" sz="6000" b="1" dirty="0">
                <a:latin typeface="+mn-lt"/>
              </a:rPr>
              <a:t> EL </a:t>
            </a:r>
            <a:r>
              <a:rPr lang="en-US" sz="6000" b="1" dirty="0" err="1">
                <a:latin typeface="+mn-lt"/>
              </a:rPr>
              <a:t>PULPITO</a:t>
            </a:r>
            <a:r>
              <a:rPr lang="en-US" sz="6000" b="1" dirty="0">
                <a:latin typeface="+mn-lt"/>
              </a:rPr>
              <a:t>  A </a:t>
            </a:r>
            <a:r>
              <a:rPr lang="en-US" sz="6000" b="1" dirty="0" err="1">
                <a:latin typeface="+mn-lt"/>
              </a:rPr>
              <a:t>PREDICAR</a:t>
            </a:r>
            <a:r>
              <a:rPr lang="en-US" sz="6000" b="1" dirty="0">
                <a:latin typeface="+mn-lt"/>
              </a:rPr>
              <a:t> LA PALABRA DE DIOS…ESTO LE </a:t>
            </a:r>
            <a:r>
              <a:rPr lang="en-US" sz="6000" b="1" dirty="0" err="1">
                <a:latin typeface="+mn-lt"/>
              </a:rPr>
              <a:t>ABORECE</a:t>
            </a:r>
            <a:r>
              <a:rPr lang="en-US" sz="6000" b="1" dirty="0">
                <a:latin typeface="+mn-lt"/>
              </a:rPr>
              <a:t> A DIOS …QUE TRISTE!  </a:t>
            </a:r>
            <a:r>
              <a:rPr lang="en-US" sz="6000" b="1" dirty="0" err="1">
                <a:latin typeface="+mn-lt"/>
              </a:rPr>
              <a:t>ESPECIALMENTE</a:t>
            </a:r>
            <a:r>
              <a:rPr lang="en-US" sz="6000" b="1" dirty="0">
                <a:latin typeface="+mn-lt"/>
              </a:rPr>
              <a:t> </a:t>
            </a:r>
            <a:r>
              <a:rPr lang="en-US" sz="6000" b="1" dirty="0" err="1">
                <a:latin typeface="+mn-lt"/>
              </a:rPr>
              <a:t>EN</a:t>
            </a:r>
            <a:r>
              <a:rPr lang="en-US" sz="6000" b="1" dirty="0">
                <a:latin typeface="+mn-lt"/>
              </a:rPr>
              <a:t> LAS </a:t>
            </a:r>
            <a:r>
              <a:rPr lang="en-US" sz="6000" b="1" dirty="0" err="1">
                <a:latin typeface="+mn-lt"/>
              </a:rPr>
              <a:t>IGLESIA</a:t>
            </a:r>
            <a:r>
              <a:rPr lang="en-US" sz="6000" b="1" dirty="0">
                <a:latin typeface="+mn-lt"/>
              </a:rPr>
              <a:t> QUE </a:t>
            </a:r>
            <a:r>
              <a:rPr lang="en-US" sz="6000" b="1" dirty="0" err="1">
                <a:latin typeface="+mn-lt"/>
              </a:rPr>
              <a:t>PERMITEN</a:t>
            </a:r>
            <a:r>
              <a:rPr lang="en-US" sz="6000" b="1" dirty="0">
                <a:latin typeface="+mn-lt"/>
              </a:rPr>
              <a:t> ESTO COMO UNA NORMA….</a:t>
            </a:r>
          </a:p>
        </p:txBody>
      </p:sp>
    </p:spTree>
    <p:extLst>
      <p:ext uri="{BB962C8B-B14F-4D97-AF65-F5344CB8AC3E}">
        <p14:creationId xmlns:p14="http://schemas.microsoft.com/office/powerpoint/2010/main" val="35978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AB40-7275-4D8F-A5C2-6967C2FA8F30}"/>
              </a:ext>
            </a:extLst>
          </p:cNvPr>
          <p:cNvSpPr>
            <a:spLocks noGrp="1"/>
          </p:cNvSpPr>
          <p:nvPr>
            <p:ph type="title"/>
          </p:nvPr>
        </p:nvSpPr>
        <p:spPr/>
        <p:txBody>
          <a:bodyPr>
            <a:normAutofit/>
          </a:bodyPr>
          <a:lstStyle/>
          <a:p>
            <a:r>
              <a:rPr lang="en-US" dirty="0">
                <a:solidFill>
                  <a:srgbClr val="202122"/>
                </a:solidFill>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BE22F41B-6836-4455-BB43-73E5E55E123E}"/>
              </a:ext>
            </a:extLst>
          </p:cNvPr>
          <p:cNvSpPr>
            <a:spLocks noGrp="1"/>
          </p:cNvSpPr>
          <p:nvPr>
            <p:ph idx="1"/>
          </p:nvPr>
        </p:nvSpPr>
        <p:spPr>
          <a:xfrm>
            <a:off x="328473" y="275208"/>
            <a:ext cx="11594237" cy="6342875"/>
          </a:xfrm>
        </p:spPr>
        <p:txBody>
          <a:bodyPr>
            <a:normAutofit/>
          </a:bodyPr>
          <a:lstStyle/>
          <a:p>
            <a:r>
              <a:rPr lang="es-ES" sz="7200" b="1" dirty="0"/>
              <a:t>La Iglesia Episcopal de los Estados Unidos aprobó un cambio en sus cánones de no discriminación para incluir la identidad y la expresión de género.</a:t>
            </a:r>
          </a:p>
          <a:p>
            <a:endParaRPr lang="en-US" sz="4800" b="1" dirty="0"/>
          </a:p>
        </p:txBody>
      </p:sp>
    </p:spTree>
    <p:extLst>
      <p:ext uri="{BB962C8B-B14F-4D97-AF65-F5344CB8AC3E}">
        <p14:creationId xmlns:p14="http://schemas.microsoft.com/office/powerpoint/2010/main" val="35285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7C532-7C09-4D18-99E6-5FAAAF8E9603}"/>
              </a:ext>
            </a:extLst>
          </p:cNvPr>
          <p:cNvSpPr>
            <a:spLocks noGrp="1"/>
          </p:cNvSpPr>
          <p:nvPr>
            <p:ph idx="1"/>
          </p:nvPr>
        </p:nvSpPr>
        <p:spPr>
          <a:xfrm>
            <a:off x="199175" y="153910"/>
            <a:ext cx="11898337" cy="6518494"/>
          </a:xfrm>
        </p:spPr>
        <p:txBody>
          <a:bodyPr>
            <a:normAutofit fontScale="92500"/>
          </a:bodyPr>
          <a:lstStyle/>
          <a:p>
            <a:pPr lvl="0"/>
            <a:r>
              <a:rPr lang="en-US" sz="6000" b="1" dirty="0">
                <a:solidFill>
                  <a:prstClr val="black"/>
                </a:solidFill>
              </a:rPr>
              <a:t>EL HOMBRE </a:t>
            </a:r>
            <a:r>
              <a:rPr lang="en-US" sz="6000" b="1" dirty="0" err="1">
                <a:solidFill>
                  <a:prstClr val="black"/>
                </a:solidFill>
              </a:rPr>
              <a:t>SIEMPRE</a:t>
            </a:r>
            <a:r>
              <a:rPr lang="en-US" sz="6000" b="1" dirty="0">
                <a:solidFill>
                  <a:prstClr val="black"/>
                </a:solidFill>
              </a:rPr>
              <a:t> HA </a:t>
            </a:r>
            <a:r>
              <a:rPr lang="en-US" sz="6000" b="1" dirty="0" err="1">
                <a:solidFill>
                  <a:prstClr val="black"/>
                </a:solidFill>
              </a:rPr>
              <a:t>PENSADO</a:t>
            </a:r>
            <a:r>
              <a:rPr lang="en-US" sz="6000" b="1" dirty="0">
                <a:solidFill>
                  <a:prstClr val="black"/>
                </a:solidFill>
              </a:rPr>
              <a:t> SER LIBRE </a:t>
            </a:r>
            <a:r>
              <a:rPr lang="en-US" sz="6000" b="1" dirty="0" err="1">
                <a:solidFill>
                  <a:prstClr val="black"/>
                </a:solidFill>
              </a:rPr>
              <a:t>EN</a:t>
            </a:r>
            <a:r>
              <a:rPr lang="en-US" sz="6000" b="1" dirty="0">
                <a:solidFill>
                  <a:prstClr val="black"/>
                </a:solidFill>
              </a:rPr>
              <a:t> SUS </a:t>
            </a:r>
            <a:r>
              <a:rPr lang="en-US" sz="6000" b="1" dirty="0" err="1">
                <a:solidFill>
                  <a:prstClr val="black"/>
                </a:solidFill>
              </a:rPr>
              <a:t>VIDAS</a:t>
            </a:r>
            <a:r>
              <a:rPr lang="en-US" sz="6000" b="1" dirty="0">
                <a:solidFill>
                  <a:prstClr val="black"/>
                </a:solidFill>
              </a:rPr>
              <a:t> PARA </a:t>
            </a:r>
            <a:r>
              <a:rPr lang="en-US" sz="6000" b="1" dirty="0" err="1">
                <a:solidFill>
                  <a:prstClr val="black"/>
                </a:solidFill>
              </a:rPr>
              <a:t>PODER</a:t>
            </a:r>
            <a:r>
              <a:rPr lang="en-US" sz="6000" b="1" dirty="0">
                <a:solidFill>
                  <a:prstClr val="black"/>
                </a:solidFill>
              </a:rPr>
              <a:t> </a:t>
            </a:r>
            <a:r>
              <a:rPr lang="en-US" sz="6000" b="1" dirty="0" err="1">
                <a:solidFill>
                  <a:prstClr val="black"/>
                </a:solidFill>
              </a:rPr>
              <a:t>TOMAR</a:t>
            </a:r>
            <a:r>
              <a:rPr lang="en-US" sz="6000" b="1" dirty="0">
                <a:solidFill>
                  <a:prstClr val="black"/>
                </a:solidFill>
              </a:rPr>
              <a:t> SUS </a:t>
            </a:r>
            <a:r>
              <a:rPr lang="en-US" sz="6000" b="1" dirty="0" err="1">
                <a:solidFill>
                  <a:prstClr val="black"/>
                </a:solidFill>
              </a:rPr>
              <a:t>PROPIAS</a:t>
            </a:r>
            <a:r>
              <a:rPr lang="en-US" sz="6000" b="1" dirty="0">
                <a:solidFill>
                  <a:prstClr val="black"/>
                </a:solidFill>
              </a:rPr>
              <a:t> </a:t>
            </a:r>
            <a:r>
              <a:rPr lang="en-US" sz="6000" b="1" dirty="0" err="1">
                <a:solidFill>
                  <a:prstClr val="black"/>
                </a:solidFill>
              </a:rPr>
              <a:t>DECICIONES</a:t>
            </a:r>
            <a:r>
              <a:rPr lang="en-US" sz="6000" b="1" dirty="0">
                <a:solidFill>
                  <a:prstClr val="black"/>
                </a:solidFill>
              </a:rPr>
              <a:t>.</a:t>
            </a:r>
          </a:p>
          <a:p>
            <a:pPr lvl="0"/>
            <a:r>
              <a:rPr lang="en-US" sz="6000" b="1" dirty="0" err="1">
                <a:solidFill>
                  <a:prstClr val="black"/>
                </a:solidFill>
              </a:rPr>
              <a:t>NADIE</a:t>
            </a:r>
            <a:r>
              <a:rPr lang="en-US" sz="6000" b="1" dirty="0">
                <a:solidFill>
                  <a:prstClr val="black"/>
                </a:solidFill>
              </a:rPr>
              <a:t> </a:t>
            </a:r>
            <a:r>
              <a:rPr lang="en-US" sz="6000" b="1" dirty="0" err="1">
                <a:solidFill>
                  <a:prstClr val="black"/>
                </a:solidFill>
              </a:rPr>
              <a:t>PUEDE</a:t>
            </a:r>
            <a:r>
              <a:rPr lang="en-US" sz="6000" b="1" dirty="0">
                <a:solidFill>
                  <a:prstClr val="black"/>
                </a:solidFill>
              </a:rPr>
              <a:t> SER </a:t>
            </a:r>
            <a:r>
              <a:rPr lang="en-US" sz="6000" b="1" dirty="0" err="1">
                <a:solidFill>
                  <a:prstClr val="black"/>
                </a:solidFill>
              </a:rPr>
              <a:t>HECHADO</a:t>
            </a:r>
            <a:r>
              <a:rPr lang="en-US" sz="6000" b="1" dirty="0">
                <a:solidFill>
                  <a:prstClr val="black"/>
                </a:solidFill>
              </a:rPr>
              <a:t> </a:t>
            </a:r>
            <a:r>
              <a:rPr lang="en-US" sz="6000" b="1" dirty="0" err="1">
                <a:solidFill>
                  <a:prstClr val="black"/>
                </a:solidFill>
              </a:rPr>
              <a:t>AFUERA</a:t>
            </a:r>
            <a:r>
              <a:rPr lang="en-US" sz="6000" b="1" dirty="0">
                <a:solidFill>
                  <a:prstClr val="black"/>
                </a:solidFill>
              </a:rPr>
              <a:t> DE UNA IGLESIA POR </a:t>
            </a:r>
            <a:r>
              <a:rPr lang="en-US" sz="6000" b="1" dirty="0" err="1">
                <a:solidFill>
                  <a:prstClr val="black"/>
                </a:solidFill>
              </a:rPr>
              <a:t>SU</a:t>
            </a:r>
            <a:r>
              <a:rPr lang="en-US" sz="6000" b="1" dirty="0">
                <a:solidFill>
                  <a:prstClr val="black"/>
                </a:solidFill>
              </a:rPr>
              <a:t> IDENTIDAD O </a:t>
            </a:r>
            <a:r>
              <a:rPr lang="en-US" sz="6000" b="1" dirty="0" err="1">
                <a:solidFill>
                  <a:prstClr val="black"/>
                </a:solidFill>
              </a:rPr>
              <a:t>GENERO</a:t>
            </a:r>
            <a:r>
              <a:rPr lang="en-US" sz="6000" b="1" dirty="0">
                <a:solidFill>
                  <a:prstClr val="black"/>
                </a:solidFill>
              </a:rPr>
              <a:t>. ESTO ES </a:t>
            </a:r>
            <a:r>
              <a:rPr lang="en-US" sz="6000" b="1" dirty="0" err="1">
                <a:solidFill>
                  <a:prstClr val="black"/>
                </a:solidFill>
              </a:rPr>
              <a:t>CONSIDERADO</a:t>
            </a:r>
            <a:r>
              <a:rPr lang="en-US" sz="6000" b="1" dirty="0">
                <a:solidFill>
                  <a:prstClr val="black"/>
                </a:solidFill>
              </a:rPr>
              <a:t> UNA </a:t>
            </a:r>
            <a:r>
              <a:rPr lang="en-US" sz="6000" b="1" dirty="0" err="1">
                <a:solidFill>
                  <a:prstClr val="black"/>
                </a:solidFill>
              </a:rPr>
              <a:t>DESCRIMINACION</a:t>
            </a:r>
            <a:r>
              <a:rPr lang="en-US" sz="6000" b="1" dirty="0">
                <a:solidFill>
                  <a:prstClr val="black"/>
                </a:solidFill>
              </a:rPr>
              <a:t> CONTRA LA PERSONA!!!!</a:t>
            </a:r>
            <a:endParaRPr lang="es-ES" sz="6000" b="1" dirty="0">
              <a:solidFill>
                <a:prstClr val="black"/>
              </a:solidFill>
            </a:endParaRPr>
          </a:p>
          <a:p>
            <a:endParaRPr lang="en-US" dirty="0"/>
          </a:p>
        </p:txBody>
      </p:sp>
    </p:spTree>
    <p:extLst>
      <p:ext uri="{BB962C8B-B14F-4D97-AF65-F5344CB8AC3E}">
        <p14:creationId xmlns:p14="http://schemas.microsoft.com/office/powerpoint/2010/main" val="41131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3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5FAE-26D8-42DE-964B-FDC398ACD7D4}"/>
              </a:ext>
            </a:extLst>
          </p:cNvPr>
          <p:cNvSpPr>
            <a:spLocks noGrp="1"/>
          </p:cNvSpPr>
          <p:nvPr>
            <p:ph type="title"/>
          </p:nvPr>
        </p:nvSpPr>
        <p:spPr>
          <a:xfrm>
            <a:off x="73153" y="188231"/>
            <a:ext cx="12035990" cy="1502458"/>
          </a:xfrm>
        </p:spPr>
        <p:txBody>
          <a:bodyPr>
            <a:normAutofit fontScale="90000"/>
          </a:bodyPr>
          <a:lstStyle/>
          <a:p>
            <a:r>
              <a:rPr lang="en-US" sz="4800" b="1" dirty="0" err="1">
                <a:latin typeface="+mn-lt"/>
              </a:rPr>
              <a:t>MUCHAS</a:t>
            </a:r>
            <a:r>
              <a:rPr lang="en-US" sz="4800" b="1" dirty="0">
                <a:latin typeface="+mn-lt"/>
              </a:rPr>
              <a:t> DE LAS IGLESIAS QUE </a:t>
            </a:r>
            <a:r>
              <a:rPr lang="en-US" sz="4800" b="1" dirty="0" err="1">
                <a:latin typeface="+mn-lt"/>
              </a:rPr>
              <a:t>PERMITEN</a:t>
            </a:r>
            <a:r>
              <a:rPr lang="en-US" sz="4800" b="1" dirty="0">
                <a:latin typeface="+mn-lt"/>
              </a:rPr>
              <a:t> </a:t>
            </a:r>
            <a:r>
              <a:rPr lang="en-US" sz="4800" b="1" dirty="0" err="1">
                <a:latin typeface="+mn-lt"/>
              </a:rPr>
              <a:t>SARCEDOTES</a:t>
            </a:r>
            <a:r>
              <a:rPr lang="en-US" sz="4800" b="1" dirty="0">
                <a:latin typeface="+mn-lt"/>
              </a:rPr>
              <a:t> </a:t>
            </a:r>
            <a:r>
              <a:rPr lang="en-US" sz="4800" b="1" dirty="0" err="1">
                <a:latin typeface="+mn-lt"/>
              </a:rPr>
              <a:t>AFEMENINOS</a:t>
            </a:r>
            <a:r>
              <a:rPr lang="en-US" sz="4800" b="1" dirty="0">
                <a:latin typeface="+mn-lt"/>
              </a:rPr>
              <a:t> SON LAS </a:t>
            </a:r>
            <a:r>
              <a:rPr lang="en-US" sz="4800" b="1" dirty="0" err="1">
                <a:latin typeface="+mn-lt"/>
              </a:rPr>
              <a:t>SIGUIENTES</a:t>
            </a:r>
            <a:r>
              <a:rPr lang="en-US" sz="4800" b="1" dirty="0">
                <a:latin typeface="+mn-lt"/>
              </a:rPr>
              <a:t>……</a:t>
            </a:r>
          </a:p>
        </p:txBody>
      </p:sp>
      <p:sp>
        <p:nvSpPr>
          <p:cNvPr id="4" name="Rectangle 3">
            <a:extLst>
              <a:ext uri="{FF2B5EF4-FFF2-40B4-BE49-F238E27FC236}">
                <a16:creationId xmlns:a16="http://schemas.microsoft.com/office/drawing/2014/main" id="{ADE23685-6C28-497F-BE71-69C5ED74C73C}"/>
              </a:ext>
            </a:extLst>
          </p:cNvPr>
          <p:cNvSpPr/>
          <p:nvPr/>
        </p:nvSpPr>
        <p:spPr>
          <a:xfrm>
            <a:off x="386563" y="1779687"/>
            <a:ext cx="11869445" cy="5078313"/>
          </a:xfrm>
          <a:prstGeom prst="rect">
            <a:avLst/>
          </a:prstGeom>
        </p:spPr>
        <p:txBody>
          <a:bodyPr wrap="square">
            <a:spAutoFit/>
          </a:bodyPr>
          <a:lstStyle/>
          <a:p>
            <a:r>
              <a:rPr lang="es-ES" sz="5400" b="1" dirty="0"/>
              <a:t>A nivel internacional, las iglesias que han ordenado abiertamente clérigos </a:t>
            </a:r>
            <a:r>
              <a:rPr lang="es-ES" sz="5400" b="1" u="sng" dirty="0"/>
              <a:t>lesbianas</a:t>
            </a:r>
            <a:r>
              <a:rPr lang="es-ES" sz="5400" b="1" dirty="0"/>
              <a:t> o </a:t>
            </a:r>
            <a:r>
              <a:rPr lang="es-ES" sz="5400" b="1" u="sng" dirty="0" err="1"/>
              <a:t>gays</a:t>
            </a:r>
            <a:r>
              <a:rPr lang="es-ES" sz="5400" b="1" dirty="0"/>
              <a:t> incluyen la Iglesia de Escocia, la Iglesia de Inglaterra, la Iglesia en Gales, la Iglesia de Suecia, la Iglesia de Noruega, </a:t>
            </a:r>
            <a:endParaRPr lang="en-US" sz="5400" b="1" dirty="0"/>
          </a:p>
        </p:txBody>
      </p:sp>
    </p:spTree>
    <p:extLst>
      <p:ext uri="{BB962C8B-B14F-4D97-AF65-F5344CB8AC3E}">
        <p14:creationId xmlns:p14="http://schemas.microsoft.com/office/powerpoint/2010/main" val="131983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85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66873-15D4-4CD7-AE0D-E6C46A74C7AE}"/>
              </a:ext>
            </a:extLst>
          </p:cNvPr>
          <p:cNvSpPr>
            <a:spLocks noGrp="1"/>
          </p:cNvSpPr>
          <p:nvPr>
            <p:ph idx="1"/>
          </p:nvPr>
        </p:nvSpPr>
        <p:spPr>
          <a:xfrm>
            <a:off x="213063" y="239698"/>
            <a:ext cx="11700769" cy="5937266"/>
          </a:xfrm>
        </p:spPr>
        <p:txBody>
          <a:bodyPr>
            <a:normAutofit/>
          </a:bodyPr>
          <a:lstStyle/>
          <a:p>
            <a:r>
              <a:rPr lang="es-ES" sz="8000" b="1" dirty="0">
                <a:solidFill>
                  <a:prstClr val="black"/>
                </a:solidFill>
              </a:rPr>
              <a:t>la Iglesia de Dinamarca, la Iglesia de Islandia, la Iglesia Evangélica Luterana de Finlandia, la Iglesia Evangélica en Alemania,...</a:t>
            </a:r>
            <a:endParaRPr lang="en-US" sz="5400" dirty="0"/>
          </a:p>
        </p:txBody>
      </p:sp>
    </p:spTree>
    <p:extLst>
      <p:ext uri="{BB962C8B-B14F-4D97-AF65-F5344CB8AC3E}">
        <p14:creationId xmlns:p14="http://schemas.microsoft.com/office/powerpoint/2010/main" val="11360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B5C404-2BD3-4CEC-A8B4-C4579993C243}"/>
              </a:ext>
            </a:extLst>
          </p:cNvPr>
          <p:cNvSpPr txBox="1"/>
          <p:nvPr/>
        </p:nvSpPr>
        <p:spPr>
          <a:xfrm>
            <a:off x="413652" y="4607511"/>
            <a:ext cx="91799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2" tooltip="https://www.joinmychurch.com/churches/Lynn-Congregacion-Candelero-de-Dios-Lynn-Massachusetts-United-States/220743"/>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AD9D2F-0611-425F-8040-851D78C4175A}"/>
              </a:ext>
            </a:extLst>
          </p:cNvPr>
          <p:cNvSpPr>
            <a:spLocks noGrp="1"/>
          </p:cNvSpPr>
          <p:nvPr>
            <p:ph type="title"/>
          </p:nvPr>
        </p:nvSpPr>
        <p:spPr>
          <a:xfrm>
            <a:off x="1" y="98807"/>
            <a:ext cx="9296399" cy="3256952"/>
          </a:xfrm>
        </p:spPr>
        <p:txBody>
          <a:bodyPr>
            <a:noAutofit/>
          </a:bodyPr>
          <a:lstStyle/>
          <a:p>
            <a:pPr algn="ctr"/>
            <a:r>
              <a:rPr lang="en-US" sz="6000" b="1" dirty="0">
                <a:solidFill>
                  <a:srgbClr val="0033CC"/>
                </a:solidFill>
                <a:latin typeface="Bodoni MT Black" panose="02070A03080606020203" pitchFamily="18" charset="0"/>
              </a:rPr>
              <a:t>ALABANZAS  Y ADORACION A NUESTRO CRISTO</a:t>
            </a:r>
          </a:p>
        </p:txBody>
      </p:sp>
      <p:pic>
        <p:nvPicPr>
          <p:cNvPr id="5" name="Content Placeholder 4">
            <a:extLst>
              <a:ext uri="{FF2B5EF4-FFF2-40B4-BE49-F238E27FC236}">
                <a16:creationId xmlns:a16="http://schemas.microsoft.com/office/drawing/2014/main" id="{408A4C61-D6DC-4F26-9AB8-4FF4FD09D3CA}"/>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413652" y="3147987"/>
            <a:ext cx="3902660" cy="3354031"/>
          </a:xfrm>
        </p:spPr>
      </p:pic>
      <p:pic>
        <p:nvPicPr>
          <p:cNvPr id="8" name="Picture 7">
            <a:extLst>
              <a:ext uri="{FF2B5EF4-FFF2-40B4-BE49-F238E27FC236}">
                <a16:creationId xmlns:a16="http://schemas.microsoft.com/office/drawing/2014/main" id="{60BFADC8-656B-4D3A-82E4-A53AB32B24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53933" y="-23838"/>
            <a:ext cx="4314242" cy="6858000"/>
          </a:xfrm>
          <a:prstGeom prst="rect">
            <a:avLst/>
          </a:prstGeom>
        </p:spPr>
      </p:pic>
      <p:sp>
        <p:nvSpPr>
          <p:cNvPr id="9" name="TextBox 8">
            <a:extLst>
              <a:ext uri="{FF2B5EF4-FFF2-40B4-BE49-F238E27FC236}">
                <a16:creationId xmlns:a16="http://schemas.microsoft.com/office/drawing/2014/main" id="{5E54A78F-D9BC-47F6-8CEC-0B4E168E9CF9}"/>
              </a:ext>
            </a:extLst>
          </p:cNvPr>
          <p:cNvSpPr txBox="1"/>
          <p:nvPr/>
        </p:nvSpPr>
        <p:spPr>
          <a:xfrm>
            <a:off x="3938879" y="6858000"/>
            <a:ext cx="43142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www.pngall.com/church-png"/>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7"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A63EE03-C76A-4321-8B57-119B947180BD}"/>
              </a:ext>
            </a:extLst>
          </p:cNvPr>
          <p:cNvSpPr/>
          <p:nvPr/>
        </p:nvSpPr>
        <p:spPr>
          <a:xfrm>
            <a:off x="4580360" y="3244334"/>
            <a:ext cx="30312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https://youtu.be/E4IQj5y26Hs</a:t>
            </a:r>
          </a:p>
        </p:txBody>
      </p:sp>
    </p:spTree>
    <p:extLst>
      <p:ext uri="{BB962C8B-B14F-4D97-AF65-F5344CB8AC3E}">
        <p14:creationId xmlns:p14="http://schemas.microsoft.com/office/powerpoint/2010/main" val="299436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CECA0-AF14-4C98-BCD6-EF04C60FEE5A}"/>
              </a:ext>
            </a:extLst>
          </p:cNvPr>
          <p:cNvSpPr>
            <a:spLocks noGrp="1"/>
          </p:cNvSpPr>
          <p:nvPr>
            <p:ph idx="1"/>
          </p:nvPr>
        </p:nvSpPr>
        <p:spPr>
          <a:xfrm>
            <a:off x="124287" y="124287"/>
            <a:ext cx="11967099" cy="6596109"/>
          </a:xfrm>
        </p:spPr>
        <p:txBody>
          <a:bodyPr>
            <a:normAutofit fontScale="92500" lnSpcReduction="10000"/>
          </a:bodyPr>
          <a:lstStyle/>
          <a:p>
            <a:r>
              <a:rPr lang="en-US" sz="7100" b="1" dirty="0">
                <a:latin typeface="PT Serif"/>
              </a:rPr>
              <a:t>LAS IGLESIAS </a:t>
            </a:r>
            <a:r>
              <a:rPr lang="en-US" sz="7100" b="1" dirty="0" err="1">
                <a:latin typeface="PT Serif"/>
              </a:rPr>
              <a:t>PREBYSTERIANAS</a:t>
            </a:r>
            <a:r>
              <a:rPr lang="en-US" sz="7100" b="1" dirty="0">
                <a:latin typeface="PT Serif"/>
              </a:rPr>
              <a:t> </a:t>
            </a:r>
            <a:r>
              <a:rPr lang="en-US" sz="7100" b="1" dirty="0" err="1">
                <a:latin typeface="PT Serif"/>
              </a:rPr>
              <a:t>EN</a:t>
            </a:r>
            <a:r>
              <a:rPr lang="en-US" sz="7100" b="1" dirty="0">
                <a:latin typeface="PT Serif"/>
              </a:rPr>
              <a:t> </a:t>
            </a:r>
            <a:r>
              <a:rPr lang="en-US" sz="7100" b="1" dirty="0" err="1">
                <a:latin typeface="PT Serif"/>
              </a:rPr>
              <a:t>ESTADOS</a:t>
            </a:r>
            <a:r>
              <a:rPr lang="en-US" sz="7100" b="1" dirty="0">
                <a:latin typeface="PT Serif"/>
              </a:rPr>
              <a:t> UNIDOS,  IGLESIA </a:t>
            </a:r>
            <a:r>
              <a:rPr lang="en-US" sz="7100" b="1" dirty="0" err="1">
                <a:latin typeface="PT Serif"/>
              </a:rPr>
              <a:t>EVANGELICA</a:t>
            </a:r>
            <a:r>
              <a:rPr lang="en-US" sz="7100" b="1" dirty="0">
                <a:latin typeface="PT Serif"/>
              </a:rPr>
              <a:t> </a:t>
            </a:r>
            <a:r>
              <a:rPr lang="en-US" sz="7100" b="1" dirty="0" err="1">
                <a:latin typeface="PT Serif"/>
              </a:rPr>
              <a:t>LUTERANA</a:t>
            </a:r>
            <a:r>
              <a:rPr lang="en-US" sz="7100" b="1" dirty="0">
                <a:latin typeface="PT Serif"/>
              </a:rPr>
              <a:t> DE AMERICA,  LAS IGLESIAS EPISCOPAL, Y LAS IGLESIAS </a:t>
            </a:r>
            <a:r>
              <a:rPr lang="en-US" sz="7100" b="1" dirty="0" err="1">
                <a:latin typeface="PT Serif"/>
              </a:rPr>
              <a:t>CATOLICAS</a:t>
            </a:r>
            <a:r>
              <a:rPr lang="en-US" sz="7100" b="1" dirty="0">
                <a:latin typeface="PT Serif"/>
              </a:rPr>
              <a:t> </a:t>
            </a:r>
            <a:r>
              <a:rPr lang="en-US" sz="7100" b="1" dirty="0" err="1">
                <a:latin typeface="PT Serif"/>
              </a:rPr>
              <a:t>EN</a:t>
            </a:r>
            <a:r>
              <a:rPr lang="en-US" sz="7100" b="1" dirty="0">
                <a:latin typeface="PT Serif"/>
              </a:rPr>
              <a:t> </a:t>
            </a:r>
            <a:r>
              <a:rPr lang="en-US" sz="7100" b="1" dirty="0" err="1">
                <a:latin typeface="PT Serif"/>
              </a:rPr>
              <a:t>TODO</a:t>
            </a:r>
            <a:r>
              <a:rPr lang="en-US" sz="7100" b="1" dirty="0">
                <a:latin typeface="PT Serif"/>
              </a:rPr>
              <a:t> EL MUNDO.</a:t>
            </a:r>
          </a:p>
          <a:p>
            <a:endParaRPr lang="en-US" sz="3600" b="1" dirty="0">
              <a:latin typeface="PT Serif"/>
            </a:endParaRPr>
          </a:p>
          <a:p>
            <a:endParaRPr lang="en-US" dirty="0"/>
          </a:p>
        </p:txBody>
      </p:sp>
    </p:spTree>
    <p:extLst>
      <p:ext uri="{BB962C8B-B14F-4D97-AF65-F5344CB8AC3E}">
        <p14:creationId xmlns:p14="http://schemas.microsoft.com/office/powerpoint/2010/main" val="39077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74289-0FA9-4922-9369-FC396C449CAC}"/>
              </a:ext>
            </a:extLst>
          </p:cNvPr>
          <p:cNvSpPr>
            <a:spLocks noGrp="1"/>
          </p:cNvSpPr>
          <p:nvPr>
            <p:ph idx="1"/>
          </p:nvPr>
        </p:nvSpPr>
        <p:spPr>
          <a:xfrm>
            <a:off x="186431" y="213064"/>
            <a:ext cx="11745157" cy="6525087"/>
          </a:xfrm>
        </p:spPr>
        <p:txBody>
          <a:bodyPr>
            <a:normAutofit fontScale="92500"/>
          </a:bodyPr>
          <a:lstStyle/>
          <a:p>
            <a:pPr lvl="0"/>
            <a:r>
              <a:rPr lang="en-US" sz="6600" b="1" dirty="0">
                <a:solidFill>
                  <a:prstClr val="black"/>
                </a:solidFill>
                <a:latin typeface="PT Serif"/>
              </a:rPr>
              <a:t>HERMANOS </a:t>
            </a:r>
            <a:r>
              <a:rPr lang="en-US" sz="6600" b="1" dirty="0" err="1">
                <a:solidFill>
                  <a:prstClr val="black"/>
                </a:solidFill>
                <a:latin typeface="PT Serif"/>
              </a:rPr>
              <a:t>TODO</a:t>
            </a:r>
            <a:r>
              <a:rPr lang="en-US" sz="6600" b="1" dirty="0">
                <a:solidFill>
                  <a:prstClr val="black"/>
                </a:solidFill>
                <a:latin typeface="PT Serif"/>
              </a:rPr>
              <a:t> ESTO ES </a:t>
            </a:r>
            <a:r>
              <a:rPr lang="en-US" sz="6600" b="1" dirty="0" err="1">
                <a:solidFill>
                  <a:prstClr val="black"/>
                </a:solidFill>
                <a:latin typeface="PT Serif"/>
              </a:rPr>
              <a:t>ESTABLECIDO</a:t>
            </a:r>
            <a:r>
              <a:rPr lang="en-US" sz="6600" b="1" dirty="0">
                <a:solidFill>
                  <a:prstClr val="black"/>
                </a:solidFill>
                <a:latin typeface="PT Serif"/>
              </a:rPr>
              <a:t> POR ESTE </a:t>
            </a:r>
            <a:r>
              <a:rPr lang="en-US" sz="6600" b="1" dirty="0" err="1">
                <a:solidFill>
                  <a:prstClr val="black"/>
                </a:solidFill>
                <a:latin typeface="PT Serif"/>
              </a:rPr>
              <a:t>MALIGNO</a:t>
            </a:r>
            <a:r>
              <a:rPr lang="en-US" sz="6600" b="1" dirty="0">
                <a:solidFill>
                  <a:prstClr val="black"/>
                </a:solidFill>
                <a:latin typeface="PT Serif"/>
              </a:rPr>
              <a:t> ESPIRITU </a:t>
            </a:r>
            <a:r>
              <a:rPr lang="en-US" sz="6600" b="1" dirty="0" err="1">
                <a:solidFill>
                  <a:prstClr val="black"/>
                </a:solidFill>
                <a:latin typeface="PT Serif"/>
              </a:rPr>
              <a:t>PERVERSO</a:t>
            </a:r>
            <a:r>
              <a:rPr lang="en-US" sz="6600" b="1" dirty="0">
                <a:solidFill>
                  <a:prstClr val="black"/>
                </a:solidFill>
                <a:latin typeface="PT Serif"/>
              </a:rPr>
              <a:t> QUE SE HA </a:t>
            </a:r>
            <a:r>
              <a:rPr lang="en-US" sz="6600" b="1" dirty="0" err="1">
                <a:solidFill>
                  <a:prstClr val="black"/>
                </a:solidFill>
                <a:latin typeface="PT Serif"/>
              </a:rPr>
              <a:t>INFILTRADO</a:t>
            </a:r>
            <a:r>
              <a:rPr lang="en-US" sz="6600" b="1" dirty="0">
                <a:solidFill>
                  <a:prstClr val="black"/>
                </a:solidFill>
                <a:latin typeface="PT Serif"/>
              </a:rPr>
              <a:t> </a:t>
            </a:r>
            <a:r>
              <a:rPr lang="en-US" sz="6600" b="1" dirty="0" err="1">
                <a:solidFill>
                  <a:prstClr val="black"/>
                </a:solidFill>
                <a:latin typeface="PT Serif"/>
              </a:rPr>
              <a:t>EN</a:t>
            </a:r>
            <a:r>
              <a:rPr lang="en-US" sz="6600" b="1" dirty="0">
                <a:solidFill>
                  <a:prstClr val="black"/>
                </a:solidFill>
                <a:latin typeface="PT Serif"/>
              </a:rPr>
              <a:t> LAS MENTES DE LOS HOMBRES Y LUEGO </a:t>
            </a:r>
            <a:r>
              <a:rPr lang="en-US" sz="6600" b="1" dirty="0" err="1">
                <a:solidFill>
                  <a:prstClr val="black"/>
                </a:solidFill>
                <a:latin typeface="PT Serif"/>
              </a:rPr>
              <a:t>EN</a:t>
            </a:r>
            <a:r>
              <a:rPr lang="en-US" sz="6600" b="1" dirty="0">
                <a:solidFill>
                  <a:prstClr val="black"/>
                </a:solidFill>
                <a:latin typeface="PT Serif"/>
              </a:rPr>
              <a:t> LAS IGLESIAS!</a:t>
            </a:r>
          </a:p>
          <a:p>
            <a:endParaRPr lang="en-US" dirty="0"/>
          </a:p>
        </p:txBody>
      </p:sp>
    </p:spTree>
    <p:extLst>
      <p:ext uri="{BB962C8B-B14F-4D97-AF65-F5344CB8AC3E}">
        <p14:creationId xmlns:p14="http://schemas.microsoft.com/office/powerpoint/2010/main" val="19460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D978A-AE18-4B11-A735-A3810528C80D}"/>
              </a:ext>
            </a:extLst>
          </p:cNvPr>
          <p:cNvSpPr>
            <a:spLocks noGrp="1"/>
          </p:cNvSpPr>
          <p:nvPr>
            <p:ph idx="1"/>
          </p:nvPr>
        </p:nvSpPr>
        <p:spPr>
          <a:xfrm>
            <a:off x="184404" y="2569465"/>
            <a:ext cx="11823192" cy="4494466"/>
          </a:xfrm>
        </p:spPr>
        <p:txBody>
          <a:bodyPr>
            <a:normAutofit/>
          </a:bodyPr>
          <a:lstStyle/>
          <a:p>
            <a:r>
              <a:rPr lang="es-ES" sz="5400" b="1" dirty="0">
                <a:solidFill>
                  <a:srgbClr val="000000"/>
                </a:solidFill>
                <a:latin typeface="Helvetica Neue"/>
              </a:rPr>
              <a:t>Oseas 5:4 Reina-Valera 1960 </a:t>
            </a:r>
          </a:p>
          <a:p>
            <a:r>
              <a:rPr lang="es-ES" sz="5400" b="1" baseline="30000" dirty="0">
                <a:solidFill>
                  <a:srgbClr val="000000"/>
                </a:solidFill>
                <a:latin typeface="Arial" panose="020B0604020202020204" pitchFamily="34" charset="0"/>
              </a:rPr>
              <a:t>4 </a:t>
            </a:r>
            <a:r>
              <a:rPr lang="es-ES" sz="5400" b="1" dirty="0">
                <a:solidFill>
                  <a:srgbClr val="000000"/>
                </a:solidFill>
                <a:latin typeface="Helvetica Neue"/>
              </a:rPr>
              <a:t>No piensan en convertirse a su Dios, porque espíritu de fornicación está en medio de ellos, y no conocen a Jehová.</a:t>
            </a:r>
          </a:p>
          <a:p>
            <a:endParaRPr lang="en-US" dirty="0"/>
          </a:p>
        </p:txBody>
      </p:sp>
      <p:sp>
        <p:nvSpPr>
          <p:cNvPr id="5" name="TextBox 4">
            <a:extLst>
              <a:ext uri="{FF2B5EF4-FFF2-40B4-BE49-F238E27FC236}">
                <a16:creationId xmlns:a16="http://schemas.microsoft.com/office/drawing/2014/main" id="{0129EF53-B4EA-4093-98B0-C03922A2F082}"/>
              </a:ext>
            </a:extLst>
          </p:cNvPr>
          <p:cNvSpPr txBox="1"/>
          <p:nvPr/>
        </p:nvSpPr>
        <p:spPr>
          <a:xfrm>
            <a:off x="184404" y="37933"/>
            <a:ext cx="11823192" cy="2031325"/>
          </a:xfrm>
          <a:prstGeom prst="rect">
            <a:avLst/>
          </a:prstGeom>
          <a:noFill/>
        </p:spPr>
        <p:txBody>
          <a:bodyPr wrap="square" rtlCol="0">
            <a:spAutoFit/>
          </a:bodyPr>
          <a:lstStyle/>
          <a:p>
            <a:r>
              <a:rPr lang="en-US" sz="5400" b="1" dirty="0"/>
              <a:t>LA RAZON </a:t>
            </a:r>
            <a:r>
              <a:rPr lang="en-US" sz="5400" b="1" dirty="0" err="1"/>
              <a:t>OBVIA</a:t>
            </a:r>
            <a:r>
              <a:rPr lang="en-US" sz="5400" b="1" dirty="0"/>
              <a:t> DE </a:t>
            </a:r>
            <a:r>
              <a:rPr lang="en-US" sz="5400" b="1" dirty="0" err="1"/>
              <a:t>ACUERDO</a:t>
            </a:r>
            <a:r>
              <a:rPr lang="en-US" sz="5400" b="1" dirty="0"/>
              <a:t> A LAS </a:t>
            </a:r>
            <a:r>
              <a:rPr lang="en-US" sz="5400" b="1" dirty="0" err="1"/>
              <a:t>ESCRITURA</a:t>
            </a:r>
            <a:r>
              <a:rPr lang="en-US" sz="5400" b="1" dirty="0"/>
              <a:t> ES LA </a:t>
            </a:r>
            <a:r>
              <a:rPr lang="en-US" sz="5400" b="1" dirty="0" err="1"/>
              <a:t>SIGUIENTE</a:t>
            </a:r>
            <a:r>
              <a:rPr lang="en-US" sz="5400" b="1" dirty="0"/>
              <a:t>…..</a:t>
            </a:r>
          </a:p>
          <a:p>
            <a:endParaRPr lang="en-US" dirty="0"/>
          </a:p>
        </p:txBody>
      </p:sp>
    </p:spTree>
    <p:extLst>
      <p:ext uri="{BB962C8B-B14F-4D97-AF65-F5344CB8AC3E}">
        <p14:creationId xmlns:p14="http://schemas.microsoft.com/office/powerpoint/2010/main" val="36203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95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600"/>
                            </p:stCondLst>
                            <p:childTnLst>
                              <p:par>
                                <p:cTn id="15" presetID="2" presetClass="entr" presetSubtype="4" fill="hold" nodeType="afterEffect">
                                  <p:stCondLst>
                                    <p:cond delay="0"/>
                                  </p:stCondLst>
                                  <p:iterate type="lt">
                                    <p:tmPct val="10000"/>
                                  </p:iterate>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5C7F2-F2A1-445E-9136-A70D6A077C28}"/>
              </a:ext>
            </a:extLst>
          </p:cNvPr>
          <p:cNvSpPr>
            <a:spLocks noGrp="1"/>
          </p:cNvSpPr>
          <p:nvPr>
            <p:ph idx="1"/>
          </p:nvPr>
        </p:nvSpPr>
        <p:spPr>
          <a:xfrm>
            <a:off x="159798" y="168676"/>
            <a:ext cx="11736280" cy="6604986"/>
          </a:xfrm>
        </p:spPr>
        <p:txBody>
          <a:bodyPr>
            <a:normAutofit fontScale="92500"/>
          </a:bodyPr>
          <a:lstStyle/>
          <a:p>
            <a:r>
              <a:rPr lang="es-ES" sz="4800" b="1" dirty="0">
                <a:solidFill>
                  <a:srgbClr val="000000"/>
                </a:solidFill>
                <a:latin typeface="Helvetica Neue"/>
              </a:rPr>
              <a:t>LA Destrucción de Sodoma y Gomorra fue por causa del espíritu  perverso…</a:t>
            </a:r>
          </a:p>
          <a:p>
            <a:r>
              <a:rPr lang="en-US" sz="6000" b="1" dirty="0" err="1"/>
              <a:t>Estas</a:t>
            </a:r>
            <a:r>
              <a:rPr lang="en-US" sz="6000" b="1" dirty="0"/>
              <a:t> dos </a:t>
            </a:r>
            <a:r>
              <a:rPr lang="en-US" sz="6000" b="1" dirty="0" err="1"/>
              <a:t>ciudades</a:t>
            </a:r>
            <a:r>
              <a:rPr lang="en-US" sz="6000" b="1" dirty="0"/>
              <a:t> </a:t>
            </a:r>
            <a:r>
              <a:rPr lang="en-US" sz="6000" b="1" dirty="0" err="1"/>
              <a:t>estaban</a:t>
            </a:r>
            <a:r>
              <a:rPr lang="en-US" sz="6000" b="1" dirty="0"/>
              <a:t> </a:t>
            </a:r>
            <a:r>
              <a:rPr lang="en-US" sz="6000" b="1" dirty="0" err="1"/>
              <a:t>envueltas</a:t>
            </a:r>
            <a:r>
              <a:rPr lang="en-US" sz="6000" b="1" dirty="0"/>
              <a:t> </a:t>
            </a:r>
            <a:r>
              <a:rPr lang="en-US" sz="6000" b="1" dirty="0" err="1"/>
              <a:t>en</a:t>
            </a:r>
            <a:r>
              <a:rPr lang="en-US" sz="6000" b="1" dirty="0"/>
              <a:t> </a:t>
            </a:r>
            <a:r>
              <a:rPr lang="en-US" sz="6000" b="1" dirty="0" err="1"/>
              <a:t>hechos</a:t>
            </a:r>
            <a:r>
              <a:rPr lang="en-US" sz="6000" b="1" dirty="0"/>
              <a:t> </a:t>
            </a:r>
            <a:r>
              <a:rPr lang="en-US" sz="6000" b="1" dirty="0" err="1"/>
              <a:t>carnales</a:t>
            </a:r>
            <a:r>
              <a:rPr lang="en-US" sz="6000" b="1" dirty="0"/>
              <a:t> que no le </a:t>
            </a:r>
            <a:r>
              <a:rPr lang="en-US" sz="6000" b="1" dirty="0" err="1"/>
              <a:t>fue</a:t>
            </a:r>
            <a:r>
              <a:rPr lang="en-US" sz="6000" b="1" dirty="0"/>
              <a:t> de </a:t>
            </a:r>
            <a:r>
              <a:rPr lang="en-US" sz="6000" b="1" dirty="0" err="1"/>
              <a:t>agrado</a:t>
            </a:r>
            <a:r>
              <a:rPr lang="en-US" sz="6000" b="1" dirty="0"/>
              <a:t> a Dios .</a:t>
            </a:r>
          </a:p>
          <a:p>
            <a:r>
              <a:rPr lang="en-US" sz="6000" b="1" dirty="0"/>
              <a:t>Dios </a:t>
            </a:r>
            <a:r>
              <a:rPr lang="en-US" sz="6000" b="1" dirty="0" err="1"/>
              <a:t>envio</a:t>
            </a:r>
            <a:r>
              <a:rPr lang="en-US" sz="6000" b="1" dirty="0"/>
              <a:t> a 2 </a:t>
            </a:r>
            <a:r>
              <a:rPr lang="en-US" sz="6000" b="1" dirty="0" err="1"/>
              <a:t>angeles</a:t>
            </a:r>
            <a:r>
              <a:rPr lang="en-US" sz="6000" b="1" dirty="0"/>
              <a:t> a </a:t>
            </a:r>
            <a:r>
              <a:rPr lang="en-US" sz="6000" b="1" dirty="0" err="1"/>
              <a:t>destruir</a:t>
            </a:r>
            <a:r>
              <a:rPr lang="en-US" sz="6000" b="1" dirty="0"/>
              <a:t> las dos </a:t>
            </a:r>
            <a:r>
              <a:rPr lang="en-US" sz="6000" b="1" dirty="0" err="1"/>
              <a:t>ciudades</a:t>
            </a:r>
            <a:r>
              <a:rPr lang="en-US" sz="6000" b="1" dirty="0"/>
              <a:t> y la </a:t>
            </a:r>
            <a:r>
              <a:rPr lang="en-US" sz="6000" b="1" dirty="0" err="1"/>
              <a:t>quemaron</a:t>
            </a:r>
            <a:r>
              <a:rPr lang="en-US" sz="6000" b="1" dirty="0"/>
              <a:t>,  </a:t>
            </a:r>
            <a:r>
              <a:rPr lang="en-US" sz="6000" b="1" dirty="0" err="1"/>
              <a:t>pero</a:t>
            </a:r>
            <a:r>
              <a:rPr lang="en-US" sz="6000" b="1" dirty="0"/>
              <a:t> la gracia  de Dios salvo a Lot y </a:t>
            </a:r>
            <a:r>
              <a:rPr lang="en-US" sz="6000" b="1" dirty="0" err="1"/>
              <a:t>su</a:t>
            </a:r>
            <a:r>
              <a:rPr lang="en-US" sz="6000" b="1" dirty="0"/>
              <a:t> </a:t>
            </a:r>
            <a:r>
              <a:rPr lang="en-US" sz="6000" b="1" dirty="0" err="1"/>
              <a:t>familia</a:t>
            </a:r>
            <a:r>
              <a:rPr lang="en-US" sz="6000" b="1" dirty="0"/>
              <a:t>! </a:t>
            </a:r>
          </a:p>
        </p:txBody>
      </p:sp>
    </p:spTree>
    <p:extLst>
      <p:ext uri="{BB962C8B-B14F-4D97-AF65-F5344CB8AC3E}">
        <p14:creationId xmlns:p14="http://schemas.microsoft.com/office/powerpoint/2010/main" val="12079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45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500"/>
                            </p:stCondLst>
                            <p:childTnLst>
                              <p:par>
                                <p:cTn id="15" presetID="2" presetClass="entr" presetSubtype="4" fill="hold" nodeType="after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1DA1E-520B-4950-8635-B5477C0BF750}"/>
              </a:ext>
            </a:extLst>
          </p:cNvPr>
          <p:cNvSpPr>
            <a:spLocks noGrp="1"/>
          </p:cNvSpPr>
          <p:nvPr>
            <p:ph idx="1"/>
          </p:nvPr>
        </p:nvSpPr>
        <p:spPr>
          <a:xfrm>
            <a:off x="118872" y="219456"/>
            <a:ext cx="11759184" cy="5994083"/>
          </a:xfrm>
        </p:spPr>
        <p:txBody>
          <a:bodyPr>
            <a:normAutofit fontScale="85000" lnSpcReduction="10000"/>
          </a:bodyPr>
          <a:lstStyle/>
          <a:p>
            <a:pPr lvl="0"/>
            <a:endParaRPr lang="en-US" sz="5800" b="1" dirty="0">
              <a:solidFill>
                <a:prstClr val="black"/>
              </a:solidFill>
            </a:endParaRPr>
          </a:p>
          <a:p>
            <a:pPr lvl="0"/>
            <a:r>
              <a:rPr lang="en-US" sz="5800" b="1" dirty="0">
                <a:solidFill>
                  <a:prstClr val="black"/>
                </a:solidFill>
              </a:rPr>
              <a:t>LOS ANGELES DE DIOS LE </a:t>
            </a:r>
            <a:r>
              <a:rPr lang="en-US" sz="5800" b="1" dirty="0" err="1">
                <a:solidFill>
                  <a:prstClr val="black"/>
                </a:solidFill>
              </a:rPr>
              <a:t>DIJERON</a:t>
            </a:r>
            <a:r>
              <a:rPr lang="en-US" sz="5800" b="1" dirty="0">
                <a:solidFill>
                  <a:prstClr val="black"/>
                </a:solidFill>
              </a:rPr>
              <a:t> A LOT Y A </a:t>
            </a:r>
            <a:r>
              <a:rPr lang="en-US" sz="5800" b="1" dirty="0" err="1">
                <a:solidFill>
                  <a:prstClr val="black"/>
                </a:solidFill>
              </a:rPr>
              <a:t>SU</a:t>
            </a:r>
            <a:r>
              <a:rPr lang="en-US" sz="5800" b="1" dirty="0">
                <a:solidFill>
                  <a:prstClr val="black"/>
                </a:solidFill>
              </a:rPr>
              <a:t> FAMILIA QUE NO </a:t>
            </a:r>
            <a:r>
              <a:rPr lang="en-US" sz="5800" b="1" dirty="0" err="1">
                <a:solidFill>
                  <a:prstClr val="black"/>
                </a:solidFill>
              </a:rPr>
              <a:t>MIREN</a:t>
            </a:r>
            <a:r>
              <a:rPr lang="en-US" sz="5800" b="1" dirty="0">
                <a:solidFill>
                  <a:prstClr val="black"/>
                </a:solidFill>
              </a:rPr>
              <a:t> </a:t>
            </a:r>
            <a:r>
              <a:rPr lang="en-US" sz="5800" b="1" dirty="0" err="1">
                <a:solidFill>
                  <a:prstClr val="black"/>
                </a:solidFill>
              </a:rPr>
              <a:t>HACIA</a:t>
            </a:r>
            <a:r>
              <a:rPr lang="en-US" sz="5800" b="1" dirty="0">
                <a:solidFill>
                  <a:prstClr val="black"/>
                </a:solidFill>
              </a:rPr>
              <a:t> ATRAS </a:t>
            </a:r>
            <a:r>
              <a:rPr lang="en-US" sz="5800" b="1" dirty="0" err="1">
                <a:solidFill>
                  <a:prstClr val="black"/>
                </a:solidFill>
              </a:rPr>
              <a:t>CUANDO</a:t>
            </a:r>
            <a:r>
              <a:rPr lang="en-US" sz="5800" b="1" dirty="0">
                <a:solidFill>
                  <a:prstClr val="black"/>
                </a:solidFill>
              </a:rPr>
              <a:t> </a:t>
            </a:r>
            <a:r>
              <a:rPr lang="en-US" sz="5800" b="1" dirty="0" err="1">
                <a:solidFill>
                  <a:prstClr val="black"/>
                </a:solidFill>
              </a:rPr>
              <a:t>SALIERAN</a:t>
            </a:r>
            <a:r>
              <a:rPr lang="en-US" sz="5800" b="1" dirty="0">
                <a:solidFill>
                  <a:prstClr val="black"/>
                </a:solidFill>
              </a:rPr>
              <a:t> DEL LAS </a:t>
            </a:r>
            <a:r>
              <a:rPr lang="en-US" sz="5800" b="1" dirty="0" err="1">
                <a:solidFill>
                  <a:prstClr val="black"/>
                </a:solidFill>
              </a:rPr>
              <a:t>CUIDADES</a:t>
            </a:r>
            <a:r>
              <a:rPr lang="en-US" sz="5800" b="1" dirty="0">
                <a:solidFill>
                  <a:prstClr val="black"/>
                </a:solidFill>
              </a:rPr>
              <a:t>…….</a:t>
            </a:r>
          </a:p>
          <a:p>
            <a:pPr lvl="0"/>
            <a:endParaRPr lang="en-US" sz="5400" b="1" dirty="0">
              <a:solidFill>
                <a:prstClr val="black"/>
              </a:solidFill>
            </a:endParaRPr>
          </a:p>
          <a:p>
            <a:pPr lvl="0"/>
            <a:r>
              <a:rPr lang="en-US" sz="6000" b="1" dirty="0">
                <a:solidFill>
                  <a:prstClr val="black"/>
                </a:solidFill>
              </a:rPr>
              <a:t>PERO LA </a:t>
            </a:r>
            <a:r>
              <a:rPr lang="en-US" sz="6000" b="1" dirty="0" err="1">
                <a:solidFill>
                  <a:prstClr val="black"/>
                </a:solidFill>
              </a:rPr>
              <a:t>ESPOSA</a:t>
            </a:r>
            <a:r>
              <a:rPr lang="en-US" sz="6000" b="1" dirty="0">
                <a:solidFill>
                  <a:prstClr val="black"/>
                </a:solidFill>
              </a:rPr>
              <a:t> DE LOT NO </a:t>
            </a:r>
            <a:r>
              <a:rPr lang="en-US" sz="6000" b="1" dirty="0" err="1">
                <a:solidFill>
                  <a:prstClr val="black"/>
                </a:solidFill>
              </a:rPr>
              <a:t>OBEDECIO</a:t>
            </a:r>
            <a:r>
              <a:rPr lang="en-US" sz="6000" b="1" dirty="0">
                <a:solidFill>
                  <a:prstClr val="black"/>
                </a:solidFill>
              </a:rPr>
              <a:t> LA </a:t>
            </a:r>
            <a:r>
              <a:rPr lang="en-US" sz="6000" b="1" dirty="0" err="1">
                <a:solidFill>
                  <a:prstClr val="black"/>
                </a:solidFill>
              </a:rPr>
              <a:t>VOZ</a:t>
            </a:r>
            <a:r>
              <a:rPr lang="en-US" sz="6000" b="1" dirty="0">
                <a:solidFill>
                  <a:prstClr val="black"/>
                </a:solidFill>
              </a:rPr>
              <a:t> Y AL </a:t>
            </a:r>
            <a:r>
              <a:rPr lang="en-US" sz="6000" b="1" dirty="0" err="1">
                <a:solidFill>
                  <a:prstClr val="black"/>
                </a:solidFill>
              </a:rPr>
              <a:t>MIRAR</a:t>
            </a:r>
            <a:r>
              <a:rPr lang="en-US" sz="6000" b="1" dirty="0">
                <a:solidFill>
                  <a:prstClr val="black"/>
                </a:solidFill>
              </a:rPr>
              <a:t> </a:t>
            </a:r>
            <a:r>
              <a:rPr lang="en-US" sz="6000" b="1" dirty="0" err="1">
                <a:solidFill>
                  <a:prstClr val="black"/>
                </a:solidFill>
              </a:rPr>
              <a:t>HACIA</a:t>
            </a:r>
            <a:r>
              <a:rPr lang="en-US" sz="6000" b="1" dirty="0">
                <a:solidFill>
                  <a:prstClr val="black"/>
                </a:solidFill>
              </a:rPr>
              <a:t> ATRAS SE </a:t>
            </a:r>
            <a:r>
              <a:rPr lang="en-US" sz="6000" b="1" dirty="0" err="1">
                <a:solidFill>
                  <a:prstClr val="black"/>
                </a:solidFill>
              </a:rPr>
              <a:t>CONVIRTIO</a:t>
            </a:r>
            <a:r>
              <a:rPr lang="en-US" sz="6000" b="1" dirty="0">
                <a:solidFill>
                  <a:prstClr val="black"/>
                </a:solidFill>
              </a:rPr>
              <a:t> </a:t>
            </a:r>
            <a:r>
              <a:rPr lang="en-US" sz="6000" b="1" dirty="0" err="1">
                <a:solidFill>
                  <a:prstClr val="black"/>
                </a:solidFill>
              </a:rPr>
              <a:t>EN</a:t>
            </a:r>
            <a:r>
              <a:rPr lang="en-US" sz="6000" b="1" dirty="0">
                <a:solidFill>
                  <a:prstClr val="black"/>
                </a:solidFill>
              </a:rPr>
              <a:t> UNA </a:t>
            </a:r>
            <a:r>
              <a:rPr lang="en-US" sz="6000" b="1" dirty="0" err="1">
                <a:solidFill>
                  <a:prstClr val="black"/>
                </a:solidFill>
              </a:rPr>
              <a:t>ESTATUA</a:t>
            </a:r>
            <a:r>
              <a:rPr lang="en-US" sz="6000" b="1" dirty="0">
                <a:solidFill>
                  <a:prstClr val="black"/>
                </a:solidFill>
              </a:rPr>
              <a:t> DE SAL!!! </a:t>
            </a:r>
            <a:endParaRPr lang="en-US" sz="4000" dirty="0"/>
          </a:p>
        </p:txBody>
      </p:sp>
    </p:spTree>
    <p:extLst>
      <p:ext uri="{BB962C8B-B14F-4D97-AF65-F5344CB8AC3E}">
        <p14:creationId xmlns:p14="http://schemas.microsoft.com/office/powerpoint/2010/main" val="35972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1877-C123-4A1B-97BA-5852A4F356A3}"/>
              </a:ext>
            </a:extLst>
          </p:cNvPr>
          <p:cNvSpPr>
            <a:spLocks noGrp="1"/>
          </p:cNvSpPr>
          <p:nvPr>
            <p:ph type="title"/>
          </p:nvPr>
        </p:nvSpPr>
        <p:spPr>
          <a:xfrm>
            <a:off x="283464" y="1"/>
            <a:ext cx="11070336" cy="1690688"/>
          </a:xfrm>
        </p:spPr>
        <p:txBody>
          <a:bodyPr/>
          <a:lstStyle/>
          <a:p>
            <a:r>
              <a:rPr lang="en-US" sz="6000" b="1" dirty="0">
                <a:latin typeface="+mn-lt"/>
              </a:rPr>
              <a:t> Pablo continua y dice…</a:t>
            </a:r>
            <a:r>
              <a:rPr lang="en-US" b="1" dirty="0">
                <a:latin typeface="+mn-lt"/>
              </a:rPr>
              <a:t>..</a:t>
            </a:r>
          </a:p>
        </p:txBody>
      </p:sp>
      <p:sp>
        <p:nvSpPr>
          <p:cNvPr id="3" name="Content Placeholder 2">
            <a:extLst>
              <a:ext uri="{FF2B5EF4-FFF2-40B4-BE49-F238E27FC236}">
                <a16:creationId xmlns:a16="http://schemas.microsoft.com/office/drawing/2014/main" id="{BF31CDA6-1550-4F44-B24D-1354DDFFC1DF}"/>
              </a:ext>
            </a:extLst>
          </p:cNvPr>
          <p:cNvSpPr>
            <a:spLocks noGrp="1"/>
          </p:cNvSpPr>
          <p:nvPr>
            <p:ph idx="1"/>
          </p:nvPr>
        </p:nvSpPr>
        <p:spPr>
          <a:xfrm>
            <a:off x="372862" y="1825624"/>
            <a:ext cx="11674136" cy="4939159"/>
          </a:xfrm>
        </p:spPr>
        <p:txBody>
          <a:bodyPr>
            <a:normAutofit lnSpcReduction="10000"/>
          </a:bodyPr>
          <a:lstStyle/>
          <a:p>
            <a:r>
              <a:rPr lang="es-ES" sz="6000" b="1" baseline="30000" dirty="0"/>
              <a:t>13 </a:t>
            </a:r>
            <a:r>
              <a:rPr lang="es-ES" sz="6000" b="1" dirty="0"/>
              <a:t>Las viandas para el vientre, y el vientre para las viandas; pero tanto al uno como a las otras destruirá Dios. Pero el cuerpo no es para la fornicación, sino para el Señor, y el Señor para el cuerpo.</a:t>
            </a:r>
            <a:endParaRPr lang="en-US" sz="6000" b="1" dirty="0"/>
          </a:p>
        </p:txBody>
      </p:sp>
    </p:spTree>
    <p:extLst>
      <p:ext uri="{BB962C8B-B14F-4D97-AF65-F5344CB8AC3E}">
        <p14:creationId xmlns:p14="http://schemas.microsoft.com/office/powerpoint/2010/main" val="17597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381E-956C-427A-A254-38DDDA721449}"/>
              </a:ext>
            </a:extLst>
          </p:cNvPr>
          <p:cNvSpPr>
            <a:spLocks noGrp="1"/>
          </p:cNvSpPr>
          <p:nvPr>
            <p:ph type="title"/>
          </p:nvPr>
        </p:nvSpPr>
        <p:spPr>
          <a:xfrm>
            <a:off x="115409" y="365125"/>
            <a:ext cx="11896077" cy="6355271"/>
          </a:xfrm>
        </p:spPr>
        <p:txBody>
          <a:bodyPr>
            <a:normAutofit fontScale="90000"/>
          </a:bodyPr>
          <a:lstStyle/>
          <a:p>
            <a:br>
              <a:rPr lang="es-ES" b="1" baseline="30000" dirty="0">
                <a:solidFill>
                  <a:srgbClr val="000000"/>
                </a:solidFill>
                <a:latin typeface="Arial" panose="020B0604020202020204" pitchFamily="34" charset="0"/>
              </a:rPr>
            </a:br>
            <a:br>
              <a:rPr lang="es-ES" b="1" baseline="30000" dirty="0">
                <a:solidFill>
                  <a:srgbClr val="000000"/>
                </a:solidFill>
                <a:latin typeface="Arial" panose="020B0604020202020204" pitchFamily="34" charset="0"/>
              </a:rPr>
            </a:br>
            <a:r>
              <a:rPr lang="es-ES" sz="6000" b="1" baseline="30000" dirty="0">
                <a:solidFill>
                  <a:srgbClr val="000000"/>
                </a:solidFill>
                <a:latin typeface="Arial" panose="020B0604020202020204" pitchFamily="34" charset="0"/>
              </a:rPr>
              <a:t>14 </a:t>
            </a:r>
            <a:r>
              <a:rPr lang="es-ES" sz="6000" b="1" dirty="0">
                <a:solidFill>
                  <a:srgbClr val="000000"/>
                </a:solidFill>
                <a:latin typeface="Helvetica Neue"/>
              </a:rPr>
              <a:t>Y Dios, que levantó al Señor, también a nosotros nos levantará con su poder.</a:t>
            </a:r>
            <a:br>
              <a:rPr lang="es-ES" sz="6000" b="1" dirty="0">
                <a:solidFill>
                  <a:srgbClr val="000000"/>
                </a:solidFill>
                <a:latin typeface="Helvetica Neue"/>
              </a:rPr>
            </a:br>
            <a:r>
              <a:rPr lang="es-ES" sz="6000" b="1" baseline="30000" dirty="0">
                <a:solidFill>
                  <a:srgbClr val="000000"/>
                </a:solidFill>
                <a:latin typeface="Arial" panose="020B0604020202020204" pitchFamily="34" charset="0"/>
              </a:rPr>
              <a:t>15 </a:t>
            </a:r>
            <a:r>
              <a:rPr lang="es-ES" sz="6000" b="1" dirty="0">
                <a:solidFill>
                  <a:srgbClr val="000000"/>
                </a:solidFill>
                <a:latin typeface="Helvetica Neue"/>
              </a:rPr>
              <a:t>¿No sabéis que vuestros cuerpos son miembros de Cristo? ¿Quitaré, pues, los miembros de Cristo y los haré miembros </a:t>
            </a:r>
            <a:r>
              <a:rPr lang="es-ES" sz="6000" dirty="0">
                <a:solidFill>
                  <a:srgbClr val="000000"/>
                </a:solidFill>
                <a:latin typeface="Helvetica Neue"/>
              </a:rPr>
              <a:t>de </a:t>
            </a:r>
            <a:r>
              <a:rPr lang="es-ES" sz="6000" b="1" dirty="0">
                <a:solidFill>
                  <a:srgbClr val="000000"/>
                </a:solidFill>
                <a:latin typeface="Helvetica Neue"/>
              </a:rPr>
              <a:t>una ramera? De ningún modo.</a:t>
            </a:r>
            <a:br>
              <a:rPr lang="es-ES" sz="6000" b="1" dirty="0">
                <a:solidFill>
                  <a:srgbClr val="000000"/>
                </a:solidFill>
                <a:latin typeface="Helvetica Neue"/>
              </a:rPr>
            </a:br>
            <a:br>
              <a:rPr lang="es-ES" b="1" baseline="30000" dirty="0">
                <a:solidFill>
                  <a:srgbClr val="000000"/>
                </a:solidFill>
                <a:latin typeface="Arial" panose="020B0604020202020204" pitchFamily="34" charset="0"/>
              </a:rPr>
            </a:br>
            <a:endParaRPr lang="en-US" b="1" dirty="0"/>
          </a:p>
        </p:txBody>
      </p:sp>
    </p:spTree>
    <p:extLst>
      <p:ext uri="{BB962C8B-B14F-4D97-AF65-F5344CB8AC3E}">
        <p14:creationId xmlns:p14="http://schemas.microsoft.com/office/powerpoint/2010/main" val="23282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FA95-1821-4D2D-8040-DD84CC031569}"/>
              </a:ext>
            </a:extLst>
          </p:cNvPr>
          <p:cNvSpPr>
            <a:spLocks noGrp="1"/>
          </p:cNvSpPr>
          <p:nvPr>
            <p:ph type="title"/>
          </p:nvPr>
        </p:nvSpPr>
        <p:spPr>
          <a:xfrm>
            <a:off x="0" y="365125"/>
            <a:ext cx="12002610" cy="6213228"/>
          </a:xfrm>
        </p:spPr>
        <p:txBody>
          <a:bodyPr>
            <a:noAutofit/>
          </a:bodyPr>
          <a:lstStyle/>
          <a:p>
            <a:r>
              <a:rPr lang="es-ES" sz="8000" b="1" baseline="30000" dirty="0">
                <a:solidFill>
                  <a:srgbClr val="000000"/>
                </a:solidFill>
                <a:latin typeface="Arial" panose="020B0604020202020204" pitchFamily="34" charset="0"/>
              </a:rPr>
              <a:t>16 </a:t>
            </a:r>
            <a:r>
              <a:rPr lang="es-ES" sz="8000" b="1" dirty="0">
                <a:solidFill>
                  <a:srgbClr val="000000"/>
                </a:solidFill>
                <a:latin typeface="Helvetica Neue"/>
              </a:rPr>
              <a:t>¿O no sabéis que el que se une con una ramera, es un cuerpo con ella? Porque dice: Los dos serán una sola carne.</a:t>
            </a:r>
            <a:endParaRPr lang="en-US" sz="8000" b="1" dirty="0"/>
          </a:p>
        </p:txBody>
      </p:sp>
    </p:spTree>
    <p:extLst>
      <p:ext uri="{BB962C8B-B14F-4D97-AF65-F5344CB8AC3E}">
        <p14:creationId xmlns:p14="http://schemas.microsoft.com/office/powerpoint/2010/main" val="41045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56648-893B-420F-9812-76DD86166989}"/>
              </a:ext>
            </a:extLst>
          </p:cNvPr>
          <p:cNvSpPr>
            <a:spLocks noGrp="1"/>
          </p:cNvSpPr>
          <p:nvPr>
            <p:ph idx="1"/>
          </p:nvPr>
        </p:nvSpPr>
        <p:spPr>
          <a:xfrm>
            <a:off x="204186" y="292963"/>
            <a:ext cx="11149614" cy="5884000"/>
          </a:xfrm>
        </p:spPr>
        <p:txBody>
          <a:bodyPr>
            <a:normAutofit fontScale="85000" lnSpcReduction="10000"/>
          </a:bodyPr>
          <a:lstStyle/>
          <a:p>
            <a:r>
              <a:rPr lang="es-ES" sz="5800" b="1" dirty="0"/>
              <a:t>EL </a:t>
            </a:r>
            <a:r>
              <a:rPr lang="es-ES" sz="5800" b="1" dirty="0" err="1"/>
              <a:t>ESPIRITU</a:t>
            </a:r>
            <a:r>
              <a:rPr lang="es-ES" sz="5800" b="1" dirty="0"/>
              <a:t> PERVERSO OBRA POR MEDIO DEL ODIO….</a:t>
            </a:r>
          </a:p>
          <a:p>
            <a:endParaRPr lang="es-ES" sz="4800" b="1" dirty="0"/>
          </a:p>
          <a:p>
            <a:r>
              <a:rPr lang="es-ES" sz="5400" b="1" u="sng" dirty="0"/>
              <a:t>EL ODIO</a:t>
            </a:r>
            <a:r>
              <a:rPr lang="es-ES" sz="5400" b="1" dirty="0"/>
              <a:t>....HACE QUE UNO ODIE A DIOS…</a:t>
            </a:r>
          </a:p>
          <a:p>
            <a:endParaRPr lang="es-ES" sz="5400" b="1" dirty="0"/>
          </a:p>
          <a:p>
            <a:r>
              <a:rPr lang="es-ES" sz="5400" b="1" u="sng" dirty="0"/>
              <a:t>PROVERBIOS 14:2</a:t>
            </a:r>
            <a:r>
              <a:rPr lang="es-ES" sz="5400" b="1" dirty="0"/>
              <a:t>... 2 El que anda en su rectitud teme a Jehová, pero el que es </a:t>
            </a:r>
            <a:r>
              <a:rPr lang="es-ES" sz="5400" b="1" u="sng" dirty="0"/>
              <a:t>perverso</a:t>
            </a:r>
            <a:r>
              <a:rPr lang="es-ES" sz="5400" b="1" dirty="0"/>
              <a:t> en sus caminos lo desprecia. (GRACIA Y EL PECADO EN OBRA)</a:t>
            </a:r>
          </a:p>
          <a:p>
            <a:endParaRPr lang="en-US" dirty="0"/>
          </a:p>
        </p:txBody>
      </p:sp>
    </p:spTree>
    <p:extLst>
      <p:ext uri="{BB962C8B-B14F-4D97-AF65-F5344CB8AC3E}">
        <p14:creationId xmlns:p14="http://schemas.microsoft.com/office/powerpoint/2010/main" val="9178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CA785-24B4-41F6-A795-DB2D520CA317}"/>
              </a:ext>
            </a:extLst>
          </p:cNvPr>
          <p:cNvSpPr>
            <a:spLocks noGrp="1"/>
          </p:cNvSpPr>
          <p:nvPr>
            <p:ph idx="1"/>
          </p:nvPr>
        </p:nvSpPr>
        <p:spPr>
          <a:xfrm>
            <a:off x="168675" y="248574"/>
            <a:ext cx="11860567" cy="6460043"/>
          </a:xfrm>
        </p:spPr>
        <p:txBody>
          <a:bodyPr>
            <a:normAutofit/>
          </a:bodyPr>
          <a:lstStyle/>
          <a:p>
            <a:r>
              <a:rPr lang="es-ES" sz="7200" b="1" u="sng" dirty="0">
                <a:solidFill>
                  <a:srgbClr val="000000"/>
                </a:solidFill>
                <a:latin typeface="Helvetica Neue"/>
              </a:rPr>
              <a:t>Proverbios 28:18 Reina-Valera 1960 </a:t>
            </a:r>
          </a:p>
          <a:p>
            <a:r>
              <a:rPr lang="es-ES" sz="7200" b="1" baseline="30000" dirty="0">
                <a:solidFill>
                  <a:srgbClr val="000000"/>
                </a:solidFill>
                <a:latin typeface="Arial" panose="020B0604020202020204" pitchFamily="34" charset="0"/>
              </a:rPr>
              <a:t>18 </a:t>
            </a:r>
            <a:r>
              <a:rPr lang="es-ES" sz="7200" b="1" dirty="0">
                <a:solidFill>
                  <a:srgbClr val="000000"/>
                </a:solidFill>
                <a:latin typeface="Helvetica Neue"/>
              </a:rPr>
              <a:t>El que en integridad camina será salvo;</a:t>
            </a:r>
            <a:br>
              <a:rPr lang="es-ES" sz="7200" b="1" dirty="0">
                <a:solidFill>
                  <a:srgbClr val="000000"/>
                </a:solidFill>
                <a:latin typeface="Helvetica Neue"/>
              </a:rPr>
            </a:br>
            <a:r>
              <a:rPr lang="es-ES" sz="7200" b="1" dirty="0">
                <a:solidFill>
                  <a:srgbClr val="000000"/>
                </a:solidFill>
                <a:latin typeface="Helvetica Neue"/>
              </a:rPr>
              <a:t>Mas el de perversos caminos caerá en </a:t>
            </a:r>
            <a:r>
              <a:rPr lang="en-US" sz="7200" b="1" dirty="0" err="1"/>
              <a:t>alguno</a:t>
            </a:r>
            <a:r>
              <a:rPr lang="en-US" sz="7200" b="1" dirty="0"/>
              <a:t>.</a:t>
            </a:r>
          </a:p>
          <a:p>
            <a:endParaRPr lang="en-US" sz="4400" b="1" dirty="0"/>
          </a:p>
          <a:p>
            <a:endParaRPr lang="en-US" b="1" dirty="0"/>
          </a:p>
        </p:txBody>
      </p:sp>
    </p:spTree>
    <p:extLst>
      <p:ext uri="{BB962C8B-B14F-4D97-AF65-F5344CB8AC3E}">
        <p14:creationId xmlns:p14="http://schemas.microsoft.com/office/powerpoint/2010/main" val="3882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9829-B448-47E7-94AA-4BFCD4110C36}"/>
              </a:ext>
            </a:extLst>
          </p:cNvPr>
          <p:cNvSpPr>
            <a:spLocks noGrp="1"/>
          </p:cNvSpPr>
          <p:nvPr>
            <p:ph type="title"/>
          </p:nvPr>
        </p:nvSpPr>
        <p:spPr/>
        <p:txBody>
          <a:bodyPr>
            <a:normAutofit/>
          </a:bodyPr>
          <a:lstStyle/>
          <a:p>
            <a:pPr algn="ctr"/>
            <a:r>
              <a:rPr lang="en-US" sz="8800" b="1" dirty="0">
                <a:latin typeface="Broadway" panose="04040905080B02020502" pitchFamily="82" charset="0"/>
              </a:rPr>
              <a:t>OREMOS</a:t>
            </a:r>
          </a:p>
        </p:txBody>
      </p:sp>
      <p:pic>
        <p:nvPicPr>
          <p:cNvPr id="5" name="Content Placeholder 4">
            <a:extLst>
              <a:ext uri="{FF2B5EF4-FFF2-40B4-BE49-F238E27FC236}">
                <a16:creationId xmlns:a16="http://schemas.microsoft.com/office/drawing/2014/main" id="{81090255-63C4-4EFB-83C1-50A7E543B5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7150" y="1690688"/>
            <a:ext cx="4829175" cy="5062537"/>
          </a:xfrm>
        </p:spPr>
      </p:pic>
      <p:sp>
        <p:nvSpPr>
          <p:cNvPr id="6" name="TextBox 5">
            <a:extLst>
              <a:ext uri="{FF2B5EF4-FFF2-40B4-BE49-F238E27FC236}">
                <a16:creationId xmlns:a16="http://schemas.microsoft.com/office/drawing/2014/main" id="{3D935AC3-F65E-4822-86C0-36D5BF807118}"/>
              </a:ext>
            </a:extLst>
          </p:cNvPr>
          <p:cNvSpPr txBox="1"/>
          <p:nvPr/>
        </p:nvSpPr>
        <p:spPr>
          <a:xfrm>
            <a:off x="4282942" y="6176963"/>
            <a:ext cx="36261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designers-original.blogspot.com/2011/08/still-standing.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255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8460-D197-4F44-BC91-E29B7D095A9F}"/>
              </a:ext>
            </a:extLst>
          </p:cNvPr>
          <p:cNvSpPr>
            <a:spLocks noGrp="1"/>
          </p:cNvSpPr>
          <p:nvPr>
            <p:ph type="title"/>
          </p:nvPr>
        </p:nvSpPr>
        <p:spPr>
          <a:xfrm>
            <a:off x="150921" y="150921"/>
            <a:ext cx="11931588" cy="6436310"/>
          </a:xfrm>
        </p:spPr>
        <p:txBody>
          <a:bodyPr>
            <a:normAutofit fontScale="90000"/>
          </a:bodyPr>
          <a:lstStyle/>
          <a:p>
            <a:pPr marL="228600" lvl="0" indent="-228600">
              <a:spcBef>
                <a:spcPts val="1000"/>
              </a:spcBef>
            </a:pPr>
            <a:r>
              <a:rPr lang="en-US" sz="5400" b="1" u="sng" dirty="0" err="1">
                <a:solidFill>
                  <a:prstClr val="black"/>
                </a:solidFill>
                <a:latin typeface="Calibri" panose="020F0502020204030204"/>
                <a:ea typeface="+mn-ea"/>
                <a:cs typeface="+mn-cs"/>
              </a:rPr>
              <a:t>PROVERBIOS</a:t>
            </a:r>
            <a:r>
              <a:rPr lang="en-US" sz="5400" b="1" u="sng" dirty="0">
                <a:solidFill>
                  <a:prstClr val="black"/>
                </a:solidFill>
                <a:latin typeface="Calibri" panose="020F0502020204030204"/>
                <a:ea typeface="+mn-ea"/>
                <a:cs typeface="+mn-cs"/>
              </a:rPr>
              <a:t> TAMBIEN NOS </a:t>
            </a:r>
            <a:r>
              <a:rPr lang="en-US" sz="5400" b="1" u="sng" dirty="0" err="1">
                <a:solidFill>
                  <a:prstClr val="black"/>
                </a:solidFill>
                <a:latin typeface="Calibri" panose="020F0502020204030204"/>
                <a:ea typeface="+mn-ea"/>
                <a:cs typeface="+mn-cs"/>
              </a:rPr>
              <a:t>ENSENA</a:t>
            </a:r>
            <a:r>
              <a:rPr lang="en-US" sz="5400" b="1" u="sng" dirty="0">
                <a:solidFill>
                  <a:prstClr val="black"/>
                </a:solidFill>
                <a:latin typeface="Calibri" panose="020F0502020204030204"/>
                <a:ea typeface="+mn-ea"/>
                <a:cs typeface="+mn-cs"/>
              </a:rPr>
              <a:t> A </a:t>
            </a:r>
            <a:r>
              <a:rPr lang="en-US" sz="5400" b="1" u="sng" dirty="0" err="1">
                <a:solidFill>
                  <a:prstClr val="black"/>
                </a:solidFill>
                <a:latin typeface="Calibri" panose="020F0502020204030204"/>
                <a:ea typeface="+mn-ea"/>
                <a:cs typeface="+mn-cs"/>
              </a:rPr>
              <a:t>CUIDARNOS</a:t>
            </a:r>
            <a:r>
              <a:rPr lang="en-US" sz="5400" b="1" u="sng" dirty="0">
                <a:solidFill>
                  <a:prstClr val="black"/>
                </a:solidFill>
                <a:latin typeface="Calibri" panose="020F0502020204030204"/>
                <a:ea typeface="+mn-ea"/>
                <a:cs typeface="+mn-cs"/>
              </a:rPr>
              <a:t>…</a:t>
            </a:r>
            <a:br>
              <a:rPr lang="en-US" sz="5400" b="1" u="sng" dirty="0">
                <a:solidFill>
                  <a:prstClr val="black"/>
                </a:solidFill>
                <a:latin typeface="Calibri" panose="020F0502020204030204"/>
                <a:ea typeface="+mn-ea"/>
                <a:cs typeface="+mn-cs"/>
              </a:rPr>
            </a:br>
            <a:br>
              <a:rPr lang="en-US" b="1" u="sng" dirty="0">
                <a:solidFill>
                  <a:prstClr val="black"/>
                </a:solidFill>
                <a:latin typeface="Calibri" panose="020F0502020204030204"/>
                <a:ea typeface="+mn-ea"/>
                <a:cs typeface="+mn-cs"/>
              </a:rPr>
            </a:br>
            <a:r>
              <a:rPr lang="es-ES" sz="7300" b="1" dirty="0">
                <a:solidFill>
                  <a:prstClr val="black"/>
                </a:solidFill>
                <a:latin typeface="Calibri" panose="020F0502020204030204"/>
                <a:ea typeface="+mn-ea"/>
                <a:cs typeface="+mn-cs"/>
              </a:rPr>
              <a:t>Proverbios 23:33 Reina-Va</a:t>
            </a:r>
            <a:r>
              <a:rPr lang="es-ES" sz="5300" b="1" dirty="0">
                <a:solidFill>
                  <a:prstClr val="black"/>
                </a:solidFill>
                <a:latin typeface="Calibri" panose="020F0502020204030204"/>
                <a:ea typeface="+mn-ea"/>
                <a:cs typeface="+mn-cs"/>
              </a:rPr>
              <a:t>lera 1960 </a:t>
            </a:r>
            <a:br>
              <a:rPr lang="es-ES" sz="5300" b="1" dirty="0">
                <a:solidFill>
                  <a:prstClr val="black"/>
                </a:solidFill>
                <a:latin typeface="Calibri" panose="020F0502020204030204"/>
                <a:ea typeface="+mn-ea"/>
                <a:cs typeface="+mn-cs"/>
              </a:rPr>
            </a:br>
            <a:r>
              <a:rPr lang="es-ES" sz="7300" b="1" baseline="30000" dirty="0">
                <a:solidFill>
                  <a:prstClr val="black"/>
                </a:solidFill>
                <a:latin typeface="Calibri" panose="020F0502020204030204"/>
                <a:ea typeface="+mn-ea"/>
                <a:cs typeface="+mn-cs"/>
              </a:rPr>
              <a:t>33 </a:t>
            </a:r>
            <a:r>
              <a:rPr lang="es-ES" sz="7300" b="1" dirty="0">
                <a:solidFill>
                  <a:prstClr val="black"/>
                </a:solidFill>
                <a:latin typeface="Calibri" panose="020F0502020204030204"/>
                <a:ea typeface="+mn-ea"/>
                <a:cs typeface="+mn-cs"/>
              </a:rPr>
              <a:t>Tus ojos mirarán cosas extrañas, Y tu corazón hablará perversidades.</a:t>
            </a:r>
            <a:br>
              <a:rPr lang="es-ES" sz="7300" b="1" dirty="0">
                <a:solidFill>
                  <a:prstClr val="black"/>
                </a:solidFill>
                <a:latin typeface="Calibri" panose="020F0502020204030204"/>
                <a:ea typeface="+mn-ea"/>
                <a:cs typeface="+mn-cs"/>
              </a:rPr>
            </a:br>
            <a:endParaRPr lang="en-US" sz="6000" dirty="0"/>
          </a:p>
        </p:txBody>
      </p:sp>
    </p:spTree>
    <p:extLst>
      <p:ext uri="{BB962C8B-B14F-4D97-AF65-F5344CB8AC3E}">
        <p14:creationId xmlns:p14="http://schemas.microsoft.com/office/powerpoint/2010/main" val="16337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B2A4-6315-486A-9CB4-0074D59CE5BA}"/>
              </a:ext>
            </a:extLst>
          </p:cNvPr>
          <p:cNvSpPr>
            <a:spLocks noGrp="1"/>
          </p:cNvSpPr>
          <p:nvPr>
            <p:ph idx="1"/>
          </p:nvPr>
        </p:nvSpPr>
        <p:spPr>
          <a:xfrm>
            <a:off x="128016" y="100584"/>
            <a:ext cx="11932920" cy="6647688"/>
          </a:xfrm>
        </p:spPr>
        <p:txBody>
          <a:bodyPr>
            <a:normAutofit fontScale="92500" lnSpcReduction="20000"/>
          </a:bodyPr>
          <a:lstStyle/>
          <a:p>
            <a:endParaRPr lang="es-ES" dirty="0">
              <a:solidFill>
                <a:srgbClr val="000000"/>
              </a:solidFill>
              <a:latin typeface="Helvetica Neue"/>
            </a:endParaRPr>
          </a:p>
          <a:p>
            <a:r>
              <a:rPr lang="es-ES" sz="5200" b="1" u="sng" dirty="0">
                <a:solidFill>
                  <a:srgbClr val="000000"/>
                </a:solidFill>
                <a:latin typeface="Helvetica Neue"/>
              </a:rPr>
              <a:t>UNA ADVERTENCIA A TODOS EN CRISTO….</a:t>
            </a:r>
            <a:r>
              <a:rPr lang="es-ES" sz="5200" b="1" dirty="0">
                <a:solidFill>
                  <a:srgbClr val="000000"/>
                </a:solidFill>
                <a:latin typeface="Helvetica Neue"/>
              </a:rPr>
              <a:t>.</a:t>
            </a:r>
          </a:p>
          <a:p>
            <a:endParaRPr lang="es-ES" sz="5200" dirty="0">
              <a:solidFill>
                <a:srgbClr val="000000"/>
              </a:solidFill>
              <a:latin typeface="Helvetica Neue"/>
            </a:endParaRPr>
          </a:p>
          <a:p>
            <a:r>
              <a:rPr lang="es-ES" sz="5800" b="1" dirty="0">
                <a:solidFill>
                  <a:srgbClr val="000000"/>
                </a:solidFill>
                <a:latin typeface="Helvetica Neue"/>
              </a:rPr>
              <a:t>2 Timoteo 3:2-6 Reina-Valera 1960 (</a:t>
            </a:r>
            <a:r>
              <a:rPr lang="es-ES" sz="5800" b="1" dirty="0" err="1">
                <a:solidFill>
                  <a:srgbClr val="000000"/>
                </a:solidFill>
                <a:latin typeface="Helvetica Neue"/>
              </a:rPr>
              <a:t>RVR1960</a:t>
            </a:r>
            <a:r>
              <a:rPr lang="es-ES" sz="5800" b="1" dirty="0">
                <a:solidFill>
                  <a:srgbClr val="000000"/>
                </a:solidFill>
                <a:latin typeface="Helvetica Neue"/>
              </a:rPr>
              <a:t>)</a:t>
            </a:r>
          </a:p>
          <a:p>
            <a:r>
              <a:rPr lang="es-ES" sz="5800" b="1" baseline="30000" dirty="0">
                <a:solidFill>
                  <a:srgbClr val="000000"/>
                </a:solidFill>
                <a:latin typeface="Arial" panose="020B0604020202020204" pitchFamily="34" charset="0"/>
              </a:rPr>
              <a:t>2 </a:t>
            </a:r>
            <a:r>
              <a:rPr lang="es-ES" sz="5800" b="1" dirty="0">
                <a:solidFill>
                  <a:srgbClr val="000000"/>
                </a:solidFill>
                <a:latin typeface="Helvetica Neue"/>
              </a:rPr>
              <a:t>Porque habrá hombres amadores de sí mismos, avaros, vanagloriosos, soberbios, blasfemos, desobedientes a los padres, ingratos, impíos,</a:t>
            </a:r>
          </a:p>
          <a:p>
            <a:endParaRPr lang="en-US" dirty="0"/>
          </a:p>
        </p:txBody>
      </p:sp>
    </p:spTree>
    <p:extLst>
      <p:ext uri="{BB962C8B-B14F-4D97-AF65-F5344CB8AC3E}">
        <p14:creationId xmlns:p14="http://schemas.microsoft.com/office/powerpoint/2010/main" val="4496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350"/>
                            </p:stCondLst>
                            <p:childTnLst>
                              <p:par>
                                <p:cTn id="16" presetID="2" presetClass="entr" presetSubtype="4" fill="hold" nodeType="afterEffect">
                                  <p:stCondLst>
                                    <p:cond delay="0"/>
                                  </p:stCondLst>
                                  <p:iterate type="lt">
                                    <p:tmPct val="10000"/>
                                  </p:iterate>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8A48F-F9F4-4C71-87D6-17F4CFCC0164}"/>
              </a:ext>
            </a:extLst>
          </p:cNvPr>
          <p:cNvSpPr>
            <a:spLocks noGrp="1"/>
          </p:cNvSpPr>
          <p:nvPr>
            <p:ph idx="1"/>
          </p:nvPr>
        </p:nvSpPr>
        <p:spPr>
          <a:xfrm>
            <a:off x="138223" y="180753"/>
            <a:ext cx="11897833" cy="5996210"/>
          </a:xfrm>
        </p:spPr>
        <p:txBody>
          <a:bodyPr>
            <a:normAutofit lnSpcReduction="10000"/>
          </a:bodyPr>
          <a:lstStyle/>
          <a:p>
            <a:pPr lvl="0"/>
            <a:r>
              <a:rPr lang="es-ES" sz="8000" b="1" baseline="30000" dirty="0">
                <a:solidFill>
                  <a:srgbClr val="000000"/>
                </a:solidFill>
                <a:latin typeface="Arial" panose="020B0604020202020204" pitchFamily="34" charset="0"/>
              </a:rPr>
              <a:t>3 </a:t>
            </a:r>
            <a:r>
              <a:rPr lang="es-ES" sz="8000" b="1" dirty="0">
                <a:solidFill>
                  <a:srgbClr val="000000"/>
                </a:solidFill>
                <a:latin typeface="Helvetica Neue"/>
              </a:rPr>
              <a:t>sin afecto natural, implacables, calumniadores, intemperantes, crueles, aborrecedores de lo bueno,</a:t>
            </a:r>
          </a:p>
          <a:p>
            <a:endParaRPr lang="en-US" dirty="0"/>
          </a:p>
        </p:txBody>
      </p:sp>
    </p:spTree>
    <p:extLst>
      <p:ext uri="{BB962C8B-B14F-4D97-AF65-F5344CB8AC3E}">
        <p14:creationId xmlns:p14="http://schemas.microsoft.com/office/powerpoint/2010/main" val="7234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19D85-6EF5-4587-80D1-2143182EEC93}"/>
              </a:ext>
            </a:extLst>
          </p:cNvPr>
          <p:cNvSpPr>
            <a:spLocks noGrp="1"/>
          </p:cNvSpPr>
          <p:nvPr>
            <p:ph idx="1"/>
          </p:nvPr>
        </p:nvSpPr>
        <p:spPr>
          <a:xfrm>
            <a:off x="109728" y="109728"/>
            <a:ext cx="11823192" cy="6067235"/>
          </a:xfrm>
        </p:spPr>
        <p:txBody>
          <a:bodyPr>
            <a:normAutofit lnSpcReduction="10000"/>
          </a:bodyPr>
          <a:lstStyle/>
          <a:p>
            <a:pPr lvl="0"/>
            <a:r>
              <a:rPr lang="es-ES" sz="6600" b="1" baseline="30000" dirty="0">
                <a:solidFill>
                  <a:srgbClr val="000000"/>
                </a:solidFill>
                <a:latin typeface="Arial" panose="020B0604020202020204" pitchFamily="34" charset="0"/>
              </a:rPr>
              <a:t>4 </a:t>
            </a:r>
            <a:r>
              <a:rPr lang="es-ES" sz="6600" b="1" dirty="0">
                <a:solidFill>
                  <a:srgbClr val="000000"/>
                </a:solidFill>
                <a:latin typeface="Helvetica Neue"/>
              </a:rPr>
              <a:t>traidores, impetuosos, infatuados, amadores de los deleites más que de Dios,</a:t>
            </a:r>
          </a:p>
          <a:p>
            <a:pPr lvl="0"/>
            <a:r>
              <a:rPr lang="es-ES" sz="6600" b="1" baseline="30000" dirty="0">
                <a:solidFill>
                  <a:srgbClr val="000000"/>
                </a:solidFill>
                <a:latin typeface="Arial" panose="020B0604020202020204" pitchFamily="34" charset="0"/>
              </a:rPr>
              <a:t>5 </a:t>
            </a:r>
            <a:r>
              <a:rPr lang="es-ES" sz="6600" b="1" dirty="0">
                <a:solidFill>
                  <a:srgbClr val="000000"/>
                </a:solidFill>
                <a:latin typeface="Helvetica Neue"/>
              </a:rPr>
              <a:t>que tendrán apariencia de piedad, pero negarán la eficacia de ella; a éstos evita.</a:t>
            </a:r>
          </a:p>
          <a:p>
            <a:endParaRPr lang="en-US" dirty="0"/>
          </a:p>
        </p:txBody>
      </p:sp>
    </p:spTree>
    <p:extLst>
      <p:ext uri="{BB962C8B-B14F-4D97-AF65-F5344CB8AC3E}">
        <p14:creationId xmlns:p14="http://schemas.microsoft.com/office/powerpoint/2010/main" val="6364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41D21-C32F-46C2-9E36-1AB8B1C7B3F5}"/>
              </a:ext>
            </a:extLst>
          </p:cNvPr>
          <p:cNvSpPr>
            <a:spLocks noGrp="1"/>
          </p:cNvSpPr>
          <p:nvPr>
            <p:ph idx="1"/>
          </p:nvPr>
        </p:nvSpPr>
        <p:spPr>
          <a:xfrm>
            <a:off x="201168" y="182880"/>
            <a:ext cx="11695176" cy="6455664"/>
          </a:xfrm>
        </p:spPr>
        <p:txBody>
          <a:bodyPr/>
          <a:lstStyle/>
          <a:p>
            <a:endParaRPr lang="en-US" dirty="0"/>
          </a:p>
          <a:p>
            <a:endParaRPr lang="en-US" dirty="0"/>
          </a:p>
        </p:txBody>
      </p:sp>
      <p:sp>
        <p:nvSpPr>
          <p:cNvPr id="4" name="Rectangle 3">
            <a:extLst>
              <a:ext uri="{FF2B5EF4-FFF2-40B4-BE49-F238E27FC236}">
                <a16:creationId xmlns:a16="http://schemas.microsoft.com/office/drawing/2014/main" id="{590FA1CB-FF04-4B6C-AFF9-9C5F9007328B}"/>
              </a:ext>
            </a:extLst>
          </p:cNvPr>
          <p:cNvSpPr/>
          <p:nvPr/>
        </p:nvSpPr>
        <p:spPr>
          <a:xfrm>
            <a:off x="201168" y="219456"/>
            <a:ext cx="11695176" cy="6247864"/>
          </a:xfrm>
          <a:prstGeom prst="rect">
            <a:avLst/>
          </a:prstGeom>
        </p:spPr>
        <p:txBody>
          <a:bodyPr wrap="square">
            <a:spAutoFit/>
          </a:bodyPr>
          <a:lstStyle/>
          <a:p>
            <a:r>
              <a:rPr lang="es-ES" sz="4000" b="1" dirty="0">
                <a:solidFill>
                  <a:srgbClr val="000000"/>
                </a:solidFill>
                <a:latin typeface="Helvetica Neue"/>
              </a:rPr>
              <a:t>Proverbios 19:1 Reina-Valera 1960 (</a:t>
            </a:r>
            <a:r>
              <a:rPr lang="es-ES" sz="4000" b="1" dirty="0" err="1">
                <a:solidFill>
                  <a:srgbClr val="000000"/>
                </a:solidFill>
                <a:latin typeface="Helvetica Neue"/>
              </a:rPr>
              <a:t>RVR1960</a:t>
            </a:r>
            <a:r>
              <a:rPr lang="es-ES" sz="4000" b="1" dirty="0">
                <a:solidFill>
                  <a:srgbClr val="000000"/>
                </a:solidFill>
                <a:latin typeface="Helvetica Neue"/>
              </a:rPr>
              <a:t>)</a:t>
            </a:r>
          </a:p>
          <a:p>
            <a:r>
              <a:rPr lang="es-ES" sz="4000" b="1" dirty="0">
                <a:solidFill>
                  <a:srgbClr val="000000"/>
                </a:solidFill>
                <a:latin typeface="Arial" panose="020B0604020202020204" pitchFamily="34" charset="0"/>
              </a:rPr>
              <a:t>19 </a:t>
            </a:r>
            <a:r>
              <a:rPr lang="es-ES" sz="4000" b="1" dirty="0">
                <a:solidFill>
                  <a:srgbClr val="000000"/>
                </a:solidFill>
                <a:latin typeface="Helvetica Neue"/>
              </a:rPr>
              <a:t>Mejor es el pobre que camina en integridad,</a:t>
            </a:r>
            <a:br>
              <a:rPr lang="es-ES" sz="4000" b="1" dirty="0">
                <a:solidFill>
                  <a:srgbClr val="000000"/>
                </a:solidFill>
                <a:latin typeface="Helvetica Neue"/>
              </a:rPr>
            </a:br>
            <a:r>
              <a:rPr lang="es-ES" sz="4000" b="1" dirty="0">
                <a:solidFill>
                  <a:srgbClr val="000000"/>
                </a:solidFill>
                <a:latin typeface="Helvetica Neue"/>
              </a:rPr>
              <a:t>Que el de perversos labios y fatuo.</a:t>
            </a:r>
          </a:p>
          <a:p>
            <a:endParaRPr lang="es-ES" sz="4000" b="1" dirty="0">
              <a:solidFill>
                <a:srgbClr val="000000"/>
              </a:solidFill>
              <a:latin typeface="Helvetica Neue"/>
            </a:endParaRPr>
          </a:p>
          <a:p>
            <a:r>
              <a:rPr lang="es-ES" sz="4000" b="1" u="sng" dirty="0">
                <a:solidFill>
                  <a:srgbClr val="FF0000"/>
                </a:solidFill>
                <a:highlight>
                  <a:srgbClr val="FFFF00"/>
                </a:highlight>
                <a:latin typeface="Helvetica Neue"/>
              </a:rPr>
              <a:t>PERVERSIÓN SEXUAL</a:t>
            </a:r>
          </a:p>
          <a:p>
            <a:endParaRPr lang="es-ES" sz="4000" b="1" dirty="0">
              <a:solidFill>
                <a:srgbClr val="000000"/>
              </a:solidFill>
              <a:latin typeface="Helvetica Neue"/>
            </a:endParaRPr>
          </a:p>
          <a:p>
            <a:r>
              <a:rPr lang="es-ES" sz="4000" b="1" dirty="0" err="1">
                <a:solidFill>
                  <a:srgbClr val="000000"/>
                </a:solidFill>
                <a:latin typeface="Helvetica Neue"/>
              </a:rPr>
              <a:t>HOMOSEXSUALIDADES</a:t>
            </a:r>
            <a:r>
              <a:rPr lang="es-ES" sz="4000" b="1" dirty="0">
                <a:solidFill>
                  <a:srgbClr val="000000"/>
                </a:solidFill>
                <a:latin typeface="Helvetica Neue"/>
              </a:rPr>
              <a:t>, PROSTITUCIÓN, TODAS LAS FORMAS DE </a:t>
            </a:r>
            <a:r>
              <a:rPr lang="es-ES" sz="4000" b="1" dirty="0" err="1">
                <a:solidFill>
                  <a:srgbClr val="000000"/>
                </a:solidFill>
                <a:latin typeface="Helvetica Neue"/>
              </a:rPr>
              <a:t>DIVIACIÓN</a:t>
            </a:r>
            <a:r>
              <a:rPr lang="es-ES" sz="4000" b="1" dirty="0">
                <a:solidFill>
                  <a:srgbClr val="000000"/>
                </a:solidFill>
                <a:latin typeface="Helvetica Neue"/>
              </a:rPr>
              <a:t> SEXUAL.</a:t>
            </a:r>
          </a:p>
          <a:p>
            <a:r>
              <a:rPr lang="es-ES" sz="4000" b="1" dirty="0">
                <a:solidFill>
                  <a:srgbClr val="000000"/>
                </a:solidFill>
                <a:latin typeface="Helvetica Neue"/>
              </a:rPr>
              <a:t>COMO EN SODOMA Y GOMORRA</a:t>
            </a:r>
          </a:p>
          <a:p>
            <a:endParaRPr lang="es-ES" sz="4000" b="1" dirty="0">
              <a:solidFill>
                <a:srgbClr val="000000"/>
              </a:solidFill>
              <a:latin typeface="Helvetica Neue"/>
            </a:endParaRPr>
          </a:p>
        </p:txBody>
      </p:sp>
    </p:spTree>
    <p:extLst>
      <p:ext uri="{BB962C8B-B14F-4D97-AF65-F5344CB8AC3E}">
        <p14:creationId xmlns:p14="http://schemas.microsoft.com/office/powerpoint/2010/main" val="4881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4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200"/>
                            </p:stCondLst>
                            <p:childTnLst>
                              <p:par>
                                <p:cTn id="15" presetID="2" presetClass="entr" presetSubtype="4" fill="hold" nodeType="afterEffect">
                                  <p:stCondLst>
                                    <p:cond delay="0"/>
                                  </p:stCondLst>
                                  <p:iterate type="lt">
                                    <p:tmPct val="10000"/>
                                  </p:iterate>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450"/>
                            </p:stCondLst>
                            <p:childTnLst>
                              <p:par>
                                <p:cTn id="20" presetID="2" presetClass="entr" presetSubtype="4" fill="hold" nodeType="afterEffect">
                                  <p:stCondLst>
                                    <p:cond delay="0"/>
                                  </p:stCondLst>
                                  <p:iterate type="lt">
                                    <p:tmPct val="10000"/>
                                  </p:iterate>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1050"/>
                            </p:stCondLst>
                            <p:childTnLst>
                              <p:par>
                                <p:cTn id="25" presetID="2" presetClass="entr" presetSubtype="4" fill="hold" nodeType="afterEffect">
                                  <p:stCondLst>
                                    <p:cond delay="0"/>
                                  </p:stCondLst>
                                  <p:iterate type="lt">
                                    <p:tmPct val="10000"/>
                                  </p:iterate>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24993-4590-45BB-B68E-941BC9EFAE08}"/>
              </a:ext>
            </a:extLst>
          </p:cNvPr>
          <p:cNvSpPr>
            <a:spLocks noGrp="1"/>
          </p:cNvSpPr>
          <p:nvPr>
            <p:ph idx="1"/>
          </p:nvPr>
        </p:nvSpPr>
        <p:spPr>
          <a:xfrm>
            <a:off x="0" y="223284"/>
            <a:ext cx="11929730" cy="6528389"/>
          </a:xfrm>
        </p:spPr>
        <p:txBody>
          <a:bodyPr/>
          <a:lstStyle/>
          <a:p>
            <a:r>
              <a:rPr lang="es-ES" sz="4800" b="1" u="sng" dirty="0">
                <a:solidFill>
                  <a:srgbClr val="FF0000"/>
                </a:solidFill>
                <a:highlight>
                  <a:srgbClr val="FFFF00"/>
                </a:highlight>
              </a:rPr>
              <a:t>Rebelión </a:t>
            </a:r>
          </a:p>
          <a:p>
            <a:r>
              <a:rPr lang="es-ES" sz="4800" b="1" dirty="0"/>
              <a:t>ES ESTAR CONTRA DIOS Y TODO LO QUE CREÓ !!</a:t>
            </a:r>
          </a:p>
          <a:p>
            <a:endParaRPr lang="en-US" sz="3200" dirty="0"/>
          </a:p>
          <a:p>
            <a:endParaRPr lang="en-US" dirty="0"/>
          </a:p>
        </p:txBody>
      </p:sp>
      <p:sp>
        <p:nvSpPr>
          <p:cNvPr id="4" name="Rectangle 3">
            <a:extLst>
              <a:ext uri="{FF2B5EF4-FFF2-40B4-BE49-F238E27FC236}">
                <a16:creationId xmlns:a16="http://schemas.microsoft.com/office/drawing/2014/main" id="{3A269806-F242-47EF-AE2D-E32A8386D8AD}"/>
              </a:ext>
            </a:extLst>
          </p:cNvPr>
          <p:cNvSpPr/>
          <p:nvPr/>
        </p:nvSpPr>
        <p:spPr>
          <a:xfrm>
            <a:off x="127591" y="2477386"/>
            <a:ext cx="11699357" cy="4154984"/>
          </a:xfrm>
          <a:prstGeom prst="rect">
            <a:avLst/>
          </a:prstGeom>
        </p:spPr>
        <p:txBody>
          <a:bodyPr wrap="square">
            <a:spAutoFit/>
          </a:bodyPr>
          <a:lstStyle/>
          <a:p>
            <a:r>
              <a:rPr lang="en-US" sz="6600" b="1" u="sng" dirty="0" err="1">
                <a:solidFill>
                  <a:srgbClr val="FF0000"/>
                </a:solidFill>
                <a:highlight>
                  <a:srgbClr val="FFFF00"/>
                </a:highlight>
              </a:rPr>
              <a:t>PROFESORES</a:t>
            </a:r>
            <a:r>
              <a:rPr lang="en-US" sz="6600" b="1" u="sng" dirty="0">
                <a:solidFill>
                  <a:srgbClr val="FF0000"/>
                </a:solidFill>
                <a:highlight>
                  <a:srgbClr val="FFFF00"/>
                </a:highlight>
              </a:rPr>
              <a:t> </a:t>
            </a:r>
            <a:r>
              <a:rPr lang="en-US" sz="6600" b="1" u="sng" dirty="0" err="1">
                <a:solidFill>
                  <a:srgbClr val="FF0000"/>
                </a:solidFill>
                <a:highlight>
                  <a:srgbClr val="FFFF00"/>
                </a:highlight>
              </a:rPr>
              <a:t>FALSOS</a:t>
            </a:r>
            <a:r>
              <a:rPr lang="en-US" sz="6600" b="1" u="sng" dirty="0">
                <a:solidFill>
                  <a:srgbClr val="FF0000"/>
                </a:solidFill>
                <a:highlight>
                  <a:srgbClr val="FFFF00"/>
                </a:highlight>
              </a:rPr>
              <a:t>.....</a:t>
            </a:r>
          </a:p>
          <a:p>
            <a:r>
              <a:rPr lang="en-US" sz="6600" b="1" dirty="0"/>
              <a:t>2 </a:t>
            </a:r>
            <a:r>
              <a:rPr lang="en-US" sz="6600" b="1" dirty="0" err="1"/>
              <a:t>CAPÍTULO</a:t>
            </a:r>
            <a:r>
              <a:rPr lang="en-US" sz="6600" b="1" dirty="0"/>
              <a:t> DE PEDRO</a:t>
            </a:r>
          </a:p>
          <a:p>
            <a:r>
              <a:rPr lang="en-US" sz="6600" b="1" dirty="0"/>
              <a:t>MIS HERMANOS ESTE </a:t>
            </a:r>
            <a:r>
              <a:rPr lang="en-US" sz="6600" b="1" dirty="0" err="1"/>
              <a:t>CAPITULO</a:t>
            </a:r>
            <a:r>
              <a:rPr lang="en-US" sz="6600" b="1" dirty="0"/>
              <a:t> LO </a:t>
            </a:r>
            <a:r>
              <a:rPr lang="en-US" sz="6600" b="1" dirty="0" err="1"/>
              <a:t>ENCAPSULA</a:t>
            </a:r>
            <a:r>
              <a:rPr lang="en-US" sz="6600" b="1" dirty="0"/>
              <a:t> </a:t>
            </a:r>
            <a:r>
              <a:rPr lang="en-US" sz="6600" b="1" dirty="0" err="1"/>
              <a:t>TODO</a:t>
            </a:r>
            <a:r>
              <a:rPr lang="en-US" sz="6600" b="1" dirty="0"/>
              <a:t>….</a:t>
            </a:r>
          </a:p>
        </p:txBody>
      </p:sp>
    </p:spTree>
    <p:extLst>
      <p:ext uri="{BB962C8B-B14F-4D97-AF65-F5344CB8AC3E}">
        <p14:creationId xmlns:p14="http://schemas.microsoft.com/office/powerpoint/2010/main" val="40484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600"/>
                            </p:stCondLst>
                            <p:childTnLst>
                              <p:par>
                                <p:cTn id="15" presetID="2" presetClass="entr" presetSubtype="4" fill="hold" nodeType="afterEffect">
                                  <p:stCondLst>
                                    <p:cond delay="130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400"/>
                            </p:stCondLst>
                            <p:childTnLst>
                              <p:par>
                                <p:cTn id="20" presetID="2" presetClass="entr" presetSubtype="4" fill="hold" nodeType="afterEffect">
                                  <p:stCondLst>
                                    <p:cond delay="0"/>
                                  </p:stCondLst>
                                  <p:iterate type="lt">
                                    <p:tmPct val="10000"/>
                                  </p:iterate>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650"/>
                            </p:stCondLst>
                            <p:childTnLst>
                              <p:par>
                                <p:cTn id="25" presetID="2" presetClass="entr" presetSubtype="4" fill="hold" nodeType="afterEffect">
                                  <p:stCondLst>
                                    <p:cond delay="0"/>
                                  </p:stCondLst>
                                  <p:iterate type="lt">
                                    <p:tmPct val="10000"/>
                                  </p:iterate>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A74351-2B8B-434B-B83E-854A8DDF4E27}"/>
              </a:ext>
            </a:extLst>
          </p:cNvPr>
          <p:cNvSpPr>
            <a:spLocks noGrp="1"/>
          </p:cNvSpPr>
          <p:nvPr>
            <p:ph idx="1"/>
          </p:nvPr>
        </p:nvSpPr>
        <p:spPr>
          <a:xfrm>
            <a:off x="138113" y="169863"/>
            <a:ext cx="11855450" cy="6529387"/>
          </a:xfrm>
        </p:spPr>
        <p:txBody>
          <a:bodyPr>
            <a:normAutofit fontScale="92500" lnSpcReduction="10000"/>
          </a:bodyPr>
          <a:lstStyle/>
          <a:p>
            <a:r>
              <a:rPr lang="es-ES" dirty="0">
                <a:solidFill>
                  <a:srgbClr val="000000"/>
                </a:solidFill>
                <a:latin typeface="Helvetica Neue"/>
              </a:rPr>
              <a:t> </a:t>
            </a:r>
            <a:r>
              <a:rPr lang="es-ES" sz="6000" b="1" dirty="0">
                <a:solidFill>
                  <a:srgbClr val="000000"/>
                </a:solidFill>
                <a:latin typeface="Helvetica Neue"/>
              </a:rPr>
              <a:t>Pero hubo también falsos profetas entre el pueblo, </a:t>
            </a:r>
            <a:r>
              <a:rPr lang="es-ES" sz="6000" b="1" u="sng" dirty="0">
                <a:solidFill>
                  <a:srgbClr val="000000"/>
                </a:solidFill>
                <a:latin typeface="Helvetica Neue"/>
              </a:rPr>
              <a:t>como habrá entre vosotros falsos maestros, que introducirán encubiertamente herejías destructoras, y aun negarán al Señor que los rescató</a:t>
            </a:r>
            <a:r>
              <a:rPr lang="es-ES" sz="6000" b="1" dirty="0">
                <a:solidFill>
                  <a:srgbClr val="000000"/>
                </a:solidFill>
                <a:latin typeface="Helvetica Neue"/>
              </a:rPr>
              <a:t>, atrayendo sobre sí mismos destrucción repentina.</a:t>
            </a:r>
          </a:p>
          <a:p>
            <a:endParaRPr lang="en-US" dirty="0"/>
          </a:p>
        </p:txBody>
      </p:sp>
    </p:spTree>
    <p:extLst>
      <p:ext uri="{BB962C8B-B14F-4D97-AF65-F5344CB8AC3E}">
        <p14:creationId xmlns:p14="http://schemas.microsoft.com/office/powerpoint/2010/main" val="27513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CA174-CB23-4677-8CC5-B6FB91E0EF45}"/>
              </a:ext>
            </a:extLst>
          </p:cNvPr>
          <p:cNvSpPr>
            <a:spLocks noGrp="1"/>
          </p:cNvSpPr>
          <p:nvPr>
            <p:ph idx="1"/>
          </p:nvPr>
        </p:nvSpPr>
        <p:spPr>
          <a:xfrm>
            <a:off x="138223" y="138222"/>
            <a:ext cx="11844669" cy="6560289"/>
          </a:xfrm>
        </p:spPr>
        <p:txBody>
          <a:bodyPr>
            <a:normAutofit fontScale="92500" lnSpcReduction="10000"/>
          </a:bodyPr>
          <a:lstStyle/>
          <a:p>
            <a:pPr lvl="0"/>
            <a:r>
              <a:rPr lang="es-ES" sz="5800" b="1" baseline="30000" dirty="0">
                <a:solidFill>
                  <a:srgbClr val="000000"/>
                </a:solidFill>
                <a:latin typeface="Arial" panose="020B0604020202020204" pitchFamily="34" charset="0"/>
              </a:rPr>
              <a:t>2 </a:t>
            </a:r>
            <a:r>
              <a:rPr lang="es-ES" sz="5800" b="1" dirty="0">
                <a:solidFill>
                  <a:srgbClr val="000000"/>
                </a:solidFill>
                <a:latin typeface="Helvetica Neue"/>
              </a:rPr>
              <a:t>Y muchos seguirán sus disoluciones, por causa de los cuales el camino de la verdad será blasfemado,</a:t>
            </a:r>
          </a:p>
          <a:p>
            <a:pPr lvl="0"/>
            <a:r>
              <a:rPr lang="es-ES" sz="5800" b="1" baseline="30000" dirty="0">
                <a:solidFill>
                  <a:srgbClr val="000000"/>
                </a:solidFill>
                <a:latin typeface="Arial" panose="020B0604020202020204" pitchFamily="34" charset="0"/>
              </a:rPr>
              <a:t>3 </a:t>
            </a:r>
            <a:r>
              <a:rPr lang="es-ES" sz="5800" b="1" dirty="0">
                <a:solidFill>
                  <a:srgbClr val="000000"/>
                </a:solidFill>
                <a:latin typeface="Helvetica Neue"/>
              </a:rPr>
              <a:t>y por avaricia harán mercadería de vosotros con palabras fingidas. Sobre los tales ya de largo tiempo la condenación no se tarda, y su perdición no se duerme.</a:t>
            </a:r>
          </a:p>
          <a:p>
            <a:endParaRPr lang="en-US" dirty="0"/>
          </a:p>
        </p:txBody>
      </p:sp>
    </p:spTree>
    <p:extLst>
      <p:ext uri="{BB962C8B-B14F-4D97-AF65-F5344CB8AC3E}">
        <p14:creationId xmlns:p14="http://schemas.microsoft.com/office/powerpoint/2010/main" val="7100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2BAC0-C639-4430-A9FE-36A6F7E3D913}"/>
              </a:ext>
            </a:extLst>
          </p:cNvPr>
          <p:cNvSpPr>
            <a:spLocks noGrp="1"/>
          </p:cNvSpPr>
          <p:nvPr>
            <p:ph idx="1"/>
          </p:nvPr>
        </p:nvSpPr>
        <p:spPr>
          <a:xfrm>
            <a:off x="95693" y="170120"/>
            <a:ext cx="11887200" cy="6496493"/>
          </a:xfrm>
        </p:spPr>
        <p:txBody>
          <a:bodyPr>
            <a:normAutofit fontScale="92500" lnSpcReduction="10000"/>
          </a:bodyPr>
          <a:lstStyle/>
          <a:p>
            <a:pPr lvl="0"/>
            <a:r>
              <a:rPr lang="es-ES" sz="5400" b="1" baseline="30000" dirty="0">
                <a:solidFill>
                  <a:srgbClr val="000000"/>
                </a:solidFill>
                <a:latin typeface="Arial" panose="020B0604020202020204" pitchFamily="34" charset="0"/>
              </a:rPr>
              <a:t>4 </a:t>
            </a:r>
            <a:r>
              <a:rPr lang="es-ES" sz="5400" b="1" dirty="0">
                <a:solidFill>
                  <a:srgbClr val="000000"/>
                </a:solidFill>
                <a:latin typeface="Helvetica Neue"/>
              </a:rPr>
              <a:t>Porque si Dios no perdonó a los ángeles que pecaron, sino que arrojándolos al infierno los entregó a prisiones de oscuridad, para ser reservados al juicio;</a:t>
            </a:r>
          </a:p>
          <a:p>
            <a:pPr lvl="0"/>
            <a:r>
              <a:rPr lang="es-ES" sz="5400" b="1" baseline="30000" dirty="0">
                <a:solidFill>
                  <a:srgbClr val="000000"/>
                </a:solidFill>
                <a:latin typeface="Arial" panose="020B0604020202020204" pitchFamily="34" charset="0"/>
              </a:rPr>
              <a:t>5 </a:t>
            </a:r>
            <a:r>
              <a:rPr lang="es-ES" sz="5400" b="1" dirty="0">
                <a:solidFill>
                  <a:srgbClr val="000000"/>
                </a:solidFill>
                <a:latin typeface="Helvetica Neue"/>
              </a:rPr>
              <a:t>y si no perdonó al mundo antiguo, sino que guardó a Noé, pregonero de justicia, con otras siete personas, trayendo el diluvio sobre el mundo de los impíos;</a:t>
            </a:r>
          </a:p>
          <a:p>
            <a:endParaRPr lang="en-US" dirty="0"/>
          </a:p>
        </p:txBody>
      </p:sp>
    </p:spTree>
    <p:extLst>
      <p:ext uri="{BB962C8B-B14F-4D97-AF65-F5344CB8AC3E}">
        <p14:creationId xmlns:p14="http://schemas.microsoft.com/office/powerpoint/2010/main" val="5250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9A87D-7F9E-4833-B6FA-DC35C4B7727D}"/>
              </a:ext>
            </a:extLst>
          </p:cNvPr>
          <p:cNvSpPr>
            <a:spLocks noGrp="1"/>
          </p:cNvSpPr>
          <p:nvPr>
            <p:ph idx="1"/>
          </p:nvPr>
        </p:nvSpPr>
        <p:spPr>
          <a:xfrm>
            <a:off x="106326" y="116958"/>
            <a:ext cx="11865934" cy="6539023"/>
          </a:xfrm>
        </p:spPr>
        <p:txBody>
          <a:bodyPr>
            <a:normAutofit fontScale="85000" lnSpcReduction="20000"/>
          </a:bodyPr>
          <a:lstStyle/>
          <a:p>
            <a:pPr lvl="0"/>
            <a:r>
              <a:rPr lang="es-ES" sz="6500" b="1" baseline="30000" dirty="0">
                <a:solidFill>
                  <a:srgbClr val="000000"/>
                </a:solidFill>
                <a:latin typeface="Arial" panose="020B0604020202020204" pitchFamily="34" charset="0"/>
              </a:rPr>
              <a:t>6 </a:t>
            </a:r>
            <a:r>
              <a:rPr lang="es-ES" sz="6500" b="1" dirty="0">
                <a:solidFill>
                  <a:srgbClr val="000000"/>
                </a:solidFill>
                <a:latin typeface="Helvetica Neue"/>
              </a:rPr>
              <a:t>y si condenó por destrucción a las ciudades de Sodoma y de Gomorra, reduciéndolas a ceniza y poniéndolas de ejemplo a los que habían de vivir impíamente,</a:t>
            </a:r>
          </a:p>
          <a:p>
            <a:pPr lvl="0"/>
            <a:endParaRPr lang="es-ES" sz="6500" b="1" dirty="0">
              <a:solidFill>
                <a:srgbClr val="000000"/>
              </a:solidFill>
              <a:latin typeface="Helvetica Neue"/>
            </a:endParaRPr>
          </a:p>
          <a:p>
            <a:pPr lvl="0"/>
            <a:r>
              <a:rPr lang="es-ES" sz="6500" b="1" baseline="30000" dirty="0">
                <a:solidFill>
                  <a:srgbClr val="000000"/>
                </a:solidFill>
                <a:latin typeface="Arial" panose="020B0604020202020204" pitchFamily="34" charset="0"/>
              </a:rPr>
              <a:t>7 </a:t>
            </a:r>
            <a:r>
              <a:rPr lang="es-ES" sz="6500" b="1" dirty="0">
                <a:solidFill>
                  <a:srgbClr val="000000"/>
                </a:solidFill>
                <a:latin typeface="Helvetica Neue"/>
              </a:rPr>
              <a:t>y libró al justo Lot, abrumado por la nefanda conducta de los malvados</a:t>
            </a:r>
          </a:p>
          <a:p>
            <a:endParaRPr lang="en-US" dirty="0"/>
          </a:p>
        </p:txBody>
      </p:sp>
    </p:spTree>
    <p:extLst>
      <p:ext uri="{BB962C8B-B14F-4D97-AF65-F5344CB8AC3E}">
        <p14:creationId xmlns:p14="http://schemas.microsoft.com/office/powerpoint/2010/main" val="32626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sta noche nos vamos a gozar letra">
            <a:hlinkClick r:id="" action="ppaction://media"/>
            <a:extLst>
              <a:ext uri="{FF2B5EF4-FFF2-40B4-BE49-F238E27FC236}">
                <a16:creationId xmlns:a16="http://schemas.microsoft.com/office/drawing/2014/main" id="{51C4A5EA-9D64-40BE-BB60-EB1E75E13D37}"/>
              </a:ext>
            </a:extLst>
          </p:cNvPr>
          <p:cNvPicPr>
            <a:picLocks noGrp="1" noRot="1" noChangeAspect="1"/>
          </p:cNvPicPr>
          <p:nvPr>
            <p:ph idx="1"/>
            <a:videoFile r:link="rId1"/>
          </p:nvPr>
        </p:nvPicPr>
        <p:blipFill>
          <a:blip r:embed="rId3"/>
          <a:stretch>
            <a:fillRect/>
          </a:stretch>
        </p:blipFill>
        <p:spPr>
          <a:xfrm>
            <a:off x="0" y="1471991"/>
            <a:ext cx="12192000" cy="5367754"/>
          </a:xfrm>
          <a:prstGeom prst="rect">
            <a:avLst/>
          </a:prstGeom>
        </p:spPr>
      </p:pic>
      <p:sp>
        <p:nvSpPr>
          <p:cNvPr id="4" name="Title 1">
            <a:extLst>
              <a:ext uri="{FF2B5EF4-FFF2-40B4-BE49-F238E27FC236}">
                <a16:creationId xmlns:a16="http://schemas.microsoft.com/office/drawing/2014/main" id="{EF07A40C-6D04-49FF-B273-E33484A72A0F}"/>
              </a:ext>
            </a:extLst>
          </p:cNvPr>
          <p:cNvSpPr>
            <a:spLocks noGrp="1"/>
          </p:cNvSpPr>
          <p:nvPr>
            <p:ph type="title"/>
          </p:nvPr>
        </p:nvSpPr>
        <p:spPr>
          <a:xfrm>
            <a:off x="0" y="18255"/>
            <a:ext cx="12192000" cy="1325563"/>
          </a:xfrm>
        </p:spPr>
        <p:txBody>
          <a:bodyPr>
            <a:normAutofit fontScale="90000"/>
          </a:bodyPr>
          <a:lstStyle/>
          <a:p>
            <a:pPr algn="ctr"/>
            <a:r>
              <a:rPr lang="en-US" sz="4800" b="1" dirty="0">
                <a:latin typeface="Arial Rounded MT Bold" panose="020F0704030504030204" pitchFamily="34" charset="0"/>
              </a:rPr>
              <a:t>WE DONOT OWN THE RIGHTS TO THE MUSIC PLAYING  IN THIS STREAM</a:t>
            </a:r>
          </a:p>
        </p:txBody>
      </p:sp>
    </p:spTree>
    <p:extLst>
      <p:ext uri="{BB962C8B-B14F-4D97-AF65-F5344CB8AC3E}">
        <p14:creationId xmlns:p14="http://schemas.microsoft.com/office/powerpoint/2010/main" val="39791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2D72A-C70D-4869-BEDE-901A13613BEB}"/>
              </a:ext>
            </a:extLst>
          </p:cNvPr>
          <p:cNvSpPr>
            <a:spLocks noGrp="1"/>
          </p:cNvSpPr>
          <p:nvPr>
            <p:ph idx="1"/>
          </p:nvPr>
        </p:nvSpPr>
        <p:spPr>
          <a:xfrm>
            <a:off x="138223" y="223283"/>
            <a:ext cx="11802140" cy="6390168"/>
          </a:xfrm>
        </p:spPr>
        <p:txBody>
          <a:bodyPr/>
          <a:lstStyle/>
          <a:p>
            <a:pPr lvl="0"/>
            <a:r>
              <a:rPr lang="es-ES" sz="5400" b="1" baseline="30000" dirty="0">
                <a:solidFill>
                  <a:srgbClr val="000000"/>
                </a:solidFill>
                <a:latin typeface="Arial" panose="020B0604020202020204" pitchFamily="34" charset="0"/>
              </a:rPr>
              <a:t>8 </a:t>
            </a:r>
            <a:r>
              <a:rPr lang="es-ES" sz="5400" b="1" dirty="0">
                <a:solidFill>
                  <a:srgbClr val="000000"/>
                </a:solidFill>
                <a:latin typeface="Helvetica Neue"/>
              </a:rPr>
              <a:t>(porque este justo, que moraba entre ellos, afligía cada día su alma justa, viendo y oyendo los hechos inicuos de ellos),</a:t>
            </a:r>
          </a:p>
          <a:p>
            <a:pPr lvl="0"/>
            <a:r>
              <a:rPr lang="es-ES" sz="5400" b="1" baseline="30000" dirty="0">
                <a:solidFill>
                  <a:srgbClr val="000000"/>
                </a:solidFill>
                <a:latin typeface="Arial" panose="020B0604020202020204" pitchFamily="34" charset="0"/>
              </a:rPr>
              <a:t>9 </a:t>
            </a:r>
            <a:r>
              <a:rPr lang="es-ES" sz="5400" b="1" dirty="0">
                <a:solidFill>
                  <a:srgbClr val="000000"/>
                </a:solidFill>
                <a:latin typeface="Helvetica Neue"/>
              </a:rPr>
              <a:t>sabe el Señor librar de tentación a los piadosos, y reservar a los injustos para ser castigados en el día del juicio;</a:t>
            </a:r>
          </a:p>
          <a:p>
            <a:endParaRPr lang="en-US" dirty="0"/>
          </a:p>
        </p:txBody>
      </p:sp>
    </p:spTree>
    <p:extLst>
      <p:ext uri="{BB962C8B-B14F-4D97-AF65-F5344CB8AC3E}">
        <p14:creationId xmlns:p14="http://schemas.microsoft.com/office/powerpoint/2010/main" val="25321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55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711DF-179B-45C4-858E-1C2A1C9EFF18}"/>
              </a:ext>
            </a:extLst>
          </p:cNvPr>
          <p:cNvSpPr>
            <a:spLocks noGrp="1"/>
          </p:cNvSpPr>
          <p:nvPr>
            <p:ph idx="1"/>
          </p:nvPr>
        </p:nvSpPr>
        <p:spPr>
          <a:xfrm>
            <a:off x="116958" y="191386"/>
            <a:ext cx="11897832" cy="6475228"/>
          </a:xfrm>
        </p:spPr>
        <p:txBody>
          <a:bodyPr>
            <a:normAutofit fontScale="92500" lnSpcReduction="10000"/>
          </a:bodyPr>
          <a:lstStyle/>
          <a:p>
            <a:r>
              <a:rPr lang="en-US" sz="4400" b="1" dirty="0" err="1"/>
              <a:t>EN</a:t>
            </a:r>
            <a:r>
              <a:rPr lang="en-US" sz="4400" b="1" dirty="0"/>
              <a:t> EL </a:t>
            </a:r>
            <a:r>
              <a:rPr lang="en-US" sz="4400" b="1" dirty="0" err="1"/>
              <a:t>CIERRE</a:t>
            </a:r>
            <a:r>
              <a:rPr lang="en-US" sz="4400" b="1" dirty="0"/>
              <a:t> DE ESTE </a:t>
            </a:r>
            <a:r>
              <a:rPr lang="en-US" sz="4400" b="1" dirty="0" err="1"/>
              <a:t>ESTUDIO</a:t>
            </a:r>
            <a:r>
              <a:rPr lang="en-US" sz="4400" b="1" dirty="0"/>
              <a:t> </a:t>
            </a:r>
            <a:r>
              <a:rPr lang="en-US" sz="4400" b="1" dirty="0" err="1"/>
              <a:t>ACORDEMONOS</a:t>
            </a:r>
            <a:r>
              <a:rPr lang="en-US" sz="4400" b="1" dirty="0"/>
              <a:t> DE </a:t>
            </a:r>
            <a:r>
              <a:rPr lang="en-US" sz="4400" b="1" dirty="0" err="1"/>
              <a:t>TODO</a:t>
            </a:r>
            <a:r>
              <a:rPr lang="en-US" sz="4400" b="1" dirty="0"/>
              <a:t> LO QUE </a:t>
            </a:r>
            <a:r>
              <a:rPr lang="en-US" sz="4400" b="1" dirty="0" err="1"/>
              <a:t>HEMOS</a:t>
            </a:r>
            <a:r>
              <a:rPr lang="en-US" sz="4400" b="1" dirty="0"/>
              <a:t> </a:t>
            </a:r>
            <a:r>
              <a:rPr lang="en-US" sz="4400" b="1" dirty="0" err="1"/>
              <a:t>OIDO</a:t>
            </a:r>
            <a:r>
              <a:rPr lang="en-US" sz="4400" b="1" dirty="0"/>
              <a:t> </a:t>
            </a:r>
            <a:r>
              <a:rPr lang="en-US" sz="4400" b="1" dirty="0" err="1"/>
              <a:t>PORQUE</a:t>
            </a:r>
            <a:r>
              <a:rPr lang="en-US" sz="4400" b="1" dirty="0"/>
              <a:t> ESTE </a:t>
            </a:r>
            <a:r>
              <a:rPr lang="en-US" sz="4400" b="1" dirty="0" err="1"/>
              <a:t>MALVADO</a:t>
            </a:r>
            <a:r>
              <a:rPr lang="en-US" sz="4400" b="1" dirty="0"/>
              <a:t> </a:t>
            </a:r>
            <a:r>
              <a:rPr lang="en-US" sz="4400" b="1" dirty="0" err="1"/>
              <a:t>ENEMIGO</a:t>
            </a:r>
            <a:r>
              <a:rPr lang="en-US" sz="4400" b="1" dirty="0"/>
              <a:t> </a:t>
            </a:r>
            <a:r>
              <a:rPr lang="en-US" sz="4400" b="1" dirty="0" err="1"/>
              <a:t>TRATARA</a:t>
            </a:r>
            <a:r>
              <a:rPr lang="en-US" sz="4400" b="1" dirty="0"/>
              <a:t> DE </a:t>
            </a:r>
            <a:r>
              <a:rPr lang="en-US" sz="4400" b="1" dirty="0" err="1"/>
              <a:t>INFILTRAR</a:t>
            </a:r>
            <a:r>
              <a:rPr lang="en-US" sz="4400" b="1" dirty="0"/>
              <a:t>  LAS </a:t>
            </a:r>
            <a:r>
              <a:rPr lang="en-US" sz="4400" b="1" dirty="0" err="1"/>
              <a:t>PUERTAS</a:t>
            </a:r>
            <a:r>
              <a:rPr lang="en-US" sz="4400" b="1" dirty="0"/>
              <a:t> DE  NUESTRA IGLESIA, </a:t>
            </a:r>
            <a:r>
              <a:rPr lang="en-US" sz="4400" b="1" dirty="0" err="1"/>
              <a:t>ESTEMOS</a:t>
            </a:r>
            <a:r>
              <a:rPr lang="en-US" sz="4400" b="1" dirty="0"/>
              <a:t> </a:t>
            </a:r>
            <a:r>
              <a:rPr lang="en-US" sz="4400" b="1" dirty="0" err="1"/>
              <a:t>ATENTOS</a:t>
            </a:r>
            <a:r>
              <a:rPr lang="en-US" sz="4400" b="1" dirty="0"/>
              <a:t> Y </a:t>
            </a:r>
            <a:r>
              <a:rPr lang="en-US" sz="4400" b="1" dirty="0" err="1"/>
              <a:t>VILIGANTE</a:t>
            </a:r>
            <a:r>
              <a:rPr lang="en-US" sz="4400" b="1" dirty="0"/>
              <a:t> </a:t>
            </a:r>
            <a:r>
              <a:rPr lang="en-US" sz="4400" b="1" dirty="0" err="1"/>
              <a:t>SIEMPRE</a:t>
            </a:r>
            <a:r>
              <a:rPr lang="en-US" sz="4400" b="1" dirty="0"/>
              <a:t> </a:t>
            </a:r>
            <a:r>
              <a:rPr lang="en-US" sz="4400" b="1" dirty="0" err="1"/>
              <a:t>PORQUE</a:t>
            </a:r>
            <a:r>
              <a:rPr lang="en-US" sz="4400" b="1" dirty="0"/>
              <a:t> </a:t>
            </a:r>
            <a:r>
              <a:rPr lang="en-US" sz="4400" b="1" dirty="0" err="1"/>
              <a:t>TODOS</a:t>
            </a:r>
            <a:r>
              <a:rPr lang="en-US" sz="4400" b="1" dirty="0"/>
              <a:t> </a:t>
            </a:r>
            <a:r>
              <a:rPr lang="en-US" sz="4400" b="1" dirty="0" err="1"/>
              <a:t>SABEMOS</a:t>
            </a:r>
            <a:r>
              <a:rPr lang="en-US" sz="4400" b="1" dirty="0"/>
              <a:t> QUE </a:t>
            </a:r>
            <a:r>
              <a:rPr lang="en-US" sz="4400" b="1" dirty="0" err="1"/>
              <a:t>NUESTRO</a:t>
            </a:r>
            <a:r>
              <a:rPr lang="en-US" sz="4400" b="1" dirty="0"/>
              <a:t> </a:t>
            </a:r>
            <a:r>
              <a:rPr lang="en-US" sz="4400" b="1" dirty="0" err="1"/>
              <a:t>ENEMIGO</a:t>
            </a:r>
            <a:r>
              <a:rPr lang="en-US" sz="4400" b="1" dirty="0"/>
              <a:t> </a:t>
            </a:r>
            <a:r>
              <a:rPr lang="en-US" sz="4400" b="1" dirty="0" err="1"/>
              <a:t>SATANAS</a:t>
            </a:r>
            <a:r>
              <a:rPr lang="en-US" sz="4400" b="1" dirty="0"/>
              <a:t>….</a:t>
            </a:r>
            <a:r>
              <a:rPr lang="es-ES" sz="4400" b="1" baseline="30000" dirty="0">
                <a:solidFill>
                  <a:srgbClr val="000000"/>
                </a:solidFill>
                <a:latin typeface="Arial" panose="020B0604020202020204" pitchFamily="34" charset="0"/>
              </a:rPr>
              <a:t> </a:t>
            </a:r>
          </a:p>
          <a:p>
            <a:endParaRPr lang="es-ES" sz="4400" b="1" baseline="30000" dirty="0">
              <a:solidFill>
                <a:srgbClr val="000000"/>
              </a:solidFill>
              <a:latin typeface="Arial" panose="020B0604020202020204" pitchFamily="34" charset="0"/>
            </a:endParaRPr>
          </a:p>
          <a:p>
            <a:endParaRPr lang="es-ES" sz="4400" b="1" baseline="30000" dirty="0">
              <a:solidFill>
                <a:srgbClr val="000000"/>
              </a:solidFill>
              <a:latin typeface="Arial" panose="020B0604020202020204" pitchFamily="34" charset="0"/>
            </a:endParaRPr>
          </a:p>
          <a:p>
            <a:r>
              <a:rPr lang="es-ES" sz="4400" b="1" baseline="30000" dirty="0">
                <a:solidFill>
                  <a:srgbClr val="000000"/>
                </a:solidFill>
                <a:latin typeface="Arial" panose="020B0604020202020204" pitchFamily="34" charset="0"/>
              </a:rPr>
              <a:t>2 PEDRO  5:8</a:t>
            </a:r>
          </a:p>
          <a:p>
            <a:r>
              <a:rPr lang="es-ES" sz="4400" b="1" baseline="30000" dirty="0">
                <a:solidFill>
                  <a:srgbClr val="000000"/>
                </a:solidFill>
                <a:latin typeface="Arial" panose="020B0604020202020204" pitchFamily="34" charset="0"/>
              </a:rPr>
              <a:t>8 </a:t>
            </a:r>
            <a:r>
              <a:rPr lang="es-ES" sz="4400" b="1" dirty="0">
                <a:solidFill>
                  <a:srgbClr val="000000"/>
                </a:solidFill>
                <a:latin typeface="Helvetica Neue"/>
              </a:rPr>
              <a:t>Sed sobrios, y velad; porque vuestro adversario el diablo, como león rugiente, anda alrededor buscando a quien devorar;</a:t>
            </a:r>
            <a:endParaRPr lang="en-US" sz="4400" b="1" dirty="0"/>
          </a:p>
        </p:txBody>
      </p:sp>
    </p:spTree>
    <p:extLst>
      <p:ext uri="{BB962C8B-B14F-4D97-AF65-F5344CB8AC3E}">
        <p14:creationId xmlns:p14="http://schemas.microsoft.com/office/powerpoint/2010/main" val="426802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900"/>
                            </p:stCondLst>
                            <p:childTnLst>
                              <p:par>
                                <p:cTn id="16" presetID="2" presetClass="entr" presetSubtype="4" fill="hold" nodeType="afterEffect">
                                  <p:stCondLst>
                                    <p:cond delay="0"/>
                                  </p:stCondLst>
                                  <p:iterate type="lt">
                                    <p:tmPct val="10000"/>
                                  </p:iterate>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32198-D0CB-4ED1-ADAB-7CF82BE84015}"/>
              </a:ext>
            </a:extLst>
          </p:cNvPr>
          <p:cNvSpPr>
            <a:spLocks noGrp="1"/>
          </p:cNvSpPr>
          <p:nvPr>
            <p:ph idx="1"/>
          </p:nvPr>
        </p:nvSpPr>
        <p:spPr>
          <a:xfrm>
            <a:off x="138223" y="138224"/>
            <a:ext cx="11929730" cy="6038740"/>
          </a:xfrm>
        </p:spPr>
        <p:txBody>
          <a:bodyPr>
            <a:normAutofit/>
          </a:bodyPr>
          <a:lstStyle/>
          <a:p>
            <a:r>
              <a:rPr lang="en-US" sz="5400" b="1" dirty="0"/>
              <a:t>BUENO MIS HERMANOS, </a:t>
            </a:r>
          </a:p>
          <a:p>
            <a:r>
              <a:rPr lang="en-US" sz="5400" b="1" dirty="0" err="1"/>
              <a:t>ESPERAMOS</a:t>
            </a:r>
            <a:r>
              <a:rPr lang="en-US" sz="5400" b="1" dirty="0"/>
              <a:t> QUE ESTE </a:t>
            </a:r>
            <a:r>
              <a:rPr lang="en-US" sz="5400" b="1" dirty="0" err="1"/>
              <a:t>ESTUDIO</a:t>
            </a:r>
            <a:r>
              <a:rPr lang="en-US" sz="5400" b="1" dirty="0"/>
              <a:t> LES </a:t>
            </a:r>
            <a:r>
              <a:rPr lang="en-US" sz="5400" b="1" dirty="0" err="1"/>
              <a:t>HAIGA</a:t>
            </a:r>
            <a:r>
              <a:rPr lang="en-US" sz="5400" b="1" dirty="0"/>
              <a:t> </a:t>
            </a:r>
            <a:r>
              <a:rPr lang="en-US" sz="5400" b="1" dirty="0" err="1"/>
              <a:t>SIDO</a:t>
            </a:r>
            <a:r>
              <a:rPr lang="en-US" sz="5400" b="1" dirty="0"/>
              <a:t> DE </a:t>
            </a:r>
            <a:r>
              <a:rPr lang="en-US" sz="5400" b="1" dirty="0" err="1"/>
              <a:t>BUEN</a:t>
            </a:r>
            <a:r>
              <a:rPr lang="en-US" sz="5400" b="1" dirty="0"/>
              <a:t> </a:t>
            </a:r>
            <a:r>
              <a:rPr lang="en-US" sz="5400" b="1" dirty="0" err="1"/>
              <a:t>AGRADO</a:t>
            </a:r>
            <a:r>
              <a:rPr lang="en-US" sz="5400" b="1" dirty="0"/>
              <a:t>, </a:t>
            </a:r>
            <a:r>
              <a:rPr lang="en-US" sz="5400" b="1" dirty="0" err="1"/>
              <a:t>PUES</a:t>
            </a:r>
            <a:r>
              <a:rPr lang="en-US" sz="5400" b="1" dirty="0"/>
              <a:t> COMO </a:t>
            </a:r>
            <a:r>
              <a:rPr lang="en-US" sz="5400" b="1" dirty="0" err="1"/>
              <a:t>SABEMOS</a:t>
            </a:r>
            <a:r>
              <a:rPr lang="en-US" sz="5400" b="1" dirty="0"/>
              <a:t> ESTAMOS </a:t>
            </a:r>
            <a:r>
              <a:rPr lang="en-US" sz="5400" b="1" dirty="0" err="1"/>
              <a:t>LUCHANDO</a:t>
            </a:r>
            <a:r>
              <a:rPr lang="en-US" sz="5400" b="1" dirty="0"/>
              <a:t> CONTRA </a:t>
            </a:r>
            <a:r>
              <a:rPr lang="en-US" sz="5400" b="1" dirty="0" err="1"/>
              <a:t>FUERZAS</a:t>
            </a:r>
            <a:r>
              <a:rPr lang="en-US" sz="5400" b="1" dirty="0"/>
              <a:t> </a:t>
            </a:r>
            <a:r>
              <a:rPr lang="en-US" sz="5400" b="1" dirty="0" err="1"/>
              <a:t>ESPIRITUALES</a:t>
            </a:r>
            <a:r>
              <a:rPr lang="en-US" sz="5400" b="1" dirty="0"/>
              <a:t>  Y DEBEMOS ESTAR BIEN </a:t>
            </a:r>
            <a:r>
              <a:rPr lang="en-US" sz="5400" b="1" dirty="0" err="1"/>
              <a:t>ENDOCTRINADOS</a:t>
            </a:r>
            <a:r>
              <a:rPr lang="en-US" sz="5400" b="1" dirty="0"/>
              <a:t> A SUS </a:t>
            </a:r>
            <a:r>
              <a:rPr lang="en-US" sz="5400" b="1" dirty="0" err="1"/>
              <a:t>ANTIMANAS</a:t>
            </a:r>
            <a:r>
              <a:rPr lang="en-US" sz="5400" b="1" dirty="0"/>
              <a:t>! </a:t>
            </a:r>
          </a:p>
        </p:txBody>
      </p:sp>
    </p:spTree>
    <p:extLst>
      <p:ext uri="{BB962C8B-B14F-4D97-AF65-F5344CB8AC3E}">
        <p14:creationId xmlns:p14="http://schemas.microsoft.com/office/powerpoint/2010/main" val="4113224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F0699-8E65-4454-B71B-BD019AFDF7CE}"/>
              </a:ext>
            </a:extLst>
          </p:cNvPr>
          <p:cNvSpPr/>
          <p:nvPr/>
        </p:nvSpPr>
        <p:spPr>
          <a:xfrm>
            <a:off x="330768" y="1767185"/>
            <a:ext cx="11530465" cy="36317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QUE DIOS ME LOS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CUIDE</a:t>
            </a:r>
            <a:r>
              <a:rPr kumimoji="0" lang="en-US" sz="115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 Y </a:t>
            </a:r>
            <a:r>
              <a:rPr kumimoji="0" lang="en-US" sz="11500" b="1" i="0" u="none" strike="noStrike" kern="1200" cap="none" spc="0" normalizeH="0" baseline="0" noProof="0" dirty="0" err="1">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BENDIGA</a:t>
            </a:r>
            <a:endParaRPr kumimoji="0" lang="en-US" sz="115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973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atalla espiritual - Fabricio Alvarado">
            <a:hlinkClick r:id="" action="ppaction://media"/>
            <a:extLst>
              <a:ext uri="{FF2B5EF4-FFF2-40B4-BE49-F238E27FC236}">
                <a16:creationId xmlns:a16="http://schemas.microsoft.com/office/drawing/2014/main" id="{0C151426-43B5-4673-8982-50F975A69864}"/>
              </a:ext>
            </a:extLst>
          </p:cNvPr>
          <p:cNvPicPr>
            <a:picLocks noRot="1" noChangeAspect="1"/>
          </p:cNvPicPr>
          <p:nvPr>
            <a:videoFile r:link="rId1"/>
          </p:nvPr>
        </p:nvPicPr>
        <p:blipFill>
          <a:blip r:embed="rId3"/>
          <a:stretch>
            <a:fillRect/>
          </a:stretch>
        </p:blipFill>
        <p:spPr>
          <a:xfrm>
            <a:off x="0" y="1773936"/>
            <a:ext cx="12192000" cy="5084064"/>
          </a:xfrm>
          <a:prstGeom prst="rect">
            <a:avLst/>
          </a:prstGeom>
        </p:spPr>
      </p:pic>
      <p:sp>
        <p:nvSpPr>
          <p:cNvPr id="5" name="Title 1">
            <a:extLst>
              <a:ext uri="{FF2B5EF4-FFF2-40B4-BE49-F238E27FC236}">
                <a16:creationId xmlns:a16="http://schemas.microsoft.com/office/drawing/2014/main" id="{C5E57589-B44C-44EC-98B8-DE329C7850AB}"/>
              </a:ext>
            </a:extLst>
          </p:cNvPr>
          <p:cNvSpPr txBox="1">
            <a:spLocks/>
          </p:cNvSpPr>
          <p:nvPr/>
        </p:nvSpPr>
        <p:spPr>
          <a:xfrm>
            <a:off x="0" y="0"/>
            <a:ext cx="12192000" cy="16906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latin typeface="Arial Rounded MT Bold" panose="020F0704030504030204" pitchFamily="34" charset="0"/>
              </a:rPr>
              <a:t>WE DONOT OWN THE RIGHTS TO THE MUSIC PLAYING  IN THIS STREAM</a:t>
            </a:r>
            <a:endParaRPr lang="en-US" sz="4800" b="1" dirty="0">
              <a:latin typeface="Arial Rounded MT Bold" panose="020F0704030504030204" pitchFamily="34" charset="0"/>
            </a:endParaRPr>
          </a:p>
        </p:txBody>
      </p:sp>
    </p:spTree>
    <p:extLst>
      <p:ext uri="{BB962C8B-B14F-4D97-AF65-F5344CB8AC3E}">
        <p14:creationId xmlns:p14="http://schemas.microsoft.com/office/powerpoint/2010/main" val="174591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uerra Espiritual">
            <a:hlinkClick r:id="" action="ppaction://media"/>
            <a:extLst>
              <a:ext uri="{FF2B5EF4-FFF2-40B4-BE49-F238E27FC236}">
                <a16:creationId xmlns:a16="http://schemas.microsoft.com/office/drawing/2014/main" id="{BC572E3C-87CA-41E1-8B74-85F583B76E91}"/>
              </a:ext>
            </a:extLst>
          </p:cNvPr>
          <p:cNvPicPr>
            <a:picLocks noRot="1" noChangeAspect="1"/>
          </p:cNvPicPr>
          <p:nvPr>
            <a:videoFile r:link="rId1"/>
          </p:nvPr>
        </p:nvPicPr>
        <p:blipFill>
          <a:blip r:embed="rId3"/>
          <a:stretch>
            <a:fillRect/>
          </a:stretch>
        </p:blipFill>
        <p:spPr>
          <a:xfrm>
            <a:off x="0" y="1389888"/>
            <a:ext cx="12192000" cy="5464112"/>
          </a:xfrm>
          <a:prstGeom prst="rect">
            <a:avLst/>
          </a:prstGeom>
        </p:spPr>
      </p:pic>
      <p:sp>
        <p:nvSpPr>
          <p:cNvPr id="5" name="Title 1">
            <a:extLst>
              <a:ext uri="{FF2B5EF4-FFF2-40B4-BE49-F238E27FC236}">
                <a16:creationId xmlns:a16="http://schemas.microsoft.com/office/drawing/2014/main" id="{3A9AC678-4A76-4F56-B329-232E7D242375}"/>
              </a:ext>
            </a:extLst>
          </p:cNvPr>
          <p:cNvSpPr>
            <a:spLocks noGrp="1"/>
          </p:cNvSpPr>
          <p:nvPr>
            <p:ph type="title"/>
          </p:nvPr>
        </p:nvSpPr>
        <p:spPr>
          <a:xfrm>
            <a:off x="0" y="0"/>
            <a:ext cx="12192000" cy="1690689"/>
          </a:xfrm>
        </p:spPr>
        <p:txBody>
          <a:bodyPr>
            <a:normAutofit/>
          </a:bodyPr>
          <a:lstStyle/>
          <a:p>
            <a:pPr algn="ctr"/>
            <a:r>
              <a:rPr lang="en-US" sz="4800" b="1" dirty="0">
                <a:latin typeface="Arial Rounded MT Bold" panose="020F0704030504030204" pitchFamily="34" charset="0"/>
              </a:rPr>
              <a:t>WE DONOT OWN THE RIGHTS TO THE MUSIC PLAYING  IN THIS STREAM</a:t>
            </a:r>
          </a:p>
        </p:txBody>
      </p:sp>
    </p:spTree>
    <p:extLst>
      <p:ext uri="{BB962C8B-B14F-4D97-AF65-F5344CB8AC3E}">
        <p14:creationId xmlns:p14="http://schemas.microsoft.com/office/powerpoint/2010/main" val="19512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C756-5722-424A-8474-6BAB11C7F66E}"/>
              </a:ext>
            </a:extLst>
          </p:cNvPr>
          <p:cNvSpPr>
            <a:spLocks noGrp="1"/>
          </p:cNvSpPr>
          <p:nvPr>
            <p:ph type="title"/>
          </p:nvPr>
        </p:nvSpPr>
        <p:spPr>
          <a:xfrm>
            <a:off x="0" y="0"/>
            <a:ext cx="12192000" cy="1690689"/>
          </a:xfrm>
        </p:spPr>
        <p:txBody>
          <a:bodyPr>
            <a:normAutofit/>
          </a:bodyPr>
          <a:lstStyle/>
          <a:p>
            <a:pPr algn="ctr"/>
            <a:r>
              <a:rPr lang="en-US" sz="4800" b="1" dirty="0">
                <a:latin typeface="Arial Rounded MT Bold" panose="020F0704030504030204" pitchFamily="34" charset="0"/>
              </a:rPr>
              <a:t>WE DONOT OWN THE RIGHTS TO THE MUSIC PLAYING  IN THIS STREAM</a:t>
            </a:r>
          </a:p>
        </p:txBody>
      </p:sp>
      <p:pic>
        <p:nvPicPr>
          <p:cNvPr id="4" name="Online Media 3" title="SE ABRE EL CIELO ( ALABANZA DE GUERRA ESPIRITUAL )">
            <a:hlinkClick r:id="" action="ppaction://media"/>
            <a:extLst>
              <a:ext uri="{FF2B5EF4-FFF2-40B4-BE49-F238E27FC236}">
                <a16:creationId xmlns:a16="http://schemas.microsoft.com/office/drawing/2014/main" id="{43A6175B-C872-4188-8070-0C1B54EB5EAA}"/>
              </a:ext>
            </a:extLst>
          </p:cNvPr>
          <p:cNvPicPr>
            <a:picLocks noGrp="1" noRot="1" noChangeAspect="1"/>
          </p:cNvPicPr>
          <p:nvPr>
            <p:ph idx="1"/>
            <a:videoFile r:link="rId1"/>
          </p:nvPr>
        </p:nvPicPr>
        <p:blipFill>
          <a:blip r:embed="rId3"/>
          <a:stretch>
            <a:fillRect/>
          </a:stretch>
        </p:blipFill>
        <p:spPr>
          <a:xfrm>
            <a:off x="0" y="1825625"/>
            <a:ext cx="12192000" cy="5039265"/>
          </a:xfrm>
          <a:prstGeom prst="rect">
            <a:avLst/>
          </a:prstGeom>
        </p:spPr>
      </p:pic>
    </p:spTree>
    <p:extLst>
      <p:ext uri="{BB962C8B-B14F-4D97-AF65-F5344CB8AC3E}">
        <p14:creationId xmlns:p14="http://schemas.microsoft.com/office/powerpoint/2010/main" val="14707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BAA3-A5DD-437C-8935-D1D8AFF08E6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7886700" y="61737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252C48-3A98-4477-9124-6E76D18A0308}"/>
              </a:ext>
            </a:extLst>
          </p:cNvPr>
          <p:cNvSpPr/>
          <p:nvPr/>
        </p:nvSpPr>
        <p:spPr>
          <a:xfrm>
            <a:off x="355106" y="485131"/>
            <a:ext cx="11638625" cy="59093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prstClr val="black"/>
                </a:solidFill>
                <a:effectLst/>
                <a:uLnTx/>
                <a:uFillTx/>
                <a:latin typeface="Calibri" panose="020F0502020204030204"/>
                <a:ea typeface="+mn-ea"/>
                <a:cs typeface="+mn-cs"/>
              </a:rPr>
              <a:t>BIENVENIDOS A NUESTRA NOCHE DE ESTUDIOS BÍBLICOS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prstClr val="black"/>
                </a:solidFill>
                <a:effectLst/>
                <a:uLnTx/>
                <a:uFillTx/>
                <a:latin typeface="Calibri" panose="020F0502020204030204"/>
                <a:ea typeface="+mn-ea"/>
                <a:cs typeface="+mn-cs"/>
              </a:rPr>
              <a:t>DONDE APRENDER LA PALABRA DE DIOS ES NUESTRA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prstClr val="black"/>
                </a:solidFill>
                <a:effectLst/>
                <a:uLnTx/>
                <a:uFillTx/>
                <a:latin typeface="Calibri" panose="020F0502020204030204"/>
                <a:ea typeface="+mn-ea"/>
                <a:cs typeface="+mn-cs"/>
              </a:rPr>
              <a:t>FUENTE PARA LUCHAR LA BUENA LUCHA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prstClr val="black"/>
                </a:solidFill>
                <a:effectLst/>
                <a:uLnTx/>
                <a:uFillTx/>
                <a:latin typeface="Calibri" panose="020F0502020204030204"/>
                <a:ea typeface="+mn-ea"/>
                <a:cs typeface="+mn-cs"/>
              </a:rPr>
              <a:t>¡Fe!</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997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5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850"/>
                            </p:stCondLst>
                            <p:childTnLst>
                              <p:par>
                                <p:cTn id="15" presetID="2" presetClass="entr" presetSubtype="4" fill="hold" nodeType="afterEffect">
                                  <p:stCondLst>
                                    <p:cond delay="0"/>
                                  </p:stCondLst>
                                  <p:iterate type="lt">
                                    <p:tmPct val="10000"/>
                                  </p:iterate>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iterate type="lt">
                                    <p:tmPct val="10000"/>
                                  </p:iterate>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14348</TotalTime>
  <Words>1813</Words>
  <Application>Microsoft Office PowerPoint</Application>
  <PresentationFormat>Widescreen</PresentationFormat>
  <Paragraphs>113</Paragraphs>
  <Slides>53</Slides>
  <Notes>1</Notes>
  <HiddenSlides>0</HiddenSlides>
  <MMClips>4</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53</vt:i4>
      </vt:variant>
    </vt:vector>
  </HeadingPairs>
  <TitlesOfParts>
    <vt:vector size="66" baseType="lpstr">
      <vt:lpstr>Algerian</vt:lpstr>
      <vt:lpstr>Arial</vt:lpstr>
      <vt:lpstr>Arial Rounded MT Bold</vt:lpstr>
      <vt:lpstr>Bodoni MT Black</vt:lpstr>
      <vt:lpstr>Bookman Old Style</vt:lpstr>
      <vt:lpstr>Broadway</vt:lpstr>
      <vt:lpstr>Calibri</vt:lpstr>
      <vt:lpstr>Calibri Light</vt:lpstr>
      <vt:lpstr>Cooper Black</vt:lpstr>
      <vt:lpstr>Helvetica Neue</vt:lpstr>
      <vt:lpstr>PT Serif</vt:lpstr>
      <vt:lpstr>Office Theme</vt:lpstr>
      <vt:lpstr>1_Office Theme</vt:lpstr>
      <vt:lpstr>PowerPoint Presentation</vt:lpstr>
      <vt:lpstr>IGLESIA LA GRACIA DEL PRIMOGENITO</vt:lpstr>
      <vt:lpstr>ALABANZAS  Y ADORACION A NUESTRO CRISTO</vt:lpstr>
      <vt:lpstr>OREMOS</vt:lpstr>
      <vt:lpstr>WE DONOT OWN THE RIGHTS TO THE MUSIC PLAYING  IN THIS STREAM</vt:lpstr>
      <vt:lpstr>PowerPoint Presentation</vt:lpstr>
      <vt:lpstr>WE DONOT OWN THE RIGHTS TO THE MUSIC PLAYING  IN THIS STREAM</vt:lpstr>
      <vt:lpstr>WE DONOT OWN THE RIGHTS TO THE MUSIC PLAYING  IN THIS STREAM</vt:lpstr>
      <vt:lpstr>PowerPoint Presentation</vt:lpstr>
      <vt:lpstr>CÓMO LIDIAR CON UN ESPIRITU FUERTE Parte 6</vt:lpstr>
      <vt:lpstr>YA HEMOS TRATADO  CON ALGUNAS FUERZAS ESPIRITUALES INICUAS Y REALES DE LA PALABRA DE DIOS Y ESTA NOCHE TENEMOS OTRO QUE HA LEVANTADO ESTRAGOS FUERTES EN LAS IGLESIA DE DIOS!!!</vt:lpstr>
      <vt:lpstr>CONTINUAMOS EN NUESTRO ESTUDIO DE LOS PODERES ESPIRITUALES EN LUGARES ALTOS CON ESTE PRÓXIMO ESPÍRITU LLAMADO...</vt:lpstr>
      <vt:lpstr>PowerPoint Presentation</vt:lpstr>
      <vt:lpstr>Isaías 19:14 Reina-Valera 1960 (RVR1960)  14 Jehová mezcló espíritu de vértigo(PERVERSO E FORNICARIO) en medio de él; e hicieron errar a Egipto en toda su obra, como tambalea el ebrio en su vómito. </vt:lpstr>
      <vt:lpstr> 2 Pedro 3:13-17 Reina-Valera 1960 (RVR1960)  13 Pero nosotros esperamos, según sus promesas, cielos nuevos y tierra nueva, en los cuales mora la justicia. 14 Por lo cual, oh amados, estando en espera de estas cosas, procurad con diligencia ser hallados por él sin mancha e irreprensibles, en paz. </vt:lpstr>
      <vt:lpstr>PowerPoint Presentation</vt:lpstr>
      <vt:lpstr>PowerPoint Presentation</vt:lpstr>
      <vt:lpstr>PowerPoint Presentation</vt:lpstr>
      <vt:lpstr>HERMANOS Y HERMANAS DIOS ESTA HABLANDO MUY CLARO ACERCA DE LOS DIAS DE HOY EN CUALES ESTAMOS VIVIENDO. SU PALABRA AFIRMA QUE ESTE ESPIRITU LE HA CAMBIADO EL ESTADO DE MUCHAS PERSONAS DE ACUERDO A SU ORIENTACION SEXUAL!</vt:lpstr>
      <vt:lpstr>PERO DIOS TIENE UNA LISTA EN UNA PORCION DE ESCRITURA EN LA BIBLIA LA CUAL CONDENA A CIERTAS PERSONAS QUE SE DEJAN SER INFLUENCIADAS POR ESTE ESPIRITU MALIGNO Y  INCLUYE UN RESULTADO QUE MUCHOS NO ESPERAN……</vt:lpstr>
      <vt:lpstr>1 Corintios 6:9-16 Reina-Valera 1960  9 ¿No sabéis que los injustos no heredarán el reino de Dios? No erréis; ni los fornicarios, ni los idólatras, ni los adúlteros, ni los afeminados, ni los que se echan con varones, </vt:lpstr>
      <vt:lpstr>10 ni los ladrones, ni los avaros, ni los borrachos, ni los maldicientes, ni los estafadores, heredarán el reino de Dios.</vt:lpstr>
      <vt:lpstr>11 Y esto erais algunos; mas ya habéis sido lavados, ya habéis sido santificados, ya habéis sido justificados en el nombre del Señor Jesús, y por el Espíritu de nuestro Dios</vt:lpstr>
      <vt:lpstr>PowerPoint Presentation</vt:lpstr>
      <vt:lpstr>ES LAMENTABLE PERO HOY EN DIA SE ENCUENTRAN MUCHOS AFEMINADOS QUE SE PARAN EN EL PULPITO  A PREDICAR LA PALABRA DE DIOS…ESTO LE ABORECE A DIOS …QUE TRISTE!  ESPECIALMENTE EN LAS IGLESIA QUE PERMITEN ESTO COMO UNA NORMA….</vt:lpstr>
      <vt:lpstr> </vt:lpstr>
      <vt:lpstr>PowerPoint Presentation</vt:lpstr>
      <vt:lpstr>MUCHAS DE LAS IGLESIAS QUE PERMITEN SARCEDOTES AFEMENINOS SON LAS SIGUIENTES……</vt:lpstr>
      <vt:lpstr>PowerPoint Presentation</vt:lpstr>
      <vt:lpstr>PowerPoint Presentation</vt:lpstr>
      <vt:lpstr>PowerPoint Presentation</vt:lpstr>
      <vt:lpstr>PowerPoint Presentation</vt:lpstr>
      <vt:lpstr>PowerPoint Presentation</vt:lpstr>
      <vt:lpstr>PowerPoint Presentation</vt:lpstr>
      <vt:lpstr> Pablo continua y dice…..</vt:lpstr>
      <vt:lpstr>  14 Y Dios, que levantó al Señor, también a nosotros nos levantará con su poder. 15 ¿No sabéis que vuestros cuerpos son miembros de Cristo? ¿Quitaré, pues, los miembros de Cristo y los haré miembros de una ramera? De ningún modo.  </vt:lpstr>
      <vt:lpstr>16 ¿O no sabéis que el que se une con una ramera, es un cuerpo con ella? Porque dice: Los dos serán una sola carne.</vt:lpstr>
      <vt:lpstr>PowerPoint Presentation</vt:lpstr>
      <vt:lpstr>PowerPoint Presentation</vt:lpstr>
      <vt:lpstr>PROVERBIOS TAMBIEN NOS ENSENA A CUIDARNOS…  Proverbios 23:33 Reina-Valera 1960  33 Tus ojos mirarán cosas extrañas, Y tu corazón hablará perversidades.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SEPULVEDA</dc:creator>
  <cp:lastModifiedBy>CARLOS SEPULVEDA</cp:lastModifiedBy>
  <cp:revision>46</cp:revision>
  <dcterms:created xsi:type="dcterms:W3CDTF">2020-06-15T17:37:39Z</dcterms:created>
  <dcterms:modified xsi:type="dcterms:W3CDTF">2020-06-25T23:43:39Z</dcterms:modified>
</cp:coreProperties>
</file>