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57" r:id="rId3"/>
    <p:sldId id="266" r:id="rId4"/>
    <p:sldId id="267" r:id="rId5"/>
    <p:sldId id="269" r:id="rId6"/>
    <p:sldId id="270" r:id="rId7"/>
    <p:sldId id="268" r:id="rId8"/>
    <p:sldId id="258" r:id="rId9"/>
    <p:sldId id="259" r:id="rId10"/>
    <p:sldId id="271" r:id="rId11"/>
    <p:sldId id="272" r:id="rId12"/>
    <p:sldId id="273" r:id="rId13"/>
    <p:sldId id="274" r:id="rId14"/>
    <p:sldId id="275" r:id="rId15"/>
    <p:sldId id="276" r:id="rId16"/>
    <p:sldId id="278" r:id="rId17"/>
    <p:sldId id="277" r:id="rId18"/>
    <p:sldId id="281" r:id="rId19"/>
    <p:sldId id="280" r:id="rId20"/>
    <p:sldId id="279" r:id="rId21"/>
    <p:sldId id="282" r:id="rId22"/>
    <p:sldId id="283" r:id="rId23"/>
    <p:sldId id="284" r:id="rId24"/>
    <p:sldId id="265" r:id="rId25"/>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ACBCC"/>
          </a:solidFill>
        </a:fill>
      </a:tcStyle>
    </a:wholeTbl>
    <a:band2H>
      <a:tcTxStyle/>
      <a:tcStyle>
        <a:tcBdr/>
        <a:fill>
          <a:solidFill>
            <a:srgbClr val="F5E7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AEDCE"/>
          </a:solidFill>
        </a:fill>
      </a:tcStyle>
    </a:wholeTbl>
    <a:band2H>
      <a:tcTxStyle/>
      <a:tcStyle>
        <a:tcBdr/>
        <a:fill>
          <a:solidFill>
            <a:srgbClr val="FDF6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F2F2"/>
          </a:solidFill>
        </a:fill>
      </a:tcStyle>
    </a:wholeTbl>
    <a:band2H>
      <a:tcTxStyle/>
      <a:tcStyle>
        <a:tcBdr/>
        <a:fill>
          <a:solidFill>
            <a:srgbClr val="F8F9F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316" autoAdjust="0"/>
  </p:normalViewPr>
  <p:slideViewPr>
    <p:cSldViewPr>
      <p:cViewPr>
        <p:scale>
          <a:sx n="100" d="100"/>
          <a:sy n="100" d="100"/>
        </p:scale>
        <p:origin x="-72" y="-60"/>
      </p:cViewPr>
      <p:guideLst>
        <p:guide orient="horz" pos="2160"/>
        <p:guide pos="2880"/>
      </p:guideLst>
    </p:cSldViewPr>
  </p:slideViewPr>
  <p:notesTextViewPr>
    <p:cViewPr>
      <p:scale>
        <a:sx n="1" d="1"/>
        <a:sy n="1" d="1"/>
      </p:scale>
      <p:origin x="0" y="0"/>
    </p:cViewPr>
  </p:notesTextViewPr>
  <p:notesViewPr>
    <p:cSldViewPr>
      <p:cViewPr varScale="1">
        <p:scale>
          <a:sx n="75" d="100"/>
          <a:sy n="75" d="100"/>
        </p:scale>
        <p:origin x="-193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9" name="Shape 99"/>
          <p:cNvSpPr>
            <a:spLocks noGrp="1" noRot="1" noChangeAspect="1"/>
          </p:cNvSpPr>
          <p:nvPr>
            <p:ph type="sldImg"/>
          </p:nvPr>
        </p:nvSpPr>
        <p:spPr>
          <a:xfrm>
            <a:off x="1143000" y="685800"/>
            <a:ext cx="4572000" cy="3429000"/>
          </a:xfrm>
          <a:prstGeom prst="rect">
            <a:avLst/>
          </a:prstGeom>
        </p:spPr>
        <p:txBody>
          <a:bodyPr/>
          <a:lstStyle/>
          <a:p>
            <a:endParaRPr/>
          </a:p>
        </p:txBody>
      </p:sp>
      <p:sp>
        <p:nvSpPr>
          <p:cNvPr id="100" name="Shape 10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671037117"/>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459972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19" name="Group 19"/>
          <p:cNvGrpSpPr/>
          <p:nvPr/>
        </p:nvGrpSpPr>
        <p:grpSpPr>
          <a:xfrm>
            <a:off x="0" y="6140677"/>
            <a:ext cx="9144000" cy="731839"/>
            <a:chOff x="0" y="0"/>
            <a:chExt cx="9144000" cy="731837"/>
          </a:xfrm>
        </p:grpSpPr>
        <p:sp>
          <p:nvSpPr>
            <p:cNvPr id="16" name="Shape 16"/>
            <p:cNvSpPr/>
            <p:nvPr/>
          </p:nvSpPr>
          <p:spPr>
            <a:xfrm>
              <a:off x="0" y="0"/>
              <a:ext cx="9144000" cy="731838"/>
            </a:xfrm>
            <a:prstGeom prst="rect">
              <a:avLst/>
            </a:prstGeom>
            <a:solidFill>
              <a:srgbClr val="002F56"/>
            </a:solidFill>
            <a:ln w="12700" cap="flat">
              <a:noFill/>
              <a:miter lim="400000"/>
            </a:ln>
            <a:effectLst/>
          </p:spPr>
          <p:txBody>
            <a:bodyPr wrap="square" lIns="45719" tIns="45719" rIns="45719" bIns="45719" numCol="1" anchor="ctr">
              <a:noAutofit/>
            </a:bodyPr>
            <a:lstStyle/>
            <a:p>
              <a:pPr algn="ctr" defTabSz="457200">
                <a:defRPr>
                  <a:solidFill>
                    <a:srgbClr val="FFFFFF"/>
                  </a:solidFill>
                </a:defRPr>
              </a:pPr>
              <a:endParaRPr/>
            </a:p>
          </p:txBody>
        </p:sp>
        <p:pic>
          <p:nvPicPr>
            <p:cNvPr id="17" name="image1.png" descr="3. VA-PRIMARY-HORIZONTAL-WHITE-VECTOR2.png"/>
            <p:cNvPicPr>
              <a:picLocks noChangeAspect="1"/>
            </p:cNvPicPr>
            <p:nvPr/>
          </p:nvPicPr>
          <p:blipFill>
            <a:blip r:embed="rId2">
              <a:extLst/>
            </a:blip>
            <a:stretch>
              <a:fillRect/>
            </a:stretch>
          </p:blipFill>
          <p:spPr>
            <a:xfrm>
              <a:off x="6290974" y="130728"/>
              <a:ext cx="2209801" cy="491987"/>
            </a:xfrm>
            <a:prstGeom prst="rect">
              <a:avLst/>
            </a:prstGeom>
            <a:ln w="12700" cap="flat">
              <a:noFill/>
              <a:miter lim="400000"/>
            </a:ln>
            <a:effectLst/>
          </p:spPr>
        </p:pic>
        <p:pic>
          <p:nvPicPr>
            <p:cNvPr id="18" name="image2.png" descr="myVa.White.Vector.png"/>
            <p:cNvPicPr>
              <a:picLocks noChangeAspect="1"/>
            </p:cNvPicPr>
            <p:nvPr/>
          </p:nvPicPr>
          <p:blipFill>
            <a:blip r:embed="rId3">
              <a:extLst/>
            </a:blip>
            <a:stretch>
              <a:fillRect/>
            </a:stretch>
          </p:blipFill>
          <p:spPr>
            <a:xfrm>
              <a:off x="592013" y="245866"/>
              <a:ext cx="816016" cy="415926"/>
            </a:xfrm>
            <a:prstGeom prst="rect">
              <a:avLst/>
            </a:prstGeom>
            <a:ln w="12700" cap="flat">
              <a:noFill/>
              <a:miter lim="400000"/>
            </a:ln>
            <a:effectLst/>
          </p:spPr>
        </p:pic>
      </p:grpSp>
      <p:sp>
        <p:nvSpPr>
          <p:cNvPr id="20" name="Shape 20"/>
          <p:cNvSpPr>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21" name="Shape 21"/>
          <p:cNvSpPr>
            <a:spLocks noGrp="1"/>
          </p:cNvSpPr>
          <p:nvPr>
            <p:ph type="sldNum" sz="quarter" idx="2"/>
          </p:nvPr>
        </p:nvSpPr>
        <p:spPr>
          <a:prstGeom prst="rect">
            <a:avLst/>
          </a:prstGeom>
        </p:spPr>
        <p:txBody>
          <a:bodyPr/>
          <a:lstStyle/>
          <a:p>
            <a:fld id="{86CB4B4D-7CA3-9044-876B-883B54F8677D}" type="slidenum">
              <a:t>‹#›</a:t>
            </a:fld>
            <a:endParaRPr/>
          </a:p>
        </p:txBody>
      </p:sp>
      <p:pic>
        <p:nvPicPr>
          <p:cNvPr id="22" name="image3.pdf" descr="MyVA.color.vector.tagline.eps"/>
          <p:cNvPicPr>
            <a:picLocks noChangeAspect="1"/>
          </p:cNvPicPr>
          <p:nvPr/>
        </p:nvPicPr>
        <p:blipFill>
          <a:blip r:embed="rId4">
            <a:extLst/>
          </a:blip>
          <a:stretch>
            <a:fillRect/>
          </a:stretch>
        </p:blipFill>
        <p:spPr>
          <a:xfrm>
            <a:off x="1031728" y="819136"/>
            <a:ext cx="5053633" cy="1815107"/>
          </a:xfrm>
          <a:prstGeom prst="rect">
            <a:avLst/>
          </a:prstGeom>
          <a:ln w="12700">
            <a:miter lim="400000"/>
          </a:ln>
        </p:spPr>
      </p:pic>
      <p:sp>
        <p:nvSpPr>
          <p:cNvPr id="23" name="Shape 23"/>
          <p:cNvSpPr/>
          <p:nvPr/>
        </p:nvSpPr>
        <p:spPr>
          <a:xfrm>
            <a:off x="0" y="5376862"/>
            <a:ext cx="9144000" cy="1481139"/>
          </a:xfrm>
          <a:prstGeom prst="rect">
            <a:avLst/>
          </a:prstGeom>
          <a:solidFill>
            <a:srgbClr val="002F56"/>
          </a:solidFill>
          <a:ln w="12700">
            <a:miter lim="400000"/>
          </a:ln>
        </p:spPr>
        <p:txBody>
          <a:bodyPr lIns="45719" rIns="45719" anchor="ctr"/>
          <a:lstStyle/>
          <a:p>
            <a:pPr algn="ctr" defTabSz="457200">
              <a:defRPr>
                <a:solidFill>
                  <a:srgbClr val="FFFFFF"/>
                </a:solidFill>
              </a:defRPr>
            </a:pPr>
            <a:endParaRPr/>
          </a:p>
        </p:txBody>
      </p:sp>
      <p:sp>
        <p:nvSpPr>
          <p:cNvPr id="24" name="Shape 24"/>
          <p:cNvSpPr>
            <a:spLocks noGrp="1"/>
          </p:cNvSpPr>
          <p:nvPr>
            <p:ph type="title"/>
          </p:nvPr>
        </p:nvSpPr>
        <p:spPr>
          <a:xfrm>
            <a:off x="708659" y="2439035"/>
            <a:ext cx="7772401" cy="1470026"/>
          </a:xfrm>
          <a:prstGeom prst="rect">
            <a:avLst/>
          </a:prstGeom>
        </p:spPr>
        <p:txBody>
          <a:bodyPr/>
          <a:lstStyle>
            <a:lvl1pPr>
              <a:defRPr>
                <a:solidFill>
                  <a:srgbClr val="000000"/>
                </a:solidFill>
              </a:defRPr>
            </a:lvl1pPr>
          </a:lstStyle>
          <a:p>
            <a:r>
              <a:t>Title Text</a:t>
            </a:r>
          </a:p>
        </p:txBody>
      </p:sp>
      <p:pic>
        <p:nvPicPr>
          <p:cNvPr id="25" name="image4.png" descr="3. VA-PRIMARY-HORIZONTAL-WHITE-VECTOR2.png"/>
          <p:cNvPicPr>
            <a:picLocks noChangeAspect="1"/>
          </p:cNvPicPr>
          <p:nvPr/>
        </p:nvPicPr>
        <p:blipFill>
          <a:blip r:embed="rId5">
            <a:extLst/>
          </a:blip>
          <a:stretch>
            <a:fillRect/>
          </a:stretch>
        </p:blipFill>
        <p:spPr>
          <a:xfrm>
            <a:off x="4572000" y="5687900"/>
            <a:ext cx="3886200" cy="865219"/>
          </a:xfrm>
          <a:prstGeom prst="rect">
            <a:avLst/>
          </a:prstGeom>
          <a:ln w="12700">
            <a:miter lim="400000"/>
          </a:ln>
        </p:spPr>
      </p:pic>
      <p:sp>
        <p:nvSpPr>
          <p:cNvPr id="26" name="Shape 26"/>
          <p:cNvSpPr/>
          <p:nvPr/>
        </p:nvSpPr>
        <p:spPr>
          <a:xfrm>
            <a:off x="140044" y="5935843"/>
            <a:ext cx="4431956" cy="3962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defTabSz="457200">
              <a:defRPr sz="2000" b="1">
                <a:solidFill>
                  <a:srgbClr val="FFFFFF"/>
                </a:solidFill>
                <a:latin typeface="Myriad Pro"/>
                <a:ea typeface="Myriad Pro"/>
                <a:cs typeface="Myriad Pro"/>
                <a:sym typeface="Myriad Pro"/>
              </a:defRPr>
            </a:lvl1pPr>
          </a:lstStyle>
          <a:p>
            <a:r>
              <a:t>Veterans Benefits Administration</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33" name="Shape 33"/>
          <p:cNvSpPr>
            <a:spLocks noGrp="1"/>
          </p:cNvSpPr>
          <p:nvPr>
            <p:ph type="title"/>
          </p:nvPr>
        </p:nvSpPr>
        <p:spPr>
          <a:prstGeom prst="rect">
            <a:avLst/>
          </a:prstGeom>
        </p:spPr>
        <p:txBody>
          <a:bodyPr/>
          <a:lstStyle/>
          <a:p>
            <a:r>
              <a:t>Title Text</a:t>
            </a:r>
          </a:p>
        </p:txBody>
      </p:sp>
      <p:sp>
        <p:nvSpPr>
          <p:cNvPr id="34" name="Shape 34"/>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5" name="Shape 3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grpSp>
        <p:nvGrpSpPr>
          <p:cNvPr id="53" name="Group 53"/>
          <p:cNvGrpSpPr/>
          <p:nvPr/>
        </p:nvGrpSpPr>
        <p:grpSpPr>
          <a:xfrm>
            <a:off x="0" y="6140677"/>
            <a:ext cx="9144000" cy="731839"/>
            <a:chOff x="0" y="0"/>
            <a:chExt cx="9144000" cy="731837"/>
          </a:xfrm>
        </p:grpSpPr>
        <p:sp>
          <p:nvSpPr>
            <p:cNvPr id="50" name="Shape 50"/>
            <p:cNvSpPr/>
            <p:nvPr/>
          </p:nvSpPr>
          <p:spPr>
            <a:xfrm>
              <a:off x="0" y="0"/>
              <a:ext cx="9144000" cy="731838"/>
            </a:xfrm>
            <a:prstGeom prst="rect">
              <a:avLst/>
            </a:prstGeom>
            <a:solidFill>
              <a:srgbClr val="002F56"/>
            </a:solidFill>
            <a:ln w="12700" cap="flat">
              <a:noFill/>
              <a:miter lim="400000"/>
            </a:ln>
            <a:effectLst/>
          </p:spPr>
          <p:txBody>
            <a:bodyPr wrap="square" lIns="45719" tIns="45719" rIns="45719" bIns="45719" numCol="1" anchor="ctr">
              <a:noAutofit/>
            </a:bodyPr>
            <a:lstStyle/>
            <a:p>
              <a:pPr algn="ctr" defTabSz="457200">
                <a:defRPr>
                  <a:solidFill>
                    <a:srgbClr val="FFFFFF"/>
                  </a:solidFill>
                </a:defRPr>
              </a:pPr>
              <a:endParaRPr/>
            </a:p>
          </p:txBody>
        </p:sp>
        <p:pic>
          <p:nvPicPr>
            <p:cNvPr id="51" name="image1.png" descr="3. VA-PRIMARY-HORIZONTAL-WHITE-VECTOR2.png"/>
            <p:cNvPicPr>
              <a:picLocks noChangeAspect="1"/>
            </p:cNvPicPr>
            <p:nvPr/>
          </p:nvPicPr>
          <p:blipFill>
            <a:blip r:embed="rId2">
              <a:extLst/>
            </a:blip>
            <a:stretch>
              <a:fillRect/>
            </a:stretch>
          </p:blipFill>
          <p:spPr>
            <a:xfrm>
              <a:off x="6290974" y="130728"/>
              <a:ext cx="2209801" cy="491987"/>
            </a:xfrm>
            <a:prstGeom prst="rect">
              <a:avLst/>
            </a:prstGeom>
            <a:ln w="12700" cap="flat">
              <a:noFill/>
              <a:miter lim="400000"/>
            </a:ln>
            <a:effectLst/>
          </p:spPr>
        </p:pic>
        <p:pic>
          <p:nvPicPr>
            <p:cNvPr id="52" name="image2.png" descr="myVa.White.Vector.png"/>
            <p:cNvPicPr>
              <a:picLocks noChangeAspect="1"/>
            </p:cNvPicPr>
            <p:nvPr/>
          </p:nvPicPr>
          <p:blipFill>
            <a:blip r:embed="rId3">
              <a:extLst/>
            </a:blip>
            <a:stretch>
              <a:fillRect/>
            </a:stretch>
          </p:blipFill>
          <p:spPr>
            <a:xfrm>
              <a:off x="592013" y="245866"/>
              <a:ext cx="816016" cy="415926"/>
            </a:xfrm>
            <a:prstGeom prst="rect">
              <a:avLst/>
            </a:prstGeom>
            <a:ln w="12700" cap="flat">
              <a:noFill/>
              <a:miter lim="400000"/>
            </a:ln>
            <a:effectLst/>
          </p:spPr>
        </p:pic>
      </p:grpSp>
      <p:sp>
        <p:nvSpPr>
          <p:cNvPr id="54" name="Shape 54"/>
          <p:cNvSpPr>
            <a:spLocks noGrp="1"/>
          </p:cNvSpPr>
          <p:nvPr>
            <p:ph type="title"/>
          </p:nvPr>
        </p:nvSpPr>
        <p:spPr>
          <a:xfrm>
            <a:off x="457200" y="273050"/>
            <a:ext cx="3008314" cy="1162050"/>
          </a:xfrm>
          <a:prstGeom prst="rect">
            <a:avLst/>
          </a:prstGeom>
        </p:spPr>
        <p:txBody>
          <a:bodyPr anchor="b"/>
          <a:lstStyle>
            <a:lvl1pPr algn="l">
              <a:defRPr sz="2000" b="1">
                <a:solidFill>
                  <a:srgbClr val="000000"/>
                </a:solidFill>
              </a:defRPr>
            </a:lvl1pPr>
          </a:lstStyle>
          <a:p>
            <a:r>
              <a:t>Title Text</a:t>
            </a:r>
          </a:p>
        </p:txBody>
      </p:sp>
      <p:sp>
        <p:nvSpPr>
          <p:cNvPr id="55" name="Shape 55"/>
          <p:cNvSpPr>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6" name="Shape 56"/>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57" name="Shape 5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grpSp>
        <p:nvGrpSpPr>
          <p:cNvPr id="90" name="Group 90"/>
          <p:cNvGrpSpPr/>
          <p:nvPr/>
        </p:nvGrpSpPr>
        <p:grpSpPr>
          <a:xfrm>
            <a:off x="0" y="6140677"/>
            <a:ext cx="9144000" cy="731839"/>
            <a:chOff x="0" y="0"/>
            <a:chExt cx="9144000" cy="731837"/>
          </a:xfrm>
        </p:grpSpPr>
        <p:sp>
          <p:nvSpPr>
            <p:cNvPr id="87" name="Shape 87"/>
            <p:cNvSpPr/>
            <p:nvPr/>
          </p:nvSpPr>
          <p:spPr>
            <a:xfrm>
              <a:off x="0" y="0"/>
              <a:ext cx="9144000" cy="731838"/>
            </a:xfrm>
            <a:prstGeom prst="rect">
              <a:avLst/>
            </a:prstGeom>
            <a:solidFill>
              <a:srgbClr val="002F56"/>
            </a:solidFill>
            <a:ln w="12700" cap="flat">
              <a:noFill/>
              <a:miter lim="400000"/>
            </a:ln>
            <a:effectLst/>
          </p:spPr>
          <p:txBody>
            <a:bodyPr wrap="square" lIns="45719" tIns="45719" rIns="45719" bIns="45719" numCol="1" anchor="ctr">
              <a:noAutofit/>
            </a:bodyPr>
            <a:lstStyle/>
            <a:p>
              <a:pPr algn="ctr" defTabSz="457200">
                <a:defRPr>
                  <a:solidFill>
                    <a:srgbClr val="FFFFFF"/>
                  </a:solidFill>
                </a:defRPr>
              </a:pPr>
              <a:endParaRPr/>
            </a:p>
          </p:txBody>
        </p:sp>
        <p:pic>
          <p:nvPicPr>
            <p:cNvPr id="88" name="image1.png" descr="3. VA-PRIMARY-HORIZONTAL-WHITE-VECTOR2.png"/>
            <p:cNvPicPr>
              <a:picLocks noChangeAspect="1"/>
            </p:cNvPicPr>
            <p:nvPr/>
          </p:nvPicPr>
          <p:blipFill>
            <a:blip r:embed="rId2">
              <a:extLst/>
            </a:blip>
            <a:stretch>
              <a:fillRect/>
            </a:stretch>
          </p:blipFill>
          <p:spPr>
            <a:xfrm>
              <a:off x="6290974" y="130728"/>
              <a:ext cx="2209801" cy="491987"/>
            </a:xfrm>
            <a:prstGeom prst="rect">
              <a:avLst/>
            </a:prstGeom>
            <a:ln w="12700" cap="flat">
              <a:noFill/>
              <a:miter lim="400000"/>
            </a:ln>
            <a:effectLst/>
          </p:spPr>
        </p:pic>
        <p:pic>
          <p:nvPicPr>
            <p:cNvPr id="89" name="image2.png" descr="myVa.White.Vector.png"/>
            <p:cNvPicPr>
              <a:picLocks noChangeAspect="1"/>
            </p:cNvPicPr>
            <p:nvPr/>
          </p:nvPicPr>
          <p:blipFill>
            <a:blip r:embed="rId3">
              <a:extLst/>
            </a:blip>
            <a:stretch>
              <a:fillRect/>
            </a:stretch>
          </p:blipFill>
          <p:spPr>
            <a:xfrm>
              <a:off x="592013" y="245866"/>
              <a:ext cx="816016" cy="415926"/>
            </a:xfrm>
            <a:prstGeom prst="rect">
              <a:avLst/>
            </a:prstGeom>
            <a:ln w="12700" cap="flat">
              <a:noFill/>
              <a:miter lim="400000"/>
            </a:ln>
            <a:effectLst/>
          </p:spPr>
        </p:pic>
      </p:grpSp>
      <p:sp>
        <p:nvSpPr>
          <p:cNvPr id="91" name="Shape 91"/>
          <p:cNvSpPr>
            <a:spLocks noGrp="1"/>
          </p:cNvSpPr>
          <p:nvPr>
            <p:ph type="title"/>
          </p:nvPr>
        </p:nvSpPr>
        <p:spPr>
          <a:xfrm>
            <a:off x="6629400" y="274638"/>
            <a:ext cx="2057400" cy="5851526"/>
          </a:xfrm>
          <a:prstGeom prst="rect">
            <a:avLst/>
          </a:prstGeom>
        </p:spPr>
        <p:txBody>
          <a:bodyPr/>
          <a:lstStyle>
            <a:lvl1pPr>
              <a:defRPr>
                <a:solidFill>
                  <a:srgbClr val="000000"/>
                </a:solidFill>
              </a:defRPr>
            </a:lvl1pPr>
          </a:lstStyle>
          <a:p>
            <a:r>
              <a:t>Title Text</a:t>
            </a:r>
          </a:p>
        </p:txBody>
      </p:sp>
      <p:sp>
        <p:nvSpPr>
          <p:cNvPr id="92" name="Shape 92"/>
          <p:cNvSpPr>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3" name="Shape 9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5" name="Group 5"/>
          <p:cNvGrpSpPr/>
          <p:nvPr/>
        </p:nvGrpSpPr>
        <p:grpSpPr>
          <a:xfrm>
            <a:off x="0" y="6140677"/>
            <a:ext cx="9144000" cy="731839"/>
            <a:chOff x="0" y="0"/>
            <a:chExt cx="9144000" cy="731837"/>
          </a:xfrm>
        </p:grpSpPr>
        <p:sp>
          <p:nvSpPr>
            <p:cNvPr id="2" name="Shape 2"/>
            <p:cNvSpPr/>
            <p:nvPr/>
          </p:nvSpPr>
          <p:spPr>
            <a:xfrm>
              <a:off x="0" y="0"/>
              <a:ext cx="9144000" cy="731838"/>
            </a:xfrm>
            <a:prstGeom prst="rect">
              <a:avLst/>
            </a:prstGeom>
            <a:solidFill>
              <a:srgbClr val="002F56"/>
            </a:solidFill>
            <a:ln w="12700" cap="flat">
              <a:noFill/>
              <a:miter lim="400000"/>
            </a:ln>
            <a:effectLst/>
          </p:spPr>
          <p:txBody>
            <a:bodyPr wrap="square" lIns="45719" tIns="45719" rIns="45719" bIns="45719" numCol="1" anchor="ctr">
              <a:noAutofit/>
            </a:bodyPr>
            <a:lstStyle/>
            <a:p>
              <a:pPr algn="ctr" defTabSz="457200">
                <a:defRPr>
                  <a:solidFill>
                    <a:srgbClr val="FFFFFF"/>
                  </a:solidFill>
                </a:defRPr>
              </a:pPr>
              <a:endParaRPr/>
            </a:p>
          </p:txBody>
        </p:sp>
        <p:pic>
          <p:nvPicPr>
            <p:cNvPr id="3" name="image1.png" descr="3. VA-PRIMARY-HORIZONTAL-WHITE-VECTOR2.png"/>
            <p:cNvPicPr>
              <a:picLocks noChangeAspect="1"/>
            </p:cNvPicPr>
            <p:nvPr/>
          </p:nvPicPr>
          <p:blipFill>
            <a:blip r:embed="rId6">
              <a:extLst/>
            </a:blip>
            <a:stretch>
              <a:fillRect/>
            </a:stretch>
          </p:blipFill>
          <p:spPr>
            <a:xfrm>
              <a:off x="6290974" y="130728"/>
              <a:ext cx="2209801" cy="491987"/>
            </a:xfrm>
            <a:prstGeom prst="rect">
              <a:avLst/>
            </a:prstGeom>
            <a:ln w="12700" cap="flat">
              <a:noFill/>
              <a:miter lim="400000"/>
            </a:ln>
            <a:effectLst/>
          </p:spPr>
        </p:pic>
        <p:pic>
          <p:nvPicPr>
            <p:cNvPr id="4" name="image2.png" descr="myVa.White.Vector.png"/>
            <p:cNvPicPr>
              <a:picLocks noChangeAspect="1"/>
            </p:cNvPicPr>
            <p:nvPr/>
          </p:nvPicPr>
          <p:blipFill>
            <a:blip r:embed="rId7">
              <a:extLst/>
            </a:blip>
            <a:stretch>
              <a:fillRect/>
            </a:stretch>
          </p:blipFill>
          <p:spPr>
            <a:xfrm>
              <a:off x="592013" y="245866"/>
              <a:ext cx="816016" cy="415926"/>
            </a:xfrm>
            <a:prstGeom prst="rect">
              <a:avLst/>
            </a:prstGeom>
            <a:ln w="12700" cap="flat">
              <a:noFill/>
              <a:miter lim="400000"/>
            </a:ln>
            <a:effectLst/>
          </p:spPr>
        </p:pic>
      </p:grpSp>
      <p:sp>
        <p:nvSpPr>
          <p:cNvPr id="6" name="Shape 6"/>
          <p:cNvSpPr/>
          <p:nvPr/>
        </p:nvSpPr>
        <p:spPr>
          <a:xfrm>
            <a:off x="0" y="1"/>
            <a:ext cx="9144000" cy="939114"/>
          </a:xfrm>
          <a:prstGeom prst="rect">
            <a:avLst/>
          </a:prstGeom>
          <a:solidFill>
            <a:srgbClr val="003F72"/>
          </a:solidFill>
          <a:ln w="12700">
            <a:miter lim="400000"/>
          </a:ln>
          <a:effectLst>
            <a:outerShdw blurRad="38100" dist="23000" dir="5400000" rotWithShape="0">
              <a:srgbClr val="000000">
                <a:alpha val="35000"/>
              </a:srgbClr>
            </a:outerShdw>
          </a:effectLst>
        </p:spPr>
        <p:txBody>
          <a:bodyPr lIns="45719" rIns="45719" anchor="ctr"/>
          <a:lstStyle/>
          <a:p>
            <a:pPr algn="ctr" defTabSz="457200">
              <a:defRPr>
                <a:solidFill>
                  <a:srgbClr val="FFFFFF"/>
                </a:solidFill>
              </a:defRPr>
            </a:pPr>
            <a:endParaRPr/>
          </a:p>
        </p:txBody>
      </p:sp>
      <p:sp>
        <p:nvSpPr>
          <p:cNvPr id="7" name="Shape 7"/>
          <p:cNvSpPr>
            <a:spLocks noGrp="1"/>
          </p:cNvSpPr>
          <p:nvPr>
            <p:ph type="title"/>
          </p:nvPr>
        </p:nvSpPr>
        <p:spPr>
          <a:xfrm>
            <a:off x="457200" y="4294"/>
            <a:ext cx="8229600" cy="933962"/>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r>
              <a:t>Title Text</a:t>
            </a:r>
          </a:p>
        </p:txBody>
      </p:sp>
      <p:sp>
        <p:nvSpPr>
          <p:cNvPr id="8" name="Shape 8"/>
          <p:cNvSpPr>
            <a:spLocks noGrp="1"/>
          </p:cNvSpPr>
          <p:nvPr>
            <p:ph type="body" idx="1"/>
          </p:nvPr>
        </p:nvSpPr>
        <p:spPr>
          <a:xfrm>
            <a:off x="457200" y="1256305"/>
            <a:ext cx="8229600" cy="4869858"/>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9" name="Shape 9"/>
          <p:cNvSpPr>
            <a:spLocks noGrp="1"/>
          </p:cNvSpPr>
          <p:nvPr>
            <p:ph type="sldNum" sz="quarter" idx="2"/>
          </p:nvPr>
        </p:nvSpPr>
        <p:spPr>
          <a:xfrm>
            <a:off x="8807448" y="6448080"/>
            <a:ext cx="263983" cy="269241"/>
          </a:xfrm>
          <a:prstGeom prst="rect">
            <a:avLst/>
          </a:prstGeom>
          <a:ln w="12700">
            <a:miter lim="400000"/>
          </a:ln>
        </p:spPr>
        <p:txBody>
          <a:bodyPr wrap="none" lIns="45719" rIns="45719" anchor="ctr">
            <a:spAutoFit/>
          </a:bodyPr>
          <a:lstStyle>
            <a:lvl1pPr algn="r" defTabSz="457200">
              <a:defRPr sz="1200">
                <a:solidFill>
                  <a:srgbClr val="FFFFFF"/>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5" r:id="rId4"/>
  </p:sldLayoutIdLst>
  <p:transition spd="med"/>
  <p:txStyles>
    <p:titleStyle>
      <a:lvl1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yriad Pro"/>
          <a:ea typeface="Myriad Pro"/>
          <a:cs typeface="Myriad Pro"/>
          <a:sym typeface="Myriad Pro"/>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yriad Pro"/>
          <a:ea typeface="Myriad Pro"/>
          <a:cs typeface="Myriad Pro"/>
          <a:sym typeface="Myriad Pro"/>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yriad Pro"/>
          <a:ea typeface="Myriad Pro"/>
          <a:cs typeface="Myriad Pro"/>
          <a:sym typeface="Myriad Pro"/>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yriad Pro"/>
          <a:ea typeface="Myriad Pro"/>
          <a:cs typeface="Myriad Pro"/>
          <a:sym typeface="Myriad Pro"/>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yriad Pro"/>
          <a:ea typeface="Myriad Pro"/>
          <a:cs typeface="Myriad Pro"/>
          <a:sym typeface="Myriad Pro"/>
        </a:defRPr>
      </a:lvl5pPr>
      <a:lvl6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yriad Pro"/>
          <a:ea typeface="Myriad Pro"/>
          <a:cs typeface="Myriad Pro"/>
          <a:sym typeface="Myriad Pro"/>
        </a:defRPr>
      </a:lvl6pPr>
      <a:lvl7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yriad Pro"/>
          <a:ea typeface="Myriad Pro"/>
          <a:cs typeface="Myriad Pro"/>
          <a:sym typeface="Myriad Pro"/>
        </a:defRPr>
      </a:lvl7pPr>
      <a:lvl8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yriad Pro"/>
          <a:ea typeface="Myriad Pro"/>
          <a:cs typeface="Myriad Pro"/>
          <a:sym typeface="Myriad Pro"/>
        </a:defRPr>
      </a:lvl8pPr>
      <a:lvl9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yriad Pro"/>
          <a:ea typeface="Myriad Pro"/>
          <a:cs typeface="Myriad Pro"/>
          <a:sym typeface="Myriad Pro"/>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yriad Pro"/>
          <a:ea typeface="Myriad Pro"/>
          <a:cs typeface="Myriad Pro"/>
          <a:sym typeface="Myriad Pro"/>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yriad Pro"/>
          <a:ea typeface="Myriad Pro"/>
          <a:cs typeface="Myriad Pro"/>
          <a:sym typeface="Myriad Pro"/>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yriad Pro"/>
          <a:ea typeface="Myriad Pro"/>
          <a:cs typeface="Myriad Pro"/>
          <a:sym typeface="Myriad Pro"/>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yriad Pro"/>
          <a:ea typeface="Myriad Pro"/>
          <a:cs typeface="Myriad Pro"/>
          <a:sym typeface="Myriad Pro"/>
        </a:defRPr>
      </a:lvl4pPr>
      <a:lvl5pPr marL="21945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yriad Pro"/>
          <a:ea typeface="Myriad Pro"/>
          <a:cs typeface="Myriad Pro"/>
          <a:sym typeface="Myriad Pro"/>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yriad Pro"/>
          <a:ea typeface="Myriad Pro"/>
          <a:cs typeface="Myriad Pro"/>
          <a:sym typeface="Myriad Pro"/>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yriad Pro"/>
          <a:ea typeface="Myriad Pro"/>
          <a:cs typeface="Myriad Pro"/>
          <a:sym typeface="Myriad Pro"/>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yriad Pro"/>
          <a:ea typeface="Myriad Pro"/>
          <a:cs typeface="Myriad Pro"/>
          <a:sym typeface="Myriad Pro"/>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yriad Pro"/>
          <a:ea typeface="Myriad Pro"/>
          <a:cs typeface="Myriad Pro"/>
          <a:sym typeface="Myriad Pro"/>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benefits.va.gov/gibill" TargetMode="External"/><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www.facebook.com/gibillEducatio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Shape 102"/>
          <p:cNvSpPr>
            <a:spLocks noGrp="1"/>
          </p:cNvSpPr>
          <p:nvPr>
            <p:ph type="sldNum" sz="quarter" idx="2"/>
          </p:nvPr>
        </p:nvSpPr>
        <p:spPr>
          <a:xfrm>
            <a:off x="8887369" y="6448080"/>
            <a:ext cx="184062" cy="2692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a:t>
            </a:fld>
            <a:endParaRPr/>
          </a:p>
        </p:txBody>
      </p:sp>
      <p:sp>
        <p:nvSpPr>
          <p:cNvPr id="103" name="Shape 103"/>
          <p:cNvSpPr/>
          <p:nvPr/>
        </p:nvSpPr>
        <p:spPr>
          <a:xfrm>
            <a:off x="228600" y="163712"/>
            <a:ext cx="8839200" cy="510776"/>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defTabSz="457200">
              <a:lnSpc>
                <a:spcPct val="80000"/>
              </a:lnSpc>
              <a:defRPr sz="3000">
                <a:solidFill>
                  <a:srgbClr val="FFFFFF"/>
                </a:solidFill>
                <a:latin typeface="Arial"/>
                <a:ea typeface="Arial"/>
                <a:cs typeface="Arial"/>
                <a:sym typeface="Arial"/>
              </a:defRPr>
            </a:lvl1pPr>
          </a:lstStyle>
          <a:p>
            <a:r>
              <a:t>MyVA Veterans Experience Office Staff Training </a:t>
            </a:r>
          </a:p>
        </p:txBody>
      </p:sp>
      <p:sp>
        <p:nvSpPr>
          <p:cNvPr id="104" name="Shape 104"/>
          <p:cNvSpPr>
            <a:spLocks noGrp="1"/>
          </p:cNvSpPr>
          <p:nvPr>
            <p:ph type="ctrTitle"/>
          </p:nvPr>
        </p:nvSpPr>
        <p:spPr>
          <a:xfrm>
            <a:off x="762000" y="2895600"/>
            <a:ext cx="7772400" cy="2438400"/>
          </a:xfrm>
          <a:prstGeom prst="rect">
            <a:avLst/>
          </a:prstGeom>
        </p:spPr>
        <p:txBody>
          <a:bodyPr>
            <a:normAutofit fontScale="90000"/>
          </a:bodyPr>
          <a:lstStyle/>
          <a:p>
            <a:pPr defTabSz="292607">
              <a:defRPr sz="2496" b="1">
                <a:solidFill>
                  <a:srgbClr val="003F72"/>
                </a:solidFill>
              </a:defRPr>
            </a:pPr>
            <a:r>
              <a:rPr dirty="0"/>
              <a:t/>
            </a:r>
            <a:br>
              <a:rPr dirty="0"/>
            </a:br>
            <a:r>
              <a:rPr lang="en-US" sz="2000" dirty="0" smtClean="0"/>
              <a:t>Georgia Association of Veteran Certifying Officials (GAVCO) </a:t>
            </a:r>
            <a:r>
              <a:rPr lang="en-US" sz="2000" dirty="0"/>
              <a:t>Annual Conference</a:t>
            </a:r>
            <a:br>
              <a:rPr lang="en-US" sz="2000" dirty="0"/>
            </a:br>
            <a:r>
              <a:rPr lang="en-US" sz="2000" dirty="0"/>
              <a:t>March 8 - 10, 2017</a:t>
            </a:r>
            <a:br>
              <a:rPr lang="en-US" sz="2000" dirty="0"/>
            </a:br>
            <a:r>
              <a:rPr lang="en-US" sz="2000" dirty="0" smtClean="0"/>
              <a:t/>
            </a:r>
            <a:br>
              <a:rPr lang="en-US" sz="2000" dirty="0" smtClean="0"/>
            </a:br>
            <a:r>
              <a:rPr lang="en-US" sz="2200" dirty="0" smtClean="0"/>
              <a:t>EDUCATION SERVICE UPDATE</a:t>
            </a:r>
            <a:r>
              <a:rPr sz="2700" dirty="0"/>
              <a:t/>
            </a:r>
            <a:br>
              <a:rPr sz="2700" dirty="0"/>
            </a:br>
            <a:r>
              <a:rPr sz="1727" dirty="0"/>
              <a:t/>
            </a:r>
            <a:br>
              <a:rPr sz="1727" dirty="0"/>
            </a:br>
            <a:r>
              <a:rPr lang="en-US" sz="1300" dirty="0" smtClean="0"/>
              <a:t>Jerome I. Marshall</a:t>
            </a:r>
            <a:br>
              <a:rPr lang="en-US" sz="1300" dirty="0" smtClean="0"/>
            </a:br>
            <a:r>
              <a:rPr lang="en-US" sz="1300" dirty="0" smtClean="0"/>
              <a:t>Chief, Education Liaison Officer (CELO)</a:t>
            </a:r>
            <a:br>
              <a:rPr lang="en-US" sz="1300" dirty="0" smtClean="0"/>
            </a:br>
            <a:r>
              <a:rPr lang="en-US" sz="1300" dirty="0" smtClean="0"/>
              <a:t>Education Service | South Region | Atlanta, GA</a:t>
            </a:r>
            <a:r>
              <a:rPr sz="1300" dirty="0"/>
              <a:t/>
            </a:r>
            <a:br>
              <a:rPr sz="1300" dirty="0"/>
            </a:br>
            <a:r>
              <a:rPr sz="1216" dirty="0"/>
              <a:t/>
            </a:r>
            <a:br>
              <a:rPr sz="1216" dirty="0"/>
            </a:br>
            <a:r>
              <a:rPr dirty="0"/>
              <a:t>	</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Beneficiaries who received education benefits during fiscal year 2016 by state (South Region)</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409" y="1295400"/>
            <a:ext cx="8429181"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7892837"/>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New Legislation</a:t>
            </a:r>
            <a:endParaRPr lang="en-US" dirty="0"/>
          </a:p>
        </p:txBody>
      </p:sp>
      <p:sp>
        <p:nvSpPr>
          <p:cNvPr id="3" name="Text Placeholder 2"/>
          <p:cNvSpPr>
            <a:spLocks noGrp="1"/>
          </p:cNvSpPr>
          <p:nvPr>
            <p:ph type="body" idx="1"/>
          </p:nvPr>
        </p:nvSpPr>
        <p:spPr>
          <a:xfrm>
            <a:off x="457200" y="1143000"/>
            <a:ext cx="8229600" cy="4869858"/>
          </a:xfrm>
        </p:spPr>
        <p:txBody>
          <a:bodyPr>
            <a:normAutofit/>
          </a:bodyPr>
          <a:lstStyle/>
          <a:p>
            <a:pPr marL="0" indent="0" algn="ctr">
              <a:spcAft>
                <a:spcPts val="1800"/>
              </a:spcAft>
              <a:buNone/>
            </a:pPr>
            <a:r>
              <a:rPr lang="en-US" sz="4000" b="1" dirty="0" smtClean="0">
                <a:solidFill>
                  <a:srgbClr val="002060"/>
                </a:solidFill>
              </a:rPr>
              <a:t>PL 114-315</a:t>
            </a:r>
            <a:r>
              <a:rPr lang="en-US" sz="4000" dirty="0" smtClean="0">
                <a:solidFill>
                  <a:srgbClr val="002060"/>
                </a:solidFill>
              </a:rPr>
              <a:t> </a:t>
            </a:r>
          </a:p>
          <a:p>
            <a:pPr marL="0" indent="0" algn="ctr">
              <a:spcAft>
                <a:spcPts val="1800"/>
              </a:spcAft>
              <a:buNone/>
            </a:pPr>
            <a:r>
              <a:rPr lang="en-US" sz="3900" b="1" dirty="0" smtClean="0">
                <a:solidFill>
                  <a:srgbClr val="002060"/>
                </a:solidFill>
              </a:rPr>
              <a:t>Veterans </a:t>
            </a:r>
            <a:r>
              <a:rPr lang="en-US" sz="3900" b="1" dirty="0">
                <a:solidFill>
                  <a:srgbClr val="002060"/>
                </a:solidFill>
              </a:rPr>
              <a:t>Health Care </a:t>
            </a:r>
            <a:r>
              <a:rPr lang="en-US" sz="3900" b="1" dirty="0" smtClean="0">
                <a:solidFill>
                  <a:srgbClr val="002060"/>
                </a:solidFill>
              </a:rPr>
              <a:t>and Benefits </a:t>
            </a:r>
            <a:r>
              <a:rPr lang="en-US" sz="3900" b="1" dirty="0">
                <a:solidFill>
                  <a:srgbClr val="002060"/>
                </a:solidFill>
              </a:rPr>
              <a:t>Improvement Act of </a:t>
            </a:r>
            <a:r>
              <a:rPr lang="en-US" sz="3900" b="1" dirty="0" smtClean="0">
                <a:solidFill>
                  <a:srgbClr val="002060"/>
                </a:solidFill>
              </a:rPr>
              <a:t>2016</a:t>
            </a:r>
          </a:p>
          <a:p>
            <a:pPr marL="0" indent="0" algn="ctr">
              <a:buNone/>
            </a:pPr>
            <a:r>
              <a:rPr lang="en-US" sz="3600" b="1" dirty="0">
                <a:solidFill>
                  <a:srgbClr val="002060"/>
                </a:solidFill>
              </a:rPr>
              <a:t>TITLE IV – EDUCATIONAL ASSISTANCE AND VOCATIONAL REHABILITATION </a:t>
            </a:r>
            <a:endParaRPr lang="en-US" sz="3600" b="1" dirty="0" smtClean="0">
              <a:solidFill>
                <a:srgbClr val="002060"/>
              </a:solidFill>
            </a:endParaRPr>
          </a:p>
          <a:p>
            <a:pPr marL="0" indent="0" algn="ctr">
              <a:buNone/>
            </a:pPr>
            <a:endParaRPr lang="en-US" sz="4400" dirty="0">
              <a:solidFill>
                <a:srgbClr val="002060"/>
              </a:solidFill>
            </a:endParaRPr>
          </a:p>
        </p:txBody>
      </p:sp>
      <p:sp>
        <p:nvSpPr>
          <p:cNvPr id="4" name="Rounded Rectangle 3"/>
          <p:cNvSpPr/>
          <p:nvPr/>
        </p:nvSpPr>
        <p:spPr>
          <a:xfrm>
            <a:off x="457200" y="1981200"/>
            <a:ext cx="8229600" cy="1524000"/>
          </a:xfrm>
          <a:prstGeom prst="roundRect">
            <a:avLst/>
          </a:prstGeom>
          <a:solidFill>
            <a:srgbClr val="FFFFFF">
              <a:alpha val="0"/>
            </a:srgbClr>
          </a:solidFill>
          <a:ln w="25400" cap="flat">
            <a:solidFill>
              <a:schemeClr val="accent2">
                <a:lumMod val="75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186346869"/>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PL 114-315</a:t>
            </a:r>
            <a:endParaRPr lang="en-US" dirty="0">
              <a:solidFill>
                <a:schemeClr val="bg1"/>
              </a:solidFill>
            </a:endParaRPr>
          </a:p>
        </p:txBody>
      </p:sp>
      <p:sp>
        <p:nvSpPr>
          <p:cNvPr id="3" name="Text Placeholder 2"/>
          <p:cNvSpPr>
            <a:spLocks noGrp="1"/>
          </p:cNvSpPr>
          <p:nvPr>
            <p:ph type="body" idx="1"/>
          </p:nvPr>
        </p:nvSpPr>
        <p:spPr>
          <a:xfrm>
            <a:off x="457200" y="1066800"/>
            <a:ext cx="8229600" cy="4869858"/>
          </a:xfrm>
        </p:spPr>
        <p:txBody>
          <a:bodyPr>
            <a:noAutofit/>
          </a:bodyPr>
          <a:lstStyle/>
          <a:p>
            <a:pPr marL="0" indent="0">
              <a:spcBef>
                <a:spcPts val="0"/>
              </a:spcBef>
              <a:buNone/>
            </a:pPr>
            <a:r>
              <a:rPr lang="en-US" sz="3000" b="1" dirty="0" smtClean="0">
                <a:solidFill>
                  <a:srgbClr val="000099"/>
                </a:solidFill>
              </a:rPr>
              <a:t>Section 401 – </a:t>
            </a:r>
            <a:r>
              <a:rPr lang="en-US" sz="3000" b="1" dirty="0" smtClean="0">
                <a:solidFill>
                  <a:srgbClr val="000099"/>
                </a:solidFill>
                <a:latin typeface="Calibri"/>
              </a:rPr>
              <a:t>Clarification </a:t>
            </a:r>
            <a:r>
              <a:rPr lang="en-US" sz="3000" b="1" dirty="0">
                <a:solidFill>
                  <a:srgbClr val="000099"/>
                </a:solidFill>
                <a:latin typeface="Calibri"/>
              </a:rPr>
              <a:t>of eligibility for Marine Gunnery Sergeant John David Fry Scholarship</a:t>
            </a:r>
            <a:r>
              <a:rPr lang="en-US" sz="3000" b="1" dirty="0" smtClean="0">
                <a:solidFill>
                  <a:srgbClr val="000099"/>
                </a:solidFill>
                <a:latin typeface="Calibri"/>
              </a:rPr>
              <a:t>.</a:t>
            </a:r>
          </a:p>
          <a:p>
            <a:pPr marL="0" indent="0" algn="ctr">
              <a:spcBef>
                <a:spcPts val="600"/>
              </a:spcBef>
              <a:spcAft>
                <a:spcPts val="600"/>
              </a:spcAft>
              <a:buNone/>
            </a:pPr>
            <a:r>
              <a:rPr lang="en-US" b="1" dirty="0" smtClean="0">
                <a:latin typeface="Calibri"/>
              </a:rPr>
              <a:t>------------------------------------------------------</a:t>
            </a:r>
          </a:p>
          <a:p>
            <a:pPr>
              <a:spcBef>
                <a:spcPts val="0"/>
              </a:spcBef>
              <a:spcAft>
                <a:spcPts val="1200"/>
              </a:spcAft>
            </a:pPr>
            <a:r>
              <a:rPr lang="en-US" sz="2000" dirty="0" smtClean="0"/>
              <a:t>Amends </a:t>
            </a:r>
            <a:r>
              <a:rPr lang="en-US" sz="2000" dirty="0"/>
              <a:t>section 701(d) of the Veterans Access, Choice, and Accountability Act of 2014 (Public Law 113-146) to treat deaths of </a:t>
            </a:r>
            <a:r>
              <a:rPr lang="en-US" sz="2000" dirty="0" err="1"/>
              <a:t>servicemembers</a:t>
            </a:r>
            <a:r>
              <a:rPr lang="en-US" sz="2000" dirty="0"/>
              <a:t> that occurred between September 11, 2001, and December 31, 2005, as if they had occurred on January 1, </a:t>
            </a:r>
            <a:r>
              <a:rPr lang="en-US" sz="2000" dirty="0" smtClean="0"/>
              <a:t>2006. </a:t>
            </a:r>
          </a:p>
          <a:p>
            <a:pPr>
              <a:spcBef>
                <a:spcPts val="0"/>
              </a:spcBef>
              <a:spcAft>
                <a:spcPts val="1200"/>
              </a:spcAft>
            </a:pPr>
            <a:r>
              <a:rPr lang="en-US" sz="2000" dirty="0" smtClean="0"/>
              <a:t>Effectively extends </a:t>
            </a:r>
            <a:r>
              <a:rPr lang="en-US" sz="2000" dirty="0"/>
              <a:t>for five years a surviving spouse’s eligibility for the Fry Scholarship if his or her spouse died between September 11, 2001 and December 31, 2005. </a:t>
            </a:r>
            <a:endParaRPr lang="en-US" sz="2000" dirty="0" smtClean="0"/>
          </a:p>
          <a:p>
            <a:pPr>
              <a:spcBef>
                <a:spcPts val="0"/>
              </a:spcBef>
              <a:spcAft>
                <a:spcPts val="1200"/>
              </a:spcAft>
            </a:pPr>
            <a:r>
              <a:rPr lang="en-US" sz="2000" dirty="0" smtClean="0"/>
              <a:t>Applies </a:t>
            </a:r>
            <a:r>
              <a:rPr lang="en-US" sz="2000" dirty="0"/>
              <a:t>to terms of study beginning on or after January 1, 2015. </a:t>
            </a:r>
          </a:p>
        </p:txBody>
      </p:sp>
      <p:graphicFrame>
        <p:nvGraphicFramePr>
          <p:cNvPr id="4" name="Object 3"/>
          <p:cNvGraphicFramePr>
            <a:graphicFrameLocks noChangeAspect="1"/>
          </p:cNvGraphicFramePr>
          <p:nvPr>
            <p:extLst>
              <p:ext uri="{D42A27DB-BD31-4B8C-83A1-F6EECF244321}">
                <p14:modId xmlns:p14="http://schemas.microsoft.com/office/powerpoint/2010/main" val="1212868504"/>
              </p:ext>
            </p:extLst>
          </p:nvPr>
        </p:nvGraphicFramePr>
        <p:xfrm>
          <a:off x="8229600" y="5486400"/>
          <a:ext cx="777875" cy="558800"/>
        </p:xfrm>
        <a:graphic>
          <a:graphicData uri="http://schemas.openxmlformats.org/presentationml/2006/ole">
            <mc:AlternateContent xmlns:mc="http://schemas.openxmlformats.org/markup-compatibility/2006">
              <mc:Choice xmlns:v="urn:schemas-microsoft-com:vml" Requires="v">
                <p:oleObj spid="_x0000_s5129" name="Acrobat Document" r:id="rId3" imgW="5829233" imgH="7543775" progId="AcroExch.Document.11">
                  <p:embed/>
                </p:oleObj>
              </mc:Choice>
              <mc:Fallback>
                <p:oleObj name="Acrobat Document" r:id="rId3" imgW="5829233" imgH="7543775" progId="AcroExch.Document.11">
                  <p:embed/>
                  <p:pic>
                    <p:nvPicPr>
                      <p:cNvPr id="0" name=""/>
                      <p:cNvPicPr/>
                      <p:nvPr/>
                    </p:nvPicPr>
                    <p:blipFill>
                      <a:blip r:embed="rId4"/>
                      <a:stretch>
                        <a:fillRect/>
                      </a:stretch>
                    </p:blipFill>
                    <p:spPr>
                      <a:xfrm>
                        <a:off x="8229600" y="5486400"/>
                        <a:ext cx="777875" cy="558800"/>
                      </a:xfrm>
                      <a:prstGeom prst="rect">
                        <a:avLst/>
                      </a:prstGeom>
                    </p:spPr>
                  </p:pic>
                </p:oleObj>
              </mc:Fallback>
            </mc:AlternateContent>
          </a:graphicData>
        </a:graphic>
      </p:graphicFrame>
    </p:spTree>
    <p:extLst>
      <p:ext uri="{BB962C8B-B14F-4D97-AF65-F5344CB8AC3E}">
        <p14:creationId xmlns:p14="http://schemas.microsoft.com/office/powerpoint/2010/main" val="443130964"/>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PL 114-315</a:t>
            </a:r>
            <a:endParaRPr lang="en-US" dirty="0"/>
          </a:p>
        </p:txBody>
      </p:sp>
      <p:sp>
        <p:nvSpPr>
          <p:cNvPr id="4" name="Text Placeholder 2"/>
          <p:cNvSpPr>
            <a:spLocks noGrp="1"/>
          </p:cNvSpPr>
          <p:nvPr>
            <p:ph type="body" idx="1"/>
          </p:nvPr>
        </p:nvSpPr>
        <p:spPr>
          <a:xfrm>
            <a:off x="457200" y="1066800"/>
            <a:ext cx="8229600" cy="4869858"/>
          </a:xfrm>
        </p:spPr>
        <p:txBody>
          <a:bodyPr>
            <a:normAutofit/>
          </a:bodyPr>
          <a:lstStyle/>
          <a:p>
            <a:pPr marL="0" indent="0">
              <a:spcBef>
                <a:spcPts val="0"/>
              </a:spcBef>
              <a:buNone/>
            </a:pPr>
            <a:r>
              <a:rPr lang="en-US" sz="3000" b="1" dirty="0" smtClean="0">
                <a:solidFill>
                  <a:srgbClr val="000099"/>
                </a:solidFill>
              </a:rPr>
              <a:t>Section 404 – </a:t>
            </a:r>
            <a:r>
              <a:rPr lang="en-US" sz="3000" b="1" dirty="0">
                <a:solidFill>
                  <a:srgbClr val="000099"/>
                </a:solidFill>
                <a:latin typeface="Calibri"/>
              </a:rPr>
              <a:t>Reports on progress of students receiving Post-9/11 Educational Assistance.</a:t>
            </a:r>
          </a:p>
          <a:p>
            <a:pPr marL="0" indent="0" algn="ctr">
              <a:spcBef>
                <a:spcPts val="600"/>
              </a:spcBef>
              <a:spcAft>
                <a:spcPts val="600"/>
              </a:spcAft>
              <a:buNone/>
            </a:pPr>
            <a:r>
              <a:rPr lang="en-US" b="1" dirty="0" smtClean="0">
                <a:latin typeface="Calibri"/>
              </a:rPr>
              <a:t>------------------------------------------------------</a:t>
            </a:r>
            <a:endParaRPr lang="en-US" b="1" dirty="0">
              <a:latin typeface="Calibri"/>
            </a:endParaRPr>
          </a:p>
          <a:p>
            <a:pPr>
              <a:spcBef>
                <a:spcPts val="0"/>
              </a:spcBef>
              <a:spcAft>
                <a:spcPts val="1200"/>
              </a:spcAft>
            </a:pPr>
            <a:r>
              <a:rPr lang="en-US" sz="2000" dirty="0" smtClean="0"/>
              <a:t>Requires </a:t>
            </a:r>
            <a:r>
              <a:rPr lang="en-US" sz="2000" dirty="0"/>
              <a:t>educational institutions to submit an annual report to VA not later than one year after enactment on the academic progress of students for whom it receives payments under the Post-9/11 GI Bill. </a:t>
            </a:r>
            <a:endParaRPr lang="en-US" sz="2000" dirty="0" smtClean="0"/>
          </a:p>
          <a:p>
            <a:pPr>
              <a:spcBef>
                <a:spcPts val="0"/>
              </a:spcBef>
              <a:spcAft>
                <a:spcPts val="1200"/>
              </a:spcAft>
            </a:pPr>
            <a:r>
              <a:rPr lang="en-US" sz="2000" dirty="0" smtClean="0"/>
              <a:t>The </a:t>
            </a:r>
            <a:r>
              <a:rPr lang="en-US" sz="2000" dirty="0"/>
              <a:t>Secretary of Veterans Affairs </a:t>
            </a:r>
            <a:r>
              <a:rPr lang="en-US" sz="2000" dirty="0" smtClean="0"/>
              <a:t>is </a:t>
            </a:r>
            <a:r>
              <a:rPr lang="en-US" sz="2000" dirty="0"/>
              <a:t>required to include this information in the annual report to Congress on the Post-9/11 GI Bill. </a:t>
            </a:r>
          </a:p>
          <a:p>
            <a:pPr marL="0" indent="0">
              <a:spcBef>
                <a:spcPts val="0"/>
              </a:spcBef>
              <a:spcAft>
                <a:spcPts val="1200"/>
              </a:spcAft>
              <a:buNone/>
            </a:pPr>
            <a:endParaRPr lang="en-US" dirty="0"/>
          </a:p>
        </p:txBody>
      </p:sp>
    </p:spTree>
    <p:extLst>
      <p:ext uri="{BB962C8B-B14F-4D97-AF65-F5344CB8AC3E}">
        <p14:creationId xmlns:p14="http://schemas.microsoft.com/office/powerpoint/2010/main" val="2905547017"/>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PL 114-315</a:t>
            </a:r>
            <a:endParaRPr lang="en-US" dirty="0"/>
          </a:p>
        </p:txBody>
      </p:sp>
      <p:sp>
        <p:nvSpPr>
          <p:cNvPr id="4" name="Text Placeholder 2"/>
          <p:cNvSpPr>
            <a:spLocks noGrp="1"/>
          </p:cNvSpPr>
          <p:nvPr>
            <p:ph type="body" idx="1"/>
          </p:nvPr>
        </p:nvSpPr>
        <p:spPr>
          <a:xfrm>
            <a:off x="457200" y="1066800"/>
            <a:ext cx="8229600" cy="4869858"/>
          </a:xfrm>
        </p:spPr>
        <p:txBody>
          <a:bodyPr>
            <a:normAutofit fontScale="85000" lnSpcReduction="20000"/>
          </a:bodyPr>
          <a:lstStyle/>
          <a:p>
            <a:pPr marL="0" indent="0">
              <a:spcBef>
                <a:spcPts val="0"/>
              </a:spcBef>
              <a:spcAft>
                <a:spcPts val="600"/>
              </a:spcAft>
              <a:buNone/>
            </a:pPr>
            <a:r>
              <a:rPr lang="en-US" sz="4300" b="1" dirty="0" smtClean="0">
                <a:solidFill>
                  <a:srgbClr val="000099"/>
                </a:solidFill>
              </a:rPr>
              <a:t>Section 405 – </a:t>
            </a:r>
            <a:r>
              <a:rPr lang="en-US" sz="4300" b="1" dirty="0" smtClean="0">
                <a:solidFill>
                  <a:srgbClr val="000099"/>
                </a:solidFill>
                <a:latin typeface="Calibri"/>
              </a:rPr>
              <a:t>Improvement </a:t>
            </a:r>
            <a:r>
              <a:rPr lang="en-US" sz="4300" b="1" dirty="0">
                <a:solidFill>
                  <a:srgbClr val="000099"/>
                </a:solidFill>
                <a:latin typeface="Calibri"/>
              </a:rPr>
              <a:t>of election process for Post-9/11 Educational Assistance Program.</a:t>
            </a:r>
          </a:p>
          <a:p>
            <a:pPr marL="0" indent="0" algn="ctr">
              <a:spcBef>
                <a:spcPts val="0"/>
              </a:spcBef>
              <a:spcAft>
                <a:spcPts val="600"/>
              </a:spcAft>
              <a:buNone/>
            </a:pPr>
            <a:r>
              <a:rPr lang="en-US" b="1" dirty="0" smtClean="0">
                <a:latin typeface="Calibri"/>
              </a:rPr>
              <a:t>------------------------------------------------------</a:t>
            </a:r>
            <a:endParaRPr lang="en-US" b="1" dirty="0">
              <a:latin typeface="Calibri"/>
            </a:endParaRPr>
          </a:p>
          <a:p>
            <a:pPr>
              <a:spcBef>
                <a:spcPts val="0"/>
              </a:spcBef>
              <a:spcAft>
                <a:spcPts val="1200"/>
              </a:spcAft>
            </a:pPr>
            <a:r>
              <a:rPr lang="en-US" sz="2600" dirty="0" smtClean="0"/>
              <a:t>In the case of an individual who on or after </a:t>
            </a:r>
            <a:r>
              <a:rPr lang="en-US" sz="2600" dirty="0"/>
              <a:t>January 1, 2017, </a:t>
            </a:r>
            <a:r>
              <a:rPr lang="en-US" sz="2600" dirty="0" smtClean="0"/>
              <a:t>submits </a:t>
            </a:r>
            <a:r>
              <a:rPr lang="en-US" sz="2600" dirty="0"/>
              <a:t>to VA an election of which education program to </a:t>
            </a:r>
            <a:r>
              <a:rPr lang="en-US" sz="2600" dirty="0" smtClean="0"/>
              <a:t>use that VA determines </a:t>
            </a:r>
            <a:r>
              <a:rPr lang="en-US" sz="2600" dirty="0"/>
              <a:t>is clearly against the interests of the individual or who fails to make an election, VA may make an alternative election on behalf of the individual that VA determines is in the best interests of the individual. </a:t>
            </a:r>
            <a:endParaRPr lang="en-US" sz="2600" dirty="0" smtClean="0"/>
          </a:p>
          <a:p>
            <a:pPr>
              <a:spcBef>
                <a:spcPts val="0"/>
              </a:spcBef>
              <a:spcAft>
                <a:spcPts val="1200"/>
              </a:spcAft>
            </a:pPr>
            <a:r>
              <a:rPr lang="en-US" sz="2600" dirty="0" smtClean="0"/>
              <a:t>Requires </a:t>
            </a:r>
            <a:r>
              <a:rPr lang="en-US" sz="2600" dirty="0"/>
              <a:t>VA to promptly notify the veteran of such alternate election and allow the veteran thirty days to modify the election. </a:t>
            </a:r>
          </a:p>
        </p:txBody>
      </p:sp>
    </p:spTree>
    <p:extLst>
      <p:ext uri="{BB962C8B-B14F-4D97-AF65-F5344CB8AC3E}">
        <p14:creationId xmlns:p14="http://schemas.microsoft.com/office/powerpoint/2010/main" val="2564845577"/>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PL 114-315</a:t>
            </a:r>
            <a:endParaRPr lang="en-US" dirty="0"/>
          </a:p>
        </p:txBody>
      </p:sp>
      <p:sp>
        <p:nvSpPr>
          <p:cNvPr id="4" name="Text Placeholder 2"/>
          <p:cNvSpPr>
            <a:spLocks noGrp="1"/>
          </p:cNvSpPr>
          <p:nvPr>
            <p:ph type="body" idx="1"/>
          </p:nvPr>
        </p:nvSpPr>
        <p:spPr>
          <a:xfrm>
            <a:off x="457200" y="1066800"/>
            <a:ext cx="8229600" cy="4869858"/>
          </a:xfrm>
        </p:spPr>
        <p:txBody>
          <a:bodyPr>
            <a:normAutofit fontScale="77500" lnSpcReduction="20000"/>
          </a:bodyPr>
          <a:lstStyle/>
          <a:p>
            <a:pPr marL="0" indent="0">
              <a:spcBef>
                <a:spcPts val="0"/>
              </a:spcBef>
              <a:spcAft>
                <a:spcPts val="1200"/>
              </a:spcAft>
              <a:buNone/>
            </a:pPr>
            <a:r>
              <a:rPr lang="en-US" sz="4300" b="1" dirty="0" smtClean="0">
                <a:solidFill>
                  <a:srgbClr val="000099"/>
                </a:solidFill>
              </a:rPr>
              <a:t>Section 406 – </a:t>
            </a:r>
            <a:r>
              <a:rPr lang="en-US" sz="4300" b="1" dirty="0">
                <a:solidFill>
                  <a:srgbClr val="000099"/>
                </a:solidFill>
                <a:latin typeface="Calibri"/>
              </a:rPr>
              <a:t>Work-study allowance.</a:t>
            </a:r>
            <a:endParaRPr lang="en-US" sz="4300" b="1" dirty="0" smtClean="0">
              <a:solidFill>
                <a:srgbClr val="000099"/>
              </a:solidFill>
              <a:latin typeface="Calibri"/>
            </a:endParaRPr>
          </a:p>
          <a:p>
            <a:pPr marL="0" indent="0" algn="ctr">
              <a:spcBef>
                <a:spcPts val="0"/>
              </a:spcBef>
              <a:spcAft>
                <a:spcPts val="1200"/>
              </a:spcAft>
              <a:buNone/>
            </a:pPr>
            <a:r>
              <a:rPr lang="en-US" b="1" dirty="0" smtClean="0">
                <a:latin typeface="Calibri"/>
              </a:rPr>
              <a:t>------------------------------------------------------</a:t>
            </a:r>
            <a:endParaRPr lang="en-US" b="1" dirty="0">
              <a:latin typeface="Calibri"/>
            </a:endParaRPr>
          </a:p>
          <a:p>
            <a:pPr>
              <a:spcBef>
                <a:spcPts val="0"/>
              </a:spcBef>
              <a:spcAft>
                <a:spcPts val="1200"/>
              </a:spcAft>
            </a:pPr>
            <a:r>
              <a:rPr lang="en-US" sz="2900" dirty="0" smtClean="0"/>
              <a:t>Provides </a:t>
            </a:r>
            <a:r>
              <a:rPr lang="en-US" sz="2900" dirty="0"/>
              <a:t>an additional period of five years, from June 30, 2017, to June 30, 2022, during which a student may receive a work-study allowance for performing outreach services </a:t>
            </a:r>
            <a:r>
              <a:rPr lang="en-US" sz="2900" dirty="0" smtClean="0"/>
              <a:t>for: </a:t>
            </a:r>
          </a:p>
          <a:p>
            <a:pPr marL="1028700" lvl="1" indent="-417513">
              <a:spcBef>
                <a:spcPts val="0"/>
              </a:spcBef>
              <a:spcAft>
                <a:spcPts val="1200"/>
              </a:spcAft>
              <a:buSzPct val="85000"/>
              <a:buFont typeface="+mj-lt"/>
              <a:buAutoNum type="arabicPeriod"/>
            </a:pPr>
            <a:r>
              <a:rPr lang="en-US" sz="2600" dirty="0" smtClean="0"/>
              <a:t>a </a:t>
            </a:r>
            <a:r>
              <a:rPr lang="en-US" sz="2600" dirty="0"/>
              <a:t>state approving </a:t>
            </a:r>
            <a:r>
              <a:rPr lang="en-US" sz="2600" dirty="0" smtClean="0"/>
              <a:t>agency (SAA), </a:t>
            </a:r>
          </a:p>
          <a:p>
            <a:pPr marL="1028700" lvl="1" indent="-417513">
              <a:spcBef>
                <a:spcPts val="0"/>
              </a:spcBef>
              <a:spcAft>
                <a:spcPts val="1200"/>
              </a:spcAft>
              <a:buSzPct val="85000"/>
              <a:buFont typeface="+mj-lt"/>
              <a:buAutoNum type="arabicPeriod"/>
            </a:pPr>
            <a:r>
              <a:rPr lang="en-US" sz="2600" dirty="0" smtClean="0"/>
              <a:t>providing </a:t>
            </a:r>
            <a:r>
              <a:rPr lang="en-US" sz="2600" dirty="0"/>
              <a:t>hospital and domiciliary care and medical treatment to veterans in a State home, or </a:t>
            </a:r>
            <a:endParaRPr lang="en-US" sz="2600" dirty="0" smtClean="0"/>
          </a:p>
          <a:p>
            <a:pPr marL="1028700" lvl="1" indent="-417513">
              <a:spcBef>
                <a:spcPts val="0"/>
              </a:spcBef>
              <a:spcAft>
                <a:spcPts val="1200"/>
              </a:spcAft>
              <a:buSzPct val="85000"/>
              <a:buFont typeface="+mj-lt"/>
              <a:buAutoNum type="arabicPeriod"/>
            </a:pPr>
            <a:r>
              <a:rPr lang="en-US" sz="2600" dirty="0" smtClean="0"/>
              <a:t>performing </a:t>
            </a:r>
            <a:r>
              <a:rPr lang="en-US" sz="2600" dirty="0"/>
              <a:t>an activity relating to the administration of a national cemetery or a State veterans’ cemetery. </a:t>
            </a:r>
          </a:p>
          <a:p>
            <a:pPr>
              <a:spcBef>
                <a:spcPts val="0"/>
              </a:spcBef>
              <a:spcAft>
                <a:spcPts val="1200"/>
              </a:spcAft>
            </a:pPr>
            <a:r>
              <a:rPr lang="en-US" dirty="0" smtClean="0"/>
              <a:t> </a:t>
            </a:r>
            <a:r>
              <a:rPr lang="en-US" sz="2900" dirty="0" smtClean="0"/>
              <a:t>These activities were previously ‘Sunset’ effective June 30, 2013.</a:t>
            </a:r>
            <a:endParaRPr lang="en-US" sz="2900" dirty="0"/>
          </a:p>
        </p:txBody>
      </p:sp>
    </p:spTree>
    <p:extLst>
      <p:ext uri="{BB962C8B-B14F-4D97-AF65-F5344CB8AC3E}">
        <p14:creationId xmlns:p14="http://schemas.microsoft.com/office/powerpoint/2010/main" val="681164215"/>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PL 114-315</a:t>
            </a:r>
            <a:endParaRPr lang="en-US" dirty="0"/>
          </a:p>
        </p:txBody>
      </p:sp>
      <p:sp>
        <p:nvSpPr>
          <p:cNvPr id="4" name="Text Placeholder 2"/>
          <p:cNvSpPr>
            <a:spLocks noGrp="1"/>
          </p:cNvSpPr>
          <p:nvPr>
            <p:ph type="body" idx="1"/>
          </p:nvPr>
        </p:nvSpPr>
        <p:spPr>
          <a:xfrm>
            <a:off x="457200" y="1066800"/>
            <a:ext cx="8229600" cy="4869858"/>
          </a:xfrm>
        </p:spPr>
        <p:txBody>
          <a:bodyPr>
            <a:normAutofit fontScale="92500" lnSpcReduction="20000"/>
          </a:bodyPr>
          <a:lstStyle/>
          <a:p>
            <a:pPr marL="0" indent="0">
              <a:spcBef>
                <a:spcPts val="0"/>
              </a:spcBef>
              <a:spcAft>
                <a:spcPts val="600"/>
              </a:spcAft>
              <a:buNone/>
            </a:pPr>
            <a:r>
              <a:rPr lang="en-US" b="1" dirty="0" smtClean="0">
                <a:solidFill>
                  <a:srgbClr val="000099"/>
                </a:solidFill>
              </a:rPr>
              <a:t>Section 407 – </a:t>
            </a:r>
            <a:r>
              <a:rPr lang="en-US" b="1" dirty="0">
                <a:solidFill>
                  <a:srgbClr val="000099"/>
                </a:solidFill>
                <a:latin typeface="Calibri"/>
              </a:rPr>
              <a:t>Centralized reporting of veteran enrollment by certain groups, districts, and consortiums of educational institutions</a:t>
            </a:r>
            <a:r>
              <a:rPr lang="en-US" b="1" dirty="0" smtClean="0">
                <a:solidFill>
                  <a:srgbClr val="000099"/>
                </a:solidFill>
                <a:latin typeface="Calibri"/>
              </a:rPr>
              <a:t>.</a:t>
            </a:r>
          </a:p>
          <a:p>
            <a:pPr marL="0" indent="0" algn="ctr">
              <a:spcBef>
                <a:spcPts val="0"/>
              </a:spcBef>
              <a:spcAft>
                <a:spcPts val="600"/>
              </a:spcAft>
              <a:buNone/>
            </a:pPr>
            <a:r>
              <a:rPr lang="en-US" b="1" dirty="0" smtClean="0">
                <a:latin typeface="Calibri"/>
              </a:rPr>
              <a:t>------------------------------------------------------</a:t>
            </a:r>
            <a:endParaRPr lang="en-US" b="1" dirty="0">
              <a:latin typeface="Calibri"/>
            </a:endParaRPr>
          </a:p>
          <a:p>
            <a:pPr>
              <a:spcBef>
                <a:spcPts val="0"/>
              </a:spcBef>
              <a:spcAft>
                <a:spcPts val="1200"/>
              </a:spcAft>
            </a:pPr>
            <a:r>
              <a:rPr lang="en-US" sz="2400" dirty="0" smtClean="0"/>
              <a:t>Modifies </a:t>
            </a:r>
            <a:r>
              <a:rPr lang="en-US" sz="2400" dirty="0"/>
              <a:t>section 3684 of title 38 so that an “educational institution” for purposes of reporting to VA enrollments in education programs would include a group, district, or consortium of separately accredited educational institutions located in the same state that are organized in a manner that facilitates the centralized reporting of enrollments in the group, district, or consortium of institutions. </a:t>
            </a:r>
            <a:endParaRPr lang="en-US" sz="2400" dirty="0" smtClean="0"/>
          </a:p>
          <a:p>
            <a:pPr>
              <a:spcBef>
                <a:spcPts val="0"/>
              </a:spcBef>
              <a:spcAft>
                <a:spcPts val="1200"/>
              </a:spcAft>
            </a:pPr>
            <a:r>
              <a:rPr lang="en-US" sz="2400" dirty="0" smtClean="0"/>
              <a:t>‘Guest Student’ sans the guest student letter requirement</a:t>
            </a:r>
          </a:p>
          <a:p>
            <a:pPr>
              <a:spcBef>
                <a:spcPts val="0"/>
              </a:spcBef>
              <a:spcAft>
                <a:spcPts val="1200"/>
              </a:spcAft>
            </a:pPr>
            <a:r>
              <a:rPr lang="en-US" sz="2400" dirty="0" smtClean="0"/>
              <a:t>Implementation guidelines pending.</a:t>
            </a:r>
            <a:endParaRPr lang="en-US" sz="2400" dirty="0"/>
          </a:p>
        </p:txBody>
      </p:sp>
    </p:spTree>
    <p:extLst>
      <p:ext uri="{BB962C8B-B14F-4D97-AF65-F5344CB8AC3E}">
        <p14:creationId xmlns:p14="http://schemas.microsoft.com/office/powerpoint/2010/main" val="991100970"/>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PL 114-315</a:t>
            </a:r>
            <a:endParaRPr lang="en-US" dirty="0"/>
          </a:p>
        </p:txBody>
      </p:sp>
      <p:sp>
        <p:nvSpPr>
          <p:cNvPr id="4" name="Text Placeholder 2"/>
          <p:cNvSpPr>
            <a:spLocks noGrp="1"/>
          </p:cNvSpPr>
          <p:nvPr>
            <p:ph type="body" idx="1"/>
          </p:nvPr>
        </p:nvSpPr>
        <p:spPr>
          <a:xfrm>
            <a:off x="457200" y="1066800"/>
            <a:ext cx="8229600" cy="4869858"/>
          </a:xfrm>
        </p:spPr>
        <p:txBody>
          <a:bodyPr>
            <a:normAutofit/>
          </a:bodyPr>
          <a:lstStyle/>
          <a:p>
            <a:pPr marL="0" indent="0">
              <a:spcBef>
                <a:spcPts val="0"/>
              </a:spcBef>
              <a:spcAft>
                <a:spcPts val="600"/>
              </a:spcAft>
              <a:buNone/>
            </a:pPr>
            <a:r>
              <a:rPr lang="en-US" sz="3500" b="1" dirty="0" smtClean="0">
                <a:solidFill>
                  <a:srgbClr val="000099"/>
                </a:solidFill>
              </a:rPr>
              <a:t>Section 408 – </a:t>
            </a:r>
            <a:r>
              <a:rPr lang="en-US" sz="3500" b="1" dirty="0">
                <a:solidFill>
                  <a:srgbClr val="000099"/>
                </a:solidFill>
                <a:latin typeface="Calibri"/>
              </a:rPr>
              <a:t>Role of State approving </a:t>
            </a:r>
            <a:r>
              <a:rPr lang="en-US" sz="3500" b="1" dirty="0" smtClean="0">
                <a:solidFill>
                  <a:srgbClr val="000099"/>
                </a:solidFill>
                <a:latin typeface="Calibri"/>
              </a:rPr>
              <a:t>agencies (Deemed Approved).</a:t>
            </a:r>
          </a:p>
          <a:p>
            <a:pPr marL="0" indent="0" algn="ctr">
              <a:spcBef>
                <a:spcPts val="0"/>
              </a:spcBef>
              <a:spcAft>
                <a:spcPts val="600"/>
              </a:spcAft>
              <a:buNone/>
            </a:pPr>
            <a:r>
              <a:rPr lang="en-US" b="1" dirty="0" smtClean="0">
                <a:latin typeface="Calibri"/>
              </a:rPr>
              <a:t>------------------------------------------------------</a:t>
            </a:r>
            <a:endParaRPr lang="en-US" b="1" dirty="0">
              <a:latin typeface="Calibri"/>
            </a:endParaRPr>
          </a:p>
          <a:p>
            <a:pPr>
              <a:spcBef>
                <a:spcPts val="0"/>
              </a:spcBef>
              <a:spcAft>
                <a:spcPts val="1200"/>
              </a:spcAft>
            </a:pPr>
            <a:r>
              <a:rPr lang="en-US" sz="2000" dirty="0" smtClean="0"/>
              <a:t>Amends </a:t>
            </a:r>
            <a:r>
              <a:rPr lang="en-US" sz="2000" dirty="0"/>
              <a:t>section 3672 of title 38 so that an education program would be deemed approved for purposes of VA education benefits only if a state approving agency determines that the program meets the deemed-approved criteria. </a:t>
            </a:r>
            <a:endParaRPr lang="en-US" sz="2000" dirty="0" smtClean="0"/>
          </a:p>
          <a:p>
            <a:pPr>
              <a:spcBef>
                <a:spcPts val="0"/>
              </a:spcBef>
              <a:spcAft>
                <a:spcPts val="1200"/>
              </a:spcAft>
            </a:pPr>
            <a:r>
              <a:rPr lang="en-US" sz="2000" dirty="0" smtClean="0"/>
              <a:t>Modifies </a:t>
            </a:r>
            <a:r>
              <a:rPr lang="en-US" sz="2000" dirty="0"/>
              <a:t>section 3675 of title 38 so that a program that is not subject to approval under section 3672 of title 38 may be approved by a state approving agency or VA acting in the role of a state approving agency when the criteria for approval of accredited programs at for-profit institutions are met. </a:t>
            </a:r>
          </a:p>
        </p:txBody>
      </p:sp>
    </p:spTree>
    <p:extLst>
      <p:ext uri="{BB962C8B-B14F-4D97-AF65-F5344CB8AC3E}">
        <p14:creationId xmlns:p14="http://schemas.microsoft.com/office/powerpoint/2010/main" val="2016846801"/>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PL 114-315</a:t>
            </a:r>
            <a:endParaRPr lang="en-US" dirty="0"/>
          </a:p>
        </p:txBody>
      </p:sp>
      <p:sp>
        <p:nvSpPr>
          <p:cNvPr id="4" name="Text Placeholder 2"/>
          <p:cNvSpPr>
            <a:spLocks noGrp="1"/>
          </p:cNvSpPr>
          <p:nvPr>
            <p:ph type="body" idx="1"/>
          </p:nvPr>
        </p:nvSpPr>
        <p:spPr>
          <a:xfrm>
            <a:off x="457200" y="1066800"/>
            <a:ext cx="8229600" cy="4869858"/>
          </a:xfrm>
        </p:spPr>
        <p:txBody>
          <a:bodyPr>
            <a:normAutofit fontScale="77500" lnSpcReduction="20000"/>
          </a:bodyPr>
          <a:lstStyle/>
          <a:p>
            <a:pPr marL="0" indent="0">
              <a:spcBef>
                <a:spcPts val="0"/>
              </a:spcBef>
              <a:spcAft>
                <a:spcPts val="600"/>
              </a:spcAft>
              <a:buNone/>
            </a:pPr>
            <a:r>
              <a:rPr lang="en-US" sz="3500" b="1" dirty="0" smtClean="0">
                <a:solidFill>
                  <a:srgbClr val="000099"/>
                </a:solidFill>
              </a:rPr>
              <a:t>Section 410 – </a:t>
            </a:r>
            <a:r>
              <a:rPr lang="en-US" sz="3500" b="1" dirty="0">
                <a:solidFill>
                  <a:srgbClr val="000099"/>
                </a:solidFill>
                <a:latin typeface="Calibri"/>
              </a:rPr>
              <a:t>Criteria used to approve </a:t>
            </a:r>
            <a:r>
              <a:rPr lang="en-US" sz="3500" b="1" dirty="0" smtClean="0">
                <a:solidFill>
                  <a:srgbClr val="000099"/>
                </a:solidFill>
                <a:latin typeface="Calibri"/>
              </a:rPr>
              <a:t>courses (Reasonable Additional Criteria).</a:t>
            </a:r>
          </a:p>
          <a:p>
            <a:pPr marL="0" indent="0" algn="ctr">
              <a:spcBef>
                <a:spcPts val="0"/>
              </a:spcBef>
              <a:spcAft>
                <a:spcPts val="600"/>
              </a:spcAft>
              <a:buNone/>
            </a:pPr>
            <a:r>
              <a:rPr lang="en-US" b="1" dirty="0" smtClean="0">
                <a:latin typeface="Calibri"/>
              </a:rPr>
              <a:t>------------------------------------------------------</a:t>
            </a:r>
            <a:endParaRPr lang="en-US" b="1" dirty="0">
              <a:latin typeface="Calibri"/>
            </a:endParaRPr>
          </a:p>
          <a:p>
            <a:r>
              <a:rPr lang="en-US" sz="2400" dirty="0" smtClean="0"/>
              <a:t>Under current law </a:t>
            </a:r>
            <a:r>
              <a:rPr lang="en-US" sz="2400" dirty="0"/>
              <a:t>(38 U.S.C. 3676), a non-accredited course may be approved only if the institution submits to the state approving agency a written application and the state approving agency finds upon investigation that a list of specified criteria have been satisfied, including any additional criteria deemed necessary by the state approving agency. </a:t>
            </a:r>
            <a:endParaRPr lang="en-US" sz="2400" dirty="0" smtClean="0"/>
          </a:p>
          <a:p>
            <a:r>
              <a:rPr lang="en-US" sz="2400" dirty="0" smtClean="0"/>
              <a:t>This Section amends Section 3676 stipulating that </a:t>
            </a:r>
            <a:r>
              <a:rPr lang="en-US" sz="2400" dirty="0"/>
              <a:t>additional criteria may be required only if the </a:t>
            </a:r>
            <a:r>
              <a:rPr lang="en-US" sz="2400" dirty="0" smtClean="0"/>
              <a:t>Secretary of Veterans Affairs, </a:t>
            </a:r>
            <a:r>
              <a:rPr lang="en-US" sz="2400" dirty="0"/>
              <a:t>in consultation with the state approving agency and pursuant to regulations prescribed to carry out this requirement, </a:t>
            </a:r>
            <a:r>
              <a:rPr lang="en-US" sz="2400" dirty="0" smtClean="0"/>
              <a:t>determines</a:t>
            </a:r>
          </a:p>
          <a:p>
            <a:pPr marL="914400" lvl="1" indent="-457200">
              <a:buSzPct val="85000"/>
              <a:buFont typeface="+mj-lt"/>
              <a:buAutoNum type="arabicPeriod"/>
            </a:pPr>
            <a:r>
              <a:rPr lang="en-US" sz="2400" dirty="0" smtClean="0"/>
              <a:t>that </a:t>
            </a:r>
            <a:r>
              <a:rPr lang="en-US" sz="2400" dirty="0"/>
              <a:t>the additional criteria are necessary and </a:t>
            </a:r>
            <a:endParaRPr lang="en-US" sz="2400" dirty="0" smtClean="0"/>
          </a:p>
          <a:p>
            <a:pPr marL="914400" lvl="1" indent="-457200">
              <a:buSzPct val="85000"/>
              <a:buFont typeface="+mj-lt"/>
              <a:buAutoNum type="arabicPeriod"/>
            </a:pPr>
            <a:r>
              <a:rPr lang="en-US" sz="2400" dirty="0" smtClean="0"/>
              <a:t>treat </a:t>
            </a:r>
            <a:r>
              <a:rPr lang="en-US" sz="2400" dirty="0"/>
              <a:t>public, private, and proprietary for-profit educational institutions equitably. </a:t>
            </a:r>
          </a:p>
          <a:p>
            <a:r>
              <a:rPr lang="en-US" sz="2400" dirty="0" smtClean="0"/>
              <a:t>Ditto for accredited courses approved under 38 U.S.C. 3675. </a:t>
            </a:r>
            <a:endParaRPr lang="en-US" sz="2400" dirty="0"/>
          </a:p>
        </p:txBody>
      </p:sp>
    </p:spTree>
    <p:extLst>
      <p:ext uri="{BB962C8B-B14F-4D97-AF65-F5344CB8AC3E}">
        <p14:creationId xmlns:p14="http://schemas.microsoft.com/office/powerpoint/2010/main" val="1812961971"/>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PL 114-315</a:t>
            </a:r>
            <a:endParaRPr lang="en-US" dirty="0"/>
          </a:p>
        </p:txBody>
      </p:sp>
      <p:sp>
        <p:nvSpPr>
          <p:cNvPr id="4" name="Text Placeholder 2"/>
          <p:cNvSpPr>
            <a:spLocks noGrp="1"/>
          </p:cNvSpPr>
          <p:nvPr>
            <p:ph type="body" idx="1"/>
          </p:nvPr>
        </p:nvSpPr>
        <p:spPr>
          <a:xfrm>
            <a:off x="457200" y="1066800"/>
            <a:ext cx="8229600" cy="4869858"/>
          </a:xfrm>
        </p:spPr>
        <p:txBody>
          <a:bodyPr>
            <a:normAutofit lnSpcReduction="10000"/>
          </a:bodyPr>
          <a:lstStyle/>
          <a:p>
            <a:pPr marL="0" indent="0">
              <a:spcBef>
                <a:spcPts val="0"/>
              </a:spcBef>
              <a:spcAft>
                <a:spcPts val="600"/>
              </a:spcAft>
              <a:buNone/>
            </a:pPr>
            <a:r>
              <a:rPr lang="en-US" sz="3000" b="1" dirty="0" smtClean="0">
                <a:solidFill>
                  <a:srgbClr val="000099"/>
                </a:solidFill>
              </a:rPr>
              <a:t>Section 411 – </a:t>
            </a:r>
            <a:r>
              <a:rPr lang="en-US" sz="3000" b="1" dirty="0">
                <a:solidFill>
                  <a:srgbClr val="000099"/>
                </a:solidFill>
                <a:latin typeface="Calibri"/>
              </a:rPr>
              <a:t>Compliance </a:t>
            </a:r>
            <a:r>
              <a:rPr lang="en-US" sz="3000" b="1" dirty="0" smtClean="0">
                <a:solidFill>
                  <a:srgbClr val="000099"/>
                </a:solidFill>
                <a:latin typeface="Calibri"/>
              </a:rPr>
              <a:t>surveys</a:t>
            </a:r>
            <a:r>
              <a:rPr lang="en-US" sz="3500" b="1" dirty="0" smtClean="0">
                <a:solidFill>
                  <a:srgbClr val="000099"/>
                </a:solidFill>
                <a:latin typeface="Calibri"/>
              </a:rPr>
              <a:t>.</a:t>
            </a:r>
          </a:p>
          <a:p>
            <a:pPr marL="0" indent="0" algn="ctr">
              <a:spcBef>
                <a:spcPts val="0"/>
              </a:spcBef>
              <a:spcAft>
                <a:spcPts val="600"/>
              </a:spcAft>
              <a:buNone/>
            </a:pPr>
            <a:r>
              <a:rPr lang="en-US" b="1" dirty="0" smtClean="0">
                <a:latin typeface="Calibri"/>
              </a:rPr>
              <a:t>------------------------------------------------------</a:t>
            </a:r>
            <a:endParaRPr lang="en-US" b="1" dirty="0">
              <a:latin typeface="Calibri"/>
            </a:endParaRPr>
          </a:p>
          <a:p>
            <a:r>
              <a:rPr lang="en-US" sz="2000" dirty="0" smtClean="0"/>
              <a:t>Amends 38 U.S.C. 3693 to </a:t>
            </a:r>
            <a:r>
              <a:rPr lang="en-US" sz="2000" dirty="0"/>
              <a:t>provide that VA generally must conduct an annual compliance survey of educational institutions and training establishments offering approved courses if at least 20 veterans or other VA beneficiaries are enrolled in its </a:t>
            </a:r>
            <a:r>
              <a:rPr lang="en-US" sz="2000" dirty="0" smtClean="0"/>
              <a:t>courses</a:t>
            </a:r>
          </a:p>
          <a:p>
            <a:r>
              <a:rPr lang="en-US" sz="2000" dirty="0" smtClean="0"/>
              <a:t>VA </a:t>
            </a:r>
            <a:r>
              <a:rPr lang="en-US" sz="2000" dirty="0"/>
              <a:t>must survey each institution or establishment not less than once during every 2-year </a:t>
            </a:r>
            <a:r>
              <a:rPr lang="en-US" sz="2000" dirty="0" smtClean="0"/>
              <a:t>period</a:t>
            </a:r>
          </a:p>
          <a:p>
            <a:r>
              <a:rPr lang="en-US" sz="2000" dirty="0" smtClean="0"/>
              <a:t>Previously required annual compliance surveys at</a:t>
            </a:r>
          </a:p>
          <a:p>
            <a:pPr marL="914400" lvl="1" indent="-457200">
              <a:buSzPct val="85000"/>
              <a:buFont typeface="+mj-lt"/>
              <a:buAutoNum type="arabicPeriod"/>
            </a:pPr>
            <a:r>
              <a:rPr lang="en-US" sz="2000" dirty="0" smtClean="0"/>
              <a:t>Institutions of higher learning (IHLs) with 300 or more VA beneficiaries and</a:t>
            </a:r>
          </a:p>
          <a:p>
            <a:pPr marL="914400" lvl="1" indent="-457200">
              <a:buSzPct val="85000"/>
              <a:buFont typeface="+mj-lt"/>
              <a:buAutoNum type="arabicPeriod"/>
            </a:pPr>
            <a:r>
              <a:rPr lang="en-US" sz="2000" dirty="0" smtClean="0"/>
              <a:t>All courses not leading to a standard college degree (NCDs, including job training establishments).</a:t>
            </a:r>
            <a:endParaRPr lang="en-US" sz="2000" dirty="0"/>
          </a:p>
        </p:txBody>
      </p:sp>
    </p:spTree>
    <p:extLst>
      <p:ext uri="{BB962C8B-B14F-4D97-AF65-F5344CB8AC3E}">
        <p14:creationId xmlns:p14="http://schemas.microsoft.com/office/powerpoint/2010/main" val="3119991383"/>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a:spLocks noGrp="1"/>
          </p:cNvSpPr>
          <p:nvPr>
            <p:ph type="title"/>
          </p:nvPr>
        </p:nvSpPr>
        <p:spPr>
          <a:xfrm>
            <a:off x="457200" y="4294"/>
            <a:ext cx="8229600" cy="933962"/>
          </a:xfrm>
          <a:prstGeom prst="rect">
            <a:avLst/>
          </a:prstGeom>
        </p:spPr>
        <p:txBody>
          <a:bodyPr/>
          <a:lstStyle/>
          <a:p>
            <a:r>
              <a:rPr dirty="0"/>
              <a:t>Overview</a:t>
            </a:r>
          </a:p>
        </p:txBody>
      </p:sp>
      <p:sp>
        <p:nvSpPr>
          <p:cNvPr id="107" name="Shape 107"/>
          <p:cNvSpPr>
            <a:spLocks noGrp="1"/>
          </p:cNvSpPr>
          <p:nvPr>
            <p:ph type="body" idx="1"/>
          </p:nvPr>
        </p:nvSpPr>
        <p:spPr>
          <a:prstGeom prst="rect">
            <a:avLst/>
          </a:prstGeom>
        </p:spPr>
        <p:txBody>
          <a:bodyPr>
            <a:normAutofit/>
          </a:bodyPr>
          <a:lstStyle/>
          <a:p>
            <a:pPr>
              <a:spcBef>
                <a:spcPts val="500"/>
              </a:spcBef>
              <a:defRPr sz="2400"/>
            </a:pPr>
            <a:r>
              <a:rPr lang="en-US" sz="3600" dirty="0" smtClean="0">
                <a:latin typeface="+mj-lt"/>
              </a:rPr>
              <a:t>Education </a:t>
            </a:r>
            <a:r>
              <a:rPr lang="en-US" sz="3600" dirty="0">
                <a:latin typeface="+mj-lt"/>
              </a:rPr>
              <a:t>Processing </a:t>
            </a:r>
            <a:r>
              <a:rPr lang="en-US" sz="3600" dirty="0" smtClean="0">
                <a:latin typeface="+mj-lt"/>
              </a:rPr>
              <a:t>Jurisdictional </a:t>
            </a:r>
            <a:r>
              <a:rPr lang="en-US" sz="3600" dirty="0">
                <a:latin typeface="+mj-lt"/>
              </a:rPr>
              <a:t>Realignment</a:t>
            </a:r>
          </a:p>
          <a:p>
            <a:pPr>
              <a:spcBef>
                <a:spcPts val="500"/>
              </a:spcBef>
              <a:defRPr sz="2400"/>
            </a:pPr>
            <a:r>
              <a:rPr sz="3600" dirty="0" smtClean="0">
                <a:latin typeface="+mj-lt"/>
              </a:rPr>
              <a:t>FY </a:t>
            </a:r>
            <a:r>
              <a:rPr sz="3600" dirty="0">
                <a:latin typeface="+mj-lt"/>
              </a:rPr>
              <a:t>2012-FY 2016 Trainees/Dollars Paid</a:t>
            </a:r>
          </a:p>
          <a:p>
            <a:pPr>
              <a:spcBef>
                <a:spcPts val="500"/>
              </a:spcBef>
              <a:defRPr sz="2400"/>
            </a:pPr>
            <a:r>
              <a:rPr sz="3600" dirty="0">
                <a:latin typeface="+mj-lt"/>
              </a:rPr>
              <a:t>Claims Processing </a:t>
            </a:r>
            <a:r>
              <a:rPr sz="3600" dirty="0" smtClean="0">
                <a:latin typeface="+mj-lt"/>
              </a:rPr>
              <a:t>Highlights</a:t>
            </a:r>
            <a:endParaRPr lang="en-US" sz="3600" dirty="0" smtClean="0">
              <a:latin typeface="+mj-lt"/>
            </a:endParaRPr>
          </a:p>
          <a:p>
            <a:pPr>
              <a:spcBef>
                <a:spcPts val="500"/>
              </a:spcBef>
              <a:defRPr sz="2400"/>
            </a:pPr>
            <a:r>
              <a:rPr lang="en-US" sz="3600" dirty="0" smtClean="0">
                <a:latin typeface="+mj-lt"/>
              </a:rPr>
              <a:t>New Legislation</a:t>
            </a:r>
            <a:endParaRPr sz="3600" dirty="0">
              <a:latin typeface="+mj-lt"/>
            </a:endParaRPr>
          </a:p>
          <a:p>
            <a:pPr>
              <a:spcBef>
                <a:spcPts val="500"/>
              </a:spcBef>
              <a:defRPr sz="2400"/>
            </a:pPr>
            <a:r>
              <a:rPr sz="3600" dirty="0" smtClean="0">
                <a:latin typeface="+mj-lt"/>
              </a:rPr>
              <a:t>Contact </a:t>
            </a:r>
            <a:r>
              <a:rPr sz="3600" dirty="0">
                <a:latin typeface="+mj-lt"/>
              </a:rPr>
              <a:t>Us</a:t>
            </a:r>
          </a:p>
        </p:txBody>
      </p:sp>
      <p:sp>
        <p:nvSpPr>
          <p:cNvPr id="108" name="Shape 108"/>
          <p:cNvSpPr>
            <a:spLocks noGrp="1"/>
          </p:cNvSpPr>
          <p:nvPr>
            <p:ph type="sldNum" sz="quarter" idx="2"/>
          </p:nvPr>
        </p:nvSpPr>
        <p:spPr>
          <a:xfrm>
            <a:off x="8887369" y="6448080"/>
            <a:ext cx="184062" cy="2692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a:t>
            </a:fld>
            <a:endParaRP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PL 114-315</a:t>
            </a:r>
            <a:endParaRPr lang="en-US" dirty="0"/>
          </a:p>
        </p:txBody>
      </p:sp>
      <p:sp>
        <p:nvSpPr>
          <p:cNvPr id="4" name="Text Placeholder 2"/>
          <p:cNvSpPr>
            <a:spLocks noGrp="1"/>
          </p:cNvSpPr>
          <p:nvPr>
            <p:ph type="body" idx="1"/>
          </p:nvPr>
        </p:nvSpPr>
        <p:spPr>
          <a:xfrm>
            <a:off x="457200" y="1066800"/>
            <a:ext cx="8229600" cy="4869858"/>
          </a:xfrm>
        </p:spPr>
        <p:txBody>
          <a:bodyPr>
            <a:normAutofit lnSpcReduction="10000"/>
          </a:bodyPr>
          <a:lstStyle/>
          <a:p>
            <a:pPr marL="0" indent="0">
              <a:spcBef>
                <a:spcPts val="0"/>
              </a:spcBef>
              <a:spcAft>
                <a:spcPts val="600"/>
              </a:spcAft>
              <a:buNone/>
            </a:pPr>
            <a:r>
              <a:rPr lang="en-US" sz="3000" b="1" dirty="0" smtClean="0">
                <a:solidFill>
                  <a:srgbClr val="000099"/>
                </a:solidFill>
              </a:rPr>
              <a:t>Section 412 – </a:t>
            </a:r>
            <a:r>
              <a:rPr lang="en-US" sz="3000" b="1" dirty="0">
                <a:solidFill>
                  <a:srgbClr val="000099"/>
                </a:solidFill>
                <a:latin typeface="Calibri"/>
              </a:rPr>
              <a:t>Modification of reductions in reporting fee multipliers for payments by Secretary of Veterans Affairs to educational institutions.</a:t>
            </a:r>
            <a:endParaRPr lang="en-US" sz="3000" b="1" dirty="0" smtClean="0">
              <a:solidFill>
                <a:srgbClr val="000099"/>
              </a:solidFill>
              <a:latin typeface="Calibri"/>
            </a:endParaRPr>
          </a:p>
          <a:p>
            <a:pPr marL="0" indent="0" algn="ctr">
              <a:spcBef>
                <a:spcPts val="0"/>
              </a:spcBef>
              <a:spcAft>
                <a:spcPts val="600"/>
              </a:spcAft>
              <a:buNone/>
            </a:pPr>
            <a:r>
              <a:rPr lang="en-US" b="1" dirty="0" smtClean="0">
                <a:latin typeface="Calibri"/>
              </a:rPr>
              <a:t>------------------------------------------------------</a:t>
            </a:r>
            <a:endParaRPr lang="en-US" b="1" dirty="0">
              <a:latin typeface="Calibri"/>
            </a:endParaRPr>
          </a:p>
          <a:p>
            <a:r>
              <a:rPr lang="en-US" sz="2000" dirty="0" smtClean="0"/>
              <a:t>Changes </a:t>
            </a:r>
            <a:r>
              <a:rPr lang="en-US" sz="2000" dirty="0"/>
              <a:t>the rates of the reporting fees that are paid to educational institutions for each educational assistance beneficiary for that calendar year. </a:t>
            </a:r>
            <a:endParaRPr lang="en-US" sz="2000" dirty="0" smtClean="0"/>
          </a:p>
          <a:p>
            <a:r>
              <a:rPr lang="en-US" sz="2000" dirty="0" smtClean="0"/>
              <a:t>The rates change </a:t>
            </a:r>
            <a:r>
              <a:rPr lang="en-US" sz="2000" dirty="0"/>
              <a:t>from $</a:t>
            </a:r>
            <a:r>
              <a:rPr lang="en-US" sz="2000" dirty="0" smtClean="0"/>
              <a:t>9 (non-advance pay) </a:t>
            </a:r>
            <a:r>
              <a:rPr lang="en-US" sz="2000" dirty="0"/>
              <a:t>and $</a:t>
            </a:r>
            <a:r>
              <a:rPr lang="en-US" sz="2000" dirty="0" smtClean="0"/>
              <a:t>13 (advance pay) </a:t>
            </a:r>
            <a:r>
              <a:rPr lang="en-US" sz="2000" dirty="0"/>
              <a:t>per student </a:t>
            </a:r>
            <a:r>
              <a:rPr lang="en-US" sz="2000" dirty="0" smtClean="0"/>
              <a:t>to: </a:t>
            </a:r>
          </a:p>
          <a:p>
            <a:pPr marL="914400" lvl="1" indent="-457200">
              <a:buSzPct val="85000"/>
              <a:buFont typeface="+mj-lt"/>
              <a:buAutoNum type="arabicPeriod"/>
            </a:pPr>
            <a:r>
              <a:rPr lang="en-US" sz="2000" dirty="0" smtClean="0"/>
              <a:t>$</a:t>
            </a:r>
            <a:r>
              <a:rPr lang="en-US" sz="2000" dirty="0"/>
              <a:t>6 and $12 per student </a:t>
            </a:r>
            <a:r>
              <a:rPr lang="en-US" sz="2000" dirty="0" smtClean="0"/>
              <a:t>from </a:t>
            </a:r>
            <a:r>
              <a:rPr lang="en-US" sz="2000" dirty="0"/>
              <a:t>December 16, </a:t>
            </a:r>
            <a:r>
              <a:rPr lang="en-US" sz="2000" dirty="0" smtClean="0"/>
              <a:t>2016 until </a:t>
            </a:r>
            <a:r>
              <a:rPr lang="en-US" sz="2000" dirty="0"/>
              <a:t>September 25, </a:t>
            </a:r>
            <a:r>
              <a:rPr lang="en-US" sz="2000" dirty="0" smtClean="0"/>
              <a:t>2017, and </a:t>
            </a:r>
          </a:p>
          <a:p>
            <a:pPr marL="914400" lvl="1" indent="-457200">
              <a:buSzPct val="85000"/>
              <a:buFont typeface="+mj-lt"/>
              <a:buAutoNum type="arabicPeriod"/>
            </a:pPr>
            <a:r>
              <a:rPr lang="en-US" sz="2000" dirty="0"/>
              <a:t>$7 and $12 per student </a:t>
            </a:r>
            <a:r>
              <a:rPr lang="en-US" sz="2000" dirty="0" smtClean="0"/>
              <a:t>from </a:t>
            </a:r>
            <a:r>
              <a:rPr lang="en-US" sz="2000" dirty="0"/>
              <a:t>September 26, 2017, to September 25, </a:t>
            </a:r>
            <a:r>
              <a:rPr lang="en-US" sz="2000" dirty="0" smtClean="0"/>
              <a:t>2026. </a:t>
            </a:r>
            <a:endParaRPr lang="en-US" sz="2000" dirty="0"/>
          </a:p>
        </p:txBody>
      </p:sp>
    </p:spTree>
    <p:extLst>
      <p:ext uri="{BB962C8B-B14F-4D97-AF65-F5344CB8AC3E}">
        <p14:creationId xmlns:p14="http://schemas.microsoft.com/office/powerpoint/2010/main" val="438946737"/>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PL 114-315</a:t>
            </a:r>
            <a:endParaRPr lang="en-US" dirty="0"/>
          </a:p>
        </p:txBody>
      </p:sp>
      <p:sp>
        <p:nvSpPr>
          <p:cNvPr id="4" name="Text Placeholder 2"/>
          <p:cNvSpPr>
            <a:spLocks noGrp="1"/>
          </p:cNvSpPr>
          <p:nvPr>
            <p:ph type="body" idx="1"/>
          </p:nvPr>
        </p:nvSpPr>
        <p:spPr>
          <a:xfrm>
            <a:off x="457200" y="1066800"/>
            <a:ext cx="8229600" cy="4869858"/>
          </a:xfrm>
        </p:spPr>
        <p:txBody>
          <a:bodyPr>
            <a:normAutofit fontScale="55000" lnSpcReduction="20000"/>
          </a:bodyPr>
          <a:lstStyle/>
          <a:p>
            <a:pPr marL="0" indent="0">
              <a:spcBef>
                <a:spcPts val="0"/>
              </a:spcBef>
              <a:spcAft>
                <a:spcPts val="600"/>
              </a:spcAft>
              <a:buNone/>
            </a:pPr>
            <a:r>
              <a:rPr lang="en-US" sz="4300" b="1" dirty="0" smtClean="0">
                <a:solidFill>
                  <a:srgbClr val="000099"/>
                </a:solidFill>
              </a:rPr>
              <a:t>Section 414 – </a:t>
            </a:r>
            <a:r>
              <a:rPr lang="en-US" sz="4300" b="1" dirty="0">
                <a:solidFill>
                  <a:srgbClr val="000099"/>
                </a:solidFill>
                <a:latin typeface="Calibri"/>
              </a:rPr>
              <a:t>Survey of individuals using their entitlement to educational assistance under the educational assistance programs administered by the Secretary of Veterans Affairs</a:t>
            </a:r>
            <a:r>
              <a:rPr lang="en-US" sz="4300" b="1" dirty="0" smtClean="0">
                <a:solidFill>
                  <a:srgbClr val="000099"/>
                </a:solidFill>
                <a:latin typeface="Calibri"/>
              </a:rPr>
              <a:t>.</a:t>
            </a:r>
          </a:p>
          <a:p>
            <a:pPr marL="0" indent="0" algn="ctr">
              <a:spcBef>
                <a:spcPts val="0"/>
              </a:spcBef>
              <a:spcAft>
                <a:spcPts val="600"/>
              </a:spcAft>
              <a:buNone/>
            </a:pPr>
            <a:r>
              <a:rPr lang="en-US" b="1" dirty="0" smtClean="0">
                <a:latin typeface="Calibri"/>
              </a:rPr>
              <a:t>------------------------------------------------------</a:t>
            </a:r>
            <a:endParaRPr lang="en-US" b="1" dirty="0">
              <a:latin typeface="Calibri"/>
            </a:endParaRPr>
          </a:p>
          <a:p>
            <a:pPr>
              <a:spcBef>
                <a:spcPts val="0"/>
              </a:spcBef>
              <a:spcAft>
                <a:spcPts val="1200"/>
              </a:spcAft>
            </a:pPr>
            <a:r>
              <a:rPr lang="en-US" sz="3600" dirty="0" smtClean="0"/>
              <a:t>Requires </a:t>
            </a:r>
            <a:r>
              <a:rPr lang="en-US" sz="3600" dirty="0"/>
              <a:t>VA to contract with a non-government entity to conduct a survey of individuals who are using or have used VA educational benefits. </a:t>
            </a:r>
            <a:endParaRPr lang="en-US" sz="3600" dirty="0" smtClean="0"/>
          </a:p>
          <a:p>
            <a:pPr>
              <a:spcBef>
                <a:spcPts val="0"/>
              </a:spcBef>
              <a:spcAft>
                <a:spcPts val="1200"/>
              </a:spcAft>
            </a:pPr>
            <a:r>
              <a:rPr lang="en-US" sz="3600" dirty="0" smtClean="0"/>
              <a:t>Must be contracted </a:t>
            </a:r>
            <a:r>
              <a:rPr lang="en-US" sz="3600" dirty="0"/>
              <a:t>within nine months of </a:t>
            </a:r>
            <a:r>
              <a:rPr lang="en-US" sz="3600" dirty="0" smtClean="0"/>
              <a:t>enactment and completed </a:t>
            </a:r>
            <a:r>
              <a:rPr lang="en-US" sz="3600" dirty="0"/>
              <a:t>within six </a:t>
            </a:r>
            <a:r>
              <a:rPr lang="en-US" sz="3600" dirty="0" smtClean="0"/>
              <a:t>months. </a:t>
            </a:r>
          </a:p>
          <a:p>
            <a:pPr>
              <a:spcBef>
                <a:spcPts val="0"/>
              </a:spcBef>
              <a:spcAft>
                <a:spcPts val="1200"/>
              </a:spcAft>
            </a:pPr>
            <a:r>
              <a:rPr lang="en-US" sz="3600" dirty="0" smtClean="0"/>
              <a:t>Must include: </a:t>
            </a:r>
          </a:p>
          <a:p>
            <a:pPr lvl="1">
              <a:spcBef>
                <a:spcPts val="0"/>
              </a:spcBef>
              <a:spcAft>
                <a:spcPts val="1200"/>
              </a:spcAft>
            </a:pPr>
            <a:r>
              <a:rPr lang="en-US" sz="3600" dirty="0" smtClean="0"/>
              <a:t>demographic </a:t>
            </a:r>
            <a:r>
              <a:rPr lang="en-US" sz="3600" dirty="0"/>
              <a:t>information, </a:t>
            </a:r>
            <a:endParaRPr lang="en-US" sz="3600" dirty="0" smtClean="0"/>
          </a:p>
          <a:p>
            <a:pPr lvl="1">
              <a:spcBef>
                <a:spcPts val="0"/>
              </a:spcBef>
              <a:spcAft>
                <a:spcPts val="1200"/>
              </a:spcAft>
            </a:pPr>
            <a:r>
              <a:rPr lang="en-US" sz="3600" dirty="0" smtClean="0"/>
              <a:t>opinion </a:t>
            </a:r>
            <a:r>
              <a:rPr lang="en-US" sz="3600" dirty="0"/>
              <a:t>on effectiveness of transition assistance, and </a:t>
            </a:r>
            <a:endParaRPr lang="en-US" sz="3600" dirty="0" smtClean="0"/>
          </a:p>
          <a:p>
            <a:pPr lvl="1">
              <a:spcBef>
                <a:spcPts val="0"/>
              </a:spcBef>
              <a:spcAft>
                <a:spcPts val="1200"/>
              </a:spcAft>
            </a:pPr>
            <a:r>
              <a:rPr lang="en-US" sz="3600" dirty="0" smtClean="0"/>
              <a:t>resources </a:t>
            </a:r>
            <a:r>
              <a:rPr lang="en-US" sz="3600" dirty="0"/>
              <a:t>used to decide on a program of education and which education benefit to </a:t>
            </a:r>
            <a:r>
              <a:rPr lang="en-US" sz="3600" dirty="0" smtClean="0"/>
              <a:t>use. </a:t>
            </a:r>
            <a:endParaRPr lang="en-US" sz="3600" dirty="0"/>
          </a:p>
          <a:p>
            <a:endParaRPr lang="en-US" sz="2000" dirty="0"/>
          </a:p>
        </p:txBody>
      </p:sp>
    </p:spTree>
    <p:extLst>
      <p:ext uri="{BB962C8B-B14F-4D97-AF65-F5344CB8AC3E}">
        <p14:creationId xmlns:p14="http://schemas.microsoft.com/office/powerpoint/2010/main" val="1859090406"/>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PL 114-315</a:t>
            </a:r>
            <a:endParaRPr lang="en-US" dirty="0"/>
          </a:p>
        </p:txBody>
      </p:sp>
      <p:sp>
        <p:nvSpPr>
          <p:cNvPr id="4" name="Text Placeholder 2"/>
          <p:cNvSpPr>
            <a:spLocks noGrp="1"/>
          </p:cNvSpPr>
          <p:nvPr>
            <p:ph type="body" idx="1"/>
          </p:nvPr>
        </p:nvSpPr>
        <p:spPr>
          <a:xfrm>
            <a:off x="457200" y="1066800"/>
            <a:ext cx="8229600" cy="4869858"/>
          </a:xfrm>
        </p:spPr>
        <p:txBody>
          <a:bodyPr>
            <a:normAutofit lnSpcReduction="10000"/>
          </a:bodyPr>
          <a:lstStyle/>
          <a:p>
            <a:pPr marL="0" indent="0">
              <a:spcBef>
                <a:spcPts val="0"/>
              </a:spcBef>
              <a:spcAft>
                <a:spcPts val="600"/>
              </a:spcAft>
              <a:buNone/>
            </a:pPr>
            <a:r>
              <a:rPr lang="en-US" sz="3000" b="1" dirty="0" smtClean="0">
                <a:solidFill>
                  <a:srgbClr val="000099"/>
                </a:solidFill>
              </a:rPr>
              <a:t>Section 415 – </a:t>
            </a:r>
            <a:r>
              <a:rPr lang="en-US" sz="3000" b="1" dirty="0">
                <a:solidFill>
                  <a:srgbClr val="000099"/>
                </a:solidFill>
                <a:latin typeface="Calibri"/>
              </a:rPr>
              <a:t>Department of Veterans Affairs provision of information on articulation agreements between institutions of higher learning.</a:t>
            </a:r>
            <a:endParaRPr lang="en-US" sz="3000" b="1" dirty="0" smtClean="0">
              <a:solidFill>
                <a:srgbClr val="000099"/>
              </a:solidFill>
              <a:latin typeface="Calibri"/>
            </a:endParaRPr>
          </a:p>
          <a:p>
            <a:pPr marL="0" indent="0" algn="ctr">
              <a:spcBef>
                <a:spcPts val="0"/>
              </a:spcBef>
              <a:spcAft>
                <a:spcPts val="600"/>
              </a:spcAft>
              <a:buNone/>
            </a:pPr>
            <a:r>
              <a:rPr lang="en-US" b="1" dirty="0" smtClean="0">
                <a:latin typeface="Calibri"/>
              </a:rPr>
              <a:t>------------------------------------------------------</a:t>
            </a:r>
            <a:endParaRPr lang="en-US" b="1" dirty="0">
              <a:latin typeface="Calibri"/>
            </a:endParaRPr>
          </a:p>
          <a:p>
            <a:r>
              <a:rPr lang="en-US" sz="2000" dirty="0" smtClean="0"/>
              <a:t>R</a:t>
            </a:r>
            <a:r>
              <a:rPr lang="en-US" sz="1800" dirty="0" smtClean="0"/>
              <a:t>equires </a:t>
            </a:r>
            <a:r>
              <a:rPr lang="en-US" sz="1800" dirty="0"/>
              <a:t>VA counselors providing </a:t>
            </a:r>
            <a:r>
              <a:rPr lang="en-US" sz="1800" dirty="0" smtClean="0"/>
              <a:t>educational or vocational counseling services </a:t>
            </a:r>
            <a:r>
              <a:rPr lang="en-US" sz="1800" dirty="0"/>
              <a:t>pursuant to section 3697A of title 38 to provide information about articulation agreements related to educational institutions in which the counseled individual is interested in attending. </a:t>
            </a:r>
            <a:endParaRPr lang="en-US" sz="1800" dirty="0" smtClean="0"/>
          </a:p>
          <a:p>
            <a:r>
              <a:rPr lang="en-US" sz="1800" dirty="0" smtClean="0"/>
              <a:t>Also requires </a:t>
            </a:r>
            <a:r>
              <a:rPr lang="en-US" sz="1800" dirty="0"/>
              <a:t>VA to include information on such counseling services and the availability of information on articulation agreements in any certification of eligibility </a:t>
            </a:r>
            <a:r>
              <a:rPr lang="en-US" sz="1800" dirty="0" smtClean="0"/>
              <a:t>(COE) for </a:t>
            </a:r>
            <a:r>
              <a:rPr lang="en-US" sz="1800" dirty="0"/>
              <a:t>educational assistance that it provides to an eligible individual. </a:t>
            </a:r>
          </a:p>
          <a:p>
            <a:endParaRPr lang="en-US" sz="2000" dirty="0"/>
          </a:p>
        </p:txBody>
      </p:sp>
    </p:spTree>
    <p:extLst>
      <p:ext uri="{BB962C8B-B14F-4D97-AF65-F5344CB8AC3E}">
        <p14:creationId xmlns:p14="http://schemas.microsoft.com/office/powerpoint/2010/main" val="3624801570"/>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PL 114-315</a:t>
            </a:r>
            <a:endParaRPr lang="en-US" dirty="0"/>
          </a:p>
        </p:txBody>
      </p:sp>
      <p:sp>
        <p:nvSpPr>
          <p:cNvPr id="4" name="Text Placeholder 2"/>
          <p:cNvSpPr>
            <a:spLocks noGrp="1"/>
          </p:cNvSpPr>
          <p:nvPr>
            <p:ph type="body" idx="1"/>
          </p:nvPr>
        </p:nvSpPr>
        <p:spPr>
          <a:xfrm>
            <a:off x="457200" y="1066800"/>
            <a:ext cx="8229600" cy="4869858"/>
          </a:xfrm>
        </p:spPr>
        <p:txBody>
          <a:bodyPr>
            <a:normAutofit fontScale="70000" lnSpcReduction="20000"/>
          </a:bodyPr>
          <a:lstStyle/>
          <a:p>
            <a:pPr marL="0" indent="0">
              <a:spcBef>
                <a:spcPts val="0"/>
              </a:spcBef>
              <a:spcAft>
                <a:spcPts val="600"/>
              </a:spcAft>
              <a:buNone/>
            </a:pPr>
            <a:r>
              <a:rPr lang="en-US" sz="3600" b="1" dirty="0" smtClean="0">
                <a:solidFill>
                  <a:srgbClr val="000099"/>
                </a:solidFill>
              </a:rPr>
              <a:t>Section 417 – </a:t>
            </a:r>
            <a:r>
              <a:rPr lang="en-US" sz="3600" b="1" dirty="0">
                <a:solidFill>
                  <a:srgbClr val="000099"/>
                </a:solidFill>
                <a:latin typeface="Calibri"/>
              </a:rPr>
              <a:t>Technical amendment relating to in-state tuition rate for individuals to whom entitlement is transferred under all-volunteer force educational assistance program and post-9/11 educational </a:t>
            </a:r>
            <a:r>
              <a:rPr lang="en-US" sz="3600" b="1" dirty="0" smtClean="0">
                <a:solidFill>
                  <a:srgbClr val="000099"/>
                </a:solidFill>
                <a:latin typeface="Calibri"/>
              </a:rPr>
              <a:t>assistance (Expansion of Section 702).</a:t>
            </a:r>
          </a:p>
          <a:p>
            <a:pPr marL="0" indent="0" algn="ctr">
              <a:spcBef>
                <a:spcPts val="0"/>
              </a:spcBef>
              <a:spcAft>
                <a:spcPts val="600"/>
              </a:spcAft>
              <a:buNone/>
            </a:pPr>
            <a:r>
              <a:rPr lang="en-US" b="1" dirty="0" smtClean="0">
                <a:latin typeface="Calibri"/>
              </a:rPr>
              <a:t>------------------------------------------------------</a:t>
            </a:r>
            <a:endParaRPr lang="en-US" b="1" dirty="0">
              <a:latin typeface="Calibri"/>
            </a:endParaRPr>
          </a:p>
          <a:p>
            <a:pPr>
              <a:spcBef>
                <a:spcPts val="0"/>
              </a:spcBef>
              <a:spcAft>
                <a:spcPts val="1200"/>
              </a:spcAft>
            </a:pPr>
            <a:r>
              <a:rPr lang="en-US" sz="2600" dirty="0" smtClean="0"/>
              <a:t>Amends </a:t>
            </a:r>
            <a:r>
              <a:rPr lang="en-US" sz="2600" dirty="0"/>
              <a:t>section 3679(c)(2)(B) of title 38 to specify that a covered individual includes someone using education benefits transferred to them under section 3319 of title 38 when the person who transferred benefits is a veteran within three years of separation from active duty or a member of the uniformed services described in section 3319(b). </a:t>
            </a:r>
            <a:endParaRPr lang="en-US" sz="2600" dirty="0" smtClean="0"/>
          </a:p>
          <a:p>
            <a:pPr>
              <a:spcBef>
                <a:spcPts val="0"/>
              </a:spcBef>
              <a:spcAft>
                <a:spcPts val="1200"/>
              </a:spcAft>
            </a:pPr>
            <a:r>
              <a:rPr lang="en-US" sz="2600" dirty="0" smtClean="0"/>
              <a:t>Under </a:t>
            </a:r>
            <a:r>
              <a:rPr lang="en-US" sz="2600" dirty="0"/>
              <a:t>this section, VA would be required to disapprove courses in which these covered individuals are charged more than the in-state tuition rate charged to residents of the State for the same program. </a:t>
            </a:r>
            <a:endParaRPr lang="en-US" sz="2600" dirty="0" smtClean="0"/>
          </a:p>
          <a:p>
            <a:pPr>
              <a:spcBef>
                <a:spcPts val="0"/>
              </a:spcBef>
              <a:spcAft>
                <a:spcPts val="1200"/>
              </a:spcAft>
            </a:pPr>
            <a:r>
              <a:rPr lang="en-US" sz="2600" dirty="0" smtClean="0"/>
              <a:t>This </a:t>
            </a:r>
            <a:r>
              <a:rPr lang="en-US" sz="2600" dirty="0"/>
              <a:t>change </a:t>
            </a:r>
            <a:r>
              <a:rPr lang="en-US" sz="2600" dirty="0" smtClean="0"/>
              <a:t>will apply </a:t>
            </a:r>
            <a:r>
              <a:rPr lang="en-US" sz="2600" dirty="0"/>
              <a:t>to courses and terms beginning after July 1, 2017. </a:t>
            </a:r>
          </a:p>
        </p:txBody>
      </p:sp>
    </p:spTree>
    <p:extLst>
      <p:ext uri="{BB962C8B-B14F-4D97-AF65-F5344CB8AC3E}">
        <p14:creationId xmlns:p14="http://schemas.microsoft.com/office/powerpoint/2010/main" val="15207448"/>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p:cNvSpPr>
          <p:nvPr>
            <p:ph type="title"/>
          </p:nvPr>
        </p:nvSpPr>
        <p:spPr>
          <a:xfrm>
            <a:off x="762000" y="152400"/>
            <a:ext cx="7772400" cy="533400"/>
          </a:xfrm>
          <a:prstGeom prst="rect">
            <a:avLst/>
          </a:prstGeom>
        </p:spPr>
        <p:txBody>
          <a:bodyPr/>
          <a:lstStyle>
            <a:lvl1pPr defTabSz="274320">
              <a:defRPr sz="2880"/>
            </a:lvl1pPr>
          </a:lstStyle>
          <a:p>
            <a:r>
              <a:t>Contact Us</a:t>
            </a:r>
          </a:p>
        </p:txBody>
      </p:sp>
      <p:pic>
        <p:nvPicPr>
          <p:cNvPr id="146" name="image5.jpeg"/>
          <p:cNvPicPr>
            <a:picLocks noChangeAspect="1"/>
          </p:cNvPicPr>
          <p:nvPr/>
        </p:nvPicPr>
        <p:blipFill>
          <a:blip r:embed="rId2">
            <a:extLst/>
          </a:blip>
          <a:stretch>
            <a:fillRect/>
          </a:stretch>
        </p:blipFill>
        <p:spPr>
          <a:xfrm>
            <a:off x="409575" y="1076371"/>
            <a:ext cx="3324225" cy="3146996"/>
          </a:xfrm>
          <a:prstGeom prst="rect">
            <a:avLst/>
          </a:prstGeom>
          <a:ln w="12700">
            <a:miter lim="400000"/>
          </a:ln>
        </p:spPr>
      </p:pic>
      <p:sp>
        <p:nvSpPr>
          <p:cNvPr id="147" name="Shape 147"/>
          <p:cNvSpPr/>
          <p:nvPr/>
        </p:nvSpPr>
        <p:spPr>
          <a:xfrm>
            <a:off x="428623" y="4648200"/>
            <a:ext cx="5680483" cy="95943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a:defRPr sz="2000">
                <a:latin typeface="Arial"/>
                <a:ea typeface="Arial"/>
                <a:cs typeface="Arial"/>
                <a:sym typeface="Arial"/>
              </a:defRPr>
            </a:pPr>
            <a:r>
              <a:t>WEBSITE: </a:t>
            </a:r>
            <a:r>
              <a:rPr u="sng">
                <a:solidFill>
                  <a:srgbClr val="C2B48F"/>
                </a:solidFill>
                <a:uFill>
                  <a:solidFill>
                    <a:srgbClr val="C2B48F"/>
                  </a:solidFill>
                </a:uFill>
                <a:hlinkClick r:id="rId3"/>
              </a:rPr>
              <a:t>www.benefits.va.gov/gibill</a:t>
            </a:r>
          </a:p>
          <a:p>
            <a:pPr>
              <a:defRPr sz="2000">
                <a:latin typeface="Arial"/>
                <a:ea typeface="Arial"/>
                <a:cs typeface="Arial"/>
                <a:sym typeface="Arial"/>
              </a:defRPr>
            </a:pPr>
            <a:r>
              <a:t>FACEBOOK: </a:t>
            </a:r>
            <a:r>
              <a:rPr u="sng">
                <a:solidFill>
                  <a:srgbClr val="C2B48F"/>
                </a:solidFill>
                <a:uFill>
                  <a:solidFill>
                    <a:srgbClr val="C2B48F"/>
                  </a:solidFill>
                </a:uFill>
                <a:hlinkClick r:id="rId4"/>
              </a:rPr>
              <a:t>www.facebook.com/gibillEducation</a:t>
            </a:r>
            <a:r>
              <a:t> </a:t>
            </a:r>
          </a:p>
          <a:p>
            <a:pPr>
              <a:defRPr sz="2000">
                <a:latin typeface="Arial"/>
                <a:ea typeface="Arial"/>
                <a:cs typeface="Arial"/>
                <a:sym typeface="Arial"/>
              </a:defRPr>
            </a:pPr>
            <a:r>
              <a:t>TELEPHONE: 1-888-GIBILL-1 (1-888-442-4551)</a:t>
            </a:r>
          </a:p>
        </p:txBody>
      </p:sp>
      <p:pic>
        <p:nvPicPr>
          <p:cNvPr id="148" name="image6.png"/>
          <p:cNvPicPr>
            <a:picLocks noChangeAspect="1"/>
          </p:cNvPicPr>
          <p:nvPr/>
        </p:nvPicPr>
        <p:blipFill>
          <a:blip r:embed="rId5">
            <a:extLst/>
          </a:blip>
          <a:srcRect l="29989" t="28973" r="46385" b="25631"/>
          <a:stretch>
            <a:fillRect/>
          </a:stretch>
        </p:blipFill>
        <p:spPr>
          <a:xfrm>
            <a:off x="5410200" y="990598"/>
            <a:ext cx="2422525" cy="3614740"/>
          </a:xfrm>
          <a:prstGeom prst="rect">
            <a:avLst/>
          </a:prstGeom>
          <a:ln w="12700">
            <a:miter lim="400000"/>
          </a:ln>
        </p:spPr>
      </p:pic>
      <p:sp>
        <p:nvSpPr>
          <p:cNvPr id="149" name="Shape 149"/>
          <p:cNvSpPr>
            <a:spLocks noGrp="1"/>
          </p:cNvSpPr>
          <p:nvPr>
            <p:ph type="sldNum" sz="quarter" idx="2"/>
          </p:nvPr>
        </p:nvSpPr>
        <p:spPr>
          <a:xfrm>
            <a:off x="8807448" y="6448080"/>
            <a:ext cx="263983" cy="2692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24</a:t>
            </a:fld>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Jurisdictional Realignment</a:t>
            </a:r>
            <a:endParaRPr lang="en-US" dirty="0"/>
          </a:p>
        </p:txBody>
      </p:sp>
      <p:sp>
        <p:nvSpPr>
          <p:cNvPr id="3" name="Text Placeholder 2"/>
          <p:cNvSpPr>
            <a:spLocks noGrp="1"/>
          </p:cNvSpPr>
          <p:nvPr>
            <p:ph type="body" idx="1"/>
          </p:nvPr>
        </p:nvSpPr>
        <p:spPr>
          <a:xfrm>
            <a:off x="457200" y="1143000"/>
            <a:ext cx="8229600" cy="4869858"/>
          </a:xfrm>
        </p:spPr>
        <p:txBody>
          <a:bodyPr>
            <a:normAutofit fontScale="92500" lnSpcReduction="20000"/>
          </a:bodyPr>
          <a:lstStyle/>
          <a:p>
            <a:pPr>
              <a:spcAft>
                <a:spcPts val="600"/>
              </a:spcAft>
            </a:pPr>
            <a:r>
              <a:rPr lang="en-US" dirty="0" smtClean="0"/>
              <a:t>VA Secretary’s transformational </a:t>
            </a:r>
            <a:r>
              <a:rPr lang="en-US" sz="3600" b="1" dirty="0" err="1" smtClean="0">
                <a:latin typeface="Bradley Hand ITC" panose="03070402050302030203" pitchFamily="66" charset="0"/>
              </a:rPr>
              <a:t>my</a:t>
            </a:r>
            <a:r>
              <a:rPr lang="en-US" dirty="0" err="1" smtClean="0"/>
              <a:t>VA</a:t>
            </a:r>
            <a:r>
              <a:rPr lang="en-US" dirty="0" smtClean="0"/>
              <a:t> </a:t>
            </a:r>
            <a:r>
              <a:rPr lang="en-US" dirty="0" err="1" smtClean="0"/>
              <a:t>Iniative</a:t>
            </a:r>
            <a:r>
              <a:rPr lang="en-US" dirty="0" smtClean="0"/>
              <a:t> to enhance the Veterans experience</a:t>
            </a:r>
          </a:p>
          <a:p>
            <a:pPr>
              <a:spcAft>
                <a:spcPts val="600"/>
              </a:spcAft>
            </a:pPr>
            <a:r>
              <a:rPr lang="en-US" dirty="0" smtClean="0"/>
              <a:t>Reassigned 106 employees from Atlanta RPO (Education processing) to:</a:t>
            </a:r>
          </a:p>
          <a:p>
            <a:pPr marL="914400" lvl="1" indent="-457200">
              <a:spcAft>
                <a:spcPts val="600"/>
              </a:spcAft>
              <a:buFont typeface="+mj-lt"/>
              <a:buAutoNum type="arabicPeriod"/>
            </a:pPr>
            <a:r>
              <a:rPr lang="en-US" sz="2400" dirty="0" smtClean="0"/>
              <a:t>Veteran Service Center (disability Compensation &amp; Pension benefits processing</a:t>
            </a:r>
            <a:r>
              <a:rPr lang="en-US" sz="2000" dirty="0" smtClean="0"/>
              <a:t>) {</a:t>
            </a:r>
            <a:r>
              <a:rPr lang="en-US" sz="2000" dirty="0" smtClean="0">
                <a:solidFill>
                  <a:schemeClr val="accent1">
                    <a:lumMod val="50000"/>
                  </a:schemeClr>
                </a:solidFill>
              </a:rPr>
              <a:t>75</a:t>
            </a:r>
            <a:r>
              <a:rPr lang="en-US" sz="2000" dirty="0" smtClean="0"/>
              <a:t>}</a:t>
            </a:r>
          </a:p>
          <a:p>
            <a:pPr marL="914400" lvl="1" indent="-457200">
              <a:spcBef>
                <a:spcPts val="0"/>
              </a:spcBef>
              <a:spcAft>
                <a:spcPts val="300"/>
              </a:spcAft>
              <a:buFont typeface="+mj-lt"/>
              <a:buAutoNum type="arabicPeriod"/>
            </a:pPr>
            <a:r>
              <a:rPr lang="en-US" sz="2400" dirty="0" smtClean="0"/>
              <a:t>VACO Education Service </a:t>
            </a:r>
            <a:r>
              <a:rPr lang="en-US" sz="2000" dirty="0" smtClean="0"/>
              <a:t>{</a:t>
            </a:r>
            <a:r>
              <a:rPr lang="en-US" sz="2000" dirty="0" smtClean="0">
                <a:solidFill>
                  <a:schemeClr val="accent1">
                    <a:lumMod val="50000"/>
                  </a:schemeClr>
                </a:solidFill>
              </a:rPr>
              <a:t>25</a:t>
            </a:r>
            <a:r>
              <a:rPr lang="en-US" sz="2000" dirty="0" smtClean="0"/>
              <a:t>}</a:t>
            </a:r>
          </a:p>
          <a:p>
            <a:pPr marL="1349829" lvl="2" indent="-457200">
              <a:spcBef>
                <a:spcPts val="0"/>
              </a:spcBef>
              <a:spcAft>
                <a:spcPts val="600"/>
              </a:spcAft>
              <a:buFontTx/>
              <a:buChar char="−"/>
            </a:pPr>
            <a:r>
              <a:rPr lang="en-US" sz="2000" dirty="0" smtClean="0"/>
              <a:t>Including new Compliance &amp; Liaison Training team</a:t>
            </a:r>
          </a:p>
          <a:p>
            <a:pPr marL="914400" lvl="1" indent="-457200">
              <a:spcBef>
                <a:spcPts val="0"/>
              </a:spcBef>
              <a:spcAft>
                <a:spcPts val="600"/>
              </a:spcAft>
              <a:buFont typeface="+mj-lt"/>
              <a:buAutoNum type="arabicPeriod"/>
            </a:pPr>
            <a:r>
              <a:rPr lang="en-US" sz="2400" dirty="0" smtClean="0"/>
              <a:t>South Region Compliance &amp; Liaison </a:t>
            </a:r>
            <a:r>
              <a:rPr lang="en-US" sz="2000" dirty="0" smtClean="0"/>
              <a:t>{</a:t>
            </a:r>
            <a:r>
              <a:rPr lang="en-US" sz="2000" dirty="0" smtClean="0">
                <a:solidFill>
                  <a:schemeClr val="accent1">
                    <a:lumMod val="50000"/>
                  </a:schemeClr>
                </a:solidFill>
              </a:rPr>
              <a:t>6</a:t>
            </a:r>
            <a:r>
              <a:rPr lang="en-US" sz="2000" dirty="0" smtClean="0"/>
              <a:t>}</a:t>
            </a:r>
          </a:p>
          <a:p>
            <a:pPr marL="401638" lvl="1" indent="-325438">
              <a:buFont typeface="Arial" panose="020B0604020202020204" pitchFamily="34" charset="0"/>
              <a:buChar char="•"/>
            </a:pPr>
            <a:r>
              <a:rPr lang="en-US" dirty="0" smtClean="0"/>
              <a:t>Transition made possible due to successes achieved through Education processing automation (LTS)</a:t>
            </a:r>
            <a:endParaRPr lang="en-US" dirty="0"/>
          </a:p>
        </p:txBody>
      </p:sp>
    </p:spTree>
    <p:extLst>
      <p:ext uri="{BB962C8B-B14F-4D97-AF65-F5344CB8AC3E}">
        <p14:creationId xmlns:p14="http://schemas.microsoft.com/office/powerpoint/2010/main" val="1638820723"/>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Jurisdictional Realignment</a:t>
            </a:r>
          </a:p>
        </p:txBody>
      </p:sp>
      <p:sp>
        <p:nvSpPr>
          <p:cNvPr id="3" name="Text Placeholder 2"/>
          <p:cNvSpPr>
            <a:spLocks noGrp="1"/>
          </p:cNvSpPr>
          <p:nvPr>
            <p:ph type="body" idx="1"/>
          </p:nvPr>
        </p:nvSpPr>
        <p:spPr/>
        <p:txBody>
          <a:bodyPr/>
          <a:lstStyle/>
          <a:p>
            <a:pPr>
              <a:spcAft>
                <a:spcPts val="600"/>
              </a:spcAft>
            </a:pPr>
            <a:r>
              <a:rPr lang="en-US" dirty="0" smtClean="0"/>
              <a:t>Atlanta RPO represented approximately 7% </a:t>
            </a:r>
            <a:r>
              <a:rPr lang="en-US" dirty="0"/>
              <a:t>of national workload</a:t>
            </a:r>
            <a:r>
              <a:rPr lang="en-US" dirty="0" smtClean="0"/>
              <a:t>.</a:t>
            </a:r>
          </a:p>
          <a:p>
            <a:r>
              <a:rPr lang="en-US" dirty="0" smtClean="0"/>
              <a:t>Education claims and enrollment certifications from former Atlanta RPO states redirected to Buffalo &amp; Muskogee RPOs:</a:t>
            </a:r>
          </a:p>
          <a:p>
            <a:pPr lvl="1">
              <a:buFont typeface="Courier New" panose="02070309020205020404" pitchFamily="49" charset="0"/>
              <a:buChar char="o"/>
            </a:pPr>
            <a:r>
              <a:rPr lang="en-US" sz="2800" dirty="0" smtClean="0"/>
              <a:t>Buffalo – North Carolina &amp; US Virgin Islands</a:t>
            </a:r>
          </a:p>
          <a:p>
            <a:pPr lvl="1">
              <a:buFont typeface="Courier New" panose="02070309020205020404" pitchFamily="49" charset="0"/>
              <a:buChar char="o"/>
            </a:pPr>
            <a:r>
              <a:rPr lang="en-US" sz="2800" dirty="0" smtClean="0"/>
              <a:t>Muskogee – Georgia &amp; Puerto Rico</a:t>
            </a:r>
            <a:endParaRPr lang="en-US" sz="2800" dirty="0"/>
          </a:p>
        </p:txBody>
      </p:sp>
    </p:spTree>
    <p:extLst>
      <p:ext uri="{BB962C8B-B14F-4D97-AF65-F5344CB8AC3E}">
        <p14:creationId xmlns:p14="http://schemas.microsoft.com/office/powerpoint/2010/main" val="204340411"/>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Jurisdictional </a:t>
            </a:r>
            <a:r>
              <a:rPr lang="en-US" dirty="0" smtClean="0"/>
              <a:t>Realignment</a:t>
            </a:r>
            <a:endParaRPr lang="en-US" dirty="0"/>
          </a:p>
        </p:txBody>
      </p:sp>
      <p:sp>
        <p:nvSpPr>
          <p:cNvPr id="3" name="Text Placeholder 2"/>
          <p:cNvSpPr>
            <a:spLocks noGrp="1"/>
          </p:cNvSpPr>
          <p:nvPr>
            <p:ph type="body" idx="1"/>
          </p:nvPr>
        </p:nvSpPr>
        <p:spPr>
          <a:xfrm>
            <a:off x="457200" y="1037231"/>
            <a:ext cx="8229600" cy="486769"/>
          </a:xfrm>
        </p:spPr>
        <p:txBody>
          <a:bodyPr>
            <a:normAutofit fontScale="92500" lnSpcReduction="20000"/>
          </a:bodyPr>
          <a:lstStyle/>
          <a:p>
            <a:pPr marL="0" indent="0">
              <a:buNone/>
            </a:pPr>
            <a:r>
              <a:rPr lang="en-US" dirty="0" smtClean="0">
                <a:solidFill>
                  <a:srgbClr val="002060"/>
                </a:solidFill>
              </a:rPr>
              <a:t>Before:</a:t>
            </a:r>
            <a:endParaRPr lang="en-US" dirty="0">
              <a:solidFill>
                <a:srgbClr val="002060"/>
              </a:solidFill>
            </a:endParaRPr>
          </a:p>
        </p:txBody>
      </p:sp>
      <p:pic>
        <p:nvPicPr>
          <p:cNvPr id="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00200"/>
            <a:ext cx="8239474"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04800" y="1524000"/>
            <a:ext cx="8458200" cy="4495800"/>
          </a:xfrm>
          <a:prstGeom prst="rect">
            <a:avLst/>
          </a:prstGeom>
          <a:noFill/>
          <a:ln w="25400" cap="flat">
            <a:solidFill>
              <a:srgbClr val="00206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2226221734"/>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Jurisdictional Realignment</a:t>
            </a:r>
          </a:p>
        </p:txBody>
      </p:sp>
      <p:sp>
        <p:nvSpPr>
          <p:cNvPr id="3" name="Text Placeholder 2"/>
          <p:cNvSpPr>
            <a:spLocks noGrp="1"/>
          </p:cNvSpPr>
          <p:nvPr>
            <p:ph type="body" idx="1"/>
          </p:nvPr>
        </p:nvSpPr>
        <p:spPr>
          <a:xfrm>
            <a:off x="457200" y="1066801"/>
            <a:ext cx="8229600" cy="533400"/>
          </a:xfrm>
        </p:spPr>
        <p:txBody>
          <a:bodyPr>
            <a:normAutofit lnSpcReduction="10000"/>
          </a:bodyPr>
          <a:lstStyle/>
          <a:p>
            <a:pPr marL="0" indent="0">
              <a:buNone/>
            </a:pPr>
            <a:r>
              <a:rPr lang="en-US" dirty="0" smtClean="0">
                <a:solidFill>
                  <a:srgbClr val="002060"/>
                </a:solidFill>
              </a:rPr>
              <a:t>After:</a:t>
            </a:r>
            <a:endParaRPr lang="en-US" dirty="0">
              <a:solidFill>
                <a:srgbClr val="002060"/>
              </a:solidFill>
            </a:endParaRPr>
          </a:p>
        </p:txBody>
      </p:sp>
      <p:pic>
        <p:nvPicPr>
          <p:cNvPr id="4" name="Picture 3"/>
          <p:cNvPicPr/>
          <p:nvPr/>
        </p:nvPicPr>
        <p:blipFill>
          <a:blip r:embed="rId2"/>
          <a:stretch>
            <a:fillRect/>
          </a:stretch>
        </p:blipFill>
        <p:spPr>
          <a:xfrm>
            <a:off x="457200" y="1600200"/>
            <a:ext cx="7848600" cy="4476115"/>
          </a:xfrm>
          <a:prstGeom prst="rect">
            <a:avLst/>
          </a:prstGeom>
        </p:spPr>
      </p:pic>
      <p:sp>
        <p:nvSpPr>
          <p:cNvPr id="6" name="Rectangle 5"/>
          <p:cNvSpPr/>
          <p:nvPr/>
        </p:nvSpPr>
        <p:spPr>
          <a:xfrm>
            <a:off x="457200" y="1600200"/>
            <a:ext cx="8077200" cy="4476115"/>
          </a:xfrm>
          <a:prstGeom prst="rect">
            <a:avLst/>
          </a:prstGeom>
          <a:noFill/>
          <a:ln w="25400" cap="flat">
            <a:solidFill>
              <a:srgbClr val="00206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1771131886"/>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Compliance &amp; Liaison </a:t>
            </a:r>
            <a:r>
              <a:rPr lang="en-US" dirty="0" smtClean="0"/>
              <a:t>Jurisdiction</a:t>
            </a:r>
            <a:endParaRPr lang="en-US" dirty="0"/>
          </a:p>
        </p:txBody>
      </p:sp>
      <p:pic>
        <p:nvPicPr>
          <p:cNvPr id="4" name="Picture 6" descr="C:\Users\edudlewi321\AppData\Local\Microsoft\Windows\Temporary Internet Files\Content.Outlook\7LAJXIYO\Proposed Region Map 12 3 13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17538" y="990600"/>
            <a:ext cx="7840661" cy="5105400"/>
          </a:xfrm>
          <a:prstGeom prst="rect">
            <a:avLst/>
          </a:prstGeom>
          <a:ln w="12700">
            <a:miter lim="400000"/>
          </a:ln>
          <a:extLst>
            <a:ext uri="{C572A759-6A51-4108-AA02-DFA0A04FC94B}">
              <ma14:wrappingTextBoxFlag xmlns="" xmlns:ma14="http://schemas.microsoft.com/office/mac/drawingml/2011/main" val="1"/>
            </a:ext>
          </a:extLst>
        </p:spPr>
      </p:pic>
      <p:sp>
        <p:nvSpPr>
          <p:cNvPr id="6" name="Rectangle 5"/>
          <p:cNvSpPr/>
          <p:nvPr/>
        </p:nvSpPr>
        <p:spPr>
          <a:xfrm>
            <a:off x="617538" y="1066800"/>
            <a:ext cx="7840661" cy="4953000"/>
          </a:xfrm>
          <a:prstGeom prst="rect">
            <a:avLst/>
          </a:prstGeom>
          <a:noFill/>
          <a:ln w="25400" cap="flat">
            <a:solidFill>
              <a:srgbClr val="00206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1638581058"/>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Shape 110"/>
          <p:cNvSpPr>
            <a:spLocks noGrp="1"/>
          </p:cNvSpPr>
          <p:nvPr>
            <p:ph type="title"/>
          </p:nvPr>
        </p:nvSpPr>
        <p:spPr>
          <a:xfrm>
            <a:off x="457200" y="4294"/>
            <a:ext cx="8229600" cy="933962"/>
          </a:xfrm>
          <a:prstGeom prst="rect">
            <a:avLst/>
          </a:prstGeom>
        </p:spPr>
        <p:txBody>
          <a:bodyPr/>
          <a:lstStyle>
            <a:lvl1pPr>
              <a:defRPr sz="3200">
                <a:latin typeface="Arial"/>
                <a:ea typeface="Arial"/>
                <a:cs typeface="Arial"/>
                <a:sym typeface="Arial"/>
              </a:defRPr>
            </a:lvl1pPr>
          </a:lstStyle>
          <a:p>
            <a:r>
              <a:rPr dirty="0"/>
              <a:t>FY 2012 – FY 2016 Trainees/Dollars Paid</a:t>
            </a:r>
          </a:p>
        </p:txBody>
      </p:sp>
      <p:grpSp>
        <p:nvGrpSpPr>
          <p:cNvPr id="113" name="Group 113"/>
          <p:cNvGrpSpPr/>
          <p:nvPr/>
        </p:nvGrpSpPr>
        <p:grpSpPr>
          <a:xfrm>
            <a:off x="1" y="6063376"/>
            <a:ext cx="9144001" cy="870825"/>
            <a:chOff x="0" y="0"/>
            <a:chExt cx="9144000" cy="870823"/>
          </a:xfrm>
        </p:grpSpPr>
        <p:sp>
          <p:nvSpPr>
            <p:cNvPr id="111" name="Shape 111"/>
            <p:cNvSpPr/>
            <p:nvPr/>
          </p:nvSpPr>
          <p:spPr>
            <a:xfrm>
              <a:off x="0" y="0"/>
              <a:ext cx="9144000" cy="870824"/>
            </a:xfrm>
            <a:prstGeom prst="rect">
              <a:avLst/>
            </a:prstGeom>
            <a:solidFill>
              <a:srgbClr val="FFC000"/>
            </a:solidFill>
            <a:ln w="9525" cap="flat">
              <a:solidFill>
                <a:srgbClr val="FFFF00"/>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sz="1600">
                  <a:latin typeface="Avenir Roman"/>
                  <a:ea typeface="Avenir Roman"/>
                  <a:cs typeface="Avenir Roman"/>
                  <a:sym typeface="Avenir Roman"/>
                </a:defRPr>
              </a:pPr>
              <a:endParaRPr/>
            </a:p>
          </p:txBody>
        </p:sp>
        <p:sp>
          <p:nvSpPr>
            <p:cNvPr id="112" name="Shape 112"/>
            <p:cNvSpPr/>
            <p:nvPr/>
          </p:nvSpPr>
          <p:spPr>
            <a:xfrm>
              <a:off x="0" y="126731"/>
              <a:ext cx="9144000" cy="61736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defRPr b="1">
                  <a:latin typeface="Arial"/>
                  <a:ea typeface="Arial"/>
                  <a:cs typeface="Arial"/>
                  <a:sym typeface="Arial"/>
                </a:defRPr>
              </a:lvl1pPr>
            </a:lstStyle>
            <a:p>
              <a:r>
                <a:rPr dirty="0"/>
                <a:t>As of February 8, 2017, VA issued $72 billion in Post-9/11 GI Bill benefit payments to 1,725,063 individuals since program inception (August 2009). </a:t>
              </a:r>
            </a:p>
          </p:txBody>
        </p:sp>
      </p:grpSp>
      <p:graphicFrame>
        <p:nvGraphicFramePr>
          <p:cNvPr id="114" name="Table 114"/>
          <p:cNvGraphicFramePr/>
          <p:nvPr>
            <p:extLst>
              <p:ext uri="{D42A27DB-BD31-4B8C-83A1-F6EECF244321}">
                <p14:modId xmlns:p14="http://schemas.microsoft.com/office/powerpoint/2010/main" val="2099439763"/>
              </p:ext>
            </p:extLst>
          </p:nvPr>
        </p:nvGraphicFramePr>
        <p:xfrm>
          <a:off x="76200" y="903200"/>
          <a:ext cx="8991600" cy="5144754"/>
        </p:xfrm>
        <a:graphic>
          <a:graphicData uri="http://schemas.openxmlformats.org/drawingml/2006/table">
            <a:tbl>
              <a:tblPr firstRow="1">
                <a:tableStyleId>{4C3C2611-4C71-4FC5-86AE-919BDF0F9419}</a:tableStyleId>
              </a:tblPr>
              <a:tblGrid>
                <a:gridCol w="762000"/>
                <a:gridCol w="1752600"/>
                <a:gridCol w="1295400"/>
                <a:gridCol w="1295400"/>
                <a:gridCol w="1295400"/>
                <a:gridCol w="1295400"/>
                <a:gridCol w="1295400"/>
              </a:tblGrid>
              <a:tr h="752100">
                <a:tc>
                  <a:txBody>
                    <a:bodyPr/>
                    <a:lstStyle/>
                    <a:p>
                      <a:pPr algn="ctr">
                        <a:defRPr sz="1800" b="0">
                          <a:solidFill>
                            <a:srgbClr val="000000"/>
                          </a:solidFill>
                        </a:defRPr>
                      </a:pPr>
                      <a:r>
                        <a:rPr sz="1100" b="1" dirty="0">
                          <a:latin typeface="Arial"/>
                          <a:ea typeface="Arial"/>
                          <a:cs typeface="Arial"/>
                          <a:sym typeface="Arial"/>
                        </a:rPr>
                        <a:t>Benefit</a:t>
                      </a:r>
                    </a:p>
                  </a:txBody>
                  <a:tcPr marL="45658" marR="45658" marT="45658" marB="45658" anchor="ctr" horzOverflow="overflow">
                    <a:lnL w="12700">
                      <a:solidFill>
                        <a:srgbClr val="000000"/>
                      </a:solidFill>
                    </a:lnL>
                    <a:lnR w="12700">
                      <a:solidFill>
                        <a:srgbClr val="000000"/>
                      </a:solidFill>
                    </a:lnR>
                    <a:lnT w="12700">
                      <a:solidFill>
                        <a:srgbClr val="000000"/>
                      </a:solidFill>
                    </a:lnT>
                    <a:lnB w="25400">
                      <a:solidFill>
                        <a:srgbClr val="000000"/>
                      </a:solidFill>
                    </a:lnB>
                    <a:noFill/>
                  </a:tcPr>
                </a:tc>
                <a:tc>
                  <a:txBody>
                    <a:bodyPr/>
                    <a:lstStyle/>
                    <a:p>
                      <a:pPr algn="ctr">
                        <a:defRPr sz="1800" b="0">
                          <a:solidFill>
                            <a:srgbClr val="000000"/>
                          </a:solidFill>
                        </a:defRPr>
                      </a:pPr>
                      <a:r>
                        <a:rPr sz="1100" b="1">
                          <a:latin typeface="Arial"/>
                          <a:ea typeface="Arial"/>
                          <a:cs typeface="Arial"/>
                          <a:sym typeface="Arial"/>
                        </a:rPr>
                        <a:t>Education Programs</a:t>
                      </a:r>
                    </a:p>
                  </a:txBody>
                  <a:tcPr marL="45658" marR="45658" marT="45658" marB="45658" anchor="ctr" horzOverflow="overflow">
                    <a:lnL w="12700">
                      <a:solidFill>
                        <a:srgbClr val="000000"/>
                      </a:solidFill>
                    </a:lnL>
                    <a:lnR w="12700">
                      <a:solidFill>
                        <a:srgbClr val="000000"/>
                      </a:solidFill>
                    </a:lnR>
                    <a:lnT w="12700">
                      <a:solidFill>
                        <a:srgbClr val="000000"/>
                      </a:solidFill>
                    </a:lnT>
                    <a:lnB w="25400">
                      <a:solidFill>
                        <a:srgbClr val="000000"/>
                      </a:solidFill>
                    </a:lnB>
                    <a:noFill/>
                  </a:tcPr>
                </a:tc>
                <a:tc>
                  <a:txBody>
                    <a:bodyPr/>
                    <a:lstStyle/>
                    <a:p>
                      <a:pPr algn="ctr">
                        <a:defRPr sz="1800" b="0">
                          <a:solidFill>
                            <a:srgbClr val="000000"/>
                          </a:solidFill>
                        </a:defRPr>
                      </a:pPr>
                      <a:r>
                        <a:rPr sz="1100" b="1">
                          <a:latin typeface="Arial"/>
                          <a:ea typeface="Arial"/>
                          <a:cs typeface="Arial"/>
                          <a:sym typeface="Arial"/>
                        </a:rPr>
                        <a:t>FY 12 Trainees/Dollars Paid</a:t>
                      </a:r>
                    </a:p>
                  </a:txBody>
                  <a:tcPr marL="45658" marR="45658" marT="45658" marB="45658" anchor="ctr" horzOverflow="overflow">
                    <a:lnL w="12700">
                      <a:solidFill>
                        <a:srgbClr val="000000"/>
                      </a:solidFill>
                    </a:lnL>
                    <a:lnR w="12700">
                      <a:solidFill>
                        <a:srgbClr val="000000"/>
                      </a:solidFill>
                    </a:lnR>
                    <a:lnT w="12700">
                      <a:solidFill>
                        <a:srgbClr val="000000"/>
                      </a:solidFill>
                    </a:lnT>
                    <a:lnB w="25400">
                      <a:solidFill>
                        <a:srgbClr val="000000"/>
                      </a:solidFill>
                    </a:lnB>
                    <a:noFill/>
                  </a:tcPr>
                </a:tc>
                <a:tc>
                  <a:txBody>
                    <a:bodyPr/>
                    <a:lstStyle/>
                    <a:p>
                      <a:pPr algn="ctr">
                        <a:defRPr sz="1800" b="0">
                          <a:solidFill>
                            <a:srgbClr val="000000"/>
                          </a:solidFill>
                        </a:defRPr>
                      </a:pPr>
                      <a:r>
                        <a:rPr sz="1100" b="1">
                          <a:latin typeface="Arial"/>
                          <a:ea typeface="Arial"/>
                          <a:cs typeface="Arial"/>
                          <a:sym typeface="Arial"/>
                        </a:rPr>
                        <a:t>FY 13 Trainees/Dollars Paid</a:t>
                      </a:r>
                    </a:p>
                  </a:txBody>
                  <a:tcPr marL="45658" marR="45658" marT="45658" marB="45658" anchor="ctr" horzOverflow="overflow">
                    <a:lnL w="12700">
                      <a:solidFill>
                        <a:srgbClr val="000000"/>
                      </a:solidFill>
                    </a:lnL>
                    <a:lnR w="12700">
                      <a:solidFill>
                        <a:srgbClr val="000000"/>
                      </a:solidFill>
                    </a:lnR>
                    <a:lnT w="12700">
                      <a:solidFill>
                        <a:srgbClr val="000000"/>
                      </a:solidFill>
                    </a:lnT>
                    <a:lnB w="25400">
                      <a:solidFill>
                        <a:srgbClr val="000000"/>
                      </a:solidFill>
                    </a:lnB>
                    <a:noFill/>
                  </a:tcPr>
                </a:tc>
                <a:tc>
                  <a:txBody>
                    <a:bodyPr/>
                    <a:lstStyle/>
                    <a:p>
                      <a:pPr algn="ctr">
                        <a:defRPr sz="1800" b="0">
                          <a:solidFill>
                            <a:srgbClr val="000000"/>
                          </a:solidFill>
                        </a:defRPr>
                      </a:pPr>
                      <a:r>
                        <a:rPr sz="1100" b="1">
                          <a:latin typeface="Arial"/>
                          <a:ea typeface="Arial"/>
                          <a:cs typeface="Arial"/>
                          <a:sym typeface="Arial"/>
                        </a:rPr>
                        <a:t>FY 14 Trainees/Dollars Paid</a:t>
                      </a:r>
                    </a:p>
                  </a:txBody>
                  <a:tcPr marL="45658" marR="45658" marT="45658" marB="45658" anchor="ctr" horzOverflow="overflow">
                    <a:lnL w="12700">
                      <a:solidFill>
                        <a:srgbClr val="000000"/>
                      </a:solidFill>
                    </a:lnL>
                    <a:lnR w="12700">
                      <a:solidFill>
                        <a:srgbClr val="000000"/>
                      </a:solidFill>
                    </a:lnR>
                    <a:lnT w="12700">
                      <a:solidFill>
                        <a:srgbClr val="000000"/>
                      </a:solidFill>
                    </a:lnT>
                    <a:lnB w="25400">
                      <a:solidFill>
                        <a:srgbClr val="000000"/>
                      </a:solidFill>
                    </a:lnB>
                    <a:noFill/>
                  </a:tcPr>
                </a:tc>
                <a:tc>
                  <a:txBody>
                    <a:bodyPr/>
                    <a:lstStyle/>
                    <a:p>
                      <a:pPr algn="ctr">
                        <a:defRPr sz="1800" b="0">
                          <a:solidFill>
                            <a:srgbClr val="000000"/>
                          </a:solidFill>
                        </a:defRPr>
                      </a:pPr>
                      <a:r>
                        <a:rPr sz="1100" b="1">
                          <a:latin typeface="Arial"/>
                          <a:ea typeface="Arial"/>
                          <a:cs typeface="Arial"/>
                          <a:sym typeface="Arial"/>
                        </a:rPr>
                        <a:t>FY 15 Trainees/Dollars Paid</a:t>
                      </a:r>
                    </a:p>
                  </a:txBody>
                  <a:tcPr marL="45658" marR="45658" marT="45658" marB="45658" anchor="ctr" horzOverflow="overflow">
                    <a:lnL w="12700">
                      <a:solidFill>
                        <a:srgbClr val="000000"/>
                      </a:solidFill>
                    </a:lnL>
                    <a:lnR w="12700">
                      <a:solidFill>
                        <a:srgbClr val="000000"/>
                      </a:solidFill>
                    </a:lnR>
                    <a:lnT w="12700">
                      <a:solidFill>
                        <a:srgbClr val="000000"/>
                      </a:solidFill>
                    </a:lnT>
                    <a:lnB w="25400">
                      <a:solidFill>
                        <a:srgbClr val="000000"/>
                      </a:solidFill>
                    </a:lnB>
                    <a:noFill/>
                  </a:tcPr>
                </a:tc>
                <a:tc>
                  <a:txBody>
                    <a:bodyPr/>
                    <a:lstStyle/>
                    <a:p>
                      <a:pPr algn="ctr">
                        <a:defRPr sz="1800" b="0">
                          <a:solidFill>
                            <a:srgbClr val="000000"/>
                          </a:solidFill>
                        </a:defRPr>
                      </a:pPr>
                      <a:r>
                        <a:rPr sz="1100" b="1">
                          <a:latin typeface="Arial"/>
                          <a:ea typeface="Arial"/>
                          <a:cs typeface="Arial"/>
                          <a:sym typeface="Arial"/>
                        </a:rPr>
                        <a:t>FY 16 Trainees/Dollars Paid</a:t>
                      </a:r>
                    </a:p>
                  </a:txBody>
                  <a:tcPr marL="45658" marR="45658" marT="45658" marB="45658" anchor="ctr" horzOverflow="overflow">
                    <a:lnL w="12700">
                      <a:solidFill>
                        <a:srgbClr val="000000"/>
                      </a:solidFill>
                    </a:lnL>
                    <a:lnR w="12700">
                      <a:solidFill>
                        <a:srgbClr val="000000"/>
                      </a:solidFill>
                    </a:lnR>
                    <a:lnT w="12700">
                      <a:solidFill>
                        <a:srgbClr val="000000"/>
                      </a:solidFill>
                    </a:lnT>
                    <a:lnB w="25400">
                      <a:solidFill>
                        <a:srgbClr val="000000"/>
                      </a:solidFill>
                    </a:lnB>
                    <a:noFill/>
                  </a:tcPr>
                </a:tc>
              </a:tr>
              <a:tr h="509342">
                <a:tc>
                  <a:txBody>
                    <a:bodyPr/>
                    <a:lstStyle/>
                    <a:p>
                      <a:pPr algn="ctr">
                        <a:defRPr sz="1800"/>
                      </a:pPr>
                      <a:r>
                        <a:rPr sz="1000" b="1">
                          <a:latin typeface="Arial"/>
                          <a:ea typeface="Arial"/>
                          <a:cs typeface="Arial"/>
                          <a:sym typeface="Arial"/>
                        </a:rPr>
                        <a:t>Chapter 30</a:t>
                      </a:r>
                    </a:p>
                  </a:txBody>
                  <a:tcPr marL="45658" marR="45658" marT="45658" marB="45658" anchor="ctr" horzOverflow="overflow">
                    <a:lnL w="12700">
                      <a:solidFill>
                        <a:srgbClr val="000000"/>
                      </a:solidFill>
                    </a:lnL>
                    <a:lnR w="12700">
                      <a:solidFill>
                        <a:srgbClr val="000000"/>
                      </a:solidFill>
                    </a:lnR>
                    <a:lnT w="25400">
                      <a:solidFill>
                        <a:srgbClr val="000000"/>
                      </a:solidFill>
                    </a:lnT>
                    <a:lnB w="12700">
                      <a:solidFill>
                        <a:srgbClr val="000000"/>
                      </a:solidFill>
                    </a:lnB>
                    <a:solidFill>
                      <a:srgbClr val="000000">
                        <a:alpha val="20000"/>
                      </a:srgbClr>
                    </a:solidFill>
                  </a:tcPr>
                </a:tc>
                <a:tc>
                  <a:txBody>
                    <a:bodyPr/>
                    <a:lstStyle/>
                    <a:p>
                      <a:pPr algn="l">
                        <a:defRPr sz="1800"/>
                      </a:pPr>
                      <a:r>
                        <a:rPr sz="1000" b="1">
                          <a:latin typeface="Arial"/>
                          <a:ea typeface="Arial"/>
                          <a:cs typeface="Arial"/>
                          <a:sym typeface="Arial"/>
                        </a:rPr>
                        <a:t>Montgomery GI Bill (MGIB)-AD</a:t>
                      </a:r>
                    </a:p>
                  </a:txBody>
                  <a:tcPr marL="45658" marR="45658" marT="45658" marB="45658" anchor="ctr" horzOverflow="overflow">
                    <a:lnL w="12700">
                      <a:solidFill>
                        <a:srgbClr val="000000"/>
                      </a:solidFill>
                    </a:lnL>
                    <a:lnR w="12700">
                      <a:solidFill>
                        <a:srgbClr val="000000"/>
                      </a:solidFill>
                    </a:lnR>
                    <a:lnT w="25400">
                      <a:solidFill>
                        <a:srgbClr val="000000"/>
                      </a:solidFill>
                    </a:lnT>
                    <a:lnB w="12700">
                      <a:solidFill>
                        <a:srgbClr val="000000"/>
                      </a:solidFill>
                    </a:lnB>
                    <a:solidFill>
                      <a:srgbClr val="000000">
                        <a:alpha val="20000"/>
                      </a:srgbClr>
                    </a:solidFill>
                  </a:tcPr>
                </a:tc>
                <a:tc>
                  <a:txBody>
                    <a:bodyPr/>
                    <a:lstStyle/>
                    <a:p>
                      <a:pPr>
                        <a:defRPr sz="1800"/>
                      </a:pPr>
                      <a:r>
                        <a:rPr sz="1000" b="1">
                          <a:latin typeface="Arial"/>
                          <a:ea typeface="Arial"/>
                          <a:cs typeface="Arial"/>
                          <a:sym typeface="Arial"/>
                        </a:rPr>
                        <a:t>118,549 / $932M</a:t>
                      </a:r>
                    </a:p>
                  </a:txBody>
                  <a:tcPr marL="45658" marR="45658" marT="45658" marB="45658" anchor="ctr" horzOverflow="overflow">
                    <a:lnL w="12700">
                      <a:solidFill>
                        <a:srgbClr val="000000"/>
                      </a:solidFill>
                    </a:lnL>
                    <a:lnR w="12700">
                      <a:solidFill>
                        <a:srgbClr val="000000"/>
                      </a:solidFill>
                    </a:lnR>
                    <a:lnT w="25400">
                      <a:solidFill>
                        <a:srgbClr val="000000"/>
                      </a:solidFill>
                    </a:lnT>
                    <a:lnB w="12700">
                      <a:solidFill>
                        <a:srgbClr val="000000"/>
                      </a:solidFill>
                    </a:lnB>
                    <a:solidFill>
                      <a:srgbClr val="000000">
                        <a:alpha val="20000"/>
                      </a:srgbClr>
                    </a:solidFill>
                  </a:tcPr>
                </a:tc>
                <a:tc>
                  <a:txBody>
                    <a:bodyPr/>
                    <a:lstStyle/>
                    <a:p>
                      <a:pPr>
                        <a:defRPr sz="1800"/>
                      </a:pPr>
                      <a:r>
                        <a:rPr sz="1000" b="1">
                          <a:latin typeface="Arial"/>
                          <a:ea typeface="Arial"/>
                          <a:cs typeface="Arial"/>
                          <a:sym typeface="Arial"/>
                        </a:rPr>
                        <a:t>99,755 / $775M</a:t>
                      </a:r>
                    </a:p>
                  </a:txBody>
                  <a:tcPr marL="45658" marR="45658" marT="45658" marB="45658" anchor="ctr" horzOverflow="overflow">
                    <a:lnL w="12700">
                      <a:solidFill>
                        <a:srgbClr val="000000"/>
                      </a:solidFill>
                    </a:lnL>
                    <a:lnR w="12700">
                      <a:solidFill>
                        <a:srgbClr val="000000"/>
                      </a:solidFill>
                    </a:lnR>
                    <a:lnT w="25400">
                      <a:solidFill>
                        <a:srgbClr val="000000"/>
                      </a:solidFill>
                    </a:lnT>
                    <a:lnB w="12700">
                      <a:solidFill>
                        <a:srgbClr val="000000"/>
                      </a:solidFill>
                    </a:lnB>
                    <a:solidFill>
                      <a:srgbClr val="000000">
                        <a:alpha val="20000"/>
                      </a:srgbClr>
                    </a:solidFill>
                  </a:tcPr>
                </a:tc>
                <a:tc>
                  <a:txBody>
                    <a:bodyPr/>
                    <a:lstStyle/>
                    <a:p>
                      <a:pPr defTabSz="914400">
                        <a:defRPr sz="1000" b="1">
                          <a:latin typeface="Arial"/>
                          <a:ea typeface="Arial"/>
                          <a:cs typeface="Arial"/>
                          <a:sym typeface="Arial"/>
                        </a:defRPr>
                      </a:pPr>
                      <a:endParaRPr/>
                    </a:p>
                    <a:p>
                      <a:pPr defTabSz="914400">
                        <a:defRPr sz="1000" b="1">
                          <a:latin typeface="Arial"/>
                          <a:ea typeface="Arial"/>
                          <a:cs typeface="Arial"/>
                          <a:sym typeface="Arial"/>
                        </a:defRPr>
                      </a:pPr>
                      <a:r>
                        <a:t>77,389 / $512M</a:t>
                      </a:r>
                    </a:p>
                  </a:txBody>
                  <a:tcPr marL="45658" marR="45658" marT="45658" marB="45658" anchor="ctr" horzOverflow="overflow">
                    <a:lnL w="12700">
                      <a:solidFill>
                        <a:srgbClr val="000000"/>
                      </a:solidFill>
                    </a:lnL>
                    <a:lnR w="12700">
                      <a:solidFill>
                        <a:srgbClr val="000000"/>
                      </a:solidFill>
                    </a:lnR>
                    <a:lnT w="25400">
                      <a:solidFill>
                        <a:srgbClr val="000000"/>
                      </a:solidFill>
                    </a:lnT>
                    <a:lnB w="12700">
                      <a:solidFill>
                        <a:srgbClr val="000000"/>
                      </a:solidFill>
                    </a:lnB>
                    <a:solidFill>
                      <a:srgbClr val="000000">
                        <a:alpha val="20000"/>
                      </a:srgbClr>
                    </a:solidFill>
                  </a:tcPr>
                </a:tc>
                <a:tc>
                  <a:txBody>
                    <a:bodyPr/>
                    <a:lstStyle/>
                    <a:p>
                      <a:pPr>
                        <a:defRPr sz="1800"/>
                      </a:pPr>
                      <a:r>
                        <a:rPr sz="1000" b="1">
                          <a:latin typeface="Arial"/>
                          <a:ea typeface="Arial"/>
                          <a:cs typeface="Arial"/>
                          <a:sym typeface="Arial"/>
                        </a:rPr>
                        <a:t>61,403 / $442.2M</a:t>
                      </a:r>
                    </a:p>
                  </a:txBody>
                  <a:tcPr marL="45658" marR="45658" marT="45658" marB="45658" anchor="ctr" horzOverflow="overflow">
                    <a:lnL w="12700">
                      <a:solidFill>
                        <a:srgbClr val="000000"/>
                      </a:solidFill>
                    </a:lnL>
                    <a:lnR w="12700">
                      <a:solidFill>
                        <a:srgbClr val="000000"/>
                      </a:solidFill>
                    </a:lnR>
                    <a:lnT w="25400">
                      <a:solidFill>
                        <a:srgbClr val="000000"/>
                      </a:solidFill>
                    </a:lnT>
                    <a:lnB w="12700">
                      <a:solidFill>
                        <a:srgbClr val="000000"/>
                      </a:solidFill>
                    </a:lnB>
                    <a:solidFill>
                      <a:srgbClr val="000000">
                        <a:alpha val="20000"/>
                      </a:srgbClr>
                    </a:solidFill>
                  </a:tcPr>
                </a:tc>
                <a:tc>
                  <a:txBody>
                    <a:bodyPr/>
                    <a:lstStyle/>
                    <a:p>
                      <a:pPr>
                        <a:defRPr sz="1800"/>
                      </a:pPr>
                      <a:r>
                        <a:rPr sz="1000" b="1">
                          <a:latin typeface="Arial"/>
                          <a:ea typeface="Arial"/>
                          <a:cs typeface="Arial"/>
                          <a:sym typeface="Arial"/>
                        </a:rPr>
                        <a:t>47,307 / 365.1M</a:t>
                      </a:r>
                    </a:p>
                  </a:txBody>
                  <a:tcPr marL="45658" marR="45658" marT="45658" marB="45658" anchor="ctr" horzOverflow="overflow">
                    <a:lnL w="12700">
                      <a:solidFill>
                        <a:srgbClr val="000000"/>
                      </a:solidFill>
                    </a:lnL>
                    <a:lnR w="12700">
                      <a:solidFill>
                        <a:srgbClr val="000000"/>
                      </a:solidFill>
                    </a:lnR>
                    <a:lnT w="25400">
                      <a:solidFill>
                        <a:srgbClr val="000000"/>
                      </a:solidFill>
                    </a:lnT>
                    <a:lnB w="12700">
                      <a:solidFill>
                        <a:srgbClr val="000000"/>
                      </a:solidFill>
                    </a:lnB>
                    <a:solidFill>
                      <a:srgbClr val="000000">
                        <a:alpha val="20000"/>
                      </a:srgbClr>
                    </a:solidFill>
                  </a:tcPr>
                </a:tc>
              </a:tr>
              <a:tr h="541477">
                <a:tc>
                  <a:txBody>
                    <a:bodyPr/>
                    <a:lstStyle/>
                    <a:p>
                      <a:pPr algn="ctr">
                        <a:defRPr sz="1800"/>
                      </a:pPr>
                      <a:r>
                        <a:rPr sz="1000" b="1">
                          <a:latin typeface="Arial"/>
                          <a:ea typeface="Arial"/>
                          <a:cs typeface="Arial"/>
                          <a:sym typeface="Arial"/>
                        </a:rPr>
                        <a:t>Chapter 32 </a:t>
                      </a:r>
                    </a:p>
                  </a:txBody>
                  <a:tcPr marL="45658" marR="45658" marT="45658" marB="45658"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defRPr sz="1800"/>
                      </a:pPr>
                      <a:r>
                        <a:rPr sz="1000" b="1">
                          <a:latin typeface="Arial"/>
                          <a:ea typeface="Arial"/>
                          <a:cs typeface="Arial"/>
                          <a:sym typeface="Arial"/>
                        </a:rPr>
                        <a:t>Veterans Educational Assistance Program (VEAP)</a:t>
                      </a:r>
                    </a:p>
                  </a:txBody>
                  <a:tcPr marL="45658" marR="45658" marT="45658" marB="45658"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defRPr sz="1800"/>
                      </a:pPr>
                      <a:r>
                        <a:rPr sz="1000" b="1">
                          <a:latin typeface="Arial"/>
                          <a:ea typeface="Arial"/>
                          <a:cs typeface="Arial"/>
                          <a:sym typeface="Arial"/>
                        </a:rPr>
                        <a:t>76 / $682K</a:t>
                      </a:r>
                    </a:p>
                  </a:txBody>
                  <a:tcPr marL="45658" marR="45658" marT="45658" marB="45658"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defRPr sz="1800"/>
                      </a:pPr>
                      <a:r>
                        <a:rPr sz="1000" b="1">
                          <a:latin typeface="Arial"/>
                          <a:ea typeface="Arial"/>
                          <a:cs typeface="Arial"/>
                          <a:sym typeface="Arial"/>
                        </a:rPr>
                        <a:t>29 / $496K</a:t>
                      </a:r>
                    </a:p>
                  </a:txBody>
                  <a:tcPr marL="45658" marR="45658" marT="45658" marB="45658"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defTabSz="914400">
                        <a:defRPr sz="1000" b="1">
                          <a:latin typeface="Arial"/>
                          <a:ea typeface="Arial"/>
                          <a:cs typeface="Arial"/>
                          <a:sym typeface="Arial"/>
                        </a:defRPr>
                      </a:pPr>
                      <a:endParaRPr/>
                    </a:p>
                    <a:p>
                      <a:pPr defTabSz="914400">
                        <a:defRPr sz="1000" b="1">
                          <a:latin typeface="Arial"/>
                          <a:ea typeface="Arial"/>
                          <a:cs typeface="Arial"/>
                          <a:sym typeface="Arial"/>
                        </a:defRPr>
                      </a:pPr>
                      <a:r>
                        <a:t>8 / $359K</a:t>
                      </a:r>
                    </a:p>
                  </a:txBody>
                  <a:tcPr marL="45658" marR="45658" marT="45658" marB="45658"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defRPr sz="1800"/>
                      </a:pPr>
                      <a:r>
                        <a:rPr sz="1000" b="1">
                          <a:latin typeface="Arial"/>
                          <a:ea typeface="Arial"/>
                          <a:cs typeface="Arial"/>
                          <a:sym typeface="Arial"/>
                        </a:rPr>
                        <a:t>4 / $35K</a:t>
                      </a:r>
                    </a:p>
                  </a:txBody>
                  <a:tcPr marL="45658" marR="45658" marT="45658" marB="45658"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defRPr sz="1800"/>
                      </a:pPr>
                      <a:r>
                        <a:rPr sz="1000" b="1">
                          <a:latin typeface="Arial"/>
                          <a:ea typeface="Arial"/>
                          <a:cs typeface="Arial"/>
                          <a:sym typeface="Arial"/>
                        </a:rPr>
                        <a:t>N/A</a:t>
                      </a:r>
                    </a:p>
                  </a:txBody>
                  <a:tcPr marL="45658" marR="45658" marT="45658" marB="45658"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509342">
                <a:tc>
                  <a:txBody>
                    <a:bodyPr/>
                    <a:lstStyle/>
                    <a:p>
                      <a:pPr algn="ctr">
                        <a:defRPr sz="1800"/>
                      </a:pPr>
                      <a:r>
                        <a:rPr sz="1000" b="1">
                          <a:latin typeface="Arial"/>
                          <a:ea typeface="Arial"/>
                          <a:cs typeface="Arial"/>
                          <a:sym typeface="Arial"/>
                        </a:rPr>
                        <a:t>*Chapter 33</a:t>
                      </a:r>
                    </a:p>
                  </a:txBody>
                  <a:tcPr marL="45658" marR="45658" marT="45658" marB="45658"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000000">
                        <a:alpha val="20000"/>
                      </a:srgbClr>
                    </a:solidFill>
                  </a:tcPr>
                </a:tc>
                <a:tc>
                  <a:txBody>
                    <a:bodyPr/>
                    <a:lstStyle/>
                    <a:p>
                      <a:pPr algn="l">
                        <a:defRPr sz="1800"/>
                      </a:pPr>
                      <a:r>
                        <a:rPr sz="1000" b="1">
                          <a:latin typeface="Arial"/>
                          <a:ea typeface="Arial"/>
                          <a:cs typeface="Arial"/>
                          <a:sym typeface="Arial"/>
                        </a:rPr>
                        <a:t>Post-9/11 GI Bill</a:t>
                      </a:r>
                    </a:p>
                  </a:txBody>
                  <a:tcPr marL="45658" marR="45658" marT="45658" marB="45658"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000000">
                        <a:alpha val="20000"/>
                      </a:srgbClr>
                    </a:solidFill>
                  </a:tcPr>
                </a:tc>
                <a:tc>
                  <a:txBody>
                    <a:bodyPr/>
                    <a:lstStyle/>
                    <a:p>
                      <a:pPr>
                        <a:defRPr sz="1800"/>
                      </a:pPr>
                      <a:r>
                        <a:rPr sz="1000" b="1">
                          <a:latin typeface="Arial"/>
                          <a:ea typeface="Arial"/>
                          <a:cs typeface="Arial"/>
                          <a:sym typeface="Arial"/>
                        </a:rPr>
                        <a:t>646,302 / $8.5B</a:t>
                      </a:r>
                    </a:p>
                  </a:txBody>
                  <a:tcPr marL="45658" marR="45658" marT="45658" marB="45658"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000000">
                        <a:alpha val="20000"/>
                      </a:srgbClr>
                    </a:solidFill>
                  </a:tcPr>
                </a:tc>
                <a:tc>
                  <a:txBody>
                    <a:bodyPr/>
                    <a:lstStyle/>
                    <a:p>
                      <a:pPr>
                        <a:defRPr sz="1800"/>
                      </a:pPr>
                      <a:r>
                        <a:rPr sz="1000" b="1">
                          <a:latin typeface="Arial"/>
                          <a:ea typeface="Arial"/>
                          <a:cs typeface="Arial"/>
                          <a:sym typeface="Arial"/>
                        </a:rPr>
                        <a:t>754,229 / $10.2B</a:t>
                      </a:r>
                    </a:p>
                  </a:txBody>
                  <a:tcPr marL="45658" marR="45658" marT="45658" marB="45658"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000000">
                        <a:alpha val="20000"/>
                      </a:srgbClr>
                    </a:solidFill>
                  </a:tcPr>
                </a:tc>
                <a:tc>
                  <a:txBody>
                    <a:bodyPr/>
                    <a:lstStyle/>
                    <a:p>
                      <a:pPr defTabSz="914400">
                        <a:defRPr sz="1000" b="1">
                          <a:latin typeface="Arial"/>
                          <a:ea typeface="Arial"/>
                          <a:cs typeface="Arial"/>
                          <a:sym typeface="Arial"/>
                        </a:defRPr>
                      </a:pPr>
                      <a:endParaRPr/>
                    </a:p>
                    <a:p>
                      <a:pPr defTabSz="914400">
                        <a:defRPr sz="1000" b="1">
                          <a:latin typeface="Arial"/>
                          <a:ea typeface="Arial"/>
                          <a:cs typeface="Arial"/>
                          <a:sym typeface="Arial"/>
                        </a:defRPr>
                      </a:pPr>
                      <a:r>
                        <a:t>790,408 / $10.8B</a:t>
                      </a:r>
                    </a:p>
                  </a:txBody>
                  <a:tcPr marL="45658" marR="45658" marT="45658" marB="45658"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000000">
                        <a:alpha val="20000"/>
                      </a:srgbClr>
                    </a:solidFill>
                  </a:tcPr>
                </a:tc>
                <a:tc>
                  <a:txBody>
                    <a:bodyPr/>
                    <a:lstStyle/>
                    <a:p>
                      <a:pPr>
                        <a:defRPr sz="1800"/>
                      </a:pPr>
                      <a:r>
                        <a:rPr sz="1000" b="1">
                          <a:latin typeface="Arial"/>
                          <a:ea typeface="Arial"/>
                          <a:cs typeface="Arial"/>
                          <a:sym typeface="Arial"/>
                        </a:rPr>
                        <a:t>790,507 / $11.2B</a:t>
                      </a:r>
                    </a:p>
                  </a:txBody>
                  <a:tcPr marL="45658" marR="45658" marT="45658" marB="45658"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000000">
                        <a:alpha val="20000"/>
                      </a:srgbClr>
                    </a:solidFill>
                  </a:tcPr>
                </a:tc>
                <a:tc>
                  <a:txBody>
                    <a:bodyPr/>
                    <a:lstStyle/>
                    <a:p>
                      <a:pPr>
                        <a:defRPr sz="1800"/>
                      </a:pPr>
                      <a:r>
                        <a:rPr sz="1000" b="1">
                          <a:latin typeface="Arial"/>
                          <a:ea typeface="Arial"/>
                          <a:cs typeface="Arial"/>
                          <a:sym typeface="Arial"/>
                        </a:rPr>
                        <a:t>790,090 / $11.6B</a:t>
                      </a:r>
                    </a:p>
                  </a:txBody>
                  <a:tcPr marL="45658" marR="45658" marT="45658" marB="45658"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000000">
                        <a:alpha val="20000"/>
                      </a:srgbClr>
                    </a:solidFill>
                  </a:tcPr>
                </a:tc>
              </a:tr>
              <a:tr h="691922">
                <a:tc>
                  <a:txBody>
                    <a:bodyPr/>
                    <a:lstStyle/>
                    <a:p>
                      <a:pPr algn="ctr">
                        <a:defRPr sz="1800"/>
                      </a:pPr>
                      <a:r>
                        <a:rPr sz="1000" b="1">
                          <a:latin typeface="Arial"/>
                          <a:ea typeface="Arial"/>
                          <a:cs typeface="Arial"/>
                          <a:sym typeface="Arial"/>
                        </a:rPr>
                        <a:t>Chapter 35</a:t>
                      </a:r>
                    </a:p>
                  </a:txBody>
                  <a:tcPr marL="45658" marR="45658" marT="45658" marB="45658"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defRPr sz="1800"/>
                      </a:pPr>
                      <a:r>
                        <a:rPr sz="1000" b="1">
                          <a:latin typeface="Arial"/>
                          <a:ea typeface="Arial"/>
                          <a:cs typeface="Arial"/>
                          <a:sym typeface="Arial"/>
                        </a:rPr>
                        <a:t>Survivors’ and Dependents’ Educational Assistance Program (DEA)</a:t>
                      </a:r>
                    </a:p>
                  </a:txBody>
                  <a:tcPr marL="45658" marR="45658" marT="45658" marB="45658"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defRPr sz="1800"/>
                      </a:pPr>
                      <a:r>
                        <a:rPr sz="1000" b="1">
                          <a:latin typeface="Arial"/>
                          <a:ea typeface="Arial"/>
                          <a:cs typeface="Arial"/>
                          <a:sym typeface="Arial"/>
                        </a:rPr>
                        <a:t>87,707 / $455M</a:t>
                      </a:r>
                    </a:p>
                  </a:txBody>
                  <a:tcPr marL="45658" marR="45658" marT="45658" marB="45658"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defRPr sz="1800"/>
                      </a:pPr>
                      <a:r>
                        <a:rPr sz="1000" b="1">
                          <a:latin typeface="Arial"/>
                          <a:ea typeface="Arial"/>
                          <a:cs typeface="Arial"/>
                          <a:sym typeface="Arial"/>
                        </a:rPr>
                        <a:t>89,160 / $483M</a:t>
                      </a:r>
                    </a:p>
                  </a:txBody>
                  <a:tcPr marL="45658" marR="45658" marT="45658" marB="45658"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defRPr sz="1000" b="1">
                          <a:latin typeface="Arial"/>
                          <a:ea typeface="Arial"/>
                          <a:cs typeface="Arial"/>
                          <a:sym typeface="Arial"/>
                        </a:defRPr>
                      </a:pPr>
                      <a:endParaRPr/>
                    </a:p>
                    <a:p>
                      <a:pPr>
                        <a:defRPr sz="1000" b="1">
                          <a:latin typeface="Arial"/>
                          <a:ea typeface="Arial"/>
                          <a:cs typeface="Arial"/>
                          <a:sym typeface="Arial"/>
                        </a:defRPr>
                      </a:pPr>
                      <a:r>
                        <a:t>90,789 / $514M</a:t>
                      </a:r>
                    </a:p>
                  </a:txBody>
                  <a:tcPr marL="45658" marR="45658" marT="45658" marB="45658"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defRPr sz="1800"/>
                      </a:pPr>
                      <a:r>
                        <a:rPr sz="1000" b="1">
                          <a:latin typeface="Arial"/>
                          <a:ea typeface="Arial"/>
                          <a:cs typeface="Arial"/>
                          <a:sym typeface="Arial"/>
                        </a:rPr>
                        <a:t>91,755 / $493.2M</a:t>
                      </a:r>
                    </a:p>
                  </a:txBody>
                  <a:tcPr marL="45658" marR="45658" marT="45658" marB="45658"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defRPr sz="1800"/>
                      </a:pPr>
                      <a:r>
                        <a:rPr sz="1000" b="1">
                          <a:latin typeface="Arial"/>
                          <a:ea typeface="Arial"/>
                          <a:cs typeface="Arial"/>
                          <a:sym typeface="Arial"/>
                        </a:rPr>
                        <a:t>96,762 / $520.5M</a:t>
                      </a:r>
                    </a:p>
                  </a:txBody>
                  <a:tcPr marL="45658" marR="45658" marT="45658" marB="45658"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541477">
                <a:tc>
                  <a:txBody>
                    <a:bodyPr/>
                    <a:lstStyle/>
                    <a:p>
                      <a:pPr algn="ctr">
                        <a:defRPr sz="1800"/>
                      </a:pPr>
                      <a:r>
                        <a:rPr sz="1000" b="1">
                          <a:latin typeface="Arial"/>
                          <a:ea typeface="Arial"/>
                          <a:cs typeface="Arial"/>
                          <a:sym typeface="Arial"/>
                        </a:rPr>
                        <a:t>Chapter 1606</a:t>
                      </a:r>
                    </a:p>
                  </a:txBody>
                  <a:tcPr marL="45658" marR="45658" marT="45658" marB="45658"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000000">
                        <a:alpha val="20000"/>
                      </a:srgbClr>
                    </a:solidFill>
                  </a:tcPr>
                </a:tc>
                <a:tc>
                  <a:txBody>
                    <a:bodyPr/>
                    <a:lstStyle/>
                    <a:p>
                      <a:pPr algn="l">
                        <a:defRPr sz="1800"/>
                      </a:pPr>
                      <a:r>
                        <a:rPr sz="1000" b="1">
                          <a:latin typeface="Arial"/>
                          <a:ea typeface="Arial"/>
                          <a:cs typeface="Arial"/>
                          <a:sym typeface="Arial"/>
                        </a:rPr>
                        <a:t>Montgomery GI Bill Selected Reserve (MGIB-SR)</a:t>
                      </a:r>
                    </a:p>
                  </a:txBody>
                  <a:tcPr marL="45658" marR="45658" marT="45658" marB="45658"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000000">
                        <a:alpha val="20000"/>
                      </a:srgbClr>
                    </a:solidFill>
                  </a:tcPr>
                </a:tc>
                <a:tc>
                  <a:txBody>
                    <a:bodyPr/>
                    <a:lstStyle/>
                    <a:p>
                      <a:pPr>
                        <a:defRPr sz="1800"/>
                      </a:pPr>
                      <a:r>
                        <a:rPr sz="1000" b="1">
                          <a:latin typeface="Arial"/>
                          <a:ea typeface="Arial"/>
                          <a:cs typeface="Arial"/>
                          <a:sym typeface="Arial"/>
                        </a:rPr>
                        <a:t>60,393 / $157M</a:t>
                      </a:r>
                    </a:p>
                  </a:txBody>
                  <a:tcPr marL="45658" marR="45658" marT="45658" marB="45658"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000000">
                        <a:alpha val="20000"/>
                      </a:srgbClr>
                    </a:solidFill>
                  </a:tcPr>
                </a:tc>
                <a:tc>
                  <a:txBody>
                    <a:bodyPr/>
                    <a:lstStyle/>
                    <a:p>
                      <a:pPr>
                        <a:defRPr sz="1800"/>
                      </a:pPr>
                      <a:r>
                        <a:rPr sz="1000" b="1">
                          <a:latin typeface="Arial"/>
                          <a:ea typeface="Arial"/>
                          <a:cs typeface="Arial"/>
                          <a:sym typeface="Arial"/>
                        </a:rPr>
                        <a:t>62,656 / $156M</a:t>
                      </a:r>
                    </a:p>
                  </a:txBody>
                  <a:tcPr marL="45658" marR="45658" marT="45658" marB="45658"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000000">
                        <a:alpha val="20000"/>
                      </a:srgbClr>
                    </a:solidFill>
                  </a:tcPr>
                </a:tc>
                <a:tc>
                  <a:txBody>
                    <a:bodyPr/>
                    <a:lstStyle/>
                    <a:p>
                      <a:pPr>
                        <a:defRPr sz="1000" b="1">
                          <a:latin typeface="Arial"/>
                          <a:ea typeface="Arial"/>
                          <a:cs typeface="Arial"/>
                          <a:sym typeface="Arial"/>
                        </a:defRPr>
                      </a:pPr>
                      <a:endParaRPr/>
                    </a:p>
                    <a:p>
                      <a:pPr>
                        <a:defRPr sz="1000" b="1">
                          <a:latin typeface="Arial"/>
                          <a:ea typeface="Arial"/>
                          <a:cs typeface="Arial"/>
                          <a:sym typeface="Arial"/>
                        </a:defRPr>
                      </a:pPr>
                      <a:r>
                        <a:t>63,745/ $150M</a:t>
                      </a:r>
                    </a:p>
                  </a:txBody>
                  <a:tcPr marL="45658" marR="45658" marT="45658" marB="45658"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000000">
                        <a:alpha val="20000"/>
                      </a:srgbClr>
                    </a:solidFill>
                  </a:tcPr>
                </a:tc>
                <a:tc>
                  <a:txBody>
                    <a:bodyPr/>
                    <a:lstStyle/>
                    <a:p>
                      <a:pPr>
                        <a:defRPr sz="1800"/>
                      </a:pPr>
                      <a:r>
                        <a:rPr sz="1000" b="1">
                          <a:latin typeface="Arial"/>
                          <a:ea typeface="Arial"/>
                          <a:cs typeface="Arial"/>
                          <a:sym typeface="Arial"/>
                        </a:rPr>
                        <a:t> 63,030 / $141.1M</a:t>
                      </a:r>
                    </a:p>
                  </a:txBody>
                  <a:tcPr marL="45658" marR="45658" marT="45658" marB="45658"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000000">
                        <a:alpha val="20000"/>
                      </a:srgbClr>
                    </a:solidFill>
                  </a:tcPr>
                </a:tc>
                <a:tc>
                  <a:txBody>
                    <a:bodyPr/>
                    <a:lstStyle/>
                    <a:p>
                      <a:pPr>
                        <a:defRPr sz="1800"/>
                      </a:pPr>
                      <a:r>
                        <a:rPr sz="1000" b="1">
                          <a:latin typeface="Arial"/>
                          <a:ea typeface="Arial"/>
                          <a:cs typeface="Arial"/>
                          <a:sym typeface="Arial"/>
                        </a:rPr>
                        <a:t>61,388 / $139.3</a:t>
                      </a:r>
                    </a:p>
                  </a:txBody>
                  <a:tcPr marL="45658" marR="45658" marT="45658" marB="45658"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000000">
                        <a:alpha val="20000"/>
                      </a:srgbClr>
                    </a:solidFill>
                  </a:tcPr>
                </a:tc>
              </a:tr>
              <a:tr h="541477">
                <a:tc>
                  <a:txBody>
                    <a:bodyPr/>
                    <a:lstStyle/>
                    <a:p>
                      <a:pPr algn="ctr">
                        <a:defRPr sz="1800"/>
                      </a:pPr>
                      <a:r>
                        <a:rPr sz="1000" b="1">
                          <a:latin typeface="Arial"/>
                          <a:ea typeface="Arial"/>
                          <a:cs typeface="Arial"/>
                          <a:sym typeface="Arial"/>
                        </a:rPr>
                        <a:t>Chapter 1607</a:t>
                      </a:r>
                    </a:p>
                  </a:txBody>
                  <a:tcPr marL="45658" marR="45658" marT="45658" marB="45658"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defRPr sz="1800"/>
                      </a:pPr>
                      <a:r>
                        <a:rPr sz="1000" b="1">
                          <a:latin typeface="Arial"/>
                          <a:ea typeface="Arial"/>
                          <a:cs typeface="Arial"/>
                          <a:sym typeface="Arial"/>
                        </a:rPr>
                        <a:t>Reserve Educational Assistance Program (REAP)</a:t>
                      </a:r>
                    </a:p>
                  </a:txBody>
                  <a:tcPr marL="45658" marR="45658" marT="45658" marB="45658"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defRPr sz="1800"/>
                      </a:pPr>
                      <a:r>
                        <a:rPr sz="1000" b="1">
                          <a:latin typeface="Arial"/>
                          <a:ea typeface="Arial"/>
                          <a:cs typeface="Arial"/>
                          <a:sym typeface="Arial"/>
                        </a:rPr>
                        <a:t>19,774 / $77M</a:t>
                      </a:r>
                    </a:p>
                  </a:txBody>
                  <a:tcPr marL="45658" marR="45658" marT="45658" marB="45658"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defRPr sz="1800"/>
                      </a:pPr>
                      <a:r>
                        <a:rPr sz="1000" b="1">
                          <a:latin typeface="Arial"/>
                          <a:ea typeface="Arial"/>
                          <a:cs typeface="Arial"/>
                          <a:sym typeface="Arial"/>
                        </a:rPr>
                        <a:t>17, 297 / $70M</a:t>
                      </a:r>
                    </a:p>
                  </a:txBody>
                  <a:tcPr marL="45658" marR="45658" marT="45658" marB="45658"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defRPr sz="1000" b="1">
                          <a:latin typeface="Arial"/>
                          <a:ea typeface="Arial"/>
                          <a:cs typeface="Arial"/>
                          <a:sym typeface="Arial"/>
                        </a:defRPr>
                      </a:pPr>
                      <a:endParaRPr/>
                    </a:p>
                    <a:p>
                      <a:pPr>
                        <a:defRPr sz="1000" b="1">
                          <a:latin typeface="Arial"/>
                          <a:ea typeface="Arial"/>
                          <a:cs typeface="Arial"/>
                          <a:sym typeface="Arial"/>
                        </a:defRPr>
                      </a:pPr>
                      <a:r>
                        <a:t>13,784/ $56M</a:t>
                      </a:r>
                    </a:p>
                  </a:txBody>
                  <a:tcPr marL="45658" marR="45658" marT="45658" marB="45658"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defRPr sz="1800"/>
                      </a:pPr>
                      <a:r>
                        <a:rPr sz="1000" b="1" dirty="0">
                          <a:latin typeface="Arial"/>
                          <a:ea typeface="Arial"/>
                          <a:cs typeface="Arial"/>
                          <a:sym typeface="Arial"/>
                        </a:rPr>
                        <a:t>9,965 / $40.5M</a:t>
                      </a:r>
                    </a:p>
                  </a:txBody>
                  <a:tcPr marL="45658" marR="45658" marT="45658" marB="45658"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defRPr sz="1800"/>
                      </a:pPr>
                      <a:r>
                        <a:rPr sz="1000" b="1">
                          <a:latin typeface="Arial"/>
                          <a:ea typeface="Arial"/>
                          <a:cs typeface="Arial"/>
                          <a:sym typeface="Arial"/>
                        </a:rPr>
                        <a:t>4,538 / $20.7M</a:t>
                      </a:r>
                    </a:p>
                  </a:txBody>
                  <a:tcPr marL="45658" marR="45658" marT="45658" marB="45658"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541477">
                <a:tc>
                  <a:txBody>
                    <a:bodyPr/>
                    <a:lstStyle/>
                    <a:p>
                      <a:pPr algn="l">
                        <a:defRPr sz="1000" b="1">
                          <a:latin typeface="Arial"/>
                          <a:ea typeface="Arial"/>
                          <a:cs typeface="Arial"/>
                          <a:sym typeface="Arial"/>
                        </a:defRPr>
                      </a:pPr>
                      <a:endParaRPr/>
                    </a:p>
                  </a:txBody>
                  <a:tcPr marL="45658" marR="45658" marT="45658" marB="45658"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000000">
                        <a:alpha val="20000"/>
                      </a:srgbClr>
                    </a:solidFill>
                  </a:tcPr>
                </a:tc>
                <a:tc>
                  <a:txBody>
                    <a:bodyPr/>
                    <a:lstStyle/>
                    <a:p>
                      <a:pPr algn="l">
                        <a:defRPr sz="1800"/>
                      </a:pPr>
                      <a:r>
                        <a:rPr sz="1000" b="1">
                          <a:latin typeface="Arial"/>
                          <a:ea typeface="Arial"/>
                          <a:cs typeface="Arial"/>
                          <a:sym typeface="Arial"/>
                        </a:rPr>
                        <a:t>Veterans Retraining Assistance Program (VRAP) </a:t>
                      </a:r>
                    </a:p>
                  </a:txBody>
                  <a:tcPr marL="45658" marR="45658" marT="45658" marB="45658"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000000">
                        <a:alpha val="20000"/>
                      </a:srgbClr>
                    </a:solidFill>
                  </a:tcPr>
                </a:tc>
                <a:tc>
                  <a:txBody>
                    <a:bodyPr/>
                    <a:lstStyle/>
                    <a:p>
                      <a:pPr>
                        <a:defRPr sz="1800"/>
                      </a:pPr>
                      <a:r>
                        <a:rPr sz="1000" b="1">
                          <a:latin typeface="Arial"/>
                          <a:ea typeface="Arial"/>
                          <a:cs typeface="Arial"/>
                          <a:sym typeface="Arial"/>
                        </a:rPr>
                        <a:t>12,251 / $6.1M</a:t>
                      </a:r>
                    </a:p>
                  </a:txBody>
                  <a:tcPr marL="45658" marR="45658" marT="45658" marB="45658"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000000">
                        <a:alpha val="20000"/>
                      </a:srgbClr>
                    </a:solidFill>
                  </a:tcPr>
                </a:tc>
                <a:tc>
                  <a:txBody>
                    <a:bodyPr/>
                    <a:lstStyle/>
                    <a:p>
                      <a:pPr>
                        <a:defRPr sz="1800"/>
                      </a:pPr>
                      <a:r>
                        <a:rPr sz="1000" b="1">
                          <a:latin typeface="Arial"/>
                          <a:ea typeface="Arial"/>
                          <a:cs typeface="Arial"/>
                          <a:sym typeface="Arial"/>
                        </a:rPr>
                        <a:t>67,918 / $428M</a:t>
                      </a:r>
                    </a:p>
                  </a:txBody>
                  <a:tcPr marL="45658" marR="45658" marT="45658" marB="45658"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000000">
                        <a:alpha val="20000"/>
                      </a:srgbClr>
                    </a:solidFill>
                  </a:tcPr>
                </a:tc>
                <a:tc>
                  <a:txBody>
                    <a:bodyPr/>
                    <a:lstStyle/>
                    <a:p>
                      <a:pPr>
                        <a:defRPr sz="1000" b="1">
                          <a:latin typeface="Arial"/>
                          <a:ea typeface="Arial"/>
                          <a:cs typeface="Arial"/>
                          <a:sym typeface="Arial"/>
                        </a:defRPr>
                      </a:pPr>
                      <a:endParaRPr/>
                    </a:p>
                    <a:p>
                      <a:pPr>
                        <a:defRPr sz="1000" b="1">
                          <a:latin typeface="Arial"/>
                          <a:ea typeface="Arial"/>
                          <a:cs typeface="Arial"/>
                          <a:sym typeface="Arial"/>
                        </a:defRPr>
                      </a:pPr>
                      <a:r>
                        <a:t>52,288 / $413M</a:t>
                      </a:r>
                    </a:p>
                  </a:txBody>
                  <a:tcPr marL="45658" marR="45658" marT="45658" marB="45658"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000000">
                        <a:alpha val="20000"/>
                      </a:srgbClr>
                    </a:solidFill>
                  </a:tcPr>
                </a:tc>
                <a:tc>
                  <a:txBody>
                    <a:bodyPr/>
                    <a:lstStyle/>
                    <a:p>
                      <a:pPr>
                        <a:defRPr sz="1800"/>
                      </a:pPr>
                      <a:r>
                        <a:rPr sz="1000" b="1">
                          <a:latin typeface="Arial"/>
                          <a:ea typeface="Arial"/>
                          <a:cs typeface="Arial"/>
                          <a:sym typeface="Arial"/>
                        </a:rPr>
                        <a:t>N/A</a:t>
                      </a:r>
                    </a:p>
                  </a:txBody>
                  <a:tcPr marL="45658" marR="45658" marT="45658" marB="45658"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000000">
                        <a:alpha val="20000"/>
                      </a:srgbClr>
                    </a:solidFill>
                  </a:tcPr>
                </a:tc>
                <a:tc>
                  <a:txBody>
                    <a:bodyPr/>
                    <a:lstStyle/>
                    <a:p>
                      <a:pPr>
                        <a:defRPr sz="1800"/>
                      </a:pPr>
                      <a:r>
                        <a:rPr sz="1000" b="1">
                          <a:latin typeface="Arial"/>
                          <a:ea typeface="Arial"/>
                          <a:cs typeface="Arial"/>
                          <a:sym typeface="Arial"/>
                        </a:rPr>
                        <a:t>N/A</a:t>
                      </a:r>
                    </a:p>
                  </a:txBody>
                  <a:tcPr marL="45658" marR="45658" marT="45658" marB="45658"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000000">
                        <a:alpha val="20000"/>
                      </a:srgbClr>
                    </a:solidFill>
                  </a:tcPr>
                </a:tc>
              </a:tr>
              <a:tr h="487984">
                <a:tc gridSpan="2">
                  <a:txBody>
                    <a:bodyPr/>
                    <a:lstStyle/>
                    <a:p>
                      <a:pPr>
                        <a:defRPr sz="1800"/>
                      </a:pPr>
                      <a:r>
                        <a:rPr sz="1200" b="1" dirty="0">
                          <a:latin typeface="Arial"/>
                          <a:ea typeface="Arial"/>
                          <a:cs typeface="Arial"/>
                          <a:sym typeface="Arial"/>
                        </a:rPr>
                        <a:t>Total</a:t>
                      </a:r>
                    </a:p>
                  </a:txBody>
                  <a:tcPr marL="45658" marR="45658" marT="45658" marB="45658" horzOverflow="overflow">
                    <a:lnL w="12700">
                      <a:solidFill>
                        <a:srgbClr val="000000"/>
                      </a:solidFill>
                    </a:lnL>
                    <a:lnR w="12700">
                      <a:solidFill>
                        <a:srgbClr val="000000"/>
                      </a:solidFill>
                    </a:lnR>
                    <a:lnT w="12700">
                      <a:solidFill>
                        <a:srgbClr val="000000"/>
                      </a:solidFill>
                    </a:lnT>
                    <a:lnB w="12700">
                      <a:solidFill>
                        <a:srgbClr val="000000"/>
                      </a:solidFill>
                    </a:lnB>
                    <a:noFill/>
                  </a:tcPr>
                </a:tc>
                <a:tc hMerge="1">
                  <a:txBody>
                    <a:bodyPr/>
                    <a:lstStyle/>
                    <a:p>
                      <a:endParaRPr lang="en-US"/>
                    </a:p>
                  </a:txBody>
                  <a:tcPr/>
                </a:tc>
                <a:tc>
                  <a:txBody>
                    <a:bodyPr/>
                    <a:lstStyle/>
                    <a:p>
                      <a:pPr>
                        <a:defRPr sz="1800"/>
                      </a:pPr>
                      <a:r>
                        <a:rPr sz="1200" b="1" dirty="0">
                          <a:latin typeface="Arial"/>
                          <a:ea typeface="Arial"/>
                          <a:cs typeface="Arial"/>
                          <a:sym typeface="Arial"/>
                        </a:rPr>
                        <a:t>945,052 / $10.1B</a:t>
                      </a:r>
                    </a:p>
                  </a:txBody>
                  <a:tcPr marL="45658" marR="45658" marT="45658" marB="45658"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defRPr sz="1800"/>
                      </a:pPr>
                      <a:r>
                        <a:rPr sz="1200" b="1" dirty="0">
                          <a:latin typeface="Arial"/>
                          <a:ea typeface="Arial"/>
                          <a:cs typeface="Arial"/>
                          <a:sym typeface="Arial"/>
                        </a:rPr>
                        <a:t> 1,091,044 / $12.1B</a:t>
                      </a:r>
                    </a:p>
                  </a:txBody>
                  <a:tcPr marL="45658" marR="45658" marT="45658" marB="45658"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defRPr sz="1800"/>
                      </a:pPr>
                      <a:r>
                        <a:rPr sz="1200" b="1" dirty="0">
                          <a:latin typeface="Arial"/>
                          <a:ea typeface="Arial"/>
                          <a:cs typeface="Arial"/>
                          <a:sym typeface="Arial"/>
                        </a:rPr>
                        <a:t> 1,088,411 / $12.4B</a:t>
                      </a:r>
                    </a:p>
                  </a:txBody>
                  <a:tcPr marL="45658" marR="45658" marT="45658" marB="45658"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defRPr sz="1800"/>
                      </a:pPr>
                      <a:r>
                        <a:rPr sz="1200" b="1" dirty="0">
                          <a:latin typeface="Arial"/>
                          <a:ea typeface="Arial"/>
                          <a:cs typeface="Arial"/>
                          <a:sym typeface="Arial"/>
                        </a:rPr>
                        <a:t> 1,016,664 / $12.3B</a:t>
                      </a:r>
                    </a:p>
                  </a:txBody>
                  <a:tcPr marL="45658" marR="45658" marT="45658" marB="45658"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defRPr sz="1800"/>
                      </a:pPr>
                      <a:r>
                        <a:rPr sz="1200" b="1" dirty="0">
                          <a:latin typeface="Arial"/>
                          <a:ea typeface="Arial"/>
                          <a:cs typeface="Arial"/>
                          <a:sym typeface="Arial"/>
                        </a:rPr>
                        <a:t>1,000,085 / 12.9B</a:t>
                      </a:r>
                    </a:p>
                  </a:txBody>
                  <a:tcPr marL="45658" marR="45658" marT="45658" marB="45658" horzOverflow="overflow">
                    <a:lnL w="12700">
                      <a:solidFill>
                        <a:srgbClr val="000000"/>
                      </a:solidFill>
                    </a:lnL>
                    <a:lnR w="12700">
                      <a:solidFill>
                        <a:srgbClr val="000000"/>
                      </a:solidFill>
                    </a:lnR>
                    <a:lnT w="12700">
                      <a:solidFill>
                        <a:srgbClr val="000000"/>
                      </a:solidFill>
                    </a:lnT>
                    <a:lnB w="12700">
                      <a:solidFill>
                        <a:srgbClr val="000000"/>
                      </a:solidFill>
                    </a:lnB>
                    <a:noFill/>
                  </a:tcPr>
                </a:tc>
              </a:tr>
            </a:tbl>
          </a:graphicData>
        </a:graphic>
      </p:graphicFrame>
      <p:sp>
        <p:nvSpPr>
          <p:cNvPr id="115" name="Shape 115"/>
          <p:cNvSpPr>
            <a:spLocks noGrp="1"/>
          </p:cNvSpPr>
          <p:nvPr>
            <p:ph type="sldNum" sz="quarter" idx="2"/>
          </p:nvPr>
        </p:nvSpPr>
        <p:spPr>
          <a:xfrm>
            <a:off x="8887369" y="6448080"/>
            <a:ext cx="184062" cy="2692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8</a:t>
            </a:fld>
            <a:endParaRP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Shape 117"/>
          <p:cNvSpPr>
            <a:spLocks noGrp="1"/>
          </p:cNvSpPr>
          <p:nvPr>
            <p:ph type="title"/>
          </p:nvPr>
        </p:nvSpPr>
        <p:spPr>
          <a:xfrm>
            <a:off x="457200" y="4294"/>
            <a:ext cx="8229600" cy="933962"/>
          </a:xfrm>
          <a:prstGeom prst="rect">
            <a:avLst/>
          </a:prstGeom>
        </p:spPr>
        <p:txBody>
          <a:bodyPr/>
          <a:lstStyle>
            <a:lvl1pPr>
              <a:defRPr sz="3200">
                <a:latin typeface="Arial"/>
                <a:ea typeface="Arial"/>
                <a:cs typeface="Arial"/>
                <a:sym typeface="Arial"/>
              </a:defRPr>
            </a:lvl1pPr>
          </a:lstStyle>
          <a:p>
            <a:r>
              <a:t>Claims Processing Highlights</a:t>
            </a:r>
          </a:p>
        </p:txBody>
      </p:sp>
      <p:graphicFrame>
        <p:nvGraphicFramePr>
          <p:cNvPr id="118" name="Table 118"/>
          <p:cNvGraphicFramePr/>
          <p:nvPr>
            <p:extLst>
              <p:ext uri="{D42A27DB-BD31-4B8C-83A1-F6EECF244321}">
                <p14:modId xmlns:p14="http://schemas.microsoft.com/office/powerpoint/2010/main" val="2568063135"/>
              </p:ext>
            </p:extLst>
          </p:nvPr>
        </p:nvGraphicFramePr>
        <p:xfrm>
          <a:off x="381000" y="990600"/>
          <a:ext cx="8458200" cy="3160147"/>
        </p:xfrm>
        <a:graphic>
          <a:graphicData uri="http://schemas.openxmlformats.org/drawingml/2006/table">
            <a:tbl>
              <a:tblPr>
                <a:tableStyleId>{4C3C2611-4C71-4FC5-86AE-919BDF0F9419}</a:tableStyleId>
              </a:tblPr>
              <a:tblGrid>
                <a:gridCol w="3713162"/>
                <a:gridCol w="876300"/>
                <a:gridCol w="1312862"/>
                <a:gridCol w="1087437"/>
                <a:gridCol w="1468439"/>
              </a:tblGrid>
              <a:tr h="822325">
                <a:tc>
                  <a:txBody>
                    <a:bodyPr/>
                    <a:lstStyle/>
                    <a:p>
                      <a:pPr algn="ctr">
                        <a:defRPr sz="1800"/>
                      </a:pPr>
                      <a:r>
                        <a:rPr b="1" dirty="0">
                          <a:latin typeface="Arial"/>
                          <a:ea typeface="Arial"/>
                          <a:cs typeface="Arial"/>
                          <a:sym typeface="Arial"/>
                        </a:rPr>
                        <a:t>Claims Inventory</a:t>
                      </a:r>
                    </a:p>
                  </a:txBody>
                  <a:tcPr marL="45658" marR="45658" marT="45658" marB="45658" anchor="ctr" horzOverflow="overflow">
                    <a:lnL w="12700">
                      <a:miter lim="400000"/>
                    </a:lnL>
                    <a:lnR w="12700">
                      <a:miter lim="400000"/>
                    </a:lnR>
                    <a:lnT w="12700">
                      <a:solidFill>
                        <a:schemeClr val="accent5"/>
                      </a:solidFill>
                    </a:lnT>
                    <a:lnB w="12700">
                      <a:solidFill>
                        <a:schemeClr val="accent5"/>
                      </a:solidFill>
                    </a:lnB>
                    <a:noFill/>
                  </a:tcPr>
                </a:tc>
                <a:tc>
                  <a:txBody>
                    <a:bodyPr/>
                    <a:lstStyle/>
                    <a:p>
                      <a:pPr algn="ctr">
                        <a:defRPr sz="1800"/>
                      </a:pPr>
                      <a:r>
                        <a:rPr b="1">
                          <a:latin typeface="Arial"/>
                          <a:ea typeface="Arial"/>
                          <a:cs typeface="Arial"/>
                          <a:sym typeface="Arial"/>
                        </a:rPr>
                        <a:t>FY14</a:t>
                      </a:r>
                    </a:p>
                  </a:txBody>
                  <a:tcPr marL="45658" marR="45658" marT="45658" marB="45658" anchor="ctr" horzOverflow="overflow">
                    <a:lnL w="12700">
                      <a:miter lim="400000"/>
                    </a:lnL>
                    <a:lnR w="12700">
                      <a:miter lim="400000"/>
                    </a:lnR>
                    <a:lnT w="12700">
                      <a:solidFill>
                        <a:schemeClr val="accent5"/>
                      </a:solidFill>
                    </a:lnT>
                    <a:lnB w="12700">
                      <a:solidFill>
                        <a:schemeClr val="accent5"/>
                      </a:solidFill>
                    </a:lnB>
                    <a:noFill/>
                  </a:tcPr>
                </a:tc>
                <a:tc>
                  <a:txBody>
                    <a:bodyPr/>
                    <a:lstStyle/>
                    <a:p>
                      <a:pPr algn="ctr">
                        <a:defRPr sz="1800"/>
                      </a:pPr>
                      <a:r>
                        <a:rPr b="1">
                          <a:latin typeface="Arial"/>
                          <a:ea typeface="Arial"/>
                          <a:cs typeface="Arial"/>
                          <a:sym typeface="Arial"/>
                        </a:rPr>
                        <a:t>FY15</a:t>
                      </a:r>
                    </a:p>
                  </a:txBody>
                  <a:tcPr marL="45658" marR="45658" marT="45658" marB="45658" anchor="ctr" horzOverflow="overflow">
                    <a:lnL w="12700">
                      <a:miter lim="400000"/>
                    </a:lnL>
                    <a:lnR w="12700">
                      <a:miter lim="400000"/>
                    </a:lnR>
                    <a:lnT w="12700">
                      <a:solidFill>
                        <a:schemeClr val="accent5"/>
                      </a:solidFill>
                    </a:lnT>
                    <a:lnB w="12700">
                      <a:solidFill>
                        <a:schemeClr val="accent5"/>
                      </a:solidFill>
                    </a:lnB>
                    <a:noFill/>
                  </a:tcPr>
                </a:tc>
                <a:tc>
                  <a:txBody>
                    <a:bodyPr/>
                    <a:lstStyle/>
                    <a:p>
                      <a:pPr algn="ctr">
                        <a:defRPr sz="1800" b="1">
                          <a:latin typeface="Arial"/>
                          <a:ea typeface="Arial"/>
                          <a:cs typeface="Arial"/>
                          <a:sym typeface="Arial"/>
                        </a:defRPr>
                      </a:pPr>
                      <a:r>
                        <a:t>FY16</a:t>
                      </a:r>
                    </a:p>
                  </a:txBody>
                  <a:tcPr marL="45658" marR="45658" marT="45658" marB="45658" anchor="ctr" horzOverflow="overflow">
                    <a:lnL w="12700">
                      <a:miter lim="400000"/>
                    </a:lnL>
                    <a:lnR w="12700">
                      <a:miter lim="400000"/>
                    </a:lnR>
                    <a:lnT w="12700">
                      <a:solidFill>
                        <a:schemeClr val="accent5"/>
                      </a:solidFill>
                    </a:lnT>
                    <a:lnB w="12700">
                      <a:solidFill>
                        <a:schemeClr val="accent5"/>
                      </a:solidFill>
                    </a:lnB>
                    <a:noFill/>
                  </a:tcPr>
                </a:tc>
                <a:tc>
                  <a:txBody>
                    <a:bodyPr/>
                    <a:lstStyle/>
                    <a:p>
                      <a:pPr algn="ctr">
                        <a:defRPr sz="1800"/>
                      </a:pPr>
                      <a:r>
                        <a:rPr b="1" dirty="0">
                          <a:latin typeface="Arial"/>
                          <a:ea typeface="Arial"/>
                          <a:cs typeface="Arial"/>
                          <a:sym typeface="Arial"/>
                        </a:rPr>
                        <a:t>FYTD </a:t>
                      </a:r>
                      <a:r>
                        <a:rPr lang="en-US" b="1" dirty="0" smtClean="0">
                          <a:latin typeface="Arial"/>
                          <a:ea typeface="Arial"/>
                          <a:cs typeface="Arial"/>
                          <a:sym typeface="Arial"/>
                        </a:rPr>
                        <a:t>2017 thru 1</a:t>
                      </a:r>
                      <a:r>
                        <a:rPr lang="en-US" b="1" baseline="30000" dirty="0" smtClean="0">
                          <a:latin typeface="Arial"/>
                          <a:ea typeface="Arial"/>
                          <a:cs typeface="Arial"/>
                          <a:sym typeface="Arial"/>
                        </a:rPr>
                        <a:t>ST</a:t>
                      </a:r>
                      <a:r>
                        <a:rPr lang="en-US" b="1" dirty="0" smtClean="0">
                          <a:latin typeface="Arial"/>
                          <a:ea typeface="Arial"/>
                          <a:cs typeface="Arial"/>
                          <a:sym typeface="Arial"/>
                        </a:rPr>
                        <a:t> Quarter</a:t>
                      </a:r>
                      <a:endParaRPr b="1" dirty="0">
                        <a:latin typeface="Arial"/>
                        <a:ea typeface="Arial"/>
                        <a:cs typeface="Arial"/>
                        <a:sym typeface="Arial"/>
                      </a:endParaRPr>
                    </a:p>
                  </a:txBody>
                  <a:tcPr marL="45658" marR="45658" marT="45658" marB="45658" anchor="ctr" horzOverflow="overflow">
                    <a:lnL w="12700">
                      <a:miter lim="400000"/>
                    </a:lnL>
                    <a:lnR w="12700">
                      <a:miter lim="400000"/>
                    </a:lnR>
                    <a:lnT w="12700">
                      <a:solidFill>
                        <a:schemeClr val="accent5"/>
                      </a:solidFill>
                    </a:lnT>
                    <a:lnB w="12700">
                      <a:solidFill>
                        <a:schemeClr val="accent5"/>
                      </a:solidFill>
                    </a:lnB>
                    <a:noFill/>
                  </a:tcPr>
                </a:tc>
              </a:tr>
              <a:tr h="466725">
                <a:tc>
                  <a:txBody>
                    <a:bodyPr/>
                    <a:lstStyle/>
                    <a:p>
                      <a:pPr algn="ctr">
                        <a:defRPr sz="1800"/>
                      </a:pPr>
                      <a:r>
                        <a:rPr sz="1600">
                          <a:latin typeface="Arial"/>
                          <a:ea typeface="Arial"/>
                          <a:cs typeface="Arial"/>
                          <a:sym typeface="Arial"/>
                        </a:rPr>
                        <a:t>Claims Processed</a:t>
                      </a:r>
                    </a:p>
                  </a:txBody>
                  <a:tcPr marL="45700" marR="45700" marT="45700" marB="45700" anchor="ctr" horzOverflow="overflow">
                    <a:lnL w="12700">
                      <a:miter lim="400000"/>
                    </a:lnL>
                    <a:lnR w="12700">
                      <a:miter lim="400000"/>
                    </a:lnR>
                    <a:lnT w="12700">
                      <a:solidFill>
                        <a:schemeClr val="accent5"/>
                      </a:solidFill>
                    </a:lnT>
                    <a:lnB w="12700">
                      <a:miter lim="400000"/>
                    </a:lnB>
                    <a:solidFill>
                      <a:schemeClr val="accent5">
                        <a:alpha val="19999"/>
                      </a:schemeClr>
                    </a:solidFill>
                  </a:tcPr>
                </a:tc>
                <a:tc>
                  <a:txBody>
                    <a:bodyPr/>
                    <a:lstStyle/>
                    <a:p>
                      <a:pPr algn="ctr">
                        <a:defRPr sz="1600">
                          <a:latin typeface="Arial"/>
                          <a:ea typeface="Arial"/>
                          <a:cs typeface="Arial"/>
                          <a:sym typeface="Arial"/>
                        </a:defRPr>
                      </a:pPr>
                      <a:r>
                        <a:t>4.3M</a:t>
                      </a:r>
                    </a:p>
                  </a:txBody>
                  <a:tcPr marL="45700" marR="45700" marT="45700" marB="45700" anchor="ctr" horzOverflow="overflow">
                    <a:lnL w="12700">
                      <a:miter lim="400000"/>
                    </a:lnL>
                    <a:lnR w="12700">
                      <a:miter lim="400000"/>
                    </a:lnR>
                    <a:lnT w="12700">
                      <a:solidFill>
                        <a:schemeClr val="accent5"/>
                      </a:solidFill>
                    </a:lnT>
                    <a:lnB w="12700">
                      <a:miter lim="400000"/>
                    </a:lnB>
                    <a:solidFill>
                      <a:schemeClr val="accent5">
                        <a:alpha val="19999"/>
                      </a:schemeClr>
                    </a:solidFill>
                  </a:tcPr>
                </a:tc>
                <a:tc>
                  <a:txBody>
                    <a:bodyPr/>
                    <a:lstStyle/>
                    <a:p>
                      <a:pPr algn="ctr">
                        <a:defRPr sz="1800"/>
                      </a:pPr>
                      <a:r>
                        <a:rPr sz="1600">
                          <a:latin typeface="Arial"/>
                          <a:ea typeface="Arial"/>
                          <a:cs typeface="Arial"/>
                          <a:sym typeface="Arial"/>
                        </a:rPr>
                        <a:t>      4.2M</a:t>
                      </a:r>
                    </a:p>
                  </a:txBody>
                  <a:tcPr marL="45700" marR="45700" marT="45700" marB="45700" anchor="ctr" horzOverflow="overflow">
                    <a:lnL w="12700">
                      <a:miter lim="400000"/>
                    </a:lnL>
                    <a:lnR w="12700">
                      <a:miter lim="400000"/>
                    </a:lnR>
                    <a:lnT w="12700">
                      <a:solidFill>
                        <a:schemeClr val="accent5"/>
                      </a:solidFill>
                    </a:lnT>
                    <a:lnB w="12700">
                      <a:miter lim="400000"/>
                    </a:lnB>
                    <a:solidFill>
                      <a:schemeClr val="accent5">
                        <a:alpha val="19999"/>
                      </a:schemeClr>
                    </a:solidFill>
                  </a:tcPr>
                </a:tc>
                <a:tc>
                  <a:txBody>
                    <a:bodyPr/>
                    <a:lstStyle/>
                    <a:p>
                      <a:pPr algn="ctr">
                        <a:defRPr sz="1800"/>
                      </a:pPr>
                      <a:r>
                        <a:rPr sz="1600">
                          <a:latin typeface="Arial"/>
                          <a:ea typeface="Arial"/>
                          <a:cs typeface="Arial"/>
                          <a:sym typeface="Arial"/>
                        </a:rPr>
                        <a:t>4.1M</a:t>
                      </a:r>
                    </a:p>
                  </a:txBody>
                  <a:tcPr marL="45700" marR="45700" marT="45700" marB="45700" anchor="ctr" horzOverflow="overflow">
                    <a:lnL w="12700">
                      <a:miter lim="400000"/>
                    </a:lnL>
                    <a:lnR w="12700">
                      <a:miter lim="400000"/>
                    </a:lnR>
                    <a:lnT w="12700">
                      <a:solidFill>
                        <a:schemeClr val="accent5"/>
                      </a:solidFill>
                    </a:lnT>
                    <a:lnB w="12700">
                      <a:miter lim="400000"/>
                    </a:lnB>
                    <a:solidFill>
                      <a:schemeClr val="accent5">
                        <a:alpha val="19999"/>
                      </a:schemeClr>
                    </a:solidFill>
                  </a:tcPr>
                </a:tc>
                <a:tc>
                  <a:txBody>
                    <a:bodyPr/>
                    <a:lstStyle/>
                    <a:p>
                      <a:pPr algn="ctr">
                        <a:defRPr sz="1800"/>
                      </a:pPr>
                      <a:r>
                        <a:rPr sz="1600">
                          <a:latin typeface="Arial"/>
                          <a:ea typeface="Arial"/>
                          <a:cs typeface="Arial"/>
                          <a:sym typeface="Arial"/>
                        </a:rPr>
                        <a:t>894K</a:t>
                      </a:r>
                    </a:p>
                  </a:txBody>
                  <a:tcPr marL="45700" marR="45700" marT="45700" marB="45700" anchor="ctr" horzOverflow="overflow">
                    <a:lnL w="12700">
                      <a:miter lim="400000"/>
                    </a:lnL>
                    <a:lnR w="12700">
                      <a:miter lim="400000"/>
                    </a:lnR>
                    <a:lnT w="12700">
                      <a:solidFill>
                        <a:schemeClr val="accent5"/>
                      </a:solidFill>
                    </a:lnT>
                    <a:lnB w="12700">
                      <a:miter lim="400000"/>
                    </a:lnB>
                    <a:solidFill>
                      <a:schemeClr val="accent5">
                        <a:alpha val="19999"/>
                      </a:schemeClr>
                    </a:solidFill>
                  </a:tcPr>
                </a:tc>
              </a:tr>
              <a:tr h="549275">
                <a:tc>
                  <a:txBody>
                    <a:bodyPr/>
                    <a:lstStyle/>
                    <a:p>
                      <a:pPr algn="ctr">
                        <a:defRPr sz="1600">
                          <a:latin typeface="Arial"/>
                          <a:ea typeface="Arial"/>
                          <a:cs typeface="Arial"/>
                          <a:sym typeface="Arial"/>
                        </a:defRPr>
                      </a:pPr>
                      <a:r>
                        <a:t>Original Claims Timeliness</a:t>
                      </a:r>
                      <a:endParaRPr sz="1500"/>
                    </a:p>
                    <a:p>
                      <a:pPr algn="ctr">
                        <a:defRPr sz="1600">
                          <a:latin typeface="Arial"/>
                          <a:ea typeface="Arial"/>
                          <a:cs typeface="Arial"/>
                          <a:sym typeface="Arial"/>
                        </a:defRPr>
                      </a:pPr>
                      <a:r>
                        <a:t>(Average Days to Complete)</a:t>
                      </a:r>
                    </a:p>
                  </a:txBody>
                  <a:tcPr marL="45658" marR="45658" marT="45658" marB="45658" anchor="ctr" horzOverflow="overflow">
                    <a:lnL w="12700">
                      <a:miter lim="400000"/>
                    </a:lnL>
                    <a:lnR w="12700">
                      <a:miter lim="400000"/>
                    </a:lnR>
                    <a:lnT w="12700">
                      <a:miter lim="400000"/>
                    </a:lnT>
                    <a:lnB w="12700">
                      <a:miter lim="400000"/>
                    </a:lnB>
                    <a:noFill/>
                  </a:tcPr>
                </a:tc>
                <a:tc>
                  <a:txBody>
                    <a:bodyPr/>
                    <a:lstStyle/>
                    <a:p>
                      <a:pPr algn="ctr">
                        <a:defRPr sz="1800"/>
                      </a:pPr>
                      <a:r>
                        <a:rPr sz="1600">
                          <a:latin typeface="Arial"/>
                          <a:ea typeface="Arial"/>
                          <a:cs typeface="Arial"/>
                          <a:sym typeface="Arial"/>
                        </a:rPr>
                        <a:t>16.7</a:t>
                      </a:r>
                    </a:p>
                  </a:txBody>
                  <a:tcPr marL="45658" marR="45658" marT="45658" marB="45658" anchor="ctr" horzOverflow="overflow">
                    <a:lnL w="12700">
                      <a:miter lim="400000"/>
                    </a:lnL>
                    <a:lnR w="12700">
                      <a:miter lim="400000"/>
                    </a:lnR>
                    <a:lnT w="12700">
                      <a:miter lim="400000"/>
                    </a:lnT>
                    <a:lnB w="12700">
                      <a:miter lim="400000"/>
                    </a:lnB>
                    <a:noFill/>
                  </a:tcPr>
                </a:tc>
                <a:tc>
                  <a:txBody>
                    <a:bodyPr/>
                    <a:lstStyle/>
                    <a:p>
                      <a:pPr algn="ctr">
                        <a:defRPr sz="1800"/>
                      </a:pPr>
                      <a:r>
                        <a:rPr sz="1600">
                          <a:latin typeface="Arial"/>
                          <a:ea typeface="Arial"/>
                          <a:cs typeface="Arial"/>
                          <a:sym typeface="Arial"/>
                        </a:rPr>
                        <a:t>    18.4</a:t>
                      </a:r>
                    </a:p>
                  </a:txBody>
                  <a:tcPr marL="45658" marR="45658" marT="45658" marB="45658" anchor="ctr" horzOverflow="overflow">
                    <a:lnL w="12700">
                      <a:miter lim="400000"/>
                    </a:lnL>
                    <a:lnR w="12700">
                      <a:miter lim="400000"/>
                    </a:lnR>
                    <a:lnT w="12700">
                      <a:miter lim="400000"/>
                    </a:lnT>
                    <a:lnB w="12700">
                      <a:miter lim="400000"/>
                    </a:lnB>
                    <a:noFill/>
                  </a:tcPr>
                </a:tc>
                <a:tc>
                  <a:txBody>
                    <a:bodyPr/>
                    <a:lstStyle/>
                    <a:p>
                      <a:pPr algn="ctr">
                        <a:defRPr sz="1800"/>
                      </a:pPr>
                      <a:r>
                        <a:rPr sz="1600">
                          <a:latin typeface="Arial"/>
                          <a:ea typeface="Arial"/>
                          <a:cs typeface="Arial"/>
                          <a:sym typeface="Arial"/>
                        </a:rPr>
                        <a:t>16.7</a:t>
                      </a:r>
                    </a:p>
                  </a:txBody>
                  <a:tcPr marL="45658" marR="45658" marT="45658" marB="45658" anchor="ctr" horzOverflow="overflow">
                    <a:lnL w="12700">
                      <a:miter lim="400000"/>
                    </a:lnL>
                    <a:lnR w="12700">
                      <a:miter lim="400000"/>
                    </a:lnR>
                    <a:lnT w="12700">
                      <a:miter lim="400000"/>
                    </a:lnT>
                    <a:lnB w="12700">
                      <a:miter lim="400000"/>
                    </a:lnB>
                    <a:noFill/>
                  </a:tcPr>
                </a:tc>
                <a:tc>
                  <a:txBody>
                    <a:bodyPr/>
                    <a:lstStyle/>
                    <a:p>
                      <a:pPr algn="ctr">
                        <a:defRPr sz="1800"/>
                      </a:pPr>
                      <a:r>
                        <a:rPr sz="1600" dirty="0">
                          <a:latin typeface="Arial"/>
                          <a:ea typeface="Arial"/>
                          <a:cs typeface="Arial"/>
                          <a:sym typeface="Arial"/>
                        </a:rPr>
                        <a:t>18.1</a:t>
                      </a:r>
                    </a:p>
                  </a:txBody>
                  <a:tcPr marL="45658" marR="45658" marT="45658" marB="45658" anchor="ctr" horzOverflow="overflow">
                    <a:lnL w="12700">
                      <a:miter lim="400000"/>
                    </a:lnL>
                    <a:lnR w="12700">
                      <a:miter lim="400000"/>
                    </a:lnR>
                    <a:lnT w="12700">
                      <a:miter lim="400000"/>
                    </a:lnT>
                    <a:lnB w="12700">
                      <a:miter lim="400000"/>
                    </a:lnB>
                    <a:noFill/>
                  </a:tcPr>
                </a:tc>
              </a:tr>
              <a:tr h="650875">
                <a:tc>
                  <a:txBody>
                    <a:bodyPr/>
                    <a:lstStyle/>
                    <a:p>
                      <a:pPr algn="ctr">
                        <a:defRPr sz="1600">
                          <a:latin typeface="Arial"/>
                          <a:ea typeface="Arial"/>
                          <a:cs typeface="Arial"/>
                          <a:sym typeface="Arial"/>
                        </a:defRPr>
                      </a:pPr>
                      <a:r>
                        <a:t>Supplemental Claims Timeliness </a:t>
                      </a:r>
                      <a:endParaRPr sz="1500"/>
                    </a:p>
                    <a:p>
                      <a:pPr algn="ctr">
                        <a:defRPr sz="1600">
                          <a:latin typeface="Arial"/>
                          <a:ea typeface="Arial"/>
                          <a:cs typeface="Arial"/>
                          <a:sym typeface="Arial"/>
                        </a:defRPr>
                      </a:pPr>
                      <a:r>
                        <a:t>(Average Days to Complete)</a:t>
                      </a:r>
                    </a:p>
                  </a:txBody>
                  <a:tcPr marL="45700" marR="45700" marT="45700" marB="45700" anchor="ctr" horzOverflow="overflow">
                    <a:lnL w="12700">
                      <a:miter lim="400000"/>
                    </a:lnL>
                    <a:lnR w="12700">
                      <a:miter lim="400000"/>
                    </a:lnR>
                    <a:lnT w="12700">
                      <a:miter lim="400000"/>
                    </a:lnT>
                    <a:lnB w="12700">
                      <a:miter lim="400000"/>
                    </a:lnB>
                    <a:solidFill>
                      <a:schemeClr val="accent5">
                        <a:alpha val="19999"/>
                      </a:schemeClr>
                    </a:solidFill>
                  </a:tcPr>
                </a:tc>
                <a:tc>
                  <a:txBody>
                    <a:bodyPr/>
                    <a:lstStyle/>
                    <a:p>
                      <a:pPr algn="ctr">
                        <a:defRPr sz="1800"/>
                      </a:pPr>
                      <a:r>
                        <a:rPr sz="1600">
                          <a:latin typeface="Arial"/>
                          <a:ea typeface="Arial"/>
                          <a:cs typeface="Arial"/>
                          <a:sym typeface="Arial"/>
                        </a:rPr>
                        <a:t>5.9</a:t>
                      </a:r>
                    </a:p>
                  </a:txBody>
                  <a:tcPr marL="45700" marR="45700" marT="45700" marB="45700" anchor="ctr" horzOverflow="overflow">
                    <a:lnL w="12700">
                      <a:miter lim="400000"/>
                    </a:lnL>
                    <a:lnR w="12700">
                      <a:miter lim="400000"/>
                    </a:lnR>
                    <a:lnT w="12700">
                      <a:miter lim="400000"/>
                    </a:lnT>
                    <a:lnB w="12700">
                      <a:miter lim="400000"/>
                    </a:lnB>
                    <a:solidFill>
                      <a:schemeClr val="accent5">
                        <a:alpha val="19999"/>
                      </a:schemeClr>
                    </a:solidFill>
                  </a:tcPr>
                </a:tc>
                <a:tc>
                  <a:txBody>
                    <a:bodyPr/>
                    <a:lstStyle/>
                    <a:p>
                      <a:pPr algn="ctr">
                        <a:defRPr sz="1800"/>
                      </a:pPr>
                      <a:r>
                        <a:rPr sz="1600">
                          <a:latin typeface="Arial"/>
                          <a:ea typeface="Arial"/>
                          <a:cs typeface="Arial"/>
                          <a:sym typeface="Arial"/>
                        </a:rPr>
                        <a:t>      7.0</a:t>
                      </a:r>
                    </a:p>
                  </a:txBody>
                  <a:tcPr marL="45700" marR="45700" marT="45700" marB="45700" anchor="ctr" horzOverflow="overflow">
                    <a:lnL w="12700">
                      <a:miter lim="400000"/>
                    </a:lnL>
                    <a:lnR w="12700">
                      <a:miter lim="400000"/>
                    </a:lnR>
                    <a:lnT w="12700">
                      <a:miter lim="400000"/>
                    </a:lnT>
                    <a:lnB w="12700">
                      <a:miter lim="400000"/>
                    </a:lnB>
                    <a:solidFill>
                      <a:schemeClr val="accent5">
                        <a:alpha val="19999"/>
                      </a:schemeClr>
                    </a:solidFill>
                  </a:tcPr>
                </a:tc>
                <a:tc>
                  <a:txBody>
                    <a:bodyPr/>
                    <a:lstStyle/>
                    <a:p>
                      <a:pPr algn="ctr">
                        <a:defRPr sz="1800"/>
                      </a:pPr>
                      <a:r>
                        <a:rPr sz="1600">
                          <a:latin typeface="Arial"/>
                          <a:ea typeface="Arial"/>
                          <a:cs typeface="Arial"/>
                          <a:sym typeface="Arial"/>
                        </a:rPr>
                        <a:t>6.7</a:t>
                      </a:r>
                    </a:p>
                  </a:txBody>
                  <a:tcPr marL="45700" marR="45700" marT="45700" marB="45700" anchor="ctr" horzOverflow="overflow">
                    <a:lnL w="12700">
                      <a:miter lim="400000"/>
                    </a:lnL>
                    <a:lnR w="12700">
                      <a:miter lim="400000"/>
                    </a:lnR>
                    <a:lnT w="12700">
                      <a:miter lim="400000"/>
                    </a:lnT>
                    <a:lnB w="12700">
                      <a:miter lim="400000"/>
                    </a:lnB>
                    <a:solidFill>
                      <a:schemeClr val="accent5">
                        <a:alpha val="19999"/>
                      </a:schemeClr>
                    </a:solidFill>
                  </a:tcPr>
                </a:tc>
                <a:tc>
                  <a:txBody>
                    <a:bodyPr/>
                    <a:lstStyle/>
                    <a:p>
                      <a:pPr algn="ctr">
                        <a:defRPr sz="1800"/>
                      </a:pPr>
                      <a:r>
                        <a:rPr sz="1600" dirty="0">
                          <a:latin typeface="Arial"/>
                          <a:ea typeface="Arial"/>
                          <a:cs typeface="Arial"/>
                          <a:sym typeface="Arial"/>
                        </a:rPr>
                        <a:t>7.8</a:t>
                      </a:r>
                    </a:p>
                  </a:txBody>
                  <a:tcPr marL="45700" marR="45700" marT="45700" marB="45700" anchor="ctr" horzOverflow="overflow">
                    <a:lnL w="12700">
                      <a:miter lim="400000"/>
                    </a:lnL>
                    <a:lnR w="12700">
                      <a:miter lim="400000"/>
                    </a:lnR>
                    <a:lnT w="12700">
                      <a:miter lim="400000"/>
                    </a:lnT>
                    <a:lnB w="12700">
                      <a:miter lim="400000"/>
                    </a:lnB>
                    <a:solidFill>
                      <a:schemeClr val="accent5">
                        <a:alpha val="19999"/>
                      </a:schemeClr>
                    </a:solidFill>
                  </a:tcPr>
                </a:tc>
              </a:tr>
              <a:tr h="549275">
                <a:tc>
                  <a:txBody>
                    <a:bodyPr/>
                    <a:lstStyle/>
                    <a:p>
                      <a:pPr algn="ctr">
                        <a:defRPr sz="1800"/>
                      </a:pPr>
                      <a:r>
                        <a:rPr sz="1600">
                          <a:latin typeface="Arial"/>
                          <a:ea typeface="Arial"/>
                          <a:cs typeface="Arial"/>
                          <a:sym typeface="Arial"/>
                        </a:rPr>
                        <a:t>Payment Accuracy</a:t>
                      </a:r>
                    </a:p>
                  </a:txBody>
                  <a:tcPr marL="45658" marR="45658" marT="45658" marB="45658" anchor="ctr" horzOverflow="overflow">
                    <a:lnL w="12700">
                      <a:miter lim="400000"/>
                    </a:lnL>
                    <a:lnR w="12700">
                      <a:miter lim="400000"/>
                    </a:lnR>
                    <a:lnT w="12700">
                      <a:miter lim="400000"/>
                    </a:lnT>
                    <a:lnB w="12700">
                      <a:solidFill>
                        <a:schemeClr val="accent5"/>
                      </a:solidFill>
                    </a:lnB>
                    <a:noFill/>
                  </a:tcPr>
                </a:tc>
                <a:tc>
                  <a:txBody>
                    <a:bodyPr/>
                    <a:lstStyle/>
                    <a:p>
                      <a:pPr algn="ctr">
                        <a:defRPr sz="1800"/>
                      </a:pPr>
                      <a:r>
                        <a:rPr sz="1600">
                          <a:latin typeface="Arial"/>
                          <a:ea typeface="Arial"/>
                          <a:cs typeface="Arial"/>
                          <a:sym typeface="Arial"/>
                        </a:rPr>
                        <a:t>98.7%</a:t>
                      </a:r>
                    </a:p>
                  </a:txBody>
                  <a:tcPr marL="45658" marR="45658" marT="45658" marB="45658" anchor="ctr" horzOverflow="overflow">
                    <a:lnL w="12700">
                      <a:miter lim="400000"/>
                    </a:lnL>
                    <a:lnR w="12700">
                      <a:miter lim="400000"/>
                    </a:lnR>
                    <a:lnT w="12700">
                      <a:miter lim="400000"/>
                    </a:lnT>
                    <a:lnB w="12700">
                      <a:solidFill>
                        <a:schemeClr val="accent5"/>
                      </a:solidFill>
                    </a:lnB>
                    <a:noFill/>
                  </a:tcPr>
                </a:tc>
                <a:tc>
                  <a:txBody>
                    <a:bodyPr/>
                    <a:lstStyle/>
                    <a:p>
                      <a:pPr algn="ctr">
                        <a:defRPr sz="1800"/>
                      </a:pPr>
                      <a:r>
                        <a:rPr sz="1600">
                          <a:latin typeface="Arial"/>
                          <a:ea typeface="Arial"/>
                          <a:cs typeface="Arial"/>
                          <a:sym typeface="Arial"/>
                        </a:rPr>
                        <a:t>     99.4%</a:t>
                      </a:r>
                    </a:p>
                  </a:txBody>
                  <a:tcPr marL="45658" marR="45658" marT="45658" marB="45658" anchor="ctr" horzOverflow="overflow">
                    <a:lnL w="12700">
                      <a:miter lim="400000"/>
                    </a:lnL>
                    <a:lnR w="12700">
                      <a:miter lim="400000"/>
                    </a:lnR>
                    <a:lnT w="12700">
                      <a:miter lim="400000"/>
                    </a:lnT>
                    <a:lnB w="12700">
                      <a:solidFill>
                        <a:schemeClr val="accent5"/>
                      </a:solidFill>
                    </a:lnB>
                    <a:noFill/>
                  </a:tcPr>
                </a:tc>
                <a:tc>
                  <a:txBody>
                    <a:bodyPr/>
                    <a:lstStyle/>
                    <a:p>
                      <a:pPr algn="ctr">
                        <a:defRPr sz="1800"/>
                      </a:pPr>
                      <a:r>
                        <a:rPr sz="1600">
                          <a:latin typeface="Arial"/>
                          <a:ea typeface="Arial"/>
                          <a:cs typeface="Arial"/>
                          <a:sym typeface="Arial"/>
                        </a:rPr>
                        <a:t>98.8%</a:t>
                      </a:r>
                    </a:p>
                  </a:txBody>
                  <a:tcPr marL="45658" marR="45658" marT="45658" marB="45658" anchor="ctr" horzOverflow="overflow">
                    <a:lnL w="12700">
                      <a:miter lim="400000"/>
                    </a:lnL>
                    <a:lnR w="12700">
                      <a:miter lim="400000"/>
                    </a:lnR>
                    <a:lnT w="12700">
                      <a:miter lim="400000"/>
                    </a:lnT>
                    <a:lnB w="12700">
                      <a:solidFill>
                        <a:schemeClr val="accent5"/>
                      </a:solidFill>
                    </a:lnB>
                    <a:noFill/>
                  </a:tcPr>
                </a:tc>
                <a:tc>
                  <a:txBody>
                    <a:bodyPr/>
                    <a:lstStyle/>
                    <a:p>
                      <a:pPr algn="ctr">
                        <a:defRPr sz="1600">
                          <a:latin typeface="Arial"/>
                          <a:ea typeface="Arial"/>
                          <a:cs typeface="Arial"/>
                          <a:sym typeface="Arial"/>
                        </a:defRPr>
                      </a:pPr>
                      <a:r>
                        <a:rPr dirty="0"/>
                        <a:t>97.8%</a:t>
                      </a:r>
                    </a:p>
                    <a:p>
                      <a:pPr algn="ctr">
                        <a:defRPr sz="900">
                          <a:latin typeface="Arial"/>
                          <a:ea typeface="Arial"/>
                          <a:cs typeface="Arial"/>
                          <a:sym typeface="Arial"/>
                        </a:defRPr>
                      </a:pPr>
                      <a:r>
                        <a:rPr dirty="0"/>
                        <a:t> (4</a:t>
                      </a:r>
                      <a:r>
                        <a:rPr baseline="30000" dirty="0"/>
                        <a:t>th</a:t>
                      </a:r>
                      <a:r>
                        <a:rPr dirty="0"/>
                        <a:t> Q FY16)</a:t>
                      </a:r>
                    </a:p>
                  </a:txBody>
                  <a:tcPr marL="45658" marR="45658" marT="45658" marB="45658" anchor="ctr" horzOverflow="overflow">
                    <a:lnL w="12700">
                      <a:miter lim="400000"/>
                    </a:lnL>
                    <a:lnR w="12700">
                      <a:miter lim="400000"/>
                    </a:lnR>
                    <a:lnT w="12700">
                      <a:miter lim="400000"/>
                    </a:lnT>
                    <a:lnB w="12700">
                      <a:solidFill>
                        <a:schemeClr val="accent5"/>
                      </a:solidFill>
                    </a:lnB>
                    <a:noFill/>
                  </a:tcPr>
                </a:tc>
              </a:tr>
            </a:tbl>
          </a:graphicData>
        </a:graphic>
      </p:graphicFrame>
      <p:graphicFrame>
        <p:nvGraphicFramePr>
          <p:cNvPr id="119" name="Table 119"/>
          <p:cNvGraphicFramePr/>
          <p:nvPr/>
        </p:nvGraphicFramePr>
        <p:xfrm>
          <a:off x="1981200" y="4495800"/>
          <a:ext cx="4800600" cy="1098549"/>
        </p:xfrm>
        <a:graphic>
          <a:graphicData uri="http://schemas.openxmlformats.org/drawingml/2006/table">
            <a:tbl>
              <a:tblPr>
                <a:tableStyleId>{4C3C2611-4C71-4FC5-86AE-919BDF0F9419}</a:tableStyleId>
              </a:tblPr>
              <a:tblGrid>
                <a:gridCol w="1854200"/>
                <a:gridCol w="1339850"/>
                <a:gridCol w="1606550"/>
              </a:tblGrid>
              <a:tr h="366712">
                <a:tc gridSpan="3">
                  <a:txBody>
                    <a:bodyPr/>
                    <a:lstStyle/>
                    <a:p>
                      <a:pPr algn="ctr">
                        <a:defRPr sz="1500" b="1"/>
                      </a:pPr>
                      <a:r>
                        <a:rPr dirty="0"/>
                        <a:t>  </a:t>
                      </a:r>
                      <a:r>
                        <a:rPr sz="1600" dirty="0">
                          <a:latin typeface="Arial"/>
                          <a:ea typeface="Arial"/>
                          <a:cs typeface="Arial"/>
                          <a:sym typeface="Arial"/>
                        </a:rPr>
                        <a:t>Claims Processed</a:t>
                      </a:r>
                    </a:p>
                  </a:txBody>
                  <a:tcPr marL="45658" marR="45658" marT="45658" marB="45658" anchor="ctr" horzOverflow="overflow">
                    <a:lnL w="12700">
                      <a:miter lim="400000"/>
                    </a:lnL>
                    <a:lnR w="12700">
                      <a:miter lim="400000"/>
                    </a:lnR>
                    <a:lnT w="12700">
                      <a:solidFill>
                        <a:schemeClr val="accent5"/>
                      </a:solidFill>
                    </a:lnT>
                    <a:lnB w="12700">
                      <a:solidFill>
                        <a:schemeClr val="accent5"/>
                      </a:solidFill>
                    </a:lnB>
                    <a:noFill/>
                  </a:tcPr>
                </a:tc>
                <a:tc hMerge="1">
                  <a:txBody>
                    <a:bodyPr/>
                    <a:lstStyle/>
                    <a:p>
                      <a:endParaRPr lang="en-US"/>
                    </a:p>
                  </a:txBody>
                  <a:tcPr/>
                </a:tc>
                <a:tc hMerge="1">
                  <a:txBody>
                    <a:bodyPr/>
                    <a:lstStyle/>
                    <a:p>
                      <a:endParaRPr lang="en-US"/>
                    </a:p>
                  </a:txBody>
                  <a:tcPr/>
                </a:tc>
              </a:tr>
              <a:tr h="365125">
                <a:tc>
                  <a:txBody>
                    <a:bodyPr/>
                    <a:lstStyle/>
                    <a:p>
                      <a:pPr algn="l">
                        <a:defRPr sz="1600"/>
                      </a:pPr>
                      <a:endParaRPr/>
                    </a:p>
                  </a:txBody>
                  <a:tcPr marL="45700" marR="45700" marT="45700" marB="45700" horzOverflow="overflow">
                    <a:lnL w="12700">
                      <a:miter lim="400000"/>
                    </a:lnL>
                    <a:lnR w="12700">
                      <a:miter lim="400000"/>
                    </a:lnR>
                    <a:lnT w="12700">
                      <a:solidFill>
                        <a:schemeClr val="accent5"/>
                      </a:solidFill>
                    </a:lnT>
                    <a:lnB w="12700">
                      <a:miter lim="400000"/>
                    </a:lnB>
                    <a:solidFill>
                      <a:schemeClr val="accent5">
                        <a:alpha val="19999"/>
                      </a:schemeClr>
                    </a:solidFill>
                  </a:tcPr>
                </a:tc>
                <a:tc>
                  <a:txBody>
                    <a:bodyPr/>
                    <a:lstStyle/>
                    <a:p>
                      <a:pPr algn="ctr">
                        <a:defRPr sz="1800"/>
                      </a:pPr>
                      <a:r>
                        <a:rPr sz="1600"/>
                        <a:t>Original</a:t>
                      </a:r>
                    </a:p>
                  </a:txBody>
                  <a:tcPr marL="45700" marR="45700" marT="45700" marB="45700" anchor="ctr" horzOverflow="overflow">
                    <a:lnL w="12700">
                      <a:miter lim="400000"/>
                    </a:lnL>
                    <a:lnR w="12700">
                      <a:miter lim="400000"/>
                    </a:lnR>
                    <a:lnT w="12700">
                      <a:solidFill>
                        <a:schemeClr val="accent5"/>
                      </a:solidFill>
                    </a:lnT>
                    <a:lnB w="12700">
                      <a:miter lim="400000"/>
                    </a:lnB>
                    <a:solidFill>
                      <a:schemeClr val="accent5">
                        <a:alpha val="19999"/>
                      </a:schemeClr>
                    </a:solidFill>
                  </a:tcPr>
                </a:tc>
                <a:tc>
                  <a:txBody>
                    <a:bodyPr/>
                    <a:lstStyle/>
                    <a:p>
                      <a:pPr algn="ctr">
                        <a:defRPr sz="1800"/>
                      </a:pPr>
                      <a:r>
                        <a:rPr sz="1600"/>
                        <a:t>Supplemental </a:t>
                      </a:r>
                    </a:p>
                  </a:txBody>
                  <a:tcPr marL="45700" marR="45700" marT="45700" marB="45700" anchor="ctr" horzOverflow="overflow">
                    <a:lnL w="12700">
                      <a:miter lim="400000"/>
                    </a:lnL>
                    <a:lnR w="12700">
                      <a:miter lim="400000"/>
                    </a:lnR>
                    <a:lnT w="12700">
                      <a:solidFill>
                        <a:schemeClr val="accent5"/>
                      </a:solidFill>
                    </a:lnT>
                    <a:lnB w="12700">
                      <a:miter lim="400000"/>
                    </a:lnB>
                    <a:solidFill>
                      <a:schemeClr val="accent5">
                        <a:alpha val="19999"/>
                      </a:schemeClr>
                    </a:solidFill>
                  </a:tcPr>
                </a:tc>
              </a:tr>
              <a:tr h="366712">
                <a:tc>
                  <a:txBody>
                    <a:bodyPr/>
                    <a:lstStyle/>
                    <a:p>
                      <a:pPr algn="l">
                        <a:defRPr sz="1800"/>
                      </a:pPr>
                      <a:r>
                        <a:rPr sz="1600"/>
                        <a:t>December 2016</a:t>
                      </a:r>
                    </a:p>
                  </a:txBody>
                  <a:tcPr marL="45658" marR="45658" marT="45658" marB="45658" anchor="ctr" horzOverflow="overflow">
                    <a:lnL w="12700">
                      <a:miter lim="400000"/>
                    </a:lnL>
                    <a:lnR w="12700">
                      <a:miter lim="400000"/>
                    </a:lnR>
                    <a:lnT w="12700">
                      <a:miter lim="400000"/>
                    </a:lnT>
                    <a:lnB w="12700">
                      <a:miter lim="400000"/>
                    </a:lnB>
                    <a:noFill/>
                  </a:tcPr>
                </a:tc>
                <a:tc>
                  <a:txBody>
                    <a:bodyPr/>
                    <a:lstStyle/>
                    <a:p>
                      <a:pPr algn="ctr">
                        <a:defRPr sz="1800"/>
                      </a:pPr>
                      <a:r>
                        <a:rPr sz="1600"/>
                        <a:t>22,132</a:t>
                      </a:r>
                    </a:p>
                  </a:txBody>
                  <a:tcPr marL="45658" marR="45658" marT="45658" marB="45658" anchor="ctr" horzOverflow="overflow">
                    <a:lnL w="12700">
                      <a:miter lim="400000"/>
                    </a:lnL>
                    <a:lnR w="12700">
                      <a:miter lim="400000"/>
                    </a:lnR>
                    <a:lnT w="12700">
                      <a:miter lim="400000"/>
                    </a:lnT>
                    <a:lnB w="12700">
                      <a:miter lim="400000"/>
                    </a:lnB>
                    <a:noFill/>
                  </a:tcPr>
                </a:tc>
                <a:tc>
                  <a:txBody>
                    <a:bodyPr/>
                    <a:lstStyle/>
                    <a:p>
                      <a:pPr algn="ctr">
                        <a:defRPr sz="1800"/>
                      </a:pPr>
                      <a:r>
                        <a:rPr sz="1600"/>
                        <a:t>294,091</a:t>
                      </a:r>
                    </a:p>
                  </a:txBody>
                  <a:tcPr marL="45658" marR="45658" marT="45658" marB="45658" anchor="ctr" horzOverflow="overflow">
                    <a:lnL w="12700">
                      <a:miter lim="400000"/>
                    </a:lnL>
                    <a:lnR w="12700">
                      <a:miter lim="400000"/>
                    </a:lnR>
                    <a:lnT w="12700">
                      <a:miter lim="400000"/>
                    </a:lnT>
                    <a:lnB w="12700">
                      <a:miter lim="400000"/>
                    </a:lnB>
                    <a:noFill/>
                  </a:tcPr>
                </a:tc>
              </a:tr>
            </a:tbl>
          </a:graphicData>
        </a:graphic>
      </p:graphicFrame>
      <p:sp>
        <p:nvSpPr>
          <p:cNvPr id="120" name="Shape 120"/>
          <p:cNvSpPr>
            <a:spLocks noGrp="1"/>
          </p:cNvSpPr>
          <p:nvPr>
            <p:ph type="sldNum" sz="quarter" idx="2"/>
          </p:nvPr>
        </p:nvSpPr>
        <p:spPr>
          <a:xfrm>
            <a:off x="8887369" y="6448080"/>
            <a:ext cx="184062" cy="2692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9</a:t>
            </a:fld>
            <a:endParaRP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3_Office Theme">
  <a:themeElements>
    <a:clrScheme name="3_Office Theme">
      <a:dk1>
        <a:srgbClr val="000000"/>
      </a:dk1>
      <a:lt1>
        <a:srgbClr val="FFFFFF"/>
      </a:lt1>
      <a:dk2>
        <a:srgbClr val="A7A7A7"/>
      </a:dk2>
      <a:lt2>
        <a:srgbClr val="535353"/>
      </a:lt2>
      <a:accent1>
        <a:srgbClr val="C62630"/>
      </a:accent1>
      <a:accent2>
        <a:srgbClr val="0083BE"/>
      </a:accent2>
      <a:accent3>
        <a:srgbClr val="F3CF45"/>
      </a:accent3>
      <a:accent4>
        <a:srgbClr val="F7955B"/>
      </a:accent4>
      <a:accent5>
        <a:srgbClr val="839097"/>
      </a:accent5>
      <a:accent6>
        <a:srgbClr val="DCDDDE"/>
      </a:accent6>
      <a:hlink>
        <a:srgbClr val="0000FF"/>
      </a:hlink>
      <a:folHlink>
        <a:srgbClr val="FF00FF"/>
      </a:folHlink>
    </a:clrScheme>
    <a:fontScheme name="3_Office Theme">
      <a:majorFont>
        <a:latin typeface="Calibri"/>
        <a:ea typeface="Calibri"/>
        <a:cs typeface="Calibri"/>
      </a:majorFont>
      <a:minorFont>
        <a:latin typeface="Helvetica"/>
        <a:ea typeface="Helvetica"/>
        <a:cs typeface="Helvetica"/>
      </a:minorFont>
    </a:fontScheme>
    <a:fmtScheme name="3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3_Office Theme">
  <a:themeElements>
    <a:clrScheme name="3_Office Theme">
      <a:dk1>
        <a:srgbClr val="000000"/>
      </a:dk1>
      <a:lt1>
        <a:srgbClr val="FFFFFF"/>
      </a:lt1>
      <a:dk2>
        <a:srgbClr val="A7A7A7"/>
      </a:dk2>
      <a:lt2>
        <a:srgbClr val="535353"/>
      </a:lt2>
      <a:accent1>
        <a:srgbClr val="C62630"/>
      </a:accent1>
      <a:accent2>
        <a:srgbClr val="0083BE"/>
      </a:accent2>
      <a:accent3>
        <a:srgbClr val="F3CF45"/>
      </a:accent3>
      <a:accent4>
        <a:srgbClr val="F7955B"/>
      </a:accent4>
      <a:accent5>
        <a:srgbClr val="839097"/>
      </a:accent5>
      <a:accent6>
        <a:srgbClr val="DCDDDE"/>
      </a:accent6>
      <a:hlink>
        <a:srgbClr val="0000FF"/>
      </a:hlink>
      <a:folHlink>
        <a:srgbClr val="FF00FF"/>
      </a:folHlink>
    </a:clrScheme>
    <a:fontScheme name="3_Office Theme">
      <a:majorFont>
        <a:latin typeface="Calibri"/>
        <a:ea typeface="Calibri"/>
        <a:cs typeface="Calibri"/>
      </a:majorFont>
      <a:minorFont>
        <a:latin typeface="Helvetica"/>
        <a:ea typeface="Helvetica"/>
        <a:cs typeface="Helvetica"/>
      </a:minorFont>
    </a:fontScheme>
    <a:fmtScheme name="3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477</TotalTime>
  <Words>1843</Words>
  <Application>Microsoft Office PowerPoint</Application>
  <PresentationFormat>On-screen Show (4:3)</PresentationFormat>
  <Paragraphs>223</Paragraphs>
  <Slides>24</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3_Office Theme</vt:lpstr>
      <vt:lpstr>Adobe Acrobat Document</vt:lpstr>
      <vt:lpstr> Georgia Association of Veteran Certifying Officials (GAVCO) Annual Conference March 8 - 10, 2017  EDUCATION SERVICE UPDATE  Jerome I. Marshall Chief, Education Liaison Officer (CELO) Education Service | South Region | Atlanta, GA   </vt:lpstr>
      <vt:lpstr>Overview</vt:lpstr>
      <vt:lpstr>Jurisdictional Realignment</vt:lpstr>
      <vt:lpstr>Jurisdictional Realignment</vt:lpstr>
      <vt:lpstr>Jurisdictional Realignment</vt:lpstr>
      <vt:lpstr>Jurisdictional Realignment</vt:lpstr>
      <vt:lpstr>Compliance &amp; Liaison Jurisdiction</vt:lpstr>
      <vt:lpstr>FY 2012 – FY 2016 Trainees/Dollars Paid</vt:lpstr>
      <vt:lpstr>Claims Processing Highlights</vt:lpstr>
      <vt:lpstr>Beneficiaries who received education benefits during fiscal year 2016 by state (South Region)</vt:lpstr>
      <vt:lpstr>New Legislation</vt:lpstr>
      <vt:lpstr>PL 114-315</vt:lpstr>
      <vt:lpstr>PL 114-315</vt:lpstr>
      <vt:lpstr>PL 114-315</vt:lpstr>
      <vt:lpstr>PL 114-315</vt:lpstr>
      <vt:lpstr>PL 114-315</vt:lpstr>
      <vt:lpstr>PL 114-315</vt:lpstr>
      <vt:lpstr>PL 114-315</vt:lpstr>
      <vt:lpstr>PL 114-315</vt:lpstr>
      <vt:lpstr>PL 114-315</vt:lpstr>
      <vt:lpstr>PL 114-315</vt:lpstr>
      <vt:lpstr>PL 114-315</vt:lpstr>
      <vt:lpstr>PL 114-315</vt:lpstr>
      <vt:lpstr>Contact Us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2017 National Association of State Approving Agencies Mid-Winter Training &amp; Business Meeting February 10-16, 2017  Robert M. Worley II Director, Education Service</dc:title>
  <dc:creator>Darty, Toccara, VBAVACO</dc:creator>
  <cp:lastModifiedBy>MARSHALL, JEROME, VBAATLD</cp:lastModifiedBy>
  <cp:revision>31</cp:revision>
  <dcterms:modified xsi:type="dcterms:W3CDTF">2017-03-07T14:11:51Z</dcterms:modified>
</cp:coreProperties>
</file>