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1109" r:id="rId2"/>
    <p:sldId id="260" r:id="rId3"/>
    <p:sldId id="1230" r:id="rId4"/>
    <p:sldId id="340" r:id="rId5"/>
    <p:sldId id="341" r:id="rId6"/>
    <p:sldId id="267" r:id="rId7"/>
    <p:sldId id="297" r:id="rId8"/>
    <p:sldId id="1255" r:id="rId9"/>
    <p:sldId id="1254" r:id="rId10"/>
    <p:sldId id="270" r:id="rId11"/>
    <p:sldId id="272" r:id="rId12"/>
    <p:sldId id="1016" r:id="rId13"/>
    <p:sldId id="1256" r:id="rId14"/>
    <p:sldId id="1017" r:id="rId15"/>
    <p:sldId id="1065" r:id="rId16"/>
    <p:sldId id="278" r:id="rId17"/>
    <p:sldId id="1247" r:id="rId18"/>
    <p:sldId id="1257" r:id="rId19"/>
    <p:sldId id="1258" r:id="rId20"/>
    <p:sldId id="1259" r:id="rId21"/>
    <p:sldId id="1260" r:id="rId22"/>
    <p:sldId id="995" r:id="rId23"/>
    <p:sldId id="1252" r:id="rId24"/>
    <p:sldId id="1080" r:id="rId25"/>
    <p:sldId id="310" r:id="rId26"/>
    <p:sldId id="507" r:id="rId27"/>
    <p:sldId id="508" r:id="rId28"/>
    <p:sldId id="339" r:id="rId29"/>
    <p:sldId id="334" r:id="rId30"/>
    <p:sldId id="335" r:id="rId31"/>
    <p:sldId id="336" r:id="rId32"/>
    <p:sldId id="337" r:id="rId33"/>
    <p:sldId id="338" r:id="rId34"/>
    <p:sldId id="304" r:id="rId35"/>
    <p:sldId id="305" r:id="rId36"/>
    <p:sldId id="1261" r:id="rId37"/>
    <p:sldId id="312" r:id="rId38"/>
    <p:sldId id="1262" r:id="rId39"/>
    <p:sldId id="471" r:id="rId40"/>
    <p:sldId id="470" r:id="rId41"/>
    <p:sldId id="1263" r:id="rId42"/>
    <p:sldId id="1264" r:id="rId43"/>
    <p:sldId id="1265" r:id="rId44"/>
    <p:sldId id="1266" r:id="rId45"/>
    <p:sldId id="1267" r:id="rId46"/>
    <p:sldId id="1220" r:id="rId47"/>
    <p:sldId id="485" r:id="rId48"/>
    <p:sldId id="1221" r:id="rId49"/>
    <p:sldId id="1234" r:id="rId50"/>
    <p:sldId id="1268" r:id="rId51"/>
    <p:sldId id="1269" r:id="rId52"/>
    <p:sldId id="1270" r:id="rId53"/>
    <p:sldId id="1271" r:id="rId54"/>
    <p:sldId id="330" r:id="rId5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97" d="100"/>
          <a:sy n="97" d="100"/>
        </p:scale>
        <p:origin x="1962" y="10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1/14/2023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409028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39306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47205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46995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1624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3766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8316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25157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0692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72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040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1/14/2023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1/14/2023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1/14/2023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1/14/2023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1/14/2023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1/14/2023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1/14/2023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January 15,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8" name="Group 7">
            <a:extLst>
              <a:ext uri="{FF2B5EF4-FFF2-40B4-BE49-F238E27FC236}">
                <a16:creationId xmlns:a16="http://schemas.microsoft.com/office/drawing/2014/main" id="{F34D68D4-5141-B62A-3458-4CC7FCCDE012}"/>
              </a:ext>
            </a:extLst>
          </p:cNvPr>
          <p:cNvGrpSpPr/>
          <p:nvPr/>
        </p:nvGrpSpPr>
        <p:grpSpPr>
          <a:xfrm>
            <a:off x="1" y="2051990"/>
            <a:ext cx="9144000" cy="4704580"/>
            <a:chOff x="1" y="2051990"/>
            <a:chExt cx="9144000" cy="4704580"/>
          </a:xfrm>
        </p:grpSpPr>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 y="5600728"/>
              <a:ext cx="9144000" cy="115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fr-FR" altLang="en-US" sz="3200" dirty="0"/>
                <a:t>Scripture Reading: Matthew 4:1-17</a:t>
              </a:r>
            </a:p>
            <a:p>
              <a:pPr algn="ctr" defTabSz="914400" eaLnBrk="1" hangingPunct="1"/>
              <a:r>
                <a:rPr lang="fr-FR" altLang="en-US" sz="3200" dirty="0"/>
                <a:t>The Temptation of Jesus</a:t>
              </a:r>
              <a:endParaRPr lang="en-US" altLang="en-US" sz="3200" dirty="0"/>
            </a:p>
          </p:txBody>
        </p:sp>
        <p:pic>
          <p:nvPicPr>
            <p:cNvPr id="3" name="Picture 2">
              <a:extLst>
                <a:ext uri="{FF2B5EF4-FFF2-40B4-BE49-F238E27FC236}">
                  <a16:creationId xmlns:a16="http://schemas.microsoft.com/office/drawing/2014/main" id="{22D1FDF3-ACFF-47AA-74BD-452BA568F7F0}"/>
                </a:ext>
              </a:extLst>
            </p:cNvPr>
            <p:cNvPicPr>
              <a:picLocks noChangeAspect="1"/>
            </p:cNvPicPr>
            <p:nvPr/>
          </p:nvPicPr>
          <p:blipFill>
            <a:blip r:embed="rId3"/>
            <a:stretch>
              <a:fillRect/>
            </a:stretch>
          </p:blipFill>
          <p:spPr>
            <a:xfrm>
              <a:off x="2230123" y="2051990"/>
              <a:ext cx="4663206" cy="3414902"/>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8940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Sustaining God, with the words of your holy scriptures, Jesus resisted all the temptations of the devil. Write your word on our hearts that we might also turn away from evil, in Jesus name.</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Holy Gospel according to Saint Matthew, the fourth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293492-6917-E885-175B-05BBE75901DE}"/>
              </a:ext>
            </a:extLst>
          </p:cNvPr>
          <p:cNvSpPr txBox="1"/>
          <p:nvPr/>
        </p:nvSpPr>
        <p:spPr>
          <a:xfrm>
            <a:off x="216310" y="914400"/>
            <a:ext cx="8809703"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Jesus was led up by the Spirit into the wilderness to be tempted by the devil.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fasted forty days and forty nights, and afterwards he was famished.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tempter came and said to him, “If you are the Son of God, command these stones to become loaves of bread.”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he answered, “It is written, ‘One does not live by bread alone, but by every word that comes</a:t>
            </a:r>
          </a:p>
        </p:txBody>
      </p:sp>
    </p:spTree>
    <p:extLst>
      <p:ext uri="{BB962C8B-B14F-4D97-AF65-F5344CB8AC3E}">
        <p14:creationId xmlns:p14="http://schemas.microsoft.com/office/powerpoint/2010/main" val="25148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293492-6917-E885-175B-05BBE75901DE}"/>
              </a:ext>
            </a:extLst>
          </p:cNvPr>
          <p:cNvSpPr txBox="1"/>
          <p:nvPr/>
        </p:nvSpPr>
        <p:spPr>
          <a:xfrm>
            <a:off x="216310" y="914400"/>
            <a:ext cx="8809703"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from the mouth of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devil took him to the holy city and placed him on the pinnacle of the temple,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saying to him, “If you are the Son of God, throw yourself down; for it is written, ‘He will command his angels concerning you,’ and ‘On their hands they will bear you up, so that you will not dash your foot against a stone.’”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said to him, “Again it is written, </a:t>
            </a:r>
          </a:p>
        </p:txBody>
      </p:sp>
    </p:spTree>
    <p:extLst>
      <p:ext uri="{BB962C8B-B14F-4D97-AF65-F5344CB8AC3E}">
        <p14:creationId xmlns:p14="http://schemas.microsoft.com/office/powerpoint/2010/main" val="23795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293492-6917-E885-175B-05BBE75901DE}"/>
              </a:ext>
            </a:extLst>
          </p:cNvPr>
          <p:cNvSpPr txBox="1"/>
          <p:nvPr/>
        </p:nvSpPr>
        <p:spPr>
          <a:xfrm>
            <a:off x="216310" y="914400"/>
            <a:ext cx="8809703"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put the Lord your God to the test.’”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Again, the devil took him to a very high mountain and showed him all the kingdoms of the world and their splendor;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 said to him, “All these I will give you, if you will fall down and worship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said to him, “Away with you, Satan! for it is written, ‘Worship the Lord your God, and serve only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devil</a:t>
            </a:r>
          </a:p>
        </p:txBody>
      </p:sp>
    </p:spTree>
    <p:extLst>
      <p:ext uri="{BB962C8B-B14F-4D97-AF65-F5344CB8AC3E}">
        <p14:creationId xmlns:p14="http://schemas.microsoft.com/office/powerpoint/2010/main" val="138534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293492-6917-E885-175B-05BBE75901DE}"/>
              </a:ext>
            </a:extLst>
          </p:cNvPr>
          <p:cNvSpPr txBox="1"/>
          <p:nvPr/>
        </p:nvSpPr>
        <p:spPr>
          <a:xfrm>
            <a:off x="216310" y="914400"/>
            <a:ext cx="8809703"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left him, and suddenly angels came and waited on him.</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when Jesus heard that John had been arrested, he withdrew to Galilee.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left Nazareth and made his home in Capernaum by the sea, in the territory of Zebulun and Naphtali,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that what had been spoken through the prophet Isaiah might be fulfilled: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“Land of Zebulun, land of Naphtali, </a:t>
            </a:r>
          </a:p>
        </p:txBody>
      </p:sp>
    </p:spTree>
    <p:extLst>
      <p:ext uri="{BB962C8B-B14F-4D97-AF65-F5344CB8AC3E}">
        <p14:creationId xmlns:p14="http://schemas.microsoft.com/office/powerpoint/2010/main" val="266736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4:1-17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E293492-6917-E885-175B-05BBE75901DE}"/>
              </a:ext>
            </a:extLst>
          </p:cNvPr>
          <p:cNvSpPr txBox="1"/>
          <p:nvPr/>
        </p:nvSpPr>
        <p:spPr>
          <a:xfrm>
            <a:off x="452284" y="993058"/>
            <a:ext cx="8239432"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on the road by the sea, across the Jordan, Galilee of the Gentiles—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people who sat in darkness have seen a great light, and for those who sat in the region and shadow of death light has dawned.”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From that time Jesus began to proclaim, “Repent, for the kingdom of heaven has come near.”</a:t>
            </a:r>
          </a:p>
        </p:txBody>
      </p:sp>
    </p:spTree>
    <p:extLst>
      <p:ext uri="{BB962C8B-B14F-4D97-AF65-F5344CB8AC3E}">
        <p14:creationId xmlns:p14="http://schemas.microsoft.com/office/powerpoint/2010/main" val="146320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t>
            </a:r>
            <a:r>
              <a:rPr lang="fr-FR" sz="3600" b="1" dirty="0">
                <a:latin typeface="Arial Rounded MT Bold" panose="020F0704030504030204" pitchFamily="34" charset="0"/>
                <a:ea typeface="Times New Roman" panose="02020603050405020304" pitchFamily="18" charset="0"/>
              </a:rPr>
              <a:t>Matthew 4:1-17</a:t>
            </a: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0E33772E-04FF-F01B-2DF4-B6502138945C}"/>
              </a:ext>
            </a:extLst>
          </p:cNvPr>
          <p:cNvPicPr>
            <a:picLocks noChangeAspect="1"/>
          </p:cNvPicPr>
          <p:nvPr/>
        </p:nvPicPr>
        <p:blipFill>
          <a:blip r:embed="rId3"/>
          <a:stretch>
            <a:fillRect/>
          </a:stretch>
        </p:blipFill>
        <p:spPr>
          <a:xfrm>
            <a:off x="782912" y="294965"/>
            <a:ext cx="7578175" cy="5624054"/>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Merciful God…</a:t>
            </a:r>
          </a:p>
        </p:txBody>
      </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44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624052"/>
            <a:ext cx="9144000" cy="1219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OFFERING</a:t>
            </a:r>
          </a:p>
          <a:p>
            <a:pPr marL="0" marR="0" lvl="0" indent="0" algn="ctr" defTabSz="914400" rtl="0" eaLnBrk="1" fontAlgn="base" latinLnBrk="0" hangingPunct="1">
              <a:lnSpc>
                <a:spcPct val="90000"/>
              </a:lnSpc>
              <a:spcBef>
                <a:spcPct val="0"/>
              </a:spcBef>
              <a:spcAft>
                <a:spcPts val="600"/>
              </a:spcAft>
              <a:buClrTx/>
              <a:buSzTx/>
              <a:buFontTx/>
              <a:buNone/>
              <a:tabLst/>
              <a:defRPr/>
            </a:pPr>
            <a:r>
              <a:rPr lang="en-US" altLang="en-US" sz="3600" b="1" dirty="0">
                <a:solidFill>
                  <a:prstClr val="black">
                    <a:lumMod val="85000"/>
                    <a:lumOff val="15000"/>
                  </a:prstClr>
                </a:solidFill>
                <a:latin typeface="Arial Rounded MT Bold" panose="020F0704030504030204" pitchFamily="34" charset="0"/>
                <a:cs typeface="+mj-cs"/>
              </a:rPr>
              <a:t>OFFERTORY PRAYER</a:t>
            </a: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pic>
        <p:nvPicPr>
          <p:cNvPr id="2" name="Picture 1">
            <a:extLst>
              <a:ext uri="{FF2B5EF4-FFF2-40B4-BE49-F238E27FC236}">
                <a16:creationId xmlns:a16="http://schemas.microsoft.com/office/drawing/2014/main" id="{0E33772E-04FF-F01B-2DF4-B6502138945C}"/>
              </a:ext>
            </a:extLst>
          </p:cNvPr>
          <p:cNvPicPr>
            <a:picLocks noChangeAspect="1"/>
          </p:cNvPicPr>
          <p:nvPr/>
        </p:nvPicPr>
        <p:blipFill>
          <a:blip r:embed="rId3"/>
          <a:stretch>
            <a:fillRect/>
          </a:stretch>
        </p:blipFill>
        <p:spPr>
          <a:xfrm>
            <a:off x="1443507" y="471945"/>
            <a:ext cx="6256985" cy="4643548"/>
          </a:xfrm>
          <a:prstGeom prst="rect">
            <a:avLst/>
          </a:prstGeom>
        </p:spPr>
      </p:pic>
    </p:spTree>
    <p:extLst>
      <p:ext uri="{BB962C8B-B14F-4D97-AF65-F5344CB8AC3E}">
        <p14:creationId xmlns:p14="http://schemas.microsoft.com/office/powerpoint/2010/main" val="192059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EF7AC87-00A9-4456-90FC-6F1ACEAFE772}"/>
              </a:ext>
            </a:extLst>
          </p:cNvPr>
          <p:cNvSpPr/>
          <p:nvPr/>
        </p:nvSpPr>
        <p:spPr>
          <a:xfrm>
            <a:off x="1006763" y="889237"/>
            <a:ext cx="7777017" cy="5047536"/>
          </a:xfrm>
          <a:prstGeom prst="rect">
            <a:avLst/>
          </a:prstGeom>
        </p:spPr>
        <p:txBody>
          <a:bodyPr wrap="square">
            <a:spAutoFit/>
          </a:bodyPr>
          <a:lstStyle/>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The Lord be with you.</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Lift up your hearts.</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Let us give thanks to the Lord our God.</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THE PREFACE </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A40AFC1F-CC3B-AC65-3421-11FCE4535E37}"/>
              </a:ext>
            </a:extLst>
          </p:cNvPr>
          <p:cNvSpPr txBox="1"/>
          <p:nvPr/>
        </p:nvSpPr>
        <p:spPr>
          <a:xfrm>
            <a:off x="329938" y="1611984"/>
            <a:ext cx="8654812" cy="2062103"/>
          </a:xfrm>
          <a:prstGeom prst="rect">
            <a:avLst/>
          </a:prstGeom>
          <a:noFill/>
        </p:spPr>
        <p:txBody>
          <a:bodyPr wrap="square">
            <a:spAutoFit/>
          </a:bodyPr>
          <a:lstStyle/>
          <a:p>
            <a:pPr marL="285750" marR="0" indent="-22860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It is indeed right and salutary …</a:t>
            </a:r>
          </a:p>
          <a:p>
            <a:pPr marL="285750" marR="0" indent="-228600">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2860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…we praise your name and join 				their unending hymn: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340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THE SANCTUS</a:t>
            </a:r>
            <a:endParaRPr lang="en-US" sz="40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A09DF6E6-918C-2AF8-A1C9-34D4626E5281}"/>
              </a:ext>
            </a:extLst>
          </p:cNvPr>
          <p:cNvSpPr txBox="1"/>
          <p:nvPr/>
        </p:nvSpPr>
        <p:spPr>
          <a:xfrm>
            <a:off x="282804" y="1159498"/>
            <a:ext cx="8634953" cy="3970318"/>
          </a:xfrm>
          <a:prstGeom prst="rect">
            <a:avLst/>
          </a:prstGeom>
          <a:noFill/>
        </p:spPr>
        <p:txBody>
          <a:bodyPr wrap="square">
            <a:spAutoFit/>
          </a:bodyPr>
          <a:lstStyle/>
          <a:p>
            <a:pPr marL="687388" marR="0" indent="-630238">
              <a:spcBef>
                <a:spcPts val="0"/>
              </a:spcBef>
              <a:spcAft>
                <a:spcPts val="0"/>
              </a:spcAft>
            </a:pPr>
            <a:r>
              <a:rPr lang="en-US" sz="3600" b="1"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2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27820" y="753920"/>
            <a:ext cx="8937522"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Christ came into the world and showed us how to live, but we have failed to live by what he taught. We have not loved you with all our heart, soul, mind and strength, we have not done to others as we would have done to ourselves. Shine a light on our hearts, that we might turn from the shadows of our sin and walk in your ways.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EUCHARISTIC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B397B40-3698-4F40-99CB-23091D736BC2}"/>
              </a:ext>
            </a:extLst>
          </p:cNvPr>
          <p:cNvSpPr/>
          <p:nvPr/>
        </p:nvSpPr>
        <p:spPr>
          <a:xfrm>
            <a:off x="-1" y="1462443"/>
            <a:ext cx="9497961" cy="3108543"/>
          </a:xfrm>
          <a:prstGeom prst="rect">
            <a:avLst/>
          </a:prstGeom>
        </p:spPr>
        <p:txBody>
          <a:bodyPr wrap="square">
            <a:spAutoFit/>
          </a:bodyPr>
          <a:lstStyle/>
          <a:p>
            <a:pPr marL="684213" marR="0" indent="-684213"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Blessed are you, O holy God……  </a:t>
            </a:r>
          </a:p>
          <a:p>
            <a:pPr marL="684213" marR="0" indent="-684213"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	</a:t>
            </a:r>
          </a:p>
          <a:p>
            <a:pPr marL="1200150" marR="0" indent="-1200150"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        …in your holy Church,                                             both now and forever.</a:t>
            </a:r>
          </a:p>
          <a:p>
            <a:pPr marL="684213" marR="0" indent="-684213" defTabSz="85709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5800" lvl="5" indent="-684213" defTabSz="8570913"/>
            <a:r>
              <a:rPr lang="en-US" sz="3600" dirty="0">
                <a:latin typeface="Arial Rounded MT Bold" panose="020F0704030504030204" pitchFamily="34" charset="0"/>
                <a:ea typeface="Calibri" panose="020F0502020204030204" pitchFamily="34" charset="0"/>
                <a:cs typeface="Arial" panose="020B0604020202020204" pitchFamily="34" charset="0"/>
              </a:rPr>
              <a:t>C:	Amen!</a:t>
            </a:r>
          </a:p>
        </p:txBody>
      </p:sp>
    </p:spTree>
    <p:extLst>
      <p:ext uri="{BB962C8B-B14F-4D97-AF65-F5344CB8AC3E}">
        <p14:creationId xmlns:p14="http://schemas.microsoft.com/office/powerpoint/2010/main" val="3853066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4062972"/>
          </a:xfrm>
          <a:prstGeom prst="rect">
            <a:avLst/>
          </a:prstGeom>
        </p:spPr>
        <p:txBody>
          <a:bodyPr wrap="square">
            <a:spAutoFit/>
          </a:bodyPr>
          <a:lstStyle/>
          <a:p>
            <a:pPr marL="688975" marR="0" indent="-688975">
              <a:lnSpc>
                <a:spcPct val="107000"/>
              </a:lnSpc>
              <a:spcBef>
                <a:spcPts val="0"/>
              </a:spcBef>
              <a:spcAft>
                <a:spcPts val="0"/>
              </a:spcAft>
            </a:pPr>
            <a:r>
              <a:rPr lang="en-US" sz="3200" b="1" dirty="0">
                <a:solidFill>
                  <a:srgbClr val="000000"/>
                </a:solidFill>
                <a:latin typeface="Arial Rounded MT Bold" panose="020F0704030504030204" pitchFamily="34" charset="0"/>
                <a:ea typeface="Calibri" panose="020F0502020204030204" pitchFamily="34" charset="0"/>
              </a:rPr>
              <a:t>P:	United into one body, let us pray as Jesus taught…</a:t>
            </a:r>
          </a:p>
          <a:p>
            <a:pPr marL="688975" marR="0" indent="-688975">
              <a:lnSpc>
                <a:spcPct val="107000"/>
              </a:lnSpc>
              <a:spcBef>
                <a:spcPts val="0"/>
              </a:spcBef>
              <a:spcAft>
                <a:spcPts val="0"/>
              </a:spcAft>
            </a:pPr>
            <a:endParaRPr lang="en-US" sz="3600" b="1" dirty="0">
              <a:solidFill>
                <a:srgbClr val="000000"/>
              </a:solidFill>
              <a:latin typeface="Arial Rounded MT Bold" panose="020F0704030504030204" pitchFamily="34" charset="0"/>
              <a:ea typeface="Calibri" panose="020F0502020204030204" pitchFamily="34" charset="0"/>
            </a:endParaRPr>
          </a:p>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4059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9" y="1155032"/>
            <a:ext cx="8825501" cy="4834657"/>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896357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0" y="1900857"/>
            <a:ext cx="9144000" cy="3212033"/>
          </a:xfrm>
          <a:prstGeom prst="rect">
            <a:avLst/>
          </a:prstGeom>
        </p:spPr>
        <p:txBody>
          <a:bodyPr wrap="square">
            <a:spAutoFit/>
          </a:bodyPr>
          <a:lstStyle/>
          <a:p>
            <a:pPr marL="738188" marR="0" indent="-738188" defTabSz="77771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Jesus did not turn stones into bread, but instead gave of his own body in this sacred host we share together. Come and receive the food that truly satisfies, in remembrance of him. The table is set and all are welcome.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2773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293209"/>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a:t>
            </a:r>
            <a:r>
              <a:rPr kumimoji="0" lang="en-US" sz="4000" b="0" i="0" u="none" strike="noStrike" kern="1200" cap="none" spc="0" normalizeH="0" baseline="0" noProof="0" dirty="0">
                <a:ln>
                  <a:noFill/>
                </a:ln>
                <a:solidFill>
                  <a:srgbClr val="C00000"/>
                </a:solidFill>
                <a:effectLst/>
                <a:uLnTx/>
                <a:uFillTx/>
                <a:latin typeface="Arial Rounded MT Bold" panose="020F0704030504030204" pitchFamily="34" charset="0"/>
                <a:ea typeface="ヒラギノ角ゴ Pro W3" pitchFamily="4" charset="-128"/>
                <a:cs typeface="Arial" panose="020B0604020202020204" pitchFamily="34" charset="0"/>
              </a:rPr>
              <a:t>☩</a:t>
            </a:r>
            <a:r>
              <a:rPr lang="en-US" sz="3200" dirty="0">
                <a:latin typeface="Arial Rounded MT Bold" panose="020F0704030504030204" pitchFamily="34" charset="0"/>
                <a:cs typeface="Arial" panose="020B0604020202020204" pitchFamily="34" charset="0"/>
              </a:rPr>
              <a:t>  strengthen, keep, and unite us, now and forever.</a:t>
            </a:r>
          </a:p>
          <a:p>
            <a:pPr marL="914400" indent="-914400" defTabSz="7777163"/>
            <a:endParaRPr lang="en-US" sz="3200" dirty="0">
              <a:latin typeface="Arial Rounded MT Bold" panose="020F0704030504030204" pitchFamily="34" charset="0"/>
            </a:endParaRPr>
          </a:p>
          <a:p>
            <a:pPr marL="914400" indent="-914400" defTabSz="7777163"/>
            <a:r>
              <a:rPr lang="en-US" sz="4000" b="1" dirty="0">
                <a:latin typeface="Arial Rounded MT Bold" panose="020F0704030504030204" pitchFamily="34" charset="0"/>
              </a:rPr>
              <a:t>C:	Amen.</a:t>
            </a:r>
          </a:p>
        </p:txBody>
      </p:sp>
    </p:spTree>
    <p:extLst>
      <p:ext uri="{BB962C8B-B14F-4D97-AF65-F5344CB8AC3E}">
        <p14:creationId xmlns:p14="http://schemas.microsoft.com/office/powerpoint/2010/main" val="3525791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245097" y="1016043"/>
            <a:ext cx="8653806" cy="3577390"/>
          </a:xfrm>
          <a:prstGeom prst="rect">
            <a:avLst/>
          </a:prstGeom>
        </p:spPr>
        <p:txBody>
          <a:bodyPr wrap="square">
            <a:spAutoFit/>
          </a:bodyPr>
          <a:lstStyle/>
          <a:p>
            <a:pPr marL="914400" marR="0" indent="-9144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cs typeface="Arial" panose="020B0604020202020204" pitchFamily="34" charset="0"/>
              </a:rPr>
              <a:t>P:</a:t>
            </a:r>
            <a:r>
              <a:rPr lang="en-US" sz="3200" dirty="0">
                <a:latin typeface="Arial Rounded MT Bold" panose="020F0704030504030204" pitchFamily="34" charset="0"/>
                <a:ea typeface="Calibri" panose="020F0502020204030204" pitchFamily="34" charset="0"/>
                <a:cs typeface="Arial" panose="020B0604020202020204" pitchFamily="34" charset="0"/>
              </a:rPr>
              <a:t>	Let us pray…  Holy One, we thank you for the healing that springs forth abundantly from this table.  Renew our strength to do justice, love kindness, and journey humbly with you.</a:t>
            </a:r>
          </a:p>
          <a:p>
            <a:pPr marL="914400" marR="0" indent="-914400">
              <a:lnSpc>
                <a:spcPct val="107000"/>
              </a:lnSpc>
              <a:spcBef>
                <a:spcPts val="0"/>
              </a:spcBef>
              <a:spcAft>
                <a:spcPts val="0"/>
              </a:spcAft>
            </a:pPr>
            <a:endParaRPr lang="en-US" sz="1800" dirty="0">
              <a:latin typeface="Arial Rounded MT Bold" panose="020F0704030504030204" pitchFamily="34" charset="0"/>
              <a:ea typeface="Calibri" panose="020F0502020204030204" pitchFamily="34" charset="0"/>
              <a:cs typeface="Arial" panose="020B0604020202020204" pitchFamily="34" charset="0"/>
            </a:endParaRPr>
          </a:p>
          <a:p>
            <a:pPr marL="914400" marR="0" indent="-914400">
              <a:spcBef>
                <a:spcPts val="0"/>
              </a:spcBef>
              <a:spcAft>
                <a:spcPts val="600"/>
              </a:spcAft>
              <a:tabLst>
                <a:tab pos="3608388" algn="l"/>
              </a:tabLs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58603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552388"/>
            <a:ext cx="9144000" cy="1291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ANNOUNCEMENYS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a:extLst>
              <a:ext uri="{FF2B5EF4-FFF2-40B4-BE49-F238E27FC236}">
                <a16:creationId xmlns:a16="http://schemas.microsoft.com/office/drawing/2014/main" id="{D2F2AB85-1A85-595F-F78C-AAFD59027670}"/>
              </a:ext>
            </a:extLst>
          </p:cNvPr>
          <p:cNvPicPr>
            <a:picLocks noChangeAspect="1"/>
          </p:cNvPicPr>
          <p:nvPr/>
        </p:nvPicPr>
        <p:blipFill>
          <a:blip r:embed="rId3"/>
          <a:stretch>
            <a:fillRect/>
          </a:stretch>
        </p:blipFill>
        <p:spPr>
          <a:xfrm>
            <a:off x="1178953" y="471944"/>
            <a:ext cx="6786093" cy="5036219"/>
          </a:xfrm>
          <a:prstGeom prst="rect">
            <a:avLst/>
          </a:prstGeom>
        </p:spPr>
      </p:pic>
    </p:spTree>
    <p:extLst>
      <p:ext uri="{BB962C8B-B14F-4D97-AF65-F5344CB8AC3E}">
        <p14:creationId xmlns:p14="http://schemas.microsoft.com/office/powerpoint/2010/main" val="32175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who faithfully brings forth justice and breaks the oppressor’s rod bless,       strengthen, and uphold you, today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3490145" y="2557661"/>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0" y="5486401"/>
            <a:ext cx="9144000" cy="11403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“Brightest and Best”</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LBW 84</a:t>
            </a:r>
            <a:endParaRPr lang="en-US" altLang="en-US" sz="3600" i="1" dirty="0">
              <a:solidFill>
                <a:srgbClr val="C00000"/>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AF9727D9-94DC-3BDB-D33F-11BE2184BB8D}"/>
              </a:ext>
            </a:extLst>
          </p:cNvPr>
          <p:cNvPicPr>
            <a:picLocks noChangeAspect="1"/>
          </p:cNvPicPr>
          <p:nvPr/>
        </p:nvPicPr>
        <p:blipFill>
          <a:blip r:embed="rId3"/>
          <a:stretch>
            <a:fillRect/>
          </a:stretch>
        </p:blipFill>
        <p:spPr>
          <a:xfrm>
            <a:off x="1866310" y="1026518"/>
            <a:ext cx="5411380" cy="4017245"/>
          </a:xfrm>
          <a:prstGeom prst="rect">
            <a:avLst/>
          </a:prstGeom>
        </p:spPr>
      </p:pic>
    </p:spTree>
    <p:extLst>
      <p:ext uri="{BB962C8B-B14F-4D97-AF65-F5344CB8AC3E}">
        <p14:creationId xmlns:p14="http://schemas.microsoft.com/office/powerpoint/2010/main" val="3878479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Brightest and Best				LBW 84</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108A3D-0306-4AFF-0C0F-F55C72F3AE14}"/>
              </a:ext>
            </a:extLst>
          </p:cNvPr>
          <p:cNvSpPr txBox="1"/>
          <p:nvPr/>
        </p:nvSpPr>
        <p:spPr>
          <a:xfrm>
            <a:off x="1519084" y="1166842"/>
            <a:ext cx="6105832" cy="4524315"/>
          </a:xfrm>
          <a:prstGeom prst="rect">
            <a:avLst/>
          </a:prstGeom>
          <a:noFill/>
        </p:spPr>
        <p:txBody>
          <a:bodyPr wrap="square">
            <a:spAutoFit/>
          </a:bodyPr>
          <a:lstStyle/>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1	Brightest and best of the                              stars of the morning,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dawn on our darkness                                             and lend us your aid.</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Star of the East,                                                   the horizon adorning,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guide where our infant                                    redeemer is laid.</a:t>
            </a:r>
          </a:p>
        </p:txBody>
      </p:sp>
    </p:spTree>
    <p:extLst>
      <p:ext uri="{BB962C8B-B14F-4D97-AF65-F5344CB8AC3E}">
        <p14:creationId xmlns:p14="http://schemas.microsoft.com/office/powerpoint/2010/main" val="309515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Jesus came not to condemn the world, but that the world might be saved through him. By his abundant love, all your sins are forgiven, that you might walk in the light of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Brightest and Best				LBW 84</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108A3D-0306-4AFF-0C0F-F55C72F3AE14}"/>
              </a:ext>
            </a:extLst>
          </p:cNvPr>
          <p:cNvSpPr txBox="1"/>
          <p:nvPr/>
        </p:nvSpPr>
        <p:spPr>
          <a:xfrm>
            <a:off x="1278193" y="1471642"/>
            <a:ext cx="6587613" cy="4524315"/>
          </a:xfrm>
          <a:prstGeom prst="rect">
            <a:avLst/>
          </a:prstGeom>
          <a:noFill/>
        </p:spPr>
        <p:txBody>
          <a:bodyPr wrap="square">
            <a:spAutoFit/>
          </a:bodyPr>
          <a:lstStyle/>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2	Cold on his cradle                                                        the dewdrops are shining;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low lies his head                                                  with the beasts of the stall;</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angels adore him                                                     in slumber reclining,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maker and monarch                                                   and savior of all.</a:t>
            </a:r>
          </a:p>
        </p:txBody>
      </p:sp>
    </p:spTree>
    <p:extLst>
      <p:ext uri="{BB962C8B-B14F-4D97-AF65-F5344CB8AC3E}">
        <p14:creationId xmlns:p14="http://schemas.microsoft.com/office/powerpoint/2010/main" val="1981119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Brightest and Best				LBW 84</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108A3D-0306-4AFF-0C0F-F55C72F3AE14}"/>
              </a:ext>
            </a:extLst>
          </p:cNvPr>
          <p:cNvSpPr txBox="1"/>
          <p:nvPr/>
        </p:nvSpPr>
        <p:spPr>
          <a:xfrm>
            <a:off x="1494504" y="1319242"/>
            <a:ext cx="6007510" cy="4524315"/>
          </a:xfrm>
          <a:prstGeom prst="rect">
            <a:avLst/>
          </a:prstGeom>
          <a:noFill/>
        </p:spPr>
        <p:txBody>
          <a:bodyPr wrap="square">
            <a:spAutoFit/>
          </a:bodyPr>
          <a:lstStyle/>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3	Shall we not yield him,                                                  in costly devotion,</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fragrance of Edom                                                  and </a:t>
            </a:r>
            <a:r>
              <a:rPr lang="en-US" sz="3600" dirty="0" err="1">
                <a:effectLst/>
                <a:latin typeface="Arial Rounded MT Bold" panose="020F0704030504030204" pitchFamily="34" charset="0"/>
                <a:ea typeface="Times New Roman" panose="02020603050405020304" pitchFamily="18" charset="0"/>
              </a:rPr>
              <a:t>off’rings</a:t>
            </a:r>
            <a:r>
              <a:rPr lang="en-US" sz="3600" dirty="0">
                <a:effectLst/>
                <a:latin typeface="Arial Rounded MT Bold" panose="020F0704030504030204" pitchFamily="34" charset="0"/>
                <a:ea typeface="Times New Roman" panose="02020603050405020304" pitchFamily="18" charset="0"/>
              </a:rPr>
              <a:t> divine,</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gems of the mountain                                                    and pearls of the ocean,</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myrrh from the forest                                                                   or gold from the mine?</a:t>
            </a:r>
          </a:p>
        </p:txBody>
      </p:sp>
    </p:spTree>
    <p:extLst>
      <p:ext uri="{BB962C8B-B14F-4D97-AF65-F5344CB8AC3E}">
        <p14:creationId xmlns:p14="http://schemas.microsoft.com/office/powerpoint/2010/main" val="3602236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Brightest and Best				LBW 84</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108A3D-0306-4AFF-0C0F-F55C72F3AE14}"/>
              </a:ext>
            </a:extLst>
          </p:cNvPr>
          <p:cNvSpPr txBox="1"/>
          <p:nvPr/>
        </p:nvSpPr>
        <p:spPr>
          <a:xfrm>
            <a:off x="1297858" y="1543664"/>
            <a:ext cx="6695768" cy="4524315"/>
          </a:xfrm>
          <a:prstGeom prst="rect">
            <a:avLst/>
          </a:prstGeom>
          <a:noFill/>
        </p:spPr>
        <p:txBody>
          <a:bodyPr wrap="square">
            <a:spAutoFit/>
          </a:bodyPr>
          <a:lstStyle/>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4	Vainly we offer                                                  each ample oblation,</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vainly with gifts would                                            his favor secure;</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richer by far is                                                      the heart’s adoration,</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dearer to God are the                                                 prayers of the poor.</a:t>
            </a:r>
          </a:p>
        </p:txBody>
      </p:sp>
    </p:spTree>
    <p:extLst>
      <p:ext uri="{BB962C8B-B14F-4D97-AF65-F5344CB8AC3E}">
        <p14:creationId xmlns:p14="http://schemas.microsoft.com/office/powerpoint/2010/main" val="2047634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Brightest and Best				LBW 84</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108A3D-0306-4AFF-0C0F-F55C72F3AE14}"/>
              </a:ext>
            </a:extLst>
          </p:cNvPr>
          <p:cNvSpPr txBox="1"/>
          <p:nvPr/>
        </p:nvSpPr>
        <p:spPr>
          <a:xfrm>
            <a:off x="1224116" y="1543664"/>
            <a:ext cx="6695768" cy="4524315"/>
          </a:xfrm>
          <a:prstGeom prst="rect">
            <a:avLst/>
          </a:prstGeom>
          <a:noFill/>
        </p:spPr>
        <p:txBody>
          <a:bodyPr wrap="square">
            <a:spAutoFit/>
          </a:bodyPr>
          <a:lstStyle/>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5	Brightest and best                                                      of the stars of the morning,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dawn on our darkness                                      and lend us your aid.</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Star of the east,                                                         the horizon adorning,</a:t>
            </a:r>
          </a:p>
          <a:p>
            <a:pPr marL="403225" marR="0" indent="-403225">
              <a:spcBef>
                <a:spcPts val="0"/>
              </a:spcBef>
              <a:spcAft>
                <a:spcPts val="0"/>
              </a:spcAft>
              <a:tabLst>
                <a:tab pos="6970713" algn="l"/>
              </a:tabLst>
            </a:pPr>
            <a:r>
              <a:rPr lang="en-US" sz="3600" dirty="0">
                <a:effectLst/>
                <a:latin typeface="Arial Rounded MT Bold" panose="020F0704030504030204" pitchFamily="34" charset="0"/>
                <a:ea typeface="Times New Roman" panose="02020603050405020304" pitchFamily="18" charset="0"/>
              </a:rPr>
              <a:t>	guide where our infant                          redeemer is laid.</a:t>
            </a:r>
          </a:p>
        </p:txBody>
      </p:sp>
    </p:spTree>
    <p:extLst>
      <p:ext uri="{BB962C8B-B14F-4D97-AF65-F5344CB8AC3E}">
        <p14:creationId xmlns:p14="http://schemas.microsoft.com/office/powerpoint/2010/main" val="3817421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“Seek Ye First the Kingdom of God”</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WOV 783</a:t>
            </a:r>
            <a:endParaRPr lang="en-US" sz="3200" i="1" dirty="0">
              <a:solidFill>
                <a:srgbClr val="C00000"/>
              </a:solidFill>
              <a:latin typeface="Arial Rounded MT Bold" panose="020F0704030504030204" pitchFamily="34" charset="0"/>
              <a:ea typeface="+mn-ea"/>
            </a:endParaRPr>
          </a:p>
        </p:txBody>
      </p:sp>
      <p:pic>
        <p:nvPicPr>
          <p:cNvPr id="3" name="Picture 2">
            <a:extLst>
              <a:ext uri="{FF2B5EF4-FFF2-40B4-BE49-F238E27FC236}">
                <a16:creationId xmlns:a16="http://schemas.microsoft.com/office/drawing/2014/main" id="{6ECC9467-48F4-5909-7282-62DBA4231C4D}"/>
              </a:ext>
            </a:extLst>
          </p:cNvPr>
          <p:cNvPicPr>
            <a:picLocks noChangeAspect="1"/>
          </p:cNvPicPr>
          <p:nvPr/>
        </p:nvPicPr>
        <p:blipFill>
          <a:blip r:embed="rId3"/>
          <a:stretch>
            <a:fillRect/>
          </a:stretch>
        </p:blipFill>
        <p:spPr>
          <a:xfrm>
            <a:off x="1705902" y="875072"/>
            <a:ext cx="5732195" cy="4254082"/>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Seek Ye First the Kingdom of God-WOV 783</a:t>
            </a:r>
          </a:p>
        </p:txBody>
      </p:sp>
      <p:sp>
        <p:nvSpPr>
          <p:cNvPr id="4" name="TextBox 3">
            <a:extLst>
              <a:ext uri="{FF2B5EF4-FFF2-40B4-BE49-F238E27FC236}">
                <a16:creationId xmlns:a16="http://schemas.microsoft.com/office/drawing/2014/main" id="{60350698-3035-6782-2E1A-810B52AD5362}"/>
              </a:ext>
            </a:extLst>
          </p:cNvPr>
          <p:cNvSpPr txBox="1"/>
          <p:nvPr/>
        </p:nvSpPr>
        <p:spPr>
          <a:xfrm>
            <a:off x="624348" y="1691150"/>
            <a:ext cx="7895304" cy="2862322"/>
          </a:xfrm>
          <a:prstGeom prst="rect">
            <a:avLst/>
          </a:prstGeom>
          <a:noFill/>
        </p:spPr>
        <p:txBody>
          <a:bodyPr wrap="square">
            <a:spAutoFit/>
          </a:bodyPr>
          <a:lstStyle/>
          <a:p>
            <a:pPr marL="461963" indent="-461963" algn="l"/>
            <a:r>
              <a:rPr lang="en-US" sz="3600" b="0" i="0" dirty="0">
                <a:solidFill>
                  <a:srgbClr val="2C2A29"/>
                </a:solidFill>
                <a:effectLst/>
                <a:latin typeface="Arial Rounded MT Bold" panose="020F0704030504030204" pitchFamily="34" charset="0"/>
              </a:rPr>
              <a:t>1	Seek ye first the kingdom of God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And His righteousness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And all these things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Shall be added unto you</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Seek Ye First the Kingdom of God-WOV 783</a:t>
            </a:r>
          </a:p>
        </p:txBody>
      </p:sp>
      <p:sp>
        <p:nvSpPr>
          <p:cNvPr id="4" name="TextBox 3">
            <a:extLst>
              <a:ext uri="{FF2B5EF4-FFF2-40B4-BE49-F238E27FC236}">
                <a16:creationId xmlns:a16="http://schemas.microsoft.com/office/drawing/2014/main" id="{60350698-3035-6782-2E1A-810B52AD5362}"/>
              </a:ext>
            </a:extLst>
          </p:cNvPr>
          <p:cNvSpPr txBox="1"/>
          <p:nvPr/>
        </p:nvSpPr>
        <p:spPr>
          <a:xfrm>
            <a:off x="560438" y="1582994"/>
            <a:ext cx="8023124" cy="2862322"/>
          </a:xfrm>
          <a:prstGeom prst="rect">
            <a:avLst/>
          </a:prstGeom>
          <a:noFill/>
        </p:spPr>
        <p:txBody>
          <a:bodyPr wrap="square">
            <a:spAutoFit/>
          </a:bodyPr>
          <a:lstStyle/>
          <a:p>
            <a:pPr marL="461963" indent="-461963" algn="l"/>
            <a:r>
              <a:rPr lang="en-US" sz="3600" b="0" i="0" dirty="0">
                <a:solidFill>
                  <a:srgbClr val="2C2A29"/>
                </a:solidFill>
                <a:effectLst/>
                <a:latin typeface="Arial Rounded MT Bold" panose="020F0704030504030204" pitchFamily="34" charset="0"/>
              </a:rPr>
              <a:t>2	Ask and it shall be given unto you</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Seek and ye shall find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Knock and the door</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Shall be opened unto you</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143005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Seek Ye First the Kingdom of God-WOV 783</a:t>
            </a:r>
          </a:p>
        </p:txBody>
      </p:sp>
      <p:sp>
        <p:nvSpPr>
          <p:cNvPr id="4" name="TextBox 3">
            <a:extLst>
              <a:ext uri="{FF2B5EF4-FFF2-40B4-BE49-F238E27FC236}">
                <a16:creationId xmlns:a16="http://schemas.microsoft.com/office/drawing/2014/main" id="{60350698-3035-6782-2E1A-810B52AD5362}"/>
              </a:ext>
            </a:extLst>
          </p:cNvPr>
          <p:cNvSpPr txBox="1"/>
          <p:nvPr/>
        </p:nvSpPr>
        <p:spPr>
          <a:xfrm>
            <a:off x="639096" y="1445342"/>
            <a:ext cx="7865808" cy="2862322"/>
          </a:xfrm>
          <a:prstGeom prst="rect">
            <a:avLst/>
          </a:prstGeom>
          <a:noFill/>
        </p:spPr>
        <p:txBody>
          <a:bodyPr wrap="square">
            <a:spAutoFit/>
          </a:bodyPr>
          <a:lstStyle/>
          <a:p>
            <a:pPr marL="461963" indent="-461963" algn="l"/>
            <a:r>
              <a:rPr lang="en-US" sz="3600" b="0" i="0" dirty="0">
                <a:solidFill>
                  <a:srgbClr val="2C2A29"/>
                </a:solidFill>
                <a:effectLst/>
                <a:latin typeface="Arial Rounded MT Bold" panose="020F0704030504030204" pitchFamily="34" charset="0"/>
              </a:rPr>
              <a:t>3	Man shall not live by bread alone</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But by </a:t>
            </a:r>
            <a:r>
              <a:rPr lang="en-US" sz="3600" b="0" i="0" dirty="0" err="1">
                <a:solidFill>
                  <a:srgbClr val="2C2A29"/>
                </a:solidFill>
                <a:effectLst/>
                <a:latin typeface="Arial Rounded MT Bold" panose="020F0704030504030204" pitchFamily="34" charset="0"/>
              </a:rPr>
              <a:t>ev'ry</a:t>
            </a:r>
            <a:r>
              <a:rPr lang="en-US" sz="3600" b="0" i="0" dirty="0">
                <a:solidFill>
                  <a:srgbClr val="2C2A29"/>
                </a:solidFill>
                <a:effectLst/>
                <a:latin typeface="Arial Rounded MT Bold" panose="020F0704030504030204" pitchFamily="34" charset="0"/>
              </a:rPr>
              <a:t> word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That proceeds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From the mouth of God</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1206660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4902</TotalTime>
  <Words>3185</Words>
  <Application>Microsoft Office PowerPoint</Application>
  <PresentationFormat>On-screen Show (4:3)</PresentationFormat>
  <Paragraphs>251</Paragraphs>
  <Slides>54</Slides>
  <Notes>31</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Rounded MT Bold</vt:lpstr>
      <vt:lpstr>Calibri</vt:lpstr>
      <vt:lpstr>Calibri Light</vt:lpstr>
      <vt:lpstr>Symbol</vt:lpstr>
      <vt:lpstr>Times New Roman</vt:lpstr>
      <vt:lpstr>Office Theme</vt:lpstr>
      <vt:lpstr>Trinity Evangelical Lutheran Church January 15, 2023</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126</cp:revision>
  <dcterms:created xsi:type="dcterms:W3CDTF">2016-05-14T21:20:37Z</dcterms:created>
  <dcterms:modified xsi:type="dcterms:W3CDTF">2023-01-15T00:33:51Z</dcterms:modified>
</cp:coreProperties>
</file>