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33" r:id="rId3"/>
    <p:sldId id="257" r:id="rId4"/>
    <p:sldId id="258" r:id="rId5"/>
    <p:sldId id="260" r:id="rId6"/>
    <p:sldId id="261" r:id="rId7"/>
    <p:sldId id="262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15" r:id="rId20"/>
    <p:sldId id="316" r:id="rId21"/>
    <p:sldId id="317" r:id="rId22"/>
    <p:sldId id="318" r:id="rId23"/>
    <p:sldId id="319" r:id="rId24"/>
    <p:sldId id="320" r:id="rId25"/>
    <p:sldId id="266" r:id="rId26"/>
    <p:sldId id="267" r:id="rId27"/>
    <p:sldId id="268" r:id="rId28"/>
    <p:sldId id="269" r:id="rId29"/>
    <p:sldId id="270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12" r:id="rId71"/>
    <p:sldId id="313" r:id="rId72"/>
    <p:sldId id="314" r:id="rId73"/>
  </p:sldIdLst>
  <p:sldSz cx="12192000" cy="9144000"/>
  <p:notesSz cx="12192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788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30395" y="150177"/>
            <a:ext cx="3331209" cy="45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4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8168639"/>
            <a:ext cx="12192000" cy="975360"/>
          </a:xfrm>
          <a:custGeom>
            <a:avLst/>
            <a:gdLst/>
            <a:ahLst/>
            <a:cxnLst/>
            <a:rect l="l" t="t" r="r" b="b"/>
            <a:pathLst>
              <a:path w="12192000" h="975359">
                <a:moveTo>
                  <a:pt x="12192000" y="0"/>
                </a:moveTo>
                <a:lnTo>
                  <a:pt x="0" y="0"/>
                </a:lnTo>
                <a:lnTo>
                  <a:pt x="0" y="975360"/>
                </a:lnTo>
                <a:lnTo>
                  <a:pt x="12192000" y="9753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E5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8168639"/>
            <a:ext cx="12192000" cy="975360"/>
          </a:xfrm>
          <a:custGeom>
            <a:avLst/>
            <a:gdLst/>
            <a:ahLst/>
            <a:cxnLst/>
            <a:rect l="l" t="t" r="r" b="b"/>
            <a:pathLst>
              <a:path w="12192000" h="975359">
                <a:moveTo>
                  <a:pt x="12192000" y="0"/>
                </a:moveTo>
                <a:lnTo>
                  <a:pt x="0" y="0"/>
                </a:lnTo>
                <a:lnTo>
                  <a:pt x="0" y="975360"/>
                </a:lnTo>
                <a:lnTo>
                  <a:pt x="12192000" y="9753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E5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00159" y="8239760"/>
            <a:ext cx="894079" cy="86359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75519" y="8290557"/>
            <a:ext cx="1818639" cy="83116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2941320" y="8458200"/>
            <a:ext cx="5831840" cy="544195"/>
          </a:xfrm>
          <a:custGeom>
            <a:avLst/>
            <a:gdLst/>
            <a:ahLst/>
            <a:cxnLst/>
            <a:rect l="l" t="t" r="r" b="b"/>
            <a:pathLst>
              <a:path w="5831840" h="544195">
                <a:moveTo>
                  <a:pt x="5831839" y="0"/>
                </a:moveTo>
                <a:lnTo>
                  <a:pt x="5831839" y="533476"/>
                </a:lnTo>
              </a:path>
              <a:path w="5831840" h="544195">
                <a:moveTo>
                  <a:pt x="0" y="10159"/>
                </a:moveTo>
                <a:lnTo>
                  <a:pt x="0" y="543636"/>
                </a:lnTo>
              </a:path>
            </a:pathLst>
          </a:custGeom>
          <a:ln w="9525">
            <a:solidFill>
              <a:srgbClr val="27388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1600" y="8290560"/>
            <a:ext cx="2519680" cy="68072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0" y="0"/>
            <a:ext cx="12192000" cy="873760"/>
          </a:xfrm>
          <a:custGeom>
            <a:avLst/>
            <a:gdLst/>
            <a:ahLst/>
            <a:cxnLst/>
            <a:rect l="l" t="t" r="r" b="b"/>
            <a:pathLst>
              <a:path w="12192000" h="873760">
                <a:moveTo>
                  <a:pt x="0" y="873759"/>
                </a:moveTo>
                <a:lnTo>
                  <a:pt x="12192000" y="873759"/>
                </a:lnTo>
                <a:lnTo>
                  <a:pt x="12192000" y="0"/>
                </a:lnTo>
                <a:lnTo>
                  <a:pt x="0" y="0"/>
                </a:lnTo>
                <a:lnTo>
                  <a:pt x="0" y="873759"/>
                </a:lnTo>
                <a:close/>
              </a:path>
            </a:pathLst>
          </a:custGeom>
          <a:solidFill>
            <a:srgbClr val="002E5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39200" y="8219439"/>
            <a:ext cx="2743200" cy="92455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728959" y="6847840"/>
            <a:ext cx="1137920" cy="1127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72869" y="150177"/>
            <a:ext cx="8446261" cy="45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3940" y="3916171"/>
            <a:ext cx="10077450" cy="3776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8503920"/>
            <a:ext cx="39014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48718" y="8801417"/>
            <a:ext cx="210820" cy="137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nefits.va.gov/GIBILL/resources/education_resources/school_certifying_officials/elr.asp" TargetMode="External"/><Relationship Id="rId2" Type="http://schemas.openxmlformats.org/officeDocument/2006/relationships/hyperlink" Target="https://vba-tpss.vbatraining.org/assess/trkSignIn?refid=XSC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.govdelivery.com/accounts/USVAVBA/subscriber/new?preferences=tru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benefits.va.gov/gibill/docs/isaksonroe/1010_ncd_toolkit.pdf" TargetMode="External"/><Relationship Id="rId13" Type="http://schemas.openxmlformats.org/officeDocument/2006/relationships/image" Target="../media/image25.jpg"/><Relationship Id="rId18" Type="http://schemas.openxmlformats.org/officeDocument/2006/relationships/hyperlink" Target="https://benefits.va.gov/GIBILL/docs/IsaksonRoe/EnrollmentVerificationFAQs.pdf" TargetMode="External"/><Relationship Id="rId3" Type="http://schemas.openxmlformats.org/officeDocument/2006/relationships/hyperlink" Target="https://www.facebook.com/gibillEducation/" TargetMode="External"/><Relationship Id="rId7" Type="http://schemas.openxmlformats.org/officeDocument/2006/relationships/image" Target="../media/image22.jpg"/><Relationship Id="rId12" Type="http://schemas.openxmlformats.org/officeDocument/2006/relationships/hyperlink" Target="https://www.youtube.com/watch?v=mX1nc7XkX6o" TargetMode="External"/><Relationship Id="rId17" Type="http://schemas.openxmlformats.org/officeDocument/2006/relationships/image" Target="../media/image27.jpg"/><Relationship Id="rId2" Type="http://schemas.openxmlformats.org/officeDocument/2006/relationships/image" Target="../media/image20.png"/><Relationship Id="rId16" Type="http://schemas.openxmlformats.org/officeDocument/2006/relationships/hyperlink" Target="https://benefits.va.gov/gibill/docs/isaksonroe/1010_NCD_Facility_Process_infographic.pdf" TargetMode="External"/><Relationship Id="rId20" Type="http://schemas.openxmlformats.org/officeDocument/2006/relationships/hyperlink" Target="https://blogs.va.gov/VAntage/94490/information-technology-changes-expand-education-benefits-for-veteran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&#194;&#160;VeteransBenefits@Messages.VA.gov" TargetMode="External"/><Relationship Id="rId11" Type="http://schemas.openxmlformats.org/officeDocument/2006/relationships/image" Target="../media/image24.jpg"/><Relationship Id="rId5" Type="http://schemas.openxmlformats.org/officeDocument/2006/relationships/hyperlink" Target="https://twitter.com/vavetbenefits" TargetMode="External"/><Relationship Id="rId15" Type="http://schemas.openxmlformats.org/officeDocument/2006/relationships/image" Target="../media/image26.jpg"/><Relationship Id="rId10" Type="http://schemas.openxmlformats.org/officeDocument/2006/relationships/hyperlink" Target="https://benefits.va.gov/gibill/isaksonroe/verification_of_enrollment.asp" TargetMode="External"/><Relationship Id="rId19" Type="http://schemas.openxmlformats.org/officeDocument/2006/relationships/image" Target="../media/image28.jpg"/><Relationship Id="rId4" Type="http://schemas.openxmlformats.org/officeDocument/2006/relationships/image" Target="../media/image21.png"/><Relationship Id="rId9" Type="http://schemas.openxmlformats.org/officeDocument/2006/relationships/image" Target="../media/image23.jpg"/><Relationship Id="rId14" Type="http://schemas.openxmlformats.org/officeDocument/2006/relationships/hyperlink" Target="https://www.youtube.com/watch?v=byhoyrr-3bI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enefits.va.gov/gibill/resources/education_resources/school_certifying_officials/elr.asp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www.knowva.ebenefits.va.gov/system/templates/selfservice/va_ssnew/help/customer/locale/en-US/portal/554400000001018/content/554400000149088/School-Certifying-Official-Handbook-On-line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ba-tpss.vbatraining.org/assess/trkSignIn?refid=XSCO" TargetMode="External"/><Relationship Id="rId5" Type="http://schemas.openxmlformats.org/officeDocument/2006/relationships/hyperlink" Target="https://www.benefits.va.gov/gibill/resources/education_resources/school_certifying_officials/online_sco_training.asp" TargetMode="External"/><Relationship Id="rId4" Type="http://schemas.openxmlformats.org/officeDocument/2006/relationships/image" Target="../media/image30.png"/><Relationship Id="rId9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vba-tpss.vbatraining.org/assess/trkSignIn?refid=XSCO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hyperlink" Target="https://public.govdelivery.com/accounts/USVAVBA/subscriber/new?preferences=true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dutraining.vbaco@va.gov" TargetMode="External"/><Relationship Id="rId5" Type="http://schemas.openxmlformats.org/officeDocument/2006/relationships/hyperlink" Target="https://helpx.adobe.com/adobe-connect/using/user-guide.html" TargetMode="Externa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bill.custhelp.va.gov/" TargetMode="External"/><Relationship Id="rId2" Type="http://schemas.openxmlformats.org/officeDocument/2006/relationships/hyperlink" Target="mailto:GeorgiaELR.VBAATG@va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.gov/resources/verifying-your-identity-on-vagov/" TargetMode="External"/><Relationship Id="rId2" Type="http://schemas.openxmlformats.org/officeDocument/2006/relationships/hyperlink" Target="https://www.va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va.gov/sign-in/" TargetMode="External"/><Relationship Id="rId4" Type="http://schemas.openxmlformats.org/officeDocument/2006/relationships/hyperlink" Target="https://gcc02.safelinks.protection.outlook.com/?url=https%3A%2F%2Fwww.myhealth.va.gov%2Fmhv-portal-web%2Fhome&amp;data=04%7C01%7C%7C9412781917e747d63dc008d979187f73%7Ce95f1b23abaf45ee821db7ab251ab3bf%7C0%7C0%7C637673968380720750%7CUnknown%7CTWFpbGZsb3d8eyJWIjoiMC4wLjAwMDAiLCJQIjoiV2luMzIiLCJBTiI6Ik1haWwiLCJXVCI6Mn0%3D%7C1000&amp;sdata=nhOxgN0lett5G1JNpAHYpShtGk9ha%2BAmsmlZy1s9z3Q%3D&amp;reserved=0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cc02.safelinks.protection.outlook.com/?url=https%3A%2F%2Fwww.va.gov%2Fresources%2Fprivacy-and-security-on-vagov%2F%23whats-idme-and-why-should-i-tr&amp;data=04%7C01%7C%7C9412781917e747d63dc008d979187f73%7Ce95f1b23abaf45ee821db7ab251ab3bf%7C0%7C0%7C637673968380730707%7CUnknown%7CTWFpbGZsb3d8eyJWIjoiMC4wLjAwMDAiLCJQIjoiV2luMzIiLCJBTiI6Ik1haWwiLCJXVCI6Mn0%3D%7C1000&amp;sdata=W3Uf0Udu9EZNjXotYt7DO8GE2t1XmaF9TYrXDTM83uM%3D&amp;reserved=0" TargetMode="External"/><Relationship Id="rId2" Type="http://schemas.openxmlformats.org/officeDocument/2006/relationships/hyperlink" Target="https://help.id.me/hc/en-us/articles/360012933634-VA-gov-What-is-a-Primary-or-Secondary-Identification-Document-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p.id.me/hc/en-u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g"/><Relationship Id="rId4" Type="http://schemas.openxmlformats.org/officeDocument/2006/relationships/image" Target="../media/image3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dmcedu.vbaspl@va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g"/><Relationship Id="rId4" Type="http://schemas.openxmlformats.org/officeDocument/2006/relationships/image" Target="../media/image3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mcedu.vbaspl@va.gov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benefits.va.gov/GIBILL/resources/education_resources/school_certifying_officials/elr.asp" TargetMode="Externa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uscode.house.gov/view.xhtml?req=3680A&amp;f=treesort&amp;fq=true&amp;num=7&amp;hl=true&amp;edition=prelim&amp;granuleId=USC-prelim-title38-section3680A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fr.io/Title-38/Section-21.420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cc02.safelinks.protection.outlook.com/?url=https%3A%2F%2Fvbaw.vba.va.gov%2Fbl%2F20%2Fcio%2F20s5%2Fforms%2FVBA-22-8794-ARE.pdf&amp;data=04%7C01%7C%7C40e5431452024d95780708d95d0344b0%7Ce95f1b23abaf45ee821db7ab251ab3bf%7C0%7C0%7C637643090873447708%7CUnknown%7CTWFpbGZsb3d8eyJWIjoiMC4wLjAwMDAiLCJQIjoiV2luMzIiLCJBTiI6Ik1haWwiLCJXVCI6Mn0%3D%7C1000&amp;sdata=vLgqJecQDUxFmdbMaP%2B6a38G4z6Hw3PuQCBx0iml%2B2c%3D&amp;reserved=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00159" y="8239759"/>
            <a:ext cx="894079" cy="8635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75519" y="8290557"/>
            <a:ext cx="1818639" cy="83116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7467600"/>
            <a:ext cx="12192000" cy="1676400"/>
            <a:chOff x="0" y="7467600"/>
            <a:chExt cx="12192000" cy="16764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00" y="8290560"/>
              <a:ext cx="2519680" cy="6807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7467600"/>
              <a:ext cx="12192000" cy="1676400"/>
            </a:xfrm>
            <a:custGeom>
              <a:avLst/>
              <a:gdLst/>
              <a:ahLst/>
              <a:cxnLst/>
              <a:rect l="l" t="t" r="r" b="b"/>
              <a:pathLst>
                <a:path w="12192000" h="1676400">
                  <a:moveTo>
                    <a:pt x="12192000" y="0"/>
                  </a:moveTo>
                  <a:lnTo>
                    <a:pt x="0" y="0"/>
                  </a:lnTo>
                  <a:lnTo>
                    <a:pt x="0" y="1676400"/>
                  </a:lnTo>
                  <a:lnTo>
                    <a:pt x="12192000" y="16764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2E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99680" y="7772400"/>
              <a:ext cx="4064000" cy="95504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8480" y="1534160"/>
            <a:ext cx="3495040" cy="3759200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4419600" y="2123439"/>
            <a:ext cx="0" cy="2768600"/>
          </a:xfrm>
          <a:custGeom>
            <a:avLst/>
            <a:gdLst/>
            <a:ahLst/>
            <a:cxnLst/>
            <a:rect l="l" t="t" r="r" b="b"/>
            <a:pathLst>
              <a:path h="2768600">
                <a:moveTo>
                  <a:pt x="0" y="0"/>
                </a:moveTo>
                <a:lnTo>
                  <a:pt x="0" y="2768472"/>
                </a:lnTo>
              </a:path>
            </a:pathLst>
          </a:custGeom>
          <a:ln w="381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002337" y="2205444"/>
            <a:ext cx="430656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Training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28831" y="3178047"/>
            <a:ext cx="5053581" cy="151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780" algn="ctr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taken from</a:t>
            </a:r>
          </a:p>
          <a:p>
            <a:pPr marL="144780" algn="ctr">
              <a:lnSpc>
                <a:spcPct val="100000"/>
              </a:lnSpc>
              <a:spcBef>
                <a:spcPts val="100"/>
              </a:spcBef>
            </a:pP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44780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September Office Hours</a:t>
            </a:r>
            <a:endParaRPr lang="en-US" sz="32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200" y="7985759"/>
            <a:ext cx="3114040" cy="81788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93737" y="8110219"/>
            <a:ext cx="26435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September</a:t>
            </a:r>
            <a:r>
              <a:rPr sz="2800" spc="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1</a:t>
            </a:fld>
            <a:endParaRPr spc="1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6075" y="150177"/>
            <a:ext cx="64185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FY22</a:t>
            </a:r>
            <a:r>
              <a:rPr spc="50" dirty="0"/>
              <a:t> </a:t>
            </a:r>
            <a:r>
              <a:rPr spc="-20" dirty="0"/>
              <a:t>SCO</a:t>
            </a:r>
            <a:r>
              <a:rPr spc="-10" dirty="0"/>
              <a:t> </a:t>
            </a:r>
            <a:r>
              <a:rPr spc="-70" dirty="0"/>
              <a:t>Annual</a:t>
            </a:r>
            <a:r>
              <a:rPr spc="345" dirty="0"/>
              <a:t> </a:t>
            </a:r>
            <a:r>
              <a:rPr spc="-70" dirty="0"/>
              <a:t>Training</a:t>
            </a:r>
            <a:r>
              <a:rPr spc="380" dirty="0"/>
              <a:t> </a:t>
            </a:r>
            <a:r>
              <a:rPr spc="-35" dirty="0"/>
              <a:t>Reminders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67566" y="8765619"/>
            <a:ext cx="292100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40"/>
              </a:lnSpc>
            </a:pPr>
            <a:fld id="{81D60167-4931-47E6-BA6A-407CBD079E47}" type="slidenum">
              <a:rPr sz="1500" spc="10" dirty="0">
                <a:solidFill>
                  <a:srgbClr val="FFFFFF"/>
                </a:solidFill>
                <a:latin typeface="Calibri"/>
                <a:cs typeface="Calibri"/>
              </a:rPr>
              <a:t>10</a:t>
            </a:fld>
            <a:endParaRPr sz="15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4850" y="1645666"/>
            <a:ext cx="71272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modality</a:t>
            </a:r>
            <a:r>
              <a:rPr sz="2000" b="1" spc="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complete</a:t>
            </a:r>
            <a:r>
              <a:rPr sz="2000" b="1" spc="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annual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2000" b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requirement: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3014" y="2728659"/>
            <a:ext cx="9144635" cy="4094479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297180" indent="-285115">
              <a:lnSpc>
                <a:spcPct val="100000"/>
              </a:lnSpc>
              <a:spcBef>
                <a:spcPts val="985"/>
              </a:spcBef>
              <a:buFont typeface="Wingdings"/>
              <a:buChar char=""/>
              <a:tabLst>
                <a:tab pos="297180" algn="l"/>
                <a:tab pos="29781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Asynchronous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Online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located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u="sng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2"/>
              </a:rPr>
              <a:t>SCO</a:t>
            </a:r>
            <a:r>
              <a:rPr sz="2000" u="sng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000" u="sng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2"/>
              </a:rPr>
              <a:t>training</a:t>
            </a:r>
            <a:r>
              <a:rPr sz="2000" u="sng" spc="-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000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2"/>
              </a:rPr>
              <a:t>portal</a:t>
            </a:r>
            <a:endParaRPr sz="2000" dirty="0">
              <a:latin typeface="Arial"/>
              <a:cs typeface="Arial"/>
            </a:endParaRPr>
          </a:p>
          <a:p>
            <a:pPr marL="815975" lvl="1" indent="-346075">
              <a:lnSpc>
                <a:spcPct val="100000"/>
              </a:lnSpc>
              <a:spcBef>
                <a:spcPts val="885"/>
              </a:spcBef>
              <a:buChar char="•"/>
              <a:tabLst>
                <a:tab pos="815340" algn="l"/>
                <a:tab pos="815975" algn="l"/>
              </a:tabLst>
            </a:pP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anda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pe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ili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ty</a:t>
            </a:r>
            <a:r>
              <a:rPr sz="2000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2000" dirty="0">
              <a:latin typeface="Arial"/>
              <a:cs typeface="Arial"/>
            </a:endParaRPr>
          </a:p>
          <a:p>
            <a:pPr marL="815975" lvl="1" indent="-346075">
              <a:lnSpc>
                <a:spcPct val="100000"/>
              </a:lnSpc>
              <a:spcBef>
                <a:spcPts val="800"/>
              </a:spcBef>
              <a:buChar char="•"/>
              <a:tabLst>
                <a:tab pos="815340" algn="l"/>
                <a:tab pos="815975" algn="l"/>
              </a:tabLst>
            </a:pP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PowerPoint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Presentations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from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virtual</a:t>
            </a:r>
            <a:r>
              <a:rPr sz="2000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events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Arial"/>
              <a:buChar char="•"/>
            </a:pPr>
            <a:endParaRPr sz="3200" dirty="0">
              <a:latin typeface="Arial"/>
              <a:cs typeface="Arial"/>
            </a:endParaRPr>
          </a:p>
          <a:p>
            <a:pPr marL="297180" marR="5080" indent="-285115">
              <a:lnSpc>
                <a:spcPct val="116799"/>
              </a:lnSpc>
              <a:buFont typeface="Wingdings"/>
              <a:buChar char=""/>
              <a:tabLst>
                <a:tab pos="297180" algn="l"/>
                <a:tab pos="297815" algn="l"/>
              </a:tabLst>
            </a:pP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Synchronous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SCO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Approved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training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events (virtual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in-person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instructor led)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by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co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at:</a:t>
            </a:r>
            <a:endParaRPr sz="2000" dirty="0">
              <a:latin typeface="Arial"/>
              <a:cs typeface="Arial"/>
            </a:endParaRPr>
          </a:p>
          <a:p>
            <a:pPr marL="704215" lvl="1" indent="-346075">
              <a:lnSpc>
                <a:spcPct val="100000"/>
              </a:lnSpc>
              <a:spcBef>
                <a:spcPts val="805"/>
              </a:spcBef>
              <a:buChar char="•"/>
              <a:tabLst>
                <a:tab pos="703580" algn="l"/>
                <a:tab pos="70421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Online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Events</a:t>
            </a:r>
            <a:endParaRPr sz="2000" dirty="0">
              <a:latin typeface="Arial"/>
              <a:cs typeface="Arial"/>
            </a:endParaRPr>
          </a:p>
          <a:p>
            <a:pPr marL="704215" lvl="1" indent="-346075">
              <a:lnSpc>
                <a:spcPct val="100000"/>
              </a:lnSpc>
              <a:spcBef>
                <a:spcPts val="880"/>
              </a:spcBef>
              <a:buChar char="•"/>
              <a:tabLst>
                <a:tab pos="703580" algn="l"/>
                <a:tab pos="704215" algn="l"/>
              </a:tabLst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National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Regional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Conferences</a:t>
            </a:r>
            <a:endParaRPr sz="2000" dirty="0">
              <a:latin typeface="Arial"/>
              <a:cs typeface="Arial"/>
            </a:endParaRPr>
          </a:p>
          <a:p>
            <a:pPr marL="704215" lvl="1" indent="-346075">
              <a:lnSpc>
                <a:spcPct val="100000"/>
              </a:lnSpc>
              <a:spcBef>
                <a:spcPts val="805"/>
              </a:spcBef>
              <a:buChar char="•"/>
              <a:tabLst>
                <a:tab pos="703580" algn="l"/>
                <a:tab pos="704215" algn="l"/>
              </a:tabLst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Local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Workshops</a:t>
            </a:r>
            <a:endParaRPr sz="2000" dirty="0">
              <a:latin typeface="Arial"/>
              <a:cs typeface="Arial"/>
            </a:endParaRPr>
          </a:p>
          <a:p>
            <a:pPr marL="704215" lvl="1" indent="-346075">
              <a:lnSpc>
                <a:spcPct val="100000"/>
              </a:lnSpc>
              <a:spcBef>
                <a:spcPts val="885"/>
              </a:spcBef>
              <a:buChar char="•"/>
              <a:tabLst>
                <a:tab pos="703580" algn="l"/>
                <a:tab pos="704215" algn="l"/>
              </a:tabLst>
            </a:pP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One-On-One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u="sng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3"/>
              </a:rPr>
              <a:t>ELR</a:t>
            </a:r>
            <a:r>
              <a:rPr sz="20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3"/>
              </a:rPr>
              <a:t> of</a:t>
            </a:r>
            <a:r>
              <a:rPr sz="2000" u="sng" spc="-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000" u="sng" spc="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3"/>
              </a:rPr>
              <a:t>jurisdiction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1660" y="150177"/>
            <a:ext cx="69494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FY22</a:t>
            </a:r>
            <a:r>
              <a:rPr spc="50" dirty="0"/>
              <a:t> </a:t>
            </a:r>
            <a:r>
              <a:rPr spc="-15" dirty="0"/>
              <a:t>SCO</a:t>
            </a:r>
            <a:r>
              <a:rPr spc="-10" dirty="0"/>
              <a:t> </a:t>
            </a:r>
            <a:r>
              <a:rPr spc="-70" dirty="0"/>
              <a:t>Annual</a:t>
            </a:r>
            <a:r>
              <a:rPr spc="345" dirty="0"/>
              <a:t> </a:t>
            </a:r>
            <a:r>
              <a:rPr spc="-70" dirty="0"/>
              <a:t>Training</a:t>
            </a:r>
            <a:r>
              <a:rPr spc="370" dirty="0"/>
              <a:t> </a:t>
            </a:r>
            <a:r>
              <a:rPr spc="-30" dirty="0"/>
              <a:t>Requirements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67566" y="8765619"/>
            <a:ext cx="292100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40"/>
              </a:lnSpc>
            </a:pPr>
            <a:fld id="{81D60167-4931-47E6-BA6A-407CBD079E47}" type="slidenum">
              <a:rPr sz="1500" spc="10" dirty="0">
                <a:solidFill>
                  <a:srgbClr val="FFFFFF"/>
                </a:solidFill>
                <a:latin typeface="Calibri"/>
                <a:cs typeface="Calibri"/>
              </a:rPr>
              <a:t>11</a:t>
            </a:fld>
            <a:endParaRPr sz="15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6747" y="1623123"/>
            <a:ext cx="10587990" cy="2181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New</a:t>
            </a:r>
            <a:r>
              <a:rPr sz="2000" b="1" u="sng" spc="-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SCOs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 dirty="0">
              <a:latin typeface="Arial"/>
              <a:cs typeface="Arial"/>
            </a:endParaRPr>
          </a:p>
          <a:p>
            <a:pPr marL="231775" indent="-173355">
              <a:lnSpc>
                <a:spcPct val="100000"/>
              </a:lnSpc>
              <a:buFont typeface="Wingdings"/>
              <a:buChar char=""/>
              <a:tabLst>
                <a:tab pos="232410" algn="l"/>
              </a:tabLst>
            </a:pP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complete</a:t>
            </a:r>
            <a:r>
              <a:rPr sz="20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prior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being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authorized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certify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enrollments</a:t>
            </a:r>
            <a:r>
              <a:rPr sz="2000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VA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1F5F"/>
              </a:buClr>
              <a:buFont typeface="Wingdings"/>
              <a:buChar char=""/>
            </a:pPr>
            <a:endParaRPr sz="2050" dirty="0">
              <a:latin typeface="Arial"/>
              <a:cs typeface="Arial"/>
            </a:endParaRPr>
          </a:p>
          <a:p>
            <a:pPr marL="231775" marR="5080" indent="-172720">
              <a:lnSpc>
                <a:spcPct val="100000"/>
              </a:lnSpc>
              <a:buFont typeface="Wingdings"/>
              <a:buChar char=""/>
              <a:tabLst>
                <a:tab pos="232410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Upon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completion,</a:t>
            </a:r>
            <a:r>
              <a:rPr sz="2000" spc="-3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submit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certificates</a:t>
            </a:r>
            <a:r>
              <a:rPr sz="2000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VA</a:t>
            </a:r>
            <a:r>
              <a:rPr sz="2000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Form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22-8794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ELR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jurisdiction</a:t>
            </a:r>
            <a:endParaRPr sz="20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36130" y="4160646"/>
          <a:ext cx="10789920" cy="2559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94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4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Facility</a:t>
                      </a:r>
                      <a:r>
                        <a:rPr sz="20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Type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839096"/>
                      </a:solidFill>
                      <a:prstDash val="solid"/>
                    </a:lnL>
                    <a:lnR w="12700">
                      <a:solidFill>
                        <a:srgbClr val="839096"/>
                      </a:solidFill>
                      <a:prstDash val="solid"/>
                    </a:lnR>
                    <a:lnT w="12700">
                      <a:solidFill>
                        <a:srgbClr val="839096"/>
                      </a:solidFill>
                      <a:prstDash val="solid"/>
                    </a:lnT>
                    <a:lnB w="28575">
                      <a:solidFill>
                        <a:srgbClr val="83909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b="1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Number</a:t>
                      </a:r>
                      <a:r>
                        <a:rPr sz="2000" b="1" spc="9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2000" b="1" spc="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Training</a:t>
                      </a:r>
                      <a:r>
                        <a:rPr sz="2000" b="1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Modules</a:t>
                      </a:r>
                      <a:r>
                        <a:rPr sz="2000" b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Required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839096"/>
                      </a:solidFill>
                      <a:prstDash val="solid"/>
                    </a:lnL>
                    <a:lnR w="12700">
                      <a:solidFill>
                        <a:srgbClr val="839096"/>
                      </a:solidFill>
                      <a:prstDash val="solid"/>
                    </a:lnR>
                    <a:lnT w="12700">
                      <a:solidFill>
                        <a:srgbClr val="839096"/>
                      </a:solidFill>
                      <a:prstDash val="solid"/>
                    </a:lnT>
                    <a:lnB w="28575">
                      <a:solidFill>
                        <a:srgbClr val="83909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41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Institutions</a:t>
                      </a:r>
                      <a:r>
                        <a:rPr sz="2000" spc="-1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20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Higher</a:t>
                      </a:r>
                      <a:r>
                        <a:rPr sz="2000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Learning</a:t>
                      </a:r>
                      <a:r>
                        <a:rPr sz="2000" spc="-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(IHLs)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839096"/>
                      </a:solidFill>
                      <a:prstDash val="solid"/>
                    </a:lnL>
                    <a:lnR w="12700">
                      <a:solidFill>
                        <a:srgbClr val="839096"/>
                      </a:solidFill>
                      <a:prstDash val="solid"/>
                    </a:lnR>
                    <a:lnT w="28575">
                      <a:solidFill>
                        <a:srgbClr val="839096"/>
                      </a:solidFill>
                      <a:prstDash val="solid"/>
                    </a:lnT>
                    <a:lnB w="12700">
                      <a:solidFill>
                        <a:srgbClr val="83909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839096"/>
                      </a:solidFill>
                      <a:prstDash val="solid"/>
                    </a:lnL>
                    <a:lnR w="12700">
                      <a:solidFill>
                        <a:srgbClr val="839096"/>
                      </a:solidFill>
                      <a:prstDash val="solid"/>
                    </a:lnR>
                    <a:lnT w="28575">
                      <a:solidFill>
                        <a:srgbClr val="839096"/>
                      </a:solidFill>
                      <a:prstDash val="solid"/>
                    </a:lnT>
                    <a:lnB w="12700">
                      <a:solidFill>
                        <a:srgbClr val="83909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41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Non-College</a:t>
                      </a:r>
                      <a:r>
                        <a:rPr sz="2000" spc="-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Degree</a:t>
                      </a:r>
                      <a:r>
                        <a:rPr sz="20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(NCD)</a:t>
                      </a:r>
                      <a:r>
                        <a:rPr sz="2000" spc="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Programs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839096"/>
                      </a:solidFill>
                      <a:prstDash val="solid"/>
                    </a:lnL>
                    <a:lnR w="12700">
                      <a:solidFill>
                        <a:srgbClr val="839096"/>
                      </a:solidFill>
                      <a:prstDash val="solid"/>
                    </a:lnR>
                    <a:lnT w="12700">
                      <a:solidFill>
                        <a:srgbClr val="839096"/>
                      </a:solidFill>
                      <a:prstDash val="solid"/>
                    </a:lnT>
                    <a:lnB w="12700">
                      <a:solidFill>
                        <a:srgbClr val="83909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50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85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839096"/>
                      </a:solidFill>
                      <a:prstDash val="solid"/>
                    </a:lnL>
                    <a:lnR w="12700">
                      <a:solidFill>
                        <a:srgbClr val="839096"/>
                      </a:solidFill>
                      <a:prstDash val="solid"/>
                    </a:lnR>
                    <a:lnT w="12700">
                      <a:solidFill>
                        <a:srgbClr val="839096"/>
                      </a:solidFill>
                      <a:prstDash val="solid"/>
                    </a:lnT>
                    <a:lnB w="12700">
                      <a:solidFill>
                        <a:srgbClr val="83909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41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sz="2000" spc="-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Schools</a:t>
                      </a:r>
                      <a:r>
                        <a:rPr sz="2000" spc="-1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2000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Residency</a:t>
                      </a:r>
                      <a:r>
                        <a:rPr sz="2000" spc="-1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Programs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839096"/>
                      </a:solidFill>
                      <a:prstDash val="solid"/>
                    </a:lnL>
                    <a:lnR w="12700">
                      <a:solidFill>
                        <a:srgbClr val="839096"/>
                      </a:solidFill>
                      <a:prstDash val="solid"/>
                    </a:lnR>
                    <a:lnT w="12700">
                      <a:solidFill>
                        <a:srgbClr val="839096"/>
                      </a:solidFill>
                      <a:prstDash val="solid"/>
                    </a:lnT>
                    <a:lnB w="12700">
                      <a:solidFill>
                        <a:srgbClr val="83909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839096"/>
                      </a:solidFill>
                      <a:prstDash val="solid"/>
                    </a:lnL>
                    <a:lnR w="12700">
                      <a:solidFill>
                        <a:srgbClr val="839096"/>
                      </a:solidFill>
                      <a:prstDash val="solid"/>
                    </a:lnR>
                    <a:lnT w="12700">
                      <a:solidFill>
                        <a:srgbClr val="839096"/>
                      </a:solidFill>
                      <a:prstDash val="solid"/>
                    </a:lnT>
                    <a:lnB w="12700">
                      <a:solidFill>
                        <a:srgbClr val="83909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41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2000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000" spc="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2000" spc="-10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2000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pp</a:t>
                      </a:r>
                      <a:r>
                        <a:rPr sz="2000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ent</a:t>
                      </a:r>
                      <a:r>
                        <a:rPr sz="2000" spc="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ic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spc="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2000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2000" spc="-1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2000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og</a:t>
                      </a:r>
                      <a:r>
                        <a:rPr sz="2000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000" spc="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839096"/>
                      </a:solidFill>
                      <a:prstDash val="solid"/>
                    </a:lnL>
                    <a:lnR w="12700">
                      <a:solidFill>
                        <a:srgbClr val="839096"/>
                      </a:solidFill>
                      <a:prstDash val="solid"/>
                    </a:lnR>
                    <a:lnT w="12700">
                      <a:solidFill>
                        <a:srgbClr val="839096"/>
                      </a:solidFill>
                      <a:prstDash val="solid"/>
                    </a:lnT>
                    <a:lnB w="12700">
                      <a:solidFill>
                        <a:srgbClr val="83909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839096"/>
                      </a:solidFill>
                      <a:prstDash val="solid"/>
                    </a:lnL>
                    <a:lnR w="12700">
                      <a:solidFill>
                        <a:srgbClr val="839096"/>
                      </a:solidFill>
                      <a:prstDash val="solid"/>
                    </a:lnR>
                    <a:lnT w="12700">
                      <a:solidFill>
                        <a:srgbClr val="839096"/>
                      </a:solidFill>
                      <a:prstDash val="solid"/>
                    </a:lnT>
                    <a:lnB w="12700">
                      <a:solidFill>
                        <a:srgbClr val="83909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41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000" spc="-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000" spc="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sz="2000" spc="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onal</a:t>
                      </a:r>
                      <a:r>
                        <a:rPr sz="2000" spc="-204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2000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ght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39096"/>
                      </a:solidFill>
                      <a:prstDash val="solid"/>
                    </a:lnL>
                    <a:lnR w="12700">
                      <a:solidFill>
                        <a:srgbClr val="839096"/>
                      </a:solidFill>
                      <a:prstDash val="solid"/>
                    </a:lnR>
                    <a:lnT w="12700">
                      <a:solidFill>
                        <a:srgbClr val="839096"/>
                      </a:solidFill>
                      <a:prstDash val="solid"/>
                    </a:lnT>
                    <a:lnB w="12700">
                      <a:solidFill>
                        <a:srgbClr val="83909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39096"/>
                      </a:solidFill>
                      <a:prstDash val="solid"/>
                    </a:lnL>
                    <a:lnR w="12700">
                      <a:solidFill>
                        <a:srgbClr val="839096"/>
                      </a:solidFill>
                      <a:prstDash val="solid"/>
                    </a:lnR>
                    <a:lnT w="12700">
                      <a:solidFill>
                        <a:srgbClr val="839096"/>
                      </a:solidFill>
                      <a:prstDash val="solid"/>
                    </a:lnT>
                    <a:lnB w="12700">
                      <a:solidFill>
                        <a:srgbClr val="83909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1660" y="150177"/>
            <a:ext cx="69494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FY22</a:t>
            </a:r>
            <a:r>
              <a:rPr spc="50" dirty="0"/>
              <a:t> </a:t>
            </a:r>
            <a:r>
              <a:rPr spc="-15" dirty="0"/>
              <a:t>SCO</a:t>
            </a:r>
            <a:r>
              <a:rPr spc="-10" dirty="0"/>
              <a:t> </a:t>
            </a:r>
            <a:r>
              <a:rPr spc="-70" dirty="0"/>
              <a:t>Annual</a:t>
            </a:r>
            <a:r>
              <a:rPr spc="345" dirty="0"/>
              <a:t> </a:t>
            </a:r>
            <a:r>
              <a:rPr spc="-70" dirty="0"/>
              <a:t>Training</a:t>
            </a:r>
            <a:r>
              <a:rPr spc="370" dirty="0"/>
              <a:t> </a:t>
            </a:r>
            <a:r>
              <a:rPr spc="-30" dirty="0"/>
              <a:t>Requirements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67566" y="8765619"/>
            <a:ext cx="292100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40"/>
              </a:lnSpc>
            </a:pPr>
            <a:fld id="{81D60167-4931-47E6-BA6A-407CBD079E47}" type="slidenum">
              <a:rPr sz="1500" spc="10" dirty="0">
                <a:solidFill>
                  <a:srgbClr val="FFFFFF"/>
                </a:solidFill>
                <a:latin typeface="Calibri"/>
                <a:cs typeface="Calibri"/>
              </a:rPr>
              <a:t>12</a:t>
            </a:fld>
            <a:endParaRPr sz="15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6102" y="1397317"/>
            <a:ext cx="10879455" cy="2357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2000" b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Existing</a:t>
            </a:r>
            <a:r>
              <a:rPr sz="2000" b="1" u="sng" spc="-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SCOs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 dirty="0">
              <a:latin typeface="Arial"/>
              <a:cs typeface="Arial"/>
            </a:endParaRPr>
          </a:p>
          <a:p>
            <a:pPr marL="185420" indent="-173355">
              <a:lnSpc>
                <a:spcPct val="100000"/>
              </a:lnSpc>
              <a:buFont typeface="Wingdings"/>
              <a:buChar char=""/>
              <a:tabLst>
                <a:tab pos="186055" algn="l"/>
              </a:tabLst>
            </a:pP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complete</a:t>
            </a:r>
            <a:r>
              <a:rPr sz="2000" spc="-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(1)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mandatory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self-paced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online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module</a:t>
            </a:r>
            <a:r>
              <a:rPr sz="20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specific</a:t>
            </a:r>
            <a:r>
              <a:rPr sz="2000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their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facility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type</a:t>
            </a:r>
            <a:endParaRPr sz="2000" dirty="0">
              <a:latin typeface="Arial"/>
              <a:cs typeface="Arial"/>
            </a:endParaRPr>
          </a:p>
          <a:p>
            <a:pPr marL="185420" indent="-173355">
              <a:lnSpc>
                <a:spcPct val="100000"/>
              </a:lnSpc>
              <a:buFont typeface="Wingdings"/>
              <a:buChar char=""/>
              <a:tabLst>
                <a:tab pos="186055" algn="l"/>
              </a:tabLst>
            </a:pP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complete</a:t>
            </a:r>
            <a:r>
              <a:rPr sz="20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three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(3)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elective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modules</a:t>
            </a:r>
            <a:r>
              <a:rPr sz="2000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using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modality</a:t>
            </a:r>
            <a:r>
              <a:rPr sz="2000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their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choice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50" dirty="0">
              <a:latin typeface="Arial"/>
              <a:cs typeface="Arial"/>
            </a:endParaRPr>
          </a:p>
          <a:p>
            <a:pPr marL="3622040" marR="929005" indent="-2725420">
              <a:lnSpc>
                <a:spcPct val="133500"/>
              </a:lnSpc>
            </a:pPr>
            <a:r>
              <a:rPr sz="200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Note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r>
              <a:rPr sz="2000" b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three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(3)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electives</a:t>
            </a:r>
            <a:r>
              <a:rPr sz="20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0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2000" b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required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only</a:t>
            </a:r>
            <a:r>
              <a:rPr sz="20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one</a:t>
            </a:r>
            <a:r>
              <a:rPr sz="2000" b="1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(1)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module </a:t>
            </a:r>
            <a:r>
              <a:rPr sz="2000" b="1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needed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b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meet</a:t>
            </a:r>
            <a:r>
              <a:rPr sz="2000" b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compliance</a:t>
            </a:r>
            <a:endParaRPr sz="20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93940" y="3916171"/>
          <a:ext cx="10059035" cy="3776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2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60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Facility</a:t>
                      </a:r>
                      <a:r>
                        <a:rPr sz="20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Type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839096"/>
                      </a:solidFill>
                      <a:prstDash val="solid"/>
                    </a:lnL>
                    <a:lnR w="12700">
                      <a:solidFill>
                        <a:srgbClr val="839096"/>
                      </a:solidFill>
                      <a:prstDash val="solid"/>
                    </a:lnR>
                    <a:lnT w="12700">
                      <a:solidFill>
                        <a:srgbClr val="839096"/>
                      </a:solidFill>
                      <a:prstDash val="solid"/>
                    </a:lnT>
                    <a:lnB w="28575">
                      <a:solidFill>
                        <a:srgbClr val="83909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b="1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Number</a:t>
                      </a:r>
                      <a:r>
                        <a:rPr sz="2000" b="1" spc="9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2000" b="1" spc="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Training</a:t>
                      </a:r>
                      <a:r>
                        <a:rPr sz="2000" b="1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Modules</a:t>
                      </a:r>
                      <a:r>
                        <a:rPr sz="2000" b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Required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839096"/>
                      </a:solidFill>
                      <a:prstDash val="solid"/>
                    </a:lnL>
                    <a:lnR w="12700">
                      <a:solidFill>
                        <a:srgbClr val="839096"/>
                      </a:solidFill>
                      <a:prstDash val="solid"/>
                    </a:lnR>
                    <a:lnT w="12700">
                      <a:solidFill>
                        <a:srgbClr val="839096"/>
                      </a:solidFill>
                      <a:prstDash val="solid"/>
                    </a:lnT>
                    <a:lnB w="28575">
                      <a:solidFill>
                        <a:srgbClr val="83909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Institutions</a:t>
                      </a:r>
                      <a:r>
                        <a:rPr sz="2000" spc="-1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20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Higher</a:t>
                      </a:r>
                      <a:r>
                        <a:rPr sz="2000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Learning</a:t>
                      </a:r>
                      <a:r>
                        <a:rPr sz="2000" spc="-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(IHLs)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839096"/>
                      </a:solidFill>
                      <a:prstDash val="solid"/>
                    </a:lnL>
                    <a:lnR w="12700">
                      <a:solidFill>
                        <a:srgbClr val="839096"/>
                      </a:solidFill>
                      <a:prstDash val="solid"/>
                    </a:lnR>
                    <a:lnT w="28575">
                      <a:solidFill>
                        <a:srgbClr val="839096"/>
                      </a:solidFill>
                      <a:prstDash val="solid"/>
                    </a:lnT>
                    <a:lnB w="12700">
                      <a:solidFill>
                        <a:srgbClr val="83909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839096"/>
                      </a:solidFill>
                      <a:prstDash val="solid"/>
                    </a:lnL>
                    <a:lnR w="12700">
                      <a:solidFill>
                        <a:srgbClr val="839096"/>
                      </a:solidFill>
                      <a:prstDash val="solid"/>
                    </a:lnR>
                    <a:lnT w="28575">
                      <a:solidFill>
                        <a:srgbClr val="839096"/>
                      </a:solidFill>
                      <a:prstDash val="solid"/>
                    </a:lnT>
                    <a:lnB w="12700">
                      <a:solidFill>
                        <a:srgbClr val="83909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405">
                <a:tc>
                  <a:txBody>
                    <a:bodyPr/>
                    <a:lstStyle/>
                    <a:p>
                      <a:pPr marL="92075" marR="4902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Institutions</a:t>
                      </a:r>
                      <a:r>
                        <a:rPr sz="2000" spc="-1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20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Higher</a:t>
                      </a:r>
                      <a:r>
                        <a:rPr sz="2000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Learning</a:t>
                      </a:r>
                      <a:r>
                        <a:rPr sz="2000" spc="-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(IHLs)</a:t>
                      </a:r>
                      <a:r>
                        <a:rPr sz="2000" spc="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2000" spc="-5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Flight</a:t>
                      </a:r>
                      <a:r>
                        <a:rPr sz="2000" spc="-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Courses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839096"/>
                      </a:solidFill>
                      <a:prstDash val="solid"/>
                    </a:lnL>
                    <a:lnR w="12700">
                      <a:solidFill>
                        <a:srgbClr val="839096"/>
                      </a:solidFill>
                      <a:prstDash val="solid"/>
                    </a:lnR>
                    <a:lnT w="12700">
                      <a:solidFill>
                        <a:srgbClr val="839096"/>
                      </a:solidFill>
                      <a:prstDash val="solid"/>
                    </a:lnT>
                    <a:lnB w="12700">
                      <a:solidFill>
                        <a:srgbClr val="83909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839096"/>
                      </a:solidFill>
                      <a:prstDash val="solid"/>
                    </a:lnL>
                    <a:lnR w="12700">
                      <a:solidFill>
                        <a:srgbClr val="839096"/>
                      </a:solidFill>
                      <a:prstDash val="solid"/>
                    </a:lnR>
                    <a:lnT w="12700">
                      <a:solidFill>
                        <a:srgbClr val="839096"/>
                      </a:solidFill>
                      <a:prstDash val="solid"/>
                    </a:lnT>
                    <a:lnB w="12700">
                      <a:solidFill>
                        <a:srgbClr val="83909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92075" marR="4902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Institutions</a:t>
                      </a:r>
                      <a:r>
                        <a:rPr sz="2000" spc="-1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20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Higher</a:t>
                      </a:r>
                      <a:r>
                        <a:rPr sz="2000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Learning</a:t>
                      </a:r>
                      <a:r>
                        <a:rPr sz="2000" spc="-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(IHLs)</a:t>
                      </a:r>
                      <a:r>
                        <a:rPr sz="2000" spc="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2000" spc="-5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NCDs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839096"/>
                      </a:solidFill>
                      <a:prstDash val="solid"/>
                    </a:lnL>
                    <a:lnR w="12700">
                      <a:solidFill>
                        <a:srgbClr val="839096"/>
                      </a:solidFill>
                      <a:prstDash val="solid"/>
                    </a:lnR>
                    <a:lnT w="12700">
                      <a:solidFill>
                        <a:srgbClr val="839096"/>
                      </a:solidFill>
                      <a:prstDash val="solid"/>
                    </a:lnT>
                    <a:lnB w="12700">
                      <a:solidFill>
                        <a:srgbClr val="83909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839096"/>
                      </a:solidFill>
                      <a:prstDash val="solid"/>
                    </a:lnL>
                    <a:lnR w="12700">
                      <a:solidFill>
                        <a:srgbClr val="839096"/>
                      </a:solidFill>
                      <a:prstDash val="solid"/>
                    </a:lnR>
                    <a:lnT w="12700">
                      <a:solidFill>
                        <a:srgbClr val="839096"/>
                      </a:solidFill>
                      <a:prstDash val="solid"/>
                    </a:lnT>
                    <a:lnB w="12700">
                      <a:solidFill>
                        <a:srgbClr val="83909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0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Non-College</a:t>
                      </a:r>
                      <a:r>
                        <a:rPr sz="2000" spc="-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Degree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(NCD)</a:t>
                      </a:r>
                      <a:r>
                        <a:rPr sz="2000" spc="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Programs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39096"/>
                      </a:solidFill>
                      <a:prstDash val="solid"/>
                    </a:lnL>
                    <a:lnR w="12700">
                      <a:solidFill>
                        <a:srgbClr val="839096"/>
                      </a:solidFill>
                      <a:prstDash val="solid"/>
                    </a:lnR>
                    <a:lnT w="12700">
                      <a:solidFill>
                        <a:srgbClr val="839096"/>
                      </a:solidFill>
                      <a:prstDash val="solid"/>
                    </a:lnT>
                    <a:lnB w="12700">
                      <a:solidFill>
                        <a:srgbClr val="83909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39096"/>
                      </a:solidFill>
                      <a:prstDash val="solid"/>
                    </a:lnL>
                    <a:lnR w="12700">
                      <a:solidFill>
                        <a:srgbClr val="839096"/>
                      </a:solidFill>
                      <a:prstDash val="solid"/>
                    </a:lnR>
                    <a:lnT w="12700">
                      <a:solidFill>
                        <a:srgbClr val="839096"/>
                      </a:solidFill>
                      <a:prstDash val="solid"/>
                    </a:lnT>
                    <a:lnB w="12700">
                      <a:solidFill>
                        <a:srgbClr val="83909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spc="-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000" spc="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sz="2000" spc="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onal</a:t>
                      </a:r>
                      <a:r>
                        <a:rPr sz="2000" spc="-204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2000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ght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39096"/>
                      </a:solidFill>
                      <a:prstDash val="solid"/>
                    </a:lnL>
                    <a:lnR w="12700">
                      <a:solidFill>
                        <a:srgbClr val="839096"/>
                      </a:solidFill>
                      <a:prstDash val="solid"/>
                    </a:lnR>
                    <a:lnT w="12700">
                      <a:solidFill>
                        <a:srgbClr val="839096"/>
                      </a:solidFill>
                      <a:prstDash val="solid"/>
                    </a:lnT>
                    <a:lnB w="12700">
                      <a:solidFill>
                        <a:srgbClr val="83909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39096"/>
                      </a:solidFill>
                      <a:prstDash val="solid"/>
                    </a:lnL>
                    <a:lnR w="12700">
                      <a:solidFill>
                        <a:srgbClr val="839096"/>
                      </a:solidFill>
                      <a:prstDash val="solid"/>
                    </a:lnR>
                    <a:lnT w="12700">
                      <a:solidFill>
                        <a:srgbClr val="839096"/>
                      </a:solidFill>
                      <a:prstDash val="solid"/>
                    </a:lnT>
                    <a:lnB w="12700">
                      <a:solidFill>
                        <a:srgbClr val="83909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spc="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*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2000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gh</a:t>
                      </a:r>
                      <a:r>
                        <a:rPr sz="2000" spc="-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000" spc="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hoo</a:t>
                      </a:r>
                      <a:r>
                        <a:rPr sz="2000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000" spc="-1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2000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sz="2000" spc="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000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den</a:t>
                      </a:r>
                      <a:r>
                        <a:rPr sz="2000" spc="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2000" spc="-2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2000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og</a:t>
                      </a:r>
                      <a:r>
                        <a:rPr sz="2000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000" spc="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39096"/>
                      </a:solidFill>
                      <a:prstDash val="solid"/>
                    </a:lnL>
                    <a:lnR w="12700">
                      <a:solidFill>
                        <a:srgbClr val="839096"/>
                      </a:solidFill>
                      <a:prstDash val="solid"/>
                    </a:lnR>
                    <a:lnT w="12700">
                      <a:solidFill>
                        <a:srgbClr val="839096"/>
                      </a:solidFill>
                      <a:prstDash val="solid"/>
                    </a:lnT>
                    <a:lnB w="12700">
                      <a:solidFill>
                        <a:srgbClr val="83909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839096"/>
                      </a:solidFill>
                      <a:prstDash val="solid"/>
                    </a:lnL>
                    <a:lnR w="12700">
                      <a:solidFill>
                        <a:srgbClr val="839096"/>
                      </a:solidFill>
                      <a:prstDash val="solid"/>
                    </a:lnR>
                    <a:lnT w="12700">
                      <a:solidFill>
                        <a:srgbClr val="839096"/>
                      </a:solidFill>
                      <a:prstDash val="solid"/>
                    </a:lnT>
                    <a:lnB w="12700">
                      <a:solidFill>
                        <a:srgbClr val="83909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5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*OJT/Apprenticeship</a:t>
                      </a:r>
                      <a:r>
                        <a:rPr sz="1850" spc="-2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Programs</a:t>
                      </a:r>
                      <a:endParaRPr sz="185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839096"/>
                      </a:solidFill>
                      <a:prstDash val="solid"/>
                    </a:lnL>
                    <a:lnR w="12700">
                      <a:solidFill>
                        <a:srgbClr val="839096"/>
                      </a:solidFill>
                      <a:prstDash val="solid"/>
                    </a:lnR>
                    <a:lnT w="12700">
                      <a:solidFill>
                        <a:srgbClr val="839096"/>
                      </a:solidFill>
                      <a:prstDash val="solid"/>
                    </a:lnT>
                    <a:lnB w="12700">
                      <a:solidFill>
                        <a:srgbClr val="83909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0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839096"/>
                      </a:solidFill>
                      <a:prstDash val="solid"/>
                    </a:lnL>
                    <a:lnR w="12700">
                      <a:solidFill>
                        <a:srgbClr val="839096"/>
                      </a:solidFill>
                      <a:prstDash val="solid"/>
                    </a:lnR>
                    <a:lnT w="12700">
                      <a:solidFill>
                        <a:srgbClr val="839096"/>
                      </a:solidFill>
                      <a:prstDash val="solid"/>
                    </a:lnT>
                    <a:lnB w="12700">
                      <a:solidFill>
                        <a:srgbClr val="83909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1660" y="150177"/>
            <a:ext cx="69494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FY22</a:t>
            </a:r>
            <a:r>
              <a:rPr spc="50" dirty="0"/>
              <a:t> </a:t>
            </a:r>
            <a:r>
              <a:rPr spc="-15" dirty="0"/>
              <a:t>SCO</a:t>
            </a:r>
            <a:r>
              <a:rPr spc="-10" dirty="0"/>
              <a:t> </a:t>
            </a:r>
            <a:r>
              <a:rPr spc="-70" dirty="0"/>
              <a:t>Annual</a:t>
            </a:r>
            <a:r>
              <a:rPr spc="345" dirty="0"/>
              <a:t> </a:t>
            </a:r>
            <a:r>
              <a:rPr spc="-70" dirty="0"/>
              <a:t>Training</a:t>
            </a:r>
            <a:r>
              <a:rPr spc="370" dirty="0"/>
              <a:t> </a:t>
            </a:r>
            <a:r>
              <a:rPr spc="-30" dirty="0"/>
              <a:t>Requirements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6587" y="1694180"/>
            <a:ext cx="85953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Here</a:t>
            </a:r>
            <a:r>
              <a:rPr sz="20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0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important</a:t>
            </a:r>
            <a:r>
              <a:rPr sz="2000" b="1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dates</a:t>
            </a:r>
            <a:r>
              <a:rPr sz="2000" b="1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b="1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School</a:t>
            </a:r>
            <a:r>
              <a:rPr sz="20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Certifying</a:t>
            </a:r>
            <a:r>
              <a:rPr sz="2000" b="1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Officials</a:t>
            </a:r>
            <a:r>
              <a:rPr sz="2000" b="1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(SCOs)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78939" y="3700779"/>
            <a:ext cx="8722360" cy="695960"/>
            <a:chOff x="1678939" y="3700779"/>
            <a:chExt cx="8722360" cy="695960"/>
          </a:xfrm>
        </p:grpSpPr>
        <p:sp>
          <p:nvSpPr>
            <p:cNvPr id="5" name="object 5"/>
            <p:cNvSpPr/>
            <p:nvPr/>
          </p:nvSpPr>
          <p:spPr>
            <a:xfrm>
              <a:off x="1691639" y="4384039"/>
              <a:ext cx="8696960" cy="0"/>
            </a:xfrm>
            <a:custGeom>
              <a:avLst/>
              <a:gdLst/>
              <a:ahLst/>
              <a:cxnLst/>
              <a:rect l="l" t="t" r="r" b="b"/>
              <a:pathLst>
                <a:path w="8696960">
                  <a:moveTo>
                    <a:pt x="0" y="0"/>
                  </a:moveTo>
                  <a:lnTo>
                    <a:pt x="8696960" y="0"/>
                  </a:lnTo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833879" y="3713479"/>
              <a:ext cx="1564640" cy="447040"/>
            </a:xfrm>
            <a:custGeom>
              <a:avLst/>
              <a:gdLst/>
              <a:ahLst/>
              <a:cxnLst/>
              <a:rect l="l" t="t" r="r" b="b"/>
              <a:pathLst>
                <a:path w="1564639" h="447039">
                  <a:moveTo>
                    <a:pt x="1564640" y="0"/>
                  </a:moveTo>
                  <a:lnTo>
                    <a:pt x="0" y="0"/>
                  </a:lnTo>
                  <a:lnTo>
                    <a:pt x="0" y="447039"/>
                  </a:lnTo>
                  <a:lnTo>
                    <a:pt x="1564640" y="447039"/>
                  </a:lnTo>
                  <a:lnTo>
                    <a:pt x="156464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833879" y="3713479"/>
              <a:ext cx="1564640" cy="447040"/>
            </a:xfrm>
            <a:custGeom>
              <a:avLst/>
              <a:gdLst/>
              <a:ahLst/>
              <a:cxnLst/>
              <a:rect l="l" t="t" r="r" b="b"/>
              <a:pathLst>
                <a:path w="1564639" h="447039">
                  <a:moveTo>
                    <a:pt x="0" y="447039"/>
                  </a:moveTo>
                  <a:lnTo>
                    <a:pt x="1564640" y="447039"/>
                  </a:lnTo>
                  <a:lnTo>
                    <a:pt x="1564640" y="0"/>
                  </a:lnTo>
                  <a:lnTo>
                    <a:pt x="0" y="0"/>
                  </a:lnTo>
                  <a:lnTo>
                    <a:pt x="0" y="447039"/>
                  </a:lnTo>
                  <a:close/>
                </a:path>
              </a:pathLst>
            </a:custGeom>
            <a:ln w="25400">
              <a:solidFill>
                <a:srgbClr val="DCDDD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027301" y="3642042"/>
            <a:ext cx="1166495" cy="5403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2030"/>
              </a:lnSpc>
              <a:spcBef>
                <a:spcPts val="90"/>
              </a:spcBef>
            </a:pPr>
            <a:r>
              <a:rPr sz="185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50" b="1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50" b="1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50" b="1" spc="-15" dirty="0">
                <a:solidFill>
                  <a:srgbClr val="FFFFFF"/>
                </a:solidFill>
                <a:latin typeface="Arial"/>
                <a:cs typeface="Arial"/>
              </a:rPr>
              <a:t>ob</a:t>
            </a:r>
            <a:r>
              <a:rPr sz="185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5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5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b="1" spc="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85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850" dirty="0">
              <a:latin typeface="Arial"/>
              <a:cs typeface="Arial"/>
            </a:endParaRPr>
          </a:p>
          <a:p>
            <a:pPr algn="ctr">
              <a:lnSpc>
                <a:spcPts val="2030"/>
              </a:lnSpc>
            </a:pPr>
            <a:r>
              <a:rPr sz="1850" b="1" spc="10" dirty="0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endParaRPr sz="185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09420" y="2400300"/>
            <a:ext cx="1783080" cy="1112520"/>
            <a:chOff x="1709420" y="2400300"/>
            <a:chExt cx="1783080" cy="1112520"/>
          </a:xfrm>
        </p:grpSpPr>
        <p:sp>
          <p:nvSpPr>
            <p:cNvPr id="10" name="object 10"/>
            <p:cNvSpPr/>
            <p:nvPr/>
          </p:nvSpPr>
          <p:spPr>
            <a:xfrm>
              <a:off x="1722120" y="2413000"/>
              <a:ext cx="1757680" cy="1087120"/>
            </a:xfrm>
            <a:custGeom>
              <a:avLst/>
              <a:gdLst/>
              <a:ahLst/>
              <a:cxnLst/>
              <a:rect l="l" t="t" r="r" b="b"/>
              <a:pathLst>
                <a:path w="1757679" h="1087120">
                  <a:moveTo>
                    <a:pt x="1757680" y="0"/>
                  </a:moveTo>
                  <a:lnTo>
                    <a:pt x="0" y="0"/>
                  </a:lnTo>
                  <a:lnTo>
                    <a:pt x="0" y="1087120"/>
                  </a:lnTo>
                  <a:lnTo>
                    <a:pt x="1757680" y="1087120"/>
                  </a:lnTo>
                  <a:lnTo>
                    <a:pt x="1757680" y="0"/>
                  </a:lnTo>
                  <a:close/>
                </a:path>
              </a:pathLst>
            </a:custGeom>
            <a:solidFill>
              <a:srgbClr val="F1F1F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722120" y="2413000"/>
              <a:ext cx="1757680" cy="1087120"/>
            </a:xfrm>
            <a:custGeom>
              <a:avLst/>
              <a:gdLst/>
              <a:ahLst/>
              <a:cxnLst/>
              <a:rect l="l" t="t" r="r" b="b"/>
              <a:pathLst>
                <a:path w="1757679" h="1087120">
                  <a:moveTo>
                    <a:pt x="0" y="1087120"/>
                  </a:moveTo>
                  <a:lnTo>
                    <a:pt x="1757680" y="1087120"/>
                  </a:lnTo>
                  <a:lnTo>
                    <a:pt x="1757680" y="0"/>
                  </a:lnTo>
                  <a:lnTo>
                    <a:pt x="0" y="0"/>
                  </a:lnTo>
                  <a:lnTo>
                    <a:pt x="0" y="1087120"/>
                  </a:lnTo>
                  <a:close/>
                </a:path>
              </a:pathLst>
            </a:custGeom>
            <a:ln w="25400">
              <a:solidFill>
                <a:srgbClr val="F1F1F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565685" y="3710940"/>
            <a:ext cx="3121660" cy="780415"/>
            <a:chOff x="2565685" y="3710940"/>
            <a:chExt cx="3121660" cy="780415"/>
          </a:xfrm>
        </p:grpSpPr>
        <p:sp>
          <p:nvSpPr>
            <p:cNvPr id="13" name="object 13"/>
            <p:cNvSpPr/>
            <p:nvPr/>
          </p:nvSpPr>
          <p:spPr>
            <a:xfrm>
              <a:off x="2616200" y="4180840"/>
              <a:ext cx="0" cy="264160"/>
            </a:xfrm>
            <a:custGeom>
              <a:avLst/>
              <a:gdLst/>
              <a:ahLst/>
              <a:cxnLst/>
              <a:rect l="l" t="t" r="r" b="b"/>
              <a:pathLst>
                <a:path h="264160">
                  <a:moveTo>
                    <a:pt x="0" y="0"/>
                  </a:moveTo>
                  <a:lnTo>
                    <a:pt x="0" y="264160"/>
                  </a:lnTo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65685" y="4407820"/>
              <a:ext cx="83470" cy="8337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109720" y="3723640"/>
              <a:ext cx="1564640" cy="436880"/>
            </a:xfrm>
            <a:custGeom>
              <a:avLst/>
              <a:gdLst/>
              <a:ahLst/>
              <a:cxnLst/>
              <a:rect l="l" t="t" r="r" b="b"/>
              <a:pathLst>
                <a:path w="1564639" h="436879">
                  <a:moveTo>
                    <a:pt x="1564639" y="0"/>
                  </a:moveTo>
                  <a:lnTo>
                    <a:pt x="0" y="0"/>
                  </a:lnTo>
                  <a:lnTo>
                    <a:pt x="0" y="436879"/>
                  </a:lnTo>
                  <a:lnTo>
                    <a:pt x="1564639" y="436879"/>
                  </a:lnTo>
                  <a:lnTo>
                    <a:pt x="1564639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4109720" y="3723640"/>
              <a:ext cx="1564640" cy="436880"/>
            </a:xfrm>
            <a:custGeom>
              <a:avLst/>
              <a:gdLst/>
              <a:ahLst/>
              <a:cxnLst/>
              <a:rect l="l" t="t" r="r" b="b"/>
              <a:pathLst>
                <a:path w="1564639" h="436879">
                  <a:moveTo>
                    <a:pt x="0" y="436879"/>
                  </a:moveTo>
                  <a:lnTo>
                    <a:pt x="1564639" y="436879"/>
                  </a:lnTo>
                  <a:lnTo>
                    <a:pt x="1564639" y="0"/>
                  </a:lnTo>
                  <a:lnTo>
                    <a:pt x="0" y="0"/>
                  </a:lnTo>
                  <a:lnTo>
                    <a:pt x="0" y="436879"/>
                  </a:lnTo>
                  <a:close/>
                </a:path>
              </a:pathLst>
            </a:custGeom>
            <a:ln w="25400">
              <a:solidFill>
                <a:srgbClr val="DCDDD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900679" y="4770120"/>
            <a:ext cx="1564640" cy="386080"/>
          </a:xfrm>
          <a:prstGeom prst="rect">
            <a:avLst/>
          </a:prstGeom>
          <a:solidFill>
            <a:srgbClr val="001F5F"/>
          </a:solidFill>
          <a:ln w="25400">
            <a:solidFill>
              <a:srgbClr val="DCDDDE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5"/>
              </a:spcBef>
            </a:pPr>
            <a:r>
              <a:rPr sz="1850" b="1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850" b="1" spc="6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85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5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85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5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sz="1850" b="1" spc="-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50" dirty="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552700" y="5204459"/>
            <a:ext cx="2230120" cy="1041400"/>
            <a:chOff x="2552700" y="5204459"/>
            <a:chExt cx="2230120" cy="1041400"/>
          </a:xfrm>
        </p:grpSpPr>
        <p:sp>
          <p:nvSpPr>
            <p:cNvPr id="19" name="object 19"/>
            <p:cNvSpPr/>
            <p:nvPr/>
          </p:nvSpPr>
          <p:spPr>
            <a:xfrm>
              <a:off x="2565400" y="5217159"/>
              <a:ext cx="2204720" cy="1016000"/>
            </a:xfrm>
            <a:custGeom>
              <a:avLst/>
              <a:gdLst/>
              <a:ahLst/>
              <a:cxnLst/>
              <a:rect l="l" t="t" r="r" b="b"/>
              <a:pathLst>
                <a:path w="2204720" h="1016000">
                  <a:moveTo>
                    <a:pt x="2204720" y="0"/>
                  </a:moveTo>
                  <a:lnTo>
                    <a:pt x="0" y="0"/>
                  </a:lnTo>
                  <a:lnTo>
                    <a:pt x="0" y="1016000"/>
                  </a:lnTo>
                  <a:lnTo>
                    <a:pt x="2204720" y="1016000"/>
                  </a:lnTo>
                  <a:lnTo>
                    <a:pt x="2204720" y="0"/>
                  </a:lnTo>
                  <a:close/>
                </a:path>
              </a:pathLst>
            </a:custGeom>
            <a:solidFill>
              <a:srgbClr val="F1F1F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2565400" y="5217159"/>
              <a:ext cx="2204720" cy="1016000"/>
            </a:xfrm>
            <a:custGeom>
              <a:avLst/>
              <a:gdLst/>
              <a:ahLst/>
              <a:cxnLst/>
              <a:rect l="l" t="t" r="r" b="b"/>
              <a:pathLst>
                <a:path w="2204720" h="1016000">
                  <a:moveTo>
                    <a:pt x="0" y="1016000"/>
                  </a:moveTo>
                  <a:lnTo>
                    <a:pt x="2204720" y="1016000"/>
                  </a:lnTo>
                  <a:lnTo>
                    <a:pt x="2204720" y="0"/>
                  </a:lnTo>
                  <a:lnTo>
                    <a:pt x="0" y="0"/>
                  </a:lnTo>
                  <a:lnTo>
                    <a:pt x="0" y="1016000"/>
                  </a:lnTo>
                  <a:close/>
                </a:path>
              </a:pathLst>
            </a:custGeom>
            <a:ln w="25400">
              <a:solidFill>
                <a:srgbClr val="F1F1F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644265" y="4546600"/>
            <a:ext cx="75565" cy="223520"/>
            <a:chOff x="3644265" y="4546600"/>
            <a:chExt cx="75565" cy="223520"/>
          </a:xfrm>
        </p:grpSpPr>
        <p:sp>
          <p:nvSpPr>
            <p:cNvPr id="22" name="object 22"/>
            <p:cNvSpPr/>
            <p:nvPr/>
          </p:nvSpPr>
          <p:spPr>
            <a:xfrm>
              <a:off x="3683000" y="4546600"/>
              <a:ext cx="0" cy="223520"/>
            </a:xfrm>
            <a:custGeom>
              <a:avLst/>
              <a:gdLst/>
              <a:ahLst/>
              <a:cxnLst/>
              <a:rect l="l" t="t" r="r" b="b"/>
              <a:pathLst>
                <a:path h="223520">
                  <a:moveTo>
                    <a:pt x="0" y="0"/>
                  </a:moveTo>
                  <a:lnTo>
                    <a:pt x="0" y="223520"/>
                  </a:lnTo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3656965" y="4593336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24828" y="0"/>
                  </a:moveTo>
                  <a:lnTo>
                    <a:pt x="15486" y="1809"/>
                  </a:lnTo>
                  <a:lnTo>
                    <a:pt x="7238" y="7238"/>
                  </a:lnTo>
                  <a:lnTo>
                    <a:pt x="1809" y="15503"/>
                  </a:lnTo>
                  <a:lnTo>
                    <a:pt x="0" y="24876"/>
                  </a:lnTo>
                  <a:lnTo>
                    <a:pt x="1809" y="34224"/>
                  </a:lnTo>
                  <a:lnTo>
                    <a:pt x="7238" y="42417"/>
                  </a:lnTo>
                  <a:lnTo>
                    <a:pt x="15486" y="47847"/>
                  </a:lnTo>
                  <a:lnTo>
                    <a:pt x="24828" y="49656"/>
                  </a:lnTo>
                  <a:lnTo>
                    <a:pt x="34170" y="47847"/>
                  </a:lnTo>
                  <a:lnTo>
                    <a:pt x="42418" y="42417"/>
                  </a:lnTo>
                  <a:lnTo>
                    <a:pt x="47847" y="34224"/>
                  </a:lnTo>
                  <a:lnTo>
                    <a:pt x="49657" y="24876"/>
                  </a:lnTo>
                  <a:lnTo>
                    <a:pt x="47847" y="15503"/>
                  </a:lnTo>
                  <a:lnTo>
                    <a:pt x="42418" y="7238"/>
                  </a:lnTo>
                  <a:lnTo>
                    <a:pt x="34170" y="1809"/>
                  </a:lnTo>
                  <a:lnTo>
                    <a:pt x="2482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3656965" y="4593336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7238" y="7238"/>
                  </a:moveTo>
                  <a:lnTo>
                    <a:pt x="15486" y="1809"/>
                  </a:lnTo>
                  <a:lnTo>
                    <a:pt x="24828" y="0"/>
                  </a:lnTo>
                  <a:lnTo>
                    <a:pt x="34170" y="1809"/>
                  </a:lnTo>
                  <a:lnTo>
                    <a:pt x="42418" y="7238"/>
                  </a:lnTo>
                  <a:lnTo>
                    <a:pt x="47847" y="15503"/>
                  </a:lnTo>
                  <a:lnTo>
                    <a:pt x="49657" y="24876"/>
                  </a:lnTo>
                  <a:lnTo>
                    <a:pt x="47847" y="34224"/>
                  </a:lnTo>
                  <a:lnTo>
                    <a:pt x="42418" y="42417"/>
                  </a:lnTo>
                  <a:lnTo>
                    <a:pt x="34170" y="47847"/>
                  </a:lnTo>
                  <a:lnTo>
                    <a:pt x="24828" y="49656"/>
                  </a:lnTo>
                  <a:lnTo>
                    <a:pt x="15486" y="47847"/>
                  </a:lnTo>
                  <a:lnTo>
                    <a:pt x="7238" y="42417"/>
                  </a:lnTo>
                  <a:lnTo>
                    <a:pt x="1809" y="34224"/>
                  </a:lnTo>
                  <a:lnTo>
                    <a:pt x="0" y="24876"/>
                  </a:lnTo>
                  <a:lnTo>
                    <a:pt x="1809" y="15503"/>
                  </a:lnTo>
                  <a:lnTo>
                    <a:pt x="7238" y="7238"/>
                  </a:lnTo>
                  <a:close/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222369" y="3769741"/>
            <a:ext cx="1322705" cy="306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b="1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850" b="1" spc="6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50" b="1" spc="4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50" b="1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50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85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5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sz="1850" b="1" spc="-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50" dirty="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853179" y="2471420"/>
            <a:ext cx="2006600" cy="1183640"/>
            <a:chOff x="3853179" y="2471420"/>
            <a:chExt cx="2006600" cy="1183640"/>
          </a:xfrm>
        </p:grpSpPr>
        <p:sp>
          <p:nvSpPr>
            <p:cNvPr id="27" name="object 27"/>
            <p:cNvSpPr/>
            <p:nvPr/>
          </p:nvSpPr>
          <p:spPr>
            <a:xfrm>
              <a:off x="3865879" y="2484120"/>
              <a:ext cx="1981200" cy="1158240"/>
            </a:xfrm>
            <a:custGeom>
              <a:avLst/>
              <a:gdLst/>
              <a:ahLst/>
              <a:cxnLst/>
              <a:rect l="l" t="t" r="r" b="b"/>
              <a:pathLst>
                <a:path w="1981200" h="1158239">
                  <a:moveTo>
                    <a:pt x="1981200" y="0"/>
                  </a:moveTo>
                  <a:lnTo>
                    <a:pt x="0" y="0"/>
                  </a:lnTo>
                  <a:lnTo>
                    <a:pt x="0" y="1158239"/>
                  </a:lnTo>
                  <a:lnTo>
                    <a:pt x="1981200" y="1158239"/>
                  </a:lnTo>
                  <a:lnTo>
                    <a:pt x="1981200" y="0"/>
                  </a:lnTo>
                  <a:close/>
                </a:path>
              </a:pathLst>
            </a:custGeom>
            <a:solidFill>
              <a:srgbClr val="F1F1F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3865879" y="2484120"/>
              <a:ext cx="1981200" cy="1158240"/>
            </a:xfrm>
            <a:custGeom>
              <a:avLst/>
              <a:gdLst/>
              <a:ahLst/>
              <a:cxnLst/>
              <a:rect l="l" t="t" r="r" b="b"/>
              <a:pathLst>
                <a:path w="1981200" h="1158239">
                  <a:moveTo>
                    <a:pt x="0" y="1158239"/>
                  </a:moveTo>
                  <a:lnTo>
                    <a:pt x="1981200" y="1158239"/>
                  </a:lnTo>
                  <a:lnTo>
                    <a:pt x="1981200" y="0"/>
                  </a:lnTo>
                  <a:lnTo>
                    <a:pt x="0" y="0"/>
                  </a:lnTo>
                  <a:lnTo>
                    <a:pt x="0" y="1158239"/>
                  </a:lnTo>
                  <a:close/>
                </a:path>
              </a:pathLst>
            </a:custGeom>
            <a:ln w="25400">
              <a:solidFill>
                <a:srgbClr val="F1F1F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074920" y="4790440"/>
            <a:ext cx="1910080" cy="365760"/>
          </a:xfrm>
          <a:prstGeom prst="rect">
            <a:avLst/>
          </a:prstGeom>
          <a:solidFill>
            <a:srgbClr val="001F5F"/>
          </a:solidFill>
          <a:ln w="25400">
            <a:solidFill>
              <a:srgbClr val="DCDDDE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150"/>
              </a:spcBef>
            </a:pPr>
            <a:r>
              <a:rPr sz="1850" b="1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50" b="1" spc="6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50" b="1" spc="-15" dirty="0">
                <a:solidFill>
                  <a:srgbClr val="FFFFFF"/>
                </a:solidFill>
                <a:latin typeface="Arial"/>
                <a:cs typeface="Arial"/>
              </a:rPr>
              <a:t>gu</a:t>
            </a:r>
            <a:r>
              <a:rPr sz="1850" b="1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5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5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b="1" spc="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85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50" b="1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b="1" spc="5" dirty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sz="185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50" dirty="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031740" y="5184140"/>
            <a:ext cx="2108200" cy="1031240"/>
            <a:chOff x="5031740" y="5184140"/>
            <a:chExt cx="2108200" cy="1031240"/>
          </a:xfrm>
        </p:grpSpPr>
        <p:sp>
          <p:nvSpPr>
            <p:cNvPr id="31" name="object 31"/>
            <p:cNvSpPr/>
            <p:nvPr/>
          </p:nvSpPr>
          <p:spPr>
            <a:xfrm>
              <a:off x="5044440" y="5196840"/>
              <a:ext cx="2082800" cy="1005840"/>
            </a:xfrm>
            <a:custGeom>
              <a:avLst/>
              <a:gdLst/>
              <a:ahLst/>
              <a:cxnLst/>
              <a:rect l="l" t="t" r="r" b="b"/>
              <a:pathLst>
                <a:path w="2082800" h="1005839">
                  <a:moveTo>
                    <a:pt x="2082800" y="0"/>
                  </a:moveTo>
                  <a:lnTo>
                    <a:pt x="0" y="0"/>
                  </a:lnTo>
                  <a:lnTo>
                    <a:pt x="0" y="1005840"/>
                  </a:lnTo>
                  <a:lnTo>
                    <a:pt x="2082800" y="1005840"/>
                  </a:lnTo>
                  <a:lnTo>
                    <a:pt x="2082800" y="0"/>
                  </a:lnTo>
                  <a:close/>
                </a:path>
              </a:pathLst>
            </a:custGeom>
            <a:solidFill>
              <a:srgbClr val="F1F1F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5044440" y="5196840"/>
              <a:ext cx="2082800" cy="1005840"/>
            </a:xfrm>
            <a:custGeom>
              <a:avLst/>
              <a:gdLst/>
              <a:ahLst/>
              <a:cxnLst/>
              <a:rect l="l" t="t" r="r" b="b"/>
              <a:pathLst>
                <a:path w="2082800" h="1005839">
                  <a:moveTo>
                    <a:pt x="0" y="1005840"/>
                  </a:moveTo>
                  <a:lnTo>
                    <a:pt x="2082800" y="1005840"/>
                  </a:lnTo>
                  <a:lnTo>
                    <a:pt x="2082800" y="0"/>
                  </a:lnTo>
                  <a:lnTo>
                    <a:pt x="0" y="0"/>
                  </a:lnTo>
                  <a:lnTo>
                    <a:pt x="0" y="1005840"/>
                  </a:lnTo>
                  <a:close/>
                </a:path>
              </a:pathLst>
            </a:custGeom>
            <a:ln w="25400">
              <a:solidFill>
                <a:srgbClr val="F1F1F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5989224" y="4556759"/>
            <a:ext cx="73025" cy="213360"/>
            <a:chOff x="5989224" y="4556759"/>
            <a:chExt cx="73025" cy="213360"/>
          </a:xfrm>
        </p:grpSpPr>
        <p:sp>
          <p:nvSpPr>
            <p:cNvPr id="34" name="object 34"/>
            <p:cNvSpPr/>
            <p:nvPr/>
          </p:nvSpPr>
          <p:spPr>
            <a:xfrm>
              <a:off x="6029959" y="4556759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360"/>
                  </a:lnTo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6001924" y="4598066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23780" y="0"/>
                  </a:moveTo>
                  <a:lnTo>
                    <a:pt x="14819" y="1738"/>
                  </a:lnTo>
                  <a:lnTo>
                    <a:pt x="6953" y="6953"/>
                  </a:lnTo>
                  <a:lnTo>
                    <a:pt x="1738" y="14819"/>
                  </a:lnTo>
                  <a:lnTo>
                    <a:pt x="0" y="23780"/>
                  </a:lnTo>
                  <a:lnTo>
                    <a:pt x="1738" y="32742"/>
                  </a:lnTo>
                  <a:lnTo>
                    <a:pt x="6953" y="40608"/>
                  </a:lnTo>
                  <a:lnTo>
                    <a:pt x="14819" y="45823"/>
                  </a:lnTo>
                  <a:lnTo>
                    <a:pt x="23780" y="47561"/>
                  </a:lnTo>
                  <a:lnTo>
                    <a:pt x="32742" y="45823"/>
                  </a:lnTo>
                  <a:lnTo>
                    <a:pt x="40608" y="40608"/>
                  </a:lnTo>
                  <a:lnTo>
                    <a:pt x="45823" y="32742"/>
                  </a:lnTo>
                  <a:lnTo>
                    <a:pt x="47561" y="23780"/>
                  </a:lnTo>
                  <a:lnTo>
                    <a:pt x="45823" y="14819"/>
                  </a:lnTo>
                  <a:lnTo>
                    <a:pt x="40608" y="6953"/>
                  </a:lnTo>
                  <a:lnTo>
                    <a:pt x="32742" y="1738"/>
                  </a:lnTo>
                  <a:lnTo>
                    <a:pt x="2378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6001924" y="4598066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47625" h="47625">
                  <a:moveTo>
                    <a:pt x="6953" y="6953"/>
                  </a:moveTo>
                  <a:lnTo>
                    <a:pt x="14819" y="1738"/>
                  </a:lnTo>
                  <a:lnTo>
                    <a:pt x="23780" y="0"/>
                  </a:lnTo>
                  <a:lnTo>
                    <a:pt x="32742" y="1738"/>
                  </a:lnTo>
                  <a:lnTo>
                    <a:pt x="40608" y="6953"/>
                  </a:lnTo>
                  <a:lnTo>
                    <a:pt x="45823" y="14819"/>
                  </a:lnTo>
                  <a:lnTo>
                    <a:pt x="47561" y="23780"/>
                  </a:lnTo>
                  <a:lnTo>
                    <a:pt x="45823" y="32742"/>
                  </a:lnTo>
                  <a:lnTo>
                    <a:pt x="40608" y="40608"/>
                  </a:lnTo>
                  <a:lnTo>
                    <a:pt x="32742" y="45823"/>
                  </a:lnTo>
                  <a:lnTo>
                    <a:pt x="23780" y="47561"/>
                  </a:lnTo>
                  <a:lnTo>
                    <a:pt x="14819" y="45823"/>
                  </a:lnTo>
                  <a:lnTo>
                    <a:pt x="6953" y="40608"/>
                  </a:lnTo>
                  <a:lnTo>
                    <a:pt x="1738" y="32742"/>
                  </a:lnTo>
                  <a:lnTo>
                    <a:pt x="0" y="23780"/>
                  </a:lnTo>
                  <a:lnTo>
                    <a:pt x="1738" y="14819"/>
                  </a:lnTo>
                  <a:lnTo>
                    <a:pt x="6953" y="6953"/>
                  </a:lnTo>
                  <a:close/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4840763" y="3741420"/>
            <a:ext cx="3274695" cy="759460"/>
            <a:chOff x="4840763" y="3741420"/>
            <a:chExt cx="3274695" cy="759460"/>
          </a:xfrm>
        </p:grpSpPr>
        <p:sp>
          <p:nvSpPr>
            <p:cNvPr id="38" name="object 38"/>
            <p:cNvSpPr/>
            <p:nvPr/>
          </p:nvSpPr>
          <p:spPr>
            <a:xfrm>
              <a:off x="4892040" y="4191000"/>
              <a:ext cx="0" cy="254000"/>
            </a:xfrm>
            <a:custGeom>
              <a:avLst/>
              <a:gdLst/>
              <a:ahLst/>
              <a:cxnLst/>
              <a:rect l="l" t="t" r="r" b="b"/>
              <a:pathLst>
                <a:path h="254000">
                  <a:moveTo>
                    <a:pt x="0" y="0"/>
                  </a:moveTo>
                  <a:lnTo>
                    <a:pt x="0" y="254000"/>
                  </a:lnTo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40763" y="4417726"/>
              <a:ext cx="83121" cy="8312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497320" y="3754120"/>
              <a:ext cx="1605280" cy="447040"/>
            </a:xfrm>
            <a:custGeom>
              <a:avLst/>
              <a:gdLst/>
              <a:ahLst/>
              <a:cxnLst/>
              <a:rect l="l" t="t" r="r" b="b"/>
              <a:pathLst>
                <a:path w="1605279" h="447039">
                  <a:moveTo>
                    <a:pt x="1605279" y="0"/>
                  </a:moveTo>
                  <a:lnTo>
                    <a:pt x="0" y="0"/>
                  </a:lnTo>
                  <a:lnTo>
                    <a:pt x="0" y="447039"/>
                  </a:lnTo>
                  <a:lnTo>
                    <a:pt x="1605279" y="447039"/>
                  </a:lnTo>
                  <a:lnTo>
                    <a:pt x="1605279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6497320" y="3754120"/>
              <a:ext cx="1605280" cy="447040"/>
            </a:xfrm>
            <a:custGeom>
              <a:avLst/>
              <a:gdLst/>
              <a:ahLst/>
              <a:cxnLst/>
              <a:rect l="l" t="t" r="r" b="b"/>
              <a:pathLst>
                <a:path w="1605279" h="447039">
                  <a:moveTo>
                    <a:pt x="0" y="447039"/>
                  </a:moveTo>
                  <a:lnTo>
                    <a:pt x="1605279" y="447039"/>
                  </a:lnTo>
                  <a:lnTo>
                    <a:pt x="1605279" y="0"/>
                  </a:lnTo>
                  <a:lnTo>
                    <a:pt x="0" y="0"/>
                  </a:lnTo>
                  <a:lnTo>
                    <a:pt x="0" y="447039"/>
                  </a:lnTo>
                  <a:close/>
                </a:path>
              </a:pathLst>
            </a:custGeom>
            <a:ln w="25400">
              <a:solidFill>
                <a:srgbClr val="DCDDD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687819" y="3683698"/>
            <a:ext cx="1227455" cy="5403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2030"/>
              </a:lnSpc>
              <a:spcBef>
                <a:spcPts val="90"/>
              </a:spcBef>
            </a:pPr>
            <a:r>
              <a:rPr sz="1850" b="1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50" b="1" spc="6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50" b="1" spc="-15" dirty="0">
                <a:solidFill>
                  <a:srgbClr val="FFFFFF"/>
                </a:solidFill>
                <a:latin typeface="Arial"/>
                <a:cs typeface="Arial"/>
              </a:rPr>
              <a:t>gu</a:t>
            </a:r>
            <a:r>
              <a:rPr sz="1850" b="1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5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5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b="1" spc="5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sz="185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850" dirty="0">
              <a:latin typeface="Arial"/>
              <a:cs typeface="Arial"/>
            </a:endParaRPr>
          </a:p>
          <a:p>
            <a:pPr algn="ctr">
              <a:lnSpc>
                <a:spcPts val="2030"/>
              </a:lnSpc>
            </a:pPr>
            <a:r>
              <a:rPr sz="1850" b="1" spc="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850" dirty="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7252239" y="3670300"/>
            <a:ext cx="3037840" cy="1043940"/>
            <a:chOff x="7252239" y="3670300"/>
            <a:chExt cx="3037840" cy="1043940"/>
          </a:xfrm>
        </p:grpSpPr>
        <p:sp>
          <p:nvSpPr>
            <p:cNvPr id="44" name="object 44"/>
            <p:cNvSpPr/>
            <p:nvPr/>
          </p:nvSpPr>
          <p:spPr>
            <a:xfrm>
              <a:off x="7299959" y="4221480"/>
              <a:ext cx="1452880" cy="487680"/>
            </a:xfrm>
            <a:custGeom>
              <a:avLst/>
              <a:gdLst/>
              <a:ahLst/>
              <a:cxnLst/>
              <a:rect l="l" t="t" r="r" b="b"/>
              <a:pathLst>
                <a:path w="1452879" h="487679">
                  <a:moveTo>
                    <a:pt x="0" y="0"/>
                  </a:moveTo>
                  <a:lnTo>
                    <a:pt x="0" y="264160"/>
                  </a:lnTo>
                </a:path>
                <a:path w="1452879" h="487679">
                  <a:moveTo>
                    <a:pt x="1452880" y="264160"/>
                  </a:moveTo>
                  <a:lnTo>
                    <a:pt x="1452880" y="487680"/>
                  </a:lnTo>
                </a:path>
              </a:pathLst>
            </a:custGeom>
            <a:ln w="95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5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52239" y="4448333"/>
              <a:ext cx="83629" cy="83597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8727662" y="450615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36" y="0"/>
                  </a:moveTo>
                  <a:lnTo>
                    <a:pt x="15198" y="1762"/>
                  </a:lnTo>
                  <a:lnTo>
                    <a:pt x="7143" y="7048"/>
                  </a:lnTo>
                  <a:lnTo>
                    <a:pt x="1785" y="15105"/>
                  </a:lnTo>
                  <a:lnTo>
                    <a:pt x="0" y="24257"/>
                  </a:lnTo>
                  <a:lnTo>
                    <a:pt x="1785" y="33408"/>
                  </a:lnTo>
                  <a:lnTo>
                    <a:pt x="7143" y="41465"/>
                  </a:lnTo>
                  <a:lnTo>
                    <a:pt x="15198" y="46751"/>
                  </a:lnTo>
                  <a:lnTo>
                    <a:pt x="24336" y="48513"/>
                  </a:lnTo>
                  <a:lnTo>
                    <a:pt x="33450" y="46751"/>
                  </a:lnTo>
                  <a:lnTo>
                    <a:pt x="41433" y="41465"/>
                  </a:lnTo>
                  <a:lnTo>
                    <a:pt x="46791" y="33408"/>
                  </a:lnTo>
                  <a:lnTo>
                    <a:pt x="48577" y="24256"/>
                  </a:lnTo>
                  <a:lnTo>
                    <a:pt x="46791" y="15105"/>
                  </a:lnTo>
                  <a:lnTo>
                    <a:pt x="41433" y="7048"/>
                  </a:lnTo>
                  <a:lnTo>
                    <a:pt x="33450" y="1762"/>
                  </a:lnTo>
                  <a:lnTo>
                    <a:pt x="24336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8727662" y="450615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7143" y="7048"/>
                  </a:moveTo>
                  <a:lnTo>
                    <a:pt x="15198" y="1762"/>
                  </a:lnTo>
                  <a:lnTo>
                    <a:pt x="24336" y="0"/>
                  </a:lnTo>
                  <a:lnTo>
                    <a:pt x="33450" y="1762"/>
                  </a:lnTo>
                  <a:lnTo>
                    <a:pt x="41433" y="7048"/>
                  </a:lnTo>
                  <a:lnTo>
                    <a:pt x="46791" y="15105"/>
                  </a:lnTo>
                  <a:lnTo>
                    <a:pt x="48577" y="24256"/>
                  </a:lnTo>
                  <a:lnTo>
                    <a:pt x="46791" y="33408"/>
                  </a:lnTo>
                  <a:lnTo>
                    <a:pt x="41433" y="41465"/>
                  </a:lnTo>
                  <a:lnTo>
                    <a:pt x="33450" y="46751"/>
                  </a:lnTo>
                  <a:lnTo>
                    <a:pt x="24336" y="48513"/>
                  </a:lnTo>
                  <a:lnTo>
                    <a:pt x="15198" y="46751"/>
                  </a:lnTo>
                  <a:lnTo>
                    <a:pt x="7143" y="41465"/>
                  </a:lnTo>
                  <a:lnTo>
                    <a:pt x="1785" y="33408"/>
                  </a:lnTo>
                  <a:lnTo>
                    <a:pt x="0" y="24257"/>
                  </a:lnTo>
                  <a:lnTo>
                    <a:pt x="1785" y="15105"/>
                  </a:lnTo>
                  <a:lnTo>
                    <a:pt x="7143" y="7048"/>
                  </a:lnTo>
                  <a:close/>
                </a:path>
              </a:pathLst>
            </a:custGeom>
            <a:ln w="2539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8712199" y="3683000"/>
              <a:ext cx="1564640" cy="457200"/>
            </a:xfrm>
            <a:custGeom>
              <a:avLst/>
              <a:gdLst/>
              <a:ahLst/>
              <a:cxnLst/>
              <a:rect l="l" t="t" r="r" b="b"/>
              <a:pathLst>
                <a:path w="1564640" h="457200">
                  <a:moveTo>
                    <a:pt x="156464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564640" y="457200"/>
                  </a:lnTo>
                  <a:lnTo>
                    <a:pt x="156464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8712199" y="3683000"/>
              <a:ext cx="1564640" cy="457200"/>
            </a:xfrm>
            <a:custGeom>
              <a:avLst/>
              <a:gdLst/>
              <a:ahLst/>
              <a:cxnLst/>
              <a:rect l="l" t="t" r="r" b="b"/>
              <a:pathLst>
                <a:path w="1564640" h="457200">
                  <a:moveTo>
                    <a:pt x="0" y="457200"/>
                  </a:moveTo>
                  <a:lnTo>
                    <a:pt x="1564640" y="457200"/>
                  </a:lnTo>
                  <a:lnTo>
                    <a:pt x="156464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25399">
              <a:solidFill>
                <a:srgbClr val="DCDDD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736840" y="4729479"/>
            <a:ext cx="2042160" cy="375920"/>
          </a:xfrm>
          <a:prstGeom prst="rect">
            <a:avLst/>
          </a:prstGeom>
          <a:solidFill>
            <a:srgbClr val="001F5F"/>
          </a:solidFill>
          <a:ln w="25400">
            <a:solidFill>
              <a:srgbClr val="DCDDDE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200"/>
              </a:spcBef>
            </a:pPr>
            <a:r>
              <a:rPr sz="1850" b="1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50" b="1" spc="7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50" b="1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50" b="1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50" b="1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5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5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b="1" spc="10" dirty="0">
                <a:solidFill>
                  <a:srgbClr val="FFFFFF"/>
                </a:solidFill>
                <a:latin typeface="Arial"/>
                <a:cs typeface="Arial"/>
              </a:rPr>
              <a:t>31</a:t>
            </a:r>
            <a:r>
              <a:rPr sz="185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50" b="1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b="1" spc="10" dirty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sz="185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50" dirty="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7734300" y="5316220"/>
            <a:ext cx="1935480" cy="635000"/>
            <a:chOff x="7734300" y="5316220"/>
            <a:chExt cx="1935480" cy="635000"/>
          </a:xfrm>
        </p:grpSpPr>
        <p:sp>
          <p:nvSpPr>
            <p:cNvPr id="52" name="object 52"/>
            <p:cNvSpPr/>
            <p:nvPr/>
          </p:nvSpPr>
          <p:spPr>
            <a:xfrm>
              <a:off x="7747000" y="5328920"/>
              <a:ext cx="1910080" cy="609600"/>
            </a:xfrm>
            <a:custGeom>
              <a:avLst/>
              <a:gdLst/>
              <a:ahLst/>
              <a:cxnLst/>
              <a:rect l="l" t="t" r="r" b="b"/>
              <a:pathLst>
                <a:path w="1910079" h="609600">
                  <a:moveTo>
                    <a:pt x="1910079" y="0"/>
                  </a:moveTo>
                  <a:lnTo>
                    <a:pt x="0" y="0"/>
                  </a:lnTo>
                  <a:lnTo>
                    <a:pt x="0" y="609599"/>
                  </a:lnTo>
                  <a:lnTo>
                    <a:pt x="1910079" y="609599"/>
                  </a:lnTo>
                  <a:lnTo>
                    <a:pt x="1910079" y="0"/>
                  </a:lnTo>
                  <a:close/>
                </a:path>
              </a:pathLst>
            </a:custGeom>
            <a:solidFill>
              <a:srgbClr val="F1F1F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7747000" y="5328920"/>
              <a:ext cx="1910080" cy="609600"/>
            </a:xfrm>
            <a:custGeom>
              <a:avLst/>
              <a:gdLst/>
              <a:ahLst/>
              <a:cxnLst/>
              <a:rect l="l" t="t" r="r" b="b"/>
              <a:pathLst>
                <a:path w="1910079" h="609600">
                  <a:moveTo>
                    <a:pt x="0" y="609599"/>
                  </a:moveTo>
                  <a:lnTo>
                    <a:pt x="1910079" y="609599"/>
                  </a:lnTo>
                  <a:lnTo>
                    <a:pt x="1910079" y="0"/>
                  </a:lnTo>
                  <a:lnTo>
                    <a:pt x="0" y="0"/>
                  </a:lnTo>
                  <a:lnTo>
                    <a:pt x="0" y="609599"/>
                  </a:lnTo>
                  <a:close/>
                </a:path>
              </a:pathLst>
            </a:custGeom>
            <a:ln w="25400">
              <a:solidFill>
                <a:srgbClr val="F1F1F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8932926" y="3620833"/>
            <a:ext cx="1127125" cy="5403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2030"/>
              </a:lnSpc>
              <a:spcBef>
                <a:spcPts val="90"/>
              </a:spcBef>
            </a:pPr>
            <a:r>
              <a:rPr sz="1850" b="1" spc="-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5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5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5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5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b="1" spc="20" dirty="0">
                <a:solidFill>
                  <a:srgbClr val="FFFFFF"/>
                </a:solidFill>
                <a:latin typeface="Arial"/>
                <a:cs typeface="Arial"/>
              </a:rPr>
              <a:t>1-</a:t>
            </a:r>
            <a:r>
              <a:rPr sz="1850" b="1" spc="5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1850" b="1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850" dirty="0">
              <a:latin typeface="Arial"/>
              <a:cs typeface="Arial"/>
            </a:endParaRPr>
          </a:p>
          <a:p>
            <a:pPr algn="ctr">
              <a:lnSpc>
                <a:spcPts val="2030"/>
              </a:lnSpc>
            </a:pPr>
            <a:r>
              <a:rPr sz="1850" b="1" spc="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850" dirty="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9444958" y="4160520"/>
            <a:ext cx="84455" cy="307340"/>
            <a:chOff x="9444958" y="4160520"/>
            <a:chExt cx="84455" cy="307340"/>
          </a:xfrm>
        </p:grpSpPr>
        <p:sp>
          <p:nvSpPr>
            <p:cNvPr id="56" name="object 56"/>
            <p:cNvSpPr/>
            <p:nvPr/>
          </p:nvSpPr>
          <p:spPr>
            <a:xfrm>
              <a:off x="9494520" y="4160520"/>
              <a:ext cx="0" cy="264160"/>
            </a:xfrm>
            <a:custGeom>
              <a:avLst/>
              <a:gdLst/>
              <a:ahLst/>
              <a:cxnLst/>
              <a:rect l="l" t="t" r="r" b="b"/>
              <a:pathLst>
                <a:path h="264160">
                  <a:moveTo>
                    <a:pt x="0" y="0"/>
                  </a:moveTo>
                  <a:lnTo>
                    <a:pt x="0" y="264159"/>
                  </a:lnTo>
                </a:path>
              </a:pathLst>
            </a:custGeom>
            <a:ln w="9525">
              <a:solidFill>
                <a:srgbClr val="DCDDD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7" name="object 5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44958" y="4383500"/>
              <a:ext cx="84169" cy="84169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1828800" y="2477198"/>
            <a:ext cx="1656080" cy="705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105"/>
              </a:spcBef>
            </a:pPr>
            <a:r>
              <a:rPr sz="1100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nnua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1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1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ndo</a:t>
            </a:r>
            <a:r>
              <a:rPr sz="1100" spc="5" dirty="0">
                <a:solidFill>
                  <a:srgbClr val="001F5F"/>
                </a:solidFill>
                <a:latin typeface="Arial"/>
                <a:cs typeface="Arial"/>
              </a:rPr>
              <a:t>w  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pened</a:t>
            </a:r>
            <a:r>
              <a:rPr sz="1100" spc="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r>
              <a:rPr sz="11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-8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pda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1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100" spc="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100" spc="5" dirty="0">
                <a:solidFill>
                  <a:srgbClr val="001F5F"/>
                </a:solidFill>
                <a:latin typeface="Arial"/>
                <a:cs typeface="Arial"/>
              </a:rPr>
              <a:t>g  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equ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100" spc="-4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ts</a:t>
            </a:r>
            <a:r>
              <a:rPr sz="11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1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1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ne</a:t>
            </a:r>
            <a:r>
              <a:rPr sz="1100" spc="5" dirty="0">
                <a:solidFill>
                  <a:srgbClr val="001F5F"/>
                </a:solidFill>
                <a:latin typeface="Arial"/>
                <a:cs typeface="Arial"/>
              </a:rPr>
              <a:t>w  </a:t>
            </a:r>
            <a:r>
              <a:rPr sz="1100" spc="-2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1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1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nu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1767566" y="8765619"/>
            <a:ext cx="292100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40"/>
              </a:lnSpc>
            </a:pPr>
            <a:fld id="{81D60167-4931-47E6-BA6A-407CBD079E47}" type="slidenum">
              <a:rPr sz="1500" spc="10" dirty="0">
                <a:solidFill>
                  <a:srgbClr val="FFFFFF"/>
                </a:solidFill>
                <a:latin typeface="Calibri"/>
                <a:cs typeface="Calibri"/>
              </a:rPr>
              <a:t>13</a:t>
            </a:fld>
            <a:endParaRPr sz="1500" dirty="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828800" y="3148266"/>
            <a:ext cx="1716405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edu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1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equ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100" spc="-5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100" spc="-4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ts</a:t>
            </a:r>
            <a:r>
              <a:rPr sz="11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828800" y="3321367"/>
            <a:ext cx="1728470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existing</a:t>
            </a:r>
            <a:r>
              <a:rPr sz="11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001F5F"/>
                </a:solidFill>
                <a:latin typeface="Arial"/>
                <a:cs typeface="Arial"/>
              </a:rPr>
              <a:t>SCOs</a:t>
            </a: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11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effective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912870" y="2444432"/>
            <a:ext cx="2248535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60-Day</a:t>
            </a:r>
            <a:r>
              <a:rPr sz="11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11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001F5F"/>
                </a:solidFill>
                <a:latin typeface="Arial"/>
                <a:cs typeface="Arial"/>
              </a:rPr>
              <a:t>Alert!</a:t>
            </a:r>
            <a:r>
              <a:rPr sz="1100" spc="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Notifications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912870" y="2617533"/>
            <a:ext cx="2143760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1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100" spc="-4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nde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1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1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1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app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100" spc="-5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912870" y="2780664"/>
            <a:ext cx="2112645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August</a:t>
            </a:r>
            <a:r>
              <a:rPr sz="11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001F5F"/>
                </a:solidFill>
                <a:latin typeface="Arial"/>
                <a:cs typeface="Arial"/>
              </a:rPr>
              <a:t>31st</a:t>
            </a:r>
            <a:r>
              <a:rPr sz="11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001F5F"/>
                </a:solidFill>
                <a:latin typeface="Arial"/>
                <a:cs typeface="Arial"/>
              </a:rPr>
              <a:t>continuing</a:t>
            </a:r>
            <a:r>
              <a:rPr sz="11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001F5F"/>
                </a:solidFill>
                <a:latin typeface="Arial"/>
                <a:cs typeface="Arial"/>
              </a:rPr>
              <a:t>education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912870" y="2953067"/>
            <a:ext cx="2063750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deadline</a:t>
            </a:r>
            <a:r>
              <a:rPr sz="11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11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001F5F"/>
                </a:solidFill>
                <a:latin typeface="Arial"/>
                <a:cs typeface="Arial"/>
              </a:rPr>
              <a:t>posted</a:t>
            </a:r>
            <a:r>
              <a:rPr sz="11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11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1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GI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912870" y="3116199"/>
            <a:ext cx="2185035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20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ill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®</a:t>
            </a:r>
            <a:r>
              <a:rPr sz="11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-80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eb</a:t>
            </a:r>
            <a:r>
              <a:rPr sz="1100" spc="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te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 an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1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1100" spc="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1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11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1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912870" y="3288728"/>
            <a:ext cx="1252220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Go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1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li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1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ce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287770" y="2444432"/>
            <a:ext cx="1415415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15</a:t>
            </a:r>
            <a:r>
              <a:rPr sz="1100" spc="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1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1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001F5F"/>
                </a:solidFill>
                <a:latin typeface="Arial"/>
                <a:cs typeface="Arial"/>
              </a:rPr>
              <a:t>!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179820" y="2552700"/>
            <a:ext cx="2179320" cy="1071880"/>
          </a:xfrm>
          <a:prstGeom prst="rect">
            <a:avLst/>
          </a:prstGeom>
          <a:solidFill>
            <a:srgbClr val="F1F1F3">
              <a:alpha val="90194"/>
            </a:srgbClr>
          </a:solidFill>
        </p:spPr>
        <p:txBody>
          <a:bodyPr vert="horz" wrap="square" lIns="0" tIns="78740" rIns="0" bIns="0" rtlCol="0">
            <a:spAutoFit/>
          </a:bodyPr>
          <a:lstStyle/>
          <a:p>
            <a:pPr marL="120650" marR="165735">
              <a:lnSpc>
                <a:spcPct val="99500"/>
              </a:lnSpc>
              <a:spcBef>
                <a:spcPts val="620"/>
              </a:spcBef>
            </a:pP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Notifications </a:t>
            </a:r>
            <a:r>
              <a:rPr sz="1100" spc="15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reminders of </a:t>
            </a:r>
            <a:r>
              <a:rPr sz="1100" spc="-2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approaching </a:t>
            </a: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August </a:t>
            </a:r>
            <a:r>
              <a:rPr sz="1100" spc="15" dirty="0">
                <a:solidFill>
                  <a:srgbClr val="001F5F"/>
                </a:solidFill>
                <a:latin typeface="Arial"/>
                <a:cs typeface="Arial"/>
              </a:rPr>
              <a:t>31st 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nu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1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edu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100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dead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li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100" spc="5" dirty="0">
                <a:solidFill>
                  <a:srgbClr val="001F5F"/>
                </a:solidFill>
                <a:latin typeface="Arial"/>
                <a:cs typeface="Arial"/>
              </a:rPr>
              <a:t>e  </a:t>
            </a:r>
            <a:r>
              <a:rPr sz="1100" spc="-80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il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100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1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po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1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1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1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100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1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ill</a:t>
            </a:r>
            <a:r>
              <a:rPr sz="1100" spc="5" dirty="0">
                <a:solidFill>
                  <a:srgbClr val="001F5F"/>
                </a:solidFill>
                <a:latin typeface="Arial"/>
                <a:cs typeface="Arial"/>
              </a:rPr>
              <a:t>®  </a:t>
            </a: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website </a:t>
            </a:r>
            <a:r>
              <a:rPr sz="1100" spc="15" dirty="0">
                <a:solidFill>
                  <a:srgbClr val="001F5F"/>
                </a:solidFill>
                <a:latin typeface="Arial"/>
                <a:cs typeface="Arial"/>
              </a:rPr>
              <a:t>and sent 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1100" spc="5" dirty="0">
                <a:solidFill>
                  <a:srgbClr val="001F5F"/>
                </a:solidFill>
                <a:latin typeface="Arial"/>
                <a:cs typeface="Arial"/>
              </a:rPr>
              <a:t>SCOs 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via </a:t>
            </a:r>
            <a:r>
              <a:rPr sz="1100" spc="-2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001F5F"/>
                </a:solidFill>
                <a:latin typeface="Arial"/>
                <a:cs typeface="Arial"/>
              </a:rPr>
              <a:t>Gov</a:t>
            </a:r>
            <a:r>
              <a:rPr sz="11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Delivery</a:t>
            </a:r>
            <a:r>
              <a:rPr sz="11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notice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587740" y="2583179"/>
            <a:ext cx="1803400" cy="970280"/>
          </a:xfrm>
          <a:prstGeom prst="rect">
            <a:avLst/>
          </a:prstGeom>
          <a:solidFill>
            <a:srgbClr val="F1F1F3">
              <a:alpha val="90194"/>
            </a:srgbClr>
          </a:solidFill>
        </p:spPr>
        <p:txBody>
          <a:bodyPr vert="horz" wrap="square" lIns="0" tIns="30480" rIns="0" bIns="0" rtlCol="0">
            <a:spAutoFit/>
          </a:bodyPr>
          <a:lstStyle/>
          <a:p>
            <a:pPr marL="213360" marR="212090">
              <a:lnSpc>
                <a:spcPct val="100099"/>
              </a:lnSpc>
              <a:spcBef>
                <a:spcPts val="240"/>
              </a:spcBef>
            </a:pPr>
            <a:r>
              <a:rPr sz="1100" spc="-1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100" spc="-70" dirty="0">
                <a:solidFill>
                  <a:srgbClr val="001F5F"/>
                </a:solidFill>
                <a:latin typeface="Arial"/>
                <a:cs typeface="Arial"/>
              </a:rPr>
              <a:t>x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1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1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1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-8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100" spc="5" dirty="0">
                <a:solidFill>
                  <a:srgbClr val="001F5F"/>
                </a:solidFill>
                <a:latin typeface="Arial"/>
                <a:cs typeface="Arial"/>
              </a:rPr>
              <a:t>o  </a:t>
            </a:r>
            <a:r>
              <a:rPr sz="1100" spc="15" dirty="0">
                <a:solidFill>
                  <a:srgbClr val="001F5F"/>
                </a:solidFill>
                <a:latin typeface="Arial"/>
                <a:cs typeface="Arial"/>
              </a:rPr>
              <a:t>training 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progress 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001F5F"/>
                </a:solidFill>
                <a:latin typeface="Arial"/>
                <a:cs typeface="Arial"/>
              </a:rPr>
              <a:t>New </a:t>
            </a:r>
            <a:r>
              <a:rPr sz="1100" spc="5" dirty="0">
                <a:solidFill>
                  <a:srgbClr val="001F5F"/>
                </a:solidFill>
                <a:latin typeface="Arial"/>
                <a:cs typeface="Arial"/>
              </a:rPr>
              <a:t>SCOs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11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001F5F"/>
                </a:solidFill>
                <a:latin typeface="Arial"/>
                <a:cs typeface="Arial"/>
              </a:rPr>
              <a:t>Training </a:t>
            </a:r>
            <a:r>
              <a:rPr sz="1100" spc="-2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11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001F5F"/>
                </a:solidFill>
                <a:latin typeface="Arial"/>
                <a:cs typeface="Arial"/>
              </a:rPr>
              <a:t>continuous 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hroughou</a:t>
            </a:r>
            <a:r>
              <a:rPr sz="1100" spc="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1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100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ea</a:t>
            </a:r>
            <a:r>
              <a:rPr sz="1100" spc="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617851" y="5208523"/>
            <a:ext cx="2130425" cy="3695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75"/>
              </a:spcBef>
            </a:pP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90-Day </a:t>
            </a:r>
            <a:r>
              <a:rPr sz="1100" spc="15" dirty="0">
                <a:solidFill>
                  <a:srgbClr val="001F5F"/>
                </a:solidFill>
                <a:latin typeface="Arial"/>
                <a:cs typeface="Arial"/>
              </a:rPr>
              <a:t>Training </a:t>
            </a:r>
            <a:r>
              <a:rPr sz="1100" spc="5" dirty="0">
                <a:solidFill>
                  <a:srgbClr val="001F5F"/>
                </a:solidFill>
                <a:latin typeface="Arial"/>
                <a:cs typeface="Arial"/>
              </a:rPr>
              <a:t>Alert!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90-Day </a:t>
            </a:r>
            <a:r>
              <a:rPr sz="11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001F5F"/>
                </a:solidFill>
                <a:latin typeface="Arial"/>
                <a:cs typeface="Arial"/>
              </a:rPr>
              <a:t>Notifications</a:t>
            </a:r>
            <a:r>
              <a:rPr sz="11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1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reminders</a:t>
            </a:r>
            <a:r>
              <a:rPr sz="11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1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617851" y="5543867"/>
            <a:ext cx="2282825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approa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1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ugu</a:t>
            </a:r>
            <a:r>
              <a:rPr sz="1100" spc="5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1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31</a:t>
            </a:r>
            <a:r>
              <a:rPr sz="1100" spc="5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1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100" spc="-5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617851" y="5717158"/>
            <a:ext cx="2303780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edu</a:t>
            </a:r>
            <a:r>
              <a:rPr sz="1100" spc="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100" spc="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1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dead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li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1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-80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il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1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1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po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100" spc="1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1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617851" y="5879401"/>
            <a:ext cx="1986914" cy="359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300"/>
              </a:lnSpc>
              <a:spcBef>
                <a:spcPts val="120"/>
              </a:spcBef>
            </a:pPr>
            <a:r>
              <a:rPr sz="1100" spc="1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1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GI</a:t>
            </a:r>
            <a:r>
              <a:rPr sz="11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Bill®</a:t>
            </a:r>
            <a:r>
              <a:rPr sz="11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website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 and</a:t>
            </a:r>
            <a:r>
              <a:rPr sz="11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001F5F"/>
                </a:solidFill>
                <a:latin typeface="Arial"/>
                <a:cs typeface="Arial"/>
              </a:rPr>
              <a:t>sent</a:t>
            </a:r>
            <a:r>
              <a:rPr sz="11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ts val="1300"/>
              </a:lnSpc>
            </a:pPr>
            <a:r>
              <a:rPr sz="1100" spc="5" dirty="0">
                <a:solidFill>
                  <a:srgbClr val="001F5F"/>
                </a:solidFill>
                <a:latin typeface="Arial"/>
                <a:cs typeface="Arial"/>
              </a:rPr>
              <a:t>SCOs</a:t>
            </a:r>
            <a:r>
              <a:rPr sz="11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001F5F"/>
                </a:solidFill>
                <a:latin typeface="Arial"/>
                <a:cs typeface="Arial"/>
              </a:rPr>
              <a:t>via</a:t>
            </a:r>
            <a:r>
              <a:rPr sz="11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Gov</a:t>
            </a:r>
            <a:r>
              <a:rPr sz="11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Delivery</a:t>
            </a:r>
            <a:r>
              <a:rPr sz="11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notice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107051" y="5218493"/>
            <a:ext cx="23672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001F5F"/>
                </a:solidFill>
                <a:latin typeface="Arial"/>
                <a:cs typeface="Arial"/>
              </a:rPr>
              <a:t>30-Day</a:t>
            </a:r>
            <a:r>
              <a:rPr sz="12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12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001F5F"/>
                </a:solidFill>
                <a:latin typeface="Arial"/>
                <a:cs typeface="Arial"/>
              </a:rPr>
              <a:t>Alert!</a:t>
            </a:r>
            <a:r>
              <a:rPr sz="1200" spc="4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1F5F"/>
                </a:solidFill>
                <a:latin typeface="Arial"/>
                <a:cs typeface="Arial"/>
              </a:rPr>
              <a:t>Notifications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107051" y="5401945"/>
            <a:ext cx="2273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2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Arial"/>
                <a:cs typeface="Arial"/>
              </a:rPr>
              <a:t>reminders</a:t>
            </a:r>
            <a:r>
              <a:rPr sz="12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2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2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Arial"/>
                <a:cs typeface="Arial"/>
              </a:rPr>
              <a:t>approaching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107051" y="5584507"/>
            <a:ext cx="22428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01F5F"/>
                </a:solidFill>
                <a:latin typeface="Arial"/>
                <a:cs typeface="Arial"/>
              </a:rPr>
              <a:t>August</a:t>
            </a:r>
            <a:r>
              <a:rPr sz="1200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31st</a:t>
            </a:r>
            <a:r>
              <a:rPr sz="12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Arial"/>
                <a:cs typeface="Arial"/>
              </a:rPr>
              <a:t>continuing</a:t>
            </a:r>
            <a:r>
              <a:rPr sz="12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Arial"/>
                <a:cs typeface="Arial"/>
              </a:rPr>
              <a:t>education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107051" y="5767958"/>
            <a:ext cx="2220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solidFill>
                  <a:srgbClr val="001F5F"/>
                </a:solidFill>
                <a:latin typeface="Arial"/>
                <a:cs typeface="Arial"/>
              </a:rPr>
              <a:t>deadline</a:t>
            </a:r>
            <a:r>
              <a:rPr sz="12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sz="12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12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Arial"/>
                <a:cs typeface="Arial"/>
              </a:rPr>
              <a:t>posted</a:t>
            </a:r>
            <a:r>
              <a:rPr sz="12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12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2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001F5F"/>
                </a:solidFill>
                <a:latin typeface="Arial"/>
                <a:cs typeface="Arial"/>
              </a:rPr>
              <a:t>GI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107051" y="5951220"/>
            <a:ext cx="2364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01F5F"/>
                </a:solidFill>
                <a:latin typeface="Arial"/>
                <a:cs typeface="Arial"/>
              </a:rPr>
              <a:t>Bill®</a:t>
            </a:r>
            <a:r>
              <a:rPr sz="1200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website</a:t>
            </a:r>
            <a:r>
              <a:rPr sz="12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2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sent</a:t>
            </a:r>
            <a:r>
              <a:rPr sz="1200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12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Arial"/>
                <a:cs typeface="Arial"/>
              </a:rPr>
              <a:t>SCOs</a:t>
            </a:r>
            <a:r>
              <a:rPr sz="12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01F5F"/>
                </a:solidFill>
                <a:latin typeface="Arial"/>
                <a:cs typeface="Arial"/>
              </a:rPr>
              <a:t>via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107051" y="6133782"/>
            <a:ext cx="1339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solidFill>
                  <a:srgbClr val="001F5F"/>
                </a:solidFill>
                <a:latin typeface="Arial"/>
                <a:cs typeface="Arial"/>
              </a:rPr>
              <a:t>Gov</a:t>
            </a:r>
            <a:r>
              <a:rPr sz="1200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Arial"/>
                <a:cs typeface="Arial"/>
              </a:rPr>
              <a:t>Delivery</a:t>
            </a:r>
            <a:r>
              <a:rPr sz="1200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Arial"/>
                <a:cs typeface="Arial"/>
              </a:rPr>
              <a:t>notice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841233" y="5352732"/>
            <a:ext cx="2065020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nnua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1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4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100" spc="2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1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ndo</a:t>
            </a:r>
            <a:r>
              <a:rPr sz="1100" spc="15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1100" spc="-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100" spc="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100" spc="5" dirty="0">
                <a:solidFill>
                  <a:srgbClr val="001F5F"/>
                </a:solidFill>
                <a:latin typeface="Arial"/>
                <a:cs typeface="Arial"/>
              </a:rPr>
              <a:t>s!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841233" y="5526150"/>
            <a:ext cx="2415540" cy="196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Continuing</a:t>
            </a:r>
            <a:r>
              <a:rPr sz="11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15" dirty="0">
                <a:solidFill>
                  <a:srgbClr val="001F5F"/>
                </a:solidFill>
                <a:latin typeface="Arial"/>
                <a:cs typeface="Arial"/>
              </a:rPr>
              <a:t>education</a:t>
            </a:r>
            <a:r>
              <a:rPr sz="1100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requirements</a:t>
            </a:r>
            <a:r>
              <a:rPr sz="11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1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841233" y="5688266"/>
            <a:ext cx="1607185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existing</a:t>
            </a:r>
            <a:r>
              <a:rPr sz="11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001F5F"/>
                </a:solidFill>
                <a:latin typeface="Arial"/>
                <a:cs typeface="Arial"/>
              </a:rPr>
              <a:t>SCOs</a:t>
            </a: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001F5F"/>
                </a:solidFill>
                <a:latin typeface="Arial"/>
                <a:cs typeface="Arial"/>
              </a:rPr>
              <a:t>completed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464816" y="6476047"/>
            <a:ext cx="725043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001F5F"/>
                </a:solidFill>
                <a:latin typeface="Arial"/>
                <a:cs typeface="Arial"/>
              </a:rPr>
              <a:t>Please</a:t>
            </a:r>
            <a:r>
              <a:rPr sz="1600" b="1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Arial"/>
                <a:cs typeface="Arial"/>
              </a:rPr>
              <a:t>remember,</a:t>
            </a:r>
            <a:r>
              <a:rPr sz="1600" b="1" spc="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1600" b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you</a:t>
            </a:r>
            <a:r>
              <a:rPr sz="16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don’t</a:t>
            </a:r>
            <a:r>
              <a:rPr sz="1600" b="1" spc="-20" dirty="0">
                <a:solidFill>
                  <a:srgbClr val="001F5F"/>
                </a:solidFill>
                <a:latin typeface="Arial"/>
                <a:cs typeface="Arial"/>
              </a:rPr>
              <a:t> complete</a:t>
            </a:r>
            <a:r>
              <a:rPr sz="1600" b="1" spc="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your</a:t>
            </a:r>
            <a:r>
              <a:rPr sz="16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annual</a:t>
            </a:r>
            <a:r>
              <a:rPr sz="1600" b="1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1600" b="1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requirements, </a:t>
            </a:r>
            <a:r>
              <a:rPr sz="1600" b="1" spc="-4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5" dirty="0">
                <a:solidFill>
                  <a:srgbClr val="001F5F"/>
                </a:solidFill>
                <a:latin typeface="Arial"/>
                <a:cs typeface="Arial"/>
              </a:rPr>
              <a:t>VA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has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authority </a:t>
            </a:r>
            <a:r>
              <a:rPr sz="1600" b="1" spc="1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1600" b="1" spc="-20" dirty="0">
                <a:solidFill>
                  <a:srgbClr val="001F5F"/>
                </a:solidFill>
                <a:latin typeface="Arial"/>
                <a:cs typeface="Arial"/>
              </a:rPr>
              <a:t>remove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your access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from </a:t>
            </a:r>
            <a:r>
              <a:rPr sz="1600" b="1" spc="-30" dirty="0">
                <a:solidFill>
                  <a:srgbClr val="001F5F"/>
                </a:solidFill>
                <a:latin typeface="Arial"/>
                <a:cs typeface="Arial"/>
              </a:rPr>
              <a:t>VA-ONCE</a:t>
            </a:r>
            <a:r>
              <a:rPr sz="1600" b="1" spc="3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600" b="1" spc="-50" dirty="0">
                <a:solidFill>
                  <a:srgbClr val="001F5F"/>
                </a:solidFill>
                <a:latin typeface="Arial"/>
                <a:cs typeface="Arial"/>
              </a:rPr>
              <a:t>SAA </a:t>
            </a:r>
            <a:r>
              <a:rPr sz="16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has</a:t>
            </a:r>
            <a:r>
              <a:rPr sz="16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authority</a:t>
            </a:r>
            <a:r>
              <a:rPr sz="16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1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16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disapprove</a:t>
            </a:r>
            <a:r>
              <a:rPr sz="1600" b="1" spc="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your</a:t>
            </a:r>
            <a:r>
              <a:rPr sz="16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Arial"/>
                <a:cs typeface="Arial"/>
              </a:rPr>
              <a:t>school’s</a:t>
            </a:r>
            <a:r>
              <a:rPr sz="1600" b="1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programs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6075" y="150177"/>
            <a:ext cx="64185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FY22</a:t>
            </a:r>
            <a:r>
              <a:rPr spc="50" dirty="0"/>
              <a:t> </a:t>
            </a:r>
            <a:r>
              <a:rPr spc="-20" dirty="0"/>
              <a:t>SCO</a:t>
            </a:r>
            <a:r>
              <a:rPr spc="-10" dirty="0"/>
              <a:t> </a:t>
            </a:r>
            <a:r>
              <a:rPr spc="-70" dirty="0"/>
              <a:t>Annual</a:t>
            </a:r>
            <a:r>
              <a:rPr spc="345" dirty="0"/>
              <a:t> </a:t>
            </a:r>
            <a:r>
              <a:rPr spc="-70" dirty="0"/>
              <a:t>Training</a:t>
            </a:r>
            <a:r>
              <a:rPr spc="380" dirty="0"/>
              <a:t> </a:t>
            </a:r>
            <a:r>
              <a:rPr spc="-35" dirty="0"/>
              <a:t>Reminders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67566" y="8765619"/>
            <a:ext cx="292100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40"/>
              </a:lnSpc>
            </a:pPr>
            <a:fld id="{81D60167-4931-47E6-BA6A-407CBD079E47}" type="slidenum">
              <a:rPr sz="1500" spc="10" dirty="0">
                <a:solidFill>
                  <a:srgbClr val="FFFFFF"/>
                </a:solidFill>
                <a:latin typeface="Calibri"/>
                <a:cs typeface="Calibri"/>
              </a:rPr>
              <a:t>14</a:t>
            </a:fld>
            <a:endParaRPr sz="15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025" y="1690306"/>
            <a:ext cx="201866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Non-Compliance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7365" y="2798762"/>
            <a:ext cx="10981690" cy="3382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98425" indent="-28511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7180" algn="l"/>
                <a:tab pos="297815" algn="l"/>
              </a:tabLst>
            </a:pPr>
            <a:r>
              <a:rPr sz="2000" spc="45" dirty="0">
                <a:solidFill>
                  <a:srgbClr val="001F5F"/>
                </a:solidFill>
                <a:latin typeface="Arial"/>
                <a:cs typeface="Arial"/>
              </a:rPr>
              <a:t>When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covered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institutions</a:t>
            </a:r>
            <a:r>
              <a:rPr sz="2000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fail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complete</a:t>
            </a:r>
            <a:r>
              <a:rPr sz="20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required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by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cycle,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notification 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via</a:t>
            </a:r>
            <a:r>
              <a:rPr sz="20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"/>
              </a:rPr>
              <a:t>Gov.Delivery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  <a:hlinkClick r:id="rId2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will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sent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the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delinquency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informing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institution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the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impending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loss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their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ability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certify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enrollments</a:t>
            </a:r>
            <a:r>
              <a:rPr sz="20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VA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1F5F"/>
              </a:buClr>
              <a:buFont typeface="Wingdings"/>
              <a:buChar char=""/>
            </a:pPr>
            <a:endParaRPr sz="2050" dirty="0">
              <a:latin typeface="Arial"/>
              <a:cs typeface="Arial"/>
            </a:endParaRPr>
          </a:p>
          <a:p>
            <a:pPr marL="297180" marR="5080" indent="-285115">
              <a:lnSpc>
                <a:spcPct val="100000"/>
              </a:lnSpc>
              <a:buFont typeface="Wingdings"/>
              <a:buChar char=""/>
              <a:tabLst>
                <a:tab pos="297180" algn="l"/>
                <a:tab pos="297815" algn="l"/>
              </a:tabLst>
            </a:pP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If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covered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institution remains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non-compliant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after the end of the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training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cycle,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ELR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will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remove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their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ability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certify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VA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refer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institution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the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SAA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review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determination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suspension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withdrawal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actions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accordance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Colmery</a:t>
            </a:r>
            <a:r>
              <a:rPr sz="2000" spc="-2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Act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section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305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1F5F"/>
              </a:buClr>
              <a:buFont typeface="Wingdings"/>
              <a:buChar char=""/>
            </a:pPr>
            <a:endParaRPr sz="2050" dirty="0">
              <a:latin typeface="Arial"/>
              <a:cs typeface="Arial"/>
            </a:endParaRPr>
          </a:p>
          <a:p>
            <a:pPr marL="297180" marR="211454" indent="-28511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7180" algn="l"/>
                <a:tab pos="297815" algn="l"/>
              </a:tabLst>
            </a:pP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It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will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 a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function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the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National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Training 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Team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–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Schools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generate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training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compliance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reports</a:t>
            </a:r>
            <a:r>
              <a:rPr sz="2000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90,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60,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30-day</a:t>
            </a:r>
            <a:r>
              <a:rPr sz="2000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milestones,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cycle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determine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compliant</a:t>
            </a:r>
            <a:r>
              <a:rPr sz="2000" spc="-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non-compliant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institutions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1109" y="129857"/>
            <a:ext cx="45961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Communication</a:t>
            </a:r>
            <a:r>
              <a:rPr spc="290" dirty="0"/>
              <a:t> </a:t>
            </a:r>
            <a:r>
              <a:rPr spc="-35" dirty="0"/>
              <a:t>Resources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3119" y="2032000"/>
            <a:ext cx="873759" cy="9347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62038" y="3184905"/>
            <a:ext cx="160083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450" b="1" u="sng" spc="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@</a:t>
            </a:r>
            <a:r>
              <a:rPr sz="145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GIBillEd</a:t>
            </a:r>
            <a:r>
              <a:rPr sz="1450" b="1" u="sng" spc="-9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u</a:t>
            </a:r>
            <a:r>
              <a:rPr sz="145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cat</a:t>
            </a:r>
            <a:r>
              <a:rPr sz="1450" b="1" u="sng" spc="-9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i</a:t>
            </a:r>
            <a:r>
              <a:rPr sz="145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on</a:t>
            </a:r>
            <a:endParaRPr sz="145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90445" y="1706879"/>
            <a:ext cx="1684655" cy="924560"/>
            <a:chOff x="1790445" y="1706879"/>
            <a:chExt cx="1684655" cy="924560"/>
          </a:xfrm>
        </p:grpSpPr>
        <p:sp>
          <p:nvSpPr>
            <p:cNvPr id="6" name="object 6"/>
            <p:cNvSpPr/>
            <p:nvPr/>
          </p:nvSpPr>
          <p:spPr>
            <a:xfrm>
              <a:off x="1862835" y="2297302"/>
              <a:ext cx="694690" cy="206375"/>
            </a:xfrm>
            <a:custGeom>
              <a:avLst/>
              <a:gdLst/>
              <a:ahLst/>
              <a:cxnLst/>
              <a:rect l="l" t="t" r="r" b="b"/>
              <a:pathLst>
                <a:path w="694689" h="206375">
                  <a:moveTo>
                    <a:pt x="694689" y="0"/>
                  </a:moveTo>
                  <a:lnTo>
                    <a:pt x="668464" y="85407"/>
                  </a:lnTo>
                  <a:lnTo>
                    <a:pt x="617430" y="152911"/>
                  </a:lnTo>
                  <a:lnTo>
                    <a:pt x="524890" y="202056"/>
                  </a:lnTo>
                  <a:lnTo>
                    <a:pt x="375368" y="206204"/>
                  </a:lnTo>
                  <a:lnTo>
                    <a:pt x="202437" y="178180"/>
                  </a:lnTo>
                  <a:lnTo>
                    <a:pt x="59511" y="143013"/>
                  </a:lnTo>
                  <a:lnTo>
                    <a:pt x="0" y="125729"/>
                  </a:lnTo>
                </a:path>
              </a:pathLst>
            </a:custGeom>
            <a:ln w="38100">
              <a:solidFill>
                <a:srgbClr val="D9D9D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809495" y="2222753"/>
              <a:ext cx="695325" cy="206375"/>
            </a:xfrm>
            <a:custGeom>
              <a:avLst/>
              <a:gdLst/>
              <a:ahLst/>
              <a:cxnLst/>
              <a:rect l="l" t="t" r="r" b="b"/>
              <a:pathLst>
                <a:path w="695325" h="206375">
                  <a:moveTo>
                    <a:pt x="694817" y="0"/>
                  </a:moveTo>
                  <a:lnTo>
                    <a:pt x="668591" y="85407"/>
                  </a:lnTo>
                  <a:lnTo>
                    <a:pt x="617557" y="152911"/>
                  </a:lnTo>
                  <a:lnTo>
                    <a:pt x="525018" y="202056"/>
                  </a:lnTo>
                  <a:lnTo>
                    <a:pt x="375475" y="206204"/>
                  </a:lnTo>
                  <a:lnTo>
                    <a:pt x="202501" y="178180"/>
                  </a:lnTo>
                  <a:lnTo>
                    <a:pt x="59531" y="143013"/>
                  </a:lnTo>
                  <a:lnTo>
                    <a:pt x="0" y="125729"/>
                  </a:lnTo>
                </a:path>
              </a:pathLst>
            </a:custGeom>
            <a:ln w="38100">
              <a:solidFill>
                <a:srgbClr val="0083BD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0959" y="1706879"/>
              <a:ext cx="873760" cy="92455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406395" y="2744152"/>
            <a:ext cx="1417955" cy="245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b="1" u="sng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5"/>
              </a:rPr>
              <a:t>@VAVetBenefits</a:t>
            </a:r>
            <a:endParaRPr sz="145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583178" y="2036698"/>
            <a:ext cx="1574800" cy="1045844"/>
            <a:chOff x="3583178" y="2036698"/>
            <a:chExt cx="1574800" cy="1045844"/>
          </a:xfrm>
        </p:grpSpPr>
        <p:sp>
          <p:nvSpPr>
            <p:cNvPr id="11" name="object 11"/>
            <p:cNvSpPr/>
            <p:nvPr/>
          </p:nvSpPr>
          <p:spPr>
            <a:xfrm>
              <a:off x="3602228" y="2144775"/>
              <a:ext cx="660400" cy="219075"/>
            </a:xfrm>
            <a:custGeom>
              <a:avLst/>
              <a:gdLst/>
              <a:ahLst/>
              <a:cxnLst/>
              <a:rect l="l" t="t" r="r" b="b"/>
              <a:pathLst>
                <a:path w="660400" h="219075">
                  <a:moveTo>
                    <a:pt x="0" y="77724"/>
                  </a:moveTo>
                  <a:lnTo>
                    <a:pt x="24437" y="62329"/>
                  </a:lnTo>
                  <a:lnTo>
                    <a:pt x="90154" y="30194"/>
                  </a:lnTo>
                  <a:lnTo>
                    <a:pt x="185755" y="2393"/>
                  </a:lnTo>
                  <a:lnTo>
                    <a:pt x="299847" y="0"/>
                  </a:lnTo>
                  <a:lnTo>
                    <a:pt x="423364" y="45428"/>
                  </a:lnTo>
                  <a:lnTo>
                    <a:pt x="539702" y="119491"/>
                  </a:lnTo>
                  <a:lnTo>
                    <a:pt x="626155" y="188577"/>
                  </a:lnTo>
                  <a:lnTo>
                    <a:pt x="660019" y="219075"/>
                  </a:lnTo>
                </a:path>
              </a:pathLst>
            </a:custGeom>
            <a:ln w="38100">
              <a:solidFill>
                <a:srgbClr val="D9D9D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624326" y="2055748"/>
              <a:ext cx="660400" cy="219075"/>
            </a:xfrm>
            <a:custGeom>
              <a:avLst/>
              <a:gdLst/>
              <a:ahLst/>
              <a:cxnLst/>
              <a:rect l="l" t="t" r="r" b="b"/>
              <a:pathLst>
                <a:path w="660400" h="219075">
                  <a:moveTo>
                    <a:pt x="0" y="77724"/>
                  </a:moveTo>
                  <a:lnTo>
                    <a:pt x="24437" y="62329"/>
                  </a:lnTo>
                  <a:lnTo>
                    <a:pt x="90154" y="30194"/>
                  </a:lnTo>
                  <a:lnTo>
                    <a:pt x="185755" y="2393"/>
                  </a:lnTo>
                  <a:lnTo>
                    <a:pt x="299847" y="0"/>
                  </a:lnTo>
                  <a:lnTo>
                    <a:pt x="423364" y="45428"/>
                  </a:lnTo>
                  <a:lnTo>
                    <a:pt x="539702" y="119491"/>
                  </a:lnTo>
                  <a:lnTo>
                    <a:pt x="626155" y="188577"/>
                  </a:lnTo>
                  <a:lnTo>
                    <a:pt x="660019" y="219075"/>
                  </a:lnTo>
                </a:path>
              </a:pathLst>
            </a:custGeom>
            <a:ln w="38100">
              <a:solidFill>
                <a:srgbClr val="0083BD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230876" y="2089169"/>
              <a:ext cx="927100" cy="993775"/>
            </a:xfrm>
            <a:custGeom>
              <a:avLst/>
              <a:gdLst/>
              <a:ahLst/>
              <a:cxnLst/>
              <a:rect l="l" t="t" r="r" b="b"/>
              <a:pathLst>
                <a:path w="927100" h="993775">
                  <a:moveTo>
                    <a:pt x="463276" y="0"/>
                  </a:moveTo>
                  <a:lnTo>
                    <a:pt x="415926" y="2565"/>
                  </a:lnTo>
                  <a:lnTo>
                    <a:pt x="369940" y="10095"/>
                  </a:lnTo>
                  <a:lnTo>
                    <a:pt x="325551" y="22338"/>
                  </a:lnTo>
                  <a:lnTo>
                    <a:pt x="282992" y="39046"/>
                  </a:lnTo>
                  <a:lnTo>
                    <a:pt x="242497" y="59967"/>
                  </a:lnTo>
                  <a:lnTo>
                    <a:pt x="204300" y="84851"/>
                  </a:lnTo>
                  <a:lnTo>
                    <a:pt x="168633" y="113449"/>
                  </a:lnTo>
                  <a:lnTo>
                    <a:pt x="135729" y="145510"/>
                  </a:lnTo>
                  <a:lnTo>
                    <a:pt x="105823" y="180783"/>
                  </a:lnTo>
                  <a:lnTo>
                    <a:pt x="79148" y="219019"/>
                  </a:lnTo>
                  <a:lnTo>
                    <a:pt x="55936" y="259968"/>
                  </a:lnTo>
                  <a:lnTo>
                    <a:pt x="36421" y="303379"/>
                  </a:lnTo>
                  <a:lnTo>
                    <a:pt x="20837" y="349002"/>
                  </a:lnTo>
                  <a:lnTo>
                    <a:pt x="9416" y="396587"/>
                  </a:lnTo>
                  <a:lnTo>
                    <a:pt x="2392" y="445883"/>
                  </a:lnTo>
                  <a:lnTo>
                    <a:pt x="0" y="496641"/>
                  </a:lnTo>
                  <a:lnTo>
                    <a:pt x="2392" y="547401"/>
                  </a:lnTo>
                  <a:lnTo>
                    <a:pt x="9416" y="596699"/>
                  </a:lnTo>
                  <a:lnTo>
                    <a:pt x="20837" y="644285"/>
                  </a:lnTo>
                  <a:lnTo>
                    <a:pt x="36421" y="689908"/>
                  </a:lnTo>
                  <a:lnTo>
                    <a:pt x="55936" y="733319"/>
                  </a:lnTo>
                  <a:lnTo>
                    <a:pt x="79148" y="774268"/>
                  </a:lnTo>
                  <a:lnTo>
                    <a:pt x="105823" y="812504"/>
                  </a:lnTo>
                  <a:lnTo>
                    <a:pt x="135729" y="847777"/>
                  </a:lnTo>
                  <a:lnTo>
                    <a:pt x="168633" y="879837"/>
                  </a:lnTo>
                  <a:lnTo>
                    <a:pt x="204300" y="908434"/>
                  </a:lnTo>
                  <a:lnTo>
                    <a:pt x="242497" y="933318"/>
                  </a:lnTo>
                  <a:lnTo>
                    <a:pt x="282992" y="954238"/>
                  </a:lnTo>
                  <a:lnTo>
                    <a:pt x="325551" y="970945"/>
                  </a:lnTo>
                  <a:lnTo>
                    <a:pt x="369940" y="983188"/>
                  </a:lnTo>
                  <a:lnTo>
                    <a:pt x="415926" y="990717"/>
                  </a:lnTo>
                  <a:lnTo>
                    <a:pt x="463276" y="993283"/>
                  </a:lnTo>
                  <a:lnTo>
                    <a:pt x="510624" y="990717"/>
                  </a:lnTo>
                  <a:lnTo>
                    <a:pt x="556609" y="983188"/>
                  </a:lnTo>
                  <a:lnTo>
                    <a:pt x="600996" y="970945"/>
                  </a:lnTo>
                  <a:lnTo>
                    <a:pt x="643554" y="954238"/>
                  </a:lnTo>
                  <a:lnTo>
                    <a:pt x="684048" y="933318"/>
                  </a:lnTo>
                  <a:lnTo>
                    <a:pt x="722245" y="908434"/>
                  </a:lnTo>
                  <a:lnTo>
                    <a:pt x="757912" y="879837"/>
                  </a:lnTo>
                  <a:lnTo>
                    <a:pt x="790816" y="847777"/>
                  </a:lnTo>
                  <a:lnTo>
                    <a:pt x="820722" y="812504"/>
                  </a:lnTo>
                  <a:lnTo>
                    <a:pt x="847398" y="774268"/>
                  </a:lnTo>
                  <a:lnTo>
                    <a:pt x="870610" y="733319"/>
                  </a:lnTo>
                  <a:lnTo>
                    <a:pt x="890126" y="689908"/>
                  </a:lnTo>
                  <a:lnTo>
                    <a:pt x="905710" y="644285"/>
                  </a:lnTo>
                  <a:lnTo>
                    <a:pt x="917131" y="596699"/>
                  </a:lnTo>
                  <a:lnTo>
                    <a:pt x="924155" y="547401"/>
                  </a:lnTo>
                  <a:lnTo>
                    <a:pt x="926548" y="496641"/>
                  </a:lnTo>
                  <a:lnTo>
                    <a:pt x="924155" y="445883"/>
                  </a:lnTo>
                  <a:lnTo>
                    <a:pt x="917131" y="396587"/>
                  </a:lnTo>
                  <a:lnTo>
                    <a:pt x="905710" y="349002"/>
                  </a:lnTo>
                  <a:lnTo>
                    <a:pt x="890126" y="303379"/>
                  </a:lnTo>
                  <a:lnTo>
                    <a:pt x="870610" y="259968"/>
                  </a:lnTo>
                  <a:lnTo>
                    <a:pt x="847398" y="219019"/>
                  </a:lnTo>
                  <a:lnTo>
                    <a:pt x="820722" y="180783"/>
                  </a:lnTo>
                  <a:lnTo>
                    <a:pt x="790816" y="145510"/>
                  </a:lnTo>
                  <a:lnTo>
                    <a:pt x="757912" y="113449"/>
                  </a:lnTo>
                  <a:lnTo>
                    <a:pt x="722245" y="84851"/>
                  </a:lnTo>
                  <a:lnTo>
                    <a:pt x="684048" y="59967"/>
                  </a:lnTo>
                  <a:lnTo>
                    <a:pt x="643554" y="39046"/>
                  </a:lnTo>
                  <a:lnTo>
                    <a:pt x="600996" y="22338"/>
                  </a:lnTo>
                  <a:lnTo>
                    <a:pt x="556609" y="10095"/>
                  </a:lnTo>
                  <a:lnTo>
                    <a:pt x="510624" y="2565"/>
                  </a:lnTo>
                  <a:lnTo>
                    <a:pt x="463276" y="0"/>
                  </a:lnTo>
                  <a:close/>
                </a:path>
              </a:pathLst>
            </a:custGeom>
            <a:solidFill>
              <a:srgbClr val="3881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4471123" y="2289486"/>
              <a:ext cx="678815" cy="790575"/>
            </a:xfrm>
            <a:custGeom>
              <a:avLst/>
              <a:gdLst/>
              <a:ahLst/>
              <a:cxnLst/>
              <a:rect l="l" t="t" r="r" b="b"/>
              <a:pathLst>
                <a:path w="678814" h="790575">
                  <a:moveTo>
                    <a:pt x="375445" y="60007"/>
                  </a:moveTo>
                  <a:lnTo>
                    <a:pt x="374585" y="60930"/>
                  </a:lnTo>
                  <a:lnTo>
                    <a:pt x="48227" y="60930"/>
                  </a:lnTo>
                  <a:lnTo>
                    <a:pt x="48227" y="152313"/>
                  </a:lnTo>
                  <a:lnTo>
                    <a:pt x="0" y="197549"/>
                  </a:lnTo>
                  <a:lnTo>
                    <a:pt x="0" y="489262"/>
                  </a:lnTo>
                  <a:lnTo>
                    <a:pt x="860" y="491106"/>
                  </a:lnTo>
                  <a:lnTo>
                    <a:pt x="860" y="493874"/>
                  </a:lnTo>
                  <a:lnTo>
                    <a:pt x="1721" y="494796"/>
                  </a:lnTo>
                  <a:lnTo>
                    <a:pt x="1721" y="496641"/>
                  </a:lnTo>
                  <a:lnTo>
                    <a:pt x="2581" y="496641"/>
                  </a:lnTo>
                  <a:lnTo>
                    <a:pt x="2581" y="498486"/>
                  </a:lnTo>
                  <a:lnTo>
                    <a:pt x="3442" y="499408"/>
                  </a:lnTo>
                  <a:lnTo>
                    <a:pt x="3442" y="500331"/>
                  </a:lnTo>
                  <a:lnTo>
                    <a:pt x="4302" y="500331"/>
                  </a:lnTo>
                  <a:lnTo>
                    <a:pt x="4302" y="501266"/>
                  </a:lnTo>
                  <a:lnTo>
                    <a:pt x="6035" y="503110"/>
                  </a:lnTo>
                  <a:lnTo>
                    <a:pt x="6035" y="504033"/>
                  </a:lnTo>
                  <a:lnTo>
                    <a:pt x="8617" y="506800"/>
                  </a:lnTo>
                  <a:lnTo>
                    <a:pt x="7756" y="506800"/>
                  </a:lnTo>
                  <a:lnTo>
                    <a:pt x="272117" y="790198"/>
                  </a:lnTo>
                  <a:lnTo>
                    <a:pt x="318666" y="782361"/>
                  </a:lnTo>
                  <a:lnTo>
                    <a:pt x="363565" y="769676"/>
                  </a:lnTo>
                  <a:lnTo>
                    <a:pt x="406568" y="752406"/>
                  </a:lnTo>
                  <a:lnTo>
                    <a:pt x="447432" y="730818"/>
                  </a:lnTo>
                  <a:lnTo>
                    <a:pt x="485911" y="705176"/>
                  </a:lnTo>
                  <a:lnTo>
                    <a:pt x="521762" y="675745"/>
                  </a:lnTo>
                  <a:lnTo>
                    <a:pt x="554738" y="642790"/>
                  </a:lnTo>
                  <a:lnTo>
                    <a:pt x="584597" y="606575"/>
                  </a:lnTo>
                  <a:lnTo>
                    <a:pt x="611093" y="567365"/>
                  </a:lnTo>
                  <a:lnTo>
                    <a:pt x="633981" y="525425"/>
                  </a:lnTo>
                  <a:lnTo>
                    <a:pt x="653018" y="481020"/>
                  </a:lnTo>
                  <a:lnTo>
                    <a:pt x="667958" y="434415"/>
                  </a:lnTo>
                  <a:lnTo>
                    <a:pt x="678556" y="385874"/>
                  </a:lnTo>
                  <a:lnTo>
                    <a:pt x="375445" y="60007"/>
                  </a:lnTo>
                  <a:close/>
                </a:path>
                <a:path w="678814" h="790575">
                  <a:moveTo>
                    <a:pt x="211830" y="0"/>
                  </a:moveTo>
                  <a:lnTo>
                    <a:pt x="146391" y="60930"/>
                  </a:lnTo>
                  <a:lnTo>
                    <a:pt x="277281" y="60930"/>
                  </a:lnTo>
                  <a:lnTo>
                    <a:pt x="211830" y="0"/>
                  </a:lnTo>
                  <a:close/>
                </a:path>
              </a:pathLst>
            </a:custGeom>
            <a:solidFill>
              <a:srgbClr val="213D7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4471123" y="2289486"/>
              <a:ext cx="424180" cy="198120"/>
            </a:xfrm>
            <a:custGeom>
              <a:avLst/>
              <a:gdLst/>
              <a:ahLst/>
              <a:cxnLst/>
              <a:rect l="l" t="t" r="r" b="b"/>
              <a:pathLst>
                <a:path w="424179" h="198119">
                  <a:moveTo>
                    <a:pt x="211830" y="0"/>
                  </a:moveTo>
                  <a:lnTo>
                    <a:pt x="0" y="197549"/>
                  </a:lnTo>
                  <a:lnTo>
                    <a:pt x="423673" y="197549"/>
                  </a:lnTo>
                  <a:lnTo>
                    <a:pt x="211830" y="0"/>
                  </a:lnTo>
                  <a:close/>
                </a:path>
              </a:pathLst>
            </a:custGeom>
            <a:solidFill>
              <a:srgbClr val="2F537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4471123" y="2443656"/>
              <a:ext cx="424180" cy="361315"/>
            </a:xfrm>
            <a:custGeom>
              <a:avLst/>
              <a:gdLst/>
              <a:ahLst/>
              <a:cxnLst/>
              <a:rect l="l" t="t" r="r" b="b"/>
              <a:pathLst>
                <a:path w="424179" h="361314">
                  <a:moveTo>
                    <a:pt x="378027" y="0"/>
                  </a:moveTo>
                  <a:lnTo>
                    <a:pt x="45645" y="3689"/>
                  </a:lnTo>
                  <a:lnTo>
                    <a:pt x="0" y="43379"/>
                  </a:lnTo>
                  <a:lnTo>
                    <a:pt x="0" y="331401"/>
                  </a:lnTo>
                  <a:lnTo>
                    <a:pt x="2126" y="343025"/>
                  </a:lnTo>
                  <a:lnTo>
                    <a:pt x="7967" y="352398"/>
                  </a:lnTo>
                  <a:lnTo>
                    <a:pt x="16715" y="358654"/>
                  </a:lnTo>
                  <a:lnTo>
                    <a:pt x="27561" y="360932"/>
                  </a:lnTo>
                  <a:lnTo>
                    <a:pt x="396111" y="360932"/>
                  </a:lnTo>
                  <a:lnTo>
                    <a:pt x="406957" y="358654"/>
                  </a:lnTo>
                  <a:lnTo>
                    <a:pt x="415705" y="352398"/>
                  </a:lnTo>
                  <a:lnTo>
                    <a:pt x="421546" y="343025"/>
                  </a:lnTo>
                  <a:lnTo>
                    <a:pt x="423673" y="331401"/>
                  </a:lnTo>
                  <a:lnTo>
                    <a:pt x="423673" y="43379"/>
                  </a:lnTo>
                  <a:lnTo>
                    <a:pt x="378027" y="0"/>
                  </a:lnTo>
                  <a:close/>
                </a:path>
              </a:pathLst>
            </a:custGeom>
            <a:solidFill>
              <a:srgbClr val="EF4E2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4471123" y="2443656"/>
              <a:ext cx="424180" cy="361315"/>
            </a:xfrm>
            <a:custGeom>
              <a:avLst/>
              <a:gdLst/>
              <a:ahLst/>
              <a:cxnLst/>
              <a:rect l="l" t="t" r="r" b="b"/>
              <a:pathLst>
                <a:path w="424179" h="361314">
                  <a:moveTo>
                    <a:pt x="378027" y="0"/>
                  </a:moveTo>
                  <a:lnTo>
                    <a:pt x="45645" y="3689"/>
                  </a:lnTo>
                  <a:lnTo>
                    <a:pt x="0" y="43379"/>
                  </a:lnTo>
                  <a:lnTo>
                    <a:pt x="0" y="331401"/>
                  </a:lnTo>
                  <a:lnTo>
                    <a:pt x="2126" y="343025"/>
                  </a:lnTo>
                  <a:lnTo>
                    <a:pt x="7967" y="352398"/>
                  </a:lnTo>
                  <a:lnTo>
                    <a:pt x="16715" y="358654"/>
                  </a:lnTo>
                  <a:lnTo>
                    <a:pt x="27561" y="360932"/>
                  </a:lnTo>
                  <a:lnTo>
                    <a:pt x="396111" y="360932"/>
                  </a:lnTo>
                  <a:lnTo>
                    <a:pt x="406957" y="358654"/>
                  </a:lnTo>
                  <a:lnTo>
                    <a:pt x="415705" y="352398"/>
                  </a:lnTo>
                  <a:lnTo>
                    <a:pt x="421546" y="343025"/>
                  </a:lnTo>
                  <a:lnTo>
                    <a:pt x="423673" y="331401"/>
                  </a:lnTo>
                  <a:lnTo>
                    <a:pt x="423673" y="43379"/>
                  </a:lnTo>
                  <a:lnTo>
                    <a:pt x="378027" y="0"/>
                  </a:lnTo>
                  <a:close/>
                </a:path>
              </a:pathLst>
            </a:custGeom>
            <a:solidFill>
              <a:srgbClr val="2F537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4519350" y="2350416"/>
              <a:ext cx="327660" cy="318135"/>
            </a:xfrm>
            <a:custGeom>
              <a:avLst/>
              <a:gdLst/>
              <a:ahLst/>
              <a:cxnLst/>
              <a:rect l="l" t="t" r="r" b="b"/>
              <a:pathLst>
                <a:path w="327660" h="318135">
                  <a:moveTo>
                    <a:pt x="327218" y="0"/>
                  </a:moveTo>
                  <a:lnTo>
                    <a:pt x="0" y="0"/>
                  </a:lnTo>
                  <a:lnTo>
                    <a:pt x="0" y="317552"/>
                  </a:lnTo>
                  <a:lnTo>
                    <a:pt x="327218" y="317552"/>
                  </a:lnTo>
                  <a:lnTo>
                    <a:pt x="327218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4564113" y="2419654"/>
              <a:ext cx="238125" cy="184150"/>
            </a:xfrm>
            <a:custGeom>
              <a:avLst/>
              <a:gdLst/>
              <a:ahLst/>
              <a:cxnLst/>
              <a:rect l="l" t="t" r="r" b="b"/>
              <a:pathLst>
                <a:path w="238125" h="184150">
                  <a:moveTo>
                    <a:pt x="142087" y="0"/>
                  </a:moveTo>
                  <a:lnTo>
                    <a:pt x="0" y="0"/>
                  </a:lnTo>
                  <a:lnTo>
                    <a:pt x="0" y="11087"/>
                  </a:lnTo>
                  <a:lnTo>
                    <a:pt x="142087" y="11087"/>
                  </a:lnTo>
                  <a:lnTo>
                    <a:pt x="142087" y="0"/>
                  </a:lnTo>
                  <a:close/>
                </a:path>
                <a:path w="238125" h="184150">
                  <a:moveTo>
                    <a:pt x="237680" y="172631"/>
                  </a:moveTo>
                  <a:lnTo>
                    <a:pt x="0" y="172631"/>
                  </a:lnTo>
                  <a:lnTo>
                    <a:pt x="0" y="183705"/>
                  </a:lnTo>
                  <a:lnTo>
                    <a:pt x="237680" y="183705"/>
                  </a:lnTo>
                  <a:lnTo>
                    <a:pt x="237680" y="172631"/>
                  </a:lnTo>
                  <a:close/>
                </a:path>
                <a:path w="238125" h="184150">
                  <a:moveTo>
                    <a:pt x="237680" y="129235"/>
                  </a:moveTo>
                  <a:lnTo>
                    <a:pt x="0" y="129235"/>
                  </a:lnTo>
                  <a:lnTo>
                    <a:pt x="0" y="140322"/>
                  </a:lnTo>
                  <a:lnTo>
                    <a:pt x="237680" y="140322"/>
                  </a:lnTo>
                  <a:lnTo>
                    <a:pt x="237680" y="129235"/>
                  </a:lnTo>
                  <a:close/>
                </a:path>
                <a:path w="238125" h="184150">
                  <a:moveTo>
                    <a:pt x="237680" y="85852"/>
                  </a:moveTo>
                  <a:lnTo>
                    <a:pt x="0" y="85852"/>
                  </a:lnTo>
                  <a:lnTo>
                    <a:pt x="0" y="96926"/>
                  </a:lnTo>
                  <a:lnTo>
                    <a:pt x="237680" y="96926"/>
                  </a:lnTo>
                  <a:lnTo>
                    <a:pt x="237680" y="85852"/>
                  </a:lnTo>
                  <a:close/>
                </a:path>
                <a:path w="238125" h="184150">
                  <a:moveTo>
                    <a:pt x="237680" y="42468"/>
                  </a:moveTo>
                  <a:lnTo>
                    <a:pt x="0" y="42468"/>
                  </a:lnTo>
                  <a:lnTo>
                    <a:pt x="0" y="54457"/>
                  </a:lnTo>
                  <a:lnTo>
                    <a:pt x="237680" y="54457"/>
                  </a:lnTo>
                  <a:lnTo>
                    <a:pt x="237680" y="42468"/>
                  </a:lnTo>
                  <a:close/>
                </a:path>
              </a:pathLst>
            </a:custGeom>
            <a:solidFill>
              <a:srgbClr val="EDCD2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4472844" y="2632892"/>
              <a:ext cx="420370" cy="172085"/>
            </a:xfrm>
            <a:custGeom>
              <a:avLst/>
              <a:gdLst/>
              <a:ahLst/>
              <a:cxnLst/>
              <a:rect l="l" t="t" r="r" b="b"/>
              <a:pathLst>
                <a:path w="420370" h="172085">
                  <a:moveTo>
                    <a:pt x="260058" y="0"/>
                  </a:moveTo>
                  <a:lnTo>
                    <a:pt x="160172" y="0"/>
                  </a:lnTo>
                  <a:lnTo>
                    <a:pt x="0" y="152313"/>
                  </a:lnTo>
                  <a:lnTo>
                    <a:pt x="4161" y="160016"/>
                  </a:lnTo>
                  <a:lnTo>
                    <a:pt x="10015" y="166160"/>
                  </a:lnTo>
                  <a:lnTo>
                    <a:pt x="17322" y="170226"/>
                  </a:lnTo>
                  <a:lnTo>
                    <a:pt x="25840" y="171696"/>
                  </a:lnTo>
                  <a:lnTo>
                    <a:pt x="394390" y="171696"/>
                  </a:lnTo>
                  <a:lnTo>
                    <a:pt x="402908" y="170226"/>
                  </a:lnTo>
                  <a:lnTo>
                    <a:pt x="410213" y="166160"/>
                  </a:lnTo>
                  <a:lnTo>
                    <a:pt x="416064" y="160016"/>
                  </a:lnTo>
                  <a:lnTo>
                    <a:pt x="420219" y="152313"/>
                  </a:lnTo>
                  <a:lnTo>
                    <a:pt x="260058" y="0"/>
                  </a:lnTo>
                  <a:close/>
                </a:path>
              </a:pathLst>
            </a:custGeom>
            <a:solidFill>
              <a:srgbClr val="D4EDF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471111" y="2487040"/>
              <a:ext cx="424180" cy="302895"/>
            </a:xfrm>
            <a:custGeom>
              <a:avLst/>
              <a:gdLst/>
              <a:ahLst/>
              <a:cxnLst/>
              <a:rect l="l" t="t" r="r" b="b"/>
              <a:pathLst>
                <a:path w="424179" h="302894">
                  <a:moveTo>
                    <a:pt x="3441" y="301866"/>
                  </a:moveTo>
                  <a:lnTo>
                    <a:pt x="1727" y="298170"/>
                  </a:lnTo>
                  <a:lnTo>
                    <a:pt x="3441" y="302780"/>
                  </a:lnTo>
                  <a:lnTo>
                    <a:pt x="3441" y="301866"/>
                  </a:lnTo>
                  <a:close/>
                </a:path>
                <a:path w="424179" h="302894">
                  <a:moveTo>
                    <a:pt x="161036" y="146773"/>
                  </a:moveTo>
                  <a:lnTo>
                    <a:pt x="0" y="0"/>
                  </a:lnTo>
                  <a:lnTo>
                    <a:pt x="0" y="293560"/>
                  </a:lnTo>
                  <a:lnTo>
                    <a:pt x="1727" y="298170"/>
                  </a:lnTo>
                  <a:lnTo>
                    <a:pt x="161036" y="146773"/>
                  </a:lnTo>
                  <a:close/>
                </a:path>
                <a:path w="424179" h="302894">
                  <a:moveTo>
                    <a:pt x="423684" y="0"/>
                  </a:moveTo>
                  <a:lnTo>
                    <a:pt x="262648" y="146773"/>
                  </a:lnTo>
                  <a:lnTo>
                    <a:pt x="421944" y="298170"/>
                  </a:lnTo>
                  <a:lnTo>
                    <a:pt x="420230" y="301866"/>
                  </a:lnTo>
                  <a:lnTo>
                    <a:pt x="419366" y="302780"/>
                  </a:lnTo>
                  <a:lnTo>
                    <a:pt x="420230" y="302780"/>
                  </a:lnTo>
                  <a:lnTo>
                    <a:pt x="423684" y="293560"/>
                  </a:lnTo>
                  <a:lnTo>
                    <a:pt x="423684" y="0"/>
                  </a:lnTo>
                  <a:close/>
                </a:path>
              </a:pathLst>
            </a:custGeom>
            <a:solidFill>
              <a:srgbClr val="ACE0E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887215" y="3184525"/>
            <a:ext cx="1704975" cy="4584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710"/>
              </a:lnSpc>
              <a:spcBef>
                <a:spcPts val="90"/>
              </a:spcBef>
            </a:pPr>
            <a:r>
              <a:rPr sz="1450" b="1" u="sng" spc="-6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1450" b="1" u="sng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6"/>
              </a:rPr>
              <a:t>VeteransBenefits@</a:t>
            </a:r>
            <a:endParaRPr sz="1450" dirty="0">
              <a:latin typeface="Arial"/>
              <a:cs typeface="Arial"/>
            </a:endParaRPr>
          </a:p>
          <a:p>
            <a:pPr marL="86995">
              <a:lnSpc>
                <a:spcPts val="1710"/>
              </a:lnSpc>
            </a:pPr>
            <a:r>
              <a:rPr sz="1450" b="1" u="sng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6"/>
              </a:rPr>
              <a:t>Messages.VA.gov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913120" y="1879600"/>
            <a:ext cx="0" cy="2386330"/>
          </a:xfrm>
          <a:custGeom>
            <a:avLst/>
            <a:gdLst/>
            <a:ahLst/>
            <a:cxnLst/>
            <a:rect l="l" t="t" r="r" b="b"/>
            <a:pathLst>
              <a:path h="2386329">
                <a:moveTo>
                  <a:pt x="0" y="0"/>
                </a:moveTo>
                <a:lnTo>
                  <a:pt x="0" y="2386076"/>
                </a:lnTo>
              </a:path>
            </a:pathLst>
          </a:custGeom>
          <a:ln w="38100">
            <a:solidFill>
              <a:srgbClr val="003E71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90640" y="1412239"/>
            <a:ext cx="2936240" cy="2672079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9738994" y="2261869"/>
            <a:ext cx="205358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b="1" u="sng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8"/>
              </a:rPr>
              <a:t>NCD</a:t>
            </a:r>
            <a:r>
              <a:rPr sz="1600" b="1" u="sng" spc="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sz="1600" b="1" u="sng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8"/>
              </a:rPr>
              <a:t>SCO</a:t>
            </a:r>
            <a:r>
              <a:rPr sz="1600" b="1" u="sng" spc="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sz="1600" b="1" u="sng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8"/>
              </a:rPr>
              <a:t>Enrollment </a:t>
            </a:r>
            <a:r>
              <a:rPr sz="1600" b="1" spc="-430" dirty="0">
                <a:solidFill>
                  <a:srgbClr val="006FC0"/>
                </a:solidFill>
                <a:latin typeface="Arial"/>
                <a:cs typeface="Arial"/>
                <a:hlinkClick r:id="rId8"/>
              </a:rPr>
              <a:t> </a:t>
            </a:r>
            <a:r>
              <a:rPr sz="1600" b="1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8"/>
              </a:rPr>
              <a:t>Verification</a:t>
            </a:r>
            <a:r>
              <a:rPr sz="1600" b="1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sz="1600" b="1" u="sng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8"/>
              </a:rPr>
              <a:t>Toolkit </a:t>
            </a:r>
            <a:r>
              <a:rPr sz="16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u="sng" spc="-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8"/>
              </a:rPr>
              <a:t>Available</a:t>
            </a:r>
            <a:r>
              <a:rPr sz="1600" b="1" u="sng" spc="3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sz="1600" b="1" u="sng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8"/>
              </a:rPr>
              <a:t>Now</a:t>
            </a:r>
            <a:r>
              <a:rPr sz="1600" b="1" u="sng" spc="-25" dirty="0">
                <a:solidFill>
                  <a:srgbClr val="927609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8"/>
              </a:rPr>
              <a:t>!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14959" y="4419600"/>
            <a:ext cx="11503660" cy="0"/>
          </a:xfrm>
          <a:custGeom>
            <a:avLst/>
            <a:gdLst/>
            <a:ahLst/>
            <a:cxnLst/>
            <a:rect l="l" t="t" r="r" b="b"/>
            <a:pathLst>
              <a:path w="11503660">
                <a:moveTo>
                  <a:pt x="11503152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3E71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600" y="4890909"/>
            <a:ext cx="1371600" cy="1215250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557847" y="6299263"/>
            <a:ext cx="82931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" algn="just">
              <a:lnSpc>
                <a:spcPct val="100000"/>
              </a:lnSpc>
              <a:spcBef>
                <a:spcPts val="100"/>
              </a:spcBef>
            </a:pPr>
            <a:r>
              <a:rPr sz="12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0"/>
              </a:rPr>
              <a:t>Enrollment </a:t>
            </a:r>
            <a:r>
              <a:rPr sz="1200" b="1" spc="-325" dirty="0">
                <a:solidFill>
                  <a:srgbClr val="006FC0"/>
                </a:solidFill>
                <a:latin typeface="Arial"/>
                <a:cs typeface="Arial"/>
                <a:hlinkClick r:id="rId10"/>
              </a:rPr>
              <a:t> </a:t>
            </a:r>
            <a:r>
              <a:rPr sz="1200" b="1" u="heavy" spc="-16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0"/>
              </a:rPr>
              <a:t>V</a:t>
            </a:r>
            <a:r>
              <a:rPr sz="1200" b="1" u="heavy" spc="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0"/>
              </a:rPr>
              <a:t>e</a:t>
            </a:r>
            <a:r>
              <a:rPr sz="1200" b="1" u="heavy" spc="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0"/>
              </a:rPr>
              <a:t>r</a:t>
            </a:r>
            <a:r>
              <a:rPr sz="12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0"/>
              </a:rPr>
              <a:t>i</a:t>
            </a:r>
            <a:r>
              <a:rPr sz="1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0"/>
              </a:rPr>
              <a:t>f</a:t>
            </a:r>
            <a:r>
              <a:rPr sz="12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0"/>
              </a:rPr>
              <a:t>i</a:t>
            </a:r>
            <a:r>
              <a:rPr sz="1200" b="1" u="heavy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0"/>
              </a:rPr>
              <a:t>ca</a:t>
            </a:r>
            <a:r>
              <a:rPr sz="1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0"/>
              </a:rPr>
              <a:t>t</a:t>
            </a:r>
            <a:r>
              <a:rPr sz="12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0"/>
              </a:rPr>
              <a:t>io</a:t>
            </a:r>
            <a:r>
              <a:rPr sz="1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0"/>
              </a:rPr>
              <a:t>n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  <a:hlinkClick r:id="rId10"/>
              </a:rPr>
              <a:t> </a:t>
            </a:r>
            <a:r>
              <a:rPr sz="1200" b="1" u="heavy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0"/>
              </a:rPr>
              <a:t>Webpage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20239" y="4917440"/>
            <a:ext cx="2001519" cy="1198880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1834133" y="6299263"/>
            <a:ext cx="19767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2"/>
              </a:rPr>
              <a:t>How</a:t>
            </a:r>
            <a:r>
              <a:rPr sz="12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2"/>
              </a:rPr>
              <a:t> </a:t>
            </a:r>
            <a:r>
              <a:rPr sz="1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2"/>
              </a:rPr>
              <a:t>to</a:t>
            </a:r>
            <a:r>
              <a:rPr sz="1200" b="1" u="heavy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2"/>
              </a:rPr>
              <a:t> </a:t>
            </a:r>
            <a:r>
              <a:rPr sz="1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2"/>
              </a:rPr>
              <a:t>Opt</a:t>
            </a:r>
            <a:r>
              <a:rPr sz="1200" b="1" u="heavy" spc="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2"/>
              </a:rPr>
              <a:t> </a:t>
            </a:r>
            <a:r>
              <a:rPr sz="12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2"/>
              </a:rPr>
              <a:t>Into</a:t>
            </a:r>
            <a:r>
              <a:rPr sz="1200" b="1" u="heavy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2"/>
              </a:rPr>
              <a:t> </a:t>
            </a:r>
            <a:r>
              <a:rPr sz="1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2"/>
              </a:rPr>
              <a:t>Text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2"/>
              </a:rPr>
              <a:t>Message</a:t>
            </a:r>
            <a:r>
              <a:rPr sz="1200" b="1" u="heavy" spc="-6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2"/>
              </a:rPr>
              <a:t> </a:t>
            </a:r>
            <a:r>
              <a:rPr sz="1200" b="1" u="heavy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2"/>
              </a:rPr>
              <a:t>Verification</a:t>
            </a:r>
            <a:r>
              <a:rPr sz="1200" b="1" u="heavy" spc="10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2"/>
              </a:rPr>
              <a:t> </a:t>
            </a:r>
            <a:r>
              <a:rPr sz="12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2"/>
              </a:rPr>
              <a:t>Video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114800" y="4886959"/>
            <a:ext cx="2164079" cy="1270000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4297679" y="6299263"/>
            <a:ext cx="171513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How</a:t>
            </a:r>
            <a:r>
              <a:rPr sz="1200" b="1" u="heavy" spc="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 </a:t>
            </a:r>
            <a:r>
              <a:rPr sz="1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to</a:t>
            </a:r>
            <a:r>
              <a:rPr sz="1200" b="1" u="heavy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 </a:t>
            </a:r>
            <a:r>
              <a:rPr sz="1200" b="1" u="heavy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Verify</a:t>
            </a:r>
            <a:r>
              <a:rPr sz="1200" b="1" u="heavy" spc="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 </a:t>
            </a:r>
            <a:r>
              <a:rPr sz="1200" b="1" u="heavy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Your </a:t>
            </a:r>
            <a:r>
              <a:rPr sz="1200" b="1" spc="-25" dirty="0">
                <a:solidFill>
                  <a:srgbClr val="006FC0"/>
                </a:solidFill>
                <a:latin typeface="Arial"/>
                <a:cs typeface="Arial"/>
                <a:hlinkClick r:id="rId14"/>
              </a:rPr>
              <a:t> </a:t>
            </a:r>
            <a:r>
              <a:rPr sz="12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Monthly</a:t>
            </a:r>
            <a:r>
              <a:rPr sz="1200" b="1" u="heavy" spc="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 </a:t>
            </a:r>
            <a:r>
              <a:rPr sz="12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Enrollment</a:t>
            </a:r>
            <a:r>
              <a:rPr sz="1200" b="1" u="heavy" spc="1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 </a:t>
            </a:r>
            <a:r>
              <a:rPr sz="1200" b="1" u="heavy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Via </a:t>
            </a:r>
            <a:r>
              <a:rPr sz="1200" b="1" spc="-315" dirty="0">
                <a:solidFill>
                  <a:srgbClr val="006FC0"/>
                </a:solidFill>
                <a:latin typeface="Arial"/>
                <a:cs typeface="Arial"/>
                <a:hlinkClick r:id="rId14"/>
              </a:rPr>
              <a:t> </a:t>
            </a:r>
            <a:r>
              <a:rPr sz="12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T</a:t>
            </a:r>
            <a:r>
              <a:rPr sz="1200" b="1" u="heavy" spc="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e</a:t>
            </a:r>
            <a:r>
              <a:rPr sz="1200" b="1" u="heavy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x</a:t>
            </a:r>
            <a:r>
              <a:rPr sz="1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t</a:t>
            </a:r>
            <a:r>
              <a:rPr sz="1200" b="1" u="heavy" spc="-9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 </a:t>
            </a:r>
            <a:r>
              <a:rPr sz="1200" b="1" u="heavy" spc="-8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V</a:t>
            </a:r>
            <a:r>
              <a:rPr sz="12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id</a:t>
            </a:r>
            <a:r>
              <a:rPr sz="1200" b="1" u="heavy" spc="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e</a:t>
            </a:r>
            <a:r>
              <a:rPr sz="1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o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471920" y="4903301"/>
            <a:ext cx="1483359" cy="1273978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6733540" y="6299263"/>
            <a:ext cx="98361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185" marR="5080" indent="-71120">
              <a:lnSpc>
                <a:spcPct val="100000"/>
              </a:lnSpc>
              <a:spcBef>
                <a:spcPts val="100"/>
              </a:spcBef>
            </a:pPr>
            <a:r>
              <a:rPr sz="1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6"/>
              </a:rPr>
              <a:t>How</a:t>
            </a:r>
            <a:r>
              <a:rPr sz="1200" b="1" u="heavy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6"/>
              </a:rPr>
              <a:t> </a:t>
            </a:r>
            <a:r>
              <a:rPr sz="1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6"/>
              </a:rPr>
              <a:t>to</a:t>
            </a:r>
            <a:r>
              <a:rPr sz="1200" b="1" u="heavy" spc="-7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6"/>
              </a:rPr>
              <a:t> </a:t>
            </a:r>
            <a:r>
              <a:rPr sz="1200" b="1" u="heavy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6"/>
              </a:rPr>
              <a:t>Verify </a:t>
            </a:r>
            <a:r>
              <a:rPr sz="1200" b="1" spc="-320" dirty="0">
                <a:solidFill>
                  <a:srgbClr val="006FC0"/>
                </a:solidFill>
                <a:latin typeface="Arial"/>
                <a:cs typeface="Arial"/>
                <a:hlinkClick r:id="rId16"/>
              </a:rPr>
              <a:t> </a:t>
            </a:r>
            <a:r>
              <a:rPr sz="12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6"/>
              </a:rPr>
              <a:t>Enrollment </a:t>
            </a:r>
            <a:r>
              <a:rPr sz="1200" b="1" spc="-10" dirty="0">
                <a:solidFill>
                  <a:srgbClr val="006FC0"/>
                </a:solidFill>
                <a:latin typeface="Arial"/>
                <a:cs typeface="Arial"/>
                <a:hlinkClick r:id="rId16"/>
              </a:rPr>
              <a:t> </a:t>
            </a:r>
            <a:r>
              <a:rPr sz="12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6"/>
              </a:rPr>
              <a:t>Infographic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148319" y="4907279"/>
            <a:ext cx="1452879" cy="1219200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8291830" y="6299263"/>
            <a:ext cx="1276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8"/>
              </a:rPr>
              <a:t>F</a:t>
            </a:r>
            <a:r>
              <a:rPr sz="1200" b="1" u="heavy" spc="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8"/>
              </a:rPr>
              <a:t>r</a:t>
            </a:r>
            <a:r>
              <a:rPr sz="1200" b="1" u="heavy" spc="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8"/>
              </a:rPr>
              <a:t>e</a:t>
            </a:r>
            <a:r>
              <a:rPr sz="12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8"/>
              </a:rPr>
              <a:t>qu</a:t>
            </a:r>
            <a:r>
              <a:rPr sz="1200" b="1" u="heavy" spc="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8"/>
              </a:rPr>
              <a:t>e</a:t>
            </a:r>
            <a:r>
              <a:rPr sz="12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8"/>
              </a:rPr>
              <a:t>n</a:t>
            </a:r>
            <a:r>
              <a:rPr sz="1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8"/>
              </a:rPr>
              <a:t>t</a:t>
            </a:r>
            <a:r>
              <a:rPr sz="12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8"/>
              </a:rPr>
              <a:t>l</a:t>
            </a:r>
            <a:r>
              <a:rPr sz="1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8"/>
              </a:rPr>
              <a:t>y</a:t>
            </a:r>
            <a:r>
              <a:rPr sz="1200" b="1" u="heavy" spc="-1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8"/>
              </a:rPr>
              <a:t> </a:t>
            </a:r>
            <a:r>
              <a:rPr sz="1200" b="1" u="heavy" spc="-1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8"/>
              </a:rPr>
              <a:t>A</a:t>
            </a:r>
            <a:r>
              <a:rPr sz="1200" b="1" u="heavy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8"/>
              </a:rPr>
              <a:t>sk</a:t>
            </a:r>
            <a:r>
              <a:rPr sz="1200" b="1" u="heavy" spc="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8"/>
              </a:rPr>
              <a:t>e</a:t>
            </a:r>
            <a:r>
              <a:rPr sz="1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8"/>
              </a:rPr>
              <a:t>d</a:t>
            </a:r>
            <a:endParaRPr sz="1200" dirty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2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8"/>
              </a:rPr>
              <a:t>Questions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794240" y="4978400"/>
            <a:ext cx="2275840" cy="1127760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10068559" y="6299263"/>
            <a:ext cx="1673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0"/>
              </a:rPr>
              <a:t>Enrollment</a:t>
            </a:r>
            <a:r>
              <a:rPr sz="1200" b="1" u="heavy" spc="1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0"/>
              </a:rPr>
              <a:t> </a:t>
            </a:r>
            <a:r>
              <a:rPr sz="1200" b="1" u="heavy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0"/>
              </a:rPr>
              <a:t>Verification</a:t>
            </a:r>
            <a:endParaRPr sz="1200" dirty="0">
              <a:latin typeface="Arial"/>
              <a:cs typeface="Arial"/>
            </a:endParaRPr>
          </a:p>
          <a:p>
            <a:pPr marR="2540" algn="ctr">
              <a:lnSpc>
                <a:spcPct val="100000"/>
              </a:lnSpc>
              <a:spcBef>
                <a:spcPts val="5"/>
              </a:spcBef>
            </a:pPr>
            <a:r>
              <a:rPr sz="1200" b="1" u="heavy" spc="-5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0"/>
              </a:rPr>
              <a:t>VAntage</a:t>
            </a:r>
            <a:r>
              <a:rPr sz="1200" b="1" u="heavy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0"/>
              </a:rPr>
              <a:t> </a:t>
            </a:r>
            <a:r>
              <a:rPr sz="12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0"/>
              </a:rPr>
              <a:t>Point</a:t>
            </a:r>
            <a:r>
              <a:rPr sz="1200" b="1" u="heavy" spc="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0"/>
              </a:rPr>
              <a:t> </a:t>
            </a:r>
            <a:r>
              <a:rPr sz="12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0"/>
              </a:rPr>
              <a:t>Blog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600180" y="8627744"/>
            <a:ext cx="147320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45" dirty="0">
                <a:solidFill>
                  <a:srgbClr val="FFFFFF"/>
                </a:solidFill>
                <a:latin typeface="Calibri"/>
                <a:cs typeface="Calibri"/>
              </a:rPr>
              <a:t>73</a:t>
            </a:r>
            <a:endParaRPr sz="8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168639"/>
            <a:ext cx="12192000" cy="975360"/>
            <a:chOff x="0" y="8168639"/>
            <a:chExt cx="12192000" cy="975360"/>
          </a:xfrm>
        </p:grpSpPr>
        <p:sp>
          <p:nvSpPr>
            <p:cNvPr id="3" name="object 3"/>
            <p:cNvSpPr/>
            <p:nvPr/>
          </p:nvSpPr>
          <p:spPr>
            <a:xfrm>
              <a:off x="0" y="8168639"/>
              <a:ext cx="12192000" cy="975360"/>
            </a:xfrm>
            <a:custGeom>
              <a:avLst/>
              <a:gdLst/>
              <a:ahLst/>
              <a:cxnLst/>
              <a:rect l="l" t="t" r="r" b="b"/>
              <a:pathLst>
                <a:path w="12192000" h="975359">
                  <a:moveTo>
                    <a:pt x="12192000" y="0"/>
                  </a:moveTo>
                  <a:lnTo>
                    <a:pt x="0" y="0"/>
                  </a:lnTo>
                  <a:lnTo>
                    <a:pt x="0" y="975360"/>
                  </a:lnTo>
                  <a:lnTo>
                    <a:pt x="12192000" y="9753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2E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00159" y="8239760"/>
              <a:ext cx="894079" cy="8635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75519" y="8290557"/>
              <a:ext cx="1818639" cy="8311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41320" y="8458200"/>
              <a:ext cx="5831840" cy="544195"/>
            </a:xfrm>
            <a:custGeom>
              <a:avLst/>
              <a:gdLst/>
              <a:ahLst/>
              <a:cxnLst/>
              <a:rect l="l" t="t" r="r" b="b"/>
              <a:pathLst>
                <a:path w="5831840" h="544195">
                  <a:moveTo>
                    <a:pt x="5831839" y="0"/>
                  </a:moveTo>
                  <a:lnTo>
                    <a:pt x="5831839" y="533476"/>
                  </a:lnTo>
                </a:path>
                <a:path w="5831840" h="544195">
                  <a:moveTo>
                    <a:pt x="0" y="10159"/>
                  </a:moveTo>
                  <a:lnTo>
                    <a:pt x="0" y="543636"/>
                  </a:lnTo>
                </a:path>
              </a:pathLst>
            </a:custGeom>
            <a:ln w="9525">
              <a:solidFill>
                <a:srgbClr val="27388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00" y="8290560"/>
              <a:ext cx="2519680" cy="680720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0" y="0"/>
            <a:ext cx="12192000" cy="873760"/>
          </a:xfrm>
          <a:custGeom>
            <a:avLst/>
            <a:gdLst/>
            <a:ahLst/>
            <a:cxnLst/>
            <a:rect l="l" t="t" r="r" b="b"/>
            <a:pathLst>
              <a:path w="12192000" h="873760">
                <a:moveTo>
                  <a:pt x="0" y="873759"/>
                </a:moveTo>
                <a:lnTo>
                  <a:pt x="12192000" y="873759"/>
                </a:lnTo>
                <a:lnTo>
                  <a:pt x="12192000" y="0"/>
                </a:lnTo>
                <a:lnTo>
                  <a:pt x="0" y="0"/>
                </a:lnTo>
                <a:lnTo>
                  <a:pt x="0" y="873759"/>
                </a:lnTo>
                <a:close/>
              </a:path>
            </a:pathLst>
          </a:custGeom>
          <a:solidFill>
            <a:srgbClr val="002E5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191759" y="175577"/>
            <a:ext cx="18078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R</a:t>
            </a:r>
            <a:r>
              <a:rPr spc="-40" dirty="0"/>
              <a:t>es</a:t>
            </a:r>
            <a:r>
              <a:rPr spc="-35" dirty="0"/>
              <a:t>o</a:t>
            </a:r>
            <a:r>
              <a:rPr spc="-114" dirty="0"/>
              <a:t>u</a:t>
            </a:r>
            <a:r>
              <a:rPr spc="25" dirty="0"/>
              <a:t>r</a:t>
            </a:r>
            <a:r>
              <a:rPr spc="-40" dirty="0"/>
              <a:t>ce</a:t>
            </a:r>
            <a:r>
              <a:rPr dirty="0"/>
              <a:t>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92784" y="2682557"/>
            <a:ext cx="4879340" cy="2162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8780" indent="-38671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98780" algn="l"/>
                <a:tab pos="399415" algn="l"/>
              </a:tabLst>
            </a:pPr>
            <a:r>
              <a:rPr sz="2000" b="1" u="sng" spc="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5"/>
              </a:rPr>
              <a:t>SCO</a:t>
            </a:r>
            <a:r>
              <a:rPr sz="2000" b="1" u="sng" spc="-5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0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5"/>
              </a:rPr>
              <a:t>Education</a:t>
            </a:r>
            <a:r>
              <a:rPr sz="2000" b="1" u="sng" spc="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0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5"/>
              </a:rPr>
              <a:t>and</a:t>
            </a:r>
            <a:r>
              <a:rPr sz="2000" b="1" u="sng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000" b="1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5"/>
              </a:rPr>
              <a:t>Training</a:t>
            </a:r>
            <a:r>
              <a:rPr sz="2000" b="1" u="sng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000" b="1" u="sng" spc="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5"/>
              </a:rPr>
              <a:t>Page-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6FC0"/>
              </a:buClr>
              <a:buFont typeface="Wingdings"/>
              <a:buChar char=""/>
            </a:pPr>
            <a:endParaRPr sz="2050" dirty="0">
              <a:latin typeface="Arial"/>
              <a:cs typeface="Arial"/>
            </a:endParaRPr>
          </a:p>
          <a:p>
            <a:pPr marL="398780" indent="-386715">
              <a:lnSpc>
                <a:spcPct val="100000"/>
              </a:lnSpc>
              <a:buFont typeface="Wingdings"/>
              <a:buChar char=""/>
              <a:tabLst>
                <a:tab pos="398780" algn="l"/>
                <a:tab pos="399415" algn="l"/>
              </a:tabLst>
            </a:pPr>
            <a:r>
              <a:rPr sz="2000" b="1" u="sng" spc="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6"/>
              </a:rPr>
              <a:t>SCO</a:t>
            </a:r>
            <a:r>
              <a:rPr sz="2000" b="1" u="sng" spc="-6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2000" b="1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6"/>
              </a:rPr>
              <a:t>Training</a:t>
            </a:r>
            <a:r>
              <a:rPr sz="2000" b="1"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20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6"/>
              </a:rPr>
              <a:t>Portal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6FC0"/>
              </a:buClr>
              <a:buFont typeface="Wingdings"/>
              <a:buChar char=""/>
            </a:pPr>
            <a:endParaRPr sz="2050" dirty="0">
              <a:latin typeface="Arial"/>
              <a:cs typeface="Arial"/>
            </a:endParaRPr>
          </a:p>
          <a:p>
            <a:pPr marL="398780" indent="-38671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98780" algn="l"/>
                <a:tab pos="399415" algn="l"/>
              </a:tabLst>
            </a:pPr>
            <a:r>
              <a:rPr sz="20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7"/>
              </a:rPr>
              <a:t>School </a:t>
            </a:r>
            <a:r>
              <a:rPr sz="2000" b="1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7"/>
              </a:rPr>
              <a:t>Certifying</a:t>
            </a:r>
            <a:r>
              <a:rPr sz="2000" b="1" u="sng" spc="1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sz="20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7"/>
              </a:rPr>
              <a:t>Officials</a:t>
            </a:r>
            <a:r>
              <a:rPr sz="20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sz="2000" b="1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7"/>
              </a:rPr>
              <a:t>Handbook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6FC0"/>
              </a:buClr>
              <a:buFont typeface="Wingdings"/>
              <a:buChar char=""/>
            </a:pPr>
            <a:endParaRPr sz="2050" dirty="0">
              <a:latin typeface="Arial"/>
              <a:cs typeface="Arial"/>
            </a:endParaRPr>
          </a:p>
          <a:p>
            <a:pPr marL="398780" indent="-386715">
              <a:lnSpc>
                <a:spcPct val="100000"/>
              </a:lnSpc>
              <a:buFont typeface="Wingdings"/>
              <a:buChar char=""/>
              <a:tabLst>
                <a:tab pos="398780" algn="l"/>
                <a:tab pos="399415" algn="l"/>
              </a:tabLst>
            </a:pPr>
            <a:r>
              <a:rPr sz="20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8"/>
              </a:rPr>
              <a:t>ELR</a:t>
            </a:r>
            <a:r>
              <a:rPr sz="2000" b="1" u="sng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sz="2000" b="1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8"/>
              </a:rPr>
              <a:t>of</a:t>
            </a:r>
            <a:r>
              <a:rPr sz="2000" b="1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sz="20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8"/>
              </a:rPr>
              <a:t>Jurisdiction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14758" y="8790622"/>
            <a:ext cx="107314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-15" dirty="0">
                <a:solidFill>
                  <a:srgbClr val="FFFFFF"/>
                </a:solidFill>
                <a:latin typeface="Calibri"/>
                <a:cs typeface="Calibri"/>
              </a:rPr>
              <a:t>74</a:t>
            </a:r>
            <a:endParaRPr sz="650" dirty="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76719" y="2448560"/>
            <a:ext cx="4622800" cy="30784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72304" y="150177"/>
            <a:ext cx="32512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How</a:t>
            </a:r>
            <a:r>
              <a:rPr spc="65" dirty="0"/>
              <a:t> </a:t>
            </a:r>
            <a:r>
              <a:rPr spc="-140" dirty="0"/>
              <a:t>To</a:t>
            </a:r>
            <a:r>
              <a:rPr spc="-25" dirty="0"/>
              <a:t> </a:t>
            </a:r>
            <a:r>
              <a:rPr spc="-35" dirty="0"/>
              <a:t>Self</a:t>
            </a:r>
            <a:r>
              <a:rPr spc="110" dirty="0"/>
              <a:t> </a:t>
            </a:r>
            <a:r>
              <a:rPr spc="-10" dirty="0"/>
              <a:t>Certify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767566" y="8765619"/>
            <a:ext cx="292100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40"/>
              </a:lnSpc>
            </a:pPr>
            <a:fld id="{81D60167-4931-47E6-BA6A-407CBD079E47}" type="slidenum">
              <a:rPr sz="1500" spc="10" dirty="0">
                <a:solidFill>
                  <a:srgbClr val="FFFFFF"/>
                </a:solidFill>
                <a:latin typeface="Calibri"/>
                <a:cs typeface="Calibri"/>
              </a:rPr>
              <a:t>17</a:t>
            </a:fld>
            <a:endParaRPr sz="15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880" y="1067117"/>
            <a:ext cx="10711815" cy="586250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571500" marR="2670175" indent="-571500">
              <a:lnSpc>
                <a:spcPct val="120100"/>
              </a:lnSpc>
              <a:spcBef>
                <a:spcPts val="1585"/>
              </a:spcBef>
              <a:buClr>
                <a:srgbClr val="000000"/>
              </a:buClr>
              <a:buAutoNum type="arabicPeriod"/>
              <a:tabLst>
                <a:tab pos="571500" algn="l"/>
                <a:tab pos="572135" algn="l"/>
              </a:tabLst>
            </a:pP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Click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URL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Below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u="sng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Copy</a:t>
            </a:r>
            <a:r>
              <a:rPr sz="2000" b="1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Paste</a:t>
            </a:r>
            <a:r>
              <a:rPr sz="2000" b="1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your</a:t>
            </a:r>
            <a:r>
              <a:rPr sz="200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web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browser </a:t>
            </a:r>
            <a:r>
              <a:rPr sz="2000" spc="-5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"/>
              </a:rPr>
              <a:t>https://vba-tpss.vbatraining.org/assess/trkSignIn?refid=XSCO</a:t>
            </a:r>
            <a:endParaRPr sz="2000" dirty="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484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Enter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your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email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address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eight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(8)</a:t>
            </a:r>
            <a:r>
              <a:rPr sz="2000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digit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facility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code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click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Next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AutoNum type="arabicPeriod"/>
            </a:pPr>
            <a:endParaRPr sz="2500" dirty="0">
              <a:latin typeface="Arial"/>
              <a:cs typeface="Arial"/>
            </a:endParaRPr>
          </a:p>
          <a:p>
            <a:pPr marL="4150995" marR="236854" indent="-3803015">
              <a:lnSpc>
                <a:spcPct val="120100"/>
              </a:lnSpc>
              <a:spcBef>
                <a:spcPts val="5"/>
              </a:spcBef>
            </a:pPr>
            <a:r>
              <a:rPr sz="200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Note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r>
              <a:rPr sz="2000" b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001F5F"/>
                </a:solidFill>
                <a:latin typeface="Arial"/>
                <a:cs typeface="Arial"/>
              </a:rPr>
              <a:t>you</a:t>
            </a:r>
            <a:r>
              <a:rPr sz="2000" b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do</a:t>
            </a:r>
            <a:r>
              <a:rPr sz="2000" b="1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u="sng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not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15" dirty="0">
                <a:solidFill>
                  <a:srgbClr val="001F5F"/>
                </a:solidFill>
                <a:latin typeface="Arial"/>
                <a:cs typeface="Arial"/>
              </a:rPr>
              <a:t>have</a:t>
            </a:r>
            <a:r>
              <a:rPr sz="20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User</a:t>
            </a:r>
            <a:r>
              <a:rPr sz="2000" b="1" u="sng" spc="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Profile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20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click</a:t>
            </a:r>
            <a:r>
              <a:rPr sz="20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New</a:t>
            </a:r>
            <a:r>
              <a:rPr sz="2000" b="1" u="sng" spc="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User</a:t>
            </a:r>
            <a:r>
              <a:rPr sz="2000" b="1" u="sng" spc="-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Account</a:t>
            </a:r>
            <a:r>
              <a:rPr sz="2000" b="1" u="sng" spc="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b="1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follow</a:t>
            </a:r>
            <a:r>
              <a:rPr sz="20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steps </a:t>
            </a:r>
            <a:r>
              <a:rPr sz="2000" b="1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set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up</a:t>
            </a:r>
            <a:r>
              <a:rPr sz="2000" b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your</a:t>
            </a:r>
            <a:r>
              <a:rPr sz="2000" b="1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profile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 dirty="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AutoNum type="arabicPeriod" startAt="3"/>
              <a:tabLst>
                <a:tab pos="469900" algn="l"/>
                <a:tab pos="470534" algn="l"/>
              </a:tabLst>
            </a:pP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Scroll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down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click</a:t>
            </a:r>
            <a:r>
              <a:rPr sz="20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Conference/Workshop/Virtual</a:t>
            </a:r>
            <a:r>
              <a:rPr sz="20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tab</a:t>
            </a:r>
            <a:endParaRPr sz="2000" dirty="0">
              <a:latin typeface="Arial"/>
              <a:cs typeface="Arial"/>
            </a:endParaRPr>
          </a:p>
          <a:p>
            <a:pPr marL="469900" marR="5080" indent="-457834">
              <a:lnSpc>
                <a:spcPct val="100000"/>
              </a:lnSpc>
              <a:spcBef>
                <a:spcPts val="484"/>
              </a:spcBef>
              <a:buAutoNum type="arabicPeriod" startAt="3"/>
              <a:tabLst>
                <a:tab pos="469900" algn="l"/>
                <a:tab pos="470534" algn="l"/>
              </a:tabLst>
            </a:pP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Select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applicable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session</a:t>
            </a:r>
            <a:r>
              <a:rPr sz="20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from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list</a:t>
            </a:r>
            <a:r>
              <a:rPr sz="20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topics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appears</a:t>
            </a:r>
            <a:r>
              <a:rPr sz="2000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right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side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screen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by</a:t>
            </a:r>
            <a:r>
              <a:rPr sz="2000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clicking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Begin</a:t>
            </a:r>
            <a:endParaRPr sz="2000" dirty="0">
              <a:latin typeface="Arial"/>
              <a:cs typeface="Arial"/>
            </a:endParaRPr>
          </a:p>
          <a:p>
            <a:pPr marL="469900" marR="49530" indent="-457834">
              <a:lnSpc>
                <a:spcPct val="100000"/>
              </a:lnSpc>
              <a:spcBef>
                <a:spcPts val="484"/>
              </a:spcBef>
              <a:buAutoNum type="arabicPeriod" startAt="3"/>
              <a:tabLst>
                <a:tab pos="469900" algn="l"/>
                <a:tab pos="470534" algn="l"/>
              </a:tabLst>
            </a:pPr>
            <a:r>
              <a:rPr sz="2000" spc="-175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enter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Conference/Workshop/Virtual</a:t>
            </a:r>
            <a:r>
              <a:rPr sz="2000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Title,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click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dropdown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arrow,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select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SCO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Virtual</a:t>
            </a:r>
            <a:r>
              <a:rPr sz="2000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Session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click</a:t>
            </a:r>
            <a:r>
              <a:rPr sz="20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Submit</a:t>
            </a:r>
            <a:endParaRPr sz="2000" dirty="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484"/>
              </a:spcBef>
              <a:buAutoNum type="arabicPeriod" startAt="3"/>
              <a:tabLst>
                <a:tab pos="469900" algn="l"/>
                <a:tab pos="470534" algn="l"/>
              </a:tabLst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Enter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start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date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and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date</a:t>
            </a:r>
            <a:endParaRPr sz="2000" dirty="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484"/>
              </a:spcBef>
              <a:buAutoNum type="arabicPeriod" startAt="3"/>
              <a:tabLst>
                <a:tab pos="469900" algn="l"/>
                <a:tab pos="470534" algn="l"/>
              </a:tabLst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Enter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your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Facility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Name,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City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State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(Main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Campus)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click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Submit</a:t>
            </a:r>
            <a:endParaRPr sz="2000" dirty="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484"/>
              </a:spcBef>
              <a:buAutoNum type="arabicPeriod" startAt="3"/>
              <a:tabLst>
                <a:tab pos="469900" algn="l"/>
                <a:tab pos="470534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Certify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your</a:t>
            </a:r>
            <a:r>
              <a:rPr sz="2000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attendance</a:t>
            </a:r>
            <a:r>
              <a:rPr sz="20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by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clicking</a:t>
            </a:r>
            <a:r>
              <a:rPr sz="20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Agree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then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submit</a:t>
            </a:r>
            <a:endParaRPr sz="2000" dirty="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480"/>
              </a:spcBef>
              <a:buAutoNum type="arabicPeriod" startAt="3"/>
              <a:tabLst>
                <a:tab pos="469900" algn="l"/>
                <a:tab pos="470534" algn="l"/>
              </a:tabLst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Print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your</a:t>
            </a:r>
            <a:r>
              <a:rPr sz="2000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certificate</a:t>
            </a:r>
            <a:r>
              <a:rPr sz="2000" spc="-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keep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your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records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188959"/>
            <a:ext cx="12192000" cy="955040"/>
            <a:chOff x="0" y="8188959"/>
            <a:chExt cx="12192000" cy="955040"/>
          </a:xfrm>
        </p:grpSpPr>
        <p:sp>
          <p:nvSpPr>
            <p:cNvPr id="3" name="object 3"/>
            <p:cNvSpPr/>
            <p:nvPr/>
          </p:nvSpPr>
          <p:spPr>
            <a:xfrm>
              <a:off x="0" y="8188959"/>
              <a:ext cx="12192000" cy="955040"/>
            </a:xfrm>
            <a:custGeom>
              <a:avLst/>
              <a:gdLst/>
              <a:ahLst/>
              <a:cxnLst/>
              <a:rect l="l" t="t" r="r" b="b"/>
              <a:pathLst>
                <a:path w="12192000" h="955040">
                  <a:moveTo>
                    <a:pt x="12192000" y="0"/>
                  </a:moveTo>
                  <a:lnTo>
                    <a:pt x="0" y="0"/>
                  </a:lnTo>
                  <a:lnTo>
                    <a:pt x="0" y="955037"/>
                  </a:lnTo>
                  <a:lnTo>
                    <a:pt x="12192000" y="95503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2E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200" y="8229599"/>
              <a:ext cx="2712720" cy="7315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0240" y="8249918"/>
              <a:ext cx="3413759" cy="853440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0" y="0"/>
            <a:ext cx="12192000" cy="873760"/>
          </a:xfrm>
          <a:custGeom>
            <a:avLst/>
            <a:gdLst/>
            <a:ahLst/>
            <a:cxnLst/>
            <a:rect l="l" t="t" r="r" b="b"/>
            <a:pathLst>
              <a:path w="12192000" h="873760">
                <a:moveTo>
                  <a:pt x="0" y="873759"/>
                </a:moveTo>
                <a:lnTo>
                  <a:pt x="12192000" y="873759"/>
                </a:lnTo>
                <a:lnTo>
                  <a:pt x="12192000" y="0"/>
                </a:lnTo>
                <a:lnTo>
                  <a:pt x="0" y="0"/>
                </a:lnTo>
                <a:lnTo>
                  <a:pt x="0" y="873759"/>
                </a:lnTo>
                <a:close/>
              </a:path>
            </a:pathLst>
          </a:custGeom>
          <a:solidFill>
            <a:srgbClr val="002E5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22000" y="6512559"/>
            <a:ext cx="1137920" cy="151383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27095" y="150177"/>
            <a:ext cx="63569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Email</a:t>
            </a:r>
            <a:r>
              <a:rPr spc="114" dirty="0"/>
              <a:t> </a:t>
            </a:r>
            <a:r>
              <a:rPr spc="-45" dirty="0"/>
              <a:t>Inquiries</a:t>
            </a:r>
            <a:r>
              <a:rPr spc="37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spc="-35" dirty="0"/>
              <a:t>Contact</a:t>
            </a:r>
            <a:r>
              <a:rPr spc="200" dirty="0"/>
              <a:t> </a:t>
            </a:r>
            <a:r>
              <a:rPr spc="-25" dirty="0"/>
              <a:t>Information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767566" y="8765619"/>
            <a:ext cx="292100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40"/>
              </a:lnSpc>
            </a:pPr>
            <a:fld id="{81D60167-4931-47E6-BA6A-407CBD079E47}" type="slidenum">
              <a:rPr sz="1500" spc="10" dirty="0">
                <a:solidFill>
                  <a:srgbClr val="FFFFFF"/>
                </a:solidFill>
                <a:latin typeface="Calibri"/>
                <a:cs typeface="Calibri"/>
              </a:rPr>
              <a:t>18</a:t>
            </a:fld>
            <a:endParaRPr sz="15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9769" y="1372552"/>
            <a:ext cx="10648950" cy="5572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sng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Reminder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Do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u="sng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NOT</a:t>
            </a:r>
            <a:r>
              <a:rPr sz="2000" b="1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send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emails</a:t>
            </a:r>
            <a:r>
              <a:rPr sz="2000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Education</a:t>
            </a:r>
            <a:r>
              <a:rPr sz="2000" b="1" u="sng" spc="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Service</a:t>
            </a:r>
            <a:r>
              <a:rPr sz="2000" b="1" u="sng" spc="-1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Operations</a:t>
            </a:r>
            <a:r>
              <a:rPr sz="2000" b="1" u="sng" spc="1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Integrity</a:t>
            </a:r>
            <a:r>
              <a:rPr sz="20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Mailbox!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you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have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questions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concerns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regarding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following:</a:t>
            </a:r>
            <a:endParaRPr sz="2000" dirty="0">
              <a:latin typeface="Arial"/>
              <a:cs typeface="Arial"/>
            </a:endParaRPr>
          </a:p>
          <a:p>
            <a:pPr marL="429259" indent="-417195">
              <a:lnSpc>
                <a:spcPct val="100000"/>
              </a:lnSpc>
              <a:spcBef>
                <a:spcPts val="484"/>
              </a:spcBef>
              <a:buFont typeface="Wingdings"/>
              <a:buChar char=""/>
              <a:tabLst>
                <a:tab pos="429259" algn="l"/>
                <a:tab pos="42989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Issues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involving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SCO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Approved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Credit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&amp;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tracking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your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progress</a:t>
            </a:r>
            <a:endParaRPr sz="2000" dirty="0">
              <a:latin typeface="Arial"/>
              <a:cs typeface="Arial"/>
            </a:endParaRPr>
          </a:p>
          <a:p>
            <a:pPr marL="429259" indent="-417195">
              <a:lnSpc>
                <a:spcPct val="100000"/>
              </a:lnSpc>
              <a:spcBef>
                <a:spcPts val="484"/>
              </a:spcBef>
              <a:buFont typeface="Wingdings"/>
              <a:buChar char=""/>
              <a:tabLst>
                <a:tab pos="429259" algn="l"/>
                <a:tab pos="429895" algn="l"/>
              </a:tabLst>
            </a:pP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CO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cc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2000" dirty="0">
              <a:latin typeface="Arial"/>
              <a:cs typeface="Arial"/>
            </a:endParaRPr>
          </a:p>
          <a:p>
            <a:pPr marL="429259" indent="-41719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429259" algn="l"/>
                <a:tab pos="429895" algn="l"/>
              </a:tabLst>
            </a:pP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Inquiries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1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u="sng" spc="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5"/>
              </a:rPr>
              <a:t>Adobe</a:t>
            </a:r>
            <a:r>
              <a:rPr sz="2000" u="sng" spc="-7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000" u="sng" spc="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5"/>
              </a:rPr>
              <a:t>Connect</a:t>
            </a:r>
            <a:r>
              <a:rPr sz="2000" spc="-35" dirty="0">
                <a:solidFill>
                  <a:srgbClr val="006FC0"/>
                </a:solidFill>
                <a:latin typeface="Arial"/>
                <a:cs typeface="Arial"/>
                <a:hlinkClick r:id="rId5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Registration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&amp;</a:t>
            </a:r>
            <a:r>
              <a:rPr sz="2000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Access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Process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00" dirty="0">
              <a:latin typeface="Arial"/>
              <a:cs typeface="Arial"/>
            </a:endParaRPr>
          </a:p>
          <a:p>
            <a:pPr marL="12700" marR="2498725">
              <a:lnSpc>
                <a:spcPct val="100000"/>
              </a:lnSpc>
            </a:pP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You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2000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u="sng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Only</a:t>
            </a:r>
            <a:r>
              <a:rPr sz="20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submit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them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Education</a:t>
            </a:r>
            <a:r>
              <a:rPr sz="2000" b="1" u="sng" spc="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Service</a:t>
            </a:r>
            <a:r>
              <a:rPr sz="2000" b="1" u="sng" spc="-1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Training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Mailbox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6"/>
              </a:rPr>
              <a:t>edutraining.vbaco@va.gov</a:t>
            </a:r>
            <a:endParaRPr sz="2000" dirty="0">
              <a:latin typeface="Arial"/>
              <a:cs typeface="Arial"/>
            </a:endParaRPr>
          </a:p>
          <a:p>
            <a:pPr marL="34290" marR="398145" algn="ctr">
              <a:lnSpc>
                <a:spcPct val="200199"/>
              </a:lnSpc>
              <a:spcBef>
                <a:spcPts val="1875"/>
              </a:spcBef>
              <a:tabLst>
                <a:tab pos="2352675" algn="l"/>
              </a:tabLst>
            </a:pPr>
            <a:r>
              <a:rPr sz="2000" b="1" u="sng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Spread</a:t>
            </a:r>
            <a:r>
              <a:rPr sz="20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The</a:t>
            </a:r>
            <a:r>
              <a:rPr sz="2000" b="1" u="sng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Word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:	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All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Webinars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Training </a:t>
            </a:r>
            <a:r>
              <a:rPr sz="2000" b="1" spc="10" dirty="0">
                <a:solidFill>
                  <a:srgbClr val="001F5F"/>
                </a:solidFill>
                <a:latin typeface="Arial"/>
                <a:cs typeface="Arial"/>
              </a:rPr>
              <a:t>Events 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announced </a:t>
            </a:r>
            <a:r>
              <a:rPr sz="2000" b="1" spc="25" dirty="0">
                <a:solidFill>
                  <a:srgbClr val="001F5F"/>
                </a:solidFill>
                <a:latin typeface="Arial"/>
                <a:cs typeface="Arial"/>
              </a:rPr>
              <a:t>via </a:t>
            </a:r>
            <a:r>
              <a:rPr sz="2000" b="1" u="sng" spc="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7"/>
              </a:rPr>
              <a:t>GovDelivery </a:t>
            </a:r>
            <a:r>
              <a:rPr sz="2000" b="1" spc="-5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55" dirty="0">
                <a:solidFill>
                  <a:srgbClr val="001F5F"/>
                </a:solidFill>
                <a:latin typeface="Arial"/>
                <a:cs typeface="Arial"/>
              </a:rPr>
              <a:t>You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must</a:t>
            </a:r>
            <a:r>
              <a:rPr sz="2000" b="1" spc="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register</a:t>
            </a:r>
            <a:r>
              <a:rPr sz="20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there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b="1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keep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your</a:t>
            </a:r>
            <a:r>
              <a:rPr sz="2000" b="1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information</a:t>
            </a:r>
            <a:r>
              <a:rPr sz="2000" b="1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updated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 dirty="0">
              <a:latin typeface="Arial"/>
              <a:cs typeface="Arial"/>
            </a:endParaRPr>
          </a:p>
          <a:p>
            <a:pPr marL="1173480" marR="1552575" algn="ctr">
              <a:lnSpc>
                <a:spcPct val="100000"/>
              </a:lnSpc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Education</a:t>
            </a:r>
            <a:r>
              <a:rPr sz="2000" b="1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20" dirty="0">
                <a:solidFill>
                  <a:srgbClr val="001F5F"/>
                </a:solidFill>
                <a:latin typeface="Arial"/>
                <a:cs typeface="Arial"/>
              </a:rPr>
              <a:t>Service</a:t>
            </a:r>
            <a:r>
              <a:rPr sz="2000" b="1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Does</a:t>
            </a:r>
            <a:r>
              <a:rPr sz="20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Not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maintain</a:t>
            </a:r>
            <a:r>
              <a:rPr sz="2000" b="1" spc="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2000" b="1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Email</a:t>
            </a:r>
            <a:r>
              <a:rPr sz="20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Distribution</a:t>
            </a:r>
            <a:r>
              <a:rPr sz="2000" b="1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Lists </a:t>
            </a:r>
            <a:r>
              <a:rPr sz="2000" b="1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inform</a:t>
            </a:r>
            <a:r>
              <a:rPr sz="2000" b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Stakeholders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these</a:t>
            </a:r>
            <a:r>
              <a:rPr sz="2000" b="1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important</a:t>
            </a:r>
            <a:r>
              <a:rPr sz="2000" b="1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15" dirty="0">
                <a:solidFill>
                  <a:srgbClr val="001F5F"/>
                </a:solidFill>
                <a:latin typeface="Arial"/>
                <a:cs typeface="Arial"/>
              </a:rPr>
              <a:t>events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!</a:t>
            </a:r>
            <a:endParaRPr sz="18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0" y="3728179"/>
            <a:ext cx="261366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60" dirty="0">
                <a:solidFill>
                  <a:srgbClr val="002E55"/>
                </a:solidFill>
              </a:rPr>
              <a:t>Ask</a:t>
            </a:r>
            <a:r>
              <a:rPr sz="5400" spc="45" dirty="0">
                <a:solidFill>
                  <a:srgbClr val="002E55"/>
                </a:solidFill>
              </a:rPr>
              <a:t> </a:t>
            </a:r>
            <a:r>
              <a:rPr sz="5400" spc="-110" dirty="0">
                <a:solidFill>
                  <a:srgbClr val="002E55"/>
                </a:solidFill>
              </a:rPr>
              <a:t>VA</a:t>
            </a:r>
            <a:endParaRPr sz="5400"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19</a:t>
            </a:fld>
            <a:endParaRPr spc="1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AEA35-B31A-4B6D-9918-BB667D96C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869" y="150177"/>
            <a:ext cx="8446261" cy="430887"/>
          </a:xfrm>
        </p:spPr>
        <p:txBody>
          <a:bodyPr/>
          <a:lstStyle/>
          <a:p>
            <a:pPr algn="ctr"/>
            <a:r>
              <a:rPr lang="en-US" dirty="0"/>
              <a:t>New GA ELR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C282D-FA9C-4EE1-956C-1F8FE5AD8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09789"/>
            <a:ext cx="6477000" cy="6219651"/>
          </a:xfrm>
        </p:spPr>
        <p:txBody>
          <a:bodyPr/>
          <a:lstStyle/>
          <a:p>
            <a:pPr marL="12700" marR="5080">
              <a:spcBef>
                <a:spcPts val="100"/>
              </a:spcBef>
              <a:tabLst>
                <a:tab pos="266065" algn="l"/>
                <a:tab pos="266700" algn="l"/>
              </a:tabLst>
            </a:pPr>
            <a:r>
              <a:rPr lang="en-US" sz="2000" b="1" u="sng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Personal:</a:t>
            </a:r>
            <a:endParaRPr lang="en-US" sz="2000" b="1" u="sng" dirty="0"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66065" algn="l"/>
                <a:tab pos="266700" algn="l"/>
              </a:tabLst>
            </a:pPr>
            <a:r>
              <a:rPr lang="en-US" sz="1800" spc="15" dirty="0">
                <a:solidFill>
                  <a:srgbClr val="001F5F"/>
                </a:solidFill>
                <a:latin typeface="Arial"/>
                <a:cs typeface="Arial"/>
              </a:rPr>
              <a:t>Married</a:t>
            </a:r>
            <a:r>
              <a:rPr lang="en-US" spc="15" dirty="0">
                <a:solidFill>
                  <a:srgbClr val="001F5F"/>
                </a:solidFill>
                <a:latin typeface="Arial"/>
                <a:cs typeface="Arial"/>
              </a:rPr>
              <a:t> to my Queen for 7 yrs.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66065" algn="l"/>
                <a:tab pos="266700" algn="l"/>
              </a:tabLst>
            </a:pPr>
            <a:r>
              <a:rPr lang="en-US" spc="15" dirty="0">
                <a:solidFill>
                  <a:srgbClr val="001F5F"/>
                </a:solidFill>
                <a:latin typeface="Arial"/>
                <a:cs typeface="Arial"/>
              </a:rPr>
              <a:t>Four kids ages 2, 7, 16, 16 (2 Girls and 2 Boys) 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66065" algn="l"/>
                <a:tab pos="266700" algn="l"/>
              </a:tabLst>
            </a:pPr>
            <a:r>
              <a:rPr lang="en-US" sz="1800" spc="15" dirty="0">
                <a:solidFill>
                  <a:srgbClr val="001F5F"/>
                </a:solidFill>
                <a:latin typeface="Arial"/>
                <a:cs typeface="Arial"/>
              </a:rPr>
              <a:t>Veteran</a:t>
            </a:r>
            <a:endParaRPr lang="en-US" spc="15" dirty="0">
              <a:solidFill>
                <a:srgbClr val="001F5F"/>
              </a:solidFill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66065" algn="l"/>
                <a:tab pos="266700" algn="l"/>
              </a:tabLst>
            </a:pPr>
            <a:endParaRPr kumimoji="0" lang="en-US" sz="2000" i="0" u="sng" strike="noStrike" kern="1200" cap="none" spc="15" normalizeH="0" baseline="0" noProof="0" dirty="0">
              <a:ln>
                <a:noFill/>
              </a:ln>
              <a:solidFill>
                <a:srgbClr val="001F5F"/>
              </a:solidFill>
              <a:effectLst/>
              <a:uLnTx/>
              <a:uFill>
                <a:solidFill>
                  <a:srgbClr val="001F5F"/>
                </a:solidFill>
              </a:uFill>
              <a:latin typeface="Arial"/>
              <a:ea typeface="+mn-ea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66065" algn="l"/>
                <a:tab pos="266700" algn="l"/>
              </a:tabLst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>
                  <a:solidFill>
                    <a:srgbClr val="001F5F"/>
                  </a:solidFill>
                </a:uFill>
                <a:latin typeface="Arial"/>
                <a:ea typeface="+mn-ea"/>
                <a:cs typeface="Arial"/>
              </a:rPr>
              <a:t>Work </a:t>
            </a:r>
            <a:r>
              <a:rPr lang="en-US" sz="2000" b="1" u="sng" kern="12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Experience: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266065" algn="l"/>
                <a:tab pos="266700" algn="l"/>
              </a:tabLst>
            </a:pPr>
            <a:r>
              <a:rPr lang="en-US" spc="15" dirty="0">
                <a:solidFill>
                  <a:srgbClr val="001F5F"/>
                </a:solidFill>
                <a:latin typeface="Arial"/>
                <a:cs typeface="Arial"/>
              </a:rPr>
              <a:t>6 yrs. in the NAVY as Corpsmen</a:t>
            </a: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266065" algn="l"/>
                <a:tab pos="266700" algn="l"/>
              </a:tabLst>
            </a:pPr>
            <a:r>
              <a:rPr lang="en-US" spc="15" dirty="0">
                <a:solidFill>
                  <a:srgbClr val="001F5F"/>
                </a:solidFill>
                <a:latin typeface="Arial"/>
                <a:cs typeface="Arial"/>
              </a:rPr>
              <a:t>1 yr. with DOD</a:t>
            </a: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266065" algn="l"/>
                <a:tab pos="266700" algn="l"/>
              </a:tabLst>
            </a:pPr>
            <a:r>
              <a:rPr lang="en-US" spc="15" dirty="0">
                <a:solidFill>
                  <a:srgbClr val="001F5F"/>
                </a:solidFill>
                <a:latin typeface="Arial"/>
                <a:cs typeface="Arial"/>
              </a:rPr>
              <a:t>9 yrs. with the VA:VBA</a:t>
            </a: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266065" algn="l"/>
                <a:tab pos="266700" algn="l"/>
              </a:tabLst>
            </a:pPr>
            <a:endParaRPr lang="en-US" sz="2000" b="1" u="sng" kern="1200" spc="15" dirty="0">
              <a:solidFill>
                <a:srgbClr val="001F5F"/>
              </a:solidFill>
              <a:uFill>
                <a:solidFill>
                  <a:srgbClr val="001F5F"/>
                </a:solidFill>
              </a:u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66065" algn="l"/>
                <a:tab pos="266700" algn="l"/>
              </a:tabLst>
            </a:pPr>
            <a:r>
              <a:rPr lang="en-US" sz="2000" b="1" u="sng" kern="12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Fun Fact:</a:t>
            </a:r>
            <a:endParaRPr lang="en-US" sz="1800" dirty="0">
              <a:latin typeface="Arial"/>
              <a:cs typeface="Arial"/>
            </a:endParaRPr>
          </a:p>
          <a:p>
            <a:pPr marL="2984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266065" algn="l"/>
                <a:tab pos="266700" algn="l"/>
              </a:tabLst>
              <a:defRPr/>
            </a:pPr>
            <a:r>
              <a:rPr lang="en-US" dirty="0">
                <a:solidFill>
                  <a:srgbClr val="001F5F"/>
                </a:solidFill>
                <a:latin typeface="Arial"/>
                <a:cs typeface="Arial"/>
              </a:rPr>
              <a:t>Didn’t realize the thief in Home Alone was the cop until age 33.</a:t>
            </a:r>
          </a:p>
          <a:p>
            <a:pPr marL="12700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266065" algn="l"/>
                <a:tab pos="266700" algn="l"/>
              </a:tabLst>
              <a:defRPr/>
            </a:pPr>
            <a:endParaRPr lang="en-US" dirty="0">
              <a:solidFill>
                <a:srgbClr val="001F5F"/>
              </a:solidFill>
              <a:latin typeface="Arial"/>
              <a:cs typeface="Arial"/>
            </a:endParaRPr>
          </a:p>
          <a:p>
            <a:pPr marL="12700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266065" algn="l"/>
                <a:tab pos="266700" algn="l"/>
              </a:tabLst>
              <a:defRPr/>
            </a:pPr>
            <a:r>
              <a:rPr lang="en-US" sz="2000" b="1" u="sng" dirty="0">
                <a:solidFill>
                  <a:srgbClr val="001F5F"/>
                </a:solidFill>
                <a:latin typeface="Arial"/>
                <a:cs typeface="Arial"/>
              </a:rPr>
              <a:t>Contact Info: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Ofc: (404) 929-6050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GeorgiaELR.VBAATG@va.gov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SCO Hotline: 855-225-1159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Students: 888-442-4551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https://gibill.custhelp.va.gov/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ask a question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266065" algn="l"/>
                <a:tab pos="266700" algn="l"/>
              </a:tabLst>
              <a:defRPr/>
            </a:pPr>
            <a:endParaRPr lang="en-US" sz="2000" b="1" u="sng" dirty="0">
              <a:solidFill>
                <a:srgbClr val="001F5F"/>
              </a:solidFill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63C2A2-39BC-43B5-B278-F3E1AD02E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382" y="1828800"/>
            <a:ext cx="412237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17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89321" y="150177"/>
            <a:ext cx="12369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Ask</a:t>
            </a:r>
            <a:r>
              <a:rPr spc="130" dirty="0"/>
              <a:t> </a:t>
            </a:r>
            <a:r>
              <a:rPr spc="-135" dirty="0"/>
              <a:t>VA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9609" y="1611566"/>
            <a:ext cx="21450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Account</a:t>
            </a:r>
            <a:r>
              <a:rPr sz="2000" b="1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Creation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7080" y="3934980"/>
            <a:ext cx="573405" cy="542925"/>
          </a:xfrm>
          <a:custGeom>
            <a:avLst/>
            <a:gdLst/>
            <a:ahLst/>
            <a:cxnLst/>
            <a:rect l="l" t="t" r="r" b="b"/>
            <a:pathLst>
              <a:path w="573405" h="542925">
                <a:moveTo>
                  <a:pt x="316699" y="98056"/>
                </a:moveTo>
                <a:lnTo>
                  <a:pt x="314299" y="86321"/>
                </a:lnTo>
                <a:lnTo>
                  <a:pt x="312039" y="82981"/>
                </a:lnTo>
                <a:lnTo>
                  <a:pt x="307835" y="76758"/>
                </a:lnTo>
                <a:lnTo>
                  <a:pt x="301625" y="72567"/>
                </a:lnTo>
                <a:lnTo>
                  <a:pt x="301625" y="106387"/>
                </a:lnTo>
                <a:lnTo>
                  <a:pt x="294881" y="113157"/>
                </a:lnTo>
                <a:lnTo>
                  <a:pt x="286550" y="113157"/>
                </a:lnTo>
                <a:lnTo>
                  <a:pt x="278206" y="113144"/>
                </a:lnTo>
                <a:lnTo>
                  <a:pt x="271449" y="106387"/>
                </a:lnTo>
                <a:lnTo>
                  <a:pt x="271449" y="89725"/>
                </a:lnTo>
                <a:lnTo>
                  <a:pt x="278206" y="82981"/>
                </a:lnTo>
                <a:lnTo>
                  <a:pt x="294868" y="82981"/>
                </a:lnTo>
                <a:lnTo>
                  <a:pt x="301612" y="89725"/>
                </a:lnTo>
                <a:lnTo>
                  <a:pt x="301625" y="106387"/>
                </a:lnTo>
                <a:lnTo>
                  <a:pt x="301625" y="72567"/>
                </a:lnTo>
                <a:lnTo>
                  <a:pt x="298259" y="70294"/>
                </a:lnTo>
                <a:lnTo>
                  <a:pt x="286537" y="67906"/>
                </a:lnTo>
                <a:lnTo>
                  <a:pt x="274802" y="70269"/>
                </a:lnTo>
                <a:lnTo>
                  <a:pt x="265188" y="76758"/>
                </a:lnTo>
                <a:lnTo>
                  <a:pt x="258737" y="86334"/>
                </a:lnTo>
                <a:lnTo>
                  <a:pt x="256374" y="98056"/>
                </a:lnTo>
                <a:lnTo>
                  <a:pt x="258749" y="109804"/>
                </a:lnTo>
                <a:lnTo>
                  <a:pt x="265214" y="119392"/>
                </a:lnTo>
                <a:lnTo>
                  <a:pt x="274802" y="125844"/>
                </a:lnTo>
                <a:lnTo>
                  <a:pt x="286537" y="128219"/>
                </a:lnTo>
                <a:lnTo>
                  <a:pt x="298272" y="125844"/>
                </a:lnTo>
                <a:lnTo>
                  <a:pt x="307860" y="119392"/>
                </a:lnTo>
                <a:lnTo>
                  <a:pt x="312064" y="113157"/>
                </a:lnTo>
                <a:lnTo>
                  <a:pt x="314325" y="109804"/>
                </a:lnTo>
                <a:lnTo>
                  <a:pt x="316699" y="98056"/>
                </a:lnTo>
                <a:close/>
              </a:path>
              <a:path w="573405" h="542925">
                <a:moveTo>
                  <a:pt x="573074" y="527786"/>
                </a:moveTo>
                <a:lnTo>
                  <a:pt x="573049" y="512876"/>
                </a:lnTo>
                <a:lnTo>
                  <a:pt x="562279" y="505167"/>
                </a:lnTo>
                <a:lnTo>
                  <a:pt x="557987" y="502107"/>
                </a:lnTo>
                <a:lnTo>
                  <a:pt x="557987" y="520649"/>
                </a:lnTo>
                <a:lnTo>
                  <a:pt x="557987" y="527786"/>
                </a:lnTo>
                <a:lnTo>
                  <a:pt x="15087" y="527786"/>
                </a:lnTo>
                <a:lnTo>
                  <a:pt x="15087" y="520649"/>
                </a:lnTo>
                <a:lnTo>
                  <a:pt x="36728" y="505167"/>
                </a:lnTo>
                <a:lnTo>
                  <a:pt x="536371" y="505167"/>
                </a:lnTo>
                <a:lnTo>
                  <a:pt x="557987" y="520649"/>
                </a:lnTo>
                <a:lnTo>
                  <a:pt x="557987" y="502107"/>
                </a:lnTo>
                <a:lnTo>
                  <a:pt x="541197" y="490105"/>
                </a:lnTo>
                <a:lnTo>
                  <a:pt x="520280" y="475170"/>
                </a:lnTo>
                <a:lnTo>
                  <a:pt x="520280" y="467474"/>
                </a:lnTo>
                <a:lnTo>
                  <a:pt x="520280" y="452386"/>
                </a:lnTo>
                <a:lnTo>
                  <a:pt x="515226" y="452386"/>
                </a:lnTo>
                <a:lnTo>
                  <a:pt x="515226" y="490105"/>
                </a:lnTo>
                <a:lnTo>
                  <a:pt x="57848" y="490105"/>
                </a:lnTo>
                <a:lnTo>
                  <a:pt x="67868" y="482930"/>
                </a:lnTo>
                <a:lnTo>
                  <a:pt x="67868" y="467474"/>
                </a:lnTo>
                <a:lnTo>
                  <a:pt x="505206" y="467474"/>
                </a:lnTo>
                <a:lnTo>
                  <a:pt x="505206" y="482930"/>
                </a:lnTo>
                <a:lnTo>
                  <a:pt x="515226" y="490105"/>
                </a:lnTo>
                <a:lnTo>
                  <a:pt x="515226" y="452386"/>
                </a:lnTo>
                <a:lnTo>
                  <a:pt x="490131" y="452386"/>
                </a:lnTo>
                <a:lnTo>
                  <a:pt x="490131" y="218655"/>
                </a:lnTo>
                <a:lnTo>
                  <a:pt x="520280" y="218655"/>
                </a:lnTo>
                <a:lnTo>
                  <a:pt x="520280" y="203568"/>
                </a:lnTo>
                <a:lnTo>
                  <a:pt x="520280" y="180949"/>
                </a:lnTo>
                <a:lnTo>
                  <a:pt x="557987" y="180949"/>
                </a:lnTo>
                <a:lnTo>
                  <a:pt x="557987" y="165874"/>
                </a:lnTo>
                <a:lnTo>
                  <a:pt x="528866" y="148082"/>
                </a:lnTo>
                <a:lnTo>
                  <a:pt x="528866" y="165874"/>
                </a:lnTo>
                <a:lnTo>
                  <a:pt x="505206" y="165874"/>
                </a:lnTo>
                <a:lnTo>
                  <a:pt x="505206" y="180949"/>
                </a:lnTo>
                <a:lnTo>
                  <a:pt x="505206" y="203568"/>
                </a:lnTo>
                <a:lnTo>
                  <a:pt x="475043" y="203568"/>
                </a:lnTo>
                <a:lnTo>
                  <a:pt x="475043" y="218655"/>
                </a:lnTo>
                <a:lnTo>
                  <a:pt x="475043" y="452386"/>
                </a:lnTo>
                <a:lnTo>
                  <a:pt x="459968" y="452386"/>
                </a:lnTo>
                <a:lnTo>
                  <a:pt x="459968" y="218655"/>
                </a:lnTo>
                <a:lnTo>
                  <a:pt x="475043" y="218655"/>
                </a:lnTo>
                <a:lnTo>
                  <a:pt x="475043" y="203568"/>
                </a:lnTo>
                <a:lnTo>
                  <a:pt x="444881" y="203568"/>
                </a:lnTo>
                <a:lnTo>
                  <a:pt x="444881" y="218655"/>
                </a:lnTo>
                <a:lnTo>
                  <a:pt x="444881" y="452386"/>
                </a:lnTo>
                <a:lnTo>
                  <a:pt x="399643" y="452386"/>
                </a:lnTo>
                <a:lnTo>
                  <a:pt x="399643" y="218655"/>
                </a:lnTo>
                <a:lnTo>
                  <a:pt x="444881" y="218655"/>
                </a:lnTo>
                <a:lnTo>
                  <a:pt x="444881" y="203568"/>
                </a:lnTo>
                <a:lnTo>
                  <a:pt x="384556" y="203568"/>
                </a:lnTo>
                <a:lnTo>
                  <a:pt x="384556" y="218655"/>
                </a:lnTo>
                <a:lnTo>
                  <a:pt x="384556" y="452386"/>
                </a:lnTo>
                <a:lnTo>
                  <a:pt x="369481" y="452386"/>
                </a:lnTo>
                <a:lnTo>
                  <a:pt x="369481" y="218655"/>
                </a:lnTo>
                <a:lnTo>
                  <a:pt x="384556" y="218655"/>
                </a:lnTo>
                <a:lnTo>
                  <a:pt x="384556" y="203568"/>
                </a:lnTo>
                <a:lnTo>
                  <a:pt x="354393" y="203568"/>
                </a:lnTo>
                <a:lnTo>
                  <a:pt x="354393" y="218655"/>
                </a:lnTo>
                <a:lnTo>
                  <a:pt x="354393" y="452386"/>
                </a:lnTo>
                <a:lnTo>
                  <a:pt x="309156" y="452386"/>
                </a:lnTo>
                <a:lnTo>
                  <a:pt x="309156" y="218655"/>
                </a:lnTo>
                <a:lnTo>
                  <a:pt x="354393" y="218655"/>
                </a:lnTo>
                <a:lnTo>
                  <a:pt x="354393" y="203568"/>
                </a:lnTo>
                <a:lnTo>
                  <a:pt x="294081" y="203568"/>
                </a:lnTo>
                <a:lnTo>
                  <a:pt x="294081" y="218655"/>
                </a:lnTo>
                <a:lnTo>
                  <a:pt x="294081" y="452386"/>
                </a:lnTo>
                <a:lnTo>
                  <a:pt x="278993" y="452386"/>
                </a:lnTo>
                <a:lnTo>
                  <a:pt x="278993" y="218655"/>
                </a:lnTo>
                <a:lnTo>
                  <a:pt x="294081" y="218655"/>
                </a:lnTo>
                <a:lnTo>
                  <a:pt x="294081" y="203568"/>
                </a:lnTo>
                <a:lnTo>
                  <a:pt x="263918" y="203568"/>
                </a:lnTo>
                <a:lnTo>
                  <a:pt x="263918" y="218655"/>
                </a:lnTo>
                <a:lnTo>
                  <a:pt x="263918" y="452386"/>
                </a:lnTo>
                <a:lnTo>
                  <a:pt x="218668" y="452386"/>
                </a:lnTo>
                <a:lnTo>
                  <a:pt x="218668" y="218655"/>
                </a:lnTo>
                <a:lnTo>
                  <a:pt x="263918" y="218655"/>
                </a:lnTo>
                <a:lnTo>
                  <a:pt x="263918" y="203568"/>
                </a:lnTo>
                <a:lnTo>
                  <a:pt x="203593" y="203568"/>
                </a:lnTo>
                <a:lnTo>
                  <a:pt x="203593" y="218655"/>
                </a:lnTo>
                <a:lnTo>
                  <a:pt x="203593" y="452386"/>
                </a:lnTo>
                <a:lnTo>
                  <a:pt x="188506" y="452386"/>
                </a:lnTo>
                <a:lnTo>
                  <a:pt x="188506" y="218655"/>
                </a:lnTo>
                <a:lnTo>
                  <a:pt x="203593" y="218655"/>
                </a:lnTo>
                <a:lnTo>
                  <a:pt x="203593" y="203568"/>
                </a:lnTo>
                <a:lnTo>
                  <a:pt x="173431" y="203568"/>
                </a:lnTo>
                <a:lnTo>
                  <a:pt x="173431" y="218655"/>
                </a:lnTo>
                <a:lnTo>
                  <a:pt x="173431" y="452386"/>
                </a:lnTo>
                <a:lnTo>
                  <a:pt x="128193" y="452386"/>
                </a:lnTo>
                <a:lnTo>
                  <a:pt x="128193" y="218655"/>
                </a:lnTo>
                <a:lnTo>
                  <a:pt x="173431" y="218655"/>
                </a:lnTo>
                <a:lnTo>
                  <a:pt x="173431" y="203568"/>
                </a:lnTo>
                <a:lnTo>
                  <a:pt x="113106" y="203568"/>
                </a:lnTo>
                <a:lnTo>
                  <a:pt x="113106" y="218655"/>
                </a:lnTo>
                <a:lnTo>
                  <a:pt x="113106" y="452386"/>
                </a:lnTo>
                <a:lnTo>
                  <a:pt x="98031" y="452386"/>
                </a:lnTo>
                <a:lnTo>
                  <a:pt x="98031" y="218655"/>
                </a:lnTo>
                <a:lnTo>
                  <a:pt x="113106" y="218655"/>
                </a:lnTo>
                <a:lnTo>
                  <a:pt x="113106" y="203568"/>
                </a:lnTo>
                <a:lnTo>
                  <a:pt x="67868" y="203568"/>
                </a:lnTo>
                <a:lnTo>
                  <a:pt x="67868" y="180949"/>
                </a:lnTo>
                <a:lnTo>
                  <a:pt x="505206" y="180949"/>
                </a:lnTo>
                <a:lnTo>
                  <a:pt x="505206" y="165874"/>
                </a:lnTo>
                <a:lnTo>
                  <a:pt x="44234" y="165874"/>
                </a:lnTo>
                <a:lnTo>
                  <a:pt x="44234" y="165735"/>
                </a:lnTo>
                <a:lnTo>
                  <a:pt x="286537" y="17691"/>
                </a:lnTo>
                <a:lnTo>
                  <a:pt x="528853" y="165735"/>
                </a:lnTo>
                <a:lnTo>
                  <a:pt x="528866" y="165874"/>
                </a:lnTo>
                <a:lnTo>
                  <a:pt x="528866" y="148082"/>
                </a:lnTo>
                <a:lnTo>
                  <a:pt x="315506" y="17691"/>
                </a:lnTo>
                <a:lnTo>
                  <a:pt x="286537" y="0"/>
                </a:lnTo>
                <a:lnTo>
                  <a:pt x="15163" y="165823"/>
                </a:lnTo>
                <a:lnTo>
                  <a:pt x="15087" y="180949"/>
                </a:lnTo>
                <a:lnTo>
                  <a:pt x="52781" y="180949"/>
                </a:lnTo>
                <a:lnTo>
                  <a:pt x="52781" y="218655"/>
                </a:lnTo>
                <a:lnTo>
                  <a:pt x="82943" y="218655"/>
                </a:lnTo>
                <a:lnTo>
                  <a:pt x="82943" y="452386"/>
                </a:lnTo>
                <a:lnTo>
                  <a:pt x="52781" y="452386"/>
                </a:lnTo>
                <a:lnTo>
                  <a:pt x="52781" y="475170"/>
                </a:lnTo>
                <a:lnTo>
                  <a:pt x="0" y="512876"/>
                </a:lnTo>
                <a:lnTo>
                  <a:pt x="0" y="542874"/>
                </a:lnTo>
                <a:lnTo>
                  <a:pt x="573074" y="542874"/>
                </a:lnTo>
                <a:lnTo>
                  <a:pt x="573074" y="527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013585" y="2845498"/>
            <a:ext cx="8587740" cy="3016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5080" indent="-254635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67335" algn="l"/>
              </a:tabLst>
            </a:pP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“Ask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Question”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system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GI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Bill®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website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sz="2000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upgraded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 to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new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system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called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“Ask 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VA”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 October 18, 2021.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You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will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then be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able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ub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d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ents</a:t>
            </a:r>
            <a:r>
              <a:rPr sz="20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ough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new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1F5F"/>
              </a:buClr>
              <a:buFont typeface="Wingdings"/>
              <a:buChar char=""/>
            </a:pPr>
            <a:endParaRPr sz="2900" dirty="0">
              <a:latin typeface="Arial"/>
              <a:cs typeface="Arial"/>
            </a:endParaRPr>
          </a:p>
          <a:p>
            <a:pPr marL="266700" marR="91440" indent="-25463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You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need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"/>
              </a:rPr>
              <a:t>VA.gov</a:t>
            </a:r>
            <a:r>
              <a:rPr sz="2000" spc="-30" dirty="0">
                <a:solidFill>
                  <a:srgbClr val="006FC0"/>
                </a:solidFill>
                <a:latin typeface="Arial"/>
                <a:cs typeface="Arial"/>
                <a:hlinkClick r:id="rId2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account.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you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need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create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new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account,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you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2000" spc="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verify </a:t>
            </a:r>
            <a:r>
              <a:rPr sz="20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your </a:t>
            </a:r>
            <a:r>
              <a:rPr sz="20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identity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.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You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can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do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so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by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using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your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account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certain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secure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VA</a:t>
            </a:r>
            <a:r>
              <a:rPr sz="2000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systems,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like</a:t>
            </a:r>
            <a:r>
              <a:rPr sz="2000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4"/>
              </a:rPr>
              <a:t>MyHealtheVet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by</a:t>
            </a:r>
            <a:r>
              <a:rPr sz="2000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creating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2000" spc="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5"/>
              </a:rPr>
              <a:t>ID.me</a:t>
            </a:r>
            <a:r>
              <a:rPr sz="2000" b="1" u="sng" spc="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account.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Note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Creating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an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5"/>
              </a:rPr>
              <a:t>ID.me</a:t>
            </a:r>
            <a:r>
              <a:rPr sz="2000" b="1" spc="85" dirty="0">
                <a:solidFill>
                  <a:srgbClr val="006FC0"/>
                </a:solidFill>
                <a:latin typeface="Arial"/>
                <a:cs typeface="Arial"/>
                <a:hlinkClick r:id="rId5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account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may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require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personal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identity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documents.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20</a:t>
            </a:fld>
            <a:endParaRPr spc="1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89321" y="150177"/>
            <a:ext cx="12369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Ask</a:t>
            </a:r>
            <a:r>
              <a:rPr spc="130" dirty="0"/>
              <a:t> </a:t>
            </a:r>
            <a:r>
              <a:rPr spc="-135" dirty="0"/>
              <a:t>VA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9609" y="1611566"/>
            <a:ext cx="23964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Account</a:t>
            </a:r>
            <a:r>
              <a:rPr sz="2000" b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Creation…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2920" y="3569220"/>
            <a:ext cx="573405" cy="542925"/>
          </a:xfrm>
          <a:custGeom>
            <a:avLst/>
            <a:gdLst/>
            <a:ahLst/>
            <a:cxnLst/>
            <a:rect l="l" t="t" r="r" b="b"/>
            <a:pathLst>
              <a:path w="573405" h="542925">
                <a:moveTo>
                  <a:pt x="316699" y="98056"/>
                </a:moveTo>
                <a:lnTo>
                  <a:pt x="314299" y="86321"/>
                </a:lnTo>
                <a:lnTo>
                  <a:pt x="312039" y="82981"/>
                </a:lnTo>
                <a:lnTo>
                  <a:pt x="307835" y="76758"/>
                </a:lnTo>
                <a:lnTo>
                  <a:pt x="301625" y="72567"/>
                </a:lnTo>
                <a:lnTo>
                  <a:pt x="301625" y="106387"/>
                </a:lnTo>
                <a:lnTo>
                  <a:pt x="294881" y="113157"/>
                </a:lnTo>
                <a:lnTo>
                  <a:pt x="286550" y="113157"/>
                </a:lnTo>
                <a:lnTo>
                  <a:pt x="278206" y="113144"/>
                </a:lnTo>
                <a:lnTo>
                  <a:pt x="271449" y="106387"/>
                </a:lnTo>
                <a:lnTo>
                  <a:pt x="271449" y="89725"/>
                </a:lnTo>
                <a:lnTo>
                  <a:pt x="278206" y="82981"/>
                </a:lnTo>
                <a:lnTo>
                  <a:pt x="294868" y="82981"/>
                </a:lnTo>
                <a:lnTo>
                  <a:pt x="301612" y="89725"/>
                </a:lnTo>
                <a:lnTo>
                  <a:pt x="301625" y="106387"/>
                </a:lnTo>
                <a:lnTo>
                  <a:pt x="301625" y="72567"/>
                </a:lnTo>
                <a:lnTo>
                  <a:pt x="298259" y="70294"/>
                </a:lnTo>
                <a:lnTo>
                  <a:pt x="286537" y="67906"/>
                </a:lnTo>
                <a:lnTo>
                  <a:pt x="274802" y="70269"/>
                </a:lnTo>
                <a:lnTo>
                  <a:pt x="265188" y="76758"/>
                </a:lnTo>
                <a:lnTo>
                  <a:pt x="258737" y="86334"/>
                </a:lnTo>
                <a:lnTo>
                  <a:pt x="256374" y="98056"/>
                </a:lnTo>
                <a:lnTo>
                  <a:pt x="258749" y="109804"/>
                </a:lnTo>
                <a:lnTo>
                  <a:pt x="265214" y="119392"/>
                </a:lnTo>
                <a:lnTo>
                  <a:pt x="274802" y="125844"/>
                </a:lnTo>
                <a:lnTo>
                  <a:pt x="286537" y="128219"/>
                </a:lnTo>
                <a:lnTo>
                  <a:pt x="298272" y="125844"/>
                </a:lnTo>
                <a:lnTo>
                  <a:pt x="307860" y="119392"/>
                </a:lnTo>
                <a:lnTo>
                  <a:pt x="312064" y="113157"/>
                </a:lnTo>
                <a:lnTo>
                  <a:pt x="314325" y="109804"/>
                </a:lnTo>
                <a:lnTo>
                  <a:pt x="316699" y="98056"/>
                </a:lnTo>
                <a:close/>
              </a:path>
              <a:path w="573405" h="542925">
                <a:moveTo>
                  <a:pt x="573074" y="527786"/>
                </a:moveTo>
                <a:lnTo>
                  <a:pt x="573049" y="512876"/>
                </a:lnTo>
                <a:lnTo>
                  <a:pt x="562279" y="505167"/>
                </a:lnTo>
                <a:lnTo>
                  <a:pt x="557987" y="502107"/>
                </a:lnTo>
                <a:lnTo>
                  <a:pt x="557987" y="520649"/>
                </a:lnTo>
                <a:lnTo>
                  <a:pt x="557987" y="527786"/>
                </a:lnTo>
                <a:lnTo>
                  <a:pt x="15087" y="527786"/>
                </a:lnTo>
                <a:lnTo>
                  <a:pt x="15087" y="520649"/>
                </a:lnTo>
                <a:lnTo>
                  <a:pt x="36728" y="505167"/>
                </a:lnTo>
                <a:lnTo>
                  <a:pt x="536371" y="505167"/>
                </a:lnTo>
                <a:lnTo>
                  <a:pt x="557987" y="520649"/>
                </a:lnTo>
                <a:lnTo>
                  <a:pt x="557987" y="502107"/>
                </a:lnTo>
                <a:lnTo>
                  <a:pt x="541197" y="490105"/>
                </a:lnTo>
                <a:lnTo>
                  <a:pt x="520280" y="475170"/>
                </a:lnTo>
                <a:lnTo>
                  <a:pt x="520280" y="467474"/>
                </a:lnTo>
                <a:lnTo>
                  <a:pt x="520280" y="452386"/>
                </a:lnTo>
                <a:lnTo>
                  <a:pt x="515226" y="452386"/>
                </a:lnTo>
                <a:lnTo>
                  <a:pt x="515226" y="490105"/>
                </a:lnTo>
                <a:lnTo>
                  <a:pt x="57848" y="490105"/>
                </a:lnTo>
                <a:lnTo>
                  <a:pt x="67868" y="482930"/>
                </a:lnTo>
                <a:lnTo>
                  <a:pt x="67868" y="467474"/>
                </a:lnTo>
                <a:lnTo>
                  <a:pt x="505206" y="467474"/>
                </a:lnTo>
                <a:lnTo>
                  <a:pt x="505206" y="482930"/>
                </a:lnTo>
                <a:lnTo>
                  <a:pt x="515226" y="490105"/>
                </a:lnTo>
                <a:lnTo>
                  <a:pt x="515226" y="452386"/>
                </a:lnTo>
                <a:lnTo>
                  <a:pt x="490131" y="452386"/>
                </a:lnTo>
                <a:lnTo>
                  <a:pt x="490131" y="218655"/>
                </a:lnTo>
                <a:lnTo>
                  <a:pt x="520280" y="218655"/>
                </a:lnTo>
                <a:lnTo>
                  <a:pt x="520280" y="203568"/>
                </a:lnTo>
                <a:lnTo>
                  <a:pt x="520280" y="180949"/>
                </a:lnTo>
                <a:lnTo>
                  <a:pt x="557987" y="180949"/>
                </a:lnTo>
                <a:lnTo>
                  <a:pt x="557987" y="165874"/>
                </a:lnTo>
                <a:lnTo>
                  <a:pt x="528866" y="148082"/>
                </a:lnTo>
                <a:lnTo>
                  <a:pt x="528866" y="165874"/>
                </a:lnTo>
                <a:lnTo>
                  <a:pt x="505206" y="165874"/>
                </a:lnTo>
                <a:lnTo>
                  <a:pt x="505206" y="180949"/>
                </a:lnTo>
                <a:lnTo>
                  <a:pt x="505206" y="203568"/>
                </a:lnTo>
                <a:lnTo>
                  <a:pt x="475043" y="203568"/>
                </a:lnTo>
                <a:lnTo>
                  <a:pt x="475043" y="218655"/>
                </a:lnTo>
                <a:lnTo>
                  <a:pt x="475043" y="452386"/>
                </a:lnTo>
                <a:lnTo>
                  <a:pt x="459968" y="452386"/>
                </a:lnTo>
                <a:lnTo>
                  <a:pt x="459968" y="218655"/>
                </a:lnTo>
                <a:lnTo>
                  <a:pt x="475043" y="218655"/>
                </a:lnTo>
                <a:lnTo>
                  <a:pt x="475043" y="203568"/>
                </a:lnTo>
                <a:lnTo>
                  <a:pt x="444881" y="203568"/>
                </a:lnTo>
                <a:lnTo>
                  <a:pt x="444881" y="218655"/>
                </a:lnTo>
                <a:lnTo>
                  <a:pt x="444881" y="452386"/>
                </a:lnTo>
                <a:lnTo>
                  <a:pt x="399643" y="452386"/>
                </a:lnTo>
                <a:lnTo>
                  <a:pt x="399643" y="218655"/>
                </a:lnTo>
                <a:lnTo>
                  <a:pt x="444881" y="218655"/>
                </a:lnTo>
                <a:lnTo>
                  <a:pt x="444881" y="203568"/>
                </a:lnTo>
                <a:lnTo>
                  <a:pt x="384556" y="203568"/>
                </a:lnTo>
                <a:lnTo>
                  <a:pt x="384556" y="218655"/>
                </a:lnTo>
                <a:lnTo>
                  <a:pt x="384556" y="452386"/>
                </a:lnTo>
                <a:lnTo>
                  <a:pt x="369481" y="452386"/>
                </a:lnTo>
                <a:lnTo>
                  <a:pt x="369481" y="218655"/>
                </a:lnTo>
                <a:lnTo>
                  <a:pt x="384556" y="218655"/>
                </a:lnTo>
                <a:lnTo>
                  <a:pt x="384556" y="203568"/>
                </a:lnTo>
                <a:lnTo>
                  <a:pt x="354393" y="203568"/>
                </a:lnTo>
                <a:lnTo>
                  <a:pt x="354393" y="218655"/>
                </a:lnTo>
                <a:lnTo>
                  <a:pt x="354393" y="452386"/>
                </a:lnTo>
                <a:lnTo>
                  <a:pt x="309156" y="452386"/>
                </a:lnTo>
                <a:lnTo>
                  <a:pt x="309156" y="218655"/>
                </a:lnTo>
                <a:lnTo>
                  <a:pt x="354393" y="218655"/>
                </a:lnTo>
                <a:lnTo>
                  <a:pt x="354393" y="203568"/>
                </a:lnTo>
                <a:lnTo>
                  <a:pt x="294081" y="203568"/>
                </a:lnTo>
                <a:lnTo>
                  <a:pt x="294081" y="218655"/>
                </a:lnTo>
                <a:lnTo>
                  <a:pt x="294081" y="452386"/>
                </a:lnTo>
                <a:lnTo>
                  <a:pt x="278993" y="452386"/>
                </a:lnTo>
                <a:lnTo>
                  <a:pt x="278993" y="218655"/>
                </a:lnTo>
                <a:lnTo>
                  <a:pt x="294081" y="218655"/>
                </a:lnTo>
                <a:lnTo>
                  <a:pt x="294081" y="203568"/>
                </a:lnTo>
                <a:lnTo>
                  <a:pt x="263918" y="203568"/>
                </a:lnTo>
                <a:lnTo>
                  <a:pt x="263918" y="218655"/>
                </a:lnTo>
                <a:lnTo>
                  <a:pt x="263918" y="452386"/>
                </a:lnTo>
                <a:lnTo>
                  <a:pt x="218668" y="452386"/>
                </a:lnTo>
                <a:lnTo>
                  <a:pt x="218668" y="218655"/>
                </a:lnTo>
                <a:lnTo>
                  <a:pt x="263918" y="218655"/>
                </a:lnTo>
                <a:lnTo>
                  <a:pt x="263918" y="203568"/>
                </a:lnTo>
                <a:lnTo>
                  <a:pt x="203593" y="203568"/>
                </a:lnTo>
                <a:lnTo>
                  <a:pt x="203593" y="218655"/>
                </a:lnTo>
                <a:lnTo>
                  <a:pt x="203593" y="452386"/>
                </a:lnTo>
                <a:lnTo>
                  <a:pt x="188506" y="452386"/>
                </a:lnTo>
                <a:lnTo>
                  <a:pt x="188506" y="218655"/>
                </a:lnTo>
                <a:lnTo>
                  <a:pt x="203593" y="218655"/>
                </a:lnTo>
                <a:lnTo>
                  <a:pt x="203593" y="203568"/>
                </a:lnTo>
                <a:lnTo>
                  <a:pt x="173431" y="203568"/>
                </a:lnTo>
                <a:lnTo>
                  <a:pt x="173431" y="218655"/>
                </a:lnTo>
                <a:lnTo>
                  <a:pt x="173431" y="452386"/>
                </a:lnTo>
                <a:lnTo>
                  <a:pt x="128193" y="452386"/>
                </a:lnTo>
                <a:lnTo>
                  <a:pt x="128193" y="218655"/>
                </a:lnTo>
                <a:lnTo>
                  <a:pt x="173431" y="218655"/>
                </a:lnTo>
                <a:lnTo>
                  <a:pt x="173431" y="203568"/>
                </a:lnTo>
                <a:lnTo>
                  <a:pt x="113106" y="203568"/>
                </a:lnTo>
                <a:lnTo>
                  <a:pt x="113106" y="218655"/>
                </a:lnTo>
                <a:lnTo>
                  <a:pt x="113106" y="452386"/>
                </a:lnTo>
                <a:lnTo>
                  <a:pt x="98031" y="452386"/>
                </a:lnTo>
                <a:lnTo>
                  <a:pt x="98031" y="218655"/>
                </a:lnTo>
                <a:lnTo>
                  <a:pt x="113106" y="218655"/>
                </a:lnTo>
                <a:lnTo>
                  <a:pt x="113106" y="203568"/>
                </a:lnTo>
                <a:lnTo>
                  <a:pt x="67868" y="203568"/>
                </a:lnTo>
                <a:lnTo>
                  <a:pt x="67868" y="180949"/>
                </a:lnTo>
                <a:lnTo>
                  <a:pt x="505206" y="180949"/>
                </a:lnTo>
                <a:lnTo>
                  <a:pt x="505206" y="165874"/>
                </a:lnTo>
                <a:lnTo>
                  <a:pt x="44234" y="165874"/>
                </a:lnTo>
                <a:lnTo>
                  <a:pt x="44234" y="165735"/>
                </a:lnTo>
                <a:lnTo>
                  <a:pt x="286537" y="17691"/>
                </a:lnTo>
                <a:lnTo>
                  <a:pt x="528853" y="165735"/>
                </a:lnTo>
                <a:lnTo>
                  <a:pt x="528866" y="165874"/>
                </a:lnTo>
                <a:lnTo>
                  <a:pt x="528866" y="148082"/>
                </a:lnTo>
                <a:lnTo>
                  <a:pt x="315506" y="17691"/>
                </a:lnTo>
                <a:lnTo>
                  <a:pt x="286537" y="0"/>
                </a:lnTo>
                <a:lnTo>
                  <a:pt x="15163" y="165823"/>
                </a:lnTo>
                <a:lnTo>
                  <a:pt x="15087" y="180949"/>
                </a:lnTo>
                <a:lnTo>
                  <a:pt x="52781" y="180949"/>
                </a:lnTo>
                <a:lnTo>
                  <a:pt x="52781" y="218655"/>
                </a:lnTo>
                <a:lnTo>
                  <a:pt x="82943" y="218655"/>
                </a:lnTo>
                <a:lnTo>
                  <a:pt x="82943" y="452386"/>
                </a:lnTo>
                <a:lnTo>
                  <a:pt x="52781" y="452386"/>
                </a:lnTo>
                <a:lnTo>
                  <a:pt x="52781" y="475170"/>
                </a:lnTo>
                <a:lnTo>
                  <a:pt x="0" y="512876"/>
                </a:lnTo>
                <a:lnTo>
                  <a:pt x="0" y="542874"/>
                </a:lnTo>
                <a:lnTo>
                  <a:pt x="573074" y="542874"/>
                </a:lnTo>
                <a:lnTo>
                  <a:pt x="573074" y="527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538605" y="2982340"/>
            <a:ext cx="9807575" cy="1551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5080" indent="-2540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66065" algn="l"/>
                <a:tab pos="266700" algn="l"/>
              </a:tabLst>
            </a:pP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We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advise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you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create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your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VA.gov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account in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advance,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because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it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can take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some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time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verify</a:t>
            </a:r>
            <a:r>
              <a:rPr sz="2000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your</a:t>
            </a:r>
            <a:r>
              <a:rPr sz="200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identity.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Call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MyVA411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main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information</a:t>
            </a:r>
            <a:r>
              <a:rPr sz="20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line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800-698-2411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if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you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have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issues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setting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up an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account.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Alternatively, you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can use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VA-ONCE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submit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monthly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certifications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an on-the-job training,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apprenticeship,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work-study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participant’s</a:t>
            </a:r>
            <a:r>
              <a:rPr sz="20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hours,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which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preferred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submission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portal.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21</a:t>
            </a:fld>
            <a:endParaRPr spc="1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89321" y="150177"/>
            <a:ext cx="12369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Ask</a:t>
            </a:r>
            <a:r>
              <a:rPr spc="130" dirty="0"/>
              <a:t> </a:t>
            </a:r>
            <a:r>
              <a:rPr spc="-135" dirty="0"/>
              <a:t>VA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7387" y="1628140"/>
            <a:ext cx="23126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International</a:t>
            </a:r>
            <a:r>
              <a:rPr sz="20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SCOs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5160" y="3559060"/>
            <a:ext cx="573405" cy="542925"/>
          </a:xfrm>
          <a:custGeom>
            <a:avLst/>
            <a:gdLst/>
            <a:ahLst/>
            <a:cxnLst/>
            <a:rect l="l" t="t" r="r" b="b"/>
            <a:pathLst>
              <a:path w="573405" h="542925">
                <a:moveTo>
                  <a:pt x="316699" y="98056"/>
                </a:moveTo>
                <a:lnTo>
                  <a:pt x="314299" y="86321"/>
                </a:lnTo>
                <a:lnTo>
                  <a:pt x="312039" y="82981"/>
                </a:lnTo>
                <a:lnTo>
                  <a:pt x="307835" y="76758"/>
                </a:lnTo>
                <a:lnTo>
                  <a:pt x="301625" y="72567"/>
                </a:lnTo>
                <a:lnTo>
                  <a:pt x="301625" y="106387"/>
                </a:lnTo>
                <a:lnTo>
                  <a:pt x="294881" y="113157"/>
                </a:lnTo>
                <a:lnTo>
                  <a:pt x="286550" y="113157"/>
                </a:lnTo>
                <a:lnTo>
                  <a:pt x="278206" y="113144"/>
                </a:lnTo>
                <a:lnTo>
                  <a:pt x="271449" y="106387"/>
                </a:lnTo>
                <a:lnTo>
                  <a:pt x="271449" y="89725"/>
                </a:lnTo>
                <a:lnTo>
                  <a:pt x="278206" y="82981"/>
                </a:lnTo>
                <a:lnTo>
                  <a:pt x="294868" y="82981"/>
                </a:lnTo>
                <a:lnTo>
                  <a:pt x="301612" y="89725"/>
                </a:lnTo>
                <a:lnTo>
                  <a:pt x="301625" y="106387"/>
                </a:lnTo>
                <a:lnTo>
                  <a:pt x="301625" y="72567"/>
                </a:lnTo>
                <a:lnTo>
                  <a:pt x="298259" y="70294"/>
                </a:lnTo>
                <a:lnTo>
                  <a:pt x="286537" y="67906"/>
                </a:lnTo>
                <a:lnTo>
                  <a:pt x="274802" y="70269"/>
                </a:lnTo>
                <a:lnTo>
                  <a:pt x="265188" y="76758"/>
                </a:lnTo>
                <a:lnTo>
                  <a:pt x="258737" y="86334"/>
                </a:lnTo>
                <a:lnTo>
                  <a:pt x="256374" y="98056"/>
                </a:lnTo>
                <a:lnTo>
                  <a:pt x="258749" y="109804"/>
                </a:lnTo>
                <a:lnTo>
                  <a:pt x="265214" y="119392"/>
                </a:lnTo>
                <a:lnTo>
                  <a:pt x="274802" y="125844"/>
                </a:lnTo>
                <a:lnTo>
                  <a:pt x="286537" y="128219"/>
                </a:lnTo>
                <a:lnTo>
                  <a:pt x="298272" y="125844"/>
                </a:lnTo>
                <a:lnTo>
                  <a:pt x="307860" y="119392"/>
                </a:lnTo>
                <a:lnTo>
                  <a:pt x="312064" y="113157"/>
                </a:lnTo>
                <a:lnTo>
                  <a:pt x="314325" y="109804"/>
                </a:lnTo>
                <a:lnTo>
                  <a:pt x="316699" y="98056"/>
                </a:lnTo>
                <a:close/>
              </a:path>
              <a:path w="573405" h="542925">
                <a:moveTo>
                  <a:pt x="573074" y="527786"/>
                </a:moveTo>
                <a:lnTo>
                  <a:pt x="573049" y="512876"/>
                </a:lnTo>
                <a:lnTo>
                  <a:pt x="562279" y="505167"/>
                </a:lnTo>
                <a:lnTo>
                  <a:pt x="557987" y="502107"/>
                </a:lnTo>
                <a:lnTo>
                  <a:pt x="557987" y="520649"/>
                </a:lnTo>
                <a:lnTo>
                  <a:pt x="557987" y="527786"/>
                </a:lnTo>
                <a:lnTo>
                  <a:pt x="15087" y="527786"/>
                </a:lnTo>
                <a:lnTo>
                  <a:pt x="15087" y="520649"/>
                </a:lnTo>
                <a:lnTo>
                  <a:pt x="36728" y="505167"/>
                </a:lnTo>
                <a:lnTo>
                  <a:pt x="536371" y="505167"/>
                </a:lnTo>
                <a:lnTo>
                  <a:pt x="557987" y="520649"/>
                </a:lnTo>
                <a:lnTo>
                  <a:pt x="557987" y="502107"/>
                </a:lnTo>
                <a:lnTo>
                  <a:pt x="541197" y="490105"/>
                </a:lnTo>
                <a:lnTo>
                  <a:pt x="520280" y="475170"/>
                </a:lnTo>
                <a:lnTo>
                  <a:pt x="520280" y="467474"/>
                </a:lnTo>
                <a:lnTo>
                  <a:pt x="520280" y="452386"/>
                </a:lnTo>
                <a:lnTo>
                  <a:pt x="515226" y="452386"/>
                </a:lnTo>
                <a:lnTo>
                  <a:pt x="515226" y="490105"/>
                </a:lnTo>
                <a:lnTo>
                  <a:pt x="57848" y="490105"/>
                </a:lnTo>
                <a:lnTo>
                  <a:pt x="67868" y="482930"/>
                </a:lnTo>
                <a:lnTo>
                  <a:pt x="67868" y="467474"/>
                </a:lnTo>
                <a:lnTo>
                  <a:pt x="505206" y="467474"/>
                </a:lnTo>
                <a:lnTo>
                  <a:pt x="505206" y="482930"/>
                </a:lnTo>
                <a:lnTo>
                  <a:pt x="515226" y="490105"/>
                </a:lnTo>
                <a:lnTo>
                  <a:pt x="515226" y="452386"/>
                </a:lnTo>
                <a:lnTo>
                  <a:pt x="490131" y="452386"/>
                </a:lnTo>
                <a:lnTo>
                  <a:pt x="490131" y="218655"/>
                </a:lnTo>
                <a:lnTo>
                  <a:pt x="520280" y="218655"/>
                </a:lnTo>
                <a:lnTo>
                  <a:pt x="520280" y="203568"/>
                </a:lnTo>
                <a:lnTo>
                  <a:pt x="520280" y="180949"/>
                </a:lnTo>
                <a:lnTo>
                  <a:pt x="557987" y="180949"/>
                </a:lnTo>
                <a:lnTo>
                  <a:pt x="557987" y="165874"/>
                </a:lnTo>
                <a:lnTo>
                  <a:pt x="528866" y="148082"/>
                </a:lnTo>
                <a:lnTo>
                  <a:pt x="528866" y="165874"/>
                </a:lnTo>
                <a:lnTo>
                  <a:pt x="505206" y="165874"/>
                </a:lnTo>
                <a:lnTo>
                  <a:pt x="505206" y="180949"/>
                </a:lnTo>
                <a:lnTo>
                  <a:pt x="505206" y="203568"/>
                </a:lnTo>
                <a:lnTo>
                  <a:pt x="475043" y="203568"/>
                </a:lnTo>
                <a:lnTo>
                  <a:pt x="475043" y="218655"/>
                </a:lnTo>
                <a:lnTo>
                  <a:pt x="475043" y="452386"/>
                </a:lnTo>
                <a:lnTo>
                  <a:pt x="459968" y="452386"/>
                </a:lnTo>
                <a:lnTo>
                  <a:pt x="459968" y="218655"/>
                </a:lnTo>
                <a:lnTo>
                  <a:pt x="475043" y="218655"/>
                </a:lnTo>
                <a:lnTo>
                  <a:pt x="475043" y="203568"/>
                </a:lnTo>
                <a:lnTo>
                  <a:pt x="444881" y="203568"/>
                </a:lnTo>
                <a:lnTo>
                  <a:pt x="444881" y="218655"/>
                </a:lnTo>
                <a:lnTo>
                  <a:pt x="444881" y="452386"/>
                </a:lnTo>
                <a:lnTo>
                  <a:pt x="399643" y="452386"/>
                </a:lnTo>
                <a:lnTo>
                  <a:pt x="399643" y="218655"/>
                </a:lnTo>
                <a:lnTo>
                  <a:pt x="444881" y="218655"/>
                </a:lnTo>
                <a:lnTo>
                  <a:pt x="444881" y="203568"/>
                </a:lnTo>
                <a:lnTo>
                  <a:pt x="384556" y="203568"/>
                </a:lnTo>
                <a:lnTo>
                  <a:pt x="384556" y="218655"/>
                </a:lnTo>
                <a:lnTo>
                  <a:pt x="384556" y="452386"/>
                </a:lnTo>
                <a:lnTo>
                  <a:pt x="369481" y="452386"/>
                </a:lnTo>
                <a:lnTo>
                  <a:pt x="369481" y="218655"/>
                </a:lnTo>
                <a:lnTo>
                  <a:pt x="384556" y="218655"/>
                </a:lnTo>
                <a:lnTo>
                  <a:pt x="384556" y="203568"/>
                </a:lnTo>
                <a:lnTo>
                  <a:pt x="354393" y="203568"/>
                </a:lnTo>
                <a:lnTo>
                  <a:pt x="354393" y="218655"/>
                </a:lnTo>
                <a:lnTo>
                  <a:pt x="354393" y="452386"/>
                </a:lnTo>
                <a:lnTo>
                  <a:pt x="309156" y="452386"/>
                </a:lnTo>
                <a:lnTo>
                  <a:pt x="309156" y="218655"/>
                </a:lnTo>
                <a:lnTo>
                  <a:pt x="354393" y="218655"/>
                </a:lnTo>
                <a:lnTo>
                  <a:pt x="354393" y="203568"/>
                </a:lnTo>
                <a:lnTo>
                  <a:pt x="294081" y="203568"/>
                </a:lnTo>
                <a:lnTo>
                  <a:pt x="294081" y="218655"/>
                </a:lnTo>
                <a:lnTo>
                  <a:pt x="294081" y="452386"/>
                </a:lnTo>
                <a:lnTo>
                  <a:pt x="278993" y="452386"/>
                </a:lnTo>
                <a:lnTo>
                  <a:pt x="278993" y="218655"/>
                </a:lnTo>
                <a:lnTo>
                  <a:pt x="294081" y="218655"/>
                </a:lnTo>
                <a:lnTo>
                  <a:pt x="294081" y="203568"/>
                </a:lnTo>
                <a:lnTo>
                  <a:pt x="263918" y="203568"/>
                </a:lnTo>
                <a:lnTo>
                  <a:pt x="263918" y="218655"/>
                </a:lnTo>
                <a:lnTo>
                  <a:pt x="263918" y="452386"/>
                </a:lnTo>
                <a:lnTo>
                  <a:pt x="218668" y="452386"/>
                </a:lnTo>
                <a:lnTo>
                  <a:pt x="218668" y="218655"/>
                </a:lnTo>
                <a:lnTo>
                  <a:pt x="263918" y="218655"/>
                </a:lnTo>
                <a:lnTo>
                  <a:pt x="263918" y="203568"/>
                </a:lnTo>
                <a:lnTo>
                  <a:pt x="203593" y="203568"/>
                </a:lnTo>
                <a:lnTo>
                  <a:pt x="203593" y="218655"/>
                </a:lnTo>
                <a:lnTo>
                  <a:pt x="203593" y="452386"/>
                </a:lnTo>
                <a:lnTo>
                  <a:pt x="188506" y="452386"/>
                </a:lnTo>
                <a:lnTo>
                  <a:pt x="188506" y="218655"/>
                </a:lnTo>
                <a:lnTo>
                  <a:pt x="203593" y="218655"/>
                </a:lnTo>
                <a:lnTo>
                  <a:pt x="203593" y="203568"/>
                </a:lnTo>
                <a:lnTo>
                  <a:pt x="173431" y="203568"/>
                </a:lnTo>
                <a:lnTo>
                  <a:pt x="173431" y="218655"/>
                </a:lnTo>
                <a:lnTo>
                  <a:pt x="173431" y="452386"/>
                </a:lnTo>
                <a:lnTo>
                  <a:pt x="128193" y="452386"/>
                </a:lnTo>
                <a:lnTo>
                  <a:pt x="128193" y="218655"/>
                </a:lnTo>
                <a:lnTo>
                  <a:pt x="173431" y="218655"/>
                </a:lnTo>
                <a:lnTo>
                  <a:pt x="173431" y="203568"/>
                </a:lnTo>
                <a:lnTo>
                  <a:pt x="113106" y="203568"/>
                </a:lnTo>
                <a:lnTo>
                  <a:pt x="113106" y="218655"/>
                </a:lnTo>
                <a:lnTo>
                  <a:pt x="113106" y="452386"/>
                </a:lnTo>
                <a:lnTo>
                  <a:pt x="98031" y="452386"/>
                </a:lnTo>
                <a:lnTo>
                  <a:pt x="98031" y="218655"/>
                </a:lnTo>
                <a:lnTo>
                  <a:pt x="113106" y="218655"/>
                </a:lnTo>
                <a:lnTo>
                  <a:pt x="113106" y="203568"/>
                </a:lnTo>
                <a:lnTo>
                  <a:pt x="67868" y="203568"/>
                </a:lnTo>
                <a:lnTo>
                  <a:pt x="67868" y="180949"/>
                </a:lnTo>
                <a:lnTo>
                  <a:pt x="505206" y="180949"/>
                </a:lnTo>
                <a:lnTo>
                  <a:pt x="505206" y="165874"/>
                </a:lnTo>
                <a:lnTo>
                  <a:pt x="44234" y="165874"/>
                </a:lnTo>
                <a:lnTo>
                  <a:pt x="44234" y="165735"/>
                </a:lnTo>
                <a:lnTo>
                  <a:pt x="286537" y="17691"/>
                </a:lnTo>
                <a:lnTo>
                  <a:pt x="528853" y="165735"/>
                </a:lnTo>
                <a:lnTo>
                  <a:pt x="528866" y="165874"/>
                </a:lnTo>
                <a:lnTo>
                  <a:pt x="528866" y="148082"/>
                </a:lnTo>
                <a:lnTo>
                  <a:pt x="315506" y="17691"/>
                </a:lnTo>
                <a:lnTo>
                  <a:pt x="286537" y="0"/>
                </a:lnTo>
                <a:lnTo>
                  <a:pt x="15163" y="165823"/>
                </a:lnTo>
                <a:lnTo>
                  <a:pt x="15087" y="180949"/>
                </a:lnTo>
                <a:lnTo>
                  <a:pt x="52781" y="180949"/>
                </a:lnTo>
                <a:lnTo>
                  <a:pt x="52781" y="218655"/>
                </a:lnTo>
                <a:lnTo>
                  <a:pt x="82943" y="218655"/>
                </a:lnTo>
                <a:lnTo>
                  <a:pt x="82943" y="452386"/>
                </a:lnTo>
                <a:lnTo>
                  <a:pt x="52781" y="452386"/>
                </a:lnTo>
                <a:lnTo>
                  <a:pt x="52781" y="475170"/>
                </a:lnTo>
                <a:lnTo>
                  <a:pt x="0" y="512876"/>
                </a:lnTo>
                <a:lnTo>
                  <a:pt x="0" y="542874"/>
                </a:lnTo>
                <a:lnTo>
                  <a:pt x="573074" y="542874"/>
                </a:lnTo>
                <a:lnTo>
                  <a:pt x="573074" y="527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672844" y="3101441"/>
            <a:ext cx="9852025" cy="17030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Note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International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SCOs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should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some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"/>
              </a:rPr>
              <a:t>non-U.S.</a:t>
            </a:r>
            <a:r>
              <a:rPr sz="2000" u="sng" spc="-6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000" u="sng" spc="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"/>
              </a:rPr>
              <a:t>documents</a:t>
            </a:r>
            <a:r>
              <a:rPr sz="2000" u="sng" spc="-20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0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"/>
              </a:rPr>
              <a:t>are</a:t>
            </a:r>
            <a:r>
              <a:rPr sz="2000" u="sng" spc="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000" u="sng" spc="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"/>
              </a:rPr>
              <a:t>accepted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you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have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questions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about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account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verification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process,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these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resources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may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help: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 dirty="0">
              <a:latin typeface="Arial"/>
              <a:cs typeface="Arial"/>
            </a:endParaRPr>
          </a:p>
          <a:p>
            <a:pPr marL="266700" indent="-254635">
              <a:lnSpc>
                <a:spcPct val="100000"/>
              </a:lnSpc>
              <a:buClr>
                <a:srgbClr val="001F5F"/>
              </a:buClr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sz="20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Privacy</a:t>
            </a:r>
            <a:r>
              <a:rPr sz="2000" u="sng" spc="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0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&amp;</a:t>
            </a:r>
            <a:r>
              <a:rPr sz="2000" u="sng" spc="-6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000" u="sng" spc="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security</a:t>
            </a:r>
            <a:r>
              <a:rPr sz="2000" u="sng" spc="-1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0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on </a:t>
            </a:r>
            <a:r>
              <a:rPr sz="2000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VA.gov</a:t>
            </a:r>
            <a:endParaRPr sz="2000" dirty="0">
              <a:latin typeface="Arial"/>
              <a:cs typeface="Arial"/>
            </a:endParaRPr>
          </a:p>
          <a:p>
            <a:pPr marL="266700" indent="-254635">
              <a:lnSpc>
                <a:spcPct val="100000"/>
              </a:lnSpc>
              <a:spcBef>
                <a:spcPts val="244"/>
              </a:spcBef>
              <a:buClr>
                <a:srgbClr val="001F5F"/>
              </a:buClr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sz="20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4"/>
              </a:rPr>
              <a:t>ID.me</a:t>
            </a:r>
            <a:r>
              <a:rPr sz="2000" u="sng" spc="-10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000" u="sng" spc="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4"/>
              </a:rPr>
              <a:t>Help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22</a:t>
            </a:fld>
            <a:endParaRPr spc="1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9353" y="150177"/>
            <a:ext cx="12369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Ask</a:t>
            </a:r>
            <a:r>
              <a:rPr spc="130" dirty="0"/>
              <a:t> </a:t>
            </a:r>
            <a:r>
              <a:rPr spc="-135" dirty="0"/>
              <a:t>VA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7862" y="1570672"/>
            <a:ext cx="25933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Conversation</a:t>
            </a:r>
            <a:r>
              <a:rPr sz="20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History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431" y="3931920"/>
            <a:ext cx="585216" cy="5486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38605" y="2958528"/>
            <a:ext cx="9664065" cy="301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5080" indent="-2540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66065" algn="l"/>
                <a:tab pos="266700" algn="l"/>
              </a:tabLst>
            </a:pP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you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have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open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issue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Ask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Question,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addressed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closed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part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system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transition.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Wingdings"/>
              <a:buChar char=""/>
            </a:pPr>
            <a:endParaRPr sz="2900" dirty="0">
              <a:latin typeface="Arial"/>
              <a:cs typeface="Arial"/>
            </a:endParaRPr>
          </a:p>
          <a:p>
            <a:pPr marL="266700" marR="199390" indent="-254000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Wingdings"/>
              <a:buChar char=""/>
              <a:tabLst>
                <a:tab pos="316865" algn="l"/>
                <a:tab pos="317500" algn="l"/>
              </a:tabLst>
            </a:pPr>
            <a:r>
              <a:rPr dirty="0"/>
              <a:t>	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documents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evidence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you’ve</a:t>
            </a:r>
            <a:r>
              <a:rPr sz="20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previously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submitted</a:t>
            </a:r>
            <a:r>
              <a:rPr sz="20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sz="2000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preserved</a:t>
            </a:r>
            <a:r>
              <a:rPr sz="20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your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file,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but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2000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conversation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history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sz="2000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lost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1F5F"/>
              </a:buClr>
              <a:buFont typeface="Wingdings"/>
              <a:buChar char=""/>
            </a:pPr>
            <a:endParaRPr sz="2900" dirty="0">
              <a:latin typeface="Arial"/>
              <a:cs typeface="Arial"/>
            </a:endParaRPr>
          </a:p>
          <a:p>
            <a:pPr marL="266700" marR="197485" indent="-254000">
              <a:lnSpc>
                <a:spcPct val="100000"/>
              </a:lnSpc>
              <a:buFont typeface="Wingdings"/>
              <a:buChar char=""/>
              <a:tabLst>
                <a:tab pos="266065" algn="l"/>
                <a:tab pos="266700" algn="l"/>
              </a:tabLst>
            </a:pP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Make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 record of any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conversation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history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you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want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preserve. </a:t>
            </a:r>
            <a:r>
              <a:rPr sz="2000" spc="-175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do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this,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open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your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“Ask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Question”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account,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open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inquiries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you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want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save,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copy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text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those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inquiries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into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stand-alone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document.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23</a:t>
            </a:fld>
            <a:endParaRPr spc="1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9353" y="150177"/>
            <a:ext cx="12369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Ask</a:t>
            </a:r>
            <a:r>
              <a:rPr spc="130" dirty="0"/>
              <a:t> </a:t>
            </a:r>
            <a:r>
              <a:rPr spc="-135" dirty="0"/>
              <a:t>VA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1667" y="1603438"/>
            <a:ext cx="54082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GI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Bill®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Frequently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Asked</a:t>
            </a:r>
            <a:r>
              <a:rPr sz="20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Questions</a:t>
            </a:r>
            <a:r>
              <a:rPr sz="2000" b="1" spc="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NEW!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152" y="3931920"/>
            <a:ext cx="585215" cy="5486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64614" y="2828607"/>
            <a:ext cx="9966960" cy="1978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21590" indent="-25463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October</a:t>
            </a:r>
            <a:r>
              <a:rPr sz="200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18,</a:t>
            </a:r>
            <a:r>
              <a:rPr sz="20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2021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2000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link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“Ask</a:t>
            </a:r>
            <a:r>
              <a:rPr sz="2000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Question”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sz="20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automatically</a:t>
            </a:r>
            <a:r>
              <a:rPr sz="2000" spc="-2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redirect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“Ask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VA,”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but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we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recommend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you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 update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links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bookmarks</a:t>
            </a:r>
            <a:r>
              <a:rPr sz="20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new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system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1F5F"/>
              </a:buClr>
              <a:buFont typeface="Wingdings"/>
              <a:buChar char=""/>
            </a:pPr>
            <a:endParaRPr sz="2900" dirty="0">
              <a:latin typeface="Arial"/>
              <a:cs typeface="Arial"/>
            </a:endParaRPr>
          </a:p>
          <a:p>
            <a:pPr marL="266700" marR="5080" indent="-254635">
              <a:lnSpc>
                <a:spcPct val="100000"/>
              </a:lnSpc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GI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Bill®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Frequently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Asked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Questions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GI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Bill®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website</a:t>
            </a:r>
            <a:r>
              <a:rPr sz="20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moved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 new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location.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You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will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still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able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find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them on the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website,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but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if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you’ve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saved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link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particular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question,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sz="2000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longer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work.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24</a:t>
            </a:fld>
            <a:endParaRPr spc="1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28900" y="3456255"/>
            <a:ext cx="69341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432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002E55"/>
                </a:solidFill>
                <a:latin typeface="Arial"/>
                <a:cs typeface="Arial"/>
              </a:rPr>
              <a:t>85/15</a:t>
            </a:r>
            <a:r>
              <a:rPr sz="3600" b="1" spc="2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3600" b="1" spc="-30" dirty="0">
                <a:solidFill>
                  <a:srgbClr val="002E55"/>
                </a:solidFill>
                <a:latin typeface="Arial"/>
                <a:cs typeface="Arial"/>
              </a:rPr>
              <a:t>Rule</a:t>
            </a:r>
            <a:r>
              <a:rPr sz="3600" b="1" spc="10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2E55"/>
                </a:solidFill>
                <a:latin typeface="Arial"/>
                <a:cs typeface="Arial"/>
              </a:rPr>
              <a:t>&amp; </a:t>
            </a:r>
            <a:r>
              <a:rPr sz="3600" b="1" spc="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3600" b="1" spc="-15" dirty="0">
                <a:solidFill>
                  <a:srgbClr val="002E55"/>
                </a:solidFill>
                <a:latin typeface="Arial"/>
                <a:cs typeface="Arial"/>
              </a:rPr>
              <a:t>35%</a:t>
            </a:r>
            <a:r>
              <a:rPr sz="3600" b="1" spc="-5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3600" b="1" spc="-20" dirty="0">
                <a:solidFill>
                  <a:srgbClr val="002E55"/>
                </a:solidFill>
                <a:latin typeface="Arial"/>
                <a:cs typeface="Arial"/>
              </a:rPr>
              <a:t>Exemption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25</a:t>
            </a:fld>
            <a:endParaRPr spc="15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5887288C-1FB3-41AC-A9AB-4CF65A1C2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4779" y="150177"/>
            <a:ext cx="17564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85/15</a:t>
            </a:r>
            <a:r>
              <a:rPr spc="-25" dirty="0"/>
              <a:t> </a:t>
            </a:r>
            <a:r>
              <a:rPr spc="-50" dirty="0"/>
              <a:t>Rule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1037" y="1493519"/>
            <a:ext cx="29216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What</a:t>
            </a:r>
            <a:r>
              <a:rPr sz="20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Rule?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562" y="3817645"/>
            <a:ext cx="513080" cy="513080"/>
          </a:xfrm>
          <a:custGeom>
            <a:avLst/>
            <a:gdLst/>
            <a:ahLst/>
            <a:cxnLst/>
            <a:rect l="l" t="t" r="r" b="b"/>
            <a:pathLst>
              <a:path w="513080" h="513079">
                <a:moveTo>
                  <a:pt x="180975" y="90805"/>
                </a:moveTo>
                <a:lnTo>
                  <a:pt x="165887" y="90805"/>
                </a:lnTo>
                <a:lnTo>
                  <a:pt x="165887" y="105892"/>
                </a:lnTo>
                <a:lnTo>
                  <a:pt x="165887" y="128511"/>
                </a:lnTo>
                <a:lnTo>
                  <a:pt x="143268" y="128511"/>
                </a:lnTo>
                <a:lnTo>
                  <a:pt x="143268" y="105892"/>
                </a:lnTo>
                <a:lnTo>
                  <a:pt x="165887" y="105892"/>
                </a:lnTo>
                <a:lnTo>
                  <a:pt x="165887" y="90805"/>
                </a:lnTo>
                <a:lnTo>
                  <a:pt x="128181" y="90805"/>
                </a:lnTo>
                <a:lnTo>
                  <a:pt x="128181" y="143586"/>
                </a:lnTo>
                <a:lnTo>
                  <a:pt x="180975" y="143586"/>
                </a:lnTo>
                <a:lnTo>
                  <a:pt x="180975" y="128511"/>
                </a:lnTo>
                <a:lnTo>
                  <a:pt x="180975" y="105892"/>
                </a:lnTo>
                <a:lnTo>
                  <a:pt x="180975" y="90805"/>
                </a:lnTo>
                <a:close/>
              </a:path>
              <a:path w="513080" h="513079">
                <a:moveTo>
                  <a:pt x="301612" y="376542"/>
                </a:moveTo>
                <a:lnTo>
                  <a:pt x="294868" y="369785"/>
                </a:lnTo>
                <a:lnTo>
                  <a:pt x="278206" y="369785"/>
                </a:lnTo>
                <a:lnTo>
                  <a:pt x="271449" y="376542"/>
                </a:lnTo>
                <a:lnTo>
                  <a:pt x="271449" y="393204"/>
                </a:lnTo>
                <a:lnTo>
                  <a:pt x="278206" y="399948"/>
                </a:lnTo>
                <a:lnTo>
                  <a:pt x="294868" y="399948"/>
                </a:lnTo>
                <a:lnTo>
                  <a:pt x="301612" y="393204"/>
                </a:lnTo>
                <a:lnTo>
                  <a:pt x="301612" y="384860"/>
                </a:lnTo>
                <a:lnTo>
                  <a:pt x="301612" y="376542"/>
                </a:lnTo>
                <a:close/>
              </a:path>
              <a:path w="513080" h="513079">
                <a:moveTo>
                  <a:pt x="301612" y="203123"/>
                </a:moveTo>
                <a:lnTo>
                  <a:pt x="294868" y="196367"/>
                </a:lnTo>
                <a:lnTo>
                  <a:pt x="278206" y="196367"/>
                </a:lnTo>
                <a:lnTo>
                  <a:pt x="271449" y="203123"/>
                </a:lnTo>
                <a:lnTo>
                  <a:pt x="271449" y="219786"/>
                </a:lnTo>
                <a:lnTo>
                  <a:pt x="278206" y="226529"/>
                </a:lnTo>
                <a:lnTo>
                  <a:pt x="294868" y="226529"/>
                </a:lnTo>
                <a:lnTo>
                  <a:pt x="301612" y="219786"/>
                </a:lnTo>
                <a:lnTo>
                  <a:pt x="301612" y="211442"/>
                </a:lnTo>
                <a:lnTo>
                  <a:pt x="301612" y="203123"/>
                </a:lnTo>
                <a:close/>
              </a:path>
              <a:path w="513080" h="513079">
                <a:moveTo>
                  <a:pt x="512749" y="459727"/>
                </a:moveTo>
                <a:lnTo>
                  <a:pt x="505206" y="459727"/>
                </a:lnTo>
                <a:lnTo>
                  <a:pt x="505206" y="384860"/>
                </a:lnTo>
                <a:lnTo>
                  <a:pt x="490118" y="384860"/>
                </a:lnTo>
                <a:lnTo>
                  <a:pt x="490118" y="459727"/>
                </a:lnTo>
                <a:lnTo>
                  <a:pt x="361937" y="459727"/>
                </a:lnTo>
                <a:lnTo>
                  <a:pt x="361937" y="384797"/>
                </a:lnTo>
                <a:lnTo>
                  <a:pt x="505206" y="384797"/>
                </a:lnTo>
                <a:lnTo>
                  <a:pt x="505206" y="369785"/>
                </a:lnTo>
                <a:lnTo>
                  <a:pt x="505206" y="369557"/>
                </a:lnTo>
                <a:lnTo>
                  <a:pt x="505206" y="113423"/>
                </a:lnTo>
                <a:lnTo>
                  <a:pt x="490118" y="113423"/>
                </a:lnTo>
                <a:lnTo>
                  <a:pt x="490118" y="369557"/>
                </a:lnTo>
                <a:lnTo>
                  <a:pt x="361937" y="369557"/>
                </a:lnTo>
                <a:lnTo>
                  <a:pt x="361937" y="151117"/>
                </a:lnTo>
                <a:lnTo>
                  <a:pt x="361937" y="135890"/>
                </a:lnTo>
                <a:lnTo>
                  <a:pt x="361937" y="113030"/>
                </a:lnTo>
                <a:lnTo>
                  <a:pt x="505206" y="113030"/>
                </a:lnTo>
                <a:lnTo>
                  <a:pt x="505206" y="98348"/>
                </a:lnTo>
                <a:lnTo>
                  <a:pt x="505206" y="97790"/>
                </a:lnTo>
                <a:lnTo>
                  <a:pt x="505206" y="45720"/>
                </a:lnTo>
                <a:lnTo>
                  <a:pt x="505206" y="45567"/>
                </a:lnTo>
                <a:lnTo>
                  <a:pt x="505206" y="30480"/>
                </a:lnTo>
                <a:lnTo>
                  <a:pt x="490118" y="30480"/>
                </a:lnTo>
                <a:lnTo>
                  <a:pt x="490118" y="45720"/>
                </a:lnTo>
                <a:lnTo>
                  <a:pt x="490118" y="97790"/>
                </a:lnTo>
                <a:lnTo>
                  <a:pt x="361937" y="97790"/>
                </a:lnTo>
                <a:lnTo>
                  <a:pt x="361937" y="45720"/>
                </a:lnTo>
                <a:lnTo>
                  <a:pt x="490118" y="45720"/>
                </a:lnTo>
                <a:lnTo>
                  <a:pt x="490118" y="30480"/>
                </a:lnTo>
                <a:lnTo>
                  <a:pt x="346862" y="30480"/>
                </a:lnTo>
                <a:lnTo>
                  <a:pt x="346862" y="45720"/>
                </a:lnTo>
                <a:lnTo>
                  <a:pt x="346862" y="97790"/>
                </a:lnTo>
                <a:lnTo>
                  <a:pt x="346862" y="459727"/>
                </a:lnTo>
                <a:lnTo>
                  <a:pt x="226212" y="459727"/>
                </a:lnTo>
                <a:lnTo>
                  <a:pt x="226212" y="151117"/>
                </a:lnTo>
                <a:lnTo>
                  <a:pt x="346862" y="151117"/>
                </a:lnTo>
                <a:lnTo>
                  <a:pt x="346862" y="135890"/>
                </a:lnTo>
                <a:lnTo>
                  <a:pt x="226212" y="135890"/>
                </a:lnTo>
                <a:lnTo>
                  <a:pt x="226212" y="60960"/>
                </a:lnTo>
                <a:lnTo>
                  <a:pt x="226212" y="45720"/>
                </a:lnTo>
                <a:lnTo>
                  <a:pt x="211124" y="45720"/>
                </a:lnTo>
                <a:lnTo>
                  <a:pt x="211124" y="60960"/>
                </a:lnTo>
                <a:lnTo>
                  <a:pt x="211124" y="135890"/>
                </a:lnTo>
                <a:lnTo>
                  <a:pt x="211124" y="151117"/>
                </a:lnTo>
                <a:lnTo>
                  <a:pt x="211124" y="459727"/>
                </a:lnTo>
                <a:lnTo>
                  <a:pt x="98031" y="459727"/>
                </a:lnTo>
                <a:lnTo>
                  <a:pt x="98031" y="60960"/>
                </a:lnTo>
                <a:lnTo>
                  <a:pt x="211124" y="60960"/>
                </a:lnTo>
                <a:lnTo>
                  <a:pt x="211124" y="45720"/>
                </a:lnTo>
                <a:lnTo>
                  <a:pt x="98031" y="45720"/>
                </a:lnTo>
                <a:lnTo>
                  <a:pt x="98031" y="15240"/>
                </a:lnTo>
                <a:lnTo>
                  <a:pt x="98031" y="0"/>
                </a:lnTo>
                <a:lnTo>
                  <a:pt x="82943" y="0"/>
                </a:lnTo>
                <a:lnTo>
                  <a:pt x="82943" y="15240"/>
                </a:lnTo>
                <a:lnTo>
                  <a:pt x="82943" y="45720"/>
                </a:lnTo>
                <a:lnTo>
                  <a:pt x="82943" y="60960"/>
                </a:lnTo>
                <a:lnTo>
                  <a:pt x="82943" y="459727"/>
                </a:lnTo>
                <a:lnTo>
                  <a:pt x="22618" y="459727"/>
                </a:lnTo>
                <a:lnTo>
                  <a:pt x="22618" y="15240"/>
                </a:lnTo>
                <a:lnTo>
                  <a:pt x="82943" y="15240"/>
                </a:lnTo>
                <a:lnTo>
                  <a:pt x="82943" y="0"/>
                </a:lnTo>
                <a:lnTo>
                  <a:pt x="7543" y="0"/>
                </a:lnTo>
                <a:lnTo>
                  <a:pt x="7543" y="15240"/>
                </a:lnTo>
                <a:lnTo>
                  <a:pt x="7543" y="459727"/>
                </a:lnTo>
                <a:lnTo>
                  <a:pt x="0" y="459727"/>
                </a:lnTo>
                <a:lnTo>
                  <a:pt x="0" y="474967"/>
                </a:lnTo>
                <a:lnTo>
                  <a:pt x="0" y="497827"/>
                </a:lnTo>
                <a:lnTo>
                  <a:pt x="0" y="513067"/>
                </a:lnTo>
                <a:lnTo>
                  <a:pt x="512749" y="513067"/>
                </a:lnTo>
                <a:lnTo>
                  <a:pt x="512749" y="497967"/>
                </a:lnTo>
                <a:lnTo>
                  <a:pt x="512749" y="497827"/>
                </a:lnTo>
                <a:lnTo>
                  <a:pt x="512749" y="475348"/>
                </a:lnTo>
                <a:lnTo>
                  <a:pt x="497662" y="475348"/>
                </a:lnTo>
                <a:lnTo>
                  <a:pt x="497662" y="497827"/>
                </a:lnTo>
                <a:lnTo>
                  <a:pt x="15087" y="497827"/>
                </a:lnTo>
                <a:lnTo>
                  <a:pt x="15087" y="474967"/>
                </a:lnTo>
                <a:lnTo>
                  <a:pt x="512749" y="474967"/>
                </a:lnTo>
                <a:lnTo>
                  <a:pt x="512749" y="459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561719" y="2695003"/>
            <a:ext cx="9695180" cy="2161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5080" indent="-2540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66065" algn="l"/>
                <a:tab pos="266700" algn="l"/>
              </a:tabLst>
            </a:pP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85/15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Rule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prohibits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paying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Department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Veterans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Affairs 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(VA)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benefits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students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enrolling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when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more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than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85%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enrolled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 are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having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any portion of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their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tuition, fees,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 other charges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paid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 them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by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Education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Institution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(ETI)</a:t>
            </a:r>
            <a:r>
              <a:rPr sz="2000" spc="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VA</a:t>
            </a:r>
            <a:r>
              <a:rPr sz="2000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under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Title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38 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Title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10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Wingdings"/>
              <a:buChar char=""/>
            </a:pPr>
            <a:endParaRPr sz="2100" dirty="0">
              <a:latin typeface="Arial"/>
              <a:cs typeface="Arial"/>
            </a:endParaRPr>
          </a:p>
          <a:p>
            <a:pPr marL="266700" marR="265430" indent="-254000">
              <a:lnSpc>
                <a:spcPct val="100000"/>
              </a:lnSpc>
              <a:buFont typeface="Wingdings"/>
              <a:buChar char=""/>
              <a:tabLst>
                <a:tab pos="266065" algn="l"/>
                <a:tab pos="266700" algn="l"/>
              </a:tabLst>
            </a:pP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ratio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of supported students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non-supported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exceeds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85%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only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maintaining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continuous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may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receive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benefits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26</a:t>
            </a:fld>
            <a:endParaRPr spc="15" dirty="0"/>
          </a:p>
        </p:txBody>
      </p:sp>
      <p:sp>
        <p:nvSpPr>
          <p:cNvPr id="6" name="object 6"/>
          <p:cNvSpPr txBox="1"/>
          <p:nvPr/>
        </p:nvSpPr>
        <p:spPr>
          <a:xfrm>
            <a:off x="681037" y="6069647"/>
            <a:ext cx="10095865" cy="1246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Note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: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receiving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Veteran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Readiness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Employment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(Chapter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31),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Survivors’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Dependents’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Educational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Assistance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(Chapter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35),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benefits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counted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when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calculating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Rule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compliance,</a:t>
            </a:r>
            <a:r>
              <a:rPr sz="2000" spc="-3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but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they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can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continue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certified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enrolled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found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violation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Rule.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4779" y="150177"/>
            <a:ext cx="17564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85/15</a:t>
            </a:r>
            <a:r>
              <a:rPr spc="-25" dirty="0"/>
              <a:t> </a:t>
            </a:r>
            <a:r>
              <a:rPr spc="-50" dirty="0"/>
              <a:t>Rule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975" y="1653476"/>
            <a:ext cx="39370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Why</a:t>
            </a:r>
            <a:r>
              <a:rPr sz="2000" b="1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Does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 85/15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Rule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 Exist?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715" y="3038792"/>
            <a:ext cx="5683885" cy="246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175260" indent="-25463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sz="2000" spc="-34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nu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ber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dent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, 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who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receiving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VA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funds,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willing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pay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fu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og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am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1F5F"/>
              </a:buClr>
              <a:buFont typeface="Wingdings"/>
              <a:buChar char=""/>
            </a:pPr>
            <a:endParaRPr sz="2050" dirty="0">
              <a:latin typeface="Arial"/>
              <a:cs typeface="Arial"/>
            </a:endParaRPr>
          </a:p>
          <a:p>
            <a:pPr marL="266700" marR="5080" indent="-254635">
              <a:lnSpc>
                <a:spcPct val="100000"/>
              </a:lnSpc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sz="2000" spc="-175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-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ensure the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price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the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responds to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g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ene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al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pen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 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al</a:t>
            </a:r>
            <a:r>
              <a:rPr sz="2000" spc="-2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nu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ber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2000" spc="6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2000" spc="-13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bene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 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find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worthwhile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2640" y="2722879"/>
            <a:ext cx="3962400" cy="369824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27</a:t>
            </a:fld>
            <a:endParaRPr spc="1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5044" y="150177"/>
            <a:ext cx="41332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Reporting</a:t>
            </a:r>
            <a:r>
              <a:rPr spc="170" dirty="0"/>
              <a:t> </a:t>
            </a:r>
            <a:r>
              <a:rPr spc="-30" dirty="0"/>
              <a:t>Requirements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3869" y="1631251"/>
            <a:ext cx="71621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When</a:t>
            </a:r>
            <a:r>
              <a:rPr sz="2000" b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Do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Routine</a:t>
            </a:r>
            <a:r>
              <a:rPr sz="20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85/15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Calculations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Need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b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Provided?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2191" y="3373120"/>
            <a:ext cx="585216" cy="5486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31849" y="2745422"/>
            <a:ext cx="9010015" cy="333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3325">
              <a:lnSpc>
                <a:spcPct val="100000"/>
              </a:lnSpc>
              <a:spcBef>
                <a:spcPts val="100"/>
              </a:spcBef>
            </a:pP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structured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b="1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5" dirty="0">
                <a:solidFill>
                  <a:srgbClr val="001F5F"/>
                </a:solidFill>
                <a:latin typeface="Arial"/>
                <a:cs typeface="Arial"/>
              </a:rPr>
              <a:t>Term,</a:t>
            </a:r>
            <a:r>
              <a:rPr sz="20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Quarter,</a:t>
            </a:r>
            <a:r>
              <a:rPr sz="20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b="1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Semester</a:t>
            </a:r>
            <a:r>
              <a:rPr sz="2000" b="1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Basis: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 dirty="0">
              <a:latin typeface="Arial"/>
              <a:cs typeface="Arial"/>
            </a:endParaRPr>
          </a:p>
          <a:p>
            <a:pPr marL="1549400" marR="5080">
              <a:lnSpc>
                <a:spcPct val="100000"/>
              </a:lnSpc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85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/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5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ub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du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 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Representative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(ELR)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jurisdiction</a:t>
            </a:r>
            <a:r>
              <a:rPr sz="20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later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than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30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days</a:t>
            </a:r>
            <a:r>
              <a:rPr sz="2000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after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start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each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regular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term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(excluding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summer</a:t>
            </a:r>
            <a:r>
              <a:rPr sz="2000" spc="-2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terms)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30"/>
              </a:spcBef>
            </a:pP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EXAMPLE: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Spring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Term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start</a:t>
            </a:r>
            <a:r>
              <a:rPr sz="20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date:</a:t>
            </a:r>
            <a:r>
              <a:rPr sz="2000" b="1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January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3, 2022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828925" algn="l"/>
              </a:tabLst>
            </a:pP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Report</a:t>
            </a:r>
            <a:r>
              <a:rPr sz="2000" b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due:	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February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1,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2022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31849" y="6362763"/>
            <a:ext cx="24282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Fall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Term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start</a:t>
            </a:r>
            <a:r>
              <a:rPr sz="20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date: </a:t>
            </a:r>
            <a:r>
              <a:rPr sz="2000" b="1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Report</a:t>
            </a:r>
            <a:r>
              <a:rPr sz="20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due: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77334" y="6362763"/>
            <a:ext cx="22021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ep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6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202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October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5,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2022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9119" y="4805679"/>
            <a:ext cx="3769360" cy="266192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28</a:t>
            </a:fld>
            <a:endParaRPr spc="1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5044" y="150177"/>
            <a:ext cx="41332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Reporting</a:t>
            </a:r>
            <a:r>
              <a:rPr spc="170" dirty="0"/>
              <a:t> </a:t>
            </a:r>
            <a:r>
              <a:rPr spc="-30" dirty="0"/>
              <a:t>Requirements</a:t>
            </a:r>
          </a:p>
        </p:txBody>
      </p:sp>
      <p:sp>
        <p:nvSpPr>
          <p:cNvPr id="3" name="object 3"/>
          <p:cNvSpPr/>
          <p:nvPr/>
        </p:nvSpPr>
        <p:spPr>
          <a:xfrm>
            <a:off x="627722" y="3553815"/>
            <a:ext cx="513080" cy="513080"/>
          </a:xfrm>
          <a:custGeom>
            <a:avLst/>
            <a:gdLst/>
            <a:ahLst/>
            <a:cxnLst/>
            <a:rect l="l" t="t" r="r" b="b"/>
            <a:pathLst>
              <a:path w="513080" h="513079">
                <a:moveTo>
                  <a:pt x="203593" y="376999"/>
                </a:moveTo>
                <a:lnTo>
                  <a:pt x="188506" y="376999"/>
                </a:lnTo>
                <a:lnTo>
                  <a:pt x="188506" y="437311"/>
                </a:lnTo>
                <a:lnTo>
                  <a:pt x="203593" y="437311"/>
                </a:lnTo>
                <a:lnTo>
                  <a:pt x="203593" y="376999"/>
                </a:lnTo>
                <a:close/>
              </a:path>
              <a:path w="513080" h="513079">
                <a:moveTo>
                  <a:pt x="203593" y="226199"/>
                </a:moveTo>
                <a:lnTo>
                  <a:pt x="188506" y="226199"/>
                </a:lnTo>
                <a:lnTo>
                  <a:pt x="188506" y="286512"/>
                </a:lnTo>
                <a:lnTo>
                  <a:pt x="203593" y="286512"/>
                </a:lnTo>
                <a:lnTo>
                  <a:pt x="203593" y="226199"/>
                </a:lnTo>
                <a:close/>
              </a:path>
              <a:path w="513080" h="513079">
                <a:moveTo>
                  <a:pt x="324231" y="376999"/>
                </a:moveTo>
                <a:lnTo>
                  <a:pt x="309156" y="376999"/>
                </a:lnTo>
                <a:lnTo>
                  <a:pt x="309156" y="437311"/>
                </a:lnTo>
                <a:lnTo>
                  <a:pt x="324231" y="437311"/>
                </a:lnTo>
                <a:lnTo>
                  <a:pt x="324231" y="376999"/>
                </a:lnTo>
                <a:close/>
              </a:path>
              <a:path w="513080" h="513079">
                <a:moveTo>
                  <a:pt x="324231" y="226199"/>
                </a:moveTo>
                <a:lnTo>
                  <a:pt x="309156" y="226199"/>
                </a:lnTo>
                <a:lnTo>
                  <a:pt x="309156" y="286512"/>
                </a:lnTo>
                <a:lnTo>
                  <a:pt x="324231" y="286512"/>
                </a:lnTo>
                <a:lnTo>
                  <a:pt x="324231" y="226199"/>
                </a:lnTo>
                <a:close/>
              </a:path>
              <a:path w="513080" h="513079">
                <a:moveTo>
                  <a:pt x="452424" y="376999"/>
                </a:moveTo>
                <a:lnTo>
                  <a:pt x="437337" y="376999"/>
                </a:lnTo>
                <a:lnTo>
                  <a:pt x="437337" y="437311"/>
                </a:lnTo>
                <a:lnTo>
                  <a:pt x="452424" y="437311"/>
                </a:lnTo>
                <a:lnTo>
                  <a:pt x="452424" y="376999"/>
                </a:lnTo>
                <a:close/>
              </a:path>
              <a:path w="513080" h="513079">
                <a:moveTo>
                  <a:pt x="452424" y="226199"/>
                </a:moveTo>
                <a:lnTo>
                  <a:pt x="437337" y="226199"/>
                </a:lnTo>
                <a:lnTo>
                  <a:pt x="437337" y="286512"/>
                </a:lnTo>
                <a:lnTo>
                  <a:pt x="452424" y="286512"/>
                </a:lnTo>
                <a:lnTo>
                  <a:pt x="452424" y="226199"/>
                </a:lnTo>
                <a:close/>
              </a:path>
              <a:path w="513080" h="513079">
                <a:moveTo>
                  <a:pt x="452424" y="211747"/>
                </a:moveTo>
                <a:lnTo>
                  <a:pt x="60325" y="211747"/>
                </a:lnTo>
                <a:lnTo>
                  <a:pt x="60325" y="225717"/>
                </a:lnTo>
                <a:lnTo>
                  <a:pt x="60325" y="286677"/>
                </a:lnTo>
                <a:lnTo>
                  <a:pt x="60325" y="451777"/>
                </a:lnTo>
                <a:lnTo>
                  <a:pt x="452424" y="451777"/>
                </a:lnTo>
                <a:lnTo>
                  <a:pt x="452424" y="437807"/>
                </a:lnTo>
                <a:lnTo>
                  <a:pt x="75399" y="437807"/>
                </a:lnTo>
                <a:lnTo>
                  <a:pt x="75399" y="376847"/>
                </a:lnTo>
                <a:lnTo>
                  <a:pt x="452424" y="376847"/>
                </a:lnTo>
                <a:lnTo>
                  <a:pt x="452424" y="361911"/>
                </a:lnTo>
                <a:lnTo>
                  <a:pt x="452424" y="361607"/>
                </a:lnTo>
                <a:lnTo>
                  <a:pt x="452424" y="301917"/>
                </a:lnTo>
                <a:lnTo>
                  <a:pt x="452424" y="301599"/>
                </a:lnTo>
                <a:lnTo>
                  <a:pt x="452424" y="286677"/>
                </a:lnTo>
                <a:lnTo>
                  <a:pt x="437337" y="286677"/>
                </a:lnTo>
                <a:lnTo>
                  <a:pt x="437337" y="301917"/>
                </a:lnTo>
                <a:lnTo>
                  <a:pt x="437337" y="361607"/>
                </a:lnTo>
                <a:lnTo>
                  <a:pt x="324231" y="361607"/>
                </a:lnTo>
                <a:lnTo>
                  <a:pt x="324231" y="301917"/>
                </a:lnTo>
                <a:lnTo>
                  <a:pt x="437337" y="301917"/>
                </a:lnTo>
                <a:lnTo>
                  <a:pt x="437337" y="286677"/>
                </a:lnTo>
                <a:lnTo>
                  <a:pt x="309156" y="286677"/>
                </a:lnTo>
                <a:lnTo>
                  <a:pt x="309156" y="301917"/>
                </a:lnTo>
                <a:lnTo>
                  <a:pt x="309156" y="361607"/>
                </a:lnTo>
                <a:lnTo>
                  <a:pt x="203593" y="361607"/>
                </a:lnTo>
                <a:lnTo>
                  <a:pt x="203593" y="301917"/>
                </a:lnTo>
                <a:lnTo>
                  <a:pt x="309156" y="301917"/>
                </a:lnTo>
                <a:lnTo>
                  <a:pt x="309156" y="286677"/>
                </a:lnTo>
                <a:lnTo>
                  <a:pt x="188506" y="286677"/>
                </a:lnTo>
                <a:lnTo>
                  <a:pt x="188506" y="301917"/>
                </a:lnTo>
                <a:lnTo>
                  <a:pt x="188506" y="361607"/>
                </a:lnTo>
                <a:lnTo>
                  <a:pt x="75399" y="361607"/>
                </a:lnTo>
                <a:lnTo>
                  <a:pt x="75399" y="301917"/>
                </a:lnTo>
                <a:lnTo>
                  <a:pt x="188506" y="301917"/>
                </a:lnTo>
                <a:lnTo>
                  <a:pt x="188506" y="286677"/>
                </a:lnTo>
                <a:lnTo>
                  <a:pt x="75399" y="286677"/>
                </a:lnTo>
                <a:lnTo>
                  <a:pt x="75399" y="225717"/>
                </a:lnTo>
                <a:lnTo>
                  <a:pt x="452424" y="225717"/>
                </a:lnTo>
                <a:lnTo>
                  <a:pt x="452424" y="211747"/>
                </a:lnTo>
                <a:close/>
              </a:path>
              <a:path w="513080" h="513079">
                <a:moveTo>
                  <a:pt x="512749" y="45237"/>
                </a:moveTo>
                <a:lnTo>
                  <a:pt x="497662" y="45237"/>
                </a:lnTo>
                <a:lnTo>
                  <a:pt x="497662" y="60325"/>
                </a:lnTo>
                <a:lnTo>
                  <a:pt x="497662" y="150799"/>
                </a:lnTo>
                <a:lnTo>
                  <a:pt x="497662" y="165874"/>
                </a:lnTo>
                <a:lnTo>
                  <a:pt x="497662" y="497636"/>
                </a:lnTo>
                <a:lnTo>
                  <a:pt x="15087" y="497636"/>
                </a:lnTo>
                <a:lnTo>
                  <a:pt x="15087" y="165874"/>
                </a:lnTo>
                <a:lnTo>
                  <a:pt x="497662" y="165874"/>
                </a:lnTo>
                <a:lnTo>
                  <a:pt x="497662" y="150799"/>
                </a:lnTo>
                <a:lnTo>
                  <a:pt x="15087" y="150799"/>
                </a:lnTo>
                <a:lnTo>
                  <a:pt x="15087" y="60325"/>
                </a:lnTo>
                <a:lnTo>
                  <a:pt x="105562" y="60325"/>
                </a:lnTo>
                <a:lnTo>
                  <a:pt x="105562" y="94640"/>
                </a:lnTo>
                <a:lnTo>
                  <a:pt x="108940" y="98018"/>
                </a:lnTo>
                <a:lnTo>
                  <a:pt x="117271" y="98018"/>
                </a:lnTo>
                <a:lnTo>
                  <a:pt x="120650" y="94640"/>
                </a:lnTo>
                <a:lnTo>
                  <a:pt x="120650" y="60325"/>
                </a:lnTo>
                <a:lnTo>
                  <a:pt x="392099" y="60325"/>
                </a:lnTo>
                <a:lnTo>
                  <a:pt x="392099" y="94640"/>
                </a:lnTo>
                <a:lnTo>
                  <a:pt x="395478" y="98018"/>
                </a:lnTo>
                <a:lnTo>
                  <a:pt x="403809" y="98018"/>
                </a:lnTo>
                <a:lnTo>
                  <a:pt x="407174" y="94640"/>
                </a:lnTo>
                <a:lnTo>
                  <a:pt x="407174" y="60325"/>
                </a:lnTo>
                <a:lnTo>
                  <a:pt x="497662" y="60325"/>
                </a:lnTo>
                <a:lnTo>
                  <a:pt x="497662" y="45237"/>
                </a:lnTo>
                <a:lnTo>
                  <a:pt x="407174" y="45237"/>
                </a:lnTo>
                <a:lnTo>
                  <a:pt x="407174" y="3378"/>
                </a:lnTo>
                <a:lnTo>
                  <a:pt x="403809" y="0"/>
                </a:lnTo>
                <a:lnTo>
                  <a:pt x="395478" y="0"/>
                </a:lnTo>
                <a:lnTo>
                  <a:pt x="392099" y="3378"/>
                </a:lnTo>
                <a:lnTo>
                  <a:pt x="392099" y="45237"/>
                </a:lnTo>
                <a:lnTo>
                  <a:pt x="120650" y="45237"/>
                </a:lnTo>
                <a:lnTo>
                  <a:pt x="120650" y="3378"/>
                </a:lnTo>
                <a:lnTo>
                  <a:pt x="117271" y="0"/>
                </a:lnTo>
                <a:lnTo>
                  <a:pt x="108940" y="0"/>
                </a:lnTo>
                <a:lnTo>
                  <a:pt x="105562" y="3378"/>
                </a:lnTo>
                <a:lnTo>
                  <a:pt x="105562" y="45237"/>
                </a:lnTo>
                <a:lnTo>
                  <a:pt x="0" y="45237"/>
                </a:lnTo>
                <a:lnTo>
                  <a:pt x="0" y="512711"/>
                </a:lnTo>
                <a:lnTo>
                  <a:pt x="512749" y="512711"/>
                </a:lnTo>
                <a:lnTo>
                  <a:pt x="512749" y="497636"/>
                </a:lnTo>
                <a:lnTo>
                  <a:pt x="512749" y="165874"/>
                </a:lnTo>
                <a:lnTo>
                  <a:pt x="512749" y="150799"/>
                </a:lnTo>
                <a:lnTo>
                  <a:pt x="512749" y="60325"/>
                </a:lnTo>
                <a:lnTo>
                  <a:pt x="512749" y="4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07047" y="1502092"/>
            <a:ext cx="10930890" cy="4059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When</a:t>
            </a:r>
            <a:r>
              <a:rPr sz="2000" b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Do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Routine</a:t>
            </a:r>
            <a:r>
              <a:rPr sz="20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85/15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Calculations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Need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b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Provided?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 marL="1335405" indent="-254635">
              <a:lnSpc>
                <a:spcPct val="100000"/>
              </a:lnSpc>
              <a:spcBef>
                <a:spcPts val="1525"/>
              </a:spcBef>
              <a:buFont typeface="Wingdings"/>
              <a:buChar char=""/>
              <a:tabLst>
                <a:tab pos="1335405" algn="l"/>
                <a:tab pos="1336040" algn="l"/>
              </a:tabLst>
            </a:pPr>
            <a:r>
              <a:rPr sz="2000" spc="-40" dirty="0">
                <a:solidFill>
                  <a:srgbClr val="002E55"/>
                </a:solidFill>
                <a:latin typeface="Arial"/>
                <a:cs typeface="Arial"/>
              </a:rPr>
              <a:t>If</a:t>
            </a:r>
            <a:r>
              <a:rPr sz="2000" spc="8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the</a:t>
            </a:r>
            <a:r>
              <a:rPr sz="2000" spc="-7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2E55"/>
                </a:solidFill>
                <a:latin typeface="Arial"/>
                <a:cs typeface="Arial"/>
              </a:rPr>
              <a:t>ETI</a:t>
            </a:r>
            <a:r>
              <a:rPr sz="2000" spc="8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2E55"/>
                </a:solidFill>
                <a:latin typeface="Arial"/>
                <a:cs typeface="Arial"/>
              </a:rPr>
              <a:t>is</a:t>
            </a:r>
            <a:r>
              <a:rPr sz="2000" spc="-2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2E55"/>
                </a:solidFill>
                <a:latin typeface="Arial"/>
                <a:cs typeface="Arial"/>
              </a:rPr>
              <a:t>not</a:t>
            </a:r>
            <a:r>
              <a:rPr sz="2000" b="1" spc="5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2E55"/>
                </a:solidFill>
                <a:latin typeface="Arial"/>
                <a:cs typeface="Arial"/>
              </a:rPr>
              <a:t>structured</a:t>
            </a:r>
            <a:r>
              <a:rPr sz="2000" b="1" spc="-2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2E55"/>
                </a:solidFill>
                <a:latin typeface="Arial"/>
                <a:cs typeface="Arial"/>
              </a:rPr>
              <a:t>on</a:t>
            </a:r>
            <a:r>
              <a:rPr sz="2000" b="1" spc="5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E55"/>
                </a:solidFill>
                <a:latin typeface="Arial"/>
                <a:cs typeface="Arial"/>
              </a:rPr>
              <a:t>a</a:t>
            </a:r>
            <a:r>
              <a:rPr sz="2000" b="1" spc="-7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002E55"/>
                </a:solidFill>
                <a:latin typeface="Arial"/>
                <a:cs typeface="Arial"/>
              </a:rPr>
              <a:t>Term</a:t>
            </a:r>
            <a:r>
              <a:rPr sz="2000" b="1" spc="6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002E55"/>
                </a:solidFill>
                <a:latin typeface="Arial"/>
                <a:cs typeface="Arial"/>
              </a:rPr>
              <a:t>Basis</a:t>
            </a:r>
            <a:r>
              <a:rPr sz="2000" spc="10" dirty="0">
                <a:solidFill>
                  <a:srgbClr val="002E55"/>
                </a:solidFill>
                <a:latin typeface="Arial"/>
                <a:cs typeface="Arial"/>
              </a:rPr>
              <a:t>,</a:t>
            </a:r>
            <a:r>
              <a:rPr sz="2000" spc="-7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then</a:t>
            </a:r>
            <a:r>
              <a:rPr sz="2000" spc="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–</a:t>
            </a:r>
            <a:endParaRPr sz="2000" dirty="0">
              <a:latin typeface="Arial"/>
              <a:cs typeface="Arial"/>
            </a:endParaRPr>
          </a:p>
          <a:p>
            <a:pPr marL="1640839" marR="469265" lvl="1" indent="-213995">
              <a:lnSpc>
                <a:spcPct val="110100"/>
              </a:lnSpc>
              <a:spcBef>
                <a:spcPts val="560"/>
              </a:spcBef>
              <a:buChar char="•"/>
              <a:tabLst>
                <a:tab pos="1641475" algn="l"/>
              </a:tabLst>
            </a:pP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85/15</a:t>
            </a:r>
            <a:r>
              <a:rPr sz="2000" spc="-7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2E55"/>
                </a:solidFill>
                <a:latin typeface="Arial"/>
                <a:cs typeface="Arial"/>
              </a:rPr>
              <a:t>calculations</a:t>
            </a:r>
            <a:r>
              <a:rPr sz="2000" spc="-19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2E55"/>
                </a:solidFill>
                <a:latin typeface="Arial"/>
                <a:cs typeface="Arial"/>
              </a:rPr>
              <a:t>must</a:t>
            </a:r>
            <a:r>
              <a:rPr sz="2000" spc="-15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be</a:t>
            </a:r>
            <a:r>
              <a:rPr sz="2000" spc="2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2E55"/>
                </a:solidFill>
                <a:latin typeface="Arial"/>
                <a:cs typeface="Arial"/>
              </a:rPr>
              <a:t>submitted</a:t>
            </a:r>
            <a:r>
              <a:rPr sz="2000" spc="-229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to</a:t>
            </a:r>
            <a:r>
              <a:rPr sz="2000" spc="-6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the</a:t>
            </a:r>
            <a:r>
              <a:rPr sz="2000" spc="1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2E55"/>
                </a:solidFill>
                <a:latin typeface="Arial"/>
                <a:cs typeface="Arial"/>
              </a:rPr>
              <a:t>ELR</a:t>
            </a:r>
            <a:r>
              <a:rPr sz="2000" spc="1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of</a:t>
            </a:r>
            <a:r>
              <a:rPr sz="2000" spc="-6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2E55"/>
                </a:solidFill>
                <a:latin typeface="Arial"/>
                <a:cs typeface="Arial"/>
              </a:rPr>
              <a:t>jurisdiction</a:t>
            </a:r>
            <a:r>
              <a:rPr sz="2000" spc="-229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no</a:t>
            </a:r>
            <a:r>
              <a:rPr sz="2000" spc="1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2E55"/>
                </a:solidFill>
                <a:latin typeface="Arial"/>
                <a:cs typeface="Arial"/>
              </a:rPr>
              <a:t>later</a:t>
            </a:r>
            <a:r>
              <a:rPr sz="2000" spc="-1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than</a:t>
            </a:r>
            <a:r>
              <a:rPr sz="2000" spc="-7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30 </a:t>
            </a:r>
            <a:r>
              <a:rPr sz="2000" spc="-54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2E55"/>
                </a:solidFill>
                <a:latin typeface="Arial"/>
                <a:cs typeface="Arial"/>
              </a:rPr>
              <a:t>days</a:t>
            </a:r>
            <a:r>
              <a:rPr sz="2000" spc="3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after</a:t>
            </a:r>
            <a:r>
              <a:rPr sz="2000" spc="-10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2E55"/>
                </a:solidFill>
                <a:latin typeface="Arial"/>
                <a:cs typeface="Arial"/>
              </a:rPr>
              <a:t> beginning</a:t>
            </a:r>
            <a:r>
              <a:rPr sz="2000" spc="-15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of</a:t>
            </a:r>
            <a:r>
              <a:rPr sz="2000" spc="5" dirty="0">
                <a:solidFill>
                  <a:srgbClr val="002E55"/>
                </a:solidFill>
                <a:latin typeface="Arial"/>
                <a:cs typeface="Arial"/>
              </a:rPr>
              <a:t> each</a:t>
            </a:r>
            <a:r>
              <a:rPr sz="2000" spc="-7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2E55"/>
                </a:solidFill>
                <a:latin typeface="Arial"/>
                <a:cs typeface="Arial"/>
              </a:rPr>
              <a:t>calendar</a:t>
            </a:r>
            <a:r>
              <a:rPr sz="2000" spc="-10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E55"/>
                </a:solidFill>
                <a:latin typeface="Arial"/>
                <a:cs typeface="Arial"/>
              </a:rPr>
              <a:t>quarter</a:t>
            </a:r>
            <a:endParaRPr sz="2000" dirty="0">
              <a:latin typeface="Arial"/>
              <a:cs typeface="Arial"/>
            </a:endParaRPr>
          </a:p>
          <a:p>
            <a:pPr marL="1640839" lvl="1" indent="-214629">
              <a:lnSpc>
                <a:spcPct val="100000"/>
              </a:lnSpc>
              <a:spcBef>
                <a:spcPts val="885"/>
              </a:spcBef>
              <a:buChar char="•"/>
              <a:tabLst>
                <a:tab pos="1641475" algn="l"/>
              </a:tabLst>
            </a:pP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Calendar</a:t>
            </a:r>
            <a:r>
              <a:rPr sz="2000" spc="-10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E55"/>
                </a:solidFill>
                <a:latin typeface="Arial"/>
                <a:cs typeface="Arial"/>
              </a:rPr>
              <a:t>quarters</a:t>
            </a:r>
            <a:r>
              <a:rPr sz="2000" spc="4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2E55"/>
                </a:solidFill>
                <a:latin typeface="Arial"/>
                <a:cs typeface="Arial"/>
              </a:rPr>
              <a:t>align</a:t>
            </a:r>
            <a:r>
              <a:rPr sz="2000" spc="-6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2E55"/>
                </a:solidFill>
                <a:latin typeface="Arial"/>
                <a:cs typeface="Arial"/>
              </a:rPr>
              <a:t>with</a:t>
            </a:r>
            <a:r>
              <a:rPr sz="2000" spc="-14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E55"/>
                </a:solidFill>
                <a:latin typeface="Arial"/>
                <a:cs typeface="Arial"/>
              </a:rPr>
              <a:t>quarters</a:t>
            </a:r>
            <a:r>
              <a:rPr sz="2000" spc="-3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of</a:t>
            </a:r>
            <a:r>
              <a:rPr sz="2000" spc="1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002E55"/>
                </a:solidFill>
                <a:latin typeface="Arial"/>
                <a:cs typeface="Arial"/>
              </a:rPr>
              <a:t>VA’s</a:t>
            </a:r>
            <a:r>
              <a:rPr sz="2000" spc="-11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2E55"/>
                </a:solidFill>
                <a:latin typeface="Arial"/>
                <a:cs typeface="Arial"/>
              </a:rPr>
              <a:t>fiscal</a:t>
            </a:r>
            <a:r>
              <a:rPr sz="2000" spc="-12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E55"/>
                </a:solidFill>
                <a:latin typeface="Arial"/>
                <a:cs typeface="Arial"/>
              </a:rPr>
              <a:t>year</a:t>
            </a:r>
            <a:r>
              <a:rPr sz="2000" spc="-1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2E55"/>
                </a:solidFill>
                <a:latin typeface="Arial"/>
                <a:cs typeface="Arial"/>
              </a:rPr>
              <a:t>which</a:t>
            </a:r>
            <a:r>
              <a:rPr sz="2000" spc="-14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starts</a:t>
            </a:r>
            <a:r>
              <a:rPr sz="2000" spc="-2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2E55"/>
                </a:solidFill>
                <a:latin typeface="Arial"/>
                <a:cs typeface="Arial"/>
              </a:rPr>
              <a:t>in</a:t>
            </a:r>
            <a:r>
              <a:rPr sz="2000" spc="1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October</a:t>
            </a:r>
            <a:endParaRPr sz="2000" dirty="0">
              <a:latin typeface="Arial"/>
              <a:cs typeface="Arial"/>
            </a:endParaRPr>
          </a:p>
          <a:p>
            <a:pPr marL="1640839">
              <a:lnSpc>
                <a:spcPct val="100000"/>
              </a:lnSpc>
              <a:spcBef>
                <a:spcPts val="245"/>
              </a:spcBef>
            </a:pP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and</a:t>
            </a:r>
            <a:r>
              <a:rPr sz="2000" spc="-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ends</a:t>
            </a:r>
            <a:r>
              <a:rPr sz="2000" spc="-5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2E55"/>
                </a:solidFill>
                <a:latin typeface="Arial"/>
                <a:cs typeface="Arial"/>
              </a:rPr>
              <a:t>in</a:t>
            </a:r>
            <a:r>
              <a:rPr sz="2000" spc="-7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September.</a:t>
            </a:r>
            <a:endParaRPr sz="2000" dirty="0">
              <a:latin typeface="Arial"/>
              <a:cs typeface="Arial"/>
            </a:endParaRPr>
          </a:p>
          <a:p>
            <a:pPr marL="1640839" marR="140335" lvl="1" indent="-213995">
              <a:lnSpc>
                <a:spcPct val="110100"/>
              </a:lnSpc>
              <a:spcBef>
                <a:spcPts val="560"/>
              </a:spcBef>
              <a:buChar char="•"/>
              <a:tabLst>
                <a:tab pos="1641475" algn="l"/>
              </a:tabLst>
            </a:pPr>
            <a:r>
              <a:rPr sz="2000" spc="10" dirty="0">
                <a:solidFill>
                  <a:srgbClr val="002E55"/>
                </a:solidFill>
                <a:latin typeface="Arial"/>
                <a:cs typeface="Arial"/>
              </a:rPr>
              <a:t>Calculations</a:t>
            </a:r>
            <a:r>
              <a:rPr sz="2000" spc="-20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2E55"/>
                </a:solidFill>
                <a:latin typeface="Arial"/>
                <a:cs typeface="Arial"/>
              </a:rPr>
              <a:t>must</a:t>
            </a:r>
            <a:r>
              <a:rPr sz="2000" spc="-15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be</a:t>
            </a:r>
            <a:r>
              <a:rPr sz="2000" spc="15" dirty="0">
                <a:solidFill>
                  <a:srgbClr val="002E55"/>
                </a:solidFill>
                <a:latin typeface="Arial"/>
                <a:cs typeface="Arial"/>
              </a:rPr>
              <a:t> submitted</a:t>
            </a:r>
            <a:r>
              <a:rPr sz="2000" spc="-23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for</a:t>
            </a:r>
            <a:r>
              <a:rPr sz="2000" spc="-1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2E55"/>
                </a:solidFill>
                <a:latin typeface="Arial"/>
                <a:cs typeface="Arial"/>
              </a:rPr>
              <a:t>all</a:t>
            </a:r>
            <a:r>
              <a:rPr sz="2000" spc="-4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2E55"/>
                </a:solidFill>
                <a:latin typeface="Arial"/>
                <a:cs typeface="Arial"/>
              </a:rPr>
              <a:t>enrollment</a:t>
            </a:r>
            <a:r>
              <a:rPr sz="2000" spc="-15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periods</a:t>
            </a:r>
            <a:r>
              <a:rPr sz="2000" spc="-3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2E55"/>
                </a:solidFill>
                <a:latin typeface="Arial"/>
                <a:cs typeface="Arial"/>
              </a:rPr>
              <a:t>in</a:t>
            </a:r>
            <a:r>
              <a:rPr sz="2000" spc="-7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2E55"/>
                </a:solidFill>
                <a:latin typeface="Arial"/>
                <a:cs typeface="Arial"/>
              </a:rPr>
              <a:t>previous</a:t>
            </a:r>
            <a:r>
              <a:rPr sz="2000" spc="12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2E55"/>
                </a:solidFill>
                <a:latin typeface="Arial"/>
                <a:cs typeface="Arial"/>
              </a:rPr>
              <a:t>calendar </a:t>
            </a:r>
            <a:r>
              <a:rPr sz="2000" spc="-54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E55"/>
                </a:solidFill>
                <a:latin typeface="Arial"/>
                <a:cs typeface="Arial"/>
              </a:rPr>
              <a:t>quarter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002E55"/>
              </a:buClr>
              <a:buFont typeface="Arial"/>
              <a:buChar char="•"/>
            </a:pPr>
            <a:endParaRPr sz="2500" dirty="0">
              <a:latin typeface="Arial"/>
              <a:cs typeface="Arial"/>
            </a:endParaRPr>
          </a:p>
          <a:p>
            <a:pPr marL="1335405" indent="-254635">
              <a:lnSpc>
                <a:spcPct val="100000"/>
              </a:lnSpc>
              <a:buFont typeface="Wingdings"/>
              <a:buChar char=""/>
              <a:tabLst>
                <a:tab pos="1335405" algn="l"/>
                <a:tab pos="1336040" algn="l"/>
              </a:tabLst>
            </a:pPr>
            <a:r>
              <a:rPr sz="2000" spc="-5" dirty="0">
                <a:solidFill>
                  <a:srgbClr val="002E55"/>
                </a:solidFill>
                <a:latin typeface="Arial"/>
                <a:cs typeface="Arial"/>
              </a:rPr>
              <a:t>Due</a:t>
            </a:r>
            <a:r>
              <a:rPr sz="2000" spc="1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dates</a:t>
            </a:r>
            <a:r>
              <a:rPr sz="2000" spc="-3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for</a:t>
            </a:r>
            <a:r>
              <a:rPr sz="2000" spc="-2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routine</a:t>
            </a:r>
            <a:r>
              <a:rPr sz="2000" spc="-6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E55"/>
                </a:solidFill>
                <a:latin typeface="Arial"/>
                <a:cs typeface="Arial"/>
              </a:rPr>
              <a:t>reporting</a:t>
            </a:r>
            <a:r>
              <a:rPr sz="2000" spc="-6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85/15</a:t>
            </a:r>
            <a:r>
              <a:rPr sz="2000" spc="-6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2E55"/>
                </a:solidFill>
                <a:latin typeface="Arial"/>
                <a:cs typeface="Arial"/>
              </a:rPr>
              <a:t>calculations</a:t>
            </a:r>
            <a:r>
              <a:rPr sz="2000" spc="-19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2E55"/>
                </a:solidFill>
                <a:latin typeface="Arial"/>
                <a:cs typeface="Arial"/>
              </a:rPr>
              <a:t>will</a:t>
            </a:r>
            <a:r>
              <a:rPr sz="2000" spc="-12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be</a:t>
            </a:r>
            <a:r>
              <a:rPr sz="2000" spc="1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as</a:t>
            </a:r>
            <a:r>
              <a:rPr sz="2000" spc="-3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2E55"/>
                </a:solidFill>
                <a:latin typeface="Arial"/>
                <a:cs typeface="Arial"/>
              </a:rPr>
              <a:t>follows: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2397" y="5973333"/>
            <a:ext cx="6181050" cy="199648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29</a:t>
            </a:fld>
            <a:endParaRPr spc="1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7600" y="3188565"/>
            <a:ext cx="489966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820" marR="5080" indent="-32512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solidFill>
                  <a:srgbClr val="002E55"/>
                </a:solidFill>
              </a:rPr>
              <a:t>Debt</a:t>
            </a:r>
            <a:r>
              <a:rPr sz="3200" dirty="0">
                <a:solidFill>
                  <a:srgbClr val="002E55"/>
                </a:solidFill>
              </a:rPr>
              <a:t> </a:t>
            </a:r>
            <a:r>
              <a:rPr sz="3200" spc="-35" dirty="0">
                <a:solidFill>
                  <a:srgbClr val="002E55"/>
                </a:solidFill>
              </a:rPr>
              <a:t>Management</a:t>
            </a:r>
            <a:r>
              <a:rPr sz="3200" spc="235" dirty="0">
                <a:solidFill>
                  <a:srgbClr val="002E55"/>
                </a:solidFill>
              </a:rPr>
              <a:t> </a:t>
            </a:r>
            <a:r>
              <a:rPr sz="3200" spc="-30" dirty="0">
                <a:solidFill>
                  <a:srgbClr val="002E55"/>
                </a:solidFill>
              </a:rPr>
              <a:t>Center </a:t>
            </a:r>
            <a:r>
              <a:rPr sz="3200" spc="-875" dirty="0">
                <a:solidFill>
                  <a:srgbClr val="002E55"/>
                </a:solidFill>
              </a:rPr>
              <a:t> </a:t>
            </a:r>
            <a:r>
              <a:rPr sz="3200" spc="-10" dirty="0">
                <a:solidFill>
                  <a:srgbClr val="002E55"/>
                </a:solidFill>
              </a:rPr>
              <a:t>(DMC)</a:t>
            </a:r>
            <a:r>
              <a:rPr sz="3200" spc="35" dirty="0">
                <a:solidFill>
                  <a:srgbClr val="002E55"/>
                </a:solidFill>
              </a:rPr>
              <a:t> </a:t>
            </a:r>
            <a:r>
              <a:rPr sz="3200" dirty="0">
                <a:solidFill>
                  <a:srgbClr val="002E55"/>
                </a:solidFill>
              </a:rPr>
              <a:t>–</a:t>
            </a:r>
            <a:r>
              <a:rPr sz="3200" spc="-40" dirty="0">
                <a:solidFill>
                  <a:srgbClr val="002E55"/>
                </a:solidFill>
              </a:rPr>
              <a:t> </a:t>
            </a:r>
            <a:r>
              <a:rPr sz="3200" spc="-35" dirty="0">
                <a:solidFill>
                  <a:srgbClr val="002E55"/>
                </a:solidFill>
              </a:rPr>
              <a:t>School</a:t>
            </a:r>
            <a:r>
              <a:rPr sz="3200" spc="125" dirty="0">
                <a:solidFill>
                  <a:srgbClr val="002E55"/>
                </a:solidFill>
              </a:rPr>
              <a:t> </a:t>
            </a:r>
            <a:r>
              <a:rPr sz="3200" spc="-15" dirty="0">
                <a:solidFill>
                  <a:srgbClr val="002E55"/>
                </a:solidFill>
              </a:rPr>
              <a:t>Debts</a:t>
            </a:r>
            <a:endParaRPr sz="320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3</a:t>
            </a:fld>
            <a:endParaRPr spc="1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168639"/>
            <a:ext cx="12192000" cy="975360"/>
            <a:chOff x="0" y="8168639"/>
            <a:chExt cx="12192000" cy="975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00159" y="8239760"/>
              <a:ext cx="894079" cy="8635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75519" y="8290557"/>
              <a:ext cx="1818639" cy="8311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41320" y="8458200"/>
              <a:ext cx="5831840" cy="544195"/>
            </a:xfrm>
            <a:custGeom>
              <a:avLst/>
              <a:gdLst/>
              <a:ahLst/>
              <a:cxnLst/>
              <a:rect l="l" t="t" r="r" b="b"/>
              <a:pathLst>
                <a:path w="5831840" h="544195">
                  <a:moveTo>
                    <a:pt x="5831839" y="0"/>
                  </a:moveTo>
                  <a:lnTo>
                    <a:pt x="5831839" y="533476"/>
                  </a:lnTo>
                </a:path>
                <a:path w="5831840" h="544195">
                  <a:moveTo>
                    <a:pt x="0" y="10159"/>
                  </a:moveTo>
                  <a:lnTo>
                    <a:pt x="0" y="543636"/>
                  </a:lnTo>
                </a:path>
              </a:pathLst>
            </a:custGeom>
            <a:ln w="9525">
              <a:solidFill>
                <a:srgbClr val="27388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00" y="8290560"/>
              <a:ext cx="2519680" cy="680720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0" y="0"/>
            <a:ext cx="12192000" cy="873760"/>
          </a:xfrm>
          <a:custGeom>
            <a:avLst/>
            <a:gdLst/>
            <a:ahLst/>
            <a:cxnLst/>
            <a:rect l="l" t="t" r="r" b="b"/>
            <a:pathLst>
              <a:path w="12192000" h="873760">
                <a:moveTo>
                  <a:pt x="0" y="873759"/>
                </a:moveTo>
                <a:lnTo>
                  <a:pt x="12192000" y="873759"/>
                </a:lnTo>
                <a:lnTo>
                  <a:pt x="12192000" y="0"/>
                </a:lnTo>
                <a:lnTo>
                  <a:pt x="0" y="0"/>
                </a:lnTo>
                <a:lnTo>
                  <a:pt x="0" y="873759"/>
                </a:lnTo>
                <a:close/>
              </a:path>
            </a:pathLst>
          </a:custGeom>
          <a:solidFill>
            <a:srgbClr val="002E5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39200" y="8219439"/>
            <a:ext cx="2743200" cy="92455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728959" y="6847840"/>
            <a:ext cx="1137920" cy="112776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601845" y="4014787"/>
            <a:ext cx="30092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solidFill>
                  <a:srgbClr val="002E55"/>
                </a:solidFill>
              </a:rPr>
              <a:t>35%</a:t>
            </a:r>
            <a:r>
              <a:rPr sz="3200" spc="-50" dirty="0">
                <a:solidFill>
                  <a:srgbClr val="002E55"/>
                </a:solidFill>
              </a:rPr>
              <a:t> </a:t>
            </a:r>
            <a:r>
              <a:rPr sz="3200" spc="-20" dirty="0">
                <a:solidFill>
                  <a:srgbClr val="002E55"/>
                </a:solidFill>
              </a:rPr>
              <a:t>Exemption</a:t>
            </a:r>
            <a:endParaRPr sz="320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30</a:t>
            </a:fld>
            <a:endParaRPr spc="1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7646" y="150177"/>
            <a:ext cx="26301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35%</a:t>
            </a:r>
            <a:r>
              <a:rPr spc="25" dirty="0"/>
              <a:t> </a:t>
            </a:r>
            <a:r>
              <a:rPr spc="-25" dirty="0"/>
              <a:t>Exemption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31</a:t>
            </a:fld>
            <a:endParaRPr spc="15" dirty="0"/>
          </a:p>
        </p:txBody>
      </p:sp>
      <p:sp>
        <p:nvSpPr>
          <p:cNvPr id="3" name="object 3"/>
          <p:cNvSpPr txBox="1"/>
          <p:nvPr/>
        </p:nvSpPr>
        <p:spPr>
          <a:xfrm>
            <a:off x="737869" y="1624901"/>
            <a:ext cx="10866755" cy="201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sng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What</a:t>
            </a:r>
            <a:r>
              <a:rPr sz="2000" b="1" u="sng" spc="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is</a:t>
            </a:r>
            <a:r>
              <a:rPr sz="2000" b="1" u="sng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the</a:t>
            </a:r>
            <a:r>
              <a:rPr sz="20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35%</a:t>
            </a:r>
            <a:r>
              <a:rPr sz="2000" b="1" u="sng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Exemption?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 dirty="0">
              <a:latin typeface="Arial"/>
              <a:cs typeface="Arial"/>
            </a:endParaRPr>
          </a:p>
          <a:p>
            <a:pPr marL="452755" marR="1072515" indent="-254000">
              <a:lnSpc>
                <a:spcPct val="110100"/>
              </a:lnSpc>
              <a:buFont typeface="Wingdings"/>
              <a:buChar char=""/>
              <a:tabLst>
                <a:tab pos="452755" algn="l"/>
                <a:tab pos="453390" algn="l"/>
              </a:tabLst>
            </a:pP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required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by</a:t>
            </a:r>
            <a:r>
              <a:rPr sz="2000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regulation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routinely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report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85/15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calculations</a:t>
            </a:r>
            <a:r>
              <a:rPr sz="2000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VA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1F5F"/>
              </a:buClr>
              <a:buFont typeface="Wingdings"/>
              <a:buChar char=""/>
            </a:pPr>
            <a:endParaRPr sz="2500" dirty="0">
              <a:latin typeface="Arial"/>
              <a:cs typeface="Arial"/>
            </a:endParaRPr>
          </a:p>
          <a:p>
            <a:pPr marL="453390" indent="-254635">
              <a:lnSpc>
                <a:spcPct val="100000"/>
              </a:lnSpc>
              <a:buFont typeface="Wingdings"/>
              <a:buChar char=""/>
              <a:tabLst>
                <a:tab pos="452755" algn="l"/>
                <a:tab pos="453390" algn="l"/>
              </a:tabLst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calculations</a:t>
            </a:r>
            <a:r>
              <a:rPr sz="2000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still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provided</a:t>
            </a:r>
            <a:r>
              <a:rPr sz="20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request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VA</a:t>
            </a:r>
            <a:r>
              <a:rPr sz="2000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State</a:t>
            </a:r>
            <a:r>
              <a:rPr sz="20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Approving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Agency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staff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2450" y="4433315"/>
            <a:ext cx="10927715" cy="3522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>
              <a:lnSpc>
                <a:spcPct val="100000"/>
              </a:lnSpc>
              <a:spcBef>
                <a:spcPts val="100"/>
              </a:spcBef>
            </a:pPr>
            <a:r>
              <a:rPr sz="20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35%</a:t>
            </a:r>
            <a:r>
              <a:rPr sz="2000" b="1" u="sng" spc="-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Exemption</a:t>
            </a:r>
            <a:r>
              <a:rPr sz="2000" b="1" u="sng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Criteria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 dirty="0">
              <a:latin typeface="Arial"/>
              <a:cs typeface="Arial"/>
            </a:endParaRPr>
          </a:p>
          <a:p>
            <a:pPr marL="1183005" marR="5080" indent="-285115">
              <a:lnSpc>
                <a:spcPct val="110100"/>
              </a:lnSpc>
              <a:spcBef>
                <a:spcPts val="5"/>
              </a:spcBef>
              <a:buFont typeface="Wingdings"/>
              <a:buChar char=""/>
              <a:tabLst>
                <a:tab pos="1183005" algn="l"/>
                <a:tab pos="1183640" algn="l"/>
              </a:tabLst>
            </a:pP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total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number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VA</a:t>
            </a:r>
            <a:r>
              <a:rPr sz="2000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beneficiaries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enrolled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educational</a:t>
            </a:r>
            <a:r>
              <a:rPr sz="2000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institution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less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than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equal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total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enrollment.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 marL="12700" marR="984250">
              <a:lnSpc>
                <a:spcPct val="110200"/>
              </a:lnSpc>
              <a:spcBef>
                <a:spcPts val="1900"/>
              </a:spcBef>
              <a:tabLst>
                <a:tab pos="1130300" algn="l"/>
              </a:tabLst>
            </a:pPr>
            <a:r>
              <a:rPr sz="2000" u="sng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NOTE</a:t>
            </a:r>
            <a:r>
              <a:rPr sz="2000" u="sng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1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:	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program(s)</a:t>
            </a:r>
            <a:r>
              <a:rPr sz="2000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exceed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85%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exempt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must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continue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monitor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routinely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report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enrollment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data on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any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programs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included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u="sng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NOTE</a:t>
            </a:r>
            <a:r>
              <a:rPr sz="2000" u="sng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2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Total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population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2000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based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Full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Time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Equivalency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(FTE)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7646" y="150177"/>
            <a:ext cx="26301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35%</a:t>
            </a:r>
            <a:r>
              <a:rPr spc="25" dirty="0"/>
              <a:t> </a:t>
            </a:r>
            <a:r>
              <a:rPr spc="-25" dirty="0"/>
              <a:t>Exemption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2307" y="1624647"/>
            <a:ext cx="61201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r>
              <a:rPr sz="2000" b="1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Calculations </a:t>
            </a:r>
            <a:r>
              <a:rPr sz="2000" b="1" spc="45" dirty="0">
                <a:solidFill>
                  <a:srgbClr val="001F5F"/>
                </a:solidFill>
                <a:latin typeface="Arial"/>
                <a:cs typeface="Arial"/>
              </a:rPr>
              <a:t>vs</a:t>
            </a:r>
            <a:r>
              <a:rPr sz="20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Calculations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591" y="3931920"/>
            <a:ext cx="585216" cy="5486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77416" y="3193351"/>
            <a:ext cx="9311640" cy="170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153035" indent="-254635">
              <a:lnSpc>
                <a:spcPct val="110100"/>
              </a:lnSpc>
              <a:spcBef>
                <a:spcPts val="100"/>
              </a:spcBef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sz="20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35% </a:t>
            </a:r>
            <a:r>
              <a:rPr sz="2000" b="1" u="sng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Exemption </a:t>
            </a:r>
            <a:r>
              <a:rPr sz="200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Calculations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based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actual student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enrollment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calculated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based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VA</a:t>
            </a:r>
            <a:r>
              <a:rPr sz="2000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vs.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Non-VA</a:t>
            </a:r>
            <a:r>
              <a:rPr sz="20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students.</a:t>
            </a:r>
            <a:r>
              <a:rPr sz="20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(38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CFR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21.4201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[c]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[4])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1F5F"/>
              </a:buClr>
              <a:buFont typeface="Wingdings"/>
              <a:buChar char=""/>
            </a:pPr>
            <a:endParaRPr sz="2250" dirty="0">
              <a:latin typeface="Arial"/>
              <a:cs typeface="Arial"/>
            </a:endParaRPr>
          </a:p>
          <a:p>
            <a:pPr marL="266700" marR="5080" indent="-254635">
              <a:lnSpc>
                <a:spcPct val="110100"/>
              </a:lnSpc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sz="20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85/15</a:t>
            </a:r>
            <a:r>
              <a:rPr sz="2000" b="1" u="sng" spc="-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Calculations</a:t>
            </a:r>
            <a:r>
              <a:rPr sz="2000" b="1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based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full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time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equivalency</a:t>
            </a:r>
            <a:r>
              <a:rPr sz="2000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calculated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based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vs.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non-supported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students.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(38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CFR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21.4201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[e]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[2])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32</a:t>
            </a:fld>
            <a:endParaRPr spc="1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7646" y="150177"/>
            <a:ext cx="26301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35%</a:t>
            </a:r>
            <a:r>
              <a:rPr spc="25" dirty="0"/>
              <a:t> </a:t>
            </a:r>
            <a:r>
              <a:rPr spc="-25" dirty="0"/>
              <a:t>Exemption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3259" y="1666557"/>
            <a:ext cx="26682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r>
              <a:rPr sz="2000" b="1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Reset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591" y="3931920"/>
            <a:ext cx="585216" cy="5486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07819" y="2778442"/>
            <a:ext cx="9833610" cy="2345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indent="-25463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There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national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reset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rescind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Exemptions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Wingdings"/>
              <a:buChar char=""/>
            </a:pPr>
            <a:endParaRPr sz="2500" dirty="0">
              <a:latin typeface="Arial"/>
              <a:cs typeface="Arial"/>
            </a:endParaRPr>
          </a:p>
          <a:p>
            <a:pPr marL="266700" indent="-25463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This</a:t>
            </a:r>
            <a:r>
              <a:rPr sz="2000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reset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is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effective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October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1,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2021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1F5F"/>
              </a:buClr>
              <a:buFont typeface="Wingdings"/>
              <a:buChar char=""/>
            </a:pPr>
            <a:endParaRPr sz="2250" dirty="0">
              <a:latin typeface="Arial"/>
              <a:cs typeface="Arial"/>
            </a:endParaRPr>
          </a:p>
          <a:p>
            <a:pPr marL="266700" marR="5080" indent="-254635">
              <a:lnSpc>
                <a:spcPct val="110200"/>
              </a:lnSpc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VA</a:t>
            </a:r>
            <a:r>
              <a:rPr sz="2000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resetting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because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recent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reviews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conducted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by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VA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revealed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 a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number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were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correctly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computing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ratio of supported to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non-supported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students,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especially</a:t>
            </a:r>
            <a:r>
              <a:rPr sz="2000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those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33</a:t>
            </a:fld>
            <a:endParaRPr spc="15" dirty="0"/>
          </a:p>
        </p:txBody>
      </p:sp>
      <p:sp>
        <p:nvSpPr>
          <p:cNvPr id="6" name="object 6"/>
          <p:cNvSpPr txBox="1"/>
          <p:nvPr/>
        </p:nvSpPr>
        <p:spPr>
          <a:xfrm>
            <a:off x="578802" y="5981382"/>
            <a:ext cx="10540365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NOTE: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facility</a:t>
            </a:r>
            <a:r>
              <a:rPr sz="2000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does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currently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hold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Exemption,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is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still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required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provide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routine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reports</a:t>
            </a:r>
            <a:r>
              <a:rPr sz="2000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previously</a:t>
            </a:r>
            <a:r>
              <a:rPr sz="2000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outlined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7646" y="150177"/>
            <a:ext cx="26301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35%</a:t>
            </a:r>
            <a:r>
              <a:rPr spc="25" dirty="0"/>
              <a:t> </a:t>
            </a:r>
            <a:r>
              <a:rPr spc="-25" dirty="0"/>
              <a:t>Exemption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8969" y="1642681"/>
            <a:ext cx="69373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r>
              <a:rPr sz="2000" b="1" spc="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Next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Report</a:t>
            </a:r>
            <a:r>
              <a:rPr sz="20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Due</a:t>
            </a:r>
            <a:r>
              <a:rPr sz="2000" b="1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Non-Term</a:t>
            </a:r>
            <a:r>
              <a:rPr sz="2000" b="1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Based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0762" y="3950055"/>
            <a:ext cx="513080" cy="513080"/>
          </a:xfrm>
          <a:custGeom>
            <a:avLst/>
            <a:gdLst/>
            <a:ahLst/>
            <a:cxnLst/>
            <a:rect l="l" t="t" r="r" b="b"/>
            <a:pathLst>
              <a:path w="513080" h="513079">
                <a:moveTo>
                  <a:pt x="203593" y="376999"/>
                </a:moveTo>
                <a:lnTo>
                  <a:pt x="188506" y="376999"/>
                </a:lnTo>
                <a:lnTo>
                  <a:pt x="188506" y="437311"/>
                </a:lnTo>
                <a:lnTo>
                  <a:pt x="203593" y="437311"/>
                </a:lnTo>
                <a:lnTo>
                  <a:pt x="203593" y="376999"/>
                </a:lnTo>
                <a:close/>
              </a:path>
              <a:path w="513080" h="513079">
                <a:moveTo>
                  <a:pt x="203593" y="226199"/>
                </a:moveTo>
                <a:lnTo>
                  <a:pt x="188506" y="226199"/>
                </a:lnTo>
                <a:lnTo>
                  <a:pt x="188506" y="286512"/>
                </a:lnTo>
                <a:lnTo>
                  <a:pt x="203593" y="286512"/>
                </a:lnTo>
                <a:lnTo>
                  <a:pt x="203593" y="226199"/>
                </a:lnTo>
                <a:close/>
              </a:path>
              <a:path w="513080" h="513079">
                <a:moveTo>
                  <a:pt x="324231" y="376999"/>
                </a:moveTo>
                <a:lnTo>
                  <a:pt x="309156" y="376999"/>
                </a:lnTo>
                <a:lnTo>
                  <a:pt x="309156" y="437311"/>
                </a:lnTo>
                <a:lnTo>
                  <a:pt x="324231" y="437311"/>
                </a:lnTo>
                <a:lnTo>
                  <a:pt x="324231" y="376999"/>
                </a:lnTo>
                <a:close/>
              </a:path>
              <a:path w="513080" h="513079">
                <a:moveTo>
                  <a:pt x="324231" y="226199"/>
                </a:moveTo>
                <a:lnTo>
                  <a:pt x="309156" y="226199"/>
                </a:lnTo>
                <a:lnTo>
                  <a:pt x="309156" y="286512"/>
                </a:lnTo>
                <a:lnTo>
                  <a:pt x="324231" y="286512"/>
                </a:lnTo>
                <a:lnTo>
                  <a:pt x="324231" y="226199"/>
                </a:lnTo>
                <a:close/>
              </a:path>
              <a:path w="513080" h="513079">
                <a:moveTo>
                  <a:pt x="452424" y="376999"/>
                </a:moveTo>
                <a:lnTo>
                  <a:pt x="437337" y="376999"/>
                </a:lnTo>
                <a:lnTo>
                  <a:pt x="437337" y="437311"/>
                </a:lnTo>
                <a:lnTo>
                  <a:pt x="452424" y="437311"/>
                </a:lnTo>
                <a:lnTo>
                  <a:pt x="452424" y="376999"/>
                </a:lnTo>
                <a:close/>
              </a:path>
              <a:path w="513080" h="513079">
                <a:moveTo>
                  <a:pt x="452424" y="226199"/>
                </a:moveTo>
                <a:lnTo>
                  <a:pt x="437337" y="226199"/>
                </a:lnTo>
                <a:lnTo>
                  <a:pt x="437337" y="286512"/>
                </a:lnTo>
                <a:lnTo>
                  <a:pt x="452424" y="286512"/>
                </a:lnTo>
                <a:lnTo>
                  <a:pt x="452424" y="226199"/>
                </a:lnTo>
                <a:close/>
              </a:path>
              <a:path w="513080" h="513079">
                <a:moveTo>
                  <a:pt x="452424" y="211747"/>
                </a:moveTo>
                <a:lnTo>
                  <a:pt x="60325" y="211747"/>
                </a:lnTo>
                <a:lnTo>
                  <a:pt x="60325" y="225717"/>
                </a:lnTo>
                <a:lnTo>
                  <a:pt x="60325" y="286677"/>
                </a:lnTo>
                <a:lnTo>
                  <a:pt x="60325" y="451777"/>
                </a:lnTo>
                <a:lnTo>
                  <a:pt x="452424" y="451777"/>
                </a:lnTo>
                <a:lnTo>
                  <a:pt x="452424" y="437807"/>
                </a:lnTo>
                <a:lnTo>
                  <a:pt x="75399" y="437807"/>
                </a:lnTo>
                <a:lnTo>
                  <a:pt x="75399" y="376847"/>
                </a:lnTo>
                <a:lnTo>
                  <a:pt x="452424" y="376847"/>
                </a:lnTo>
                <a:lnTo>
                  <a:pt x="452424" y="361911"/>
                </a:lnTo>
                <a:lnTo>
                  <a:pt x="452424" y="361607"/>
                </a:lnTo>
                <a:lnTo>
                  <a:pt x="452424" y="301917"/>
                </a:lnTo>
                <a:lnTo>
                  <a:pt x="452424" y="301599"/>
                </a:lnTo>
                <a:lnTo>
                  <a:pt x="452424" y="286677"/>
                </a:lnTo>
                <a:lnTo>
                  <a:pt x="437337" y="286677"/>
                </a:lnTo>
                <a:lnTo>
                  <a:pt x="437337" y="301917"/>
                </a:lnTo>
                <a:lnTo>
                  <a:pt x="437337" y="361607"/>
                </a:lnTo>
                <a:lnTo>
                  <a:pt x="324231" y="361607"/>
                </a:lnTo>
                <a:lnTo>
                  <a:pt x="324231" y="301917"/>
                </a:lnTo>
                <a:lnTo>
                  <a:pt x="437337" y="301917"/>
                </a:lnTo>
                <a:lnTo>
                  <a:pt x="437337" y="286677"/>
                </a:lnTo>
                <a:lnTo>
                  <a:pt x="309156" y="286677"/>
                </a:lnTo>
                <a:lnTo>
                  <a:pt x="309156" y="301917"/>
                </a:lnTo>
                <a:lnTo>
                  <a:pt x="309156" y="361607"/>
                </a:lnTo>
                <a:lnTo>
                  <a:pt x="203593" y="361607"/>
                </a:lnTo>
                <a:lnTo>
                  <a:pt x="203593" y="301917"/>
                </a:lnTo>
                <a:lnTo>
                  <a:pt x="309156" y="301917"/>
                </a:lnTo>
                <a:lnTo>
                  <a:pt x="309156" y="286677"/>
                </a:lnTo>
                <a:lnTo>
                  <a:pt x="188506" y="286677"/>
                </a:lnTo>
                <a:lnTo>
                  <a:pt x="188506" y="301917"/>
                </a:lnTo>
                <a:lnTo>
                  <a:pt x="188506" y="361607"/>
                </a:lnTo>
                <a:lnTo>
                  <a:pt x="75399" y="361607"/>
                </a:lnTo>
                <a:lnTo>
                  <a:pt x="75399" y="301917"/>
                </a:lnTo>
                <a:lnTo>
                  <a:pt x="188506" y="301917"/>
                </a:lnTo>
                <a:lnTo>
                  <a:pt x="188506" y="286677"/>
                </a:lnTo>
                <a:lnTo>
                  <a:pt x="75399" y="286677"/>
                </a:lnTo>
                <a:lnTo>
                  <a:pt x="75399" y="225717"/>
                </a:lnTo>
                <a:lnTo>
                  <a:pt x="452424" y="225717"/>
                </a:lnTo>
                <a:lnTo>
                  <a:pt x="452424" y="211747"/>
                </a:lnTo>
                <a:close/>
              </a:path>
              <a:path w="513080" h="513079">
                <a:moveTo>
                  <a:pt x="512749" y="45237"/>
                </a:moveTo>
                <a:lnTo>
                  <a:pt x="497662" y="45237"/>
                </a:lnTo>
                <a:lnTo>
                  <a:pt x="497662" y="60325"/>
                </a:lnTo>
                <a:lnTo>
                  <a:pt x="497662" y="150799"/>
                </a:lnTo>
                <a:lnTo>
                  <a:pt x="497662" y="165874"/>
                </a:lnTo>
                <a:lnTo>
                  <a:pt x="497662" y="497636"/>
                </a:lnTo>
                <a:lnTo>
                  <a:pt x="15087" y="497636"/>
                </a:lnTo>
                <a:lnTo>
                  <a:pt x="15087" y="165874"/>
                </a:lnTo>
                <a:lnTo>
                  <a:pt x="497662" y="165874"/>
                </a:lnTo>
                <a:lnTo>
                  <a:pt x="497662" y="150799"/>
                </a:lnTo>
                <a:lnTo>
                  <a:pt x="15087" y="150799"/>
                </a:lnTo>
                <a:lnTo>
                  <a:pt x="15087" y="60325"/>
                </a:lnTo>
                <a:lnTo>
                  <a:pt x="105562" y="60325"/>
                </a:lnTo>
                <a:lnTo>
                  <a:pt x="105562" y="94640"/>
                </a:lnTo>
                <a:lnTo>
                  <a:pt x="108940" y="98018"/>
                </a:lnTo>
                <a:lnTo>
                  <a:pt x="117271" y="98018"/>
                </a:lnTo>
                <a:lnTo>
                  <a:pt x="120650" y="94640"/>
                </a:lnTo>
                <a:lnTo>
                  <a:pt x="120650" y="60325"/>
                </a:lnTo>
                <a:lnTo>
                  <a:pt x="392099" y="60325"/>
                </a:lnTo>
                <a:lnTo>
                  <a:pt x="392099" y="94640"/>
                </a:lnTo>
                <a:lnTo>
                  <a:pt x="395478" y="98018"/>
                </a:lnTo>
                <a:lnTo>
                  <a:pt x="403809" y="98018"/>
                </a:lnTo>
                <a:lnTo>
                  <a:pt x="407174" y="94640"/>
                </a:lnTo>
                <a:lnTo>
                  <a:pt x="407174" y="60325"/>
                </a:lnTo>
                <a:lnTo>
                  <a:pt x="497662" y="60325"/>
                </a:lnTo>
                <a:lnTo>
                  <a:pt x="497662" y="45237"/>
                </a:lnTo>
                <a:lnTo>
                  <a:pt x="407174" y="45237"/>
                </a:lnTo>
                <a:lnTo>
                  <a:pt x="407174" y="3378"/>
                </a:lnTo>
                <a:lnTo>
                  <a:pt x="403809" y="0"/>
                </a:lnTo>
                <a:lnTo>
                  <a:pt x="395478" y="0"/>
                </a:lnTo>
                <a:lnTo>
                  <a:pt x="392099" y="3378"/>
                </a:lnTo>
                <a:lnTo>
                  <a:pt x="392099" y="45237"/>
                </a:lnTo>
                <a:lnTo>
                  <a:pt x="120650" y="45237"/>
                </a:lnTo>
                <a:lnTo>
                  <a:pt x="120650" y="3378"/>
                </a:lnTo>
                <a:lnTo>
                  <a:pt x="117271" y="0"/>
                </a:lnTo>
                <a:lnTo>
                  <a:pt x="108940" y="0"/>
                </a:lnTo>
                <a:lnTo>
                  <a:pt x="105562" y="3378"/>
                </a:lnTo>
                <a:lnTo>
                  <a:pt x="105562" y="45237"/>
                </a:lnTo>
                <a:lnTo>
                  <a:pt x="0" y="45237"/>
                </a:lnTo>
                <a:lnTo>
                  <a:pt x="0" y="512711"/>
                </a:lnTo>
                <a:lnTo>
                  <a:pt x="512749" y="512711"/>
                </a:lnTo>
                <a:lnTo>
                  <a:pt x="512749" y="497636"/>
                </a:lnTo>
                <a:lnTo>
                  <a:pt x="512749" y="165874"/>
                </a:lnTo>
                <a:lnTo>
                  <a:pt x="512749" y="150799"/>
                </a:lnTo>
                <a:lnTo>
                  <a:pt x="512749" y="60325"/>
                </a:lnTo>
                <a:lnTo>
                  <a:pt x="512749" y="4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709294" y="2758757"/>
            <a:ext cx="10803890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1725" marR="303530" indent="-254635">
              <a:lnSpc>
                <a:spcPct val="110100"/>
              </a:lnSpc>
              <a:spcBef>
                <a:spcPts val="100"/>
              </a:spcBef>
              <a:buFont typeface="Wingdings"/>
              <a:buChar char=""/>
              <a:tabLst>
                <a:tab pos="1101725" algn="l"/>
                <a:tab pos="1102360" algn="l"/>
              </a:tabLst>
            </a:pP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Since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reset for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effective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October 1, 2021,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all non-term based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 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ub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5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ons</a:t>
            </a:r>
            <a:r>
              <a:rPr sz="20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than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0,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2021.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ho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 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will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cover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all enrollment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periods for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each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individual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cohort or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module,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beginning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between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dates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July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September</a:t>
            </a:r>
            <a:r>
              <a:rPr sz="2000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30,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2021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1F5F"/>
              </a:buClr>
              <a:buFont typeface="Wingdings"/>
              <a:buChar char=""/>
            </a:pPr>
            <a:endParaRPr sz="2250" dirty="0">
              <a:latin typeface="Arial"/>
              <a:cs typeface="Arial"/>
            </a:endParaRPr>
          </a:p>
          <a:p>
            <a:pPr marL="1101725" marR="5080" indent="-254635">
              <a:lnSpc>
                <a:spcPct val="110200"/>
              </a:lnSpc>
              <a:buFont typeface="Wingdings"/>
              <a:buChar char=""/>
              <a:tabLst>
                <a:tab pos="1101725" algn="l"/>
                <a:tab pos="1102360" algn="l"/>
              </a:tabLst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When</a:t>
            </a:r>
            <a:r>
              <a:rPr sz="2000" spc="3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non-term</a:t>
            </a:r>
            <a:r>
              <a:rPr sz="2000" spc="4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based</a:t>
            </a:r>
            <a:r>
              <a:rPr sz="2000" spc="2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25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spc="3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ratios</a:t>
            </a:r>
            <a:r>
              <a:rPr sz="2000" spc="2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meet</a:t>
            </a:r>
            <a:r>
              <a:rPr sz="2000" spc="3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3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necessary</a:t>
            </a:r>
            <a:r>
              <a:rPr sz="2000" spc="2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r>
              <a:rPr sz="2000" spc="2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criteria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may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reapply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50" dirty="0">
              <a:latin typeface="Arial"/>
              <a:cs typeface="Arial"/>
            </a:endParaRPr>
          </a:p>
          <a:p>
            <a:pPr marL="12700" marR="131445">
              <a:lnSpc>
                <a:spcPct val="110100"/>
              </a:lnSpc>
            </a:pP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NOTE: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Per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38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Code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Federal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Regulations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(CFR)</a:t>
            </a:r>
            <a:r>
              <a:rPr sz="2000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21.4201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there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reason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believe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enrollment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Veterans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eligible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persons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course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may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exceed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 percent of the total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student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course,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can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revoked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time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34</a:t>
            </a:fld>
            <a:endParaRPr spc="1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7646" y="150177"/>
            <a:ext cx="26301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35%</a:t>
            </a:r>
            <a:r>
              <a:rPr spc="25" dirty="0"/>
              <a:t> </a:t>
            </a:r>
            <a:r>
              <a:rPr spc="-25" dirty="0"/>
              <a:t>Exemption</a:t>
            </a:r>
          </a:p>
        </p:txBody>
      </p:sp>
      <p:sp>
        <p:nvSpPr>
          <p:cNvPr id="3" name="object 3"/>
          <p:cNvSpPr/>
          <p:nvPr/>
        </p:nvSpPr>
        <p:spPr>
          <a:xfrm>
            <a:off x="715098" y="3728389"/>
            <a:ext cx="460375" cy="610870"/>
          </a:xfrm>
          <a:custGeom>
            <a:avLst/>
            <a:gdLst/>
            <a:ahLst/>
            <a:cxnLst/>
            <a:rect l="l" t="t" r="r" b="b"/>
            <a:pathLst>
              <a:path w="460375" h="610870">
                <a:moveTo>
                  <a:pt x="226187" y="195973"/>
                </a:moveTo>
                <a:lnTo>
                  <a:pt x="75374" y="195973"/>
                </a:lnTo>
                <a:lnTo>
                  <a:pt x="75374" y="218592"/>
                </a:lnTo>
                <a:lnTo>
                  <a:pt x="226187" y="218592"/>
                </a:lnTo>
                <a:lnTo>
                  <a:pt x="226187" y="214820"/>
                </a:lnTo>
                <a:lnTo>
                  <a:pt x="226187" y="211048"/>
                </a:lnTo>
                <a:lnTo>
                  <a:pt x="226187" y="203517"/>
                </a:lnTo>
                <a:lnTo>
                  <a:pt x="226187" y="199745"/>
                </a:lnTo>
                <a:lnTo>
                  <a:pt x="226187" y="195973"/>
                </a:lnTo>
                <a:close/>
              </a:path>
              <a:path w="460375" h="610870">
                <a:moveTo>
                  <a:pt x="384530" y="497573"/>
                </a:moveTo>
                <a:lnTo>
                  <a:pt x="75374" y="497573"/>
                </a:lnTo>
                <a:lnTo>
                  <a:pt x="75374" y="520192"/>
                </a:lnTo>
                <a:lnTo>
                  <a:pt x="384530" y="520192"/>
                </a:lnTo>
                <a:lnTo>
                  <a:pt x="384530" y="516420"/>
                </a:lnTo>
                <a:lnTo>
                  <a:pt x="384530" y="512648"/>
                </a:lnTo>
                <a:lnTo>
                  <a:pt x="384530" y="505117"/>
                </a:lnTo>
                <a:lnTo>
                  <a:pt x="384530" y="501345"/>
                </a:lnTo>
                <a:lnTo>
                  <a:pt x="384530" y="497573"/>
                </a:lnTo>
                <a:close/>
              </a:path>
              <a:path w="460375" h="610870">
                <a:moveTo>
                  <a:pt x="384530" y="437248"/>
                </a:moveTo>
                <a:lnTo>
                  <a:pt x="75374" y="437248"/>
                </a:lnTo>
                <a:lnTo>
                  <a:pt x="75374" y="459867"/>
                </a:lnTo>
                <a:lnTo>
                  <a:pt x="384530" y="459867"/>
                </a:lnTo>
                <a:lnTo>
                  <a:pt x="384530" y="456107"/>
                </a:lnTo>
                <a:lnTo>
                  <a:pt x="384530" y="452335"/>
                </a:lnTo>
                <a:lnTo>
                  <a:pt x="384530" y="444792"/>
                </a:lnTo>
                <a:lnTo>
                  <a:pt x="384530" y="441020"/>
                </a:lnTo>
                <a:lnTo>
                  <a:pt x="384530" y="437248"/>
                </a:lnTo>
                <a:close/>
              </a:path>
              <a:path w="460375" h="610870">
                <a:moveTo>
                  <a:pt x="384530" y="376936"/>
                </a:moveTo>
                <a:lnTo>
                  <a:pt x="75374" y="376936"/>
                </a:lnTo>
                <a:lnTo>
                  <a:pt x="75374" y="399554"/>
                </a:lnTo>
                <a:lnTo>
                  <a:pt x="384530" y="399554"/>
                </a:lnTo>
                <a:lnTo>
                  <a:pt x="384530" y="395782"/>
                </a:lnTo>
                <a:lnTo>
                  <a:pt x="384530" y="392010"/>
                </a:lnTo>
                <a:lnTo>
                  <a:pt x="384530" y="384467"/>
                </a:lnTo>
                <a:lnTo>
                  <a:pt x="384530" y="380707"/>
                </a:lnTo>
                <a:lnTo>
                  <a:pt x="384530" y="376936"/>
                </a:lnTo>
                <a:close/>
              </a:path>
              <a:path w="460375" h="610870">
                <a:moveTo>
                  <a:pt x="384530" y="316611"/>
                </a:moveTo>
                <a:lnTo>
                  <a:pt x="75374" y="316611"/>
                </a:lnTo>
                <a:lnTo>
                  <a:pt x="75374" y="339229"/>
                </a:lnTo>
                <a:lnTo>
                  <a:pt x="384530" y="339229"/>
                </a:lnTo>
                <a:lnTo>
                  <a:pt x="384530" y="335457"/>
                </a:lnTo>
                <a:lnTo>
                  <a:pt x="384530" y="331698"/>
                </a:lnTo>
                <a:lnTo>
                  <a:pt x="384530" y="324154"/>
                </a:lnTo>
                <a:lnTo>
                  <a:pt x="384530" y="320382"/>
                </a:lnTo>
                <a:lnTo>
                  <a:pt x="384530" y="316611"/>
                </a:lnTo>
                <a:close/>
              </a:path>
              <a:path w="460375" h="610870">
                <a:moveTo>
                  <a:pt x="384530" y="256298"/>
                </a:moveTo>
                <a:lnTo>
                  <a:pt x="75374" y="256298"/>
                </a:lnTo>
                <a:lnTo>
                  <a:pt x="75374" y="278917"/>
                </a:lnTo>
                <a:lnTo>
                  <a:pt x="384530" y="278917"/>
                </a:lnTo>
                <a:lnTo>
                  <a:pt x="384530" y="275145"/>
                </a:lnTo>
                <a:lnTo>
                  <a:pt x="384530" y="271373"/>
                </a:lnTo>
                <a:lnTo>
                  <a:pt x="384530" y="263829"/>
                </a:lnTo>
                <a:lnTo>
                  <a:pt x="384530" y="260057"/>
                </a:lnTo>
                <a:lnTo>
                  <a:pt x="384530" y="256298"/>
                </a:lnTo>
                <a:close/>
              </a:path>
              <a:path w="460375" h="610870">
                <a:moveTo>
                  <a:pt x="459968" y="164934"/>
                </a:moveTo>
                <a:lnTo>
                  <a:pt x="437362" y="142341"/>
                </a:lnTo>
                <a:lnTo>
                  <a:pt x="437362" y="180936"/>
                </a:lnTo>
                <a:lnTo>
                  <a:pt x="437362" y="588111"/>
                </a:lnTo>
                <a:lnTo>
                  <a:pt x="22593" y="588111"/>
                </a:lnTo>
                <a:lnTo>
                  <a:pt x="22593" y="22606"/>
                </a:lnTo>
                <a:lnTo>
                  <a:pt x="279019" y="22606"/>
                </a:lnTo>
                <a:lnTo>
                  <a:pt x="279019" y="180936"/>
                </a:lnTo>
                <a:lnTo>
                  <a:pt x="437362" y="180936"/>
                </a:lnTo>
                <a:lnTo>
                  <a:pt x="437362" y="142341"/>
                </a:lnTo>
                <a:lnTo>
                  <a:pt x="427736" y="132715"/>
                </a:lnTo>
                <a:lnTo>
                  <a:pt x="427736" y="159372"/>
                </a:lnTo>
                <a:lnTo>
                  <a:pt x="426580" y="161975"/>
                </a:lnTo>
                <a:lnTo>
                  <a:pt x="427634" y="159448"/>
                </a:lnTo>
                <a:lnTo>
                  <a:pt x="427736" y="132715"/>
                </a:lnTo>
                <a:lnTo>
                  <a:pt x="421360" y="126339"/>
                </a:lnTo>
                <a:lnTo>
                  <a:pt x="421360" y="158343"/>
                </a:lnTo>
                <a:lnTo>
                  <a:pt x="301625" y="158343"/>
                </a:lnTo>
                <a:lnTo>
                  <a:pt x="301625" y="38608"/>
                </a:lnTo>
                <a:lnTo>
                  <a:pt x="421360" y="158343"/>
                </a:lnTo>
                <a:lnTo>
                  <a:pt x="421360" y="126339"/>
                </a:lnTo>
                <a:lnTo>
                  <a:pt x="302564" y="7543"/>
                </a:lnTo>
                <a:lnTo>
                  <a:pt x="301459" y="6438"/>
                </a:lnTo>
                <a:lnTo>
                  <a:pt x="300558" y="5537"/>
                </a:lnTo>
                <a:lnTo>
                  <a:pt x="300558" y="32194"/>
                </a:lnTo>
                <a:lnTo>
                  <a:pt x="300558" y="5537"/>
                </a:lnTo>
                <a:lnTo>
                  <a:pt x="298792" y="3771"/>
                </a:lnTo>
                <a:lnTo>
                  <a:pt x="295021" y="0"/>
                </a:lnTo>
                <a:lnTo>
                  <a:pt x="0" y="0"/>
                </a:lnTo>
                <a:lnTo>
                  <a:pt x="0" y="610717"/>
                </a:lnTo>
                <a:lnTo>
                  <a:pt x="459968" y="610717"/>
                </a:lnTo>
                <a:lnTo>
                  <a:pt x="459968" y="606945"/>
                </a:lnTo>
                <a:lnTo>
                  <a:pt x="459968" y="603173"/>
                </a:lnTo>
                <a:lnTo>
                  <a:pt x="459968" y="169164"/>
                </a:lnTo>
                <a:lnTo>
                  <a:pt x="459968" y="166497"/>
                </a:lnTo>
                <a:lnTo>
                  <a:pt x="459968" y="1649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67690" y="1616138"/>
            <a:ext cx="10886440" cy="5388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r>
              <a:rPr sz="2000" b="1" spc="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Reapplication</a:t>
            </a:r>
            <a:r>
              <a:rPr sz="2000" b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 Non-Term</a:t>
            </a:r>
            <a:r>
              <a:rPr sz="2000" b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Based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 dirty="0">
              <a:latin typeface="Arial"/>
              <a:cs typeface="Arial"/>
            </a:endParaRPr>
          </a:p>
          <a:p>
            <a:pPr marL="1272540" marR="5080" indent="-25463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1271905" algn="l"/>
                <a:tab pos="1272540" algn="l"/>
              </a:tabLst>
            </a:pP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Enrollment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Ratios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meet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necessary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exemption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criteria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 periods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beginning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after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October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1,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2021,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then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non-term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based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may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apply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1F5F"/>
              </a:buClr>
              <a:buFont typeface="Wingdings"/>
              <a:buChar char=""/>
            </a:pPr>
            <a:endParaRPr sz="2050" dirty="0">
              <a:latin typeface="Arial"/>
              <a:cs typeface="Arial"/>
            </a:endParaRPr>
          </a:p>
          <a:p>
            <a:pPr marL="1272540" marR="29209" indent="-254635" algn="just">
              <a:lnSpc>
                <a:spcPct val="100000"/>
              </a:lnSpc>
              <a:buFont typeface="Wingdings"/>
              <a:buChar char=""/>
              <a:tabLst>
                <a:tab pos="1272540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Co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2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i="1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i="1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i="1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ent</a:t>
            </a:r>
            <a:r>
              <a:rPr sz="2000" i="1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i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i="1" spc="35" dirty="0">
                <a:solidFill>
                  <a:srgbClr val="001F5F"/>
                </a:solidFill>
                <a:latin typeface="Arial"/>
                <a:cs typeface="Arial"/>
              </a:rPr>
              <a:t>ss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i="1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2000" i="1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i="1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Co</a:t>
            </a:r>
            <a:r>
              <a:rPr sz="2000" i="1" spc="9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i="1" spc="30" dirty="0">
                <a:solidFill>
                  <a:srgbClr val="001F5F"/>
                </a:solidFill>
                <a:latin typeface="Arial"/>
                <a:cs typeface="Arial"/>
              </a:rPr>
              <a:t>li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2000" i="1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i="1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2000" i="1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th</a:t>
            </a:r>
            <a:r>
              <a:rPr sz="2000" i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85</a:t>
            </a:r>
            <a:r>
              <a:rPr sz="2000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25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i="1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i="1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ent</a:t>
            </a:r>
            <a:r>
              <a:rPr sz="2000" i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i="1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i="1" spc="30" dirty="0">
                <a:solidFill>
                  <a:srgbClr val="001F5F"/>
                </a:solidFill>
                <a:latin typeface="Arial"/>
                <a:cs typeface="Arial"/>
              </a:rPr>
              <a:t>ll</a:t>
            </a:r>
            <a:r>
              <a:rPr sz="2000" i="1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ent</a:t>
            </a:r>
            <a:r>
              <a:rPr sz="2000" i="1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Rat</a:t>
            </a:r>
            <a:r>
              <a:rPr sz="2000" i="1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os 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each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periods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occurring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within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corresponding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reporting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period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accompany</a:t>
            </a:r>
            <a:r>
              <a:rPr sz="20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application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1F5F"/>
              </a:buClr>
              <a:buFont typeface="Wingdings"/>
              <a:buChar char=""/>
            </a:pPr>
            <a:endParaRPr sz="2050" dirty="0">
              <a:latin typeface="Arial"/>
              <a:cs typeface="Arial"/>
            </a:endParaRPr>
          </a:p>
          <a:p>
            <a:pPr marL="1272540" indent="-254635">
              <a:lnSpc>
                <a:spcPct val="100000"/>
              </a:lnSpc>
              <a:buFont typeface="Wingdings"/>
              <a:buChar char=""/>
              <a:tabLst>
                <a:tab pos="1271905" algn="l"/>
                <a:tab pos="1272540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response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submission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provided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within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90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days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 dirty="0">
              <a:latin typeface="Arial"/>
              <a:cs typeface="Arial"/>
            </a:endParaRPr>
          </a:p>
          <a:p>
            <a:pPr marL="12700" marR="191770">
              <a:lnSpc>
                <a:spcPct val="100000"/>
              </a:lnSpc>
            </a:pP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NOTE: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Per 38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Code of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Federal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Regulations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(CFR)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21.4201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if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there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reason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believe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 the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enrollment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Veterans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eligible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persons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course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may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exceed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percent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the total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den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ll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ou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5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%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125" dirty="0">
                <a:solidFill>
                  <a:srgbClr val="001F5F"/>
                </a:solidFill>
                <a:latin typeface="Arial"/>
                <a:cs typeface="Arial"/>
              </a:rPr>
              <a:t>x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12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35</a:t>
            </a:fld>
            <a:endParaRPr spc="1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7646" y="150177"/>
            <a:ext cx="26301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35%</a:t>
            </a:r>
            <a:r>
              <a:rPr spc="25" dirty="0"/>
              <a:t> </a:t>
            </a:r>
            <a:r>
              <a:rPr spc="-25" dirty="0"/>
              <a:t>Exemption</a:t>
            </a:r>
          </a:p>
        </p:txBody>
      </p:sp>
      <p:sp>
        <p:nvSpPr>
          <p:cNvPr id="3" name="object 3"/>
          <p:cNvSpPr/>
          <p:nvPr/>
        </p:nvSpPr>
        <p:spPr>
          <a:xfrm>
            <a:off x="727925" y="3315385"/>
            <a:ext cx="603885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205524" y="422389"/>
                </a:moveTo>
                <a:lnTo>
                  <a:pt x="66192" y="422389"/>
                </a:lnTo>
                <a:lnTo>
                  <a:pt x="66192" y="437464"/>
                </a:lnTo>
                <a:lnTo>
                  <a:pt x="200037" y="437464"/>
                </a:lnTo>
                <a:lnTo>
                  <a:pt x="205524" y="422389"/>
                </a:lnTo>
                <a:close/>
              </a:path>
              <a:path w="603885" h="603885">
                <a:moveTo>
                  <a:pt x="248208" y="331863"/>
                </a:moveTo>
                <a:lnTo>
                  <a:pt x="66192" y="331863"/>
                </a:lnTo>
                <a:lnTo>
                  <a:pt x="66192" y="335495"/>
                </a:lnTo>
                <a:lnTo>
                  <a:pt x="66192" y="346405"/>
                </a:lnTo>
                <a:lnTo>
                  <a:pt x="242290" y="346405"/>
                </a:lnTo>
                <a:lnTo>
                  <a:pt x="242290" y="335495"/>
                </a:lnTo>
                <a:lnTo>
                  <a:pt x="248208" y="335495"/>
                </a:lnTo>
                <a:lnTo>
                  <a:pt x="248208" y="331863"/>
                </a:lnTo>
                <a:close/>
              </a:path>
              <a:path w="603885" h="603885">
                <a:moveTo>
                  <a:pt x="277164" y="64236"/>
                </a:moveTo>
                <a:lnTo>
                  <a:pt x="274891" y="53975"/>
                </a:lnTo>
                <a:lnTo>
                  <a:pt x="274116" y="52933"/>
                </a:lnTo>
                <a:lnTo>
                  <a:pt x="268681" y="45580"/>
                </a:lnTo>
                <a:lnTo>
                  <a:pt x="260616" y="40640"/>
                </a:lnTo>
                <a:lnTo>
                  <a:pt x="260616" y="58000"/>
                </a:lnTo>
                <a:lnTo>
                  <a:pt x="260616" y="70485"/>
                </a:lnTo>
                <a:lnTo>
                  <a:pt x="255066" y="75552"/>
                </a:lnTo>
                <a:lnTo>
                  <a:pt x="241350" y="75552"/>
                </a:lnTo>
                <a:lnTo>
                  <a:pt x="235800" y="70485"/>
                </a:lnTo>
                <a:lnTo>
                  <a:pt x="235762" y="58000"/>
                </a:lnTo>
                <a:lnTo>
                  <a:pt x="240995" y="53047"/>
                </a:lnTo>
                <a:lnTo>
                  <a:pt x="247662" y="52933"/>
                </a:lnTo>
                <a:lnTo>
                  <a:pt x="255066" y="52933"/>
                </a:lnTo>
                <a:lnTo>
                  <a:pt x="260616" y="58000"/>
                </a:lnTo>
                <a:lnTo>
                  <a:pt x="260616" y="40640"/>
                </a:lnTo>
                <a:lnTo>
                  <a:pt x="259473" y="39928"/>
                </a:lnTo>
                <a:lnTo>
                  <a:pt x="248208" y="37846"/>
                </a:lnTo>
                <a:lnTo>
                  <a:pt x="247383" y="37846"/>
                </a:lnTo>
                <a:lnTo>
                  <a:pt x="236321" y="40068"/>
                </a:lnTo>
                <a:lnTo>
                  <a:pt x="227342" y="45770"/>
                </a:lnTo>
                <a:lnTo>
                  <a:pt x="221361" y="54102"/>
                </a:lnTo>
                <a:lnTo>
                  <a:pt x="219252" y="64236"/>
                </a:lnTo>
                <a:lnTo>
                  <a:pt x="221551" y="74510"/>
                </a:lnTo>
                <a:lnTo>
                  <a:pt x="227761" y="82905"/>
                </a:lnTo>
                <a:lnTo>
                  <a:pt x="236943" y="88544"/>
                </a:lnTo>
                <a:lnTo>
                  <a:pt x="248208" y="90627"/>
                </a:lnTo>
                <a:lnTo>
                  <a:pt x="259499" y="88544"/>
                </a:lnTo>
                <a:lnTo>
                  <a:pt x="268693" y="82892"/>
                </a:lnTo>
                <a:lnTo>
                  <a:pt x="274129" y="75552"/>
                </a:lnTo>
                <a:lnTo>
                  <a:pt x="274891" y="74510"/>
                </a:lnTo>
                <a:lnTo>
                  <a:pt x="277164" y="64236"/>
                </a:lnTo>
                <a:close/>
              </a:path>
              <a:path w="603885" h="603885">
                <a:moveTo>
                  <a:pt x="351269" y="241427"/>
                </a:moveTo>
                <a:lnTo>
                  <a:pt x="66192" y="241427"/>
                </a:lnTo>
                <a:lnTo>
                  <a:pt x="66192" y="256501"/>
                </a:lnTo>
                <a:lnTo>
                  <a:pt x="334759" y="256501"/>
                </a:lnTo>
                <a:lnTo>
                  <a:pt x="351269" y="241427"/>
                </a:lnTo>
                <a:close/>
              </a:path>
              <a:path w="603885" h="603885">
                <a:moveTo>
                  <a:pt x="496417" y="82943"/>
                </a:moveTo>
                <a:lnTo>
                  <a:pt x="493814" y="71196"/>
                </a:lnTo>
                <a:lnTo>
                  <a:pt x="486714" y="61607"/>
                </a:lnTo>
                <a:lnTo>
                  <a:pt x="476199" y="55143"/>
                </a:lnTo>
                <a:lnTo>
                  <a:pt x="463321" y="52781"/>
                </a:lnTo>
                <a:lnTo>
                  <a:pt x="355765" y="52781"/>
                </a:lnTo>
                <a:lnTo>
                  <a:pt x="355765" y="67856"/>
                </a:lnTo>
                <a:lnTo>
                  <a:pt x="355765" y="128333"/>
                </a:lnTo>
                <a:lnTo>
                  <a:pt x="140652" y="128333"/>
                </a:lnTo>
                <a:lnTo>
                  <a:pt x="140652" y="67856"/>
                </a:lnTo>
                <a:lnTo>
                  <a:pt x="173748" y="67856"/>
                </a:lnTo>
                <a:lnTo>
                  <a:pt x="173748" y="37693"/>
                </a:lnTo>
                <a:lnTo>
                  <a:pt x="175691" y="28892"/>
                </a:lnTo>
                <a:lnTo>
                  <a:pt x="181013" y="21704"/>
                </a:lnTo>
                <a:lnTo>
                  <a:pt x="188899" y="16852"/>
                </a:lnTo>
                <a:lnTo>
                  <a:pt x="198564" y="15074"/>
                </a:lnTo>
                <a:lnTo>
                  <a:pt x="297853" y="15074"/>
                </a:lnTo>
                <a:lnTo>
                  <a:pt x="307517" y="16852"/>
                </a:lnTo>
                <a:lnTo>
                  <a:pt x="315404" y="21704"/>
                </a:lnTo>
                <a:lnTo>
                  <a:pt x="320725" y="28892"/>
                </a:lnTo>
                <a:lnTo>
                  <a:pt x="322668" y="37693"/>
                </a:lnTo>
                <a:lnTo>
                  <a:pt x="322668" y="67856"/>
                </a:lnTo>
                <a:lnTo>
                  <a:pt x="355765" y="67856"/>
                </a:lnTo>
                <a:lnTo>
                  <a:pt x="355765" y="52781"/>
                </a:lnTo>
                <a:lnTo>
                  <a:pt x="339217" y="52781"/>
                </a:lnTo>
                <a:lnTo>
                  <a:pt x="339217" y="37693"/>
                </a:lnTo>
                <a:lnTo>
                  <a:pt x="313918" y="2971"/>
                </a:lnTo>
                <a:lnTo>
                  <a:pt x="297853" y="0"/>
                </a:lnTo>
                <a:lnTo>
                  <a:pt x="198564" y="0"/>
                </a:lnTo>
                <a:lnTo>
                  <a:pt x="182460" y="2971"/>
                </a:lnTo>
                <a:lnTo>
                  <a:pt x="169329" y="11061"/>
                </a:lnTo>
                <a:lnTo>
                  <a:pt x="160464" y="23037"/>
                </a:lnTo>
                <a:lnTo>
                  <a:pt x="157200" y="37693"/>
                </a:lnTo>
                <a:lnTo>
                  <a:pt x="157200" y="52781"/>
                </a:lnTo>
                <a:lnTo>
                  <a:pt x="33096" y="52781"/>
                </a:lnTo>
                <a:lnTo>
                  <a:pt x="20231" y="55156"/>
                </a:lnTo>
                <a:lnTo>
                  <a:pt x="9715" y="61620"/>
                </a:lnTo>
                <a:lnTo>
                  <a:pt x="2616" y="71208"/>
                </a:lnTo>
                <a:lnTo>
                  <a:pt x="0" y="82943"/>
                </a:lnTo>
                <a:lnTo>
                  <a:pt x="0" y="573189"/>
                </a:lnTo>
                <a:lnTo>
                  <a:pt x="2603" y="584923"/>
                </a:lnTo>
                <a:lnTo>
                  <a:pt x="9702" y="594512"/>
                </a:lnTo>
                <a:lnTo>
                  <a:pt x="20218" y="600976"/>
                </a:lnTo>
                <a:lnTo>
                  <a:pt x="33096" y="603351"/>
                </a:lnTo>
                <a:lnTo>
                  <a:pt x="463321" y="603351"/>
                </a:lnTo>
                <a:lnTo>
                  <a:pt x="476199" y="600976"/>
                </a:lnTo>
                <a:lnTo>
                  <a:pt x="486714" y="594512"/>
                </a:lnTo>
                <a:lnTo>
                  <a:pt x="491337" y="588264"/>
                </a:lnTo>
                <a:lnTo>
                  <a:pt x="493814" y="584923"/>
                </a:lnTo>
                <a:lnTo>
                  <a:pt x="496417" y="573189"/>
                </a:lnTo>
                <a:lnTo>
                  <a:pt x="496417" y="283210"/>
                </a:lnTo>
                <a:lnTo>
                  <a:pt x="479869" y="298348"/>
                </a:lnTo>
                <a:lnTo>
                  <a:pt x="479869" y="581520"/>
                </a:lnTo>
                <a:lnTo>
                  <a:pt x="472465" y="588264"/>
                </a:lnTo>
                <a:lnTo>
                  <a:pt x="23952" y="588264"/>
                </a:lnTo>
                <a:lnTo>
                  <a:pt x="16548" y="581520"/>
                </a:lnTo>
                <a:lnTo>
                  <a:pt x="16548" y="74612"/>
                </a:lnTo>
                <a:lnTo>
                  <a:pt x="23952" y="67856"/>
                </a:lnTo>
                <a:lnTo>
                  <a:pt x="124104" y="67856"/>
                </a:lnTo>
                <a:lnTo>
                  <a:pt x="124104" y="143408"/>
                </a:lnTo>
                <a:lnTo>
                  <a:pt x="372313" y="143408"/>
                </a:lnTo>
                <a:lnTo>
                  <a:pt x="372313" y="128333"/>
                </a:lnTo>
                <a:lnTo>
                  <a:pt x="372313" y="67856"/>
                </a:lnTo>
                <a:lnTo>
                  <a:pt x="472465" y="67856"/>
                </a:lnTo>
                <a:lnTo>
                  <a:pt x="479869" y="74612"/>
                </a:lnTo>
                <a:lnTo>
                  <a:pt x="479869" y="124028"/>
                </a:lnTo>
                <a:lnTo>
                  <a:pt x="496417" y="108940"/>
                </a:lnTo>
                <a:lnTo>
                  <a:pt x="496417" y="82943"/>
                </a:lnTo>
                <a:close/>
              </a:path>
              <a:path w="603885" h="603885">
                <a:moveTo>
                  <a:pt x="603872" y="147370"/>
                </a:moveTo>
                <a:lnTo>
                  <a:pt x="603770" y="145872"/>
                </a:lnTo>
                <a:lnTo>
                  <a:pt x="603072" y="140855"/>
                </a:lnTo>
                <a:lnTo>
                  <a:pt x="599516" y="135204"/>
                </a:lnTo>
                <a:lnTo>
                  <a:pt x="587565" y="124307"/>
                </a:lnTo>
                <a:lnTo>
                  <a:pt x="587565" y="145872"/>
                </a:lnTo>
                <a:lnTo>
                  <a:pt x="587463" y="146596"/>
                </a:lnTo>
                <a:lnTo>
                  <a:pt x="586524" y="147370"/>
                </a:lnTo>
                <a:lnTo>
                  <a:pt x="553707" y="177380"/>
                </a:lnTo>
                <a:lnTo>
                  <a:pt x="542023" y="166738"/>
                </a:lnTo>
                <a:lnTo>
                  <a:pt x="542023" y="188061"/>
                </a:lnTo>
                <a:lnTo>
                  <a:pt x="323494" y="387972"/>
                </a:lnTo>
                <a:lnTo>
                  <a:pt x="322199" y="381685"/>
                </a:lnTo>
                <a:lnTo>
                  <a:pt x="319786" y="375742"/>
                </a:lnTo>
                <a:lnTo>
                  <a:pt x="316293" y="370243"/>
                </a:lnTo>
                <a:lnTo>
                  <a:pt x="315595" y="369493"/>
                </a:lnTo>
                <a:lnTo>
                  <a:pt x="311785" y="365340"/>
                </a:lnTo>
                <a:lnTo>
                  <a:pt x="307289" y="361937"/>
                </a:lnTo>
                <a:lnTo>
                  <a:pt x="307289" y="391248"/>
                </a:lnTo>
                <a:lnTo>
                  <a:pt x="306184" y="398691"/>
                </a:lnTo>
                <a:lnTo>
                  <a:pt x="302310" y="405549"/>
                </a:lnTo>
                <a:lnTo>
                  <a:pt x="256514" y="419328"/>
                </a:lnTo>
                <a:lnTo>
                  <a:pt x="251802" y="415010"/>
                </a:lnTo>
                <a:lnTo>
                  <a:pt x="266407" y="374891"/>
                </a:lnTo>
                <a:lnTo>
                  <a:pt x="274980" y="370497"/>
                </a:lnTo>
                <a:lnTo>
                  <a:pt x="284391" y="369493"/>
                </a:lnTo>
                <a:lnTo>
                  <a:pt x="293547" y="371767"/>
                </a:lnTo>
                <a:lnTo>
                  <a:pt x="301307" y="377266"/>
                </a:lnTo>
                <a:lnTo>
                  <a:pt x="305663" y="383882"/>
                </a:lnTo>
                <a:lnTo>
                  <a:pt x="307289" y="391248"/>
                </a:lnTo>
                <a:lnTo>
                  <a:pt x="307289" y="361937"/>
                </a:lnTo>
                <a:lnTo>
                  <a:pt x="306171" y="361086"/>
                </a:lnTo>
                <a:lnTo>
                  <a:pt x="299859" y="357835"/>
                </a:lnTo>
                <a:lnTo>
                  <a:pt x="293014" y="355638"/>
                </a:lnTo>
                <a:lnTo>
                  <a:pt x="285800" y="354584"/>
                </a:lnTo>
                <a:lnTo>
                  <a:pt x="505053" y="154355"/>
                </a:lnTo>
                <a:lnTo>
                  <a:pt x="542023" y="188061"/>
                </a:lnTo>
                <a:lnTo>
                  <a:pt x="542023" y="166738"/>
                </a:lnTo>
                <a:lnTo>
                  <a:pt x="528447" y="154355"/>
                </a:lnTo>
                <a:lnTo>
                  <a:pt x="516737" y="143687"/>
                </a:lnTo>
                <a:lnTo>
                  <a:pt x="549808" y="113474"/>
                </a:lnTo>
                <a:lnTo>
                  <a:pt x="550392" y="113245"/>
                </a:lnTo>
                <a:lnTo>
                  <a:pt x="551726" y="113258"/>
                </a:lnTo>
                <a:lnTo>
                  <a:pt x="552386" y="113538"/>
                </a:lnTo>
                <a:lnTo>
                  <a:pt x="552856" y="114007"/>
                </a:lnTo>
                <a:lnTo>
                  <a:pt x="587159" y="145326"/>
                </a:lnTo>
                <a:lnTo>
                  <a:pt x="587565" y="145872"/>
                </a:lnTo>
                <a:lnTo>
                  <a:pt x="587565" y="124307"/>
                </a:lnTo>
                <a:lnTo>
                  <a:pt x="575437" y="113245"/>
                </a:lnTo>
                <a:lnTo>
                  <a:pt x="564591" y="103378"/>
                </a:lnTo>
                <a:lnTo>
                  <a:pt x="558380" y="99504"/>
                </a:lnTo>
                <a:lnTo>
                  <a:pt x="551268" y="98158"/>
                </a:lnTo>
                <a:lnTo>
                  <a:pt x="544131" y="99339"/>
                </a:lnTo>
                <a:lnTo>
                  <a:pt x="537781" y="103085"/>
                </a:lnTo>
                <a:lnTo>
                  <a:pt x="253365" y="362826"/>
                </a:lnTo>
                <a:lnTo>
                  <a:pt x="223393" y="445160"/>
                </a:lnTo>
                <a:lnTo>
                  <a:pt x="309257" y="419328"/>
                </a:lnTo>
                <a:lnTo>
                  <a:pt x="314147" y="417868"/>
                </a:lnTo>
                <a:lnTo>
                  <a:pt x="346837" y="387972"/>
                </a:lnTo>
                <a:lnTo>
                  <a:pt x="577075" y="177380"/>
                </a:lnTo>
                <a:lnTo>
                  <a:pt x="597865" y="158356"/>
                </a:lnTo>
                <a:lnTo>
                  <a:pt x="602195" y="153174"/>
                </a:lnTo>
                <a:lnTo>
                  <a:pt x="603872" y="147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78815" y="1636712"/>
            <a:ext cx="10784840" cy="303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r>
              <a:rPr sz="2000" b="1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Next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Report</a:t>
            </a:r>
            <a:r>
              <a:rPr sz="20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Due</a:t>
            </a:r>
            <a:r>
              <a:rPr sz="20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Term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Based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50" dirty="0">
              <a:latin typeface="Arial"/>
              <a:cs typeface="Arial"/>
            </a:endParaRPr>
          </a:p>
          <a:p>
            <a:pPr marL="1358265" marR="5080" indent="-254000">
              <a:lnSpc>
                <a:spcPct val="110100"/>
              </a:lnSpc>
              <a:buFont typeface="Wingdings"/>
              <a:buChar char=""/>
              <a:tabLst>
                <a:tab pos="1357630" algn="l"/>
                <a:tab pos="1358265" algn="l"/>
              </a:tabLst>
            </a:pPr>
            <a:r>
              <a:rPr sz="2000" spc="45" dirty="0">
                <a:solidFill>
                  <a:srgbClr val="001F5F"/>
                </a:solidFill>
                <a:latin typeface="Arial"/>
                <a:cs typeface="Arial"/>
              </a:rPr>
              <a:t>When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ETI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term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based,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reset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will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effective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October 1, 2021.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All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term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based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submit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calculations</a:t>
            </a:r>
            <a:r>
              <a:rPr sz="2000" spc="-2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later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than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30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days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after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start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Spring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2022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term,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it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published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academic</a:t>
            </a:r>
            <a:r>
              <a:rPr sz="20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calendar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Wingdings"/>
              <a:buChar char=""/>
            </a:pPr>
            <a:endParaRPr sz="2500" dirty="0">
              <a:latin typeface="Arial"/>
              <a:cs typeface="Arial"/>
            </a:endParaRPr>
          </a:p>
          <a:p>
            <a:pPr marL="1358265" indent="-254000">
              <a:lnSpc>
                <a:spcPct val="100000"/>
              </a:lnSpc>
              <a:buFont typeface="Wingdings"/>
              <a:buChar char=""/>
              <a:tabLst>
                <a:tab pos="1357630" algn="l"/>
                <a:tab pos="1358265" algn="l"/>
              </a:tabLst>
            </a:pPr>
            <a:r>
              <a:rPr sz="2000" spc="50" dirty="0">
                <a:solidFill>
                  <a:srgbClr val="001F5F"/>
                </a:solidFill>
                <a:latin typeface="Arial"/>
                <a:cs typeface="Arial"/>
              </a:rPr>
              <a:t>When</a:t>
            </a:r>
            <a:r>
              <a:rPr sz="20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IHL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ratios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meet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necessary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criteria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then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endParaRPr sz="2000" dirty="0">
              <a:latin typeface="Arial"/>
              <a:cs typeface="Arial"/>
            </a:endParaRPr>
          </a:p>
          <a:p>
            <a:pPr marL="1358265">
              <a:lnSpc>
                <a:spcPct val="100000"/>
              </a:lnSpc>
              <a:spcBef>
                <a:spcPts val="245"/>
              </a:spcBef>
            </a:pP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may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reapply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36</a:t>
            </a:fld>
            <a:endParaRPr spc="15" dirty="0"/>
          </a:p>
        </p:txBody>
      </p:sp>
      <p:sp>
        <p:nvSpPr>
          <p:cNvPr id="5" name="object 5"/>
          <p:cNvSpPr txBox="1"/>
          <p:nvPr/>
        </p:nvSpPr>
        <p:spPr>
          <a:xfrm>
            <a:off x="722947" y="5548566"/>
            <a:ext cx="10677525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NOTE: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Per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38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Code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Federal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Regulations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(CFR)</a:t>
            </a:r>
            <a:r>
              <a:rPr sz="2000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21.4201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there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reason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believe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enrollment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Veterans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eligible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persons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course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may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exceed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 percent of the total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student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course,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can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revoked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time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7646" y="150177"/>
            <a:ext cx="26301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35%</a:t>
            </a:r>
            <a:r>
              <a:rPr spc="25" dirty="0"/>
              <a:t> </a:t>
            </a:r>
            <a:r>
              <a:rPr spc="-25" dirty="0"/>
              <a:t>Exemption</a:t>
            </a:r>
          </a:p>
        </p:txBody>
      </p:sp>
      <p:sp>
        <p:nvSpPr>
          <p:cNvPr id="3" name="object 3"/>
          <p:cNvSpPr/>
          <p:nvPr/>
        </p:nvSpPr>
        <p:spPr>
          <a:xfrm>
            <a:off x="515962" y="3950055"/>
            <a:ext cx="513080" cy="513080"/>
          </a:xfrm>
          <a:custGeom>
            <a:avLst/>
            <a:gdLst/>
            <a:ahLst/>
            <a:cxnLst/>
            <a:rect l="l" t="t" r="r" b="b"/>
            <a:pathLst>
              <a:path w="513080" h="513079">
                <a:moveTo>
                  <a:pt x="203593" y="376999"/>
                </a:moveTo>
                <a:lnTo>
                  <a:pt x="188506" y="376999"/>
                </a:lnTo>
                <a:lnTo>
                  <a:pt x="188506" y="437311"/>
                </a:lnTo>
                <a:lnTo>
                  <a:pt x="203593" y="437311"/>
                </a:lnTo>
                <a:lnTo>
                  <a:pt x="203593" y="376999"/>
                </a:lnTo>
                <a:close/>
              </a:path>
              <a:path w="513080" h="513079">
                <a:moveTo>
                  <a:pt x="203593" y="226199"/>
                </a:moveTo>
                <a:lnTo>
                  <a:pt x="188506" y="226199"/>
                </a:lnTo>
                <a:lnTo>
                  <a:pt x="188506" y="286512"/>
                </a:lnTo>
                <a:lnTo>
                  <a:pt x="203593" y="286512"/>
                </a:lnTo>
                <a:lnTo>
                  <a:pt x="203593" y="226199"/>
                </a:lnTo>
                <a:close/>
              </a:path>
              <a:path w="513080" h="513079">
                <a:moveTo>
                  <a:pt x="324231" y="376999"/>
                </a:moveTo>
                <a:lnTo>
                  <a:pt x="309156" y="376999"/>
                </a:lnTo>
                <a:lnTo>
                  <a:pt x="309156" y="437311"/>
                </a:lnTo>
                <a:lnTo>
                  <a:pt x="324231" y="437311"/>
                </a:lnTo>
                <a:lnTo>
                  <a:pt x="324231" y="376999"/>
                </a:lnTo>
                <a:close/>
              </a:path>
              <a:path w="513080" h="513079">
                <a:moveTo>
                  <a:pt x="324231" y="226199"/>
                </a:moveTo>
                <a:lnTo>
                  <a:pt x="309156" y="226199"/>
                </a:lnTo>
                <a:lnTo>
                  <a:pt x="309156" y="286512"/>
                </a:lnTo>
                <a:lnTo>
                  <a:pt x="324231" y="286512"/>
                </a:lnTo>
                <a:lnTo>
                  <a:pt x="324231" y="226199"/>
                </a:lnTo>
                <a:close/>
              </a:path>
              <a:path w="513080" h="513079">
                <a:moveTo>
                  <a:pt x="452424" y="376999"/>
                </a:moveTo>
                <a:lnTo>
                  <a:pt x="437337" y="376999"/>
                </a:lnTo>
                <a:lnTo>
                  <a:pt x="437337" y="437311"/>
                </a:lnTo>
                <a:lnTo>
                  <a:pt x="452424" y="437311"/>
                </a:lnTo>
                <a:lnTo>
                  <a:pt x="452424" y="376999"/>
                </a:lnTo>
                <a:close/>
              </a:path>
              <a:path w="513080" h="513079">
                <a:moveTo>
                  <a:pt x="452424" y="226199"/>
                </a:moveTo>
                <a:lnTo>
                  <a:pt x="437337" y="226199"/>
                </a:lnTo>
                <a:lnTo>
                  <a:pt x="437337" y="286512"/>
                </a:lnTo>
                <a:lnTo>
                  <a:pt x="452424" y="286512"/>
                </a:lnTo>
                <a:lnTo>
                  <a:pt x="452424" y="226199"/>
                </a:lnTo>
                <a:close/>
              </a:path>
              <a:path w="513080" h="513079">
                <a:moveTo>
                  <a:pt x="452424" y="211747"/>
                </a:moveTo>
                <a:lnTo>
                  <a:pt x="60325" y="211747"/>
                </a:lnTo>
                <a:lnTo>
                  <a:pt x="60325" y="225717"/>
                </a:lnTo>
                <a:lnTo>
                  <a:pt x="60325" y="286677"/>
                </a:lnTo>
                <a:lnTo>
                  <a:pt x="60325" y="451777"/>
                </a:lnTo>
                <a:lnTo>
                  <a:pt x="452424" y="451777"/>
                </a:lnTo>
                <a:lnTo>
                  <a:pt x="452424" y="437807"/>
                </a:lnTo>
                <a:lnTo>
                  <a:pt x="75399" y="437807"/>
                </a:lnTo>
                <a:lnTo>
                  <a:pt x="75399" y="376847"/>
                </a:lnTo>
                <a:lnTo>
                  <a:pt x="452424" y="376847"/>
                </a:lnTo>
                <a:lnTo>
                  <a:pt x="452424" y="361911"/>
                </a:lnTo>
                <a:lnTo>
                  <a:pt x="452424" y="361607"/>
                </a:lnTo>
                <a:lnTo>
                  <a:pt x="452424" y="301917"/>
                </a:lnTo>
                <a:lnTo>
                  <a:pt x="452424" y="301599"/>
                </a:lnTo>
                <a:lnTo>
                  <a:pt x="452424" y="286677"/>
                </a:lnTo>
                <a:lnTo>
                  <a:pt x="437337" y="286677"/>
                </a:lnTo>
                <a:lnTo>
                  <a:pt x="437337" y="301917"/>
                </a:lnTo>
                <a:lnTo>
                  <a:pt x="437337" y="361607"/>
                </a:lnTo>
                <a:lnTo>
                  <a:pt x="324231" y="361607"/>
                </a:lnTo>
                <a:lnTo>
                  <a:pt x="324231" y="301917"/>
                </a:lnTo>
                <a:lnTo>
                  <a:pt x="437337" y="301917"/>
                </a:lnTo>
                <a:lnTo>
                  <a:pt x="437337" y="286677"/>
                </a:lnTo>
                <a:lnTo>
                  <a:pt x="309156" y="286677"/>
                </a:lnTo>
                <a:lnTo>
                  <a:pt x="309156" y="301917"/>
                </a:lnTo>
                <a:lnTo>
                  <a:pt x="309156" y="361607"/>
                </a:lnTo>
                <a:lnTo>
                  <a:pt x="203593" y="361607"/>
                </a:lnTo>
                <a:lnTo>
                  <a:pt x="203593" y="301917"/>
                </a:lnTo>
                <a:lnTo>
                  <a:pt x="309156" y="301917"/>
                </a:lnTo>
                <a:lnTo>
                  <a:pt x="309156" y="286677"/>
                </a:lnTo>
                <a:lnTo>
                  <a:pt x="188506" y="286677"/>
                </a:lnTo>
                <a:lnTo>
                  <a:pt x="188506" y="301917"/>
                </a:lnTo>
                <a:lnTo>
                  <a:pt x="188506" y="361607"/>
                </a:lnTo>
                <a:lnTo>
                  <a:pt x="75399" y="361607"/>
                </a:lnTo>
                <a:lnTo>
                  <a:pt x="75399" y="301917"/>
                </a:lnTo>
                <a:lnTo>
                  <a:pt x="188506" y="301917"/>
                </a:lnTo>
                <a:lnTo>
                  <a:pt x="188506" y="286677"/>
                </a:lnTo>
                <a:lnTo>
                  <a:pt x="75399" y="286677"/>
                </a:lnTo>
                <a:lnTo>
                  <a:pt x="75399" y="225717"/>
                </a:lnTo>
                <a:lnTo>
                  <a:pt x="452424" y="225717"/>
                </a:lnTo>
                <a:lnTo>
                  <a:pt x="452424" y="211747"/>
                </a:lnTo>
                <a:close/>
              </a:path>
              <a:path w="513080" h="513079">
                <a:moveTo>
                  <a:pt x="512749" y="45237"/>
                </a:moveTo>
                <a:lnTo>
                  <a:pt x="497662" y="45237"/>
                </a:lnTo>
                <a:lnTo>
                  <a:pt x="497662" y="60325"/>
                </a:lnTo>
                <a:lnTo>
                  <a:pt x="497662" y="150799"/>
                </a:lnTo>
                <a:lnTo>
                  <a:pt x="497662" y="165874"/>
                </a:lnTo>
                <a:lnTo>
                  <a:pt x="497662" y="497636"/>
                </a:lnTo>
                <a:lnTo>
                  <a:pt x="15087" y="497636"/>
                </a:lnTo>
                <a:lnTo>
                  <a:pt x="15087" y="165874"/>
                </a:lnTo>
                <a:lnTo>
                  <a:pt x="497662" y="165874"/>
                </a:lnTo>
                <a:lnTo>
                  <a:pt x="497662" y="150799"/>
                </a:lnTo>
                <a:lnTo>
                  <a:pt x="15087" y="150799"/>
                </a:lnTo>
                <a:lnTo>
                  <a:pt x="15087" y="60325"/>
                </a:lnTo>
                <a:lnTo>
                  <a:pt x="105562" y="60325"/>
                </a:lnTo>
                <a:lnTo>
                  <a:pt x="105562" y="94640"/>
                </a:lnTo>
                <a:lnTo>
                  <a:pt x="108940" y="98018"/>
                </a:lnTo>
                <a:lnTo>
                  <a:pt x="117271" y="98018"/>
                </a:lnTo>
                <a:lnTo>
                  <a:pt x="120650" y="94640"/>
                </a:lnTo>
                <a:lnTo>
                  <a:pt x="120650" y="60325"/>
                </a:lnTo>
                <a:lnTo>
                  <a:pt x="392099" y="60325"/>
                </a:lnTo>
                <a:lnTo>
                  <a:pt x="392099" y="94640"/>
                </a:lnTo>
                <a:lnTo>
                  <a:pt x="395478" y="98018"/>
                </a:lnTo>
                <a:lnTo>
                  <a:pt x="403809" y="98018"/>
                </a:lnTo>
                <a:lnTo>
                  <a:pt x="407174" y="94640"/>
                </a:lnTo>
                <a:lnTo>
                  <a:pt x="407174" y="60325"/>
                </a:lnTo>
                <a:lnTo>
                  <a:pt x="497662" y="60325"/>
                </a:lnTo>
                <a:lnTo>
                  <a:pt x="497662" y="45237"/>
                </a:lnTo>
                <a:lnTo>
                  <a:pt x="407174" y="45237"/>
                </a:lnTo>
                <a:lnTo>
                  <a:pt x="407174" y="3378"/>
                </a:lnTo>
                <a:lnTo>
                  <a:pt x="403809" y="0"/>
                </a:lnTo>
                <a:lnTo>
                  <a:pt x="395478" y="0"/>
                </a:lnTo>
                <a:lnTo>
                  <a:pt x="392099" y="3378"/>
                </a:lnTo>
                <a:lnTo>
                  <a:pt x="392099" y="45237"/>
                </a:lnTo>
                <a:lnTo>
                  <a:pt x="120650" y="45237"/>
                </a:lnTo>
                <a:lnTo>
                  <a:pt x="120650" y="3378"/>
                </a:lnTo>
                <a:lnTo>
                  <a:pt x="117271" y="0"/>
                </a:lnTo>
                <a:lnTo>
                  <a:pt x="108940" y="0"/>
                </a:lnTo>
                <a:lnTo>
                  <a:pt x="105562" y="3378"/>
                </a:lnTo>
                <a:lnTo>
                  <a:pt x="105562" y="45237"/>
                </a:lnTo>
                <a:lnTo>
                  <a:pt x="0" y="45237"/>
                </a:lnTo>
                <a:lnTo>
                  <a:pt x="0" y="512711"/>
                </a:lnTo>
                <a:lnTo>
                  <a:pt x="512749" y="512711"/>
                </a:lnTo>
                <a:lnTo>
                  <a:pt x="512749" y="497636"/>
                </a:lnTo>
                <a:lnTo>
                  <a:pt x="512749" y="165874"/>
                </a:lnTo>
                <a:lnTo>
                  <a:pt x="512749" y="150799"/>
                </a:lnTo>
                <a:lnTo>
                  <a:pt x="512749" y="60325"/>
                </a:lnTo>
                <a:lnTo>
                  <a:pt x="512749" y="4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87680" y="1429448"/>
            <a:ext cx="11049635" cy="5682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r>
              <a:rPr sz="2000" b="1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Reapplication</a:t>
            </a:r>
            <a:r>
              <a:rPr sz="2000" b="1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Term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Based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 marL="1155065" marR="29845" indent="-254635">
              <a:lnSpc>
                <a:spcPct val="110200"/>
              </a:lnSpc>
              <a:spcBef>
                <a:spcPts val="1390"/>
              </a:spcBef>
              <a:buFont typeface="Wingdings"/>
              <a:buChar char=""/>
              <a:tabLst>
                <a:tab pos="1155065" algn="l"/>
                <a:tab pos="1155700" algn="l"/>
              </a:tabLst>
            </a:pP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term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based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ETI’s</a:t>
            </a:r>
            <a:r>
              <a:rPr sz="2000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spc="-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Ratios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meet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necessary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criteria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terms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beginning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 or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after October 1, 2021,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then the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ETI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may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apply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 35%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1F5F"/>
              </a:buClr>
              <a:buFont typeface="Wingdings"/>
              <a:buChar char=""/>
            </a:pPr>
            <a:endParaRPr sz="2250" dirty="0">
              <a:latin typeface="Arial"/>
              <a:cs typeface="Arial"/>
            </a:endParaRPr>
          </a:p>
          <a:p>
            <a:pPr marL="1155065" marR="5080" indent="-254635" algn="just">
              <a:lnSpc>
                <a:spcPct val="110100"/>
              </a:lnSpc>
              <a:buFont typeface="Wingdings"/>
              <a:buChar char=""/>
              <a:tabLst>
                <a:tab pos="1155700" algn="l"/>
              </a:tabLst>
            </a:pP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earliest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date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term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based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apply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when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Spring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2022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reporting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calculations</a:t>
            </a:r>
            <a:r>
              <a:rPr sz="2000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submitted.</a:t>
            </a:r>
            <a:r>
              <a:rPr sz="20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completed</a:t>
            </a:r>
            <a:r>
              <a:rPr sz="2000" spc="-2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15" dirty="0">
                <a:solidFill>
                  <a:srgbClr val="001F5F"/>
                </a:solidFill>
                <a:latin typeface="Arial"/>
                <a:cs typeface="Arial"/>
              </a:rPr>
              <a:t>Statement</a:t>
            </a:r>
            <a:r>
              <a:rPr sz="2000" i="1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i="1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10" dirty="0">
                <a:solidFill>
                  <a:srgbClr val="001F5F"/>
                </a:solidFill>
                <a:latin typeface="Arial"/>
                <a:cs typeface="Arial"/>
              </a:rPr>
              <a:t>Assurance </a:t>
            </a:r>
            <a:r>
              <a:rPr sz="2000" i="1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i="1" spc="20" dirty="0">
                <a:solidFill>
                  <a:srgbClr val="001F5F"/>
                </a:solidFill>
                <a:latin typeface="Arial"/>
                <a:cs typeface="Arial"/>
              </a:rPr>
              <a:t> Compliance</a:t>
            </a:r>
            <a:r>
              <a:rPr sz="2000" i="1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5" dirty="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sz="2000" i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85</a:t>
            </a:r>
            <a:r>
              <a:rPr sz="2000" i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5" dirty="0">
                <a:solidFill>
                  <a:srgbClr val="001F5F"/>
                </a:solidFill>
                <a:latin typeface="Arial"/>
                <a:cs typeface="Arial"/>
              </a:rPr>
              <a:t>Percent</a:t>
            </a:r>
            <a:r>
              <a:rPr sz="2000" i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15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i="1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5" dirty="0">
                <a:solidFill>
                  <a:srgbClr val="001F5F"/>
                </a:solidFill>
                <a:latin typeface="Arial"/>
                <a:cs typeface="Arial"/>
              </a:rPr>
              <a:t>Ratios</a:t>
            </a:r>
            <a:r>
              <a:rPr sz="2000" i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corresponding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reporting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period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accompany</a:t>
            </a:r>
            <a:r>
              <a:rPr sz="2000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application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 35%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Wingdings"/>
              <a:buChar char=""/>
            </a:pPr>
            <a:endParaRPr sz="2500" dirty="0">
              <a:latin typeface="Arial"/>
              <a:cs typeface="Arial"/>
            </a:endParaRPr>
          </a:p>
          <a:p>
            <a:pPr marL="1155065" indent="-254635">
              <a:lnSpc>
                <a:spcPct val="100000"/>
              </a:lnSpc>
              <a:buFont typeface="Wingdings"/>
              <a:buChar char=""/>
              <a:tabLst>
                <a:tab pos="1155065" algn="l"/>
                <a:tab pos="1155700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response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submission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provided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within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90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days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 marL="12700" marR="194310" algn="just">
              <a:lnSpc>
                <a:spcPct val="110100"/>
              </a:lnSpc>
              <a:spcBef>
                <a:spcPts val="1335"/>
              </a:spcBef>
            </a:pP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NOTE: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Per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38 Code of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Federal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Regulations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(CFR)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21.4201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if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there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reason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believe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 the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enrollment 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Veterans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eligible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persons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course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may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exceed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 percent of the total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spc="-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course,</a:t>
            </a:r>
            <a:r>
              <a:rPr sz="20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can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revoked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time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37</a:t>
            </a:fld>
            <a:endParaRPr spc="1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7646" y="150177"/>
            <a:ext cx="26301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35%</a:t>
            </a:r>
            <a:r>
              <a:rPr spc="25" dirty="0"/>
              <a:t> </a:t>
            </a:r>
            <a:r>
              <a:rPr spc="-25" dirty="0"/>
              <a:t>Exemption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6744" y="1627187"/>
            <a:ext cx="9825990" cy="1365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r>
              <a:rPr sz="2000" b="1" spc="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Routine</a:t>
            </a:r>
            <a:r>
              <a:rPr sz="20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Lifecycle</a:t>
            </a:r>
            <a:r>
              <a:rPr sz="20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Maintenance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 dirty="0">
              <a:latin typeface="Arial"/>
              <a:cs typeface="Arial"/>
            </a:endParaRPr>
          </a:p>
          <a:p>
            <a:pPr marL="650875">
              <a:lnSpc>
                <a:spcPct val="100000"/>
              </a:lnSpc>
            </a:pPr>
            <a:r>
              <a:rPr sz="2000" spc="45" dirty="0">
                <a:solidFill>
                  <a:srgbClr val="001F5F"/>
                </a:solidFill>
                <a:latin typeface="Arial"/>
                <a:cs typeface="Arial"/>
              </a:rPr>
              <a:t>When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granted,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Exemptions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routinely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expire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ETIs</a:t>
            </a:r>
            <a:r>
              <a:rPr sz="2000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every</a:t>
            </a:r>
            <a:r>
              <a:rPr sz="2000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24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months: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52540" y="3903820"/>
            <a:ext cx="598805" cy="598805"/>
            <a:chOff x="652540" y="3903820"/>
            <a:chExt cx="598805" cy="598805"/>
          </a:xfrm>
        </p:grpSpPr>
        <p:sp>
          <p:nvSpPr>
            <p:cNvPr id="5" name="object 5"/>
            <p:cNvSpPr/>
            <p:nvPr/>
          </p:nvSpPr>
          <p:spPr>
            <a:xfrm>
              <a:off x="652538" y="3903827"/>
              <a:ext cx="549275" cy="200025"/>
            </a:xfrm>
            <a:custGeom>
              <a:avLst/>
              <a:gdLst/>
              <a:ahLst/>
              <a:cxnLst/>
              <a:rect l="l" t="t" r="r" b="b"/>
              <a:pathLst>
                <a:path w="549275" h="200025">
                  <a:moveTo>
                    <a:pt x="461492" y="128892"/>
                  </a:moveTo>
                  <a:lnTo>
                    <a:pt x="455256" y="124726"/>
                  </a:lnTo>
                  <a:lnTo>
                    <a:pt x="191236" y="124726"/>
                  </a:lnTo>
                  <a:lnTo>
                    <a:pt x="187083" y="128892"/>
                  </a:lnTo>
                  <a:lnTo>
                    <a:pt x="187083" y="143433"/>
                  </a:lnTo>
                  <a:lnTo>
                    <a:pt x="191236" y="149669"/>
                  </a:lnTo>
                  <a:lnTo>
                    <a:pt x="449008" y="149669"/>
                  </a:lnTo>
                  <a:lnTo>
                    <a:pt x="455256" y="149669"/>
                  </a:lnTo>
                  <a:lnTo>
                    <a:pt x="461492" y="143433"/>
                  </a:lnTo>
                  <a:lnTo>
                    <a:pt x="461492" y="128892"/>
                  </a:lnTo>
                  <a:close/>
                </a:path>
                <a:path w="549275" h="200025">
                  <a:moveTo>
                    <a:pt x="461492" y="78994"/>
                  </a:moveTo>
                  <a:lnTo>
                    <a:pt x="455256" y="74841"/>
                  </a:lnTo>
                  <a:lnTo>
                    <a:pt x="191236" y="74841"/>
                  </a:lnTo>
                  <a:lnTo>
                    <a:pt x="187083" y="78994"/>
                  </a:lnTo>
                  <a:lnTo>
                    <a:pt x="187083" y="93548"/>
                  </a:lnTo>
                  <a:lnTo>
                    <a:pt x="191236" y="99783"/>
                  </a:lnTo>
                  <a:lnTo>
                    <a:pt x="449008" y="99783"/>
                  </a:lnTo>
                  <a:lnTo>
                    <a:pt x="455256" y="99783"/>
                  </a:lnTo>
                  <a:lnTo>
                    <a:pt x="461492" y="93548"/>
                  </a:lnTo>
                  <a:lnTo>
                    <a:pt x="461492" y="78994"/>
                  </a:lnTo>
                  <a:close/>
                </a:path>
                <a:path w="549275" h="200025">
                  <a:moveTo>
                    <a:pt x="548792" y="37426"/>
                  </a:moveTo>
                  <a:lnTo>
                    <a:pt x="525995" y="2921"/>
                  </a:lnTo>
                  <a:lnTo>
                    <a:pt x="523849" y="2501"/>
                  </a:lnTo>
                  <a:lnTo>
                    <a:pt x="523849" y="29108"/>
                  </a:lnTo>
                  <a:lnTo>
                    <a:pt x="523849" y="168376"/>
                  </a:lnTo>
                  <a:lnTo>
                    <a:pt x="517613" y="174612"/>
                  </a:lnTo>
                  <a:lnTo>
                    <a:pt x="29095" y="174612"/>
                  </a:lnTo>
                  <a:lnTo>
                    <a:pt x="24942" y="168376"/>
                  </a:lnTo>
                  <a:lnTo>
                    <a:pt x="24942" y="29108"/>
                  </a:lnTo>
                  <a:lnTo>
                    <a:pt x="29095" y="24942"/>
                  </a:lnTo>
                  <a:lnTo>
                    <a:pt x="517613" y="24942"/>
                  </a:lnTo>
                  <a:lnTo>
                    <a:pt x="523849" y="29108"/>
                  </a:lnTo>
                  <a:lnTo>
                    <a:pt x="523849" y="2501"/>
                  </a:lnTo>
                  <a:lnTo>
                    <a:pt x="511378" y="0"/>
                  </a:lnTo>
                  <a:lnTo>
                    <a:pt x="37414" y="0"/>
                  </a:lnTo>
                  <a:lnTo>
                    <a:pt x="22796" y="2921"/>
                  </a:lnTo>
                  <a:lnTo>
                    <a:pt x="10909" y="10909"/>
                  </a:lnTo>
                  <a:lnTo>
                    <a:pt x="2921" y="22809"/>
                  </a:lnTo>
                  <a:lnTo>
                    <a:pt x="0" y="37426"/>
                  </a:lnTo>
                  <a:lnTo>
                    <a:pt x="0" y="162140"/>
                  </a:lnTo>
                  <a:lnTo>
                    <a:pt x="2921" y="176758"/>
                  </a:lnTo>
                  <a:lnTo>
                    <a:pt x="10909" y="188645"/>
                  </a:lnTo>
                  <a:lnTo>
                    <a:pt x="22796" y="196646"/>
                  </a:lnTo>
                  <a:lnTo>
                    <a:pt x="37414" y="199567"/>
                  </a:lnTo>
                  <a:lnTo>
                    <a:pt x="511378" y="199567"/>
                  </a:lnTo>
                  <a:lnTo>
                    <a:pt x="545871" y="176758"/>
                  </a:lnTo>
                  <a:lnTo>
                    <a:pt x="548792" y="162140"/>
                  </a:lnTo>
                  <a:lnTo>
                    <a:pt x="548792" y="374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904" y="3966184"/>
              <a:ext cx="74838" cy="7483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52538" y="4078439"/>
              <a:ext cx="549275" cy="200025"/>
            </a:xfrm>
            <a:custGeom>
              <a:avLst/>
              <a:gdLst/>
              <a:ahLst/>
              <a:cxnLst/>
              <a:rect l="l" t="t" r="r" b="b"/>
              <a:pathLst>
                <a:path w="549275" h="200025">
                  <a:moveTo>
                    <a:pt x="261924" y="128892"/>
                  </a:moveTo>
                  <a:lnTo>
                    <a:pt x="255689" y="124726"/>
                  </a:lnTo>
                  <a:lnTo>
                    <a:pt x="191236" y="124726"/>
                  </a:lnTo>
                  <a:lnTo>
                    <a:pt x="187083" y="128892"/>
                  </a:lnTo>
                  <a:lnTo>
                    <a:pt x="187083" y="143446"/>
                  </a:lnTo>
                  <a:lnTo>
                    <a:pt x="191236" y="149682"/>
                  </a:lnTo>
                  <a:lnTo>
                    <a:pt x="249453" y="149682"/>
                  </a:lnTo>
                  <a:lnTo>
                    <a:pt x="255689" y="149682"/>
                  </a:lnTo>
                  <a:lnTo>
                    <a:pt x="261924" y="143446"/>
                  </a:lnTo>
                  <a:lnTo>
                    <a:pt x="261924" y="128892"/>
                  </a:lnTo>
                  <a:close/>
                </a:path>
                <a:path w="549275" h="200025">
                  <a:moveTo>
                    <a:pt x="286867" y="79006"/>
                  </a:moveTo>
                  <a:lnTo>
                    <a:pt x="280631" y="74841"/>
                  </a:lnTo>
                  <a:lnTo>
                    <a:pt x="191236" y="74841"/>
                  </a:lnTo>
                  <a:lnTo>
                    <a:pt x="187083" y="79006"/>
                  </a:lnTo>
                  <a:lnTo>
                    <a:pt x="187083" y="93548"/>
                  </a:lnTo>
                  <a:lnTo>
                    <a:pt x="191236" y="99783"/>
                  </a:lnTo>
                  <a:lnTo>
                    <a:pt x="274396" y="99783"/>
                  </a:lnTo>
                  <a:lnTo>
                    <a:pt x="280631" y="99783"/>
                  </a:lnTo>
                  <a:lnTo>
                    <a:pt x="286867" y="93548"/>
                  </a:lnTo>
                  <a:lnTo>
                    <a:pt x="286867" y="79006"/>
                  </a:lnTo>
                  <a:close/>
                </a:path>
                <a:path w="549275" h="200025">
                  <a:moveTo>
                    <a:pt x="548792" y="37426"/>
                  </a:moveTo>
                  <a:lnTo>
                    <a:pt x="545871" y="22809"/>
                  </a:lnTo>
                  <a:lnTo>
                    <a:pt x="537883" y="10922"/>
                  </a:lnTo>
                  <a:lnTo>
                    <a:pt x="525995" y="2933"/>
                  </a:lnTo>
                  <a:lnTo>
                    <a:pt x="511378" y="0"/>
                  </a:lnTo>
                  <a:lnTo>
                    <a:pt x="37414" y="0"/>
                  </a:lnTo>
                  <a:lnTo>
                    <a:pt x="22796" y="2933"/>
                  </a:lnTo>
                  <a:lnTo>
                    <a:pt x="10909" y="10922"/>
                  </a:lnTo>
                  <a:lnTo>
                    <a:pt x="2921" y="22809"/>
                  </a:lnTo>
                  <a:lnTo>
                    <a:pt x="0" y="37426"/>
                  </a:lnTo>
                  <a:lnTo>
                    <a:pt x="0" y="162140"/>
                  </a:lnTo>
                  <a:lnTo>
                    <a:pt x="2921" y="176758"/>
                  </a:lnTo>
                  <a:lnTo>
                    <a:pt x="10909" y="188658"/>
                  </a:lnTo>
                  <a:lnTo>
                    <a:pt x="22796" y="196646"/>
                  </a:lnTo>
                  <a:lnTo>
                    <a:pt x="37414" y="199567"/>
                  </a:lnTo>
                  <a:lnTo>
                    <a:pt x="224510" y="199567"/>
                  </a:lnTo>
                  <a:lnTo>
                    <a:pt x="230746" y="199567"/>
                  </a:lnTo>
                  <a:lnTo>
                    <a:pt x="236982" y="193332"/>
                  </a:lnTo>
                  <a:lnTo>
                    <a:pt x="236982" y="178777"/>
                  </a:lnTo>
                  <a:lnTo>
                    <a:pt x="230746" y="174625"/>
                  </a:lnTo>
                  <a:lnTo>
                    <a:pt x="29095" y="174625"/>
                  </a:lnTo>
                  <a:lnTo>
                    <a:pt x="24942" y="168389"/>
                  </a:lnTo>
                  <a:lnTo>
                    <a:pt x="24942" y="29108"/>
                  </a:lnTo>
                  <a:lnTo>
                    <a:pt x="29095" y="24955"/>
                  </a:lnTo>
                  <a:lnTo>
                    <a:pt x="517613" y="24955"/>
                  </a:lnTo>
                  <a:lnTo>
                    <a:pt x="523849" y="29108"/>
                  </a:lnTo>
                  <a:lnTo>
                    <a:pt x="523849" y="81076"/>
                  </a:lnTo>
                  <a:lnTo>
                    <a:pt x="528002" y="87312"/>
                  </a:lnTo>
                  <a:lnTo>
                    <a:pt x="542556" y="87312"/>
                  </a:lnTo>
                  <a:lnTo>
                    <a:pt x="548792" y="81076"/>
                  </a:lnTo>
                  <a:lnTo>
                    <a:pt x="548792" y="374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904" y="4140801"/>
              <a:ext cx="74838" cy="7483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52540" y="4253054"/>
              <a:ext cx="262255" cy="200025"/>
            </a:xfrm>
            <a:custGeom>
              <a:avLst/>
              <a:gdLst/>
              <a:ahLst/>
              <a:cxnLst/>
              <a:rect l="l" t="t" r="r" b="b"/>
              <a:pathLst>
                <a:path w="262254" h="200025">
                  <a:moveTo>
                    <a:pt x="230746" y="0"/>
                  </a:moveTo>
                  <a:lnTo>
                    <a:pt x="37418" y="0"/>
                  </a:lnTo>
                  <a:lnTo>
                    <a:pt x="22801" y="2923"/>
                  </a:lnTo>
                  <a:lnTo>
                    <a:pt x="10913" y="10914"/>
                  </a:lnTo>
                  <a:lnTo>
                    <a:pt x="2923" y="22802"/>
                  </a:lnTo>
                  <a:lnTo>
                    <a:pt x="0" y="37415"/>
                  </a:lnTo>
                  <a:lnTo>
                    <a:pt x="0" y="162142"/>
                  </a:lnTo>
                  <a:lnTo>
                    <a:pt x="2923" y="176759"/>
                  </a:lnTo>
                  <a:lnTo>
                    <a:pt x="10913" y="188648"/>
                  </a:lnTo>
                  <a:lnTo>
                    <a:pt x="22801" y="196639"/>
                  </a:lnTo>
                  <a:lnTo>
                    <a:pt x="37418" y="199562"/>
                  </a:lnTo>
                  <a:lnTo>
                    <a:pt x="249458" y="199562"/>
                  </a:lnTo>
                  <a:lnTo>
                    <a:pt x="255688" y="199562"/>
                  </a:lnTo>
                  <a:lnTo>
                    <a:pt x="261925" y="193328"/>
                  </a:lnTo>
                  <a:lnTo>
                    <a:pt x="261925" y="178777"/>
                  </a:lnTo>
                  <a:lnTo>
                    <a:pt x="255688" y="174617"/>
                  </a:lnTo>
                  <a:lnTo>
                    <a:pt x="29102" y="174617"/>
                  </a:lnTo>
                  <a:lnTo>
                    <a:pt x="24945" y="168379"/>
                  </a:lnTo>
                  <a:lnTo>
                    <a:pt x="24945" y="29101"/>
                  </a:lnTo>
                  <a:lnTo>
                    <a:pt x="29102" y="24948"/>
                  </a:lnTo>
                  <a:lnTo>
                    <a:pt x="230746" y="24948"/>
                  </a:lnTo>
                  <a:lnTo>
                    <a:pt x="236983" y="18711"/>
                  </a:lnTo>
                  <a:lnTo>
                    <a:pt x="236983" y="4160"/>
                  </a:lnTo>
                  <a:lnTo>
                    <a:pt x="2307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904" y="4315418"/>
              <a:ext cx="74838" cy="7483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26939" y="4178216"/>
              <a:ext cx="324485" cy="324485"/>
            </a:xfrm>
            <a:custGeom>
              <a:avLst/>
              <a:gdLst/>
              <a:ahLst/>
              <a:cxnLst/>
              <a:rect l="l" t="t" r="r" b="b"/>
              <a:pathLst>
                <a:path w="324484" h="324485">
                  <a:moveTo>
                    <a:pt x="162144" y="0"/>
                  </a:moveTo>
                  <a:lnTo>
                    <a:pt x="119096" y="5803"/>
                  </a:lnTo>
                  <a:lnTo>
                    <a:pt x="80378" y="22174"/>
                  </a:lnTo>
                  <a:lnTo>
                    <a:pt x="47551" y="47554"/>
                  </a:lnTo>
                  <a:lnTo>
                    <a:pt x="22173" y="80382"/>
                  </a:lnTo>
                  <a:lnTo>
                    <a:pt x="5803" y="119101"/>
                  </a:lnTo>
                  <a:lnTo>
                    <a:pt x="0" y="162149"/>
                  </a:lnTo>
                  <a:lnTo>
                    <a:pt x="5803" y="205195"/>
                  </a:lnTo>
                  <a:lnTo>
                    <a:pt x="22173" y="243911"/>
                  </a:lnTo>
                  <a:lnTo>
                    <a:pt x="47551" y="276738"/>
                  </a:lnTo>
                  <a:lnTo>
                    <a:pt x="80378" y="302116"/>
                  </a:lnTo>
                  <a:lnTo>
                    <a:pt x="119096" y="318487"/>
                  </a:lnTo>
                  <a:lnTo>
                    <a:pt x="162144" y="324290"/>
                  </a:lnTo>
                  <a:lnTo>
                    <a:pt x="205193" y="318487"/>
                  </a:lnTo>
                  <a:lnTo>
                    <a:pt x="243911" y="302116"/>
                  </a:lnTo>
                  <a:lnTo>
                    <a:pt x="247496" y="299345"/>
                  </a:lnTo>
                  <a:lnTo>
                    <a:pt x="162144" y="299345"/>
                  </a:lnTo>
                  <a:lnTo>
                    <a:pt x="118340" y="292260"/>
                  </a:lnTo>
                  <a:lnTo>
                    <a:pt x="80624" y="272603"/>
                  </a:lnTo>
                  <a:lnTo>
                    <a:pt x="51090" y="242769"/>
                  </a:lnTo>
                  <a:lnTo>
                    <a:pt x="31833" y="205153"/>
                  </a:lnTo>
                  <a:lnTo>
                    <a:pt x="24948" y="162149"/>
                  </a:lnTo>
                  <a:lnTo>
                    <a:pt x="31833" y="118345"/>
                  </a:lnTo>
                  <a:lnTo>
                    <a:pt x="51090" y="80627"/>
                  </a:lnTo>
                  <a:lnTo>
                    <a:pt x="80624" y="51091"/>
                  </a:lnTo>
                  <a:lnTo>
                    <a:pt x="118340" y="31833"/>
                  </a:lnTo>
                  <a:lnTo>
                    <a:pt x="162144" y="24948"/>
                  </a:lnTo>
                  <a:lnTo>
                    <a:pt x="247498" y="24948"/>
                  </a:lnTo>
                  <a:lnTo>
                    <a:pt x="243911" y="22174"/>
                  </a:lnTo>
                  <a:lnTo>
                    <a:pt x="205193" y="5803"/>
                  </a:lnTo>
                  <a:lnTo>
                    <a:pt x="162144" y="0"/>
                  </a:lnTo>
                  <a:close/>
                </a:path>
                <a:path w="324484" h="324485">
                  <a:moveTo>
                    <a:pt x="247498" y="24948"/>
                  </a:moveTo>
                  <a:lnTo>
                    <a:pt x="162144" y="24948"/>
                  </a:lnTo>
                  <a:lnTo>
                    <a:pt x="205152" y="31833"/>
                  </a:lnTo>
                  <a:lnTo>
                    <a:pt x="242770" y="51091"/>
                  </a:lnTo>
                  <a:lnTo>
                    <a:pt x="272606" y="80627"/>
                  </a:lnTo>
                  <a:lnTo>
                    <a:pt x="292263" y="118345"/>
                  </a:lnTo>
                  <a:lnTo>
                    <a:pt x="299348" y="162149"/>
                  </a:lnTo>
                  <a:lnTo>
                    <a:pt x="292263" y="205153"/>
                  </a:lnTo>
                  <a:lnTo>
                    <a:pt x="272606" y="242769"/>
                  </a:lnTo>
                  <a:lnTo>
                    <a:pt x="242770" y="272603"/>
                  </a:lnTo>
                  <a:lnTo>
                    <a:pt x="205152" y="292260"/>
                  </a:lnTo>
                  <a:lnTo>
                    <a:pt x="162144" y="299345"/>
                  </a:lnTo>
                  <a:lnTo>
                    <a:pt x="247496" y="299345"/>
                  </a:lnTo>
                  <a:lnTo>
                    <a:pt x="276738" y="276738"/>
                  </a:lnTo>
                  <a:lnTo>
                    <a:pt x="302116" y="243911"/>
                  </a:lnTo>
                  <a:lnTo>
                    <a:pt x="318492" y="205153"/>
                  </a:lnTo>
                  <a:lnTo>
                    <a:pt x="324289" y="162149"/>
                  </a:lnTo>
                  <a:lnTo>
                    <a:pt x="318486" y="119101"/>
                  </a:lnTo>
                  <a:lnTo>
                    <a:pt x="302116" y="80382"/>
                  </a:lnTo>
                  <a:lnTo>
                    <a:pt x="276738" y="47554"/>
                  </a:lnTo>
                  <a:lnTo>
                    <a:pt x="247498" y="24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1271" y="4232266"/>
              <a:ext cx="93550" cy="209955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79466" y="3419855"/>
            <a:ext cx="8115829" cy="184708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89305" y="5998019"/>
            <a:ext cx="10252075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100"/>
              </a:lnSpc>
              <a:spcBef>
                <a:spcPts val="100"/>
              </a:spcBef>
            </a:pP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NOTE: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Per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38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Code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Federal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Regulations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(CFR)</a:t>
            </a:r>
            <a:r>
              <a:rPr sz="2000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21.4201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there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reason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believe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Veterans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eligible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persons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course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may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exceed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percent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total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course,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can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revoked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time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38</a:t>
            </a:fld>
            <a:endParaRPr spc="1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168639"/>
            <a:ext cx="12192000" cy="975360"/>
            <a:chOff x="0" y="8168639"/>
            <a:chExt cx="12192000" cy="975360"/>
          </a:xfrm>
        </p:grpSpPr>
        <p:sp>
          <p:nvSpPr>
            <p:cNvPr id="3" name="object 3"/>
            <p:cNvSpPr/>
            <p:nvPr/>
          </p:nvSpPr>
          <p:spPr>
            <a:xfrm>
              <a:off x="0" y="8168639"/>
              <a:ext cx="12192000" cy="975360"/>
            </a:xfrm>
            <a:custGeom>
              <a:avLst/>
              <a:gdLst/>
              <a:ahLst/>
              <a:cxnLst/>
              <a:rect l="l" t="t" r="r" b="b"/>
              <a:pathLst>
                <a:path w="12192000" h="975359">
                  <a:moveTo>
                    <a:pt x="12192000" y="0"/>
                  </a:moveTo>
                  <a:lnTo>
                    <a:pt x="0" y="0"/>
                  </a:lnTo>
                  <a:lnTo>
                    <a:pt x="0" y="975360"/>
                  </a:lnTo>
                  <a:lnTo>
                    <a:pt x="12192000" y="9753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2E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00159" y="8239760"/>
              <a:ext cx="894079" cy="8635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75519" y="8290557"/>
              <a:ext cx="1818639" cy="8311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41320" y="8458200"/>
              <a:ext cx="5831840" cy="544195"/>
            </a:xfrm>
            <a:custGeom>
              <a:avLst/>
              <a:gdLst/>
              <a:ahLst/>
              <a:cxnLst/>
              <a:rect l="l" t="t" r="r" b="b"/>
              <a:pathLst>
                <a:path w="5831840" h="544195">
                  <a:moveTo>
                    <a:pt x="5831839" y="0"/>
                  </a:moveTo>
                  <a:lnTo>
                    <a:pt x="5831839" y="533476"/>
                  </a:lnTo>
                </a:path>
                <a:path w="5831840" h="544195">
                  <a:moveTo>
                    <a:pt x="0" y="10159"/>
                  </a:moveTo>
                  <a:lnTo>
                    <a:pt x="0" y="543636"/>
                  </a:lnTo>
                </a:path>
              </a:pathLst>
            </a:custGeom>
            <a:ln w="9525">
              <a:solidFill>
                <a:srgbClr val="27388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00" y="8290560"/>
              <a:ext cx="2519680" cy="680720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0" y="0"/>
            <a:ext cx="12192000" cy="873760"/>
          </a:xfrm>
          <a:custGeom>
            <a:avLst/>
            <a:gdLst/>
            <a:ahLst/>
            <a:cxnLst/>
            <a:rect l="l" t="t" r="r" b="b"/>
            <a:pathLst>
              <a:path w="12192000" h="873760">
                <a:moveTo>
                  <a:pt x="0" y="873759"/>
                </a:moveTo>
                <a:lnTo>
                  <a:pt x="12192000" y="873759"/>
                </a:lnTo>
                <a:lnTo>
                  <a:pt x="12192000" y="0"/>
                </a:lnTo>
                <a:lnTo>
                  <a:pt x="0" y="0"/>
                </a:lnTo>
                <a:lnTo>
                  <a:pt x="0" y="873759"/>
                </a:lnTo>
                <a:close/>
              </a:path>
            </a:pathLst>
          </a:custGeom>
          <a:solidFill>
            <a:srgbClr val="002E5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9" name="object 9"/>
          <p:cNvGrpSpPr/>
          <p:nvPr/>
        </p:nvGrpSpPr>
        <p:grpSpPr>
          <a:xfrm>
            <a:off x="2844800" y="8199118"/>
            <a:ext cx="5969000" cy="944880"/>
            <a:chOff x="2844800" y="8199118"/>
            <a:chExt cx="5969000" cy="94488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44800" y="8199118"/>
              <a:ext cx="5969000" cy="94487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895600" y="8229600"/>
              <a:ext cx="5872480" cy="853440"/>
            </a:xfrm>
            <a:custGeom>
              <a:avLst/>
              <a:gdLst/>
              <a:ahLst/>
              <a:cxnLst/>
              <a:rect l="l" t="t" r="r" b="b"/>
              <a:pathLst>
                <a:path w="5872480" h="853440">
                  <a:moveTo>
                    <a:pt x="5872480" y="0"/>
                  </a:moveTo>
                  <a:lnTo>
                    <a:pt x="0" y="0"/>
                  </a:lnTo>
                  <a:lnTo>
                    <a:pt x="0" y="853440"/>
                  </a:lnTo>
                  <a:lnTo>
                    <a:pt x="5872480" y="853440"/>
                  </a:lnTo>
                  <a:lnTo>
                    <a:pt x="5872480" y="0"/>
                  </a:lnTo>
                  <a:close/>
                </a:path>
              </a:pathLst>
            </a:custGeom>
            <a:solidFill>
              <a:srgbClr val="002E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0" y="853439"/>
            <a:ext cx="12192000" cy="7315200"/>
            <a:chOff x="0" y="853439"/>
            <a:chExt cx="12192000" cy="731520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42319" y="6939280"/>
              <a:ext cx="1127759" cy="11277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853439"/>
              <a:ext cx="12191999" cy="7315200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39</a:t>
            </a:fld>
            <a:endParaRPr spc="1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2379" y="150177"/>
            <a:ext cx="20605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Background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93239" y="2626677"/>
            <a:ext cx="8971280" cy="2100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5080" indent="-2540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66065" algn="l"/>
                <a:tab pos="266700" algn="l"/>
              </a:tabLst>
            </a:pP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collection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action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VA</a:t>
            </a:r>
            <a:r>
              <a:rPr sz="2000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debts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under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jurisdiction</a:t>
            </a:r>
            <a:r>
              <a:rPr sz="20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U.S.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Department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Treasury</a:t>
            </a:r>
            <a:r>
              <a:rPr sz="2000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was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suspended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until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September</a:t>
            </a:r>
            <a:r>
              <a:rPr sz="2000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30,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2021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1F5F"/>
              </a:buClr>
              <a:buFont typeface="Wingdings"/>
              <a:buChar char=""/>
            </a:pPr>
            <a:endParaRPr sz="2900" dirty="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buFont typeface="Wingdings"/>
              <a:buChar char=""/>
              <a:tabLst>
                <a:tab pos="266065" algn="l"/>
                <a:tab pos="266700" algn="l"/>
              </a:tabLst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Institutions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(schools)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continued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receive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normal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series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debt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letters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1F5F"/>
              </a:buClr>
              <a:buFont typeface="Wingdings"/>
              <a:buChar char=""/>
            </a:pPr>
            <a:endParaRPr sz="2900" dirty="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buFont typeface="Wingdings"/>
              <a:buChar char=""/>
              <a:tabLst>
                <a:tab pos="266065" algn="l"/>
                <a:tab pos="266700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Referrals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Treasury</a:t>
            </a:r>
            <a:r>
              <a:rPr sz="2000" spc="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Offset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were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paused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schools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0419" y="3588657"/>
            <a:ext cx="589280" cy="589280"/>
            <a:chOff x="530419" y="3588657"/>
            <a:chExt cx="589280" cy="589280"/>
          </a:xfrm>
        </p:grpSpPr>
        <p:sp>
          <p:nvSpPr>
            <p:cNvPr id="5" name="object 5"/>
            <p:cNvSpPr/>
            <p:nvPr/>
          </p:nvSpPr>
          <p:spPr>
            <a:xfrm>
              <a:off x="530415" y="3588663"/>
              <a:ext cx="540385" cy="196850"/>
            </a:xfrm>
            <a:custGeom>
              <a:avLst/>
              <a:gdLst/>
              <a:ahLst/>
              <a:cxnLst/>
              <a:rect l="l" t="t" r="r" b="b"/>
              <a:pathLst>
                <a:path w="540385" h="196850">
                  <a:moveTo>
                    <a:pt x="454050" y="126809"/>
                  </a:moveTo>
                  <a:lnTo>
                    <a:pt x="447916" y="122720"/>
                  </a:lnTo>
                  <a:lnTo>
                    <a:pt x="188163" y="122720"/>
                  </a:lnTo>
                  <a:lnTo>
                    <a:pt x="184073" y="126809"/>
                  </a:lnTo>
                  <a:lnTo>
                    <a:pt x="184073" y="141122"/>
                  </a:lnTo>
                  <a:lnTo>
                    <a:pt x="188163" y="147256"/>
                  </a:lnTo>
                  <a:lnTo>
                    <a:pt x="441769" y="147256"/>
                  </a:lnTo>
                  <a:lnTo>
                    <a:pt x="447916" y="147256"/>
                  </a:lnTo>
                  <a:lnTo>
                    <a:pt x="454050" y="141122"/>
                  </a:lnTo>
                  <a:lnTo>
                    <a:pt x="454050" y="126809"/>
                  </a:lnTo>
                  <a:close/>
                </a:path>
                <a:path w="540385" h="196850">
                  <a:moveTo>
                    <a:pt x="454050" y="77724"/>
                  </a:moveTo>
                  <a:lnTo>
                    <a:pt x="447916" y="73634"/>
                  </a:lnTo>
                  <a:lnTo>
                    <a:pt x="188163" y="73634"/>
                  </a:lnTo>
                  <a:lnTo>
                    <a:pt x="184073" y="77724"/>
                  </a:lnTo>
                  <a:lnTo>
                    <a:pt x="184073" y="92036"/>
                  </a:lnTo>
                  <a:lnTo>
                    <a:pt x="188163" y="98171"/>
                  </a:lnTo>
                  <a:lnTo>
                    <a:pt x="441769" y="98171"/>
                  </a:lnTo>
                  <a:lnTo>
                    <a:pt x="447916" y="98171"/>
                  </a:lnTo>
                  <a:lnTo>
                    <a:pt x="454050" y="92036"/>
                  </a:lnTo>
                  <a:lnTo>
                    <a:pt x="454050" y="77724"/>
                  </a:lnTo>
                  <a:close/>
                </a:path>
                <a:path w="540385" h="196850">
                  <a:moveTo>
                    <a:pt x="539940" y="36817"/>
                  </a:moveTo>
                  <a:lnTo>
                    <a:pt x="537489" y="24549"/>
                  </a:lnTo>
                  <a:lnTo>
                    <a:pt x="537070" y="22440"/>
                  </a:lnTo>
                  <a:lnTo>
                    <a:pt x="529209" y="10744"/>
                  </a:lnTo>
                  <a:lnTo>
                    <a:pt x="517512" y="2870"/>
                  </a:lnTo>
                  <a:lnTo>
                    <a:pt x="515404" y="2451"/>
                  </a:lnTo>
                  <a:lnTo>
                    <a:pt x="515404" y="28638"/>
                  </a:lnTo>
                  <a:lnTo>
                    <a:pt x="515404" y="165658"/>
                  </a:lnTo>
                  <a:lnTo>
                    <a:pt x="509270" y="171805"/>
                  </a:lnTo>
                  <a:lnTo>
                    <a:pt x="28625" y="171805"/>
                  </a:lnTo>
                  <a:lnTo>
                    <a:pt x="24536" y="165658"/>
                  </a:lnTo>
                  <a:lnTo>
                    <a:pt x="24536" y="28638"/>
                  </a:lnTo>
                  <a:lnTo>
                    <a:pt x="28625" y="24549"/>
                  </a:lnTo>
                  <a:lnTo>
                    <a:pt x="509270" y="24549"/>
                  </a:lnTo>
                  <a:lnTo>
                    <a:pt x="515404" y="28638"/>
                  </a:lnTo>
                  <a:lnTo>
                    <a:pt x="515404" y="2451"/>
                  </a:lnTo>
                  <a:lnTo>
                    <a:pt x="503135" y="0"/>
                  </a:lnTo>
                  <a:lnTo>
                    <a:pt x="36817" y="0"/>
                  </a:lnTo>
                  <a:lnTo>
                    <a:pt x="22428" y="2870"/>
                  </a:lnTo>
                  <a:lnTo>
                    <a:pt x="10731" y="10744"/>
                  </a:lnTo>
                  <a:lnTo>
                    <a:pt x="2870" y="22440"/>
                  </a:lnTo>
                  <a:lnTo>
                    <a:pt x="0" y="36817"/>
                  </a:lnTo>
                  <a:lnTo>
                    <a:pt x="0" y="159524"/>
                  </a:lnTo>
                  <a:lnTo>
                    <a:pt x="2870" y="173913"/>
                  </a:lnTo>
                  <a:lnTo>
                    <a:pt x="10731" y="185610"/>
                  </a:lnTo>
                  <a:lnTo>
                    <a:pt x="22428" y="193471"/>
                  </a:lnTo>
                  <a:lnTo>
                    <a:pt x="36817" y="196342"/>
                  </a:lnTo>
                  <a:lnTo>
                    <a:pt x="503135" y="196342"/>
                  </a:lnTo>
                  <a:lnTo>
                    <a:pt x="517512" y="193471"/>
                  </a:lnTo>
                  <a:lnTo>
                    <a:pt x="529209" y="185610"/>
                  </a:lnTo>
                  <a:lnTo>
                    <a:pt x="537070" y="173913"/>
                  </a:lnTo>
                  <a:lnTo>
                    <a:pt x="537489" y="171805"/>
                  </a:lnTo>
                  <a:lnTo>
                    <a:pt x="539940" y="159524"/>
                  </a:lnTo>
                  <a:lnTo>
                    <a:pt x="539940" y="368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778" y="3650015"/>
              <a:ext cx="73631" cy="7363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0415" y="3760469"/>
              <a:ext cx="540385" cy="196850"/>
            </a:xfrm>
            <a:custGeom>
              <a:avLst/>
              <a:gdLst/>
              <a:ahLst/>
              <a:cxnLst/>
              <a:rect l="l" t="t" r="r" b="b"/>
              <a:pathLst>
                <a:path w="540385" h="196850">
                  <a:moveTo>
                    <a:pt x="257695" y="126809"/>
                  </a:moveTo>
                  <a:lnTo>
                    <a:pt x="251561" y="122707"/>
                  </a:lnTo>
                  <a:lnTo>
                    <a:pt x="188163" y="122707"/>
                  </a:lnTo>
                  <a:lnTo>
                    <a:pt x="184073" y="126809"/>
                  </a:lnTo>
                  <a:lnTo>
                    <a:pt x="184073" y="141122"/>
                  </a:lnTo>
                  <a:lnTo>
                    <a:pt x="188163" y="147256"/>
                  </a:lnTo>
                  <a:lnTo>
                    <a:pt x="245427" y="147256"/>
                  </a:lnTo>
                  <a:lnTo>
                    <a:pt x="251561" y="147256"/>
                  </a:lnTo>
                  <a:lnTo>
                    <a:pt x="257695" y="141122"/>
                  </a:lnTo>
                  <a:lnTo>
                    <a:pt x="257695" y="126809"/>
                  </a:lnTo>
                  <a:close/>
                </a:path>
                <a:path w="540385" h="196850">
                  <a:moveTo>
                    <a:pt x="282244" y="77724"/>
                  </a:moveTo>
                  <a:lnTo>
                    <a:pt x="276110" y="73621"/>
                  </a:lnTo>
                  <a:lnTo>
                    <a:pt x="188163" y="73621"/>
                  </a:lnTo>
                  <a:lnTo>
                    <a:pt x="184073" y="77724"/>
                  </a:lnTo>
                  <a:lnTo>
                    <a:pt x="184073" y="92036"/>
                  </a:lnTo>
                  <a:lnTo>
                    <a:pt x="188163" y="98171"/>
                  </a:lnTo>
                  <a:lnTo>
                    <a:pt x="269976" y="98171"/>
                  </a:lnTo>
                  <a:lnTo>
                    <a:pt x="276110" y="98171"/>
                  </a:lnTo>
                  <a:lnTo>
                    <a:pt x="282244" y="92036"/>
                  </a:lnTo>
                  <a:lnTo>
                    <a:pt x="282244" y="77724"/>
                  </a:lnTo>
                  <a:close/>
                </a:path>
                <a:path w="540385" h="196850">
                  <a:moveTo>
                    <a:pt x="539940" y="36817"/>
                  </a:moveTo>
                  <a:lnTo>
                    <a:pt x="537070" y="22428"/>
                  </a:lnTo>
                  <a:lnTo>
                    <a:pt x="529209" y="10731"/>
                  </a:lnTo>
                  <a:lnTo>
                    <a:pt x="517512" y="2870"/>
                  </a:lnTo>
                  <a:lnTo>
                    <a:pt x="503135" y="0"/>
                  </a:lnTo>
                  <a:lnTo>
                    <a:pt x="36817" y="0"/>
                  </a:lnTo>
                  <a:lnTo>
                    <a:pt x="22428" y="2870"/>
                  </a:lnTo>
                  <a:lnTo>
                    <a:pt x="10731" y="10731"/>
                  </a:lnTo>
                  <a:lnTo>
                    <a:pt x="2870" y="22428"/>
                  </a:lnTo>
                  <a:lnTo>
                    <a:pt x="0" y="36817"/>
                  </a:lnTo>
                  <a:lnTo>
                    <a:pt x="0" y="159524"/>
                  </a:lnTo>
                  <a:lnTo>
                    <a:pt x="2870" y="173901"/>
                  </a:lnTo>
                  <a:lnTo>
                    <a:pt x="10731" y="185597"/>
                  </a:lnTo>
                  <a:lnTo>
                    <a:pt x="22428" y="193459"/>
                  </a:lnTo>
                  <a:lnTo>
                    <a:pt x="36817" y="196342"/>
                  </a:lnTo>
                  <a:lnTo>
                    <a:pt x="220891" y="196342"/>
                  </a:lnTo>
                  <a:lnTo>
                    <a:pt x="227025" y="196342"/>
                  </a:lnTo>
                  <a:lnTo>
                    <a:pt x="233159" y="190207"/>
                  </a:lnTo>
                  <a:lnTo>
                    <a:pt x="233159" y="175895"/>
                  </a:lnTo>
                  <a:lnTo>
                    <a:pt x="227025" y="171792"/>
                  </a:lnTo>
                  <a:lnTo>
                    <a:pt x="28625" y="171792"/>
                  </a:lnTo>
                  <a:lnTo>
                    <a:pt x="24536" y="165658"/>
                  </a:lnTo>
                  <a:lnTo>
                    <a:pt x="24536" y="28625"/>
                  </a:lnTo>
                  <a:lnTo>
                    <a:pt x="28625" y="24536"/>
                  </a:lnTo>
                  <a:lnTo>
                    <a:pt x="509270" y="24536"/>
                  </a:lnTo>
                  <a:lnTo>
                    <a:pt x="515404" y="28625"/>
                  </a:lnTo>
                  <a:lnTo>
                    <a:pt x="515404" y="79756"/>
                  </a:lnTo>
                  <a:lnTo>
                    <a:pt x="519493" y="85902"/>
                  </a:lnTo>
                  <a:lnTo>
                    <a:pt x="533806" y="85902"/>
                  </a:lnTo>
                  <a:lnTo>
                    <a:pt x="539940" y="79756"/>
                  </a:lnTo>
                  <a:lnTo>
                    <a:pt x="539940" y="368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778" y="3821816"/>
              <a:ext cx="73631" cy="7363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30419" y="3932259"/>
              <a:ext cx="257810" cy="196850"/>
            </a:xfrm>
            <a:custGeom>
              <a:avLst/>
              <a:gdLst/>
              <a:ahLst/>
              <a:cxnLst/>
              <a:rect l="l" t="t" r="r" b="b"/>
              <a:pathLst>
                <a:path w="257809" h="196850">
                  <a:moveTo>
                    <a:pt x="227025" y="0"/>
                  </a:moveTo>
                  <a:lnTo>
                    <a:pt x="36814" y="0"/>
                  </a:lnTo>
                  <a:lnTo>
                    <a:pt x="22433" y="2876"/>
                  </a:lnTo>
                  <a:lnTo>
                    <a:pt x="10737" y="10738"/>
                  </a:lnTo>
                  <a:lnTo>
                    <a:pt x="2876" y="22434"/>
                  </a:lnTo>
                  <a:lnTo>
                    <a:pt x="0" y="36812"/>
                  </a:lnTo>
                  <a:lnTo>
                    <a:pt x="0" y="159527"/>
                  </a:lnTo>
                  <a:lnTo>
                    <a:pt x="2876" y="173908"/>
                  </a:lnTo>
                  <a:lnTo>
                    <a:pt x="10737" y="185605"/>
                  </a:lnTo>
                  <a:lnTo>
                    <a:pt x="22433" y="193467"/>
                  </a:lnTo>
                  <a:lnTo>
                    <a:pt x="36814" y="196344"/>
                  </a:lnTo>
                  <a:lnTo>
                    <a:pt x="245434" y="196344"/>
                  </a:lnTo>
                  <a:lnTo>
                    <a:pt x="251564" y="196344"/>
                  </a:lnTo>
                  <a:lnTo>
                    <a:pt x="257701" y="190210"/>
                  </a:lnTo>
                  <a:lnTo>
                    <a:pt x="257701" y="175894"/>
                  </a:lnTo>
                  <a:lnTo>
                    <a:pt x="251564" y="171800"/>
                  </a:lnTo>
                  <a:lnTo>
                    <a:pt x="28633" y="171800"/>
                  </a:lnTo>
                  <a:lnTo>
                    <a:pt x="24543" y="165664"/>
                  </a:lnTo>
                  <a:lnTo>
                    <a:pt x="24543" y="28632"/>
                  </a:lnTo>
                  <a:lnTo>
                    <a:pt x="28633" y="24545"/>
                  </a:lnTo>
                  <a:lnTo>
                    <a:pt x="227025" y="24545"/>
                  </a:lnTo>
                  <a:lnTo>
                    <a:pt x="233161" y="18409"/>
                  </a:lnTo>
                  <a:lnTo>
                    <a:pt x="233161" y="4093"/>
                  </a:lnTo>
                  <a:lnTo>
                    <a:pt x="2270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778" y="3993617"/>
              <a:ext cx="73631" cy="7363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00393" y="3858628"/>
              <a:ext cx="319405" cy="319405"/>
            </a:xfrm>
            <a:custGeom>
              <a:avLst/>
              <a:gdLst/>
              <a:ahLst/>
              <a:cxnLst/>
              <a:rect l="l" t="t" r="r" b="b"/>
              <a:pathLst>
                <a:path w="319405" h="319404">
                  <a:moveTo>
                    <a:pt x="159529" y="0"/>
                  </a:moveTo>
                  <a:lnTo>
                    <a:pt x="109166" y="8148"/>
                  </a:lnTo>
                  <a:lnTo>
                    <a:pt x="65381" y="30827"/>
                  </a:lnTo>
                  <a:lnTo>
                    <a:pt x="30825" y="65385"/>
                  </a:lnTo>
                  <a:lnTo>
                    <a:pt x="8148" y="109171"/>
                  </a:lnTo>
                  <a:lnTo>
                    <a:pt x="0" y="159534"/>
                  </a:lnTo>
                  <a:lnTo>
                    <a:pt x="8148" y="209894"/>
                  </a:lnTo>
                  <a:lnTo>
                    <a:pt x="30825" y="253678"/>
                  </a:lnTo>
                  <a:lnTo>
                    <a:pt x="65381" y="288234"/>
                  </a:lnTo>
                  <a:lnTo>
                    <a:pt x="109166" y="310912"/>
                  </a:lnTo>
                  <a:lnTo>
                    <a:pt x="159529" y="319060"/>
                  </a:lnTo>
                  <a:lnTo>
                    <a:pt x="209893" y="310912"/>
                  </a:lnTo>
                  <a:lnTo>
                    <a:pt x="241547" y="294517"/>
                  </a:lnTo>
                  <a:lnTo>
                    <a:pt x="159529" y="294517"/>
                  </a:lnTo>
                  <a:lnTo>
                    <a:pt x="116432" y="287547"/>
                  </a:lnTo>
                  <a:lnTo>
                    <a:pt x="79324" y="268207"/>
                  </a:lnTo>
                  <a:lnTo>
                    <a:pt x="50266" y="238854"/>
                  </a:lnTo>
                  <a:lnTo>
                    <a:pt x="31319" y="201844"/>
                  </a:lnTo>
                  <a:lnTo>
                    <a:pt x="24546" y="159534"/>
                  </a:lnTo>
                  <a:lnTo>
                    <a:pt x="31319" y="116437"/>
                  </a:lnTo>
                  <a:lnTo>
                    <a:pt x="50266" y="79327"/>
                  </a:lnTo>
                  <a:lnTo>
                    <a:pt x="79324" y="50267"/>
                  </a:lnTo>
                  <a:lnTo>
                    <a:pt x="116432" y="31320"/>
                  </a:lnTo>
                  <a:lnTo>
                    <a:pt x="159529" y="24545"/>
                  </a:lnTo>
                  <a:lnTo>
                    <a:pt x="241550" y="24545"/>
                  </a:lnTo>
                  <a:lnTo>
                    <a:pt x="209893" y="8148"/>
                  </a:lnTo>
                  <a:lnTo>
                    <a:pt x="159529" y="0"/>
                  </a:lnTo>
                  <a:close/>
                </a:path>
                <a:path w="319405" h="319404">
                  <a:moveTo>
                    <a:pt x="241550" y="24545"/>
                  </a:moveTo>
                  <a:lnTo>
                    <a:pt x="159529" y="24545"/>
                  </a:lnTo>
                  <a:lnTo>
                    <a:pt x="201843" y="31320"/>
                  </a:lnTo>
                  <a:lnTo>
                    <a:pt x="238855" y="50267"/>
                  </a:lnTo>
                  <a:lnTo>
                    <a:pt x="268209" y="79327"/>
                  </a:lnTo>
                  <a:lnTo>
                    <a:pt x="287550" y="116437"/>
                  </a:lnTo>
                  <a:lnTo>
                    <a:pt x="294520" y="159534"/>
                  </a:lnTo>
                  <a:lnTo>
                    <a:pt x="287550" y="201844"/>
                  </a:lnTo>
                  <a:lnTo>
                    <a:pt x="268209" y="238854"/>
                  </a:lnTo>
                  <a:lnTo>
                    <a:pt x="238855" y="268207"/>
                  </a:lnTo>
                  <a:lnTo>
                    <a:pt x="201843" y="287547"/>
                  </a:lnTo>
                  <a:lnTo>
                    <a:pt x="159529" y="294517"/>
                  </a:lnTo>
                  <a:lnTo>
                    <a:pt x="241547" y="294517"/>
                  </a:lnTo>
                  <a:lnTo>
                    <a:pt x="253678" y="288234"/>
                  </a:lnTo>
                  <a:lnTo>
                    <a:pt x="288234" y="253678"/>
                  </a:lnTo>
                  <a:lnTo>
                    <a:pt x="310911" y="209894"/>
                  </a:lnTo>
                  <a:lnTo>
                    <a:pt x="319059" y="159534"/>
                  </a:lnTo>
                  <a:lnTo>
                    <a:pt x="310911" y="109171"/>
                  </a:lnTo>
                  <a:lnTo>
                    <a:pt x="288234" y="65385"/>
                  </a:lnTo>
                  <a:lnTo>
                    <a:pt x="253678" y="30827"/>
                  </a:lnTo>
                  <a:lnTo>
                    <a:pt x="241550" y="245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2881" y="3911806"/>
              <a:ext cx="92041" cy="206569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4</a:t>
            </a:fld>
            <a:endParaRPr spc="15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2409" y="150177"/>
            <a:ext cx="56464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Branch</a:t>
            </a:r>
            <a:r>
              <a:rPr spc="204" dirty="0"/>
              <a:t> </a:t>
            </a:r>
            <a:r>
              <a:rPr spc="-50" dirty="0"/>
              <a:t>and</a:t>
            </a:r>
            <a:r>
              <a:rPr spc="135" dirty="0"/>
              <a:t> </a:t>
            </a:r>
            <a:r>
              <a:rPr spc="-30" dirty="0"/>
              <a:t>Extension</a:t>
            </a:r>
            <a:r>
              <a:rPr spc="285" dirty="0"/>
              <a:t> </a:t>
            </a:r>
            <a:r>
              <a:rPr spc="-40" dirty="0"/>
              <a:t>Campuses</a:t>
            </a:r>
          </a:p>
        </p:txBody>
      </p:sp>
      <p:sp>
        <p:nvSpPr>
          <p:cNvPr id="3" name="object 3"/>
          <p:cNvSpPr/>
          <p:nvPr/>
        </p:nvSpPr>
        <p:spPr>
          <a:xfrm>
            <a:off x="740117" y="3613949"/>
            <a:ext cx="568325" cy="544830"/>
          </a:xfrm>
          <a:custGeom>
            <a:avLst/>
            <a:gdLst/>
            <a:ahLst/>
            <a:cxnLst/>
            <a:rect l="l" t="t" r="r" b="b"/>
            <a:pathLst>
              <a:path w="568325" h="544829">
                <a:moveTo>
                  <a:pt x="192519" y="381317"/>
                </a:moveTo>
                <a:lnTo>
                  <a:pt x="62001" y="381317"/>
                </a:lnTo>
                <a:lnTo>
                  <a:pt x="62001" y="394931"/>
                </a:lnTo>
                <a:lnTo>
                  <a:pt x="187375" y="394931"/>
                </a:lnTo>
                <a:lnTo>
                  <a:pt x="192519" y="381317"/>
                </a:lnTo>
                <a:close/>
              </a:path>
              <a:path w="568325" h="544829">
                <a:moveTo>
                  <a:pt x="232498" y="299580"/>
                </a:moveTo>
                <a:lnTo>
                  <a:pt x="62001" y="299580"/>
                </a:lnTo>
                <a:lnTo>
                  <a:pt x="62001" y="303149"/>
                </a:lnTo>
                <a:lnTo>
                  <a:pt x="62001" y="313842"/>
                </a:lnTo>
                <a:lnTo>
                  <a:pt x="226161" y="313842"/>
                </a:lnTo>
                <a:lnTo>
                  <a:pt x="226161" y="303149"/>
                </a:lnTo>
                <a:lnTo>
                  <a:pt x="232498" y="303149"/>
                </a:lnTo>
                <a:lnTo>
                  <a:pt x="232498" y="299580"/>
                </a:lnTo>
                <a:close/>
              </a:path>
              <a:path w="568325" h="544829">
                <a:moveTo>
                  <a:pt x="259613" y="57988"/>
                </a:moveTo>
                <a:lnTo>
                  <a:pt x="257479" y="48717"/>
                </a:lnTo>
                <a:lnTo>
                  <a:pt x="256768" y="47777"/>
                </a:lnTo>
                <a:lnTo>
                  <a:pt x="251675" y="41148"/>
                </a:lnTo>
                <a:lnTo>
                  <a:pt x="244119" y="36677"/>
                </a:lnTo>
                <a:lnTo>
                  <a:pt x="244119" y="52362"/>
                </a:lnTo>
                <a:lnTo>
                  <a:pt x="244119" y="63627"/>
                </a:lnTo>
                <a:lnTo>
                  <a:pt x="238912" y="68199"/>
                </a:lnTo>
                <a:lnTo>
                  <a:pt x="226072" y="68199"/>
                </a:lnTo>
                <a:lnTo>
                  <a:pt x="220865" y="63627"/>
                </a:lnTo>
                <a:lnTo>
                  <a:pt x="220840" y="52362"/>
                </a:lnTo>
                <a:lnTo>
                  <a:pt x="225742" y="47891"/>
                </a:lnTo>
                <a:lnTo>
                  <a:pt x="231978" y="47777"/>
                </a:lnTo>
                <a:lnTo>
                  <a:pt x="238912" y="47777"/>
                </a:lnTo>
                <a:lnTo>
                  <a:pt x="244119" y="52362"/>
                </a:lnTo>
                <a:lnTo>
                  <a:pt x="244119" y="36677"/>
                </a:lnTo>
                <a:lnTo>
                  <a:pt x="243052" y="36042"/>
                </a:lnTo>
                <a:lnTo>
                  <a:pt x="232498" y="34163"/>
                </a:lnTo>
                <a:lnTo>
                  <a:pt x="231724" y="34163"/>
                </a:lnTo>
                <a:lnTo>
                  <a:pt x="221361" y="36169"/>
                </a:lnTo>
                <a:lnTo>
                  <a:pt x="212953" y="41313"/>
                </a:lnTo>
                <a:lnTo>
                  <a:pt x="207340" y="48844"/>
                </a:lnTo>
                <a:lnTo>
                  <a:pt x="205371" y="57988"/>
                </a:lnTo>
                <a:lnTo>
                  <a:pt x="207518" y="67271"/>
                </a:lnTo>
                <a:lnTo>
                  <a:pt x="213347" y="74841"/>
                </a:lnTo>
                <a:lnTo>
                  <a:pt x="221945" y="79933"/>
                </a:lnTo>
                <a:lnTo>
                  <a:pt x="232498" y="81813"/>
                </a:lnTo>
                <a:lnTo>
                  <a:pt x="243065" y="79933"/>
                </a:lnTo>
                <a:lnTo>
                  <a:pt x="251675" y="74828"/>
                </a:lnTo>
                <a:lnTo>
                  <a:pt x="256768" y="68199"/>
                </a:lnTo>
                <a:lnTo>
                  <a:pt x="257492" y="67259"/>
                </a:lnTo>
                <a:lnTo>
                  <a:pt x="259613" y="57988"/>
                </a:lnTo>
                <a:close/>
              </a:path>
              <a:path w="568325" h="544829">
                <a:moveTo>
                  <a:pt x="329031" y="217957"/>
                </a:moveTo>
                <a:lnTo>
                  <a:pt x="62001" y="217957"/>
                </a:lnTo>
                <a:lnTo>
                  <a:pt x="62001" y="231571"/>
                </a:lnTo>
                <a:lnTo>
                  <a:pt x="313563" y="231571"/>
                </a:lnTo>
                <a:lnTo>
                  <a:pt x="329031" y="217957"/>
                </a:lnTo>
                <a:close/>
              </a:path>
              <a:path w="568325" h="544829">
                <a:moveTo>
                  <a:pt x="464985" y="74879"/>
                </a:moveTo>
                <a:lnTo>
                  <a:pt x="462546" y="64274"/>
                </a:lnTo>
                <a:lnTo>
                  <a:pt x="455904" y="55613"/>
                </a:lnTo>
                <a:lnTo>
                  <a:pt x="446049" y="49784"/>
                </a:lnTo>
                <a:lnTo>
                  <a:pt x="433984" y="47650"/>
                </a:lnTo>
                <a:lnTo>
                  <a:pt x="333235" y="47650"/>
                </a:lnTo>
                <a:lnTo>
                  <a:pt x="333235" y="61264"/>
                </a:lnTo>
                <a:lnTo>
                  <a:pt x="333235" y="115849"/>
                </a:lnTo>
                <a:lnTo>
                  <a:pt x="131749" y="115849"/>
                </a:lnTo>
                <a:lnTo>
                  <a:pt x="131749" y="61264"/>
                </a:lnTo>
                <a:lnTo>
                  <a:pt x="162750" y="61264"/>
                </a:lnTo>
                <a:lnTo>
                  <a:pt x="162750" y="34036"/>
                </a:lnTo>
                <a:lnTo>
                  <a:pt x="164566" y="26085"/>
                </a:lnTo>
                <a:lnTo>
                  <a:pt x="169557" y="19596"/>
                </a:lnTo>
                <a:lnTo>
                  <a:pt x="176936" y="15214"/>
                </a:lnTo>
                <a:lnTo>
                  <a:pt x="185991" y="13614"/>
                </a:lnTo>
                <a:lnTo>
                  <a:pt x="278993" y="13614"/>
                </a:lnTo>
                <a:lnTo>
                  <a:pt x="288048" y="15214"/>
                </a:lnTo>
                <a:lnTo>
                  <a:pt x="295427" y="19596"/>
                </a:lnTo>
                <a:lnTo>
                  <a:pt x="300418" y="26085"/>
                </a:lnTo>
                <a:lnTo>
                  <a:pt x="302234" y="34036"/>
                </a:lnTo>
                <a:lnTo>
                  <a:pt x="302234" y="61264"/>
                </a:lnTo>
                <a:lnTo>
                  <a:pt x="333235" y="61264"/>
                </a:lnTo>
                <a:lnTo>
                  <a:pt x="333235" y="47650"/>
                </a:lnTo>
                <a:lnTo>
                  <a:pt x="317741" y="47650"/>
                </a:lnTo>
                <a:lnTo>
                  <a:pt x="317741" y="34036"/>
                </a:lnTo>
                <a:lnTo>
                  <a:pt x="294043" y="2679"/>
                </a:lnTo>
                <a:lnTo>
                  <a:pt x="278993" y="0"/>
                </a:lnTo>
                <a:lnTo>
                  <a:pt x="185991" y="0"/>
                </a:lnTo>
                <a:lnTo>
                  <a:pt x="170916" y="2679"/>
                </a:lnTo>
                <a:lnTo>
                  <a:pt x="158610" y="9982"/>
                </a:lnTo>
                <a:lnTo>
                  <a:pt x="150304" y="20789"/>
                </a:lnTo>
                <a:lnTo>
                  <a:pt x="147243" y="34036"/>
                </a:lnTo>
                <a:lnTo>
                  <a:pt x="147243" y="47650"/>
                </a:lnTo>
                <a:lnTo>
                  <a:pt x="31000" y="47650"/>
                </a:lnTo>
                <a:lnTo>
                  <a:pt x="18935" y="49796"/>
                </a:lnTo>
                <a:lnTo>
                  <a:pt x="9093" y="55626"/>
                </a:lnTo>
                <a:lnTo>
                  <a:pt x="2451" y="64274"/>
                </a:lnTo>
                <a:lnTo>
                  <a:pt x="0" y="74879"/>
                </a:lnTo>
                <a:lnTo>
                  <a:pt x="0" y="517461"/>
                </a:lnTo>
                <a:lnTo>
                  <a:pt x="2438" y="528053"/>
                </a:lnTo>
                <a:lnTo>
                  <a:pt x="9080" y="536714"/>
                </a:lnTo>
                <a:lnTo>
                  <a:pt x="18935" y="542544"/>
                </a:lnTo>
                <a:lnTo>
                  <a:pt x="31000" y="544690"/>
                </a:lnTo>
                <a:lnTo>
                  <a:pt x="433984" y="544690"/>
                </a:lnTo>
                <a:lnTo>
                  <a:pt x="464985" y="517461"/>
                </a:lnTo>
                <a:lnTo>
                  <a:pt x="464985" y="255676"/>
                </a:lnTo>
                <a:lnTo>
                  <a:pt x="449491" y="269341"/>
                </a:lnTo>
                <a:lnTo>
                  <a:pt x="449491" y="524979"/>
                </a:lnTo>
                <a:lnTo>
                  <a:pt x="442556" y="531075"/>
                </a:lnTo>
                <a:lnTo>
                  <a:pt x="22440" y="531075"/>
                </a:lnTo>
                <a:lnTo>
                  <a:pt x="15494" y="524979"/>
                </a:lnTo>
                <a:lnTo>
                  <a:pt x="15494" y="67348"/>
                </a:lnTo>
                <a:lnTo>
                  <a:pt x="22440" y="61264"/>
                </a:lnTo>
                <a:lnTo>
                  <a:pt x="116243" y="61264"/>
                </a:lnTo>
                <a:lnTo>
                  <a:pt x="116243" y="129463"/>
                </a:lnTo>
                <a:lnTo>
                  <a:pt x="348742" y="129463"/>
                </a:lnTo>
                <a:lnTo>
                  <a:pt x="348742" y="115849"/>
                </a:lnTo>
                <a:lnTo>
                  <a:pt x="348742" y="61264"/>
                </a:lnTo>
                <a:lnTo>
                  <a:pt x="442556" y="61264"/>
                </a:lnTo>
                <a:lnTo>
                  <a:pt x="449491" y="67348"/>
                </a:lnTo>
                <a:lnTo>
                  <a:pt x="449491" y="111963"/>
                </a:lnTo>
                <a:lnTo>
                  <a:pt x="464985" y="98348"/>
                </a:lnTo>
                <a:lnTo>
                  <a:pt x="464985" y="74879"/>
                </a:lnTo>
                <a:close/>
              </a:path>
              <a:path w="568325" h="544829">
                <a:moveTo>
                  <a:pt x="567702" y="128206"/>
                </a:moveTo>
                <a:lnTo>
                  <a:pt x="561568" y="122059"/>
                </a:lnTo>
                <a:lnTo>
                  <a:pt x="550367" y="112229"/>
                </a:lnTo>
                <a:lnTo>
                  <a:pt x="550367" y="131686"/>
                </a:lnTo>
                <a:lnTo>
                  <a:pt x="550278" y="132334"/>
                </a:lnTo>
                <a:lnTo>
                  <a:pt x="549389" y="133032"/>
                </a:lnTo>
                <a:lnTo>
                  <a:pt x="518655" y="160134"/>
                </a:lnTo>
                <a:lnTo>
                  <a:pt x="507707" y="150533"/>
                </a:lnTo>
                <a:lnTo>
                  <a:pt x="507707" y="169773"/>
                </a:lnTo>
                <a:lnTo>
                  <a:pt x="303022" y="350240"/>
                </a:lnTo>
                <a:lnTo>
                  <a:pt x="302133" y="342531"/>
                </a:lnTo>
                <a:lnTo>
                  <a:pt x="298272" y="335318"/>
                </a:lnTo>
                <a:lnTo>
                  <a:pt x="296278" y="333565"/>
                </a:lnTo>
                <a:lnTo>
                  <a:pt x="292049" y="329819"/>
                </a:lnTo>
                <a:lnTo>
                  <a:pt x="287832" y="326758"/>
                </a:lnTo>
                <a:lnTo>
                  <a:pt x="287832" y="353199"/>
                </a:lnTo>
                <a:lnTo>
                  <a:pt x="286804" y="359918"/>
                </a:lnTo>
                <a:lnTo>
                  <a:pt x="283171" y="366115"/>
                </a:lnTo>
                <a:lnTo>
                  <a:pt x="240271" y="378561"/>
                </a:lnTo>
                <a:lnTo>
                  <a:pt x="235864" y="374650"/>
                </a:lnTo>
                <a:lnTo>
                  <a:pt x="249542" y="338429"/>
                </a:lnTo>
                <a:lnTo>
                  <a:pt x="287832" y="353199"/>
                </a:lnTo>
                <a:lnTo>
                  <a:pt x="287832" y="326758"/>
                </a:lnTo>
                <a:lnTo>
                  <a:pt x="286778" y="325983"/>
                </a:lnTo>
                <a:lnTo>
                  <a:pt x="280873" y="323037"/>
                </a:lnTo>
                <a:lnTo>
                  <a:pt x="274459" y="321068"/>
                </a:lnTo>
                <a:lnTo>
                  <a:pt x="267703" y="320103"/>
                </a:lnTo>
                <a:lnTo>
                  <a:pt x="473075" y="139357"/>
                </a:lnTo>
                <a:lnTo>
                  <a:pt x="507707" y="169773"/>
                </a:lnTo>
                <a:lnTo>
                  <a:pt x="507707" y="150533"/>
                </a:lnTo>
                <a:lnTo>
                  <a:pt x="494995" y="139357"/>
                </a:lnTo>
                <a:lnTo>
                  <a:pt x="484022" y="129717"/>
                </a:lnTo>
                <a:lnTo>
                  <a:pt x="514997" y="102438"/>
                </a:lnTo>
                <a:lnTo>
                  <a:pt x="515556" y="102235"/>
                </a:lnTo>
                <a:lnTo>
                  <a:pt x="516788" y="102247"/>
                </a:lnTo>
                <a:lnTo>
                  <a:pt x="517410" y="102489"/>
                </a:lnTo>
                <a:lnTo>
                  <a:pt x="517855" y="102920"/>
                </a:lnTo>
                <a:lnTo>
                  <a:pt x="549986" y="131191"/>
                </a:lnTo>
                <a:lnTo>
                  <a:pt x="550367" y="131686"/>
                </a:lnTo>
                <a:lnTo>
                  <a:pt x="550367" y="112229"/>
                </a:lnTo>
                <a:lnTo>
                  <a:pt x="539000" y="102235"/>
                </a:lnTo>
                <a:lnTo>
                  <a:pt x="528853" y="93319"/>
                </a:lnTo>
                <a:lnTo>
                  <a:pt x="523036" y="89827"/>
                </a:lnTo>
                <a:lnTo>
                  <a:pt x="516369" y="88607"/>
                </a:lnTo>
                <a:lnTo>
                  <a:pt x="509676" y="89674"/>
                </a:lnTo>
                <a:lnTo>
                  <a:pt x="503732" y="93065"/>
                </a:lnTo>
                <a:lnTo>
                  <a:pt x="237324" y="327545"/>
                </a:lnTo>
                <a:lnTo>
                  <a:pt x="209245" y="401878"/>
                </a:lnTo>
                <a:lnTo>
                  <a:pt x="289674" y="378561"/>
                </a:lnTo>
                <a:lnTo>
                  <a:pt x="294259" y="377228"/>
                </a:lnTo>
                <a:lnTo>
                  <a:pt x="324878" y="350240"/>
                </a:lnTo>
                <a:lnTo>
                  <a:pt x="540537" y="160134"/>
                </a:lnTo>
                <a:lnTo>
                  <a:pt x="560019" y="142963"/>
                </a:lnTo>
                <a:lnTo>
                  <a:pt x="567016" y="137566"/>
                </a:lnTo>
                <a:lnTo>
                  <a:pt x="567702" y="1282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14044" y="1610931"/>
            <a:ext cx="10882630" cy="342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Branch</a:t>
            </a:r>
            <a:r>
              <a:rPr sz="20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Campuses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 dirty="0">
              <a:latin typeface="Arial"/>
              <a:cs typeface="Arial"/>
            </a:endParaRPr>
          </a:p>
          <a:p>
            <a:pPr marL="1080135" marR="5080">
              <a:lnSpc>
                <a:spcPct val="100000"/>
              </a:lnSpc>
            </a:pP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Approved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campuses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have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both administrative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capability </a:t>
            </a:r>
            <a:r>
              <a:rPr sz="200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and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Facility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Code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complete</a:t>
            </a:r>
            <a:r>
              <a:rPr sz="20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calculations</a:t>
            </a:r>
            <a:r>
              <a:rPr sz="2000" spc="-2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separate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main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campus</a:t>
            </a:r>
            <a:r>
              <a:rPr sz="2000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Educational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&amp;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Training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Institution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(ETI)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00" dirty="0">
              <a:latin typeface="Arial"/>
              <a:cs typeface="Arial"/>
            </a:endParaRPr>
          </a:p>
          <a:p>
            <a:pPr marL="1883410" indent="-346075">
              <a:lnSpc>
                <a:spcPct val="100000"/>
              </a:lnSpc>
              <a:buFont typeface="Wingdings"/>
              <a:buChar char=""/>
              <a:tabLst>
                <a:tab pos="1883410" algn="l"/>
                <a:tab pos="1884045" algn="l"/>
              </a:tabLst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individually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counted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(based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full-time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equivalency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site)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Wingdings"/>
              <a:buChar char=""/>
            </a:pPr>
            <a:endParaRPr sz="3100" dirty="0">
              <a:latin typeface="Arial"/>
              <a:cs typeface="Arial"/>
            </a:endParaRPr>
          </a:p>
          <a:p>
            <a:pPr marL="1883410" indent="-346075">
              <a:lnSpc>
                <a:spcPct val="100000"/>
              </a:lnSpc>
              <a:buFont typeface="Wingdings"/>
              <a:buChar char=""/>
              <a:tabLst>
                <a:tab pos="1883410" algn="l"/>
                <a:tab pos="1884045" algn="l"/>
              </a:tabLst>
            </a:pP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This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true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for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both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non-supported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40</a:t>
            </a:fld>
            <a:endParaRPr spc="15" dirty="0"/>
          </a:p>
        </p:txBody>
      </p:sp>
      <p:sp>
        <p:nvSpPr>
          <p:cNvPr id="5" name="object 5"/>
          <p:cNvSpPr txBox="1"/>
          <p:nvPr/>
        </p:nvSpPr>
        <p:spPr>
          <a:xfrm>
            <a:off x="522287" y="5817552"/>
            <a:ext cx="1106106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452870" algn="l"/>
              </a:tabLst>
            </a:pP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NOTE: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Though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issued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facility</a:t>
            </a:r>
            <a:r>
              <a:rPr sz="2000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code,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approved</a:t>
            </a:r>
            <a:r>
              <a:rPr sz="20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teaching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sites,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commonly</a:t>
            </a:r>
            <a:r>
              <a:rPr sz="2000" spc="-2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referred</a:t>
            </a:r>
            <a:r>
              <a:rPr sz="20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“extension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campuses,”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typically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do not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maintain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administrative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capability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approved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separate of a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parent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campus.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you’re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unsure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whether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your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campus</a:t>
            </a:r>
            <a:r>
              <a:rPr sz="2000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	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approved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independently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the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main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campus,</a:t>
            </a:r>
            <a:r>
              <a:rPr sz="2000" spc="-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contact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your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SAA.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2409" y="150177"/>
            <a:ext cx="56464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Branch</a:t>
            </a:r>
            <a:r>
              <a:rPr spc="204" dirty="0"/>
              <a:t> </a:t>
            </a:r>
            <a:r>
              <a:rPr spc="-50" dirty="0"/>
              <a:t>and</a:t>
            </a:r>
            <a:r>
              <a:rPr spc="135" dirty="0"/>
              <a:t> </a:t>
            </a:r>
            <a:r>
              <a:rPr spc="-30" dirty="0"/>
              <a:t>Extension</a:t>
            </a:r>
            <a:r>
              <a:rPr spc="285" dirty="0"/>
              <a:t> </a:t>
            </a:r>
            <a:r>
              <a:rPr spc="-40" dirty="0"/>
              <a:t>Campuses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3572" y="1645348"/>
            <a:ext cx="11021060" cy="173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Extension</a:t>
            </a:r>
            <a:r>
              <a:rPr sz="20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Campuses</a:t>
            </a:r>
            <a:endParaRPr sz="2000" dirty="0">
              <a:latin typeface="Arial"/>
              <a:cs typeface="Arial"/>
            </a:endParaRPr>
          </a:p>
          <a:p>
            <a:pPr marL="593090" marR="5080">
              <a:lnSpc>
                <a:spcPct val="107000"/>
              </a:lnSpc>
              <a:spcBef>
                <a:spcPts val="1545"/>
              </a:spcBef>
            </a:pP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Approved training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sites </a:t>
            </a:r>
            <a:r>
              <a:rPr sz="1850" spc="-45" dirty="0">
                <a:solidFill>
                  <a:srgbClr val="001F5F"/>
                </a:solidFill>
                <a:latin typeface="Arial"/>
                <a:cs typeface="Arial"/>
              </a:rPr>
              <a:t>without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administrative capabilities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(those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sites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approved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possessing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an 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extension</a:t>
            </a:r>
            <a:r>
              <a:rPr sz="1850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campus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facility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code)</a:t>
            </a:r>
            <a:r>
              <a:rPr sz="185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do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185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require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separate</a:t>
            </a:r>
            <a:r>
              <a:rPr sz="1850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1850" spc="-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calculations.</a:t>
            </a:r>
            <a:r>
              <a:rPr sz="185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65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sz="1850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counted </a:t>
            </a:r>
            <a:r>
              <a:rPr sz="1850" spc="-5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under</a:t>
            </a:r>
            <a:r>
              <a:rPr sz="1850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campus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which</a:t>
            </a:r>
            <a:r>
              <a:rPr sz="185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maintains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administrative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capability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over</a:t>
            </a:r>
            <a:r>
              <a:rPr sz="185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185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site</a:t>
            </a:r>
            <a:r>
              <a:rPr sz="185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(i.e.,</a:t>
            </a:r>
            <a:r>
              <a:rPr sz="185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“parent”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campus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85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site)</a:t>
            </a:r>
            <a:r>
              <a:rPr sz="185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main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campus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185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185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approved</a:t>
            </a:r>
            <a:r>
              <a:rPr sz="185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branch</a:t>
            </a:r>
            <a:r>
              <a:rPr sz="185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campus.</a:t>
            </a:r>
            <a:r>
              <a:rPr sz="185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001F5F"/>
                </a:solidFill>
                <a:latin typeface="Arial"/>
                <a:cs typeface="Arial"/>
              </a:rPr>
              <a:t>Example:</a:t>
            </a:r>
            <a:endParaRPr sz="185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712" y="3931920"/>
            <a:ext cx="585216" cy="5486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24280" y="4339926"/>
            <a:ext cx="10293985" cy="61531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enrollments</a:t>
            </a:r>
            <a:r>
              <a:rPr sz="185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classes</a:t>
            </a:r>
            <a:r>
              <a:rPr sz="185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held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185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Extension</a:t>
            </a:r>
            <a:r>
              <a:rPr sz="185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Campus</a:t>
            </a:r>
            <a:r>
              <a:rPr sz="185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50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(1-1-X789-56)</a:t>
            </a:r>
            <a:r>
              <a:rPr sz="1850" spc="-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1850" spc="-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included</a:t>
            </a:r>
            <a:r>
              <a:rPr sz="1850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calculations</a:t>
            </a:r>
            <a:r>
              <a:rPr sz="185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programs</a:t>
            </a:r>
            <a:r>
              <a:rPr sz="185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approved</a:t>
            </a:r>
            <a:r>
              <a:rPr sz="185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001F5F"/>
                </a:solidFill>
                <a:latin typeface="Arial"/>
                <a:cs typeface="Arial"/>
              </a:rPr>
              <a:t>under</a:t>
            </a:r>
            <a:r>
              <a:rPr sz="1850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its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parent</a:t>
            </a:r>
            <a:r>
              <a:rPr sz="185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campus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85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IHL</a:t>
            </a:r>
            <a:r>
              <a:rPr sz="1850" spc="-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Main</a:t>
            </a:r>
            <a:r>
              <a:rPr sz="185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Campus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(1-1-1234-56)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4280" y="6221285"/>
            <a:ext cx="10293350" cy="615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4600"/>
              </a:lnSpc>
              <a:spcBef>
                <a:spcPts val="100"/>
              </a:spcBef>
            </a:pP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enrollments</a:t>
            </a:r>
            <a:r>
              <a:rPr sz="185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classes</a:t>
            </a:r>
            <a:r>
              <a:rPr sz="185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held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185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Extension</a:t>
            </a:r>
            <a:r>
              <a:rPr sz="185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Campus</a:t>
            </a:r>
            <a:r>
              <a:rPr sz="185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50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(1-1-X789-56)</a:t>
            </a:r>
            <a:r>
              <a:rPr sz="1850" spc="-2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1850" spc="-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included</a:t>
            </a:r>
            <a:r>
              <a:rPr sz="1850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calculations</a:t>
            </a:r>
            <a:r>
              <a:rPr sz="185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1850" spc="-4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programs</a:t>
            </a:r>
            <a:r>
              <a:rPr sz="185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approved</a:t>
            </a:r>
            <a:r>
              <a:rPr sz="185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001F5F"/>
                </a:solidFill>
                <a:latin typeface="Arial"/>
                <a:cs typeface="Arial"/>
              </a:rPr>
              <a:t>under</a:t>
            </a:r>
            <a:r>
              <a:rPr sz="1850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its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parent</a:t>
            </a:r>
            <a:r>
              <a:rPr sz="185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campus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85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IHL</a:t>
            </a:r>
            <a:r>
              <a:rPr sz="1850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Main</a:t>
            </a:r>
            <a:r>
              <a:rPr sz="185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Campus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(1-1-1234-56)</a:t>
            </a:r>
            <a:endParaRPr sz="185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1279" y="3562984"/>
            <a:ext cx="7681562" cy="64007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1361" y="5315039"/>
            <a:ext cx="7736475" cy="64512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41</a:t>
            </a:fld>
            <a:endParaRPr spc="1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168639"/>
            <a:ext cx="12192000" cy="975360"/>
            <a:chOff x="0" y="8168639"/>
            <a:chExt cx="12192000" cy="975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00159" y="8239760"/>
              <a:ext cx="894079" cy="8635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75519" y="8290557"/>
              <a:ext cx="1818639" cy="8311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41320" y="8458200"/>
              <a:ext cx="5831840" cy="544195"/>
            </a:xfrm>
            <a:custGeom>
              <a:avLst/>
              <a:gdLst/>
              <a:ahLst/>
              <a:cxnLst/>
              <a:rect l="l" t="t" r="r" b="b"/>
              <a:pathLst>
                <a:path w="5831840" h="544195">
                  <a:moveTo>
                    <a:pt x="5831839" y="0"/>
                  </a:moveTo>
                  <a:lnTo>
                    <a:pt x="5831839" y="533476"/>
                  </a:lnTo>
                </a:path>
                <a:path w="5831840" h="544195">
                  <a:moveTo>
                    <a:pt x="0" y="10159"/>
                  </a:moveTo>
                  <a:lnTo>
                    <a:pt x="0" y="543636"/>
                  </a:lnTo>
                </a:path>
              </a:pathLst>
            </a:custGeom>
            <a:ln w="9525">
              <a:solidFill>
                <a:srgbClr val="27388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00" y="8290560"/>
              <a:ext cx="2519680" cy="680720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0" y="0"/>
            <a:ext cx="12192000" cy="873760"/>
          </a:xfrm>
          <a:custGeom>
            <a:avLst/>
            <a:gdLst/>
            <a:ahLst/>
            <a:cxnLst/>
            <a:rect l="l" t="t" r="r" b="b"/>
            <a:pathLst>
              <a:path w="12192000" h="873760">
                <a:moveTo>
                  <a:pt x="0" y="873759"/>
                </a:moveTo>
                <a:lnTo>
                  <a:pt x="12192000" y="873759"/>
                </a:lnTo>
                <a:lnTo>
                  <a:pt x="12192000" y="0"/>
                </a:lnTo>
                <a:lnTo>
                  <a:pt x="0" y="0"/>
                </a:lnTo>
                <a:lnTo>
                  <a:pt x="0" y="873759"/>
                </a:lnTo>
                <a:close/>
              </a:path>
            </a:pathLst>
          </a:custGeom>
          <a:solidFill>
            <a:srgbClr val="002E5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8" name="object 8"/>
          <p:cNvGrpSpPr/>
          <p:nvPr/>
        </p:nvGrpSpPr>
        <p:grpSpPr>
          <a:xfrm>
            <a:off x="2844800" y="8199118"/>
            <a:ext cx="5969000" cy="944880"/>
            <a:chOff x="2844800" y="8199118"/>
            <a:chExt cx="5969000" cy="94488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44800" y="8199118"/>
              <a:ext cx="5969000" cy="94487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895600" y="8229600"/>
              <a:ext cx="5872480" cy="853440"/>
            </a:xfrm>
            <a:custGeom>
              <a:avLst/>
              <a:gdLst/>
              <a:ahLst/>
              <a:cxnLst/>
              <a:rect l="l" t="t" r="r" b="b"/>
              <a:pathLst>
                <a:path w="5872480" h="853440">
                  <a:moveTo>
                    <a:pt x="5872480" y="0"/>
                  </a:moveTo>
                  <a:lnTo>
                    <a:pt x="0" y="0"/>
                  </a:lnTo>
                  <a:lnTo>
                    <a:pt x="0" y="853440"/>
                  </a:lnTo>
                  <a:lnTo>
                    <a:pt x="5872480" y="853440"/>
                  </a:lnTo>
                  <a:lnTo>
                    <a:pt x="5872480" y="0"/>
                  </a:lnTo>
                  <a:close/>
                </a:path>
              </a:pathLst>
            </a:custGeom>
            <a:solidFill>
              <a:srgbClr val="002E5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843280"/>
            <a:ext cx="12192000" cy="7315200"/>
            <a:chOff x="0" y="843280"/>
            <a:chExt cx="12192000" cy="731520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42319" y="6939280"/>
              <a:ext cx="1127759" cy="11277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843280"/>
              <a:ext cx="12191999" cy="7315200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42</a:t>
            </a:fld>
            <a:endParaRPr spc="15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9435" y="150177"/>
            <a:ext cx="60007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Concentrations</a:t>
            </a:r>
            <a:r>
              <a:rPr spc="375" dirty="0"/>
              <a:t> </a:t>
            </a:r>
            <a:r>
              <a:rPr spc="-50" dirty="0"/>
              <a:t>and</a:t>
            </a:r>
            <a:r>
              <a:rPr spc="135" dirty="0"/>
              <a:t> </a:t>
            </a:r>
            <a:r>
              <a:rPr spc="-30" dirty="0"/>
              <a:t>Specializations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3102" y="1652841"/>
            <a:ext cx="367855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Dual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Majors</a:t>
            </a:r>
            <a:r>
              <a:rPr sz="2000" b="1" spc="-8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and</a:t>
            </a:r>
            <a:r>
              <a:rPr sz="2000" b="1" spc="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Dual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Degrees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6783" y="3650282"/>
            <a:ext cx="657860" cy="354965"/>
          </a:xfrm>
          <a:custGeom>
            <a:avLst/>
            <a:gdLst/>
            <a:ahLst/>
            <a:cxnLst/>
            <a:rect l="l" t="t" r="r" b="b"/>
            <a:pathLst>
              <a:path w="657860" h="354964">
                <a:moveTo>
                  <a:pt x="125459" y="145671"/>
                </a:moveTo>
                <a:lnTo>
                  <a:pt x="79927" y="145671"/>
                </a:lnTo>
                <a:lnTo>
                  <a:pt x="132992" y="164295"/>
                </a:lnTo>
                <a:lnTo>
                  <a:pt x="133000" y="272889"/>
                </a:lnTo>
                <a:lnTo>
                  <a:pt x="171360" y="320652"/>
                </a:lnTo>
                <a:lnTo>
                  <a:pt x="214033" y="338412"/>
                </a:lnTo>
                <a:lnTo>
                  <a:pt x="267686" y="350142"/>
                </a:lnTo>
                <a:lnTo>
                  <a:pt x="328806" y="354377"/>
                </a:lnTo>
                <a:lnTo>
                  <a:pt x="389929" y="350142"/>
                </a:lnTo>
                <a:lnTo>
                  <a:pt x="439539" y="339297"/>
                </a:lnTo>
                <a:lnTo>
                  <a:pt x="328806" y="339297"/>
                </a:lnTo>
                <a:lnTo>
                  <a:pt x="257626" y="333239"/>
                </a:lnTo>
                <a:lnTo>
                  <a:pt x="200270" y="317608"/>
                </a:lnTo>
                <a:lnTo>
                  <a:pt x="161999" y="296219"/>
                </a:lnTo>
                <a:lnTo>
                  <a:pt x="148073" y="272889"/>
                </a:lnTo>
                <a:lnTo>
                  <a:pt x="148073" y="169592"/>
                </a:lnTo>
                <a:lnTo>
                  <a:pt x="193635" y="169592"/>
                </a:lnTo>
                <a:lnTo>
                  <a:pt x="125459" y="145671"/>
                </a:lnTo>
                <a:close/>
              </a:path>
              <a:path w="657860" h="354964">
                <a:moveTo>
                  <a:pt x="524619" y="169573"/>
                </a:moveTo>
                <a:lnTo>
                  <a:pt x="509538" y="169573"/>
                </a:lnTo>
                <a:lnTo>
                  <a:pt x="509538" y="272889"/>
                </a:lnTo>
                <a:lnTo>
                  <a:pt x="495612" y="296219"/>
                </a:lnTo>
                <a:lnTo>
                  <a:pt x="457341" y="317608"/>
                </a:lnTo>
                <a:lnTo>
                  <a:pt x="399986" y="333239"/>
                </a:lnTo>
                <a:lnTo>
                  <a:pt x="328806" y="339297"/>
                </a:lnTo>
                <a:lnTo>
                  <a:pt x="439539" y="339297"/>
                </a:lnTo>
                <a:lnTo>
                  <a:pt x="443587" y="338411"/>
                </a:lnTo>
                <a:lnTo>
                  <a:pt x="486266" y="320648"/>
                </a:lnTo>
                <a:lnTo>
                  <a:pt x="514448" y="298313"/>
                </a:lnTo>
                <a:lnTo>
                  <a:pt x="524619" y="272889"/>
                </a:lnTo>
                <a:lnTo>
                  <a:pt x="524619" y="169573"/>
                </a:lnTo>
                <a:close/>
              </a:path>
              <a:path w="657860" h="354964">
                <a:moveTo>
                  <a:pt x="328806" y="0"/>
                </a:moveTo>
                <a:lnTo>
                  <a:pt x="0" y="117623"/>
                </a:lnTo>
                <a:lnTo>
                  <a:pt x="64846" y="140393"/>
                </a:lnTo>
                <a:lnTo>
                  <a:pt x="64846" y="275603"/>
                </a:lnTo>
                <a:lnTo>
                  <a:pt x="68221" y="278977"/>
                </a:lnTo>
                <a:lnTo>
                  <a:pt x="76553" y="278977"/>
                </a:lnTo>
                <a:lnTo>
                  <a:pt x="79927" y="275603"/>
                </a:lnTo>
                <a:lnTo>
                  <a:pt x="79927" y="145671"/>
                </a:lnTo>
                <a:lnTo>
                  <a:pt x="125459" y="145671"/>
                </a:lnTo>
                <a:lnTo>
                  <a:pt x="45249" y="117528"/>
                </a:lnTo>
                <a:lnTo>
                  <a:pt x="328806" y="16022"/>
                </a:lnTo>
                <a:lnTo>
                  <a:pt x="373595" y="16022"/>
                </a:lnTo>
                <a:lnTo>
                  <a:pt x="328806" y="0"/>
                </a:lnTo>
                <a:close/>
              </a:path>
              <a:path w="657860" h="354964">
                <a:moveTo>
                  <a:pt x="193635" y="169592"/>
                </a:moveTo>
                <a:lnTo>
                  <a:pt x="148073" y="169592"/>
                </a:lnTo>
                <a:lnTo>
                  <a:pt x="328806" y="232984"/>
                </a:lnTo>
                <a:lnTo>
                  <a:pt x="374311" y="217018"/>
                </a:lnTo>
                <a:lnTo>
                  <a:pt x="328806" y="217018"/>
                </a:lnTo>
                <a:lnTo>
                  <a:pt x="193635" y="169592"/>
                </a:lnTo>
                <a:close/>
              </a:path>
              <a:path w="657860" h="354964">
                <a:moveTo>
                  <a:pt x="373595" y="16022"/>
                </a:moveTo>
                <a:lnTo>
                  <a:pt x="328806" y="16022"/>
                </a:lnTo>
                <a:lnTo>
                  <a:pt x="612389" y="117472"/>
                </a:lnTo>
                <a:lnTo>
                  <a:pt x="328806" y="217018"/>
                </a:lnTo>
                <a:lnTo>
                  <a:pt x="374311" y="217018"/>
                </a:lnTo>
                <a:lnTo>
                  <a:pt x="509538" y="169573"/>
                </a:lnTo>
                <a:lnTo>
                  <a:pt x="524619" y="169573"/>
                </a:lnTo>
                <a:lnTo>
                  <a:pt x="524619" y="164295"/>
                </a:lnTo>
                <a:lnTo>
                  <a:pt x="657612" y="117623"/>
                </a:lnTo>
                <a:lnTo>
                  <a:pt x="373595" y="1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746885" y="2907601"/>
            <a:ext cx="9577070" cy="203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marR="5080" indent="-346075">
              <a:lnSpc>
                <a:spcPct val="110100"/>
              </a:lnSpc>
              <a:spcBef>
                <a:spcPts val="100"/>
              </a:spcBef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enrolled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multiple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majors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counted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each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major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which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they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enrolled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Wingdings"/>
              <a:buChar char=""/>
            </a:pPr>
            <a:endParaRPr sz="2300" dirty="0">
              <a:latin typeface="Arial"/>
              <a:cs typeface="Arial"/>
            </a:endParaRPr>
          </a:p>
          <a:p>
            <a:pPr marL="358140" marR="264160" indent="-346075">
              <a:lnSpc>
                <a:spcPct val="110100"/>
              </a:lnSpc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 enrolled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multiple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degrees,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case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 the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multiple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degrees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approved</a:t>
            </a:r>
            <a:r>
              <a:rPr sz="20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by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State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Approving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Agency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jurisdiction</a:t>
            </a:r>
            <a:r>
              <a:rPr sz="20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single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program,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counted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each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separately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approved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degree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43</a:t>
            </a:fld>
            <a:endParaRPr spc="15" dirty="0"/>
          </a:p>
        </p:txBody>
      </p:sp>
      <p:sp>
        <p:nvSpPr>
          <p:cNvPr id="6" name="object 6"/>
          <p:cNvSpPr txBox="1"/>
          <p:nvPr/>
        </p:nvSpPr>
        <p:spPr>
          <a:xfrm>
            <a:off x="693102" y="5895276"/>
            <a:ext cx="10970260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This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true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both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non-supported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students.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Each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counted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full-time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part-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time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under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each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major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based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 the total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number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credits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pursuing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during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period.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0701" y="150177"/>
            <a:ext cx="70592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Concentrations</a:t>
            </a:r>
            <a:r>
              <a:rPr spc="385" dirty="0"/>
              <a:t> </a:t>
            </a:r>
            <a:r>
              <a:rPr spc="-50" dirty="0"/>
              <a:t>and</a:t>
            </a:r>
            <a:r>
              <a:rPr spc="150" dirty="0"/>
              <a:t> </a:t>
            </a:r>
            <a:r>
              <a:rPr spc="-30" dirty="0"/>
              <a:t>Specializations,</a:t>
            </a:r>
            <a:r>
              <a:rPr spc="365" dirty="0"/>
              <a:t> </a:t>
            </a:r>
            <a:r>
              <a:rPr spc="-35" dirty="0"/>
              <a:t>cont.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0712" y="1581467"/>
            <a:ext cx="43180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Concentrations</a:t>
            </a:r>
            <a:r>
              <a:rPr sz="2000" b="1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b="1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Specializations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431" y="3606800"/>
            <a:ext cx="585216" cy="5486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712341" y="2696781"/>
            <a:ext cx="9368155" cy="246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marR="5080" indent="-34607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counted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each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concentration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track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which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they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enrolled.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Per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38 Code of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Federal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Regulations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(CFR)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21.4201(e)(1),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course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curriculum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varies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way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from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similar</a:t>
            </a:r>
            <a:r>
              <a:rPr sz="2000" spc="-2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course,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although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may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have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same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designation,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requires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separate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percent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computation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Wingdings"/>
              <a:buChar char=""/>
            </a:pPr>
            <a:endParaRPr sz="2100" dirty="0">
              <a:latin typeface="Arial"/>
              <a:cs typeface="Arial"/>
            </a:endParaRPr>
          </a:p>
          <a:p>
            <a:pPr marL="358140" marR="8890" indent="-346075">
              <a:lnSpc>
                <a:spcPct val="100000"/>
              </a:lnSpc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Consequently,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separate 85/15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computations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required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when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there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any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difference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educational/vocational</a:t>
            </a:r>
            <a:r>
              <a:rPr sz="20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objective,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length,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cost,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equipment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og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am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ba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ent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k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44</a:t>
            </a:fld>
            <a:endParaRPr spc="15" dirty="0"/>
          </a:p>
        </p:txBody>
      </p:sp>
      <p:sp>
        <p:nvSpPr>
          <p:cNvPr id="6" name="object 6"/>
          <p:cNvSpPr txBox="1"/>
          <p:nvPr/>
        </p:nvSpPr>
        <p:spPr>
          <a:xfrm>
            <a:off x="982980" y="6081331"/>
            <a:ext cx="994219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This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true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 both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supported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non-supported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students.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Each is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counted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 a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full-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time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part-time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under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each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concentration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based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total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number</a:t>
            </a:r>
            <a:r>
              <a:rPr sz="2000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credits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den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pu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du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ll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pe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od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0701" y="150177"/>
            <a:ext cx="70592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Concentrations</a:t>
            </a:r>
            <a:r>
              <a:rPr spc="385" dirty="0"/>
              <a:t> </a:t>
            </a:r>
            <a:r>
              <a:rPr spc="-50" dirty="0"/>
              <a:t>and</a:t>
            </a:r>
            <a:r>
              <a:rPr spc="150" dirty="0"/>
              <a:t> </a:t>
            </a:r>
            <a:r>
              <a:rPr spc="-30" dirty="0"/>
              <a:t>Specializations,</a:t>
            </a:r>
            <a:r>
              <a:rPr spc="365" dirty="0"/>
              <a:t> </a:t>
            </a:r>
            <a:r>
              <a:rPr spc="-35" dirty="0"/>
              <a:t>cont.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624901"/>
            <a:ext cx="23863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Differing</a:t>
            </a:r>
            <a:r>
              <a:rPr sz="20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Modalities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7263" y="3426762"/>
            <a:ext cx="657860" cy="354965"/>
          </a:xfrm>
          <a:custGeom>
            <a:avLst/>
            <a:gdLst/>
            <a:ahLst/>
            <a:cxnLst/>
            <a:rect l="l" t="t" r="r" b="b"/>
            <a:pathLst>
              <a:path w="657860" h="354964">
                <a:moveTo>
                  <a:pt x="125459" y="145671"/>
                </a:moveTo>
                <a:lnTo>
                  <a:pt x="79927" y="145671"/>
                </a:lnTo>
                <a:lnTo>
                  <a:pt x="132992" y="164295"/>
                </a:lnTo>
                <a:lnTo>
                  <a:pt x="133000" y="272889"/>
                </a:lnTo>
                <a:lnTo>
                  <a:pt x="171360" y="320652"/>
                </a:lnTo>
                <a:lnTo>
                  <a:pt x="214033" y="338412"/>
                </a:lnTo>
                <a:lnTo>
                  <a:pt x="267686" y="350142"/>
                </a:lnTo>
                <a:lnTo>
                  <a:pt x="328806" y="354377"/>
                </a:lnTo>
                <a:lnTo>
                  <a:pt x="389929" y="350142"/>
                </a:lnTo>
                <a:lnTo>
                  <a:pt x="439539" y="339297"/>
                </a:lnTo>
                <a:lnTo>
                  <a:pt x="328806" y="339297"/>
                </a:lnTo>
                <a:lnTo>
                  <a:pt x="257626" y="333239"/>
                </a:lnTo>
                <a:lnTo>
                  <a:pt x="200270" y="317608"/>
                </a:lnTo>
                <a:lnTo>
                  <a:pt x="161999" y="296219"/>
                </a:lnTo>
                <a:lnTo>
                  <a:pt x="148073" y="272889"/>
                </a:lnTo>
                <a:lnTo>
                  <a:pt x="148073" y="169592"/>
                </a:lnTo>
                <a:lnTo>
                  <a:pt x="193635" y="169592"/>
                </a:lnTo>
                <a:lnTo>
                  <a:pt x="125459" y="145671"/>
                </a:lnTo>
                <a:close/>
              </a:path>
              <a:path w="657860" h="354964">
                <a:moveTo>
                  <a:pt x="524619" y="169573"/>
                </a:moveTo>
                <a:lnTo>
                  <a:pt x="509538" y="169573"/>
                </a:lnTo>
                <a:lnTo>
                  <a:pt x="509538" y="272889"/>
                </a:lnTo>
                <a:lnTo>
                  <a:pt x="495612" y="296219"/>
                </a:lnTo>
                <a:lnTo>
                  <a:pt x="457341" y="317608"/>
                </a:lnTo>
                <a:lnTo>
                  <a:pt x="399986" y="333239"/>
                </a:lnTo>
                <a:lnTo>
                  <a:pt x="328806" y="339297"/>
                </a:lnTo>
                <a:lnTo>
                  <a:pt x="439539" y="339297"/>
                </a:lnTo>
                <a:lnTo>
                  <a:pt x="443587" y="338411"/>
                </a:lnTo>
                <a:lnTo>
                  <a:pt x="486266" y="320648"/>
                </a:lnTo>
                <a:lnTo>
                  <a:pt x="514448" y="298313"/>
                </a:lnTo>
                <a:lnTo>
                  <a:pt x="524619" y="272889"/>
                </a:lnTo>
                <a:lnTo>
                  <a:pt x="524619" y="169573"/>
                </a:lnTo>
                <a:close/>
              </a:path>
              <a:path w="657860" h="354964">
                <a:moveTo>
                  <a:pt x="328806" y="0"/>
                </a:moveTo>
                <a:lnTo>
                  <a:pt x="0" y="117623"/>
                </a:lnTo>
                <a:lnTo>
                  <a:pt x="64846" y="140393"/>
                </a:lnTo>
                <a:lnTo>
                  <a:pt x="64846" y="275603"/>
                </a:lnTo>
                <a:lnTo>
                  <a:pt x="68221" y="278977"/>
                </a:lnTo>
                <a:lnTo>
                  <a:pt x="76553" y="278977"/>
                </a:lnTo>
                <a:lnTo>
                  <a:pt x="79927" y="275603"/>
                </a:lnTo>
                <a:lnTo>
                  <a:pt x="79927" y="145671"/>
                </a:lnTo>
                <a:lnTo>
                  <a:pt x="125459" y="145671"/>
                </a:lnTo>
                <a:lnTo>
                  <a:pt x="45249" y="117528"/>
                </a:lnTo>
                <a:lnTo>
                  <a:pt x="328806" y="16022"/>
                </a:lnTo>
                <a:lnTo>
                  <a:pt x="373595" y="16022"/>
                </a:lnTo>
                <a:lnTo>
                  <a:pt x="328806" y="0"/>
                </a:lnTo>
                <a:close/>
              </a:path>
              <a:path w="657860" h="354964">
                <a:moveTo>
                  <a:pt x="193635" y="169592"/>
                </a:moveTo>
                <a:lnTo>
                  <a:pt x="148073" y="169592"/>
                </a:lnTo>
                <a:lnTo>
                  <a:pt x="328806" y="232984"/>
                </a:lnTo>
                <a:lnTo>
                  <a:pt x="374311" y="217018"/>
                </a:lnTo>
                <a:lnTo>
                  <a:pt x="328806" y="217018"/>
                </a:lnTo>
                <a:lnTo>
                  <a:pt x="193635" y="169592"/>
                </a:lnTo>
                <a:close/>
              </a:path>
              <a:path w="657860" h="354964">
                <a:moveTo>
                  <a:pt x="373595" y="16022"/>
                </a:moveTo>
                <a:lnTo>
                  <a:pt x="328806" y="16022"/>
                </a:lnTo>
                <a:lnTo>
                  <a:pt x="612389" y="117472"/>
                </a:lnTo>
                <a:lnTo>
                  <a:pt x="328806" y="217018"/>
                </a:lnTo>
                <a:lnTo>
                  <a:pt x="374311" y="217018"/>
                </a:lnTo>
                <a:lnTo>
                  <a:pt x="509538" y="169573"/>
                </a:lnTo>
                <a:lnTo>
                  <a:pt x="524619" y="169573"/>
                </a:lnTo>
                <a:lnTo>
                  <a:pt x="524619" y="164295"/>
                </a:lnTo>
                <a:lnTo>
                  <a:pt x="657612" y="117623"/>
                </a:lnTo>
                <a:lnTo>
                  <a:pt x="373595" y="1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735454" y="2732595"/>
            <a:ext cx="9323070" cy="170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marR="5080" indent="-346075">
              <a:lnSpc>
                <a:spcPct val="110100"/>
              </a:lnSpc>
              <a:spcBef>
                <a:spcPts val="100"/>
              </a:spcBef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same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name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offered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through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different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modalities</a:t>
            </a:r>
            <a:r>
              <a:rPr sz="2000" spc="-2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(e.g.,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001F5F"/>
                </a:solidFill>
                <a:latin typeface="Arial"/>
                <a:cs typeface="Arial"/>
              </a:rPr>
              <a:t>in-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residence,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online,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blended,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etc.)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requirements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vary</a:t>
            </a:r>
            <a:r>
              <a:rPr sz="2000" spc="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(such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differences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attendance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requirements, unit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subjects,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required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completion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length,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required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charges,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etc.), then the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differing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modalities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separately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listed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calculated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Rule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purposes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45</a:t>
            </a:fld>
            <a:endParaRPr spc="15" dirty="0"/>
          </a:p>
        </p:txBody>
      </p:sp>
      <p:sp>
        <p:nvSpPr>
          <p:cNvPr id="6" name="object 6"/>
          <p:cNvSpPr txBox="1"/>
          <p:nvPr/>
        </p:nvSpPr>
        <p:spPr>
          <a:xfrm>
            <a:off x="1111567" y="5734137"/>
            <a:ext cx="9788525" cy="10331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5"/>
              </a:spcBef>
            </a:pP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This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true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both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supported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non-supported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students.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Each is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counted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 a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full-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time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part-time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under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each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modality</a:t>
            </a:r>
            <a:r>
              <a:rPr sz="2000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based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total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number</a:t>
            </a:r>
            <a:r>
              <a:rPr sz="2000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credits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pursuing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during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period.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0701" y="150177"/>
            <a:ext cx="70592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Concentrations</a:t>
            </a:r>
            <a:r>
              <a:rPr spc="385" dirty="0"/>
              <a:t> </a:t>
            </a:r>
            <a:r>
              <a:rPr spc="-50" dirty="0"/>
              <a:t>and</a:t>
            </a:r>
            <a:r>
              <a:rPr spc="150" dirty="0"/>
              <a:t> </a:t>
            </a:r>
            <a:r>
              <a:rPr spc="-30" dirty="0"/>
              <a:t>Specializations,</a:t>
            </a:r>
            <a:r>
              <a:rPr spc="365" dirty="0"/>
              <a:t> </a:t>
            </a:r>
            <a:r>
              <a:rPr spc="-35" dirty="0"/>
              <a:t>cont.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3105" y="1670748"/>
            <a:ext cx="50831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Concentrations</a:t>
            </a:r>
            <a:r>
              <a:rPr sz="2000" b="1" spc="10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and</a:t>
            </a:r>
            <a:r>
              <a:rPr sz="2000" b="1" spc="7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Modalities</a:t>
            </a:r>
            <a:r>
              <a:rPr sz="2000" b="1" spc="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Interaction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0579" y="3172300"/>
            <a:ext cx="589280" cy="598805"/>
            <a:chOff x="540579" y="3172300"/>
            <a:chExt cx="589280" cy="598805"/>
          </a:xfrm>
        </p:grpSpPr>
        <p:sp>
          <p:nvSpPr>
            <p:cNvPr id="5" name="object 5"/>
            <p:cNvSpPr/>
            <p:nvPr/>
          </p:nvSpPr>
          <p:spPr>
            <a:xfrm>
              <a:off x="540575" y="3172307"/>
              <a:ext cx="540385" cy="200025"/>
            </a:xfrm>
            <a:custGeom>
              <a:avLst/>
              <a:gdLst/>
              <a:ahLst/>
              <a:cxnLst/>
              <a:rect l="l" t="t" r="r" b="b"/>
              <a:pathLst>
                <a:path w="540385" h="200025">
                  <a:moveTo>
                    <a:pt x="454050" y="128892"/>
                  </a:moveTo>
                  <a:lnTo>
                    <a:pt x="447916" y="124726"/>
                  </a:lnTo>
                  <a:lnTo>
                    <a:pt x="188163" y="124726"/>
                  </a:lnTo>
                  <a:lnTo>
                    <a:pt x="184073" y="128892"/>
                  </a:lnTo>
                  <a:lnTo>
                    <a:pt x="184073" y="143433"/>
                  </a:lnTo>
                  <a:lnTo>
                    <a:pt x="188163" y="149669"/>
                  </a:lnTo>
                  <a:lnTo>
                    <a:pt x="441769" y="149669"/>
                  </a:lnTo>
                  <a:lnTo>
                    <a:pt x="447916" y="149669"/>
                  </a:lnTo>
                  <a:lnTo>
                    <a:pt x="454050" y="143433"/>
                  </a:lnTo>
                  <a:lnTo>
                    <a:pt x="454050" y="128892"/>
                  </a:lnTo>
                  <a:close/>
                </a:path>
                <a:path w="540385" h="200025">
                  <a:moveTo>
                    <a:pt x="454050" y="78994"/>
                  </a:moveTo>
                  <a:lnTo>
                    <a:pt x="447916" y="74841"/>
                  </a:lnTo>
                  <a:lnTo>
                    <a:pt x="188163" y="74841"/>
                  </a:lnTo>
                  <a:lnTo>
                    <a:pt x="184073" y="78994"/>
                  </a:lnTo>
                  <a:lnTo>
                    <a:pt x="184073" y="93548"/>
                  </a:lnTo>
                  <a:lnTo>
                    <a:pt x="188163" y="99783"/>
                  </a:lnTo>
                  <a:lnTo>
                    <a:pt x="441769" y="99783"/>
                  </a:lnTo>
                  <a:lnTo>
                    <a:pt x="447916" y="99783"/>
                  </a:lnTo>
                  <a:lnTo>
                    <a:pt x="454050" y="93548"/>
                  </a:lnTo>
                  <a:lnTo>
                    <a:pt x="454050" y="78994"/>
                  </a:lnTo>
                  <a:close/>
                </a:path>
                <a:path w="540385" h="200025">
                  <a:moveTo>
                    <a:pt x="539940" y="37426"/>
                  </a:moveTo>
                  <a:lnTo>
                    <a:pt x="517512" y="2921"/>
                  </a:lnTo>
                  <a:lnTo>
                    <a:pt x="515404" y="2501"/>
                  </a:lnTo>
                  <a:lnTo>
                    <a:pt x="515404" y="29108"/>
                  </a:lnTo>
                  <a:lnTo>
                    <a:pt x="515404" y="168376"/>
                  </a:lnTo>
                  <a:lnTo>
                    <a:pt x="509270" y="174612"/>
                  </a:lnTo>
                  <a:lnTo>
                    <a:pt x="28625" y="174612"/>
                  </a:lnTo>
                  <a:lnTo>
                    <a:pt x="24536" y="168376"/>
                  </a:lnTo>
                  <a:lnTo>
                    <a:pt x="24536" y="29108"/>
                  </a:lnTo>
                  <a:lnTo>
                    <a:pt x="28625" y="24942"/>
                  </a:lnTo>
                  <a:lnTo>
                    <a:pt x="509270" y="24942"/>
                  </a:lnTo>
                  <a:lnTo>
                    <a:pt x="515404" y="29108"/>
                  </a:lnTo>
                  <a:lnTo>
                    <a:pt x="515404" y="2501"/>
                  </a:lnTo>
                  <a:lnTo>
                    <a:pt x="503135" y="0"/>
                  </a:lnTo>
                  <a:lnTo>
                    <a:pt x="36817" y="0"/>
                  </a:lnTo>
                  <a:lnTo>
                    <a:pt x="22428" y="2921"/>
                  </a:lnTo>
                  <a:lnTo>
                    <a:pt x="10731" y="10909"/>
                  </a:lnTo>
                  <a:lnTo>
                    <a:pt x="2870" y="22809"/>
                  </a:lnTo>
                  <a:lnTo>
                    <a:pt x="0" y="37426"/>
                  </a:lnTo>
                  <a:lnTo>
                    <a:pt x="0" y="162140"/>
                  </a:lnTo>
                  <a:lnTo>
                    <a:pt x="2870" y="176758"/>
                  </a:lnTo>
                  <a:lnTo>
                    <a:pt x="10731" y="188645"/>
                  </a:lnTo>
                  <a:lnTo>
                    <a:pt x="22428" y="196646"/>
                  </a:lnTo>
                  <a:lnTo>
                    <a:pt x="36817" y="199567"/>
                  </a:lnTo>
                  <a:lnTo>
                    <a:pt x="503135" y="199567"/>
                  </a:lnTo>
                  <a:lnTo>
                    <a:pt x="517512" y="196646"/>
                  </a:lnTo>
                  <a:lnTo>
                    <a:pt x="529209" y="188645"/>
                  </a:lnTo>
                  <a:lnTo>
                    <a:pt x="537070" y="176758"/>
                  </a:lnTo>
                  <a:lnTo>
                    <a:pt x="537489" y="174612"/>
                  </a:lnTo>
                  <a:lnTo>
                    <a:pt x="539940" y="162140"/>
                  </a:lnTo>
                  <a:lnTo>
                    <a:pt x="539940" y="374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938" y="3234664"/>
              <a:ext cx="73631" cy="7483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0575" y="3346919"/>
              <a:ext cx="540385" cy="200025"/>
            </a:xfrm>
            <a:custGeom>
              <a:avLst/>
              <a:gdLst/>
              <a:ahLst/>
              <a:cxnLst/>
              <a:rect l="l" t="t" r="r" b="b"/>
              <a:pathLst>
                <a:path w="540385" h="200025">
                  <a:moveTo>
                    <a:pt x="257695" y="128892"/>
                  </a:moveTo>
                  <a:lnTo>
                    <a:pt x="251561" y="124726"/>
                  </a:lnTo>
                  <a:lnTo>
                    <a:pt x="188163" y="124726"/>
                  </a:lnTo>
                  <a:lnTo>
                    <a:pt x="184073" y="128892"/>
                  </a:lnTo>
                  <a:lnTo>
                    <a:pt x="184073" y="143446"/>
                  </a:lnTo>
                  <a:lnTo>
                    <a:pt x="188163" y="149682"/>
                  </a:lnTo>
                  <a:lnTo>
                    <a:pt x="245427" y="149682"/>
                  </a:lnTo>
                  <a:lnTo>
                    <a:pt x="251561" y="149682"/>
                  </a:lnTo>
                  <a:lnTo>
                    <a:pt x="257695" y="143446"/>
                  </a:lnTo>
                  <a:lnTo>
                    <a:pt x="257695" y="128892"/>
                  </a:lnTo>
                  <a:close/>
                </a:path>
                <a:path w="540385" h="200025">
                  <a:moveTo>
                    <a:pt x="282244" y="79006"/>
                  </a:moveTo>
                  <a:lnTo>
                    <a:pt x="276110" y="74841"/>
                  </a:lnTo>
                  <a:lnTo>
                    <a:pt x="188163" y="74841"/>
                  </a:lnTo>
                  <a:lnTo>
                    <a:pt x="184073" y="79006"/>
                  </a:lnTo>
                  <a:lnTo>
                    <a:pt x="184073" y="93548"/>
                  </a:lnTo>
                  <a:lnTo>
                    <a:pt x="188163" y="99783"/>
                  </a:lnTo>
                  <a:lnTo>
                    <a:pt x="269976" y="99783"/>
                  </a:lnTo>
                  <a:lnTo>
                    <a:pt x="276110" y="99783"/>
                  </a:lnTo>
                  <a:lnTo>
                    <a:pt x="282244" y="93548"/>
                  </a:lnTo>
                  <a:lnTo>
                    <a:pt x="282244" y="79006"/>
                  </a:lnTo>
                  <a:close/>
                </a:path>
                <a:path w="540385" h="200025">
                  <a:moveTo>
                    <a:pt x="539940" y="37426"/>
                  </a:moveTo>
                  <a:lnTo>
                    <a:pt x="537070" y="22809"/>
                  </a:lnTo>
                  <a:lnTo>
                    <a:pt x="529209" y="10922"/>
                  </a:lnTo>
                  <a:lnTo>
                    <a:pt x="517512" y="2933"/>
                  </a:lnTo>
                  <a:lnTo>
                    <a:pt x="503135" y="0"/>
                  </a:lnTo>
                  <a:lnTo>
                    <a:pt x="36817" y="0"/>
                  </a:lnTo>
                  <a:lnTo>
                    <a:pt x="22428" y="2933"/>
                  </a:lnTo>
                  <a:lnTo>
                    <a:pt x="10731" y="10922"/>
                  </a:lnTo>
                  <a:lnTo>
                    <a:pt x="2870" y="22809"/>
                  </a:lnTo>
                  <a:lnTo>
                    <a:pt x="0" y="37426"/>
                  </a:lnTo>
                  <a:lnTo>
                    <a:pt x="0" y="162140"/>
                  </a:lnTo>
                  <a:lnTo>
                    <a:pt x="2870" y="176758"/>
                  </a:lnTo>
                  <a:lnTo>
                    <a:pt x="10731" y="188658"/>
                  </a:lnTo>
                  <a:lnTo>
                    <a:pt x="22428" y="196646"/>
                  </a:lnTo>
                  <a:lnTo>
                    <a:pt x="36817" y="199567"/>
                  </a:lnTo>
                  <a:lnTo>
                    <a:pt x="220891" y="199567"/>
                  </a:lnTo>
                  <a:lnTo>
                    <a:pt x="227025" y="199567"/>
                  </a:lnTo>
                  <a:lnTo>
                    <a:pt x="233159" y="193332"/>
                  </a:lnTo>
                  <a:lnTo>
                    <a:pt x="233159" y="178777"/>
                  </a:lnTo>
                  <a:lnTo>
                    <a:pt x="227025" y="174625"/>
                  </a:lnTo>
                  <a:lnTo>
                    <a:pt x="28625" y="174625"/>
                  </a:lnTo>
                  <a:lnTo>
                    <a:pt x="24536" y="168389"/>
                  </a:lnTo>
                  <a:lnTo>
                    <a:pt x="24536" y="29108"/>
                  </a:lnTo>
                  <a:lnTo>
                    <a:pt x="28625" y="24955"/>
                  </a:lnTo>
                  <a:lnTo>
                    <a:pt x="509270" y="24955"/>
                  </a:lnTo>
                  <a:lnTo>
                    <a:pt x="515404" y="29108"/>
                  </a:lnTo>
                  <a:lnTo>
                    <a:pt x="515404" y="81076"/>
                  </a:lnTo>
                  <a:lnTo>
                    <a:pt x="519493" y="87312"/>
                  </a:lnTo>
                  <a:lnTo>
                    <a:pt x="533806" y="87312"/>
                  </a:lnTo>
                  <a:lnTo>
                    <a:pt x="539940" y="81076"/>
                  </a:lnTo>
                  <a:lnTo>
                    <a:pt x="539940" y="374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938" y="3409281"/>
              <a:ext cx="73631" cy="7483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40579" y="3521534"/>
              <a:ext cx="257810" cy="200025"/>
            </a:xfrm>
            <a:custGeom>
              <a:avLst/>
              <a:gdLst/>
              <a:ahLst/>
              <a:cxnLst/>
              <a:rect l="l" t="t" r="r" b="b"/>
              <a:pathLst>
                <a:path w="257809" h="200025">
                  <a:moveTo>
                    <a:pt x="227025" y="0"/>
                  </a:moveTo>
                  <a:lnTo>
                    <a:pt x="36814" y="0"/>
                  </a:lnTo>
                  <a:lnTo>
                    <a:pt x="22433" y="2923"/>
                  </a:lnTo>
                  <a:lnTo>
                    <a:pt x="10737" y="10914"/>
                  </a:lnTo>
                  <a:lnTo>
                    <a:pt x="2876" y="22802"/>
                  </a:lnTo>
                  <a:lnTo>
                    <a:pt x="0" y="37415"/>
                  </a:lnTo>
                  <a:lnTo>
                    <a:pt x="0" y="162142"/>
                  </a:lnTo>
                  <a:lnTo>
                    <a:pt x="2876" y="176759"/>
                  </a:lnTo>
                  <a:lnTo>
                    <a:pt x="10737" y="188648"/>
                  </a:lnTo>
                  <a:lnTo>
                    <a:pt x="22433" y="196639"/>
                  </a:lnTo>
                  <a:lnTo>
                    <a:pt x="36814" y="199562"/>
                  </a:lnTo>
                  <a:lnTo>
                    <a:pt x="245434" y="199562"/>
                  </a:lnTo>
                  <a:lnTo>
                    <a:pt x="251564" y="199562"/>
                  </a:lnTo>
                  <a:lnTo>
                    <a:pt x="257701" y="193328"/>
                  </a:lnTo>
                  <a:lnTo>
                    <a:pt x="257701" y="178777"/>
                  </a:lnTo>
                  <a:lnTo>
                    <a:pt x="251564" y="174617"/>
                  </a:lnTo>
                  <a:lnTo>
                    <a:pt x="28633" y="174617"/>
                  </a:lnTo>
                  <a:lnTo>
                    <a:pt x="24543" y="168379"/>
                  </a:lnTo>
                  <a:lnTo>
                    <a:pt x="24543" y="29101"/>
                  </a:lnTo>
                  <a:lnTo>
                    <a:pt x="28633" y="24948"/>
                  </a:lnTo>
                  <a:lnTo>
                    <a:pt x="227025" y="24948"/>
                  </a:lnTo>
                  <a:lnTo>
                    <a:pt x="233161" y="18711"/>
                  </a:lnTo>
                  <a:lnTo>
                    <a:pt x="233161" y="4160"/>
                  </a:lnTo>
                  <a:lnTo>
                    <a:pt x="2270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938" y="3583898"/>
              <a:ext cx="73631" cy="7483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10553" y="3446696"/>
              <a:ext cx="319405" cy="324485"/>
            </a:xfrm>
            <a:custGeom>
              <a:avLst/>
              <a:gdLst/>
              <a:ahLst/>
              <a:cxnLst/>
              <a:rect l="l" t="t" r="r" b="b"/>
              <a:pathLst>
                <a:path w="319405" h="324485">
                  <a:moveTo>
                    <a:pt x="159529" y="0"/>
                  </a:moveTo>
                  <a:lnTo>
                    <a:pt x="117175" y="5803"/>
                  </a:lnTo>
                  <a:lnTo>
                    <a:pt x="79082" y="22174"/>
                  </a:lnTo>
                  <a:lnTo>
                    <a:pt x="46784" y="47554"/>
                  </a:lnTo>
                  <a:lnTo>
                    <a:pt x="21815" y="80382"/>
                  </a:lnTo>
                  <a:lnTo>
                    <a:pt x="5709" y="119101"/>
                  </a:lnTo>
                  <a:lnTo>
                    <a:pt x="0" y="162149"/>
                  </a:lnTo>
                  <a:lnTo>
                    <a:pt x="8148" y="213335"/>
                  </a:lnTo>
                  <a:lnTo>
                    <a:pt x="30825" y="257836"/>
                  </a:lnTo>
                  <a:lnTo>
                    <a:pt x="65381" y="292959"/>
                  </a:lnTo>
                  <a:lnTo>
                    <a:pt x="109166" y="316008"/>
                  </a:lnTo>
                  <a:lnTo>
                    <a:pt x="159529" y="324290"/>
                  </a:lnTo>
                  <a:lnTo>
                    <a:pt x="209893" y="316008"/>
                  </a:lnTo>
                  <a:lnTo>
                    <a:pt x="241547" y="299345"/>
                  </a:lnTo>
                  <a:lnTo>
                    <a:pt x="159529" y="299345"/>
                  </a:lnTo>
                  <a:lnTo>
                    <a:pt x="116432" y="292260"/>
                  </a:lnTo>
                  <a:lnTo>
                    <a:pt x="79324" y="272603"/>
                  </a:lnTo>
                  <a:lnTo>
                    <a:pt x="50266" y="242769"/>
                  </a:lnTo>
                  <a:lnTo>
                    <a:pt x="31319" y="205153"/>
                  </a:lnTo>
                  <a:lnTo>
                    <a:pt x="24546" y="162149"/>
                  </a:lnTo>
                  <a:lnTo>
                    <a:pt x="31319" y="118345"/>
                  </a:lnTo>
                  <a:lnTo>
                    <a:pt x="50266" y="80627"/>
                  </a:lnTo>
                  <a:lnTo>
                    <a:pt x="79324" y="51091"/>
                  </a:lnTo>
                  <a:lnTo>
                    <a:pt x="116432" y="31833"/>
                  </a:lnTo>
                  <a:lnTo>
                    <a:pt x="159529" y="24948"/>
                  </a:lnTo>
                  <a:lnTo>
                    <a:pt x="243507" y="24948"/>
                  </a:lnTo>
                  <a:lnTo>
                    <a:pt x="239977" y="22174"/>
                  </a:lnTo>
                  <a:lnTo>
                    <a:pt x="201884" y="5803"/>
                  </a:lnTo>
                  <a:lnTo>
                    <a:pt x="159529" y="0"/>
                  </a:lnTo>
                  <a:close/>
                </a:path>
                <a:path w="319405" h="324485">
                  <a:moveTo>
                    <a:pt x="243507" y="24948"/>
                  </a:moveTo>
                  <a:lnTo>
                    <a:pt x="159529" y="24948"/>
                  </a:lnTo>
                  <a:lnTo>
                    <a:pt x="201843" y="31833"/>
                  </a:lnTo>
                  <a:lnTo>
                    <a:pt x="238855" y="51091"/>
                  </a:lnTo>
                  <a:lnTo>
                    <a:pt x="268209" y="80627"/>
                  </a:lnTo>
                  <a:lnTo>
                    <a:pt x="287550" y="118345"/>
                  </a:lnTo>
                  <a:lnTo>
                    <a:pt x="294520" y="162149"/>
                  </a:lnTo>
                  <a:lnTo>
                    <a:pt x="287550" y="205153"/>
                  </a:lnTo>
                  <a:lnTo>
                    <a:pt x="268209" y="242769"/>
                  </a:lnTo>
                  <a:lnTo>
                    <a:pt x="238855" y="272603"/>
                  </a:lnTo>
                  <a:lnTo>
                    <a:pt x="201843" y="292260"/>
                  </a:lnTo>
                  <a:lnTo>
                    <a:pt x="159529" y="299345"/>
                  </a:lnTo>
                  <a:lnTo>
                    <a:pt x="241547" y="299345"/>
                  </a:lnTo>
                  <a:lnTo>
                    <a:pt x="253678" y="292959"/>
                  </a:lnTo>
                  <a:lnTo>
                    <a:pt x="288234" y="257836"/>
                  </a:lnTo>
                  <a:lnTo>
                    <a:pt x="310911" y="213335"/>
                  </a:lnTo>
                  <a:lnTo>
                    <a:pt x="319059" y="162149"/>
                  </a:lnTo>
                  <a:lnTo>
                    <a:pt x="313350" y="119101"/>
                  </a:lnTo>
                  <a:lnTo>
                    <a:pt x="297244" y="80382"/>
                  </a:lnTo>
                  <a:lnTo>
                    <a:pt x="272275" y="47554"/>
                  </a:lnTo>
                  <a:lnTo>
                    <a:pt x="243507" y="24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041" y="3500746"/>
              <a:ext cx="92041" cy="20995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766951" y="3021520"/>
            <a:ext cx="9578975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Separate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calculations</a:t>
            </a:r>
            <a:r>
              <a:rPr sz="2000" spc="-2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required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whenever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there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difference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length,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t,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qu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ent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p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og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po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ss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a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d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ffe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ng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oda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 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concentrations,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these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would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require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their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own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individual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calculations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46</a:t>
            </a:fld>
            <a:endParaRPr spc="15" dirty="0"/>
          </a:p>
        </p:txBody>
      </p:sp>
      <p:sp>
        <p:nvSpPr>
          <p:cNvPr id="14" name="object 14"/>
          <p:cNvSpPr txBox="1"/>
          <p:nvPr/>
        </p:nvSpPr>
        <p:spPr>
          <a:xfrm>
            <a:off x="603884" y="5095811"/>
            <a:ext cx="11191240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This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true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both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supported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non-supported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- and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counted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 a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full-time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 part-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time</a:t>
            </a:r>
            <a:r>
              <a:rPr sz="20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under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each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modality/concentration</a:t>
            </a:r>
            <a:r>
              <a:rPr sz="20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based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total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number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credits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pursuing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during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period.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Supported</a:t>
            </a:r>
            <a:r>
              <a:rPr spc="220" dirty="0"/>
              <a:t> </a:t>
            </a:r>
            <a:r>
              <a:rPr spc="-35" dirty="0"/>
              <a:t>Students</a:t>
            </a:r>
            <a:r>
              <a:rPr spc="295" dirty="0"/>
              <a:t> </a:t>
            </a:r>
            <a:r>
              <a:rPr spc="-50" dirty="0"/>
              <a:t>and</a:t>
            </a:r>
            <a:r>
              <a:rPr spc="145" dirty="0"/>
              <a:t> </a:t>
            </a:r>
            <a:r>
              <a:rPr spc="-30" dirty="0"/>
              <a:t>Non-Supported</a:t>
            </a:r>
            <a:r>
              <a:rPr spc="305" dirty="0"/>
              <a:t> </a:t>
            </a:r>
            <a:r>
              <a:rPr spc="-35" dirty="0"/>
              <a:t>Students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47</a:t>
            </a:fld>
            <a:endParaRPr spc="15" dirty="0"/>
          </a:p>
        </p:txBody>
      </p:sp>
      <p:sp>
        <p:nvSpPr>
          <p:cNvPr id="3" name="object 3"/>
          <p:cNvSpPr txBox="1"/>
          <p:nvPr/>
        </p:nvSpPr>
        <p:spPr>
          <a:xfrm>
            <a:off x="411162" y="1229931"/>
            <a:ext cx="10813415" cy="6284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Supported</a:t>
            </a:r>
            <a:r>
              <a:rPr sz="2000" b="1" spc="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Students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 dirty="0">
              <a:latin typeface="Arial"/>
              <a:cs typeface="Arial"/>
            </a:endParaRPr>
          </a:p>
          <a:p>
            <a:pPr marL="246379" indent="-234315">
              <a:lnSpc>
                <a:spcPct val="100000"/>
              </a:lnSpc>
              <a:buFont typeface="Wingdings"/>
              <a:buChar char=""/>
              <a:tabLst>
                <a:tab pos="247015" algn="l"/>
              </a:tabLst>
            </a:pP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receiving</a:t>
            </a:r>
            <a:r>
              <a:rPr sz="1850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amount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85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0" dirty="0">
                <a:solidFill>
                  <a:srgbClr val="001F5F"/>
                </a:solidFill>
                <a:latin typeface="Arial"/>
                <a:cs typeface="Arial"/>
              </a:rPr>
              <a:t>VA</a:t>
            </a:r>
            <a:r>
              <a:rPr sz="185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Education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benefits</a:t>
            </a:r>
            <a:r>
              <a:rPr sz="185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001F5F"/>
                </a:solidFill>
                <a:latin typeface="Arial"/>
                <a:cs typeface="Arial"/>
              </a:rPr>
              <a:t>under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50" dirty="0">
                <a:solidFill>
                  <a:srgbClr val="001F5F"/>
                </a:solidFill>
                <a:latin typeface="Arial"/>
                <a:cs typeface="Arial"/>
              </a:rPr>
              <a:t>Title</a:t>
            </a:r>
            <a:r>
              <a:rPr sz="185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38</a:t>
            </a:r>
            <a:r>
              <a:rPr sz="185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185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50" dirty="0">
                <a:solidFill>
                  <a:srgbClr val="001F5F"/>
                </a:solidFill>
                <a:latin typeface="Arial"/>
                <a:cs typeface="Arial"/>
              </a:rPr>
              <a:t>Title</a:t>
            </a:r>
            <a:r>
              <a:rPr sz="185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10</a:t>
            </a:r>
            <a:endParaRPr sz="1850" dirty="0">
              <a:latin typeface="Arial"/>
              <a:cs typeface="Arial"/>
            </a:endParaRPr>
          </a:p>
          <a:p>
            <a:pPr marL="246379" marR="5080" indent="-234315">
              <a:lnSpc>
                <a:spcPct val="107000"/>
              </a:lnSpc>
              <a:spcBef>
                <a:spcPts val="509"/>
              </a:spcBef>
              <a:buFont typeface="Wingdings"/>
              <a:buChar char=""/>
              <a:tabLst>
                <a:tab pos="247015" algn="l"/>
              </a:tabLst>
            </a:pP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Any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student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where the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full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amount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tuition, 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fees,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other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mandatory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charges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has not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been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paid to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850" spc="-5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prior</a:t>
            </a:r>
            <a:r>
              <a:rPr sz="185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reporting</a:t>
            </a:r>
            <a:r>
              <a:rPr sz="185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date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(i.e.,</a:t>
            </a:r>
            <a:r>
              <a:rPr sz="185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later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than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30</a:t>
            </a:r>
            <a:r>
              <a:rPr sz="185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days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from</a:t>
            </a:r>
            <a:r>
              <a:rPr sz="1850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start</a:t>
            </a:r>
            <a:r>
              <a:rPr sz="185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85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term</a:t>
            </a:r>
            <a:r>
              <a:rPr sz="1850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185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30</a:t>
            </a:r>
            <a:r>
              <a:rPr sz="185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days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after</a:t>
            </a:r>
            <a:r>
              <a:rPr sz="1850" spc="-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end </a:t>
            </a:r>
            <a:r>
              <a:rPr sz="1850" spc="-5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quarter),</a:t>
            </a:r>
            <a:r>
              <a:rPr sz="185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unless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185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using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institutionally</a:t>
            </a:r>
            <a:r>
              <a:rPr sz="1850" spc="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funded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001F5F"/>
                </a:solidFill>
                <a:latin typeface="Arial"/>
                <a:cs typeface="Arial"/>
              </a:rPr>
              <a:t>payment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001F5F"/>
                </a:solidFill>
                <a:latin typeface="Arial"/>
                <a:cs typeface="Arial"/>
              </a:rPr>
              <a:t>plan</a:t>
            </a:r>
            <a:r>
              <a:rPr sz="185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pay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full</a:t>
            </a:r>
            <a:r>
              <a:rPr sz="185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amount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tuition,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fees,</a:t>
            </a:r>
            <a:r>
              <a:rPr sz="185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other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mandatory</a:t>
            </a:r>
            <a:r>
              <a:rPr sz="185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charges</a:t>
            </a:r>
            <a:r>
              <a:rPr sz="1850" spc="-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850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b="1" spc="15" dirty="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sz="1850" b="1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following</a:t>
            </a:r>
            <a:r>
              <a:rPr sz="1850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50" dirty="0">
                <a:solidFill>
                  <a:srgbClr val="001F5F"/>
                </a:solidFill>
                <a:latin typeface="Arial"/>
                <a:cs typeface="Arial"/>
              </a:rPr>
              <a:t>apply:</a:t>
            </a:r>
            <a:endParaRPr sz="1850" dirty="0">
              <a:latin typeface="Arial"/>
              <a:cs typeface="Arial"/>
            </a:endParaRPr>
          </a:p>
          <a:p>
            <a:pPr marL="530860" marR="317500" lvl="1" indent="-173355">
              <a:lnSpc>
                <a:spcPct val="108200"/>
              </a:lnSpc>
              <a:spcBef>
                <a:spcPts val="480"/>
              </a:spcBef>
              <a:buChar char="•"/>
              <a:tabLst>
                <a:tab pos="531495" algn="l"/>
              </a:tabLst>
            </a:pP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The availability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requirements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 payment plan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policy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published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both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on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ETI’s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website </a:t>
            </a:r>
            <a:r>
              <a:rPr sz="1850" spc="-5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85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ETI’s</a:t>
            </a:r>
            <a:r>
              <a:rPr sz="185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approved</a:t>
            </a:r>
            <a:r>
              <a:rPr sz="185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catalog</a:t>
            </a:r>
            <a:endParaRPr sz="1850" dirty="0">
              <a:latin typeface="Arial"/>
              <a:cs typeface="Arial"/>
            </a:endParaRPr>
          </a:p>
          <a:p>
            <a:pPr marL="531495" lvl="1" indent="-173355">
              <a:lnSpc>
                <a:spcPct val="100000"/>
              </a:lnSpc>
              <a:spcBef>
                <a:spcPts val="660"/>
              </a:spcBef>
              <a:buChar char="•"/>
              <a:tabLst>
                <a:tab pos="531495" algn="l"/>
              </a:tabLst>
            </a:pP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payment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001F5F"/>
                </a:solidFill>
                <a:latin typeface="Arial"/>
                <a:cs typeface="Arial"/>
              </a:rPr>
              <a:t>plan</a:t>
            </a:r>
            <a:r>
              <a:rPr sz="185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available</a:t>
            </a:r>
            <a:r>
              <a:rPr sz="185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enrolled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interested</a:t>
            </a:r>
            <a:r>
              <a:rPr sz="1850" spc="-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participating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85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such</a:t>
            </a:r>
            <a:r>
              <a:rPr sz="185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50" dirty="0">
                <a:solidFill>
                  <a:srgbClr val="001F5F"/>
                </a:solidFill>
                <a:latin typeface="Arial"/>
                <a:cs typeface="Arial"/>
              </a:rPr>
              <a:t>plans</a:t>
            </a:r>
            <a:endParaRPr sz="1850" dirty="0">
              <a:latin typeface="Arial"/>
              <a:cs typeface="Arial"/>
            </a:endParaRPr>
          </a:p>
          <a:p>
            <a:pPr marL="531495" lvl="1" indent="-173355">
              <a:lnSpc>
                <a:spcPct val="100000"/>
              </a:lnSpc>
              <a:spcBef>
                <a:spcPts val="665"/>
              </a:spcBef>
              <a:buChar char="•"/>
              <a:tabLst>
                <a:tab pos="531495" algn="l"/>
              </a:tabLst>
            </a:pP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001F5F"/>
                </a:solidFill>
                <a:latin typeface="Arial"/>
                <a:cs typeface="Arial"/>
              </a:rPr>
              <a:t>payment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001F5F"/>
                </a:solidFill>
                <a:latin typeface="Arial"/>
                <a:cs typeface="Arial"/>
              </a:rPr>
              <a:t>plan</a:t>
            </a:r>
            <a:r>
              <a:rPr sz="185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explicitly</a:t>
            </a:r>
            <a:r>
              <a:rPr sz="185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requires</a:t>
            </a:r>
            <a:r>
              <a:rPr sz="185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pay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outstanding</a:t>
            </a:r>
            <a:r>
              <a:rPr sz="185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balance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by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end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85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endParaRPr sz="1850" dirty="0">
              <a:latin typeface="Arial"/>
              <a:cs typeface="Arial"/>
            </a:endParaRPr>
          </a:p>
          <a:p>
            <a:pPr marL="530860">
              <a:lnSpc>
                <a:spcPct val="100000"/>
              </a:lnSpc>
              <a:spcBef>
                <a:spcPts val="185"/>
              </a:spcBef>
            </a:pP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85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/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5</a:t>
            </a:r>
            <a:r>
              <a:rPr sz="1850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85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85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50" spc="3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50" spc="-10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850" spc="-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850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50" spc="-9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nd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85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qu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)</a:t>
            </a:r>
            <a:endParaRPr sz="1850" dirty="0">
              <a:latin typeface="Arial"/>
              <a:cs typeface="Arial"/>
            </a:endParaRPr>
          </a:p>
          <a:p>
            <a:pPr marL="530860" marR="379730" lvl="1" indent="-173355">
              <a:lnSpc>
                <a:spcPct val="104600"/>
              </a:lnSpc>
              <a:spcBef>
                <a:spcPts val="560"/>
              </a:spcBef>
              <a:buChar char="•"/>
              <a:tabLst>
                <a:tab pos="531495" algn="l"/>
              </a:tabLst>
            </a:pP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payment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001F5F"/>
                </a:solidFill>
                <a:latin typeface="Arial"/>
                <a:cs typeface="Arial"/>
              </a:rPr>
              <a:t>plan</a:t>
            </a:r>
            <a:r>
              <a:rPr sz="185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policy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prevents</a:t>
            </a:r>
            <a:r>
              <a:rPr sz="185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from</a:t>
            </a:r>
            <a:r>
              <a:rPr sz="1850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beyond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reporting</a:t>
            </a:r>
            <a:r>
              <a:rPr sz="185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period</a:t>
            </a:r>
            <a:r>
              <a:rPr sz="1850" spc="-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unless</a:t>
            </a:r>
            <a:r>
              <a:rPr sz="1850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850" spc="-4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outstanding balance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paid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85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full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 dirty="0">
              <a:latin typeface="Arial"/>
              <a:cs typeface="Arial"/>
            </a:endParaRPr>
          </a:p>
          <a:p>
            <a:pPr marL="361950" indent="-153035">
              <a:lnSpc>
                <a:spcPct val="100000"/>
              </a:lnSpc>
              <a:buFont typeface="Wingdings"/>
              <a:buChar char=""/>
              <a:tabLst>
                <a:tab pos="361950" algn="l"/>
              </a:tabLst>
            </a:pP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75" dirty="0">
                <a:solidFill>
                  <a:srgbClr val="001F5F"/>
                </a:solidFill>
                <a:latin typeface="Arial"/>
                <a:cs typeface="Arial"/>
              </a:rPr>
              <a:t>who</a:t>
            </a:r>
            <a:r>
              <a:rPr sz="1850" spc="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185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granted any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waiver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185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forgiveness</a:t>
            </a:r>
            <a:r>
              <a:rPr sz="1850" spc="-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85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tuition,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fees,</a:t>
            </a:r>
            <a:r>
              <a:rPr sz="1850" spc="-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185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other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charges</a:t>
            </a:r>
            <a:endParaRPr sz="1850" dirty="0">
              <a:latin typeface="Arial"/>
              <a:cs typeface="Arial"/>
            </a:endParaRPr>
          </a:p>
          <a:p>
            <a:pPr marL="208915" marR="509905">
              <a:lnSpc>
                <a:spcPct val="108200"/>
              </a:lnSpc>
              <a:spcBef>
                <a:spcPts val="484"/>
              </a:spcBef>
              <a:buFont typeface="Wingdings"/>
              <a:buChar char=""/>
              <a:tabLst>
                <a:tab pos="361950" algn="l"/>
              </a:tabLst>
            </a:pP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75" dirty="0">
                <a:solidFill>
                  <a:srgbClr val="001F5F"/>
                </a:solidFill>
                <a:latin typeface="Arial"/>
                <a:cs typeface="Arial"/>
              </a:rPr>
              <a:t>who</a:t>
            </a:r>
            <a:r>
              <a:rPr sz="1850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receives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1850" spc="-2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institutionally</a:t>
            </a:r>
            <a:r>
              <a:rPr sz="1850" spc="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funded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scholarship</a:t>
            </a:r>
            <a:r>
              <a:rPr sz="1850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185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grant,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185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institutional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policy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1850" spc="-5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determining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recipient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such aid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not equal </a:t>
            </a:r>
            <a:r>
              <a:rPr sz="1850" spc="-50" dirty="0">
                <a:solidFill>
                  <a:srgbClr val="001F5F"/>
                </a:solidFill>
                <a:latin typeface="Arial"/>
                <a:cs typeface="Arial"/>
              </a:rPr>
              <a:t>with 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respect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Veterans and nonveterans alike,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excluding</a:t>
            </a:r>
            <a:r>
              <a:rPr sz="185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graduate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(i.e.,</a:t>
            </a:r>
            <a:r>
              <a:rPr sz="185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restricted</a:t>
            </a:r>
            <a:r>
              <a:rPr sz="1850" spc="-25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aid)</a:t>
            </a:r>
            <a:endParaRPr sz="18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Supported</a:t>
            </a:r>
            <a:r>
              <a:rPr spc="220" dirty="0"/>
              <a:t> </a:t>
            </a:r>
            <a:r>
              <a:rPr spc="-35" dirty="0"/>
              <a:t>Students</a:t>
            </a:r>
            <a:r>
              <a:rPr spc="295" dirty="0"/>
              <a:t> </a:t>
            </a:r>
            <a:r>
              <a:rPr spc="-50" dirty="0"/>
              <a:t>and</a:t>
            </a:r>
            <a:r>
              <a:rPr spc="145" dirty="0"/>
              <a:t> </a:t>
            </a:r>
            <a:r>
              <a:rPr spc="-30" dirty="0"/>
              <a:t>Non-Supported</a:t>
            </a:r>
            <a:r>
              <a:rPr spc="305" dirty="0"/>
              <a:t> </a:t>
            </a:r>
            <a:r>
              <a:rPr spc="-35" dirty="0"/>
              <a:t>Students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48</a:t>
            </a:fld>
            <a:endParaRPr spc="15" dirty="0"/>
          </a:p>
        </p:txBody>
      </p:sp>
      <p:sp>
        <p:nvSpPr>
          <p:cNvPr id="3" name="object 3"/>
          <p:cNvSpPr txBox="1"/>
          <p:nvPr/>
        </p:nvSpPr>
        <p:spPr>
          <a:xfrm>
            <a:off x="438150" y="932751"/>
            <a:ext cx="10555605" cy="70313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b="1" spc="15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1850" b="1" spc="-15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1850" b="1" spc="70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1850" b="1" spc="20" dirty="0">
                <a:solidFill>
                  <a:srgbClr val="003366"/>
                </a:solidFill>
                <a:latin typeface="Arial"/>
                <a:cs typeface="Arial"/>
              </a:rPr>
              <a:t>-</a:t>
            </a:r>
            <a:r>
              <a:rPr sz="1850" b="1" spc="-35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1850" b="1" spc="-5" dirty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1850" b="1" spc="-15" dirty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1850" b="1" spc="-90" dirty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1850" b="1" spc="-5" dirty="0">
                <a:solidFill>
                  <a:srgbClr val="003366"/>
                </a:solidFill>
                <a:latin typeface="Arial"/>
                <a:cs typeface="Arial"/>
              </a:rPr>
              <a:t>or</a:t>
            </a:r>
            <a:r>
              <a:rPr sz="1850" b="1" spc="-60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1850" b="1" spc="10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1850" b="1" spc="-5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1850" b="1" spc="-20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50" b="1" spc="-35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1850" b="1" spc="15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1850" b="1" spc="70" dirty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1850" b="1" spc="-5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1850" b="1" spc="-70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1850" b="1" spc="-5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1850" b="1" spc="15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1850" b="1" spc="-5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endParaRPr sz="1850" dirty="0">
              <a:latin typeface="Arial"/>
              <a:cs typeface="Arial"/>
            </a:endParaRPr>
          </a:p>
          <a:p>
            <a:pPr marL="297180" marR="156210" indent="-284480">
              <a:lnSpc>
                <a:spcPct val="112700"/>
              </a:lnSpc>
              <a:spcBef>
                <a:spcPts val="1785"/>
              </a:spcBef>
              <a:buFont typeface="Wingdings"/>
              <a:buChar char=""/>
              <a:tabLst>
                <a:tab pos="296545" algn="l"/>
                <a:tab pos="297180" algn="l"/>
              </a:tabLst>
            </a:pP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1600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1600" spc="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who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pays</a:t>
            </a:r>
            <a:r>
              <a:rPr sz="16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full</a:t>
            </a:r>
            <a:r>
              <a:rPr sz="16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001F5F"/>
                </a:solidFill>
                <a:latin typeface="Arial"/>
                <a:cs typeface="Arial"/>
              </a:rPr>
              <a:t>amount</a:t>
            </a:r>
            <a:r>
              <a:rPr sz="1600" spc="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tuition,</a:t>
            </a:r>
            <a:r>
              <a:rPr sz="1600" spc="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fees,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600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other</a:t>
            </a:r>
            <a:r>
              <a:rPr sz="160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mandatory</a:t>
            </a:r>
            <a:r>
              <a:rPr sz="1600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charges</a:t>
            </a:r>
            <a:r>
              <a:rPr sz="1600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16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1600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prior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001F5F"/>
                </a:solidFill>
                <a:latin typeface="Arial"/>
                <a:cs typeface="Arial"/>
              </a:rPr>
              <a:t>end</a:t>
            </a:r>
            <a:r>
              <a:rPr sz="1600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600" spc="-4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current</a:t>
            </a:r>
            <a:r>
              <a:rPr sz="1600" spc="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reporting</a:t>
            </a:r>
            <a:r>
              <a:rPr sz="16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period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Arial"/>
                <a:cs typeface="Arial"/>
              </a:rPr>
              <a:t>(i.e.,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later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 than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30</a:t>
            </a:r>
            <a:r>
              <a:rPr sz="16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days</a:t>
            </a:r>
            <a:r>
              <a:rPr sz="16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5F"/>
                </a:solidFill>
                <a:latin typeface="Arial"/>
                <a:cs typeface="Arial"/>
              </a:rPr>
              <a:t>from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 the</a:t>
            </a:r>
            <a:r>
              <a:rPr sz="16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5F"/>
                </a:solidFill>
                <a:latin typeface="Arial"/>
                <a:cs typeface="Arial"/>
              </a:rPr>
              <a:t>start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 of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5F"/>
                </a:solidFill>
                <a:latin typeface="Arial"/>
                <a:cs typeface="Arial"/>
              </a:rPr>
              <a:t>term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001F5F"/>
                </a:solidFill>
                <a:latin typeface="Arial"/>
                <a:cs typeface="Arial"/>
              </a:rPr>
              <a:t>end</a:t>
            </a:r>
            <a:r>
              <a:rPr sz="16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600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quarter)</a:t>
            </a:r>
            <a:endParaRPr sz="1600" dirty="0">
              <a:latin typeface="Arial"/>
              <a:cs typeface="Arial"/>
            </a:endParaRPr>
          </a:p>
          <a:p>
            <a:pPr marL="297180" marR="861060" indent="-284480">
              <a:lnSpc>
                <a:spcPct val="116799"/>
              </a:lnSpc>
              <a:spcBef>
                <a:spcPts val="565"/>
              </a:spcBef>
              <a:buFont typeface="Wingdings"/>
              <a:buChar char=""/>
              <a:tabLst>
                <a:tab pos="296545" algn="l"/>
                <a:tab pos="297180" algn="l"/>
              </a:tabLst>
            </a:pP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1600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1600" spc="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001F5F"/>
                </a:solidFill>
                <a:latin typeface="Arial"/>
                <a:cs typeface="Arial"/>
              </a:rPr>
              <a:t>using</a:t>
            </a:r>
            <a:r>
              <a:rPr sz="1600" spc="2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16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institutionally</a:t>
            </a:r>
            <a:r>
              <a:rPr sz="1600" spc="3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funded</a:t>
            </a:r>
            <a:r>
              <a:rPr sz="1600" spc="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payment</a:t>
            </a:r>
            <a:r>
              <a:rPr sz="1600" spc="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plan</a:t>
            </a:r>
            <a:r>
              <a:rPr sz="1600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16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pay</a:t>
            </a:r>
            <a:r>
              <a:rPr sz="16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full</a:t>
            </a:r>
            <a:r>
              <a:rPr sz="16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001F5F"/>
                </a:solidFill>
                <a:latin typeface="Arial"/>
                <a:cs typeface="Arial"/>
              </a:rPr>
              <a:t>amount</a:t>
            </a:r>
            <a:r>
              <a:rPr sz="1600" spc="3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tuition,</a:t>
            </a:r>
            <a:r>
              <a:rPr sz="1600" spc="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fees, </a:t>
            </a:r>
            <a:r>
              <a:rPr sz="1600" spc="-3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600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other </a:t>
            </a:r>
            <a:r>
              <a:rPr sz="1600" spc="-4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mandatory</a:t>
            </a:r>
            <a:r>
              <a:rPr sz="1600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charges</a:t>
            </a:r>
            <a:r>
              <a:rPr sz="1600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when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sz="16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following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apply:</a:t>
            </a:r>
            <a:endParaRPr sz="1600" dirty="0">
              <a:latin typeface="Arial"/>
              <a:cs typeface="Arial"/>
            </a:endParaRPr>
          </a:p>
          <a:p>
            <a:pPr marL="704215" marR="53340" lvl="1" indent="-234315">
              <a:lnSpc>
                <a:spcPct val="116799"/>
              </a:lnSpc>
              <a:spcBef>
                <a:spcPts val="560"/>
              </a:spcBef>
              <a:buChar char="•"/>
              <a:tabLst>
                <a:tab pos="703580" algn="l"/>
                <a:tab pos="704215" algn="l"/>
              </a:tabLst>
            </a:pP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availability</a:t>
            </a:r>
            <a:r>
              <a:rPr sz="1600" spc="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requirements</a:t>
            </a:r>
            <a:r>
              <a:rPr sz="1600" spc="2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payment</a:t>
            </a:r>
            <a:r>
              <a:rPr sz="1600" spc="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plan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policy</a:t>
            </a:r>
            <a:r>
              <a:rPr sz="1600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16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001F5F"/>
                </a:solidFill>
                <a:latin typeface="Arial"/>
                <a:cs typeface="Arial"/>
              </a:rPr>
              <a:t>published</a:t>
            </a:r>
            <a:r>
              <a:rPr sz="1600" spc="2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both</a:t>
            </a:r>
            <a:r>
              <a:rPr sz="16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ETI’s</a:t>
            </a:r>
            <a:r>
              <a:rPr sz="16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website</a:t>
            </a:r>
            <a:r>
              <a:rPr sz="16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600" spc="-4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ETI’s</a:t>
            </a:r>
            <a:r>
              <a:rPr sz="16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approved</a:t>
            </a:r>
            <a:r>
              <a:rPr sz="16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catalog</a:t>
            </a:r>
            <a:endParaRPr sz="1600" dirty="0">
              <a:latin typeface="Arial"/>
              <a:cs typeface="Arial"/>
            </a:endParaRPr>
          </a:p>
          <a:p>
            <a:pPr marL="704215" lvl="1" indent="-234315">
              <a:lnSpc>
                <a:spcPct val="100000"/>
              </a:lnSpc>
              <a:spcBef>
                <a:spcPts val="885"/>
              </a:spcBef>
              <a:buChar char="•"/>
              <a:tabLst>
                <a:tab pos="703580" algn="l"/>
                <a:tab pos="704215" algn="l"/>
              </a:tabLst>
            </a:pP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payment</a:t>
            </a:r>
            <a:r>
              <a:rPr sz="1600" spc="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plan</a:t>
            </a:r>
            <a:r>
              <a:rPr sz="16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16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available</a:t>
            </a:r>
            <a:r>
              <a:rPr sz="1600" spc="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16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1600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enrolled</a:t>
            </a:r>
            <a:r>
              <a:rPr sz="1600" spc="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1600" spc="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interested</a:t>
            </a:r>
            <a:r>
              <a:rPr sz="16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6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participating</a:t>
            </a:r>
            <a:r>
              <a:rPr sz="1600" spc="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6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such</a:t>
            </a:r>
            <a:r>
              <a:rPr sz="16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001F5F"/>
                </a:solidFill>
                <a:latin typeface="Arial"/>
                <a:cs typeface="Arial"/>
              </a:rPr>
              <a:t>plans</a:t>
            </a:r>
            <a:endParaRPr sz="1600" dirty="0">
              <a:latin typeface="Arial"/>
              <a:cs typeface="Arial"/>
            </a:endParaRPr>
          </a:p>
          <a:p>
            <a:pPr marL="704215" marR="582295" lvl="1" indent="-234315">
              <a:lnSpc>
                <a:spcPct val="116799"/>
              </a:lnSpc>
              <a:spcBef>
                <a:spcPts val="560"/>
              </a:spcBef>
              <a:buChar char="•"/>
              <a:tabLst>
                <a:tab pos="703580" algn="l"/>
                <a:tab pos="704215" algn="l"/>
              </a:tabLst>
            </a:pP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payment</a:t>
            </a:r>
            <a:r>
              <a:rPr sz="1600" spc="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plan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explicitly</a:t>
            </a:r>
            <a:r>
              <a:rPr sz="1600" spc="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requires</a:t>
            </a:r>
            <a:r>
              <a:rPr sz="16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1600" spc="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16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pay</a:t>
            </a:r>
            <a:r>
              <a:rPr sz="16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outstanding</a:t>
            </a:r>
            <a:r>
              <a:rPr sz="1600" spc="2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balance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by</a:t>
            </a:r>
            <a:r>
              <a:rPr sz="16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end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85/15 </a:t>
            </a:r>
            <a:r>
              <a:rPr sz="1600" spc="-4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reporting</a:t>
            </a:r>
            <a:r>
              <a:rPr sz="16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period</a:t>
            </a:r>
            <a:r>
              <a:rPr sz="16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(academic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5F"/>
                </a:solidFill>
                <a:latin typeface="Arial"/>
                <a:cs typeface="Arial"/>
              </a:rPr>
              <a:t>term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1600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calendar</a:t>
            </a:r>
            <a:r>
              <a:rPr sz="1600" spc="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quarter)</a:t>
            </a:r>
            <a:endParaRPr sz="1600" dirty="0">
              <a:latin typeface="Arial"/>
              <a:cs typeface="Arial"/>
            </a:endParaRPr>
          </a:p>
          <a:p>
            <a:pPr marL="704215" marR="1038860" lvl="1" indent="-234315">
              <a:lnSpc>
                <a:spcPct val="112700"/>
              </a:lnSpc>
              <a:spcBef>
                <a:spcPts val="640"/>
              </a:spcBef>
              <a:buChar char="•"/>
              <a:tabLst>
                <a:tab pos="703580" algn="l"/>
                <a:tab pos="704215" algn="l"/>
              </a:tabLst>
            </a:pP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payment</a:t>
            </a:r>
            <a:r>
              <a:rPr sz="1600" spc="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plan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policy</a:t>
            </a:r>
            <a:r>
              <a:rPr sz="16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prevents</a:t>
            </a:r>
            <a:r>
              <a:rPr sz="1600" spc="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1600" spc="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5F"/>
                </a:solidFill>
                <a:latin typeface="Arial"/>
                <a:cs typeface="Arial"/>
              </a:rPr>
              <a:t>from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1600" spc="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beyond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reporting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period</a:t>
            </a:r>
            <a:r>
              <a:rPr sz="16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unless</a:t>
            </a:r>
            <a:r>
              <a:rPr sz="1600" spc="2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600" spc="-4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outstanding</a:t>
            </a:r>
            <a:r>
              <a:rPr sz="1600" spc="25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balance</a:t>
            </a:r>
            <a:r>
              <a:rPr sz="16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paid</a:t>
            </a:r>
            <a:r>
              <a:rPr sz="16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6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full</a:t>
            </a:r>
            <a:endParaRPr sz="1600" dirty="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880"/>
              </a:spcBef>
              <a:buFont typeface="Wingdings"/>
              <a:buChar char=""/>
              <a:tabLst>
                <a:tab pos="296545" algn="l"/>
                <a:tab pos="297180" algn="l"/>
              </a:tabLst>
            </a:pP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1600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1600" spc="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receiving</a:t>
            </a:r>
            <a:r>
              <a:rPr sz="1600" spc="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Title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001F5F"/>
                </a:solidFill>
                <a:latin typeface="Arial"/>
                <a:cs typeface="Arial"/>
              </a:rPr>
              <a:t>IV</a:t>
            </a:r>
            <a:r>
              <a:rPr sz="16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Department</a:t>
            </a:r>
            <a:r>
              <a:rPr sz="1600" spc="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Education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aid</a:t>
            </a:r>
            <a:endParaRPr sz="1600" dirty="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885"/>
              </a:spcBef>
              <a:buFont typeface="Wingdings"/>
              <a:buChar char=""/>
              <a:tabLst>
                <a:tab pos="296545" algn="l"/>
                <a:tab pos="297180" algn="l"/>
              </a:tabLst>
            </a:pP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1600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1600" spc="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receiving</a:t>
            </a:r>
            <a:r>
              <a:rPr sz="1600" spc="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001F5F"/>
                </a:solidFill>
                <a:latin typeface="Arial"/>
                <a:cs typeface="Arial"/>
              </a:rPr>
              <a:t>Tuition</a:t>
            </a:r>
            <a:r>
              <a:rPr sz="1600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Assistance</a:t>
            </a:r>
            <a:r>
              <a:rPr sz="1600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through</a:t>
            </a:r>
            <a:r>
              <a:rPr sz="1600" spc="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Department</a:t>
            </a:r>
            <a:r>
              <a:rPr sz="1600" spc="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600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Defense</a:t>
            </a:r>
            <a:endParaRPr sz="1600" dirty="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965"/>
              </a:spcBef>
              <a:buFont typeface="Wingdings"/>
              <a:buChar char=""/>
              <a:tabLst>
                <a:tab pos="296545" algn="l"/>
                <a:tab pos="297180" algn="l"/>
              </a:tabLst>
            </a:pP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1600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1600" spc="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receiving</a:t>
            </a:r>
            <a:r>
              <a:rPr sz="1600" spc="2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non-institutional</a:t>
            </a:r>
            <a:r>
              <a:rPr sz="1600" spc="3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aid</a:t>
            </a:r>
            <a:r>
              <a:rPr sz="16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(scholarships,</a:t>
            </a:r>
            <a:r>
              <a:rPr sz="1600" spc="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grants,</a:t>
            </a:r>
            <a:r>
              <a:rPr sz="1600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160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other</a:t>
            </a:r>
            <a:r>
              <a:rPr sz="160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types</a:t>
            </a: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600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aid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Arial"/>
                <a:cs typeface="Arial"/>
              </a:rPr>
              <a:t>offered</a:t>
            </a:r>
            <a:r>
              <a:rPr sz="1600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by</a:t>
            </a:r>
            <a:r>
              <a:rPr sz="16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Arial"/>
                <a:cs typeface="Arial"/>
              </a:rPr>
              <a:t>third-party</a:t>
            </a:r>
            <a:r>
              <a:rPr sz="16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entity</a:t>
            </a:r>
            <a:endParaRPr sz="1600" dirty="0">
              <a:latin typeface="Arial"/>
              <a:cs typeface="Arial"/>
            </a:endParaRPr>
          </a:p>
          <a:p>
            <a:pPr marL="297180">
              <a:lnSpc>
                <a:spcPct val="100000"/>
              </a:lnSpc>
              <a:spcBef>
                <a:spcPts val="240"/>
              </a:spcBef>
            </a:pPr>
            <a:r>
              <a:rPr sz="1600" spc="-35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160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affiliated</a:t>
            </a:r>
            <a:r>
              <a:rPr sz="16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sz="16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ETI)</a:t>
            </a:r>
            <a:endParaRPr sz="1600" dirty="0">
              <a:latin typeface="Arial"/>
              <a:cs typeface="Arial"/>
            </a:endParaRPr>
          </a:p>
          <a:p>
            <a:pPr marL="297180" marR="5080" indent="-284480">
              <a:lnSpc>
                <a:spcPct val="116799"/>
              </a:lnSpc>
              <a:spcBef>
                <a:spcPts val="560"/>
              </a:spcBef>
              <a:buFont typeface="Wingdings"/>
              <a:buChar char=""/>
              <a:tabLst>
                <a:tab pos="296545" algn="l"/>
                <a:tab pos="297180" algn="l"/>
              </a:tabLst>
            </a:pP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1600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1600" spc="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receiving</a:t>
            </a:r>
            <a:r>
              <a:rPr sz="1600" spc="2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16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institutionally</a:t>
            </a:r>
            <a:r>
              <a:rPr sz="1600" spc="2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funded</a:t>
            </a:r>
            <a:r>
              <a:rPr sz="1600" spc="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loan,</a:t>
            </a:r>
            <a:r>
              <a:rPr sz="1600" spc="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scholarship,</a:t>
            </a:r>
            <a:r>
              <a:rPr sz="1600" spc="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1600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grant,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1600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policy</a:t>
            </a:r>
            <a:r>
              <a:rPr sz="1600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determining</a:t>
            </a:r>
            <a:r>
              <a:rPr sz="1600" spc="2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recipient </a:t>
            </a:r>
            <a:r>
              <a:rPr sz="1600" spc="-4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such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aid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16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equal</a:t>
            </a:r>
            <a:r>
              <a:rPr sz="1600" spc="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sz="16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respect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16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Veterans</a:t>
            </a:r>
            <a:r>
              <a:rPr sz="1600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nonveterans</a:t>
            </a:r>
            <a:r>
              <a:rPr sz="1600" spc="2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alike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Arial"/>
                <a:cs typeface="Arial"/>
              </a:rPr>
              <a:t>(i.e.,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unrestricted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aid)</a:t>
            </a:r>
            <a:endParaRPr sz="1600" dirty="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885"/>
              </a:spcBef>
              <a:buFont typeface="Wingdings"/>
              <a:buChar char=""/>
              <a:tabLst>
                <a:tab pos="296545" algn="l"/>
                <a:tab pos="29718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Graduate</a:t>
            </a:r>
            <a:r>
              <a:rPr sz="16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1600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receipt</a:t>
            </a:r>
            <a:r>
              <a:rPr sz="1600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institutional</a:t>
            </a:r>
            <a:r>
              <a:rPr sz="1600" spc="3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aid</a:t>
            </a:r>
            <a:endParaRPr sz="1600" dirty="0">
              <a:latin typeface="Arial"/>
              <a:cs typeface="Arial"/>
            </a:endParaRPr>
          </a:p>
          <a:p>
            <a:pPr marL="790575" marR="1558290">
              <a:lnSpc>
                <a:spcPct val="112599"/>
              </a:lnSpc>
              <a:spcBef>
                <a:spcPts val="1105"/>
              </a:spcBef>
            </a:pP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NOTE: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001F5F"/>
                </a:solidFill>
                <a:latin typeface="Arial"/>
                <a:cs typeface="Arial"/>
              </a:rPr>
              <a:t>If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the student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receiving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001F5F"/>
                </a:solidFill>
                <a:latin typeface="Arial"/>
                <a:cs typeface="Arial"/>
              </a:rPr>
              <a:t>multiple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types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aid </a:t>
            </a:r>
            <a:r>
              <a:rPr sz="1600" spc="-35" dirty="0">
                <a:solidFill>
                  <a:srgbClr val="001F5F"/>
                </a:solidFill>
                <a:latin typeface="Arial"/>
                <a:cs typeface="Arial"/>
              </a:rPr>
              <a:t>and any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it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supported,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the student </a:t>
            </a:r>
            <a:r>
              <a:rPr sz="1600" spc="-4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1600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16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counted</a:t>
            </a:r>
            <a:r>
              <a:rPr sz="1600" spc="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16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16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Supported</a:t>
            </a:r>
            <a:r>
              <a:rPr spc="220" dirty="0"/>
              <a:t> </a:t>
            </a:r>
            <a:r>
              <a:rPr spc="-35" dirty="0"/>
              <a:t>Students</a:t>
            </a:r>
            <a:r>
              <a:rPr spc="295" dirty="0"/>
              <a:t> </a:t>
            </a:r>
            <a:r>
              <a:rPr spc="-50" dirty="0"/>
              <a:t>and</a:t>
            </a:r>
            <a:r>
              <a:rPr spc="145" dirty="0"/>
              <a:t> </a:t>
            </a:r>
            <a:r>
              <a:rPr spc="-30" dirty="0"/>
              <a:t>Non-Supported</a:t>
            </a:r>
            <a:r>
              <a:rPr spc="305" dirty="0"/>
              <a:t> </a:t>
            </a:r>
            <a:r>
              <a:rPr spc="-35" dirty="0"/>
              <a:t>Students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8644" y="1650047"/>
            <a:ext cx="18256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Third</a:t>
            </a:r>
            <a:r>
              <a:rPr sz="20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Party</a:t>
            </a:r>
            <a:r>
              <a:rPr sz="20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Aid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000" y="2773679"/>
            <a:ext cx="3698240" cy="31800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629403" y="2803207"/>
            <a:ext cx="7105015" cy="2161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Student’s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receiving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third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party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aid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from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source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affiliated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ount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2000" spc="8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uppo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dent, 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unless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they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possess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another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criteria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which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requires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be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counted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50" dirty="0">
              <a:latin typeface="Arial"/>
              <a:cs typeface="Arial"/>
            </a:endParaRPr>
          </a:p>
          <a:p>
            <a:pPr marL="12700" marR="226060">
              <a:lnSpc>
                <a:spcPct val="100000"/>
              </a:lnSpc>
            </a:pP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ou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ude,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but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li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20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pa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ty 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scholarships,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grants,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employer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education</a:t>
            </a:r>
            <a:r>
              <a:rPr sz="20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reimbursement,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etc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49</a:t>
            </a:fld>
            <a:endParaRPr spc="1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0225" y="150177"/>
            <a:ext cx="35121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How</a:t>
            </a:r>
            <a:r>
              <a:rPr spc="55" dirty="0"/>
              <a:t> </a:t>
            </a:r>
            <a:r>
              <a:rPr spc="-140" dirty="0"/>
              <a:t>To</a:t>
            </a:r>
            <a:r>
              <a:rPr spc="-30" dirty="0"/>
              <a:t> </a:t>
            </a:r>
            <a:r>
              <a:rPr spc="-35" dirty="0"/>
              <a:t>Contact</a:t>
            </a:r>
            <a:r>
              <a:rPr spc="260" dirty="0"/>
              <a:t> </a:t>
            </a:r>
            <a:r>
              <a:rPr spc="-75" dirty="0"/>
              <a:t>TOP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80438" y="1640140"/>
            <a:ext cx="9964420" cy="47250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66700" indent="-254635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Schools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may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contact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Arial"/>
                <a:cs typeface="Arial"/>
              </a:rPr>
              <a:t>TOP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by</a:t>
            </a:r>
            <a:r>
              <a:rPr sz="2000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calling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Arial"/>
                <a:cs typeface="Arial"/>
              </a:rPr>
              <a:t>TOP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Call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Center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endParaRPr sz="2000" dirty="0">
              <a:latin typeface="Arial"/>
              <a:cs typeface="Arial"/>
            </a:endParaRPr>
          </a:p>
          <a:p>
            <a:pPr marL="266700" indent="-254635">
              <a:lnSpc>
                <a:spcPct val="100000"/>
              </a:lnSpc>
              <a:spcBef>
                <a:spcPts val="484"/>
              </a:spcBef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1-800-304-3107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Wingdings"/>
              <a:buChar char=""/>
            </a:pPr>
            <a:endParaRPr sz="2900" dirty="0">
              <a:latin typeface="Arial"/>
              <a:cs typeface="Arial"/>
            </a:endParaRPr>
          </a:p>
          <a:p>
            <a:pPr marL="266700" indent="-254635">
              <a:lnSpc>
                <a:spcPct val="100000"/>
              </a:lnSpc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Treasury</a:t>
            </a:r>
            <a:r>
              <a:rPr sz="2000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sz="20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verify</a:t>
            </a:r>
            <a:r>
              <a:rPr sz="2000" spc="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caller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need-to-know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position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institution/school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1F5F"/>
              </a:buClr>
              <a:buFont typeface="Wingdings"/>
              <a:buChar char=""/>
            </a:pPr>
            <a:endParaRPr sz="2900" dirty="0">
              <a:latin typeface="Arial"/>
              <a:cs typeface="Arial"/>
            </a:endParaRPr>
          </a:p>
          <a:p>
            <a:pPr marL="266700" indent="-254635">
              <a:lnSpc>
                <a:spcPct val="100000"/>
              </a:lnSpc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Treasury</a:t>
            </a:r>
            <a:r>
              <a:rPr sz="2000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sz="2000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need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know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least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following: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Wingdings"/>
              <a:buChar char=""/>
            </a:pPr>
            <a:endParaRPr sz="2900" dirty="0">
              <a:latin typeface="Arial"/>
              <a:cs typeface="Arial"/>
            </a:endParaRPr>
          </a:p>
          <a:p>
            <a:pPr marL="572135" lvl="1" indent="-214629">
              <a:lnSpc>
                <a:spcPct val="100000"/>
              </a:lnSpc>
              <a:buChar char="•"/>
              <a:tabLst>
                <a:tab pos="572770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date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payment</a:t>
            </a:r>
            <a:endParaRPr sz="2000" dirty="0">
              <a:latin typeface="Arial"/>
              <a:cs typeface="Arial"/>
            </a:endParaRPr>
          </a:p>
          <a:p>
            <a:pPr marL="572135" lvl="1" indent="-214629">
              <a:lnSpc>
                <a:spcPct val="100000"/>
              </a:lnSpc>
              <a:spcBef>
                <a:spcPts val="480"/>
              </a:spcBef>
              <a:buChar char="•"/>
              <a:tabLst>
                <a:tab pos="572770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ount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nal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pa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ent</a:t>
            </a:r>
            <a:endParaRPr sz="2000" dirty="0">
              <a:latin typeface="Arial"/>
              <a:cs typeface="Arial"/>
            </a:endParaRPr>
          </a:p>
          <a:p>
            <a:pPr marL="572135" lvl="1" indent="-214629">
              <a:lnSpc>
                <a:spcPct val="100000"/>
              </a:lnSpc>
              <a:spcBef>
                <a:spcPts val="484"/>
              </a:spcBef>
              <a:buChar char="•"/>
              <a:tabLst>
                <a:tab pos="572770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ount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off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et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Arial"/>
              <a:buChar char="•"/>
            </a:pPr>
            <a:endParaRPr sz="2900" dirty="0">
              <a:latin typeface="Arial"/>
              <a:cs typeface="Arial"/>
            </a:endParaRPr>
          </a:p>
          <a:p>
            <a:pPr marL="266700" marR="208279" indent="-254635">
              <a:lnSpc>
                <a:spcPct val="100000"/>
              </a:lnSpc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Make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sure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obtain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Debt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Account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ID</a:t>
            </a:r>
            <a:r>
              <a:rPr sz="2000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related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offset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from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Treasury</a:t>
            </a:r>
            <a:r>
              <a:rPr sz="2000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(typically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ends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0075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school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tuition)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before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contacting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DMC about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offset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231" y="3728720"/>
            <a:ext cx="585216" cy="54864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5</a:t>
            </a:fld>
            <a:endParaRPr spc="15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2780" y="150177"/>
            <a:ext cx="68224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20030" algn="l"/>
              </a:tabLst>
            </a:pPr>
            <a:r>
              <a:rPr spc="-30" dirty="0"/>
              <a:t>S</a:t>
            </a:r>
            <a:r>
              <a:rPr spc="-110" dirty="0"/>
              <a:t>u</a:t>
            </a:r>
            <a:r>
              <a:rPr spc="-35" dirty="0"/>
              <a:t>ppo</a:t>
            </a:r>
            <a:r>
              <a:rPr spc="30" dirty="0"/>
              <a:t>r</a:t>
            </a:r>
            <a:r>
              <a:rPr spc="25" dirty="0"/>
              <a:t>t</a:t>
            </a:r>
            <a:r>
              <a:rPr spc="-40" dirty="0"/>
              <a:t>e</a:t>
            </a:r>
            <a:r>
              <a:rPr dirty="0"/>
              <a:t>d</a:t>
            </a:r>
            <a:r>
              <a:rPr spc="225" dirty="0"/>
              <a:t> </a:t>
            </a:r>
            <a:r>
              <a:rPr spc="-40" dirty="0"/>
              <a:t>a</a:t>
            </a:r>
            <a:r>
              <a:rPr spc="-110" dirty="0"/>
              <a:t>n</a:t>
            </a:r>
            <a:r>
              <a:rPr dirty="0"/>
              <a:t>d</a:t>
            </a:r>
            <a:r>
              <a:rPr spc="145" dirty="0"/>
              <a:t> </a:t>
            </a:r>
            <a:r>
              <a:rPr spc="-20" dirty="0"/>
              <a:t>N</a:t>
            </a:r>
            <a:r>
              <a:rPr spc="-35" dirty="0"/>
              <a:t>o</a:t>
            </a:r>
            <a:r>
              <a:rPr spc="-110" dirty="0"/>
              <a:t>n</a:t>
            </a:r>
            <a:r>
              <a:rPr spc="25" dirty="0"/>
              <a:t>-</a:t>
            </a:r>
            <a:r>
              <a:rPr spc="-30" dirty="0"/>
              <a:t>S</a:t>
            </a:r>
            <a:r>
              <a:rPr spc="-110" dirty="0"/>
              <a:t>u</a:t>
            </a:r>
            <a:r>
              <a:rPr spc="-35" dirty="0"/>
              <a:t>ppo</a:t>
            </a:r>
            <a:r>
              <a:rPr spc="30" dirty="0"/>
              <a:t>r</a:t>
            </a:r>
            <a:r>
              <a:rPr spc="25" dirty="0"/>
              <a:t>t</a:t>
            </a:r>
            <a:r>
              <a:rPr spc="-40" dirty="0"/>
              <a:t>e</a:t>
            </a:r>
            <a:r>
              <a:rPr dirty="0"/>
              <a:t>d	</a:t>
            </a:r>
            <a:r>
              <a:rPr spc="-30" dirty="0"/>
              <a:t>S</a:t>
            </a:r>
            <a:r>
              <a:rPr spc="25" dirty="0"/>
              <a:t>t</a:t>
            </a:r>
            <a:r>
              <a:rPr spc="-110" dirty="0"/>
              <a:t>u</a:t>
            </a:r>
            <a:r>
              <a:rPr spc="-35" dirty="0"/>
              <a:t>d</a:t>
            </a:r>
            <a:r>
              <a:rPr spc="-40" dirty="0"/>
              <a:t>e</a:t>
            </a:r>
            <a:r>
              <a:rPr spc="-110" dirty="0"/>
              <a:t>n</a:t>
            </a:r>
            <a:r>
              <a:rPr spc="25" dirty="0"/>
              <a:t>t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0709" y="1675447"/>
            <a:ext cx="3080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Third</a:t>
            </a:r>
            <a:r>
              <a:rPr sz="2000" b="1" spc="-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Party</a:t>
            </a:r>
            <a:r>
              <a:rPr sz="2000" b="1" spc="-8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003366"/>
                </a:solidFill>
                <a:latin typeface="Arial"/>
                <a:cs typeface="Arial"/>
              </a:rPr>
              <a:t>Aid</a:t>
            </a:r>
            <a:r>
              <a:rPr sz="2000" b="1" spc="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Examples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1663" y="3589322"/>
            <a:ext cx="657860" cy="354965"/>
          </a:xfrm>
          <a:custGeom>
            <a:avLst/>
            <a:gdLst/>
            <a:ahLst/>
            <a:cxnLst/>
            <a:rect l="l" t="t" r="r" b="b"/>
            <a:pathLst>
              <a:path w="657860" h="354964">
                <a:moveTo>
                  <a:pt x="125459" y="145671"/>
                </a:moveTo>
                <a:lnTo>
                  <a:pt x="79927" y="145671"/>
                </a:lnTo>
                <a:lnTo>
                  <a:pt x="132992" y="164295"/>
                </a:lnTo>
                <a:lnTo>
                  <a:pt x="133000" y="272889"/>
                </a:lnTo>
                <a:lnTo>
                  <a:pt x="171360" y="320652"/>
                </a:lnTo>
                <a:lnTo>
                  <a:pt x="214033" y="338412"/>
                </a:lnTo>
                <a:lnTo>
                  <a:pt x="267686" y="350142"/>
                </a:lnTo>
                <a:lnTo>
                  <a:pt x="328806" y="354377"/>
                </a:lnTo>
                <a:lnTo>
                  <a:pt x="389929" y="350142"/>
                </a:lnTo>
                <a:lnTo>
                  <a:pt x="439539" y="339297"/>
                </a:lnTo>
                <a:lnTo>
                  <a:pt x="328806" y="339297"/>
                </a:lnTo>
                <a:lnTo>
                  <a:pt x="257626" y="333239"/>
                </a:lnTo>
                <a:lnTo>
                  <a:pt x="200270" y="317608"/>
                </a:lnTo>
                <a:lnTo>
                  <a:pt x="161999" y="296219"/>
                </a:lnTo>
                <a:lnTo>
                  <a:pt x="148073" y="272889"/>
                </a:lnTo>
                <a:lnTo>
                  <a:pt x="148073" y="169592"/>
                </a:lnTo>
                <a:lnTo>
                  <a:pt x="193635" y="169592"/>
                </a:lnTo>
                <a:lnTo>
                  <a:pt x="125459" y="145671"/>
                </a:lnTo>
                <a:close/>
              </a:path>
              <a:path w="657860" h="354964">
                <a:moveTo>
                  <a:pt x="524619" y="169573"/>
                </a:moveTo>
                <a:lnTo>
                  <a:pt x="509538" y="169573"/>
                </a:lnTo>
                <a:lnTo>
                  <a:pt x="509538" y="272889"/>
                </a:lnTo>
                <a:lnTo>
                  <a:pt x="495612" y="296219"/>
                </a:lnTo>
                <a:lnTo>
                  <a:pt x="457341" y="317608"/>
                </a:lnTo>
                <a:lnTo>
                  <a:pt x="399986" y="333239"/>
                </a:lnTo>
                <a:lnTo>
                  <a:pt x="328806" y="339297"/>
                </a:lnTo>
                <a:lnTo>
                  <a:pt x="439539" y="339297"/>
                </a:lnTo>
                <a:lnTo>
                  <a:pt x="443587" y="338411"/>
                </a:lnTo>
                <a:lnTo>
                  <a:pt x="486266" y="320648"/>
                </a:lnTo>
                <a:lnTo>
                  <a:pt x="514448" y="298313"/>
                </a:lnTo>
                <a:lnTo>
                  <a:pt x="524619" y="272889"/>
                </a:lnTo>
                <a:lnTo>
                  <a:pt x="524619" y="169573"/>
                </a:lnTo>
                <a:close/>
              </a:path>
              <a:path w="657860" h="354964">
                <a:moveTo>
                  <a:pt x="328806" y="0"/>
                </a:moveTo>
                <a:lnTo>
                  <a:pt x="0" y="117623"/>
                </a:lnTo>
                <a:lnTo>
                  <a:pt x="64846" y="140393"/>
                </a:lnTo>
                <a:lnTo>
                  <a:pt x="64846" y="275603"/>
                </a:lnTo>
                <a:lnTo>
                  <a:pt x="68221" y="278977"/>
                </a:lnTo>
                <a:lnTo>
                  <a:pt x="76553" y="278977"/>
                </a:lnTo>
                <a:lnTo>
                  <a:pt x="79927" y="275603"/>
                </a:lnTo>
                <a:lnTo>
                  <a:pt x="79927" y="145671"/>
                </a:lnTo>
                <a:lnTo>
                  <a:pt x="125459" y="145671"/>
                </a:lnTo>
                <a:lnTo>
                  <a:pt x="45249" y="117528"/>
                </a:lnTo>
                <a:lnTo>
                  <a:pt x="328806" y="16022"/>
                </a:lnTo>
                <a:lnTo>
                  <a:pt x="373595" y="16022"/>
                </a:lnTo>
                <a:lnTo>
                  <a:pt x="328806" y="0"/>
                </a:lnTo>
                <a:close/>
              </a:path>
              <a:path w="657860" h="354964">
                <a:moveTo>
                  <a:pt x="193635" y="169592"/>
                </a:moveTo>
                <a:lnTo>
                  <a:pt x="148073" y="169592"/>
                </a:lnTo>
                <a:lnTo>
                  <a:pt x="328806" y="232984"/>
                </a:lnTo>
                <a:lnTo>
                  <a:pt x="374311" y="217018"/>
                </a:lnTo>
                <a:lnTo>
                  <a:pt x="328806" y="217018"/>
                </a:lnTo>
                <a:lnTo>
                  <a:pt x="193635" y="169592"/>
                </a:lnTo>
                <a:close/>
              </a:path>
              <a:path w="657860" h="354964">
                <a:moveTo>
                  <a:pt x="373595" y="16022"/>
                </a:moveTo>
                <a:lnTo>
                  <a:pt x="328806" y="16022"/>
                </a:lnTo>
                <a:lnTo>
                  <a:pt x="612389" y="117472"/>
                </a:lnTo>
                <a:lnTo>
                  <a:pt x="328806" y="217018"/>
                </a:lnTo>
                <a:lnTo>
                  <a:pt x="374311" y="217018"/>
                </a:lnTo>
                <a:lnTo>
                  <a:pt x="509538" y="169573"/>
                </a:lnTo>
                <a:lnTo>
                  <a:pt x="524619" y="169573"/>
                </a:lnTo>
                <a:lnTo>
                  <a:pt x="524619" y="164295"/>
                </a:lnTo>
                <a:lnTo>
                  <a:pt x="657612" y="117623"/>
                </a:lnTo>
                <a:lnTo>
                  <a:pt x="373595" y="1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643126" y="3014662"/>
            <a:ext cx="9791700" cy="1551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379" marR="113030" indent="-23431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701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receiving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Department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Education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(Title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IV,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FAFSA)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loans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grants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counted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non-supported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1F5F"/>
              </a:buClr>
              <a:buFont typeface="Wingdings"/>
              <a:buChar char=""/>
            </a:pPr>
            <a:endParaRPr sz="2050" dirty="0">
              <a:latin typeface="Arial"/>
              <a:cs typeface="Arial"/>
            </a:endParaRPr>
          </a:p>
          <a:p>
            <a:pPr marL="246379" marR="5080" indent="-234315">
              <a:lnSpc>
                <a:spcPct val="100000"/>
              </a:lnSpc>
              <a:buFont typeface="Wingdings"/>
              <a:buChar char=""/>
              <a:tabLst>
                <a:tab pos="24701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receiving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Department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Defense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(Tuition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Assistance,</a:t>
            </a:r>
            <a:r>
              <a:rPr sz="20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MyCAA)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funds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counted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non-supported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50</a:t>
            </a:fld>
            <a:endParaRPr spc="15" dirty="0"/>
          </a:p>
        </p:txBody>
      </p:sp>
      <p:sp>
        <p:nvSpPr>
          <p:cNvPr id="6" name="object 6"/>
          <p:cNvSpPr txBox="1"/>
          <p:nvPr/>
        </p:nvSpPr>
        <p:spPr>
          <a:xfrm>
            <a:off x="600709" y="5991161"/>
            <a:ext cx="1028001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NOTE: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receiving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multiple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types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aid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2000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supported,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2000" spc="-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counted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Supported</a:t>
            </a:r>
            <a:r>
              <a:rPr spc="220" dirty="0"/>
              <a:t> </a:t>
            </a:r>
            <a:r>
              <a:rPr spc="-35" dirty="0"/>
              <a:t>Students</a:t>
            </a:r>
            <a:r>
              <a:rPr spc="295" dirty="0"/>
              <a:t> </a:t>
            </a:r>
            <a:r>
              <a:rPr spc="-50" dirty="0"/>
              <a:t>and</a:t>
            </a:r>
            <a:r>
              <a:rPr spc="145" dirty="0"/>
              <a:t> </a:t>
            </a:r>
            <a:r>
              <a:rPr spc="-30" dirty="0"/>
              <a:t>Non-Supported</a:t>
            </a:r>
            <a:r>
              <a:rPr spc="305" dirty="0"/>
              <a:t> </a:t>
            </a:r>
            <a:r>
              <a:rPr spc="-35" dirty="0"/>
              <a:t>Students</a:t>
            </a:r>
          </a:p>
        </p:txBody>
      </p:sp>
      <p:sp>
        <p:nvSpPr>
          <p:cNvPr id="3" name="object 3"/>
          <p:cNvSpPr/>
          <p:nvPr/>
        </p:nvSpPr>
        <p:spPr>
          <a:xfrm>
            <a:off x="504543" y="3579162"/>
            <a:ext cx="657860" cy="354965"/>
          </a:xfrm>
          <a:custGeom>
            <a:avLst/>
            <a:gdLst/>
            <a:ahLst/>
            <a:cxnLst/>
            <a:rect l="l" t="t" r="r" b="b"/>
            <a:pathLst>
              <a:path w="657860" h="354964">
                <a:moveTo>
                  <a:pt x="125459" y="145671"/>
                </a:moveTo>
                <a:lnTo>
                  <a:pt x="79927" y="145671"/>
                </a:lnTo>
                <a:lnTo>
                  <a:pt x="132992" y="164295"/>
                </a:lnTo>
                <a:lnTo>
                  <a:pt x="133000" y="272889"/>
                </a:lnTo>
                <a:lnTo>
                  <a:pt x="171360" y="320652"/>
                </a:lnTo>
                <a:lnTo>
                  <a:pt x="214033" y="338412"/>
                </a:lnTo>
                <a:lnTo>
                  <a:pt x="267686" y="350142"/>
                </a:lnTo>
                <a:lnTo>
                  <a:pt x="328806" y="354377"/>
                </a:lnTo>
                <a:lnTo>
                  <a:pt x="389929" y="350142"/>
                </a:lnTo>
                <a:lnTo>
                  <a:pt x="439539" y="339297"/>
                </a:lnTo>
                <a:lnTo>
                  <a:pt x="328806" y="339297"/>
                </a:lnTo>
                <a:lnTo>
                  <a:pt x="257626" y="333239"/>
                </a:lnTo>
                <a:lnTo>
                  <a:pt x="200270" y="317608"/>
                </a:lnTo>
                <a:lnTo>
                  <a:pt x="161999" y="296219"/>
                </a:lnTo>
                <a:lnTo>
                  <a:pt x="148073" y="272889"/>
                </a:lnTo>
                <a:lnTo>
                  <a:pt x="148073" y="169592"/>
                </a:lnTo>
                <a:lnTo>
                  <a:pt x="193635" y="169592"/>
                </a:lnTo>
                <a:lnTo>
                  <a:pt x="125459" y="145671"/>
                </a:lnTo>
                <a:close/>
              </a:path>
              <a:path w="657860" h="354964">
                <a:moveTo>
                  <a:pt x="524619" y="169573"/>
                </a:moveTo>
                <a:lnTo>
                  <a:pt x="509538" y="169573"/>
                </a:lnTo>
                <a:lnTo>
                  <a:pt x="509538" y="272889"/>
                </a:lnTo>
                <a:lnTo>
                  <a:pt x="495612" y="296219"/>
                </a:lnTo>
                <a:lnTo>
                  <a:pt x="457341" y="317608"/>
                </a:lnTo>
                <a:lnTo>
                  <a:pt x="399986" y="333239"/>
                </a:lnTo>
                <a:lnTo>
                  <a:pt x="328806" y="339297"/>
                </a:lnTo>
                <a:lnTo>
                  <a:pt x="439539" y="339297"/>
                </a:lnTo>
                <a:lnTo>
                  <a:pt x="443587" y="338411"/>
                </a:lnTo>
                <a:lnTo>
                  <a:pt x="486266" y="320648"/>
                </a:lnTo>
                <a:lnTo>
                  <a:pt x="514448" y="298313"/>
                </a:lnTo>
                <a:lnTo>
                  <a:pt x="524619" y="272889"/>
                </a:lnTo>
                <a:lnTo>
                  <a:pt x="524619" y="169573"/>
                </a:lnTo>
                <a:close/>
              </a:path>
              <a:path w="657860" h="354964">
                <a:moveTo>
                  <a:pt x="328806" y="0"/>
                </a:moveTo>
                <a:lnTo>
                  <a:pt x="0" y="117623"/>
                </a:lnTo>
                <a:lnTo>
                  <a:pt x="64846" y="140393"/>
                </a:lnTo>
                <a:lnTo>
                  <a:pt x="64846" y="275603"/>
                </a:lnTo>
                <a:lnTo>
                  <a:pt x="68221" y="278977"/>
                </a:lnTo>
                <a:lnTo>
                  <a:pt x="76553" y="278977"/>
                </a:lnTo>
                <a:lnTo>
                  <a:pt x="79927" y="275603"/>
                </a:lnTo>
                <a:lnTo>
                  <a:pt x="79927" y="145671"/>
                </a:lnTo>
                <a:lnTo>
                  <a:pt x="125459" y="145671"/>
                </a:lnTo>
                <a:lnTo>
                  <a:pt x="45249" y="117528"/>
                </a:lnTo>
                <a:lnTo>
                  <a:pt x="328806" y="16022"/>
                </a:lnTo>
                <a:lnTo>
                  <a:pt x="373595" y="16022"/>
                </a:lnTo>
                <a:lnTo>
                  <a:pt x="328806" y="0"/>
                </a:lnTo>
                <a:close/>
              </a:path>
              <a:path w="657860" h="354964">
                <a:moveTo>
                  <a:pt x="193635" y="169592"/>
                </a:moveTo>
                <a:lnTo>
                  <a:pt x="148073" y="169592"/>
                </a:lnTo>
                <a:lnTo>
                  <a:pt x="328806" y="232984"/>
                </a:lnTo>
                <a:lnTo>
                  <a:pt x="374311" y="217018"/>
                </a:lnTo>
                <a:lnTo>
                  <a:pt x="328806" y="217018"/>
                </a:lnTo>
                <a:lnTo>
                  <a:pt x="193635" y="169592"/>
                </a:lnTo>
                <a:close/>
              </a:path>
              <a:path w="657860" h="354964">
                <a:moveTo>
                  <a:pt x="373595" y="16022"/>
                </a:moveTo>
                <a:lnTo>
                  <a:pt x="328806" y="16022"/>
                </a:lnTo>
                <a:lnTo>
                  <a:pt x="612389" y="117472"/>
                </a:lnTo>
                <a:lnTo>
                  <a:pt x="328806" y="217018"/>
                </a:lnTo>
                <a:lnTo>
                  <a:pt x="374311" y="217018"/>
                </a:lnTo>
                <a:lnTo>
                  <a:pt x="509538" y="169573"/>
                </a:lnTo>
                <a:lnTo>
                  <a:pt x="524619" y="169573"/>
                </a:lnTo>
                <a:lnTo>
                  <a:pt x="524619" y="164295"/>
                </a:lnTo>
                <a:lnTo>
                  <a:pt x="657612" y="117623"/>
                </a:lnTo>
                <a:lnTo>
                  <a:pt x="373595" y="1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08977" y="1661223"/>
            <a:ext cx="10937875" cy="311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Institutional</a:t>
            </a:r>
            <a:r>
              <a:rPr sz="2000" b="1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Scholarships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 dirty="0">
              <a:latin typeface="Arial"/>
              <a:cs typeface="Arial"/>
            </a:endParaRPr>
          </a:p>
          <a:p>
            <a:pPr marL="1133475" marR="18415" indent="-23431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1134110" algn="l"/>
              </a:tabLst>
            </a:pP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Undergraduate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who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receive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institutionally</a:t>
            </a:r>
            <a:r>
              <a:rPr sz="2000" spc="-2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funded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scholarship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grant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must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counted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policy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determining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recipient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such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aid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designed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applied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an unequal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way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with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respect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Veterans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nonveterans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alike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(i.e.,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restricted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aid)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Wingdings"/>
              <a:buChar char=""/>
            </a:pPr>
            <a:endParaRPr sz="2100" dirty="0">
              <a:latin typeface="Arial"/>
              <a:cs typeface="Arial"/>
            </a:endParaRPr>
          </a:p>
          <a:p>
            <a:pPr marL="1133475" indent="-234950">
              <a:lnSpc>
                <a:spcPct val="100000"/>
              </a:lnSpc>
              <a:buFont typeface="Wingdings"/>
              <a:buChar char=""/>
              <a:tabLst>
                <a:tab pos="1134110" algn="l"/>
              </a:tabLst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graduate-level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programs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may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receive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restricted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aid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can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still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counted</a:t>
            </a:r>
            <a:endParaRPr sz="2000" dirty="0">
              <a:latin typeface="Arial"/>
              <a:cs typeface="Arial"/>
            </a:endParaRPr>
          </a:p>
          <a:p>
            <a:pPr marL="1133475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non-supported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51</a:t>
            </a:fld>
            <a:endParaRPr spc="15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Supported</a:t>
            </a:r>
            <a:r>
              <a:rPr spc="220" dirty="0"/>
              <a:t> </a:t>
            </a:r>
            <a:r>
              <a:rPr spc="-35" dirty="0"/>
              <a:t>Students</a:t>
            </a:r>
            <a:r>
              <a:rPr spc="295" dirty="0"/>
              <a:t> </a:t>
            </a:r>
            <a:r>
              <a:rPr spc="-50" dirty="0"/>
              <a:t>and</a:t>
            </a:r>
            <a:r>
              <a:rPr spc="145" dirty="0"/>
              <a:t> </a:t>
            </a:r>
            <a:r>
              <a:rPr spc="-30" dirty="0"/>
              <a:t>Non-Supported</a:t>
            </a:r>
            <a:r>
              <a:rPr spc="305" dirty="0"/>
              <a:t> </a:t>
            </a:r>
            <a:r>
              <a:rPr spc="-35" dirty="0"/>
              <a:t>Students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191" y="3931920"/>
            <a:ext cx="585216" cy="5486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36905" y="1370901"/>
            <a:ext cx="10838815" cy="5448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Institutional</a:t>
            </a:r>
            <a:r>
              <a:rPr sz="2000" b="1" spc="6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Scholarships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Example</a:t>
            </a:r>
            <a:r>
              <a:rPr sz="2000" b="1" spc="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1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 dirty="0">
              <a:latin typeface="Arial"/>
              <a:cs typeface="Arial"/>
            </a:endParaRPr>
          </a:p>
          <a:p>
            <a:pPr marL="985519" marR="372110" indent="-233679" algn="just">
              <a:lnSpc>
                <a:spcPct val="100000"/>
              </a:lnSpc>
              <a:buFont typeface="Wingdings"/>
              <a:buChar char=""/>
              <a:tabLst>
                <a:tab pos="986155" algn="l"/>
              </a:tabLst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Example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restricted</a:t>
            </a:r>
            <a:r>
              <a:rPr sz="2000" b="1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aid</a:t>
            </a:r>
            <a:r>
              <a:rPr sz="20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2000" b="1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Children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faculty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members</a:t>
            </a:r>
            <a:r>
              <a:rPr sz="2000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ABC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University</a:t>
            </a:r>
            <a:r>
              <a:rPr sz="2000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receive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scholarship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full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tuition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reimbursement.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child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eligible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aid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from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other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source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(such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by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being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GI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Bill®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beneficiary),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only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allowed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utilize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one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source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aid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Wingdings"/>
              <a:buChar char=""/>
            </a:pPr>
            <a:endParaRPr sz="2100" dirty="0">
              <a:latin typeface="Arial"/>
              <a:cs typeface="Arial"/>
            </a:endParaRPr>
          </a:p>
          <a:p>
            <a:pPr marL="1443355" lvl="1" indent="-234315">
              <a:lnSpc>
                <a:spcPct val="100000"/>
              </a:lnSpc>
              <a:buChar char="•"/>
              <a:tabLst>
                <a:tab pos="1443355" algn="l"/>
                <a:tab pos="1443990" algn="l"/>
              </a:tabLst>
            </a:pP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receiving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restricted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aid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counted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b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1F5F"/>
              </a:buClr>
              <a:buFont typeface="Arial"/>
              <a:buChar char="•"/>
            </a:pPr>
            <a:endParaRPr sz="2050" dirty="0">
              <a:latin typeface="Arial"/>
              <a:cs typeface="Arial"/>
            </a:endParaRPr>
          </a:p>
          <a:p>
            <a:pPr marL="985519" marR="5080" indent="-233679">
              <a:lnSpc>
                <a:spcPct val="100000"/>
              </a:lnSpc>
              <a:buFont typeface="Wingdings"/>
              <a:buChar char=""/>
              <a:tabLst>
                <a:tab pos="986155" algn="l"/>
              </a:tabLst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Example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unrestricted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aid</a:t>
            </a:r>
            <a:r>
              <a:rPr sz="20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Children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faculty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members</a:t>
            </a:r>
            <a:r>
              <a:rPr sz="2000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ABC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University</a:t>
            </a:r>
            <a:r>
              <a:rPr sz="2000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receive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scholarship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full tuition reimbursement.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This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applies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all children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faculty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members,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including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children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using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VA</a:t>
            </a:r>
            <a:r>
              <a:rPr sz="2000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benefits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1F5F"/>
              </a:buClr>
              <a:buFont typeface="Wingdings"/>
              <a:buChar char=""/>
            </a:pPr>
            <a:endParaRPr sz="2050" dirty="0">
              <a:latin typeface="Arial"/>
              <a:cs typeface="Arial"/>
            </a:endParaRPr>
          </a:p>
          <a:p>
            <a:pPr marL="1443355" marR="249554" lvl="1" indent="-234315">
              <a:lnSpc>
                <a:spcPct val="100000"/>
              </a:lnSpc>
              <a:buChar char="•"/>
              <a:tabLst>
                <a:tab pos="1443355" algn="l"/>
                <a:tab pos="1443990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receiving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unrestricted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aid,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do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possess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another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criteria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which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requires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be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counted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 a supported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student,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counted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non-supported</a:t>
            </a:r>
            <a:r>
              <a:rPr sz="2000" b="1" spc="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52</a:t>
            </a:fld>
            <a:endParaRPr spc="15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Supported</a:t>
            </a:r>
            <a:r>
              <a:rPr spc="220" dirty="0"/>
              <a:t> </a:t>
            </a:r>
            <a:r>
              <a:rPr spc="-35" dirty="0"/>
              <a:t>Students</a:t>
            </a:r>
            <a:r>
              <a:rPr spc="295" dirty="0"/>
              <a:t> </a:t>
            </a:r>
            <a:r>
              <a:rPr spc="-50" dirty="0"/>
              <a:t>and</a:t>
            </a:r>
            <a:r>
              <a:rPr spc="145" dirty="0"/>
              <a:t> </a:t>
            </a:r>
            <a:r>
              <a:rPr spc="-30" dirty="0"/>
              <a:t>Non-Supported</a:t>
            </a:r>
            <a:r>
              <a:rPr spc="305" dirty="0"/>
              <a:t> </a:t>
            </a:r>
            <a:r>
              <a:rPr spc="-35" dirty="0"/>
              <a:t>Students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872" y="4216400"/>
            <a:ext cx="585216" cy="5486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1355" y="1785873"/>
            <a:ext cx="10949305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Institutional</a:t>
            </a:r>
            <a:r>
              <a:rPr sz="2000" b="1" spc="6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Scholarships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Example</a:t>
            </a:r>
            <a:r>
              <a:rPr sz="2000" b="1" spc="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2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 dirty="0">
              <a:latin typeface="Arial"/>
              <a:cs typeface="Arial"/>
            </a:endParaRPr>
          </a:p>
          <a:p>
            <a:pPr marL="1101725" marR="5080" indent="-346075">
              <a:lnSpc>
                <a:spcPct val="100000"/>
              </a:lnSpc>
              <a:buFont typeface="Wingdings"/>
              <a:buChar char=""/>
              <a:tabLst>
                <a:tab pos="1101725" algn="l"/>
                <a:tab pos="1102360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Example of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restricted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aid - 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obligates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 a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decline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all institutional aid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(such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merit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athletic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scholarships)</a:t>
            </a:r>
            <a:r>
              <a:rPr sz="2000" spc="-2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order</a:t>
            </a:r>
            <a:r>
              <a:rPr sz="200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certified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Yellow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Ribbon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benefits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1F5F"/>
              </a:buClr>
              <a:buFont typeface="Wingdings"/>
              <a:buChar char=""/>
            </a:pPr>
            <a:endParaRPr sz="2050" dirty="0">
              <a:latin typeface="Arial"/>
              <a:cs typeface="Arial"/>
            </a:endParaRPr>
          </a:p>
          <a:p>
            <a:pPr marL="1447800" lvl="1" indent="-234315">
              <a:lnSpc>
                <a:spcPct val="100000"/>
              </a:lnSpc>
              <a:buChar char="•"/>
              <a:tabLst>
                <a:tab pos="1447800" algn="l"/>
                <a:tab pos="1448435" algn="l"/>
              </a:tabLst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receiving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institutional</a:t>
            </a:r>
            <a:r>
              <a:rPr sz="2000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aid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which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receiving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Yellow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Ribbon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could</a:t>
            </a:r>
            <a:endParaRPr sz="2000" dirty="0">
              <a:latin typeface="Arial"/>
              <a:cs typeface="Arial"/>
            </a:endParaRPr>
          </a:p>
          <a:p>
            <a:pPr marL="14478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receive,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counted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53</a:t>
            </a:fld>
            <a:endParaRPr spc="15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Supported</a:t>
            </a:r>
            <a:r>
              <a:rPr spc="220" dirty="0"/>
              <a:t> </a:t>
            </a:r>
            <a:r>
              <a:rPr spc="-35" dirty="0"/>
              <a:t>Students</a:t>
            </a:r>
            <a:r>
              <a:rPr spc="295" dirty="0"/>
              <a:t> </a:t>
            </a:r>
            <a:r>
              <a:rPr spc="-50" dirty="0"/>
              <a:t>and</a:t>
            </a:r>
            <a:r>
              <a:rPr spc="145" dirty="0"/>
              <a:t> </a:t>
            </a:r>
            <a:r>
              <a:rPr spc="-30" dirty="0"/>
              <a:t>Non-Supported</a:t>
            </a:r>
            <a:r>
              <a:rPr spc="305" dirty="0"/>
              <a:t> </a:t>
            </a:r>
            <a:r>
              <a:rPr spc="-35" dirty="0"/>
              <a:t>Students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39180" y="3964577"/>
            <a:ext cx="598805" cy="589280"/>
            <a:chOff x="439180" y="3964577"/>
            <a:chExt cx="598805" cy="589280"/>
          </a:xfrm>
        </p:grpSpPr>
        <p:sp>
          <p:nvSpPr>
            <p:cNvPr id="4" name="object 4"/>
            <p:cNvSpPr/>
            <p:nvPr/>
          </p:nvSpPr>
          <p:spPr>
            <a:xfrm>
              <a:off x="439178" y="3964584"/>
              <a:ext cx="549275" cy="196850"/>
            </a:xfrm>
            <a:custGeom>
              <a:avLst/>
              <a:gdLst/>
              <a:ahLst/>
              <a:cxnLst/>
              <a:rect l="l" t="t" r="r" b="b"/>
              <a:pathLst>
                <a:path w="549275" h="196850">
                  <a:moveTo>
                    <a:pt x="461492" y="126809"/>
                  </a:moveTo>
                  <a:lnTo>
                    <a:pt x="455256" y="122720"/>
                  </a:lnTo>
                  <a:lnTo>
                    <a:pt x="191236" y="122720"/>
                  </a:lnTo>
                  <a:lnTo>
                    <a:pt x="187083" y="126809"/>
                  </a:lnTo>
                  <a:lnTo>
                    <a:pt x="187083" y="141122"/>
                  </a:lnTo>
                  <a:lnTo>
                    <a:pt x="191236" y="147256"/>
                  </a:lnTo>
                  <a:lnTo>
                    <a:pt x="449008" y="147256"/>
                  </a:lnTo>
                  <a:lnTo>
                    <a:pt x="455256" y="147256"/>
                  </a:lnTo>
                  <a:lnTo>
                    <a:pt x="461492" y="141122"/>
                  </a:lnTo>
                  <a:lnTo>
                    <a:pt x="461492" y="126809"/>
                  </a:lnTo>
                  <a:close/>
                </a:path>
                <a:path w="549275" h="196850">
                  <a:moveTo>
                    <a:pt x="461492" y="77724"/>
                  </a:moveTo>
                  <a:lnTo>
                    <a:pt x="455256" y="73634"/>
                  </a:lnTo>
                  <a:lnTo>
                    <a:pt x="191236" y="73634"/>
                  </a:lnTo>
                  <a:lnTo>
                    <a:pt x="187083" y="77724"/>
                  </a:lnTo>
                  <a:lnTo>
                    <a:pt x="187083" y="92036"/>
                  </a:lnTo>
                  <a:lnTo>
                    <a:pt x="191236" y="98171"/>
                  </a:lnTo>
                  <a:lnTo>
                    <a:pt x="449008" y="98171"/>
                  </a:lnTo>
                  <a:lnTo>
                    <a:pt x="455256" y="98171"/>
                  </a:lnTo>
                  <a:lnTo>
                    <a:pt x="461492" y="92036"/>
                  </a:lnTo>
                  <a:lnTo>
                    <a:pt x="461492" y="77724"/>
                  </a:lnTo>
                  <a:close/>
                </a:path>
                <a:path w="549275" h="196850">
                  <a:moveTo>
                    <a:pt x="548792" y="36817"/>
                  </a:moveTo>
                  <a:lnTo>
                    <a:pt x="525995" y="2870"/>
                  </a:lnTo>
                  <a:lnTo>
                    <a:pt x="523849" y="2451"/>
                  </a:lnTo>
                  <a:lnTo>
                    <a:pt x="523849" y="28638"/>
                  </a:lnTo>
                  <a:lnTo>
                    <a:pt x="523849" y="165658"/>
                  </a:lnTo>
                  <a:lnTo>
                    <a:pt x="517613" y="171805"/>
                  </a:lnTo>
                  <a:lnTo>
                    <a:pt x="29095" y="171805"/>
                  </a:lnTo>
                  <a:lnTo>
                    <a:pt x="24942" y="165658"/>
                  </a:lnTo>
                  <a:lnTo>
                    <a:pt x="24942" y="28638"/>
                  </a:lnTo>
                  <a:lnTo>
                    <a:pt x="29095" y="24549"/>
                  </a:lnTo>
                  <a:lnTo>
                    <a:pt x="517613" y="24549"/>
                  </a:lnTo>
                  <a:lnTo>
                    <a:pt x="523849" y="28638"/>
                  </a:lnTo>
                  <a:lnTo>
                    <a:pt x="523849" y="2451"/>
                  </a:lnTo>
                  <a:lnTo>
                    <a:pt x="511378" y="0"/>
                  </a:lnTo>
                  <a:lnTo>
                    <a:pt x="37414" y="0"/>
                  </a:lnTo>
                  <a:lnTo>
                    <a:pt x="22796" y="2870"/>
                  </a:lnTo>
                  <a:lnTo>
                    <a:pt x="10909" y="10744"/>
                  </a:lnTo>
                  <a:lnTo>
                    <a:pt x="2921" y="22440"/>
                  </a:lnTo>
                  <a:lnTo>
                    <a:pt x="0" y="36817"/>
                  </a:lnTo>
                  <a:lnTo>
                    <a:pt x="0" y="159524"/>
                  </a:lnTo>
                  <a:lnTo>
                    <a:pt x="2921" y="173913"/>
                  </a:lnTo>
                  <a:lnTo>
                    <a:pt x="10909" y="185610"/>
                  </a:lnTo>
                  <a:lnTo>
                    <a:pt x="22796" y="193471"/>
                  </a:lnTo>
                  <a:lnTo>
                    <a:pt x="37414" y="196342"/>
                  </a:lnTo>
                  <a:lnTo>
                    <a:pt x="511378" y="196342"/>
                  </a:lnTo>
                  <a:lnTo>
                    <a:pt x="545871" y="173913"/>
                  </a:lnTo>
                  <a:lnTo>
                    <a:pt x="548792" y="159524"/>
                  </a:lnTo>
                  <a:lnTo>
                    <a:pt x="548792" y="368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544" y="4025935"/>
              <a:ext cx="74838" cy="7363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9178" y="4136389"/>
              <a:ext cx="549275" cy="196850"/>
            </a:xfrm>
            <a:custGeom>
              <a:avLst/>
              <a:gdLst/>
              <a:ahLst/>
              <a:cxnLst/>
              <a:rect l="l" t="t" r="r" b="b"/>
              <a:pathLst>
                <a:path w="549275" h="196850">
                  <a:moveTo>
                    <a:pt x="261924" y="126809"/>
                  </a:moveTo>
                  <a:lnTo>
                    <a:pt x="255689" y="122707"/>
                  </a:lnTo>
                  <a:lnTo>
                    <a:pt x="191236" y="122707"/>
                  </a:lnTo>
                  <a:lnTo>
                    <a:pt x="187083" y="126809"/>
                  </a:lnTo>
                  <a:lnTo>
                    <a:pt x="187083" y="141122"/>
                  </a:lnTo>
                  <a:lnTo>
                    <a:pt x="191236" y="147256"/>
                  </a:lnTo>
                  <a:lnTo>
                    <a:pt x="249453" y="147256"/>
                  </a:lnTo>
                  <a:lnTo>
                    <a:pt x="255689" y="147256"/>
                  </a:lnTo>
                  <a:lnTo>
                    <a:pt x="261924" y="141122"/>
                  </a:lnTo>
                  <a:lnTo>
                    <a:pt x="261924" y="126809"/>
                  </a:lnTo>
                  <a:close/>
                </a:path>
                <a:path w="549275" h="196850">
                  <a:moveTo>
                    <a:pt x="286867" y="77724"/>
                  </a:moveTo>
                  <a:lnTo>
                    <a:pt x="280631" y="73621"/>
                  </a:lnTo>
                  <a:lnTo>
                    <a:pt x="191236" y="73621"/>
                  </a:lnTo>
                  <a:lnTo>
                    <a:pt x="187083" y="77724"/>
                  </a:lnTo>
                  <a:lnTo>
                    <a:pt x="187083" y="92036"/>
                  </a:lnTo>
                  <a:lnTo>
                    <a:pt x="191236" y="98171"/>
                  </a:lnTo>
                  <a:lnTo>
                    <a:pt x="274396" y="98171"/>
                  </a:lnTo>
                  <a:lnTo>
                    <a:pt x="280631" y="98171"/>
                  </a:lnTo>
                  <a:lnTo>
                    <a:pt x="286867" y="92036"/>
                  </a:lnTo>
                  <a:lnTo>
                    <a:pt x="286867" y="77724"/>
                  </a:lnTo>
                  <a:close/>
                </a:path>
                <a:path w="549275" h="196850">
                  <a:moveTo>
                    <a:pt x="548792" y="36817"/>
                  </a:moveTo>
                  <a:lnTo>
                    <a:pt x="545871" y="22428"/>
                  </a:lnTo>
                  <a:lnTo>
                    <a:pt x="537883" y="10731"/>
                  </a:lnTo>
                  <a:lnTo>
                    <a:pt x="525995" y="2870"/>
                  </a:lnTo>
                  <a:lnTo>
                    <a:pt x="511378" y="0"/>
                  </a:lnTo>
                  <a:lnTo>
                    <a:pt x="37414" y="0"/>
                  </a:lnTo>
                  <a:lnTo>
                    <a:pt x="22796" y="2870"/>
                  </a:lnTo>
                  <a:lnTo>
                    <a:pt x="10909" y="10731"/>
                  </a:lnTo>
                  <a:lnTo>
                    <a:pt x="2921" y="22428"/>
                  </a:lnTo>
                  <a:lnTo>
                    <a:pt x="0" y="36817"/>
                  </a:lnTo>
                  <a:lnTo>
                    <a:pt x="0" y="159524"/>
                  </a:lnTo>
                  <a:lnTo>
                    <a:pt x="2921" y="173901"/>
                  </a:lnTo>
                  <a:lnTo>
                    <a:pt x="10909" y="185597"/>
                  </a:lnTo>
                  <a:lnTo>
                    <a:pt x="22796" y="193459"/>
                  </a:lnTo>
                  <a:lnTo>
                    <a:pt x="37414" y="196342"/>
                  </a:lnTo>
                  <a:lnTo>
                    <a:pt x="224510" y="196342"/>
                  </a:lnTo>
                  <a:lnTo>
                    <a:pt x="230746" y="196342"/>
                  </a:lnTo>
                  <a:lnTo>
                    <a:pt x="236982" y="190207"/>
                  </a:lnTo>
                  <a:lnTo>
                    <a:pt x="236982" y="175895"/>
                  </a:lnTo>
                  <a:lnTo>
                    <a:pt x="230746" y="171792"/>
                  </a:lnTo>
                  <a:lnTo>
                    <a:pt x="29095" y="171792"/>
                  </a:lnTo>
                  <a:lnTo>
                    <a:pt x="24942" y="165658"/>
                  </a:lnTo>
                  <a:lnTo>
                    <a:pt x="24942" y="28625"/>
                  </a:lnTo>
                  <a:lnTo>
                    <a:pt x="29095" y="24536"/>
                  </a:lnTo>
                  <a:lnTo>
                    <a:pt x="517613" y="24536"/>
                  </a:lnTo>
                  <a:lnTo>
                    <a:pt x="523849" y="28625"/>
                  </a:lnTo>
                  <a:lnTo>
                    <a:pt x="523849" y="79756"/>
                  </a:lnTo>
                  <a:lnTo>
                    <a:pt x="528002" y="85902"/>
                  </a:lnTo>
                  <a:lnTo>
                    <a:pt x="542556" y="85902"/>
                  </a:lnTo>
                  <a:lnTo>
                    <a:pt x="548792" y="79756"/>
                  </a:lnTo>
                  <a:lnTo>
                    <a:pt x="548792" y="368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544" y="4197736"/>
              <a:ext cx="74838" cy="7363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9180" y="4308179"/>
              <a:ext cx="262255" cy="196850"/>
            </a:xfrm>
            <a:custGeom>
              <a:avLst/>
              <a:gdLst/>
              <a:ahLst/>
              <a:cxnLst/>
              <a:rect l="l" t="t" r="r" b="b"/>
              <a:pathLst>
                <a:path w="262255" h="196850">
                  <a:moveTo>
                    <a:pt x="230746" y="0"/>
                  </a:moveTo>
                  <a:lnTo>
                    <a:pt x="37418" y="0"/>
                  </a:lnTo>
                  <a:lnTo>
                    <a:pt x="22801" y="2876"/>
                  </a:lnTo>
                  <a:lnTo>
                    <a:pt x="10913" y="10738"/>
                  </a:lnTo>
                  <a:lnTo>
                    <a:pt x="2923" y="22434"/>
                  </a:lnTo>
                  <a:lnTo>
                    <a:pt x="0" y="36812"/>
                  </a:lnTo>
                  <a:lnTo>
                    <a:pt x="0" y="159527"/>
                  </a:lnTo>
                  <a:lnTo>
                    <a:pt x="2923" y="173908"/>
                  </a:lnTo>
                  <a:lnTo>
                    <a:pt x="10913" y="185605"/>
                  </a:lnTo>
                  <a:lnTo>
                    <a:pt x="22801" y="193467"/>
                  </a:lnTo>
                  <a:lnTo>
                    <a:pt x="37418" y="196344"/>
                  </a:lnTo>
                  <a:lnTo>
                    <a:pt x="249458" y="196344"/>
                  </a:lnTo>
                  <a:lnTo>
                    <a:pt x="255688" y="196344"/>
                  </a:lnTo>
                  <a:lnTo>
                    <a:pt x="261925" y="190210"/>
                  </a:lnTo>
                  <a:lnTo>
                    <a:pt x="261925" y="175894"/>
                  </a:lnTo>
                  <a:lnTo>
                    <a:pt x="255688" y="171800"/>
                  </a:lnTo>
                  <a:lnTo>
                    <a:pt x="29102" y="171800"/>
                  </a:lnTo>
                  <a:lnTo>
                    <a:pt x="24945" y="165664"/>
                  </a:lnTo>
                  <a:lnTo>
                    <a:pt x="24945" y="28632"/>
                  </a:lnTo>
                  <a:lnTo>
                    <a:pt x="29102" y="24545"/>
                  </a:lnTo>
                  <a:lnTo>
                    <a:pt x="230746" y="24545"/>
                  </a:lnTo>
                  <a:lnTo>
                    <a:pt x="236983" y="18409"/>
                  </a:lnTo>
                  <a:lnTo>
                    <a:pt x="236983" y="4093"/>
                  </a:lnTo>
                  <a:lnTo>
                    <a:pt x="2307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544" y="4369537"/>
              <a:ext cx="74838" cy="7363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13579" y="4234548"/>
              <a:ext cx="324485" cy="319405"/>
            </a:xfrm>
            <a:custGeom>
              <a:avLst/>
              <a:gdLst/>
              <a:ahLst/>
              <a:cxnLst/>
              <a:rect l="l" t="t" r="r" b="b"/>
              <a:pathLst>
                <a:path w="324484" h="319404">
                  <a:moveTo>
                    <a:pt x="162144" y="0"/>
                  </a:moveTo>
                  <a:lnTo>
                    <a:pt x="119096" y="5709"/>
                  </a:lnTo>
                  <a:lnTo>
                    <a:pt x="80378" y="21817"/>
                  </a:lnTo>
                  <a:lnTo>
                    <a:pt x="47551" y="46787"/>
                  </a:lnTo>
                  <a:lnTo>
                    <a:pt x="22173" y="79086"/>
                  </a:lnTo>
                  <a:lnTo>
                    <a:pt x="5803" y="117180"/>
                  </a:lnTo>
                  <a:lnTo>
                    <a:pt x="0" y="159534"/>
                  </a:lnTo>
                  <a:lnTo>
                    <a:pt x="8281" y="209894"/>
                  </a:lnTo>
                  <a:lnTo>
                    <a:pt x="31330" y="253678"/>
                  </a:lnTo>
                  <a:lnTo>
                    <a:pt x="66453" y="288234"/>
                  </a:lnTo>
                  <a:lnTo>
                    <a:pt x="110956" y="310912"/>
                  </a:lnTo>
                  <a:lnTo>
                    <a:pt x="162144" y="319060"/>
                  </a:lnTo>
                  <a:lnTo>
                    <a:pt x="213333" y="310912"/>
                  </a:lnTo>
                  <a:lnTo>
                    <a:pt x="245506" y="294517"/>
                  </a:lnTo>
                  <a:lnTo>
                    <a:pt x="162144" y="294517"/>
                  </a:lnTo>
                  <a:lnTo>
                    <a:pt x="118340" y="287547"/>
                  </a:lnTo>
                  <a:lnTo>
                    <a:pt x="80624" y="268207"/>
                  </a:lnTo>
                  <a:lnTo>
                    <a:pt x="51090" y="238854"/>
                  </a:lnTo>
                  <a:lnTo>
                    <a:pt x="31833" y="201844"/>
                  </a:lnTo>
                  <a:lnTo>
                    <a:pt x="24948" y="159534"/>
                  </a:lnTo>
                  <a:lnTo>
                    <a:pt x="31833" y="116437"/>
                  </a:lnTo>
                  <a:lnTo>
                    <a:pt x="51090" y="79327"/>
                  </a:lnTo>
                  <a:lnTo>
                    <a:pt x="80624" y="50267"/>
                  </a:lnTo>
                  <a:lnTo>
                    <a:pt x="118340" y="31320"/>
                  </a:lnTo>
                  <a:lnTo>
                    <a:pt x="162144" y="24545"/>
                  </a:lnTo>
                  <a:lnTo>
                    <a:pt x="247498" y="24545"/>
                  </a:lnTo>
                  <a:lnTo>
                    <a:pt x="243911" y="21817"/>
                  </a:lnTo>
                  <a:lnTo>
                    <a:pt x="205193" y="5709"/>
                  </a:lnTo>
                  <a:lnTo>
                    <a:pt x="162144" y="0"/>
                  </a:lnTo>
                  <a:close/>
                </a:path>
                <a:path w="324484" h="319404">
                  <a:moveTo>
                    <a:pt x="247498" y="24545"/>
                  </a:moveTo>
                  <a:lnTo>
                    <a:pt x="162144" y="24545"/>
                  </a:lnTo>
                  <a:lnTo>
                    <a:pt x="205152" y="31320"/>
                  </a:lnTo>
                  <a:lnTo>
                    <a:pt x="242770" y="50267"/>
                  </a:lnTo>
                  <a:lnTo>
                    <a:pt x="272606" y="79327"/>
                  </a:lnTo>
                  <a:lnTo>
                    <a:pt x="292263" y="116437"/>
                  </a:lnTo>
                  <a:lnTo>
                    <a:pt x="299348" y="159534"/>
                  </a:lnTo>
                  <a:lnTo>
                    <a:pt x="292263" y="201844"/>
                  </a:lnTo>
                  <a:lnTo>
                    <a:pt x="272606" y="238854"/>
                  </a:lnTo>
                  <a:lnTo>
                    <a:pt x="242770" y="268207"/>
                  </a:lnTo>
                  <a:lnTo>
                    <a:pt x="205152" y="287547"/>
                  </a:lnTo>
                  <a:lnTo>
                    <a:pt x="162144" y="294517"/>
                  </a:lnTo>
                  <a:lnTo>
                    <a:pt x="245506" y="294517"/>
                  </a:lnTo>
                  <a:lnTo>
                    <a:pt x="257836" y="288234"/>
                  </a:lnTo>
                  <a:lnTo>
                    <a:pt x="292959" y="253678"/>
                  </a:lnTo>
                  <a:lnTo>
                    <a:pt x="316008" y="209894"/>
                  </a:lnTo>
                  <a:lnTo>
                    <a:pt x="324289" y="159534"/>
                  </a:lnTo>
                  <a:lnTo>
                    <a:pt x="318486" y="117180"/>
                  </a:lnTo>
                  <a:lnTo>
                    <a:pt x="302116" y="79086"/>
                  </a:lnTo>
                  <a:lnTo>
                    <a:pt x="276738" y="46787"/>
                  </a:lnTo>
                  <a:lnTo>
                    <a:pt x="247498" y="245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911" y="4287726"/>
              <a:ext cx="93550" cy="20656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60717" y="1677098"/>
            <a:ext cx="10847705" cy="4016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Di</a:t>
            </a:r>
            <a:r>
              <a:rPr sz="2000" b="1" spc="10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000" b="1" spc="5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ount</a:t>
            </a:r>
            <a:r>
              <a:rPr sz="2000" b="1" spc="5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,</a:t>
            </a:r>
            <a:r>
              <a:rPr sz="2000" b="1" spc="9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30" dirty="0">
                <a:solidFill>
                  <a:srgbClr val="003366"/>
                </a:solidFill>
                <a:latin typeface="Arial"/>
                <a:cs typeface="Arial"/>
              </a:rPr>
              <a:t>W</a:t>
            </a:r>
            <a:r>
              <a:rPr sz="2000" b="1" spc="5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b="1" spc="90" dirty="0">
                <a:solidFill>
                  <a:srgbClr val="003366"/>
                </a:solidFill>
                <a:latin typeface="Arial"/>
                <a:cs typeface="Arial"/>
              </a:rPr>
              <a:t>v</a:t>
            </a:r>
            <a:r>
              <a:rPr sz="2000" b="1" spc="5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000" b="1" spc="20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000" b="1" spc="5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,</a:t>
            </a:r>
            <a:r>
              <a:rPr sz="2000" b="1" spc="-229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000" b="1" spc="1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85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b="1" spc="-20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b="1" spc="-20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000" b="1" spc="6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Fo</a:t>
            </a:r>
            <a:r>
              <a:rPr sz="2000" b="1" spc="20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g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b="1" spc="90" dirty="0">
                <a:solidFill>
                  <a:srgbClr val="003366"/>
                </a:solidFill>
                <a:latin typeface="Arial"/>
                <a:cs typeface="Arial"/>
              </a:rPr>
              <a:t>v</a:t>
            </a:r>
            <a:r>
              <a:rPr sz="2000" b="1" spc="5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000" b="1" spc="5" dirty="0">
                <a:solidFill>
                  <a:srgbClr val="003366"/>
                </a:solidFill>
                <a:latin typeface="Arial"/>
                <a:cs typeface="Arial"/>
              </a:rPr>
              <a:t>es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50" dirty="0">
              <a:latin typeface="Arial"/>
              <a:cs typeface="Arial"/>
            </a:endParaRPr>
          </a:p>
          <a:p>
            <a:pPr marL="962660" marR="5080" indent="-234315">
              <a:lnSpc>
                <a:spcPct val="110100"/>
              </a:lnSpc>
              <a:buFont typeface="Wingdings"/>
              <a:buChar char=""/>
              <a:tabLst>
                <a:tab pos="963294" algn="l"/>
              </a:tabLst>
            </a:pP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granting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reduced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tuition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fees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(essentially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discount)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all 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b="1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then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this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would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restricted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aid,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receiving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this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discount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(and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other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type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aid)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would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continue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count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non-supported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Wingdings"/>
              <a:buChar char=""/>
            </a:pPr>
            <a:endParaRPr sz="2300" dirty="0">
              <a:latin typeface="Arial"/>
              <a:cs typeface="Arial"/>
            </a:endParaRPr>
          </a:p>
          <a:p>
            <a:pPr marL="962660" marR="129539" indent="-234315">
              <a:lnSpc>
                <a:spcPct val="110100"/>
              </a:lnSpc>
              <a:buFont typeface="Wingdings"/>
              <a:buChar char=""/>
              <a:tabLst>
                <a:tab pos="963294" algn="l"/>
                <a:tab pos="3864610" algn="l"/>
              </a:tabLst>
            </a:pP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granting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b="1" spc="10" dirty="0">
                <a:solidFill>
                  <a:srgbClr val="001F5F"/>
                </a:solidFill>
                <a:latin typeface="Arial"/>
                <a:cs typeface="Arial"/>
              </a:rPr>
              <a:t>waiver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or tuition/fees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forgiveness 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selectively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(all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were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charged	X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amount,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only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some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being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granted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lesser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charges), then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receiving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waiver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forgiveness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would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need to be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counted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term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54</a:t>
            </a:fld>
            <a:endParaRPr spc="15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Supported</a:t>
            </a:r>
            <a:r>
              <a:rPr spc="220" dirty="0"/>
              <a:t> </a:t>
            </a:r>
            <a:r>
              <a:rPr spc="-35" dirty="0"/>
              <a:t>Students</a:t>
            </a:r>
            <a:r>
              <a:rPr spc="295" dirty="0"/>
              <a:t> </a:t>
            </a:r>
            <a:r>
              <a:rPr spc="-50" dirty="0"/>
              <a:t>and</a:t>
            </a:r>
            <a:r>
              <a:rPr spc="145" dirty="0"/>
              <a:t> </a:t>
            </a:r>
            <a:r>
              <a:rPr spc="-30" dirty="0"/>
              <a:t>Non-Supported</a:t>
            </a:r>
            <a:r>
              <a:rPr spc="305" dirty="0"/>
              <a:t> </a:t>
            </a:r>
            <a:r>
              <a:rPr spc="-35" dirty="0"/>
              <a:t>Students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91379" y="3964577"/>
            <a:ext cx="589280" cy="589280"/>
            <a:chOff x="591379" y="3964577"/>
            <a:chExt cx="589280" cy="589280"/>
          </a:xfrm>
        </p:grpSpPr>
        <p:sp>
          <p:nvSpPr>
            <p:cNvPr id="4" name="object 4"/>
            <p:cNvSpPr/>
            <p:nvPr/>
          </p:nvSpPr>
          <p:spPr>
            <a:xfrm>
              <a:off x="591375" y="3964584"/>
              <a:ext cx="540385" cy="196850"/>
            </a:xfrm>
            <a:custGeom>
              <a:avLst/>
              <a:gdLst/>
              <a:ahLst/>
              <a:cxnLst/>
              <a:rect l="l" t="t" r="r" b="b"/>
              <a:pathLst>
                <a:path w="540385" h="196850">
                  <a:moveTo>
                    <a:pt x="454050" y="126809"/>
                  </a:moveTo>
                  <a:lnTo>
                    <a:pt x="447916" y="122720"/>
                  </a:lnTo>
                  <a:lnTo>
                    <a:pt x="188163" y="122720"/>
                  </a:lnTo>
                  <a:lnTo>
                    <a:pt x="184073" y="126809"/>
                  </a:lnTo>
                  <a:lnTo>
                    <a:pt x="184073" y="141122"/>
                  </a:lnTo>
                  <a:lnTo>
                    <a:pt x="188163" y="147256"/>
                  </a:lnTo>
                  <a:lnTo>
                    <a:pt x="441769" y="147256"/>
                  </a:lnTo>
                  <a:lnTo>
                    <a:pt x="447916" y="147256"/>
                  </a:lnTo>
                  <a:lnTo>
                    <a:pt x="454050" y="141122"/>
                  </a:lnTo>
                  <a:lnTo>
                    <a:pt x="454050" y="126809"/>
                  </a:lnTo>
                  <a:close/>
                </a:path>
                <a:path w="540385" h="196850">
                  <a:moveTo>
                    <a:pt x="454050" y="77724"/>
                  </a:moveTo>
                  <a:lnTo>
                    <a:pt x="447916" y="73634"/>
                  </a:lnTo>
                  <a:lnTo>
                    <a:pt x="188163" y="73634"/>
                  </a:lnTo>
                  <a:lnTo>
                    <a:pt x="184073" y="77724"/>
                  </a:lnTo>
                  <a:lnTo>
                    <a:pt x="184073" y="92036"/>
                  </a:lnTo>
                  <a:lnTo>
                    <a:pt x="188163" y="98171"/>
                  </a:lnTo>
                  <a:lnTo>
                    <a:pt x="441769" y="98171"/>
                  </a:lnTo>
                  <a:lnTo>
                    <a:pt x="447916" y="98171"/>
                  </a:lnTo>
                  <a:lnTo>
                    <a:pt x="454050" y="92036"/>
                  </a:lnTo>
                  <a:lnTo>
                    <a:pt x="454050" y="77724"/>
                  </a:lnTo>
                  <a:close/>
                </a:path>
                <a:path w="540385" h="196850">
                  <a:moveTo>
                    <a:pt x="539940" y="36817"/>
                  </a:moveTo>
                  <a:lnTo>
                    <a:pt x="537489" y="24549"/>
                  </a:lnTo>
                  <a:lnTo>
                    <a:pt x="537070" y="22440"/>
                  </a:lnTo>
                  <a:lnTo>
                    <a:pt x="529209" y="10744"/>
                  </a:lnTo>
                  <a:lnTo>
                    <a:pt x="517512" y="2870"/>
                  </a:lnTo>
                  <a:lnTo>
                    <a:pt x="515404" y="2451"/>
                  </a:lnTo>
                  <a:lnTo>
                    <a:pt x="515404" y="28638"/>
                  </a:lnTo>
                  <a:lnTo>
                    <a:pt x="515404" y="165658"/>
                  </a:lnTo>
                  <a:lnTo>
                    <a:pt x="509270" y="171805"/>
                  </a:lnTo>
                  <a:lnTo>
                    <a:pt x="28625" y="171805"/>
                  </a:lnTo>
                  <a:lnTo>
                    <a:pt x="24536" y="165658"/>
                  </a:lnTo>
                  <a:lnTo>
                    <a:pt x="24536" y="28638"/>
                  </a:lnTo>
                  <a:lnTo>
                    <a:pt x="28625" y="24549"/>
                  </a:lnTo>
                  <a:lnTo>
                    <a:pt x="509270" y="24549"/>
                  </a:lnTo>
                  <a:lnTo>
                    <a:pt x="515404" y="28638"/>
                  </a:lnTo>
                  <a:lnTo>
                    <a:pt x="515404" y="2451"/>
                  </a:lnTo>
                  <a:lnTo>
                    <a:pt x="503135" y="0"/>
                  </a:lnTo>
                  <a:lnTo>
                    <a:pt x="36817" y="0"/>
                  </a:lnTo>
                  <a:lnTo>
                    <a:pt x="22428" y="2870"/>
                  </a:lnTo>
                  <a:lnTo>
                    <a:pt x="10731" y="10744"/>
                  </a:lnTo>
                  <a:lnTo>
                    <a:pt x="2870" y="22440"/>
                  </a:lnTo>
                  <a:lnTo>
                    <a:pt x="0" y="36817"/>
                  </a:lnTo>
                  <a:lnTo>
                    <a:pt x="0" y="159524"/>
                  </a:lnTo>
                  <a:lnTo>
                    <a:pt x="2870" y="173913"/>
                  </a:lnTo>
                  <a:lnTo>
                    <a:pt x="10731" y="185610"/>
                  </a:lnTo>
                  <a:lnTo>
                    <a:pt x="22428" y="193471"/>
                  </a:lnTo>
                  <a:lnTo>
                    <a:pt x="36817" y="196342"/>
                  </a:lnTo>
                  <a:lnTo>
                    <a:pt x="503135" y="196342"/>
                  </a:lnTo>
                  <a:lnTo>
                    <a:pt x="517512" y="193471"/>
                  </a:lnTo>
                  <a:lnTo>
                    <a:pt x="529209" y="185610"/>
                  </a:lnTo>
                  <a:lnTo>
                    <a:pt x="537070" y="173913"/>
                  </a:lnTo>
                  <a:lnTo>
                    <a:pt x="537489" y="171805"/>
                  </a:lnTo>
                  <a:lnTo>
                    <a:pt x="539940" y="159524"/>
                  </a:lnTo>
                  <a:lnTo>
                    <a:pt x="539940" y="368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2738" y="4025935"/>
              <a:ext cx="73631" cy="7363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91375" y="4136389"/>
              <a:ext cx="540385" cy="196850"/>
            </a:xfrm>
            <a:custGeom>
              <a:avLst/>
              <a:gdLst/>
              <a:ahLst/>
              <a:cxnLst/>
              <a:rect l="l" t="t" r="r" b="b"/>
              <a:pathLst>
                <a:path w="540385" h="196850">
                  <a:moveTo>
                    <a:pt x="257695" y="126809"/>
                  </a:moveTo>
                  <a:lnTo>
                    <a:pt x="251561" y="122707"/>
                  </a:lnTo>
                  <a:lnTo>
                    <a:pt x="188163" y="122707"/>
                  </a:lnTo>
                  <a:lnTo>
                    <a:pt x="184073" y="126809"/>
                  </a:lnTo>
                  <a:lnTo>
                    <a:pt x="184073" y="141122"/>
                  </a:lnTo>
                  <a:lnTo>
                    <a:pt x="188163" y="147256"/>
                  </a:lnTo>
                  <a:lnTo>
                    <a:pt x="245427" y="147256"/>
                  </a:lnTo>
                  <a:lnTo>
                    <a:pt x="251561" y="147256"/>
                  </a:lnTo>
                  <a:lnTo>
                    <a:pt x="257695" y="141122"/>
                  </a:lnTo>
                  <a:lnTo>
                    <a:pt x="257695" y="126809"/>
                  </a:lnTo>
                  <a:close/>
                </a:path>
                <a:path w="540385" h="196850">
                  <a:moveTo>
                    <a:pt x="282244" y="77724"/>
                  </a:moveTo>
                  <a:lnTo>
                    <a:pt x="276110" y="73621"/>
                  </a:lnTo>
                  <a:lnTo>
                    <a:pt x="188163" y="73621"/>
                  </a:lnTo>
                  <a:lnTo>
                    <a:pt x="184073" y="77724"/>
                  </a:lnTo>
                  <a:lnTo>
                    <a:pt x="184073" y="92036"/>
                  </a:lnTo>
                  <a:lnTo>
                    <a:pt x="188163" y="98171"/>
                  </a:lnTo>
                  <a:lnTo>
                    <a:pt x="269976" y="98171"/>
                  </a:lnTo>
                  <a:lnTo>
                    <a:pt x="276110" y="98171"/>
                  </a:lnTo>
                  <a:lnTo>
                    <a:pt x="282244" y="92036"/>
                  </a:lnTo>
                  <a:lnTo>
                    <a:pt x="282244" y="77724"/>
                  </a:lnTo>
                  <a:close/>
                </a:path>
                <a:path w="540385" h="196850">
                  <a:moveTo>
                    <a:pt x="539940" y="36817"/>
                  </a:moveTo>
                  <a:lnTo>
                    <a:pt x="537070" y="22428"/>
                  </a:lnTo>
                  <a:lnTo>
                    <a:pt x="529209" y="10731"/>
                  </a:lnTo>
                  <a:lnTo>
                    <a:pt x="517512" y="2870"/>
                  </a:lnTo>
                  <a:lnTo>
                    <a:pt x="503135" y="0"/>
                  </a:lnTo>
                  <a:lnTo>
                    <a:pt x="36817" y="0"/>
                  </a:lnTo>
                  <a:lnTo>
                    <a:pt x="22428" y="2870"/>
                  </a:lnTo>
                  <a:lnTo>
                    <a:pt x="10731" y="10731"/>
                  </a:lnTo>
                  <a:lnTo>
                    <a:pt x="2870" y="22428"/>
                  </a:lnTo>
                  <a:lnTo>
                    <a:pt x="0" y="36817"/>
                  </a:lnTo>
                  <a:lnTo>
                    <a:pt x="0" y="159524"/>
                  </a:lnTo>
                  <a:lnTo>
                    <a:pt x="2870" y="173901"/>
                  </a:lnTo>
                  <a:lnTo>
                    <a:pt x="10731" y="185597"/>
                  </a:lnTo>
                  <a:lnTo>
                    <a:pt x="22428" y="193459"/>
                  </a:lnTo>
                  <a:lnTo>
                    <a:pt x="36817" y="196342"/>
                  </a:lnTo>
                  <a:lnTo>
                    <a:pt x="220891" y="196342"/>
                  </a:lnTo>
                  <a:lnTo>
                    <a:pt x="227025" y="196342"/>
                  </a:lnTo>
                  <a:lnTo>
                    <a:pt x="233159" y="190207"/>
                  </a:lnTo>
                  <a:lnTo>
                    <a:pt x="233159" y="175895"/>
                  </a:lnTo>
                  <a:lnTo>
                    <a:pt x="227025" y="171792"/>
                  </a:lnTo>
                  <a:lnTo>
                    <a:pt x="28625" y="171792"/>
                  </a:lnTo>
                  <a:lnTo>
                    <a:pt x="24536" y="165658"/>
                  </a:lnTo>
                  <a:lnTo>
                    <a:pt x="24536" y="28625"/>
                  </a:lnTo>
                  <a:lnTo>
                    <a:pt x="28625" y="24536"/>
                  </a:lnTo>
                  <a:lnTo>
                    <a:pt x="509270" y="24536"/>
                  </a:lnTo>
                  <a:lnTo>
                    <a:pt x="515404" y="28625"/>
                  </a:lnTo>
                  <a:lnTo>
                    <a:pt x="515404" y="79756"/>
                  </a:lnTo>
                  <a:lnTo>
                    <a:pt x="519493" y="85902"/>
                  </a:lnTo>
                  <a:lnTo>
                    <a:pt x="533806" y="85902"/>
                  </a:lnTo>
                  <a:lnTo>
                    <a:pt x="539940" y="79756"/>
                  </a:lnTo>
                  <a:lnTo>
                    <a:pt x="539940" y="368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2738" y="4197736"/>
              <a:ext cx="73631" cy="7363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91379" y="4308179"/>
              <a:ext cx="257810" cy="196850"/>
            </a:xfrm>
            <a:custGeom>
              <a:avLst/>
              <a:gdLst/>
              <a:ahLst/>
              <a:cxnLst/>
              <a:rect l="l" t="t" r="r" b="b"/>
              <a:pathLst>
                <a:path w="257809" h="196850">
                  <a:moveTo>
                    <a:pt x="227025" y="0"/>
                  </a:moveTo>
                  <a:lnTo>
                    <a:pt x="36814" y="0"/>
                  </a:lnTo>
                  <a:lnTo>
                    <a:pt x="22433" y="2876"/>
                  </a:lnTo>
                  <a:lnTo>
                    <a:pt x="10737" y="10738"/>
                  </a:lnTo>
                  <a:lnTo>
                    <a:pt x="2876" y="22434"/>
                  </a:lnTo>
                  <a:lnTo>
                    <a:pt x="0" y="36812"/>
                  </a:lnTo>
                  <a:lnTo>
                    <a:pt x="0" y="159527"/>
                  </a:lnTo>
                  <a:lnTo>
                    <a:pt x="2876" y="173908"/>
                  </a:lnTo>
                  <a:lnTo>
                    <a:pt x="10737" y="185605"/>
                  </a:lnTo>
                  <a:lnTo>
                    <a:pt x="22433" y="193467"/>
                  </a:lnTo>
                  <a:lnTo>
                    <a:pt x="36814" y="196344"/>
                  </a:lnTo>
                  <a:lnTo>
                    <a:pt x="245434" y="196344"/>
                  </a:lnTo>
                  <a:lnTo>
                    <a:pt x="251564" y="196344"/>
                  </a:lnTo>
                  <a:lnTo>
                    <a:pt x="257701" y="190210"/>
                  </a:lnTo>
                  <a:lnTo>
                    <a:pt x="257701" y="175894"/>
                  </a:lnTo>
                  <a:lnTo>
                    <a:pt x="251564" y="171800"/>
                  </a:lnTo>
                  <a:lnTo>
                    <a:pt x="28633" y="171800"/>
                  </a:lnTo>
                  <a:lnTo>
                    <a:pt x="24543" y="165664"/>
                  </a:lnTo>
                  <a:lnTo>
                    <a:pt x="24543" y="28632"/>
                  </a:lnTo>
                  <a:lnTo>
                    <a:pt x="28633" y="24545"/>
                  </a:lnTo>
                  <a:lnTo>
                    <a:pt x="227025" y="24545"/>
                  </a:lnTo>
                  <a:lnTo>
                    <a:pt x="233161" y="18409"/>
                  </a:lnTo>
                  <a:lnTo>
                    <a:pt x="233161" y="4093"/>
                  </a:lnTo>
                  <a:lnTo>
                    <a:pt x="2270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2738" y="4369537"/>
              <a:ext cx="73631" cy="7363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1353" y="4234548"/>
              <a:ext cx="319405" cy="319405"/>
            </a:xfrm>
            <a:custGeom>
              <a:avLst/>
              <a:gdLst/>
              <a:ahLst/>
              <a:cxnLst/>
              <a:rect l="l" t="t" r="r" b="b"/>
              <a:pathLst>
                <a:path w="319405" h="319404">
                  <a:moveTo>
                    <a:pt x="159529" y="0"/>
                  </a:moveTo>
                  <a:lnTo>
                    <a:pt x="109166" y="8148"/>
                  </a:lnTo>
                  <a:lnTo>
                    <a:pt x="65381" y="30827"/>
                  </a:lnTo>
                  <a:lnTo>
                    <a:pt x="30825" y="65385"/>
                  </a:lnTo>
                  <a:lnTo>
                    <a:pt x="8148" y="109171"/>
                  </a:lnTo>
                  <a:lnTo>
                    <a:pt x="0" y="159534"/>
                  </a:lnTo>
                  <a:lnTo>
                    <a:pt x="8148" y="209894"/>
                  </a:lnTo>
                  <a:lnTo>
                    <a:pt x="30825" y="253678"/>
                  </a:lnTo>
                  <a:lnTo>
                    <a:pt x="65381" y="288234"/>
                  </a:lnTo>
                  <a:lnTo>
                    <a:pt x="109166" y="310912"/>
                  </a:lnTo>
                  <a:lnTo>
                    <a:pt x="159529" y="319060"/>
                  </a:lnTo>
                  <a:lnTo>
                    <a:pt x="209893" y="310912"/>
                  </a:lnTo>
                  <a:lnTo>
                    <a:pt x="241547" y="294517"/>
                  </a:lnTo>
                  <a:lnTo>
                    <a:pt x="159529" y="294517"/>
                  </a:lnTo>
                  <a:lnTo>
                    <a:pt x="116432" y="287547"/>
                  </a:lnTo>
                  <a:lnTo>
                    <a:pt x="79324" y="268207"/>
                  </a:lnTo>
                  <a:lnTo>
                    <a:pt x="50266" y="238854"/>
                  </a:lnTo>
                  <a:lnTo>
                    <a:pt x="31319" y="201844"/>
                  </a:lnTo>
                  <a:lnTo>
                    <a:pt x="24546" y="159534"/>
                  </a:lnTo>
                  <a:lnTo>
                    <a:pt x="31319" y="116437"/>
                  </a:lnTo>
                  <a:lnTo>
                    <a:pt x="50266" y="79327"/>
                  </a:lnTo>
                  <a:lnTo>
                    <a:pt x="79324" y="50267"/>
                  </a:lnTo>
                  <a:lnTo>
                    <a:pt x="116432" y="31320"/>
                  </a:lnTo>
                  <a:lnTo>
                    <a:pt x="159529" y="24545"/>
                  </a:lnTo>
                  <a:lnTo>
                    <a:pt x="241550" y="24545"/>
                  </a:lnTo>
                  <a:lnTo>
                    <a:pt x="209893" y="8148"/>
                  </a:lnTo>
                  <a:lnTo>
                    <a:pt x="159529" y="0"/>
                  </a:lnTo>
                  <a:close/>
                </a:path>
                <a:path w="319405" h="319404">
                  <a:moveTo>
                    <a:pt x="241550" y="24545"/>
                  </a:moveTo>
                  <a:lnTo>
                    <a:pt x="159529" y="24545"/>
                  </a:lnTo>
                  <a:lnTo>
                    <a:pt x="201843" y="31320"/>
                  </a:lnTo>
                  <a:lnTo>
                    <a:pt x="238855" y="50267"/>
                  </a:lnTo>
                  <a:lnTo>
                    <a:pt x="268209" y="79327"/>
                  </a:lnTo>
                  <a:lnTo>
                    <a:pt x="287550" y="116437"/>
                  </a:lnTo>
                  <a:lnTo>
                    <a:pt x="294520" y="159534"/>
                  </a:lnTo>
                  <a:lnTo>
                    <a:pt x="287550" y="201844"/>
                  </a:lnTo>
                  <a:lnTo>
                    <a:pt x="268209" y="238854"/>
                  </a:lnTo>
                  <a:lnTo>
                    <a:pt x="238855" y="268207"/>
                  </a:lnTo>
                  <a:lnTo>
                    <a:pt x="201843" y="287547"/>
                  </a:lnTo>
                  <a:lnTo>
                    <a:pt x="159529" y="294517"/>
                  </a:lnTo>
                  <a:lnTo>
                    <a:pt x="241547" y="294517"/>
                  </a:lnTo>
                  <a:lnTo>
                    <a:pt x="253678" y="288234"/>
                  </a:lnTo>
                  <a:lnTo>
                    <a:pt x="288234" y="253678"/>
                  </a:lnTo>
                  <a:lnTo>
                    <a:pt x="310911" y="209894"/>
                  </a:lnTo>
                  <a:lnTo>
                    <a:pt x="319059" y="159534"/>
                  </a:lnTo>
                  <a:lnTo>
                    <a:pt x="310911" y="109171"/>
                  </a:lnTo>
                  <a:lnTo>
                    <a:pt x="288234" y="65385"/>
                  </a:lnTo>
                  <a:lnTo>
                    <a:pt x="253678" y="30827"/>
                  </a:lnTo>
                  <a:lnTo>
                    <a:pt x="241550" y="245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3841" y="4287726"/>
              <a:ext cx="92041" cy="20656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67702" y="1590992"/>
            <a:ext cx="10806430" cy="4078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Dis</a:t>
            </a:r>
            <a:r>
              <a:rPr sz="2000" b="1" spc="5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oun</a:t>
            </a:r>
            <a:r>
              <a:rPr sz="2000" b="1" spc="-30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s,</a:t>
            </a:r>
            <a:r>
              <a:rPr sz="2000" b="1" spc="8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35" dirty="0">
                <a:solidFill>
                  <a:srgbClr val="003366"/>
                </a:solidFill>
                <a:latin typeface="Arial"/>
                <a:cs typeface="Arial"/>
              </a:rPr>
              <a:t>W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ai</a:t>
            </a:r>
            <a:r>
              <a:rPr sz="2000" b="1" spc="85" dirty="0">
                <a:solidFill>
                  <a:srgbClr val="003366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000" b="1" spc="20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s,</a:t>
            </a:r>
            <a:r>
              <a:rPr sz="2000" b="1" spc="-2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90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000" b="1" spc="1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85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b="1" spc="-20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000" b="1" spc="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Fo</a:t>
            </a:r>
            <a:r>
              <a:rPr sz="2000" b="1" spc="20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g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b="1" spc="85" dirty="0">
                <a:solidFill>
                  <a:srgbClr val="003366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ess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Example</a:t>
            </a:r>
            <a:r>
              <a:rPr sz="2000" b="1" spc="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1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 marL="1381760" indent="-346075">
              <a:lnSpc>
                <a:spcPct val="100000"/>
              </a:lnSpc>
              <a:spcBef>
                <a:spcPts val="1275"/>
              </a:spcBef>
              <a:buFont typeface="Wingdings"/>
              <a:buChar char=""/>
              <a:tabLst>
                <a:tab pos="1381760" algn="l"/>
                <a:tab pos="1382395" algn="l"/>
              </a:tabLst>
            </a:pP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gh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sc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oun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$500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0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0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Wingdings"/>
              <a:buChar char=""/>
            </a:pPr>
            <a:endParaRPr sz="2300" dirty="0">
              <a:latin typeface="Arial"/>
              <a:cs typeface="Arial"/>
            </a:endParaRPr>
          </a:p>
          <a:p>
            <a:pPr marL="1381760" marR="1206500" indent="-345440">
              <a:lnSpc>
                <a:spcPct val="110100"/>
              </a:lnSpc>
              <a:buFont typeface="Wingdings"/>
              <a:buChar char=""/>
              <a:tabLst>
                <a:tab pos="1381760" algn="l"/>
                <a:tab pos="1382395" algn="l"/>
              </a:tabLst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who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firefighters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using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GI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Bill</a:t>
            </a:r>
            <a:r>
              <a:rPr sz="2025" spc="22" baseline="26748" dirty="0">
                <a:solidFill>
                  <a:srgbClr val="001F5F"/>
                </a:solidFill>
                <a:latin typeface="Arial"/>
                <a:cs typeface="Arial"/>
              </a:rPr>
              <a:t>®</a:t>
            </a:r>
            <a:r>
              <a:rPr sz="2025" spc="97" baseline="26748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benefits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given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sc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oun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$500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0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0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1F5F"/>
              </a:buClr>
              <a:buFont typeface="Wingdings"/>
              <a:buChar char=""/>
            </a:pPr>
            <a:endParaRPr sz="2250" dirty="0">
              <a:latin typeface="Arial"/>
              <a:cs typeface="Arial"/>
            </a:endParaRPr>
          </a:p>
          <a:p>
            <a:pPr marL="1381760" marR="17780" indent="-345440">
              <a:lnSpc>
                <a:spcPct val="110100"/>
              </a:lnSpc>
              <a:buFont typeface="Wingdings"/>
              <a:buChar char=""/>
              <a:tabLst>
                <a:tab pos="1381760" algn="l"/>
                <a:tab pos="1382395" algn="l"/>
              </a:tabLst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receiving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this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discount,</a:t>
            </a:r>
            <a:r>
              <a:rPr sz="20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do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possess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another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criteria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which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requires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be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counted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student,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counted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non-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b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55</a:t>
            </a:fld>
            <a:endParaRPr spc="15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4475" y="150177"/>
            <a:ext cx="66211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20030" algn="l"/>
              </a:tabLst>
            </a:pPr>
            <a:r>
              <a:rPr spc="-30" dirty="0"/>
              <a:t>Supported</a:t>
            </a:r>
            <a:r>
              <a:rPr spc="235" dirty="0"/>
              <a:t> </a:t>
            </a:r>
            <a:r>
              <a:rPr spc="-50" dirty="0"/>
              <a:t>and</a:t>
            </a:r>
            <a:r>
              <a:rPr spc="160" dirty="0"/>
              <a:t> </a:t>
            </a:r>
            <a:r>
              <a:rPr spc="-25" dirty="0"/>
              <a:t>Non-Supported	</a:t>
            </a:r>
            <a:r>
              <a:rPr spc="-45" dirty="0"/>
              <a:t>Student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01539" y="4066380"/>
            <a:ext cx="589280" cy="598805"/>
            <a:chOff x="601539" y="4066380"/>
            <a:chExt cx="589280" cy="598805"/>
          </a:xfrm>
        </p:grpSpPr>
        <p:sp>
          <p:nvSpPr>
            <p:cNvPr id="4" name="object 4"/>
            <p:cNvSpPr/>
            <p:nvPr/>
          </p:nvSpPr>
          <p:spPr>
            <a:xfrm>
              <a:off x="601535" y="4066387"/>
              <a:ext cx="540385" cy="200025"/>
            </a:xfrm>
            <a:custGeom>
              <a:avLst/>
              <a:gdLst/>
              <a:ahLst/>
              <a:cxnLst/>
              <a:rect l="l" t="t" r="r" b="b"/>
              <a:pathLst>
                <a:path w="540385" h="200025">
                  <a:moveTo>
                    <a:pt x="454050" y="128892"/>
                  </a:moveTo>
                  <a:lnTo>
                    <a:pt x="447916" y="124726"/>
                  </a:lnTo>
                  <a:lnTo>
                    <a:pt x="188163" y="124726"/>
                  </a:lnTo>
                  <a:lnTo>
                    <a:pt x="184073" y="128892"/>
                  </a:lnTo>
                  <a:lnTo>
                    <a:pt x="184073" y="143433"/>
                  </a:lnTo>
                  <a:lnTo>
                    <a:pt x="188163" y="149669"/>
                  </a:lnTo>
                  <a:lnTo>
                    <a:pt x="441769" y="149669"/>
                  </a:lnTo>
                  <a:lnTo>
                    <a:pt x="447916" y="149669"/>
                  </a:lnTo>
                  <a:lnTo>
                    <a:pt x="454050" y="143433"/>
                  </a:lnTo>
                  <a:lnTo>
                    <a:pt x="454050" y="128892"/>
                  </a:lnTo>
                  <a:close/>
                </a:path>
                <a:path w="540385" h="200025">
                  <a:moveTo>
                    <a:pt x="454050" y="78994"/>
                  </a:moveTo>
                  <a:lnTo>
                    <a:pt x="447916" y="74841"/>
                  </a:lnTo>
                  <a:lnTo>
                    <a:pt x="188163" y="74841"/>
                  </a:lnTo>
                  <a:lnTo>
                    <a:pt x="184073" y="78994"/>
                  </a:lnTo>
                  <a:lnTo>
                    <a:pt x="184073" y="93548"/>
                  </a:lnTo>
                  <a:lnTo>
                    <a:pt x="188163" y="99783"/>
                  </a:lnTo>
                  <a:lnTo>
                    <a:pt x="441769" y="99783"/>
                  </a:lnTo>
                  <a:lnTo>
                    <a:pt x="447916" y="99783"/>
                  </a:lnTo>
                  <a:lnTo>
                    <a:pt x="454050" y="93548"/>
                  </a:lnTo>
                  <a:lnTo>
                    <a:pt x="454050" y="78994"/>
                  </a:lnTo>
                  <a:close/>
                </a:path>
                <a:path w="540385" h="200025">
                  <a:moveTo>
                    <a:pt x="539940" y="37426"/>
                  </a:moveTo>
                  <a:lnTo>
                    <a:pt x="517512" y="2921"/>
                  </a:lnTo>
                  <a:lnTo>
                    <a:pt x="515404" y="2501"/>
                  </a:lnTo>
                  <a:lnTo>
                    <a:pt x="515404" y="29108"/>
                  </a:lnTo>
                  <a:lnTo>
                    <a:pt x="515404" y="168376"/>
                  </a:lnTo>
                  <a:lnTo>
                    <a:pt x="509270" y="174612"/>
                  </a:lnTo>
                  <a:lnTo>
                    <a:pt x="28625" y="174612"/>
                  </a:lnTo>
                  <a:lnTo>
                    <a:pt x="24536" y="168376"/>
                  </a:lnTo>
                  <a:lnTo>
                    <a:pt x="24536" y="29108"/>
                  </a:lnTo>
                  <a:lnTo>
                    <a:pt x="28625" y="24942"/>
                  </a:lnTo>
                  <a:lnTo>
                    <a:pt x="509270" y="24942"/>
                  </a:lnTo>
                  <a:lnTo>
                    <a:pt x="515404" y="29108"/>
                  </a:lnTo>
                  <a:lnTo>
                    <a:pt x="515404" y="2501"/>
                  </a:lnTo>
                  <a:lnTo>
                    <a:pt x="503135" y="0"/>
                  </a:lnTo>
                  <a:lnTo>
                    <a:pt x="36817" y="0"/>
                  </a:lnTo>
                  <a:lnTo>
                    <a:pt x="22428" y="2921"/>
                  </a:lnTo>
                  <a:lnTo>
                    <a:pt x="10731" y="10909"/>
                  </a:lnTo>
                  <a:lnTo>
                    <a:pt x="2870" y="22809"/>
                  </a:lnTo>
                  <a:lnTo>
                    <a:pt x="0" y="37426"/>
                  </a:lnTo>
                  <a:lnTo>
                    <a:pt x="0" y="162140"/>
                  </a:lnTo>
                  <a:lnTo>
                    <a:pt x="2870" y="176758"/>
                  </a:lnTo>
                  <a:lnTo>
                    <a:pt x="10731" y="188645"/>
                  </a:lnTo>
                  <a:lnTo>
                    <a:pt x="22428" y="196646"/>
                  </a:lnTo>
                  <a:lnTo>
                    <a:pt x="36817" y="199567"/>
                  </a:lnTo>
                  <a:lnTo>
                    <a:pt x="503135" y="199567"/>
                  </a:lnTo>
                  <a:lnTo>
                    <a:pt x="517512" y="196646"/>
                  </a:lnTo>
                  <a:lnTo>
                    <a:pt x="529209" y="188645"/>
                  </a:lnTo>
                  <a:lnTo>
                    <a:pt x="537070" y="176758"/>
                  </a:lnTo>
                  <a:lnTo>
                    <a:pt x="537489" y="174612"/>
                  </a:lnTo>
                  <a:lnTo>
                    <a:pt x="539940" y="162140"/>
                  </a:lnTo>
                  <a:lnTo>
                    <a:pt x="539940" y="374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898" y="4128744"/>
              <a:ext cx="73631" cy="748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01535" y="4240999"/>
              <a:ext cx="540385" cy="200025"/>
            </a:xfrm>
            <a:custGeom>
              <a:avLst/>
              <a:gdLst/>
              <a:ahLst/>
              <a:cxnLst/>
              <a:rect l="l" t="t" r="r" b="b"/>
              <a:pathLst>
                <a:path w="540385" h="200025">
                  <a:moveTo>
                    <a:pt x="257695" y="128892"/>
                  </a:moveTo>
                  <a:lnTo>
                    <a:pt x="251561" y="124726"/>
                  </a:lnTo>
                  <a:lnTo>
                    <a:pt x="188163" y="124726"/>
                  </a:lnTo>
                  <a:lnTo>
                    <a:pt x="184073" y="128892"/>
                  </a:lnTo>
                  <a:lnTo>
                    <a:pt x="184073" y="143446"/>
                  </a:lnTo>
                  <a:lnTo>
                    <a:pt x="188163" y="149682"/>
                  </a:lnTo>
                  <a:lnTo>
                    <a:pt x="245427" y="149682"/>
                  </a:lnTo>
                  <a:lnTo>
                    <a:pt x="251561" y="149682"/>
                  </a:lnTo>
                  <a:lnTo>
                    <a:pt x="257695" y="143446"/>
                  </a:lnTo>
                  <a:lnTo>
                    <a:pt x="257695" y="128892"/>
                  </a:lnTo>
                  <a:close/>
                </a:path>
                <a:path w="540385" h="200025">
                  <a:moveTo>
                    <a:pt x="282244" y="79006"/>
                  </a:moveTo>
                  <a:lnTo>
                    <a:pt x="276110" y="74841"/>
                  </a:lnTo>
                  <a:lnTo>
                    <a:pt x="188163" y="74841"/>
                  </a:lnTo>
                  <a:lnTo>
                    <a:pt x="184073" y="79006"/>
                  </a:lnTo>
                  <a:lnTo>
                    <a:pt x="184073" y="93548"/>
                  </a:lnTo>
                  <a:lnTo>
                    <a:pt x="188163" y="99783"/>
                  </a:lnTo>
                  <a:lnTo>
                    <a:pt x="269976" y="99783"/>
                  </a:lnTo>
                  <a:lnTo>
                    <a:pt x="276110" y="99783"/>
                  </a:lnTo>
                  <a:lnTo>
                    <a:pt x="282244" y="93548"/>
                  </a:lnTo>
                  <a:lnTo>
                    <a:pt x="282244" y="79006"/>
                  </a:lnTo>
                  <a:close/>
                </a:path>
                <a:path w="540385" h="200025">
                  <a:moveTo>
                    <a:pt x="539940" y="37426"/>
                  </a:moveTo>
                  <a:lnTo>
                    <a:pt x="537070" y="22809"/>
                  </a:lnTo>
                  <a:lnTo>
                    <a:pt x="529209" y="10922"/>
                  </a:lnTo>
                  <a:lnTo>
                    <a:pt x="517512" y="2933"/>
                  </a:lnTo>
                  <a:lnTo>
                    <a:pt x="503135" y="0"/>
                  </a:lnTo>
                  <a:lnTo>
                    <a:pt x="36817" y="0"/>
                  </a:lnTo>
                  <a:lnTo>
                    <a:pt x="22428" y="2933"/>
                  </a:lnTo>
                  <a:lnTo>
                    <a:pt x="10731" y="10922"/>
                  </a:lnTo>
                  <a:lnTo>
                    <a:pt x="2870" y="22809"/>
                  </a:lnTo>
                  <a:lnTo>
                    <a:pt x="0" y="37426"/>
                  </a:lnTo>
                  <a:lnTo>
                    <a:pt x="0" y="162140"/>
                  </a:lnTo>
                  <a:lnTo>
                    <a:pt x="2870" y="176758"/>
                  </a:lnTo>
                  <a:lnTo>
                    <a:pt x="10731" y="188658"/>
                  </a:lnTo>
                  <a:lnTo>
                    <a:pt x="22428" y="196646"/>
                  </a:lnTo>
                  <a:lnTo>
                    <a:pt x="36817" y="199567"/>
                  </a:lnTo>
                  <a:lnTo>
                    <a:pt x="220891" y="199567"/>
                  </a:lnTo>
                  <a:lnTo>
                    <a:pt x="227025" y="199567"/>
                  </a:lnTo>
                  <a:lnTo>
                    <a:pt x="233159" y="193332"/>
                  </a:lnTo>
                  <a:lnTo>
                    <a:pt x="233159" y="178777"/>
                  </a:lnTo>
                  <a:lnTo>
                    <a:pt x="227025" y="174625"/>
                  </a:lnTo>
                  <a:lnTo>
                    <a:pt x="28625" y="174625"/>
                  </a:lnTo>
                  <a:lnTo>
                    <a:pt x="24536" y="168389"/>
                  </a:lnTo>
                  <a:lnTo>
                    <a:pt x="24536" y="29108"/>
                  </a:lnTo>
                  <a:lnTo>
                    <a:pt x="28625" y="24955"/>
                  </a:lnTo>
                  <a:lnTo>
                    <a:pt x="509270" y="24955"/>
                  </a:lnTo>
                  <a:lnTo>
                    <a:pt x="515404" y="29108"/>
                  </a:lnTo>
                  <a:lnTo>
                    <a:pt x="515404" y="81076"/>
                  </a:lnTo>
                  <a:lnTo>
                    <a:pt x="519493" y="87312"/>
                  </a:lnTo>
                  <a:lnTo>
                    <a:pt x="533806" y="87312"/>
                  </a:lnTo>
                  <a:lnTo>
                    <a:pt x="539940" y="81076"/>
                  </a:lnTo>
                  <a:lnTo>
                    <a:pt x="539940" y="374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898" y="4303361"/>
              <a:ext cx="73631" cy="7483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01539" y="4415614"/>
              <a:ext cx="257810" cy="200025"/>
            </a:xfrm>
            <a:custGeom>
              <a:avLst/>
              <a:gdLst/>
              <a:ahLst/>
              <a:cxnLst/>
              <a:rect l="l" t="t" r="r" b="b"/>
              <a:pathLst>
                <a:path w="257809" h="200025">
                  <a:moveTo>
                    <a:pt x="227025" y="0"/>
                  </a:moveTo>
                  <a:lnTo>
                    <a:pt x="36814" y="0"/>
                  </a:lnTo>
                  <a:lnTo>
                    <a:pt x="22433" y="2923"/>
                  </a:lnTo>
                  <a:lnTo>
                    <a:pt x="10737" y="10914"/>
                  </a:lnTo>
                  <a:lnTo>
                    <a:pt x="2876" y="22802"/>
                  </a:lnTo>
                  <a:lnTo>
                    <a:pt x="0" y="37415"/>
                  </a:lnTo>
                  <a:lnTo>
                    <a:pt x="0" y="162142"/>
                  </a:lnTo>
                  <a:lnTo>
                    <a:pt x="2876" y="176759"/>
                  </a:lnTo>
                  <a:lnTo>
                    <a:pt x="10737" y="188648"/>
                  </a:lnTo>
                  <a:lnTo>
                    <a:pt x="22433" y="196639"/>
                  </a:lnTo>
                  <a:lnTo>
                    <a:pt x="36814" y="199562"/>
                  </a:lnTo>
                  <a:lnTo>
                    <a:pt x="245434" y="199562"/>
                  </a:lnTo>
                  <a:lnTo>
                    <a:pt x="251564" y="199562"/>
                  </a:lnTo>
                  <a:lnTo>
                    <a:pt x="257701" y="193328"/>
                  </a:lnTo>
                  <a:lnTo>
                    <a:pt x="257701" y="178777"/>
                  </a:lnTo>
                  <a:lnTo>
                    <a:pt x="251564" y="174617"/>
                  </a:lnTo>
                  <a:lnTo>
                    <a:pt x="28633" y="174617"/>
                  </a:lnTo>
                  <a:lnTo>
                    <a:pt x="24543" y="168379"/>
                  </a:lnTo>
                  <a:lnTo>
                    <a:pt x="24543" y="29101"/>
                  </a:lnTo>
                  <a:lnTo>
                    <a:pt x="28633" y="24948"/>
                  </a:lnTo>
                  <a:lnTo>
                    <a:pt x="227025" y="24948"/>
                  </a:lnTo>
                  <a:lnTo>
                    <a:pt x="233161" y="18711"/>
                  </a:lnTo>
                  <a:lnTo>
                    <a:pt x="233161" y="4160"/>
                  </a:lnTo>
                  <a:lnTo>
                    <a:pt x="2270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898" y="4477978"/>
              <a:ext cx="73631" cy="7483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71513" y="4340777"/>
              <a:ext cx="319405" cy="324485"/>
            </a:xfrm>
            <a:custGeom>
              <a:avLst/>
              <a:gdLst/>
              <a:ahLst/>
              <a:cxnLst/>
              <a:rect l="l" t="t" r="r" b="b"/>
              <a:pathLst>
                <a:path w="319405" h="324485">
                  <a:moveTo>
                    <a:pt x="159529" y="0"/>
                  </a:moveTo>
                  <a:lnTo>
                    <a:pt x="117175" y="5803"/>
                  </a:lnTo>
                  <a:lnTo>
                    <a:pt x="79082" y="22174"/>
                  </a:lnTo>
                  <a:lnTo>
                    <a:pt x="46784" y="47554"/>
                  </a:lnTo>
                  <a:lnTo>
                    <a:pt x="21815" y="80382"/>
                  </a:lnTo>
                  <a:lnTo>
                    <a:pt x="5709" y="119101"/>
                  </a:lnTo>
                  <a:lnTo>
                    <a:pt x="0" y="162149"/>
                  </a:lnTo>
                  <a:lnTo>
                    <a:pt x="8148" y="213335"/>
                  </a:lnTo>
                  <a:lnTo>
                    <a:pt x="30825" y="257836"/>
                  </a:lnTo>
                  <a:lnTo>
                    <a:pt x="65381" y="292959"/>
                  </a:lnTo>
                  <a:lnTo>
                    <a:pt x="109166" y="316008"/>
                  </a:lnTo>
                  <a:lnTo>
                    <a:pt x="159529" y="324290"/>
                  </a:lnTo>
                  <a:lnTo>
                    <a:pt x="209893" y="316008"/>
                  </a:lnTo>
                  <a:lnTo>
                    <a:pt x="241547" y="299345"/>
                  </a:lnTo>
                  <a:lnTo>
                    <a:pt x="159529" y="299345"/>
                  </a:lnTo>
                  <a:lnTo>
                    <a:pt x="116432" y="292260"/>
                  </a:lnTo>
                  <a:lnTo>
                    <a:pt x="79324" y="272603"/>
                  </a:lnTo>
                  <a:lnTo>
                    <a:pt x="50266" y="242769"/>
                  </a:lnTo>
                  <a:lnTo>
                    <a:pt x="31319" y="205153"/>
                  </a:lnTo>
                  <a:lnTo>
                    <a:pt x="24546" y="162149"/>
                  </a:lnTo>
                  <a:lnTo>
                    <a:pt x="31319" y="118345"/>
                  </a:lnTo>
                  <a:lnTo>
                    <a:pt x="50266" y="80627"/>
                  </a:lnTo>
                  <a:lnTo>
                    <a:pt x="79324" y="51091"/>
                  </a:lnTo>
                  <a:lnTo>
                    <a:pt x="116432" y="31833"/>
                  </a:lnTo>
                  <a:lnTo>
                    <a:pt x="159529" y="24948"/>
                  </a:lnTo>
                  <a:lnTo>
                    <a:pt x="243507" y="24948"/>
                  </a:lnTo>
                  <a:lnTo>
                    <a:pt x="239977" y="22174"/>
                  </a:lnTo>
                  <a:lnTo>
                    <a:pt x="201884" y="5803"/>
                  </a:lnTo>
                  <a:lnTo>
                    <a:pt x="159529" y="0"/>
                  </a:lnTo>
                  <a:close/>
                </a:path>
                <a:path w="319405" h="324485">
                  <a:moveTo>
                    <a:pt x="243507" y="24948"/>
                  </a:moveTo>
                  <a:lnTo>
                    <a:pt x="159529" y="24948"/>
                  </a:lnTo>
                  <a:lnTo>
                    <a:pt x="201843" y="31833"/>
                  </a:lnTo>
                  <a:lnTo>
                    <a:pt x="238855" y="51091"/>
                  </a:lnTo>
                  <a:lnTo>
                    <a:pt x="268209" y="80627"/>
                  </a:lnTo>
                  <a:lnTo>
                    <a:pt x="287550" y="118345"/>
                  </a:lnTo>
                  <a:lnTo>
                    <a:pt x="294520" y="162149"/>
                  </a:lnTo>
                  <a:lnTo>
                    <a:pt x="287550" y="205153"/>
                  </a:lnTo>
                  <a:lnTo>
                    <a:pt x="268209" y="242769"/>
                  </a:lnTo>
                  <a:lnTo>
                    <a:pt x="238855" y="272603"/>
                  </a:lnTo>
                  <a:lnTo>
                    <a:pt x="201843" y="292260"/>
                  </a:lnTo>
                  <a:lnTo>
                    <a:pt x="159529" y="299345"/>
                  </a:lnTo>
                  <a:lnTo>
                    <a:pt x="241547" y="299345"/>
                  </a:lnTo>
                  <a:lnTo>
                    <a:pt x="253678" y="292959"/>
                  </a:lnTo>
                  <a:lnTo>
                    <a:pt x="288234" y="257836"/>
                  </a:lnTo>
                  <a:lnTo>
                    <a:pt x="310911" y="213335"/>
                  </a:lnTo>
                  <a:lnTo>
                    <a:pt x="319059" y="162149"/>
                  </a:lnTo>
                  <a:lnTo>
                    <a:pt x="313350" y="119101"/>
                  </a:lnTo>
                  <a:lnTo>
                    <a:pt x="297244" y="80382"/>
                  </a:lnTo>
                  <a:lnTo>
                    <a:pt x="272275" y="47554"/>
                  </a:lnTo>
                  <a:lnTo>
                    <a:pt x="243507" y="24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001" y="4394827"/>
              <a:ext cx="92041" cy="20995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03237" y="1610677"/>
            <a:ext cx="10971530" cy="5815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Dis</a:t>
            </a:r>
            <a:r>
              <a:rPr sz="2000" b="1" spc="5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oun</a:t>
            </a:r>
            <a:r>
              <a:rPr sz="2000" b="1" spc="-30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s,</a:t>
            </a:r>
            <a:r>
              <a:rPr sz="2000" b="1" spc="8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35" dirty="0">
                <a:solidFill>
                  <a:srgbClr val="003366"/>
                </a:solidFill>
                <a:latin typeface="Arial"/>
                <a:cs typeface="Arial"/>
              </a:rPr>
              <a:t>W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ai</a:t>
            </a:r>
            <a:r>
              <a:rPr sz="2000" b="1" spc="85" dirty="0">
                <a:solidFill>
                  <a:srgbClr val="003366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000" b="1" spc="20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s,</a:t>
            </a:r>
            <a:r>
              <a:rPr sz="2000" b="1" spc="-2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90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000" b="1" spc="1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85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b="1" spc="-20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000" b="1" spc="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Fo</a:t>
            </a:r>
            <a:r>
              <a:rPr sz="2000" b="1" spc="20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g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b="1" spc="85" dirty="0">
                <a:solidFill>
                  <a:srgbClr val="003366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ess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 dirty="0">
              <a:latin typeface="Arial"/>
              <a:cs typeface="Arial"/>
            </a:endParaRPr>
          </a:p>
          <a:p>
            <a:pPr marL="201295">
              <a:lnSpc>
                <a:spcPct val="100000"/>
              </a:lnSpc>
            </a:pP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Example</a:t>
            </a:r>
            <a:r>
              <a:rPr sz="2000" b="1" spc="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2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 dirty="0">
              <a:latin typeface="Arial"/>
              <a:cs typeface="Arial"/>
            </a:endParaRPr>
          </a:p>
          <a:p>
            <a:pPr marL="1501775" marR="43180" indent="-234315">
              <a:lnSpc>
                <a:spcPct val="110100"/>
              </a:lnSpc>
              <a:buFont typeface="Wingdings"/>
              <a:buChar char=""/>
              <a:tabLst>
                <a:tab pos="1502410" algn="l"/>
              </a:tabLst>
            </a:pP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result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COVID-19</a:t>
            </a:r>
            <a:r>
              <a:rPr sz="2000" spc="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who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were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attending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in-residence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converted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from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in-residence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online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modality</a:t>
            </a:r>
            <a:r>
              <a:rPr sz="2000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provided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discounted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tuition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endParaRPr sz="2000" dirty="0">
              <a:latin typeface="Arial"/>
              <a:cs typeface="Arial"/>
            </a:endParaRPr>
          </a:p>
          <a:p>
            <a:pPr marL="1501775">
              <a:lnSpc>
                <a:spcPct val="100000"/>
              </a:lnSpc>
              <a:spcBef>
                <a:spcPts val="244"/>
              </a:spcBef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$500.00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 dirty="0">
              <a:latin typeface="Arial"/>
              <a:cs typeface="Arial"/>
            </a:endParaRPr>
          </a:p>
          <a:p>
            <a:pPr marL="1501775" marR="184150" indent="-234315">
              <a:lnSpc>
                <a:spcPct val="110100"/>
              </a:lnSpc>
              <a:buFont typeface="Wingdings"/>
              <a:buChar char=""/>
              <a:tabLst>
                <a:tab pos="1502410" algn="l"/>
              </a:tabLst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who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were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attending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in-residence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using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GI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Bill</a:t>
            </a:r>
            <a:r>
              <a:rPr sz="2025" spc="52" baseline="26748" dirty="0">
                <a:solidFill>
                  <a:srgbClr val="001F5F"/>
                </a:solidFill>
                <a:latin typeface="Arial"/>
                <a:cs typeface="Arial"/>
              </a:rPr>
              <a:t>®</a:t>
            </a:r>
            <a:r>
              <a:rPr sz="2025" spc="-15" baseline="26748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benefits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given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discounted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tuition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$500.00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1F5F"/>
              </a:buClr>
              <a:buFont typeface="Wingdings"/>
              <a:buChar char=""/>
            </a:pPr>
            <a:endParaRPr sz="2250" dirty="0">
              <a:latin typeface="Arial"/>
              <a:cs typeface="Arial"/>
            </a:endParaRPr>
          </a:p>
          <a:p>
            <a:pPr marL="1501775" marR="62865" indent="-234315">
              <a:lnSpc>
                <a:spcPct val="110200"/>
              </a:lnSpc>
              <a:buFont typeface="Wingdings"/>
              <a:buChar char=""/>
              <a:tabLst>
                <a:tab pos="1502410" algn="l"/>
              </a:tabLst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receiving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this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discount,</a:t>
            </a:r>
            <a:r>
              <a:rPr sz="20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do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possess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another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criteria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which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requires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counted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 a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supported student,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must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counted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non-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b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 marL="25400" marR="992505">
              <a:lnSpc>
                <a:spcPct val="110100"/>
              </a:lnSpc>
              <a:spcBef>
                <a:spcPts val="1780"/>
              </a:spcBef>
            </a:pP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**NOTE: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There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now a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change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cost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due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modality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so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online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modality</a:t>
            </a:r>
            <a:r>
              <a:rPr sz="2000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wasn’t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pe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ll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2000" spc="-2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out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12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ou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-204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now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56</a:t>
            </a:fld>
            <a:endParaRPr spc="15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168639"/>
            <a:ext cx="12192000" cy="975360"/>
            <a:chOff x="0" y="8168639"/>
            <a:chExt cx="12192000" cy="975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00159" y="8239760"/>
              <a:ext cx="894079" cy="8635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75519" y="8290557"/>
              <a:ext cx="1818639" cy="8311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41320" y="8458200"/>
              <a:ext cx="5831840" cy="544195"/>
            </a:xfrm>
            <a:custGeom>
              <a:avLst/>
              <a:gdLst/>
              <a:ahLst/>
              <a:cxnLst/>
              <a:rect l="l" t="t" r="r" b="b"/>
              <a:pathLst>
                <a:path w="5831840" h="544195">
                  <a:moveTo>
                    <a:pt x="5831839" y="0"/>
                  </a:moveTo>
                  <a:lnTo>
                    <a:pt x="5831839" y="533476"/>
                  </a:lnTo>
                </a:path>
                <a:path w="5831840" h="544195">
                  <a:moveTo>
                    <a:pt x="0" y="10159"/>
                  </a:moveTo>
                  <a:lnTo>
                    <a:pt x="0" y="543636"/>
                  </a:lnTo>
                </a:path>
              </a:pathLst>
            </a:custGeom>
            <a:ln w="9525">
              <a:solidFill>
                <a:srgbClr val="27388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00" y="8290560"/>
              <a:ext cx="2519680" cy="680720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0" y="0"/>
            <a:ext cx="12192000" cy="873760"/>
          </a:xfrm>
          <a:custGeom>
            <a:avLst/>
            <a:gdLst/>
            <a:ahLst/>
            <a:cxnLst/>
            <a:rect l="l" t="t" r="r" b="b"/>
            <a:pathLst>
              <a:path w="12192000" h="873760">
                <a:moveTo>
                  <a:pt x="0" y="873759"/>
                </a:moveTo>
                <a:lnTo>
                  <a:pt x="12192000" y="873759"/>
                </a:lnTo>
                <a:lnTo>
                  <a:pt x="12192000" y="0"/>
                </a:lnTo>
                <a:lnTo>
                  <a:pt x="0" y="0"/>
                </a:lnTo>
                <a:lnTo>
                  <a:pt x="0" y="873759"/>
                </a:lnTo>
                <a:close/>
              </a:path>
            </a:pathLst>
          </a:custGeom>
          <a:solidFill>
            <a:srgbClr val="002E5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843280"/>
            <a:ext cx="12191999" cy="73152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57</a:t>
            </a:fld>
            <a:endParaRPr spc="15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4254" y="150177"/>
            <a:ext cx="66103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88845" algn="l"/>
              </a:tabLst>
            </a:pPr>
            <a:r>
              <a:rPr spc="-40" dirty="0"/>
              <a:t>Overlapping	</a:t>
            </a:r>
            <a:r>
              <a:rPr spc="-25" dirty="0"/>
              <a:t>Modular/Cohort</a:t>
            </a:r>
            <a:r>
              <a:rPr spc="330" dirty="0"/>
              <a:t> </a:t>
            </a:r>
            <a:r>
              <a:rPr spc="-30" dirty="0"/>
              <a:t>Reporting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4362" y="1622488"/>
            <a:ext cx="364680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Overlapping</a:t>
            </a:r>
            <a:r>
              <a:rPr sz="2000" b="1" spc="-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Modules/Cohorts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2434" y="2654871"/>
            <a:ext cx="5724525" cy="38766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11430" algn="just">
              <a:lnSpc>
                <a:spcPts val="2160"/>
              </a:lnSpc>
              <a:spcBef>
                <a:spcPts val="215"/>
              </a:spcBef>
            </a:pP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Routinely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 speaking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Non-College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Degree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(NCD)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programs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are structured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on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modular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or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cohort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basis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where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terms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 may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overlap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each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other.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There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also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some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Institutions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Higher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Learning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(IHL)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are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structured</a:t>
            </a:r>
            <a:r>
              <a:rPr sz="1850" spc="-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offer</a:t>
            </a:r>
            <a:r>
              <a:rPr sz="1850" spc="-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sz="185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programs</a:t>
            </a:r>
            <a:r>
              <a:rPr sz="185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this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85" dirty="0">
                <a:solidFill>
                  <a:srgbClr val="001F5F"/>
                </a:solidFill>
                <a:latin typeface="Arial"/>
                <a:cs typeface="Arial"/>
              </a:rPr>
              <a:t>way.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 dirty="0">
              <a:latin typeface="Arial"/>
              <a:cs typeface="Arial"/>
            </a:endParaRPr>
          </a:p>
          <a:p>
            <a:pPr marL="12700" marR="6985" algn="just">
              <a:lnSpc>
                <a:spcPts val="2160"/>
              </a:lnSpc>
            </a:pP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Note: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This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does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not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refer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programs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offered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on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term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50" spc="3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850" spc="3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185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850" spc="3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85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85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50" spc="3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5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50" spc="40" dirty="0">
                <a:solidFill>
                  <a:srgbClr val="001F5F"/>
                </a:solidFill>
                <a:latin typeface="Arial"/>
                <a:cs typeface="Arial"/>
              </a:rPr>
              <a:t>ff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850" spc="-25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“</a:t>
            </a:r>
            <a:r>
              <a:rPr sz="1850" spc="-10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850" spc="2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850" spc="-10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50" spc="3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50" spc="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850" spc="3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”</a:t>
            </a:r>
            <a:endParaRPr sz="1850" dirty="0">
              <a:latin typeface="Arial"/>
              <a:cs typeface="Arial"/>
            </a:endParaRPr>
          </a:p>
          <a:p>
            <a:pPr marL="12700" algn="just">
              <a:lnSpc>
                <a:spcPts val="2105"/>
              </a:lnSpc>
            </a:pP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185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otherwise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traditionally</a:t>
            </a:r>
            <a:r>
              <a:rPr sz="185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term-structured</a:t>
            </a:r>
            <a:r>
              <a:rPr sz="1850" spc="-2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institution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 dirty="0">
              <a:latin typeface="Arial"/>
              <a:cs typeface="Arial"/>
            </a:endParaRPr>
          </a:p>
          <a:p>
            <a:pPr marL="12700" marR="5080" algn="just">
              <a:lnSpc>
                <a:spcPts val="2160"/>
              </a:lnSpc>
            </a:pP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This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means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that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when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calculating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85/15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these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types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programs,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school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administrators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will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review 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report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on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all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enrolled </a:t>
            </a:r>
            <a:r>
              <a:rPr sz="1850" spc="3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program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at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start 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 o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ea</a:t>
            </a:r>
            <a:r>
              <a:rPr sz="1850" spc="3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850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du</a:t>
            </a:r>
            <a:r>
              <a:rPr sz="1850" spc="-9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50" spc="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85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94093" y="2503170"/>
            <a:ext cx="5169535" cy="855344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algn="just">
              <a:lnSpc>
                <a:spcPts val="2160"/>
              </a:lnSpc>
              <a:spcBef>
                <a:spcPts val="210"/>
              </a:spcBef>
            </a:pP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It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helps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visualize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this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as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cascading 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effect </a:t>
            </a:r>
            <a:r>
              <a:rPr sz="1850" spc="-50" dirty="0">
                <a:solidFill>
                  <a:srgbClr val="001F5F"/>
                </a:solidFill>
                <a:latin typeface="Arial"/>
                <a:cs typeface="Arial"/>
              </a:rPr>
              <a:t>with </a:t>
            </a:r>
            <a:r>
              <a:rPr sz="185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one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pool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students graduating 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from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one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module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into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another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larger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pool</a:t>
            </a:r>
            <a:r>
              <a:rPr sz="185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85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185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85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so</a:t>
            </a:r>
            <a:r>
              <a:rPr sz="185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on……</a:t>
            </a:r>
            <a:endParaRPr sz="185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0559" y="3881120"/>
            <a:ext cx="4267200" cy="272287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58</a:t>
            </a:fld>
            <a:endParaRPr spc="15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4254" y="150177"/>
            <a:ext cx="66103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88845" algn="l"/>
              </a:tabLst>
            </a:pPr>
            <a:r>
              <a:rPr spc="-40" dirty="0"/>
              <a:t>Overlapping	</a:t>
            </a:r>
            <a:r>
              <a:rPr spc="-25" dirty="0"/>
              <a:t>Modular/Cohort</a:t>
            </a:r>
            <a:r>
              <a:rPr spc="330" dirty="0"/>
              <a:t> </a:t>
            </a:r>
            <a:r>
              <a:rPr spc="-30" dirty="0"/>
              <a:t>Reporting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59</a:t>
            </a:fld>
            <a:endParaRPr spc="15" dirty="0"/>
          </a:p>
        </p:txBody>
      </p:sp>
      <p:sp>
        <p:nvSpPr>
          <p:cNvPr id="3" name="object 3"/>
          <p:cNvSpPr txBox="1"/>
          <p:nvPr/>
        </p:nvSpPr>
        <p:spPr>
          <a:xfrm>
            <a:off x="575944" y="1396301"/>
            <a:ext cx="10948035" cy="6146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Overlapping</a:t>
            </a:r>
            <a:r>
              <a:rPr sz="2000" b="1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Modules/Cohorts</a:t>
            </a:r>
            <a:r>
              <a:rPr sz="2000" b="1" spc="7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(1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of</a:t>
            </a:r>
            <a:r>
              <a:rPr sz="2000" b="1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3)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 dirty="0">
              <a:latin typeface="Arial"/>
              <a:cs typeface="Arial"/>
            </a:endParaRPr>
          </a:p>
          <a:p>
            <a:pPr marL="297180" indent="-234315">
              <a:lnSpc>
                <a:spcPct val="100000"/>
              </a:lnSpc>
              <a:buFont typeface="Wingdings"/>
              <a:buChar char=""/>
              <a:tabLst>
                <a:tab pos="297815" algn="l"/>
              </a:tabLst>
            </a:pP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NCD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has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approved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 (</a:t>
            </a:r>
            <a:r>
              <a:rPr sz="2000" i="1" spc="25" dirty="0">
                <a:solidFill>
                  <a:srgbClr val="001F5F"/>
                </a:solidFill>
                <a:latin typeface="Arial"/>
                <a:cs typeface="Arial"/>
              </a:rPr>
              <a:t>Example</a:t>
            </a:r>
            <a:r>
              <a:rPr sz="2000" i="1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5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)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which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has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following</a:t>
            </a:r>
            <a:r>
              <a:rPr sz="20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cohort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dates: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Wingdings"/>
              <a:buChar char=""/>
            </a:pPr>
            <a:endParaRPr sz="2500" dirty="0">
              <a:latin typeface="Arial"/>
              <a:cs typeface="Arial"/>
            </a:endParaRPr>
          </a:p>
          <a:p>
            <a:pPr marL="2239645" marR="4124960" algn="just">
              <a:lnSpc>
                <a:spcPct val="120100"/>
              </a:lnSpc>
            </a:pPr>
            <a:r>
              <a:rPr sz="2000" i="1" spc="-5" dirty="0">
                <a:solidFill>
                  <a:srgbClr val="001F5F"/>
                </a:solidFill>
                <a:latin typeface="Arial"/>
                <a:cs typeface="Arial"/>
              </a:rPr>
              <a:t>Cohort </a:t>
            </a:r>
            <a:r>
              <a:rPr sz="2000" i="1" spc="-15" dirty="0">
                <a:solidFill>
                  <a:srgbClr val="001F5F"/>
                </a:solidFill>
                <a:latin typeface="Arial"/>
                <a:cs typeface="Arial"/>
              </a:rPr>
              <a:t>One</a:t>
            </a:r>
            <a:r>
              <a:rPr sz="2000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01/01/2021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–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07/01/2021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Arial"/>
                <a:cs typeface="Arial"/>
              </a:rPr>
              <a:t>Cohort </a:t>
            </a:r>
            <a:r>
              <a:rPr sz="2000" i="1" spc="-65" dirty="0">
                <a:solidFill>
                  <a:srgbClr val="001F5F"/>
                </a:solidFill>
                <a:latin typeface="Arial"/>
                <a:cs typeface="Arial"/>
              </a:rPr>
              <a:t>Two</a:t>
            </a:r>
            <a:r>
              <a:rPr sz="2000" i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02/01/2021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–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08/01/2021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Arial"/>
                <a:cs typeface="Arial"/>
              </a:rPr>
              <a:t>Cohort</a:t>
            </a:r>
            <a:r>
              <a:rPr sz="2000" i="1" spc="-10" dirty="0">
                <a:solidFill>
                  <a:srgbClr val="001F5F"/>
                </a:solidFill>
                <a:latin typeface="Arial"/>
                <a:cs typeface="Arial"/>
              </a:rPr>
              <a:t> Three</a:t>
            </a:r>
            <a:r>
              <a:rPr sz="2000" i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03/01/2021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09/01/2021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 dirty="0">
              <a:latin typeface="Arial"/>
              <a:cs typeface="Arial"/>
            </a:endParaRPr>
          </a:p>
          <a:p>
            <a:pPr marL="297180" marR="1083945" indent="-234315">
              <a:lnSpc>
                <a:spcPct val="120200"/>
              </a:lnSpc>
              <a:buFont typeface="Wingdings"/>
              <a:buChar char=""/>
              <a:tabLst>
                <a:tab pos="297815" algn="l"/>
              </a:tabLst>
            </a:pP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review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compliance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it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begins enrolling students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i="1" spc="-5" dirty="0">
                <a:solidFill>
                  <a:srgbClr val="001F5F"/>
                </a:solidFill>
                <a:latin typeface="Arial"/>
                <a:cs typeface="Arial"/>
              </a:rPr>
              <a:t>Cohort </a:t>
            </a:r>
            <a:r>
              <a:rPr sz="2000" i="1" spc="-15" dirty="0">
                <a:solidFill>
                  <a:srgbClr val="001F5F"/>
                </a:solidFill>
                <a:latin typeface="Arial"/>
                <a:cs typeface="Arial"/>
              </a:rPr>
              <a:t>One </a:t>
            </a:r>
            <a:r>
              <a:rPr sz="2000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(01/01/2021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07/01/2021)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ensure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it’s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population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remains</a:t>
            </a:r>
            <a:r>
              <a:rPr sz="2000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compliance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requirements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Rule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Wingdings"/>
              <a:buChar char=""/>
            </a:pPr>
            <a:endParaRPr sz="2500" dirty="0">
              <a:latin typeface="Arial"/>
              <a:cs typeface="Arial"/>
            </a:endParaRPr>
          </a:p>
          <a:p>
            <a:pPr marL="297180" marR="612775" indent="-234315">
              <a:lnSpc>
                <a:spcPct val="120200"/>
              </a:lnSpc>
              <a:buFont typeface="Wingdings"/>
              <a:buChar char=""/>
              <a:tabLst>
                <a:tab pos="297815" algn="l"/>
              </a:tabLst>
            </a:pP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enrolls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5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using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GI 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Bill</a:t>
            </a:r>
            <a:r>
              <a:rPr sz="2025" spc="60" baseline="26748" dirty="0">
                <a:solidFill>
                  <a:srgbClr val="001F5F"/>
                </a:solidFill>
                <a:latin typeface="Arial"/>
                <a:cs typeface="Arial"/>
              </a:rPr>
              <a:t>®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benefits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(supported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students)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1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completely</a:t>
            </a:r>
            <a:r>
              <a:rPr sz="2000" spc="-2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self-paying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who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pays</a:t>
            </a:r>
            <a:r>
              <a:rPr sz="2000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full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tuition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fees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before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first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day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class</a:t>
            </a:r>
            <a:r>
              <a:rPr sz="2000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(non-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student)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Wingdings"/>
              <a:buChar char=""/>
            </a:pPr>
            <a:endParaRPr sz="2900" dirty="0">
              <a:latin typeface="Arial"/>
              <a:cs typeface="Arial"/>
            </a:endParaRPr>
          </a:p>
          <a:p>
            <a:pPr marL="297180" indent="-234315">
              <a:lnSpc>
                <a:spcPct val="100000"/>
              </a:lnSpc>
              <a:buFont typeface="Wingdings"/>
              <a:buChar char=""/>
              <a:tabLst>
                <a:tab pos="297815" algn="l"/>
              </a:tabLst>
            </a:pP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current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calculation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Example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is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83.33%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9275" y="150177"/>
            <a:ext cx="60185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Options</a:t>
            </a:r>
            <a:r>
              <a:rPr spc="290" dirty="0"/>
              <a:t> </a:t>
            </a:r>
            <a:r>
              <a:rPr spc="-5" dirty="0"/>
              <a:t>for</a:t>
            </a:r>
            <a:r>
              <a:rPr spc="-40" dirty="0"/>
              <a:t> School</a:t>
            </a:r>
            <a:r>
              <a:rPr spc="265" dirty="0"/>
              <a:t> </a:t>
            </a:r>
            <a:r>
              <a:rPr spc="-25" dirty="0"/>
              <a:t>Debt</a:t>
            </a:r>
            <a:r>
              <a:rPr spc="35" dirty="0"/>
              <a:t> </a:t>
            </a:r>
            <a:r>
              <a:rPr spc="-30" dirty="0"/>
              <a:t>Resolution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90344" y="2708211"/>
            <a:ext cx="8839200" cy="264985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66700" indent="-254635">
              <a:lnSpc>
                <a:spcPct val="100000"/>
              </a:lnSpc>
              <a:spcBef>
                <a:spcPts val="340"/>
              </a:spcBef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Pay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Full</a:t>
            </a:r>
            <a:endParaRPr sz="2000" dirty="0">
              <a:latin typeface="Arial"/>
              <a:cs typeface="Arial"/>
            </a:endParaRPr>
          </a:p>
          <a:p>
            <a:pPr marL="266700" indent="-254635">
              <a:lnSpc>
                <a:spcPct val="100000"/>
              </a:lnSpc>
              <a:spcBef>
                <a:spcPts val="245"/>
              </a:spcBef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Dispute</a:t>
            </a:r>
            <a:endParaRPr sz="2000" dirty="0">
              <a:latin typeface="Arial"/>
              <a:cs typeface="Arial"/>
            </a:endParaRPr>
          </a:p>
          <a:p>
            <a:pPr marL="266700" indent="-254635">
              <a:lnSpc>
                <a:spcPct val="100000"/>
              </a:lnSpc>
              <a:spcBef>
                <a:spcPts val="240"/>
              </a:spcBef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endParaRPr sz="2000" dirty="0">
              <a:latin typeface="Arial"/>
              <a:cs typeface="Arial"/>
            </a:endParaRPr>
          </a:p>
          <a:p>
            <a:pPr marL="266700" indent="-254635">
              <a:lnSpc>
                <a:spcPct val="100000"/>
              </a:lnSpc>
              <a:spcBef>
                <a:spcPts val="245"/>
              </a:spcBef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Compromise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 dirty="0">
              <a:latin typeface="Arial"/>
              <a:cs typeface="Arial"/>
            </a:endParaRPr>
          </a:p>
          <a:p>
            <a:pPr marL="266700" marR="5080" indent="-254635">
              <a:lnSpc>
                <a:spcPts val="2160"/>
              </a:lnSpc>
              <a:buChar char="•"/>
              <a:tabLst>
                <a:tab pos="266700" algn="l"/>
                <a:tab pos="267335" algn="l"/>
              </a:tabLst>
            </a:pP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institution/school</a:t>
            </a:r>
            <a:r>
              <a:rPr sz="2000" spc="-2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experience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difficulties</a:t>
            </a:r>
            <a:r>
              <a:rPr sz="2000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repayment,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please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email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2"/>
              </a:rPr>
              <a:t>dmcedu.vbaspl@va.gov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1357" y="1530032"/>
            <a:ext cx="20961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Payment</a:t>
            </a:r>
            <a:r>
              <a:rPr sz="2000" b="1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Options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92979" y="3608977"/>
            <a:ext cx="589280" cy="589280"/>
            <a:chOff x="692979" y="3608977"/>
            <a:chExt cx="589280" cy="589280"/>
          </a:xfrm>
        </p:grpSpPr>
        <p:sp>
          <p:nvSpPr>
            <p:cNvPr id="6" name="object 6"/>
            <p:cNvSpPr/>
            <p:nvPr/>
          </p:nvSpPr>
          <p:spPr>
            <a:xfrm>
              <a:off x="692975" y="3608984"/>
              <a:ext cx="540385" cy="196850"/>
            </a:xfrm>
            <a:custGeom>
              <a:avLst/>
              <a:gdLst/>
              <a:ahLst/>
              <a:cxnLst/>
              <a:rect l="l" t="t" r="r" b="b"/>
              <a:pathLst>
                <a:path w="540385" h="196850">
                  <a:moveTo>
                    <a:pt x="454050" y="126809"/>
                  </a:moveTo>
                  <a:lnTo>
                    <a:pt x="447916" y="122720"/>
                  </a:lnTo>
                  <a:lnTo>
                    <a:pt x="188163" y="122720"/>
                  </a:lnTo>
                  <a:lnTo>
                    <a:pt x="184073" y="126809"/>
                  </a:lnTo>
                  <a:lnTo>
                    <a:pt x="184073" y="141122"/>
                  </a:lnTo>
                  <a:lnTo>
                    <a:pt x="188163" y="147256"/>
                  </a:lnTo>
                  <a:lnTo>
                    <a:pt x="441769" y="147256"/>
                  </a:lnTo>
                  <a:lnTo>
                    <a:pt x="447916" y="147256"/>
                  </a:lnTo>
                  <a:lnTo>
                    <a:pt x="454050" y="141122"/>
                  </a:lnTo>
                  <a:lnTo>
                    <a:pt x="454050" y="126809"/>
                  </a:lnTo>
                  <a:close/>
                </a:path>
                <a:path w="540385" h="196850">
                  <a:moveTo>
                    <a:pt x="454050" y="77724"/>
                  </a:moveTo>
                  <a:lnTo>
                    <a:pt x="447916" y="73634"/>
                  </a:lnTo>
                  <a:lnTo>
                    <a:pt x="188163" y="73634"/>
                  </a:lnTo>
                  <a:lnTo>
                    <a:pt x="184073" y="77724"/>
                  </a:lnTo>
                  <a:lnTo>
                    <a:pt x="184073" y="92036"/>
                  </a:lnTo>
                  <a:lnTo>
                    <a:pt x="188163" y="98171"/>
                  </a:lnTo>
                  <a:lnTo>
                    <a:pt x="441769" y="98171"/>
                  </a:lnTo>
                  <a:lnTo>
                    <a:pt x="447916" y="98171"/>
                  </a:lnTo>
                  <a:lnTo>
                    <a:pt x="454050" y="92036"/>
                  </a:lnTo>
                  <a:lnTo>
                    <a:pt x="454050" y="77724"/>
                  </a:lnTo>
                  <a:close/>
                </a:path>
                <a:path w="540385" h="196850">
                  <a:moveTo>
                    <a:pt x="539940" y="36817"/>
                  </a:moveTo>
                  <a:lnTo>
                    <a:pt x="537489" y="24549"/>
                  </a:lnTo>
                  <a:lnTo>
                    <a:pt x="537070" y="22440"/>
                  </a:lnTo>
                  <a:lnTo>
                    <a:pt x="529209" y="10744"/>
                  </a:lnTo>
                  <a:lnTo>
                    <a:pt x="517512" y="2870"/>
                  </a:lnTo>
                  <a:lnTo>
                    <a:pt x="515404" y="2451"/>
                  </a:lnTo>
                  <a:lnTo>
                    <a:pt x="515404" y="28638"/>
                  </a:lnTo>
                  <a:lnTo>
                    <a:pt x="515404" y="165658"/>
                  </a:lnTo>
                  <a:lnTo>
                    <a:pt x="509270" y="171805"/>
                  </a:lnTo>
                  <a:lnTo>
                    <a:pt x="28625" y="171805"/>
                  </a:lnTo>
                  <a:lnTo>
                    <a:pt x="24536" y="165658"/>
                  </a:lnTo>
                  <a:lnTo>
                    <a:pt x="24536" y="28638"/>
                  </a:lnTo>
                  <a:lnTo>
                    <a:pt x="28625" y="24549"/>
                  </a:lnTo>
                  <a:lnTo>
                    <a:pt x="509270" y="24549"/>
                  </a:lnTo>
                  <a:lnTo>
                    <a:pt x="515404" y="28638"/>
                  </a:lnTo>
                  <a:lnTo>
                    <a:pt x="515404" y="2451"/>
                  </a:lnTo>
                  <a:lnTo>
                    <a:pt x="503135" y="0"/>
                  </a:lnTo>
                  <a:lnTo>
                    <a:pt x="36817" y="0"/>
                  </a:lnTo>
                  <a:lnTo>
                    <a:pt x="22428" y="2870"/>
                  </a:lnTo>
                  <a:lnTo>
                    <a:pt x="10731" y="10744"/>
                  </a:lnTo>
                  <a:lnTo>
                    <a:pt x="2870" y="22440"/>
                  </a:lnTo>
                  <a:lnTo>
                    <a:pt x="0" y="36817"/>
                  </a:lnTo>
                  <a:lnTo>
                    <a:pt x="0" y="159524"/>
                  </a:lnTo>
                  <a:lnTo>
                    <a:pt x="2870" y="173913"/>
                  </a:lnTo>
                  <a:lnTo>
                    <a:pt x="10731" y="185610"/>
                  </a:lnTo>
                  <a:lnTo>
                    <a:pt x="22428" y="193471"/>
                  </a:lnTo>
                  <a:lnTo>
                    <a:pt x="36817" y="196342"/>
                  </a:lnTo>
                  <a:lnTo>
                    <a:pt x="503135" y="196342"/>
                  </a:lnTo>
                  <a:lnTo>
                    <a:pt x="517512" y="193471"/>
                  </a:lnTo>
                  <a:lnTo>
                    <a:pt x="529209" y="185610"/>
                  </a:lnTo>
                  <a:lnTo>
                    <a:pt x="537070" y="173913"/>
                  </a:lnTo>
                  <a:lnTo>
                    <a:pt x="537489" y="171805"/>
                  </a:lnTo>
                  <a:lnTo>
                    <a:pt x="539940" y="159524"/>
                  </a:lnTo>
                  <a:lnTo>
                    <a:pt x="539940" y="368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338" y="3670335"/>
              <a:ext cx="73631" cy="7363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92975" y="3780789"/>
              <a:ext cx="540385" cy="196850"/>
            </a:xfrm>
            <a:custGeom>
              <a:avLst/>
              <a:gdLst/>
              <a:ahLst/>
              <a:cxnLst/>
              <a:rect l="l" t="t" r="r" b="b"/>
              <a:pathLst>
                <a:path w="540385" h="196850">
                  <a:moveTo>
                    <a:pt x="257695" y="126809"/>
                  </a:moveTo>
                  <a:lnTo>
                    <a:pt x="251561" y="122707"/>
                  </a:lnTo>
                  <a:lnTo>
                    <a:pt x="188163" y="122707"/>
                  </a:lnTo>
                  <a:lnTo>
                    <a:pt x="184073" y="126809"/>
                  </a:lnTo>
                  <a:lnTo>
                    <a:pt x="184073" y="141122"/>
                  </a:lnTo>
                  <a:lnTo>
                    <a:pt x="188163" y="147256"/>
                  </a:lnTo>
                  <a:lnTo>
                    <a:pt x="245427" y="147256"/>
                  </a:lnTo>
                  <a:lnTo>
                    <a:pt x="251561" y="147256"/>
                  </a:lnTo>
                  <a:lnTo>
                    <a:pt x="257695" y="141122"/>
                  </a:lnTo>
                  <a:lnTo>
                    <a:pt x="257695" y="126809"/>
                  </a:lnTo>
                  <a:close/>
                </a:path>
                <a:path w="540385" h="196850">
                  <a:moveTo>
                    <a:pt x="282244" y="77724"/>
                  </a:moveTo>
                  <a:lnTo>
                    <a:pt x="276110" y="73621"/>
                  </a:lnTo>
                  <a:lnTo>
                    <a:pt x="188163" y="73621"/>
                  </a:lnTo>
                  <a:lnTo>
                    <a:pt x="184073" y="77724"/>
                  </a:lnTo>
                  <a:lnTo>
                    <a:pt x="184073" y="92036"/>
                  </a:lnTo>
                  <a:lnTo>
                    <a:pt x="188163" y="98171"/>
                  </a:lnTo>
                  <a:lnTo>
                    <a:pt x="269976" y="98171"/>
                  </a:lnTo>
                  <a:lnTo>
                    <a:pt x="276110" y="98171"/>
                  </a:lnTo>
                  <a:lnTo>
                    <a:pt x="282244" y="92036"/>
                  </a:lnTo>
                  <a:lnTo>
                    <a:pt x="282244" y="77724"/>
                  </a:lnTo>
                  <a:close/>
                </a:path>
                <a:path w="540385" h="196850">
                  <a:moveTo>
                    <a:pt x="539940" y="36817"/>
                  </a:moveTo>
                  <a:lnTo>
                    <a:pt x="537070" y="22428"/>
                  </a:lnTo>
                  <a:lnTo>
                    <a:pt x="529209" y="10731"/>
                  </a:lnTo>
                  <a:lnTo>
                    <a:pt x="517512" y="2870"/>
                  </a:lnTo>
                  <a:lnTo>
                    <a:pt x="503135" y="0"/>
                  </a:lnTo>
                  <a:lnTo>
                    <a:pt x="36817" y="0"/>
                  </a:lnTo>
                  <a:lnTo>
                    <a:pt x="22428" y="2870"/>
                  </a:lnTo>
                  <a:lnTo>
                    <a:pt x="10731" y="10731"/>
                  </a:lnTo>
                  <a:lnTo>
                    <a:pt x="2870" y="22428"/>
                  </a:lnTo>
                  <a:lnTo>
                    <a:pt x="0" y="36817"/>
                  </a:lnTo>
                  <a:lnTo>
                    <a:pt x="0" y="159524"/>
                  </a:lnTo>
                  <a:lnTo>
                    <a:pt x="2870" y="173901"/>
                  </a:lnTo>
                  <a:lnTo>
                    <a:pt x="10731" y="185597"/>
                  </a:lnTo>
                  <a:lnTo>
                    <a:pt x="22428" y="193459"/>
                  </a:lnTo>
                  <a:lnTo>
                    <a:pt x="36817" y="196342"/>
                  </a:lnTo>
                  <a:lnTo>
                    <a:pt x="220891" y="196342"/>
                  </a:lnTo>
                  <a:lnTo>
                    <a:pt x="227025" y="196342"/>
                  </a:lnTo>
                  <a:lnTo>
                    <a:pt x="233159" y="190207"/>
                  </a:lnTo>
                  <a:lnTo>
                    <a:pt x="233159" y="175895"/>
                  </a:lnTo>
                  <a:lnTo>
                    <a:pt x="227025" y="171792"/>
                  </a:lnTo>
                  <a:lnTo>
                    <a:pt x="28625" y="171792"/>
                  </a:lnTo>
                  <a:lnTo>
                    <a:pt x="24536" y="165658"/>
                  </a:lnTo>
                  <a:lnTo>
                    <a:pt x="24536" y="28625"/>
                  </a:lnTo>
                  <a:lnTo>
                    <a:pt x="28625" y="24536"/>
                  </a:lnTo>
                  <a:lnTo>
                    <a:pt x="509270" y="24536"/>
                  </a:lnTo>
                  <a:lnTo>
                    <a:pt x="515404" y="28625"/>
                  </a:lnTo>
                  <a:lnTo>
                    <a:pt x="515404" y="79756"/>
                  </a:lnTo>
                  <a:lnTo>
                    <a:pt x="519493" y="85902"/>
                  </a:lnTo>
                  <a:lnTo>
                    <a:pt x="533806" y="85902"/>
                  </a:lnTo>
                  <a:lnTo>
                    <a:pt x="539940" y="79756"/>
                  </a:lnTo>
                  <a:lnTo>
                    <a:pt x="539940" y="368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338" y="3842136"/>
              <a:ext cx="73631" cy="7363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92979" y="3952579"/>
              <a:ext cx="257810" cy="196850"/>
            </a:xfrm>
            <a:custGeom>
              <a:avLst/>
              <a:gdLst/>
              <a:ahLst/>
              <a:cxnLst/>
              <a:rect l="l" t="t" r="r" b="b"/>
              <a:pathLst>
                <a:path w="257809" h="196850">
                  <a:moveTo>
                    <a:pt x="227025" y="0"/>
                  </a:moveTo>
                  <a:lnTo>
                    <a:pt x="36814" y="0"/>
                  </a:lnTo>
                  <a:lnTo>
                    <a:pt x="22433" y="2876"/>
                  </a:lnTo>
                  <a:lnTo>
                    <a:pt x="10737" y="10738"/>
                  </a:lnTo>
                  <a:lnTo>
                    <a:pt x="2876" y="22434"/>
                  </a:lnTo>
                  <a:lnTo>
                    <a:pt x="0" y="36812"/>
                  </a:lnTo>
                  <a:lnTo>
                    <a:pt x="0" y="159527"/>
                  </a:lnTo>
                  <a:lnTo>
                    <a:pt x="2876" y="173908"/>
                  </a:lnTo>
                  <a:lnTo>
                    <a:pt x="10737" y="185605"/>
                  </a:lnTo>
                  <a:lnTo>
                    <a:pt x="22433" y="193467"/>
                  </a:lnTo>
                  <a:lnTo>
                    <a:pt x="36814" y="196344"/>
                  </a:lnTo>
                  <a:lnTo>
                    <a:pt x="245434" y="196344"/>
                  </a:lnTo>
                  <a:lnTo>
                    <a:pt x="251564" y="196344"/>
                  </a:lnTo>
                  <a:lnTo>
                    <a:pt x="257701" y="190210"/>
                  </a:lnTo>
                  <a:lnTo>
                    <a:pt x="257701" y="175894"/>
                  </a:lnTo>
                  <a:lnTo>
                    <a:pt x="251564" y="171800"/>
                  </a:lnTo>
                  <a:lnTo>
                    <a:pt x="28633" y="171800"/>
                  </a:lnTo>
                  <a:lnTo>
                    <a:pt x="24543" y="165664"/>
                  </a:lnTo>
                  <a:lnTo>
                    <a:pt x="24543" y="28632"/>
                  </a:lnTo>
                  <a:lnTo>
                    <a:pt x="28633" y="24545"/>
                  </a:lnTo>
                  <a:lnTo>
                    <a:pt x="227025" y="24545"/>
                  </a:lnTo>
                  <a:lnTo>
                    <a:pt x="233161" y="18409"/>
                  </a:lnTo>
                  <a:lnTo>
                    <a:pt x="233161" y="4093"/>
                  </a:lnTo>
                  <a:lnTo>
                    <a:pt x="2270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338" y="4013937"/>
              <a:ext cx="73631" cy="7363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62953" y="3878948"/>
              <a:ext cx="319405" cy="319405"/>
            </a:xfrm>
            <a:custGeom>
              <a:avLst/>
              <a:gdLst/>
              <a:ahLst/>
              <a:cxnLst/>
              <a:rect l="l" t="t" r="r" b="b"/>
              <a:pathLst>
                <a:path w="319405" h="319404">
                  <a:moveTo>
                    <a:pt x="159529" y="0"/>
                  </a:moveTo>
                  <a:lnTo>
                    <a:pt x="109166" y="8148"/>
                  </a:lnTo>
                  <a:lnTo>
                    <a:pt x="65381" y="30827"/>
                  </a:lnTo>
                  <a:lnTo>
                    <a:pt x="30825" y="65385"/>
                  </a:lnTo>
                  <a:lnTo>
                    <a:pt x="8148" y="109171"/>
                  </a:lnTo>
                  <a:lnTo>
                    <a:pt x="0" y="159534"/>
                  </a:lnTo>
                  <a:lnTo>
                    <a:pt x="8148" y="209894"/>
                  </a:lnTo>
                  <a:lnTo>
                    <a:pt x="30825" y="253678"/>
                  </a:lnTo>
                  <a:lnTo>
                    <a:pt x="65381" y="288234"/>
                  </a:lnTo>
                  <a:lnTo>
                    <a:pt x="109166" y="310912"/>
                  </a:lnTo>
                  <a:lnTo>
                    <a:pt x="159529" y="319060"/>
                  </a:lnTo>
                  <a:lnTo>
                    <a:pt x="209893" y="310912"/>
                  </a:lnTo>
                  <a:lnTo>
                    <a:pt x="241547" y="294517"/>
                  </a:lnTo>
                  <a:lnTo>
                    <a:pt x="159529" y="294517"/>
                  </a:lnTo>
                  <a:lnTo>
                    <a:pt x="116432" y="287547"/>
                  </a:lnTo>
                  <a:lnTo>
                    <a:pt x="79324" y="268207"/>
                  </a:lnTo>
                  <a:lnTo>
                    <a:pt x="50266" y="238854"/>
                  </a:lnTo>
                  <a:lnTo>
                    <a:pt x="31319" y="201844"/>
                  </a:lnTo>
                  <a:lnTo>
                    <a:pt x="24546" y="159534"/>
                  </a:lnTo>
                  <a:lnTo>
                    <a:pt x="31319" y="116437"/>
                  </a:lnTo>
                  <a:lnTo>
                    <a:pt x="50266" y="79327"/>
                  </a:lnTo>
                  <a:lnTo>
                    <a:pt x="79324" y="50267"/>
                  </a:lnTo>
                  <a:lnTo>
                    <a:pt x="116432" y="31320"/>
                  </a:lnTo>
                  <a:lnTo>
                    <a:pt x="159529" y="24545"/>
                  </a:lnTo>
                  <a:lnTo>
                    <a:pt x="241550" y="24545"/>
                  </a:lnTo>
                  <a:lnTo>
                    <a:pt x="209893" y="8148"/>
                  </a:lnTo>
                  <a:lnTo>
                    <a:pt x="159529" y="0"/>
                  </a:lnTo>
                  <a:close/>
                </a:path>
                <a:path w="319405" h="319404">
                  <a:moveTo>
                    <a:pt x="241550" y="24545"/>
                  </a:moveTo>
                  <a:lnTo>
                    <a:pt x="159529" y="24545"/>
                  </a:lnTo>
                  <a:lnTo>
                    <a:pt x="201843" y="31320"/>
                  </a:lnTo>
                  <a:lnTo>
                    <a:pt x="238855" y="50267"/>
                  </a:lnTo>
                  <a:lnTo>
                    <a:pt x="268209" y="79327"/>
                  </a:lnTo>
                  <a:lnTo>
                    <a:pt x="287550" y="116437"/>
                  </a:lnTo>
                  <a:lnTo>
                    <a:pt x="294520" y="159534"/>
                  </a:lnTo>
                  <a:lnTo>
                    <a:pt x="287550" y="201844"/>
                  </a:lnTo>
                  <a:lnTo>
                    <a:pt x="268209" y="238854"/>
                  </a:lnTo>
                  <a:lnTo>
                    <a:pt x="238855" y="268207"/>
                  </a:lnTo>
                  <a:lnTo>
                    <a:pt x="201843" y="287547"/>
                  </a:lnTo>
                  <a:lnTo>
                    <a:pt x="159529" y="294517"/>
                  </a:lnTo>
                  <a:lnTo>
                    <a:pt x="241547" y="294517"/>
                  </a:lnTo>
                  <a:lnTo>
                    <a:pt x="253678" y="288234"/>
                  </a:lnTo>
                  <a:lnTo>
                    <a:pt x="288234" y="253678"/>
                  </a:lnTo>
                  <a:lnTo>
                    <a:pt x="310911" y="209894"/>
                  </a:lnTo>
                  <a:lnTo>
                    <a:pt x="319059" y="159534"/>
                  </a:lnTo>
                  <a:lnTo>
                    <a:pt x="310911" y="109171"/>
                  </a:lnTo>
                  <a:lnTo>
                    <a:pt x="288234" y="65385"/>
                  </a:lnTo>
                  <a:lnTo>
                    <a:pt x="253678" y="30827"/>
                  </a:lnTo>
                  <a:lnTo>
                    <a:pt x="241550" y="245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5441" y="3932126"/>
              <a:ext cx="92041" cy="206569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6</a:t>
            </a:fld>
            <a:endParaRPr spc="15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4254" y="150177"/>
            <a:ext cx="66103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88845" algn="l"/>
              </a:tabLst>
            </a:pPr>
            <a:r>
              <a:rPr spc="-40" dirty="0"/>
              <a:t>Overlapping	</a:t>
            </a:r>
            <a:r>
              <a:rPr spc="-25" dirty="0"/>
              <a:t>Modular/Cohort</a:t>
            </a:r>
            <a:r>
              <a:rPr spc="330" dirty="0"/>
              <a:t> </a:t>
            </a:r>
            <a:r>
              <a:rPr spc="-30" dirty="0"/>
              <a:t>Reporting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60</a:t>
            </a:fld>
            <a:endParaRPr spc="15" dirty="0"/>
          </a:p>
        </p:txBody>
      </p:sp>
      <p:sp>
        <p:nvSpPr>
          <p:cNvPr id="3" name="object 3"/>
          <p:cNvSpPr txBox="1"/>
          <p:nvPr/>
        </p:nvSpPr>
        <p:spPr>
          <a:xfrm>
            <a:off x="307022" y="1262697"/>
            <a:ext cx="11324590" cy="6253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49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Overlapping</a:t>
            </a:r>
            <a:r>
              <a:rPr sz="2000" b="1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Modules/Cohorts</a:t>
            </a:r>
            <a:r>
              <a:rPr sz="2000" b="1" spc="8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(2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of</a:t>
            </a:r>
            <a:r>
              <a:rPr sz="2000" b="1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3366"/>
                </a:solidFill>
                <a:latin typeface="Arial"/>
                <a:cs typeface="Arial"/>
              </a:rPr>
              <a:t>3)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00" dirty="0">
              <a:latin typeface="Arial"/>
              <a:cs typeface="Arial"/>
            </a:endParaRPr>
          </a:p>
          <a:p>
            <a:pPr marL="335280" marR="43180" indent="-285115">
              <a:lnSpc>
                <a:spcPct val="120100"/>
              </a:lnSpc>
              <a:buFont typeface="Wingdings"/>
              <a:buChar char=""/>
              <a:tabLst>
                <a:tab pos="335280" algn="l"/>
                <a:tab pos="335915" algn="l"/>
              </a:tabLst>
            </a:pPr>
            <a:r>
              <a:rPr sz="2000" spc="50" dirty="0">
                <a:solidFill>
                  <a:srgbClr val="001F5F"/>
                </a:solidFill>
                <a:latin typeface="Arial"/>
                <a:cs typeface="Arial"/>
              </a:rPr>
              <a:t>When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enrolling students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2000" i="1" spc="-5" dirty="0">
                <a:solidFill>
                  <a:srgbClr val="001F5F"/>
                </a:solidFill>
                <a:latin typeface="Arial"/>
                <a:cs typeface="Arial"/>
              </a:rPr>
              <a:t>Cohort </a:t>
            </a:r>
            <a:r>
              <a:rPr sz="2000" i="1" spc="-65" dirty="0">
                <a:solidFill>
                  <a:srgbClr val="001F5F"/>
                </a:solidFill>
                <a:latin typeface="Arial"/>
                <a:cs typeface="Arial"/>
              </a:rPr>
              <a:t>Two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(02/01/21 – 08/01/21) the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review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compliance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by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including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all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who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still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attending,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so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all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new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all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still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enrolled students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i="1" spc="-5" dirty="0">
                <a:solidFill>
                  <a:srgbClr val="001F5F"/>
                </a:solidFill>
                <a:latin typeface="Arial"/>
                <a:cs typeface="Arial"/>
              </a:rPr>
              <a:t>Cohort </a:t>
            </a:r>
            <a:r>
              <a:rPr sz="2000" i="1" spc="-15" dirty="0">
                <a:solidFill>
                  <a:srgbClr val="001F5F"/>
                </a:solidFill>
                <a:latin typeface="Arial"/>
                <a:cs typeface="Arial"/>
              </a:rPr>
              <a:t>One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(01/01/21 – 07/01/21),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which must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 factored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into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calculation.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So,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because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new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would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put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out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compliance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85/15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(it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would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 6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supported students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1 non-supported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which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would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make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85/15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percentage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85.71%),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site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would</a:t>
            </a:r>
            <a:r>
              <a:rPr sz="20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unable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certify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new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until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new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non-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enrolled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Wingdings"/>
              <a:buChar char=""/>
            </a:pPr>
            <a:endParaRPr sz="2500" dirty="0">
              <a:latin typeface="Arial"/>
              <a:cs typeface="Arial"/>
            </a:endParaRPr>
          </a:p>
          <a:p>
            <a:pPr marL="742315" marR="288290" lvl="1" indent="-233679">
              <a:lnSpc>
                <a:spcPct val="120200"/>
              </a:lnSpc>
              <a:buChar char="•"/>
              <a:tabLst>
                <a:tab pos="741680" algn="l"/>
                <a:tab pos="742315" algn="l"/>
              </a:tabLst>
            </a:pP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2000" i="1" spc="-5" dirty="0">
                <a:solidFill>
                  <a:srgbClr val="001F5F"/>
                </a:solidFill>
                <a:latin typeface="Arial"/>
                <a:cs typeface="Arial"/>
              </a:rPr>
              <a:t>Cohort </a:t>
            </a:r>
            <a:r>
              <a:rPr sz="2000" i="1" spc="-65" dirty="0">
                <a:solidFill>
                  <a:srgbClr val="001F5F"/>
                </a:solidFill>
                <a:latin typeface="Arial"/>
                <a:cs typeface="Arial"/>
              </a:rPr>
              <a:t>Two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(02/01/2021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–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08/01/2021)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enrolls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2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who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completely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self-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paying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(non-supported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students)</a:t>
            </a:r>
            <a:r>
              <a:rPr sz="2000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4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using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GI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001F5F"/>
                </a:solidFill>
                <a:latin typeface="Arial"/>
                <a:cs typeface="Arial"/>
              </a:rPr>
              <a:t>Bill</a:t>
            </a:r>
            <a:r>
              <a:rPr sz="2025" spc="67" baseline="26748" dirty="0">
                <a:solidFill>
                  <a:srgbClr val="001F5F"/>
                </a:solidFill>
                <a:latin typeface="Arial"/>
                <a:cs typeface="Arial"/>
              </a:rPr>
              <a:t>®</a:t>
            </a:r>
            <a:r>
              <a:rPr sz="2025" spc="-142" baseline="26748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benefits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(supported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students)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Arial"/>
              <a:buChar char="•"/>
            </a:pPr>
            <a:endParaRPr sz="2500" dirty="0">
              <a:latin typeface="Arial"/>
              <a:cs typeface="Arial"/>
            </a:endParaRPr>
          </a:p>
          <a:p>
            <a:pPr marL="742315" marR="449580" lvl="1" indent="-233679">
              <a:lnSpc>
                <a:spcPct val="120200"/>
              </a:lnSpc>
              <a:buChar char="•"/>
              <a:tabLst>
                <a:tab pos="741680" algn="l"/>
                <a:tab pos="742315" algn="l"/>
              </a:tabLst>
            </a:pP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Because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cohorts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overlap,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calculated</a:t>
            </a:r>
            <a:r>
              <a:rPr sz="20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together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total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9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supported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non-supported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Arial"/>
              <a:buChar char="•"/>
            </a:pPr>
            <a:endParaRPr sz="2900" dirty="0">
              <a:latin typeface="Arial"/>
              <a:cs typeface="Arial"/>
            </a:endParaRPr>
          </a:p>
          <a:p>
            <a:pPr marL="335280" indent="-285115">
              <a:lnSpc>
                <a:spcPct val="100000"/>
              </a:lnSpc>
              <a:buFont typeface="Wingdings"/>
              <a:buChar char=""/>
              <a:tabLst>
                <a:tab pos="335280" algn="l"/>
                <a:tab pos="335915" algn="l"/>
              </a:tabLst>
            </a:pP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rr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85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/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5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i="1" spc="35" dirty="0">
                <a:solidFill>
                  <a:srgbClr val="001F5F"/>
                </a:solidFill>
                <a:latin typeface="Arial"/>
                <a:cs typeface="Arial"/>
              </a:rPr>
              <a:t>x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i="1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i="1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i="1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2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i="1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og</a:t>
            </a:r>
            <a:r>
              <a:rPr sz="2000" i="1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am</a:t>
            </a:r>
            <a:r>
              <a:rPr sz="2000" i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75%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4254" y="150177"/>
            <a:ext cx="66103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88845" algn="l"/>
              </a:tabLst>
            </a:pPr>
            <a:r>
              <a:rPr spc="-40" dirty="0"/>
              <a:t>Overlapping	</a:t>
            </a:r>
            <a:r>
              <a:rPr spc="-25" dirty="0"/>
              <a:t>Modular/Cohort</a:t>
            </a:r>
            <a:r>
              <a:rPr spc="330" dirty="0"/>
              <a:t> </a:t>
            </a:r>
            <a:r>
              <a:rPr spc="-30" dirty="0"/>
              <a:t>Reporting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61</a:t>
            </a:fld>
            <a:endParaRPr spc="15" dirty="0"/>
          </a:p>
        </p:txBody>
      </p:sp>
      <p:sp>
        <p:nvSpPr>
          <p:cNvPr id="3" name="object 3"/>
          <p:cNvSpPr txBox="1"/>
          <p:nvPr/>
        </p:nvSpPr>
        <p:spPr>
          <a:xfrm>
            <a:off x="649922" y="1657350"/>
            <a:ext cx="10766425" cy="502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Overlapping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Modules/Cohorts</a:t>
            </a:r>
            <a:r>
              <a:rPr sz="2000" b="1" spc="9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3366"/>
                </a:solidFill>
                <a:latin typeface="Arial"/>
                <a:cs typeface="Arial"/>
              </a:rPr>
              <a:t>(3</a:t>
            </a:r>
            <a:r>
              <a:rPr sz="20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of</a:t>
            </a:r>
            <a:r>
              <a:rPr sz="2000" b="1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3)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50" dirty="0">
              <a:latin typeface="Arial"/>
              <a:cs typeface="Arial"/>
            </a:endParaRPr>
          </a:p>
          <a:p>
            <a:pPr marL="284480" marR="43180" indent="-23431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85115" algn="l"/>
              </a:tabLst>
            </a:pPr>
            <a:r>
              <a:rPr sz="2000" spc="45" dirty="0">
                <a:solidFill>
                  <a:srgbClr val="001F5F"/>
                </a:solidFill>
                <a:latin typeface="Arial"/>
                <a:cs typeface="Arial"/>
              </a:rPr>
              <a:t>When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enrolling students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2000" i="1" spc="-5" dirty="0">
                <a:solidFill>
                  <a:srgbClr val="001F5F"/>
                </a:solidFill>
                <a:latin typeface="Arial"/>
                <a:cs typeface="Arial"/>
              </a:rPr>
              <a:t>Cohort </a:t>
            </a:r>
            <a:r>
              <a:rPr sz="2000" i="1" spc="-10" dirty="0">
                <a:solidFill>
                  <a:srgbClr val="001F5F"/>
                </a:solidFill>
                <a:latin typeface="Arial"/>
                <a:cs typeface="Arial"/>
              </a:rPr>
              <a:t>Three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(03/01/2021 – 09/01/2021) the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review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compliance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by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including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all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who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still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attending;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so, all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the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enrolled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current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cohort and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still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enrolled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form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earlier cohorts, </a:t>
            </a:r>
            <a:r>
              <a:rPr sz="2000" i="1" spc="-5" dirty="0">
                <a:solidFill>
                  <a:srgbClr val="001F5F"/>
                </a:solidFill>
                <a:latin typeface="Arial"/>
                <a:cs typeface="Arial"/>
              </a:rPr>
              <a:t>Cohort </a:t>
            </a:r>
            <a:r>
              <a:rPr sz="2000" i="1" spc="-15" dirty="0">
                <a:solidFill>
                  <a:srgbClr val="001F5F"/>
                </a:solidFill>
                <a:latin typeface="Arial"/>
                <a:cs typeface="Arial"/>
              </a:rPr>
              <a:t>One </a:t>
            </a:r>
            <a:r>
              <a:rPr sz="2000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(01/01/2021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07/01/2021),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Arial"/>
                <a:cs typeface="Arial"/>
              </a:rPr>
              <a:t>Cohort</a:t>
            </a:r>
            <a:r>
              <a:rPr sz="2000" i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-65" dirty="0">
                <a:solidFill>
                  <a:srgbClr val="001F5F"/>
                </a:solidFill>
                <a:latin typeface="Arial"/>
                <a:cs typeface="Arial"/>
              </a:rPr>
              <a:t>Two</a:t>
            </a:r>
            <a:r>
              <a:rPr sz="2000" i="1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(02/01/2021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08/01/2021)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factored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into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calculation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Wingdings"/>
              <a:buChar char=""/>
            </a:pPr>
            <a:endParaRPr sz="2100" dirty="0">
              <a:latin typeface="Arial"/>
              <a:cs typeface="Arial"/>
            </a:endParaRPr>
          </a:p>
          <a:p>
            <a:pPr marL="741680" marR="485775" lvl="1" indent="-234315">
              <a:lnSpc>
                <a:spcPct val="100000"/>
              </a:lnSpc>
              <a:buChar char="•"/>
              <a:tabLst>
                <a:tab pos="741680" algn="l"/>
                <a:tab pos="742315" algn="l"/>
              </a:tabLst>
            </a:pP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2000" i="1" spc="-5" dirty="0">
                <a:solidFill>
                  <a:srgbClr val="001F5F"/>
                </a:solidFill>
                <a:latin typeface="Arial"/>
                <a:cs typeface="Arial"/>
              </a:rPr>
              <a:t>Cohort </a:t>
            </a:r>
            <a:r>
              <a:rPr sz="2000" i="1" spc="-10" dirty="0">
                <a:solidFill>
                  <a:srgbClr val="001F5F"/>
                </a:solidFill>
                <a:latin typeface="Arial"/>
                <a:cs typeface="Arial"/>
              </a:rPr>
              <a:t>Three 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03/01/2021 – 09/01/2021) the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enrolls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0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who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completely</a:t>
            </a:r>
            <a:r>
              <a:rPr sz="2000" spc="-2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self-paying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(non-supported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student)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using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GI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Bill</a:t>
            </a:r>
            <a:r>
              <a:rPr sz="2025" spc="30" baseline="26748" dirty="0">
                <a:solidFill>
                  <a:srgbClr val="001F5F"/>
                </a:solidFill>
                <a:latin typeface="Arial"/>
                <a:cs typeface="Arial"/>
              </a:rPr>
              <a:t>®</a:t>
            </a:r>
            <a:r>
              <a:rPr sz="2025" spc="-142" baseline="26748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benefits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(supported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students)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001F5F"/>
              </a:buClr>
              <a:buFont typeface="Arial"/>
              <a:buChar char="•"/>
            </a:pPr>
            <a:endParaRPr sz="2050" dirty="0">
              <a:latin typeface="Arial"/>
              <a:cs typeface="Arial"/>
            </a:endParaRPr>
          </a:p>
          <a:p>
            <a:pPr marL="741680" marR="1000125" lvl="1" indent="-234315">
              <a:lnSpc>
                <a:spcPct val="100000"/>
              </a:lnSpc>
              <a:buChar char="•"/>
              <a:tabLst>
                <a:tab pos="741680" algn="l"/>
                <a:tab pos="742315" algn="l"/>
              </a:tabLst>
            </a:pP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Because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cohorts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overlap,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all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calculated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together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total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11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non-supported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001F5F"/>
              </a:buClr>
              <a:buFont typeface="Arial"/>
              <a:buChar char="•"/>
            </a:pPr>
            <a:endParaRPr sz="2050" dirty="0">
              <a:latin typeface="Arial"/>
              <a:cs typeface="Arial"/>
            </a:endParaRPr>
          </a:p>
          <a:p>
            <a:pPr marL="284480" indent="-234315">
              <a:lnSpc>
                <a:spcPct val="100000"/>
              </a:lnSpc>
              <a:buFont typeface="Wingdings"/>
              <a:buChar char=""/>
              <a:tabLst>
                <a:tab pos="285115" algn="l"/>
              </a:tabLst>
            </a:pP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he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5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i="1" spc="35" dirty="0">
                <a:solidFill>
                  <a:srgbClr val="001F5F"/>
                </a:solidFill>
                <a:latin typeface="Arial"/>
                <a:cs typeface="Arial"/>
              </a:rPr>
              <a:t>x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i="1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i="1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i="1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2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i="1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og</a:t>
            </a:r>
            <a:r>
              <a:rPr sz="2000" i="1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am</a:t>
            </a:r>
            <a:r>
              <a:rPr sz="2000" i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78.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5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7%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7251" y="150177"/>
            <a:ext cx="38569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Changes</a:t>
            </a:r>
            <a:r>
              <a:rPr spc="355" dirty="0"/>
              <a:t> </a:t>
            </a:r>
            <a:r>
              <a:rPr spc="-30" dirty="0"/>
              <a:t>in</a:t>
            </a:r>
            <a:r>
              <a:rPr spc="50" dirty="0"/>
              <a:t> </a:t>
            </a:r>
            <a:r>
              <a:rPr spc="-45" dirty="0"/>
              <a:t>Enrollment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9112" y="1624901"/>
            <a:ext cx="5918835" cy="3726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Changes</a:t>
            </a:r>
            <a:r>
              <a:rPr sz="2000" b="1" spc="6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In</a:t>
            </a:r>
            <a:r>
              <a:rPr sz="2000" b="1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Enrollment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 dirty="0">
              <a:latin typeface="Arial"/>
              <a:cs typeface="Arial"/>
            </a:endParaRPr>
          </a:p>
          <a:p>
            <a:pPr marL="12700" marR="76200">
              <a:lnSpc>
                <a:spcPct val="110100"/>
              </a:lnSpc>
              <a:spcBef>
                <a:spcPts val="5"/>
              </a:spcBef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nges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ll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happen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fter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 f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day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equ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8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5/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5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ons</a:t>
            </a:r>
            <a:r>
              <a:rPr sz="20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 be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a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ended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ub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tted.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ay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ha</a:t>
            </a:r>
            <a:r>
              <a:rPr sz="2000" spc="-12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 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pp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effe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ll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70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ng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 dirty="0">
              <a:latin typeface="Arial"/>
              <a:cs typeface="Arial"/>
            </a:endParaRPr>
          </a:p>
          <a:p>
            <a:pPr marL="12700" marR="5080">
              <a:lnSpc>
                <a:spcPct val="110100"/>
              </a:lnSpc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Changes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where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preregistered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but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never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attended do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require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calculations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a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ended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ub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tted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0" y="2641600"/>
            <a:ext cx="4307840" cy="38608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62</a:t>
            </a:fld>
            <a:endParaRPr spc="15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7251" y="150177"/>
            <a:ext cx="38569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Changes</a:t>
            </a:r>
            <a:r>
              <a:rPr spc="355" dirty="0"/>
              <a:t> </a:t>
            </a:r>
            <a:r>
              <a:rPr spc="-30" dirty="0"/>
              <a:t>in</a:t>
            </a:r>
            <a:r>
              <a:rPr spc="50" dirty="0"/>
              <a:t> </a:t>
            </a:r>
            <a:r>
              <a:rPr spc="-45" dirty="0"/>
              <a:t>Enrollment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7702" y="1606168"/>
            <a:ext cx="10530840" cy="1687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Changes</a:t>
            </a:r>
            <a:r>
              <a:rPr sz="2000" b="1" spc="6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In</a:t>
            </a:r>
            <a:r>
              <a:rPr sz="2000" b="1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Enrollment</a:t>
            </a:r>
            <a:r>
              <a:rPr sz="2000" b="1" spc="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Example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 dirty="0">
              <a:latin typeface="Arial"/>
              <a:cs typeface="Arial"/>
            </a:endParaRPr>
          </a:p>
          <a:p>
            <a:pPr marL="387350" indent="-234950">
              <a:lnSpc>
                <a:spcPct val="100000"/>
              </a:lnSpc>
              <a:buFont typeface="Wingdings"/>
              <a:buChar char=""/>
              <a:tabLst>
                <a:tab pos="387985" algn="l"/>
              </a:tabLst>
            </a:pP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VA-ONCE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IHL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has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approved</a:t>
            </a:r>
            <a:r>
              <a:rPr sz="2000" spc="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sz="2000" i="1" spc="25" dirty="0">
                <a:solidFill>
                  <a:srgbClr val="001F5F"/>
                </a:solidFill>
                <a:latin typeface="Arial"/>
                <a:cs typeface="Arial"/>
              </a:rPr>
              <a:t>Example</a:t>
            </a:r>
            <a:r>
              <a:rPr sz="2000" i="1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5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)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which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has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following</a:t>
            </a:r>
            <a:endParaRPr sz="2000" dirty="0">
              <a:latin typeface="Arial"/>
              <a:cs typeface="Arial"/>
            </a:endParaRPr>
          </a:p>
          <a:p>
            <a:pPr marL="387350">
              <a:lnSpc>
                <a:spcPct val="100000"/>
              </a:lnSpc>
              <a:spcBef>
                <a:spcPts val="245"/>
              </a:spcBef>
            </a:pP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term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dates: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572" y="4609782"/>
            <a:ext cx="10541635" cy="1704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80" marR="43180" indent="-234315" algn="just">
              <a:lnSpc>
                <a:spcPct val="110200"/>
              </a:lnSpc>
              <a:spcBef>
                <a:spcPts val="100"/>
              </a:spcBef>
              <a:buFont typeface="Wingdings"/>
              <a:buChar char=""/>
              <a:tabLst>
                <a:tab pos="28511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During the Fall 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Term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enrolls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5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using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GI </a:t>
            </a:r>
            <a:r>
              <a:rPr sz="2000" spc="45" dirty="0">
                <a:solidFill>
                  <a:srgbClr val="001F5F"/>
                </a:solidFill>
                <a:latin typeface="Arial"/>
                <a:cs typeface="Arial"/>
              </a:rPr>
              <a:t>Bill</a:t>
            </a:r>
            <a:r>
              <a:rPr sz="2025" spc="67" baseline="26748" dirty="0">
                <a:solidFill>
                  <a:srgbClr val="001F5F"/>
                </a:solidFill>
                <a:latin typeface="Arial"/>
                <a:cs typeface="Arial"/>
              </a:rPr>
              <a:t>®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benefits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(supported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students)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completely</a:t>
            </a:r>
            <a:r>
              <a:rPr sz="20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self-paying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who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pay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full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tuition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fees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before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first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day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class</a:t>
            </a:r>
            <a:r>
              <a:rPr sz="2000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(non-supported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students)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Wingdings"/>
              <a:buChar char=""/>
            </a:pPr>
            <a:endParaRPr sz="2500" dirty="0">
              <a:latin typeface="Arial"/>
              <a:cs typeface="Arial"/>
            </a:endParaRPr>
          </a:p>
          <a:p>
            <a:pPr marL="284480" indent="-23431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85115" algn="l"/>
              </a:tabLst>
            </a:pP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current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calculation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Example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is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71.43%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320" y="3450335"/>
            <a:ext cx="6026879" cy="76809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63</a:t>
            </a:fld>
            <a:endParaRPr spc="15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7251" y="150177"/>
            <a:ext cx="38569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Changes</a:t>
            </a:r>
            <a:r>
              <a:rPr spc="355" dirty="0"/>
              <a:t> </a:t>
            </a:r>
            <a:r>
              <a:rPr spc="-30" dirty="0"/>
              <a:t>in</a:t>
            </a:r>
            <a:r>
              <a:rPr spc="50" dirty="0"/>
              <a:t> </a:t>
            </a:r>
            <a:r>
              <a:rPr spc="-45" dirty="0"/>
              <a:t>Enrollment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2780" y="1629092"/>
            <a:ext cx="10701655" cy="16598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Changes</a:t>
            </a:r>
            <a:r>
              <a:rPr sz="2000" b="1" spc="8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In</a:t>
            </a:r>
            <a:r>
              <a:rPr sz="2000" b="1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Enrollment</a:t>
            </a:r>
            <a:r>
              <a:rPr sz="2000" b="1" spc="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Example</a:t>
            </a:r>
            <a:r>
              <a:rPr sz="2000" b="1" spc="1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– No</a:t>
            </a:r>
            <a:r>
              <a:rPr sz="2000" b="1" spc="-10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003366"/>
                </a:solidFill>
                <a:latin typeface="Arial"/>
                <a:cs typeface="Arial"/>
              </a:rPr>
              <a:t>Amendment</a:t>
            </a:r>
            <a:r>
              <a:rPr sz="2000" b="1" spc="29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Required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 dirty="0">
              <a:latin typeface="Arial"/>
              <a:cs typeface="Arial"/>
            </a:endParaRPr>
          </a:p>
          <a:p>
            <a:pPr marL="553085" marR="5080" indent="-234315">
              <a:lnSpc>
                <a:spcPct val="110100"/>
              </a:lnSpc>
              <a:buFont typeface="Wingdings"/>
              <a:buChar char=""/>
              <a:tabLst>
                <a:tab pos="553085" algn="l"/>
              </a:tabLst>
            </a:pP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VA-ONCE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IHL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has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approved</a:t>
            </a:r>
            <a:r>
              <a:rPr sz="2000" spc="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sz="2000" i="1" spc="25" dirty="0">
                <a:solidFill>
                  <a:srgbClr val="001F5F"/>
                </a:solidFill>
                <a:latin typeface="Arial"/>
                <a:cs typeface="Arial"/>
              </a:rPr>
              <a:t>Example</a:t>
            </a:r>
            <a:r>
              <a:rPr sz="2000" i="1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5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)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which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has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following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term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dates: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9167" y="4605362"/>
            <a:ext cx="9955530" cy="1704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379" marR="88900" indent="-234315">
              <a:lnSpc>
                <a:spcPct val="110200"/>
              </a:lnSpc>
              <a:spcBef>
                <a:spcPts val="100"/>
              </a:spcBef>
              <a:buFont typeface="Wingdings"/>
              <a:buChar char=""/>
              <a:tabLst>
                <a:tab pos="247015" algn="l"/>
              </a:tabLst>
            </a:pP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10/01/2021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non-supported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drops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from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personal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reasons.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On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11/01/2021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other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non-supported student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drops from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personal</a:t>
            </a:r>
            <a:r>
              <a:rPr sz="20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reasons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Wingdings"/>
              <a:buChar char=""/>
            </a:pPr>
            <a:endParaRPr sz="2500" dirty="0">
              <a:latin typeface="Arial"/>
              <a:cs typeface="Arial"/>
            </a:endParaRPr>
          </a:p>
          <a:p>
            <a:pPr marL="246379" indent="-234315">
              <a:lnSpc>
                <a:spcPct val="100000"/>
              </a:lnSpc>
              <a:buFont typeface="Wingdings"/>
              <a:buChar char=""/>
              <a:tabLst>
                <a:tab pos="247015" algn="l"/>
              </a:tabLst>
            </a:pP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does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have</a:t>
            </a:r>
            <a:r>
              <a:rPr sz="2000" spc="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amend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resubmit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new 85/15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calculations</a:t>
            </a:r>
            <a:r>
              <a:rPr sz="2000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Fall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term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8515" y="3450335"/>
            <a:ext cx="6031012" cy="7620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64</a:t>
            </a:fld>
            <a:endParaRPr spc="15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7251" y="150177"/>
            <a:ext cx="38569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Changes</a:t>
            </a:r>
            <a:r>
              <a:rPr spc="355" dirty="0"/>
              <a:t> </a:t>
            </a:r>
            <a:r>
              <a:rPr spc="-30" dirty="0"/>
              <a:t>in</a:t>
            </a:r>
            <a:r>
              <a:rPr spc="50" dirty="0"/>
              <a:t> </a:t>
            </a:r>
            <a:r>
              <a:rPr spc="-45" dirty="0"/>
              <a:t>Enrollment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790" y="1631251"/>
            <a:ext cx="10947400" cy="1691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104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Changes</a:t>
            </a:r>
            <a:r>
              <a:rPr sz="2000" b="1" spc="8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In</a:t>
            </a:r>
            <a:r>
              <a:rPr sz="2000" b="1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Enrollment</a:t>
            </a:r>
            <a:r>
              <a:rPr sz="2000" b="1" spc="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Example</a:t>
            </a:r>
            <a:r>
              <a:rPr sz="2000" b="1" spc="1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–</a:t>
            </a:r>
            <a:r>
              <a:rPr sz="2000" b="1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No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New</a:t>
            </a:r>
            <a:r>
              <a:rPr sz="2000" b="1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Certifications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 dirty="0">
              <a:latin typeface="Arial"/>
              <a:cs typeface="Arial"/>
            </a:endParaRPr>
          </a:p>
          <a:p>
            <a:pPr marL="246379" marR="5080" indent="-233679">
              <a:lnSpc>
                <a:spcPct val="110100"/>
              </a:lnSpc>
              <a:buFont typeface="Wingdings"/>
              <a:buChar char=""/>
              <a:tabLst>
                <a:tab pos="246379" algn="l"/>
              </a:tabLst>
            </a:pP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VA-ONCE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IHL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has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one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approved</a:t>
            </a:r>
            <a:r>
              <a:rPr sz="2000" spc="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sz="2000" i="1" spc="15" dirty="0">
                <a:solidFill>
                  <a:srgbClr val="001F5F"/>
                </a:solidFill>
                <a:latin typeface="Arial"/>
                <a:cs typeface="Arial"/>
              </a:rPr>
              <a:t>Example</a:t>
            </a:r>
            <a:r>
              <a:rPr sz="2000" i="1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5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)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which</a:t>
            </a:r>
            <a:r>
              <a:rPr sz="20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has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following</a:t>
            </a:r>
            <a:r>
              <a:rPr sz="2000" spc="-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term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dates: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3390" y="4639119"/>
            <a:ext cx="11226800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marR="30480" indent="-233679">
              <a:lnSpc>
                <a:spcPct val="110100"/>
              </a:lnSpc>
              <a:spcBef>
                <a:spcPts val="100"/>
              </a:spcBef>
              <a:buFont typeface="Wingdings"/>
              <a:buChar char=""/>
              <a:tabLst>
                <a:tab pos="271780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Prior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Spring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Term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new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wishes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enroll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certified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GI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001F5F"/>
                </a:solidFill>
                <a:latin typeface="Arial"/>
                <a:cs typeface="Arial"/>
              </a:rPr>
              <a:t>Bill</a:t>
            </a:r>
            <a:r>
              <a:rPr sz="2025" spc="89" baseline="26748" dirty="0">
                <a:solidFill>
                  <a:srgbClr val="001F5F"/>
                </a:solidFill>
                <a:latin typeface="Arial"/>
                <a:cs typeface="Arial"/>
              </a:rPr>
              <a:t>® </a:t>
            </a:r>
            <a:r>
              <a:rPr sz="2025" spc="-540" baseline="26748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benefits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(supported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student).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Because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already at 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over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85% supported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students,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this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new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could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certified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GI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Bill</a:t>
            </a:r>
            <a:r>
              <a:rPr sz="2025" spc="60" baseline="26748" dirty="0">
                <a:solidFill>
                  <a:srgbClr val="001F5F"/>
                </a:solidFill>
                <a:latin typeface="Arial"/>
                <a:cs typeface="Arial"/>
              </a:rPr>
              <a:t>®</a:t>
            </a:r>
            <a:r>
              <a:rPr sz="2025" spc="97" baseline="26748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benefits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0694" y="3480989"/>
            <a:ext cx="5732254" cy="72885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65</a:t>
            </a:fld>
            <a:endParaRPr spc="15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7251" y="150177"/>
            <a:ext cx="38569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Changes</a:t>
            </a:r>
            <a:r>
              <a:rPr spc="355" dirty="0"/>
              <a:t> </a:t>
            </a:r>
            <a:r>
              <a:rPr spc="-30" dirty="0"/>
              <a:t>in</a:t>
            </a:r>
            <a:r>
              <a:rPr spc="50" dirty="0"/>
              <a:t> </a:t>
            </a:r>
            <a:r>
              <a:rPr spc="-45" dirty="0"/>
              <a:t>Enrollment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3572" y="1371282"/>
            <a:ext cx="10389235" cy="1351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Changes</a:t>
            </a:r>
            <a:r>
              <a:rPr sz="2000" b="1" spc="8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In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Enrollment</a:t>
            </a:r>
            <a:r>
              <a:rPr sz="2000" b="1" spc="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Example</a:t>
            </a:r>
            <a:r>
              <a:rPr sz="2000" b="1" spc="1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–</a:t>
            </a:r>
            <a:r>
              <a:rPr sz="20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Program</a:t>
            </a:r>
            <a:r>
              <a:rPr sz="2000" b="1" spc="-10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at</a:t>
            </a:r>
            <a:r>
              <a:rPr sz="2000" b="1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100%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 dirty="0">
              <a:latin typeface="Arial"/>
              <a:cs typeface="Arial"/>
            </a:endParaRPr>
          </a:p>
          <a:p>
            <a:pPr marL="246379" marR="5080" indent="-234315">
              <a:lnSpc>
                <a:spcPct val="110100"/>
              </a:lnSpc>
              <a:spcBef>
                <a:spcPts val="5"/>
              </a:spcBef>
              <a:buFont typeface="Wingdings"/>
              <a:buChar char=""/>
              <a:tabLst>
                <a:tab pos="247015" algn="l"/>
              </a:tabLst>
            </a:pP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VA-ONCE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IHL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has one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approved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sz="2000" i="1" spc="25" dirty="0">
                <a:solidFill>
                  <a:srgbClr val="001F5F"/>
                </a:solidFill>
                <a:latin typeface="Arial"/>
                <a:cs typeface="Arial"/>
              </a:rPr>
              <a:t>Example </a:t>
            </a:r>
            <a:r>
              <a:rPr sz="2000" i="1" spc="5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)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which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has the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following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term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dates: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3572" y="4090606"/>
            <a:ext cx="10729595" cy="3199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379" marR="797560" indent="-234315">
              <a:lnSpc>
                <a:spcPct val="110100"/>
              </a:lnSpc>
              <a:spcBef>
                <a:spcPts val="100"/>
              </a:spcBef>
              <a:buFont typeface="Wingdings"/>
              <a:buChar char=""/>
              <a:tabLst>
                <a:tab pos="24701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During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Spring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2022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Term</a:t>
            </a:r>
            <a:r>
              <a:rPr sz="2000" spc="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new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enroll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program.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current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calculation</a:t>
            </a:r>
            <a:r>
              <a:rPr sz="2000" spc="-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Example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is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100%</a:t>
            </a:r>
            <a:endParaRPr sz="2000" dirty="0">
              <a:latin typeface="Arial"/>
              <a:cs typeface="Arial"/>
            </a:endParaRPr>
          </a:p>
          <a:p>
            <a:pPr marL="703580" lvl="1" indent="-234315">
              <a:lnSpc>
                <a:spcPct val="100000"/>
              </a:lnSpc>
              <a:spcBef>
                <a:spcPts val="1445"/>
              </a:spcBef>
              <a:buChar char="•"/>
              <a:tabLst>
                <a:tab pos="703580" algn="l"/>
                <a:tab pos="704215" algn="l"/>
              </a:tabLst>
            </a:pP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continuously</a:t>
            </a:r>
            <a:r>
              <a:rPr sz="2000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enrolled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may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continue</a:t>
            </a:r>
            <a:r>
              <a:rPr sz="20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certified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001F5F"/>
              </a:buClr>
              <a:buFont typeface="Arial"/>
              <a:buChar char="•"/>
            </a:pPr>
            <a:endParaRPr sz="2250" dirty="0">
              <a:latin typeface="Arial"/>
              <a:cs typeface="Arial"/>
            </a:endParaRPr>
          </a:p>
          <a:p>
            <a:pPr marL="703580" marR="383540" lvl="1" indent="-234315">
              <a:lnSpc>
                <a:spcPct val="110100"/>
              </a:lnSpc>
              <a:buChar char="•"/>
              <a:tabLst>
                <a:tab pos="703580" algn="l"/>
                <a:tab pos="70421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calculations</a:t>
            </a:r>
            <a:r>
              <a:rPr sz="2000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provided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ELR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jurisdiction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because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excess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85%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Arial"/>
              <a:buChar char="•"/>
            </a:pPr>
            <a:endParaRPr sz="2500" dirty="0">
              <a:latin typeface="Arial"/>
              <a:cs typeface="Arial"/>
            </a:endParaRPr>
          </a:p>
          <a:p>
            <a:pPr marL="703580" lvl="1" indent="-234315">
              <a:lnSpc>
                <a:spcPct val="100000"/>
              </a:lnSpc>
              <a:buChar char="•"/>
              <a:tabLst>
                <a:tab pos="703580" algn="l"/>
                <a:tab pos="704215" algn="l"/>
              </a:tabLst>
            </a:pP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ELR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sz="20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suspend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payment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suspension,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which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serves</a:t>
            </a:r>
            <a:r>
              <a:rPr sz="2000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endParaRPr sz="2000" dirty="0">
              <a:latin typeface="Arial"/>
              <a:cs typeface="Arial"/>
            </a:endParaRPr>
          </a:p>
          <a:p>
            <a:pPr marL="703580">
              <a:lnSpc>
                <a:spcPct val="100000"/>
              </a:lnSpc>
              <a:spcBef>
                <a:spcPts val="245"/>
              </a:spcBef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safeguard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prevent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new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from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being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paid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324" y="3070451"/>
            <a:ext cx="5803341" cy="72711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66</a:t>
            </a:fld>
            <a:endParaRPr spc="15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7251" y="150177"/>
            <a:ext cx="38569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Changes</a:t>
            </a:r>
            <a:r>
              <a:rPr spc="355" dirty="0"/>
              <a:t> </a:t>
            </a:r>
            <a:r>
              <a:rPr spc="-30" dirty="0"/>
              <a:t>in</a:t>
            </a:r>
            <a:r>
              <a:rPr spc="50" dirty="0"/>
              <a:t> </a:t>
            </a:r>
            <a:r>
              <a:rPr spc="-45" dirty="0"/>
              <a:t>Enrollment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67</a:t>
            </a:fld>
            <a:endParaRPr spc="15" dirty="0"/>
          </a:p>
        </p:txBody>
      </p:sp>
      <p:sp>
        <p:nvSpPr>
          <p:cNvPr id="3" name="object 3"/>
          <p:cNvSpPr txBox="1"/>
          <p:nvPr/>
        </p:nvSpPr>
        <p:spPr>
          <a:xfrm>
            <a:off x="618807" y="1610359"/>
            <a:ext cx="66135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Changes</a:t>
            </a:r>
            <a:r>
              <a:rPr sz="2000" b="1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b="1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Example</a:t>
            </a:r>
            <a:r>
              <a:rPr sz="2000" b="1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Natural</a:t>
            </a:r>
            <a:r>
              <a:rPr sz="20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Progression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312" y="2706306"/>
            <a:ext cx="10774045" cy="3382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222885" indent="-254635">
              <a:lnSpc>
                <a:spcPct val="110100"/>
              </a:lnSpc>
              <a:spcBef>
                <a:spcPts val="100"/>
              </a:spcBef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School</a:t>
            </a:r>
            <a:r>
              <a:rPr sz="2000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Certifying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Officials</a:t>
            </a:r>
            <a:r>
              <a:rPr sz="20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ensure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they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do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certify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new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terms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which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would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cause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be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excess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85% supported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(with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exception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Chapter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31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Chapter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35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students)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Wingdings"/>
              <a:buChar char=""/>
            </a:pPr>
            <a:endParaRPr sz="2300" dirty="0">
              <a:latin typeface="Arial"/>
              <a:cs typeface="Arial"/>
            </a:endParaRPr>
          </a:p>
          <a:p>
            <a:pPr marL="266700" marR="5080" indent="-254635">
              <a:lnSpc>
                <a:spcPct val="110100"/>
              </a:lnSpc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change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(or</a:t>
            </a:r>
            <a:r>
              <a:rPr sz="200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normal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progression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such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graduation,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academic</a:t>
            </a:r>
            <a:r>
              <a:rPr sz="20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dismal,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etc.)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causes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exceed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85% supported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students,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VA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will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take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payment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suspension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actions,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but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this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would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considered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error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certifying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Wingdings"/>
              <a:buChar char=""/>
            </a:pPr>
            <a:endParaRPr sz="2500" dirty="0">
              <a:latin typeface="Arial"/>
              <a:cs typeface="Arial"/>
            </a:endParaRPr>
          </a:p>
          <a:p>
            <a:pPr marL="266700" indent="-25463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pattern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violation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noted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VA</a:t>
            </a:r>
            <a:r>
              <a:rPr sz="2000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take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additional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compliance</a:t>
            </a:r>
            <a:r>
              <a:rPr sz="20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actions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may</a:t>
            </a:r>
            <a:endParaRPr sz="2000" dirty="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240"/>
              </a:spcBef>
            </a:pP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escalate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pattern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other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federal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agencies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their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review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168639"/>
            <a:ext cx="12192000" cy="975360"/>
            <a:chOff x="0" y="8168639"/>
            <a:chExt cx="12192000" cy="975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00159" y="8239760"/>
              <a:ext cx="894079" cy="8635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75519" y="8290557"/>
              <a:ext cx="1818639" cy="8311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41320" y="8458200"/>
              <a:ext cx="5831840" cy="544195"/>
            </a:xfrm>
            <a:custGeom>
              <a:avLst/>
              <a:gdLst/>
              <a:ahLst/>
              <a:cxnLst/>
              <a:rect l="l" t="t" r="r" b="b"/>
              <a:pathLst>
                <a:path w="5831840" h="544195">
                  <a:moveTo>
                    <a:pt x="5831839" y="0"/>
                  </a:moveTo>
                  <a:lnTo>
                    <a:pt x="5831839" y="533476"/>
                  </a:lnTo>
                </a:path>
                <a:path w="5831840" h="544195">
                  <a:moveTo>
                    <a:pt x="0" y="10159"/>
                  </a:moveTo>
                  <a:lnTo>
                    <a:pt x="0" y="543636"/>
                  </a:lnTo>
                </a:path>
              </a:pathLst>
            </a:custGeom>
            <a:ln w="9525">
              <a:solidFill>
                <a:srgbClr val="27388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00" y="8290560"/>
              <a:ext cx="2519680" cy="680720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0" y="0"/>
            <a:ext cx="12192000" cy="873760"/>
          </a:xfrm>
          <a:custGeom>
            <a:avLst/>
            <a:gdLst/>
            <a:ahLst/>
            <a:cxnLst/>
            <a:rect l="l" t="t" r="r" b="b"/>
            <a:pathLst>
              <a:path w="12192000" h="873760">
                <a:moveTo>
                  <a:pt x="0" y="873759"/>
                </a:moveTo>
                <a:lnTo>
                  <a:pt x="12192000" y="873759"/>
                </a:lnTo>
                <a:lnTo>
                  <a:pt x="12192000" y="0"/>
                </a:lnTo>
                <a:lnTo>
                  <a:pt x="0" y="0"/>
                </a:lnTo>
                <a:lnTo>
                  <a:pt x="0" y="873759"/>
                </a:lnTo>
                <a:close/>
              </a:path>
            </a:pathLst>
          </a:custGeom>
          <a:solidFill>
            <a:srgbClr val="002E5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843280"/>
            <a:ext cx="12191999" cy="73152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68</a:t>
            </a:fld>
            <a:endParaRPr spc="15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3904" y="150177"/>
            <a:ext cx="30499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Special</a:t>
            </a:r>
            <a:r>
              <a:rPr spc="155" dirty="0"/>
              <a:t> </a:t>
            </a:r>
            <a:r>
              <a:rPr spc="-35" dirty="0"/>
              <a:t>Situations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6592" y="1675701"/>
            <a:ext cx="54952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Special</a:t>
            </a:r>
            <a:r>
              <a:rPr sz="2000" b="1" spc="-8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Situation</a:t>
            </a:r>
            <a:r>
              <a:rPr sz="2000" b="1" spc="8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–</a:t>
            </a:r>
            <a:r>
              <a:rPr sz="2000" b="1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No</a:t>
            </a:r>
            <a:r>
              <a:rPr sz="2000" b="1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Students</a:t>
            </a:r>
            <a:r>
              <a:rPr sz="2000" b="1" spc="8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In</a:t>
            </a:r>
            <a:r>
              <a:rPr sz="2000" b="1" spc="-10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000" b="1" spc="-8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Program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6623" y="4026202"/>
            <a:ext cx="657860" cy="354965"/>
          </a:xfrm>
          <a:custGeom>
            <a:avLst/>
            <a:gdLst/>
            <a:ahLst/>
            <a:cxnLst/>
            <a:rect l="l" t="t" r="r" b="b"/>
            <a:pathLst>
              <a:path w="657860" h="354964">
                <a:moveTo>
                  <a:pt x="125459" y="145671"/>
                </a:moveTo>
                <a:lnTo>
                  <a:pt x="79927" y="145671"/>
                </a:lnTo>
                <a:lnTo>
                  <a:pt x="132992" y="164295"/>
                </a:lnTo>
                <a:lnTo>
                  <a:pt x="133000" y="272889"/>
                </a:lnTo>
                <a:lnTo>
                  <a:pt x="171360" y="320652"/>
                </a:lnTo>
                <a:lnTo>
                  <a:pt x="214033" y="338412"/>
                </a:lnTo>
                <a:lnTo>
                  <a:pt x="267686" y="350142"/>
                </a:lnTo>
                <a:lnTo>
                  <a:pt x="328806" y="354377"/>
                </a:lnTo>
                <a:lnTo>
                  <a:pt x="389929" y="350142"/>
                </a:lnTo>
                <a:lnTo>
                  <a:pt x="439539" y="339297"/>
                </a:lnTo>
                <a:lnTo>
                  <a:pt x="328806" y="339297"/>
                </a:lnTo>
                <a:lnTo>
                  <a:pt x="257626" y="333239"/>
                </a:lnTo>
                <a:lnTo>
                  <a:pt x="200270" y="317608"/>
                </a:lnTo>
                <a:lnTo>
                  <a:pt x="161999" y="296219"/>
                </a:lnTo>
                <a:lnTo>
                  <a:pt x="148073" y="272889"/>
                </a:lnTo>
                <a:lnTo>
                  <a:pt x="148073" y="169592"/>
                </a:lnTo>
                <a:lnTo>
                  <a:pt x="193635" y="169592"/>
                </a:lnTo>
                <a:lnTo>
                  <a:pt x="125459" y="145671"/>
                </a:lnTo>
                <a:close/>
              </a:path>
              <a:path w="657860" h="354964">
                <a:moveTo>
                  <a:pt x="524619" y="169573"/>
                </a:moveTo>
                <a:lnTo>
                  <a:pt x="509538" y="169573"/>
                </a:lnTo>
                <a:lnTo>
                  <a:pt x="509538" y="272889"/>
                </a:lnTo>
                <a:lnTo>
                  <a:pt x="495612" y="296219"/>
                </a:lnTo>
                <a:lnTo>
                  <a:pt x="457341" y="317608"/>
                </a:lnTo>
                <a:lnTo>
                  <a:pt x="399986" y="333239"/>
                </a:lnTo>
                <a:lnTo>
                  <a:pt x="328806" y="339297"/>
                </a:lnTo>
                <a:lnTo>
                  <a:pt x="439539" y="339297"/>
                </a:lnTo>
                <a:lnTo>
                  <a:pt x="443587" y="338411"/>
                </a:lnTo>
                <a:lnTo>
                  <a:pt x="486266" y="320648"/>
                </a:lnTo>
                <a:lnTo>
                  <a:pt x="514448" y="298313"/>
                </a:lnTo>
                <a:lnTo>
                  <a:pt x="524619" y="272889"/>
                </a:lnTo>
                <a:lnTo>
                  <a:pt x="524619" y="169573"/>
                </a:lnTo>
                <a:close/>
              </a:path>
              <a:path w="657860" h="354964">
                <a:moveTo>
                  <a:pt x="328806" y="0"/>
                </a:moveTo>
                <a:lnTo>
                  <a:pt x="0" y="117623"/>
                </a:lnTo>
                <a:lnTo>
                  <a:pt x="64846" y="140393"/>
                </a:lnTo>
                <a:lnTo>
                  <a:pt x="64846" y="275603"/>
                </a:lnTo>
                <a:lnTo>
                  <a:pt x="68221" y="278977"/>
                </a:lnTo>
                <a:lnTo>
                  <a:pt x="76553" y="278977"/>
                </a:lnTo>
                <a:lnTo>
                  <a:pt x="79927" y="275603"/>
                </a:lnTo>
                <a:lnTo>
                  <a:pt x="79927" y="145671"/>
                </a:lnTo>
                <a:lnTo>
                  <a:pt x="125459" y="145671"/>
                </a:lnTo>
                <a:lnTo>
                  <a:pt x="45249" y="117528"/>
                </a:lnTo>
                <a:lnTo>
                  <a:pt x="328806" y="16022"/>
                </a:lnTo>
                <a:lnTo>
                  <a:pt x="373595" y="16022"/>
                </a:lnTo>
                <a:lnTo>
                  <a:pt x="328806" y="0"/>
                </a:lnTo>
                <a:close/>
              </a:path>
              <a:path w="657860" h="354964">
                <a:moveTo>
                  <a:pt x="193635" y="169592"/>
                </a:moveTo>
                <a:lnTo>
                  <a:pt x="148073" y="169592"/>
                </a:lnTo>
                <a:lnTo>
                  <a:pt x="328806" y="232984"/>
                </a:lnTo>
                <a:lnTo>
                  <a:pt x="374311" y="217018"/>
                </a:lnTo>
                <a:lnTo>
                  <a:pt x="328806" y="217018"/>
                </a:lnTo>
                <a:lnTo>
                  <a:pt x="193635" y="169592"/>
                </a:lnTo>
                <a:close/>
              </a:path>
              <a:path w="657860" h="354964">
                <a:moveTo>
                  <a:pt x="373595" y="16022"/>
                </a:moveTo>
                <a:lnTo>
                  <a:pt x="328806" y="16022"/>
                </a:lnTo>
                <a:lnTo>
                  <a:pt x="612389" y="117472"/>
                </a:lnTo>
                <a:lnTo>
                  <a:pt x="328806" y="217018"/>
                </a:lnTo>
                <a:lnTo>
                  <a:pt x="374311" y="217018"/>
                </a:lnTo>
                <a:lnTo>
                  <a:pt x="509538" y="169573"/>
                </a:lnTo>
                <a:lnTo>
                  <a:pt x="524619" y="169573"/>
                </a:lnTo>
                <a:lnTo>
                  <a:pt x="524619" y="164295"/>
                </a:lnTo>
                <a:lnTo>
                  <a:pt x="657612" y="117623"/>
                </a:lnTo>
                <a:lnTo>
                  <a:pt x="373595" y="1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013966" y="2751010"/>
            <a:ext cx="4717415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379" marR="5080" indent="-234315" algn="just">
              <a:lnSpc>
                <a:spcPct val="110100"/>
              </a:lnSpc>
              <a:spcBef>
                <a:spcPts val="100"/>
              </a:spcBef>
              <a:buFont typeface="Wingdings"/>
              <a:buChar char=""/>
              <a:tabLst>
                <a:tab pos="247015" algn="l"/>
              </a:tabLst>
            </a:pP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When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submitting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 85/15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calculations,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programs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 (and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 any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applicable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tracks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calculations</a:t>
            </a:r>
            <a:r>
              <a:rPr sz="2000" spc="-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those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programs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69</a:t>
            </a:fld>
            <a:endParaRPr spc="15" dirty="0"/>
          </a:p>
        </p:txBody>
      </p:sp>
      <p:sp>
        <p:nvSpPr>
          <p:cNvPr id="6" name="object 6"/>
          <p:cNvSpPr txBox="1"/>
          <p:nvPr/>
        </p:nvSpPr>
        <p:spPr>
          <a:xfrm>
            <a:off x="6874509" y="2751010"/>
            <a:ext cx="391985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">
              <a:lnSpc>
                <a:spcPct val="110100"/>
              </a:lnSpc>
              <a:spcBef>
                <a:spcPts val="100"/>
              </a:spcBef>
              <a:tabLst>
                <a:tab pos="571500" algn="l"/>
                <a:tab pos="591820" algn="l"/>
                <a:tab pos="1141095" algn="l"/>
                <a:tab pos="1893570" algn="l"/>
                <a:tab pos="2401570" algn="l"/>
                <a:tab pos="2493645" algn="l"/>
                <a:tab pos="2849245" algn="l"/>
                <a:tab pos="308292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	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	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	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list	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all	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approved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		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ent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)		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	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13966" y="4092409"/>
            <a:ext cx="8509635" cy="136906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6379" indent="-234315">
              <a:lnSpc>
                <a:spcPct val="100000"/>
              </a:lnSpc>
              <a:spcBef>
                <a:spcPts val="345"/>
              </a:spcBef>
              <a:buFont typeface="Wingdings"/>
              <a:buChar char=""/>
              <a:tabLst>
                <a:tab pos="247015" algn="l"/>
              </a:tabLst>
            </a:pP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programs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included,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even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there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endParaRPr sz="2000" dirty="0">
              <a:latin typeface="Arial"/>
              <a:cs typeface="Arial"/>
            </a:endParaRPr>
          </a:p>
          <a:p>
            <a:pPr marL="246379">
              <a:lnSpc>
                <a:spcPct val="100000"/>
              </a:lnSpc>
              <a:spcBef>
                <a:spcPts val="250"/>
              </a:spcBef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enrolled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Arial"/>
              <a:cs typeface="Arial"/>
            </a:endParaRPr>
          </a:p>
          <a:p>
            <a:pPr marL="246379" indent="-234315">
              <a:lnSpc>
                <a:spcPct val="100000"/>
              </a:lnSpc>
              <a:buFont typeface="Wingdings"/>
              <a:buChar char=""/>
              <a:tabLst>
                <a:tab pos="247015" algn="l"/>
              </a:tabLst>
            </a:pP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This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includes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approved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undergraduate,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graduate,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NCD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programs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6696" y="150177"/>
            <a:ext cx="51269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DMC</a:t>
            </a:r>
            <a:r>
              <a:rPr spc="70" dirty="0"/>
              <a:t> </a:t>
            </a:r>
            <a:r>
              <a:rPr spc="-40" dirty="0"/>
              <a:t>School</a:t>
            </a:r>
            <a:r>
              <a:rPr spc="195" dirty="0"/>
              <a:t> </a:t>
            </a:r>
            <a:r>
              <a:rPr spc="-35" dirty="0"/>
              <a:t>Official</a:t>
            </a:r>
            <a:r>
              <a:rPr spc="195" dirty="0"/>
              <a:t> </a:t>
            </a:r>
            <a:r>
              <a:rPr spc="-25" dirty="0"/>
              <a:t>Debt</a:t>
            </a:r>
            <a:r>
              <a:rPr spc="120" dirty="0"/>
              <a:t> </a:t>
            </a:r>
            <a:r>
              <a:rPr spc="-50" dirty="0"/>
              <a:t>Line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9776" y="3673043"/>
            <a:ext cx="428625" cy="504825"/>
            <a:chOff x="669776" y="3673043"/>
            <a:chExt cx="428625" cy="5048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475" y="3708814"/>
              <a:ext cx="219079" cy="2269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9772" y="3673055"/>
              <a:ext cx="428625" cy="504825"/>
            </a:xfrm>
            <a:custGeom>
              <a:avLst/>
              <a:gdLst/>
              <a:ahLst/>
              <a:cxnLst/>
              <a:rect l="l" t="t" r="r" b="b"/>
              <a:pathLst>
                <a:path w="428625" h="504825">
                  <a:moveTo>
                    <a:pt x="381863" y="124460"/>
                  </a:moveTo>
                  <a:lnTo>
                    <a:pt x="368465" y="105117"/>
                  </a:lnTo>
                  <a:lnTo>
                    <a:pt x="368465" y="120637"/>
                  </a:lnTo>
                  <a:lnTo>
                    <a:pt x="368465" y="183565"/>
                  </a:lnTo>
                  <a:lnTo>
                    <a:pt x="365455" y="186664"/>
                  </a:lnTo>
                  <a:lnTo>
                    <a:pt x="355053" y="186664"/>
                  </a:lnTo>
                  <a:lnTo>
                    <a:pt x="355053" y="117551"/>
                  </a:lnTo>
                  <a:lnTo>
                    <a:pt x="365455" y="117551"/>
                  </a:lnTo>
                  <a:lnTo>
                    <a:pt x="368465" y="120637"/>
                  </a:lnTo>
                  <a:lnTo>
                    <a:pt x="368465" y="105117"/>
                  </a:lnTo>
                  <a:lnTo>
                    <a:pt x="361759" y="103720"/>
                  </a:lnTo>
                  <a:lnTo>
                    <a:pt x="353936" y="103720"/>
                  </a:lnTo>
                  <a:lnTo>
                    <a:pt x="332028" y="60655"/>
                  </a:lnTo>
                  <a:lnTo>
                    <a:pt x="299364" y="27952"/>
                  </a:lnTo>
                  <a:lnTo>
                    <a:pt x="274688" y="15265"/>
                  </a:lnTo>
                  <a:lnTo>
                    <a:pt x="259003" y="7213"/>
                  </a:lnTo>
                  <a:lnTo>
                    <a:pt x="214020" y="0"/>
                  </a:lnTo>
                  <a:lnTo>
                    <a:pt x="167474" y="7886"/>
                  </a:lnTo>
                  <a:lnTo>
                    <a:pt x="121894" y="33578"/>
                  </a:lnTo>
                  <a:lnTo>
                    <a:pt x="106337" y="52730"/>
                  </a:lnTo>
                  <a:lnTo>
                    <a:pt x="111544" y="58153"/>
                  </a:lnTo>
                  <a:lnTo>
                    <a:pt x="115785" y="58178"/>
                  </a:lnTo>
                  <a:lnTo>
                    <a:pt x="118554" y="55346"/>
                  </a:lnTo>
                  <a:lnTo>
                    <a:pt x="153060" y="29070"/>
                  </a:lnTo>
                  <a:lnTo>
                    <a:pt x="192392" y="15709"/>
                  </a:lnTo>
                  <a:lnTo>
                    <a:pt x="233413" y="15265"/>
                  </a:lnTo>
                  <a:lnTo>
                    <a:pt x="272999" y="27800"/>
                  </a:lnTo>
                  <a:lnTo>
                    <a:pt x="308025" y="53327"/>
                  </a:lnTo>
                  <a:lnTo>
                    <a:pt x="335737" y="93713"/>
                  </a:lnTo>
                  <a:lnTo>
                    <a:pt x="341655" y="109169"/>
                  </a:lnTo>
                  <a:lnTo>
                    <a:pt x="341655" y="193205"/>
                  </a:lnTo>
                  <a:lnTo>
                    <a:pt x="276999" y="215417"/>
                  </a:lnTo>
                  <a:lnTo>
                    <a:pt x="270941" y="210096"/>
                  </a:lnTo>
                  <a:lnTo>
                    <a:pt x="263626" y="207670"/>
                  </a:lnTo>
                  <a:lnTo>
                    <a:pt x="255968" y="208241"/>
                  </a:lnTo>
                  <a:lnTo>
                    <a:pt x="248856" y="211937"/>
                  </a:lnTo>
                  <a:lnTo>
                    <a:pt x="243687" y="218186"/>
                  </a:lnTo>
                  <a:lnTo>
                    <a:pt x="241338" y="225729"/>
                  </a:lnTo>
                  <a:lnTo>
                    <a:pt x="241896" y="233641"/>
                  </a:lnTo>
                  <a:lnTo>
                    <a:pt x="245478" y="240969"/>
                  </a:lnTo>
                  <a:lnTo>
                    <a:pt x="251536" y="246291"/>
                  </a:lnTo>
                  <a:lnTo>
                    <a:pt x="258851" y="248716"/>
                  </a:lnTo>
                  <a:lnTo>
                    <a:pt x="266522" y="248145"/>
                  </a:lnTo>
                  <a:lnTo>
                    <a:pt x="273634" y="244449"/>
                  </a:lnTo>
                  <a:lnTo>
                    <a:pt x="278384" y="240601"/>
                  </a:lnTo>
                  <a:lnTo>
                    <a:pt x="281190" y="234746"/>
                  </a:lnTo>
                  <a:lnTo>
                    <a:pt x="281292" y="228523"/>
                  </a:lnTo>
                  <a:lnTo>
                    <a:pt x="319392" y="215417"/>
                  </a:lnTo>
                  <a:lnTo>
                    <a:pt x="363308" y="200329"/>
                  </a:lnTo>
                  <a:lnTo>
                    <a:pt x="370598" y="198285"/>
                  </a:lnTo>
                  <a:lnTo>
                    <a:pt x="376478" y="193776"/>
                  </a:lnTo>
                  <a:lnTo>
                    <a:pt x="380415" y="187401"/>
                  </a:lnTo>
                  <a:lnTo>
                    <a:pt x="380555" y="186664"/>
                  </a:lnTo>
                  <a:lnTo>
                    <a:pt x="381863" y="179755"/>
                  </a:lnTo>
                  <a:lnTo>
                    <a:pt x="381863" y="124460"/>
                  </a:lnTo>
                  <a:close/>
                </a:path>
                <a:path w="428625" h="504825">
                  <a:moveTo>
                    <a:pt x="428612" y="397522"/>
                  </a:moveTo>
                  <a:lnTo>
                    <a:pt x="415061" y="359143"/>
                  </a:lnTo>
                  <a:lnTo>
                    <a:pt x="381571" y="332308"/>
                  </a:lnTo>
                  <a:lnTo>
                    <a:pt x="329590" y="306133"/>
                  </a:lnTo>
                  <a:lnTo>
                    <a:pt x="280403" y="291287"/>
                  </a:lnTo>
                  <a:lnTo>
                    <a:pt x="236524" y="284429"/>
                  </a:lnTo>
                  <a:lnTo>
                    <a:pt x="214299" y="283527"/>
                  </a:lnTo>
                  <a:lnTo>
                    <a:pt x="192138" y="284670"/>
                  </a:lnTo>
                  <a:lnTo>
                    <a:pt x="148323" y="291515"/>
                  </a:lnTo>
                  <a:lnTo>
                    <a:pt x="99402" y="306781"/>
                  </a:lnTo>
                  <a:lnTo>
                    <a:pt x="47498" y="332917"/>
                  </a:lnTo>
                  <a:lnTo>
                    <a:pt x="13614" y="359079"/>
                  </a:lnTo>
                  <a:lnTo>
                    <a:pt x="0" y="397522"/>
                  </a:lnTo>
                  <a:lnTo>
                    <a:pt x="0" y="504596"/>
                  </a:lnTo>
                  <a:lnTo>
                    <a:pt x="13398" y="504596"/>
                  </a:lnTo>
                  <a:lnTo>
                    <a:pt x="13398" y="397522"/>
                  </a:lnTo>
                  <a:lnTo>
                    <a:pt x="14782" y="386816"/>
                  </a:lnTo>
                  <a:lnTo>
                    <a:pt x="54571" y="344639"/>
                  </a:lnTo>
                  <a:lnTo>
                    <a:pt x="104228" y="319684"/>
                  </a:lnTo>
                  <a:lnTo>
                    <a:pt x="151053" y="305066"/>
                  </a:lnTo>
                  <a:lnTo>
                    <a:pt x="193052" y="298475"/>
                  </a:lnTo>
                  <a:lnTo>
                    <a:pt x="214299" y="297345"/>
                  </a:lnTo>
                  <a:lnTo>
                    <a:pt x="235559" y="298234"/>
                  </a:lnTo>
                  <a:lnTo>
                    <a:pt x="277533" y="304812"/>
                  </a:lnTo>
                  <a:lnTo>
                    <a:pt x="324535" y="318973"/>
                  </a:lnTo>
                  <a:lnTo>
                    <a:pt x="374167" y="343877"/>
                  </a:lnTo>
                  <a:lnTo>
                    <a:pt x="404507" y="367690"/>
                  </a:lnTo>
                  <a:lnTo>
                    <a:pt x="415201" y="397535"/>
                  </a:lnTo>
                  <a:lnTo>
                    <a:pt x="415201" y="504596"/>
                  </a:lnTo>
                  <a:lnTo>
                    <a:pt x="428612" y="504596"/>
                  </a:lnTo>
                  <a:lnTo>
                    <a:pt x="428612" y="3975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36905" y="1624901"/>
            <a:ext cx="9830435" cy="434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Contact</a:t>
            </a:r>
            <a:r>
              <a:rPr sz="200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Information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Arial"/>
              <a:cs typeface="Arial"/>
            </a:endParaRPr>
          </a:p>
          <a:p>
            <a:pPr marL="1550670" indent="-254635">
              <a:lnSpc>
                <a:spcPct val="100000"/>
              </a:lnSpc>
              <a:buFont typeface="Wingdings"/>
              <a:buChar char=""/>
              <a:tabLst>
                <a:tab pos="1550035" algn="l"/>
                <a:tab pos="1550670" algn="l"/>
              </a:tabLst>
            </a:pP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833-720-2574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(international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612-843-6508)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1F5F"/>
              </a:buClr>
              <a:buFont typeface="Wingdings"/>
              <a:buChar char=""/>
            </a:pPr>
            <a:endParaRPr sz="2900" dirty="0">
              <a:latin typeface="Arial"/>
              <a:cs typeface="Arial"/>
            </a:endParaRPr>
          </a:p>
          <a:p>
            <a:pPr marL="1550670" indent="-254635">
              <a:lnSpc>
                <a:spcPct val="100000"/>
              </a:lnSpc>
              <a:buFont typeface="Wingdings"/>
              <a:buChar char=""/>
              <a:tabLst>
                <a:tab pos="1550035" algn="l"/>
                <a:tab pos="1550670" algn="l"/>
              </a:tabLst>
            </a:pP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Use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questions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Post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9/11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GI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Bill®</a:t>
            </a:r>
            <a:r>
              <a:rPr sz="2000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Tuition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Fees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debts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such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as:</a:t>
            </a:r>
            <a:endParaRPr sz="2000" dirty="0">
              <a:latin typeface="Arial"/>
              <a:cs typeface="Arial"/>
            </a:endParaRPr>
          </a:p>
          <a:p>
            <a:pPr marL="1855470" lvl="1" indent="-214629">
              <a:lnSpc>
                <a:spcPct val="100000"/>
              </a:lnSpc>
              <a:spcBef>
                <a:spcPts val="480"/>
              </a:spcBef>
              <a:buChar char="•"/>
              <a:tabLst>
                <a:tab pos="1856105" algn="l"/>
              </a:tabLst>
            </a:pP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Term</a:t>
            </a:r>
            <a:r>
              <a:rPr sz="2000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dates</a:t>
            </a:r>
            <a:r>
              <a:rPr sz="20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debt</a:t>
            </a:r>
            <a:endParaRPr sz="2000" dirty="0">
              <a:latin typeface="Arial"/>
              <a:cs typeface="Arial"/>
            </a:endParaRPr>
          </a:p>
          <a:p>
            <a:pPr marL="1855470" lvl="1" indent="-214629">
              <a:lnSpc>
                <a:spcPct val="100000"/>
              </a:lnSpc>
              <a:spcBef>
                <a:spcPts val="484"/>
              </a:spcBef>
              <a:buChar char="•"/>
              <a:tabLst>
                <a:tab pos="185610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Confirm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payment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was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received</a:t>
            </a:r>
            <a:endParaRPr sz="2000" dirty="0">
              <a:latin typeface="Arial"/>
              <a:cs typeface="Arial"/>
            </a:endParaRPr>
          </a:p>
          <a:p>
            <a:pPr marL="1855470" lvl="1" indent="-214629">
              <a:lnSpc>
                <a:spcPct val="100000"/>
              </a:lnSpc>
              <a:spcBef>
                <a:spcPts val="484"/>
              </a:spcBef>
              <a:buChar char="•"/>
              <a:tabLst>
                <a:tab pos="185610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Co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ut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nd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ng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ba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2000" dirty="0">
              <a:latin typeface="Arial"/>
              <a:cs typeface="Arial"/>
            </a:endParaRPr>
          </a:p>
          <a:p>
            <a:pPr marL="1855470" lvl="1" indent="-214629">
              <a:lnSpc>
                <a:spcPct val="100000"/>
              </a:lnSpc>
              <a:spcBef>
                <a:spcPts val="480"/>
              </a:spcBef>
              <a:buChar char="•"/>
              <a:tabLst>
                <a:tab pos="1856105" algn="l"/>
              </a:tabLst>
            </a:pP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ss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pa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ent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001F5F"/>
              </a:buClr>
              <a:buFont typeface="Arial"/>
              <a:buChar char="•"/>
            </a:pPr>
            <a:endParaRPr sz="2900" dirty="0">
              <a:latin typeface="Arial"/>
              <a:cs typeface="Arial"/>
            </a:endParaRPr>
          </a:p>
          <a:p>
            <a:pPr marL="1550670" indent="-254635">
              <a:lnSpc>
                <a:spcPct val="100000"/>
              </a:lnSpc>
              <a:buFont typeface="Wingdings"/>
              <a:buChar char=""/>
              <a:tabLst>
                <a:tab pos="1550035" algn="l"/>
                <a:tab pos="1550670" algn="l"/>
              </a:tabLst>
            </a:pP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Disputes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regarding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existence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amount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debt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should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sent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via</a:t>
            </a:r>
            <a:endParaRPr sz="2000" dirty="0">
              <a:latin typeface="Arial"/>
              <a:cs typeface="Arial"/>
            </a:endParaRPr>
          </a:p>
          <a:p>
            <a:pPr marL="155067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u="sng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3"/>
              </a:rPr>
              <a:t>d</a:t>
            </a:r>
            <a:r>
              <a:rPr sz="2000" u="sng" spc="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3"/>
              </a:rPr>
              <a:t>m</a:t>
            </a:r>
            <a:r>
              <a:rPr sz="2000" u="sng" spc="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3"/>
              </a:rPr>
              <a:t>c</a:t>
            </a:r>
            <a:r>
              <a:rPr sz="2000" u="sng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3"/>
              </a:rPr>
              <a:t>edu</a:t>
            </a:r>
            <a:r>
              <a:rPr sz="20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3"/>
              </a:rPr>
              <a:t>.</a:t>
            </a:r>
            <a:r>
              <a:rPr sz="2000" u="sng" spc="-11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3"/>
              </a:rPr>
              <a:t>v</a:t>
            </a:r>
            <a:r>
              <a:rPr sz="2000" u="sng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3"/>
              </a:rPr>
              <a:t>ba</a:t>
            </a:r>
            <a:r>
              <a:rPr sz="2000" u="sng" spc="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3"/>
              </a:rPr>
              <a:t>s</a:t>
            </a:r>
            <a:r>
              <a:rPr sz="2000" u="sng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3"/>
              </a:rPr>
              <a:t>p</a:t>
            </a:r>
            <a:r>
              <a:rPr sz="2000" u="sng" spc="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3"/>
              </a:rPr>
              <a:t>l</a:t>
            </a:r>
            <a:r>
              <a:rPr sz="2000" u="sng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3"/>
              </a:rPr>
              <a:t>@</a:t>
            </a:r>
            <a:r>
              <a:rPr sz="2000" u="sng" spc="-1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3"/>
              </a:rPr>
              <a:t>v</a:t>
            </a:r>
            <a:r>
              <a:rPr sz="2000" u="sng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3"/>
              </a:rPr>
              <a:t>a</a:t>
            </a:r>
            <a:r>
              <a:rPr sz="20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3"/>
              </a:rPr>
              <a:t>.</a:t>
            </a:r>
            <a:r>
              <a:rPr sz="2000" u="sng" spc="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3"/>
              </a:rPr>
              <a:t>g</a:t>
            </a:r>
            <a:r>
              <a:rPr sz="2000" u="sng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3"/>
              </a:rPr>
              <a:t>o</a:t>
            </a:r>
            <a:r>
              <a:rPr sz="20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3"/>
              </a:rPr>
              <a:t>v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7</a:t>
            </a:fld>
            <a:endParaRPr spc="15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3904" y="150177"/>
            <a:ext cx="30499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Special</a:t>
            </a:r>
            <a:r>
              <a:rPr spc="155" dirty="0"/>
              <a:t> </a:t>
            </a:r>
            <a:r>
              <a:rPr spc="-35" dirty="0"/>
              <a:t>Situations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6592" y="1675701"/>
            <a:ext cx="55156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Special</a:t>
            </a:r>
            <a:r>
              <a:rPr sz="2000" b="1" spc="-8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Situation</a:t>
            </a:r>
            <a:r>
              <a:rPr sz="2000" b="1" spc="9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–</a:t>
            </a:r>
            <a:r>
              <a:rPr sz="20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3366"/>
                </a:solidFill>
                <a:latin typeface="Arial"/>
                <a:cs typeface="Arial"/>
              </a:rPr>
              <a:t>One</a:t>
            </a:r>
            <a:r>
              <a:rPr sz="2000" b="1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Student</a:t>
            </a:r>
            <a:r>
              <a:rPr sz="2000" b="1" spc="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In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000" b="1" spc="-8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Program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2463" y="4026202"/>
            <a:ext cx="657860" cy="354965"/>
          </a:xfrm>
          <a:custGeom>
            <a:avLst/>
            <a:gdLst/>
            <a:ahLst/>
            <a:cxnLst/>
            <a:rect l="l" t="t" r="r" b="b"/>
            <a:pathLst>
              <a:path w="657860" h="354964">
                <a:moveTo>
                  <a:pt x="125459" y="145671"/>
                </a:moveTo>
                <a:lnTo>
                  <a:pt x="79927" y="145671"/>
                </a:lnTo>
                <a:lnTo>
                  <a:pt x="132992" y="164295"/>
                </a:lnTo>
                <a:lnTo>
                  <a:pt x="133000" y="272889"/>
                </a:lnTo>
                <a:lnTo>
                  <a:pt x="171360" y="320652"/>
                </a:lnTo>
                <a:lnTo>
                  <a:pt x="214033" y="338412"/>
                </a:lnTo>
                <a:lnTo>
                  <a:pt x="267686" y="350142"/>
                </a:lnTo>
                <a:lnTo>
                  <a:pt x="328806" y="354377"/>
                </a:lnTo>
                <a:lnTo>
                  <a:pt x="389929" y="350142"/>
                </a:lnTo>
                <a:lnTo>
                  <a:pt x="439539" y="339297"/>
                </a:lnTo>
                <a:lnTo>
                  <a:pt x="328806" y="339297"/>
                </a:lnTo>
                <a:lnTo>
                  <a:pt x="257626" y="333239"/>
                </a:lnTo>
                <a:lnTo>
                  <a:pt x="200270" y="317608"/>
                </a:lnTo>
                <a:lnTo>
                  <a:pt x="161999" y="296219"/>
                </a:lnTo>
                <a:lnTo>
                  <a:pt x="148073" y="272889"/>
                </a:lnTo>
                <a:lnTo>
                  <a:pt x="148073" y="169592"/>
                </a:lnTo>
                <a:lnTo>
                  <a:pt x="193635" y="169592"/>
                </a:lnTo>
                <a:lnTo>
                  <a:pt x="125459" y="145671"/>
                </a:lnTo>
                <a:close/>
              </a:path>
              <a:path w="657860" h="354964">
                <a:moveTo>
                  <a:pt x="524619" y="169573"/>
                </a:moveTo>
                <a:lnTo>
                  <a:pt x="509538" y="169573"/>
                </a:lnTo>
                <a:lnTo>
                  <a:pt x="509538" y="272889"/>
                </a:lnTo>
                <a:lnTo>
                  <a:pt x="495612" y="296219"/>
                </a:lnTo>
                <a:lnTo>
                  <a:pt x="457341" y="317608"/>
                </a:lnTo>
                <a:lnTo>
                  <a:pt x="399986" y="333239"/>
                </a:lnTo>
                <a:lnTo>
                  <a:pt x="328806" y="339297"/>
                </a:lnTo>
                <a:lnTo>
                  <a:pt x="439539" y="339297"/>
                </a:lnTo>
                <a:lnTo>
                  <a:pt x="443587" y="338411"/>
                </a:lnTo>
                <a:lnTo>
                  <a:pt x="486266" y="320648"/>
                </a:lnTo>
                <a:lnTo>
                  <a:pt x="514448" y="298313"/>
                </a:lnTo>
                <a:lnTo>
                  <a:pt x="524619" y="272889"/>
                </a:lnTo>
                <a:lnTo>
                  <a:pt x="524619" y="169573"/>
                </a:lnTo>
                <a:close/>
              </a:path>
              <a:path w="657860" h="354964">
                <a:moveTo>
                  <a:pt x="328806" y="0"/>
                </a:moveTo>
                <a:lnTo>
                  <a:pt x="0" y="117623"/>
                </a:lnTo>
                <a:lnTo>
                  <a:pt x="64846" y="140393"/>
                </a:lnTo>
                <a:lnTo>
                  <a:pt x="64846" y="275603"/>
                </a:lnTo>
                <a:lnTo>
                  <a:pt x="68221" y="278977"/>
                </a:lnTo>
                <a:lnTo>
                  <a:pt x="76553" y="278977"/>
                </a:lnTo>
                <a:lnTo>
                  <a:pt x="79927" y="275603"/>
                </a:lnTo>
                <a:lnTo>
                  <a:pt x="79927" y="145671"/>
                </a:lnTo>
                <a:lnTo>
                  <a:pt x="125459" y="145671"/>
                </a:lnTo>
                <a:lnTo>
                  <a:pt x="45249" y="117528"/>
                </a:lnTo>
                <a:lnTo>
                  <a:pt x="328806" y="16022"/>
                </a:lnTo>
                <a:lnTo>
                  <a:pt x="373595" y="16022"/>
                </a:lnTo>
                <a:lnTo>
                  <a:pt x="328806" y="0"/>
                </a:lnTo>
                <a:close/>
              </a:path>
              <a:path w="657860" h="354964">
                <a:moveTo>
                  <a:pt x="193635" y="169592"/>
                </a:moveTo>
                <a:lnTo>
                  <a:pt x="148073" y="169592"/>
                </a:lnTo>
                <a:lnTo>
                  <a:pt x="328806" y="232984"/>
                </a:lnTo>
                <a:lnTo>
                  <a:pt x="374311" y="217018"/>
                </a:lnTo>
                <a:lnTo>
                  <a:pt x="328806" y="217018"/>
                </a:lnTo>
                <a:lnTo>
                  <a:pt x="193635" y="169592"/>
                </a:lnTo>
                <a:close/>
              </a:path>
              <a:path w="657860" h="354964">
                <a:moveTo>
                  <a:pt x="373595" y="16022"/>
                </a:moveTo>
                <a:lnTo>
                  <a:pt x="328806" y="16022"/>
                </a:lnTo>
                <a:lnTo>
                  <a:pt x="612389" y="117472"/>
                </a:lnTo>
                <a:lnTo>
                  <a:pt x="328806" y="217018"/>
                </a:lnTo>
                <a:lnTo>
                  <a:pt x="374311" y="217018"/>
                </a:lnTo>
                <a:lnTo>
                  <a:pt x="509538" y="169573"/>
                </a:lnTo>
                <a:lnTo>
                  <a:pt x="524619" y="169573"/>
                </a:lnTo>
                <a:lnTo>
                  <a:pt x="524619" y="164295"/>
                </a:lnTo>
                <a:lnTo>
                  <a:pt x="657612" y="117623"/>
                </a:lnTo>
                <a:lnTo>
                  <a:pt x="373595" y="1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723770" y="2797403"/>
            <a:ext cx="9659620" cy="20396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6379" indent="-234315">
              <a:lnSpc>
                <a:spcPct val="100000"/>
              </a:lnSpc>
              <a:spcBef>
                <a:spcPts val="340"/>
              </a:spcBef>
              <a:buFont typeface="Wingdings"/>
              <a:buChar char=""/>
              <a:tabLst>
                <a:tab pos="247015" algn="l"/>
              </a:tabLst>
            </a:pPr>
            <a:r>
              <a:rPr sz="2000" spc="45" dirty="0">
                <a:solidFill>
                  <a:srgbClr val="001F5F"/>
                </a:solidFill>
                <a:latin typeface="Arial"/>
                <a:cs typeface="Arial"/>
              </a:rPr>
              <a:t>When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submitting</a:t>
            </a:r>
            <a:r>
              <a:rPr sz="20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calculations,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list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approved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programs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(and</a:t>
            </a:r>
            <a:endParaRPr sz="2000" dirty="0">
              <a:latin typeface="Arial"/>
              <a:cs typeface="Arial"/>
            </a:endParaRPr>
          </a:p>
          <a:p>
            <a:pPr marL="246379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applicable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tracks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concentrations)</a:t>
            </a:r>
            <a:r>
              <a:rPr sz="2000" spc="-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provide</a:t>
            </a:r>
            <a:r>
              <a:rPr sz="20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calculations</a:t>
            </a:r>
            <a:r>
              <a:rPr sz="2000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program.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 dirty="0">
              <a:latin typeface="Arial"/>
              <a:cs typeface="Arial"/>
            </a:endParaRPr>
          </a:p>
          <a:p>
            <a:pPr marL="246379" marR="94615" indent="-234315">
              <a:lnSpc>
                <a:spcPct val="110200"/>
              </a:lnSpc>
              <a:buFont typeface="Wingdings"/>
              <a:buChar char=""/>
              <a:tabLst>
                <a:tab pos="247015" algn="l"/>
              </a:tabLst>
            </a:pP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has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total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population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student,</a:t>
            </a:r>
            <a:r>
              <a:rPr sz="2000" spc="4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violation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the 85/15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Rule. 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officially in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violation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the 85/15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Rule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until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second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enters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program.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70</a:t>
            </a:fld>
            <a:endParaRPr spc="15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85/15</a:t>
            </a:r>
            <a:r>
              <a:rPr spc="30" dirty="0"/>
              <a:t> </a:t>
            </a:r>
            <a:r>
              <a:rPr spc="-50" dirty="0"/>
              <a:t>Rule</a:t>
            </a:r>
            <a:r>
              <a:rPr spc="185" dirty="0"/>
              <a:t> </a:t>
            </a:r>
            <a:r>
              <a:rPr spc="-45" dirty="0"/>
              <a:t>Inquiries</a:t>
            </a:r>
          </a:p>
        </p:txBody>
      </p:sp>
      <p:sp>
        <p:nvSpPr>
          <p:cNvPr id="3" name="object 3"/>
          <p:cNvSpPr/>
          <p:nvPr/>
        </p:nvSpPr>
        <p:spPr>
          <a:xfrm>
            <a:off x="8669019" y="4245483"/>
            <a:ext cx="2255520" cy="30480"/>
          </a:xfrm>
          <a:custGeom>
            <a:avLst/>
            <a:gdLst/>
            <a:ahLst/>
            <a:cxnLst/>
            <a:rect l="l" t="t" r="r" b="b"/>
            <a:pathLst>
              <a:path w="2255520" h="30479">
                <a:moveTo>
                  <a:pt x="2255520" y="0"/>
                </a:moveTo>
                <a:lnTo>
                  <a:pt x="0" y="0"/>
                </a:lnTo>
                <a:lnTo>
                  <a:pt x="0" y="30479"/>
                </a:lnTo>
                <a:lnTo>
                  <a:pt x="2255520" y="30479"/>
                </a:lnTo>
                <a:lnTo>
                  <a:pt x="225552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060132" y="3068002"/>
            <a:ext cx="10361930" cy="122555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50800" marR="33655" algn="just">
              <a:lnSpc>
                <a:spcPct val="109800"/>
              </a:lnSpc>
              <a:spcBef>
                <a:spcPts val="60"/>
              </a:spcBef>
            </a:pP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Questions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regarding</a:t>
            </a:r>
            <a:r>
              <a:rPr sz="24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specific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4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situations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should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4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001F5F"/>
                </a:solidFill>
                <a:latin typeface="Arial"/>
                <a:cs typeface="Arial"/>
              </a:rPr>
              <a:t>sent</a:t>
            </a:r>
            <a:r>
              <a:rPr sz="24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4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your </a:t>
            </a:r>
            <a:r>
              <a:rPr sz="24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Education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Liaison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Representative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jurisdiction.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Contact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information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2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Education</a:t>
            </a:r>
            <a:r>
              <a:rPr sz="24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Liaison</a:t>
            </a:r>
            <a:r>
              <a:rPr sz="24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Arial"/>
                <a:cs typeface="Arial"/>
              </a:rPr>
              <a:t>Representatives</a:t>
            </a:r>
            <a:r>
              <a:rPr sz="2400" spc="3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Arial"/>
                <a:cs typeface="Arial"/>
              </a:rPr>
              <a:t>can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found</a:t>
            </a:r>
            <a:r>
              <a:rPr sz="2400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6FC0"/>
                </a:solidFill>
                <a:latin typeface="Arial"/>
                <a:cs typeface="Arial"/>
                <a:hlinkClick r:id="rId2"/>
              </a:rPr>
              <a:t>GI</a:t>
            </a:r>
            <a:r>
              <a:rPr sz="2400" b="1" spc="30" dirty="0">
                <a:solidFill>
                  <a:srgbClr val="006FC0"/>
                </a:solidFill>
                <a:latin typeface="Arial"/>
                <a:cs typeface="Arial"/>
                <a:hlinkClick r:id="rId2"/>
              </a:rPr>
              <a:t> </a:t>
            </a:r>
            <a:r>
              <a:rPr sz="2400" b="1" spc="-30" dirty="0">
                <a:solidFill>
                  <a:srgbClr val="006FC0"/>
                </a:solidFill>
                <a:latin typeface="Arial"/>
                <a:cs typeface="Arial"/>
                <a:hlinkClick r:id="rId2"/>
              </a:rPr>
              <a:t>Bill</a:t>
            </a:r>
            <a:r>
              <a:rPr sz="2400" b="1" spc="-44" baseline="24305" dirty="0">
                <a:solidFill>
                  <a:srgbClr val="006FC0"/>
                </a:solidFill>
                <a:latin typeface="Arial"/>
                <a:cs typeface="Arial"/>
                <a:hlinkClick r:id="rId2"/>
              </a:rPr>
              <a:t>®</a:t>
            </a:r>
            <a:r>
              <a:rPr sz="2400" b="1" spc="562" baseline="24305" dirty="0">
                <a:solidFill>
                  <a:srgbClr val="006FC0"/>
                </a:solidFill>
                <a:latin typeface="Arial"/>
                <a:cs typeface="Arial"/>
                <a:hlinkClick r:id="rId2"/>
              </a:rPr>
              <a:t> </a:t>
            </a:r>
            <a:r>
              <a:rPr sz="2400" b="1" spc="15" dirty="0">
                <a:solidFill>
                  <a:srgbClr val="006FC0"/>
                </a:solidFill>
                <a:latin typeface="Arial"/>
                <a:cs typeface="Arial"/>
                <a:hlinkClick r:id="rId2"/>
              </a:rPr>
              <a:t>website</a:t>
            </a:r>
            <a:r>
              <a:rPr sz="2400" spc="1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71</a:t>
            </a:fld>
            <a:endParaRPr spc="15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72304" y="150177"/>
            <a:ext cx="32505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Lesson</a:t>
            </a:r>
            <a:r>
              <a:rPr spc="100" dirty="0"/>
              <a:t> </a:t>
            </a:r>
            <a:r>
              <a:rPr spc="-30" dirty="0"/>
              <a:t>References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656" y="1137904"/>
            <a:ext cx="4424726" cy="674119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549900" y="2674556"/>
            <a:ext cx="3351529" cy="1175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220" indent="-224154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36854" algn="l"/>
              </a:tabLst>
            </a:pPr>
            <a:r>
              <a:rPr sz="2400" b="1" u="sng" spc="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3</a:t>
            </a:r>
            <a:r>
              <a:rPr sz="2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8</a:t>
            </a:r>
            <a:r>
              <a:rPr sz="24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b="1" u="sng" spc="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U</a:t>
            </a:r>
            <a:r>
              <a:rPr sz="2400" b="1" u="sng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.</a:t>
            </a:r>
            <a:r>
              <a:rPr sz="2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S.</a:t>
            </a:r>
            <a:r>
              <a:rPr sz="2400" b="1" u="sng" spc="-6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b="1" u="sng" spc="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C</a:t>
            </a:r>
            <a:r>
              <a:rPr sz="2400" b="1" u="sng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od</a:t>
            </a:r>
            <a:r>
              <a:rPr sz="2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e</a:t>
            </a:r>
            <a:r>
              <a:rPr sz="2400" b="1" u="sng" spc="10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§</a:t>
            </a:r>
            <a:r>
              <a:rPr sz="2400" b="1" u="sng" spc="-16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b="1" u="sng" spc="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3680A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6FC0"/>
              </a:buClr>
              <a:buFont typeface="Arial"/>
              <a:buChar char="•"/>
            </a:pPr>
            <a:endParaRPr sz="2850" dirty="0">
              <a:latin typeface="Arial"/>
              <a:cs typeface="Arial"/>
            </a:endParaRPr>
          </a:p>
          <a:p>
            <a:pPr marL="236220" indent="-224154">
              <a:lnSpc>
                <a:spcPct val="100000"/>
              </a:lnSpc>
              <a:buFont typeface="Arial"/>
              <a:buChar char="•"/>
              <a:tabLst>
                <a:tab pos="236854" algn="l"/>
              </a:tabLst>
            </a:pPr>
            <a:r>
              <a:rPr sz="2400" b="1" u="sng" spc="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4"/>
              </a:rPr>
              <a:t>38</a:t>
            </a:r>
            <a:r>
              <a:rPr sz="2400" b="1" u="sng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4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4"/>
              </a:rPr>
              <a:t>CFR</a:t>
            </a:r>
            <a:r>
              <a:rPr sz="24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4"/>
              </a:rPr>
              <a:t>§</a:t>
            </a:r>
            <a:r>
              <a:rPr sz="2400" b="1" u="sng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400" b="1" u="sng" spc="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4"/>
              </a:rPr>
              <a:t>21.4201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72</a:t>
            </a:fld>
            <a:endParaRPr spc="1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3639" y="3200400"/>
            <a:ext cx="7063486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3260" marR="5080" indent="-671195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rgbClr val="002E55"/>
                </a:solidFill>
              </a:rPr>
              <a:t>SCO</a:t>
            </a:r>
            <a:r>
              <a:rPr sz="3200" spc="-204" dirty="0">
                <a:solidFill>
                  <a:srgbClr val="002E55"/>
                </a:solidFill>
              </a:rPr>
              <a:t> </a:t>
            </a:r>
            <a:r>
              <a:rPr sz="3200" spc="-65" dirty="0">
                <a:solidFill>
                  <a:srgbClr val="002E55"/>
                </a:solidFill>
              </a:rPr>
              <a:t>Annual</a:t>
            </a:r>
            <a:r>
              <a:rPr sz="3200" spc="340" dirty="0">
                <a:solidFill>
                  <a:srgbClr val="002E55"/>
                </a:solidFill>
              </a:rPr>
              <a:t> </a:t>
            </a:r>
            <a:r>
              <a:rPr sz="3200" spc="-55" dirty="0">
                <a:solidFill>
                  <a:srgbClr val="002E55"/>
                </a:solidFill>
              </a:rPr>
              <a:t>Training </a:t>
            </a:r>
            <a:r>
              <a:rPr sz="3200" spc="-875" dirty="0">
                <a:solidFill>
                  <a:srgbClr val="002E55"/>
                </a:solidFill>
              </a:rPr>
              <a:t> </a:t>
            </a:r>
            <a:r>
              <a:rPr sz="3200" spc="-25" dirty="0">
                <a:solidFill>
                  <a:srgbClr val="002E55"/>
                </a:solidFill>
              </a:rPr>
              <a:t>Requirements</a:t>
            </a:r>
            <a:endParaRPr sz="320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8</a:t>
            </a:fld>
            <a:endParaRPr spc="1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6075" y="150177"/>
            <a:ext cx="64185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FY22</a:t>
            </a:r>
            <a:r>
              <a:rPr spc="50" dirty="0"/>
              <a:t> </a:t>
            </a:r>
            <a:r>
              <a:rPr spc="-20" dirty="0"/>
              <a:t>SCO</a:t>
            </a:r>
            <a:r>
              <a:rPr spc="-10" dirty="0"/>
              <a:t> </a:t>
            </a:r>
            <a:r>
              <a:rPr spc="-70" dirty="0"/>
              <a:t>Annual</a:t>
            </a:r>
            <a:r>
              <a:rPr spc="345" dirty="0"/>
              <a:t> </a:t>
            </a:r>
            <a:r>
              <a:rPr spc="-70" dirty="0"/>
              <a:t>Training</a:t>
            </a:r>
            <a:r>
              <a:rPr spc="380" dirty="0"/>
              <a:t> </a:t>
            </a:r>
            <a:r>
              <a:rPr spc="-35" dirty="0"/>
              <a:t>Reminders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767566" y="8765619"/>
            <a:ext cx="292100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40"/>
              </a:lnSpc>
            </a:pPr>
            <a:fld id="{81D60167-4931-47E6-BA6A-407CBD079E47}" type="slidenum">
              <a:rPr sz="1500" spc="10" dirty="0">
                <a:solidFill>
                  <a:srgbClr val="FFFFFF"/>
                </a:solidFill>
                <a:latin typeface="Calibri"/>
                <a:cs typeface="Calibri"/>
              </a:rPr>
              <a:t>9</a:t>
            </a:fld>
            <a:endParaRPr sz="15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4197" y="1663382"/>
            <a:ext cx="10942320" cy="518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00"/>
              </a:spcBef>
            </a:pPr>
            <a:r>
              <a:rPr sz="20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New</a:t>
            </a:r>
            <a:r>
              <a:rPr sz="20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u="sng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Training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u="sng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Cycle!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 dirty="0">
              <a:latin typeface="Arial"/>
              <a:cs typeface="Arial"/>
            </a:endParaRPr>
          </a:p>
          <a:p>
            <a:pPr marL="266700" indent="-254635">
              <a:lnSpc>
                <a:spcPct val="100000"/>
              </a:lnSpc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new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cycle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runs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from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October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thru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August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31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following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year</a:t>
            </a:r>
            <a:endParaRPr sz="2000" dirty="0">
              <a:latin typeface="Arial"/>
              <a:cs typeface="Arial"/>
            </a:endParaRPr>
          </a:p>
          <a:p>
            <a:pPr marL="643255" lvl="1" indent="-285115">
              <a:lnSpc>
                <a:spcPct val="100000"/>
              </a:lnSpc>
              <a:spcBef>
                <a:spcPts val="5"/>
              </a:spcBef>
              <a:buChar char="•"/>
              <a:tabLst>
                <a:tab pos="642620" algn="l"/>
                <a:tab pos="64325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Existing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SCOs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have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11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months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meet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their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annual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requirement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1F5F"/>
              </a:buClr>
              <a:buFont typeface="Arial"/>
              <a:buChar char="•"/>
            </a:pPr>
            <a:endParaRPr sz="2050" dirty="0">
              <a:latin typeface="Arial"/>
              <a:cs typeface="Arial"/>
            </a:endParaRPr>
          </a:p>
          <a:p>
            <a:pPr marL="266700" indent="-254635">
              <a:lnSpc>
                <a:spcPct val="100000"/>
              </a:lnSpc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ept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ber</a:t>
            </a:r>
            <a:r>
              <a:rPr sz="2000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30:</a:t>
            </a:r>
            <a:endParaRPr sz="2000" dirty="0">
              <a:latin typeface="Arial"/>
              <a:cs typeface="Arial"/>
            </a:endParaRPr>
          </a:p>
          <a:p>
            <a:pPr marL="572135" lvl="1" indent="-213995">
              <a:lnSpc>
                <a:spcPct val="100000"/>
              </a:lnSpc>
              <a:spcBef>
                <a:spcPts val="5"/>
              </a:spcBef>
              <a:buChar char="•"/>
              <a:tabLst>
                <a:tab pos="572135" algn="l"/>
              </a:tabLst>
            </a:pPr>
            <a:r>
              <a:rPr sz="2000" spc="-18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ng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90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ndow</a:t>
            </a:r>
            <a:r>
              <a:rPr sz="2000" spc="-2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125" dirty="0">
                <a:solidFill>
                  <a:srgbClr val="001F5F"/>
                </a:solidFill>
                <a:latin typeface="Arial"/>
                <a:cs typeface="Arial"/>
              </a:rPr>
              <a:t>x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ng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endParaRPr sz="2000" dirty="0">
              <a:latin typeface="Arial"/>
              <a:cs typeface="Arial"/>
            </a:endParaRPr>
          </a:p>
          <a:p>
            <a:pPr marL="572135" lvl="1" indent="-213995">
              <a:lnSpc>
                <a:spcPct val="100000"/>
              </a:lnSpc>
              <a:buChar char="•"/>
              <a:tabLst>
                <a:tab pos="57213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New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SCO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continuous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throughout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year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001F5F"/>
              </a:buClr>
              <a:buFont typeface="Arial"/>
              <a:buChar char="•"/>
            </a:pPr>
            <a:endParaRPr sz="23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</a:pP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20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Compliance</a:t>
            </a:r>
            <a:endParaRPr sz="2000" dirty="0">
              <a:latin typeface="Arial"/>
              <a:cs typeface="Arial"/>
            </a:endParaRPr>
          </a:p>
          <a:p>
            <a:pPr marL="337820" indent="-285115">
              <a:lnSpc>
                <a:spcPct val="100000"/>
              </a:lnSpc>
              <a:buFont typeface="Wingdings"/>
              <a:buChar char=""/>
              <a:tabLst>
                <a:tab pos="337820" algn="l"/>
                <a:tab pos="338455" algn="l"/>
              </a:tabLst>
            </a:pP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Compliance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determined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by</a:t>
            </a:r>
            <a:r>
              <a:rPr sz="2000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number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modules</a:t>
            </a:r>
            <a:r>
              <a:rPr sz="2000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completed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1F5F"/>
              </a:buClr>
              <a:buFont typeface="Wingdings"/>
              <a:buChar char=""/>
            </a:pPr>
            <a:endParaRPr sz="2050" dirty="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Centralized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Certifications</a:t>
            </a:r>
            <a:endParaRPr sz="2000" dirty="0">
              <a:latin typeface="Arial"/>
              <a:cs typeface="Arial"/>
            </a:endParaRPr>
          </a:p>
          <a:p>
            <a:pPr marL="337820" indent="-285115">
              <a:lnSpc>
                <a:spcPts val="2360"/>
              </a:lnSpc>
              <a:spcBef>
                <a:spcPts val="5"/>
              </a:spcBef>
              <a:buFont typeface="Wingdings"/>
              <a:buChar char=""/>
              <a:tabLst>
                <a:tab pos="337820" algn="l"/>
                <a:tab pos="338455" algn="l"/>
              </a:tabLst>
            </a:pP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Only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designated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SCOs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required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complete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annual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2000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sz="2000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2"/>
              </a:rPr>
              <a:t>22-8794</a:t>
            </a:r>
            <a:r>
              <a:rPr sz="2000" u="sng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000" u="sng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  <a:hlinkClick r:id="rId2"/>
              </a:rPr>
              <a:t>(va.gov)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 marL="337820" marR="5080" indent="-285115">
              <a:lnSpc>
                <a:spcPts val="2240"/>
              </a:lnSpc>
              <a:spcBef>
                <a:spcPts val="170"/>
              </a:spcBef>
              <a:buFont typeface="Wingdings"/>
              <a:buChar char=""/>
              <a:tabLst>
                <a:tab pos="337820" algn="l"/>
                <a:tab pos="338455" algn="l"/>
              </a:tabLst>
            </a:pP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SCOs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listed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points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contact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required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complete</a:t>
            </a:r>
            <a:r>
              <a:rPr sz="20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because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they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authorized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submit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certifications</a:t>
            </a:r>
            <a:r>
              <a:rPr sz="20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VA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6657</Words>
  <Application>Microsoft Office PowerPoint</Application>
  <PresentationFormat>Custom</PresentationFormat>
  <Paragraphs>683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7" baseType="lpstr">
      <vt:lpstr>Arial</vt:lpstr>
      <vt:lpstr>Calibri</vt:lpstr>
      <vt:lpstr>Times New Roman</vt:lpstr>
      <vt:lpstr>Wingdings</vt:lpstr>
      <vt:lpstr>Office Theme</vt:lpstr>
      <vt:lpstr>Training</vt:lpstr>
      <vt:lpstr>New GA ELR</vt:lpstr>
      <vt:lpstr>Debt Management Center  (DMC) – School Debts</vt:lpstr>
      <vt:lpstr>Background</vt:lpstr>
      <vt:lpstr>How To Contact TOP</vt:lpstr>
      <vt:lpstr>Options for School Debt Resolution</vt:lpstr>
      <vt:lpstr>DMC School Official Debt Line</vt:lpstr>
      <vt:lpstr>SCO Annual Training  Requirements</vt:lpstr>
      <vt:lpstr>FY22 SCO Annual Training Reminders</vt:lpstr>
      <vt:lpstr>FY22 SCO Annual Training Reminders</vt:lpstr>
      <vt:lpstr>FY22 SCO Annual Training Requirements</vt:lpstr>
      <vt:lpstr>FY22 SCO Annual Training Requirements</vt:lpstr>
      <vt:lpstr>FY22 SCO Annual Training Requirements</vt:lpstr>
      <vt:lpstr>FY22 SCO Annual Training Reminders</vt:lpstr>
      <vt:lpstr>Communication Resources</vt:lpstr>
      <vt:lpstr>Resources</vt:lpstr>
      <vt:lpstr>How To Self Certify</vt:lpstr>
      <vt:lpstr>Email Inquiries &amp; Contact Information</vt:lpstr>
      <vt:lpstr>Ask VA</vt:lpstr>
      <vt:lpstr>Ask VA</vt:lpstr>
      <vt:lpstr>Ask VA</vt:lpstr>
      <vt:lpstr>Ask VA</vt:lpstr>
      <vt:lpstr>Ask VA</vt:lpstr>
      <vt:lpstr>Ask VA</vt:lpstr>
      <vt:lpstr>PowerPoint Presentation</vt:lpstr>
      <vt:lpstr>85/15 Rule</vt:lpstr>
      <vt:lpstr>85/15 Rule</vt:lpstr>
      <vt:lpstr>Reporting Requirements</vt:lpstr>
      <vt:lpstr>Reporting Requirements</vt:lpstr>
      <vt:lpstr>35% Exemption</vt:lpstr>
      <vt:lpstr>35% Exemption</vt:lpstr>
      <vt:lpstr>35% Exemption</vt:lpstr>
      <vt:lpstr>35% Exemption</vt:lpstr>
      <vt:lpstr>35% Exemption</vt:lpstr>
      <vt:lpstr>35% Exemption</vt:lpstr>
      <vt:lpstr>35% Exemption</vt:lpstr>
      <vt:lpstr>35% Exemption</vt:lpstr>
      <vt:lpstr>35% Exemption</vt:lpstr>
      <vt:lpstr>PowerPoint Presentation</vt:lpstr>
      <vt:lpstr>Branch and Extension Campuses</vt:lpstr>
      <vt:lpstr>Branch and Extension Campuses</vt:lpstr>
      <vt:lpstr>PowerPoint Presentation</vt:lpstr>
      <vt:lpstr>Concentrations and Specializations</vt:lpstr>
      <vt:lpstr>Concentrations and Specializations, cont.</vt:lpstr>
      <vt:lpstr>Concentrations and Specializations, cont.</vt:lpstr>
      <vt:lpstr>Concentrations and Specializations, cont.</vt:lpstr>
      <vt:lpstr>Supported Students and Non-Supported Students</vt:lpstr>
      <vt:lpstr>Supported Students and Non-Supported Students</vt:lpstr>
      <vt:lpstr>Supported Students and Non-Supported Students</vt:lpstr>
      <vt:lpstr>Supported and Non-Supported Students</vt:lpstr>
      <vt:lpstr>Supported Students and Non-Supported Students</vt:lpstr>
      <vt:lpstr>Supported Students and Non-Supported Students</vt:lpstr>
      <vt:lpstr>Supported Students and Non-Supported Students</vt:lpstr>
      <vt:lpstr>Supported Students and Non-Supported Students</vt:lpstr>
      <vt:lpstr>Supported Students and Non-Supported Students</vt:lpstr>
      <vt:lpstr>Supported and Non-Supported Student</vt:lpstr>
      <vt:lpstr>PowerPoint Presentation</vt:lpstr>
      <vt:lpstr>Overlapping Modular/Cohort Reporting</vt:lpstr>
      <vt:lpstr>Overlapping Modular/Cohort Reporting</vt:lpstr>
      <vt:lpstr>Overlapping Modular/Cohort Reporting</vt:lpstr>
      <vt:lpstr>Overlapping Modular/Cohort Reporting</vt:lpstr>
      <vt:lpstr>Changes in Enrollment</vt:lpstr>
      <vt:lpstr>Changes in Enrollment</vt:lpstr>
      <vt:lpstr>Changes in Enrollment</vt:lpstr>
      <vt:lpstr>Changes in Enrollment</vt:lpstr>
      <vt:lpstr>Changes in Enrollment</vt:lpstr>
      <vt:lpstr>Changes in Enrollment</vt:lpstr>
      <vt:lpstr>PowerPoint Presentation</vt:lpstr>
      <vt:lpstr>Special Situations</vt:lpstr>
      <vt:lpstr>Special Situations</vt:lpstr>
      <vt:lpstr>85/15 Rule Inquiries</vt:lpstr>
      <vt:lpstr>Lesson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Service</dc:title>
  <dc:creator>Chad N Daugherty</dc:creator>
  <cp:lastModifiedBy>Chad N Daugherty</cp:lastModifiedBy>
  <cp:revision>14</cp:revision>
  <dcterms:created xsi:type="dcterms:W3CDTF">2021-10-08T17:49:50Z</dcterms:created>
  <dcterms:modified xsi:type="dcterms:W3CDTF">2021-10-12T18:09:55Z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2021-09-21T00:00:00Z</vt:filetime>
  </property>
  <property fmtid="{D5CDD505-2E9C-101B-9397-08002B2CF9AE}" pid="3" name="LastSaved">
    <vt:filetime>2021-10-08T00:00:00Z</vt:filetime>
  </property>
</Properties>
</file>