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8"/>
    <p:sldMasterId id="2147483660" r:id="rId9"/>
    <p:sldMasterId id="2147483663" r:id="rId10"/>
  </p:sldMasterIdLst>
  <p:notesMasterIdLst>
    <p:notesMasterId r:id="rId22"/>
  </p:notesMasterIdLst>
  <p:sldIdLst>
    <p:sldId id="256" r:id="rId11"/>
    <p:sldId id="259" r:id="rId12"/>
    <p:sldId id="264" r:id="rId13"/>
    <p:sldId id="257" r:id="rId14"/>
    <p:sldId id="268" r:id="rId15"/>
    <p:sldId id="269" r:id="rId16"/>
    <p:sldId id="270" r:id="rId17"/>
    <p:sldId id="260" r:id="rId18"/>
    <p:sldId id="261" r:id="rId19"/>
    <p:sldId id="263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C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80451" autoAdjust="0"/>
  </p:normalViewPr>
  <p:slideViewPr>
    <p:cSldViewPr>
      <p:cViewPr varScale="1">
        <p:scale>
          <a:sx n="86" d="100"/>
          <a:sy n="86" d="100"/>
        </p:scale>
        <p:origin x="11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3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CB5A6F-5899-4C02-B30E-12B82112B706}" type="doc">
      <dgm:prSet loTypeId="urn:microsoft.com/office/officeart/2005/8/layout/cycle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39412B6-DB45-4416-BCFF-90176C4CC21E}">
      <dgm:prSet phldrT="[Text]" custT="1"/>
      <dgm:spPr>
        <a:xfrm>
          <a:off x="4614067" y="2942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Your role in 80% by 2018</a:t>
          </a:r>
        </a:p>
      </dgm:t>
    </dgm:pt>
    <dgm:pt modelId="{10389ACD-29AA-4BF0-B27D-AB26A591A0B9}" type="parTrans" cxnId="{AB2CA3D0-06FD-46C7-A319-BE3C30494B7E}">
      <dgm:prSet/>
      <dgm:spPr/>
      <dgm:t>
        <a:bodyPr/>
        <a:lstStyle/>
        <a:p>
          <a:endParaRPr lang="en-US"/>
        </a:p>
      </dgm:t>
    </dgm:pt>
    <dgm:pt modelId="{D56B3195-4F08-49ED-BD18-9EF91C60BA6F}" type="sibTrans" cxnId="{AB2CA3D0-06FD-46C7-A319-BE3C30494B7E}">
      <dgm:prSet/>
      <dgm:spPr>
        <a:xfrm>
          <a:off x="3319267" y="-1883"/>
          <a:ext cx="4219965" cy="4219965"/>
        </a:xfrm>
        <a:prstGeom prst="circularArrow">
          <a:avLst>
            <a:gd name="adj1" fmla="val 5274"/>
            <a:gd name="adj2" fmla="val 312630"/>
            <a:gd name="adj3" fmla="val 14199517"/>
            <a:gd name="adj4" fmla="val 17143782"/>
            <a:gd name="adj5" fmla="val 5477"/>
          </a:avLst>
        </a:prstGeom>
        <a:solidFill>
          <a:srgbClr val="1F497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C2FD68B1-F48F-4CA0-8F85-E178CACE9A60}">
      <dgm:prSet phldrT="[Text]" custT="1"/>
      <dgm:spPr>
        <a:xfrm>
          <a:off x="6096662" y="85891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 your data</a:t>
          </a:r>
        </a:p>
      </dgm:t>
    </dgm:pt>
    <dgm:pt modelId="{84FC209B-4553-4CC0-BD22-37F15D843E87}" type="parTrans" cxnId="{CD043CC7-823C-45FB-9371-7692A8462A12}">
      <dgm:prSet/>
      <dgm:spPr/>
      <dgm:t>
        <a:bodyPr/>
        <a:lstStyle/>
        <a:p>
          <a:endParaRPr lang="en-US"/>
        </a:p>
      </dgm:t>
    </dgm:pt>
    <dgm:pt modelId="{96F45C77-E560-474A-A370-9891ADCCDC48}" type="sibTrans" cxnId="{CD043CC7-823C-45FB-9371-7692A8462A12}">
      <dgm:prSet/>
      <dgm:spPr/>
      <dgm:t>
        <a:bodyPr/>
        <a:lstStyle/>
        <a:p>
          <a:endParaRPr lang="en-US"/>
        </a:p>
      </dgm:t>
    </dgm:pt>
    <dgm:pt modelId="{69276F4D-DB4F-4506-B0E6-DB1FAFF92BAD}">
      <dgm:prSet phldrT="[Text]"/>
      <dgm:spPr>
        <a:xfrm>
          <a:off x="6096662" y="2570872"/>
          <a:ext cx="1630365" cy="815182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Refer/cover/offer all screening options</a:t>
          </a:r>
        </a:p>
      </dgm:t>
    </dgm:pt>
    <dgm:pt modelId="{5E958851-CC15-4822-A330-B17CEDD85EE1}" type="parTrans" cxnId="{0D630F0C-A06D-4009-B724-4C1896868D67}">
      <dgm:prSet/>
      <dgm:spPr/>
      <dgm:t>
        <a:bodyPr/>
        <a:lstStyle/>
        <a:p>
          <a:endParaRPr lang="en-US"/>
        </a:p>
      </dgm:t>
    </dgm:pt>
    <dgm:pt modelId="{5EAB22E0-2C50-40B8-9CC0-1076BE8A80B7}" type="sibTrans" cxnId="{0D630F0C-A06D-4009-B724-4C1896868D67}">
      <dgm:prSet/>
      <dgm:spPr/>
      <dgm:t>
        <a:bodyPr/>
        <a:lstStyle/>
        <a:p>
          <a:endParaRPr lang="en-US"/>
        </a:p>
      </dgm:t>
    </dgm:pt>
    <dgm:pt modelId="{223EA319-750C-4CEC-B250-2819AEA62437}">
      <dgm:prSet phldrT="[Text]" custT="1"/>
      <dgm:spPr>
        <a:xfrm>
          <a:off x="4614067" y="342684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Provider reminders</a:t>
          </a:r>
        </a:p>
      </dgm:t>
    </dgm:pt>
    <dgm:pt modelId="{2D9D1C3D-B53E-45CF-9953-9863020292D6}" type="parTrans" cxnId="{4296F3F6-81D0-4007-842C-62D27D06EE1C}">
      <dgm:prSet/>
      <dgm:spPr/>
      <dgm:t>
        <a:bodyPr/>
        <a:lstStyle/>
        <a:p>
          <a:endParaRPr lang="en-US"/>
        </a:p>
      </dgm:t>
    </dgm:pt>
    <dgm:pt modelId="{06400CCD-956B-4DEE-AB81-81AA3FD5DB83}" type="sibTrans" cxnId="{4296F3F6-81D0-4007-842C-62D27D06EE1C}">
      <dgm:prSet/>
      <dgm:spPr/>
      <dgm:t>
        <a:bodyPr/>
        <a:lstStyle/>
        <a:p>
          <a:endParaRPr lang="en-US"/>
        </a:p>
      </dgm:t>
    </dgm:pt>
    <dgm:pt modelId="{4C7978CD-A442-49A1-9185-4C110E18C067}">
      <dgm:prSet phldrT="[Text]" custT="1"/>
      <dgm:spPr>
        <a:xfrm>
          <a:off x="3131471" y="2570872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Patient reminders</a:t>
          </a:r>
        </a:p>
      </dgm:t>
    </dgm:pt>
    <dgm:pt modelId="{95B921FF-D903-4C8F-B09B-7EC028851062}" type="parTrans" cxnId="{3FCE5A31-903A-4384-BD91-D0DFD2D4C488}">
      <dgm:prSet/>
      <dgm:spPr/>
      <dgm:t>
        <a:bodyPr/>
        <a:lstStyle/>
        <a:p>
          <a:endParaRPr lang="en-US"/>
        </a:p>
      </dgm:t>
    </dgm:pt>
    <dgm:pt modelId="{60426248-CBF5-46DD-8EA5-F5F9D7FE77FE}" type="sibTrans" cxnId="{3FCE5A31-903A-4384-BD91-D0DFD2D4C488}">
      <dgm:prSet/>
      <dgm:spPr/>
      <dgm:t>
        <a:bodyPr/>
        <a:lstStyle/>
        <a:p>
          <a:endParaRPr lang="en-US"/>
        </a:p>
      </dgm:t>
    </dgm:pt>
    <dgm:pt modelId="{014B40CC-0AE5-4E0A-B6AE-391E27CF6046}">
      <dgm:prSet phldrT="[Text]" custT="1"/>
      <dgm:spPr>
        <a:xfrm>
          <a:off x="3131471" y="85891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Share CRC screening Successes</a:t>
          </a:r>
        </a:p>
      </dgm:t>
    </dgm:pt>
    <dgm:pt modelId="{8E0604DE-B954-4346-B9DD-6AA117F72A99}" type="parTrans" cxnId="{8EE7C0D9-E010-4B86-BF9C-4EFEA9F6A3A0}">
      <dgm:prSet/>
      <dgm:spPr/>
      <dgm:t>
        <a:bodyPr/>
        <a:lstStyle/>
        <a:p>
          <a:endParaRPr lang="en-US"/>
        </a:p>
      </dgm:t>
    </dgm:pt>
    <dgm:pt modelId="{CD2DBBCB-1832-4E5A-A6E4-5E7E42E29E35}" type="sibTrans" cxnId="{8EE7C0D9-E010-4B86-BF9C-4EFEA9F6A3A0}">
      <dgm:prSet/>
      <dgm:spPr/>
      <dgm:t>
        <a:bodyPr/>
        <a:lstStyle/>
        <a:p>
          <a:endParaRPr lang="en-US"/>
        </a:p>
      </dgm:t>
    </dgm:pt>
    <dgm:pt modelId="{1ED80B66-0A65-4F23-AFB7-166426E5B5C4}" type="pres">
      <dgm:prSet presAssocID="{1CCB5A6F-5899-4C02-B30E-12B82112B706}" presName="Name0" presStyleCnt="0">
        <dgm:presLayoutVars>
          <dgm:dir/>
          <dgm:resizeHandles val="exact"/>
        </dgm:presLayoutVars>
      </dgm:prSet>
      <dgm:spPr/>
    </dgm:pt>
    <dgm:pt modelId="{6FA79484-3290-4078-A698-7A944E7F39FE}" type="pres">
      <dgm:prSet presAssocID="{1CCB5A6F-5899-4C02-B30E-12B82112B706}" presName="cycle" presStyleCnt="0"/>
      <dgm:spPr/>
    </dgm:pt>
    <dgm:pt modelId="{6DC4F425-5391-49C1-80CB-1C27F1E30FC6}" type="pres">
      <dgm:prSet presAssocID="{639412B6-DB45-4416-BCFF-90176C4CC21E}" presName="nodeFirstNode" presStyleLbl="node1" presStyleIdx="0" presStyleCnt="6">
        <dgm:presLayoutVars>
          <dgm:bulletEnabled val="1"/>
        </dgm:presLayoutVars>
      </dgm:prSet>
      <dgm:spPr/>
    </dgm:pt>
    <dgm:pt modelId="{F1703D5A-7CB7-40BC-9685-2AD6730F38E4}" type="pres">
      <dgm:prSet presAssocID="{D56B3195-4F08-49ED-BD18-9EF91C60BA6F}" presName="sibTransFirstNode" presStyleLbl="bgShp" presStyleIdx="0" presStyleCnt="1"/>
      <dgm:spPr/>
    </dgm:pt>
    <dgm:pt modelId="{0448E442-0E31-48DB-8B39-CACECEED308D}" type="pres">
      <dgm:prSet presAssocID="{C2FD68B1-F48F-4CA0-8F85-E178CACE9A60}" presName="nodeFollowingNodes" presStyleLbl="node1" presStyleIdx="1" presStyleCnt="6">
        <dgm:presLayoutVars>
          <dgm:bulletEnabled val="1"/>
        </dgm:presLayoutVars>
      </dgm:prSet>
      <dgm:spPr/>
    </dgm:pt>
    <dgm:pt modelId="{8EBCD48B-DE48-4636-95C2-B77BFF610675}" type="pres">
      <dgm:prSet presAssocID="{69276F4D-DB4F-4506-B0E6-DB1FAFF92BAD}" presName="nodeFollowingNodes" presStyleLbl="node1" presStyleIdx="2" presStyleCnt="6">
        <dgm:presLayoutVars>
          <dgm:bulletEnabled val="1"/>
        </dgm:presLayoutVars>
      </dgm:prSet>
      <dgm:spPr/>
    </dgm:pt>
    <dgm:pt modelId="{0FC80ED0-5D3B-46A1-9687-3CD10B802984}" type="pres">
      <dgm:prSet presAssocID="{223EA319-750C-4CEC-B250-2819AEA62437}" presName="nodeFollowingNodes" presStyleLbl="node1" presStyleIdx="3" presStyleCnt="6">
        <dgm:presLayoutVars>
          <dgm:bulletEnabled val="1"/>
        </dgm:presLayoutVars>
      </dgm:prSet>
      <dgm:spPr/>
    </dgm:pt>
    <dgm:pt modelId="{66BEA388-93FD-47E6-B8A4-C71B686332FD}" type="pres">
      <dgm:prSet presAssocID="{4C7978CD-A442-49A1-9185-4C110E18C067}" presName="nodeFollowingNodes" presStyleLbl="node1" presStyleIdx="4" presStyleCnt="6">
        <dgm:presLayoutVars>
          <dgm:bulletEnabled val="1"/>
        </dgm:presLayoutVars>
      </dgm:prSet>
      <dgm:spPr/>
    </dgm:pt>
    <dgm:pt modelId="{D30B9CE5-0376-4829-AF16-7593D04083D6}" type="pres">
      <dgm:prSet presAssocID="{014B40CC-0AE5-4E0A-B6AE-391E27CF6046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8AF43A05-D353-400B-AB44-215FE319B634}" type="presOf" srcId="{D56B3195-4F08-49ED-BD18-9EF91C60BA6F}" destId="{F1703D5A-7CB7-40BC-9685-2AD6730F38E4}" srcOrd="0" destOrd="0" presId="urn:microsoft.com/office/officeart/2005/8/layout/cycle3"/>
    <dgm:cxn modelId="{20E97C05-C6C1-42A6-8DD2-4812673B1C3A}" type="presOf" srcId="{4C7978CD-A442-49A1-9185-4C110E18C067}" destId="{66BEA388-93FD-47E6-B8A4-C71B686332FD}" srcOrd="0" destOrd="0" presId="urn:microsoft.com/office/officeart/2005/8/layout/cycle3"/>
    <dgm:cxn modelId="{C7118607-E063-4837-83E8-C4FD59D3C1ED}" type="presOf" srcId="{639412B6-DB45-4416-BCFF-90176C4CC21E}" destId="{6DC4F425-5391-49C1-80CB-1C27F1E30FC6}" srcOrd="0" destOrd="0" presId="urn:microsoft.com/office/officeart/2005/8/layout/cycle3"/>
    <dgm:cxn modelId="{0D630F0C-A06D-4009-B724-4C1896868D67}" srcId="{1CCB5A6F-5899-4C02-B30E-12B82112B706}" destId="{69276F4D-DB4F-4506-B0E6-DB1FAFF92BAD}" srcOrd="2" destOrd="0" parTransId="{5E958851-CC15-4822-A330-B17CEDD85EE1}" sibTransId="{5EAB22E0-2C50-40B8-9CC0-1076BE8A80B7}"/>
    <dgm:cxn modelId="{3FCE5A31-903A-4384-BD91-D0DFD2D4C488}" srcId="{1CCB5A6F-5899-4C02-B30E-12B82112B706}" destId="{4C7978CD-A442-49A1-9185-4C110E18C067}" srcOrd="4" destOrd="0" parTransId="{95B921FF-D903-4C8F-B09B-7EC028851062}" sibTransId="{60426248-CBF5-46DD-8EA5-F5F9D7FE77FE}"/>
    <dgm:cxn modelId="{77C6DC44-6CED-49C0-A367-18F6E0424158}" type="presOf" srcId="{C2FD68B1-F48F-4CA0-8F85-E178CACE9A60}" destId="{0448E442-0E31-48DB-8B39-CACECEED308D}" srcOrd="0" destOrd="0" presId="urn:microsoft.com/office/officeart/2005/8/layout/cycle3"/>
    <dgm:cxn modelId="{C9F5A16B-6868-4ABF-AD53-D763664115D2}" type="presOf" srcId="{014B40CC-0AE5-4E0A-B6AE-391E27CF6046}" destId="{D30B9CE5-0376-4829-AF16-7593D04083D6}" srcOrd="0" destOrd="0" presId="urn:microsoft.com/office/officeart/2005/8/layout/cycle3"/>
    <dgm:cxn modelId="{86BD0F9A-7BC0-4C71-953C-0A0CBC94ADC6}" type="presOf" srcId="{69276F4D-DB4F-4506-B0E6-DB1FAFF92BAD}" destId="{8EBCD48B-DE48-4636-95C2-B77BFF610675}" srcOrd="0" destOrd="0" presId="urn:microsoft.com/office/officeart/2005/8/layout/cycle3"/>
    <dgm:cxn modelId="{C45B48C0-D111-4FA4-844B-7B8753552165}" type="presOf" srcId="{1CCB5A6F-5899-4C02-B30E-12B82112B706}" destId="{1ED80B66-0A65-4F23-AFB7-166426E5B5C4}" srcOrd="0" destOrd="0" presId="urn:microsoft.com/office/officeart/2005/8/layout/cycle3"/>
    <dgm:cxn modelId="{CD043CC7-823C-45FB-9371-7692A8462A12}" srcId="{1CCB5A6F-5899-4C02-B30E-12B82112B706}" destId="{C2FD68B1-F48F-4CA0-8F85-E178CACE9A60}" srcOrd="1" destOrd="0" parTransId="{84FC209B-4553-4CC0-BD22-37F15D843E87}" sibTransId="{96F45C77-E560-474A-A370-9891ADCCDC48}"/>
    <dgm:cxn modelId="{AB2CA3D0-06FD-46C7-A319-BE3C30494B7E}" srcId="{1CCB5A6F-5899-4C02-B30E-12B82112B706}" destId="{639412B6-DB45-4416-BCFF-90176C4CC21E}" srcOrd="0" destOrd="0" parTransId="{10389ACD-29AA-4BF0-B27D-AB26A591A0B9}" sibTransId="{D56B3195-4F08-49ED-BD18-9EF91C60BA6F}"/>
    <dgm:cxn modelId="{8EE7C0D9-E010-4B86-BF9C-4EFEA9F6A3A0}" srcId="{1CCB5A6F-5899-4C02-B30E-12B82112B706}" destId="{014B40CC-0AE5-4E0A-B6AE-391E27CF6046}" srcOrd="5" destOrd="0" parTransId="{8E0604DE-B954-4346-B9DD-6AA117F72A99}" sibTransId="{CD2DBBCB-1832-4E5A-A6E4-5E7E42E29E35}"/>
    <dgm:cxn modelId="{4296F3F6-81D0-4007-842C-62D27D06EE1C}" srcId="{1CCB5A6F-5899-4C02-B30E-12B82112B706}" destId="{223EA319-750C-4CEC-B250-2819AEA62437}" srcOrd="3" destOrd="0" parTransId="{2D9D1C3D-B53E-45CF-9953-9863020292D6}" sibTransId="{06400CCD-956B-4DEE-AB81-81AA3FD5DB83}"/>
    <dgm:cxn modelId="{98DE90F8-F5ED-4FC1-A726-15B891D6D2D1}" type="presOf" srcId="{223EA319-750C-4CEC-B250-2819AEA62437}" destId="{0FC80ED0-5D3B-46A1-9687-3CD10B802984}" srcOrd="0" destOrd="0" presId="urn:microsoft.com/office/officeart/2005/8/layout/cycle3"/>
    <dgm:cxn modelId="{8C194C4E-A9B3-4EB9-8CA5-35DF086D3E48}" type="presParOf" srcId="{1ED80B66-0A65-4F23-AFB7-166426E5B5C4}" destId="{6FA79484-3290-4078-A698-7A944E7F39FE}" srcOrd="0" destOrd="0" presId="urn:microsoft.com/office/officeart/2005/8/layout/cycle3"/>
    <dgm:cxn modelId="{247073E1-FC38-46F8-A9E4-6CEB8701926C}" type="presParOf" srcId="{6FA79484-3290-4078-A698-7A944E7F39FE}" destId="{6DC4F425-5391-49C1-80CB-1C27F1E30FC6}" srcOrd="0" destOrd="0" presId="urn:microsoft.com/office/officeart/2005/8/layout/cycle3"/>
    <dgm:cxn modelId="{343093CD-5E43-4383-B291-3916B22D2815}" type="presParOf" srcId="{6FA79484-3290-4078-A698-7A944E7F39FE}" destId="{F1703D5A-7CB7-40BC-9685-2AD6730F38E4}" srcOrd="1" destOrd="0" presId="urn:microsoft.com/office/officeart/2005/8/layout/cycle3"/>
    <dgm:cxn modelId="{AD44BF14-69A1-487E-807E-D5AECC16FC17}" type="presParOf" srcId="{6FA79484-3290-4078-A698-7A944E7F39FE}" destId="{0448E442-0E31-48DB-8B39-CACECEED308D}" srcOrd="2" destOrd="0" presId="urn:microsoft.com/office/officeart/2005/8/layout/cycle3"/>
    <dgm:cxn modelId="{59F21968-CFCF-4805-BC9F-D05175167F8B}" type="presParOf" srcId="{6FA79484-3290-4078-A698-7A944E7F39FE}" destId="{8EBCD48B-DE48-4636-95C2-B77BFF610675}" srcOrd="3" destOrd="0" presId="urn:microsoft.com/office/officeart/2005/8/layout/cycle3"/>
    <dgm:cxn modelId="{7EAE6E3D-7B0A-4AA5-8ACB-89D3721F403C}" type="presParOf" srcId="{6FA79484-3290-4078-A698-7A944E7F39FE}" destId="{0FC80ED0-5D3B-46A1-9687-3CD10B802984}" srcOrd="4" destOrd="0" presId="urn:microsoft.com/office/officeart/2005/8/layout/cycle3"/>
    <dgm:cxn modelId="{65EAFE6F-C257-4EF7-8FD0-0B63046449E4}" type="presParOf" srcId="{6FA79484-3290-4078-A698-7A944E7F39FE}" destId="{66BEA388-93FD-47E6-B8A4-C71B686332FD}" srcOrd="5" destOrd="0" presId="urn:microsoft.com/office/officeart/2005/8/layout/cycle3"/>
    <dgm:cxn modelId="{07C92710-E4B4-4677-8802-EEF1307CB243}" type="presParOf" srcId="{6FA79484-3290-4078-A698-7A944E7F39FE}" destId="{D30B9CE5-0376-4829-AF16-7593D04083D6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CB5A6F-5899-4C02-B30E-12B82112B706}" type="doc">
      <dgm:prSet loTypeId="urn:microsoft.com/office/officeart/2005/8/layout/cycle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39412B6-DB45-4416-BCFF-90176C4CC21E}">
      <dgm:prSet phldrT="[Text]"/>
      <dgm:spPr>
        <a:xfrm>
          <a:off x="4614067" y="2942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Your role in 80% by 2018</a:t>
          </a:r>
        </a:p>
      </dgm:t>
    </dgm:pt>
    <dgm:pt modelId="{10389ACD-29AA-4BF0-B27D-AB26A591A0B9}" type="parTrans" cxnId="{AB2CA3D0-06FD-46C7-A319-BE3C30494B7E}">
      <dgm:prSet/>
      <dgm:spPr/>
      <dgm:t>
        <a:bodyPr/>
        <a:lstStyle/>
        <a:p>
          <a:endParaRPr lang="en-US"/>
        </a:p>
      </dgm:t>
    </dgm:pt>
    <dgm:pt modelId="{D56B3195-4F08-49ED-BD18-9EF91C60BA6F}" type="sibTrans" cxnId="{AB2CA3D0-06FD-46C7-A319-BE3C30494B7E}">
      <dgm:prSet/>
      <dgm:spPr>
        <a:xfrm>
          <a:off x="3319267" y="-1883"/>
          <a:ext cx="4219965" cy="4219965"/>
        </a:xfrm>
        <a:prstGeom prst="circularArrow">
          <a:avLst>
            <a:gd name="adj1" fmla="val 5274"/>
            <a:gd name="adj2" fmla="val 312630"/>
            <a:gd name="adj3" fmla="val 14199517"/>
            <a:gd name="adj4" fmla="val 17143782"/>
            <a:gd name="adj5" fmla="val 5477"/>
          </a:avLst>
        </a:prstGeom>
        <a:solidFill>
          <a:srgbClr val="1F497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C2FD68B1-F48F-4CA0-8F85-E178CACE9A60}">
      <dgm:prSet phldrT="[Text]"/>
      <dgm:spPr>
        <a:xfrm>
          <a:off x="6096662" y="85891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 your data</a:t>
          </a:r>
        </a:p>
      </dgm:t>
    </dgm:pt>
    <dgm:pt modelId="{84FC209B-4553-4CC0-BD22-37F15D843E87}" type="parTrans" cxnId="{CD043CC7-823C-45FB-9371-7692A8462A12}">
      <dgm:prSet/>
      <dgm:spPr/>
      <dgm:t>
        <a:bodyPr/>
        <a:lstStyle/>
        <a:p>
          <a:endParaRPr lang="en-US"/>
        </a:p>
      </dgm:t>
    </dgm:pt>
    <dgm:pt modelId="{96F45C77-E560-474A-A370-9891ADCCDC48}" type="sibTrans" cxnId="{CD043CC7-823C-45FB-9371-7692A8462A12}">
      <dgm:prSet/>
      <dgm:spPr/>
      <dgm:t>
        <a:bodyPr/>
        <a:lstStyle/>
        <a:p>
          <a:endParaRPr lang="en-US"/>
        </a:p>
      </dgm:t>
    </dgm:pt>
    <dgm:pt modelId="{69276F4D-DB4F-4506-B0E6-DB1FAFF92BAD}">
      <dgm:prSet phldrT="[Text]"/>
      <dgm:spPr>
        <a:xfrm>
          <a:off x="6096662" y="2570872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Refer/cover/offer all screening options</a:t>
          </a:r>
        </a:p>
      </dgm:t>
    </dgm:pt>
    <dgm:pt modelId="{5E958851-CC15-4822-A330-B17CEDD85EE1}" type="parTrans" cxnId="{0D630F0C-A06D-4009-B724-4C1896868D67}">
      <dgm:prSet/>
      <dgm:spPr/>
      <dgm:t>
        <a:bodyPr/>
        <a:lstStyle/>
        <a:p>
          <a:endParaRPr lang="en-US"/>
        </a:p>
      </dgm:t>
    </dgm:pt>
    <dgm:pt modelId="{5EAB22E0-2C50-40B8-9CC0-1076BE8A80B7}" type="sibTrans" cxnId="{0D630F0C-A06D-4009-B724-4C1896868D67}">
      <dgm:prSet/>
      <dgm:spPr/>
      <dgm:t>
        <a:bodyPr/>
        <a:lstStyle/>
        <a:p>
          <a:endParaRPr lang="en-US"/>
        </a:p>
      </dgm:t>
    </dgm:pt>
    <dgm:pt modelId="{223EA319-750C-4CEC-B250-2819AEA62437}">
      <dgm:prSet phldrT="[Text]"/>
      <dgm:spPr>
        <a:xfrm>
          <a:off x="4614067" y="3426849"/>
          <a:ext cx="1630365" cy="815182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Provider reminders</a:t>
          </a:r>
        </a:p>
      </dgm:t>
    </dgm:pt>
    <dgm:pt modelId="{2D9D1C3D-B53E-45CF-9953-9863020292D6}" type="parTrans" cxnId="{4296F3F6-81D0-4007-842C-62D27D06EE1C}">
      <dgm:prSet/>
      <dgm:spPr/>
      <dgm:t>
        <a:bodyPr/>
        <a:lstStyle/>
        <a:p>
          <a:endParaRPr lang="en-US"/>
        </a:p>
      </dgm:t>
    </dgm:pt>
    <dgm:pt modelId="{06400CCD-956B-4DEE-AB81-81AA3FD5DB83}" type="sibTrans" cxnId="{4296F3F6-81D0-4007-842C-62D27D06EE1C}">
      <dgm:prSet/>
      <dgm:spPr/>
      <dgm:t>
        <a:bodyPr/>
        <a:lstStyle/>
        <a:p>
          <a:endParaRPr lang="en-US"/>
        </a:p>
      </dgm:t>
    </dgm:pt>
    <dgm:pt modelId="{4C7978CD-A442-49A1-9185-4C110E18C067}">
      <dgm:prSet phldrT="[Text]"/>
      <dgm:spPr>
        <a:xfrm>
          <a:off x="3131471" y="2570872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Patient reminders</a:t>
          </a:r>
        </a:p>
      </dgm:t>
    </dgm:pt>
    <dgm:pt modelId="{95B921FF-D903-4C8F-B09B-7EC028851062}" type="parTrans" cxnId="{3FCE5A31-903A-4384-BD91-D0DFD2D4C488}">
      <dgm:prSet/>
      <dgm:spPr/>
      <dgm:t>
        <a:bodyPr/>
        <a:lstStyle/>
        <a:p>
          <a:endParaRPr lang="en-US"/>
        </a:p>
      </dgm:t>
    </dgm:pt>
    <dgm:pt modelId="{60426248-CBF5-46DD-8EA5-F5F9D7FE77FE}" type="sibTrans" cxnId="{3FCE5A31-903A-4384-BD91-D0DFD2D4C488}">
      <dgm:prSet/>
      <dgm:spPr/>
      <dgm:t>
        <a:bodyPr/>
        <a:lstStyle/>
        <a:p>
          <a:endParaRPr lang="en-US"/>
        </a:p>
      </dgm:t>
    </dgm:pt>
    <dgm:pt modelId="{014B40CC-0AE5-4E0A-B6AE-391E27CF6046}">
      <dgm:prSet phldrT="[Text]"/>
      <dgm:spPr>
        <a:xfrm>
          <a:off x="3131471" y="85891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Share CRC screening Successes</a:t>
          </a:r>
        </a:p>
      </dgm:t>
    </dgm:pt>
    <dgm:pt modelId="{8E0604DE-B954-4346-B9DD-6AA117F72A99}" type="parTrans" cxnId="{8EE7C0D9-E010-4B86-BF9C-4EFEA9F6A3A0}">
      <dgm:prSet/>
      <dgm:spPr/>
      <dgm:t>
        <a:bodyPr/>
        <a:lstStyle/>
        <a:p>
          <a:endParaRPr lang="en-US"/>
        </a:p>
      </dgm:t>
    </dgm:pt>
    <dgm:pt modelId="{CD2DBBCB-1832-4E5A-A6E4-5E7E42E29E35}" type="sibTrans" cxnId="{8EE7C0D9-E010-4B86-BF9C-4EFEA9F6A3A0}">
      <dgm:prSet/>
      <dgm:spPr/>
      <dgm:t>
        <a:bodyPr/>
        <a:lstStyle/>
        <a:p>
          <a:endParaRPr lang="en-US"/>
        </a:p>
      </dgm:t>
    </dgm:pt>
    <dgm:pt modelId="{1ED80B66-0A65-4F23-AFB7-166426E5B5C4}" type="pres">
      <dgm:prSet presAssocID="{1CCB5A6F-5899-4C02-B30E-12B82112B706}" presName="Name0" presStyleCnt="0">
        <dgm:presLayoutVars>
          <dgm:dir/>
          <dgm:resizeHandles val="exact"/>
        </dgm:presLayoutVars>
      </dgm:prSet>
      <dgm:spPr/>
    </dgm:pt>
    <dgm:pt modelId="{6FA79484-3290-4078-A698-7A944E7F39FE}" type="pres">
      <dgm:prSet presAssocID="{1CCB5A6F-5899-4C02-B30E-12B82112B706}" presName="cycle" presStyleCnt="0"/>
      <dgm:spPr/>
    </dgm:pt>
    <dgm:pt modelId="{6DC4F425-5391-49C1-80CB-1C27F1E30FC6}" type="pres">
      <dgm:prSet presAssocID="{639412B6-DB45-4416-BCFF-90176C4CC21E}" presName="nodeFirstNode" presStyleLbl="node1" presStyleIdx="0" presStyleCnt="6">
        <dgm:presLayoutVars>
          <dgm:bulletEnabled val="1"/>
        </dgm:presLayoutVars>
      </dgm:prSet>
      <dgm:spPr/>
    </dgm:pt>
    <dgm:pt modelId="{F1703D5A-7CB7-40BC-9685-2AD6730F38E4}" type="pres">
      <dgm:prSet presAssocID="{D56B3195-4F08-49ED-BD18-9EF91C60BA6F}" presName="sibTransFirstNode" presStyleLbl="bgShp" presStyleIdx="0" presStyleCnt="1"/>
      <dgm:spPr/>
    </dgm:pt>
    <dgm:pt modelId="{0448E442-0E31-48DB-8B39-CACECEED308D}" type="pres">
      <dgm:prSet presAssocID="{C2FD68B1-F48F-4CA0-8F85-E178CACE9A60}" presName="nodeFollowingNodes" presStyleLbl="node1" presStyleIdx="1" presStyleCnt="6">
        <dgm:presLayoutVars>
          <dgm:bulletEnabled val="1"/>
        </dgm:presLayoutVars>
      </dgm:prSet>
      <dgm:spPr/>
    </dgm:pt>
    <dgm:pt modelId="{8EBCD48B-DE48-4636-95C2-B77BFF610675}" type="pres">
      <dgm:prSet presAssocID="{69276F4D-DB4F-4506-B0E6-DB1FAFF92BAD}" presName="nodeFollowingNodes" presStyleLbl="node1" presStyleIdx="2" presStyleCnt="6">
        <dgm:presLayoutVars>
          <dgm:bulletEnabled val="1"/>
        </dgm:presLayoutVars>
      </dgm:prSet>
      <dgm:spPr/>
    </dgm:pt>
    <dgm:pt modelId="{0FC80ED0-5D3B-46A1-9687-3CD10B802984}" type="pres">
      <dgm:prSet presAssocID="{223EA319-750C-4CEC-B250-2819AEA62437}" presName="nodeFollowingNodes" presStyleLbl="node1" presStyleIdx="3" presStyleCnt="6">
        <dgm:presLayoutVars>
          <dgm:bulletEnabled val="1"/>
        </dgm:presLayoutVars>
      </dgm:prSet>
      <dgm:spPr/>
    </dgm:pt>
    <dgm:pt modelId="{66BEA388-93FD-47E6-B8A4-C71B686332FD}" type="pres">
      <dgm:prSet presAssocID="{4C7978CD-A442-49A1-9185-4C110E18C067}" presName="nodeFollowingNodes" presStyleLbl="node1" presStyleIdx="4" presStyleCnt="6">
        <dgm:presLayoutVars>
          <dgm:bulletEnabled val="1"/>
        </dgm:presLayoutVars>
      </dgm:prSet>
      <dgm:spPr/>
    </dgm:pt>
    <dgm:pt modelId="{D30B9CE5-0376-4829-AF16-7593D04083D6}" type="pres">
      <dgm:prSet presAssocID="{014B40CC-0AE5-4E0A-B6AE-391E27CF6046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8AF43A05-D353-400B-AB44-215FE319B634}" type="presOf" srcId="{D56B3195-4F08-49ED-BD18-9EF91C60BA6F}" destId="{F1703D5A-7CB7-40BC-9685-2AD6730F38E4}" srcOrd="0" destOrd="0" presId="urn:microsoft.com/office/officeart/2005/8/layout/cycle3"/>
    <dgm:cxn modelId="{20E97C05-C6C1-42A6-8DD2-4812673B1C3A}" type="presOf" srcId="{4C7978CD-A442-49A1-9185-4C110E18C067}" destId="{66BEA388-93FD-47E6-B8A4-C71B686332FD}" srcOrd="0" destOrd="0" presId="urn:microsoft.com/office/officeart/2005/8/layout/cycle3"/>
    <dgm:cxn modelId="{C7118607-E063-4837-83E8-C4FD59D3C1ED}" type="presOf" srcId="{639412B6-DB45-4416-BCFF-90176C4CC21E}" destId="{6DC4F425-5391-49C1-80CB-1C27F1E30FC6}" srcOrd="0" destOrd="0" presId="urn:microsoft.com/office/officeart/2005/8/layout/cycle3"/>
    <dgm:cxn modelId="{0D630F0C-A06D-4009-B724-4C1896868D67}" srcId="{1CCB5A6F-5899-4C02-B30E-12B82112B706}" destId="{69276F4D-DB4F-4506-B0E6-DB1FAFF92BAD}" srcOrd="2" destOrd="0" parTransId="{5E958851-CC15-4822-A330-B17CEDD85EE1}" sibTransId="{5EAB22E0-2C50-40B8-9CC0-1076BE8A80B7}"/>
    <dgm:cxn modelId="{3FCE5A31-903A-4384-BD91-D0DFD2D4C488}" srcId="{1CCB5A6F-5899-4C02-B30E-12B82112B706}" destId="{4C7978CD-A442-49A1-9185-4C110E18C067}" srcOrd="4" destOrd="0" parTransId="{95B921FF-D903-4C8F-B09B-7EC028851062}" sibTransId="{60426248-CBF5-46DD-8EA5-F5F9D7FE77FE}"/>
    <dgm:cxn modelId="{77C6DC44-6CED-49C0-A367-18F6E0424158}" type="presOf" srcId="{C2FD68B1-F48F-4CA0-8F85-E178CACE9A60}" destId="{0448E442-0E31-48DB-8B39-CACECEED308D}" srcOrd="0" destOrd="0" presId="urn:microsoft.com/office/officeart/2005/8/layout/cycle3"/>
    <dgm:cxn modelId="{C9F5A16B-6868-4ABF-AD53-D763664115D2}" type="presOf" srcId="{014B40CC-0AE5-4E0A-B6AE-391E27CF6046}" destId="{D30B9CE5-0376-4829-AF16-7593D04083D6}" srcOrd="0" destOrd="0" presId="urn:microsoft.com/office/officeart/2005/8/layout/cycle3"/>
    <dgm:cxn modelId="{86BD0F9A-7BC0-4C71-953C-0A0CBC94ADC6}" type="presOf" srcId="{69276F4D-DB4F-4506-B0E6-DB1FAFF92BAD}" destId="{8EBCD48B-DE48-4636-95C2-B77BFF610675}" srcOrd="0" destOrd="0" presId="urn:microsoft.com/office/officeart/2005/8/layout/cycle3"/>
    <dgm:cxn modelId="{C45B48C0-D111-4FA4-844B-7B8753552165}" type="presOf" srcId="{1CCB5A6F-5899-4C02-B30E-12B82112B706}" destId="{1ED80B66-0A65-4F23-AFB7-166426E5B5C4}" srcOrd="0" destOrd="0" presId="urn:microsoft.com/office/officeart/2005/8/layout/cycle3"/>
    <dgm:cxn modelId="{CD043CC7-823C-45FB-9371-7692A8462A12}" srcId="{1CCB5A6F-5899-4C02-B30E-12B82112B706}" destId="{C2FD68B1-F48F-4CA0-8F85-E178CACE9A60}" srcOrd="1" destOrd="0" parTransId="{84FC209B-4553-4CC0-BD22-37F15D843E87}" sibTransId="{96F45C77-E560-474A-A370-9891ADCCDC48}"/>
    <dgm:cxn modelId="{AB2CA3D0-06FD-46C7-A319-BE3C30494B7E}" srcId="{1CCB5A6F-5899-4C02-B30E-12B82112B706}" destId="{639412B6-DB45-4416-BCFF-90176C4CC21E}" srcOrd="0" destOrd="0" parTransId="{10389ACD-29AA-4BF0-B27D-AB26A591A0B9}" sibTransId="{D56B3195-4F08-49ED-BD18-9EF91C60BA6F}"/>
    <dgm:cxn modelId="{8EE7C0D9-E010-4B86-BF9C-4EFEA9F6A3A0}" srcId="{1CCB5A6F-5899-4C02-B30E-12B82112B706}" destId="{014B40CC-0AE5-4E0A-B6AE-391E27CF6046}" srcOrd="5" destOrd="0" parTransId="{8E0604DE-B954-4346-B9DD-6AA117F72A99}" sibTransId="{CD2DBBCB-1832-4E5A-A6E4-5E7E42E29E35}"/>
    <dgm:cxn modelId="{4296F3F6-81D0-4007-842C-62D27D06EE1C}" srcId="{1CCB5A6F-5899-4C02-B30E-12B82112B706}" destId="{223EA319-750C-4CEC-B250-2819AEA62437}" srcOrd="3" destOrd="0" parTransId="{2D9D1C3D-B53E-45CF-9953-9863020292D6}" sibTransId="{06400CCD-956B-4DEE-AB81-81AA3FD5DB83}"/>
    <dgm:cxn modelId="{98DE90F8-F5ED-4FC1-A726-15B891D6D2D1}" type="presOf" srcId="{223EA319-750C-4CEC-B250-2819AEA62437}" destId="{0FC80ED0-5D3B-46A1-9687-3CD10B802984}" srcOrd="0" destOrd="0" presId="urn:microsoft.com/office/officeart/2005/8/layout/cycle3"/>
    <dgm:cxn modelId="{8C194C4E-A9B3-4EB9-8CA5-35DF086D3E48}" type="presParOf" srcId="{1ED80B66-0A65-4F23-AFB7-166426E5B5C4}" destId="{6FA79484-3290-4078-A698-7A944E7F39FE}" srcOrd="0" destOrd="0" presId="urn:microsoft.com/office/officeart/2005/8/layout/cycle3"/>
    <dgm:cxn modelId="{247073E1-FC38-46F8-A9E4-6CEB8701926C}" type="presParOf" srcId="{6FA79484-3290-4078-A698-7A944E7F39FE}" destId="{6DC4F425-5391-49C1-80CB-1C27F1E30FC6}" srcOrd="0" destOrd="0" presId="urn:microsoft.com/office/officeart/2005/8/layout/cycle3"/>
    <dgm:cxn modelId="{343093CD-5E43-4383-B291-3916B22D2815}" type="presParOf" srcId="{6FA79484-3290-4078-A698-7A944E7F39FE}" destId="{F1703D5A-7CB7-40BC-9685-2AD6730F38E4}" srcOrd="1" destOrd="0" presId="urn:microsoft.com/office/officeart/2005/8/layout/cycle3"/>
    <dgm:cxn modelId="{AD44BF14-69A1-487E-807E-D5AECC16FC17}" type="presParOf" srcId="{6FA79484-3290-4078-A698-7A944E7F39FE}" destId="{0448E442-0E31-48DB-8B39-CACECEED308D}" srcOrd="2" destOrd="0" presId="urn:microsoft.com/office/officeart/2005/8/layout/cycle3"/>
    <dgm:cxn modelId="{59F21968-CFCF-4805-BC9F-D05175167F8B}" type="presParOf" srcId="{6FA79484-3290-4078-A698-7A944E7F39FE}" destId="{8EBCD48B-DE48-4636-95C2-B77BFF610675}" srcOrd="3" destOrd="0" presId="urn:microsoft.com/office/officeart/2005/8/layout/cycle3"/>
    <dgm:cxn modelId="{7EAE6E3D-7B0A-4AA5-8ACB-89D3721F403C}" type="presParOf" srcId="{6FA79484-3290-4078-A698-7A944E7F39FE}" destId="{0FC80ED0-5D3B-46A1-9687-3CD10B802984}" srcOrd="4" destOrd="0" presId="urn:microsoft.com/office/officeart/2005/8/layout/cycle3"/>
    <dgm:cxn modelId="{65EAFE6F-C257-4EF7-8FD0-0B63046449E4}" type="presParOf" srcId="{6FA79484-3290-4078-A698-7A944E7F39FE}" destId="{66BEA388-93FD-47E6-B8A4-C71B686332FD}" srcOrd="5" destOrd="0" presId="urn:microsoft.com/office/officeart/2005/8/layout/cycle3"/>
    <dgm:cxn modelId="{07C92710-E4B4-4677-8802-EEF1307CB243}" type="presParOf" srcId="{6FA79484-3290-4078-A698-7A944E7F39FE}" destId="{D30B9CE5-0376-4829-AF16-7593D04083D6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CB5A6F-5899-4C02-B30E-12B82112B706}" type="doc">
      <dgm:prSet loTypeId="urn:microsoft.com/office/officeart/2005/8/layout/cycle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39412B6-DB45-4416-BCFF-90176C4CC21E}">
      <dgm:prSet phldrT="[Text]" custT="1"/>
      <dgm:spPr>
        <a:xfrm>
          <a:off x="4614067" y="2942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Your role in 80% by 2018</a:t>
          </a:r>
        </a:p>
      </dgm:t>
    </dgm:pt>
    <dgm:pt modelId="{10389ACD-29AA-4BF0-B27D-AB26A591A0B9}" type="parTrans" cxnId="{AB2CA3D0-06FD-46C7-A319-BE3C30494B7E}">
      <dgm:prSet/>
      <dgm:spPr/>
      <dgm:t>
        <a:bodyPr/>
        <a:lstStyle/>
        <a:p>
          <a:endParaRPr lang="en-US"/>
        </a:p>
      </dgm:t>
    </dgm:pt>
    <dgm:pt modelId="{D56B3195-4F08-49ED-BD18-9EF91C60BA6F}" type="sibTrans" cxnId="{AB2CA3D0-06FD-46C7-A319-BE3C30494B7E}">
      <dgm:prSet/>
      <dgm:spPr>
        <a:xfrm>
          <a:off x="3319267" y="-1883"/>
          <a:ext cx="4219965" cy="4219965"/>
        </a:xfrm>
        <a:prstGeom prst="circularArrow">
          <a:avLst>
            <a:gd name="adj1" fmla="val 5274"/>
            <a:gd name="adj2" fmla="val 312630"/>
            <a:gd name="adj3" fmla="val 14199517"/>
            <a:gd name="adj4" fmla="val 17143782"/>
            <a:gd name="adj5" fmla="val 5477"/>
          </a:avLst>
        </a:prstGeom>
        <a:solidFill>
          <a:srgbClr val="1F497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n-US"/>
        </a:p>
      </dgm:t>
    </dgm:pt>
    <dgm:pt modelId="{C2FD68B1-F48F-4CA0-8F85-E178CACE9A60}">
      <dgm:prSet phldrT="[Text]" custT="1"/>
      <dgm:spPr>
        <a:xfrm>
          <a:off x="6096662" y="85891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 your data</a:t>
          </a:r>
        </a:p>
      </dgm:t>
    </dgm:pt>
    <dgm:pt modelId="{84FC209B-4553-4CC0-BD22-37F15D843E87}" type="parTrans" cxnId="{CD043CC7-823C-45FB-9371-7692A8462A12}">
      <dgm:prSet/>
      <dgm:spPr/>
      <dgm:t>
        <a:bodyPr/>
        <a:lstStyle/>
        <a:p>
          <a:endParaRPr lang="en-US"/>
        </a:p>
      </dgm:t>
    </dgm:pt>
    <dgm:pt modelId="{96F45C77-E560-474A-A370-9891ADCCDC48}" type="sibTrans" cxnId="{CD043CC7-823C-45FB-9371-7692A8462A12}">
      <dgm:prSet/>
      <dgm:spPr/>
      <dgm:t>
        <a:bodyPr/>
        <a:lstStyle/>
        <a:p>
          <a:endParaRPr lang="en-US"/>
        </a:p>
      </dgm:t>
    </dgm:pt>
    <dgm:pt modelId="{69276F4D-DB4F-4506-B0E6-DB1FAFF92BAD}">
      <dgm:prSet phldrT="[Text]"/>
      <dgm:spPr>
        <a:xfrm>
          <a:off x="6096662" y="2570872"/>
          <a:ext cx="1630365" cy="815182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b="1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Refer/cover/offer all screening options</a:t>
          </a:r>
        </a:p>
      </dgm:t>
    </dgm:pt>
    <dgm:pt modelId="{5E958851-CC15-4822-A330-B17CEDD85EE1}" type="parTrans" cxnId="{0D630F0C-A06D-4009-B724-4C1896868D67}">
      <dgm:prSet/>
      <dgm:spPr/>
      <dgm:t>
        <a:bodyPr/>
        <a:lstStyle/>
        <a:p>
          <a:endParaRPr lang="en-US"/>
        </a:p>
      </dgm:t>
    </dgm:pt>
    <dgm:pt modelId="{5EAB22E0-2C50-40B8-9CC0-1076BE8A80B7}" type="sibTrans" cxnId="{0D630F0C-A06D-4009-B724-4C1896868D67}">
      <dgm:prSet/>
      <dgm:spPr/>
      <dgm:t>
        <a:bodyPr/>
        <a:lstStyle/>
        <a:p>
          <a:endParaRPr lang="en-US"/>
        </a:p>
      </dgm:t>
    </dgm:pt>
    <dgm:pt modelId="{223EA319-750C-4CEC-B250-2819AEA62437}">
      <dgm:prSet phldrT="[Text]" custT="1"/>
      <dgm:spPr>
        <a:xfrm>
          <a:off x="4614067" y="342684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Provider reminders</a:t>
          </a:r>
        </a:p>
      </dgm:t>
    </dgm:pt>
    <dgm:pt modelId="{2D9D1C3D-B53E-45CF-9953-9863020292D6}" type="parTrans" cxnId="{4296F3F6-81D0-4007-842C-62D27D06EE1C}">
      <dgm:prSet/>
      <dgm:spPr/>
      <dgm:t>
        <a:bodyPr/>
        <a:lstStyle/>
        <a:p>
          <a:endParaRPr lang="en-US"/>
        </a:p>
      </dgm:t>
    </dgm:pt>
    <dgm:pt modelId="{06400CCD-956B-4DEE-AB81-81AA3FD5DB83}" type="sibTrans" cxnId="{4296F3F6-81D0-4007-842C-62D27D06EE1C}">
      <dgm:prSet/>
      <dgm:spPr/>
      <dgm:t>
        <a:bodyPr/>
        <a:lstStyle/>
        <a:p>
          <a:endParaRPr lang="en-US"/>
        </a:p>
      </dgm:t>
    </dgm:pt>
    <dgm:pt modelId="{4C7978CD-A442-49A1-9185-4C110E18C067}">
      <dgm:prSet phldrT="[Text]" custT="1"/>
      <dgm:spPr>
        <a:xfrm>
          <a:off x="3131471" y="2570872"/>
          <a:ext cx="1630365" cy="815182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b="1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Patient reminders</a:t>
          </a:r>
        </a:p>
      </dgm:t>
    </dgm:pt>
    <dgm:pt modelId="{95B921FF-D903-4C8F-B09B-7EC028851062}" type="parTrans" cxnId="{3FCE5A31-903A-4384-BD91-D0DFD2D4C488}">
      <dgm:prSet/>
      <dgm:spPr/>
      <dgm:t>
        <a:bodyPr/>
        <a:lstStyle/>
        <a:p>
          <a:endParaRPr lang="en-US"/>
        </a:p>
      </dgm:t>
    </dgm:pt>
    <dgm:pt modelId="{60426248-CBF5-46DD-8EA5-F5F9D7FE77FE}" type="sibTrans" cxnId="{3FCE5A31-903A-4384-BD91-D0DFD2D4C488}">
      <dgm:prSet/>
      <dgm:spPr/>
      <dgm:t>
        <a:bodyPr/>
        <a:lstStyle/>
        <a:p>
          <a:endParaRPr lang="en-US"/>
        </a:p>
      </dgm:t>
    </dgm:pt>
    <dgm:pt modelId="{014B40CC-0AE5-4E0A-B6AE-391E27CF6046}">
      <dgm:prSet phldrT="[Text]" custT="1"/>
      <dgm:spPr>
        <a:xfrm>
          <a:off x="3131471" y="858919"/>
          <a:ext cx="1630365" cy="815182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4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Share CRC screening Successes</a:t>
          </a:r>
        </a:p>
      </dgm:t>
    </dgm:pt>
    <dgm:pt modelId="{8E0604DE-B954-4346-B9DD-6AA117F72A99}" type="parTrans" cxnId="{8EE7C0D9-E010-4B86-BF9C-4EFEA9F6A3A0}">
      <dgm:prSet/>
      <dgm:spPr/>
      <dgm:t>
        <a:bodyPr/>
        <a:lstStyle/>
        <a:p>
          <a:endParaRPr lang="en-US"/>
        </a:p>
      </dgm:t>
    </dgm:pt>
    <dgm:pt modelId="{CD2DBBCB-1832-4E5A-A6E4-5E7E42E29E35}" type="sibTrans" cxnId="{8EE7C0D9-E010-4B86-BF9C-4EFEA9F6A3A0}">
      <dgm:prSet/>
      <dgm:spPr/>
      <dgm:t>
        <a:bodyPr/>
        <a:lstStyle/>
        <a:p>
          <a:endParaRPr lang="en-US"/>
        </a:p>
      </dgm:t>
    </dgm:pt>
    <dgm:pt modelId="{1ED80B66-0A65-4F23-AFB7-166426E5B5C4}" type="pres">
      <dgm:prSet presAssocID="{1CCB5A6F-5899-4C02-B30E-12B82112B706}" presName="Name0" presStyleCnt="0">
        <dgm:presLayoutVars>
          <dgm:dir/>
          <dgm:resizeHandles val="exact"/>
        </dgm:presLayoutVars>
      </dgm:prSet>
      <dgm:spPr/>
    </dgm:pt>
    <dgm:pt modelId="{6FA79484-3290-4078-A698-7A944E7F39FE}" type="pres">
      <dgm:prSet presAssocID="{1CCB5A6F-5899-4C02-B30E-12B82112B706}" presName="cycle" presStyleCnt="0"/>
      <dgm:spPr/>
    </dgm:pt>
    <dgm:pt modelId="{6DC4F425-5391-49C1-80CB-1C27F1E30FC6}" type="pres">
      <dgm:prSet presAssocID="{639412B6-DB45-4416-BCFF-90176C4CC21E}" presName="nodeFirstNode" presStyleLbl="node1" presStyleIdx="0" presStyleCnt="6">
        <dgm:presLayoutVars>
          <dgm:bulletEnabled val="1"/>
        </dgm:presLayoutVars>
      </dgm:prSet>
      <dgm:spPr/>
    </dgm:pt>
    <dgm:pt modelId="{F1703D5A-7CB7-40BC-9685-2AD6730F38E4}" type="pres">
      <dgm:prSet presAssocID="{D56B3195-4F08-49ED-BD18-9EF91C60BA6F}" presName="sibTransFirstNode" presStyleLbl="bgShp" presStyleIdx="0" presStyleCnt="1"/>
      <dgm:spPr/>
    </dgm:pt>
    <dgm:pt modelId="{0448E442-0E31-48DB-8B39-CACECEED308D}" type="pres">
      <dgm:prSet presAssocID="{C2FD68B1-F48F-4CA0-8F85-E178CACE9A60}" presName="nodeFollowingNodes" presStyleLbl="node1" presStyleIdx="1" presStyleCnt="6">
        <dgm:presLayoutVars>
          <dgm:bulletEnabled val="1"/>
        </dgm:presLayoutVars>
      </dgm:prSet>
      <dgm:spPr/>
    </dgm:pt>
    <dgm:pt modelId="{8EBCD48B-DE48-4636-95C2-B77BFF610675}" type="pres">
      <dgm:prSet presAssocID="{69276F4D-DB4F-4506-B0E6-DB1FAFF92BAD}" presName="nodeFollowingNodes" presStyleLbl="node1" presStyleIdx="2" presStyleCnt="6">
        <dgm:presLayoutVars>
          <dgm:bulletEnabled val="1"/>
        </dgm:presLayoutVars>
      </dgm:prSet>
      <dgm:spPr/>
    </dgm:pt>
    <dgm:pt modelId="{0FC80ED0-5D3B-46A1-9687-3CD10B802984}" type="pres">
      <dgm:prSet presAssocID="{223EA319-750C-4CEC-B250-2819AEA62437}" presName="nodeFollowingNodes" presStyleLbl="node1" presStyleIdx="3" presStyleCnt="6">
        <dgm:presLayoutVars>
          <dgm:bulletEnabled val="1"/>
        </dgm:presLayoutVars>
      </dgm:prSet>
      <dgm:spPr/>
    </dgm:pt>
    <dgm:pt modelId="{66BEA388-93FD-47E6-B8A4-C71B686332FD}" type="pres">
      <dgm:prSet presAssocID="{4C7978CD-A442-49A1-9185-4C110E18C067}" presName="nodeFollowingNodes" presStyleLbl="node1" presStyleIdx="4" presStyleCnt="6">
        <dgm:presLayoutVars>
          <dgm:bulletEnabled val="1"/>
        </dgm:presLayoutVars>
      </dgm:prSet>
      <dgm:spPr/>
    </dgm:pt>
    <dgm:pt modelId="{D30B9CE5-0376-4829-AF16-7593D04083D6}" type="pres">
      <dgm:prSet presAssocID="{014B40CC-0AE5-4E0A-B6AE-391E27CF6046}" presName="nodeFollowingNodes" presStyleLbl="node1" presStyleIdx="5" presStyleCnt="6">
        <dgm:presLayoutVars>
          <dgm:bulletEnabled val="1"/>
        </dgm:presLayoutVars>
      </dgm:prSet>
      <dgm:spPr/>
    </dgm:pt>
  </dgm:ptLst>
  <dgm:cxnLst>
    <dgm:cxn modelId="{8AF43A05-D353-400B-AB44-215FE319B634}" type="presOf" srcId="{D56B3195-4F08-49ED-BD18-9EF91C60BA6F}" destId="{F1703D5A-7CB7-40BC-9685-2AD6730F38E4}" srcOrd="0" destOrd="0" presId="urn:microsoft.com/office/officeart/2005/8/layout/cycle3"/>
    <dgm:cxn modelId="{20E97C05-C6C1-42A6-8DD2-4812673B1C3A}" type="presOf" srcId="{4C7978CD-A442-49A1-9185-4C110E18C067}" destId="{66BEA388-93FD-47E6-B8A4-C71B686332FD}" srcOrd="0" destOrd="0" presId="urn:microsoft.com/office/officeart/2005/8/layout/cycle3"/>
    <dgm:cxn modelId="{C7118607-E063-4837-83E8-C4FD59D3C1ED}" type="presOf" srcId="{639412B6-DB45-4416-BCFF-90176C4CC21E}" destId="{6DC4F425-5391-49C1-80CB-1C27F1E30FC6}" srcOrd="0" destOrd="0" presId="urn:microsoft.com/office/officeart/2005/8/layout/cycle3"/>
    <dgm:cxn modelId="{0D630F0C-A06D-4009-B724-4C1896868D67}" srcId="{1CCB5A6F-5899-4C02-B30E-12B82112B706}" destId="{69276F4D-DB4F-4506-B0E6-DB1FAFF92BAD}" srcOrd="2" destOrd="0" parTransId="{5E958851-CC15-4822-A330-B17CEDD85EE1}" sibTransId="{5EAB22E0-2C50-40B8-9CC0-1076BE8A80B7}"/>
    <dgm:cxn modelId="{3FCE5A31-903A-4384-BD91-D0DFD2D4C488}" srcId="{1CCB5A6F-5899-4C02-B30E-12B82112B706}" destId="{4C7978CD-A442-49A1-9185-4C110E18C067}" srcOrd="4" destOrd="0" parTransId="{95B921FF-D903-4C8F-B09B-7EC028851062}" sibTransId="{60426248-CBF5-46DD-8EA5-F5F9D7FE77FE}"/>
    <dgm:cxn modelId="{77C6DC44-6CED-49C0-A367-18F6E0424158}" type="presOf" srcId="{C2FD68B1-F48F-4CA0-8F85-E178CACE9A60}" destId="{0448E442-0E31-48DB-8B39-CACECEED308D}" srcOrd="0" destOrd="0" presId="urn:microsoft.com/office/officeart/2005/8/layout/cycle3"/>
    <dgm:cxn modelId="{C9F5A16B-6868-4ABF-AD53-D763664115D2}" type="presOf" srcId="{014B40CC-0AE5-4E0A-B6AE-391E27CF6046}" destId="{D30B9CE5-0376-4829-AF16-7593D04083D6}" srcOrd="0" destOrd="0" presId="urn:microsoft.com/office/officeart/2005/8/layout/cycle3"/>
    <dgm:cxn modelId="{86BD0F9A-7BC0-4C71-953C-0A0CBC94ADC6}" type="presOf" srcId="{69276F4D-DB4F-4506-B0E6-DB1FAFF92BAD}" destId="{8EBCD48B-DE48-4636-95C2-B77BFF610675}" srcOrd="0" destOrd="0" presId="urn:microsoft.com/office/officeart/2005/8/layout/cycle3"/>
    <dgm:cxn modelId="{C45B48C0-D111-4FA4-844B-7B8753552165}" type="presOf" srcId="{1CCB5A6F-5899-4C02-B30E-12B82112B706}" destId="{1ED80B66-0A65-4F23-AFB7-166426E5B5C4}" srcOrd="0" destOrd="0" presId="urn:microsoft.com/office/officeart/2005/8/layout/cycle3"/>
    <dgm:cxn modelId="{CD043CC7-823C-45FB-9371-7692A8462A12}" srcId="{1CCB5A6F-5899-4C02-B30E-12B82112B706}" destId="{C2FD68B1-F48F-4CA0-8F85-E178CACE9A60}" srcOrd="1" destOrd="0" parTransId="{84FC209B-4553-4CC0-BD22-37F15D843E87}" sibTransId="{96F45C77-E560-474A-A370-9891ADCCDC48}"/>
    <dgm:cxn modelId="{AB2CA3D0-06FD-46C7-A319-BE3C30494B7E}" srcId="{1CCB5A6F-5899-4C02-B30E-12B82112B706}" destId="{639412B6-DB45-4416-BCFF-90176C4CC21E}" srcOrd="0" destOrd="0" parTransId="{10389ACD-29AA-4BF0-B27D-AB26A591A0B9}" sibTransId="{D56B3195-4F08-49ED-BD18-9EF91C60BA6F}"/>
    <dgm:cxn modelId="{8EE7C0D9-E010-4B86-BF9C-4EFEA9F6A3A0}" srcId="{1CCB5A6F-5899-4C02-B30E-12B82112B706}" destId="{014B40CC-0AE5-4E0A-B6AE-391E27CF6046}" srcOrd="5" destOrd="0" parTransId="{8E0604DE-B954-4346-B9DD-6AA117F72A99}" sibTransId="{CD2DBBCB-1832-4E5A-A6E4-5E7E42E29E35}"/>
    <dgm:cxn modelId="{4296F3F6-81D0-4007-842C-62D27D06EE1C}" srcId="{1CCB5A6F-5899-4C02-B30E-12B82112B706}" destId="{223EA319-750C-4CEC-B250-2819AEA62437}" srcOrd="3" destOrd="0" parTransId="{2D9D1C3D-B53E-45CF-9953-9863020292D6}" sibTransId="{06400CCD-956B-4DEE-AB81-81AA3FD5DB83}"/>
    <dgm:cxn modelId="{98DE90F8-F5ED-4FC1-A726-15B891D6D2D1}" type="presOf" srcId="{223EA319-750C-4CEC-B250-2819AEA62437}" destId="{0FC80ED0-5D3B-46A1-9687-3CD10B802984}" srcOrd="0" destOrd="0" presId="urn:microsoft.com/office/officeart/2005/8/layout/cycle3"/>
    <dgm:cxn modelId="{8C194C4E-A9B3-4EB9-8CA5-35DF086D3E48}" type="presParOf" srcId="{1ED80B66-0A65-4F23-AFB7-166426E5B5C4}" destId="{6FA79484-3290-4078-A698-7A944E7F39FE}" srcOrd="0" destOrd="0" presId="urn:microsoft.com/office/officeart/2005/8/layout/cycle3"/>
    <dgm:cxn modelId="{247073E1-FC38-46F8-A9E4-6CEB8701926C}" type="presParOf" srcId="{6FA79484-3290-4078-A698-7A944E7F39FE}" destId="{6DC4F425-5391-49C1-80CB-1C27F1E30FC6}" srcOrd="0" destOrd="0" presId="urn:microsoft.com/office/officeart/2005/8/layout/cycle3"/>
    <dgm:cxn modelId="{343093CD-5E43-4383-B291-3916B22D2815}" type="presParOf" srcId="{6FA79484-3290-4078-A698-7A944E7F39FE}" destId="{F1703D5A-7CB7-40BC-9685-2AD6730F38E4}" srcOrd="1" destOrd="0" presId="urn:microsoft.com/office/officeart/2005/8/layout/cycle3"/>
    <dgm:cxn modelId="{AD44BF14-69A1-487E-807E-D5AECC16FC17}" type="presParOf" srcId="{6FA79484-3290-4078-A698-7A944E7F39FE}" destId="{0448E442-0E31-48DB-8B39-CACECEED308D}" srcOrd="2" destOrd="0" presId="urn:microsoft.com/office/officeart/2005/8/layout/cycle3"/>
    <dgm:cxn modelId="{59F21968-CFCF-4805-BC9F-D05175167F8B}" type="presParOf" srcId="{6FA79484-3290-4078-A698-7A944E7F39FE}" destId="{8EBCD48B-DE48-4636-95C2-B77BFF610675}" srcOrd="3" destOrd="0" presId="urn:microsoft.com/office/officeart/2005/8/layout/cycle3"/>
    <dgm:cxn modelId="{7EAE6E3D-7B0A-4AA5-8ACB-89D3721F403C}" type="presParOf" srcId="{6FA79484-3290-4078-A698-7A944E7F39FE}" destId="{0FC80ED0-5D3B-46A1-9687-3CD10B802984}" srcOrd="4" destOrd="0" presId="urn:microsoft.com/office/officeart/2005/8/layout/cycle3"/>
    <dgm:cxn modelId="{65EAFE6F-C257-4EF7-8FD0-0B63046449E4}" type="presParOf" srcId="{6FA79484-3290-4078-A698-7A944E7F39FE}" destId="{66BEA388-93FD-47E6-B8A4-C71B686332FD}" srcOrd="5" destOrd="0" presId="urn:microsoft.com/office/officeart/2005/8/layout/cycle3"/>
    <dgm:cxn modelId="{07C92710-E4B4-4677-8802-EEF1307CB243}" type="presParOf" srcId="{6FA79484-3290-4078-A698-7A944E7F39FE}" destId="{D30B9CE5-0376-4829-AF16-7593D04083D6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03D5A-7CB7-40BC-9685-2AD6730F38E4}">
      <dsp:nvSpPr>
        <dsp:cNvPr id="0" name=""/>
        <dsp:cNvSpPr/>
      </dsp:nvSpPr>
      <dsp:spPr>
        <a:xfrm>
          <a:off x="303305" y="-4278"/>
          <a:ext cx="4041588" cy="4041588"/>
        </a:xfrm>
        <a:prstGeom prst="circularArrow">
          <a:avLst>
            <a:gd name="adj1" fmla="val 5274"/>
            <a:gd name="adj2" fmla="val 312630"/>
            <a:gd name="adj3" fmla="val 14199517"/>
            <a:gd name="adj4" fmla="val 17143782"/>
            <a:gd name="adj5" fmla="val 5477"/>
          </a:avLst>
        </a:prstGeom>
        <a:solidFill>
          <a:srgbClr val="1F497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4F425-5391-49C1-80CB-1C27F1E30FC6}">
      <dsp:nvSpPr>
        <dsp:cNvPr id="0" name=""/>
        <dsp:cNvSpPr/>
      </dsp:nvSpPr>
      <dsp:spPr>
        <a:xfrm>
          <a:off x="1589875" y="2071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Your role in 80% by 2018</a:t>
          </a:r>
        </a:p>
      </dsp:txBody>
      <dsp:txXfrm>
        <a:off x="1625717" y="37913"/>
        <a:ext cx="1396765" cy="662540"/>
      </dsp:txXfrm>
    </dsp:sp>
    <dsp:sp modelId="{0448E442-0E31-48DB-8B39-CACECEED308D}">
      <dsp:nvSpPr>
        <dsp:cNvPr id="0" name=""/>
        <dsp:cNvSpPr/>
      </dsp:nvSpPr>
      <dsp:spPr>
        <a:xfrm>
          <a:off x="3009801" y="821866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 your data</a:t>
          </a:r>
        </a:p>
      </dsp:txBody>
      <dsp:txXfrm>
        <a:off x="3045643" y="857708"/>
        <a:ext cx="1396765" cy="662540"/>
      </dsp:txXfrm>
    </dsp:sp>
    <dsp:sp modelId="{8EBCD48B-DE48-4636-95C2-B77BFF610675}">
      <dsp:nvSpPr>
        <dsp:cNvPr id="0" name=""/>
        <dsp:cNvSpPr/>
      </dsp:nvSpPr>
      <dsp:spPr>
        <a:xfrm>
          <a:off x="3009801" y="2461455"/>
          <a:ext cx="1468449" cy="734224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Refer/cover/offer all screening options</a:t>
          </a:r>
        </a:p>
      </dsp:txBody>
      <dsp:txXfrm>
        <a:off x="3045643" y="2497297"/>
        <a:ext cx="1396765" cy="662540"/>
      </dsp:txXfrm>
    </dsp:sp>
    <dsp:sp modelId="{0FC80ED0-5D3B-46A1-9687-3CD10B802984}">
      <dsp:nvSpPr>
        <dsp:cNvPr id="0" name=""/>
        <dsp:cNvSpPr/>
      </dsp:nvSpPr>
      <dsp:spPr>
        <a:xfrm>
          <a:off x="1589875" y="3281250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Provider reminders</a:t>
          </a:r>
        </a:p>
      </dsp:txBody>
      <dsp:txXfrm>
        <a:off x="1625717" y="3317092"/>
        <a:ext cx="1396765" cy="662540"/>
      </dsp:txXfrm>
    </dsp:sp>
    <dsp:sp modelId="{66BEA388-93FD-47E6-B8A4-C71B686332FD}">
      <dsp:nvSpPr>
        <dsp:cNvPr id="0" name=""/>
        <dsp:cNvSpPr/>
      </dsp:nvSpPr>
      <dsp:spPr>
        <a:xfrm>
          <a:off x="169948" y="2461455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Patient reminders</a:t>
          </a:r>
        </a:p>
      </dsp:txBody>
      <dsp:txXfrm>
        <a:off x="205790" y="2497297"/>
        <a:ext cx="1396765" cy="662540"/>
      </dsp:txXfrm>
    </dsp:sp>
    <dsp:sp modelId="{D30B9CE5-0376-4829-AF16-7593D04083D6}">
      <dsp:nvSpPr>
        <dsp:cNvPr id="0" name=""/>
        <dsp:cNvSpPr/>
      </dsp:nvSpPr>
      <dsp:spPr>
        <a:xfrm>
          <a:off x="169948" y="821866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Share CRC screening Successes</a:t>
          </a:r>
        </a:p>
      </dsp:txBody>
      <dsp:txXfrm>
        <a:off x="205790" y="857708"/>
        <a:ext cx="1396765" cy="6625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03D5A-7CB7-40BC-9685-2AD6730F38E4}">
      <dsp:nvSpPr>
        <dsp:cNvPr id="0" name=""/>
        <dsp:cNvSpPr/>
      </dsp:nvSpPr>
      <dsp:spPr>
        <a:xfrm>
          <a:off x="136717" y="146197"/>
          <a:ext cx="4222365" cy="4222365"/>
        </a:xfrm>
        <a:prstGeom prst="circularArrow">
          <a:avLst>
            <a:gd name="adj1" fmla="val 5274"/>
            <a:gd name="adj2" fmla="val 312630"/>
            <a:gd name="adj3" fmla="val 14199517"/>
            <a:gd name="adj4" fmla="val 17143782"/>
            <a:gd name="adj5" fmla="val 5477"/>
          </a:avLst>
        </a:prstGeom>
        <a:solidFill>
          <a:srgbClr val="1F497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4F425-5391-49C1-80CB-1C27F1E30FC6}">
      <dsp:nvSpPr>
        <dsp:cNvPr id="0" name=""/>
        <dsp:cNvSpPr/>
      </dsp:nvSpPr>
      <dsp:spPr>
        <a:xfrm>
          <a:off x="1483965" y="153005"/>
          <a:ext cx="1527869" cy="76393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Your role in 80% by 2018</a:t>
          </a:r>
        </a:p>
      </dsp:txBody>
      <dsp:txXfrm>
        <a:off x="1521257" y="190297"/>
        <a:ext cx="1453285" cy="689350"/>
      </dsp:txXfrm>
    </dsp:sp>
    <dsp:sp modelId="{0448E442-0E31-48DB-8B39-CACECEED308D}">
      <dsp:nvSpPr>
        <dsp:cNvPr id="0" name=""/>
        <dsp:cNvSpPr/>
      </dsp:nvSpPr>
      <dsp:spPr>
        <a:xfrm>
          <a:off x="2967403" y="1009469"/>
          <a:ext cx="1527869" cy="76393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 your data</a:t>
          </a:r>
        </a:p>
      </dsp:txBody>
      <dsp:txXfrm>
        <a:off x="3004695" y="1046761"/>
        <a:ext cx="1453285" cy="689350"/>
      </dsp:txXfrm>
    </dsp:sp>
    <dsp:sp modelId="{8EBCD48B-DE48-4636-95C2-B77BFF610675}">
      <dsp:nvSpPr>
        <dsp:cNvPr id="0" name=""/>
        <dsp:cNvSpPr/>
      </dsp:nvSpPr>
      <dsp:spPr>
        <a:xfrm>
          <a:off x="2967403" y="2722396"/>
          <a:ext cx="1527869" cy="76393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Refer/cover/offer all screening options</a:t>
          </a:r>
        </a:p>
      </dsp:txBody>
      <dsp:txXfrm>
        <a:off x="3004695" y="2759688"/>
        <a:ext cx="1453285" cy="689350"/>
      </dsp:txXfrm>
    </dsp:sp>
    <dsp:sp modelId="{0FC80ED0-5D3B-46A1-9687-3CD10B802984}">
      <dsp:nvSpPr>
        <dsp:cNvPr id="0" name=""/>
        <dsp:cNvSpPr/>
      </dsp:nvSpPr>
      <dsp:spPr>
        <a:xfrm>
          <a:off x="1483965" y="3578859"/>
          <a:ext cx="1527869" cy="763934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Provider reminders</a:t>
          </a:r>
        </a:p>
      </dsp:txBody>
      <dsp:txXfrm>
        <a:off x="1521257" y="3616151"/>
        <a:ext cx="1453285" cy="689350"/>
      </dsp:txXfrm>
    </dsp:sp>
    <dsp:sp modelId="{66BEA388-93FD-47E6-B8A4-C71B686332FD}">
      <dsp:nvSpPr>
        <dsp:cNvPr id="0" name=""/>
        <dsp:cNvSpPr/>
      </dsp:nvSpPr>
      <dsp:spPr>
        <a:xfrm>
          <a:off x="526" y="2722396"/>
          <a:ext cx="1527869" cy="76393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Patient reminders</a:t>
          </a:r>
        </a:p>
      </dsp:txBody>
      <dsp:txXfrm>
        <a:off x="37818" y="2759688"/>
        <a:ext cx="1453285" cy="689350"/>
      </dsp:txXfrm>
    </dsp:sp>
    <dsp:sp modelId="{D30B9CE5-0376-4829-AF16-7593D04083D6}">
      <dsp:nvSpPr>
        <dsp:cNvPr id="0" name=""/>
        <dsp:cNvSpPr/>
      </dsp:nvSpPr>
      <dsp:spPr>
        <a:xfrm>
          <a:off x="526" y="1009469"/>
          <a:ext cx="1527869" cy="76393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Share CRC screening Successes</a:t>
          </a:r>
        </a:p>
      </dsp:txBody>
      <dsp:txXfrm>
        <a:off x="37818" y="1046761"/>
        <a:ext cx="1453285" cy="6893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703D5A-7CB7-40BC-9685-2AD6730F38E4}">
      <dsp:nvSpPr>
        <dsp:cNvPr id="0" name=""/>
        <dsp:cNvSpPr/>
      </dsp:nvSpPr>
      <dsp:spPr>
        <a:xfrm>
          <a:off x="303305" y="-4278"/>
          <a:ext cx="4041588" cy="4041588"/>
        </a:xfrm>
        <a:prstGeom prst="circularArrow">
          <a:avLst>
            <a:gd name="adj1" fmla="val 5274"/>
            <a:gd name="adj2" fmla="val 312630"/>
            <a:gd name="adj3" fmla="val 14199517"/>
            <a:gd name="adj4" fmla="val 17143782"/>
            <a:gd name="adj5" fmla="val 5477"/>
          </a:avLst>
        </a:prstGeom>
        <a:solidFill>
          <a:srgbClr val="1F497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4F425-5391-49C1-80CB-1C27F1E30FC6}">
      <dsp:nvSpPr>
        <dsp:cNvPr id="0" name=""/>
        <dsp:cNvSpPr/>
      </dsp:nvSpPr>
      <dsp:spPr>
        <a:xfrm>
          <a:off x="1589875" y="2071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Your role in 80% by 2018</a:t>
          </a:r>
        </a:p>
      </dsp:txBody>
      <dsp:txXfrm>
        <a:off x="1625717" y="37913"/>
        <a:ext cx="1396765" cy="662540"/>
      </dsp:txXfrm>
    </dsp:sp>
    <dsp:sp modelId="{0448E442-0E31-48DB-8B39-CACECEED308D}">
      <dsp:nvSpPr>
        <dsp:cNvPr id="0" name=""/>
        <dsp:cNvSpPr/>
      </dsp:nvSpPr>
      <dsp:spPr>
        <a:xfrm>
          <a:off x="3009801" y="821866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Know your data</a:t>
          </a:r>
        </a:p>
      </dsp:txBody>
      <dsp:txXfrm>
        <a:off x="3045643" y="857708"/>
        <a:ext cx="1396765" cy="662540"/>
      </dsp:txXfrm>
    </dsp:sp>
    <dsp:sp modelId="{8EBCD48B-DE48-4636-95C2-B77BFF610675}">
      <dsp:nvSpPr>
        <dsp:cNvPr id="0" name=""/>
        <dsp:cNvSpPr/>
      </dsp:nvSpPr>
      <dsp:spPr>
        <a:xfrm>
          <a:off x="3009801" y="2461455"/>
          <a:ext cx="1468449" cy="734224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Refer/cover/offer all screening options</a:t>
          </a:r>
        </a:p>
      </dsp:txBody>
      <dsp:txXfrm>
        <a:off x="3045643" y="2497297"/>
        <a:ext cx="1396765" cy="662540"/>
      </dsp:txXfrm>
    </dsp:sp>
    <dsp:sp modelId="{0FC80ED0-5D3B-46A1-9687-3CD10B802984}">
      <dsp:nvSpPr>
        <dsp:cNvPr id="0" name=""/>
        <dsp:cNvSpPr/>
      </dsp:nvSpPr>
      <dsp:spPr>
        <a:xfrm>
          <a:off x="1589875" y="3281250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Provider reminders</a:t>
          </a:r>
        </a:p>
      </dsp:txBody>
      <dsp:txXfrm>
        <a:off x="1625717" y="3317092"/>
        <a:ext cx="1396765" cy="662540"/>
      </dsp:txXfrm>
    </dsp:sp>
    <dsp:sp modelId="{66BEA388-93FD-47E6-B8A4-C71B686332FD}">
      <dsp:nvSpPr>
        <dsp:cNvPr id="0" name=""/>
        <dsp:cNvSpPr/>
      </dsp:nvSpPr>
      <dsp:spPr>
        <a:xfrm>
          <a:off x="169948" y="2461455"/>
          <a:ext cx="1468449" cy="734224"/>
        </a:xfrm>
        <a:prstGeom prst="roundRect">
          <a:avLst/>
        </a:prstGeom>
        <a:solidFill>
          <a:schemeClr val="accent4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Patient reminders</a:t>
          </a:r>
        </a:p>
      </dsp:txBody>
      <dsp:txXfrm>
        <a:off x="205790" y="2497297"/>
        <a:ext cx="1396765" cy="662540"/>
      </dsp:txXfrm>
    </dsp:sp>
    <dsp:sp modelId="{D30B9CE5-0376-4829-AF16-7593D04083D6}">
      <dsp:nvSpPr>
        <dsp:cNvPr id="0" name=""/>
        <dsp:cNvSpPr/>
      </dsp:nvSpPr>
      <dsp:spPr>
        <a:xfrm>
          <a:off x="169948" y="821866"/>
          <a:ext cx="1468449" cy="734224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ysClr val="window" lastClr="FFFFFF"/>
              </a:solidFill>
              <a:latin typeface="Arial"/>
              <a:ea typeface="+mn-ea"/>
              <a:cs typeface="+mn-cs"/>
            </a:rPr>
            <a:t>Share CRC screening Successes</a:t>
          </a:r>
        </a:p>
      </dsp:txBody>
      <dsp:txXfrm>
        <a:off x="205790" y="857708"/>
        <a:ext cx="1396765" cy="662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5C250-91AE-43C2-AF6A-112D48C280F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439B8-8B17-40DA-94B1-24B19B9B0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0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Reminders:</a:t>
            </a:r>
          </a:p>
          <a:p>
            <a:pPr marL="228600" indent="-228600">
              <a:buAutoNum type="arabicPeriod"/>
            </a:pPr>
            <a:r>
              <a:rPr lang="en-US" dirty="0"/>
              <a:t>Webinar will</a:t>
            </a:r>
            <a:r>
              <a:rPr lang="en-US" baseline="0" dirty="0"/>
              <a:t> be recorded and a link will be distributed through our Roundtable Membership </a:t>
            </a:r>
            <a:r>
              <a:rPr lang="en-US" baseline="0" dirty="0" err="1"/>
              <a:t>Listserve</a:t>
            </a:r>
            <a:r>
              <a:rPr lang="en-US" baseline="0" dirty="0"/>
              <a:t> – so be sure you are registered – there is a link in the Chat box.</a:t>
            </a:r>
          </a:p>
          <a:p>
            <a:pPr marL="228600" indent="-228600">
              <a:buAutoNum type="arabicPeriod"/>
            </a:pPr>
            <a:r>
              <a:rPr lang="en-US" baseline="0" dirty="0"/>
              <a:t>Please enter any questions into the chat box and we will answer them all at the end.</a:t>
            </a:r>
          </a:p>
          <a:p>
            <a:pPr marL="228600" indent="-228600">
              <a:buAutoNum type="arabicPeriod"/>
            </a:pPr>
            <a:r>
              <a:rPr lang="en-US" baseline="0" dirty="0"/>
              <a:t>As a courtesy to other attendees, please keep yourself muted until we open the lines at the end of the presentations for our Q&amp;A session.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439B8-8B17-40DA-94B1-24B19B9B03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09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Screening</a:t>
            </a:r>
            <a:r>
              <a:rPr lang="en-US" baseline="0" dirty="0"/>
              <a:t> Rate – Currently Idaho has a 60.8% colorectal cancer screening rate, placing us 44</a:t>
            </a:r>
            <a:r>
              <a:rPr lang="en-US" baseline="30000" dirty="0"/>
              <a:t>th</a:t>
            </a:r>
            <a:r>
              <a:rPr lang="en-US" baseline="0" dirty="0"/>
              <a:t> in the nation for that age-eligible populations (adults ages 50-75) who are up-to-date or compliant with their CRC screening.  We also know that among our Community Health Centers, that screening rate is right around the 30% mark.  So we have some work to do to reach that 80% goal by the year 2018 and our hope is that the Idaho Roundtable will provide resources and tools to be able to help partners do that work.</a:t>
            </a:r>
          </a:p>
          <a:p>
            <a:pPr marL="228600" indent="-228600">
              <a:buAutoNum type="arabicPeriod"/>
            </a:pPr>
            <a:r>
              <a:rPr lang="en-US" baseline="0" dirty="0"/>
              <a:t>We have asked each of you who are involved with the Roundtable and have committed to this work to have your organization sign a LOS and/or sign the national 80% by 2018 pledge – link to both of these is in the </a:t>
            </a:r>
            <a:r>
              <a:rPr lang="en-US" baseline="0" dirty="0" err="1"/>
              <a:t>chatbox</a:t>
            </a:r>
            <a:endParaRPr lang="en-US" baseline="0" dirty="0"/>
          </a:p>
          <a:p>
            <a:pPr marL="228600" indent="-228600">
              <a:buAutoNum type="arabicPeriod"/>
            </a:pPr>
            <a:r>
              <a:rPr lang="en-US" baseline="0" dirty="0"/>
              <a:t>Review – 2015 meeting and workgroup activity which have led us to </a:t>
            </a:r>
          </a:p>
          <a:p>
            <a:pPr marL="228600" indent="-228600">
              <a:buAutoNum type="arabicPeriod"/>
            </a:pPr>
            <a:r>
              <a:rPr lang="en-US" baseline="0" dirty="0"/>
              <a:t>Our plan for 2017 – through a 6 webinar series and bi-monthly newsletters – we hope that we will be able to identify areas in which your organization or clinic might be able to make some adjustments or improvements to help you drive a better CRC screening program.  These activities will look different for everyone depending upon which sector you represent or where your clinic might be at in their cancer screening program’s effectiveness.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439B8-8B17-40DA-94B1-24B19B9B03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57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Pathway</a:t>
            </a:r>
            <a:r>
              <a:rPr lang="en-US" baseline="0" dirty="0"/>
              <a:t> in which reminders are effective in increasing screening rates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439B8-8B17-40DA-94B1-24B19B9B03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93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Toolkit</a:t>
            </a:r>
            <a:r>
              <a:rPr lang="en-US" baseline="0" dirty="0"/>
              <a:t> for Primary Care Providers</a:t>
            </a:r>
          </a:p>
          <a:p>
            <a:endParaRPr lang="en-US" baseline="0" dirty="0"/>
          </a:p>
          <a:p>
            <a:r>
              <a:rPr lang="en-US" baseline="0" dirty="0"/>
              <a:t>The narrower and betted focused the efforts, the higher the degree of impact.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Office staff can pull charts ahead of patient visits to identify patients who should be screened.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adds to efficiency and effectiveness for the provider and has been shown in many studies to improve screening rates</a:t>
            </a:r>
            <a:endParaRPr lang="en-US" baseline="0" dirty="0"/>
          </a:p>
          <a:p>
            <a:endParaRPr lang="en-US" baseline="0" dirty="0"/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EMR, show </a:t>
            </a:r>
          </a:p>
          <a:p>
            <a:pPr lvl="1"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 of CRC Screening</a:t>
            </a:r>
          </a:p>
          <a:p>
            <a:pPr lvl="1"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 Screening Date</a:t>
            </a:r>
          </a:p>
          <a:p>
            <a:pPr lvl="1"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Overdue Status</a:t>
            </a:r>
          </a:p>
          <a:p>
            <a:pPr lvl="1"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Patient's next scheduled visit</a:t>
            </a:r>
          </a:p>
          <a:p>
            <a:pPr lvl="1"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Flag Abnormal results so can notify patient and refer for colonoscopy</a:t>
            </a:r>
          </a:p>
          <a:p>
            <a:pPr rtl="0" fontAlgn="ctr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Orders with no accompanying results within a specified timeframe can be followed up with a phone call by clinic staff member</a:t>
            </a:r>
          </a:p>
          <a:p>
            <a:pPr rtl="0" fontAlgn="ctr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/>
              <a:t>Other Ideas </a:t>
            </a:r>
          </a:p>
          <a:p>
            <a:r>
              <a:rPr lang="en-US" dirty="0"/>
              <a:t>HW – Intake Form for Patient history</a:t>
            </a:r>
            <a:r>
              <a:rPr lang="en-US" baseline="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439B8-8B17-40DA-94B1-24B19B9B03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81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Screening</a:t>
            </a:r>
            <a:r>
              <a:rPr lang="en-US" baseline="0" dirty="0"/>
              <a:t> Rate – Currently Idaho has a 60.8% colorectal cancer screening rate, placing us 44</a:t>
            </a:r>
            <a:r>
              <a:rPr lang="en-US" baseline="30000" dirty="0"/>
              <a:t>th</a:t>
            </a:r>
            <a:r>
              <a:rPr lang="en-US" baseline="0" dirty="0"/>
              <a:t> in the nation for that age-eligible populations (adults ages 50-75) who are up-to-date or compliant with their CRC screening.  We also know that among our Community Health Centers, that screening rate is right around the 30% mark.  So we have some work to do to reach that 80% goal by the year 2018 and our hope is that the Idaho Roundtable will provide resources and tools to be able to help partners do that work.</a:t>
            </a:r>
          </a:p>
          <a:p>
            <a:pPr marL="228600" indent="-228600">
              <a:buAutoNum type="arabicPeriod"/>
            </a:pPr>
            <a:r>
              <a:rPr lang="en-US" baseline="0" dirty="0"/>
              <a:t>We have asked each of you who are involved with the Roundtable and have committed to this work to have your organization sign a LOS and/or sign the national 80% by 2018 pledge – link to both of these is in the </a:t>
            </a:r>
            <a:r>
              <a:rPr lang="en-US" baseline="0" dirty="0" err="1"/>
              <a:t>chatbox</a:t>
            </a:r>
            <a:endParaRPr lang="en-US" baseline="0" dirty="0"/>
          </a:p>
          <a:p>
            <a:pPr marL="228600" indent="-228600">
              <a:buAutoNum type="arabicPeriod"/>
            </a:pPr>
            <a:r>
              <a:rPr lang="en-US" baseline="0" dirty="0"/>
              <a:t>Review – 2015 meeting and workgroup activity which have led us to </a:t>
            </a:r>
          </a:p>
          <a:p>
            <a:pPr marL="228600" indent="-228600">
              <a:buAutoNum type="arabicPeriod"/>
            </a:pPr>
            <a:r>
              <a:rPr lang="en-US" baseline="0" dirty="0"/>
              <a:t>Our plan for 2017 – through a 6 webinar series and bi-monthly newsletters – we hope that we will be able to identify areas in which your organization or clinic might be able to make some adjustments or improvements to help you drive a better CRC screening program.  These activities will look different for everyone depending upon which sector you represent or where your clinic might be at in their cancer screening program’s effectiveness.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439B8-8B17-40DA-94B1-24B19B9B034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5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6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6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35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/>
          <a:lstStyle>
            <a:lvl1pPr>
              <a:defRPr sz="4400" baseline="0">
                <a:solidFill>
                  <a:srgbClr val="007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346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14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1"/>
            <a:ext cx="7315200" cy="4114800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  <a:defRPr/>
            </a:lvl1pPr>
            <a:lvl2pPr>
              <a:spcBef>
                <a:spcPts val="500"/>
              </a:spcBef>
              <a:buFont typeface="Arial" pitchFamily="34" charset="0"/>
              <a:buChar char="•"/>
              <a:defRPr/>
            </a:lvl2pPr>
            <a:lvl3pPr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>
              <a:spcBef>
                <a:spcPts val="500"/>
              </a:spcBef>
              <a:buFont typeface="Arial" pitchFamily="34" charset="0"/>
              <a:buChar char="•"/>
              <a:defRPr sz="1600"/>
            </a:lvl4pPr>
            <a:lvl5pPr>
              <a:spcBef>
                <a:spcPts val="500"/>
              </a:spcBef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en-US" dirty="0"/>
              <a:t>Click to edit Master </a:t>
            </a:r>
            <a:r>
              <a:rPr lang="en-US"/>
              <a:t>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0543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315200" cy="4114800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spcAft>
                <a:spcPts val="0"/>
              </a:spcAft>
              <a:buFont typeface="Arial" pitchFamily="34" charset="0"/>
              <a:buChar char="•"/>
              <a:defRPr/>
            </a:lvl1pPr>
            <a:lvl2pPr>
              <a:spcBef>
                <a:spcPts val="500"/>
              </a:spcBef>
              <a:buFont typeface="Arial" pitchFamily="34" charset="0"/>
              <a:buChar char="•"/>
              <a:defRPr/>
            </a:lvl2pPr>
            <a:lvl3pPr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>
              <a:spcBef>
                <a:spcPts val="500"/>
              </a:spcBef>
              <a:buFont typeface="Arial" pitchFamily="34" charset="0"/>
              <a:buChar char="•"/>
              <a:defRPr sz="1600"/>
            </a:lvl4pPr>
            <a:lvl5pPr>
              <a:spcBef>
                <a:spcPts val="500"/>
              </a:spcBef>
              <a:buFont typeface="Arial" pitchFamily="34" charset="0"/>
              <a:buChar char="•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1593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62000" y="1600200"/>
            <a:ext cx="3581400" cy="4343400"/>
          </a:xfrm>
          <a:prstGeom prst="rect">
            <a:avLst/>
          </a:prstGeom>
        </p:spPr>
        <p:txBody>
          <a:bodyPr/>
          <a:lstStyle>
            <a:lvl2pPr>
              <a:buFont typeface="Arial" pitchFamily="34" charset="0"/>
              <a:buChar char="•"/>
              <a:defRPr/>
            </a:lvl2pPr>
            <a:lvl3pPr>
              <a:buFont typeface="Arial" pitchFamily="34" charset="0"/>
              <a:buChar char="•"/>
              <a:defRPr/>
            </a:lvl3pPr>
            <a:lvl4pPr>
              <a:buFont typeface="Arial" pitchFamily="34" charset="0"/>
              <a:buChar char="•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724400" y="1600200"/>
            <a:ext cx="3505200" cy="4343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9829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60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1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2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1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7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9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3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6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C465C-B2E1-4EC3-AA8B-55BE32B5742B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04AEF-A10E-4C1C-B4CD-022F3B583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6" name="Straight Connector 9"/>
          <p:cNvCxnSpPr>
            <a:cxnSpLocks noChangeShapeType="1"/>
          </p:cNvCxnSpPr>
          <p:nvPr userDrawn="1"/>
        </p:nvCxnSpPr>
        <p:spPr bwMode="auto">
          <a:xfrm rot="5400000">
            <a:off x="5654675" y="5881688"/>
            <a:ext cx="542925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27" name="Picture 8" descr="TitleFooterGraphic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14875"/>
            <a:ext cx="91440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461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MainBorders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55113" cy="696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Slide Number Placeholder 14"/>
          <p:cNvSpPr txBox="1">
            <a:spLocks/>
          </p:cNvSpPr>
          <p:nvPr userDrawn="1"/>
        </p:nvSpPr>
        <p:spPr bwMode="auto">
          <a:xfrm>
            <a:off x="6553200" y="63500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defRPr/>
            </a:pPr>
            <a:fld id="{6D1D0E11-1AF0-438A-A5AA-AD1185C7E304}" type="slidenum">
              <a:rPr lang="en-US" altLang="en-US" sz="800" smtClean="0"/>
              <a:pPr algn="r" eaLnBrk="1" hangingPunct="1">
                <a:defRPr/>
              </a:pPr>
              <a:t>‹#›</a:t>
            </a:fld>
            <a:endParaRPr lang="en-US" altLang="en-US" sz="800"/>
          </a:p>
        </p:txBody>
      </p:sp>
      <p:pic>
        <p:nvPicPr>
          <p:cNvPr id="2052" name="Picture 5" descr="Q_only_2c_cmyk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463" y="6096000"/>
            <a:ext cx="4143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7038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34" charset="-128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34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34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031" y="2438400"/>
            <a:ext cx="6400800" cy="1905000"/>
          </a:xfrm>
        </p:spPr>
        <p:txBody>
          <a:bodyPr>
            <a:normAutofit fontScale="70000" lnSpcReduction="20000"/>
          </a:bodyPr>
          <a:lstStyle/>
          <a:p>
            <a:r>
              <a:rPr lang="en-US" sz="4400" b="1" dirty="0"/>
              <a:t>Colon Alert: </a:t>
            </a:r>
          </a:p>
          <a:p>
            <a:r>
              <a:rPr lang="en-US" sz="4400" b="1" dirty="0"/>
              <a:t>Providers Need Reminders Too</a:t>
            </a:r>
          </a:p>
          <a:p>
            <a:endParaRPr lang="en-US" sz="4400" b="1" dirty="0"/>
          </a:p>
          <a:p>
            <a:r>
              <a:rPr lang="en-US" i="1" dirty="0"/>
              <a:t>August 23, 2017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79249"/>
            <a:ext cx="8382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accent3"/>
                </a:solidFill>
                <a:latin typeface="Arial Narrow" panose="020B0606020202030204" pitchFamily="34" charset="0"/>
              </a:rPr>
              <a:t>IDAHO</a:t>
            </a:r>
            <a:r>
              <a:rPr lang="en-US" sz="3600" b="1" dirty="0">
                <a:solidFill>
                  <a:schemeClr val="accent1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2800" dirty="0">
                <a:solidFill>
                  <a:schemeClr val="bg2"/>
                </a:solidFill>
                <a:latin typeface="Arial Black" panose="020B0A04020102020204" pitchFamily="34" charset="0"/>
              </a:rPr>
              <a:t>COLORECTAL CANCER ROUNDTABLE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248832"/>
            <a:ext cx="7951574" cy="138380"/>
          </a:xfrm>
          <a:prstGeom prst="rect">
            <a:avLst/>
          </a:prstGeom>
          <a:solidFill>
            <a:srgbClr val="A5CBD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978"/>
          <a:stretch/>
        </p:blipFill>
        <p:spPr>
          <a:xfrm>
            <a:off x="762000" y="5416234"/>
            <a:ext cx="7391400" cy="108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28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8556" y="156519"/>
            <a:ext cx="2231809" cy="66294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5" y="168876"/>
            <a:ext cx="2299771" cy="2286000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2590800" y="1676400"/>
            <a:ext cx="6096000" cy="4267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  Join Idaho CRC RT Member </a:t>
            </a:r>
            <a:r>
              <a:rPr lang="en-US" dirty="0" err="1"/>
              <a:t>Listserve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  Tell someone about the 80% by 2018   	initiative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  Tell someone about something new you 	learned during this webinar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  Implement Provider Reminders (or at 	least discuss options with your 	clinical team)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  Register for the October 25</a:t>
            </a:r>
            <a:r>
              <a:rPr lang="en-US" baseline="30000" dirty="0"/>
              <a:t>th</a:t>
            </a:r>
            <a:r>
              <a:rPr lang="en-US" dirty="0"/>
              <a:t> webinar 	on Patient Reminders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/>
          <a:lstStyle/>
          <a:p>
            <a:r>
              <a:rPr lang="en-US" dirty="0"/>
              <a:t>Action Items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8557" y="3048000"/>
            <a:ext cx="2231809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Megan </a:t>
            </a:r>
            <a:r>
              <a:rPr lang="en-US" i="1" dirty="0" err="1"/>
              <a:t>Czaniecki</a:t>
            </a:r>
            <a:endParaRPr lang="en-US" i="1" dirty="0"/>
          </a:p>
          <a:p>
            <a:r>
              <a:rPr lang="en-US" sz="1200" dirty="0"/>
              <a:t>Megan.Czarniekci@cancer.org</a:t>
            </a:r>
          </a:p>
          <a:p>
            <a:r>
              <a:rPr lang="en-US" sz="1300" dirty="0"/>
              <a:t>208.422.0177</a:t>
            </a:r>
          </a:p>
          <a:p>
            <a:endParaRPr lang="en-US" dirty="0"/>
          </a:p>
          <a:p>
            <a:r>
              <a:rPr lang="en-US" i="1" dirty="0"/>
              <a:t>Charlene Cariou</a:t>
            </a:r>
          </a:p>
          <a:p>
            <a:r>
              <a:rPr lang="en-US" sz="1200" dirty="0"/>
              <a:t>Charlene.Cariou@dhw.Idaho.gov</a:t>
            </a:r>
          </a:p>
          <a:p>
            <a:r>
              <a:rPr lang="en-US" sz="1300" dirty="0"/>
              <a:t>208.332.7344</a:t>
            </a:r>
          </a:p>
          <a:p>
            <a:endParaRPr lang="en-US" dirty="0"/>
          </a:p>
          <a:p>
            <a:r>
              <a:rPr lang="en-US" i="1" dirty="0"/>
              <a:t>Megan Mackey</a:t>
            </a:r>
          </a:p>
          <a:p>
            <a:r>
              <a:rPr lang="en-US" sz="1200" dirty="0"/>
              <a:t>Megan.Mackey@dhw.Idaho.gov </a:t>
            </a:r>
          </a:p>
          <a:p>
            <a:r>
              <a:rPr lang="en-US" sz="1300" dirty="0"/>
              <a:t>208.334.5966</a:t>
            </a:r>
          </a:p>
        </p:txBody>
      </p:sp>
    </p:spTree>
    <p:extLst>
      <p:ext uri="{BB962C8B-B14F-4D97-AF65-F5344CB8AC3E}">
        <p14:creationId xmlns:p14="http://schemas.microsoft.com/office/powerpoint/2010/main" val="3345775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Webinar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157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October 25</a:t>
            </a:r>
          </a:p>
          <a:p>
            <a:pPr marL="0" indent="0">
              <a:buNone/>
            </a:pPr>
            <a:r>
              <a:rPr lang="en-US" dirty="0"/>
              <a:t>2:00 to 3:00 pm (MT)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Due for Screening? Effective Patient Reminders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6458575"/>
            <a:ext cx="6746620" cy="16041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6629400"/>
            <a:ext cx="888022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18"/>
          <a:stretch/>
        </p:blipFill>
        <p:spPr>
          <a:xfrm>
            <a:off x="5000368" y="5815914"/>
            <a:ext cx="4032252" cy="610793"/>
          </a:xfrm>
          <a:prstGeom prst="rect">
            <a:avLst/>
          </a:prstGeom>
        </p:spPr>
      </p:pic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617775"/>
              </p:ext>
            </p:extLst>
          </p:nvPr>
        </p:nvGraphicFramePr>
        <p:xfrm>
          <a:off x="4384420" y="1440088"/>
          <a:ext cx="4648200" cy="4017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80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80% by 2018 Forum</a:t>
            </a:r>
          </a:p>
          <a:p>
            <a:r>
              <a:rPr lang="en-US" dirty="0"/>
              <a:t>Steering Committee</a:t>
            </a:r>
          </a:p>
          <a:p>
            <a:r>
              <a:rPr lang="en-US" dirty="0"/>
              <a:t>Action Plan update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53200"/>
            <a:ext cx="9143999" cy="20955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86" y="6163573"/>
            <a:ext cx="698611" cy="6944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0108" y="6154961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Black" panose="020B0A04020102020204" pitchFamily="34" charset="0"/>
              </a:rPr>
              <a:t>IDAHO</a:t>
            </a:r>
            <a:r>
              <a:rPr lang="en-US" dirty="0">
                <a:solidFill>
                  <a:schemeClr val="accent3"/>
                </a:solidFill>
                <a:latin typeface="Arial Black" panose="020B0A04020102020204" pitchFamily="34" charset="0"/>
              </a:rPr>
              <a:t> Colorectal Cancer Roundtable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6477000"/>
            <a:ext cx="4953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66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Webinar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1571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U.S. Preventive Services Task Force Screening Recommendation</a:t>
            </a:r>
          </a:p>
          <a:p>
            <a:endParaRPr lang="en-US" dirty="0"/>
          </a:p>
          <a:p>
            <a:r>
              <a:rPr lang="en-US" dirty="0"/>
              <a:t>Make a Recommendation and Develop a Screening Policy</a:t>
            </a:r>
          </a:p>
          <a:p>
            <a:endParaRPr lang="en-US" dirty="0"/>
          </a:p>
          <a:p>
            <a:r>
              <a:rPr lang="en-US" dirty="0"/>
              <a:t>Advantages of offering screening options and opportunity to increase utilization of At-Home Stool Testing</a:t>
            </a:r>
            <a:endParaRPr lang="en-US" sz="19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6458575"/>
            <a:ext cx="6746620" cy="16041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6629400"/>
            <a:ext cx="888022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18"/>
          <a:stretch/>
        </p:blipFill>
        <p:spPr>
          <a:xfrm>
            <a:off x="5000368" y="5815914"/>
            <a:ext cx="4032252" cy="610793"/>
          </a:xfrm>
          <a:prstGeom prst="rect">
            <a:avLst/>
          </a:prstGeom>
        </p:spPr>
      </p:pic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219267"/>
              </p:ext>
            </p:extLst>
          </p:nvPr>
        </p:nvGraphicFramePr>
        <p:xfrm>
          <a:off x="4384420" y="1440088"/>
          <a:ext cx="4648200" cy="4017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0476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162800" cy="1143000"/>
          </a:xfrm>
        </p:spPr>
        <p:txBody>
          <a:bodyPr/>
          <a:lstStyle/>
          <a:p>
            <a:r>
              <a:rPr lang="en-US" dirty="0"/>
              <a:t>Webinar Objectives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500" y="1530178"/>
            <a:ext cx="838200" cy="51816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28700" y="1530178"/>
            <a:ext cx="3619500" cy="5181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Increase understanding of provider reminder systems used in practice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Describe how to motivate providers to recommend screening to resistant patients</a:t>
            </a:r>
          </a:p>
          <a:p>
            <a:endParaRPr lang="en-US" dirty="0"/>
          </a:p>
          <a:p>
            <a:r>
              <a:rPr lang="en-US" dirty="0"/>
              <a:t>Understand how to evaluate provider reminder programs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8" y="232719"/>
            <a:ext cx="1219200" cy="1211899"/>
          </a:xfrm>
          <a:prstGeom prst="rect">
            <a:avLst/>
          </a:prstGeom>
        </p:spPr>
      </p:pic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361271"/>
              </p:ext>
            </p:extLst>
          </p:nvPr>
        </p:nvGraphicFramePr>
        <p:xfrm>
          <a:off x="4495800" y="1828800"/>
          <a:ext cx="44958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2203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Provider Reminders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dirty="0"/>
              <a:t>Reminders </a:t>
            </a:r>
            <a:r>
              <a:rPr lang="en-US" b="1" dirty="0"/>
              <a:t>inform health care providers </a:t>
            </a:r>
            <a:r>
              <a:rPr lang="en-US" dirty="0"/>
              <a:t>it is time for a client’s cancer screening test (called a “reminder”) or that a client is overdue for screening (called a “recall”)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553200"/>
            <a:ext cx="9143999" cy="20955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86" y="6163573"/>
            <a:ext cx="698611" cy="6944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0108" y="6154961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Black" panose="020B0A04020102020204" pitchFamily="34" charset="0"/>
              </a:rPr>
              <a:t>IDAHO</a:t>
            </a:r>
            <a:r>
              <a:rPr lang="en-US" dirty="0">
                <a:solidFill>
                  <a:schemeClr val="accent3"/>
                </a:solidFill>
                <a:latin typeface="Arial Black" panose="020B0A04020102020204" pitchFamily="34" charset="0"/>
              </a:rPr>
              <a:t> Colorectal Cancer Roundtable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6477000"/>
            <a:ext cx="4953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257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provider reminders?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53200"/>
            <a:ext cx="9143999" cy="20955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86" y="6163573"/>
            <a:ext cx="698611" cy="6944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0108" y="6154961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Black" panose="020B0A04020102020204" pitchFamily="34" charset="0"/>
              </a:rPr>
              <a:t>IDAHO</a:t>
            </a:r>
            <a:r>
              <a:rPr lang="en-US" dirty="0">
                <a:solidFill>
                  <a:schemeClr val="accent3"/>
                </a:solidFill>
                <a:latin typeface="Arial Black" panose="020B0A04020102020204" pitchFamily="34" charset="0"/>
              </a:rPr>
              <a:t> Colorectal Cancer Roundtable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6477000"/>
            <a:ext cx="4953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Machine generated alternative text:&#10;Baron et al/Am JPrev Med 2010;38(1):11O—117&#10;Figure 1.. Analytic framework indicating the pathways along which provider reminder interventions are hypothesized to&#10;increase community demand for cancer screening services&#10;Circle indicates intervention: rectangles with rounded corners indicate mediators o intermediate outcomes; the shaded&#10;rectangle indicates the outcome of interest for this review: and the unshaded, square-cornered rectangle indicates&#10;desired health outcomes.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07265"/>
            <a:ext cx="8290938" cy="347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100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provider reminders?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0534"/>
          <a:stretch/>
        </p:blipFill>
        <p:spPr>
          <a:xfrm>
            <a:off x="1066800" y="1542942"/>
            <a:ext cx="6415756" cy="4451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553200"/>
            <a:ext cx="9143999" cy="20955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86" y="6163573"/>
            <a:ext cx="698611" cy="6944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0108" y="6154961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Black" panose="020B0A04020102020204" pitchFamily="34" charset="0"/>
              </a:rPr>
              <a:t>IDAHO</a:t>
            </a:r>
            <a:r>
              <a:rPr lang="en-US" dirty="0">
                <a:solidFill>
                  <a:schemeClr val="accent3"/>
                </a:solidFill>
                <a:latin typeface="Arial Black" panose="020B0A04020102020204" pitchFamily="34" charset="0"/>
              </a:rPr>
              <a:t> Colorectal Cancer Roundtable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6477000"/>
            <a:ext cx="4953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60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Adam </a:t>
            </a:r>
            <a:r>
              <a:rPr lang="en-US" b="1" dirty="0" err="1"/>
              <a:t>Richins</a:t>
            </a:r>
            <a:r>
              <a:rPr lang="en-US" b="1" dirty="0"/>
              <a:t>, PA-C</a:t>
            </a:r>
          </a:p>
          <a:p>
            <a:pPr marL="0" indent="0">
              <a:buNone/>
            </a:pPr>
            <a:r>
              <a:rPr lang="en-US" dirty="0"/>
              <a:t>Associate Medical Director</a:t>
            </a:r>
          </a:p>
          <a:p>
            <a:pPr marL="0" indent="0">
              <a:buNone/>
            </a:pPr>
            <a:r>
              <a:rPr lang="en-US" dirty="0"/>
              <a:t>Family Health Services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Kasi 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INSERT JOB TITLE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Saint </a:t>
            </a:r>
            <a:r>
              <a:rPr lang="en-US" dirty="0" err="1">
                <a:solidFill>
                  <a:srgbClr val="FF0000"/>
                </a:solidFill>
              </a:rPr>
              <a:t>Alphonsus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solidFill>
            <a:schemeClr val="accent3"/>
          </a:solidFill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Announcements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Recap June Webinar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Objectives for Today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Provider Reminders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Panel 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Wrap-up &amp; Next Steps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6336268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 Black" panose="020B0A04020102020204" pitchFamily="34" charset="0"/>
              </a:rPr>
              <a:t>IDAHO</a:t>
            </a:r>
            <a:r>
              <a:rPr lang="en-US" dirty="0">
                <a:solidFill>
                  <a:schemeClr val="accent3"/>
                </a:solidFill>
                <a:latin typeface="Arial Black" panose="020B0A04020102020204" pitchFamily="34" charset="0"/>
              </a:rPr>
              <a:t> Colorectal Cancer Roundtable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6355081"/>
            <a:ext cx="8206946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40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5873" y="609600"/>
            <a:ext cx="8229600" cy="1219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/>
              <a:t>Q &amp; A</a:t>
            </a:r>
          </a:p>
        </p:txBody>
      </p:sp>
      <p:sp>
        <p:nvSpPr>
          <p:cNvPr id="6" name="Rectangle 5"/>
          <p:cNvSpPr/>
          <p:nvPr/>
        </p:nvSpPr>
        <p:spPr>
          <a:xfrm>
            <a:off x="864971" y="76200"/>
            <a:ext cx="8202827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773" y="76200"/>
            <a:ext cx="838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Arial Black" panose="020B0A04020102020204" pitchFamily="34" charset="0"/>
              </a:rPr>
              <a:t>80% </a:t>
            </a:r>
          </a:p>
          <a:p>
            <a:r>
              <a:rPr lang="en-US" sz="1200" dirty="0">
                <a:solidFill>
                  <a:schemeClr val="bg2"/>
                </a:solidFill>
                <a:latin typeface="Arial Black" panose="020B0A04020102020204" pitchFamily="34" charset="0"/>
              </a:rPr>
              <a:t>by</a:t>
            </a:r>
            <a:r>
              <a:rPr lang="en-US" sz="1200" dirty="0">
                <a:latin typeface="Arial Black" panose="020B0A04020102020204" pitchFamily="34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Arial Black" panose="020B0A04020102020204" pitchFamily="34" charset="0"/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821870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ysClr val="windowText" lastClr="000000"/>
      </a:dk1>
      <a:lt1>
        <a:sysClr val="window" lastClr="FFFFFF"/>
      </a:lt1>
      <a:dk2>
        <a:srgbClr val="005A9C"/>
      </a:dk2>
      <a:lt2>
        <a:srgbClr val="B2C1E3"/>
      </a:lt2>
      <a:accent1>
        <a:srgbClr val="005A9C"/>
      </a:accent1>
      <a:accent2>
        <a:srgbClr val="B2C1E3"/>
      </a:accent2>
      <a:accent3>
        <a:srgbClr val="A5CBD1"/>
      </a:accent3>
      <a:accent4>
        <a:srgbClr val="005A9C"/>
      </a:accent4>
      <a:accent5>
        <a:srgbClr val="4BACC6"/>
      </a:accent5>
      <a:accent6>
        <a:srgbClr val="B2C1E3"/>
      </a:accent6>
      <a:hlink>
        <a:srgbClr val="A5CBD1"/>
      </a:hlink>
      <a:folHlink>
        <a:srgbClr val="005A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0BAEAE4-2FCE-46E0-8808-D9893AF2276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5196F059-873A-46B5-AAB8-EE4C840309C8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FF185714-BA35-4EDF-BA72-09BD40B49E0B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1BA60AEB-FFF6-4375-809B-6DD63153EAE7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27CC3063-40B4-413F-9E3A-93C0ED312DF5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90AEE8EF-1782-44A5-82BC-C2B2BC5EBDEF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6ACA3846-D2D9-47CE-A3A2-54ED8E80017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1023</Words>
  <Application>Microsoft Office PowerPoint</Application>
  <PresentationFormat>On-screen Show (4:3)</PresentationFormat>
  <Paragraphs>129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MS PGothic</vt:lpstr>
      <vt:lpstr>Arial</vt:lpstr>
      <vt:lpstr>Arial Black</vt:lpstr>
      <vt:lpstr>Arial Narrow</vt:lpstr>
      <vt:lpstr>Calibri</vt:lpstr>
      <vt:lpstr>Wingdings</vt:lpstr>
      <vt:lpstr>Office Theme</vt:lpstr>
      <vt:lpstr>Custom Design</vt:lpstr>
      <vt:lpstr>Default Design</vt:lpstr>
      <vt:lpstr>PowerPoint Presentation</vt:lpstr>
      <vt:lpstr>Announcements</vt:lpstr>
      <vt:lpstr>June Webinar Recap</vt:lpstr>
      <vt:lpstr>Webinar Objectives</vt:lpstr>
      <vt:lpstr>Definition</vt:lpstr>
      <vt:lpstr>Why provider reminders?</vt:lpstr>
      <vt:lpstr>Why provider reminders?</vt:lpstr>
      <vt:lpstr>Agenda</vt:lpstr>
      <vt:lpstr>PowerPoint Presentation</vt:lpstr>
      <vt:lpstr>Action Items</vt:lpstr>
      <vt:lpstr>Next Webinar</vt:lpstr>
    </vt:vector>
  </TitlesOfParts>
  <Company>DHW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Castaneda, Racheal - CO 6th</dc:creator>
  <cp:lastModifiedBy>Mackey, Megan E</cp:lastModifiedBy>
  <cp:revision>31</cp:revision>
  <dcterms:created xsi:type="dcterms:W3CDTF">2017-02-13T21:46:20Z</dcterms:created>
  <dcterms:modified xsi:type="dcterms:W3CDTF">2017-08-23T16:29:39Z</dcterms:modified>
</cp:coreProperties>
</file>