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2"/>
  </p:notesMasterIdLst>
  <p:sldIdLst>
    <p:sldId id="317" r:id="rId3"/>
    <p:sldId id="918" r:id="rId4"/>
    <p:sldId id="339" r:id="rId5"/>
    <p:sldId id="256" r:id="rId6"/>
    <p:sldId id="272" r:id="rId7"/>
    <p:sldId id="257" r:id="rId8"/>
    <p:sldId id="273" r:id="rId9"/>
    <p:sldId id="258" r:id="rId10"/>
    <p:sldId id="276" r:id="rId11"/>
    <p:sldId id="277" r:id="rId12"/>
    <p:sldId id="274" r:id="rId13"/>
    <p:sldId id="275" r:id="rId14"/>
    <p:sldId id="259" r:id="rId15"/>
    <p:sldId id="279" r:id="rId16"/>
    <p:sldId id="278" r:id="rId17"/>
    <p:sldId id="280" r:id="rId18"/>
    <p:sldId id="261" r:id="rId19"/>
    <p:sldId id="281" r:id="rId20"/>
    <p:sldId id="262" r:id="rId21"/>
    <p:sldId id="282" r:id="rId22"/>
    <p:sldId id="283" r:id="rId23"/>
    <p:sldId id="303" r:id="rId24"/>
    <p:sldId id="284" r:id="rId25"/>
    <p:sldId id="285" r:id="rId26"/>
    <p:sldId id="263" r:id="rId27"/>
    <p:sldId id="264" r:id="rId28"/>
    <p:sldId id="287" r:id="rId29"/>
    <p:sldId id="286" r:id="rId30"/>
    <p:sldId id="265" r:id="rId31"/>
    <p:sldId id="290" r:id="rId32"/>
    <p:sldId id="291" r:id="rId33"/>
    <p:sldId id="288" r:id="rId34"/>
    <p:sldId id="289" r:id="rId35"/>
    <p:sldId id="292" r:id="rId36"/>
    <p:sldId id="266" r:id="rId37"/>
    <p:sldId id="293" r:id="rId38"/>
    <p:sldId id="267" r:id="rId39"/>
    <p:sldId id="295" r:id="rId40"/>
    <p:sldId id="268" r:id="rId41"/>
    <p:sldId id="296" r:id="rId42"/>
    <p:sldId id="269" r:id="rId43"/>
    <p:sldId id="299" r:id="rId44"/>
    <p:sldId id="298" r:id="rId45"/>
    <p:sldId id="297" r:id="rId46"/>
    <p:sldId id="301" r:id="rId47"/>
    <p:sldId id="270" r:id="rId48"/>
    <p:sldId id="271" r:id="rId49"/>
    <p:sldId id="302" r:id="rId50"/>
    <p:sldId id="928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1E4B6F-E8C0-46C7-9EFC-06C317C84708}" v="1487" dt="2021-02-25T22:17:49.9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70" y="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microsoft.com/office/2015/10/relationships/revisionInfo" Target="revisionInfo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101F5-65FB-4D89-A372-7B25C7ADAAD6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41377-DC80-496A-BA51-06C3C110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65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F529EC-76E9-4E9A-8196-3879C0EC44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237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F529EC-76E9-4E9A-8196-3879C0EC44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139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E6C6-BF9E-4B71-9C71-E97306EA5F90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4F45-F8AE-45EF-AE9D-BCBEB4263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17917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E6C6-BF9E-4B71-9C71-E97306EA5F90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4F45-F8AE-45EF-AE9D-BCBEB4263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07729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E6C6-BF9E-4B71-9C71-E97306EA5F90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4F45-F8AE-45EF-AE9D-BCBEB4263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47771"/>
      </p:ext>
    </p:extLst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89050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1056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76712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28739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63979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70411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64458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106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E6C6-BF9E-4B71-9C71-E97306EA5F90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4F45-F8AE-45EF-AE9D-BCBEB4263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44377"/>
      </p:ext>
    </p:extLst>
  </p:cSld>
  <p:clrMapOvr>
    <a:masterClrMapping/>
  </p:clrMapOvr>
  <p:transition spd="slow">
    <p:pull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8858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29035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9677-CED0-46D5-B3AA-6B5B8630D8E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59499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E6C6-BF9E-4B71-9C71-E97306EA5F90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4F45-F8AE-45EF-AE9D-BCBEB4263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66948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E6C6-BF9E-4B71-9C71-E97306EA5F90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4F45-F8AE-45EF-AE9D-BCBEB4263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88753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E6C6-BF9E-4B71-9C71-E97306EA5F90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4F45-F8AE-45EF-AE9D-BCBEB4263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79343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E6C6-BF9E-4B71-9C71-E97306EA5F90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4F45-F8AE-45EF-AE9D-BCBEB4263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12742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E6C6-BF9E-4B71-9C71-E97306EA5F90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4F45-F8AE-45EF-AE9D-BCBEB4263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16555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E6C6-BF9E-4B71-9C71-E97306EA5F90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4F45-F8AE-45EF-AE9D-BCBEB4263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59865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E6C6-BF9E-4B71-9C71-E97306EA5F90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24F45-F8AE-45EF-AE9D-BCBEB4263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85534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chemeClr val="accent3">
                <a:lumMod val="60000"/>
                <a:lumOff val="40000"/>
              </a:schemeClr>
            </a:gs>
            <a:gs pos="87900">
              <a:schemeClr val="accent3">
                <a:lumMod val="60000"/>
                <a:lumOff val="40000"/>
              </a:schemeClr>
            </a:gs>
            <a:gs pos="100000">
              <a:srgbClr val="156B13">
                <a:alpha val="35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5E6C6-BF9E-4B71-9C71-E97306EA5F90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24F45-F8AE-45EF-AE9D-BCBEB4263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5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A9677-CED0-46D5-B3AA-6B5B8630D8E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9F350-9E87-493B-817D-93A1C1D64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ee the source image">
            <a:extLst>
              <a:ext uri="{FF2B5EF4-FFF2-40B4-BE49-F238E27FC236}">
                <a16:creationId xmlns:a16="http://schemas.microsoft.com/office/drawing/2014/main" id="{1DD76E05-D32F-4D73-B250-59CE4DAB16F4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58" r="1" b="11460"/>
          <a:stretch/>
        </p:blipFill>
        <p:spPr bwMode="auto">
          <a:xfrm>
            <a:off x="754841" y="559742"/>
            <a:ext cx="2955151" cy="2291033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F82513C-07D9-4561-9B59-4B2EB447313C}"/>
              </a:ext>
            </a:extLst>
          </p:cNvPr>
          <p:cNvSpPr txBox="1"/>
          <p:nvPr/>
        </p:nvSpPr>
        <p:spPr>
          <a:xfrm>
            <a:off x="57649" y="3012141"/>
            <a:ext cx="4577104" cy="3644704"/>
          </a:xfrm>
          <a:prstGeom prst="rect">
            <a:avLst/>
          </a:prstGeom>
          <a:noFill/>
        </p:spPr>
        <p:txBody>
          <a:bodyPr vert="horz" lIns="68580" tIns="34290" rIns="68580" bIns="34290" rtlCol="0" anchor="t">
            <a:norm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doni MT Black" panose="02070A03080606020203" pitchFamily="18" charset="0"/>
                <a:ea typeface="+mn-ea"/>
                <a:cs typeface="Arial" panose="020B0604020202020204" pitchFamily="34" charset="0"/>
              </a:rPr>
              <a:t>IGLESIA LA GRACIA DEL PRIMOGENITO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odoni MT Black" panose="02070A03080606020203" pitchFamily="18" charset="0"/>
                <a:ea typeface="+mn-ea"/>
                <a:cs typeface="Arial" panose="020B0604020202020204" pitchFamily="34" charset="0"/>
              </a:rPr>
              <a:t>3420 Davie </a:t>
            </a:r>
            <a:r>
              <a:rPr kumimoji="0" lang="en-US" sz="3600" b="0" i="0" u="sng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odoni MT Black" panose="02070A03080606020203" pitchFamily="18" charset="0"/>
                <a:ea typeface="+mn-ea"/>
                <a:cs typeface="Arial" panose="020B0604020202020204" pitchFamily="34" charset="0"/>
              </a:rPr>
              <a:t>blvd.</a:t>
            </a:r>
            <a:endParaRPr kumimoji="0" lang="en-US" sz="3600" b="0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Bodoni MT Black" panose="02070A03080606020203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odoni MT Black" panose="02070A03080606020203" pitchFamily="18" charset="0"/>
                <a:ea typeface="+mn-ea"/>
                <a:cs typeface="Arial" panose="020B0604020202020204" pitchFamily="34" charset="0"/>
              </a:rPr>
              <a:t>Ft. Lauderdale. 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odoni MT Black" panose="02070A03080606020203" pitchFamily="18" charset="0"/>
                <a:ea typeface="+mn-ea"/>
                <a:cs typeface="Arial" panose="020B0604020202020204" pitchFamily="34" charset="0"/>
              </a:rPr>
              <a:t>Florida. 33312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D562F9-9243-49A3-A2C3-420726E23801}"/>
              </a:ext>
            </a:extLst>
          </p:cNvPr>
          <p:cNvSpPr txBox="1"/>
          <p:nvPr/>
        </p:nvSpPr>
        <p:spPr>
          <a:xfrm>
            <a:off x="4407184" y="653873"/>
            <a:ext cx="4577104" cy="4762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5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ESTUDIO BIBLICO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CON EL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5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PASTOR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5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CARLOS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5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SEPULVEDA</a:t>
            </a:r>
          </a:p>
        </p:txBody>
      </p:sp>
    </p:spTree>
    <p:extLst>
      <p:ext uri="{BB962C8B-B14F-4D97-AF65-F5344CB8AC3E}">
        <p14:creationId xmlns:p14="http://schemas.microsoft.com/office/powerpoint/2010/main" val="36114477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82" y="0"/>
            <a:ext cx="8991600" cy="678628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ES" sz="4400" b="1" dirty="0"/>
          </a:p>
          <a:p>
            <a:pPr marL="0" indent="0">
              <a:buNone/>
            </a:pPr>
            <a:r>
              <a:rPr lang="es-ES" sz="4400" b="1" dirty="0">
                <a:solidFill>
                  <a:srgbClr val="FF0000"/>
                </a:solidFill>
              </a:rPr>
              <a:t>32 Y si no puede, cuando el otro está todavía lejos, le envía una embajada y le pide condiciones de paz.</a:t>
            </a:r>
          </a:p>
          <a:p>
            <a:pPr marL="0" indent="0">
              <a:buNone/>
            </a:pPr>
            <a:endParaRPr lang="es-ES" sz="4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4400" b="1" dirty="0">
                <a:solidFill>
                  <a:srgbClr val="FF0000"/>
                </a:solidFill>
              </a:rPr>
              <a:t>33 Así, pues, cualquiera de vosotros que no renuncia a todo lo que posee, no puede ser mi discípulo.</a:t>
            </a:r>
          </a:p>
          <a:p>
            <a:pPr marL="0" indent="0">
              <a:buNone/>
            </a:pPr>
            <a:endParaRPr lang="es-ES" sz="4400" b="1" dirty="0"/>
          </a:p>
          <a:p>
            <a:pPr marL="0" indent="0">
              <a:buNone/>
            </a:pPr>
            <a:r>
              <a:rPr lang="es-ES" sz="4400" b="1" dirty="0"/>
              <a:t>
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4595691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5597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highlight>
                  <a:srgbClr val="FFFF00"/>
                </a:highlight>
              </a:rPr>
              <a:t>NO CUENTAN EL COSTO</a:t>
            </a:r>
            <a:r>
              <a:rPr lang="en-US" dirty="0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12" y="905436"/>
            <a:ext cx="8964706" cy="582705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sz="3600" b="1" dirty="0"/>
              <a:t>No se dan cuenta, "negándose a sí mismos". </a:t>
            </a:r>
          </a:p>
          <a:p>
            <a:pPr marL="0" indent="0">
              <a:buNone/>
            </a:pPr>
            <a:endParaRPr lang="es-ES" sz="3600" b="1" dirty="0"/>
          </a:p>
          <a:p>
            <a:pPr marL="0" indent="0">
              <a:buNone/>
            </a:pPr>
            <a:r>
              <a:rPr lang="es-ES" sz="3600" b="1" u="sng" dirty="0">
                <a:solidFill>
                  <a:srgbClr val="0000FF"/>
                </a:solidFill>
              </a:rPr>
              <a:t>Mateo 16:24</a:t>
            </a:r>
            <a:r>
              <a:rPr lang="es-ES" sz="3600" b="1" dirty="0">
                <a:solidFill>
                  <a:srgbClr val="0000FF"/>
                </a:solidFill>
              </a:rPr>
              <a:t>; 4 Entonces Jesús dijo a sus discípulos: </a:t>
            </a:r>
            <a:r>
              <a:rPr lang="es-ES" sz="3600" b="1" dirty="0">
                <a:solidFill>
                  <a:srgbClr val="FF0000"/>
                </a:solidFill>
              </a:rPr>
              <a:t>Si alguno quiere venir en </a:t>
            </a:r>
            <a:r>
              <a:rPr lang="es-ES" sz="3600" b="1" dirty="0" err="1">
                <a:solidFill>
                  <a:srgbClr val="FF0000"/>
                </a:solidFill>
              </a:rPr>
              <a:t>pos</a:t>
            </a:r>
            <a:r>
              <a:rPr lang="es-ES" sz="3600" b="1" dirty="0">
                <a:solidFill>
                  <a:srgbClr val="FF0000"/>
                </a:solidFill>
              </a:rPr>
              <a:t> de mí, niéguese a sí mismo, y tome su cruz, y sígame.</a:t>
            </a:r>
          </a:p>
          <a:p>
            <a:pPr marL="0" indent="0">
              <a:buNone/>
            </a:pPr>
            <a:endParaRPr lang="es-ES" sz="3600" b="1" dirty="0"/>
          </a:p>
          <a:p>
            <a:pPr marL="0" indent="0">
              <a:buNone/>
            </a:pPr>
            <a:r>
              <a:rPr lang="es-ES" sz="3600" b="1" u="sng" dirty="0">
                <a:solidFill>
                  <a:srgbClr val="0000FF"/>
                </a:solidFill>
              </a:rPr>
              <a:t>Lucas 9:23</a:t>
            </a:r>
            <a:r>
              <a:rPr lang="es-ES" sz="3600" b="1" dirty="0"/>
              <a:t>. 23 Y decía a todos: </a:t>
            </a:r>
            <a:r>
              <a:rPr lang="es-ES" sz="3600" b="1" dirty="0">
                <a:solidFill>
                  <a:srgbClr val="FF0000"/>
                </a:solidFill>
              </a:rPr>
              <a:t>Si alguno quiere venir en </a:t>
            </a:r>
            <a:r>
              <a:rPr lang="es-ES" sz="3600" b="1" dirty="0" err="1">
                <a:solidFill>
                  <a:srgbClr val="FF0000"/>
                </a:solidFill>
              </a:rPr>
              <a:t>pos</a:t>
            </a:r>
            <a:r>
              <a:rPr lang="es-ES" sz="3600" b="1" dirty="0">
                <a:solidFill>
                  <a:srgbClr val="FF0000"/>
                </a:solidFill>
              </a:rPr>
              <a:t> de mí, niéguese a sí mismo, tome su cruz </a:t>
            </a:r>
            <a:r>
              <a:rPr lang="es-ES" sz="3600" b="1" u="sng" dirty="0">
                <a:solidFill>
                  <a:srgbClr val="FF0000"/>
                </a:solidFill>
                <a:highlight>
                  <a:srgbClr val="00FF00"/>
                </a:highlight>
              </a:rPr>
              <a:t>cada día</a:t>
            </a:r>
            <a:r>
              <a:rPr lang="es-ES" sz="3600" b="1" dirty="0">
                <a:solidFill>
                  <a:srgbClr val="FF0000"/>
                </a:solidFill>
              </a:rPr>
              <a:t>, y sígame.</a:t>
            </a:r>
            <a:r>
              <a:rPr lang="es-ES" sz="3600" b="1" dirty="0"/>
              <a:t>
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190434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5436"/>
            <a:ext cx="8229600" cy="522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4800" b="1" dirty="0"/>
              <a:t>No se dan cuenta de que el 99,44% de esfuerzo no servirá.
Sobre todo fracasan, porque nunca tuvieron ninguna intención de ser seguidores de Cristo porque la cruz le pesa mucho.
</a:t>
            </a:r>
            <a:endParaRPr lang="en-US" sz="4800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DA166E9-C6D3-4D59-A27A-F40EF8652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575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6456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s-ES" b="1" u="sng" dirty="0">
                <a:highlight>
                  <a:srgbClr val="FFFF00"/>
                </a:highlight>
              </a:rPr>
              <a:t>NO ESCUCHAN A LOS MENSAJEROS DE DIOS</a:t>
            </a:r>
            <a:r>
              <a:rPr lang="es-ES" dirty="0"/>
              <a:t>
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76" y="1299882"/>
            <a:ext cx="9036424" cy="5423647"/>
          </a:xfrm>
        </p:spPr>
        <p:txBody>
          <a:bodyPr vert="horz" lIns="91440" tIns="45720" rIns="91440" bIns="45720" rtlCol="0" anchor="t">
            <a:normAutofit fontScale="40000" lnSpcReduction="20000"/>
          </a:bodyPr>
          <a:lstStyle/>
          <a:p>
            <a:pPr marL="0" indent="0">
              <a:buNone/>
            </a:pPr>
            <a:endParaRPr lang="es-ES" sz="5100" b="1" dirty="0"/>
          </a:p>
          <a:p>
            <a:pPr marL="0" indent="0">
              <a:buNone/>
            </a:pPr>
            <a:r>
              <a:rPr lang="es-ES" sz="7000" b="1" dirty="0"/>
              <a:t>Dios ha estado enviando a Sus mensajeros durante miles de años. Sin embargo, los resultados  resultan ser los mismos.</a:t>
            </a:r>
          </a:p>
          <a:p>
            <a:pPr marL="0" indent="0">
              <a:buNone/>
            </a:pPr>
            <a:r>
              <a:rPr lang="es-ES" sz="7000" b="1" dirty="0"/>
              <a:t>
</a:t>
            </a:r>
            <a:r>
              <a:rPr lang="es-ES" sz="7000" b="1" u="sng" dirty="0">
                <a:solidFill>
                  <a:srgbClr val="0000FF"/>
                </a:solidFill>
                <a:highlight>
                  <a:srgbClr val="FFFF00"/>
                </a:highlight>
              </a:rPr>
              <a:t>Jeremías 7:25-28;</a:t>
            </a:r>
          </a:p>
          <a:p>
            <a:pPr marL="0" indent="0">
              <a:buNone/>
            </a:pPr>
            <a:endParaRPr lang="es-ES" sz="7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7000" b="1" dirty="0">
                <a:solidFill>
                  <a:srgbClr val="0000FF"/>
                </a:solidFill>
              </a:rPr>
              <a:t> 25 desde el día que vuestros padres salieron de la tierra de Egipto hasta hoy. Y os envié todos los profetas mis siervos, enviándolos desde temprano y sin cesar;</a:t>
            </a:r>
          </a:p>
          <a:p>
            <a:pPr marL="0" indent="0">
              <a:buNone/>
            </a:pPr>
            <a:endParaRPr lang="es-ES" sz="7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7000" b="1" dirty="0">
                <a:solidFill>
                  <a:srgbClr val="0000FF"/>
                </a:solidFill>
              </a:rPr>
              <a:t>26 pero no me oyeron ni inclinaron su oído, sino que endurecieron su cerviz, e hicieron peor que sus padres</a:t>
            </a:r>
            <a:r>
              <a:rPr lang="es-ES" sz="7000" b="1" dirty="0"/>
              <a:t>.</a:t>
            </a:r>
          </a:p>
          <a:p>
            <a:pPr marL="0" indent="0">
              <a:buNone/>
            </a:pPr>
            <a:endParaRPr lang="es-ES" sz="5100" b="1" dirty="0"/>
          </a:p>
          <a:p>
            <a:pPr marL="0" indent="0">
              <a:buNone/>
            </a:pPr>
            <a:r>
              <a:rPr lang="es-ES" sz="3600" b="1" dirty="0"/>
              <a:t>
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4624641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u="sng" dirty="0">
                <a:highlight>
                  <a:srgbClr val="FFFF00"/>
                </a:highlight>
              </a:rPr>
              <a:t>NO ESCUCHAN A LOS MENSAJEROS DE DIOS</a:t>
            </a:r>
            <a:r>
              <a:rPr lang="es-ES" dirty="0"/>
              <a:t>
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76" y="1299882"/>
            <a:ext cx="9036424" cy="5423647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endParaRPr lang="es-ES" sz="3600" b="1" dirty="0"/>
          </a:p>
          <a:p>
            <a:pPr marL="0" indent="0">
              <a:buNone/>
            </a:pPr>
            <a:endParaRPr lang="es-ES" sz="3600" b="1" dirty="0"/>
          </a:p>
          <a:p>
            <a:pPr marL="0" indent="0">
              <a:buNone/>
            </a:pPr>
            <a:r>
              <a:rPr lang="es-ES" sz="5100" b="1" dirty="0">
                <a:solidFill>
                  <a:srgbClr val="0000FF"/>
                </a:solidFill>
              </a:rPr>
              <a:t>27 Tú, pues, les dirás todas estas palabras, pero no te oirán; los llamarás, y no te responderán.</a:t>
            </a:r>
          </a:p>
          <a:p>
            <a:pPr marL="0" indent="0">
              <a:buNone/>
            </a:pPr>
            <a:endParaRPr lang="es-ES" sz="51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5100" b="1" dirty="0">
                <a:solidFill>
                  <a:srgbClr val="0000FF"/>
                </a:solidFill>
              </a:rPr>
              <a:t>28 Les dirás, por tanto: Esta es la nación que no escuchó la voz de Jehová su Dios, ni admitió corrección; pereció la verdad, y de la boca de ellos fue cortada.</a:t>
            </a:r>
          </a:p>
          <a:p>
            <a:pPr marL="0" indent="0">
              <a:buNone/>
            </a:pPr>
            <a:r>
              <a:rPr lang="es-ES" sz="3600" b="1" dirty="0"/>
              <a:t>
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56890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u="sng" dirty="0">
                <a:highlight>
                  <a:srgbClr val="FFFF00"/>
                </a:highlight>
              </a:rPr>
              <a:t>NO ESCUCHAN A LOS MENSAJEROS DE DIOS</a:t>
            </a:r>
            <a:r>
              <a:rPr lang="es-ES" dirty="0"/>
              <a:t>
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76" y="1299882"/>
            <a:ext cx="9036424" cy="5423647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es-ES" sz="3600" b="1" dirty="0"/>
              <a:t>
</a:t>
            </a:r>
            <a:r>
              <a:rPr lang="es-ES" sz="3600" b="1" dirty="0">
                <a:solidFill>
                  <a:srgbClr val="0000FF"/>
                </a:solidFill>
              </a:rPr>
              <a:t>2 Timoteo 4:1-6. Te encarezco delante de Dios y del Señor Jesucristo, que juzgará a los vivos y a los muertos en su manifestación y en su reino,</a:t>
            </a:r>
          </a:p>
          <a:p>
            <a:pPr marL="0" indent="0">
              <a:buNone/>
            </a:pPr>
            <a:endParaRPr lang="es-ES" sz="3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2 que prediques la palabra; que instes a tiempo y fuera de tiempo; redarguye, reprende, exhorta con toda paciencia y doctrina.</a:t>
            </a:r>
          </a:p>
          <a:p>
            <a:pPr marL="0" indent="0">
              <a:buNone/>
            </a:pPr>
            <a:endParaRPr lang="es-ES" sz="3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3 Porque vendrá tiempo cuando no sufrirán la sana doctrina, sino que teniendo comezón de oír, se amontonarán maestros conforme a sus propias concupiscencias,</a:t>
            </a:r>
          </a:p>
          <a:p>
            <a:pPr marL="0" indent="0">
              <a:buNone/>
            </a:pP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35298680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u="sng" dirty="0">
                <a:highlight>
                  <a:srgbClr val="FFFF00"/>
                </a:highlight>
              </a:rPr>
              <a:t>NO ESCUCHAN A LOS MENSAJEROS DE DIOS</a:t>
            </a:r>
            <a:r>
              <a:rPr lang="es-ES" dirty="0"/>
              <a:t>
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88" y="1030406"/>
            <a:ext cx="9036424" cy="5423647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endParaRPr lang="es-ES" sz="3600" b="1" dirty="0"/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4 y apartarán de la verdad el oído y se volverán a las fábulas.</a:t>
            </a:r>
          </a:p>
          <a:p>
            <a:pPr marL="0" indent="0">
              <a:buNone/>
            </a:pPr>
            <a:endParaRPr lang="es-ES" sz="3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5 Pero tú sé sobrio en todo, soporta las aflicciones, haz obra de evangelista, cumple tu ministerio.</a:t>
            </a:r>
          </a:p>
          <a:p>
            <a:pPr marL="0" indent="0">
              <a:buNone/>
            </a:pPr>
            <a:endParaRPr lang="es-ES" sz="3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6 Porque yo ya estoy para ser sacrificado, y el tiempo de mi partida está cercano.</a:t>
            </a:r>
            <a:endParaRPr lang="en-US" sz="3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5736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u="sng" dirty="0">
                <a:highlight>
                  <a:srgbClr val="FFFF00"/>
                </a:highlight>
              </a:rPr>
              <a:t>NO DESARROLLAN VIRTUDES DE UN CRISTIANO</a:t>
            </a:r>
            <a:r>
              <a:rPr lang="es-ES" b="1" dirty="0">
                <a:highlight>
                  <a:srgbClr val="FFFF00"/>
                </a:highlight>
              </a:rPr>
              <a:t>
</a:t>
            </a:r>
            <a:endParaRPr lang="en-US" b="1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6448"/>
            <a:ext cx="9144000" cy="56298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b="1" dirty="0"/>
              <a:t>Esto sucede cuando realmente no se arrepienten de su estilo de vida cuando no hacen cambios en su comportamiento.</a:t>
            </a:r>
          </a:p>
          <a:p>
            <a:pPr marL="0" indent="0">
              <a:buNone/>
            </a:pPr>
            <a:r>
              <a:rPr lang="es-ES" b="1" dirty="0"/>
              <a:t>
</a:t>
            </a:r>
            <a:r>
              <a:rPr lang="es-ES" b="1" u="sng" dirty="0">
                <a:solidFill>
                  <a:srgbClr val="0000FF"/>
                </a:solidFill>
                <a:highlight>
                  <a:srgbClr val="FFFF00"/>
                </a:highlight>
              </a:rPr>
              <a:t>2 Pedro 1:5-11</a:t>
            </a:r>
            <a:r>
              <a:rPr lang="es-ES" b="1" dirty="0">
                <a:solidFill>
                  <a:srgbClr val="0000FF"/>
                </a:solidFill>
              </a:rPr>
              <a:t>. 5. vosotros también, poniendo toda diligencia por esto mismo, añadid a vuestra fe virtud; a la virtud, conocimiento;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6 al conocimiento, dominio propio; al dominio propio, paciencia; a la paciencia, piedad;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7 a la piedad, afecto fraternal; y al afecto fraternal, amor.</a:t>
            </a:r>
            <a:r>
              <a:rPr lang="es-ES" b="1" dirty="0"/>
              <a:t>
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210659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u="sng" dirty="0">
                <a:highlight>
                  <a:srgbClr val="FFFF00"/>
                </a:highlight>
              </a:rPr>
              <a:t>NO DESARROLLAN VIRTUDES DE </a:t>
            </a:r>
            <a:r>
              <a:rPr lang="es-ES" b="1" u="sng">
                <a:highlight>
                  <a:srgbClr val="FFFF00"/>
                </a:highlight>
              </a:rPr>
              <a:t>UN VERDADERO CRISTIANO</a:t>
            </a:r>
            <a:r>
              <a:rPr lang="es-ES" b="1" dirty="0">
                <a:highlight>
                  <a:srgbClr val="FFFF00"/>
                </a:highlight>
              </a:rPr>
              <a:t>
</a:t>
            </a:r>
            <a:endParaRPr lang="en-US" b="1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6448"/>
            <a:ext cx="9144000" cy="56298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8 Porque si estas cosas están en vosotros, y abundan, no os dejarán estar ociosos ni sin fruto en cuanto al conocimiento de nuestro Señor Jesucristo.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9 Pero el que no tiene estas cosas tiene la vista muy corta; es ciego, habiendo olvidado la purificación de sus antiguos pecados.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10 Por lo cual, hermanos, tanto más procurad hacer firme vuestra vocación y elección; porque haciendo estas cosas, </a:t>
            </a:r>
            <a:r>
              <a:rPr lang="es-ES" b="1" u="sng" dirty="0">
                <a:solidFill>
                  <a:srgbClr val="0000FF"/>
                </a:solidFill>
                <a:highlight>
                  <a:srgbClr val="FFFF00"/>
                </a:highlight>
              </a:rPr>
              <a:t>no caeréis jamás.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11 Porque de esta manera os será otorgada amplia y generosa entrada en el reino eterno de nuestro Señor y Salvador Jesucristo.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9737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b="1" u="sng" dirty="0">
                <a:highlight>
                  <a:srgbClr val="FFFF00"/>
                </a:highlight>
              </a:rPr>
              <a:t>FRACASAN DEBIDO A UNA ASOCIACIÓN EQUIVOCADA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sz="3600" b="1" dirty="0"/>
              <a:t>Este era el problema de Salomón.</a:t>
            </a:r>
          </a:p>
          <a:p>
            <a:pPr marL="0" indent="0">
              <a:buNone/>
            </a:pPr>
            <a:r>
              <a:rPr lang="es-ES" sz="3600" b="1" dirty="0"/>
              <a:t> 
</a:t>
            </a:r>
            <a:r>
              <a:rPr lang="es-ES" sz="3600" b="1" dirty="0">
                <a:solidFill>
                  <a:srgbClr val="0000FF"/>
                </a:solidFill>
              </a:rPr>
              <a:t>1 Reyes 11:1-13. 11  Pero el rey Salomón amó, además de la hija de Faraón, a muchas mujeres extranjeras; a las de </a:t>
            </a:r>
            <a:r>
              <a:rPr lang="es-ES" sz="3600" b="1" dirty="0" err="1">
                <a:solidFill>
                  <a:srgbClr val="0000FF"/>
                </a:solidFill>
              </a:rPr>
              <a:t>Moab</a:t>
            </a:r>
            <a:r>
              <a:rPr lang="es-ES" sz="3600" b="1" dirty="0">
                <a:solidFill>
                  <a:srgbClr val="0000FF"/>
                </a:solidFill>
              </a:rPr>
              <a:t>, a las de Amón, a las de Edom, a las de Sidón, y a las heteas;</a:t>
            </a:r>
          </a:p>
          <a:p>
            <a:pPr marL="0" indent="0">
              <a:buNone/>
            </a:pPr>
            <a:endParaRPr lang="es-ES" sz="3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2 gentes de las cuales Jehová había dicho a los hijos de Israel: No os llegaréis a ellas, ni ellas se llegarán a vosotros; porque ciertamente harán inclinar vuestros corazones tras sus dioses. A éstas, pues, se juntó Salomón con amor.</a:t>
            </a:r>
          </a:p>
          <a:p>
            <a:pPr marL="0" indent="0">
              <a:buNone/>
            </a:pPr>
            <a:endParaRPr lang="es-ES" sz="3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3 Y tuvo setecientas mujeres reinas y trescientas concubinas; y sus mujeres desviaron su corazón.</a:t>
            </a:r>
            <a:r>
              <a:rPr lang="es-ES" sz="3600" b="1" dirty="0"/>
              <a:t>
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8654931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3B0DF-CB39-41A7-867D-D7C600A1D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102" y="1532860"/>
            <a:ext cx="2975183" cy="3420728"/>
          </a:xfrm>
        </p:spPr>
        <p:txBody>
          <a:bodyPr>
            <a:normAutofit/>
          </a:bodyPr>
          <a:lstStyle/>
          <a:p>
            <a:pPr algn="ctr"/>
            <a:r>
              <a:rPr lang="en-US" sz="2700" b="1" dirty="0">
                <a:solidFill>
                  <a:srgbClr val="0000FF"/>
                </a:solidFill>
                <a:latin typeface="Bodoni MT Black" panose="02070A03080606020203" pitchFamily="18" charset="0"/>
              </a:rPr>
              <a:t>BUENAS NOCHES Y</a:t>
            </a:r>
            <a:br>
              <a:rPr lang="en-US" sz="2700" b="1" dirty="0">
                <a:solidFill>
                  <a:srgbClr val="0000FF"/>
                </a:solidFill>
                <a:latin typeface="Bodoni MT Black" panose="02070A03080606020203" pitchFamily="18" charset="0"/>
              </a:rPr>
            </a:br>
            <a:r>
              <a:rPr lang="en-US" sz="2700" b="1" dirty="0">
                <a:solidFill>
                  <a:srgbClr val="0000FF"/>
                </a:solidFill>
                <a:latin typeface="Bodoni MT Black" panose="02070A03080606020203" pitchFamily="18" charset="0"/>
              </a:rPr>
              <a:t>BIENVENIDOS A NUESTRO</a:t>
            </a:r>
            <a:br>
              <a:rPr lang="en-US" sz="2700" b="1" dirty="0">
                <a:solidFill>
                  <a:srgbClr val="0000FF"/>
                </a:solidFill>
                <a:latin typeface="Bodoni MT Black" panose="02070A03080606020203" pitchFamily="18" charset="0"/>
              </a:rPr>
            </a:br>
            <a:r>
              <a:rPr lang="en-US" sz="2700" b="1" dirty="0">
                <a:solidFill>
                  <a:srgbClr val="0000FF"/>
                </a:solidFill>
                <a:latin typeface="Bodoni MT Black" panose="02070A03080606020203" pitchFamily="18" charset="0"/>
              </a:rPr>
              <a:t>ESTUDIO</a:t>
            </a:r>
            <a:br>
              <a:rPr lang="en-US" sz="2700" b="1" dirty="0">
                <a:solidFill>
                  <a:srgbClr val="0000FF"/>
                </a:solidFill>
                <a:latin typeface="Bodoni MT Black" panose="02070A03080606020203" pitchFamily="18" charset="0"/>
              </a:rPr>
            </a:br>
            <a:r>
              <a:rPr lang="en-US" sz="2700" b="1" dirty="0">
                <a:solidFill>
                  <a:srgbClr val="0000FF"/>
                </a:solidFill>
                <a:latin typeface="Bodoni MT Black" panose="02070A03080606020203" pitchFamily="18" charset="0"/>
              </a:rPr>
              <a:t>BIBLICO</a:t>
            </a:r>
            <a:br>
              <a:rPr lang="en-US" sz="2700" b="1" dirty="0">
                <a:solidFill>
                  <a:srgbClr val="0000FF"/>
                </a:solidFill>
                <a:latin typeface="Bodoni MT Black" panose="02070A03080606020203" pitchFamily="18" charset="0"/>
              </a:rPr>
            </a:br>
            <a:r>
              <a:rPr lang="en-US" sz="2700" b="1" dirty="0">
                <a:solidFill>
                  <a:srgbClr val="0000FF"/>
                </a:solidFill>
                <a:latin typeface="Bodoni MT Black" panose="02070A03080606020203" pitchFamily="18" charset="0"/>
              </a:rPr>
              <a:t>2/25/2021</a:t>
            </a:r>
            <a:br>
              <a:rPr lang="en-US" sz="2700" b="1" dirty="0">
                <a:solidFill>
                  <a:srgbClr val="FFFFFF"/>
                </a:solidFill>
                <a:latin typeface="Bodoni MT Black" panose="02070A03080606020203" pitchFamily="18" charset="0"/>
              </a:rPr>
            </a:br>
            <a:endParaRPr lang="en-US" sz="2700" b="1" dirty="0">
              <a:solidFill>
                <a:srgbClr val="FFFFFF"/>
              </a:solidFill>
              <a:latin typeface="Bodoni MT Black" panose="02070A030806060202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BAF4F-CE51-4984-9F27-6A20CDE98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201" y="2146964"/>
            <a:ext cx="4966834" cy="3250972"/>
          </a:xfrm>
        </p:spPr>
        <p:txBody>
          <a:bodyPr anchor="ctr">
            <a:no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CONFIAMOS QUE NUESTRO DIOS ILUMINE  NUESTROS PASOS AL LLEVARNOS A TODAS LAS AREAS DE VERDAD POR MEDIO DE SU ESPIRITU SANTO.</a:t>
            </a:r>
          </a:p>
        </p:txBody>
      </p:sp>
    </p:spTree>
    <p:extLst>
      <p:ext uri="{BB962C8B-B14F-4D97-AF65-F5344CB8AC3E}">
        <p14:creationId xmlns:p14="http://schemas.microsoft.com/office/powerpoint/2010/main" val="32516135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b="1" u="sng" dirty="0">
                <a:highlight>
                  <a:srgbClr val="FFFF00"/>
                </a:highlight>
              </a:rPr>
              <a:t>FRACASAN DEBIDO A UNA ASOCIACIÓN EQUIVOCADA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4 Y cuando Salomón era ya viejo, sus mujeres inclinaron su corazón tras dioses ajenos, y su corazón no era perfecto con Jehová su Dios, como el corazón de su padre David.</a:t>
            </a:r>
          </a:p>
          <a:p>
            <a:pPr marL="0" indent="0">
              <a:buNone/>
            </a:pPr>
            <a:endParaRPr lang="es-ES" sz="3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5 Porque Salomón siguió a </a:t>
            </a:r>
            <a:r>
              <a:rPr lang="es-ES" sz="3600" b="1" dirty="0" err="1">
                <a:solidFill>
                  <a:srgbClr val="0000FF"/>
                </a:solidFill>
              </a:rPr>
              <a:t>Astoret</a:t>
            </a:r>
            <a:r>
              <a:rPr lang="es-ES" sz="3600" b="1" dirty="0">
                <a:solidFill>
                  <a:srgbClr val="0000FF"/>
                </a:solidFill>
              </a:rPr>
              <a:t>, diosa de los sidonios, y a </a:t>
            </a:r>
            <a:r>
              <a:rPr lang="es-ES" sz="3600" b="1" dirty="0" err="1">
                <a:solidFill>
                  <a:srgbClr val="0000FF"/>
                </a:solidFill>
              </a:rPr>
              <a:t>Milcom</a:t>
            </a:r>
            <a:r>
              <a:rPr lang="es-ES" sz="3600" b="1" dirty="0">
                <a:solidFill>
                  <a:srgbClr val="0000FF"/>
                </a:solidFill>
              </a:rPr>
              <a:t>, ídolo abominable de los amonitas.</a:t>
            </a:r>
          </a:p>
          <a:p>
            <a:pPr marL="0" indent="0">
              <a:buNone/>
            </a:pPr>
            <a:endParaRPr lang="es-ES" sz="3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6 E hizo Salomón lo malo ante los ojos de Jehová, y no siguió cumplidamente a Jehová como David su padre.</a:t>
            </a:r>
          </a:p>
          <a:p>
            <a:pPr marL="0" indent="0">
              <a:buNone/>
            </a:pPr>
            <a:endParaRPr lang="es-ES" sz="3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7 Entonces edificó Salomón un lugar alto a </a:t>
            </a:r>
            <a:r>
              <a:rPr lang="es-ES" sz="3600" b="1" dirty="0" err="1">
                <a:solidFill>
                  <a:srgbClr val="0000FF"/>
                </a:solidFill>
              </a:rPr>
              <a:t>Quemos</a:t>
            </a:r>
            <a:r>
              <a:rPr lang="es-ES" sz="3600" b="1" dirty="0">
                <a:solidFill>
                  <a:srgbClr val="0000FF"/>
                </a:solidFill>
              </a:rPr>
              <a:t>, ídolo abominable de </a:t>
            </a:r>
            <a:r>
              <a:rPr lang="es-ES" sz="3600" b="1" dirty="0" err="1">
                <a:solidFill>
                  <a:srgbClr val="0000FF"/>
                </a:solidFill>
              </a:rPr>
              <a:t>Moab</a:t>
            </a:r>
            <a:r>
              <a:rPr lang="es-ES" sz="3600" b="1" dirty="0">
                <a:solidFill>
                  <a:srgbClr val="0000FF"/>
                </a:solidFill>
              </a:rPr>
              <a:t>, en el monte que está enfrente de Jerusalén, y a Moloc, ídolo abominable de los hijos de Amón.</a:t>
            </a:r>
            <a:endParaRPr lang="en-US" sz="3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3785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b="1" u="sng" dirty="0">
                <a:highlight>
                  <a:srgbClr val="FFFF00"/>
                </a:highlight>
              </a:rPr>
              <a:t>FRACASAN DEBIDO A UNA ASOCIACIÓN EQUIVOCADA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6432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8 Así hizo para todas sus mujeres extranjeras, las cuales quemaban incienso y ofrecían sacrificios a sus dioses.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9 Y se enojó Jehová contra Salomón, por cuanto su corazón se había apartado de Jehová Dios de Israel, que se le había aparecido dos veces,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10 y le había mandado acerca de esto, que no siguiese a dioses ajenos; mas él no guardó lo que le mandó Jehová.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8410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b="1" u="sng" dirty="0">
                <a:highlight>
                  <a:srgbClr val="FFFF00"/>
                </a:highlight>
              </a:rPr>
              <a:t>FRACASAN DEBIDO A UNA ASOCIACIÓN EQUIVOCADA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6432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11 Y dijo Jehová a Salomón: </a:t>
            </a:r>
            <a:r>
              <a:rPr lang="es-ES" b="1" dirty="0">
                <a:solidFill>
                  <a:srgbClr val="FF0000"/>
                </a:solidFill>
              </a:rPr>
              <a:t>Por cuanto ha habido esto en ti, y no has guardado mi pacto y mis estatutos que yo te mandé, romperé de ti el reino, y lo entregaré a tu siervo.</a:t>
            </a:r>
          </a:p>
          <a:p>
            <a:pPr marL="0" indent="0">
              <a:buNone/>
            </a:pPr>
            <a:endParaRPr lang="es-E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12 Sin embargo, no lo haré en tus días, por amor a David tu padre; lo romperé de la mano de tu hijo.</a:t>
            </a:r>
          </a:p>
          <a:p>
            <a:pPr marL="0" indent="0">
              <a:buNone/>
            </a:pPr>
            <a:endParaRPr lang="es-E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13 Pero no romperé todo el reino, sino que daré una tribu a tu hijo, por amor a David mi siervo, y por amor a Jerusalén, la cual yo he elegido.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7157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b="1" u="sng" dirty="0">
                <a:highlight>
                  <a:srgbClr val="FFFF00"/>
                </a:highlight>
              </a:rPr>
              <a:t>FRACASAN DEBIDO A UNA ASOCIACIÓN EQUIVOCADA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/>
              <a:t>
</a:t>
            </a:r>
            <a:r>
              <a:rPr lang="es-ES" sz="4000" b="1" u="sng" dirty="0">
                <a:solidFill>
                  <a:srgbClr val="0000FF"/>
                </a:solidFill>
                <a:highlight>
                  <a:srgbClr val="FFFF00"/>
                </a:highlight>
              </a:rPr>
              <a:t>1 Corintios 15:33. </a:t>
            </a:r>
          </a:p>
          <a:p>
            <a:pPr marL="0" indent="0">
              <a:buNone/>
            </a:pPr>
            <a:endParaRPr lang="es-ES" sz="4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4000" b="1" dirty="0">
                <a:solidFill>
                  <a:srgbClr val="0000FF"/>
                </a:solidFill>
              </a:rPr>
              <a:t>33 No erréis; las malas conversaciones corrompen las buenas costumbres.</a:t>
            </a:r>
          </a:p>
          <a:p>
            <a:pPr marL="0" indent="0">
              <a:buNone/>
            </a:pPr>
            <a:endParaRPr lang="es-ES" sz="4000" b="1" dirty="0"/>
          </a:p>
          <a:p>
            <a:pPr marL="0" indent="0">
              <a:buNone/>
            </a:pPr>
            <a:r>
              <a:rPr lang="es-ES" sz="4000" b="1" dirty="0"/>
              <a:t>
Tus compañeros te guían tanto si te das cuenta como si no.
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398393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1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u="sng" dirty="0">
                <a:highlight>
                  <a:srgbClr val="FFFF00"/>
                </a:highlight>
              </a:rPr>
              <a:t>NO SON GUIADOS POR LA PALABRA DE DIOS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8038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dirty="0"/>
              <a:t>Continúan en su ignorancia.</a:t>
            </a:r>
          </a:p>
          <a:p>
            <a:pPr marL="0" indent="0">
              <a:buNone/>
            </a:pPr>
            <a:r>
              <a:rPr lang="es-ES" b="1" dirty="0"/>
              <a:t> 
</a:t>
            </a:r>
            <a:r>
              <a:rPr lang="es-ES" b="1" u="sng" dirty="0">
                <a:solidFill>
                  <a:srgbClr val="0000FF"/>
                </a:solidFill>
                <a:highlight>
                  <a:srgbClr val="FFFF00"/>
                </a:highlight>
              </a:rPr>
              <a:t>Hechos 17:11</a:t>
            </a:r>
            <a:r>
              <a:rPr lang="es-ES" b="1" dirty="0">
                <a:solidFill>
                  <a:srgbClr val="0000FF"/>
                </a:solidFill>
              </a:rPr>
              <a:t>; 11 Y éstos eran más nobles que los que estaban en Tesalónica, pues recibieron la palabra con toda solicitud, escudriñando cada día las Escrituras para ver si estas cosas eran así.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u="sng" dirty="0">
                <a:solidFill>
                  <a:srgbClr val="0000FF"/>
                </a:solidFill>
                <a:highlight>
                  <a:srgbClr val="FFFF00"/>
                </a:highlight>
              </a:rPr>
              <a:t>2 Timoteo 2:15</a:t>
            </a:r>
            <a:r>
              <a:rPr lang="es-ES" b="1" dirty="0">
                <a:solidFill>
                  <a:srgbClr val="0000FF"/>
                </a:solidFill>
              </a:rPr>
              <a:t>; 15 Procura con diligencia presentarte a Dios aprobado, como obrero que no tiene de qué avergonzarse, que usa bien la palabra de verdad.</a:t>
            </a:r>
          </a:p>
          <a:p>
            <a:pPr marL="0" indent="0">
              <a:buNone/>
            </a:pPr>
            <a:r>
              <a:rPr lang="es-ES" dirty="0"/>
              <a:t>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28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1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u="sng" dirty="0">
                <a:highlight>
                  <a:srgbClr val="FFFF00"/>
                </a:highlight>
              </a:rPr>
              <a:t>NO SON GUIADOS POR LA PALABRA DE DIOS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sz="4800" b="1" dirty="0"/>
              <a:t>El Salmo 119 tiene 176 razones para aprender y respetar las leyes de Dios.</a:t>
            </a:r>
          </a:p>
          <a:p>
            <a:pPr marL="0" indent="0">
              <a:buNone/>
            </a:pPr>
            <a:r>
              <a:rPr lang="es-ES" sz="4800" b="1" dirty="0"/>
              <a:t>
La palabra de Dios es verdad. </a:t>
            </a:r>
          </a:p>
          <a:p>
            <a:pPr marL="0" indent="0">
              <a:buNone/>
            </a:pPr>
            <a:endParaRPr lang="es-ES" sz="4800" b="1" dirty="0"/>
          </a:p>
          <a:p>
            <a:pPr marL="0" indent="0">
              <a:buNone/>
            </a:pPr>
            <a:r>
              <a:rPr lang="es-ES" sz="4800" b="1" u="sng" dirty="0">
                <a:solidFill>
                  <a:srgbClr val="0000FF"/>
                </a:solidFill>
                <a:highlight>
                  <a:srgbClr val="FFFF00"/>
                </a:highlight>
              </a:rPr>
              <a:t> Juan 17:17  </a:t>
            </a:r>
            <a:r>
              <a:rPr lang="es-ES" sz="4800" b="1" dirty="0">
                <a:solidFill>
                  <a:srgbClr val="FF0000"/>
                </a:solidFill>
              </a:rPr>
              <a:t>17 Santifícalos en tu verdad; tu palabra es verdad</a:t>
            </a:r>
            <a:r>
              <a:rPr lang="es-ES" sz="4800" b="1" dirty="0"/>
              <a:t>.</a:t>
            </a:r>
            <a:br>
              <a:rPr lang="es-ES" sz="4800" b="1" dirty="0"/>
            </a:br>
            <a:r>
              <a:rPr lang="es-ES" dirty="0"/>
              <a:t>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9874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191526"/>
            <a:ext cx="9143999" cy="1143000"/>
          </a:xfrm>
        </p:spPr>
        <p:txBody>
          <a:bodyPr>
            <a:normAutofit/>
          </a:bodyPr>
          <a:lstStyle/>
          <a:p>
            <a:r>
              <a:rPr lang="es-ES" sz="3100" b="1" u="sng" dirty="0">
                <a:highlight>
                  <a:srgbClr val="FFFF00"/>
                </a:highlight>
              </a:rPr>
              <a:t>FRACASAN DEBIDO A LAS DEMANDAS DE ESTA VIDA</a:t>
            </a:r>
            <a:endParaRPr lang="en-US" u="sng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35106"/>
            <a:ext cx="9144000" cy="60332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b="1" dirty="0"/>
              <a:t>Considere la parábola del sembrador y los suelos. </a:t>
            </a: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Lucas 8:9-14.</a:t>
            </a: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 9 Y sus discípulos le preguntaron, diciendo: ¿Qué significa esta parábola?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b="1" dirty="0"/>
              <a:t>10 Y él dijo: </a:t>
            </a:r>
            <a:r>
              <a:rPr lang="es-ES" b="1" dirty="0">
                <a:solidFill>
                  <a:srgbClr val="FF0000"/>
                </a:solidFill>
              </a:rPr>
              <a:t>A vosotros os es dado conocer los misterios del reino de Dios; pero a los otros por parábolas, para que viendo no vean, y oyendo no entiendan.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b="1" dirty="0"/>
              <a:t>11 </a:t>
            </a:r>
            <a:r>
              <a:rPr lang="es-ES" b="1" dirty="0">
                <a:solidFill>
                  <a:srgbClr val="FF0000"/>
                </a:solidFill>
              </a:rPr>
              <a:t>Esta es, pues, la parábola: La semilla es la palabra de Dios.</a:t>
            </a:r>
            <a:r>
              <a:rPr lang="es-ES" dirty="0"/>
              <a:t>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3902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-191526"/>
            <a:ext cx="9143999" cy="1143000"/>
          </a:xfrm>
        </p:spPr>
        <p:txBody>
          <a:bodyPr>
            <a:normAutofit/>
          </a:bodyPr>
          <a:lstStyle/>
          <a:p>
            <a:r>
              <a:rPr lang="es-ES" sz="3100" b="1" u="sng" dirty="0">
                <a:highlight>
                  <a:srgbClr val="FFFF00"/>
                </a:highlight>
              </a:rPr>
              <a:t>FRACASAN DEBIDO A LAS DEMANDAS DE ESTA VIDA</a:t>
            </a:r>
            <a:endParaRPr lang="en-US" u="sng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35106"/>
            <a:ext cx="9144000" cy="60332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12 Y los de junto al camino son los que oyen, y luego viene el diablo y quita de su corazón la palabra, para que no crean y se salven.</a:t>
            </a:r>
          </a:p>
          <a:p>
            <a:pPr marL="0" indent="0">
              <a:buNone/>
            </a:pPr>
            <a:endParaRPr lang="es-E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13 Los de sobre la piedra son los que habiendo oído, reciben la palabra con gozo; pero éstos no tienen raíces; creen por algún tiempo, y en el tiempo de la prueba se apartan.</a:t>
            </a:r>
          </a:p>
          <a:p>
            <a:pPr marL="0" indent="0">
              <a:buNone/>
            </a:pPr>
            <a:endParaRPr lang="es-E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FF0000"/>
                </a:solidFill>
              </a:rPr>
              <a:t>14 La que cayó entre espinos, éstos son los que oyen, pero yéndose, son ahogados por los afanes y las riquezas y los placeres de la vida, y no llevan fruto.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0741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47" y="160337"/>
            <a:ext cx="8946777" cy="1143000"/>
          </a:xfrm>
        </p:spPr>
        <p:txBody>
          <a:bodyPr>
            <a:normAutofit fontScale="90000"/>
          </a:bodyPr>
          <a:lstStyle/>
          <a:p>
            <a:r>
              <a:rPr lang="es-ES" b="1" u="sng" dirty="0">
                <a:highlight>
                  <a:srgbClr val="FFFF00"/>
                </a:highlight>
              </a:rPr>
              <a:t>FRACASAN DEBIDO A LAS DEMANDAS DE ESTA VIDA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47" y="1398494"/>
            <a:ext cx="8946777" cy="52991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
</a:t>
            </a:r>
            <a:r>
              <a:rPr lang="es-ES" sz="4800" b="1" dirty="0"/>
              <a:t>La vida tiene tantas distracciones,
Y muchos son los que permiten que las distracciones los mantengan fuera del deber  hacia  Dios.
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641095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2468"/>
          </a:xfrm>
        </p:spPr>
        <p:txBody>
          <a:bodyPr>
            <a:normAutofit/>
          </a:bodyPr>
          <a:lstStyle/>
          <a:p>
            <a:r>
              <a:rPr lang="es-ES" sz="3600" b="1" u="sng" dirty="0">
                <a:highlight>
                  <a:srgbClr val="FFFF00"/>
                </a:highlight>
              </a:rPr>
              <a:t>FRACASAN POR EL DESEO DE SER RICOS Y AFERRARSE A SUS RIQUEZAS</a:t>
            </a:r>
            <a:endParaRPr lang="en-US" sz="3600" u="sng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18" y="1365903"/>
            <a:ext cx="9072282" cy="56355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u="sng" dirty="0">
                <a:solidFill>
                  <a:srgbClr val="0000FF"/>
                </a:solidFill>
                <a:highlight>
                  <a:srgbClr val="FFFF00"/>
                </a:highlight>
              </a:rPr>
              <a:t>Mateo 19:16-22.</a:t>
            </a: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16 Entonces vino uno y le dijo: Maestro bueno, ¿qué bien haré para tener la vida eterna?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17 El le dijo: </a:t>
            </a:r>
            <a:r>
              <a:rPr lang="es-ES" b="1" dirty="0">
                <a:solidFill>
                  <a:srgbClr val="FF0000"/>
                </a:solidFill>
              </a:rPr>
              <a:t>¿Por qué me llamas bueno? Ninguno hay bueno sino uno: Dios. Mas si quieres entrar en la vida, guarda los mandamientos.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18 Le dijo: ¿Cuáles? Y Jesús dijo: </a:t>
            </a:r>
            <a:r>
              <a:rPr lang="es-ES" b="1" dirty="0">
                <a:solidFill>
                  <a:srgbClr val="FF0000"/>
                </a:solidFill>
              </a:rPr>
              <a:t>No matarás. No adulterarás. No hurtarás. No dirás falso testimonio</a:t>
            </a:r>
            <a:r>
              <a:rPr lang="es-ES" b="1" dirty="0">
                <a:solidFill>
                  <a:srgbClr val="0000FF"/>
                </a:solidFill>
              </a:rPr>
              <a:t>.</a:t>
            </a:r>
            <a:r>
              <a:rPr lang="es-ES" dirty="0">
                <a:solidFill>
                  <a:srgbClr val="0000FF"/>
                </a:solidFill>
              </a:rPr>
              <a:t>
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5233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>
            <a:extLst>
              <a:ext uri="{FF2B5EF4-FFF2-40B4-BE49-F238E27FC236}">
                <a16:creationId xmlns:a16="http://schemas.microsoft.com/office/drawing/2014/main" id="{AC31D2E2-DF40-4D24-B85C-71B64C4EB5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27" b="-1"/>
          <a:stretch/>
        </p:blipFill>
        <p:spPr bwMode="auto">
          <a:xfrm>
            <a:off x="824753" y="241973"/>
            <a:ext cx="7494494" cy="6374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5981017-3101-4119-BA46-7A084F695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2085" y="5499813"/>
            <a:ext cx="3898204" cy="958138"/>
          </a:xfrm>
        </p:spPr>
        <p:txBody>
          <a:bodyPr vert="horz" lIns="68580" tIns="34290" rIns="68580" bIns="34290" rtlCol="0" anchor="b">
            <a:normAutofit fontScale="90000"/>
          </a:bodyPr>
          <a:lstStyle/>
          <a:p>
            <a:r>
              <a:rPr lang="en-US" sz="6600" b="1" u="sng" dirty="0">
                <a:solidFill>
                  <a:srgbClr val="FFFF00"/>
                </a:solidFill>
              </a:rPr>
              <a:t>OREMOS</a:t>
            </a:r>
          </a:p>
        </p:txBody>
      </p:sp>
    </p:spTree>
    <p:extLst>
      <p:ext uri="{BB962C8B-B14F-4D97-AF65-F5344CB8AC3E}">
        <p14:creationId xmlns:p14="http://schemas.microsoft.com/office/powerpoint/2010/main" val="4052731553"/>
      </p:ext>
    </p:extLst>
  </p:cSld>
  <p:clrMapOvr>
    <a:masterClrMapping/>
  </p:clrMapOvr>
  <p:transition spd="slow">
    <p:pull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2468"/>
          </a:xfrm>
        </p:spPr>
        <p:txBody>
          <a:bodyPr>
            <a:normAutofit/>
          </a:bodyPr>
          <a:lstStyle/>
          <a:p>
            <a:r>
              <a:rPr lang="es-ES" sz="3600" b="1" u="sng" dirty="0">
                <a:highlight>
                  <a:srgbClr val="FFFF00"/>
                </a:highlight>
              </a:rPr>
              <a:t>FRACASAN POR EL DESEO DE SER RICOS Y AFERRARSE A SUS RIQUEZAS</a:t>
            </a:r>
            <a:endParaRPr lang="en-US" sz="3600" u="sng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18" y="1365903"/>
            <a:ext cx="9072282" cy="56355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19 </a:t>
            </a:r>
            <a:r>
              <a:rPr lang="es-ES" b="1" dirty="0">
                <a:solidFill>
                  <a:srgbClr val="FF0000"/>
                </a:solidFill>
              </a:rPr>
              <a:t>Honra a tu padre y a tu madre; y, Amarás a tu prójimo como a ti mismo.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20 El joven le dijo: Todo esto lo he guardado desde mi juventud. ¿Qué más me falta?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21 Jesús le dijo: </a:t>
            </a:r>
            <a:r>
              <a:rPr lang="es-ES" b="1" dirty="0">
                <a:solidFill>
                  <a:srgbClr val="FF0000"/>
                </a:solidFill>
              </a:rPr>
              <a:t>Si quieres ser perfecto, anda, vende lo que tienes, y dalo a los pobres, y tendrás tesoro en el cielo; y ven y sígueme.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22 Oyendo el joven esta palabra, se fue triste, porque tenía muchas posesiones.</a:t>
            </a:r>
            <a:r>
              <a:rPr lang="es-ES" dirty="0"/>
              <a:t>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899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5344"/>
            <a:ext cx="9144000" cy="899738"/>
          </a:xfrm>
        </p:spPr>
        <p:txBody>
          <a:bodyPr>
            <a:normAutofit fontScale="90000"/>
          </a:bodyPr>
          <a:lstStyle/>
          <a:p>
            <a:r>
              <a:rPr lang="es-ES" sz="3200" b="1" u="sng" dirty="0">
                <a:highlight>
                  <a:srgbClr val="FFFF00"/>
                </a:highlight>
              </a:rPr>
              <a:t>FRACASAN POR EL DESEO DE SER RICOS Y AFERRARSE A SUS RIQUEZAS</a:t>
            </a:r>
            <a:endParaRPr lang="en-US" sz="3200" b="1" u="sng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20588"/>
            <a:ext cx="9143999" cy="57374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dirty="0"/>
              <a:t>Pablo advierte contra eso. </a:t>
            </a:r>
          </a:p>
          <a:p>
            <a:pPr marL="0" indent="0">
              <a:buNone/>
            </a:pPr>
            <a:r>
              <a:rPr lang="es-ES" b="1" u="sng" dirty="0">
                <a:solidFill>
                  <a:srgbClr val="0000FF"/>
                </a:solidFill>
                <a:highlight>
                  <a:srgbClr val="FFFF00"/>
                </a:highlight>
              </a:rPr>
              <a:t>1 Timoteo 6:6-10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6 Pero gran ganancia es la piedad acompañada de contentamiento;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7 porque nada hemos traído a este mundo, y sin duda nada podremos sacar.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8 Así que, teniendo sustento y abrigo, estemos contentos con esto.</a:t>
            </a:r>
          </a:p>
          <a:p>
            <a:pPr marL="0" indent="0">
              <a:buNone/>
            </a:pPr>
            <a:r>
              <a:rPr lang="es-ES" dirty="0"/>
              <a:t>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9738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5344"/>
            <a:ext cx="9144000" cy="899738"/>
          </a:xfrm>
        </p:spPr>
        <p:txBody>
          <a:bodyPr>
            <a:normAutofit fontScale="90000"/>
          </a:bodyPr>
          <a:lstStyle/>
          <a:p>
            <a:r>
              <a:rPr lang="es-ES" sz="3200" b="1" u="sng" dirty="0">
                <a:highlight>
                  <a:srgbClr val="FFFF00"/>
                </a:highlight>
              </a:rPr>
              <a:t>FRACASAN POR EL DESEO DE SER RICOS Y AFERRARSE A SUS RIQUEZAS</a:t>
            </a:r>
            <a:endParaRPr lang="en-US" sz="3200" b="1" u="sng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20588"/>
            <a:ext cx="9143999" cy="57374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9 Porque los que quieren enriquecerse caen en tentación y lazo, y en muchas codicias necias y dañosas, que hunden a los hombres en destrucción y perdición;</a:t>
            </a:r>
          </a:p>
          <a:p>
            <a:pPr marL="0" indent="0">
              <a:buNone/>
            </a:pPr>
            <a:endParaRPr lang="es-ES" sz="3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10 porque raíz de todos los males es el amor al dinero, el cual codiciando algunos, se extraviaron de la fe, y fueron traspasados de muchos dolores.</a:t>
            </a:r>
            <a:r>
              <a:rPr lang="es-ES" sz="3600" b="1" dirty="0"/>
              <a:t>
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4569592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71456"/>
          </a:xfrm>
        </p:spPr>
        <p:txBody>
          <a:bodyPr>
            <a:normAutofit fontScale="90000"/>
          </a:bodyPr>
          <a:lstStyle/>
          <a:p>
            <a:r>
              <a:rPr lang="es-ES" sz="3200" b="1" u="sng" dirty="0">
                <a:highlight>
                  <a:srgbClr val="FFFF00"/>
                </a:highlight>
              </a:rPr>
              <a:t>FRACASAN POR EL DESEO DE SER RICOS Y AFERRARSE A SUS RIQUEZAS</a:t>
            </a:r>
            <a:endParaRPr lang="en-US" sz="3200" u="sng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43174"/>
            <a:ext cx="9143999" cy="58865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b="1" dirty="0"/>
              <a:t>Juan también advierte sobre los deseos mundanos. </a:t>
            </a:r>
          </a:p>
          <a:p>
            <a:pPr marL="0" indent="0">
              <a:buNone/>
            </a:pPr>
            <a:r>
              <a:rPr lang="es-ES" b="1" u="sng" dirty="0">
                <a:solidFill>
                  <a:srgbClr val="0000FF"/>
                </a:solidFill>
                <a:highlight>
                  <a:srgbClr val="FFFF00"/>
                </a:highlight>
              </a:rPr>
              <a:t>1 Juan 2:15-17.</a:t>
            </a: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
15 No améis al mundo, ni las cosas que están en el mundo. Si alguno ama al mundo, el amor del Padre no está en él.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16 Porque todo lo que hay en el mundo, los deseos de la carne, los deseos de los ojos, y la vanagloria de la vida, no proviene del Padre, sino del mundo.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17 Y el mundo pasa, y sus deseos; pero el que hace la voluntad de Dios permanece para siempre.</a:t>
            </a:r>
            <a:r>
              <a:rPr lang="es-ES" b="1" dirty="0"/>
              <a:t>
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315633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71456"/>
          </a:xfrm>
        </p:spPr>
        <p:txBody>
          <a:bodyPr>
            <a:normAutofit fontScale="90000"/>
          </a:bodyPr>
          <a:lstStyle/>
          <a:p>
            <a:r>
              <a:rPr lang="es-ES" sz="3200" b="1" u="sng" dirty="0">
                <a:highlight>
                  <a:srgbClr val="FFFF00"/>
                </a:highlight>
              </a:rPr>
              <a:t>FRACASAN POR EL DESEO DE SER RICOS Y AFERRARSE A SUS RIQUEZAS</a:t>
            </a:r>
            <a:endParaRPr lang="en-US" sz="3200" u="sng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71456"/>
            <a:ext cx="9143999" cy="588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/>
              <a:t>Esto también se describe por el término codicia que equivale a idolatría. </a:t>
            </a:r>
          </a:p>
          <a:p>
            <a:pPr marL="0" indent="0">
              <a:buNone/>
            </a:pPr>
            <a:endParaRPr lang="es-ES" sz="3600" b="1" dirty="0"/>
          </a:p>
          <a:p>
            <a:pPr marL="0" indent="0">
              <a:buNone/>
            </a:pPr>
            <a:r>
              <a:rPr lang="es-ES" sz="3600" b="1" dirty="0"/>
              <a:t> </a:t>
            </a:r>
            <a:r>
              <a:rPr lang="es-ES" sz="3600" b="1" u="sng" dirty="0">
                <a:solidFill>
                  <a:srgbClr val="0000FF"/>
                </a:solidFill>
                <a:highlight>
                  <a:srgbClr val="FFFF00"/>
                </a:highlight>
              </a:rPr>
              <a:t>Colosenses 3:5</a:t>
            </a:r>
          </a:p>
          <a:p>
            <a:pPr marL="0" indent="0">
              <a:buNone/>
            </a:pPr>
            <a:r>
              <a:rPr lang="es-ES" sz="3600" b="1" u="sng" dirty="0">
                <a:highlight>
                  <a:srgbClr val="FFFF00"/>
                </a:highlight>
              </a:rPr>
              <a:t>La vida antigua y la nueva</a:t>
            </a:r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5 Haced morir, pues, lo terrenal en vosotros: fornicación, impureza, pasiones desordenadas, malos deseos y avaricia, que es idolatría;</a:t>
            </a:r>
            <a:r>
              <a:rPr lang="es-ES" sz="3600" b="1" dirty="0"/>
              <a:t>
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964014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5391"/>
            <a:ext cx="8229600" cy="352891"/>
          </a:xfrm>
        </p:spPr>
        <p:txBody>
          <a:bodyPr>
            <a:normAutofit fontScale="90000"/>
          </a:bodyPr>
          <a:lstStyle/>
          <a:p>
            <a:r>
              <a:rPr lang="es-ES" sz="3100" b="1" u="sng" dirty="0">
                <a:highlight>
                  <a:srgbClr val="FFFF00"/>
                </a:highlight>
              </a:rPr>
              <a:t>FRACASAN PORQUE EL PECADO ES TAN ENGAÑOSO</a:t>
            </a:r>
            <a:r>
              <a:rPr lang="es-ES" dirty="0"/>
              <a:t>
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18" y="842682"/>
            <a:ext cx="8964706" cy="59077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600" b="1" u="sng" dirty="0">
                <a:solidFill>
                  <a:srgbClr val="0000FF"/>
                </a:solidFill>
                <a:highlight>
                  <a:srgbClr val="FFFF00"/>
                </a:highlight>
              </a:rPr>
              <a:t>Hebreos 3:12,13.</a:t>
            </a:r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12 Mirad, hermanos, que no haya en ninguno de vosotros corazón malo de incredulidad para apartarse del Dios vivo;</a:t>
            </a:r>
          </a:p>
          <a:p>
            <a:pPr marL="0" indent="0">
              <a:buNone/>
            </a:pPr>
            <a:endParaRPr lang="es-ES" sz="3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4000" b="1" dirty="0">
                <a:solidFill>
                  <a:srgbClr val="0000FF"/>
                </a:solidFill>
              </a:rPr>
              <a:t>13 antes exhortaos los unos a los otros cada día, entre tanto que se dice: Hoy; para que ninguno de vosotros se endurezca por el engaño del pecado.</a:t>
            </a:r>
            <a:r>
              <a:rPr lang="es-ES" sz="3600" b="1" dirty="0"/>
              <a:t>
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0926831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5391"/>
            <a:ext cx="8229600" cy="352891"/>
          </a:xfrm>
        </p:spPr>
        <p:txBody>
          <a:bodyPr>
            <a:normAutofit fontScale="90000"/>
          </a:bodyPr>
          <a:lstStyle/>
          <a:p>
            <a:r>
              <a:rPr lang="es-ES" sz="3100" b="1" u="sng" dirty="0">
                <a:highlight>
                  <a:srgbClr val="FFFF00"/>
                </a:highlight>
              </a:rPr>
              <a:t>FRACASAN PORQUE EL PECADO ES TAN ENGAÑOSO</a:t>
            </a:r>
            <a:r>
              <a:rPr lang="es-ES" dirty="0"/>
              <a:t>
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47" y="950258"/>
            <a:ext cx="8964706" cy="590774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dirty="0"/>
              <a:t>Si bien el pecado es engañoso, debemos recordar que cuando pecamos, es NUESTRA elección.</a:t>
            </a:r>
          </a:p>
          <a:p>
            <a:pPr marL="0" indent="0">
              <a:buNone/>
            </a:pPr>
            <a:r>
              <a:rPr lang="es-ES" b="1" dirty="0"/>
              <a:t>
El engaño proviene de nuestras propias lujurias.</a:t>
            </a:r>
          </a:p>
          <a:p>
            <a:pPr marL="0" indent="0">
              <a:buNone/>
            </a:pPr>
            <a:r>
              <a:rPr lang="es-ES" b="1" dirty="0"/>
              <a:t>
</a:t>
            </a:r>
            <a:r>
              <a:rPr lang="es-ES" b="1" u="sng" dirty="0">
                <a:solidFill>
                  <a:srgbClr val="0000FF"/>
                </a:solidFill>
                <a:highlight>
                  <a:srgbClr val="FFFF00"/>
                </a:highlight>
              </a:rPr>
              <a:t>Santiago 1:13-14</a:t>
            </a: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13 Cuando alguno es tentado, no diga que es tentado de parte de Dios; porque Dios no puede ser tentado por el mal, ni él tienta a nadie;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14 sino que cada uno es tentado, cuando de su propia concupiscencia es atraído y seducido.</a:t>
            </a:r>
            <a:r>
              <a:rPr lang="es-ES" dirty="0"/>
              <a:t>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7683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191"/>
            <a:ext cx="8229600" cy="299103"/>
          </a:xfrm>
        </p:spPr>
        <p:txBody>
          <a:bodyPr>
            <a:normAutofit fontScale="90000"/>
          </a:bodyPr>
          <a:lstStyle/>
          <a:p>
            <a:r>
              <a:rPr lang="es-ES" sz="4000" b="1" u="sng" dirty="0">
                <a:highlight>
                  <a:srgbClr val="FFFF00"/>
                </a:highlight>
              </a:rPr>
              <a:t>FRACASAN DEBIDO A LA DOCTRINA FALSA</a:t>
            </a:r>
            <a:r>
              <a:rPr lang="es-ES" dirty="0"/>
              <a:t>
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5788"/>
            <a:ext cx="9144000" cy="60422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600" b="1" dirty="0"/>
              <a:t>Todos los que enseñan algo diferente de lo que la Biblia enseña </a:t>
            </a:r>
            <a:r>
              <a:rPr lang="es-ES" sz="3600" b="1" dirty="0" err="1"/>
              <a:t>estan</a:t>
            </a:r>
            <a:r>
              <a:rPr lang="es-ES" sz="3600" b="1" dirty="0"/>
              <a:t> enseñado doctrina falsa.</a:t>
            </a:r>
          </a:p>
          <a:p>
            <a:pPr marL="0" indent="0">
              <a:buNone/>
            </a:pPr>
            <a:r>
              <a:rPr lang="es-ES" sz="3600" b="1" dirty="0"/>
              <a:t>
Esto puede suceder cuando las personas se suman a las Escrituras;</a:t>
            </a:r>
          </a:p>
          <a:p>
            <a:pPr marL="0" indent="0">
              <a:buNone/>
            </a:pPr>
            <a:r>
              <a:rPr lang="es-ES" sz="3600" b="1" dirty="0"/>
              <a:t>
También puede suceder cuando las personas eliminan cosas de las Escrituras como la falsas religiones.</a:t>
            </a:r>
            <a:r>
              <a:rPr lang="es-ES" sz="4000" b="1" dirty="0"/>
              <a:t>
</a:t>
            </a:r>
            <a:r>
              <a:rPr lang="es-ES" sz="4400" b="1" dirty="0"/>
              <a:t>
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219536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7721"/>
            <a:ext cx="8229600" cy="415644"/>
          </a:xfrm>
        </p:spPr>
        <p:txBody>
          <a:bodyPr>
            <a:normAutofit fontScale="90000"/>
          </a:bodyPr>
          <a:lstStyle/>
          <a:p>
            <a:r>
              <a:rPr lang="es-ES" sz="3600" b="1" u="sng" dirty="0">
                <a:highlight>
                  <a:srgbClr val="FFFF00"/>
                </a:highlight>
              </a:rPr>
              <a:t>FRACASAN DEBIDO A LA DOCTRINA FALSA</a:t>
            </a:r>
            <a:r>
              <a:rPr lang="es-ES" u="sng" dirty="0">
                <a:highlight>
                  <a:srgbClr val="FFFF00"/>
                </a:highlight>
              </a:rPr>
              <a:t>
</a:t>
            </a:r>
            <a:endParaRPr lang="en-US" u="sng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3365"/>
            <a:ext cx="9144000" cy="593463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ES" sz="9600" b="1" u="sng" dirty="0">
                <a:highlight>
                  <a:srgbClr val="FFFF00"/>
                </a:highlight>
              </a:rPr>
              <a:t>También sucede cuando cambian el mensaje de la Biblia!!!</a:t>
            </a:r>
          </a:p>
          <a:p>
            <a:pPr marL="0" indent="0">
              <a:buNone/>
            </a:pPr>
            <a:r>
              <a:rPr lang="es-ES" sz="9600" b="1" dirty="0"/>
              <a:t>
</a:t>
            </a:r>
            <a:r>
              <a:rPr lang="es-ES" sz="9600" b="1" u="sng" dirty="0">
                <a:solidFill>
                  <a:srgbClr val="0000FF"/>
                </a:solidFill>
                <a:highlight>
                  <a:srgbClr val="FFFF00"/>
                </a:highlight>
              </a:rPr>
              <a:t>1 Timoteo 4:1-4</a:t>
            </a:r>
            <a:r>
              <a:rPr lang="es-ES" sz="9600" b="1" dirty="0">
                <a:solidFill>
                  <a:srgbClr val="0000FF"/>
                </a:solidFill>
              </a:rPr>
              <a:t>; Pero el Espíritu dice claramente que en los postreros tiempos algunos apostatarán de la fe, escuchando a espíritus engañadores y a doctrinas de demonios;</a:t>
            </a:r>
          </a:p>
          <a:p>
            <a:pPr marL="0" indent="0">
              <a:buNone/>
            </a:pPr>
            <a:endParaRPr lang="es-ES" sz="9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9600" b="1" dirty="0">
                <a:solidFill>
                  <a:srgbClr val="0000FF"/>
                </a:solidFill>
              </a:rPr>
              <a:t>2 por la hipocresía de mentirosos que, teniendo cauterizada la conciencia,</a:t>
            </a:r>
          </a:p>
          <a:p>
            <a:pPr marL="0" indent="0">
              <a:buNone/>
            </a:pPr>
            <a:endParaRPr lang="es-ES" sz="9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9600" b="1" dirty="0">
                <a:solidFill>
                  <a:srgbClr val="0000FF"/>
                </a:solidFill>
              </a:rPr>
              <a:t>3 prohibirán casarse, y mandarán abstenerse de alimentos que Dios creó para que con acción de gracias participasen de ellos los creyentes y los que han conocido la verdad.</a:t>
            </a:r>
          </a:p>
          <a:p>
            <a:pPr marL="0" indent="0">
              <a:buNone/>
            </a:pPr>
            <a:endParaRPr lang="es-ES" sz="9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9600" b="1" dirty="0">
                <a:solidFill>
                  <a:srgbClr val="0000FF"/>
                </a:solidFill>
              </a:rPr>
              <a:t>4 Porque todo lo que Dios creó es bueno, y nada es de desecharse, si se toma con acción de gracias;</a:t>
            </a:r>
          </a:p>
          <a:p>
            <a:pPr marL="0" indent="0">
              <a:buNone/>
            </a:pPr>
            <a:endParaRPr lang="es-ES" sz="9600" b="1" dirty="0"/>
          </a:p>
          <a:p>
            <a:pPr marL="0" indent="0">
              <a:buNone/>
            </a:pPr>
            <a:r>
              <a:rPr lang="es-ES" sz="9600" b="1" dirty="0"/>
              <a:t>
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553991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64633"/>
            <a:ext cx="9144000" cy="1016280"/>
          </a:xfrm>
        </p:spPr>
        <p:txBody>
          <a:bodyPr>
            <a:normAutofit fontScale="90000"/>
          </a:bodyPr>
          <a:lstStyle/>
          <a:p>
            <a:r>
              <a:rPr lang="es-ES" sz="3100" b="1" u="sng" dirty="0">
                <a:highlight>
                  <a:srgbClr val="FFFF00"/>
                </a:highlight>
              </a:rPr>
              <a:t>FRACASAN PORQUE ESTÁN ESTABLECIDOS A SU MANERA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708212"/>
            <a:ext cx="9143999" cy="61497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u="sng" dirty="0">
                <a:solidFill>
                  <a:srgbClr val="0000FF"/>
                </a:solidFill>
                <a:highlight>
                  <a:srgbClr val="FFFF00"/>
                </a:highlight>
              </a:rPr>
              <a:t>Proverbios 14:14…</a:t>
            </a: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 De sus caminos será hastiado el necio de corazón;</a:t>
            </a: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Pero el hombre de bien estará contento del suyo.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u="sng" dirty="0">
                <a:solidFill>
                  <a:srgbClr val="0000FF"/>
                </a:solidFill>
                <a:highlight>
                  <a:srgbClr val="FFFF00"/>
                </a:highlight>
              </a:rPr>
              <a:t>Proverbios 1:30-33</a:t>
            </a:r>
            <a:r>
              <a:rPr lang="es-ES" b="1" dirty="0">
                <a:solidFill>
                  <a:srgbClr val="0000FF"/>
                </a:solidFill>
              </a:rPr>
              <a:t>. Ni quisieron mi consejo,</a:t>
            </a: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Y menospreciaron toda reprensión mía,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31 Comerán del fruto de su camino,</a:t>
            </a: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Y serán hastiados de sus propios consejos.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73685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4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85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090" y="304800"/>
            <a:ext cx="8985820" cy="4844931"/>
          </a:xfrm>
        </p:spPr>
        <p:txBody>
          <a:bodyPr>
            <a:noAutofit/>
          </a:bodyPr>
          <a:lstStyle/>
          <a:p>
            <a:br>
              <a:rPr lang="es-ES" sz="8800" dirty="0"/>
            </a:br>
            <a:br>
              <a:rPr lang="es-ES" sz="8800" dirty="0"/>
            </a:br>
            <a:r>
              <a:rPr lang="es-ES" sz="9600" b="1" u="sng" dirty="0">
                <a:solidFill>
                  <a:srgbClr val="FF0000"/>
                </a:solidFill>
                <a:highlight>
                  <a:srgbClr val="FFFF00"/>
                </a:highlight>
              </a:rPr>
              <a:t>PORQUÉ ES QUE MUCHOS LE FALLAN A DIOS
</a:t>
            </a:r>
            <a:endParaRPr lang="en-US" sz="9600" b="1" u="sng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260124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64633"/>
            <a:ext cx="9144000" cy="1016280"/>
          </a:xfrm>
        </p:spPr>
        <p:txBody>
          <a:bodyPr>
            <a:normAutofit fontScale="90000"/>
          </a:bodyPr>
          <a:lstStyle/>
          <a:p>
            <a:r>
              <a:rPr lang="es-ES" sz="3100" b="1" u="sng" dirty="0">
                <a:highlight>
                  <a:srgbClr val="FFFF00"/>
                </a:highlight>
              </a:rPr>
              <a:t>FRACASAN PORQUE ESTÁN ESTABLECIDOS A SU MANERA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708212"/>
            <a:ext cx="9143999" cy="61497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32 Porque el desvío de los ignorantes los matará,</a:t>
            </a: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Y la prosperidad de los necios los echará a perder;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33 Mas el que me oyere, habitará confiadamente</a:t>
            </a: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Y vivirá tranquilo, sin temor del mal.</a:t>
            </a: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
Cerdo con cabeza, testarudo, o como lo llames. </a:t>
            </a: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
Uno puede rechazar a Dios porque no encaja en su propio concepto de lo que Dios debe ser.
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4103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4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517" y="68450"/>
            <a:ext cx="8229600" cy="684586"/>
          </a:xfrm>
        </p:spPr>
        <p:txBody>
          <a:bodyPr>
            <a:normAutofit fontScale="90000"/>
          </a:bodyPr>
          <a:lstStyle/>
          <a:p>
            <a:r>
              <a:rPr lang="es-ES" sz="4000" b="1" u="sng" dirty="0">
                <a:highlight>
                  <a:srgbClr val="FFFF00"/>
                </a:highlight>
              </a:rPr>
              <a:t>PIERDEN SU AMOR POR DIOS</a:t>
            </a:r>
            <a:endParaRPr lang="en-US" u="sng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53036"/>
            <a:ext cx="9144000" cy="61049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b="1" dirty="0"/>
              <a:t>Con toda probabilidad, nunca desarrollaron realmente un amor por Dios. Esto es una excusa.
</a:t>
            </a:r>
          </a:p>
          <a:p>
            <a:pPr marL="0" indent="0">
              <a:buNone/>
            </a:pPr>
            <a:r>
              <a:rPr lang="es-ES" b="1" u="sng" dirty="0">
                <a:solidFill>
                  <a:srgbClr val="0000FF"/>
                </a:solidFill>
                <a:highlight>
                  <a:srgbClr val="FFFF00"/>
                </a:highlight>
              </a:rPr>
              <a:t>Juan 14:15</a:t>
            </a:r>
            <a:r>
              <a:rPr lang="es-ES" b="1" dirty="0">
                <a:solidFill>
                  <a:srgbClr val="0000FF"/>
                </a:solidFill>
              </a:rPr>
              <a:t>; Si me amáis, guardad mis mandamientos.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r>
              <a:rPr lang="es-ES" b="1" u="sng" dirty="0">
                <a:solidFill>
                  <a:srgbClr val="FF0000"/>
                </a:solidFill>
                <a:highlight>
                  <a:srgbClr val="FFFF00"/>
                </a:highlight>
              </a:rPr>
              <a:t>Apocalipsis 2:4</a:t>
            </a:r>
            <a:r>
              <a:rPr lang="es-ES" b="1" dirty="0">
                <a:solidFill>
                  <a:srgbClr val="FF0000"/>
                </a:solidFill>
              </a:rPr>
              <a:t>; Pero tengo contra ti, que has dejado tu primer amor.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u="sng" dirty="0">
                <a:solidFill>
                  <a:srgbClr val="0000FF"/>
                </a:solidFill>
                <a:highlight>
                  <a:srgbClr val="FFFF00"/>
                </a:highlight>
              </a:rPr>
              <a:t>Mateo 24:12</a:t>
            </a:r>
            <a:r>
              <a:rPr lang="es-ES" b="1" dirty="0">
                <a:solidFill>
                  <a:srgbClr val="0000FF"/>
                </a:solidFill>
              </a:rPr>
              <a:t>. 12 y por haberse multiplicado la maldad, el amor de muchos se enfriará.</a:t>
            </a:r>
            <a:r>
              <a:rPr lang="es-ES" b="1" dirty="0"/>
              <a:t>
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132852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77009"/>
          </a:xfrm>
        </p:spPr>
        <p:txBody>
          <a:bodyPr>
            <a:normAutofit fontScale="90000"/>
          </a:bodyPr>
          <a:lstStyle/>
          <a:p>
            <a:r>
              <a:rPr lang="es-ES" sz="3100" b="1" u="sng" dirty="0">
                <a:highlight>
                  <a:srgbClr val="FFFF00"/>
                </a:highlight>
              </a:rPr>
              <a:t>FRACASAN DEBIDO A LA ACTIVIDAD Y LA COMPLACENCIA</a:t>
            </a:r>
            <a:endParaRPr lang="en-US" b="1" u="sng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851648"/>
            <a:ext cx="9143999" cy="60063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ES" sz="5100" b="1" u="sng" dirty="0">
                <a:highlight>
                  <a:srgbClr val="FFFF00"/>
                </a:highlight>
              </a:rPr>
              <a:t>Esto tiene otra palabra: Apatía</a:t>
            </a:r>
          </a:p>
          <a:p>
            <a:pPr marL="0" indent="0">
              <a:buNone/>
            </a:pPr>
            <a:r>
              <a:rPr lang="es-ES" sz="5100" b="1" dirty="0"/>
              <a:t>
</a:t>
            </a:r>
            <a:r>
              <a:rPr lang="es-ES" sz="5100" b="1" u="sng" dirty="0">
                <a:solidFill>
                  <a:srgbClr val="0000FF"/>
                </a:solidFill>
                <a:highlight>
                  <a:srgbClr val="FFFF00"/>
                </a:highlight>
              </a:rPr>
              <a:t>Santiago 2:14-26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5100" b="1" dirty="0">
                <a:solidFill>
                  <a:srgbClr val="0000FF"/>
                </a:solidFill>
              </a:rPr>
              <a:t>14 Hermanos míos, ¿de qué aprovechará si alguno dice que tiene fe, y no tiene obras? ¿Podrá la fe salvarle?</a:t>
            </a:r>
          </a:p>
          <a:p>
            <a:pPr marL="0" indent="0">
              <a:buNone/>
            </a:pPr>
            <a:endParaRPr lang="es-ES" sz="51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5100" b="1" dirty="0">
                <a:solidFill>
                  <a:srgbClr val="0000FF"/>
                </a:solidFill>
              </a:rPr>
              <a:t>15 Y si un hermano o una hermana están desnudos, y tienen necesidad del mantenimiento de cada día,</a:t>
            </a:r>
          </a:p>
          <a:p>
            <a:pPr marL="0" indent="0">
              <a:buNone/>
            </a:pPr>
            <a:endParaRPr lang="es-ES" sz="51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5100" b="1" dirty="0">
                <a:solidFill>
                  <a:srgbClr val="0000FF"/>
                </a:solidFill>
              </a:rPr>
              <a:t>16 y alguno de vosotros les dice: Id en paz, calentaos y saciaos, pero no les dais las cosas que son necesarias para el cuerpo, ¿de qué aprovecha?</a:t>
            </a:r>
            <a:r>
              <a:rPr lang="es-ES" sz="5100" b="1" dirty="0"/>
              <a:t>
</a:t>
            </a:r>
            <a:r>
              <a:rPr lang="es-ES" dirty="0"/>
              <a:t>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5456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77009"/>
          </a:xfrm>
        </p:spPr>
        <p:txBody>
          <a:bodyPr>
            <a:normAutofit fontScale="90000"/>
          </a:bodyPr>
          <a:lstStyle/>
          <a:p>
            <a:r>
              <a:rPr lang="es-ES" sz="3100" b="1" u="sng" dirty="0">
                <a:highlight>
                  <a:srgbClr val="FFFF00"/>
                </a:highlight>
              </a:rPr>
              <a:t>FRACASAN DEBIDO A LA ACTIVIDAD Y LA COMPLACENCIA</a:t>
            </a:r>
            <a:endParaRPr lang="en-US" b="1" u="sng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851648"/>
            <a:ext cx="9143999" cy="6006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17 Así también la fe, si no tiene obras, es muerta en sí misma.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18 Pero alguno dirá: Tú tienes fe, y yo tengo obras. Muéstrame tu fe sin tus obras, y yo te mostraré mi fe por mis obras.</a:t>
            </a:r>
          </a:p>
          <a:p>
            <a:pPr marL="0" indent="0">
              <a:buNone/>
            </a:pPr>
            <a:endParaRPr lang="es-ES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b="1" dirty="0">
                <a:solidFill>
                  <a:srgbClr val="0000FF"/>
                </a:solidFill>
              </a:rPr>
              <a:t>19 Tú crees que Dios es uno; bien haces. También los demonios creen, y tiemblan.</a:t>
            </a:r>
            <a:r>
              <a:rPr lang="es-ES" b="1" dirty="0"/>
              <a:t>
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334957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77009"/>
          </a:xfrm>
        </p:spPr>
        <p:txBody>
          <a:bodyPr>
            <a:normAutofit fontScale="90000"/>
          </a:bodyPr>
          <a:lstStyle/>
          <a:p>
            <a:r>
              <a:rPr lang="es-ES" sz="3100" b="1" u="sng" dirty="0">
                <a:highlight>
                  <a:srgbClr val="FFFF00"/>
                </a:highlight>
              </a:rPr>
              <a:t>FRACASAN DEBIDO A LA ACTIVIDAD Y LA COMPLACENCIA</a:t>
            </a:r>
            <a:endParaRPr lang="en-US" b="1" u="sng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851648"/>
            <a:ext cx="9143999" cy="6006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20 ¿Mas quieres saber, hombre vano, que la fe sin obras es muerta?</a:t>
            </a:r>
          </a:p>
          <a:p>
            <a:pPr marL="0" indent="0">
              <a:buNone/>
            </a:pPr>
            <a:endParaRPr lang="es-ES" sz="3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21 ¿No fue justificado por las obras Abraham nuestro padre, cuando ofreció a su hijo Isaac sobre el altar?</a:t>
            </a:r>
          </a:p>
          <a:p>
            <a:pPr marL="0" indent="0">
              <a:buNone/>
            </a:pPr>
            <a:endParaRPr lang="es-ES" sz="3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22 ¿No ves que la fe actuó juntamente con sus obras, y que la fe se perfeccionó por las obras?</a:t>
            </a:r>
            <a:endParaRPr lang="en-US" sz="3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5302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77009"/>
          </a:xfrm>
        </p:spPr>
        <p:txBody>
          <a:bodyPr>
            <a:normAutofit fontScale="90000"/>
          </a:bodyPr>
          <a:lstStyle/>
          <a:p>
            <a:r>
              <a:rPr lang="es-ES" sz="3100" b="1" u="sng" dirty="0">
                <a:highlight>
                  <a:srgbClr val="FFFF00"/>
                </a:highlight>
              </a:rPr>
              <a:t>FRACASAN DEBIDO A LA ACTIVIDAD Y LA COMPLACENCIA</a:t>
            </a:r>
            <a:endParaRPr lang="en-US" b="1" u="sng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851648"/>
            <a:ext cx="9143999" cy="60063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23 Y se cumplió la Escritura que dice: Abraham creyó a Dios, y le fue contado por justicia, y fue llamado amigo de Dios.</a:t>
            </a:r>
          </a:p>
          <a:p>
            <a:pPr marL="0" indent="0">
              <a:buNone/>
            </a:pPr>
            <a:endParaRPr lang="es-ES" sz="3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24 Vosotros veis, pues, que el hombre es justificado por las obras, y no solamente por la fe.</a:t>
            </a:r>
          </a:p>
          <a:p>
            <a:pPr marL="0" indent="0">
              <a:buNone/>
            </a:pPr>
            <a:endParaRPr lang="es-ES" sz="3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25 Asimismo también </a:t>
            </a:r>
            <a:r>
              <a:rPr lang="es-ES" sz="3600" b="1" dirty="0" err="1">
                <a:solidFill>
                  <a:srgbClr val="0000FF"/>
                </a:solidFill>
              </a:rPr>
              <a:t>Rahab</a:t>
            </a:r>
            <a:r>
              <a:rPr lang="es-ES" sz="3600" b="1" dirty="0">
                <a:solidFill>
                  <a:srgbClr val="0000FF"/>
                </a:solidFill>
              </a:rPr>
              <a:t> la ramera, ¿no fue justificada por obras, cuando recibió a los mensajeros y los envió por otro camino?</a:t>
            </a:r>
          </a:p>
          <a:p>
            <a:pPr marL="0" indent="0">
              <a:buNone/>
            </a:pPr>
            <a:endParaRPr lang="es-ES" sz="3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s-ES" sz="3600" b="1" dirty="0">
                <a:solidFill>
                  <a:srgbClr val="0000FF"/>
                </a:solidFill>
              </a:rPr>
              <a:t>26 Porque como el cuerpo sin espíritu está muerto, así también la fe sin obras está muerta.</a:t>
            </a:r>
            <a:endParaRPr lang="en-US" sz="3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0025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77009"/>
          </a:xfrm>
        </p:spPr>
        <p:txBody>
          <a:bodyPr>
            <a:normAutofit fontScale="90000"/>
          </a:bodyPr>
          <a:lstStyle/>
          <a:p>
            <a:r>
              <a:rPr lang="es-ES" sz="3100" b="1" u="sng" dirty="0">
                <a:highlight>
                  <a:srgbClr val="FFFF00"/>
                </a:highlight>
              </a:rPr>
              <a:t>FRACASAN DEBIDO A LA ACTIVIDAD Y LA COMPLACENCIA</a:t>
            </a:r>
            <a:endParaRPr lang="en-US" b="1" u="sng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851648"/>
            <a:ext cx="9143999" cy="60063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4000" b="1" dirty="0"/>
              <a:t>Todos los que fallan en algo tienen este problema.</a:t>
            </a:r>
          </a:p>
          <a:p>
            <a:pPr marL="0" indent="0">
              <a:buNone/>
            </a:pPr>
            <a:r>
              <a:rPr lang="es-ES" sz="4000" b="1" dirty="0"/>
              <a:t>
La persona que no obtiene nada de la iglesia cuando no asiste a los servicios es este tipo de persona. </a:t>
            </a:r>
          </a:p>
          <a:p>
            <a:pPr marL="0" indent="0">
              <a:buNone/>
            </a:pPr>
            <a:r>
              <a:rPr lang="es-ES" sz="4000" b="1" dirty="0"/>
              <a:t> 
Tal excusa es una salida de policía por no hacer lo que deberían haber hecho.
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668387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1833"/>
          </a:xfrm>
        </p:spPr>
        <p:txBody>
          <a:bodyPr>
            <a:normAutofit fontScale="90000"/>
          </a:bodyPr>
          <a:lstStyle/>
          <a:p>
            <a:r>
              <a:rPr lang="en-US" b="1" u="sng" dirty="0" err="1">
                <a:highlight>
                  <a:srgbClr val="FFFF00"/>
                </a:highlight>
              </a:rPr>
              <a:t>Conclusión</a:t>
            </a:r>
            <a:endParaRPr lang="en-US" b="1" u="sng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7835"/>
            <a:ext cx="9144000" cy="573741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sz="4000" b="1" dirty="0"/>
              <a:t>Hay muchas razones por las que la gente falla a Dios.</a:t>
            </a:r>
          </a:p>
          <a:p>
            <a:pPr marL="0" indent="0">
              <a:buNone/>
            </a:pPr>
            <a:endParaRPr lang="es-ES" sz="4000" b="1" dirty="0"/>
          </a:p>
          <a:p>
            <a:pPr marL="0" indent="0">
              <a:buNone/>
            </a:pPr>
            <a:r>
              <a:rPr lang="es-ES" sz="4000" b="1" dirty="0"/>
              <a:t>La mayoría de estas razones enumeradas se producen porque el pueblo no hace un esfuerzo para tratar de complacer a Dios.</a:t>
            </a:r>
          </a:p>
          <a:p>
            <a:pPr marL="0" indent="0">
              <a:buNone/>
            </a:pPr>
            <a:r>
              <a:rPr lang="es-ES" sz="4000" b="1" dirty="0"/>
              <a:t>
La verdad es que son individuos sin valor, y probablemente están tratando de culpar a cualquier otra cosa, menos sobre sí mismos.
</a:t>
            </a:r>
            <a:r>
              <a:rPr lang="es-ES" dirty="0"/>
              <a:t>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6673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1833"/>
          </a:xfrm>
        </p:spPr>
        <p:txBody>
          <a:bodyPr>
            <a:normAutofit fontScale="90000"/>
          </a:bodyPr>
          <a:lstStyle/>
          <a:p>
            <a:r>
              <a:rPr lang="en-US" b="1" u="sng" dirty="0" err="1">
                <a:highlight>
                  <a:srgbClr val="FFFF00"/>
                </a:highlight>
              </a:rPr>
              <a:t>Conclusión</a:t>
            </a:r>
            <a:endParaRPr lang="en-US" b="1" u="sng" dirty="0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sz="4800" b="1" dirty="0"/>
              <a:t>Eso no funcionará el día del juicio.</a:t>
            </a:r>
          </a:p>
          <a:p>
            <a:pPr marL="0" indent="0">
              <a:buNone/>
            </a:pPr>
            <a:r>
              <a:rPr lang="es-ES" sz="4800" b="1" dirty="0"/>
              <a:t>
¿Estás listo para poner tu fracaso en el pasado y comenzar a servir al Señor como uno debe de acuerdo a </a:t>
            </a:r>
            <a:r>
              <a:rPr lang="es-ES" sz="4800" b="1" dirty="0" err="1"/>
              <a:t>a</a:t>
            </a:r>
            <a:r>
              <a:rPr lang="es-ES" sz="4800" b="1" dirty="0"/>
              <a:t> sus mandatos?
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8291069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08531"/>
            <a:ext cx="9141714" cy="499222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2" y="857251"/>
            <a:ext cx="9143999" cy="1409213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1" y="4542768"/>
            <a:ext cx="9143999" cy="1211231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10A55-79BB-425C-B582-081982E1C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448" y="1433541"/>
            <a:ext cx="9023396" cy="3769142"/>
          </a:xfrm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en-US" sz="7200" b="1">
                <a:solidFill>
                  <a:srgbClr val="FFFFFF"/>
                </a:solidFill>
                <a:latin typeface="Arial Black"/>
                <a:cs typeface="Calibri"/>
              </a:rPr>
              <a:t>DIOS ME LOS BENDIGA</a:t>
            </a:r>
            <a:endParaRPr lang="en-US" sz="7200">
              <a:solidFill>
                <a:srgbClr val="FFFFFF"/>
              </a:solidFill>
              <a:cs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90590"/>
            <a:ext cx="9141714" cy="6101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44971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265" y="1156001"/>
            <a:ext cx="8833782" cy="516859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z="6600" b="1" dirty="0">
                <a:solidFill>
                  <a:schemeClr val="tx1"/>
                </a:solidFill>
              </a:rPr>
              <a:t>Son Muchas las razones diferentes cuales conducen a la misma destrucción definitiva.
</a:t>
            </a:r>
            <a:endParaRPr lang="en-US" sz="6600" b="1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07F5B9-034E-4E53-B3E1-1BCC12C89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007" y="129524"/>
            <a:ext cx="8230313" cy="142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8431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25" y="0"/>
            <a:ext cx="8912149" cy="68580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s-ES" sz="4000" b="1" dirty="0"/>
              <a:t>Muchas personas son fracasos.</a:t>
            </a:r>
          </a:p>
          <a:p>
            <a:pPr marL="0" indent="0">
              <a:buNone/>
            </a:pPr>
            <a:r>
              <a:rPr lang="es-ES" sz="4000" b="1" dirty="0"/>
              <a:t>Fallan a la sociedad, a sus seres queridos y amigos. Y  a ellos mismos.</a:t>
            </a:r>
          </a:p>
          <a:p>
            <a:pPr marL="0" indent="0">
              <a:buNone/>
            </a:pPr>
            <a:r>
              <a:rPr lang="es-ES" sz="4000" b="1" dirty="0"/>
              <a:t> Fallan en los negocios, y fracasan en la escuela.</a:t>
            </a:r>
          </a:p>
          <a:p>
            <a:pPr marL="0" indent="0">
              <a:buNone/>
            </a:pPr>
            <a:endParaRPr lang="es-ES" sz="4000" b="1" dirty="0"/>
          </a:p>
          <a:p>
            <a:pPr marL="0" indent="0">
              <a:buNone/>
            </a:pPr>
            <a:r>
              <a:rPr lang="es-ES" sz="4000" b="1" dirty="0"/>
              <a:t>La mayoría de las veces, nos damos cuenta de que la  verdad es..</a:t>
            </a:r>
            <a:endParaRPr lang="es-ES" sz="40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74975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845" y="137594"/>
            <a:ext cx="8857978" cy="6649450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s-ES" sz="6000" b="1" dirty="0"/>
              <a:t>que fracasaron porque no buscaban pasar.</a:t>
            </a:r>
          </a:p>
          <a:p>
            <a:pPr marL="0" indent="0">
              <a:buNone/>
            </a:pPr>
            <a:r>
              <a:rPr lang="es-ES" sz="6000" b="1" dirty="0"/>
              <a:t>
Son perezosos e indiferentes y Sólo pensaban en sí mismos.</a:t>
            </a:r>
          </a:p>
          <a:p>
            <a:pPr marL="0" indent="0">
              <a:buNone/>
            </a:pPr>
            <a:r>
              <a:rPr lang="es-ES" sz="6000" b="1" dirty="0"/>
              <a:t>
Entonces, ¿Cómo le falla la gente a Dios que se llaman ser </a:t>
            </a:r>
            <a:r>
              <a:rPr lang="es-ES" sz="6000" b="1" u="sng" dirty="0">
                <a:highlight>
                  <a:srgbClr val="FFFF00"/>
                </a:highlight>
              </a:rPr>
              <a:t>Cristianos</a:t>
            </a:r>
            <a:r>
              <a:rPr lang="es-ES" sz="6000" b="1" dirty="0"/>
              <a:t>?</a:t>
            </a:r>
          </a:p>
          <a:p>
            <a:pPr marL="0" indent="0">
              <a:buNone/>
            </a:pPr>
            <a:endParaRPr lang="es-ES" sz="6000" b="1" dirty="0"/>
          </a:p>
          <a:p>
            <a:pPr marL="0" indent="0">
              <a:buNone/>
            </a:pPr>
            <a:r>
              <a:rPr lang="es-ES" sz="6000" b="1" dirty="0"/>
              <a:t>La siguiente razón es  porque……
</a:t>
            </a:r>
            <a:endParaRPr lang="en-US" sz="60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54934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5597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highlight>
                  <a:srgbClr val="FFFF00"/>
                </a:highlight>
              </a:rPr>
              <a:t>NO CONTARON EL COSTO</a:t>
            </a:r>
            <a:r>
              <a:rPr lang="en-US" dirty="0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82" y="905436"/>
            <a:ext cx="8991600" cy="588084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sz="4400" b="1" u="sng" dirty="0">
                <a:highlight>
                  <a:srgbClr val="FFFF00"/>
                </a:highlight>
              </a:rPr>
              <a:t>Antes de la conversión, no tuvieron  en cuenta el costo. </a:t>
            </a:r>
          </a:p>
          <a:p>
            <a:pPr marL="0" indent="0">
              <a:buNone/>
            </a:pPr>
            <a:r>
              <a:rPr lang="es-ES" sz="4400" b="1" dirty="0">
                <a:solidFill>
                  <a:srgbClr val="0000FF"/>
                </a:solidFill>
              </a:rPr>
              <a:t>Lucas 14:25-35. 25 Grandes multitudes iban con él; y volviéndose, les dijo:</a:t>
            </a:r>
          </a:p>
          <a:p>
            <a:pPr marL="0" indent="0">
              <a:buNone/>
            </a:pPr>
            <a:endParaRPr lang="es-ES" sz="4400" b="1" dirty="0"/>
          </a:p>
          <a:p>
            <a:pPr marL="0" indent="0">
              <a:buNone/>
            </a:pPr>
            <a:r>
              <a:rPr lang="es-ES" sz="4400" b="1" dirty="0">
                <a:solidFill>
                  <a:srgbClr val="FF0000"/>
                </a:solidFill>
              </a:rPr>
              <a:t>26 Si alguno viene a mí, y no aborrece a su padre, y madre, y mujer, e hijos, y hermanos, y hermanas, y aun también su propia vida, no puede ser mi discípulo.</a:t>
            </a:r>
          </a:p>
          <a:p>
            <a:pPr marL="0" indent="0">
              <a:buNone/>
            </a:pPr>
            <a:endParaRPr lang="es-ES" sz="4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4400" b="1" dirty="0">
                <a:solidFill>
                  <a:srgbClr val="FF0000"/>
                </a:solidFill>
              </a:rPr>
              <a:t>27 Y el que no lleva su cruz y viene en </a:t>
            </a:r>
            <a:r>
              <a:rPr lang="es-ES" sz="4400" b="1" dirty="0" err="1">
                <a:solidFill>
                  <a:srgbClr val="FF0000"/>
                </a:solidFill>
              </a:rPr>
              <a:t>pos</a:t>
            </a:r>
            <a:r>
              <a:rPr lang="es-ES" sz="4400" b="1" dirty="0">
                <a:solidFill>
                  <a:srgbClr val="FF0000"/>
                </a:solidFill>
              </a:rPr>
              <a:t> de mí, no puede ser mi discípulo.</a:t>
            </a:r>
          </a:p>
          <a:p>
            <a:pPr marL="0" indent="0">
              <a:buNone/>
            </a:pPr>
            <a:endParaRPr lang="es-ES" sz="4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4400" b="1" dirty="0">
                <a:solidFill>
                  <a:srgbClr val="FF0000"/>
                </a:solidFill>
              </a:rPr>
              <a:t>28 Porque ¿quién de vosotros, queriendo edificar una torre, no se sienta primero y calcula los gastos, a ver si tiene lo que necesita para acabarla?</a:t>
            </a:r>
          </a:p>
          <a:p>
            <a:pPr marL="0" indent="0">
              <a:buNone/>
            </a:pPr>
            <a:endParaRPr lang="es-ES" sz="4400" b="1" dirty="0"/>
          </a:p>
        </p:txBody>
      </p:sp>
    </p:spTree>
    <p:extLst>
      <p:ext uri="{BB962C8B-B14F-4D97-AF65-F5344CB8AC3E}">
        <p14:creationId xmlns:p14="http://schemas.microsoft.com/office/powerpoint/2010/main" val="8799858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82" y="0"/>
            <a:ext cx="8991600" cy="678628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s-ES" sz="4400" b="1" dirty="0"/>
          </a:p>
          <a:p>
            <a:pPr marL="0" indent="0">
              <a:buNone/>
            </a:pPr>
            <a:r>
              <a:rPr lang="es-ES" sz="4400" b="1" dirty="0">
                <a:solidFill>
                  <a:srgbClr val="FF0000"/>
                </a:solidFill>
              </a:rPr>
              <a:t>29 No sea que después que haya puesto el cimiento, y no pueda acabarla, todos los que lo vean comiencen a hacer burla de él,</a:t>
            </a:r>
          </a:p>
          <a:p>
            <a:pPr marL="0" indent="0">
              <a:buNone/>
            </a:pPr>
            <a:endParaRPr lang="es-ES" sz="4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4400" b="1" dirty="0">
                <a:solidFill>
                  <a:srgbClr val="FF0000"/>
                </a:solidFill>
              </a:rPr>
              <a:t>30 diciendo: Este hombre comenzó a edificar, y no pudo acabar.</a:t>
            </a:r>
          </a:p>
          <a:p>
            <a:pPr marL="0" indent="0">
              <a:buNone/>
            </a:pPr>
            <a:endParaRPr lang="es-ES" sz="4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4400" b="1" dirty="0">
                <a:solidFill>
                  <a:srgbClr val="FF0000"/>
                </a:solidFill>
              </a:rPr>
              <a:t>31 ¿O qué rey, al marchar a la guerra contra otro rey, no se sienta primero y considera si puede hacer frente con diez mil al que viene contra él con veinte mil?</a:t>
            </a:r>
          </a:p>
          <a:p>
            <a:pPr marL="0" indent="0">
              <a:buNone/>
            </a:pPr>
            <a:endParaRPr lang="es-ES" sz="4400" b="1" dirty="0"/>
          </a:p>
        </p:txBody>
      </p:sp>
    </p:spTree>
    <p:extLst>
      <p:ext uri="{BB962C8B-B14F-4D97-AF65-F5344CB8AC3E}">
        <p14:creationId xmlns:p14="http://schemas.microsoft.com/office/powerpoint/2010/main" val="42438499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</TotalTime>
  <Words>3484</Words>
  <Application>Microsoft Office PowerPoint</Application>
  <PresentationFormat>On-screen Show (4:3)</PresentationFormat>
  <Paragraphs>298</Paragraphs>
  <Slides>49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5" baseType="lpstr">
      <vt:lpstr>Arial</vt:lpstr>
      <vt:lpstr>Arial Black</vt:lpstr>
      <vt:lpstr>Bodoni MT Black</vt:lpstr>
      <vt:lpstr>Calibri</vt:lpstr>
      <vt:lpstr>Office Theme</vt:lpstr>
      <vt:lpstr>2_Office Theme</vt:lpstr>
      <vt:lpstr>PowerPoint Presentation</vt:lpstr>
      <vt:lpstr>BUENAS NOCHES Y BIENVENIDOS A NUESTRO ESTUDIO BIBLICO 2/25/2021 </vt:lpstr>
      <vt:lpstr>OREMOS</vt:lpstr>
      <vt:lpstr>  PORQUÉ ES QUE MUCHOS LE FALLAN A DIOS
</vt:lpstr>
      <vt:lpstr>PowerPoint Presentation</vt:lpstr>
      <vt:lpstr>PowerPoint Presentation</vt:lpstr>
      <vt:lpstr>PowerPoint Presentation</vt:lpstr>
      <vt:lpstr>NO CONTARON EL COSTO
</vt:lpstr>
      <vt:lpstr>PowerPoint Presentation</vt:lpstr>
      <vt:lpstr>PowerPoint Presentation</vt:lpstr>
      <vt:lpstr>NO CUENTAN EL COSTO
</vt:lpstr>
      <vt:lpstr>PowerPoint Presentation</vt:lpstr>
      <vt:lpstr>NO ESCUCHAN A LOS MENSAJEROS DE DIOS
</vt:lpstr>
      <vt:lpstr>NO ESCUCHAN A LOS MENSAJEROS DE DIOS
</vt:lpstr>
      <vt:lpstr>NO ESCUCHAN A LOS MENSAJEROS DE DIOS
</vt:lpstr>
      <vt:lpstr>NO ESCUCHAN A LOS MENSAJEROS DE DIOS
</vt:lpstr>
      <vt:lpstr>NO DESARROLLAN VIRTUDES DE UN CRISTIANO
</vt:lpstr>
      <vt:lpstr>NO DESARROLLAN VIRTUDES DE UN VERDADERO CRISTIANO
</vt:lpstr>
      <vt:lpstr>FRACASAN DEBIDO A UNA ASOCIACIÓN EQUIVOCADA</vt:lpstr>
      <vt:lpstr>FRACASAN DEBIDO A UNA ASOCIACIÓN EQUIVOCADA</vt:lpstr>
      <vt:lpstr>FRACASAN DEBIDO A UNA ASOCIACIÓN EQUIVOCADA</vt:lpstr>
      <vt:lpstr>FRACASAN DEBIDO A UNA ASOCIACIÓN EQUIVOCADA</vt:lpstr>
      <vt:lpstr>FRACASAN DEBIDO A UNA ASOCIACIÓN EQUIVOCADA</vt:lpstr>
      <vt:lpstr>NO SON GUIADOS POR LA PALABRA DE DIOS</vt:lpstr>
      <vt:lpstr>NO SON GUIADOS POR LA PALABRA DE DIOS</vt:lpstr>
      <vt:lpstr>FRACASAN DEBIDO A LAS DEMANDAS DE ESTA VIDA</vt:lpstr>
      <vt:lpstr>FRACASAN DEBIDO A LAS DEMANDAS DE ESTA VIDA</vt:lpstr>
      <vt:lpstr>FRACASAN DEBIDO A LAS DEMANDAS DE ESTA VIDA</vt:lpstr>
      <vt:lpstr>FRACASAN POR EL DESEO DE SER RICOS Y AFERRARSE A SUS RIQUEZAS</vt:lpstr>
      <vt:lpstr>FRACASAN POR EL DESEO DE SER RICOS Y AFERRARSE A SUS RIQUEZAS</vt:lpstr>
      <vt:lpstr>FRACASAN POR EL DESEO DE SER RICOS Y AFERRARSE A SUS RIQUEZAS</vt:lpstr>
      <vt:lpstr>FRACASAN POR EL DESEO DE SER RICOS Y AFERRARSE A SUS RIQUEZAS</vt:lpstr>
      <vt:lpstr>FRACASAN POR EL DESEO DE SER RICOS Y AFERRARSE A SUS RIQUEZAS</vt:lpstr>
      <vt:lpstr>FRACASAN POR EL DESEO DE SER RICOS Y AFERRARSE A SUS RIQUEZAS</vt:lpstr>
      <vt:lpstr>FRACASAN PORQUE EL PECADO ES TAN ENGAÑOSO
</vt:lpstr>
      <vt:lpstr>FRACASAN PORQUE EL PECADO ES TAN ENGAÑOSO
</vt:lpstr>
      <vt:lpstr>FRACASAN DEBIDO A LA DOCTRINA FALSA
</vt:lpstr>
      <vt:lpstr>FRACASAN DEBIDO A LA DOCTRINA FALSA
</vt:lpstr>
      <vt:lpstr>FRACASAN PORQUE ESTÁN ESTABLECIDOS A SU MANERA</vt:lpstr>
      <vt:lpstr>FRACASAN PORQUE ESTÁN ESTABLECIDOS A SU MANERA</vt:lpstr>
      <vt:lpstr>PIERDEN SU AMOR POR DIOS</vt:lpstr>
      <vt:lpstr>FRACASAN DEBIDO A LA ACTIVIDAD Y LA COMPLACENCIA</vt:lpstr>
      <vt:lpstr>FRACASAN DEBIDO A LA ACTIVIDAD Y LA COMPLACENCIA</vt:lpstr>
      <vt:lpstr>FRACASAN DEBIDO A LA ACTIVIDAD Y LA COMPLACENCIA</vt:lpstr>
      <vt:lpstr>FRACASAN DEBIDO A LA ACTIVIDAD Y LA COMPLACENCIA</vt:lpstr>
      <vt:lpstr>FRACASAN DEBIDO A LA ACTIVIDAD Y LA COMPLACENCIA</vt:lpstr>
      <vt:lpstr>Conclusión</vt:lpstr>
      <vt:lpstr>Conclusión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People Fail God</dc:title>
  <dc:creator>Aarons</dc:creator>
  <cp:lastModifiedBy>CARLOS SEPULVEDA</cp:lastModifiedBy>
  <cp:revision>2</cp:revision>
  <dcterms:created xsi:type="dcterms:W3CDTF">2014-03-20T20:38:31Z</dcterms:created>
  <dcterms:modified xsi:type="dcterms:W3CDTF">2021-03-05T15:13:55Z</dcterms:modified>
</cp:coreProperties>
</file>