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6" r:id="rId5"/>
    <p:sldId id="257" r:id="rId6"/>
    <p:sldId id="274" r:id="rId7"/>
    <p:sldId id="267" r:id="rId8"/>
    <p:sldId id="269" r:id="rId9"/>
    <p:sldId id="273" r:id="rId10"/>
    <p:sldId id="270" r:id="rId11"/>
    <p:sldId id="258" r:id="rId12"/>
    <p:sldId id="271" r:id="rId13"/>
    <p:sldId id="265" r:id="rId14"/>
    <p:sldId id="261" r:id="rId15"/>
    <p:sldId id="272" r:id="rId16"/>
    <p:sldId id="262" r:id="rId17"/>
    <p:sldId id="263" r:id="rId18"/>
    <p:sldId id="264" r:id="rId19"/>
    <p:sldId id="266" r:id="rId20"/>
    <p:sldId id="260"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429" autoAdjust="0"/>
  </p:normalViewPr>
  <p:slideViewPr>
    <p:cSldViewPr>
      <p:cViewPr varScale="1">
        <p:scale>
          <a:sx n="80" d="100"/>
          <a:sy n="80" d="100"/>
        </p:scale>
        <p:origin x="-456" y="-78"/>
      </p:cViewPr>
      <p:guideLst>
        <p:guide orient="horz" pos="2160"/>
        <p:guide pos="2880"/>
      </p:guideLst>
    </p:cSldViewPr>
  </p:slideViewPr>
  <p:outlineViewPr>
    <p:cViewPr>
      <p:scale>
        <a:sx n="33" d="100"/>
        <a:sy n="33" d="100"/>
      </p:scale>
      <p:origin x="0" y="555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FA7D7-1DA4-423E-95E6-1B2FF31E661A}" type="datetimeFigureOut">
              <a:rPr lang="en-US" smtClean="0"/>
              <a:pPr/>
              <a:t>5/13/2011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08702-5062-4C16-AF70-24A3A4E434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08702-5062-4C16-AF70-24A3A4E434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5/13/2011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9B163-09AE-4715-9617-6E19CB80CF7A}"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29B163-09AE-4715-9617-6E19CB80CF7A}" type="datetimeFigureOut">
              <a:rPr lang="en-US" smtClean="0"/>
              <a:pPr/>
              <a:t>5/13/2011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3C60-F9AA-4A8A-BC01-C492CA78BA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229B163-09AE-4715-9617-6E19CB80CF7A}" type="datetimeFigureOut">
              <a:rPr lang="en-US" smtClean="0"/>
              <a:pPr/>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3C60-F9AA-4A8A-BC01-C492CA78BA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229B163-09AE-4715-9617-6E19CB80CF7A}" type="datetimeFigureOut">
              <a:rPr lang="en-US" smtClean="0"/>
              <a:pPr/>
              <a:t>5/13/2011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3C60-F9AA-4A8A-BC01-C492CA78BA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29B163-09AE-4715-9617-6E19CB80CF7A}" type="datetimeFigureOut">
              <a:rPr lang="en-US" smtClean="0"/>
              <a:pPr/>
              <a:t>5/13/2011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3C60-F9AA-4A8A-BC01-C492CA78BA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9B163-09AE-4715-9617-6E19CB80CF7A}" type="datetimeFigureOut">
              <a:rPr lang="en-US" smtClean="0"/>
              <a:pPr/>
              <a:t>5/13/2011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3C60-F9AA-4A8A-BC01-C492CA78BA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29B163-09AE-4715-9617-6E19CB80CF7A}" type="datetimeFigureOut">
              <a:rPr lang="en-US" smtClean="0"/>
              <a:pPr/>
              <a:t>5/13/2011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3C60-F9AA-4A8A-BC01-C492CA78BAD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229B163-09AE-4715-9617-6E19CB80CF7A}" type="datetimeFigureOut">
              <a:rPr lang="en-US" smtClean="0"/>
              <a:pPr/>
              <a:t>5/13/2011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7C73C60-F9AA-4A8A-BC01-C492CA78BA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229B163-09AE-4715-9617-6E19CB80CF7A}" type="datetimeFigureOut">
              <a:rPr lang="en-US" smtClean="0"/>
              <a:pPr/>
              <a:t>5/13/2011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7C73C60-F9AA-4A8A-BC01-C492CA78BA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knowledge-zone.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cstate="print"/>
          <a:srcRect r="11476" b="4225"/>
          <a:stretch>
            <a:fillRect/>
          </a:stretch>
        </p:blipFill>
        <p:spPr bwMode="auto">
          <a:xfrm>
            <a:off x="4943007" y="533400"/>
            <a:ext cx="4200993" cy="4495800"/>
          </a:xfrm>
          <a:prstGeom prst="rect">
            <a:avLst/>
          </a:prstGeom>
          <a:noFill/>
          <a:ln w="9525">
            <a:noFill/>
            <a:miter lim="800000"/>
            <a:headEnd/>
            <a:tailEnd/>
          </a:ln>
          <a:effectLst>
            <a:softEdge rad="63500"/>
          </a:effectLst>
        </p:spPr>
      </p:pic>
      <p:sp>
        <p:nvSpPr>
          <p:cNvPr id="2" name="Title 1"/>
          <p:cNvSpPr>
            <a:spLocks noGrp="1"/>
          </p:cNvSpPr>
          <p:nvPr>
            <p:ph type="ctrTitle"/>
          </p:nvPr>
        </p:nvSpPr>
        <p:spPr/>
        <p:txBody>
          <a:bodyPr/>
          <a:lstStyle/>
          <a:p>
            <a:r>
              <a:rPr lang="en-US" dirty="0" err="1" smtClean="0"/>
              <a:t>Talentmanagement</a:t>
            </a:r>
            <a:r>
              <a:rPr lang="en-US" dirty="0" smtClean="0"/>
              <a:t> Curacao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Voorwaarden</a:t>
            </a:r>
            <a:r>
              <a:rPr lang="en-US" dirty="0" smtClean="0"/>
              <a:t> </a:t>
            </a:r>
            <a:r>
              <a:rPr lang="en-US" dirty="0" err="1" smtClean="0"/>
              <a:t>creatieve</a:t>
            </a:r>
            <a:r>
              <a:rPr lang="en-US" dirty="0" smtClean="0"/>
              <a:t> </a:t>
            </a:r>
            <a:r>
              <a:rPr lang="en-US" dirty="0" err="1" smtClean="0"/>
              <a:t>economie</a:t>
            </a:r>
            <a:endParaRPr lang="en-US" dirty="0"/>
          </a:p>
        </p:txBody>
      </p:sp>
      <p:sp>
        <p:nvSpPr>
          <p:cNvPr id="3" name="Content Placeholder 2"/>
          <p:cNvSpPr>
            <a:spLocks noGrp="1"/>
          </p:cNvSpPr>
          <p:nvPr>
            <p:ph idx="1"/>
          </p:nvPr>
        </p:nvSpPr>
        <p:spPr/>
        <p:txBody>
          <a:bodyPr/>
          <a:lstStyle/>
          <a:p>
            <a:r>
              <a:rPr lang="en-US" dirty="0" smtClean="0"/>
              <a:t>Talent</a:t>
            </a:r>
          </a:p>
          <a:p>
            <a:r>
              <a:rPr lang="en-US" dirty="0" err="1" smtClean="0"/>
              <a:t>Technologie</a:t>
            </a:r>
            <a:endParaRPr lang="en-US" dirty="0" smtClean="0"/>
          </a:p>
          <a:p>
            <a:r>
              <a:rPr lang="en-US" dirty="0" err="1" smtClean="0"/>
              <a:t>Tolerantie</a:t>
            </a:r>
            <a:endParaRPr lang="en-US" dirty="0" smtClean="0"/>
          </a:p>
          <a:p>
            <a:r>
              <a:rPr lang="en-US" dirty="0" err="1" smtClean="0"/>
              <a:t>Merritocratie</a:t>
            </a:r>
            <a:endParaRPr lang="en-US" dirty="0" smtClean="0"/>
          </a:p>
          <a:p>
            <a:r>
              <a:rPr lang="en-US" dirty="0" smtClean="0"/>
              <a:t>Good Governance</a:t>
            </a:r>
          </a:p>
          <a:p>
            <a:r>
              <a:rPr lang="en-US" dirty="0" err="1" smtClean="0"/>
              <a:t>Distributie</a:t>
            </a:r>
            <a:r>
              <a:rPr lang="en-US" dirty="0" smtClean="0"/>
              <a:t> van </a:t>
            </a:r>
            <a:r>
              <a:rPr lang="en-US" dirty="0" err="1" smtClean="0"/>
              <a:t>inkomen</a:t>
            </a:r>
            <a:endParaRPr lang="en-US" dirty="0" smtClean="0"/>
          </a:p>
          <a:p>
            <a:r>
              <a:rPr lang="en-US" dirty="0" err="1" smtClean="0"/>
              <a:t>Bescherming</a:t>
            </a:r>
            <a:r>
              <a:rPr lang="en-US" dirty="0" smtClean="0"/>
              <a:t> </a:t>
            </a:r>
            <a:r>
              <a:rPr lang="en-US" dirty="0" err="1" smtClean="0"/>
              <a:t>auteursrechten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Curaçao</a:t>
            </a:r>
            <a:endParaRPr lang="en-US" dirty="0"/>
          </a:p>
        </p:txBody>
      </p:sp>
      <p:sp>
        <p:nvSpPr>
          <p:cNvPr id="3" name="Content Placeholder 2"/>
          <p:cNvSpPr>
            <a:spLocks noGrp="1"/>
          </p:cNvSpPr>
          <p:nvPr>
            <p:ph idx="1"/>
          </p:nvPr>
        </p:nvSpPr>
        <p:spPr/>
        <p:txBody>
          <a:bodyPr/>
          <a:lstStyle/>
          <a:p>
            <a:r>
              <a:rPr lang="en-US" dirty="0" smtClean="0"/>
              <a:t>Meer talent</a:t>
            </a:r>
            <a:r>
              <a:rPr lang="en-US" baseline="0" dirty="0" smtClean="0"/>
              <a:t> per </a:t>
            </a:r>
            <a:r>
              <a:rPr lang="en-US" baseline="0" dirty="0" err="1" smtClean="0"/>
              <a:t>vierkante</a:t>
            </a:r>
            <a:r>
              <a:rPr lang="en-US" baseline="0" dirty="0" smtClean="0"/>
              <a:t> meter</a:t>
            </a:r>
          </a:p>
          <a:p>
            <a:pPr lvl="1"/>
            <a:r>
              <a:rPr lang="en-US" dirty="0" err="1" smtClean="0"/>
              <a:t>Churrandy</a:t>
            </a:r>
            <a:r>
              <a:rPr lang="en-US" baseline="0" dirty="0" smtClean="0"/>
              <a:t> Martina</a:t>
            </a:r>
          </a:p>
          <a:p>
            <a:pPr lvl="1"/>
            <a:r>
              <a:rPr lang="en-US" baseline="0" dirty="0" smtClean="0"/>
              <a:t>Jean </a:t>
            </a:r>
            <a:r>
              <a:rPr lang="en-US" baseline="0" dirty="0" err="1" smtClean="0"/>
              <a:t>Julien</a:t>
            </a:r>
            <a:r>
              <a:rPr lang="en-US" baseline="0" dirty="0" smtClean="0"/>
              <a:t> Rojer</a:t>
            </a:r>
          </a:p>
          <a:p>
            <a:pPr lvl="1"/>
            <a:r>
              <a:rPr lang="en-US" baseline="0" dirty="0" err="1" smtClean="0"/>
              <a:t>Jair</a:t>
            </a:r>
            <a:r>
              <a:rPr lang="en-US" baseline="0" dirty="0" smtClean="0"/>
              <a:t> </a:t>
            </a:r>
            <a:r>
              <a:rPr lang="en-US" baseline="0" dirty="0" err="1" smtClean="0"/>
              <a:t>Jurrjens</a:t>
            </a:r>
            <a:endParaRPr lang="en-US" baseline="0" dirty="0" smtClean="0"/>
          </a:p>
          <a:p>
            <a:pPr lvl="1"/>
            <a:r>
              <a:rPr lang="en-US" dirty="0" err="1" smtClean="0"/>
              <a:t>Izaline</a:t>
            </a:r>
            <a:r>
              <a:rPr lang="en-US" dirty="0" smtClean="0"/>
              <a:t> </a:t>
            </a:r>
            <a:r>
              <a:rPr lang="en-US" dirty="0" err="1" smtClean="0"/>
              <a:t>Calister</a:t>
            </a:r>
            <a:endParaRPr lang="en-US" dirty="0" smtClean="0"/>
          </a:p>
        </p:txBody>
      </p:sp>
      <p:pic>
        <p:nvPicPr>
          <p:cNvPr id="5122" name="Picture 2"/>
          <p:cNvPicPr>
            <a:picLocks noChangeAspect="1" noChangeArrowheads="1"/>
          </p:cNvPicPr>
          <p:nvPr/>
        </p:nvPicPr>
        <p:blipFill>
          <a:blip r:embed="rId3" cstate="print"/>
          <a:srcRect/>
          <a:stretch>
            <a:fillRect/>
          </a:stretch>
        </p:blipFill>
        <p:spPr bwMode="auto">
          <a:xfrm>
            <a:off x="6057900" y="3771900"/>
            <a:ext cx="3086100" cy="308610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362200" y="4714875"/>
            <a:ext cx="2057400" cy="2143125"/>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4191000" y="2590800"/>
            <a:ext cx="1905000" cy="2762250"/>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6477000" y="1676400"/>
            <a:ext cx="2057400" cy="207385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Geniale</a:t>
            </a:r>
            <a:r>
              <a:rPr lang="en-US" dirty="0" smtClean="0"/>
              <a:t> </a:t>
            </a:r>
            <a:r>
              <a:rPr lang="en-US" dirty="0" err="1" smtClean="0"/>
              <a:t>anarchie</a:t>
            </a:r>
            <a:endParaRPr lang="en-US" dirty="0"/>
          </a:p>
        </p:txBody>
      </p:sp>
      <p:sp>
        <p:nvSpPr>
          <p:cNvPr id="3" name="Content Placeholder 2"/>
          <p:cNvSpPr>
            <a:spLocks noGrp="1"/>
          </p:cNvSpPr>
          <p:nvPr>
            <p:ph idx="1"/>
          </p:nvPr>
        </p:nvSpPr>
        <p:spPr/>
        <p:txBody>
          <a:bodyPr>
            <a:normAutofit fontScale="55000" lnSpcReduction="20000"/>
          </a:bodyPr>
          <a:lstStyle/>
          <a:p>
            <a:r>
              <a:rPr lang="nl-NL" i="1" dirty="0" smtClean="0"/>
              <a:t>“Maar deze begaafdheid</a:t>
            </a:r>
            <a:r>
              <a:rPr lang="nl-NL" dirty="0" smtClean="0"/>
              <a:t> </a:t>
            </a:r>
            <a:r>
              <a:rPr lang="nl-NL" i="1" dirty="0" smtClean="0"/>
              <a:t>heeft een schaduwzijde. Een moderne samenleving moet het ook hebben van gespecialiseerde </a:t>
            </a:r>
            <a:r>
              <a:rPr lang="nl-NL" i="1" dirty="0" err="1" smtClean="0"/>
              <a:t>middelmatigen</a:t>
            </a:r>
            <a:r>
              <a:rPr lang="nl-NL" i="1" dirty="0" smtClean="0"/>
              <a:t>, van schoenmakers die zich bij hun leest houden en die werken voor de kost, ook als ze daar, op een bepaald moment, geen zin in hebben. Edoch, het talent van de </a:t>
            </a:r>
            <a:r>
              <a:rPr lang="nl-NL" i="1" dirty="0" err="1" smtClean="0"/>
              <a:t>Curacaoënaar</a:t>
            </a:r>
            <a:r>
              <a:rPr lang="nl-NL" i="1" dirty="0" smtClean="0"/>
              <a:t> openbaart zich uitsluitend wanneer hij</a:t>
            </a:r>
            <a:r>
              <a:rPr lang="nl-NL" dirty="0" smtClean="0"/>
              <a:t> zin </a:t>
            </a:r>
            <a:r>
              <a:rPr lang="nl-NL" i="1" dirty="0" smtClean="0"/>
              <a:t>heeft om iets te doen. Hij wil geen kelner zijn, dus is hij een slechte kelner. Hij werkt zestien uur per dag aan een praalwagen, omdat hij daar zin in heeft. Maar hij heeft geen zin om in welk gareel dan ook te lopen. Aruba is daarom zo’n groot succes, omdat de bevolking zich daar wel onderwerpt aan opgedragen taken, die, in groter verband, de gemeenschap dienen.</a:t>
            </a:r>
            <a:br>
              <a:rPr lang="nl-NL" i="1" dirty="0" smtClean="0"/>
            </a:br>
            <a:r>
              <a:rPr lang="nl-NL" i="1" dirty="0" smtClean="0"/>
              <a:t/>
            </a:r>
            <a:br>
              <a:rPr lang="nl-NL" i="1" dirty="0" smtClean="0"/>
            </a:br>
            <a:r>
              <a:rPr lang="nl-NL" i="1" dirty="0" smtClean="0"/>
              <a:t>Wij zijn een volk van ongedisciplineerde, inventieve, natuurlijk begaafde mensen, die op geen enkele manier gebundeld kunnen worden tot een regiment. All </a:t>
            </a:r>
            <a:r>
              <a:rPr lang="nl-NL" i="1" dirty="0" err="1" smtClean="0"/>
              <a:t>chiefs</a:t>
            </a:r>
            <a:r>
              <a:rPr lang="nl-NL" i="1" dirty="0" smtClean="0"/>
              <a:t>, </a:t>
            </a:r>
            <a:r>
              <a:rPr lang="nl-NL" i="1" dirty="0" err="1" smtClean="0"/>
              <a:t>no</a:t>
            </a:r>
            <a:r>
              <a:rPr lang="nl-NL" i="1" dirty="0" smtClean="0"/>
              <a:t> </a:t>
            </a:r>
            <a:r>
              <a:rPr lang="nl-NL" i="1" dirty="0" err="1" smtClean="0"/>
              <a:t>Indians</a:t>
            </a:r>
            <a:r>
              <a:rPr lang="nl-NL" i="1" dirty="0" smtClean="0"/>
              <a:t>. Een volk van generaals met </a:t>
            </a:r>
            <a:r>
              <a:rPr lang="nl-NL" i="1" dirty="0" err="1" smtClean="0"/>
              <a:t>carnavals-epauletten</a:t>
            </a:r>
            <a:r>
              <a:rPr lang="nl-NL" i="1" dirty="0" smtClean="0"/>
              <a:t>! Ieder leger bestaat uit een menigte grauwe soldaten, die </a:t>
            </a:r>
            <a:r>
              <a:rPr lang="nl-NL" i="1" dirty="0" err="1" smtClean="0"/>
              <a:t>links-om-keer</a:t>
            </a:r>
            <a:r>
              <a:rPr lang="nl-NL" i="1" dirty="0" smtClean="0"/>
              <a:t> en </a:t>
            </a:r>
            <a:r>
              <a:rPr lang="nl-NL" i="1" dirty="0" err="1" smtClean="0"/>
              <a:t>rechts-om-keer</a:t>
            </a:r>
            <a:r>
              <a:rPr lang="nl-NL" i="1" dirty="0" smtClean="0"/>
              <a:t> kunnen maken en op commando in de houding gaan staan. Dat verdommen we ten enen male. Wie niet kan wennen aan deze geniale anarchie, hij </a:t>
            </a:r>
            <a:r>
              <a:rPr lang="nl-NL" i="1" dirty="0" err="1" smtClean="0"/>
              <a:t>repatriëre</a:t>
            </a:r>
            <a:r>
              <a:rPr lang="nl-NL" i="1" dirty="0" smtClean="0"/>
              <a:t> ten spoedigste of </a:t>
            </a:r>
            <a:r>
              <a:rPr lang="nl-NL" i="1" dirty="0" err="1" smtClean="0"/>
              <a:t>verhuize</a:t>
            </a:r>
            <a:r>
              <a:rPr lang="nl-NL" i="1" dirty="0" smtClean="0"/>
              <a:t> naar Aruba!”</a:t>
            </a:r>
            <a:r>
              <a:rPr lang="nl-NL" dirty="0" smtClean="0"/>
              <a:t/>
            </a:r>
            <a:br>
              <a:rPr lang="nl-NL" dirty="0" smtClean="0"/>
            </a:br>
            <a:r>
              <a:rPr lang="nl-NL" dirty="0" smtClean="0"/>
              <a:t/>
            </a:r>
            <a:br>
              <a:rPr lang="nl-NL" dirty="0" smtClean="0"/>
            </a:br>
            <a:r>
              <a:rPr lang="nl-NL" i="1" dirty="0" smtClean="0"/>
              <a:t>*) </a:t>
            </a:r>
            <a:r>
              <a:rPr lang="nl-NL" i="1" dirty="0" err="1" smtClean="0"/>
              <a:t>Boeli</a:t>
            </a:r>
            <a:r>
              <a:rPr lang="nl-NL" i="1" dirty="0" smtClean="0"/>
              <a:t> van Leeuwen (1922-2007),</a:t>
            </a:r>
            <a:r>
              <a:rPr lang="nl-NL" dirty="0" smtClean="0"/>
              <a:t> Geniale Anarchie</a:t>
            </a:r>
            <a:r>
              <a:rPr lang="nl-NL" i="1" dirty="0" smtClean="0"/>
              <a:t>, </a:t>
            </a:r>
            <a:r>
              <a:rPr lang="nl-NL" i="1" dirty="0" err="1" smtClean="0"/>
              <a:t>IndeKnipscheer</a:t>
            </a:r>
            <a:r>
              <a:rPr lang="nl-NL" i="1" dirty="0" smtClean="0"/>
              <a:t>, Haarlem 1990.</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a:t>
            </a:r>
            <a:r>
              <a:rPr lang="en-US" dirty="0" smtClean="0"/>
              <a:t> </a:t>
            </a:r>
            <a:r>
              <a:rPr lang="en-US" dirty="0" err="1" smtClean="0"/>
              <a:t>helpt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Verscheidenheid</a:t>
            </a:r>
            <a:endParaRPr lang="en-US" dirty="0" smtClean="0"/>
          </a:p>
          <a:p>
            <a:pPr lvl="1"/>
            <a:r>
              <a:rPr lang="en-US" dirty="0" err="1" smtClean="0"/>
              <a:t>Meertaligheid</a:t>
            </a:r>
            <a:endParaRPr lang="en-US" dirty="0" smtClean="0"/>
          </a:p>
          <a:p>
            <a:pPr lvl="1"/>
            <a:r>
              <a:rPr lang="en-US" dirty="0" err="1" smtClean="0"/>
              <a:t>Multiculturaliteit</a:t>
            </a:r>
            <a:endParaRPr lang="en-US" dirty="0" smtClean="0"/>
          </a:p>
          <a:p>
            <a:r>
              <a:rPr lang="en-US" dirty="0" err="1" smtClean="0"/>
              <a:t>Kleinschaligheid</a:t>
            </a:r>
            <a:endParaRPr lang="en-US" dirty="0" smtClean="0"/>
          </a:p>
          <a:p>
            <a:pPr lvl="1"/>
            <a:r>
              <a:rPr lang="en-US" dirty="0" err="1" smtClean="0"/>
              <a:t>Maar</a:t>
            </a:r>
            <a:r>
              <a:rPr lang="en-US" dirty="0" smtClean="0"/>
              <a:t> </a:t>
            </a:r>
            <a:r>
              <a:rPr lang="en-US" dirty="0" err="1" smtClean="0"/>
              <a:t>ook</a:t>
            </a:r>
            <a:r>
              <a:rPr lang="en-US" dirty="0" smtClean="0"/>
              <a:t> </a:t>
            </a:r>
            <a:r>
              <a:rPr lang="en-US" dirty="0" err="1" smtClean="0"/>
              <a:t>beperkingen</a:t>
            </a:r>
            <a:endParaRPr lang="en-US" dirty="0" smtClean="0"/>
          </a:p>
          <a:p>
            <a:pPr lvl="2"/>
            <a:r>
              <a:rPr lang="en-US" dirty="0" err="1" smtClean="0"/>
              <a:t>Beperkte</a:t>
            </a:r>
            <a:r>
              <a:rPr lang="en-US" dirty="0" smtClean="0"/>
              <a:t> </a:t>
            </a:r>
            <a:r>
              <a:rPr lang="en-US" dirty="0" err="1" smtClean="0"/>
              <a:t>markt</a:t>
            </a:r>
            <a:endParaRPr lang="en-US" dirty="0" smtClean="0"/>
          </a:p>
          <a:p>
            <a:pPr lvl="2"/>
            <a:r>
              <a:rPr lang="en-US" dirty="0" err="1" smtClean="0"/>
              <a:t>Beperkt</a:t>
            </a:r>
            <a:r>
              <a:rPr lang="en-US" dirty="0" smtClean="0"/>
              <a:t> </a:t>
            </a:r>
            <a:r>
              <a:rPr lang="en-US" dirty="0" err="1" smtClean="0"/>
              <a:t>onderwijsaanbod</a:t>
            </a:r>
            <a:endParaRPr lang="en-US" dirty="0" smtClean="0"/>
          </a:p>
          <a:p>
            <a:r>
              <a:rPr lang="en-US" dirty="0" err="1" smtClean="0"/>
              <a:t>Klimaat</a:t>
            </a:r>
            <a:endParaRPr lang="en-US" dirty="0" smtClean="0"/>
          </a:p>
          <a:p>
            <a:r>
              <a:rPr lang="en-US" dirty="0" smtClean="0"/>
              <a:t>Media</a:t>
            </a:r>
          </a:p>
          <a:p>
            <a:pPr lvl="1"/>
            <a:r>
              <a:rPr lang="en-US" dirty="0" err="1" smtClean="0"/>
              <a:t>Virtueel</a:t>
            </a:r>
            <a:r>
              <a:rPr lang="en-US" dirty="0" smtClean="0"/>
              <a:t> Curacao</a:t>
            </a:r>
            <a:endParaRPr lang="en-US" dirty="0" smtClean="0"/>
          </a:p>
          <a:p>
            <a:pPr lvl="1"/>
            <a:r>
              <a:rPr lang="en-US" dirty="0" err="1" smtClean="0"/>
              <a:t>Schaduwzijde</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Belemmeringen</a:t>
            </a:r>
            <a:r>
              <a:rPr lang="en-US" dirty="0" smtClean="0"/>
              <a:t>?</a:t>
            </a:r>
            <a:endParaRPr lang="en-US" dirty="0"/>
          </a:p>
        </p:txBody>
      </p:sp>
      <p:sp>
        <p:nvSpPr>
          <p:cNvPr id="3" name="Content Placeholder 2"/>
          <p:cNvSpPr>
            <a:spLocks noGrp="1"/>
          </p:cNvSpPr>
          <p:nvPr>
            <p:ph idx="1"/>
          </p:nvPr>
        </p:nvSpPr>
        <p:spPr/>
        <p:txBody>
          <a:bodyPr/>
          <a:lstStyle/>
          <a:p>
            <a:r>
              <a:rPr lang="en-US" dirty="0" err="1" smtClean="0"/>
              <a:t>Geen</a:t>
            </a:r>
            <a:r>
              <a:rPr lang="en-US" dirty="0" smtClean="0"/>
              <a:t> </a:t>
            </a:r>
            <a:r>
              <a:rPr lang="en-US" dirty="0" err="1" smtClean="0"/>
              <a:t>merritocratie</a:t>
            </a:r>
            <a:endParaRPr lang="en-US" dirty="0" smtClean="0"/>
          </a:p>
          <a:p>
            <a:pPr lvl="1"/>
            <a:r>
              <a:rPr lang="en-US" dirty="0" smtClean="0"/>
              <a:t>We </a:t>
            </a:r>
            <a:r>
              <a:rPr lang="en-US" dirty="0" err="1" smtClean="0"/>
              <a:t>kunnen</a:t>
            </a:r>
            <a:r>
              <a:rPr lang="en-US" dirty="0" smtClean="0"/>
              <a:t> </a:t>
            </a:r>
            <a:r>
              <a:rPr lang="en-US" dirty="0" err="1" smtClean="0"/>
              <a:t>niet</a:t>
            </a:r>
            <a:r>
              <a:rPr lang="en-US" dirty="0" smtClean="0"/>
              <a:t> </a:t>
            </a:r>
            <a:r>
              <a:rPr lang="en-US" dirty="0" err="1" smtClean="0"/>
              <a:t>selecteren</a:t>
            </a:r>
            <a:endParaRPr lang="en-US" dirty="0" smtClean="0"/>
          </a:p>
          <a:p>
            <a:pPr lvl="0"/>
            <a:r>
              <a:rPr lang="en-US" dirty="0" smtClean="0"/>
              <a:t>We </a:t>
            </a:r>
            <a:r>
              <a:rPr lang="en-US" dirty="0" err="1" smtClean="0"/>
              <a:t>kennen</a:t>
            </a:r>
            <a:r>
              <a:rPr lang="en-US" baseline="0" dirty="0" smtClean="0"/>
              <a:t> </a:t>
            </a:r>
            <a:r>
              <a:rPr lang="en-US" baseline="0" dirty="0" err="1" smtClean="0"/>
              <a:t>ons</a:t>
            </a:r>
            <a:r>
              <a:rPr lang="en-US" baseline="0" dirty="0" smtClean="0"/>
              <a:t> </a:t>
            </a:r>
            <a:r>
              <a:rPr lang="en-US" baseline="0" dirty="0" err="1" smtClean="0"/>
              <a:t>zelf</a:t>
            </a:r>
            <a:r>
              <a:rPr lang="en-US" baseline="0" dirty="0" smtClean="0"/>
              <a:t> </a:t>
            </a:r>
            <a:r>
              <a:rPr lang="en-US" baseline="0" dirty="0" err="1" smtClean="0"/>
              <a:t>niet</a:t>
            </a:r>
            <a:endParaRPr lang="en-US" baseline="0" dirty="0" smtClean="0"/>
          </a:p>
          <a:p>
            <a:pPr lvl="1"/>
            <a:r>
              <a:rPr lang="en-US" dirty="0" err="1" smtClean="0"/>
              <a:t>Innerlijke</a:t>
            </a:r>
            <a:r>
              <a:rPr lang="en-US" dirty="0" smtClean="0"/>
              <a:t> </a:t>
            </a:r>
            <a:r>
              <a:rPr lang="en-US" dirty="0" err="1" smtClean="0"/>
              <a:t>conflicten</a:t>
            </a:r>
            <a:endParaRPr lang="en-US" dirty="0" smtClean="0"/>
          </a:p>
          <a:p>
            <a:pPr lvl="0"/>
            <a:r>
              <a:rPr lang="en-US" dirty="0" smtClean="0"/>
              <a:t>Low trust society</a:t>
            </a:r>
          </a:p>
          <a:p>
            <a:pPr lvl="0"/>
            <a:r>
              <a:rPr lang="en-US" dirty="0" smtClean="0"/>
              <a:t>We </a:t>
            </a:r>
            <a:r>
              <a:rPr lang="en-US" dirty="0" err="1" smtClean="0"/>
              <a:t>begrijpen</a:t>
            </a:r>
            <a:r>
              <a:rPr lang="en-US" dirty="0" smtClean="0"/>
              <a:t> </a:t>
            </a:r>
            <a:r>
              <a:rPr lang="en-US" dirty="0" err="1" smtClean="0"/>
              <a:t>onderwijs</a:t>
            </a:r>
            <a:r>
              <a:rPr lang="en-US" dirty="0" smtClean="0"/>
              <a:t> </a:t>
            </a:r>
            <a:r>
              <a:rPr lang="en-US" dirty="0" err="1" smtClean="0"/>
              <a:t>niet</a:t>
            </a: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Wat</a:t>
            </a:r>
            <a:r>
              <a:rPr lang="en-US" dirty="0" smtClean="0"/>
              <a:t> is nu </a:t>
            </a:r>
            <a:r>
              <a:rPr lang="en-US" dirty="0" err="1" smtClean="0"/>
              <a:t>aan</a:t>
            </a:r>
            <a:r>
              <a:rPr lang="en-US" dirty="0" smtClean="0"/>
              <a:t> de hand?</a:t>
            </a:r>
            <a:endParaRPr lang="en-US" dirty="0"/>
          </a:p>
        </p:txBody>
      </p:sp>
      <p:sp>
        <p:nvSpPr>
          <p:cNvPr id="3" name="Content Placeholder 2"/>
          <p:cNvSpPr>
            <a:spLocks noGrp="1"/>
          </p:cNvSpPr>
          <p:nvPr>
            <p:ph idx="1"/>
          </p:nvPr>
        </p:nvSpPr>
        <p:spPr/>
        <p:txBody>
          <a:bodyPr/>
          <a:lstStyle/>
          <a:p>
            <a:r>
              <a:rPr lang="en-US" dirty="0" err="1" smtClean="0"/>
              <a:t>Nieuwe</a:t>
            </a:r>
            <a:r>
              <a:rPr lang="en-US" dirty="0" smtClean="0"/>
              <a:t> </a:t>
            </a:r>
            <a:r>
              <a:rPr lang="en-US" dirty="0" err="1" smtClean="0"/>
              <a:t>macht</a:t>
            </a:r>
            <a:endParaRPr lang="en-US" dirty="0" smtClean="0"/>
          </a:p>
          <a:p>
            <a:pPr lvl="1"/>
            <a:r>
              <a:rPr lang="en-US" dirty="0" err="1" smtClean="0"/>
              <a:t>Grenzen</a:t>
            </a:r>
            <a:r>
              <a:rPr lang="en-US" dirty="0" smtClean="0"/>
              <a:t> van de </a:t>
            </a:r>
            <a:r>
              <a:rPr lang="en-US" dirty="0" err="1" smtClean="0"/>
              <a:t>macht</a:t>
            </a:r>
            <a:endParaRPr lang="en-US" dirty="0" smtClean="0"/>
          </a:p>
          <a:p>
            <a:r>
              <a:rPr lang="en-US" dirty="0" smtClean="0"/>
              <a:t>Angst</a:t>
            </a:r>
          </a:p>
          <a:p>
            <a:pPr lvl="1"/>
            <a:r>
              <a:rPr lang="en-US" dirty="0" err="1" smtClean="0"/>
              <a:t>Slecht</a:t>
            </a:r>
            <a:r>
              <a:rPr lang="en-US" dirty="0" smtClean="0"/>
              <a:t> </a:t>
            </a:r>
            <a:r>
              <a:rPr lang="en-US" dirty="0" err="1" smtClean="0"/>
              <a:t>voor</a:t>
            </a:r>
            <a:r>
              <a:rPr lang="en-US" dirty="0" smtClean="0"/>
              <a:t> talent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Singapore</a:t>
            </a:r>
            <a:endParaRPr lang="en-US" dirty="0"/>
          </a:p>
        </p:txBody>
      </p:sp>
      <p:pic>
        <p:nvPicPr>
          <p:cNvPr id="4100" name="Picture 4"/>
          <p:cNvPicPr>
            <a:picLocks noGrp="1" noChangeAspect="1" noChangeArrowheads="1"/>
          </p:cNvPicPr>
          <p:nvPr>
            <p:ph idx="1"/>
          </p:nvPr>
        </p:nvPicPr>
        <p:blipFill>
          <a:blip r:embed="rId3" cstate="print"/>
          <a:srcRect/>
          <a:stretch>
            <a:fillRect/>
          </a:stretch>
        </p:blipFill>
        <p:spPr bwMode="auto">
          <a:xfrm>
            <a:off x="228600" y="1524000"/>
            <a:ext cx="6248400" cy="4621213"/>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181600" y="3962400"/>
            <a:ext cx="355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UoC</a:t>
            </a:r>
            <a:endParaRPr lang="en-US" dirty="0"/>
          </a:p>
        </p:txBody>
      </p:sp>
      <p:sp>
        <p:nvSpPr>
          <p:cNvPr id="3" name="Content Placeholder 2"/>
          <p:cNvSpPr>
            <a:spLocks noGrp="1"/>
          </p:cNvSpPr>
          <p:nvPr>
            <p:ph idx="1"/>
          </p:nvPr>
        </p:nvSpPr>
        <p:spPr/>
        <p:txBody>
          <a:bodyPr/>
          <a:lstStyle/>
          <a:p>
            <a:r>
              <a:rPr lang="en-US" dirty="0" smtClean="0">
                <a:hlinkClick r:id="rId3"/>
              </a:rPr>
              <a:t>www.knowledge-zone.com</a:t>
            </a:r>
            <a:endParaRPr lang="en-US" dirty="0" smtClean="0"/>
          </a:p>
          <a:p>
            <a:r>
              <a:rPr lang="en-US" dirty="0" err="1" smtClean="0"/>
              <a:t>Vanaf</a:t>
            </a:r>
            <a:r>
              <a:rPr lang="en-US" dirty="0" smtClean="0"/>
              <a:t> </a:t>
            </a:r>
            <a:r>
              <a:rPr lang="en-US" dirty="0" err="1" smtClean="0"/>
              <a:t>Hato</a:t>
            </a:r>
            <a:r>
              <a:rPr lang="en-US" dirty="0" smtClean="0"/>
              <a:t> Curacao de </a:t>
            </a:r>
            <a:r>
              <a:rPr lang="en-US" dirty="0" err="1" smtClean="0"/>
              <a:t>ruimte</a:t>
            </a:r>
            <a:r>
              <a:rPr lang="en-US" dirty="0" smtClean="0"/>
              <a:t> in</a:t>
            </a:r>
            <a:endParaRPr lang="en-US" dirty="0" smtClean="0"/>
          </a:p>
        </p:txBody>
      </p:sp>
      <p:pic>
        <p:nvPicPr>
          <p:cNvPr id="3074" name="Picture 2"/>
          <p:cNvPicPr>
            <a:picLocks noChangeAspect="1" noChangeArrowheads="1"/>
          </p:cNvPicPr>
          <p:nvPr/>
        </p:nvPicPr>
        <p:blipFill>
          <a:blip r:embed="rId4" cstate="print"/>
          <a:srcRect/>
          <a:stretch>
            <a:fillRect/>
          </a:stretch>
        </p:blipFill>
        <p:spPr bwMode="auto">
          <a:xfrm>
            <a:off x="381000" y="3733800"/>
            <a:ext cx="8353425"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Pietermaai</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3810000" y="3516313"/>
            <a:ext cx="3845983" cy="2884487"/>
          </a:xfrm>
          <a:prstGeom prst="rect">
            <a:avLst/>
          </a:prstGeom>
          <a:noFill/>
          <a:ln w="9525">
            <a:noFill/>
            <a:miter lim="800000"/>
            <a:headEnd/>
            <a:tailEnd/>
          </a:ln>
        </p:spPr>
      </p:pic>
      <p:sp>
        <p:nvSpPr>
          <p:cNvPr id="4" name="Text Placeholder 3"/>
          <p:cNvSpPr>
            <a:spLocks noGrp="1"/>
          </p:cNvSpPr>
          <p:nvPr>
            <p:ph type="body" idx="4294967295"/>
          </p:nvPr>
        </p:nvSpPr>
        <p:spPr/>
        <p:txBody>
          <a:bodyPr/>
          <a:lstStyle/>
          <a:p>
            <a:r>
              <a:rPr lang="en-US" dirty="0" smtClean="0"/>
              <a:t>We </a:t>
            </a:r>
            <a:r>
              <a:rPr lang="en-US" dirty="0" err="1" smtClean="0"/>
              <a:t>hebben</a:t>
            </a:r>
            <a:r>
              <a:rPr lang="en-US" dirty="0" smtClean="0"/>
              <a:t> </a:t>
            </a:r>
            <a:r>
              <a:rPr lang="en-US" dirty="0" err="1" smtClean="0"/>
              <a:t>onvoldoende</a:t>
            </a:r>
            <a:r>
              <a:rPr lang="en-US" dirty="0" smtClean="0"/>
              <a:t> </a:t>
            </a:r>
            <a:r>
              <a:rPr lang="en-US" dirty="0" err="1" smtClean="0"/>
              <a:t>infrastructuur</a:t>
            </a:r>
            <a:r>
              <a:rPr lang="en-US" dirty="0" smtClean="0"/>
              <a:t> </a:t>
            </a:r>
            <a:r>
              <a:rPr lang="en-US" dirty="0" err="1" smtClean="0"/>
              <a:t>voor</a:t>
            </a:r>
            <a:r>
              <a:rPr lang="en-US" dirty="0" smtClean="0"/>
              <a:t> talent op het </a:t>
            </a:r>
            <a:r>
              <a:rPr lang="en-US" dirty="0" err="1" smtClean="0"/>
              <a:t>gebied</a:t>
            </a:r>
            <a:r>
              <a:rPr lang="en-US" dirty="0" smtClean="0"/>
              <a:t> van:</a:t>
            </a:r>
          </a:p>
          <a:p>
            <a:pPr lvl="1"/>
            <a:r>
              <a:rPr lang="en-US" dirty="0" smtClean="0"/>
              <a:t>Sport</a:t>
            </a:r>
          </a:p>
          <a:p>
            <a:pPr lvl="1"/>
            <a:r>
              <a:rPr lang="en-US" dirty="0" err="1" smtClean="0"/>
              <a:t>Kunst</a:t>
            </a:r>
            <a:endParaRPr lang="en-US" dirty="0" smtClean="0"/>
          </a:p>
          <a:p>
            <a:pPr lvl="1"/>
            <a:r>
              <a:rPr lang="en-US" dirty="0" err="1" smtClean="0"/>
              <a:t>Muziek</a:t>
            </a:r>
            <a:endParaRPr lang="en-US" dirty="0" smtClean="0"/>
          </a:p>
          <a:p>
            <a:pPr lvl="1"/>
            <a:r>
              <a:rPr lang="en-US" smtClean="0"/>
              <a:t>Media</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grayscl/>
          </a:blip>
          <a:srcRect l="6522" r="13043"/>
          <a:stretch>
            <a:fillRect/>
          </a:stretch>
        </p:blipFill>
        <p:spPr bwMode="auto">
          <a:xfrm flipH="1">
            <a:off x="0" y="3074746"/>
            <a:ext cx="3124200" cy="3783254"/>
          </a:xfrm>
          <a:prstGeom prst="rect">
            <a:avLst/>
          </a:prstGeom>
          <a:noFill/>
          <a:ln w="9525">
            <a:noFill/>
            <a:miter lim="800000"/>
            <a:headEnd/>
            <a:tailEnd/>
          </a:ln>
          <a:effectLst/>
        </p:spPr>
      </p:pic>
      <p:sp>
        <p:nvSpPr>
          <p:cNvPr id="2" name="Title 1"/>
          <p:cNvSpPr>
            <a:spLocks noGrp="1"/>
          </p:cNvSpPr>
          <p:nvPr>
            <p:ph type="title"/>
          </p:nvPr>
        </p:nvSpPr>
        <p:spPr>
          <a:xfrm>
            <a:off x="0" y="0"/>
            <a:ext cx="3962400" cy="1371600"/>
          </a:xfrm>
        </p:spPr>
        <p:txBody>
          <a:bodyPr>
            <a:noAutofit/>
          </a:bodyPr>
          <a:lstStyle/>
          <a:p>
            <a:pPr algn="r"/>
            <a:r>
              <a:rPr lang="en-US" sz="9600" b="0" dirty="0" smtClean="0">
                <a:solidFill>
                  <a:schemeClr val="bg1"/>
                </a:solidFill>
                <a:latin typeface="Edwardian Script ITC" pitchFamily="66" charset="0"/>
              </a:rPr>
              <a:t>TED</a:t>
            </a:r>
            <a:endParaRPr lang="en-US" sz="9600" b="0" dirty="0">
              <a:solidFill>
                <a:schemeClr val="bg1"/>
              </a:solidFill>
              <a:latin typeface="Edwardian Script ITC" pitchFamily="66" charset="0"/>
            </a:endParaRPr>
          </a:p>
        </p:txBody>
      </p:sp>
      <p:pic>
        <p:nvPicPr>
          <p:cNvPr id="2055" name="Picture 7"/>
          <p:cNvPicPr>
            <a:picLocks noChangeAspect="1" noChangeArrowheads="1"/>
          </p:cNvPicPr>
          <p:nvPr/>
        </p:nvPicPr>
        <p:blipFill>
          <a:blip r:embed="rId4" cstate="print"/>
          <a:srcRect b="4225"/>
          <a:stretch>
            <a:fillRect/>
          </a:stretch>
        </p:blipFill>
        <p:spPr bwMode="auto">
          <a:xfrm>
            <a:off x="7696200" y="0"/>
            <a:ext cx="1447800" cy="1371600"/>
          </a:xfrm>
          <a:prstGeom prst="rect">
            <a:avLst/>
          </a:prstGeom>
          <a:noFill/>
          <a:ln w="9525">
            <a:noFill/>
            <a:miter lim="800000"/>
            <a:headEnd/>
            <a:tailEnd/>
          </a:ln>
          <a:effectLst>
            <a:softEdge rad="63500"/>
          </a:effectLst>
        </p:spPr>
      </p:pic>
      <p:pic>
        <p:nvPicPr>
          <p:cNvPr id="1026" name="Picture 2"/>
          <p:cNvPicPr>
            <a:picLocks noGrp="1" noChangeAspect="1" noChangeArrowheads="1"/>
          </p:cNvPicPr>
          <p:nvPr>
            <p:ph idx="1"/>
          </p:nvPr>
        </p:nvPicPr>
        <p:blipFill>
          <a:blip r:embed="rId5" cstate="print"/>
          <a:srcRect/>
          <a:stretch>
            <a:fillRect/>
          </a:stretch>
        </p:blipFill>
        <p:spPr bwMode="auto">
          <a:xfrm>
            <a:off x="3200400" y="1524000"/>
            <a:ext cx="4876800" cy="516761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Planet Curacao</a:t>
            </a:r>
            <a:endParaRPr lang="en-US" dirty="0"/>
          </a:p>
        </p:txBody>
      </p:sp>
      <p:sp>
        <p:nvSpPr>
          <p:cNvPr id="3" name="Content Placeholder 2"/>
          <p:cNvSpPr>
            <a:spLocks noGrp="1"/>
          </p:cNvSpPr>
          <p:nvPr>
            <p:ph idx="1"/>
          </p:nvPr>
        </p:nvSpPr>
        <p:spPr/>
        <p:txBody>
          <a:bodyPr/>
          <a:lstStyle/>
          <a:p>
            <a:r>
              <a:rPr lang="en-US" dirty="0" smtClean="0"/>
              <a:t>Javier Hernandez</a:t>
            </a:r>
          </a:p>
          <a:p>
            <a:pPr lvl="1"/>
            <a:r>
              <a:rPr lang="en-US" dirty="0" err="1" smtClean="0"/>
              <a:t>Nergens</a:t>
            </a:r>
            <a:r>
              <a:rPr lang="en-US" baseline="0" dirty="0" smtClean="0"/>
              <a:t> </a:t>
            </a:r>
            <a:r>
              <a:rPr lang="en-US" baseline="0" dirty="0" err="1" smtClean="0"/>
              <a:t>ter</a:t>
            </a:r>
            <a:r>
              <a:rPr lang="en-US" baseline="0" dirty="0" smtClean="0"/>
              <a:t> </a:t>
            </a:r>
            <a:r>
              <a:rPr lang="en-US" baseline="0" dirty="0" err="1" smtClean="0"/>
              <a:t>wereld</a:t>
            </a:r>
            <a:r>
              <a:rPr lang="en-US" baseline="0" dirty="0" smtClean="0"/>
              <a:t> is management </a:t>
            </a:r>
            <a:r>
              <a:rPr lang="en-US" baseline="0" dirty="0" err="1" smtClean="0"/>
              <a:t>zo</a:t>
            </a:r>
            <a:r>
              <a:rPr lang="en-US" baseline="0" dirty="0" smtClean="0"/>
              <a:t> </a:t>
            </a:r>
            <a:r>
              <a:rPr lang="en-US" baseline="0" dirty="0" err="1" smtClean="0"/>
              <a:t>moeilijk</a:t>
            </a:r>
            <a:r>
              <a:rPr lang="en-US" baseline="0" dirty="0" smtClean="0"/>
              <a:t> </a:t>
            </a:r>
            <a:r>
              <a:rPr lang="en-US" baseline="0" dirty="0" err="1" smtClean="0"/>
              <a:t>als</a:t>
            </a:r>
            <a:r>
              <a:rPr lang="en-US" baseline="0" dirty="0" smtClean="0"/>
              <a:t> op Curacao</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or Creative Economy</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556292" y="1905000"/>
            <a:ext cx="8054308" cy="437806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nl-NL" dirty="0" smtClean="0"/>
              <a:t>Kenniseconomie (ook wel </a:t>
            </a:r>
            <a:r>
              <a:rPr lang="nl-NL" i="1" dirty="0" smtClean="0"/>
              <a:t>informatiemaatschappij</a:t>
            </a:r>
            <a:r>
              <a:rPr lang="nl-NL" dirty="0" smtClean="0"/>
              <a:t>) is een vrij abstract begrip uit de economie waarmee wordt bedoeld dat een significant deel van de economische groei in de samenleving voortkomt uit (technische) kennis. Het is een maatschappij waarin de productiefactor </a:t>
            </a:r>
            <a:r>
              <a:rPr lang="nl-NL" i="1" dirty="0" smtClean="0"/>
              <a:t>kennis</a:t>
            </a:r>
            <a:r>
              <a:rPr lang="nl-NL" dirty="0" smtClean="0"/>
              <a:t> een steeds belangrijkere plaats in neemt ten opzichte van arbeid, natuur en kapitaal (de drie traditionele productiefactoren). Dit past binnen de algemene verschuiving van arbeid in de landbouw via industrie naar diensten.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nl-NL" dirty="0" smtClean="0"/>
              <a:t>Door het toepassen van kennis is innovatie mogelijk, die op zijn beurt weer leidt tot nieuwe producten of diensten en daarmee economische groei mogelijk maakt.</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882497" y="4038600"/>
            <a:ext cx="3347103" cy="2238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nl-NL" b="1" dirty="0" smtClean="0"/>
              <a:t>Kennis en creativiteit </a:t>
            </a:r>
            <a:r>
              <a:rPr lang="nl-NL" dirty="0" smtClean="0"/>
              <a:t>spelen een steeds belangrijkere rol in de kenniseconomie. Scholing en opleiding bepalen de kansen die mensen hebben om vooruit te komen in deze wereld. </a:t>
            </a:r>
            <a:r>
              <a:rPr lang="nl-NL" b="1" dirty="0" smtClean="0"/>
              <a:t>Landen die voldoende talent weten voort te brengen en aan te trekken blijven overeind in de mondiale concurrentie</a:t>
            </a:r>
            <a:r>
              <a:rPr lang="nl-NL" dirty="0" smtClean="0"/>
              <a:t>. </a:t>
            </a:r>
            <a:r>
              <a:rPr lang="nl-NL" b="1" dirty="0" smtClean="0"/>
              <a:t>Bètatechnisch talent </a:t>
            </a:r>
            <a:r>
              <a:rPr lang="nl-NL" dirty="0" smtClean="0"/>
              <a:t>wordt een bijzondere rol toegedicht.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Pernell</a:t>
            </a:r>
            <a:r>
              <a:rPr lang="en-US" dirty="0" smtClean="0"/>
              <a:t> </a:t>
            </a:r>
            <a:r>
              <a:rPr lang="en-US" dirty="0" err="1" smtClean="0"/>
              <a:t>Saturnino</a:t>
            </a:r>
            <a:endParaRPr lang="en-US" dirty="0"/>
          </a:p>
        </p:txBody>
      </p:sp>
      <p:sp>
        <p:nvSpPr>
          <p:cNvPr id="3" name="Content Placeholder 2"/>
          <p:cNvSpPr>
            <a:spLocks noGrp="1"/>
          </p:cNvSpPr>
          <p:nvPr>
            <p:ph idx="1"/>
          </p:nvPr>
        </p:nvSpPr>
        <p:spPr/>
        <p:txBody>
          <a:bodyPr/>
          <a:lstStyle/>
          <a:p>
            <a:r>
              <a:rPr lang="en-US" dirty="0" smtClean="0"/>
              <a:t>Cola </a:t>
            </a:r>
            <a:r>
              <a:rPr lang="en-US" dirty="0" err="1" smtClean="0"/>
              <a:t>Debrot</a:t>
            </a:r>
            <a:r>
              <a:rPr lang="en-US" dirty="0" smtClean="0"/>
              <a:t> </a:t>
            </a:r>
            <a:r>
              <a:rPr lang="en-US" dirty="0" err="1" smtClean="0"/>
              <a:t>prijs</a:t>
            </a:r>
            <a:r>
              <a:rPr lang="en-US" dirty="0" smtClean="0"/>
              <a:t> 2011</a:t>
            </a:r>
          </a:p>
        </p:txBody>
      </p:sp>
      <p:pic>
        <p:nvPicPr>
          <p:cNvPr id="2050" name="Picture 2"/>
          <p:cNvPicPr>
            <a:picLocks noChangeAspect="1" noChangeArrowheads="1"/>
          </p:cNvPicPr>
          <p:nvPr/>
        </p:nvPicPr>
        <p:blipFill>
          <a:blip r:embed="rId3" cstate="print"/>
          <a:srcRect/>
          <a:stretch>
            <a:fillRect/>
          </a:stretch>
        </p:blipFill>
        <p:spPr bwMode="auto">
          <a:xfrm>
            <a:off x="4953000" y="2209800"/>
            <a:ext cx="2971800" cy="434585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a:t>
            </a:r>
            <a:r>
              <a:rPr lang="en-US" baseline="0" dirty="0" smtClean="0"/>
              <a:t> League</a:t>
            </a:r>
            <a:endParaRPr lang="en-US" dirty="0"/>
          </a:p>
        </p:txBody>
      </p:sp>
      <p:pic>
        <p:nvPicPr>
          <p:cNvPr id="8194" name="Picture 2"/>
          <p:cNvPicPr>
            <a:picLocks noGrp="1" noChangeAspect="1" noChangeArrowheads="1"/>
          </p:cNvPicPr>
          <p:nvPr>
            <p:ph idx="1"/>
          </p:nvPr>
        </p:nvPicPr>
        <p:blipFill>
          <a:blip r:embed="rId3" cstate="print"/>
          <a:srcRect/>
          <a:stretch>
            <a:fillRect/>
          </a:stretch>
        </p:blipFill>
        <p:spPr bwMode="auto">
          <a:xfrm>
            <a:off x="1752600" y="1678507"/>
            <a:ext cx="5181600" cy="442791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030004080">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604B4C0C-FA63-43E5-8FA1-B7A7F5CC357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5CBC0C27-4547-4DDD-B939-9938FEE3AF5A}">
  <ds:schemaRefs>
    <ds:schemaRef ds:uri="http://schemas.microsoft.com/sharepoint/v3/contenttype/forms"/>
  </ds:schemaRefs>
</ds:datastoreItem>
</file>

<file path=customXml/itemProps3.xml><?xml version="1.0" encoding="utf-8"?>
<ds:datastoreItem xmlns:ds="http://schemas.openxmlformats.org/officeDocument/2006/customXml" ds:itemID="{9E00E582-3FBA-46C3-8B27-020E5EF1E6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TP030004080</Template>
  <TotalTime>1102</TotalTime>
  <Words>463</Words>
  <Application>Microsoft Office PowerPoint</Application>
  <PresentationFormat>On-screen Show (4:3)</PresentationFormat>
  <Paragraphs>80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TP030004080</vt:lpstr>
      <vt:lpstr>Talentmanagement Curacao</vt:lpstr>
      <vt:lpstr>TED</vt:lpstr>
      <vt:lpstr>Planet Curacao</vt:lpstr>
      <vt:lpstr>Knowledge or Creative Economy</vt:lpstr>
      <vt:lpstr>Slide 5</vt:lpstr>
      <vt:lpstr>Slide 6</vt:lpstr>
      <vt:lpstr>Slide 7</vt:lpstr>
      <vt:lpstr>Pernell Saturnino</vt:lpstr>
      <vt:lpstr>Little League</vt:lpstr>
      <vt:lpstr>Voorwaarden creatieve economie</vt:lpstr>
      <vt:lpstr>Curaçao</vt:lpstr>
      <vt:lpstr>Geniale anarchie</vt:lpstr>
      <vt:lpstr>Wat helpt?</vt:lpstr>
      <vt:lpstr>Belemmeringen?</vt:lpstr>
      <vt:lpstr>Wat is nu aan de hand?</vt:lpstr>
      <vt:lpstr>Singapore</vt:lpstr>
      <vt:lpstr>UoC</vt:lpstr>
      <vt:lpstr>Pietermaai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Talentmanagement Curacao</dc:title>
  <dc:creator>Mike</dc:creator>
  <cp:lastModifiedBy>Mike</cp:lastModifiedBy>
  <cp:revision>11</cp:revision>
  <dcterms:created xsi:type="dcterms:W3CDTF">2011-05-11T01:01:49Z</dcterms:created>
  <dcterms:modified xsi:type="dcterms:W3CDTF">2011-05-13T16:20:40Z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TC300040809990</vt:lpwstr>
  </property>
</Properties>
</file>