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422ECC63-9BBF-4882-A49F-909E7165AAA6}"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3548455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422ECC63-9BBF-4882-A49F-909E7165AAA6}"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2155217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422ECC63-9BBF-4882-A49F-909E7165AAA6}"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2933205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422ECC63-9BBF-4882-A49F-909E7165AAA6}"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251694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22ECC63-9BBF-4882-A49F-909E7165AAA6}"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320694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422ECC63-9BBF-4882-A49F-909E7165AAA6}"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3418189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422ECC63-9BBF-4882-A49F-909E7165AAA6}" type="datetimeFigureOut">
              <a:rPr lang="en-US" smtClean="0"/>
              <a:t>12/6/2016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185888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422ECC63-9BBF-4882-A49F-909E7165AAA6}" type="datetimeFigureOut">
              <a:rPr lang="en-US" smtClean="0"/>
              <a:t>12/6/2016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641453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2ECC63-9BBF-4882-A49F-909E7165AAA6}" type="datetimeFigureOut">
              <a:rPr lang="en-US" smtClean="0"/>
              <a:t>12/6/2016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2760407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2ECC63-9BBF-4882-A49F-909E7165AAA6}"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3880851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2ECC63-9BBF-4882-A49F-909E7165AAA6}"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067EF-E8F8-4A69-B599-3849728F2A4B}" type="slidenum">
              <a:rPr lang="en-US" smtClean="0"/>
              <a:t>‹#›</a:t>
            </a:fld>
            <a:endParaRPr lang="en-US"/>
          </a:p>
        </p:txBody>
      </p:sp>
    </p:spTree>
    <p:extLst>
      <p:ext uri="{BB962C8B-B14F-4D97-AF65-F5344CB8AC3E}">
        <p14:creationId xmlns:p14="http://schemas.microsoft.com/office/powerpoint/2010/main" val="3827903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2ECC63-9BBF-4882-A49F-909E7165AAA6}" type="datetimeFigureOut">
              <a:rPr lang="en-US" smtClean="0"/>
              <a:t>12/6/2016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4067EF-E8F8-4A69-B599-3849728F2A4B}" type="slidenum">
              <a:rPr lang="en-US" smtClean="0"/>
              <a:t>‹#›</a:t>
            </a:fld>
            <a:endParaRPr lang="en-US"/>
          </a:p>
        </p:txBody>
      </p:sp>
    </p:spTree>
    <p:extLst>
      <p:ext uri="{BB962C8B-B14F-4D97-AF65-F5344CB8AC3E}">
        <p14:creationId xmlns:p14="http://schemas.microsoft.com/office/powerpoint/2010/main" val="1146867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eb.cortland.edu/andersmd/KOHL/kolexm1b.HTML" TargetMode="External"/><Relationship Id="rId2" Type="http://schemas.openxmlformats.org/officeDocument/2006/relationships/hyperlink" Target="http://web.cortland.edu/andersmd/KOHL/kolexm1a.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eb.cortland.edu/andersmd/KOHL/kolexm2b.HTML" TargetMode="External"/><Relationship Id="rId2" Type="http://schemas.openxmlformats.org/officeDocument/2006/relationships/hyperlink" Target="http://web.cortland.edu/andersmd/KOHL/kolexm2a.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eb.cortland.edu/andersmd/KOHL/kolexm3b.HTML" TargetMode="External"/><Relationship Id="rId2" Type="http://schemas.openxmlformats.org/officeDocument/2006/relationships/hyperlink" Target="http://web.cortland.edu/andersmd/KOHL/kolexm3a.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childdevelopmentmedia.com/history-theory-research/80150c.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ncbi.nlm.nih.gov/pubmedhealth/n/pmh_adam/A000157/" TargetMode="External"/><Relationship Id="rId2" Type="http://schemas.openxmlformats.org/officeDocument/2006/relationships/hyperlink" Target="http://www.ncbi.nlm.nih.gov/pubmedhealth/n/pmh_adam/A001099/" TargetMode="External"/><Relationship Id="rId1" Type="http://schemas.openxmlformats.org/officeDocument/2006/relationships/slideLayout" Target="../slideLayouts/slideLayout2.xml"/><Relationship Id="rId4" Type="http://schemas.openxmlformats.org/officeDocument/2006/relationships/hyperlink" Target="http://www.ncbi.nlm.nih.gov/pubmedhealth/n/pmh_adam/A0030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University of Maryland School of Social Work</a:t>
            </a:r>
            <a:br>
              <a:rPr lang="en-US" dirty="0"/>
            </a:br>
            <a:r>
              <a:rPr lang="en-US" dirty="0"/>
              <a:t>SW Exam Prep – Additional Info</a:t>
            </a:r>
          </a:p>
        </p:txBody>
      </p:sp>
      <p:sp>
        <p:nvSpPr>
          <p:cNvPr id="3" name="Subtitle 2"/>
          <p:cNvSpPr>
            <a:spLocks noGrp="1"/>
          </p:cNvSpPr>
          <p:nvPr>
            <p:ph type="subTitle" idx="1"/>
          </p:nvPr>
        </p:nvSpPr>
        <p:spPr/>
        <p:txBody>
          <a:bodyPr/>
          <a:lstStyle/>
          <a:p>
            <a:r>
              <a:rPr lang="en-US" dirty="0"/>
              <a:t>Developed by: Corey </a:t>
            </a:r>
            <a:r>
              <a:rPr lang="en-US" dirty="0" err="1"/>
              <a:t>Beauford</a:t>
            </a:r>
            <a:r>
              <a:rPr lang="en-US" dirty="0"/>
              <a:t>, LICSW, LCSW-C</a:t>
            </a:r>
          </a:p>
          <a:p>
            <a:endParaRPr lang="en-US" dirty="0"/>
          </a:p>
        </p:txBody>
      </p:sp>
    </p:spTree>
    <p:extLst>
      <p:ext uri="{BB962C8B-B14F-4D97-AF65-F5344CB8AC3E}">
        <p14:creationId xmlns:p14="http://schemas.microsoft.com/office/powerpoint/2010/main" val="1853102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en-US" altLang="en-US"/>
              <a:t>Fetal Alcohol Syndrome</a:t>
            </a:r>
          </a:p>
        </p:txBody>
      </p:sp>
      <p:sp>
        <p:nvSpPr>
          <p:cNvPr id="12292" name="Rectangle 3"/>
          <p:cNvSpPr>
            <a:spLocks noGrp="1" noChangeArrowheads="1"/>
          </p:cNvSpPr>
          <p:nvPr>
            <p:ph idx="1"/>
          </p:nvPr>
        </p:nvSpPr>
        <p:spPr/>
        <p:txBody>
          <a:bodyPr/>
          <a:lstStyle/>
          <a:p>
            <a:pPr>
              <a:buFont typeface="Wingdings" panose="05000000000000000000" pitchFamily="2" charset="2"/>
              <a:buNone/>
            </a:pPr>
            <a:r>
              <a:rPr lang="en-US" altLang="en-US"/>
              <a:t>	Fetal alcohol syndrome is growth, mental, and physical problems that may occur in a baby when a mother drinks alcohol during pregnancy.</a:t>
            </a:r>
          </a:p>
        </p:txBody>
      </p:sp>
      <p:sp>
        <p:nvSpPr>
          <p:cNvPr id="12290"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D59DE64-EC3A-4297-9709-743F95BA6EED}" type="slidenum">
              <a:rPr lang="en-US" altLang="en-US"/>
              <a:pPr eaLnBrk="1" hangingPunct="1"/>
              <a:t>10</a:t>
            </a:fld>
            <a:endParaRPr lang="en-US" altLang="en-US"/>
          </a:p>
        </p:txBody>
      </p:sp>
    </p:spTree>
    <p:extLst>
      <p:ext uri="{BB962C8B-B14F-4D97-AF65-F5344CB8AC3E}">
        <p14:creationId xmlns:p14="http://schemas.microsoft.com/office/powerpoint/2010/main" val="177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E04774C-ABEF-4C7E-94AC-A5F6D6EBC2DA}" type="slidenum">
              <a:rPr lang="en-US" altLang="en-US"/>
              <a:pPr eaLnBrk="1" hangingPunct="1"/>
              <a:t>11</a:t>
            </a:fld>
            <a:endParaRPr lang="en-US" altLang="en-US"/>
          </a:p>
        </p:txBody>
      </p:sp>
      <p:sp>
        <p:nvSpPr>
          <p:cNvPr id="13315" name="Rectangle 2"/>
          <p:cNvSpPr>
            <a:spLocks noGrp="1" noChangeArrowheads="1"/>
          </p:cNvSpPr>
          <p:nvPr>
            <p:ph type="title" idx="4294967295"/>
          </p:nvPr>
        </p:nvSpPr>
        <p:spPr>
          <a:xfrm>
            <a:off x="0" y="365125"/>
            <a:ext cx="10515600" cy="1325563"/>
          </a:xfrm>
        </p:spPr>
        <p:txBody>
          <a:bodyPr/>
          <a:lstStyle/>
          <a:p>
            <a:r>
              <a:rPr lang="en-US" altLang="en-US" sz="3800"/>
              <a:t>Kohlberg’s Theory of Moral Development</a:t>
            </a:r>
          </a:p>
        </p:txBody>
      </p:sp>
      <p:sp>
        <p:nvSpPr>
          <p:cNvPr id="13316" name="Rectangle 3"/>
          <p:cNvSpPr>
            <a:spLocks noGrp="1" noChangeArrowheads="1"/>
          </p:cNvSpPr>
          <p:nvPr>
            <p:ph type="body" idx="4294967295"/>
          </p:nvPr>
        </p:nvSpPr>
        <p:spPr>
          <a:xfrm>
            <a:off x="0" y="1825625"/>
            <a:ext cx="10515600" cy="4351338"/>
          </a:xfrm>
        </p:spPr>
        <p:txBody>
          <a:bodyPr/>
          <a:lstStyle/>
          <a:p>
            <a:pPr>
              <a:lnSpc>
                <a:spcPct val="80000"/>
              </a:lnSpc>
              <a:buFont typeface="Wingdings" panose="05000000000000000000" pitchFamily="2" charset="2"/>
              <a:buNone/>
            </a:pPr>
            <a:r>
              <a:rPr lang="en-US" altLang="en-US" sz="1800"/>
              <a:t>	Lawrence Kohlberg defined moral reasoning as judgments about right and wrong. His studies of moral reasoning are based on the use of moral dilemmas, or hypothetical situations in which people must make a difficult decision.</a:t>
            </a:r>
          </a:p>
          <a:p>
            <a:pPr>
              <a:lnSpc>
                <a:spcPct val="80000"/>
              </a:lnSpc>
              <a:buFont typeface="Wingdings" panose="05000000000000000000" pitchFamily="2" charset="2"/>
              <a:buNone/>
            </a:pPr>
            <a:endParaRPr lang="en-US" altLang="en-US" sz="1800"/>
          </a:p>
          <a:p>
            <a:pPr>
              <a:lnSpc>
                <a:spcPct val="80000"/>
              </a:lnSpc>
              <a:buFont typeface="Wingdings" panose="05000000000000000000" pitchFamily="2" charset="2"/>
              <a:buNone/>
            </a:pPr>
            <a:r>
              <a:rPr lang="en-US" altLang="en-US" sz="1800"/>
              <a:t>	Kohlberg defined a subject's level of moral reasoning from the reasoning used to defend his or her position when faced with a moral dilemma. He thought this more important than the actual choice made, since the choices people make in such dilemmas aren't always clearly and indisputably right.</a:t>
            </a:r>
          </a:p>
          <a:p>
            <a:pPr>
              <a:lnSpc>
                <a:spcPct val="80000"/>
              </a:lnSpc>
              <a:buFont typeface="Wingdings" panose="05000000000000000000" pitchFamily="2" charset="2"/>
              <a:buNone/>
            </a:pPr>
            <a:endParaRPr lang="en-US" altLang="en-US" sz="1800"/>
          </a:p>
          <a:p>
            <a:pPr>
              <a:lnSpc>
                <a:spcPct val="80000"/>
              </a:lnSpc>
              <a:buFont typeface="Wingdings" panose="05000000000000000000" pitchFamily="2" charset="2"/>
              <a:buNone/>
            </a:pPr>
            <a:r>
              <a:rPr lang="en-US" altLang="en-US" sz="1800"/>
              <a:t>	He noted that development of moral reasoning seemed to be related to one's age. However, he also determined that the highest level of moral reasoning was not reached by all of his subjects.</a:t>
            </a:r>
            <a:r>
              <a:rPr lang="en-US" altLang="en-US" sz="1600"/>
              <a:t> </a:t>
            </a:r>
          </a:p>
        </p:txBody>
      </p:sp>
    </p:spTree>
    <p:extLst>
      <p:ext uri="{BB962C8B-B14F-4D97-AF65-F5344CB8AC3E}">
        <p14:creationId xmlns:p14="http://schemas.microsoft.com/office/powerpoint/2010/main" val="1203386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ltLang="en-US" sz="3800" b="1"/>
              <a:t>Level 1: Preconventional </a:t>
            </a:r>
            <a:br>
              <a:rPr lang="en-US" altLang="en-US" sz="3800" b="1"/>
            </a:br>
            <a:endParaRPr lang="en-US" altLang="en-US" sz="3800" b="1"/>
          </a:p>
        </p:txBody>
      </p:sp>
      <p:sp>
        <p:nvSpPr>
          <p:cNvPr id="14340" name="Rectangle 3"/>
          <p:cNvSpPr>
            <a:spLocks noGrp="1" noChangeArrowheads="1"/>
          </p:cNvSpPr>
          <p:nvPr>
            <p:ph idx="1"/>
          </p:nvPr>
        </p:nvSpPr>
        <p:spPr/>
        <p:txBody>
          <a:bodyPr>
            <a:normAutofit lnSpcReduction="10000"/>
          </a:bodyPr>
          <a:lstStyle/>
          <a:p>
            <a:pPr>
              <a:lnSpc>
                <a:spcPct val="80000"/>
              </a:lnSpc>
              <a:buFont typeface="Wingdings" panose="05000000000000000000" pitchFamily="2" charset="2"/>
              <a:buNone/>
            </a:pPr>
            <a:r>
              <a:rPr lang="en-US" altLang="en-US" sz="1600"/>
              <a:t>	</a:t>
            </a:r>
            <a:r>
              <a:rPr lang="en-US" altLang="en-US" sz="1800"/>
              <a:t>At this level judgment is based solely on a person's own needs and perceptions. </a:t>
            </a:r>
            <a:endParaRPr lang="en-US" altLang="en-US" sz="1800" b="1"/>
          </a:p>
          <a:p>
            <a:pPr>
              <a:lnSpc>
                <a:spcPct val="80000"/>
              </a:lnSpc>
              <a:buFont typeface="Wingdings" panose="05000000000000000000" pitchFamily="2" charset="2"/>
              <a:buNone/>
            </a:pPr>
            <a:r>
              <a:rPr lang="en-US" altLang="en-US" sz="1800" b="1"/>
              <a:t>	</a:t>
            </a:r>
          </a:p>
          <a:p>
            <a:pPr>
              <a:lnSpc>
                <a:spcPct val="80000"/>
              </a:lnSpc>
              <a:buFont typeface="Wingdings" panose="05000000000000000000" pitchFamily="2" charset="2"/>
              <a:buNone/>
            </a:pPr>
            <a:r>
              <a:rPr lang="en-US" altLang="en-US" sz="1800" b="1"/>
              <a:t>	Stage 1: </a:t>
            </a:r>
            <a:r>
              <a:rPr lang="en-US" altLang="en-US" sz="1800" b="1">
                <a:hlinkClick r:id="rId2"/>
              </a:rPr>
              <a:t>Punishment-obedience Orientation</a:t>
            </a:r>
            <a:r>
              <a:rPr lang="en-US" altLang="en-US" sz="1800"/>
              <a:t> </a:t>
            </a:r>
          </a:p>
          <a:p>
            <a:pPr>
              <a:lnSpc>
                <a:spcPct val="80000"/>
              </a:lnSpc>
              <a:buFont typeface="Wingdings" panose="05000000000000000000" pitchFamily="2" charset="2"/>
              <a:buNone/>
            </a:pPr>
            <a:r>
              <a:rPr lang="en-US" altLang="en-US" sz="1800"/>
              <a:t>	Persons in this stage obey rules to avoid punishment. A good or bad action is determined by its physical consequences. </a:t>
            </a:r>
            <a:endParaRPr lang="en-US" altLang="en-US" sz="1800" b="1"/>
          </a:p>
          <a:p>
            <a:pPr>
              <a:lnSpc>
                <a:spcPct val="80000"/>
              </a:lnSpc>
            </a:pPr>
            <a:endParaRPr lang="en-US" altLang="en-US" sz="1800" b="1"/>
          </a:p>
          <a:p>
            <a:pPr>
              <a:lnSpc>
                <a:spcPct val="80000"/>
              </a:lnSpc>
              <a:buFont typeface="Wingdings" panose="05000000000000000000" pitchFamily="2" charset="2"/>
              <a:buNone/>
            </a:pPr>
            <a:r>
              <a:rPr lang="en-US" altLang="en-US" sz="1800" b="1"/>
              <a:t>	Stage 2: </a:t>
            </a:r>
            <a:r>
              <a:rPr lang="en-US" altLang="en-US" sz="1800" b="1">
                <a:hlinkClick r:id="rId3"/>
              </a:rPr>
              <a:t>Personal Reward Orientation</a:t>
            </a:r>
            <a:r>
              <a:rPr lang="en-US" altLang="en-US" sz="1800"/>
              <a:t> </a:t>
            </a:r>
          </a:p>
          <a:p>
            <a:pPr>
              <a:lnSpc>
                <a:spcPct val="80000"/>
              </a:lnSpc>
              <a:buFont typeface="Wingdings" panose="05000000000000000000" pitchFamily="2" charset="2"/>
              <a:buNone/>
            </a:pPr>
            <a:r>
              <a:rPr lang="en-US" altLang="en-US" sz="1800"/>
              <a:t>	In this stage, personal needs determine right or wrong. Favors are returned along the lines of "you scratch my back, I'll scratch yours".</a:t>
            </a:r>
          </a:p>
          <a:p>
            <a:pPr>
              <a:lnSpc>
                <a:spcPct val="80000"/>
              </a:lnSpc>
              <a:buFont typeface="Wingdings" panose="05000000000000000000" pitchFamily="2" charset="2"/>
              <a:buNone/>
            </a:pPr>
            <a:r>
              <a:rPr lang="en-US" altLang="en-US" sz="1800"/>
              <a:t>	</a:t>
            </a:r>
          </a:p>
          <a:p>
            <a:pPr>
              <a:lnSpc>
                <a:spcPct val="80000"/>
              </a:lnSpc>
              <a:buFont typeface="Wingdings" panose="05000000000000000000" pitchFamily="2" charset="2"/>
              <a:buNone/>
            </a:pPr>
            <a:r>
              <a:rPr lang="en-US" altLang="en-US" sz="1800"/>
              <a:t>	At level one, a person's answer to the Heinz dilemma might be, "it is wrong to steal the drug to save your wife because you might get caught." This reasoning is based on the consequences of his actions. This person's primary concern is avoiding punishment. On the reverse side, the reasoning for stealing the drug would be to avoid punishment by your wife and the law, assuming an investigation came after the wife's' death. The inquiry may blame the man for not coming up with a way to get the money to save his wife's life.</a:t>
            </a:r>
          </a:p>
          <a:p>
            <a:pPr>
              <a:lnSpc>
                <a:spcPct val="80000"/>
              </a:lnSpc>
            </a:pPr>
            <a:endParaRPr lang="en-US" altLang="en-US" sz="1800"/>
          </a:p>
        </p:txBody>
      </p:sp>
      <p:sp>
        <p:nvSpPr>
          <p:cNvPr id="14338"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4107FAF-7F17-4BE2-ABD4-E2DE02C49219}" type="slidenum">
              <a:rPr lang="en-US" altLang="en-US"/>
              <a:pPr eaLnBrk="1" hangingPunct="1"/>
              <a:t>12</a:t>
            </a:fld>
            <a:endParaRPr lang="en-US" altLang="en-US"/>
          </a:p>
        </p:txBody>
      </p:sp>
    </p:spTree>
    <p:extLst>
      <p:ext uri="{BB962C8B-B14F-4D97-AF65-F5344CB8AC3E}">
        <p14:creationId xmlns:p14="http://schemas.microsoft.com/office/powerpoint/2010/main" val="1160112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lstStyle/>
          <a:p>
            <a:r>
              <a:rPr lang="en-US" altLang="en-US" b="1"/>
              <a:t>Level 2: Conventional</a:t>
            </a:r>
          </a:p>
        </p:txBody>
      </p:sp>
      <p:sp>
        <p:nvSpPr>
          <p:cNvPr id="15364" name="Rectangle 3"/>
          <p:cNvSpPr>
            <a:spLocks noGrp="1" noChangeArrowheads="1"/>
          </p:cNvSpPr>
          <p:nvPr>
            <p:ph idx="1"/>
          </p:nvPr>
        </p:nvSpPr>
        <p:spPr/>
        <p:txBody>
          <a:bodyPr/>
          <a:lstStyle/>
          <a:p>
            <a:pPr>
              <a:buFont typeface="Wingdings" panose="05000000000000000000" pitchFamily="2" charset="2"/>
              <a:buNone/>
            </a:pPr>
            <a:r>
              <a:rPr lang="en-US" altLang="en-US" sz="2400"/>
              <a:t>	The expectations of society and society's laws are taken into account in a decision about a moral dilemma. </a:t>
            </a:r>
            <a:endParaRPr lang="en-US" altLang="en-US" sz="2400" b="1"/>
          </a:p>
          <a:p>
            <a:pPr>
              <a:buFont typeface="Wingdings" panose="05000000000000000000" pitchFamily="2" charset="2"/>
              <a:buNone/>
            </a:pPr>
            <a:r>
              <a:rPr lang="en-US" altLang="en-US" sz="2400" b="1"/>
              <a:t>	Stage 3: </a:t>
            </a:r>
            <a:r>
              <a:rPr lang="en-US" altLang="en-US" sz="2400" b="1">
                <a:hlinkClick r:id="rId2"/>
              </a:rPr>
              <a:t>Goodboy-Nice girl Orientation</a:t>
            </a:r>
            <a:r>
              <a:rPr lang="en-US" altLang="en-US" sz="2400"/>
              <a:t> </a:t>
            </a:r>
          </a:p>
          <a:p>
            <a:pPr>
              <a:buFont typeface="Wingdings" panose="05000000000000000000" pitchFamily="2" charset="2"/>
              <a:buNone/>
            </a:pPr>
            <a:r>
              <a:rPr lang="en-US" altLang="en-US" sz="2400"/>
              <a:t>	To a person in this stage, good means "nice". One's behavior is determined by what pleases and is approved by others. </a:t>
            </a:r>
          </a:p>
          <a:p>
            <a:pPr>
              <a:buFont typeface="Wingdings" panose="05000000000000000000" pitchFamily="2" charset="2"/>
              <a:buNone/>
            </a:pPr>
            <a:r>
              <a:rPr lang="en-US" altLang="en-US" sz="2400" b="1"/>
              <a:t>	Stage 4: </a:t>
            </a:r>
            <a:r>
              <a:rPr lang="en-US" altLang="en-US" sz="2400" b="1">
                <a:hlinkClick r:id="rId3"/>
              </a:rPr>
              <a:t>Law and Order Orientation</a:t>
            </a:r>
            <a:r>
              <a:rPr lang="en-US" altLang="en-US" sz="2400"/>
              <a:t> </a:t>
            </a:r>
          </a:p>
          <a:p>
            <a:pPr>
              <a:buFont typeface="Wingdings" panose="05000000000000000000" pitchFamily="2" charset="2"/>
              <a:buNone/>
            </a:pPr>
            <a:r>
              <a:rPr lang="en-US" altLang="en-US" sz="2400"/>
              <a:t>	When deciding the punishment for a given wrongdoing, laws are absolute. In all cases, authority must be respected and the social order maintained. </a:t>
            </a:r>
          </a:p>
        </p:txBody>
      </p:sp>
      <p:sp>
        <p:nvSpPr>
          <p:cNvPr id="15362"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B575DB3-1041-4255-B333-7CDA09969FBA}" type="slidenum">
              <a:rPr lang="en-US" altLang="en-US"/>
              <a:pPr eaLnBrk="1" hangingPunct="1"/>
              <a:t>13</a:t>
            </a:fld>
            <a:endParaRPr lang="en-US" altLang="en-US"/>
          </a:p>
        </p:txBody>
      </p:sp>
    </p:spTree>
    <p:extLst>
      <p:ext uri="{BB962C8B-B14F-4D97-AF65-F5344CB8AC3E}">
        <p14:creationId xmlns:p14="http://schemas.microsoft.com/office/powerpoint/2010/main" val="984567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r>
              <a:rPr lang="en-US" altLang="en-US" b="1"/>
              <a:t>Level 2: Conventional</a:t>
            </a:r>
          </a:p>
        </p:txBody>
      </p:sp>
      <p:sp>
        <p:nvSpPr>
          <p:cNvPr id="16388" name="Rectangle 3"/>
          <p:cNvSpPr>
            <a:spLocks noGrp="1" noChangeArrowheads="1"/>
          </p:cNvSpPr>
          <p:nvPr>
            <p:ph idx="1"/>
          </p:nvPr>
        </p:nvSpPr>
        <p:spPr/>
        <p:txBody>
          <a:bodyPr/>
          <a:lstStyle/>
          <a:p>
            <a:pPr>
              <a:lnSpc>
                <a:spcPct val="90000"/>
              </a:lnSpc>
              <a:buSzTx/>
              <a:buFont typeface="Symbol" panose="05050102010706020507" pitchFamily="18" charset="2"/>
              <a:buChar char=""/>
            </a:pPr>
            <a:r>
              <a:rPr lang="en-US" altLang="en-US" sz="2400"/>
              <a:t>At level two, one takes into account society's norms and laws, saying, "It's wrong for Mr. Heinz to steal because it's against the law. Mr. Heinz wants society to approve of his actions, so he doesn't steal the drug." On the flip side, the subject may believe: "it's right to steal because Mr. Heinz means well by trying to help his dying wife. He'll pay the druggist the money when he is able, or accept the consequences for stealing the drug." In this case, the subject still respects the law, but places an even higher value on loyalty to his loved ones. This shows a desire to be a good person but still conform to the law. </a:t>
            </a:r>
          </a:p>
          <a:p>
            <a:pPr>
              <a:lnSpc>
                <a:spcPct val="90000"/>
              </a:lnSpc>
            </a:pPr>
            <a:endParaRPr lang="en-US" altLang="en-US" sz="2400"/>
          </a:p>
        </p:txBody>
      </p:sp>
      <p:sp>
        <p:nvSpPr>
          <p:cNvPr id="16386"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7FD6041-39FC-4EDC-90CF-55A62760D098}" type="slidenum">
              <a:rPr lang="en-US" altLang="en-US"/>
              <a:pPr eaLnBrk="1" hangingPunct="1"/>
              <a:t>14</a:t>
            </a:fld>
            <a:endParaRPr lang="en-US" altLang="en-US"/>
          </a:p>
        </p:txBody>
      </p:sp>
    </p:spTree>
    <p:extLst>
      <p:ext uri="{BB962C8B-B14F-4D97-AF65-F5344CB8AC3E}">
        <p14:creationId xmlns:p14="http://schemas.microsoft.com/office/powerpoint/2010/main" val="163120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r>
              <a:rPr lang="en-US" altLang="en-US" b="1"/>
              <a:t>Level 3: Post-conventional</a:t>
            </a:r>
          </a:p>
        </p:txBody>
      </p:sp>
      <p:sp>
        <p:nvSpPr>
          <p:cNvPr id="17412" name="Rectangle 3"/>
          <p:cNvSpPr>
            <a:spLocks noGrp="1" noChangeArrowheads="1"/>
          </p:cNvSpPr>
          <p:nvPr>
            <p:ph idx="1"/>
          </p:nvPr>
        </p:nvSpPr>
        <p:spPr/>
        <p:txBody>
          <a:bodyPr/>
          <a:lstStyle/>
          <a:p>
            <a:pPr>
              <a:lnSpc>
                <a:spcPct val="80000"/>
              </a:lnSpc>
              <a:buFont typeface="Wingdings" panose="05000000000000000000" pitchFamily="2" charset="2"/>
              <a:buNone/>
            </a:pPr>
            <a:r>
              <a:rPr lang="en-US" altLang="en-US" sz="1800"/>
              <a:t>	</a:t>
            </a:r>
            <a:r>
              <a:rPr lang="en-US" altLang="en-US" sz="2000"/>
              <a:t>Judgments are based on abstract, more personal principles that aren't necessarily defined by society's laws.</a:t>
            </a:r>
          </a:p>
          <a:p>
            <a:pPr>
              <a:lnSpc>
                <a:spcPct val="80000"/>
              </a:lnSpc>
              <a:buFont typeface="Wingdings" panose="05000000000000000000" pitchFamily="2" charset="2"/>
              <a:buNone/>
            </a:pPr>
            <a:endParaRPr lang="en-US" altLang="en-US" sz="2000" b="1"/>
          </a:p>
          <a:p>
            <a:pPr>
              <a:lnSpc>
                <a:spcPct val="80000"/>
              </a:lnSpc>
              <a:buFont typeface="Wingdings" panose="05000000000000000000" pitchFamily="2" charset="2"/>
              <a:buNone/>
            </a:pPr>
            <a:r>
              <a:rPr lang="en-US" altLang="en-US" sz="2000" b="1"/>
              <a:t>	Stage 5: </a:t>
            </a:r>
            <a:r>
              <a:rPr lang="en-US" altLang="en-US" sz="2000" b="1">
                <a:hlinkClick r:id="rId2"/>
              </a:rPr>
              <a:t>Social Contract Orientation</a:t>
            </a:r>
            <a:r>
              <a:rPr lang="en-US" altLang="en-US" sz="2000"/>
              <a:t> </a:t>
            </a:r>
          </a:p>
          <a:p>
            <a:pPr>
              <a:lnSpc>
                <a:spcPct val="80000"/>
              </a:lnSpc>
              <a:buFont typeface="Wingdings" panose="05000000000000000000" pitchFamily="2" charset="2"/>
              <a:buNone/>
            </a:pPr>
            <a:r>
              <a:rPr lang="en-US" altLang="en-US" sz="2000"/>
              <a:t>	Good is determined by socially agreed upon standard of individual rights. The United States Constitution is based on this type of morality. Persons operating in this moral stage believe that different societies have different views of what is right and wrong. </a:t>
            </a:r>
          </a:p>
          <a:p>
            <a:pPr>
              <a:lnSpc>
                <a:spcPct val="80000"/>
              </a:lnSpc>
              <a:buFont typeface="Wingdings" panose="05000000000000000000" pitchFamily="2" charset="2"/>
              <a:buNone/>
            </a:pPr>
            <a:endParaRPr lang="en-US" altLang="en-US" sz="2000" b="1"/>
          </a:p>
          <a:p>
            <a:pPr>
              <a:lnSpc>
                <a:spcPct val="80000"/>
              </a:lnSpc>
              <a:buFont typeface="Wingdings" panose="05000000000000000000" pitchFamily="2" charset="2"/>
              <a:buNone/>
            </a:pPr>
            <a:r>
              <a:rPr lang="en-US" altLang="en-US" sz="2000" b="1"/>
              <a:t>	Stage 6: </a:t>
            </a:r>
            <a:r>
              <a:rPr lang="en-US" altLang="en-US" sz="2000" b="1">
                <a:hlinkClick r:id="rId3"/>
              </a:rPr>
              <a:t>Universal Ethical Principle Orientation</a:t>
            </a:r>
            <a:r>
              <a:rPr lang="en-US" altLang="en-US" sz="2000"/>
              <a:t> </a:t>
            </a:r>
          </a:p>
          <a:p>
            <a:pPr>
              <a:lnSpc>
                <a:spcPct val="80000"/>
              </a:lnSpc>
              <a:buFont typeface="Wingdings" panose="05000000000000000000" pitchFamily="2" charset="2"/>
              <a:buNone/>
            </a:pPr>
            <a:r>
              <a:rPr lang="en-US" altLang="en-US" sz="2000"/>
              <a:t>	What is "good" and "right" are matters of individual conscience and involve abstract concepts of justice, human dignity, and equality. In this stage, persons believe there are universal points of view on which all societies should agree. </a:t>
            </a:r>
          </a:p>
        </p:txBody>
      </p:sp>
      <p:sp>
        <p:nvSpPr>
          <p:cNvPr id="17410"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67D5F9C-4685-4C91-BB01-E568EA7B1FD9}" type="slidenum">
              <a:rPr lang="en-US" altLang="en-US"/>
              <a:pPr eaLnBrk="1" hangingPunct="1"/>
              <a:t>15</a:t>
            </a:fld>
            <a:endParaRPr lang="en-US" altLang="en-US"/>
          </a:p>
        </p:txBody>
      </p:sp>
    </p:spTree>
    <p:extLst>
      <p:ext uri="{BB962C8B-B14F-4D97-AF65-F5344CB8AC3E}">
        <p14:creationId xmlns:p14="http://schemas.microsoft.com/office/powerpoint/2010/main" val="1184378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r>
              <a:rPr lang="en-US" altLang="en-US" b="1"/>
              <a:t>Level 3: Postconventional</a:t>
            </a:r>
          </a:p>
        </p:txBody>
      </p:sp>
      <p:sp>
        <p:nvSpPr>
          <p:cNvPr id="18436" name="Rectangle 3"/>
          <p:cNvSpPr>
            <a:spLocks noGrp="1" noChangeArrowheads="1"/>
          </p:cNvSpPr>
          <p:nvPr>
            <p:ph idx="1"/>
          </p:nvPr>
        </p:nvSpPr>
        <p:spPr/>
        <p:txBody>
          <a:bodyPr/>
          <a:lstStyle/>
          <a:p>
            <a:pPr>
              <a:lnSpc>
                <a:spcPct val="90000"/>
              </a:lnSpc>
              <a:buSzTx/>
              <a:buFont typeface="Symbol" panose="05050102010706020507" pitchFamily="18" charset="2"/>
              <a:buChar char=""/>
            </a:pPr>
            <a:r>
              <a:rPr lang="en-US" altLang="en-US" sz="2000"/>
              <a:t>At level three, a person's response might be, "It's not wrong for Mr. Heinz to steal because human life must be preserved and life is worth more than personal property.” Note that the thinking here is more abstract than the previous levels. Laws to a person at this level can be considered somewhat arbitrary, depending on the situation. This person realizes that laws are important to keep society running relatively smoothly, but also knows that they can be too rigid to apply in some cases. This person justifies that saving a life is more important than an abstract symbol of power: money. </a:t>
            </a:r>
          </a:p>
          <a:p>
            <a:pPr>
              <a:lnSpc>
                <a:spcPct val="90000"/>
              </a:lnSpc>
            </a:pPr>
            <a:endParaRPr lang="en-US" altLang="en-US" sz="2000"/>
          </a:p>
        </p:txBody>
      </p:sp>
      <p:sp>
        <p:nvSpPr>
          <p:cNvPr id="18434"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F2583D3-49D4-42F6-8E20-3408A1149473}" type="slidenum">
              <a:rPr lang="en-US" altLang="en-US"/>
              <a:pPr eaLnBrk="1" hangingPunct="1"/>
              <a:t>16</a:t>
            </a:fld>
            <a:endParaRPr lang="en-US" altLang="en-US"/>
          </a:p>
        </p:txBody>
      </p:sp>
    </p:spTree>
    <p:extLst>
      <p:ext uri="{BB962C8B-B14F-4D97-AF65-F5344CB8AC3E}">
        <p14:creationId xmlns:p14="http://schemas.microsoft.com/office/powerpoint/2010/main" val="2591620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r>
              <a:rPr lang="en-US" altLang="en-US" sz="3800"/>
              <a:t>Margaret Mahler – Separation / Individuation</a:t>
            </a:r>
          </a:p>
        </p:txBody>
      </p:sp>
      <p:sp>
        <p:nvSpPr>
          <p:cNvPr id="19460" name="Rectangle 3"/>
          <p:cNvSpPr>
            <a:spLocks noGrp="1" noChangeArrowheads="1"/>
          </p:cNvSpPr>
          <p:nvPr>
            <p:ph idx="1"/>
          </p:nvPr>
        </p:nvSpPr>
        <p:spPr/>
        <p:txBody>
          <a:bodyPr/>
          <a:lstStyle/>
          <a:p>
            <a:pPr>
              <a:lnSpc>
                <a:spcPct val="90000"/>
              </a:lnSpc>
            </a:pPr>
            <a:r>
              <a:rPr lang="en-US" altLang="en-US" sz="2000"/>
              <a:t>Hungarian-born psychiatrist Margaret Mahler (1897-1985) worked first in her native Hungary, and then in Britain, and finally in the United States.  She is best known for originating the </a:t>
            </a:r>
            <a:r>
              <a:rPr lang="en-US" altLang="en-US" sz="2000">
                <a:hlinkClick r:id="rId2"/>
              </a:rPr>
              <a:t>Separation-Individuation theory</a:t>
            </a:r>
            <a:r>
              <a:rPr lang="en-US" altLang="en-US" sz="2000"/>
              <a:t> of child development.  In her theory Mahler speculates that after the first few weeks of infancy, in which the infant is either sleeping or barely conscious, the infant progresses first from a phase </a:t>
            </a:r>
            <a:r>
              <a:rPr lang="en-US" altLang="en-US" sz="2000" b="1"/>
              <a:t>(Normal-Symbiotic Phase</a:t>
            </a:r>
            <a:r>
              <a:rPr lang="en-US" altLang="en-US" sz="2000"/>
              <a:t>) in which it perceives itself as one with its mother within the larger environment, to an extended phase (</a:t>
            </a:r>
            <a:r>
              <a:rPr lang="en-US" altLang="en-US" sz="2000" b="1"/>
              <a:t>Separation-Individuation Phase</a:t>
            </a:r>
            <a:r>
              <a:rPr lang="en-US" altLang="en-US" sz="2000"/>
              <a:t>) consisting of several stages or sub-phases in which the infant slowly comes to distinguish itself from its mother, and then, by degrees, discovers its own identity, will, and individuality.</a:t>
            </a:r>
            <a:br>
              <a:rPr lang="en-US" altLang="en-US" sz="2000"/>
            </a:br>
            <a:endParaRPr lang="en-US" altLang="en-US" sz="2000"/>
          </a:p>
        </p:txBody>
      </p:sp>
      <p:sp>
        <p:nvSpPr>
          <p:cNvPr id="19458"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A834771-13DE-41E5-8368-FD6151C29443}" type="slidenum">
              <a:rPr lang="en-US" altLang="en-US"/>
              <a:pPr eaLnBrk="1" hangingPunct="1"/>
              <a:t>17</a:t>
            </a:fld>
            <a:endParaRPr lang="en-US" altLang="en-US"/>
          </a:p>
        </p:txBody>
      </p:sp>
    </p:spTree>
    <p:extLst>
      <p:ext uri="{BB962C8B-B14F-4D97-AF65-F5344CB8AC3E}">
        <p14:creationId xmlns:p14="http://schemas.microsoft.com/office/powerpoint/2010/main" val="514779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r>
              <a:rPr lang="en-US" altLang="en-US" sz="3800"/>
              <a:t>Margaret Mahler – Separation / Individuation</a:t>
            </a:r>
          </a:p>
        </p:txBody>
      </p:sp>
      <p:sp>
        <p:nvSpPr>
          <p:cNvPr id="20484" name="Rectangle 3"/>
          <p:cNvSpPr>
            <a:spLocks noGrp="1" noChangeArrowheads="1"/>
          </p:cNvSpPr>
          <p:nvPr>
            <p:ph idx="1"/>
          </p:nvPr>
        </p:nvSpPr>
        <p:spPr/>
        <p:txBody>
          <a:bodyPr/>
          <a:lstStyle/>
          <a:p>
            <a:r>
              <a:rPr lang="en-US" altLang="en-US" b="1"/>
              <a:t>Normal Symbiotic Phase:</a:t>
            </a:r>
            <a:r>
              <a:rPr lang="en-US" altLang="en-US"/>
              <a:t>  According to Mahler, this phase extends from the first signs of conscious awareness at four to six weeks until about five months of age.  </a:t>
            </a:r>
          </a:p>
          <a:p>
            <a:r>
              <a:rPr lang="en-US" altLang="en-US"/>
              <a:t>In the Normal-Symbiotic Phase the infant is now aware of its mother, but has no sense of individuality of its own. The infant and mother are as one, and there is a barrier between them and the rest of the world.</a:t>
            </a:r>
            <a:br>
              <a:rPr lang="en-US" altLang="en-US"/>
            </a:br>
            <a:endParaRPr lang="en-US" altLang="en-US"/>
          </a:p>
        </p:txBody>
      </p:sp>
      <p:sp>
        <p:nvSpPr>
          <p:cNvPr id="20482"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28F9B2B-24D2-4646-A882-2930E26D9CF8}" type="slidenum">
              <a:rPr lang="en-US" altLang="en-US"/>
              <a:pPr eaLnBrk="1" hangingPunct="1"/>
              <a:t>18</a:t>
            </a:fld>
            <a:endParaRPr lang="en-US" altLang="en-US"/>
          </a:p>
        </p:txBody>
      </p:sp>
    </p:spTree>
    <p:extLst>
      <p:ext uri="{BB962C8B-B14F-4D97-AF65-F5344CB8AC3E}">
        <p14:creationId xmlns:p14="http://schemas.microsoft.com/office/powerpoint/2010/main" val="2669059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r>
              <a:rPr lang="en-US" altLang="en-US" sz="3800"/>
              <a:t>Margaret Mahler – Separation / Individuation</a:t>
            </a:r>
          </a:p>
        </p:txBody>
      </p:sp>
      <p:sp>
        <p:nvSpPr>
          <p:cNvPr id="21508" name="Rectangle 3"/>
          <p:cNvSpPr>
            <a:spLocks noGrp="1" noChangeArrowheads="1"/>
          </p:cNvSpPr>
          <p:nvPr>
            <p:ph idx="1"/>
          </p:nvPr>
        </p:nvSpPr>
        <p:spPr/>
        <p:txBody>
          <a:bodyPr/>
          <a:lstStyle/>
          <a:p>
            <a:r>
              <a:rPr lang="en-US" altLang="en-US" sz="2400" b="1"/>
              <a:t>Separation-Individuation Phase:</a:t>
            </a:r>
            <a:r>
              <a:rPr lang="en-US" altLang="en-US" sz="2400"/>
              <a:t> In this phase the infant breaks out of its “autistic shell” and begins to connect with its environment and with the people in it.  Separation refers to the development of limits and to the differentiation in the infant’s mind between the infant and the mother. Individuation refers to the development of the infant's ego, sense of identity, and cognitions.  This phase is divided into three sub-phases, which occur in the following order, but which often overlap in time: </a:t>
            </a:r>
          </a:p>
        </p:txBody>
      </p:sp>
      <p:sp>
        <p:nvSpPr>
          <p:cNvPr id="21506"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DBA573C-FA08-44DB-87A3-17067C3969E1}" type="slidenum">
              <a:rPr lang="en-US" altLang="en-US"/>
              <a:pPr eaLnBrk="1" hangingPunct="1"/>
              <a:t>19</a:t>
            </a:fld>
            <a:endParaRPr lang="en-US" altLang="en-US"/>
          </a:p>
        </p:txBody>
      </p:sp>
    </p:spTree>
    <p:extLst>
      <p:ext uri="{BB962C8B-B14F-4D97-AF65-F5344CB8AC3E}">
        <p14:creationId xmlns:p14="http://schemas.microsoft.com/office/powerpoint/2010/main" val="67617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9" name="Rectangle 2"/>
          <p:cNvSpPr>
            <a:spLocks noGrp="1" noChangeArrowheads="1"/>
          </p:cNvSpPr>
          <p:nvPr>
            <p:ph type="title"/>
          </p:nvPr>
        </p:nvSpPr>
        <p:spPr/>
        <p:txBody>
          <a:bodyPr/>
          <a:lstStyle/>
          <a:p>
            <a:r>
              <a:rPr lang="en-US" altLang="en-US">
                <a:solidFill>
                  <a:schemeClr val="tx1"/>
                </a:solidFill>
              </a:rPr>
              <a:t>Stages of Alzheimer’s Disease</a:t>
            </a:r>
          </a:p>
        </p:txBody>
      </p:sp>
      <p:sp>
        <p:nvSpPr>
          <p:cNvPr id="77830" name="Rectangle 3"/>
          <p:cNvSpPr>
            <a:spLocks noGrp="1" noChangeArrowheads="1"/>
          </p:cNvSpPr>
          <p:nvPr>
            <p:ph idx="1"/>
          </p:nvPr>
        </p:nvSpPr>
        <p:spPr/>
        <p:txBody>
          <a:bodyPr/>
          <a:lstStyle/>
          <a:p>
            <a:pPr>
              <a:buFont typeface="Wingdings" panose="05000000000000000000" pitchFamily="2" charset="2"/>
              <a:buNone/>
            </a:pPr>
            <a:r>
              <a:rPr lang="en-US" altLang="en-US" sz="2400" b="1"/>
              <a:t>	Stage 1: No impairment (normal functioning)</a:t>
            </a:r>
            <a:br>
              <a:rPr lang="en-US" altLang="en-US" sz="2400"/>
            </a:br>
            <a:r>
              <a:rPr lang="en-US" altLang="en-US" sz="2400"/>
              <a:t>The client does not experience any memory problems. There is no evidence of symptoms indicative of dementia.  </a:t>
            </a:r>
            <a:br>
              <a:rPr lang="en-US" altLang="en-US" sz="2400"/>
            </a:br>
            <a:br>
              <a:rPr lang="en-US" altLang="en-US" sz="2400"/>
            </a:br>
            <a:r>
              <a:rPr lang="en-US" altLang="en-US" sz="2400" b="1"/>
              <a:t>Stage 2: Very mild cognitive decline </a:t>
            </a:r>
          </a:p>
          <a:p>
            <a:pPr>
              <a:buFont typeface="Wingdings" panose="05000000000000000000" pitchFamily="2" charset="2"/>
              <a:buNone/>
            </a:pPr>
            <a:r>
              <a:rPr lang="en-US" altLang="en-US" sz="2400"/>
              <a:t>	The client may feel as if he / she is having memory lapses — forgetting familiar words or the location of objects. No symptoms, however, of dementia can be detected during a medical / psychological  examination or by friends, family or co-workers.  </a:t>
            </a:r>
          </a:p>
        </p:txBody>
      </p:sp>
      <p:sp>
        <p:nvSpPr>
          <p:cNvPr id="77826" name="Rectangle 11"/>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2E85071-6061-499D-A2F3-2B3F0F5BBC6E}" type="slidenum">
              <a:rPr lang="en-US" altLang="en-US" sz="1000"/>
              <a:pPr>
                <a:spcBef>
                  <a:spcPct val="0"/>
                </a:spcBef>
                <a:buClrTx/>
                <a:buSzTx/>
                <a:buFontTx/>
                <a:buNone/>
              </a:pPr>
              <a:t>2</a:t>
            </a:fld>
            <a:endParaRPr lang="en-US" altLang="en-US" sz="1000"/>
          </a:p>
        </p:txBody>
      </p:sp>
      <p:sp>
        <p:nvSpPr>
          <p:cNvPr id="77827"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D430E401-90CB-4153-B8C0-5BBCF47F5BA3}" type="slidenum">
              <a:rPr lang="en-US" altLang="en-US" sz="1000"/>
              <a:pPr algn="r" eaLnBrk="1" hangingPunct="1">
                <a:spcBef>
                  <a:spcPct val="0"/>
                </a:spcBef>
                <a:buClrTx/>
                <a:buSzTx/>
                <a:buFontTx/>
                <a:buNone/>
              </a:pPr>
              <a:t>2</a:t>
            </a:fld>
            <a:endParaRPr lang="en-US" altLang="en-US" sz="1000"/>
          </a:p>
        </p:txBody>
      </p:sp>
      <p:sp>
        <p:nvSpPr>
          <p:cNvPr id="77828"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11BDD59B-400B-4451-9A99-A7BCA4F97F9C}" type="slidenum">
              <a:rPr lang="en-US" altLang="en-US" sz="1000"/>
              <a:pPr algn="r" eaLnBrk="1" hangingPunct="1">
                <a:spcBef>
                  <a:spcPct val="0"/>
                </a:spcBef>
                <a:buClrTx/>
                <a:buSzTx/>
                <a:buFontTx/>
                <a:buNone/>
              </a:pPr>
              <a:t>2</a:t>
            </a:fld>
            <a:endParaRPr lang="en-US" altLang="en-US" sz="1000"/>
          </a:p>
        </p:txBody>
      </p:sp>
    </p:spTree>
    <p:extLst>
      <p:ext uri="{BB962C8B-B14F-4D97-AF65-F5344CB8AC3E}">
        <p14:creationId xmlns:p14="http://schemas.microsoft.com/office/powerpoint/2010/main" val="1013369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r>
              <a:rPr lang="en-US" altLang="en-US" sz="3800"/>
              <a:t>Margaret Mahler – Separation / Individuation</a:t>
            </a:r>
          </a:p>
        </p:txBody>
      </p:sp>
      <p:sp>
        <p:nvSpPr>
          <p:cNvPr id="22532" name="Rectangle 3"/>
          <p:cNvSpPr>
            <a:spLocks noGrp="1" noChangeArrowheads="1"/>
          </p:cNvSpPr>
          <p:nvPr>
            <p:ph idx="1"/>
          </p:nvPr>
        </p:nvSpPr>
        <p:spPr/>
        <p:txBody>
          <a:bodyPr/>
          <a:lstStyle/>
          <a:p>
            <a:r>
              <a:rPr lang="en-US" altLang="en-US" b="1"/>
              <a:t>Hatching </a:t>
            </a:r>
            <a:r>
              <a:rPr lang="en-US" altLang="en-US" b="1" i="1"/>
              <a:t>(5 to 9 months)</a:t>
            </a:r>
            <a:r>
              <a:rPr lang="en-US" altLang="en-US"/>
              <a:t>: The infant becomes aware of the differentiation between itself and its mother.  It becomes increasingly aware of its surroundings and interested in them, using its mother as a point of reference or safe haven. </a:t>
            </a:r>
          </a:p>
        </p:txBody>
      </p:sp>
      <p:sp>
        <p:nvSpPr>
          <p:cNvPr id="22530"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0F1F8D2-4A5E-4469-AF73-0826A31A76EF}" type="slidenum">
              <a:rPr lang="en-US" altLang="en-US"/>
              <a:pPr eaLnBrk="1" hangingPunct="1"/>
              <a:t>20</a:t>
            </a:fld>
            <a:endParaRPr lang="en-US" altLang="en-US"/>
          </a:p>
        </p:txBody>
      </p:sp>
    </p:spTree>
    <p:extLst>
      <p:ext uri="{BB962C8B-B14F-4D97-AF65-F5344CB8AC3E}">
        <p14:creationId xmlns:p14="http://schemas.microsoft.com/office/powerpoint/2010/main" val="3792408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lstStyle/>
          <a:p>
            <a:r>
              <a:rPr lang="en-US" altLang="en-US" sz="3800"/>
              <a:t>Margaret Mahler – Separation / Individuation</a:t>
            </a:r>
          </a:p>
        </p:txBody>
      </p:sp>
      <p:sp>
        <p:nvSpPr>
          <p:cNvPr id="23556" name="Rectangle 3"/>
          <p:cNvSpPr>
            <a:spLocks noGrp="1" noChangeArrowheads="1"/>
          </p:cNvSpPr>
          <p:nvPr>
            <p:ph idx="1"/>
          </p:nvPr>
        </p:nvSpPr>
        <p:spPr/>
        <p:txBody>
          <a:bodyPr/>
          <a:lstStyle/>
          <a:p>
            <a:r>
              <a:rPr lang="en-US" altLang="en-US" b="1"/>
              <a:t>Practicing</a:t>
            </a:r>
            <a:r>
              <a:rPr lang="en-US" altLang="en-US"/>
              <a:t>  </a:t>
            </a:r>
            <a:r>
              <a:rPr lang="en-US" altLang="en-US" b="1" i="1"/>
              <a:t>(9 to 16 months)</a:t>
            </a:r>
            <a:r>
              <a:rPr lang="en-US" altLang="en-US"/>
              <a:t>:  The infant is now mobile, first crawling and then walking independently.  The infant begins to explore actively and becomes more independent of its mother.  The infant still experiences itself as one with its mother. </a:t>
            </a:r>
          </a:p>
        </p:txBody>
      </p:sp>
      <p:sp>
        <p:nvSpPr>
          <p:cNvPr id="23554"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B3CC69E-B3BD-4582-8ED7-160FFCE28B7E}" type="slidenum">
              <a:rPr lang="en-US" altLang="en-US"/>
              <a:pPr eaLnBrk="1" hangingPunct="1"/>
              <a:t>21</a:t>
            </a:fld>
            <a:endParaRPr lang="en-US" altLang="en-US"/>
          </a:p>
        </p:txBody>
      </p:sp>
    </p:spTree>
    <p:extLst>
      <p:ext uri="{BB962C8B-B14F-4D97-AF65-F5344CB8AC3E}">
        <p14:creationId xmlns:p14="http://schemas.microsoft.com/office/powerpoint/2010/main" val="22207933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r>
              <a:rPr lang="en-US" altLang="en-US" sz="3800"/>
              <a:t>Margaret Mahler – Separation / Individuation</a:t>
            </a:r>
          </a:p>
        </p:txBody>
      </p:sp>
      <p:sp>
        <p:nvSpPr>
          <p:cNvPr id="24580" name="Rectangle 3"/>
          <p:cNvSpPr>
            <a:spLocks noGrp="1" noChangeArrowheads="1"/>
          </p:cNvSpPr>
          <p:nvPr>
            <p:ph idx="1"/>
          </p:nvPr>
        </p:nvSpPr>
        <p:spPr/>
        <p:txBody>
          <a:bodyPr/>
          <a:lstStyle/>
          <a:p>
            <a:r>
              <a:rPr lang="en-US" altLang="en-US" b="1"/>
              <a:t>Rapprochement</a:t>
            </a:r>
            <a:r>
              <a:rPr lang="en-US" altLang="en-US"/>
              <a:t> </a:t>
            </a:r>
            <a:r>
              <a:rPr lang="en-US" altLang="en-US" b="1" i="1"/>
              <a:t>(15 months and on)</a:t>
            </a:r>
            <a:r>
              <a:rPr lang="en-US" altLang="en-US"/>
              <a:t>: The young child once again becomes close to his mother, but begins to differentiate itself from his mother. The child realizes that his physical mobility demonstrates psychic separateness from his mother. The toddler may become hesitant at this point, wanting his mother to be in sight so that, through eye contact and action, he can explore the world. </a:t>
            </a:r>
          </a:p>
        </p:txBody>
      </p:sp>
      <p:sp>
        <p:nvSpPr>
          <p:cNvPr id="24578"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D81F585-529F-4E82-9AB9-273F8F764261}" type="slidenum">
              <a:rPr lang="en-US" altLang="en-US"/>
              <a:pPr eaLnBrk="1" hangingPunct="1"/>
              <a:t>22</a:t>
            </a:fld>
            <a:endParaRPr lang="en-US" altLang="en-US"/>
          </a:p>
        </p:txBody>
      </p:sp>
    </p:spTree>
    <p:extLst>
      <p:ext uri="{BB962C8B-B14F-4D97-AF65-F5344CB8AC3E}">
        <p14:creationId xmlns:p14="http://schemas.microsoft.com/office/powerpoint/2010/main" val="3288810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3" name="Rectangle 2"/>
          <p:cNvSpPr>
            <a:spLocks noGrp="1" noChangeArrowheads="1"/>
          </p:cNvSpPr>
          <p:nvPr>
            <p:ph type="title"/>
          </p:nvPr>
        </p:nvSpPr>
        <p:spPr/>
        <p:txBody>
          <a:bodyPr/>
          <a:lstStyle/>
          <a:p>
            <a:r>
              <a:rPr lang="en-US" altLang="en-US">
                <a:solidFill>
                  <a:schemeClr val="tx1"/>
                </a:solidFill>
              </a:rPr>
              <a:t>Stages of Alzheimer’s Disease</a:t>
            </a:r>
          </a:p>
        </p:txBody>
      </p:sp>
      <p:sp>
        <p:nvSpPr>
          <p:cNvPr id="78854" name="Rectangle 3"/>
          <p:cNvSpPr>
            <a:spLocks noGrp="1" noChangeArrowheads="1"/>
          </p:cNvSpPr>
          <p:nvPr>
            <p:ph idx="1"/>
          </p:nvPr>
        </p:nvSpPr>
        <p:spPr/>
        <p:txBody>
          <a:bodyPr/>
          <a:lstStyle/>
          <a:p>
            <a:pPr>
              <a:lnSpc>
                <a:spcPct val="90000"/>
              </a:lnSpc>
              <a:buFont typeface="Wingdings" panose="05000000000000000000" pitchFamily="2" charset="2"/>
              <a:buNone/>
            </a:pPr>
            <a:r>
              <a:rPr lang="en-US" altLang="en-US" sz="2000" b="1"/>
              <a:t>	Stage 3: Mild cognitive decline (early-stage Alzheimer's can be diagnosed in some, but not all, individuals with these symptoms)</a:t>
            </a:r>
            <a:br>
              <a:rPr lang="en-US" altLang="en-US" sz="2000"/>
            </a:br>
            <a:r>
              <a:rPr lang="en-US" altLang="en-US" sz="2000"/>
              <a:t>Friends, family or co-workers begin to notice impairments. During a detailed medical interview, doctors may be able to detect problems in memory or concentration. Common stage 3 difficulties include: </a:t>
            </a:r>
          </a:p>
          <a:p>
            <a:pPr>
              <a:lnSpc>
                <a:spcPct val="90000"/>
              </a:lnSpc>
            </a:pPr>
            <a:r>
              <a:rPr lang="en-US" altLang="en-US" sz="2000"/>
              <a:t>Noticeable problems coming up with the right word or name</a:t>
            </a:r>
          </a:p>
          <a:p>
            <a:pPr>
              <a:lnSpc>
                <a:spcPct val="90000"/>
              </a:lnSpc>
            </a:pPr>
            <a:r>
              <a:rPr lang="en-US" altLang="en-US" sz="2000"/>
              <a:t>Trouble remembering names when introduced to new people </a:t>
            </a:r>
          </a:p>
          <a:p>
            <a:pPr>
              <a:lnSpc>
                <a:spcPct val="90000"/>
              </a:lnSpc>
            </a:pPr>
            <a:r>
              <a:rPr lang="en-US" altLang="en-US" sz="2000"/>
              <a:t>Having noticeably greater difficulty performing tasks in social or work settings </a:t>
            </a:r>
          </a:p>
          <a:p>
            <a:pPr>
              <a:lnSpc>
                <a:spcPct val="90000"/>
              </a:lnSpc>
            </a:pPr>
            <a:r>
              <a:rPr lang="en-US" altLang="en-US" sz="2000"/>
              <a:t>Forgetting material that one has just read </a:t>
            </a:r>
          </a:p>
          <a:p>
            <a:pPr>
              <a:lnSpc>
                <a:spcPct val="90000"/>
              </a:lnSpc>
            </a:pPr>
            <a:r>
              <a:rPr lang="en-US" altLang="en-US" sz="2000"/>
              <a:t>Losing or misplacing valuable objects </a:t>
            </a:r>
          </a:p>
          <a:p>
            <a:pPr>
              <a:lnSpc>
                <a:spcPct val="90000"/>
              </a:lnSpc>
            </a:pPr>
            <a:r>
              <a:rPr lang="en-US" altLang="en-US" sz="2000"/>
              <a:t>Increasing trouble with planning or organizing</a:t>
            </a:r>
          </a:p>
          <a:p>
            <a:pPr>
              <a:lnSpc>
                <a:spcPct val="90000"/>
              </a:lnSpc>
            </a:pPr>
            <a:endParaRPr lang="en-US" altLang="en-US" sz="2000"/>
          </a:p>
        </p:txBody>
      </p:sp>
      <p:sp>
        <p:nvSpPr>
          <p:cNvPr id="78850" name="Rectangle 11"/>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4269AE7F-78E3-4720-8D06-D413B3EA6434}" type="slidenum">
              <a:rPr lang="en-US" altLang="en-US" sz="1000"/>
              <a:pPr>
                <a:spcBef>
                  <a:spcPct val="0"/>
                </a:spcBef>
                <a:buClrTx/>
                <a:buSzTx/>
                <a:buFontTx/>
                <a:buNone/>
              </a:pPr>
              <a:t>3</a:t>
            </a:fld>
            <a:endParaRPr lang="en-US" altLang="en-US" sz="1000"/>
          </a:p>
        </p:txBody>
      </p:sp>
      <p:sp>
        <p:nvSpPr>
          <p:cNvPr id="78851"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5787AA6D-00A7-479E-9F39-FC8157ABE4D3}" type="slidenum">
              <a:rPr lang="en-US" altLang="en-US" sz="1000"/>
              <a:pPr algn="r" eaLnBrk="1" hangingPunct="1">
                <a:spcBef>
                  <a:spcPct val="0"/>
                </a:spcBef>
                <a:buClrTx/>
                <a:buSzTx/>
                <a:buFontTx/>
                <a:buNone/>
              </a:pPr>
              <a:t>3</a:t>
            </a:fld>
            <a:endParaRPr lang="en-US" altLang="en-US" sz="1000"/>
          </a:p>
        </p:txBody>
      </p:sp>
      <p:sp>
        <p:nvSpPr>
          <p:cNvPr id="78852"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AB40DC83-7995-42D2-A000-896B7D133B1C}" type="slidenum">
              <a:rPr lang="en-US" altLang="en-US" sz="1000"/>
              <a:pPr algn="r" eaLnBrk="1" hangingPunct="1">
                <a:spcBef>
                  <a:spcPct val="0"/>
                </a:spcBef>
                <a:buClrTx/>
                <a:buSzTx/>
                <a:buFontTx/>
                <a:buNone/>
              </a:pPr>
              <a:t>3</a:t>
            </a:fld>
            <a:endParaRPr lang="en-US" altLang="en-US" sz="1000"/>
          </a:p>
        </p:txBody>
      </p:sp>
    </p:spTree>
    <p:extLst>
      <p:ext uri="{BB962C8B-B14F-4D97-AF65-F5344CB8AC3E}">
        <p14:creationId xmlns:p14="http://schemas.microsoft.com/office/powerpoint/2010/main" val="597096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7" name="Rectangle 2"/>
          <p:cNvSpPr>
            <a:spLocks noGrp="1" noChangeArrowheads="1"/>
          </p:cNvSpPr>
          <p:nvPr>
            <p:ph type="title"/>
          </p:nvPr>
        </p:nvSpPr>
        <p:spPr/>
        <p:txBody>
          <a:bodyPr/>
          <a:lstStyle/>
          <a:p>
            <a:r>
              <a:rPr lang="en-US" altLang="en-US">
                <a:solidFill>
                  <a:schemeClr val="tx1"/>
                </a:solidFill>
              </a:rPr>
              <a:t>Stages of Alzheimer’s Disease</a:t>
            </a:r>
          </a:p>
        </p:txBody>
      </p:sp>
      <p:sp>
        <p:nvSpPr>
          <p:cNvPr id="79878" name="Rectangle 3"/>
          <p:cNvSpPr>
            <a:spLocks noGrp="1" noChangeArrowheads="1"/>
          </p:cNvSpPr>
          <p:nvPr>
            <p:ph idx="1"/>
          </p:nvPr>
        </p:nvSpPr>
        <p:spPr/>
        <p:txBody>
          <a:bodyPr/>
          <a:lstStyle/>
          <a:p>
            <a:pPr>
              <a:buFont typeface="Wingdings" panose="05000000000000000000" pitchFamily="2" charset="2"/>
              <a:buNone/>
            </a:pPr>
            <a:r>
              <a:rPr lang="en-US" altLang="en-US" sz="2400" b="1"/>
              <a:t>	Stage 4: Moderate cognitive decline</a:t>
            </a:r>
            <a:br>
              <a:rPr lang="en-US" altLang="en-US" sz="2400" b="1"/>
            </a:br>
            <a:r>
              <a:rPr lang="en-US" altLang="en-US" sz="2400" b="1"/>
              <a:t>(Mild or early-stage Alzheimer's disease) </a:t>
            </a:r>
            <a:br>
              <a:rPr lang="en-US" altLang="en-US" sz="2400"/>
            </a:br>
            <a:r>
              <a:rPr lang="en-US" altLang="en-US" sz="2400"/>
              <a:t>At this point, a careful medical assessment should be able to detect problems in several areas: </a:t>
            </a:r>
          </a:p>
          <a:p>
            <a:r>
              <a:rPr lang="en-US" altLang="en-US" sz="2400"/>
              <a:t>Forgetfulness of recent events </a:t>
            </a:r>
          </a:p>
          <a:p>
            <a:r>
              <a:rPr lang="en-US" altLang="en-US" sz="2400"/>
              <a:t>Greater difficulty performing complex tasks, such as planning dinner or managing finances </a:t>
            </a:r>
          </a:p>
          <a:p>
            <a:r>
              <a:rPr lang="en-US" altLang="en-US" sz="2400"/>
              <a:t>Forgetfulness about one's own personal history </a:t>
            </a:r>
          </a:p>
          <a:p>
            <a:r>
              <a:rPr lang="en-US" altLang="en-US" sz="2400"/>
              <a:t>Becoming moody or withdrawn, especially in socially or mentally challenging situations</a:t>
            </a:r>
          </a:p>
          <a:p>
            <a:endParaRPr lang="en-US" altLang="en-US" sz="2400"/>
          </a:p>
        </p:txBody>
      </p:sp>
      <p:sp>
        <p:nvSpPr>
          <p:cNvPr id="79874" name="Rectangle 11"/>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9260D5F3-E7FA-4999-A103-25DC84CD197D}" type="slidenum">
              <a:rPr lang="en-US" altLang="en-US" sz="1000"/>
              <a:pPr>
                <a:spcBef>
                  <a:spcPct val="0"/>
                </a:spcBef>
                <a:buClrTx/>
                <a:buSzTx/>
                <a:buFontTx/>
                <a:buNone/>
              </a:pPr>
              <a:t>4</a:t>
            </a:fld>
            <a:endParaRPr lang="en-US" altLang="en-US" sz="1000"/>
          </a:p>
        </p:txBody>
      </p:sp>
      <p:sp>
        <p:nvSpPr>
          <p:cNvPr id="79875"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A4E240ED-F028-437A-B53B-A47652475A79}" type="slidenum">
              <a:rPr lang="en-US" altLang="en-US" sz="1000"/>
              <a:pPr algn="r" eaLnBrk="1" hangingPunct="1">
                <a:spcBef>
                  <a:spcPct val="0"/>
                </a:spcBef>
                <a:buClrTx/>
                <a:buSzTx/>
                <a:buFontTx/>
                <a:buNone/>
              </a:pPr>
              <a:t>4</a:t>
            </a:fld>
            <a:endParaRPr lang="en-US" altLang="en-US" sz="1000"/>
          </a:p>
        </p:txBody>
      </p:sp>
      <p:sp>
        <p:nvSpPr>
          <p:cNvPr id="79876"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ABA83952-95C8-42DD-BCA4-07D22AFA8BFF}" type="slidenum">
              <a:rPr lang="en-US" altLang="en-US" sz="1000"/>
              <a:pPr algn="r" eaLnBrk="1" hangingPunct="1">
                <a:spcBef>
                  <a:spcPct val="0"/>
                </a:spcBef>
                <a:buClrTx/>
                <a:buSzTx/>
                <a:buFontTx/>
                <a:buNone/>
              </a:pPr>
              <a:t>4</a:t>
            </a:fld>
            <a:endParaRPr lang="en-US" altLang="en-US" sz="1000"/>
          </a:p>
        </p:txBody>
      </p:sp>
    </p:spTree>
    <p:extLst>
      <p:ext uri="{BB962C8B-B14F-4D97-AF65-F5344CB8AC3E}">
        <p14:creationId xmlns:p14="http://schemas.microsoft.com/office/powerpoint/2010/main" val="880272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1" name="Rectangle 2"/>
          <p:cNvSpPr>
            <a:spLocks noGrp="1" noChangeArrowheads="1"/>
          </p:cNvSpPr>
          <p:nvPr>
            <p:ph type="title"/>
          </p:nvPr>
        </p:nvSpPr>
        <p:spPr/>
        <p:txBody>
          <a:bodyPr/>
          <a:lstStyle/>
          <a:p>
            <a:r>
              <a:rPr lang="en-US" altLang="en-US">
                <a:solidFill>
                  <a:schemeClr val="tx1"/>
                </a:solidFill>
              </a:rPr>
              <a:t>Stages of Alzheimer’s Disease</a:t>
            </a:r>
          </a:p>
        </p:txBody>
      </p:sp>
      <p:sp>
        <p:nvSpPr>
          <p:cNvPr id="80902" name="Rectangle 3"/>
          <p:cNvSpPr>
            <a:spLocks noGrp="1" noChangeArrowheads="1"/>
          </p:cNvSpPr>
          <p:nvPr>
            <p:ph idx="1"/>
          </p:nvPr>
        </p:nvSpPr>
        <p:spPr/>
        <p:txBody>
          <a:bodyPr/>
          <a:lstStyle/>
          <a:p>
            <a:pPr>
              <a:lnSpc>
                <a:spcPct val="90000"/>
              </a:lnSpc>
              <a:buFont typeface="Wingdings" panose="05000000000000000000" pitchFamily="2" charset="2"/>
              <a:buNone/>
            </a:pPr>
            <a:r>
              <a:rPr lang="en-US" altLang="en-US" sz="2000" b="1"/>
              <a:t>	Stage 5: Moderately severe cognitive decline</a:t>
            </a:r>
            <a:br>
              <a:rPr lang="en-US" altLang="en-US" sz="2000" b="1"/>
            </a:br>
            <a:r>
              <a:rPr lang="en-US" altLang="en-US" sz="2000" b="1"/>
              <a:t>(Moderate or mid-stage Alzheimer's disease)</a:t>
            </a:r>
            <a:br>
              <a:rPr lang="en-US" altLang="en-US" sz="2000"/>
            </a:br>
            <a:r>
              <a:rPr lang="en-US" altLang="en-US" sz="2000"/>
              <a:t>Gaps in memory and thinking are noticeable, and clients begin to need help with day-to-day activities. At this stage, clients may:</a:t>
            </a:r>
          </a:p>
          <a:p>
            <a:pPr>
              <a:lnSpc>
                <a:spcPct val="90000"/>
              </a:lnSpc>
            </a:pPr>
            <a:r>
              <a:rPr lang="en-US" altLang="en-US" sz="2000"/>
              <a:t>Be unable to recall their own address or telephone number</a:t>
            </a:r>
          </a:p>
          <a:p>
            <a:pPr>
              <a:lnSpc>
                <a:spcPct val="90000"/>
              </a:lnSpc>
            </a:pPr>
            <a:r>
              <a:rPr lang="en-US" altLang="en-US" sz="2000"/>
              <a:t>Become confused about orientation (place, time, person, situation) </a:t>
            </a:r>
          </a:p>
          <a:p>
            <a:pPr>
              <a:lnSpc>
                <a:spcPct val="90000"/>
              </a:lnSpc>
            </a:pPr>
            <a:r>
              <a:rPr lang="en-US" altLang="en-US" sz="2000"/>
              <a:t>Need help choosing proper clothing for the season or the occasion </a:t>
            </a:r>
          </a:p>
          <a:p>
            <a:pPr>
              <a:lnSpc>
                <a:spcPct val="90000"/>
              </a:lnSpc>
            </a:pPr>
            <a:r>
              <a:rPr lang="en-US" altLang="en-US" sz="2000"/>
              <a:t>Still remember significant details about themselves and their family </a:t>
            </a:r>
          </a:p>
          <a:p>
            <a:pPr>
              <a:lnSpc>
                <a:spcPct val="90000"/>
              </a:lnSpc>
            </a:pPr>
            <a:r>
              <a:rPr lang="en-US" altLang="en-US" sz="2000"/>
              <a:t>Still require no assistance with eating or using the bathroom</a:t>
            </a:r>
          </a:p>
        </p:txBody>
      </p:sp>
      <p:sp>
        <p:nvSpPr>
          <p:cNvPr id="80898" name="Rectangle 11"/>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53AD7ECF-0C21-41D8-B43D-8AC9AA187C38}" type="slidenum">
              <a:rPr lang="en-US" altLang="en-US" sz="1000"/>
              <a:pPr>
                <a:spcBef>
                  <a:spcPct val="0"/>
                </a:spcBef>
                <a:buClrTx/>
                <a:buSzTx/>
                <a:buFontTx/>
                <a:buNone/>
              </a:pPr>
              <a:t>5</a:t>
            </a:fld>
            <a:endParaRPr lang="en-US" altLang="en-US" sz="1000"/>
          </a:p>
        </p:txBody>
      </p:sp>
      <p:sp>
        <p:nvSpPr>
          <p:cNvPr id="80899"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E9ACDC09-ECCD-43BF-9E74-EAA8A170901F}" type="slidenum">
              <a:rPr lang="en-US" altLang="en-US" sz="1000"/>
              <a:pPr algn="r" eaLnBrk="1" hangingPunct="1">
                <a:spcBef>
                  <a:spcPct val="0"/>
                </a:spcBef>
                <a:buClrTx/>
                <a:buSzTx/>
                <a:buFontTx/>
                <a:buNone/>
              </a:pPr>
              <a:t>5</a:t>
            </a:fld>
            <a:endParaRPr lang="en-US" altLang="en-US" sz="1000"/>
          </a:p>
        </p:txBody>
      </p:sp>
      <p:sp>
        <p:nvSpPr>
          <p:cNvPr id="80900"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8B52BC9F-BA65-4685-B894-9F016ED45260}" type="slidenum">
              <a:rPr lang="en-US" altLang="en-US" sz="1000"/>
              <a:pPr algn="r" eaLnBrk="1" hangingPunct="1">
                <a:spcBef>
                  <a:spcPct val="0"/>
                </a:spcBef>
                <a:buClrTx/>
                <a:buSzTx/>
                <a:buFontTx/>
                <a:buNone/>
              </a:pPr>
              <a:t>5</a:t>
            </a:fld>
            <a:endParaRPr lang="en-US" altLang="en-US" sz="1000"/>
          </a:p>
        </p:txBody>
      </p:sp>
    </p:spTree>
    <p:extLst>
      <p:ext uri="{BB962C8B-B14F-4D97-AF65-F5344CB8AC3E}">
        <p14:creationId xmlns:p14="http://schemas.microsoft.com/office/powerpoint/2010/main" val="504731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2"/>
          <p:cNvSpPr>
            <a:spLocks noGrp="1" noChangeArrowheads="1"/>
          </p:cNvSpPr>
          <p:nvPr>
            <p:ph type="title"/>
          </p:nvPr>
        </p:nvSpPr>
        <p:spPr/>
        <p:txBody>
          <a:bodyPr/>
          <a:lstStyle/>
          <a:p>
            <a:r>
              <a:rPr lang="en-US" altLang="en-US">
                <a:solidFill>
                  <a:schemeClr val="tx1"/>
                </a:solidFill>
              </a:rPr>
              <a:t>Stages of Alzheimer’s Disease</a:t>
            </a:r>
          </a:p>
        </p:txBody>
      </p:sp>
      <p:sp>
        <p:nvSpPr>
          <p:cNvPr id="81926" name="Rectangle 3"/>
          <p:cNvSpPr>
            <a:spLocks noGrp="1" noChangeArrowheads="1"/>
          </p:cNvSpPr>
          <p:nvPr>
            <p:ph idx="1"/>
          </p:nvPr>
        </p:nvSpPr>
        <p:spPr/>
        <p:txBody>
          <a:bodyPr/>
          <a:lstStyle/>
          <a:p>
            <a:pPr>
              <a:lnSpc>
                <a:spcPct val="80000"/>
              </a:lnSpc>
              <a:buFont typeface="Wingdings" panose="05000000000000000000" pitchFamily="2" charset="2"/>
              <a:buNone/>
            </a:pPr>
            <a:r>
              <a:rPr lang="en-US" altLang="en-US" sz="1800" b="1"/>
              <a:t>	Stage Six: Severe cognitive decline</a:t>
            </a:r>
            <a:br>
              <a:rPr lang="en-US" altLang="en-US" sz="1800" b="1"/>
            </a:br>
            <a:r>
              <a:rPr lang="en-US" altLang="en-US" sz="1800"/>
              <a:t>Memory continues to worsen, personality changes may take place and individuals need extensive help with daily activities. At this stage, individuals may: </a:t>
            </a:r>
          </a:p>
          <a:p>
            <a:pPr>
              <a:lnSpc>
                <a:spcPct val="80000"/>
              </a:lnSpc>
            </a:pPr>
            <a:r>
              <a:rPr lang="en-US" altLang="en-US" sz="1800"/>
              <a:t>Lose awareness of recent experiences as well as of their surroundings </a:t>
            </a:r>
          </a:p>
          <a:p>
            <a:pPr>
              <a:lnSpc>
                <a:spcPct val="80000"/>
              </a:lnSpc>
            </a:pPr>
            <a:r>
              <a:rPr lang="en-US" altLang="en-US" sz="1800"/>
              <a:t>Remember their own name but have difficulty with their personal history</a:t>
            </a:r>
          </a:p>
          <a:p>
            <a:pPr>
              <a:lnSpc>
                <a:spcPct val="80000"/>
              </a:lnSpc>
            </a:pPr>
            <a:r>
              <a:rPr lang="en-US" altLang="en-US" sz="1800"/>
              <a:t>Need help dressing properly and may, without supervision, make mistakes such as putting pajamas over daytime clothes or shoes on the wrong feet </a:t>
            </a:r>
          </a:p>
          <a:p>
            <a:pPr>
              <a:lnSpc>
                <a:spcPct val="80000"/>
              </a:lnSpc>
            </a:pPr>
            <a:r>
              <a:rPr lang="en-US" altLang="en-US" sz="1800"/>
              <a:t>Experience atypical sleep patterns</a:t>
            </a:r>
          </a:p>
          <a:p>
            <a:pPr>
              <a:lnSpc>
                <a:spcPct val="80000"/>
              </a:lnSpc>
            </a:pPr>
            <a:r>
              <a:rPr lang="en-US" altLang="en-US" sz="1800"/>
              <a:t>Need help with daily living skills</a:t>
            </a:r>
          </a:p>
          <a:p>
            <a:pPr>
              <a:lnSpc>
                <a:spcPct val="80000"/>
              </a:lnSpc>
            </a:pPr>
            <a:r>
              <a:rPr lang="en-US" altLang="en-US" sz="1800"/>
              <a:t>Have increasingly frequent trouble controlling their bladder or bowels </a:t>
            </a:r>
          </a:p>
          <a:p>
            <a:pPr>
              <a:lnSpc>
                <a:spcPct val="80000"/>
              </a:lnSpc>
            </a:pPr>
            <a:r>
              <a:rPr lang="en-US" altLang="en-US" sz="1800"/>
              <a:t>Experience major personality and behavioral changes, including paranoia and delusions </a:t>
            </a:r>
          </a:p>
          <a:p>
            <a:pPr>
              <a:lnSpc>
                <a:spcPct val="80000"/>
              </a:lnSpc>
            </a:pPr>
            <a:r>
              <a:rPr lang="en-US" altLang="en-US" sz="1800"/>
              <a:t>Tend to wander or become lost</a:t>
            </a:r>
          </a:p>
          <a:p>
            <a:pPr>
              <a:lnSpc>
                <a:spcPct val="80000"/>
              </a:lnSpc>
            </a:pPr>
            <a:endParaRPr lang="en-US" altLang="en-US" sz="1800"/>
          </a:p>
        </p:txBody>
      </p:sp>
      <p:sp>
        <p:nvSpPr>
          <p:cNvPr id="81922" name="Rectangle 11"/>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E17681D0-6FAF-489D-8C51-72504DE60562}" type="slidenum">
              <a:rPr lang="en-US" altLang="en-US" sz="1000"/>
              <a:pPr>
                <a:spcBef>
                  <a:spcPct val="0"/>
                </a:spcBef>
                <a:buClrTx/>
                <a:buSzTx/>
                <a:buFontTx/>
                <a:buNone/>
              </a:pPr>
              <a:t>6</a:t>
            </a:fld>
            <a:endParaRPr lang="en-US" altLang="en-US" sz="1000"/>
          </a:p>
        </p:txBody>
      </p:sp>
      <p:sp>
        <p:nvSpPr>
          <p:cNvPr id="81923"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B366A2D1-CD78-4228-9C80-CA761A26DCC0}" type="slidenum">
              <a:rPr lang="en-US" altLang="en-US" sz="1000"/>
              <a:pPr algn="r" eaLnBrk="1" hangingPunct="1">
                <a:spcBef>
                  <a:spcPct val="0"/>
                </a:spcBef>
                <a:buClrTx/>
                <a:buSzTx/>
                <a:buFontTx/>
                <a:buNone/>
              </a:pPr>
              <a:t>6</a:t>
            </a:fld>
            <a:endParaRPr lang="en-US" altLang="en-US" sz="1000"/>
          </a:p>
        </p:txBody>
      </p:sp>
      <p:sp>
        <p:nvSpPr>
          <p:cNvPr id="81924"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825CA895-24DC-452B-957D-43C1F15EEEBF}" type="slidenum">
              <a:rPr lang="en-US" altLang="en-US" sz="1000"/>
              <a:pPr algn="r" eaLnBrk="1" hangingPunct="1">
                <a:spcBef>
                  <a:spcPct val="0"/>
                </a:spcBef>
                <a:buClrTx/>
                <a:buSzTx/>
                <a:buFontTx/>
                <a:buNone/>
              </a:pPr>
              <a:t>6</a:t>
            </a:fld>
            <a:endParaRPr lang="en-US" altLang="en-US" sz="1000"/>
          </a:p>
        </p:txBody>
      </p:sp>
    </p:spTree>
    <p:extLst>
      <p:ext uri="{BB962C8B-B14F-4D97-AF65-F5344CB8AC3E}">
        <p14:creationId xmlns:p14="http://schemas.microsoft.com/office/powerpoint/2010/main" val="2348134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9" name="Rectangle 2"/>
          <p:cNvSpPr>
            <a:spLocks noGrp="1" noChangeArrowheads="1"/>
          </p:cNvSpPr>
          <p:nvPr>
            <p:ph type="title"/>
          </p:nvPr>
        </p:nvSpPr>
        <p:spPr/>
        <p:txBody>
          <a:bodyPr/>
          <a:lstStyle/>
          <a:p>
            <a:r>
              <a:rPr lang="en-US" altLang="en-US">
                <a:solidFill>
                  <a:schemeClr val="tx1"/>
                </a:solidFill>
              </a:rPr>
              <a:t>Stages of Alzheimer’s Disease</a:t>
            </a:r>
          </a:p>
        </p:txBody>
      </p:sp>
      <p:sp>
        <p:nvSpPr>
          <p:cNvPr id="82950" name="Rectangle 3"/>
          <p:cNvSpPr>
            <a:spLocks noGrp="1" noChangeArrowheads="1"/>
          </p:cNvSpPr>
          <p:nvPr>
            <p:ph idx="1"/>
          </p:nvPr>
        </p:nvSpPr>
        <p:spPr/>
        <p:txBody>
          <a:bodyPr/>
          <a:lstStyle/>
          <a:p>
            <a:pPr>
              <a:buFont typeface="Wingdings" panose="05000000000000000000" pitchFamily="2" charset="2"/>
              <a:buNone/>
            </a:pPr>
            <a:r>
              <a:rPr lang="en-US" altLang="en-US" sz="2400" b="1"/>
              <a:t>	Stage 7: Very severe cognitive decline</a:t>
            </a:r>
            <a:br>
              <a:rPr lang="en-US" altLang="en-US" sz="2400" b="1"/>
            </a:br>
            <a:r>
              <a:rPr lang="en-US" altLang="en-US" sz="2400" b="1"/>
              <a:t>(Severe or late-stage Alzheimer's disease)</a:t>
            </a:r>
            <a:br>
              <a:rPr lang="en-US" altLang="en-US" sz="2400"/>
            </a:br>
            <a:r>
              <a:rPr lang="en-US" altLang="en-US" sz="2400"/>
              <a:t>In the final stage of Alzheimer’s, individuals lose the ability to respond to their environment, to carry on a conversation and, eventually, to control movement.</a:t>
            </a:r>
            <a:br>
              <a:rPr lang="en-US" altLang="en-US" sz="2400"/>
            </a:br>
            <a:r>
              <a:rPr lang="en-US" altLang="en-US" sz="2400"/>
              <a:t>At this stage, individuals need help with much of their daily personal care, including eating or using the bathroom. They may also lose the ability to smile, to sit without support and to hold their heads up. Reflexes become abnormal. Muscles grow rigid. Swallowing is impaired.</a:t>
            </a:r>
          </a:p>
          <a:p>
            <a:endParaRPr lang="en-US" altLang="en-US" sz="2400"/>
          </a:p>
        </p:txBody>
      </p:sp>
      <p:sp>
        <p:nvSpPr>
          <p:cNvPr id="82946" name="Rectangle 11"/>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E8B6D955-9F7C-4B94-BEC6-7F082086392B}" type="slidenum">
              <a:rPr lang="en-US" altLang="en-US" sz="1000"/>
              <a:pPr>
                <a:spcBef>
                  <a:spcPct val="0"/>
                </a:spcBef>
                <a:buClrTx/>
                <a:buSzTx/>
                <a:buFontTx/>
                <a:buNone/>
              </a:pPr>
              <a:t>7</a:t>
            </a:fld>
            <a:endParaRPr lang="en-US" altLang="en-US" sz="1000"/>
          </a:p>
        </p:txBody>
      </p:sp>
      <p:sp>
        <p:nvSpPr>
          <p:cNvPr id="82947"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47327334-22AE-45F2-9B43-62D3A5E3D03E}" type="slidenum">
              <a:rPr lang="en-US" altLang="en-US" sz="1000"/>
              <a:pPr algn="r" eaLnBrk="1" hangingPunct="1">
                <a:spcBef>
                  <a:spcPct val="0"/>
                </a:spcBef>
                <a:buClrTx/>
                <a:buSzTx/>
                <a:buFontTx/>
                <a:buNone/>
              </a:pPr>
              <a:t>7</a:t>
            </a:fld>
            <a:endParaRPr lang="en-US" altLang="en-US" sz="1000"/>
          </a:p>
        </p:txBody>
      </p:sp>
      <p:sp>
        <p:nvSpPr>
          <p:cNvPr id="82948" name="Rectangle 11"/>
          <p:cNvSpPr txBox="1">
            <a:spLocks noGrp="1" noChangeArrowheads="1"/>
          </p:cNvSpPr>
          <p:nvPr/>
        </p:nvSpPr>
        <p:spPr bwMode="auto">
          <a:xfrm>
            <a:off x="830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7C7F5C8D-CEAB-4421-890E-778AA9CF7177}" type="slidenum">
              <a:rPr lang="en-US" altLang="en-US" sz="1000"/>
              <a:pPr algn="r" eaLnBrk="1" hangingPunct="1">
                <a:spcBef>
                  <a:spcPct val="0"/>
                </a:spcBef>
                <a:buClrTx/>
                <a:buSzTx/>
                <a:buFontTx/>
                <a:buNone/>
              </a:pPr>
              <a:t>7</a:t>
            </a:fld>
            <a:endParaRPr lang="en-US" altLang="en-US" sz="1000"/>
          </a:p>
        </p:txBody>
      </p:sp>
    </p:spTree>
    <p:extLst>
      <p:ext uri="{BB962C8B-B14F-4D97-AF65-F5344CB8AC3E}">
        <p14:creationId xmlns:p14="http://schemas.microsoft.com/office/powerpoint/2010/main" val="1758036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r>
              <a:rPr lang="en-US" altLang="en-US"/>
              <a:t>Fetal Alcohol Syndrome</a:t>
            </a:r>
          </a:p>
        </p:txBody>
      </p:sp>
      <p:sp>
        <p:nvSpPr>
          <p:cNvPr id="10244" name="Rectangle 3"/>
          <p:cNvSpPr>
            <a:spLocks noGrp="1" noChangeArrowheads="1"/>
          </p:cNvSpPr>
          <p:nvPr>
            <p:ph idx="1"/>
          </p:nvPr>
        </p:nvSpPr>
        <p:spPr/>
        <p:txBody>
          <a:bodyPr/>
          <a:lstStyle/>
          <a:p>
            <a:pPr>
              <a:buFont typeface="Wingdings" panose="05000000000000000000" pitchFamily="2" charset="2"/>
              <a:buNone/>
            </a:pPr>
            <a:r>
              <a:rPr lang="en-US" altLang="en-US"/>
              <a:t>	Fetal alcohol syndrome is growth, mental, and physical problems that may occur in a baby when a mother drinks alcohol during pregnancy.</a:t>
            </a:r>
          </a:p>
        </p:txBody>
      </p:sp>
      <p:sp>
        <p:nvSpPr>
          <p:cNvPr id="10242"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4E4850C-69C5-46C0-A3E2-001599B0833C}" type="slidenum">
              <a:rPr lang="en-US" altLang="en-US"/>
              <a:pPr eaLnBrk="1" hangingPunct="1"/>
              <a:t>8</a:t>
            </a:fld>
            <a:endParaRPr lang="en-US" altLang="en-US"/>
          </a:p>
        </p:txBody>
      </p:sp>
    </p:spTree>
    <p:extLst>
      <p:ext uri="{BB962C8B-B14F-4D97-AF65-F5344CB8AC3E}">
        <p14:creationId xmlns:p14="http://schemas.microsoft.com/office/powerpoint/2010/main" val="2303504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altLang="en-US"/>
              <a:t>Fetal Alcohol Syndrome</a:t>
            </a:r>
          </a:p>
        </p:txBody>
      </p:sp>
      <p:sp>
        <p:nvSpPr>
          <p:cNvPr id="11268" name="Rectangle 3"/>
          <p:cNvSpPr>
            <a:spLocks noGrp="1" noChangeArrowheads="1"/>
          </p:cNvSpPr>
          <p:nvPr>
            <p:ph idx="1"/>
          </p:nvPr>
        </p:nvSpPr>
        <p:spPr/>
        <p:txBody>
          <a:bodyPr/>
          <a:lstStyle/>
          <a:p>
            <a:pPr>
              <a:lnSpc>
                <a:spcPct val="80000"/>
              </a:lnSpc>
              <a:buFont typeface="Wingdings" panose="05000000000000000000" pitchFamily="2" charset="2"/>
              <a:buNone/>
            </a:pPr>
            <a:r>
              <a:rPr lang="en-US" altLang="en-US" sz="2000"/>
              <a:t>	A baby with fetal alcohol syndrome may have the following symptoms:</a:t>
            </a:r>
          </a:p>
          <a:p>
            <a:pPr>
              <a:lnSpc>
                <a:spcPct val="80000"/>
              </a:lnSpc>
            </a:pPr>
            <a:r>
              <a:rPr lang="en-US" altLang="en-US" sz="2000"/>
              <a:t>Poor growth while the baby is in the womb and after birth</a:t>
            </a:r>
          </a:p>
          <a:p>
            <a:pPr>
              <a:lnSpc>
                <a:spcPct val="80000"/>
              </a:lnSpc>
            </a:pPr>
            <a:r>
              <a:rPr lang="en-US" altLang="en-US" sz="2000"/>
              <a:t>Decreased muscle tone and poor coordination</a:t>
            </a:r>
          </a:p>
          <a:p>
            <a:pPr>
              <a:lnSpc>
                <a:spcPct val="80000"/>
              </a:lnSpc>
            </a:pPr>
            <a:r>
              <a:rPr lang="en-US" altLang="en-US" sz="2000"/>
              <a:t>Delayed development and problems in three or more major areas: thinking, speech, movement, or social skills</a:t>
            </a:r>
          </a:p>
          <a:p>
            <a:pPr>
              <a:lnSpc>
                <a:spcPct val="80000"/>
              </a:lnSpc>
            </a:pPr>
            <a:r>
              <a:rPr lang="en-US" altLang="en-US" sz="2000"/>
              <a:t>Heart defects such as </a:t>
            </a:r>
            <a:r>
              <a:rPr lang="en-US" altLang="en-US" sz="2000">
                <a:hlinkClick r:id="rId2"/>
              </a:rPr>
              <a:t>ventricular septal defect (VSD)</a:t>
            </a:r>
            <a:r>
              <a:rPr lang="en-US" altLang="en-US" sz="2000"/>
              <a:t> or </a:t>
            </a:r>
            <a:r>
              <a:rPr lang="en-US" altLang="en-US" sz="2000">
                <a:hlinkClick r:id="rId3"/>
              </a:rPr>
              <a:t>atrial septal defect (ASD)</a:t>
            </a:r>
            <a:endParaRPr lang="en-US" altLang="en-US" sz="2000"/>
          </a:p>
          <a:p>
            <a:pPr>
              <a:lnSpc>
                <a:spcPct val="80000"/>
              </a:lnSpc>
            </a:pPr>
            <a:r>
              <a:rPr lang="en-US" altLang="en-US" sz="2000"/>
              <a:t>Problems with the face, including: </a:t>
            </a:r>
          </a:p>
          <a:p>
            <a:pPr lvl="1">
              <a:lnSpc>
                <a:spcPct val="80000"/>
              </a:lnSpc>
            </a:pPr>
            <a:r>
              <a:rPr lang="en-US" altLang="en-US" sz="2000"/>
              <a:t>Narrow, small eyes with large </a:t>
            </a:r>
            <a:r>
              <a:rPr lang="en-US" altLang="en-US" sz="2000">
                <a:hlinkClick r:id="rId4"/>
              </a:rPr>
              <a:t>epicanthal folds</a:t>
            </a:r>
            <a:endParaRPr lang="en-US" altLang="en-US" sz="2000"/>
          </a:p>
          <a:p>
            <a:pPr lvl="1">
              <a:lnSpc>
                <a:spcPct val="80000"/>
              </a:lnSpc>
            </a:pPr>
            <a:r>
              <a:rPr lang="en-US" altLang="en-US" sz="2000"/>
              <a:t>Small head</a:t>
            </a:r>
          </a:p>
          <a:p>
            <a:pPr lvl="1">
              <a:lnSpc>
                <a:spcPct val="80000"/>
              </a:lnSpc>
            </a:pPr>
            <a:r>
              <a:rPr lang="en-US" altLang="en-US" sz="2000"/>
              <a:t>Small upper jaw</a:t>
            </a:r>
          </a:p>
          <a:p>
            <a:pPr lvl="1">
              <a:lnSpc>
                <a:spcPct val="80000"/>
              </a:lnSpc>
            </a:pPr>
            <a:r>
              <a:rPr lang="en-US" altLang="en-US" sz="2000"/>
              <a:t>Smooth groove in upper lip</a:t>
            </a:r>
          </a:p>
          <a:p>
            <a:pPr lvl="1">
              <a:lnSpc>
                <a:spcPct val="80000"/>
              </a:lnSpc>
            </a:pPr>
            <a:r>
              <a:rPr lang="en-US" altLang="en-US" sz="2000"/>
              <a:t>Smooth and thin upper lip</a:t>
            </a:r>
          </a:p>
          <a:p>
            <a:pPr>
              <a:lnSpc>
                <a:spcPct val="80000"/>
              </a:lnSpc>
            </a:pPr>
            <a:endParaRPr lang="en-US" altLang="en-US" sz="2000"/>
          </a:p>
        </p:txBody>
      </p:sp>
      <p:sp>
        <p:nvSpPr>
          <p:cNvPr id="11266" name="Rectangle 11"/>
          <p:cNvSpPr>
            <a:spLocks noGrp="1" noChangeArrowheads="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E586BD2-D578-4327-BEAB-A0AA88E4061C}" type="slidenum">
              <a:rPr lang="en-US" altLang="en-US"/>
              <a:pPr eaLnBrk="1" hangingPunct="1"/>
              <a:t>9</a:t>
            </a:fld>
            <a:endParaRPr lang="en-US" altLang="en-US"/>
          </a:p>
        </p:txBody>
      </p:sp>
    </p:spTree>
    <p:extLst>
      <p:ext uri="{BB962C8B-B14F-4D97-AF65-F5344CB8AC3E}">
        <p14:creationId xmlns:p14="http://schemas.microsoft.com/office/powerpoint/2010/main" val="22325884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430</Words>
  <Application>Microsoft Office PowerPoint</Application>
  <PresentationFormat>Widescreen</PresentationFormat>
  <Paragraphs>134</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Symbol</vt:lpstr>
      <vt:lpstr>Wingdings</vt:lpstr>
      <vt:lpstr>Office Theme</vt:lpstr>
      <vt:lpstr>University of Maryland School of Social Work SW Exam Prep – Additional Info</vt:lpstr>
      <vt:lpstr>Stages of Alzheimer’s Disease</vt:lpstr>
      <vt:lpstr>Stages of Alzheimer’s Disease</vt:lpstr>
      <vt:lpstr>Stages of Alzheimer’s Disease</vt:lpstr>
      <vt:lpstr>Stages of Alzheimer’s Disease</vt:lpstr>
      <vt:lpstr>Stages of Alzheimer’s Disease</vt:lpstr>
      <vt:lpstr>Stages of Alzheimer’s Disease</vt:lpstr>
      <vt:lpstr>Fetal Alcohol Syndrome</vt:lpstr>
      <vt:lpstr>Fetal Alcohol Syndrome</vt:lpstr>
      <vt:lpstr>Fetal Alcohol Syndrome</vt:lpstr>
      <vt:lpstr>Kohlberg’s Theory of Moral Development</vt:lpstr>
      <vt:lpstr>Level 1: Preconventional  </vt:lpstr>
      <vt:lpstr>Level 2: Conventional</vt:lpstr>
      <vt:lpstr>Level 2: Conventional</vt:lpstr>
      <vt:lpstr>Level 3: Post-conventional</vt:lpstr>
      <vt:lpstr>Level 3: Postconventional</vt:lpstr>
      <vt:lpstr>Margaret Mahler – Separation / Individuation</vt:lpstr>
      <vt:lpstr>Margaret Mahler – Separation / Individuation</vt:lpstr>
      <vt:lpstr>Margaret Mahler – Separation / Individuation</vt:lpstr>
      <vt:lpstr>Margaret Mahler – Separation / Individuation</vt:lpstr>
      <vt:lpstr>Margaret Mahler – Separation / Individuation</vt:lpstr>
      <vt:lpstr>Margaret Mahler – Separation / Individuation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Maryland School of Social Work SW Exam Prep – Additional Info</dc:title>
  <dc:creator>Jennifer Wilson</dc:creator>
  <cp:lastModifiedBy>Jennifer Wilson</cp:lastModifiedBy>
  <cp:revision>1</cp:revision>
  <dcterms:created xsi:type="dcterms:W3CDTF">2016-12-06T17:12:04Z</dcterms:created>
  <dcterms:modified xsi:type="dcterms:W3CDTF">2016-12-06T17:12:29Z</dcterms:modified>
</cp:coreProperties>
</file>