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7"/>
  </p:notesMasterIdLst>
  <p:sldIdLst>
    <p:sldId id="1109" r:id="rId2"/>
    <p:sldId id="260" r:id="rId3"/>
    <p:sldId id="1230" r:id="rId4"/>
    <p:sldId id="1288" r:id="rId5"/>
    <p:sldId id="1289" r:id="rId6"/>
    <p:sldId id="1290" r:id="rId7"/>
    <p:sldId id="1291" r:id="rId8"/>
    <p:sldId id="267" r:id="rId9"/>
    <p:sldId id="297" r:id="rId10"/>
    <p:sldId id="1317" r:id="rId11"/>
    <p:sldId id="1318" r:id="rId12"/>
    <p:sldId id="270" r:id="rId13"/>
    <p:sldId id="1017" r:id="rId14"/>
    <p:sldId id="1065" r:id="rId15"/>
    <p:sldId id="1283" r:id="rId16"/>
    <p:sldId id="278" r:id="rId17"/>
    <p:sldId id="1247" r:id="rId18"/>
    <p:sldId id="1319" r:id="rId19"/>
    <p:sldId id="1320" r:id="rId20"/>
    <p:sldId id="1321" r:id="rId21"/>
    <p:sldId id="1322" r:id="rId22"/>
    <p:sldId id="1323" r:id="rId23"/>
    <p:sldId id="1324" r:id="rId24"/>
    <p:sldId id="995" r:id="rId25"/>
    <p:sldId id="1252" r:id="rId26"/>
    <p:sldId id="1307" r:id="rId27"/>
    <p:sldId id="310" r:id="rId28"/>
    <p:sldId id="507" r:id="rId29"/>
    <p:sldId id="508" r:id="rId30"/>
    <p:sldId id="339" r:id="rId31"/>
    <p:sldId id="334" r:id="rId32"/>
    <p:sldId id="335" r:id="rId33"/>
    <p:sldId id="336" r:id="rId34"/>
    <p:sldId id="337" r:id="rId35"/>
    <p:sldId id="338" r:id="rId36"/>
    <p:sldId id="304" r:id="rId37"/>
    <p:sldId id="305" r:id="rId38"/>
    <p:sldId id="1312" r:id="rId39"/>
    <p:sldId id="1261" r:id="rId40"/>
    <p:sldId id="1325" r:id="rId41"/>
    <p:sldId id="316" r:id="rId42"/>
    <p:sldId id="1225" r:id="rId43"/>
    <p:sldId id="317" r:id="rId44"/>
    <p:sldId id="1220" r:id="rId45"/>
    <p:sldId id="485" r:id="rId46"/>
    <p:sldId id="1221" r:id="rId47"/>
    <p:sldId id="1234" r:id="rId48"/>
    <p:sldId id="1326" r:id="rId49"/>
    <p:sldId id="1327" r:id="rId50"/>
    <p:sldId id="1329" r:id="rId51"/>
    <p:sldId id="1328" r:id="rId52"/>
    <p:sldId id="1331" r:id="rId53"/>
    <p:sldId id="1330" r:id="rId54"/>
    <p:sldId id="1332" r:id="rId55"/>
    <p:sldId id="330" r:id="rId56"/>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89398" autoAdjust="0"/>
  </p:normalViewPr>
  <p:slideViewPr>
    <p:cSldViewPr snapToGrid="0" snapToObjects="1" showGuides="1">
      <p:cViewPr varScale="1">
        <p:scale>
          <a:sx n="97" d="100"/>
          <a:sy n="97" d="100"/>
        </p:scale>
        <p:origin x="1962" y="90"/>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2/24/2023</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184613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83899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032449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14</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15</a:t>
            </a:fld>
            <a:endParaRPr lang="en-US" altLang="en-US"/>
          </a:p>
        </p:txBody>
      </p:sp>
    </p:spTree>
    <p:extLst>
      <p:ext uri="{BB962C8B-B14F-4D97-AF65-F5344CB8AC3E}">
        <p14:creationId xmlns:p14="http://schemas.microsoft.com/office/powerpoint/2010/main" val="3231068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3023599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797882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222082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2149349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1577577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2039182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3843313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3324685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016246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834147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44</a:t>
            </a:fld>
            <a:endParaRPr lang="en-US" altLang="en-US"/>
          </a:p>
        </p:txBody>
      </p:sp>
    </p:spTree>
    <p:extLst>
      <p:ext uri="{BB962C8B-B14F-4D97-AF65-F5344CB8AC3E}">
        <p14:creationId xmlns:p14="http://schemas.microsoft.com/office/powerpoint/2010/main" val="2409295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46</a:t>
            </a:fld>
            <a:endParaRPr lang="en-US" altLang="en-US"/>
          </a:p>
        </p:txBody>
      </p:sp>
    </p:spTree>
    <p:extLst>
      <p:ext uri="{BB962C8B-B14F-4D97-AF65-F5344CB8AC3E}">
        <p14:creationId xmlns:p14="http://schemas.microsoft.com/office/powerpoint/2010/main" val="402660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1245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25476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904906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876550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892437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528306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532854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56337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49777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2563482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12304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263483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a:t>
            </a:fld>
            <a:endParaRPr lang="en-US" altLang="en-US"/>
          </a:p>
        </p:txBody>
      </p:sp>
    </p:spTree>
    <p:extLst>
      <p:ext uri="{BB962C8B-B14F-4D97-AF65-F5344CB8AC3E}">
        <p14:creationId xmlns:p14="http://schemas.microsoft.com/office/powerpoint/2010/main" val="98035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8</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2/24/2023</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2/24/2023</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2/24/2023</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2/24/2023</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2/24/2023</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2/24/2023</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2/24/2023</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2/24/2023</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2/24/2023</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2/24/2023</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2/24/2023</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2/24/2023</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February 26, 2023</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grpSp>
        <p:nvGrpSpPr>
          <p:cNvPr id="20" name="Group 19">
            <a:extLst>
              <a:ext uri="{FF2B5EF4-FFF2-40B4-BE49-F238E27FC236}">
                <a16:creationId xmlns:a16="http://schemas.microsoft.com/office/drawing/2014/main" id="{3906D953-4F83-D551-E116-BFC6C450B31F}"/>
              </a:ext>
            </a:extLst>
          </p:cNvPr>
          <p:cNvGrpSpPr/>
          <p:nvPr/>
        </p:nvGrpSpPr>
        <p:grpSpPr>
          <a:xfrm>
            <a:off x="6144585" y="2989344"/>
            <a:ext cx="1585451" cy="1396274"/>
            <a:chOff x="6044787" y="4508735"/>
            <a:chExt cx="1585451" cy="1396274"/>
          </a:xfrm>
        </p:grpSpPr>
        <p:sp>
          <p:nvSpPr>
            <p:cNvPr id="5" name="Freeform 5">
              <a:extLst>
                <a:ext uri="{FF2B5EF4-FFF2-40B4-BE49-F238E27FC236}">
                  <a16:creationId xmlns:a16="http://schemas.microsoft.com/office/drawing/2014/main" id="{7AE470F1-2BD6-0F2D-43E5-70E461AF2379}"/>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3" name="TextBox 12">
              <a:extLst>
                <a:ext uri="{FF2B5EF4-FFF2-40B4-BE49-F238E27FC236}">
                  <a16:creationId xmlns:a16="http://schemas.microsoft.com/office/drawing/2014/main" id="{94B7B7BF-C6E5-93DE-CBE5-289E953CF562}"/>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nvGrpSpPr>
          <p:cNvPr id="21" name="Group 20">
            <a:extLst>
              <a:ext uri="{FF2B5EF4-FFF2-40B4-BE49-F238E27FC236}">
                <a16:creationId xmlns:a16="http://schemas.microsoft.com/office/drawing/2014/main" id="{C6B43CA6-CE51-D813-5430-D624DA9CD2D3}"/>
              </a:ext>
            </a:extLst>
          </p:cNvPr>
          <p:cNvGrpSpPr/>
          <p:nvPr/>
        </p:nvGrpSpPr>
        <p:grpSpPr>
          <a:xfrm>
            <a:off x="7334431" y="4508735"/>
            <a:ext cx="1787131" cy="1160731"/>
            <a:chOff x="7334431" y="4508735"/>
            <a:chExt cx="1787131" cy="1160731"/>
          </a:xfrm>
        </p:grpSpPr>
        <p:sp>
          <p:nvSpPr>
            <p:cNvPr id="7" name="Freeform 7">
              <a:extLst>
                <a:ext uri="{FF2B5EF4-FFF2-40B4-BE49-F238E27FC236}">
                  <a16:creationId xmlns:a16="http://schemas.microsoft.com/office/drawing/2014/main" id="{BEB09368-94CC-2165-A7E7-7F3051B46F3D}"/>
                </a:ext>
              </a:extLst>
            </p:cNvPr>
            <p:cNvSpPr>
              <a:spLocks/>
            </p:cNvSpPr>
            <p:nvPr/>
          </p:nvSpPr>
          <p:spPr bwMode="auto">
            <a:xfrm>
              <a:off x="7334431" y="4508735"/>
              <a:ext cx="1787131" cy="11607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5" name="TextBox 14">
              <a:extLst>
                <a:ext uri="{FF2B5EF4-FFF2-40B4-BE49-F238E27FC236}">
                  <a16:creationId xmlns:a16="http://schemas.microsoft.com/office/drawing/2014/main" id="{A4A9BCD5-57DF-BC25-7B8F-7ABFF168A1CA}"/>
                </a:ext>
              </a:extLst>
            </p:cNvPr>
            <p:cNvSpPr txBox="1"/>
            <p:nvPr/>
          </p:nvSpPr>
          <p:spPr>
            <a:xfrm>
              <a:off x="7786530" y="4551142"/>
              <a:ext cx="118724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2. Word</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nvGrpSpPr>
          <p:cNvPr id="22" name="Group 21">
            <a:extLst>
              <a:ext uri="{FF2B5EF4-FFF2-40B4-BE49-F238E27FC236}">
                <a16:creationId xmlns:a16="http://schemas.microsoft.com/office/drawing/2014/main" id="{5D07856C-6CBF-933D-77B8-B04A383852A9}"/>
              </a:ext>
            </a:extLst>
          </p:cNvPr>
          <p:cNvGrpSpPr/>
          <p:nvPr/>
        </p:nvGrpSpPr>
        <p:grpSpPr>
          <a:xfrm>
            <a:off x="6144585" y="5673897"/>
            <a:ext cx="1787131" cy="1160731"/>
            <a:chOff x="6144585" y="5673897"/>
            <a:chExt cx="1787131" cy="1160731"/>
          </a:xfrm>
        </p:grpSpPr>
        <p:sp>
          <p:nvSpPr>
            <p:cNvPr id="6" name="Freeform 6">
              <a:extLst>
                <a:ext uri="{FF2B5EF4-FFF2-40B4-BE49-F238E27FC236}">
                  <a16:creationId xmlns:a16="http://schemas.microsoft.com/office/drawing/2014/main" id="{07F579C1-872C-BD92-27FF-F306257294FB}"/>
                </a:ext>
              </a:extLst>
            </p:cNvPr>
            <p:cNvSpPr>
              <a:spLocks/>
            </p:cNvSpPr>
            <p:nvPr/>
          </p:nvSpPr>
          <p:spPr bwMode="auto">
            <a:xfrm>
              <a:off x="6144585" y="5673897"/>
              <a:ext cx="1787131" cy="1160731"/>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7" name="TextBox 16">
              <a:extLst>
                <a:ext uri="{FF2B5EF4-FFF2-40B4-BE49-F238E27FC236}">
                  <a16:creationId xmlns:a16="http://schemas.microsoft.com/office/drawing/2014/main" id="{2AA581B4-0C33-C519-E435-19CD4F2B26A0}"/>
                </a:ext>
              </a:extLst>
            </p:cNvPr>
            <p:cNvSpPr txBox="1"/>
            <p:nvPr/>
          </p:nvSpPr>
          <p:spPr>
            <a:xfrm>
              <a:off x="6331077" y="6254262"/>
              <a:ext cx="113808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3. Meal</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nvGrpSpPr>
          <p:cNvPr id="23" name="Group 22">
            <a:extLst>
              <a:ext uri="{FF2B5EF4-FFF2-40B4-BE49-F238E27FC236}">
                <a16:creationId xmlns:a16="http://schemas.microsoft.com/office/drawing/2014/main" id="{A75C6CB1-A228-9D51-A351-E0CA7C614AD9}"/>
              </a:ext>
            </a:extLst>
          </p:cNvPr>
          <p:cNvGrpSpPr/>
          <p:nvPr/>
        </p:nvGrpSpPr>
        <p:grpSpPr>
          <a:xfrm>
            <a:off x="7630238" y="5439092"/>
            <a:ext cx="1493214" cy="1395536"/>
            <a:chOff x="7630238" y="5439092"/>
            <a:chExt cx="1493214" cy="1395536"/>
          </a:xfrm>
        </p:grpSpPr>
        <p:sp>
          <p:nvSpPr>
            <p:cNvPr id="9" name="Freeform 8">
              <a:extLst>
                <a:ext uri="{FF2B5EF4-FFF2-40B4-BE49-F238E27FC236}">
                  <a16:creationId xmlns:a16="http://schemas.microsoft.com/office/drawing/2014/main" id="{94C27E5E-35CB-BFFD-9A53-4F1EBA4977E0}"/>
                </a:ext>
              </a:extLst>
            </p:cNvPr>
            <p:cNvSpPr>
              <a:spLocks/>
            </p:cNvSpPr>
            <p:nvPr/>
          </p:nvSpPr>
          <p:spPr bwMode="auto">
            <a:xfrm>
              <a:off x="7636854" y="5439092"/>
              <a:ext cx="1486598" cy="1395536"/>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lang="en-US" sz="4000" kern="0" noProof="0" dirty="0">
                  <a:solidFill>
                    <a:prstClr val="black"/>
                  </a:solidFill>
                  <a:ea typeface="+mn-ea"/>
                  <a:cs typeface="Arial" charset="0"/>
                </a:rPr>
                <a:t>  </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9" name="TextBox 18">
              <a:extLst>
                <a:ext uri="{FF2B5EF4-FFF2-40B4-BE49-F238E27FC236}">
                  <a16:creationId xmlns:a16="http://schemas.microsoft.com/office/drawing/2014/main" id="{47B30A24-B0A4-9C65-93FF-A7C8749ECC57}"/>
                </a:ext>
              </a:extLst>
            </p:cNvPr>
            <p:cNvSpPr txBox="1"/>
            <p:nvPr/>
          </p:nvSpPr>
          <p:spPr>
            <a:xfrm>
              <a:off x="7630238" y="6254261"/>
              <a:ext cx="1485653" cy="461665"/>
            </a:xfrm>
            <a:prstGeom prst="rect">
              <a:avLst/>
            </a:prstGeom>
            <a:noFill/>
          </p:spPr>
          <p:txBody>
            <a:bodyPr wrap="square">
              <a:spAutoFit/>
            </a:bodyPr>
            <a:lstStyle/>
            <a:p>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4. Sending</a:t>
              </a:r>
              <a:endParaRPr lang="en-US" dirty="0"/>
            </a:p>
          </p:txBody>
        </p:sp>
      </p:grpSp>
      <p:pic>
        <p:nvPicPr>
          <p:cNvPr id="3" name="Picture 2">
            <a:extLst>
              <a:ext uri="{FF2B5EF4-FFF2-40B4-BE49-F238E27FC236}">
                <a16:creationId xmlns:a16="http://schemas.microsoft.com/office/drawing/2014/main" id="{911B9AA6-F05B-E664-6CEC-35DEFC4AC3D5}"/>
              </a:ext>
            </a:extLst>
          </p:cNvPr>
          <p:cNvPicPr>
            <a:picLocks noChangeAspect="1"/>
          </p:cNvPicPr>
          <p:nvPr/>
        </p:nvPicPr>
        <p:blipFill>
          <a:blip r:embed="rId3"/>
          <a:stretch>
            <a:fillRect/>
          </a:stretch>
        </p:blipFill>
        <p:spPr>
          <a:xfrm>
            <a:off x="170224" y="1918154"/>
            <a:ext cx="3330059" cy="477356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600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grpSp>
        <p:nvGrpSpPr>
          <p:cNvPr id="11" name="Group 10">
            <a:extLst>
              <a:ext uri="{FF2B5EF4-FFF2-40B4-BE49-F238E27FC236}">
                <a16:creationId xmlns:a16="http://schemas.microsoft.com/office/drawing/2014/main" id="{AC4E5215-4770-11C9-A97C-EDF89E9B1EB9}"/>
              </a:ext>
            </a:extLst>
          </p:cNvPr>
          <p:cNvGrpSpPr/>
          <p:nvPr/>
        </p:nvGrpSpPr>
        <p:grpSpPr>
          <a:xfrm>
            <a:off x="1" y="94350"/>
            <a:ext cx="9143999" cy="1183844"/>
            <a:chOff x="1" y="94350"/>
            <a:chExt cx="9143999" cy="1183844"/>
          </a:xfrm>
        </p:grpSpPr>
        <p:sp>
          <p:nvSpPr>
            <p:cNvPr id="10" name="Rectangle 9">
              <a:extLst>
                <a:ext uri="{FF2B5EF4-FFF2-40B4-BE49-F238E27FC236}">
                  <a16:creationId xmlns:a16="http://schemas.microsoft.com/office/drawing/2014/main" id="{D42CD075-404B-46B2-BB36-FC216556CF3D}"/>
                </a:ext>
              </a:extLst>
            </p:cNvPr>
            <p:cNvSpPr/>
            <p:nvPr/>
          </p:nvSpPr>
          <p:spPr>
            <a:xfrm>
              <a:off x="1452712" y="130305"/>
              <a:ext cx="7691288" cy="1077218"/>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“Blest Be the Tie that Binds”               LBW 370</a:t>
              </a:r>
            </a:p>
          </p:txBody>
        </p:sp>
        <p:grpSp>
          <p:nvGrpSpPr>
            <p:cNvPr id="7" name="Group 6">
              <a:extLst>
                <a:ext uri="{FF2B5EF4-FFF2-40B4-BE49-F238E27FC236}">
                  <a16:creationId xmlns:a16="http://schemas.microsoft.com/office/drawing/2014/main" id="{B57CF790-9880-2BAE-B2B9-F8DC42F3E89B}"/>
                </a:ext>
              </a:extLst>
            </p:cNvPr>
            <p:cNvGrpSpPr/>
            <p:nvPr/>
          </p:nvGrpSpPr>
          <p:grpSpPr>
            <a:xfrm>
              <a:off x="1" y="94350"/>
              <a:ext cx="1366684" cy="1183844"/>
              <a:chOff x="6044787" y="4508735"/>
              <a:chExt cx="1585451" cy="1396274"/>
            </a:xfrm>
          </p:grpSpPr>
          <p:sp>
            <p:nvSpPr>
              <p:cNvPr id="8" name="Freeform 5">
                <a:extLst>
                  <a:ext uri="{FF2B5EF4-FFF2-40B4-BE49-F238E27FC236}">
                    <a16:creationId xmlns:a16="http://schemas.microsoft.com/office/drawing/2014/main" id="{C3302CA3-633D-63EA-BCF4-6E4C367FA03B}"/>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D4611499-E2E5-E59E-0762-FE225F05F79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
        <p:nvSpPr>
          <p:cNvPr id="6" name="TextBox 5">
            <a:extLst>
              <a:ext uri="{FF2B5EF4-FFF2-40B4-BE49-F238E27FC236}">
                <a16:creationId xmlns:a16="http://schemas.microsoft.com/office/drawing/2014/main" id="{A6435975-3867-09CD-B1DE-27FD7EBDD871}"/>
              </a:ext>
            </a:extLst>
          </p:cNvPr>
          <p:cNvSpPr txBox="1"/>
          <p:nvPr/>
        </p:nvSpPr>
        <p:spPr>
          <a:xfrm>
            <a:off x="1134394" y="1959739"/>
            <a:ext cx="6875211" cy="2862322"/>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2	Before our Father’s throne</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we pour our ardent prayers;</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our fears, our hopes,                                                 our aims are one,</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our comforts and our cares.</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525944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grpSp>
        <p:nvGrpSpPr>
          <p:cNvPr id="11" name="Group 10">
            <a:extLst>
              <a:ext uri="{FF2B5EF4-FFF2-40B4-BE49-F238E27FC236}">
                <a16:creationId xmlns:a16="http://schemas.microsoft.com/office/drawing/2014/main" id="{AC4E5215-4770-11C9-A97C-EDF89E9B1EB9}"/>
              </a:ext>
            </a:extLst>
          </p:cNvPr>
          <p:cNvGrpSpPr/>
          <p:nvPr/>
        </p:nvGrpSpPr>
        <p:grpSpPr>
          <a:xfrm>
            <a:off x="1" y="94350"/>
            <a:ext cx="9143999" cy="1183844"/>
            <a:chOff x="1" y="94350"/>
            <a:chExt cx="9143999" cy="1183844"/>
          </a:xfrm>
        </p:grpSpPr>
        <p:sp>
          <p:nvSpPr>
            <p:cNvPr id="10" name="Rectangle 9">
              <a:extLst>
                <a:ext uri="{FF2B5EF4-FFF2-40B4-BE49-F238E27FC236}">
                  <a16:creationId xmlns:a16="http://schemas.microsoft.com/office/drawing/2014/main" id="{D42CD075-404B-46B2-BB36-FC216556CF3D}"/>
                </a:ext>
              </a:extLst>
            </p:cNvPr>
            <p:cNvSpPr/>
            <p:nvPr/>
          </p:nvSpPr>
          <p:spPr>
            <a:xfrm>
              <a:off x="1452712" y="130305"/>
              <a:ext cx="7691288" cy="1077218"/>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“Blest Be the Tie that Binds”               LBW 370</a:t>
              </a:r>
            </a:p>
          </p:txBody>
        </p:sp>
        <p:grpSp>
          <p:nvGrpSpPr>
            <p:cNvPr id="7" name="Group 6">
              <a:extLst>
                <a:ext uri="{FF2B5EF4-FFF2-40B4-BE49-F238E27FC236}">
                  <a16:creationId xmlns:a16="http://schemas.microsoft.com/office/drawing/2014/main" id="{B57CF790-9880-2BAE-B2B9-F8DC42F3E89B}"/>
                </a:ext>
              </a:extLst>
            </p:cNvPr>
            <p:cNvGrpSpPr/>
            <p:nvPr/>
          </p:nvGrpSpPr>
          <p:grpSpPr>
            <a:xfrm>
              <a:off x="1" y="94350"/>
              <a:ext cx="1366684" cy="1183844"/>
              <a:chOff x="6044787" y="4508735"/>
              <a:chExt cx="1585451" cy="1396274"/>
            </a:xfrm>
          </p:grpSpPr>
          <p:sp>
            <p:nvSpPr>
              <p:cNvPr id="8" name="Freeform 5">
                <a:extLst>
                  <a:ext uri="{FF2B5EF4-FFF2-40B4-BE49-F238E27FC236}">
                    <a16:creationId xmlns:a16="http://schemas.microsoft.com/office/drawing/2014/main" id="{C3302CA3-633D-63EA-BCF4-6E4C367FA03B}"/>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D4611499-E2E5-E59E-0762-FE225F05F79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
        <p:nvSpPr>
          <p:cNvPr id="6" name="TextBox 5">
            <a:extLst>
              <a:ext uri="{FF2B5EF4-FFF2-40B4-BE49-F238E27FC236}">
                <a16:creationId xmlns:a16="http://schemas.microsoft.com/office/drawing/2014/main" id="{A6435975-3867-09CD-B1DE-27FD7EBDD871}"/>
              </a:ext>
            </a:extLst>
          </p:cNvPr>
          <p:cNvSpPr txBox="1"/>
          <p:nvPr/>
        </p:nvSpPr>
        <p:spPr>
          <a:xfrm>
            <a:off x="726356" y="1594304"/>
            <a:ext cx="7691288"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3	We share our mutual woes,</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our mutual burdens bear,</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and often for each other flows</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the sympathizing tear.</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4	From sorrow, toil, and pain,</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and sin we shall be free;</a:t>
            </a:r>
          </a:p>
          <a:p>
            <a:pPr marL="461963" indent="-461963"/>
            <a:r>
              <a:rPr lang="en-US" sz="3600" dirty="0">
                <a:effectLst/>
                <a:latin typeface="Arial Rounded MT Bold" panose="020F0704030504030204" pitchFamily="34" charset="0"/>
              </a:rPr>
              <a:t>	</a:t>
            </a:r>
            <a:r>
              <a:rPr lang="en-US" sz="3600" dirty="0">
                <a:effectLst/>
                <a:latin typeface="Arial Rounded MT Bold" panose="020F0704030504030204" pitchFamily="34" charset="0"/>
                <a:ea typeface="Times New Roman" panose="02020603050405020304" pitchFamily="18" charset="0"/>
              </a:rPr>
              <a:t>and perfect love and friendship </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55120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3647768" y="51769"/>
            <a:ext cx="5496232" cy="123072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999634"/>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grpSp>
        <p:nvGrpSpPr>
          <p:cNvPr id="2" name="Group 1">
            <a:extLst>
              <a:ext uri="{FF2B5EF4-FFF2-40B4-BE49-F238E27FC236}">
                <a16:creationId xmlns:a16="http://schemas.microsoft.com/office/drawing/2014/main" id="{981FE39A-605E-C36B-BD3C-C0862277FDCA}"/>
              </a:ext>
            </a:extLst>
          </p:cNvPr>
          <p:cNvGrpSpPr/>
          <p:nvPr/>
        </p:nvGrpSpPr>
        <p:grpSpPr>
          <a:xfrm>
            <a:off x="0" y="110808"/>
            <a:ext cx="1585451" cy="1396274"/>
            <a:chOff x="6044787" y="4508735"/>
            <a:chExt cx="1585451" cy="1396274"/>
          </a:xfrm>
        </p:grpSpPr>
        <p:sp>
          <p:nvSpPr>
            <p:cNvPr id="5" name="Freeform 5">
              <a:extLst>
                <a:ext uri="{FF2B5EF4-FFF2-40B4-BE49-F238E27FC236}">
                  <a16:creationId xmlns:a16="http://schemas.microsoft.com/office/drawing/2014/main" id="{B099ED74-8893-7EAF-77C0-88B2C09405E5}"/>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6" name="TextBox 5">
              <a:extLst>
                <a:ext uri="{FF2B5EF4-FFF2-40B4-BE49-F238E27FC236}">
                  <a16:creationId xmlns:a16="http://schemas.microsoft.com/office/drawing/2014/main" id="{8E4C805B-C58E-4577-B056-4EC591619CD2}"/>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364764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1504334" y="51769"/>
            <a:ext cx="7639665"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250723" y="1346024"/>
            <a:ext cx="8642554" cy="4154984"/>
          </a:xfrm>
          <a:prstGeom prst="rect">
            <a:avLst/>
          </a:prstGeom>
        </p:spPr>
        <p:txBody>
          <a:bodyPr wrap="square">
            <a:spAutoFit/>
          </a:bodyPr>
          <a:lstStyle/>
          <a:p>
            <a:pPr marL="228600" marR="0" indent="-228600">
              <a:spcBef>
                <a:spcPts val="0"/>
              </a:spcBef>
              <a:spcAft>
                <a:spcPts val="1200"/>
              </a:spcAft>
              <a:tabLst>
                <a:tab pos="228600" algn="l"/>
              </a:tabLst>
            </a:pPr>
            <a:r>
              <a:rPr lang="en-US" sz="3200" dirty="0">
                <a:effectLst/>
                <a:latin typeface="Arial Rounded MT Bold" panose="020F0704030504030204" pitchFamily="34" charset="0"/>
                <a:ea typeface="Garamond,Times New Roman"/>
                <a:cs typeface="Garamond,Times New Roman"/>
              </a:rPr>
              <a:t>P:	Let us pray…  God of grace and mercy, you have forgiven us far more and more often than we deserve. Make us equally forgiving to all those in our lives, that we may live together in harmony, in Jesus name.</a:t>
            </a:r>
          </a:p>
          <a:p>
            <a:pPr marL="228600" marR="0" indent="-228600">
              <a:spcBef>
                <a:spcPts val="0"/>
              </a:spcBef>
              <a:spcAft>
                <a:spcPts val="1200"/>
              </a:spcAft>
              <a:tabLst>
                <a:tab pos="228600" algn="l"/>
              </a:tabLst>
            </a:pPr>
            <a:endParaRPr lang="en-US" sz="1600" dirty="0">
              <a:latin typeface="Arial Rounded MT Bold" panose="020F0704030504030204" pitchFamily="34" charset="0"/>
              <a:ea typeface="Garamond,Times New Roman"/>
              <a:cs typeface="Garamond,Times New Roman"/>
            </a:endParaRPr>
          </a:p>
          <a:p>
            <a:pPr marL="228600" marR="0" indent="-228600">
              <a:spcBef>
                <a:spcPts val="0"/>
              </a:spcBef>
              <a:spcAft>
                <a:spcPts val="1200"/>
              </a:spcAft>
              <a:tabLst>
                <a:tab pos="228600" algn="l"/>
              </a:tabLst>
            </a:pPr>
            <a:r>
              <a:rPr lang="en-US" sz="3600" dirty="0">
                <a:effectLst/>
                <a:latin typeface="Arial Rounded MT Bold" panose="020F0704030504030204" pitchFamily="34" charset="0"/>
                <a:ea typeface="Garamond,Times New Roman"/>
                <a:cs typeface="Garamond,Times New Roman"/>
              </a:rPr>
              <a:t> </a:t>
            </a:r>
            <a:r>
              <a:rPr lang="en-US" sz="3600" b="1" dirty="0">
                <a:effectLst/>
                <a:latin typeface="Arial Rounded MT Bold" panose="020F0704030504030204" pitchFamily="34" charset="0"/>
                <a:ea typeface="Garamond,Times New Roman"/>
                <a:cs typeface="Garamond,Times New Roman"/>
              </a:rPr>
              <a:t>C:	Amen.</a:t>
            </a:r>
            <a:endParaRPr lang="en-US" sz="3600" dirty="0">
              <a:effectLst/>
              <a:latin typeface="Arial Rounded MT Bold" panose="020F0704030504030204" pitchFamily="34" charset="0"/>
              <a:ea typeface="Garamond,Times New Roman"/>
              <a:cs typeface="Garamond,Times New Roman"/>
            </a:endParaRPr>
          </a:p>
        </p:txBody>
      </p:sp>
      <p:grpSp>
        <p:nvGrpSpPr>
          <p:cNvPr id="2" name="Group 1">
            <a:extLst>
              <a:ext uri="{FF2B5EF4-FFF2-40B4-BE49-F238E27FC236}">
                <a16:creationId xmlns:a16="http://schemas.microsoft.com/office/drawing/2014/main" id="{D891AC9E-8395-9953-D89F-A371110FC352}"/>
              </a:ext>
            </a:extLst>
          </p:cNvPr>
          <p:cNvGrpSpPr/>
          <p:nvPr/>
        </p:nvGrpSpPr>
        <p:grpSpPr>
          <a:xfrm>
            <a:off x="0" y="94780"/>
            <a:ext cx="1350058" cy="1189842"/>
            <a:chOff x="6044787" y="4508735"/>
            <a:chExt cx="1585451" cy="1396274"/>
          </a:xfrm>
        </p:grpSpPr>
        <p:sp>
          <p:nvSpPr>
            <p:cNvPr id="5" name="Freeform 5">
              <a:extLst>
                <a:ext uri="{FF2B5EF4-FFF2-40B4-BE49-F238E27FC236}">
                  <a16:creationId xmlns:a16="http://schemas.microsoft.com/office/drawing/2014/main" id="{D38C340A-EFFF-82C3-083C-4F81163F42A8}"/>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6" name="TextBox 5">
              <a:extLst>
                <a:ext uri="{FF2B5EF4-FFF2-40B4-BE49-F238E27FC236}">
                  <a16:creationId xmlns:a16="http://schemas.microsoft.com/office/drawing/2014/main" id="{49F98428-C4A5-7188-AB42-2BC7D2EDF10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2377828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57CB6B6D-2A2E-B3A0-EB1D-C52AD97B755C}"/>
              </a:ext>
            </a:extLst>
          </p:cNvPr>
          <p:cNvSpPr>
            <a:spLocks/>
          </p:cNvSpPr>
          <p:nvPr/>
        </p:nvSpPr>
        <p:spPr bwMode="auto">
          <a:xfrm>
            <a:off x="2124075" y="1484313"/>
            <a:ext cx="2495550" cy="3001962"/>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Gather</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4" name="Freeform 6">
            <a:extLst>
              <a:ext uri="{FF2B5EF4-FFF2-40B4-BE49-F238E27FC236}">
                <a16:creationId xmlns:a16="http://schemas.microsoft.com/office/drawing/2014/main" id="{7227CDF1-61FF-8DE2-ADC9-84DE0497D0ED}"/>
              </a:ext>
            </a:extLst>
          </p:cNvPr>
          <p:cNvSpPr>
            <a:spLocks/>
          </p:cNvSpPr>
          <p:nvPr/>
        </p:nvSpPr>
        <p:spPr bwMode="auto">
          <a:xfrm>
            <a:off x="2124075" y="3989388"/>
            <a:ext cx="3001963" cy="2495550"/>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5" name="Freeform 7">
            <a:extLst>
              <a:ext uri="{FF2B5EF4-FFF2-40B4-BE49-F238E27FC236}">
                <a16:creationId xmlns:a16="http://schemas.microsoft.com/office/drawing/2014/main" id="{8D42833A-64C6-7CC2-B176-4EA962BD9CA3}"/>
              </a:ext>
            </a:extLst>
          </p:cNvPr>
          <p:cNvSpPr>
            <a:spLocks/>
          </p:cNvSpPr>
          <p:nvPr/>
        </p:nvSpPr>
        <p:spPr bwMode="auto">
          <a:xfrm>
            <a:off x="5126038" y="648571"/>
            <a:ext cx="3016250" cy="2495550"/>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6" name="Freeform 8">
            <a:extLst>
              <a:ext uri="{FF2B5EF4-FFF2-40B4-BE49-F238E27FC236}">
                <a16:creationId xmlns:a16="http://schemas.microsoft.com/office/drawing/2014/main" id="{CF6A3B06-F7B0-B7B7-E612-37BD406F642C}"/>
              </a:ext>
            </a:extLst>
          </p:cNvPr>
          <p:cNvSpPr>
            <a:spLocks/>
          </p:cNvSpPr>
          <p:nvPr/>
        </p:nvSpPr>
        <p:spPr bwMode="auto">
          <a:xfrm>
            <a:off x="4630738" y="3484563"/>
            <a:ext cx="2497137" cy="3000375"/>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   Sending</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575156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6302" y="1499419"/>
            <a:ext cx="9150302" cy="4178638"/>
          </a:xfrm>
          <a:prstGeom prst="rect">
            <a:avLst/>
          </a:prstGeom>
        </p:spPr>
      </p:pic>
      <p:sp>
        <p:nvSpPr>
          <p:cNvPr id="2" name="Freeform 7">
            <a:extLst>
              <a:ext uri="{FF2B5EF4-FFF2-40B4-BE49-F238E27FC236}">
                <a16:creationId xmlns:a16="http://schemas.microsoft.com/office/drawing/2014/main" id="{FD220E7A-C39C-8640-ED99-20F8D0671484}"/>
              </a:ext>
            </a:extLst>
          </p:cNvPr>
          <p:cNvSpPr>
            <a:spLocks/>
          </p:cNvSpPr>
          <p:nvPr/>
        </p:nvSpPr>
        <p:spPr bwMode="auto">
          <a:xfrm>
            <a:off x="6856106" y="134937"/>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60345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571500" marR="0" lvl="0" indent="-5715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479471" y="1672133"/>
            <a:ext cx="8185058" cy="380706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Our scripture reading for this day is from the Gospel according to Matthew, the 18</a:t>
            </a:r>
            <a:r>
              <a:rPr lang="en-US" sz="3600" baseline="30000" dirty="0">
                <a:solidFill>
                  <a:prstClr val="black"/>
                </a:solidFill>
                <a:latin typeface="Arial Rounded MT Bold" panose="020F0704030504030204" pitchFamily="34" charset="0"/>
                <a:ea typeface="Calibri" panose="020F0502020204030204" pitchFamily="34" charset="0"/>
              </a:rPr>
              <a:t>th</a:t>
            </a:r>
            <a:r>
              <a:rPr lang="en-US" sz="3600" dirty="0">
                <a:solidFill>
                  <a:prstClr val="black"/>
                </a:solidFill>
                <a:latin typeface="Arial Rounded MT Bold" panose="020F0704030504030204" pitchFamily="34" charset="0"/>
                <a:ea typeface="Calibri" panose="020F0502020204030204" pitchFamily="34" charset="0"/>
              </a:rPr>
              <a:t>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
        <p:nvSpPr>
          <p:cNvPr id="3" name="Freeform 7">
            <a:extLst>
              <a:ext uri="{FF2B5EF4-FFF2-40B4-BE49-F238E27FC236}">
                <a16:creationId xmlns:a16="http://schemas.microsoft.com/office/drawing/2014/main" id="{BA871DB3-65B1-3201-23C6-9B0657F86DBD}"/>
              </a:ext>
            </a:extLst>
          </p:cNvPr>
          <p:cNvSpPr>
            <a:spLocks/>
          </p:cNvSpPr>
          <p:nvPr/>
        </p:nvSpPr>
        <p:spPr bwMode="auto">
          <a:xfrm>
            <a:off x="6856106" y="114568"/>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21402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18:15-35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3" name="TextBox 2">
            <a:extLst>
              <a:ext uri="{FF2B5EF4-FFF2-40B4-BE49-F238E27FC236}">
                <a16:creationId xmlns:a16="http://schemas.microsoft.com/office/drawing/2014/main" id="{3F40E7FD-8C72-B2A5-1E76-EF04C2D192E9}"/>
              </a:ext>
            </a:extLst>
          </p:cNvPr>
          <p:cNvSpPr txBox="1"/>
          <p:nvPr/>
        </p:nvSpPr>
        <p:spPr>
          <a:xfrm>
            <a:off x="115454" y="997041"/>
            <a:ext cx="8949888" cy="5466240"/>
          </a:xfrm>
          <a:prstGeom prst="rect">
            <a:avLst/>
          </a:prstGeom>
          <a:noFill/>
        </p:spPr>
        <p:txBody>
          <a:bodyPr wrap="square">
            <a:spAutoFit/>
          </a:bodyPr>
          <a:lstStyle/>
          <a:p>
            <a:pPr marL="0" marR="0">
              <a:lnSpc>
                <a:spcPct val="97000"/>
              </a:lnSpc>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“If another member of the church sins against you, go and point out the fault when the two of you are alone. If the member listens to you, you have regained that one.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if you are not listened to, take one or two others along with you, so that every word may be confirmed by the evidence of two or three witnesses.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If the member refuses to listen to them, tell it to the</a:t>
            </a:r>
          </a:p>
        </p:txBody>
      </p:sp>
    </p:spTree>
    <p:extLst>
      <p:ext uri="{BB962C8B-B14F-4D97-AF65-F5344CB8AC3E}">
        <p14:creationId xmlns:p14="http://schemas.microsoft.com/office/powerpoint/2010/main" val="251489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18:15-35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3" name="TextBox 2">
            <a:extLst>
              <a:ext uri="{FF2B5EF4-FFF2-40B4-BE49-F238E27FC236}">
                <a16:creationId xmlns:a16="http://schemas.microsoft.com/office/drawing/2014/main" id="{3F40E7FD-8C72-B2A5-1E76-EF04C2D192E9}"/>
              </a:ext>
            </a:extLst>
          </p:cNvPr>
          <p:cNvSpPr txBox="1"/>
          <p:nvPr/>
        </p:nvSpPr>
        <p:spPr>
          <a:xfrm>
            <a:off x="115454" y="997041"/>
            <a:ext cx="8949888" cy="5466240"/>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church; and if the offender refuses to listen even to the church, let such a one be to you as a Gentile and a tax collector.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Truly I tell you, whatever you bind on earth will be bound in heaven, and whatever you loose on earth will be loosed in heaven.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Again, truly I tell you, if two of you agree on earth about anything you ask, it will be done for you by my Father in heaven. </a:t>
            </a:r>
          </a:p>
        </p:txBody>
      </p:sp>
    </p:spTree>
    <p:extLst>
      <p:ext uri="{BB962C8B-B14F-4D97-AF65-F5344CB8AC3E}">
        <p14:creationId xmlns:p14="http://schemas.microsoft.com/office/powerpoint/2010/main" val="3854085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18:15-35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3" name="TextBox 2">
            <a:extLst>
              <a:ext uri="{FF2B5EF4-FFF2-40B4-BE49-F238E27FC236}">
                <a16:creationId xmlns:a16="http://schemas.microsoft.com/office/drawing/2014/main" id="{3F40E7FD-8C72-B2A5-1E76-EF04C2D192E9}"/>
              </a:ext>
            </a:extLst>
          </p:cNvPr>
          <p:cNvSpPr txBox="1"/>
          <p:nvPr/>
        </p:nvSpPr>
        <p:spPr>
          <a:xfrm>
            <a:off x="115454" y="997041"/>
            <a:ext cx="8949888" cy="5543184"/>
          </a:xfrm>
          <a:prstGeom prst="rect">
            <a:avLst/>
          </a:prstGeom>
          <a:noFill/>
        </p:spPr>
        <p:txBody>
          <a:bodyPr wrap="square">
            <a:spAutoFit/>
          </a:bodyPr>
          <a:lstStyle/>
          <a:p>
            <a:pPr marL="0" marR="0">
              <a:lnSpc>
                <a:spcPct val="97000"/>
              </a:lnSpc>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where two or three are gathered in my name, I am there among them.”</a:t>
            </a:r>
          </a:p>
          <a:p>
            <a:pPr marL="0" marR="0">
              <a:lnSpc>
                <a:spcPct val="97000"/>
              </a:lnSpc>
              <a:spcBef>
                <a:spcPts val="0"/>
              </a:spcBef>
              <a:spcAft>
                <a:spcPts val="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Peter came and said to him, “Lord, if another member of the church sins against me, how often should I forgive? As many as seven times?”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Jesus said to him, “Not seven times, but, I tell you, seventy-seven times.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this reason the kingdom of heaven may be compared to a king who</a:t>
            </a:r>
          </a:p>
        </p:txBody>
      </p:sp>
    </p:spTree>
    <p:extLst>
      <p:ext uri="{BB962C8B-B14F-4D97-AF65-F5344CB8AC3E}">
        <p14:creationId xmlns:p14="http://schemas.microsoft.com/office/powerpoint/2010/main" val="113795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161005" y="2250394"/>
            <a:ext cx="6821988" cy="3000821"/>
          </a:xfrm>
          <a:prstGeom prst="rect">
            <a:avLst/>
          </a:prstGeom>
        </p:spPr>
        <p:txBody>
          <a:bodyPr wrap="square">
            <a:spAutoFit/>
          </a:bodyPr>
          <a:lstStyle/>
          <a:p>
            <a:pPr marL="457200" indent="-457200">
              <a:spcAft>
                <a:spcPts val="18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 Pam Sherman</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a:t>
            </a: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pic>
        <p:nvPicPr>
          <p:cNvPr id="5" name="Picture 4">
            <a:extLst>
              <a:ext uri="{FF2B5EF4-FFF2-40B4-BE49-F238E27FC236}">
                <a16:creationId xmlns:a16="http://schemas.microsoft.com/office/drawing/2014/main" id="{C26553CA-6AFC-ED30-21D4-C3270583747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198" b="96154" l="0" r="98324">
                        <a14:foregroundMark x1="29623" y1="10020" x2="35196" y2="6044"/>
                        <a14:foregroundMark x1="35196" y1="6044" x2="70344" y2="10235"/>
                        <a14:foregroundMark x1="73463" y1="12047" x2="94972" y2="36813"/>
                        <a14:foregroundMark x1="94972" y1="36813" x2="91620" y2="71978"/>
                        <a14:foregroundMark x1="91620" y1="71978" x2="63128" y2="93407"/>
                        <a14:foregroundMark x1="63128" y1="93407" x2="28492" y2="92308"/>
                        <a14:foregroundMark x1="28492" y1="92308" x2="4469" y2="67033"/>
                        <a14:foregroundMark x1="4469" y1="67033" x2="5583" y2="32534"/>
                        <a14:foregroundMark x1="28028" y1="8731" x2="28492" y2="8242"/>
                        <a14:foregroundMark x1="28492" y1="8242" x2="66480" y2="6044"/>
                        <a14:foregroundMark x1="66480" y1="6044" x2="32961" y2="4396"/>
                        <a14:foregroundMark x1="32961" y1="4396" x2="28155" y2="8834"/>
                        <a14:foregroundMark x1="49162" y1="2747" x2="49162" y2="2747"/>
                        <a14:foregroundMark x1="89385" y1="25824" x2="89385" y2="25824"/>
                        <a14:foregroundMark x1="93855" y1="34066" x2="93855" y2="34066"/>
                        <a14:foregroundMark x1="97207" y1="51099" x2="97207" y2="51099"/>
                        <a14:foregroundMark x1="78771" y1="87363" x2="78771" y2="87363"/>
                        <a14:foregroundMark x1="69274" y1="93407" x2="69274" y2="93407"/>
                        <a14:foregroundMark x1="47486" y1="96703" x2="47486" y2="96703"/>
                        <a14:foregroundMark x1="22905" y1="10989" x2="22905" y2="10989"/>
                        <a14:foregroundMark x1="18994" y1="19231" x2="18994" y2="19231"/>
                        <a14:foregroundMark x1="24581" y1="18132" x2="24581" y2="18132"/>
                        <a14:foregroundMark x1="16201" y1="15385" x2="16201" y2="15385"/>
                        <a14:foregroundMark x1="15642" y1="15385" x2="15642" y2="15385"/>
                        <a14:foregroundMark x1="20112" y1="9890" x2="19553" y2="10440"/>
                        <a14:foregroundMark x1="20670" y1="11538" x2="7263" y2="35165"/>
                        <a14:foregroundMark x1="18994" y1="11538" x2="17877" y2="13187"/>
                        <a14:foregroundMark x1="21229" y1="9341" x2="21229" y2="9341"/>
                        <a14:foregroundMark x1="19553" y1="10989" x2="19553" y2="10989"/>
                        <a14:foregroundMark x1="20670" y1="10989" x2="21229" y2="10989"/>
                        <a14:foregroundMark x1="20670" y1="10440" x2="20670" y2="10440"/>
                        <a14:backgroundMark x1="20909" y1="9341" x2="24022" y2="5495"/>
                        <a14:backgroundMark x1="20329" y1="10058" x2="20909" y2="9341"/>
                        <a14:backgroundMark x1="19576" y1="10989" x2="19841" y2="10662"/>
                        <a14:backgroundMark x1="1568" y1="26038" x2="0" y2="27473"/>
                        <a14:backgroundMark x1="19046" y1="10048" x2="18568" y2="10486"/>
                        <a14:backgroundMark x1="19818" y1="9341" x2="19627" y2="9516"/>
                        <a14:backgroundMark x1="24022" y1="5495" x2="19818" y2="9341"/>
                        <a14:backgroundMark x1="81564" y1="1648" x2="80447" y2="549"/>
                        <a14:backgroundMark x1="83240" y1="2198" x2="83240" y2="2198"/>
                        <a14:backgroundMark x1="90503" y1="5495" x2="91061" y2="6044"/>
                        <a14:backgroundMark x1="91061" y1="6044" x2="91620" y2="6044"/>
                        <a14:backgroundMark x1="85475" y1="5495" x2="98324" y2="16484"/>
                        <a14:backgroundMark x1="79888" y1="6044" x2="69274" y2="1648"/>
                        <a14:backgroundMark x1="78771" y1="3846" x2="86592" y2="8791"/>
                        <a14:backgroundMark x1="74860" y1="3846" x2="83240" y2="4945"/>
                      </a14:backgroundRemoval>
                    </a14:imgEffect>
                  </a14:imgLayer>
                </a14:imgProps>
              </a:ext>
              <a:ext uri="{28A0092B-C50C-407E-A947-70E740481C1C}">
                <a14:useLocalDpi xmlns:a14="http://schemas.microsoft.com/office/drawing/2010/main"/>
              </a:ext>
            </a:extLst>
          </a:blip>
          <a:stretch>
            <a:fillRect/>
          </a:stretch>
        </p:blipFill>
        <p:spPr>
          <a:xfrm>
            <a:off x="7386082" y="137379"/>
            <a:ext cx="1576143" cy="1602558"/>
          </a:xfrm>
          <a:prstGeom prst="rect">
            <a:avLst/>
          </a:prstGeom>
        </p:spPr>
      </p:pic>
      <p:grpSp>
        <p:nvGrpSpPr>
          <p:cNvPr id="3" name="Group 2">
            <a:extLst>
              <a:ext uri="{FF2B5EF4-FFF2-40B4-BE49-F238E27FC236}">
                <a16:creationId xmlns:a16="http://schemas.microsoft.com/office/drawing/2014/main" id="{E685F5BC-DC7A-66B8-499C-7891E55C5092}"/>
              </a:ext>
            </a:extLst>
          </p:cNvPr>
          <p:cNvGrpSpPr/>
          <p:nvPr/>
        </p:nvGrpSpPr>
        <p:grpSpPr>
          <a:xfrm>
            <a:off x="7463" y="127592"/>
            <a:ext cx="1585451" cy="1396274"/>
            <a:chOff x="6044787" y="4508735"/>
            <a:chExt cx="1585451" cy="1396274"/>
          </a:xfrm>
        </p:grpSpPr>
        <p:sp>
          <p:nvSpPr>
            <p:cNvPr id="4" name="Freeform 5">
              <a:extLst>
                <a:ext uri="{FF2B5EF4-FFF2-40B4-BE49-F238E27FC236}">
                  <a16:creationId xmlns:a16="http://schemas.microsoft.com/office/drawing/2014/main" id="{6DEB8A17-5802-A262-42D0-135C86055380}"/>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39F234A2-ED92-C63F-53D3-D97C325269AF}"/>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18:15-35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3" name="TextBox 2">
            <a:extLst>
              <a:ext uri="{FF2B5EF4-FFF2-40B4-BE49-F238E27FC236}">
                <a16:creationId xmlns:a16="http://schemas.microsoft.com/office/drawing/2014/main" id="{3F40E7FD-8C72-B2A5-1E76-EF04C2D192E9}"/>
              </a:ext>
            </a:extLst>
          </p:cNvPr>
          <p:cNvSpPr txBox="1"/>
          <p:nvPr/>
        </p:nvSpPr>
        <p:spPr>
          <a:xfrm>
            <a:off x="115454" y="997041"/>
            <a:ext cx="8949888" cy="5466240"/>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wished to settle accounts with his slaves.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he began the reckoning, one who owed him ten thousand talents was brought to him;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as he could not pay, his lord ordered him to be sold, together with his wife and children and all his possessions, and payment to be made.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the slave fell on his knees before him, saying, ‘Have patience with me, and I will pay you everything.’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a:t>
            </a:r>
          </a:p>
        </p:txBody>
      </p:sp>
    </p:spTree>
    <p:extLst>
      <p:ext uri="{BB962C8B-B14F-4D97-AF65-F5344CB8AC3E}">
        <p14:creationId xmlns:p14="http://schemas.microsoft.com/office/powerpoint/2010/main" val="2871164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18:15-35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3" name="TextBox 2">
            <a:extLst>
              <a:ext uri="{FF2B5EF4-FFF2-40B4-BE49-F238E27FC236}">
                <a16:creationId xmlns:a16="http://schemas.microsoft.com/office/drawing/2014/main" id="{3F40E7FD-8C72-B2A5-1E76-EF04C2D192E9}"/>
              </a:ext>
            </a:extLst>
          </p:cNvPr>
          <p:cNvSpPr txBox="1"/>
          <p:nvPr/>
        </p:nvSpPr>
        <p:spPr>
          <a:xfrm>
            <a:off x="115454" y="997041"/>
            <a:ext cx="8949888" cy="5466240"/>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out of pity for him, the lord of that slave released him and forgave him the debt.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that same slave, as he went out, came upon one of his fellow slaves who owed him a hundred denarii; and seizing him by the throat, he said, ‘Pay what you owe.’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his fellow slave fell down and pleaded with him, ‘Have patience with me, and I will pay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he refused; then he went and</a:t>
            </a:r>
          </a:p>
        </p:txBody>
      </p:sp>
    </p:spTree>
    <p:extLst>
      <p:ext uri="{BB962C8B-B14F-4D97-AF65-F5344CB8AC3E}">
        <p14:creationId xmlns:p14="http://schemas.microsoft.com/office/powerpoint/2010/main" val="819652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18:15-35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3" name="TextBox 2">
            <a:extLst>
              <a:ext uri="{FF2B5EF4-FFF2-40B4-BE49-F238E27FC236}">
                <a16:creationId xmlns:a16="http://schemas.microsoft.com/office/drawing/2014/main" id="{3F40E7FD-8C72-B2A5-1E76-EF04C2D192E9}"/>
              </a:ext>
            </a:extLst>
          </p:cNvPr>
          <p:cNvSpPr txBox="1"/>
          <p:nvPr/>
        </p:nvSpPr>
        <p:spPr>
          <a:xfrm>
            <a:off x="115454" y="997041"/>
            <a:ext cx="8949888" cy="4928850"/>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threw him into prison until he would pay the debt.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his fellow slaves saw what had happened, they were greatly distressed, and they went and reported to their lord all that had taken place.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his lord summoned him and said to him, ‘You wicked slave! I forgave you all that debt because you pleaded with me. </a:t>
            </a:r>
          </a:p>
        </p:txBody>
      </p:sp>
    </p:spTree>
    <p:extLst>
      <p:ext uri="{BB962C8B-B14F-4D97-AF65-F5344CB8AC3E}">
        <p14:creationId xmlns:p14="http://schemas.microsoft.com/office/powerpoint/2010/main" val="1572422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18:15-35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3" name="TextBox 2">
            <a:extLst>
              <a:ext uri="{FF2B5EF4-FFF2-40B4-BE49-F238E27FC236}">
                <a16:creationId xmlns:a16="http://schemas.microsoft.com/office/drawing/2014/main" id="{3F40E7FD-8C72-B2A5-1E76-EF04C2D192E9}"/>
              </a:ext>
            </a:extLst>
          </p:cNvPr>
          <p:cNvSpPr txBox="1"/>
          <p:nvPr/>
        </p:nvSpPr>
        <p:spPr>
          <a:xfrm>
            <a:off x="367443" y="1351002"/>
            <a:ext cx="8409114" cy="4391459"/>
          </a:xfrm>
          <a:prstGeom prst="rect">
            <a:avLst/>
          </a:prstGeom>
          <a:noFill/>
        </p:spPr>
        <p:txBody>
          <a:bodyPr wrap="square">
            <a:spAutoFit/>
          </a:bodyPr>
          <a:lstStyle/>
          <a:p>
            <a:pPr marL="0" marR="0">
              <a:lnSpc>
                <a:spcPct val="97000"/>
              </a:lnSpc>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Should you not have had mercy on your fellow slave, as I had mercy on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in anger his lord handed him over to be tortured until he would pay his entire debt.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my heavenly Father will also do to every one of you, if you do not forgive your brother or sister from your heart.”</a:t>
            </a:r>
          </a:p>
        </p:txBody>
      </p:sp>
    </p:spTree>
    <p:extLst>
      <p:ext uri="{BB962C8B-B14F-4D97-AF65-F5344CB8AC3E}">
        <p14:creationId xmlns:p14="http://schemas.microsoft.com/office/powerpoint/2010/main" val="2707389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A3815CB7-2677-030F-CBC6-3CE4DE94A9C5}"/>
              </a:ext>
            </a:extLst>
          </p:cNvPr>
          <p:cNvGrpSpPr/>
          <p:nvPr/>
        </p:nvGrpSpPr>
        <p:grpSpPr>
          <a:xfrm>
            <a:off x="115454" y="59559"/>
            <a:ext cx="9028546" cy="799831"/>
            <a:chOff x="115454" y="59559"/>
            <a:chExt cx="9028546" cy="799831"/>
          </a:xfrm>
        </p:grpSpPr>
        <p:sp>
          <p:nvSpPr>
            <p:cNvPr id="5" name="Rectangle 4">
              <a:extLst>
                <a:ext uri="{FF2B5EF4-FFF2-40B4-BE49-F238E27FC236}">
                  <a16:creationId xmlns:a16="http://schemas.microsoft.com/office/drawing/2014/main" id="{D9A7C9C1-8527-7F94-8CAC-44162C21D291}"/>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18:15-35</a:t>
              </a:r>
            </a:p>
          </p:txBody>
        </p:sp>
        <p:sp>
          <p:nvSpPr>
            <p:cNvPr id="8" name="Freeform 7">
              <a:extLst>
                <a:ext uri="{FF2B5EF4-FFF2-40B4-BE49-F238E27FC236}">
                  <a16:creationId xmlns:a16="http://schemas.microsoft.com/office/drawing/2014/main" id="{97D487EE-1AD4-5ECD-04A6-C76DF4FFBA9E}"/>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144802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175872"/>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sp>
        <p:nvSpPr>
          <p:cNvPr id="3" name="Freeform 7">
            <a:extLst>
              <a:ext uri="{FF2B5EF4-FFF2-40B4-BE49-F238E27FC236}">
                <a16:creationId xmlns:a16="http://schemas.microsoft.com/office/drawing/2014/main" id="{5EAA70CF-1649-FEFE-59C4-6D70F8AEE62B}"/>
              </a:ext>
            </a:extLst>
          </p:cNvPr>
          <p:cNvSpPr>
            <a:spLocks/>
          </p:cNvSpPr>
          <p:nvPr/>
        </p:nvSpPr>
        <p:spPr bwMode="auto">
          <a:xfrm>
            <a:off x="6777448" y="175872"/>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pic>
        <p:nvPicPr>
          <p:cNvPr id="5" name="Picture 4">
            <a:extLst>
              <a:ext uri="{FF2B5EF4-FFF2-40B4-BE49-F238E27FC236}">
                <a16:creationId xmlns:a16="http://schemas.microsoft.com/office/drawing/2014/main" id="{0AC382A8-0B12-FAD4-831A-B85EB8114122}"/>
              </a:ext>
            </a:extLst>
          </p:cNvPr>
          <p:cNvPicPr>
            <a:picLocks noChangeAspect="1"/>
          </p:cNvPicPr>
          <p:nvPr/>
        </p:nvPicPr>
        <p:blipFill>
          <a:blip r:embed="rId3"/>
          <a:stretch>
            <a:fillRect/>
          </a:stretch>
        </p:blipFill>
        <p:spPr>
          <a:xfrm>
            <a:off x="2553558" y="950760"/>
            <a:ext cx="4036884" cy="5697895"/>
          </a:xfrm>
          <a:prstGeom prst="rect">
            <a:avLst/>
          </a:prstGeom>
        </p:spPr>
      </p:pic>
    </p:spTree>
    <p:extLst>
      <p:ext uri="{BB962C8B-B14F-4D97-AF65-F5344CB8AC3E}">
        <p14:creationId xmlns:p14="http://schemas.microsoft.com/office/powerpoint/2010/main" val="2373866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
        <p:nvSpPr>
          <p:cNvPr id="3" name="Freeform 7">
            <a:extLst>
              <a:ext uri="{FF2B5EF4-FFF2-40B4-BE49-F238E27FC236}">
                <a16:creationId xmlns:a16="http://schemas.microsoft.com/office/drawing/2014/main" id="{AC02008C-96CE-62BD-8E12-B5915954BB6B}"/>
              </a:ext>
            </a:extLst>
          </p:cNvPr>
          <p:cNvSpPr>
            <a:spLocks/>
          </p:cNvSpPr>
          <p:nvPr/>
        </p:nvSpPr>
        <p:spPr bwMode="auto">
          <a:xfrm>
            <a:off x="6856106" y="98529"/>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540885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
        <p:nvSpPr>
          <p:cNvPr id="3" name="Freeform 7">
            <a:extLst>
              <a:ext uri="{FF2B5EF4-FFF2-40B4-BE49-F238E27FC236}">
                <a16:creationId xmlns:a16="http://schemas.microsoft.com/office/drawing/2014/main" id="{54EEB988-9CCA-2C7B-8C80-C25B9240CBA4}"/>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686409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
        <p:nvSpPr>
          <p:cNvPr id="4" name="Freeform 7">
            <a:extLst>
              <a:ext uri="{FF2B5EF4-FFF2-40B4-BE49-F238E27FC236}">
                <a16:creationId xmlns:a16="http://schemas.microsoft.com/office/drawing/2014/main" id="{3A48BE91-300C-EE1B-50DC-AF70CF6D0B40}"/>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102216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
        <p:nvSpPr>
          <p:cNvPr id="4" name="Freeform 7">
            <a:extLst>
              <a:ext uri="{FF2B5EF4-FFF2-40B4-BE49-F238E27FC236}">
                <a16:creationId xmlns:a16="http://schemas.microsoft.com/office/drawing/2014/main" id="{78C8E4B4-AF9E-2ED3-E874-9770168C4A4E}"/>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23890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1779639" y="17516"/>
            <a:ext cx="7117780" cy="577338"/>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THANKSGIVING FOR BAPTISM</a:t>
            </a:r>
            <a:endParaRPr lang="en-US" sz="3200" dirty="0">
              <a:effectLst/>
              <a:latin typeface="Arial Rounded MT Bold" panose="020F0704030504030204" pitchFamily="34" charset="0"/>
              <a:ea typeface="Calibri" panose="020F0502020204030204" pitchFamily="34" charset="0"/>
            </a:endParaRPr>
          </a:p>
        </p:txBody>
      </p:sp>
      <p:grpSp>
        <p:nvGrpSpPr>
          <p:cNvPr id="3" name="Group 2">
            <a:extLst>
              <a:ext uri="{FF2B5EF4-FFF2-40B4-BE49-F238E27FC236}">
                <a16:creationId xmlns:a16="http://schemas.microsoft.com/office/drawing/2014/main" id="{82B675FE-3059-31A1-665E-3EE7DDB5028B}"/>
              </a:ext>
            </a:extLst>
          </p:cNvPr>
          <p:cNvGrpSpPr/>
          <p:nvPr/>
        </p:nvGrpSpPr>
        <p:grpSpPr>
          <a:xfrm>
            <a:off x="0" y="110436"/>
            <a:ext cx="1585451" cy="1396274"/>
            <a:chOff x="6044787" y="4508735"/>
            <a:chExt cx="1585451" cy="1396274"/>
          </a:xfrm>
        </p:grpSpPr>
        <p:sp>
          <p:nvSpPr>
            <p:cNvPr id="6" name="Freeform 5">
              <a:extLst>
                <a:ext uri="{FF2B5EF4-FFF2-40B4-BE49-F238E27FC236}">
                  <a16:creationId xmlns:a16="http://schemas.microsoft.com/office/drawing/2014/main" id="{31265DBC-414C-32C1-0290-9C157588386F}"/>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D992FABE-A710-647D-D85C-E6BD86DCF246}"/>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
        <p:nvSpPr>
          <p:cNvPr id="9" name="TextBox 8">
            <a:extLst>
              <a:ext uri="{FF2B5EF4-FFF2-40B4-BE49-F238E27FC236}">
                <a16:creationId xmlns:a16="http://schemas.microsoft.com/office/drawing/2014/main" id="{C9223631-0F1D-19E7-D1D2-D5B1CB1E0653}"/>
              </a:ext>
            </a:extLst>
          </p:cNvPr>
          <p:cNvSpPr txBox="1"/>
          <p:nvPr/>
        </p:nvSpPr>
        <p:spPr>
          <a:xfrm>
            <a:off x="99798" y="1695235"/>
            <a:ext cx="8931186" cy="4555093"/>
          </a:xfrm>
          <a:prstGeom prst="rect">
            <a:avLst/>
          </a:prstGeom>
          <a:noFill/>
        </p:spPr>
        <p:txBody>
          <a:bodyPr wrap="square">
            <a:spAutoFit/>
          </a:bodyPr>
          <a:lstStyle/>
          <a:p>
            <a:pPr marL="688975" marR="0" indent="-688975">
              <a:spcBef>
                <a:spcPts val="0"/>
              </a:spcBef>
              <a:spcAft>
                <a:spcPts val="120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All may make the sign of the cross, the sign marked at baptism, as the presiding minister begins.</a:t>
            </a:r>
          </a:p>
          <a:p>
            <a:pPr marL="688975" marR="0" indent="-688975">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Blessed be the holy Trinity, </a:t>
            </a:r>
            <a:r>
              <a:rPr lang="en-US" sz="3200" dirty="0">
                <a:effectLst/>
                <a:latin typeface="Arial Rounded MT Bold" panose="020F0704030504030204" pitchFamily="34" charset="0"/>
                <a:ea typeface="Calibri" panose="020F0502020204030204" pitchFamily="34" charset="0"/>
                <a:cs typeface="Segoe UI Symbol" panose="020B0502040204020203" pitchFamily="34" charset="0"/>
              </a:rPr>
              <a:t>☩</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one God, the fountain of living water, the rock who gave us birth, our light and our salvation.</a:t>
            </a:r>
          </a:p>
          <a:p>
            <a:pPr marL="688975" marR="0" indent="-688975">
              <a:spcBef>
                <a:spcPts val="0"/>
              </a:spcBef>
              <a:spcAft>
                <a:spcPts val="12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C:	Amen.</a:t>
            </a:r>
          </a:p>
          <a:p>
            <a:pPr marL="688975" marR="0" indent="-688975">
              <a:spcBef>
                <a:spcPts val="0"/>
              </a:spcBef>
              <a:spcAft>
                <a:spcPts val="120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9500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34377" y="1693550"/>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08A47CAF-5507-3183-E15F-860649889A8B}"/>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687647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64439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BE4A1476-AC35-4B82-7754-A1EAFB9FEF5C}"/>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356545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86070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E4E4129C-1631-59DC-FD91-63794A018009}"/>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777585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644391"/>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0D0854F8-7965-FB0F-E557-C6663E3EA2EE}"/>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175868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516571"/>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676DB2F9-32CE-4DDA-D1D2-54780B1F48C4}"/>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189618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1821371"/>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48E1975C-443B-96A7-20D7-2D5C77BD306B}"/>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63923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787847" y="1961770"/>
            <a:ext cx="7568306" cy="340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p>
          <a:p>
            <a:pPr marR="0">
              <a:spcBef>
                <a:spcPts val="0"/>
              </a:spcBef>
              <a:spcAft>
                <a:spcPts val="0"/>
              </a:spcAft>
            </a:pPr>
            <a:endParaRPr lang="en-US" sz="1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Merciful God,</a:t>
            </a:r>
          </a:p>
          <a:p>
            <a:pPr marL="0" marR="0">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195CB093-3B88-F013-3CF3-B96F32CFA34C}"/>
              </a:ext>
            </a:extLst>
          </p:cNvPr>
          <p:cNvGrpSpPr/>
          <p:nvPr/>
        </p:nvGrpSpPr>
        <p:grpSpPr>
          <a:xfrm>
            <a:off x="0" y="107209"/>
            <a:ext cx="9026013" cy="1080498"/>
            <a:chOff x="0" y="107209"/>
            <a:chExt cx="9026013" cy="1080498"/>
          </a:xfrm>
        </p:grpSpPr>
        <p:sp>
          <p:nvSpPr>
            <p:cNvPr id="9" name="Rectangle 8">
              <a:extLst>
                <a:ext uri="{FF2B5EF4-FFF2-40B4-BE49-F238E27FC236}">
                  <a16:creationId xmlns:a16="http://schemas.microsoft.com/office/drawing/2014/main" id="{58142D88-A151-4871-89E0-003AD0E6C4B6}"/>
                </a:ext>
              </a:extLst>
            </p:cNvPr>
            <p:cNvSpPr/>
            <p:nvPr/>
          </p:nvSpPr>
          <p:spPr>
            <a:xfrm>
              <a:off x="0" y="107209"/>
              <a:ext cx="7108723" cy="646331"/>
            </a:xfrm>
            <a:prstGeom prst="rect">
              <a:avLst/>
            </a:prstGeom>
          </p:spPr>
          <p:txBody>
            <a:bodyPr wrap="square">
              <a:spAutoFit/>
            </a:bodyPr>
            <a:lstStyle/>
            <a:p>
              <a:pPr marL="342900" marR="0" lvl="0" indent="-342900" algn="ctr">
                <a:spcBef>
                  <a:spcPts val="0"/>
                </a:spcBef>
                <a:spcAft>
                  <a:spcPts val="0"/>
                </a:spcAft>
                <a:buFont typeface="Symbol" panose="05050102010706020507" pitchFamily="18" charset="2"/>
                <a:buChar char=""/>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Freeform 7">
              <a:extLst>
                <a:ext uri="{FF2B5EF4-FFF2-40B4-BE49-F238E27FC236}">
                  <a16:creationId xmlns:a16="http://schemas.microsoft.com/office/drawing/2014/main" id="{B931C1AB-A271-EDC4-7F2D-6C87B48A64C8}"/>
                </a:ext>
              </a:extLst>
            </p:cNvPr>
            <p:cNvSpPr>
              <a:spLocks/>
            </p:cNvSpPr>
            <p:nvPr/>
          </p:nvSpPr>
          <p:spPr bwMode="auto">
            <a:xfrm>
              <a:off x="7108723" y="107209"/>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59279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312249" y="1852029"/>
            <a:ext cx="8519501" cy="307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dirty="0">
                <a:latin typeface="Arial Rounded MT Bold" panose="020F0704030504030204" pitchFamily="34" charset="0"/>
                <a:ea typeface="Calibri" panose="020F0502020204030204" pitchFamily="34" charset="0"/>
                <a:cs typeface="Times New Roman" panose="02020603050405020304" pitchFamily="18" charset="0"/>
              </a:rPr>
              <a:t>We lift these prayers to you, Gracious God, in the name of your son, Jesus Christ, our savior.</a:t>
            </a:r>
          </a:p>
          <a:p>
            <a:pPr marL="684213" marR="0" indent="-684213">
              <a:spcBef>
                <a:spcPts val="0"/>
              </a:spcBef>
              <a:spcAft>
                <a:spcPts val="0"/>
              </a:spcAft>
            </a:pPr>
            <a:endParaRPr lang="en-US" sz="11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6ADB3E15-44DD-0A99-69D3-E61DAB818EED}"/>
              </a:ext>
            </a:extLst>
          </p:cNvPr>
          <p:cNvGrpSpPr/>
          <p:nvPr/>
        </p:nvGrpSpPr>
        <p:grpSpPr>
          <a:xfrm>
            <a:off x="0" y="107209"/>
            <a:ext cx="9026013" cy="1080498"/>
            <a:chOff x="0" y="107209"/>
            <a:chExt cx="9026013" cy="1080498"/>
          </a:xfrm>
        </p:grpSpPr>
        <p:sp>
          <p:nvSpPr>
            <p:cNvPr id="5" name="Rectangle 4">
              <a:extLst>
                <a:ext uri="{FF2B5EF4-FFF2-40B4-BE49-F238E27FC236}">
                  <a16:creationId xmlns:a16="http://schemas.microsoft.com/office/drawing/2014/main" id="{8F6532E6-6DD2-5683-8372-C20B4902FB05}"/>
                </a:ext>
              </a:extLst>
            </p:cNvPr>
            <p:cNvSpPr/>
            <p:nvPr/>
          </p:nvSpPr>
          <p:spPr>
            <a:xfrm>
              <a:off x="0" y="107209"/>
              <a:ext cx="7108723" cy="646331"/>
            </a:xfrm>
            <a:prstGeom prst="rect">
              <a:avLst/>
            </a:prstGeom>
          </p:spPr>
          <p:txBody>
            <a:bodyPr wrap="square">
              <a:spAutoFit/>
            </a:bodyPr>
            <a:lstStyle/>
            <a:p>
              <a:pPr marL="342900" marR="0" lvl="0" indent="-342900" algn="ctr">
                <a:spcBef>
                  <a:spcPts val="0"/>
                </a:spcBef>
                <a:spcAft>
                  <a:spcPts val="0"/>
                </a:spcAft>
                <a:buFont typeface="Symbol" panose="05050102010706020507" pitchFamily="18" charset="2"/>
                <a:buChar char=""/>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6" name="Freeform 7">
              <a:extLst>
                <a:ext uri="{FF2B5EF4-FFF2-40B4-BE49-F238E27FC236}">
                  <a16:creationId xmlns:a16="http://schemas.microsoft.com/office/drawing/2014/main" id="{E097EDE5-9B45-2A0C-EDE9-CB04E0124F4F}"/>
                </a:ext>
              </a:extLst>
            </p:cNvPr>
            <p:cNvSpPr>
              <a:spLocks/>
            </p:cNvSpPr>
            <p:nvPr/>
          </p:nvSpPr>
          <p:spPr bwMode="auto">
            <a:xfrm>
              <a:off x="7108723" y="107209"/>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3445331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a:extLst>
              <a:ext uri="{FF2B5EF4-FFF2-40B4-BE49-F238E27FC236}">
                <a16:creationId xmlns:a16="http://schemas.microsoft.com/office/drawing/2014/main" id="{E097EDE5-9B45-2A0C-EDE9-CB04E0124F4F}"/>
              </a:ext>
            </a:extLst>
          </p:cNvPr>
          <p:cNvSpPr>
            <a:spLocks/>
          </p:cNvSpPr>
          <p:nvPr/>
        </p:nvSpPr>
        <p:spPr bwMode="auto">
          <a:xfrm>
            <a:off x="7108723" y="107209"/>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DBB66D2F-9C38-3912-1A75-F0258A4F16A5}"/>
              </a:ext>
            </a:extLst>
          </p:cNvPr>
          <p:cNvSpPr txBox="1"/>
          <p:nvPr/>
        </p:nvSpPr>
        <p:spPr>
          <a:xfrm>
            <a:off x="484240" y="138658"/>
            <a:ext cx="7583128" cy="629724"/>
          </a:xfrm>
          <a:prstGeom prst="rect">
            <a:avLst/>
          </a:prstGeom>
          <a:noFill/>
        </p:spPr>
        <p:txBody>
          <a:bodyPr wrap="square">
            <a:spAutoFit/>
          </a:bodyPr>
          <a:lstStyle/>
          <a:p>
            <a:pPr marL="342900" marR="0" lvl="0" indent="-342900">
              <a:lnSpc>
                <a:spcPct val="9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SHARING OF THE PEACE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24462D5-5FE1-D124-52B0-39152DE52DB7}"/>
              </a:ext>
            </a:extLst>
          </p:cNvPr>
          <p:cNvSpPr txBox="1"/>
          <p:nvPr/>
        </p:nvSpPr>
        <p:spPr>
          <a:xfrm>
            <a:off x="113071" y="1724065"/>
            <a:ext cx="8917858" cy="3436197"/>
          </a:xfrm>
          <a:prstGeom prst="rect">
            <a:avLst/>
          </a:prstGeom>
          <a:noFill/>
        </p:spPr>
        <p:txBody>
          <a:bodyPr wrap="square">
            <a:spAutoFit/>
          </a:bodyPr>
          <a:lstStyle/>
          <a:p>
            <a:pPr marL="457200" marR="0" indent="-228600">
              <a:lnSpc>
                <a:spcPct val="97000"/>
              </a:lnSpc>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(The Sharing of the Peace that began when the congregation arrived is now shared with the Pastor at this time...)</a:t>
            </a:r>
          </a:p>
          <a:p>
            <a:pPr marL="457200" marR="0" indent="-228600">
              <a:lnSpc>
                <a:spcPct val="97000"/>
              </a:lnSpc>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461963" marR="0" indent="-461963">
              <a:lnSpc>
                <a:spcPct val="97000"/>
              </a:lnSpc>
              <a:spcBef>
                <a:spcPts val="0"/>
              </a:spcBef>
              <a:spcAft>
                <a:spcPts val="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P:	The peace of the Lord be with you always.</a:t>
            </a:r>
          </a:p>
          <a:p>
            <a:pPr marL="461963" marR="0" indent="-461963">
              <a:lnSpc>
                <a:spcPct val="97000"/>
              </a:lnSpc>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461963" marR="0" indent="-461963">
              <a:lnSpc>
                <a:spcPct val="97000"/>
              </a:lnSpc>
              <a:spcBef>
                <a:spcPts val="0"/>
              </a:spcBef>
              <a:spcAft>
                <a:spcPts val="0"/>
              </a:spcAft>
            </a:pPr>
            <a:r>
              <a:rPr lang="en-US" sz="32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1129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117987"/>
            <a:ext cx="9144000" cy="12195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marR="0" lvl="0" indent="-571500" algn="ctr"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altLang="en-US" sz="36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ヒラギノ角ゴ Pro W3" pitchFamily="4" charset="-128"/>
                <a:cs typeface="+mj-cs"/>
              </a:rPr>
              <a:t>OFFERING</a:t>
            </a:r>
          </a:p>
        </p:txBody>
      </p:sp>
      <p:sp>
        <p:nvSpPr>
          <p:cNvPr id="7" name="Freeform 6">
            <a:extLst>
              <a:ext uri="{FF2B5EF4-FFF2-40B4-BE49-F238E27FC236}">
                <a16:creationId xmlns:a16="http://schemas.microsoft.com/office/drawing/2014/main" id="{96FD53EA-BC3C-55F6-AE23-8AF1F122CCC2}"/>
              </a:ext>
            </a:extLst>
          </p:cNvPr>
          <p:cNvSpPr>
            <a:spLocks/>
          </p:cNvSpPr>
          <p:nvPr/>
        </p:nvSpPr>
        <p:spPr bwMode="auto">
          <a:xfrm>
            <a:off x="5860026" y="5405325"/>
            <a:ext cx="1907303" cy="1219541"/>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Meal</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nvGrpSpPr>
          <p:cNvPr id="14" name="Group 13">
            <a:extLst>
              <a:ext uri="{FF2B5EF4-FFF2-40B4-BE49-F238E27FC236}">
                <a16:creationId xmlns:a16="http://schemas.microsoft.com/office/drawing/2014/main" id="{F7250715-3880-BA3A-50BC-7636BB9C3139}"/>
              </a:ext>
            </a:extLst>
          </p:cNvPr>
          <p:cNvGrpSpPr/>
          <p:nvPr/>
        </p:nvGrpSpPr>
        <p:grpSpPr>
          <a:xfrm>
            <a:off x="6459793" y="4375353"/>
            <a:ext cx="2458066" cy="1495983"/>
            <a:chOff x="1219200" y="4984954"/>
            <a:chExt cx="2458066" cy="1495983"/>
          </a:xfrm>
        </p:grpSpPr>
        <p:sp>
          <p:nvSpPr>
            <p:cNvPr id="10" name="Freeform 5">
              <a:extLst>
                <a:ext uri="{FF2B5EF4-FFF2-40B4-BE49-F238E27FC236}">
                  <a16:creationId xmlns:a16="http://schemas.microsoft.com/office/drawing/2014/main" id="{E9B3E978-5BAC-EA40-C2AF-69C99ABAF71E}"/>
                </a:ext>
              </a:extLst>
            </p:cNvPr>
            <p:cNvSpPr>
              <a:spLocks/>
            </p:cNvSpPr>
            <p:nvPr/>
          </p:nvSpPr>
          <p:spPr bwMode="auto">
            <a:xfrm>
              <a:off x="1219200" y="4984954"/>
              <a:ext cx="1225914" cy="89806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Gather</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1" name="Freeform 7">
              <a:extLst>
                <a:ext uri="{FF2B5EF4-FFF2-40B4-BE49-F238E27FC236}">
                  <a16:creationId xmlns:a16="http://schemas.microsoft.com/office/drawing/2014/main" id="{F71C7990-BAD7-8785-B3B0-B878D704711F}"/>
                </a:ext>
              </a:extLst>
            </p:cNvPr>
            <p:cNvSpPr>
              <a:spLocks/>
            </p:cNvSpPr>
            <p:nvPr/>
          </p:nvSpPr>
          <p:spPr bwMode="auto">
            <a:xfrm>
              <a:off x="2201023" y="4994593"/>
              <a:ext cx="1474683" cy="746567"/>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2" name="Freeform 8">
              <a:extLst>
                <a:ext uri="{FF2B5EF4-FFF2-40B4-BE49-F238E27FC236}">
                  <a16:creationId xmlns:a16="http://schemas.microsoft.com/office/drawing/2014/main" id="{CEA59990-02A9-1E72-25D1-FC46C87722A3}"/>
                </a:ext>
              </a:extLst>
            </p:cNvPr>
            <p:cNvSpPr>
              <a:spLocks/>
            </p:cNvSpPr>
            <p:nvPr/>
          </p:nvSpPr>
          <p:spPr bwMode="auto">
            <a:xfrm>
              <a:off x="2450573" y="5583347"/>
              <a:ext cx="1226693" cy="897590"/>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black"/>
                  </a:solidFill>
                  <a:ea typeface="+mn-ea"/>
                  <a:cs typeface="Arial" charset="0"/>
                </a:rPr>
                <a:t>Sending </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grpSp>
      <p:pic>
        <p:nvPicPr>
          <p:cNvPr id="3" name="Picture 2">
            <a:extLst>
              <a:ext uri="{FF2B5EF4-FFF2-40B4-BE49-F238E27FC236}">
                <a16:creationId xmlns:a16="http://schemas.microsoft.com/office/drawing/2014/main" id="{B8C19D1B-A28E-64D6-84F8-B088BF1025A4}"/>
              </a:ext>
            </a:extLst>
          </p:cNvPr>
          <p:cNvPicPr>
            <a:picLocks noChangeAspect="1"/>
          </p:cNvPicPr>
          <p:nvPr/>
        </p:nvPicPr>
        <p:blipFill>
          <a:blip r:embed="rId3"/>
          <a:stretch>
            <a:fillRect/>
          </a:stretch>
        </p:blipFill>
        <p:spPr>
          <a:xfrm>
            <a:off x="226141" y="1163993"/>
            <a:ext cx="3866415" cy="5460873"/>
          </a:xfrm>
          <a:prstGeom prst="rect">
            <a:avLst/>
          </a:prstGeom>
        </p:spPr>
      </p:pic>
    </p:spTree>
    <p:extLst>
      <p:ext uri="{BB962C8B-B14F-4D97-AF65-F5344CB8AC3E}">
        <p14:creationId xmlns:p14="http://schemas.microsoft.com/office/powerpoint/2010/main" val="192059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1779639" y="17516"/>
            <a:ext cx="7117780" cy="577338"/>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THANKSGIVING FOR BAPTISM</a:t>
            </a:r>
            <a:endParaRPr lang="en-US" sz="3200" dirty="0">
              <a:effectLst/>
              <a:latin typeface="Arial Rounded MT Bold" panose="020F0704030504030204" pitchFamily="34" charset="0"/>
              <a:ea typeface="Calibri" panose="020F0502020204030204" pitchFamily="34" charset="0"/>
            </a:endParaRPr>
          </a:p>
        </p:txBody>
      </p:sp>
      <p:grpSp>
        <p:nvGrpSpPr>
          <p:cNvPr id="3" name="Group 2">
            <a:extLst>
              <a:ext uri="{FF2B5EF4-FFF2-40B4-BE49-F238E27FC236}">
                <a16:creationId xmlns:a16="http://schemas.microsoft.com/office/drawing/2014/main" id="{82B675FE-3059-31A1-665E-3EE7DDB5028B}"/>
              </a:ext>
            </a:extLst>
          </p:cNvPr>
          <p:cNvGrpSpPr/>
          <p:nvPr/>
        </p:nvGrpSpPr>
        <p:grpSpPr>
          <a:xfrm>
            <a:off x="0" y="110436"/>
            <a:ext cx="1585451" cy="1396274"/>
            <a:chOff x="6044787" y="4508735"/>
            <a:chExt cx="1585451" cy="1396274"/>
          </a:xfrm>
        </p:grpSpPr>
        <p:sp>
          <p:nvSpPr>
            <p:cNvPr id="6" name="Freeform 5">
              <a:extLst>
                <a:ext uri="{FF2B5EF4-FFF2-40B4-BE49-F238E27FC236}">
                  <a16:creationId xmlns:a16="http://schemas.microsoft.com/office/drawing/2014/main" id="{31265DBC-414C-32C1-0290-9C157588386F}"/>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D992FABE-A710-647D-D85C-E6BD86DCF246}"/>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
        <p:nvSpPr>
          <p:cNvPr id="9" name="TextBox 8">
            <a:extLst>
              <a:ext uri="{FF2B5EF4-FFF2-40B4-BE49-F238E27FC236}">
                <a16:creationId xmlns:a16="http://schemas.microsoft.com/office/drawing/2014/main" id="{C9223631-0F1D-19E7-D1D2-D5B1CB1E0653}"/>
              </a:ext>
            </a:extLst>
          </p:cNvPr>
          <p:cNvSpPr txBox="1"/>
          <p:nvPr/>
        </p:nvSpPr>
        <p:spPr>
          <a:xfrm>
            <a:off x="99798" y="1695235"/>
            <a:ext cx="8931186" cy="4493538"/>
          </a:xfrm>
          <a:prstGeom prst="rect">
            <a:avLst/>
          </a:prstGeom>
          <a:noFill/>
        </p:spPr>
        <p:txBody>
          <a:bodyPr wrap="square">
            <a:spAutoFit/>
          </a:bodyPr>
          <a:lstStyle/>
          <a:p>
            <a:pPr marL="688975" marR="0" indent="-688975">
              <a:spcBef>
                <a:spcPts val="0"/>
              </a:spcBef>
              <a:spcAft>
                <a:spcPts val="120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The presiding minister addresses the assembly.</a:t>
            </a:r>
          </a:p>
          <a:p>
            <a:pPr marL="688975" marR="0" indent="-688975">
              <a:spcBef>
                <a:spcPts val="0"/>
              </a:spcBef>
              <a:spcAft>
                <a:spcPts val="120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8975" marR="0" indent="-688975">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Joined to Christ in the waters of baptism, we are clothed with God’s mercy and forgiveness.  Let us give thanks for the gift of baptism.</a:t>
            </a:r>
          </a:p>
          <a:p>
            <a:pPr marL="688975" marR="0" indent="-688975">
              <a:spcBef>
                <a:spcPts val="0"/>
              </a:spcBef>
              <a:spcAft>
                <a:spcPts val="120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5206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117988"/>
            <a:ext cx="9144000" cy="7465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marR="0" lvl="0" indent="-571500" algn="ctr" defTabSz="914400" rtl="0" eaLnBrk="1" fontAlgn="base" latinLnBrk="0" hangingPunct="1">
              <a:lnSpc>
                <a:spcPct val="90000"/>
              </a:lnSpc>
              <a:spcBef>
                <a:spcPct val="0"/>
              </a:spcBef>
              <a:spcAft>
                <a:spcPts val="600"/>
              </a:spcAft>
              <a:buClrTx/>
              <a:buSzTx/>
              <a:buFont typeface="Symbol" panose="05050102010706020507" pitchFamily="18" charset="2"/>
              <a:buChar char="*"/>
              <a:tabLst/>
              <a:defRPr/>
            </a:pPr>
            <a:r>
              <a:rPr lang="en-US" altLang="en-US" sz="3600" b="1" dirty="0">
                <a:solidFill>
                  <a:prstClr val="black">
                    <a:lumMod val="85000"/>
                    <a:lumOff val="15000"/>
                  </a:prstClr>
                </a:solidFill>
                <a:latin typeface="Arial Rounded MT Bold" panose="020F0704030504030204" pitchFamily="34" charset="0"/>
                <a:cs typeface="+mj-cs"/>
              </a:rPr>
              <a:t>OFFERTORY PRAYER</a:t>
            </a:r>
            <a:endParaRPr kumimoji="0" lang="en-US" altLang="en-US" sz="31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ヒラギノ角ゴ Pro W3" pitchFamily="4" charset="-128"/>
              <a:cs typeface="+mj-cs"/>
            </a:endParaRPr>
          </a:p>
        </p:txBody>
      </p:sp>
      <p:grpSp>
        <p:nvGrpSpPr>
          <p:cNvPr id="5" name="Group 4">
            <a:extLst>
              <a:ext uri="{FF2B5EF4-FFF2-40B4-BE49-F238E27FC236}">
                <a16:creationId xmlns:a16="http://schemas.microsoft.com/office/drawing/2014/main" id="{3F250595-46ED-A2ED-725C-80C2C72A9D83}"/>
              </a:ext>
            </a:extLst>
          </p:cNvPr>
          <p:cNvGrpSpPr/>
          <p:nvPr/>
        </p:nvGrpSpPr>
        <p:grpSpPr>
          <a:xfrm>
            <a:off x="513073" y="4006291"/>
            <a:ext cx="3038168" cy="2337610"/>
            <a:chOff x="5909187" y="4414683"/>
            <a:chExt cx="3038168" cy="2337610"/>
          </a:xfrm>
        </p:grpSpPr>
        <p:sp>
          <p:nvSpPr>
            <p:cNvPr id="7" name="Freeform 6">
              <a:extLst>
                <a:ext uri="{FF2B5EF4-FFF2-40B4-BE49-F238E27FC236}">
                  <a16:creationId xmlns:a16="http://schemas.microsoft.com/office/drawing/2014/main" id="{96FD53EA-BC3C-55F6-AE23-8AF1F122CCC2}"/>
                </a:ext>
              </a:extLst>
            </p:cNvPr>
            <p:cNvSpPr>
              <a:spLocks/>
            </p:cNvSpPr>
            <p:nvPr/>
          </p:nvSpPr>
          <p:spPr bwMode="auto">
            <a:xfrm>
              <a:off x="5909187" y="5532752"/>
              <a:ext cx="1907303" cy="1219541"/>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Meal</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nvGrpSpPr>
            <p:cNvPr id="14" name="Group 13">
              <a:extLst>
                <a:ext uri="{FF2B5EF4-FFF2-40B4-BE49-F238E27FC236}">
                  <a16:creationId xmlns:a16="http://schemas.microsoft.com/office/drawing/2014/main" id="{F7250715-3880-BA3A-50BC-7636BB9C3139}"/>
                </a:ext>
              </a:extLst>
            </p:cNvPr>
            <p:cNvGrpSpPr/>
            <p:nvPr/>
          </p:nvGrpSpPr>
          <p:grpSpPr>
            <a:xfrm>
              <a:off x="6489289" y="4414683"/>
              <a:ext cx="2458066" cy="1495983"/>
              <a:chOff x="1219200" y="4984954"/>
              <a:chExt cx="2458066" cy="1495983"/>
            </a:xfrm>
          </p:grpSpPr>
          <p:sp>
            <p:nvSpPr>
              <p:cNvPr id="10" name="Freeform 5">
                <a:extLst>
                  <a:ext uri="{FF2B5EF4-FFF2-40B4-BE49-F238E27FC236}">
                    <a16:creationId xmlns:a16="http://schemas.microsoft.com/office/drawing/2014/main" id="{E9B3E978-5BAC-EA40-C2AF-69C99ABAF71E}"/>
                  </a:ext>
                </a:extLst>
              </p:cNvPr>
              <p:cNvSpPr>
                <a:spLocks/>
              </p:cNvSpPr>
              <p:nvPr/>
            </p:nvSpPr>
            <p:spPr bwMode="auto">
              <a:xfrm>
                <a:off x="1219200" y="4984954"/>
                <a:ext cx="1225914" cy="89806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Gather</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1" name="Freeform 7">
                <a:extLst>
                  <a:ext uri="{FF2B5EF4-FFF2-40B4-BE49-F238E27FC236}">
                    <a16:creationId xmlns:a16="http://schemas.microsoft.com/office/drawing/2014/main" id="{F71C7990-BAD7-8785-B3B0-B878D704711F}"/>
                  </a:ext>
                </a:extLst>
              </p:cNvPr>
              <p:cNvSpPr>
                <a:spLocks/>
              </p:cNvSpPr>
              <p:nvPr/>
            </p:nvSpPr>
            <p:spPr bwMode="auto">
              <a:xfrm>
                <a:off x="2201023" y="4994593"/>
                <a:ext cx="1474683" cy="746567"/>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2" name="Freeform 8">
                <a:extLst>
                  <a:ext uri="{FF2B5EF4-FFF2-40B4-BE49-F238E27FC236}">
                    <a16:creationId xmlns:a16="http://schemas.microsoft.com/office/drawing/2014/main" id="{CEA59990-02A9-1E72-25D1-FC46C87722A3}"/>
                  </a:ext>
                </a:extLst>
              </p:cNvPr>
              <p:cNvSpPr>
                <a:spLocks/>
              </p:cNvSpPr>
              <p:nvPr/>
            </p:nvSpPr>
            <p:spPr bwMode="auto">
              <a:xfrm>
                <a:off x="2450573" y="5583347"/>
                <a:ext cx="1226693" cy="897590"/>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black"/>
                    </a:solidFill>
                    <a:ea typeface="+mn-ea"/>
                    <a:cs typeface="Arial" charset="0"/>
                  </a:rPr>
                  <a:t>Sending </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grpSp>
      </p:grpSp>
      <p:pic>
        <p:nvPicPr>
          <p:cNvPr id="3" name="Picture 2">
            <a:extLst>
              <a:ext uri="{FF2B5EF4-FFF2-40B4-BE49-F238E27FC236}">
                <a16:creationId xmlns:a16="http://schemas.microsoft.com/office/drawing/2014/main" id="{85C3F27F-57D2-D744-1D66-3EC653FB12C7}"/>
              </a:ext>
            </a:extLst>
          </p:cNvPr>
          <p:cNvPicPr>
            <a:picLocks noChangeAspect="1"/>
          </p:cNvPicPr>
          <p:nvPr/>
        </p:nvPicPr>
        <p:blipFill>
          <a:blip r:embed="rId3"/>
          <a:stretch>
            <a:fillRect/>
          </a:stretch>
        </p:blipFill>
        <p:spPr>
          <a:xfrm>
            <a:off x="4768644" y="1163993"/>
            <a:ext cx="3866415" cy="5460873"/>
          </a:xfrm>
          <a:prstGeom prst="rect">
            <a:avLst/>
          </a:prstGeom>
        </p:spPr>
      </p:pic>
    </p:spTree>
    <p:extLst>
      <p:ext uri="{BB962C8B-B14F-4D97-AF65-F5344CB8AC3E}">
        <p14:creationId xmlns:p14="http://schemas.microsoft.com/office/powerpoint/2010/main" val="2692920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621161" y="1467481"/>
            <a:ext cx="7910096" cy="3009093"/>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a:t>
            </a:r>
            <a:endParaRPr lang="en-US" sz="36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301F0C86-1CFC-F216-1631-02A161943FB2}"/>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077905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786634" y="1293563"/>
            <a:ext cx="7570731" cy="4194674"/>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BC24B3F5-2E25-D90E-29C6-64E7F847FC43}"/>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461235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461540" y="1629429"/>
            <a:ext cx="6220920" cy="3009093"/>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4528B8C3-6BCC-9E14-D214-69E8081EC9AC}"/>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4044980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9836" y="0"/>
            <a:ext cx="9144000" cy="7595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ANNOUNCEMENTS</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grpSp>
        <p:nvGrpSpPr>
          <p:cNvPr id="15" name="Group 14">
            <a:extLst>
              <a:ext uri="{FF2B5EF4-FFF2-40B4-BE49-F238E27FC236}">
                <a16:creationId xmlns:a16="http://schemas.microsoft.com/office/drawing/2014/main" id="{AA69F778-2633-F4C9-7436-9253D7F1D10C}"/>
              </a:ext>
            </a:extLst>
          </p:cNvPr>
          <p:cNvGrpSpPr/>
          <p:nvPr/>
        </p:nvGrpSpPr>
        <p:grpSpPr>
          <a:xfrm>
            <a:off x="5772046" y="4402405"/>
            <a:ext cx="2958458" cy="2107368"/>
            <a:chOff x="2126171" y="4750632"/>
            <a:chExt cx="2958458" cy="2107368"/>
          </a:xfrm>
        </p:grpSpPr>
        <p:sp>
          <p:nvSpPr>
            <p:cNvPr id="5" name="Freeform 5">
              <a:extLst>
                <a:ext uri="{FF2B5EF4-FFF2-40B4-BE49-F238E27FC236}">
                  <a16:creationId xmlns:a16="http://schemas.microsoft.com/office/drawing/2014/main" id="{C0A5C3AD-D088-B2F1-2968-E79BC3071CCE}"/>
                </a:ext>
              </a:extLst>
            </p:cNvPr>
            <p:cNvSpPr>
              <a:spLocks/>
            </p:cNvSpPr>
            <p:nvPr/>
          </p:nvSpPr>
          <p:spPr bwMode="auto">
            <a:xfrm>
              <a:off x="2126171" y="4750632"/>
              <a:ext cx="1098265" cy="1042126"/>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rPr>
                <a:t>Gather</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7" name="Freeform 6">
              <a:extLst>
                <a:ext uri="{FF2B5EF4-FFF2-40B4-BE49-F238E27FC236}">
                  <a16:creationId xmlns:a16="http://schemas.microsoft.com/office/drawing/2014/main" id="{0224322C-7D3D-36A1-4F5F-836D15787565}"/>
                </a:ext>
              </a:extLst>
            </p:cNvPr>
            <p:cNvSpPr>
              <a:spLocks/>
            </p:cNvSpPr>
            <p:nvPr/>
          </p:nvSpPr>
          <p:spPr bwMode="auto">
            <a:xfrm>
              <a:off x="2126171" y="5620265"/>
              <a:ext cx="1321132" cy="866326"/>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rPr>
                <a:t>Meal</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8" name="Freeform 7">
              <a:extLst>
                <a:ext uri="{FF2B5EF4-FFF2-40B4-BE49-F238E27FC236}">
                  <a16:creationId xmlns:a16="http://schemas.microsoft.com/office/drawing/2014/main" id="{B76E4FFE-3685-68E4-C26C-CB815CEC3DAD}"/>
                </a:ext>
              </a:extLst>
            </p:cNvPr>
            <p:cNvSpPr>
              <a:spLocks/>
            </p:cNvSpPr>
            <p:nvPr/>
          </p:nvSpPr>
          <p:spPr bwMode="auto">
            <a:xfrm>
              <a:off x="3005761" y="4750632"/>
              <a:ext cx="1321131" cy="866326"/>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rPr>
                <a:t>Word</a:t>
              </a:r>
              <a:endParaRPr kumimoji="0" lang="en-GB"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grpSp>
          <p:nvGrpSpPr>
            <p:cNvPr id="14" name="Group 13">
              <a:extLst>
                <a:ext uri="{FF2B5EF4-FFF2-40B4-BE49-F238E27FC236}">
                  <a16:creationId xmlns:a16="http://schemas.microsoft.com/office/drawing/2014/main" id="{74707EF4-F905-BC57-5947-E10E88931B3A}"/>
                </a:ext>
              </a:extLst>
            </p:cNvPr>
            <p:cNvGrpSpPr/>
            <p:nvPr/>
          </p:nvGrpSpPr>
          <p:grpSpPr>
            <a:xfrm>
              <a:off x="3229327" y="5445016"/>
              <a:ext cx="1855302" cy="1412984"/>
              <a:chOff x="3229327" y="5445016"/>
              <a:chExt cx="1855302" cy="1412984"/>
            </a:xfrm>
          </p:grpSpPr>
          <p:sp>
            <p:nvSpPr>
              <p:cNvPr id="9" name="Freeform 8">
                <a:extLst>
                  <a:ext uri="{FF2B5EF4-FFF2-40B4-BE49-F238E27FC236}">
                    <a16:creationId xmlns:a16="http://schemas.microsoft.com/office/drawing/2014/main" id="{F24A80C6-E9EA-C36A-A275-E0024739649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13" name="TextBox 12">
                <a:extLst>
                  <a:ext uri="{FF2B5EF4-FFF2-40B4-BE49-F238E27FC236}">
                    <a16:creationId xmlns:a16="http://schemas.microsoft.com/office/drawing/2014/main" id="{2F782E1E-0922-A36A-2F9D-A3C93BF239CB}"/>
                  </a:ext>
                </a:extLst>
              </p:cNvPr>
              <p:cNvSpPr txBox="1"/>
              <p:nvPr/>
            </p:nvSpPr>
            <p:spPr>
              <a:xfrm>
                <a:off x="3666326" y="5974820"/>
                <a:ext cx="14183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grpSp>
      <p:pic>
        <p:nvPicPr>
          <p:cNvPr id="6" name="Picture 5">
            <a:extLst>
              <a:ext uri="{FF2B5EF4-FFF2-40B4-BE49-F238E27FC236}">
                <a16:creationId xmlns:a16="http://schemas.microsoft.com/office/drawing/2014/main" id="{24DD3F9B-F4C8-62BC-8AEF-34B1B23DD284}"/>
              </a:ext>
            </a:extLst>
          </p:cNvPr>
          <p:cNvPicPr>
            <a:picLocks noChangeAspect="1"/>
          </p:cNvPicPr>
          <p:nvPr/>
        </p:nvPicPr>
        <p:blipFill>
          <a:blip r:embed="rId3"/>
          <a:stretch>
            <a:fillRect/>
          </a:stretch>
        </p:blipFill>
        <p:spPr>
          <a:xfrm>
            <a:off x="446798" y="973059"/>
            <a:ext cx="3865199" cy="5462489"/>
          </a:xfrm>
          <a:prstGeom prst="rect">
            <a:avLst/>
          </a:prstGeom>
        </p:spPr>
      </p:pic>
    </p:spTree>
    <p:extLst>
      <p:ext uri="{BB962C8B-B14F-4D97-AF65-F5344CB8AC3E}">
        <p14:creationId xmlns:p14="http://schemas.microsoft.com/office/powerpoint/2010/main" val="32175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746943"/>
            <a:ext cx="7880809"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God, the giver of love, Christ, the resurrection and the life, and the Holy Spirit of rebirth      bless you in this Lenten journey.</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B59479C-D7EC-A1D0-8FA2-FB8809AE01CC}"/>
              </a:ext>
            </a:extLst>
          </p:cNvPr>
          <p:cNvSpPr txBox="1"/>
          <p:nvPr/>
        </p:nvSpPr>
        <p:spPr>
          <a:xfrm>
            <a:off x="5472441" y="2546761"/>
            <a:ext cx="509046" cy="707886"/>
          </a:xfrm>
          <a:prstGeom prst="rect">
            <a:avLst/>
          </a:prstGeom>
          <a:noFill/>
        </p:spPr>
        <p:txBody>
          <a:bodyPr wrap="square">
            <a:spAutoFit/>
          </a:bodyPr>
          <a:lstStyle/>
          <a:p>
            <a:r>
              <a:rPr lang="en-US" sz="40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endParaRPr lang="en-US" sz="3600" dirty="0">
              <a:solidFill>
                <a:srgbClr val="C00000"/>
              </a:solidFill>
            </a:endParaRPr>
          </a:p>
        </p:txBody>
      </p:sp>
      <p:grpSp>
        <p:nvGrpSpPr>
          <p:cNvPr id="3" name="Group 2">
            <a:extLst>
              <a:ext uri="{FF2B5EF4-FFF2-40B4-BE49-F238E27FC236}">
                <a16:creationId xmlns:a16="http://schemas.microsoft.com/office/drawing/2014/main" id="{E4E34416-126F-63EB-5B93-91DAA3219F78}"/>
              </a:ext>
            </a:extLst>
          </p:cNvPr>
          <p:cNvGrpSpPr/>
          <p:nvPr/>
        </p:nvGrpSpPr>
        <p:grpSpPr>
          <a:xfrm>
            <a:off x="7039315" y="5222957"/>
            <a:ext cx="1855302" cy="1358019"/>
            <a:chOff x="3229327" y="5445016"/>
            <a:chExt cx="1855302" cy="1412984"/>
          </a:xfrm>
        </p:grpSpPr>
        <p:sp>
          <p:nvSpPr>
            <p:cNvPr id="5" name="Freeform 8">
              <a:extLst>
                <a:ext uri="{FF2B5EF4-FFF2-40B4-BE49-F238E27FC236}">
                  <a16:creationId xmlns:a16="http://schemas.microsoft.com/office/drawing/2014/main" id="{59177F3F-5A0D-E0E4-9D11-467AE157345E}"/>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6" name="TextBox 5">
              <a:extLst>
                <a:ext uri="{FF2B5EF4-FFF2-40B4-BE49-F238E27FC236}">
                  <a16:creationId xmlns:a16="http://schemas.microsoft.com/office/drawing/2014/main" id="{FF94AB54-1B60-4364-6833-3232759E8726}"/>
                </a:ext>
              </a:extLst>
            </p:cNvPr>
            <p:cNvSpPr txBox="1"/>
            <p:nvPr/>
          </p:nvSpPr>
          <p:spPr>
            <a:xfrm>
              <a:off x="3666326" y="5974820"/>
              <a:ext cx="14183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3666552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1" y="197963"/>
            <a:ext cx="9144000" cy="6596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indent="-571500" algn="ctr" defTabSz="914400" eaLnBrk="1" hangingPunct="1">
              <a:spcAft>
                <a:spcPts val="600"/>
              </a:spcAft>
              <a:buFont typeface="Symbol" panose="05050102010706020507" pitchFamily="18" charset="2"/>
              <a:buChar char="*"/>
            </a:pPr>
            <a:r>
              <a:rPr lang="en-US" altLang="en-US" sz="3600" b="1" dirty="0">
                <a:solidFill>
                  <a:schemeClr val="tx1">
                    <a:lumMod val="85000"/>
                    <a:lumOff val="15000"/>
                  </a:schemeClr>
                </a:solidFill>
                <a:latin typeface="Arial Rounded MT Bold" panose="020F0704030504030204" pitchFamily="34" charset="0"/>
                <a:ea typeface="+mj-ea"/>
                <a:cs typeface="+mj-cs"/>
              </a:rPr>
              <a:t>SENDING SONG</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sp>
        <p:nvSpPr>
          <p:cNvPr id="3" name="Title 1">
            <a:extLst>
              <a:ext uri="{FF2B5EF4-FFF2-40B4-BE49-F238E27FC236}">
                <a16:creationId xmlns:a16="http://schemas.microsoft.com/office/drawing/2014/main" id="{D4F70416-2A11-1B4A-A3C9-507FBCADE430}"/>
              </a:ext>
            </a:extLst>
          </p:cNvPr>
          <p:cNvSpPr txBox="1">
            <a:spLocks/>
          </p:cNvSpPr>
          <p:nvPr/>
        </p:nvSpPr>
        <p:spPr bwMode="auto">
          <a:xfrm>
            <a:off x="4280453" y="1627168"/>
            <a:ext cx="4739147" cy="19832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“O Zion, Haste”</a:t>
            </a:r>
          </a:p>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LBW 397</a:t>
            </a:r>
            <a:endParaRPr lang="en-US" altLang="en-US" sz="3600" i="1" dirty="0">
              <a:solidFill>
                <a:srgbClr val="C00000"/>
              </a:solidFill>
              <a:latin typeface="Arial Rounded MT Bold" panose="020F0704030504030204" pitchFamily="34" charset="0"/>
              <a:ea typeface="+mj-ea"/>
              <a:cs typeface="+mj-cs"/>
            </a:endParaRPr>
          </a:p>
        </p:txBody>
      </p:sp>
      <p:grpSp>
        <p:nvGrpSpPr>
          <p:cNvPr id="7" name="Group 6">
            <a:extLst>
              <a:ext uri="{FF2B5EF4-FFF2-40B4-BE49-F238E27FC236}">
                <a16:creationId xmlns:a16="http://schemas.microsoft.com/office/drawing/2014/main" id="{E72C9B07-74E5-6179-5336-E07327DD5EEF}"/>
              </a:ext>
            </a:extLst>
          </p:cNvPr>
          <p:cNvGrpSpPr/>
          <p:nvPr/>
        </p:nvGrpSpPr>
        <p:grpSpPr>
          <a:xfrm>
            <a:off x="7164298" y="5383818"/>
            <a:ext cx="1855302" cy="1358019"/>
            <a:chOff x="3229327" y="5445016"/>
            <a:chExt cx="1855302" cy="1412984"/>
          </a:xfrm>
        </p:grpSpPr>
        <p:sp>
          <p:nvSpPr>
            <p:cNvPr id="8" name="Freeform 8">
              <a:extLst>
                <a:ext uri="{FF2B5EF4-FFF2-40B4-BE49-F238E27FC236}">
                  <a16:creationId xmlns:a16="http://schemas.microsoft.com/office/drawing/2014/main" id="{1271A366-90F9-B4DC-2727-97ADF12C7B65}"/>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FD6992DB-1221-57E9-D8F4-530E772D2D2E}"/>
                </a:ext>
              </a:extLst>
            </p:cNvPr>
            <p:cNvSpPr txBox="1"/>
            <p:nvPr/>
          </p:nvSpPr>
          <p:spPr>
            <a:xfrm>
              <a:off x="3666326" y="5974820"/>
              <a:ext cx="14183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pic>
        <p:nvPicPr>
          <p:cNvPr id="6" name="Picture 5">
            <a:extLst>
              <a:ext uri="{FF2B5EF4-FFF2-40B4-BE49-F238E27FC236}">
                <a16:creationId xmlns:a16="http://schemas.microsoft.com/office/drawing/2014/main" id="{975DE1DB-2C06-230F-A8CF-3BF6BE47974F}"/>
              </a:ext>
            </a:extLst>
          </p:cNvPr>
          <p:cNvPicPr>
            <a:picLocks noChangeAspect="1"/>
          </p:cNvPicPr>
          <p:nvPr/>
        </p:nvPicPr>
        <p:blipFill>
          <a:blip r:embed="rId3"/>
          <a:stretch>
            <a:fillRect/>
          </a:stretch>
        </p:blipFill>
        <p:spPr>
          <a:xfrm>
            <a:off x="124400" y="1270049"/>
            <a:ext cx="3865199" cy="5462489"/>
          </a:xfrm>
          <a:prstGeom prst="rect">
            <a:avLst/>
          </a:prstGeom>
        </p:spPr>
      </p:pic>
    </p:spTree>
    <p:extLst>
      <p:ext uri="{BB962C8B-B14F-4D97-AF65-F5344CB8AC3E}">
        <p14:creationId xmlns:p14="http://schemas.microsoft.com/office/powerpoint/2010/main" val="3878479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1123384"/>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O Zion Haste					LBW 397</a:t>
            </a:r>
          </a:p>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03FB86A4-C73C-9941-F283-E201F10D8138}"/>
              </a:ext>
            </a:extLst>
          </p:cNvPr>
          <p:cNvGrpSpPr/>
          <p:nvPr/>
        </p:nvGrpSpPr>
        <p:grpSpPr>
          <a:xfrm>
            <a:off x="7818141" y="5815756"/>
            <a:ext cx="1291445" cy="976723"/>
            <a:chOff x="3229327" y="5445016"/>
            <a:chExt cx="1855302" cy="1412984"/>
          </a:xfrm>
        </p:grpSpPr>
        <p:sp>
          <p:nvSpPr>
            <p:cNvPr id="8" name="Freeform 8">
              <a:extLst>
                <a:ext uri="{FF2B5EF4-FFF2-40B4-BE49-F238E27FC236}">
                  <a16:creationId xmlns:a16="http://schemas.microsoft.com/office/drawing/2014/main" id="{62EB7F6A-7C68-1861-82C8-11394C2C696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86A7A30D-8055-2728-007F-62BD749D8B01}"/>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
        <p:nvSpPr>
          <p:cNvPr id="6" name="TextBox 5">
            <a:extLst>
              <a:ext uri="{FF2B5EF4-FFF2-40B4-BE49-F238E27FC236}">
                <a16:creationId xmlns:a16="http://schemas.microsoft.com/office/drawing/2014/main" id="{635E5A24-4B44-BC94-78C7-0009085D0B4D}"/>
              </a:ext>
            </a:extLst>
          </p:cNvPr>
          <p:cNvSpPr txBox="1"/>
          <p:nvPr/>
        </p:nvSpPr>
        <p:spPr>
          <a:xfrm>
            <a:off x="1032387" y="855406"/>
            <a:ext cx="7079226" cy="4524315"/>
          </a:xfrm>
          <a:prstGeom prst="rect">
            <a:avLst/>
          </a:prstGeom>
          <a:noFill/>
        </p:spPr>
        <p:txBody>
          <a:bodyPr wrap="square">
            <a:spAutoFit/>
          </a:bodyPr>
          <a:lstStyle/>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1	O Zion, haste,                                                   your mission high fulfilling,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to tell to all the world                                          that God is light;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that he who made all nations                                             is not willing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one soul should perish,                                            lost in shades of night.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095155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1123384"/>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O Zion Haste					LBW 397</a:t>
            </a:r>
          </a:p>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03FB86A4-C73C-9941-F283-E201F10D8138}"/>
              </a:ext>
            </a:extLst>
          </p:cNvPr>
          <p:cNvGrpSpPr/>
          <p:nvPr/>
        </p:nvGrpSpPr>
        <p:grpSpPr>
          <a:xfrm>
            <a:off x="7818141" y="5815756"/>
            <a:ext cx="1291445" cy="976723"/>
            <a:chOff x="3229327" y="5445016"/>
            <a:chExt cx="1855302" cy="1412984"/>
          </a:xfrm>
        </p:grpSpPr>
        <p:sp>
          <p:nvSpPr>
            <p:cNvPr id="8" name="Freeform 8">
              <a:extLst>
                <a:ext uri="{FF2B5EF4-FFF2-40B4-BE49-F238E27FC236}">
                  <a16:creationId xmlns:a16="http://schemas.microsoft.com/office/drawing/2014/main" id="{62EB7F6A-7C68-1861-82C8-11394C2C696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86A7A30D-8055-2728-007F-62BD749D8B01}"/>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
        <p:nvSpPr>
          <p:cNvPr id="6" name="TextBox 5">
            <a:extLst>
              <a:ext uri="{FF2B5EF4-FFF2-40B4-BE49-F238E27FC236}">
                <a16:creationId xmlns:a16="http://schemas.microsoft.com/office/drawing/2014/main" id="{635E5A24-4B44-BC94-78C7-0009085D0B4D}"/>
              </a:ext>
            </a:extLst>
          </p:cNvPr>
          <p:cNvSpPr txBox="1"/>
          <p:nvPr/>
        </p:nvSpPr>
        <p:spPr>
          <a:xfrm>
            <a:off x="1430593" y="1533832"/>
            <a:ext cx="6282813" cy="2862322"/>
          </a:xfrm>
          <a:prstGeom prst="rect">
            <a:avLst/>
          </a:prstGeom>
          <a:noFill/>
        </p:spPr>
        <p:txBody>
          <a:bodyPr wrap="square">
            <a:spAutoFit/>
          </a:bodyPr>
          <a:lstStyle/>
          <a:p>
            <a:pPr marL="461963" marR="0" indent="-461963">
              <a:spcBef>
                <a:spcPts val="0"/>
              </a:spcBef>
              <a:spcAft>
                <a:spcPts val="0"/>
              </a:spcAft>
              <a:tabLst>
                <a:tab pos="8347075"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Publish glad tidings,                                       tidings of peace,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tidings of Jesus,                                  redemption, and release.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61206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1123384"/>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O Zion Haste					LBW 397</a:t>
            </a:r>
          </a:p>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03FB86A4-C73C-9941-F283-E201F10D8138}"/>
              </a:ext>
            </a:extLst>
          </p:cNvPr>
          <p:cNvGrpSpPr/>
          <p:nvPr/>
        </p:nvGrpSpPr>
        <p:grpSpPr>
          <a:xfrm>
            <a:off x="7818141" y="5815756"/>
            <a:ext cx="1291445" cy="976723"/>
            <a:chOff x="3229327" y="5445016"/>
            <a:chExt cx="1855302" cy="1412984"/>
          </a:xfrm>
        </p:grpSpPr>
        <p:sp>
          <p:nvSpPr>
            <p:cNvPr id="8" name="Freeform 8">
              <a:extLst>
                <a:ext uri="{FF2B5EF4-FFF2-40B4-BE49-F238E27FC236}">
                  <a16:creationId xmlns:a16="http://schemas.microsoft.com/office/drawing/2014/main" id="{62EB7F6A-7C68-1861-82C8-11394C2C696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86A7A30D-8055-2728-007F-62BD749D8B01}"/>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
        <p:nvSpPr>
          <p:cNvPr id="6" name="TextBox 5">
            <a:extLst>
              <a:ext uri="{FF2B5EF4-FFF2-40B4-BE49-F238E27FC236}">
                <a16:creationId xmlns:a16="http://schemas.microsoft.com/office/drawing/2014/main" id="{635E5A24-4B44-BC94-78C7-0009085D0B4D}"/>
              </a:ext>
            </a:extLst>
          </p:cNvPr>
          <p:cNvSpPr txBox="1"/>
          <p:nvPr/>
        </p:nvSpPr>
        <p:spPr>
          <a:xfrm>
            <a:off x="1189703" y="1014442"/>
            <a:ext cx="6764593" cy="4524315"/>
          </a:xfrm>
          <a:prstGeom prst="rect">
            <a:avLst/>
          </a:prstGeom>
          <a:noFill/>
        </p:spPr>
        <p:txBody>
          <a:bodyPr wrap="square">
            <a:spAutoFit/>
          </a:bodyPr>
          <a:lstStyle/>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2	Publish to </a:t>
            </a:r>
            <a:r>
              <a:rPr lang="en-US" sz="3600" dirty="0" err="1">
                <a:effectLst/>
                <a:latin typeface="Arial Rounded MT Bold" panose="020F0704030504030204" pitchFamily="34" charset="0"/>
                <a:ea typeface="MS Mincho" panose="02020609040205080304" pitchFamily="49" charset="-128"/>
              </a:rPr>
              <a:t>ev’ry</a:t>
            </a:r>
            <a:r>
              <a:rPr lang="en-US" sz="3600" dirty="0">
                <a:effectLst/>
                <a:latin typeface="Arial Rounded MT Bold" panose="020F0704030504030204" pitchFamily="34" charset="0"/>
                <a:ea typeface="MS Mincho" panose="02020609040205080304" pitchFamily="49" charset="-128"/>
              </a:rPr>
              <a:t> people,                              tongue, and nation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that God, in whom they live                                 and move, is love;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tell how he stooped to                                        save his lost creation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and died on earth                                          that we might live above.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53414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1779639" y="17516"/>
            <a:ext cx="7117780" cy="577338"/>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THANKSGIVING FOR BAPTISM</a:t>
            </a:r>
            <a:endParaRPr lang="en-US" sz="3200" dirty="0">
              <a:effectLst/>
              <a:latin typeface="Arial Rounded MT Bold" panose="020F0704030504030204" pitchFamily="34" charset="0"/>
              <a:ea typeface="Calibri" panose="020F0502020204030204" pitchFamily="34" charset="0"/>
            </a:endParaRPr>
          </a:p>
        </p:txBody>
      </p:sp>
      <p:grpSp>
        <p:nvGrpSpPr>
          <p:cNvPr id="3" name="Group 2">
            <a:extLst>
              <a:ext uri="{FF2B5EF4-FFF2-40B4-BE49-F238E27FC236}">
                <a16:creationId xmlns:a16="http://schemas.microsoft.com/office/drawing/2014/main" id="{82B675FE-3059-31A1-665E-3EE7DDB5028B}"/>
              </a:ext>
            </a:extLst>
          </p:cNvPr>
          <p:cNvGrpSpPr/>
          <p:nvPr/>
        </p:nvGrpSpPr>
        <p:grpSpPr>
          <a:xfrm>
            <a:off x="0" y="110436"/>
            <a:ext cx="1585451" cy="1396274"/>
            <a:chOff x="6044787" y="4508735"/>
            <a:chExt cx="1585451" cy="1396274"/>
          </a:xfrm>
        </p:grpSpPr>
        <p:sp>
          <p:nvSpPr>
            <p:cNvPr id="6" name="Freeform 5">
              <a:extLst>
                <a:ext uri="{FF2B5EF4-FFF2-40B4-BE49-F238E27FC236}">
                  <a16:creationId xmlns:a16="http://schemas.microsoft.com/office/drawing/2014/main" id="{31265DBC-414C-32C1-0290-9C157588386F}"/>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D992FABE-A710-647D-D85C-E6BD86DCF246}"/>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
        <p:nvSpPr>
          <p:cNvPr id="9" name="TextBox 8">
            <a:extLst>
              <a:ext uri="{FF2B5EF4-FFF2-40B4-BE49-F238E27FC236}">
                <a16:creationId xmlns:a16="http://schemas.microsoft.com/office/drawing/2014/main" id="{C9223631-0F1D-19E7-D1D2-D5B1CB1E0653}"/>
              </a:ext>
            </a:extLst>
          </p:cNvPr>
          <p:cNvSpPr txBox="1"/>
          <p:nvPr/>
        </p:nvSpPr>
        <p:spPr>
          <a:xfrm>
            <a:off x="99798" y="1695235"/>
            <a:ext cx="8931186" cy="4832092"/>
          </a:xfrm>
          <a:prstGeom prst="rect">
            <a:avLst/>
          </a:prstGeom>
          <a:noFill/>
        </p:spPr>
        <p:txBody>
          <a:bodyPr wrap="square">
            <a:spAutoFit/>
          </a:bodyPr>
          <a:lstStyle/>
          <a:p>
            <a:pPr marL="688975" marR="0" indent="-688975">
              <a:spcBef>
                <a:spcPts val="0"/>
              </a:spcBef>
              <a:spcAft>
                <a:spcPts val="120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Water may be poured into the font as the presiding minister gives thanks.</a:t>
            </a:r>
          </a:p>
          <a:p>
            <a:pPr marL="688975" marR="0" indent="-688975">
              <a:spcBef>
                <a:spcPts val="0"/>
              </a:spcBef>
              <a:spcAft>
                <a:spcPts val="120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8975" marR="0" indent="-688975">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We give you thanks, O God, for in the beginning your Spirit moved over the waters and by your Word you created the world, calling forth life in which you took delight.  Through the waters of the flood you delivered Noah and his family</a:t>
            </a:r>
          </a:p>
        </p:txBody>
      </p:sp>
    </p:spTree>
    <p:extLst>
      <p:ext uri="{BB962C8B-B14F-4D97-AF65-F5344CB8AC3E}">
        <p14:creationId xmlns:p14="http://schemas.microsoft.com/office/powerpoint/2010/main" val="2898755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1123384"/>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O Zion Haste					LBW 397</a:t>
            </a:r>
          </a:p>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03FB86A4-C73C-9941-F283-E201F10D8138}"/>
              </a:ext>
            </a:extLst>
          </p:cNvPr>
          <p:cNvGrpSpPr/>
          <p:nvPr/>
        </p:nvGrpSpPr>
        <p:grpSpPr>
          <a:xfrm>
            <a:off x="7818141" y="5815756"/>
            <a:ext cx="1291445" cy="976723"/>
            <a:chOff x="3229327" y="5445016"/>
            <a:chExt cx="1855302" cy="1412984"/>
          </a:xfrm>
        </p:grpSpPr>
        <p:sp>
          <p:nvSpPr>
            <p:cNvPr id="8" name="Freeform 8">
              <a:extLst>
                <a:ext uri="{FF2B5EF4-FFF2-40B4-BE49-F238E27FC236}">
                  <a16:creationId xmlns:a16="http://schemas.microsoft.com/office/drawing/2014/main" id="{62EB7F6A-7C68-1861-82C8-11394C2C696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86A7A30D-8055-2728-007F-62BD749D8B01}"/>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
        <p:nvSpPr>
          <p:cNvPr id="6" name="TextBox 5">
            <a:extLst>
              <a:ext uri="{FF2B5EF4-FFF2-40B4-BE49-F238E27FC236}">
                <a16:creationId xmlns:a16="http://schemas.microsoft.com/office/drawing/2014/main" id="{635E5A24-4B44-BC94-78C7-0009085D0B4D}"/>
              </a:ext>
            </a:extLst>
          </p:cNvPr>
          <p:cNvSpPr txBox="1"/>
          <p:nvPr/>
        </p:nvSpPr>
        <p:spPr>
          <a:xfrm>
            <a:off x="1430593" y="1533832"/>
            <a:ext cx="6282813" cy="2862322"/>
          </a:xfrm>
          <a:prstGeom prst="rect">
            <a:avLst/>
          </a:prstGeom>
          <a:noFill/>
        </p:spPr>
        <p:txBody>
          <a:bodyPr wrap="square">
            <a:spAutoFit/>
          </a:bodyPr>
          <a:lstStyle/>
          <a:p>
            <a:pPr marL="461963" marR="0" indent="-461963">
              <a:spcBef>
                <a:spcPts val="0"/>
              </a:spcBef>
              <a:spcAft>
                <a:spcPts val="0"/>
              </a:spcAft>
              <a:tabLst>
                <a:tab pos="8347075"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Publish glad tidings,                                       tidings of peace,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tidings of Jesus,                                  redemption, and release.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022092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1123384"/>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O Zion Haste					LBW 397</a:t>
            </a:r>
          </a:p>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03FB86A4-C73C-9941-F283-E201F10D8138}"/>
              </a:ext>
            </a:extLst>
          </p:cNvPr>
          <p:cNvGrpSpPr/>
          <p:nvPr/>
        </p:nvGrpSpPr>
        <p:grpSpPr>
          <a:xfrm>
            <a:off x="7818141" y="5815756"/>
            <a:ext cx="1291445" cy="976723"/>
            <a:chOff x="3229327" y="5445016"/>
            <a:chExt cx="1855302" cy="1412984"/>
          </a:xfrm>
        </p:grpSpPr>
        <p:sp>
          <p:nvSpPr>
            <p:cNvPr id="8" name="Freeform 8">
              <a:extLst>
                <a:ext uri="{FF2B5EF4-FFF2-40B4-BE49-F238E27FC236}">
                  <a16:creationId xmlns:a16="http://schemas.microsoft.com/office/drawing/2014/main" id="{62EB7F6A-7C68-1861-82C8-11394C2C696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86A7A30D-8055-2728-007F-62BD749D8B01}"/>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
        <p:nvSpPr>
          <p:cNvPr id="6" name="TextBox 5">
            <a:extLst>
              <a:ext uri="{FF2B5EF4-FFF2-40B4-BE49-F238E27FC236}">
                <a16:creationId xmlns:a16="http://schemas.microsoft.com/office/drawing/2014/main" id="{635E5A24-4B44-BC94-78C7-0009085D0B4D}"/>
              </a:ext>
            </a:extLst>
          </p:cNvPr>
          <p:cNvSpPr txBox="1"/>
          <p:nvPr/>
        </p:nvSpPr>
        <p:spPr>
          <a:xfrm>
            <a:off x="1406013" y="1014442"/>
            <a:ext cx="6331974" cy="4524315"/>
          </a:xfrm>
          <a:prstGeom prst="rect">
            <a:avLst/>
          </a:prstGeom>
          <a:noFill/>
        </p:spPr>
        <p:txBody>
          <a:bodyPr wrap="square">
            <a:spAutoFit/>
          </a:bodyPr>
          <a:lstStyle/>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3	Give of your own to bear                                   the message glorious,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give of your wealth to                                        speed them on their way,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pour out your soul for                                          them in prayer victorious,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and haste the coming                                                of the glorious day.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91108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1123384"/>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O Zion Haste					LBW 397</a:t>
            </a:r>
          </a:p>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03FB86A4-C73C-9941-F283-E201F10D8138}"/>
              </a:ext>
            </a:extLst>
          </p:cNvPr>
          <p:cNvGrpSpPr/>
          <p:nvPr/>
        </p:nvGrpSpPr>
        <p:grpSpPr>
          <a:xfrm>
            <a:off x="7818141" y="5815756"/>
            <a:ext cx="1291445" cy="976723"/>
            <a:chOff x="3229327" y="5445016"/>
            <a:chExt cx="1855302" cy="1412984"/>
          </a:xfrm>
        </p:grpSpPr>
        <p:sp>
          <p:nvSpPr>
            <p:cNvPr id="8" name="Freeform 8">
              <a:extLst>
                <a:ext uri="{FF2B5EF4-FFF2-40B4-BE49-F238E27FC236}">
                  <a16:creationId xmlns:a16="http://schemas.microsoft.com/office/drawing/2014/main" id="{62EB7F6A-7C68-1861-82C8-11394C2C696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86A7A30D-8055-2728-007F-62BD749D8B01}"/>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
        <p:nvSpPr>
          <p:cNvPr id="6" name="TextBox 5">
            <a:extLst>
              <a:ext uri="{FF2B5EF4-FFF2-40B4-BE49-F238E27FC236}">
                <a16:creationId xmlns:a16="http://schemas.microsoft.com/office/drawing/2014/main" id="{635E5A24-4B44-BC94-78C7-0009085D0B4D}"/>
              </a:ext>
            </a:extLst>
          </p:cNvPr>
          <p:cNvSpPr txBox="1"/>
          <p:nvPr/>
        </p:nvSpPr>
        <p:spPr>
          <a:xfrm>
            <a:off x="1430593" y="1533832"/>
            <a:ext cx="6282813" cy="2862322"/>
          </a:xfrm>
          <a:prstGeom prst="rect">
            <a:avLst/>
          </a:prstGeom>
          <a:noFill/>
        </p:spPr>
        <p:txBody>
          <a:bodyPr wrap="square">
            <a:spAutoFit/>
          </a:bodyPr>
          <a:lstStyle/>
          <a:p>
            <a:pPr marL="461963" marR="0" indent="-461963">
              <a:spcBef>
                <a:spcPts val="0"/>
              </a:spcBef>
              <a:spcAft>
                <a:spcPts val="0"/>
              </a:spcAft>
              <a:tabLst>
                <a:tab pos="8347075"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Publish glad tidings,                                       tidings of peace,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tidings of Jesus,                                  redemption, and release.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937437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1123384"/>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O Zion Haste					LBW 397</a:t>
            </a:r>
          </a:p>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03FB86A4-C73C-9941-F283-E201F10D8138}"/>
              </a:ext>
            </a:extLst>
          </p:cNvPr>
          <p:cNvGrpSpPr/>
          <p:nvPr/>
        </p:nvGrpSpPr>
        <p:grpSpPr>
          <a:xfrm>
            <a:off x="7818141" y="5815756"/>
            <a:ext cx="1291445" cy="976723"/>
            <a:chOff x="3229327" y="5445016"/>
            <a:chExt cx="1855302" cy="1412984"/>
          </a:xfrm>
        </p:grpSpPr>
        <p:sp>
          <p:nvSpPr>
            <p:cNvPr id="8" name="Freeform 8">
              <a:extLst>
                <a:ext uri="{FF2B5EF4-FFF2-40B4-BE49-F238E27FC236}">
                  <a16:creationId xmlns:a16="http://schemas.microsoft.com/office/drawing/2014/main" id="{62EB7F6A-7C68-1861-82C8-11394C2C696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86A7A30D-8055-2728-007F-62BD749D8B01}"/>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
        <p:nvSpPr>
          <p:cNvPr id="6" name="TextBox 5">
            <a:extLst>
              <a:ext uri="{FF2B5EF4-FFF2-40B4-BE49-F238E27FC236}">
                <a16:creationId xmlns:a16="http://schemas.microsoft.com/office/drawing/2014/main" id="{635E5A24-4B44-BC94-78C7-0009085D0B4D}"/>
              </a:ext>
            </a:extLst>
          </p:cNvPr>
          <p:cNvSpPr txBox="1"/>
          <p:nvPr/>
        </p:nvSpPr>
        <p:spPr>
          <a:xfrm>
            <a:off x="1258529" y="1014442"/>
            <a:ext cx="6626942" cy="4524315"/>
          </a:xfrm>
          <a:prstGeom prst="rect">
            <a:avLst/>
          </a:prstGeom>
          <a:noFill/>
        </p:spPr>
        <p:txBody>
          <a:bodyPr wrap="square">
            <a:spAutoFit/>
          </a:bodyPr>
          <a:lstStyle/>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4	He comes again! O Zion,                                       ere you meet him,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make known to </a:t>
            </a:r>
            <a:r>
              <a:rPr lang="en-US" sz="3600" dirty="0" err="1">
                <a:effectLst/>
                <a:latin typeface="Arial Rounded MT Bold" panose="020F0704030504030204" pitchFamily="34" charset="0"/>
                <a:ea typeface="MS Mincho" panose="02020609040205080304" pitchFamily="49" charset="-128"/>
              </a:rPr>
              <a:t>ev’ry</a:t>
            </a:r>
            <a:r>
              <a:rPr lang="en-US" sz="3600" dirty="0">
                <a:effectLst/>
                <a:latin typeface="Arial Rounded MT Bold" panose="020F0704030504030204" pitchFamily="34" charset="0"/>
                <a:ea typeface="MS Mincho" panose="02020609040205080304" pitchFamily="49" charset="-128"/>
              </a:rPr>
              <a:t>                                                               heart his saving grace;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let none whom he has                                   ransomed fail to greet him,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through your neglect,                                            unfit to see his face.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172961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1123384"/>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O Zion Haste					LBW 397</a:t>
            </a:r>
          </a:p>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03FB86A4-C73C-9941-F283-E201F10D8138}"/>
              </a:ext>
            </a:extLst>
          </p:cNvPr>
          <p:cNvGrpSpPr/>
          <p:nvPr/>
        </p:nvGrpSpPr>
        <p:grpSpPr>
          <a:xfrm>
            <a:off x="7818141" y="5815756"/>
            <a:ext cx="1291445" cy="976723"/>
            <a:chOff x="3229327" y="5445016"/>
            <a:chExt cx="1855302" cy="1412984"/>
          </a:xfrm>
        </p:grpSpPr>
        <p:sp>
          <p:nvSpPr>
            <p:cNvPr id="8" name="Freeform 8">
              <a:extLst>
                <a:ext uri="{FF2B5EF4-FFF2-40B4-BE49-F238E27FC236}">
                  <a16:creationId xmlns:a16="http://schemas.microsoft.com/office/drawing/2014/main" id="{62EB7F6A-7C68-1861-82C8-11394C2C696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86A7A30D-8055-2728-007F-62BD749D8B01}"/>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
        <p:nvSpPr>
          <p:cNvPr id="6" name="TextBox 5">
            <a:extLst>
              <a:ext uri="{FF2B5EF4-FFF2-40B4-BE49-F238E27FC236}">
                <a16:creationId xmlns:a16="http://schemas.microsoft.com/office/drawing/2014/main" id="{635E5A24-4B44-BC94-78C7-0009085D0B4D}"/>
              </a:ext>
            </a:extLst>
          </p:cNvPr>
          <p:cNvSpPr txBox="1"/>
          <p:nvPr/>
        </p:nvSpPr>
        <p:spPr>
          <a:xfrm>
            <a:off x="1430593" y="1533832"/>
            <a:ext cx="6282813" cy="2862322"/>
          </a:xfrm>
          <a:prstGeom prst="rect">
            <a:avLst/>
          </a:prstGeom>
          <a:noFill/>
        </p:spPr>
        <p:txBody>
          <a:bodyPr wrap="square">
            <a:spAutoFit/>
          </a:bodyPr>
          <a:lstStyle/>
          <a:p>
            <a:pPr marL="461963" marR="0" indent="-461963">
              <a:spcBef>
                <a:spcPts val="0"/>
              </a:spcBef>
              <a:spcAft>
                <a:spcPts val="0"/>
              </a:spcAft>
              <a:tabLst>
                <a:tab pos="8347075"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Publish glad tidings,                                       tidings of peace,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8347075" algn="l"/>
              </a:tabLst>
            </a:pPr>
            <a:r>
              <a:rPr lang="en-US" sz="3600" dirty="0">
                <a:effectLst/>
                <a:latin typeface="Arial Rounded MT Bold" panose="020F0704030504030204" pitchFamily="34" charset="0"/>
                <a:ea typeface="MS Mincho" panose="02020609040205080304" pitchFamily="49" charset="-128"/>
              </a:rPr>
              <a:t>	tidings of Jesus,                                  redemption, and release.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5331078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a:solidFill>
                  <a:srgbClr val="000000"/>
                </a:solidFill>
                <a:latin typeface="Arial Rounded MT Bold" panose="020F0704030504030204" pitchFamily="34" charset="0"/>
                <a:ea typeface="Calibri" panose="020F0502020204030204" pitchFamily="34" charset="0"/>
              </a:rPr>
              <a:t>Pam Sherman</a:t>
            </a:r>
            <a:endParaRPr lang="en-US" sz="3600" b="1" dirty="0">
              <a:solidFill>
                <a:srgbClr val="000000"/>
              </a:solidFill>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586513A4-E57B-48A7-AEDA-DD3E2B975B8C}"/>
              </a:ext>
            </a:extLst>
          </p:cNvPr>
          <p:cNvSpPr/>
          <p:nvPr/>
        </p:nvSpPr>
        <p:spPr>
          <a:xfrm>
            <a:off x="159250" y="5609991"/>
            <a:ext cx="6566016" cy="1200329"/>
          </a:xfrm>
          <a:prstGeom prst="rect">
            <a:avLst/>
          </a:prstGeom>
        </p:spPr>
        <p:txBody>
          <a:bodyPr wrap="square">
            <a:spAutoFit/>
          </a:bodyPr>
          <a:lstStyle/>
          <a:p>
            <a:pPr marL="0" marR="0">
              <a:spcBef>
                <a:spcPts val="0"/>
              </a:spcBef>
              <a:spcAft>
                <a:spcPts val="0"/>
              </a:spcAft>
            </a:pPr>
            <a:r>
              <a:rPr lang="en-US" sz="1200" dirty="0">
                <a:latin typeface="Times New Roman" panose="02020603050405020304" pitchFamily="18" charset="0"/>
                <a:ea typeface="Times New Roman" panose="02020603050405020304" pitchFamily="18" charset="0"/>
              </a:rPr>
              <a:t>From sundaysandseasons.com.  Copyright © 2023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400" dirty="0">
              <a:effectLst/>
              <a:latin typeface="Times New Roman" panose="02020603050405020304" pitchFamily="18" charset="0"/>
              <a:ea typeface="Times New Roman" panose="02020603050405020304" pitchFamily="18" charset="0"/>
            </a:endParaRPr>
          </a:p>
        </p:txBody>
      </p:sp>
      <p:grpSp>
        <p:nvGrpSpPr>
          <p:cNvPr id="2" name="Group 1">
            <a:extLst>
              <a:ext uri="{FF2B5EF4-FFF2-40B4-BE49-F238E27FC236}">
                <a16:creationId xmlns:a16="http://schemas.microsoft.com/office/drawing/2014/main" id="{DF2D0421-75E9-36B6-7605-57D5C05C5AF6}"/>
              </a:ext>
            </a:extLst>
          </p:cNvPr>
          <p:cNvGrpSpPr/>
          <p:nvPr/>
        </p:nvGrpSpPr>
        <p:grpSpPr>
          <a:xfrm>
            <a:off x="7823487" y="5754296"/>
            <a:ext cx="1320513" cy="976723"/>
            <a:chOff x="8316065" y="-2762237"/>
            <a:chExt cx="1897061" cy="1412984"/>
          </a:xfrm>
        </p:grpSpPr>
        <p:sp>
          <p:nvSpPr>
            <p:cNvPr id="4" name="Freeform 8">
              <a:extLst>
                <a:ext uri="{FF2B5EF4-FFF2-40B4-BE49-F238E27FC236}">
                  <a16:creationId xmlns:a16="http://schemas.microsoft.com/office/drawing/2014/main" id="{AFEA0752-0204-D010-67B3-BFB28D573557}"/>
                </a:ext>
              </a:extLst>
            </p:cNvPr>
            <p:cNvSpPr>
              <a:spLocks/>
            </p:cNvSpPr>
            <p:nvPr/>
          </p:nvSpPr>
          <p:spPr bwMode="auto">
            <a:xfrm>
              <a:off x="8316065" y="-2762237"/>
              <a:ext cx="1775291"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5" name="TextBox 4">
              <a:extLst>
                <a:ext uri="{FF2B5EF4-FFF2-40B4-BE49-F238E27FC236}">
                  <a16:creationId xmlns:a16="http://schemas.microsoft.com/office/drawing/2014/main" id="{C4D088F2-4B4A-4844-320E-8CA169835A04}"/>
                </a:ext>
              </a:extLst>
            </p:cNvPr>
            <p:cNvSpPr txBox="1"/>
            <p:nvPr/>
          </p:nvSpPr>
          <p:spPr>
            <a:xfrm>
              <a:off x="8794823" y="-237270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1779639" y="17516"/>
            <a:ext cx="7117780" cy="577338"/>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THANKSGIVING FOR BAPTISM</a:t>
            </a:r>
            <a:endParaRPr lang="en-US" sz="3200" dirty="0">
              <a:effectLst/>
              <a:latin typeface="Arial Rounded MT Bold" panose="020F0704030504030204" pitchFamily="34" charset="0"/>
              <a:ea typeface="Calibri" panose="020F0502020204030204" pitchFamily="34" charset="0"/>
            </a:endParaRPr>
          </a:p>
        </p:txBody>
      </p:sp>
      <p:grpSp>
        <p:nvGrpSpPr>
          <p:cNvPr id="3" name="Group 2">
            <a:extLst>
              <a:ext uri="{FF2B5EF4-FFF2-40B4-BE49-F238E27FC236}">
                <a16:creationId xmlns:a16="http://schemas.microsoft.com/office/drawing/2014/main" id="{82B675FE-3059-31A1-665E-3EE7DDB5028B}"/>
              </a:ext>
            </a:extLst>
          </p:cNvPr>
          <p:cNvGrpSpPr/>
          <p:nvPr/>
        </p:nvGrpSpPr>
        <p:grpSpPr>
          <a:xfrm>
            <a:off x="0" y="110436"/>
            <a:ext cx="1585451" cy="1396274"/>
            <a:chOff x="6044787" y="4508735"/>
            <a:chExt cx="1585451" cy="1396274"/>
          </a:xfrm>
        </p:grpSpPr>
        <p:sp>
          <p:nvSpPr>
            <p:cNvPr id="6" name="Freeform 5">
              <a:extLst>
                <a:ext uri="{FF2B5EF4-FFF2-40B4-BE49-F238E27FC236}">
                  <a16:creationId xmlns:a16="http://schemas.microsoft.com/office/drawing/2014/main" id="{31265DBC-414C-32C1-0290-9C157588386F}"/>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D992FABE-A710-647D-D85C-E6BD86DCF246}"/>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
        <p:nvSpPr>
          <p:cNvPr id="9" name="TextBox 8">
            <a:extLst>
              <a:ext uri="{FF2B5EF4-FFF2-40B4-BE49-F238E27FC236}">
                <a16:creationId xmlns:a16="http://schemas.microsoft.com/office/drawing/2014/main" id="{C9223631-0F1D-19E7-D1D2-D5B1CB1E0653}"/>
              </a:ext>
            </a:extLst>
          </p:cNvPr>
          <p:cNvSpPr txBox="1"/>
          <p:nvPr/>
        </p:nvSpPr>
        <p:spPr>
          <a:xfrm>
            <a:off x="99798" y="1695235"/>
            <a:ext cx="8931186" cy="5016758"/>
          </a:xfrm>
          <a:prstGeom prst="rect">
            <a:avLst/>
          </a:prstGeom>
          <a:noFill/>
        </p:spPr>
        <p:txBody>
          <a:bodyPr wrap="square">
            <a:spAutoFit/>
          </a:bodyPr>
          <a:lstStyle/>
          <a:p>
            <a:pPr marL="688975" marR="0" indent="-688975">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Through the sea you led your people Israel from slavery into freedom.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a:t>
            </a:r>
          </a:p>
        </p:txBody>
      </p:sp>
    </p:spTree>
    <p:extLst>
      <p:ext uri="{BB962C8B-B14F-4D97-AF65-F5344CB8AC3E}">
        <p14:creationId xmlns:p14="http://schemas.microsoft.com/office/powerpoint/2010/main" val="1532691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1779639" y="17516"/>
            <a:ext cx="7117780" cy="577338"/>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THANKSGIVING FOR BAPTISM</a:t>
            </a:r>
            <a:endParaRPr lang="en-US" sz="3200" dirty="0">
              <a:effectLst/>
              <a:latin typeface="Arial Rounded MT Bold" panose="020F0704030504030204" pitchFamily="34" charset="0"/>
              <a:ea typeface="Calibri" panose="020F0502020204030204" pitchFamily="34" charset="0"/>
            </a:endParaRPr>
          </a:p>
        </p:txBody>
      </p:sp>
      <p:grpSp>
        <p:nvGrpSpPr>
          <p:cNvPr id="3" name="Group 2">
            <a:extLst>
              <a:ext uri="{FF2B5EF4-FFF2-40B4-BE49-F238E27FC236}">
                <a16:creationId xmlns:a16="http://schemas.microsoft.com/office/drawing/2014/main" id="{82B675FE-3059-31A1-665E-3EE7DDB5028B}"/>
              </a:ext>
            </a:extLst>
          </p:cNvPr>
          <p:cNvGrpSpPr/>
          <p:nvPr/>
        </p:nvGrpSpPr>
        <p:grpSpPr>
          <a:xfrm>
            <a:off x="0" y="110436"/>
            <a:ext cx="1585451" cy="1396274"/>
            <a:chOff x="6044787" y="4508735"/>
            <a:chExt cx="1585451" cy="1396274"/>
          </a:xfrm>
        </p:grpSpPr>
        <p:sp>
          <p:nvSpPr>
            <p:cNvPr id="6" name="Freeform 5">
              <a:extLst>
                <a:ext uri="{FF2B5EF4-FFF2-40B4-BE49-F238E27FC236}">
                  <a16:creationId xmlns:a16="http://schemas.microsoft.com/office/drawing/2014/main" id="{31265DBC-414C-32C1-0290-9C157588386F}"/>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D992FABE-A710-647D-D85C-E6BD86DCF246}"/>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
        <p:nvSpPr>
          <p:cNvPr id="9" name="TextBox 8">
            <a:extLst>
              <a:ext uri="{FF2B5EF4-FFF2-40B4-BE49-F238E27FC236}">
                <a16:creationId xmlns:a16="http://schemas.microsoft.com/office/drawing/2014/main" id="{C9223631-0F1D-19E7-D1D2-D5B1CB1E0653}"/>
              </a:ext>
            </a:extLst>
          </p:cNvPr>
          <p:cNvSpPr txBox="1"/>
          <p:nvPr/>
        </p:nvSpPr>
        <p:spPr>
          <a:xfrm>
            <a:off x="99798" y="1695235"/>
            <a:ext cx="8931186" cy="4893647"/>
          </a:xfrm>
          <a:prstGeom prst="rect">
            <a:avLst/>
          </a:prstGeom>
          <a:noFill/>
        </p:spPr>
        <p:txBody>
          <a:bodyPr wrap="square">
            <a:spAutoFit/>
          </a:bodyPr>
          <a:lstStyle/>
          <a:p>
            <a:pPr marL="688975" marR="0" indent="-688975">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Shower us with your Spirit, and renew our lives with your forgiveness, grace, and love.  To you be given honor and praise through Jesus Christ our Lord in the unity of the Holy Spirit, now and forever.</a:t>
            </a:r>
          </a:p>
          <a:p>
            <a:pPr marL="688975" marR="0" indent="-688975">
              <a:spcBef>
                <a:spcPts val="0"/>
              </a:spcBef>
              <a:spcAft>
                <a:spcPts val="12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C:	Amen.</a:t>
            </a:r>
          </a:p>
          <a:p>
            <a:pPr marL="688975" marR="0" indent="-688975">
              <a:spcBef>
                <a:spcPts val="0"/>
              </a:spcBef>
              <a:spcAft>
                <a:spcPts val="120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The service continues with gathering song.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676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58297" y="114625"/>
            <a:ext cx="7242821" cy="651616"/>
          </a:xfrm>
        </p:spPr>
        <p:txBody>
          <a:bodyPr vert="horz" lIns="91440" tIns="45720" rIns="91440" bIns="45720" rtlCol="0" anchor="ctr">
            <a:normAutofit/>
          </a:bodyPr>
          <a:lstStyle/>
          <a:p>
            <a:pPr marL="571500" indent="-571500" eaLnBrk="1" hangingPunct="1">
              <a:buFont typeface="Symbol" panose="05050102010706020507" pitchFamily="18" charset="2"/>
              <a:buChar char="*"/>
            </a:pPr>
            <a:r>
              <a:rPr lang="en-US" sz="4000" b="1" dirty="0">
                <a:ea typeface="+mj-ea"/>
                <a:cs typeface="+mj-cs"/>
              </a:rPr>
              <a:t>GATHERING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20" y="5801031"/>
            <a:ext cx="9143961" cy="962345"/>
          </a:xfrm>
          <a:prstGeom prst="rect">
            <a:avLst/>
          </a:prstGeom>
        </p:spPr>
        <p:txBody>
          <a:bodyPr vert="horz" lIns="91440" tIns="45720" rIns="91440" bIns="45720" rtlCol="0" anchor="ctr">
            <a:noAutofit/>
          </a:bodyPr>
          <a:lstStyle/>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“Blest Be the Tie that Binds”</a:t>
            </a:r>
          </a:p>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LBW 370</a:t>
            </a:r>
            <a:endParaRPr lang="en-US" sz="3200" i="1" dirty="0">
              <a:solidFill>
                <a:srgbClr val="C00000"/>
              </a:solidFill>
              <a:latin typeface="Arial Rounded MT Bold" panose="020F0704030504030204" pitchFamily="34" charset="0"/>
              <a:ea typeface="+mn-ea"/>
            </a:endParaRPr>
          </a:p>
        </p:txBody>
      </p:sp>
      <p:grpSp>
        <p:nvGrpSpPr>
          <p:cNvPr id="6" name="Group 5">
            <a:extLst>
              <a:ext uri="{FF2B5EF4-FFF2-40B4-BE49-F238E27FC236}">
                <a16:creationId xmlns:a16="http://schemas.microsoft.com/office/drawing/2014/main" id="{5AF5DDF7-9D35-580D-8B61-A68FBCB27F9C}"/>
              </a:ext>
            </a:extLst>
          </p:cNvPr>
          <p:cNvGrpSpPr/>
          <p:nvPr/>
        </p:nvGrpSpPr>
        <p:grpSpPr>
          <a:xfrm>
            <a:off x="42881" y="114625"/>
            <a:ext cx="1585451" cy="1396274"/>
            <a:chOff x="6044787" y="4508735"/>
            <a:chExt cx="1585451" cy="1396274"/>
          </a:xfrm>
        </p:grpSpPr>
        <p:sp>
          <p:nvSpPr>
            <p:cNvPr id="7" name="Freeform 5">
              <a:extLst>
                <a:ext uri="{FF2B5EF4-FFF2-40B4-BE49-F238E27FC236}">
                  <a16:creationId xmlns:a16="http://schemas.microsoft.com/office/drawing/2014/main" id="{E7B50D5D-1AAD-E2DE-8E52-8E6C6EA56366}"/>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8" name="TextBox 7">
              <a:extLst>
                <a:ext uri="{FF2B5EF4-FFF2-40B4-BE49-F238E27FC236}">
                  <a16:creationId xmlns:a16="http://schemas.microsoft.com/office/drawing/2014/main" id="{25667A10-6C59-7319-4E14-2B12D6A48B31}"/>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pic>
        <p:nvPicPr>
          <p:cNvPr id="5" name="Picture 4">
            <a:extLst>
              <a:ext uri="{FF2B5EF4-FFF2-40B4-BE49-F238E27FC236}">
                <a16:creationId xmlns:a16="http://schemas.microsoft.com/office/drawing/2014/main" id="{EC07B552-6DF9-F732-B039-F49EA066EFA7}"/>
              </a:ext>
            </a:extLst>
          </p:cNvPr>
          <p:cNvPicPr>
            <a:picLocks noChangeAspect="1"/>
          </p:cNvPicPr>
          <p:nvPr/>
        </p:nvPicPr>
        <p:blipFill>
          <a:blip r:embed="rId3"/>
          <a:stretch>
            <a:fillRect/>
          </a:stretch>
        </p:blipFill>
        <p:spPr>
          <a:xfrm>
            <a:off x="2816200" y="766241"/>
            <a:ext cx="3511600" cy="4956478"/>
          </a:xfrm>
          <a:prstGeom prst="rect">
            <a:avLst/>
          </a:prstGeom>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grpSp>
        <p:nvGrpSpPr>
          <p:cNvPr id="11" name="Group 10">
            <a:extLst>
              <a:ext uri="{FF2B5EF4-FFF2-40B4-BE49-F238E27FC236}">
                <a16:creationId xmlns:a16="http://schemas.microsoft.com/office/drawing/2014/main" id="{AC4E5215-4770-11C9-A97C-EDF89E9B1EB9}"/>
              </a:ext>
            </a:extLst>
          </p:cNvPr>
          <p:cNvGrpSpPr/>
          <p:nvPr/>
        </p:nvGrpSpPr>
        <p:grpSpPr>
          <a:xfrm>
            <a:off x="1" y="94350"/>
            <a:ext cx="9143999" cy="1183844"/>
            <a:chOff x="1" y="94350"/>
            <a:chExt cx="9143999" cy="1183844"/>
          </a:xfrm>
        </p:grpSpPr>
        <p:sp>
          <p:nvSpPr>
            <p:cNvPr id="10" name="Rectangle 9">
              <a:extLst>
                <a:ext uri="{FF2B5EF4-FFF2-40B4-BE49-F238E27FC236}">
                  <a16:creationId xmlns:a16="http://schemas.microsoft.com/office/drawing/2014/main" id="{D42CD075-404B-46B2-BB36-FC216556CF3D}"/>
                </a:ext>
              </a:extLst>
            </p:cNvPr>
            <p:cNvSpPr/>
            <p:nvPr/>
          </p:nvSpPr>
          <p:spPr>
            <a:xfrm>
              <a:off x="1452712" y="130305"/>
              <a:ext cx="7691288" cy="1077218"/>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“Blest Be the Tie that Binds”               LBW 370</a:t>
              </a:r>
            </a:p>
          </p:txBody>
        </p:sp>
        <p:grpSp>
          <p:nvGrpSpPr>
            <p:cNvPr id="7" name="Group 6">
              <a:extLst>
                <a:ext uri="{FF2B5EF4-FFF2-40B4-BE49-F238E27FC236}">
                  <a16:creationId xmlns:a16="http://schemas.microsoft.com/office/drawing/2014/main" id="{B57CF790-9880-2BAE-B2B9-F8DC42F3E89B}"/>
                </a:ext>
              </a:extLst>
            </p:cNvPr>
            <p:cNvGrpSpPr/>
            <p:nvPr/>
          </p:nvGrpSpPr>
          <p:grpSpPr>
            <a:xfrm>
              <a:off x="1" y="94350"/>
              <a:ext cx="1366684" cy="1183844"/>
              <a:chOff x="6044787" y="4508735"/>
              <a:chExt cx="1585451" cy="1396274"/>
            </a:xfrm>
          </p:grpSpPr>
          <p:sp>
            <p:nvSpPr>
              <p:cNvPr id="8" name="Freeform 5">
                <a:extLst>
                  <a:ext uri="{FF2B5EF4-FFF2-40B4-BE49-F238E27FC236}">
                    <a16:creationId xmlns:a16="http://schemas.microsoft.com/office/drawing/2014/main" id="{C3302CA3-633D-63EA-BCF4-6E4C367FA03B}"/>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D4611499-E2E5-E59E-0762-FE225F05F79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
        <p:nvSpPr>
          <p:cNvPr id="6" name="TextBox 5">
            <a:extLst>
              <a:ext uri="{FF2B5EF4-FFF2-40B4-BE49-F238E27FC236}">
                <a16:creationId xmlns:a16="http://schemas.microsoft.com/office/drawing/2014/main" id="{A6435975-3867-09CD-B1DE-27FD7EBDD871}"/>
              </a:ext>
            </a:extLst>
          </p:cNvPr>
          <p:cNvSpPr txBox="1"/>
          <p:nvPr/>
        </p:nvSpPr>
        <p:spPr>
          <a:xfrm>
            <a:off x="1178640" y="1818968"/>
            <a:ext cx="6786720" cy="2308324"/>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1	Blest be the tie that binds</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our hearts in Christian love;</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the unity of heart and mind</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is like to that above.</a:t>
            </a:r>
          </a:p>
        </p:txBody>
      </p:sp>
    </p:spTree>
    <p:extLst>
      <p:ext uri="{BB962C8B-B14F-4D97-AF65-F5344CB8AC3E}">
        <p14:creationId xmlns:p14="http://schemas.microsoft.com/office/powerpoint/2010/main" val="4131684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5435</TotalTime>
  <Words>3446</Words>
  <Application>Microsoft Office PowerPoint</Application>
  <PresentationFormat>On-screen Show (4:3)</PresentationFormat>
  <Paragraphs>332</Paragraphs>
  <Slides>55</Slides>
  <Notes>37</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Arial Rounded MT Bold</vt:lpstr>
      <vt:lpstr>Calibri</vt:lpstr>
      <vt:lpstr>Calibri Light</vt:lpstr>
      <vt:lpstr>Symbol</vt:lpstr>
      <vt:lpstr>Times New Roman</vt:lpstr>
      <vt:lpstr>Office Theme</vt:lpstr>
      <vt:lpstr>Trinity Evangelical Lutheran Church February 26, 2023</vt:lpstr>
      <vt:lpstr>PowerPoint Presentation</vt:lpstr>
      <vt:lpstr>PowerPoint Presentation</vt:lpstr>
      <vt:lpstr>PowerPoint Presentation</vt:lpstr>
      <vt:lpstr>PowerPoint Presentation</vt:lpstr>
      <vt:lpstr>PowerPoint Presentation</vt:lpstr>
      <vt:lpstr>PowerPoint Presentation</vt:lpstr>
      <vt:lpstr>GATHERING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134</cp:revision>
  <dcterms:created xsi:type="dcterms:W3CDTF">2016-05-14T21:20:37Z</dcterms:created>
  <dcterms:modified xsi:type="dcterms:W3CDTF">2023-02-24T16:21:59Z</dcterms:modified>
</cp:coreProperties>
</file>