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57" r:id="rId3"/>
    <p:sldId id="270" r:id="rId4"/>
    <p:sldId id="264" r:id="rId5"/>
    <p:sldId id="280" r:id="rId6"/>
    <p:sldId id="276" r:id="rId7"/>
    <p:sldId id="283" r:id="rId8"/>
    <p:sldId id="284" r:id="rId9"/>
    <p:sldId id="285" r:id="rId10"/>
    <p:sldId id="267" r:id="rId11"/>
    <p:sldId id="278" r:id="rId12"/>
    <p:sldId id="271" r:id="rId13"/>
    <p:sldId id="272" r:id="rId14"/>
    <p:sldId id="260" r:id="rId15"/>
    <p:sldId id="273" r:id="rId16"/>
    <p:sldId id="281" r:id="rId17"/>
    <p:sldId id="275" r:id="rId18"/>
    <p:sldId id="261" r:id="rId19"/>
    <p:sldId id="274" r:id="rId20"/>
    <p:sldId id="277" r:id="rId21"/>
    <p:sldId id="265" r:id="rId22"/>
    <p:sldId id="279" r:id="rId23"/>
    <p:sldId id="282" r:id="rId24"/>
    <p:sldId id="266" r:id="rId25"/>
    <p:sldId id="26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23" autoAdjust="0"/>
  </p:normalViewPr>
  <p:slideViewPr>
    <p:cSldViewPr>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C890F32-882A-45E0-908A-22C98FF8F8E0}" type="datetimeFigureOut">
              <a:rPr lang="en-US"/>
              <a:pPr>
                <a:defRPr/>
              </a:pPr>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ADFF0B-7524-4A3B-81DC-78C1D535F5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s.wikipedia.org/wiki/Difuzija" TargetMode="External"/><Relationship Id="rId7" Type="http://schemas.openxmlformats.org/officeDocument/2006/relationships/hyperlink" Target="http://bs.wikipedia.org/wiki/Energij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bs.wikipedia.org/wiki/Molekula" TargetMode="External"/><Relationship Id="rId5" Type="http://schemas.openxmlformats.org/officeDocument/2006/relationships/hyperlink" Target="http://bs.wikipedia.org/wiki/Ion" TargetMode="External"/><Relationship Id="rId4" Type="http://schemas.openxmlformats.org/officeDocument/2006/relationships/hyperlink" Target="http://bs.wikipedia.org/w/index.php?title=Membrana_(biologija)&amp;action=edit&amp;redlink=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fumshistogroup13.pbworks.com/w/page/4300337/FrontPag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r-HR" smtClean="0"/>
              <a:t>Samo 2-5% NaCl se tu reapsorbira,ali je značajan-završno mjesto- regulacija konc Na u urinu i volumena urina	</a:t>
            </a:r>
          </a:p>
          <a:p>
            <a:pPr>
              <a:spcBef>
                <a:spcPct val="0"/>
              </a:spcBef>
            </a:pPr>
            <a:r>
              <a:rPr lang="hr-HR" smtClean="0"/>
              <a:t>Sekrecija K+ - glavno mjesto za to</a:t>
            </a:r>
          </a:p>
          <a:p>
            <a:pPr>
              <a:spcBef>
                <a:spcPct val="0"/>
              </a:spcBef>
            </a:pPr>
            <a:r>
              <a:rPr lang="hr-HR" smtClean="0"/>
              <a:t>Nema + potencijala u lumenu jer K+ ne cirkulira-nema električne sile za Ca i Mg nego se Ca aktivno reapsorbira u tubul, a dalje putem Na7Ca izmjenjivača dalje u intersticij,tj krv (regulirano PTH)</a:t>
            </a:r>
          </a:p>
          <a:p>
            <a:pPr>
              <a:spcBef>
                <a:spcPct val="0"/>
              </a:spcBef>
            </a:pPr>
            <a:r>
              <a:rPr lang="hr-HR" smtClean="0"/>
              <a:t>Osjetljiv na mineralokortikoide (aldosteron – potiče transkripciju gena i aktivnost kanala u apikalnoj i Na/K-ATP aze u bazolat. Memb.)</a:t>
            </a:r>
          </a:p>
          <a:p>
            <a:pPr>
              <a:spcBef>
                <a:spcPct val="0"/>
              </a:spcBef>
            </a:pPr>
            <a:r>
              <a:rPr lang="hr-HR" b="1" smtClean="0"/>
              <a:t>Glavne st- </a:t>
            </a:r>
            <a:r>
              <a:rPr lang="hr-HR" smtClean="0"/>
              <a:t>transport vode, Na+,K+ (ionski kanali, ali više Na uđe nego K izađe pa – potencijal u lumenu – tjera Cl- paracelularno u intersticij, a K vuče van iz st.)</a:t>
            </a:r>
          </a:p>
          <a:p>
            <a:pPr>
              <a:spcBef>
                <a:spcPct val="0"/>
              </a:spcBef>
            </a:pPr>
            <a:r>
              <a:rPr lang="hr-HR" smtClean="0"/>
              <a:t>Gubitak K+ diureticima – Na dođe s nekim drugim ionom (HCO3) i on se ne može reapsorbirat, K+ zbog jako – potenc. Ide van u lumen i gubi se </a:t>
            </a:r>
          </a:p>
          <a:p>
            <a:pPr>
              <a:spcBef>
                <a:spcPct val="0"/>
              </a:spcBef>
            </a:pPr>
            <a:r>
              <a:rPr lang="hr-HR" b="1" smtClean="0"/>
              <a:t>Umetnute </a:t>
            </a:r>
            <a:r>
              <a:rPr lang="hr-HR" smtClean="0"/>
              <a:t>– sekrecija H+</a:t>
            </a:r>
          </a:p>
          <a:p>
            <a:pPr>
              <a:spcBef>
                <a:spcPct val="0"/>
              </a:spcBef>
            </a:pPr>
            <a:r>
              <a:rPr lang="hr-HR" smtClean="0"/>
              <a:t>ENaC- epitelni natrijski kanal</a:t>
            </a: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2A402C-B74E-4510-8BA7-268512716B5B}" type="slidenum">
              <a:rPr lang="en-US"/>
              <a:pPr fontAlgn="base">
                <a:spcBef>
                  <a:spcPct val="0"/>
                </a:spcBef>
                <a:spcAft>
                  <a:spcPct val="0"/>
                </a:spcAft>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cap="all" dirty="0" err="1" smtClean="0">
                <a:solidFill>
                  <a:schemeClr val="tx1"/>
                </a:solidFill>
                <a:latin typeface="+mn-lt"/>
                <a:ea typeface="+mn-ea"/>
                <a:cs typeface="+mn-cs"/>
              </a:rPr>
              <a:t>Hyperchloremic</a:t>
            </a:r>
            <a:r>
              <a:rPr lang="en-US" sz="1200" b="1" kern="1200" cap="all" dirty="0" smtClean="0">
                <a:solidFill>
                  <a:schemeClr val="tx1"/>
                </a:solidFill>
                <a:latin typeface="+mn-lt"/>
                <a:ea typeface="+mn-ea"/>
                <a:cs typeface="+mn-cs"/>
              </a:rPr>
              <a:t> Metabolic Acidosis</a:t>
            </a:r>
          </a:p>
          <a:p>
            <a:r>
              <a:rPr lang="en-US" sz="1200" kern="1200" dirty="0" smtClean="0">
                <a:solidFill>
                  <a:schemeClr val="tx1"/>
                </a:solidFill>
                <a:latin typeface="+mn-lt"/>
                <a:ea typeface="+mn-ea"/>
                <a:cs typeface="+mn-cs"/>
              </a:rPr>
              <a:t>By inhibiting H</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secretion in parallel with K</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secretion, the K</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-sparing diuretics can cause acidosis similar to that seen with type IV renal tubular acidosis.</a:t>
            </a:r>
          </a:p>
          <a:p>
            <a:r>
              <a:rPr lang="en-US" sz="1200" b="1" kern="1200" cap="all" dirty="0" err="1" smtClean="0">
                <a:solidFill>
                  <a:schemeClr val="tx1"/>
                </a:solidFill>
                <a:latin typeface="+mn-lt"/>
                <a:ea typeface="+mn-ea"/>
                <a:cs typeface="+mn-cs"/>
              </a:rPr>
              <a:t>Gynecomastia</a:t>
            </a:r>
            <a:endParaRPr lang="en-US" sz="1200" b="1" kern="1200" cap="all"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Synthetic steroids may cause endocrine abnormalities by actions on other steroid receptors. </a:t>
            </a:r>
            <a:r>
              <a:rPr lang="en-US" sz="1200" kern="1200" dirty="0" err="1" smtClean="0">
                <a:solidFill>
                  <a:schemeClr val="tx1"/>
                </a:solidFill>
                <a:latin typeface="+mn-lt"/>
                <a:ea typeface="+mn-ea"/>
                <a:cs typeface="+mn-cs"/>
              </a:rPr>
              <a:t>Gynecomastia</a:t>
            </a:r>
            <a:r>
              <a:rPr lang="en-US" sz="1200" kern="1200" dirty="0" smtClean="0">
                <a:solidFill>
                  <a:schemeClr val="tx1"/>
                </a:solidFill>
                <a:latin typeface="+mn-lt"/>
                <a:ea typeface="+mn-ea"/>
                <a:cs typeface="+mn-cs"/>
              </a:rPr>
              <a:t>, impotence, and benign prostatic hyperplasia all have been reported with </a:t>
            </a:r>
            <a:r>
              <a:rPr lang="en-US" sz="1200" kern="1200" dirty="0" err="1" smtClean="0">
                <a:solidFill>
                  <a:schemeClr val="tx1"/>
                </a:solidFill>
                <a:latin typeface="+mn-lt"/>
                <a:ea typeface="+mn-ea"/>
                <a:cs typeface="+mn-cs"/>
              </a:rPr>
              <a:t>spironolactone</a:t>
            </a:r>
            <a:r>
              <a:rPr lang="en-US" sz="1200" kern="1200" dirty="0" smtClean="0">
                <a:solidFill>
                  <a:schemeClr val="tx1"/>
                </a:solidFill>
                <a:latin typeface="+mn-lt"/>
                <a:ea typeface="+mn-ea"/>
                <a:cs typeface="+mn-cs"/>
              </a:rPr>
              <a:t>. Such effects have not been reported with </a:t>
            </a:r>
            <a:r>
              <a:rPr lang="en-US" sz="1200" kern="1200" dirty="0" err="1" smtClean="0">
                <a:solidFill>
                  <a:schemeClr val="tx1"/>
                </a:solidFill>
                <a:latin typeface="+mn-lt"/>
                <a:ea typeface="+mn-ea"/>
                <a:cs typeface="+mn-cs"/>
              </a:rPr>
              <a:t>eplerenone</a:t>
            </a:r>
            <a:r>
              <a:rPr lang="en-US" sz="1200" kern="1200" dirty="0" smtClean="0">
                <a:solidFill>
                  <a:schemeClr val="tx1"/>
                </a:solidFill>
                <a:latin typeface="+mn-lt"/>
                <a:ea typeface="+mn-ea"/>
                <a:cs typeface="+mn-cs"/>
              </a:rPr>
              <a:t> because it is much more selective than </a:t>
            </a:r>
            <a:r>
              <a:rPr lang="en-US" sz="1200" kern="1200" dirty="0" err="1" smtClean="0">
                <a:solidFill>
                  <a:schemeClr val="tx1"/>
                </a:solidFill>
                <a:latin typeface="+mn-lt"/>
                <a:ea typeface="+mn-ea"/>
                <a:cs typeface="+mn-cs"/>
              </a:rPr>
              <a:t>spironolactone</a:t>
            </a:r>
            <a:r>
              <a:rPr lang="en-US" sz="1200" kern="1200" dirty="0" smtClean="0">
                <a:solidFill>
                  <a:schemeClr val="tx1"/>
                </a:solidFill>
                <a:latin typeface="+mn-lt"/>
                <a:ea typeface="+mn-ea"/>
                <a:cs typeface="+mn-cs"/>
              </a:rPr>
              <a:t> for the </a:t>
            </a:r>
            <a:r>
              <a:rPr lang="en-US" sz="1200" kern="1200" dirty="0" err="1" smtClean="0">
                <a:solidFill>
                  <a:schemeClr val="tx1"/>
                </a:solidFill>
                <a:latin typeface="+mn-lt"/>
                <a:ea typeface="+mn-ea"/>
                <a:cs typeface="+mn-cs"/>
              </a:rPr>
              <a:t>mineralocorticoid</a:t>
            </a:r>
            <a:r>
              <a:rPr lang="en-US" sz="1200" kern="1200" dirty="0" smtClean="0">
                <a:solidFill>
                  <a:schemeClr val="tx1"/>
                </a:solidFill>
                <a:latin typeface="+mn-lt"/>
                <a:ea typeface="+mn-ea"/>
                <a:cs typeface="+mn-cs"/>
              </a:rPr>
              <a:t> receptor, being virtually inactive on androgen or progesterone receptors.</a:t>
            </a:r>
          </a:p>
          <a:p>
            <a:r>
              <a:rPr lang="hr-HR" sz="1200" dirty="0" smtClean="0"/>
              <a:t>2</a:t>
            </a:r>
            <a:r>
              <a:rPr lang="hr-HR" sz="1200" dirty="0" smtClean="0">
                <a:latin typeface="Times New Roman"/>
                <a:cs typeface="Times New Roman"/>
              </a:rPr>
              <a:t> ◦ </a:t>
            </a:r>
            <a:r>
              <a:rPr lang="hr-HR" sz="1200" dirty="0" err="1" smtClean="0">
                <a:latin typeface="Times New Roman"/>
                <a:cs typeface="Times New Roman"/>
              </a:rPr>
              <a:t>hiperaldoteronizam</a:t>
            </a:r>
            <a:r>
              <a:rPr lang="hr-HR" sz="1200" dirty="0" smtClean="0">
                <a:latin typeface="Times New Roman"/>
                <a:cs typeface="Times New Roman"/>
              </a:rPr>
              <a:t> (zatajenje srca, ciroza </a:t>
            </a:r>
            <a:r>
              <a:rPr lang="hr-HR" sz="1200" dirty="0" err="1" smtClean="0">
                <a:latin typeface="Times New Roman"/>
                <a:cs typeface="Times New Roman"/>
              </a:rPr>
              <a:t>jetre</a:t>
            </a:r>
            <a:r>
              <a:rPr lang="hr-HR" sz="1200" dirty="0" smtClean="0">
                <a:latin typeface="Times New Roman"/>
                <a:cs typeface="Times New Roman"/>
              </a:rPr>
              <a:t>) – smanjenje efektivnog </a:t>
            </a:r>
            <a:r>
              <a:rPr lang="hr-HR" sz="1200" dirty="0" err="1" smtClean="0">
                <a:latin typeface="Times New Roman"/>
                <a:cs typeface="Times New Roman"/>
              </a:rPr>
              <a:t>intravaskularnog</a:t>
            </a:r>
            <a:r>
              <a:rPr lang="hr-HR" sz="1200" dirty="0" smtClean="0">
                <a:latin typeface="Times New Roman"/>
                <a:cs typeface="Times New Roman"/>
              </a:rPr>
              <a:t> volumena </a:t>
            </a:r>
          </a:p>
          <a:p>
            <a:r>
              <a:rPr lang="hr-HR" sz="1200" dirty="0" err="1" smtClean="0">
                <a:latin typeface="Times New Roman"/>
                <a:cs typeface="Times New Roman"/>
              </a:rPr>
              <a:t>Hiperkalijemija</a:t>
            </a:r>
            <a:r>
              <a:rPr lang="hr-HR" sz="1200" dirty="0" smtClean="0">
                <a:latin typeface="Times New Roman"/>
                <a:cs typeface="Times New Roman"/>
              </a:rPr>
              <a:t> – povećana</a:t>
            </a:r>
            <a:r>
              <a:rPr lang="hr-HR" sz="1200" baseline="0" dirty="0" smtClean="0">
                <a:latin typeface="Times New Roman"/>
                <a:cs typeface="Times New Roman"/>
              </a:rPr>
              <a:t> mogućnost ako je bubrežni bolesnik, ili zbog upotrebe </a:t>
            </a:r>
            <a:r>
              <a:rPr lang="hr-HR" sz="1200" baseline="0" dirty="0" err="1" smtClean="0">
                <a:latin typeface="Times New Roman"/>
                <a:cs typeface="Times New Roman"/>
              </a:rPr>
              <a:t>dr</a:t>
            </a:r>
            <a:r>
              <a:rPr lang="hr-HR" sz="1200" baseline="0" dirty="0" smtClean="0">
                <a:latin typeface="Times New Roman"/>
                <a:cs typeface="Times New Roman"/>
              </a:rPr>
              <a:t> lijekova koji smanjuju ili inhibiraju djelovanje </a:t>
            </a:r>
            <a:r>
              <a:rPr lang="hr-HR" sz="1200" baseline="0" dirty="0" err="1" smtClean="0">
                <a:latin typeface="Times New Roman"/>
                <a:cs typeface="Times New Roman"/>
              </a:rPr>
              <a:t>renina</a:t>
            </a:r>
            <a:r>
              <a:rPr lang="hr-HR" sz="1200" baseline="0" dirty="0" smtClean="0">
                <a:latin typeface="Times New Roman"/>
                <a:cs typeface="Times New Roman"/>
              </a:rPr>
              <a:t>  </a:t>
            </a:r>
            <a:r>
              <a:rPr lang="hr-HR" sz="1200" baseline="0" dirty="0" err="1" smtClean="0">
                <a:latin typeface="Times New Roman"/>
                <a:cs typeface="Times New Roman"/>
              </a:rPr>
              <a:t>npr</a:t>
            </a:r>
            <a:r>
              <a:rPr lang="hr-HR" sz="1200" baseline="0" dirty="0" smtClean="0">
                <a:latin typeface="Times New Roman"/>
                <a:cs typeface="Times New Roman"/>
              </a:rPr>
              <a:t>. B-blokatora, </a:t>
            </a:r>
            <a:r>
              <a:rPr lang="hr-HR" sz="1200" baseline="0" dirty="0" err="1" smtClean="0">
                <a:latin typeface="Times New Roman"/>
                <a:cs typeface="Times New Roman"/>
              </a:rPr>
              <a:t>NSAID</a:t>
            </a:r>
            <a:r>
              <a:rPr lang="hr-HR" sz="1200" dirty="0" err="1" smtClean="0">
                <a:latin typeface="Times New Roman"/>
                <a:cs typeface="Times New Roman"/>
              </a:rPr>
              <a:t>a</a:t>
            </a:r>
            <a:r>
              <a:rPr lang="hr-HR" sz="1200" dirty="0" smtClean="0">
                <a:latin typeface="Times New Roman"/>
                <a:cs typeface="Times New Roman"/>
              </a:rPr>
              <a:t> </a:t>
            </a:r>
            <a:r>
              <a:rPr lang="hr-HR" sz="1200" dirty="0" err="1" smtClean="0">
                <a:latin typeface="Times New Roman"/>
                <a:cs typeface="Times New Roman"/>
              </a:rPr>
              <a:t>jetre</a:t>
            </a:r>
            <a:r>
              <a:rPr lang="hr-HR" sz="1200" baseline="0" dirty="0" smtClean="0">
                <a:latin typeface="Times New Roman"/>
                <a:cs typeface="Times New Roman"/>
              </a:rPr>
              <a:t> ili </a:t>
            </a:r>
            <a:r>
              <a:rPr lang="hr-HR" sz="1200" baseline="0" dirty="0" err="1" smtClean="0">
                <a:latin typeface="Times New Roman"/>
                <a:cs typeface="Times New Roman"/>
              </a:rPr>
              <a:t>angitenzina</a:t>
            </a:r>
            <a:r>
              <a:rPr lang="hr-HR" sz="1200" baseline="0" dirty="0" smtClean="0">
                <a:latin typeface="Times New Roman"/>
                <a:cs typeface="Times New Roman"/>
              </a:rPr>
              <a:t> II</a:t>
            </a:r>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Objasnit</a:t>
            </a:r>
            <a:r>
              <a:rPr lang="hr-HR" baseline="0" dirty="0" smtClean="0"/>
              <a:t> ulogu ADH, V1 ( u </a:t>
            </a:r>
            <a:r>
              <a:rPr lang="hr-HR" baseline="0" dirty="0" err="1" smtClean="0"/>
              <a:t>konc</a:t>
            </a:r>
            <a:r>
              <a:rPr lang="hr-HR" baseline="0" dirty="0" smtClean="0"/>
              <a:t>. većim nego za </a:t>
            </a:r>
            <a:r>
              <a:rPr lang="hr-HR" baseline="0" dirty="0" err="1" smtClean="0"/>
              <a:t>antidiurezu</a:t>
            </a:r>
            <a:r>
              <a:rPr lang="hr-HR" baseline="0" dirty="0" smtClean="0"/>
              <a:t> – djeluje na glatku muskulaturu krv. žila – </a:t>
            </a:r>
            <a:r>
              <a:rPr lang="hr-HR" baseline="0" dirty="0" err="1" smtClean="0"/>
              <a:t>vazopresin</a:t>
            </a:r>
            <a:r>
              <a:rPr lang="hr-HR" baseline="0" dirty="0" smtClean="0"/>
              <a:t> = vazokonstrikcija, porast krv. tlaka i koronarna </a:t>
            </a:r>
            <a:r>
              <a:rPr lang="hr-HR" baseline="0" dirty="0" err="1" smtClean="0"/>
              <a:t>vazoronstrikcija</a:t>
            </a:r>
            <a:r>
              <a:rPr lang="hr-HR" baseline="0" dirty="0" smtClean="0"/>
              <a:t> mogu dovesti do angine </a:t>
            </a:r>
            <a:r>
              <a:rPr lang="hr-HR" baseline="0" dirty="0" err="1" smtClean="0"/>
              <a:t>pectoris</a:t>
            </a:r>
            <a:r>
              <a:rPr lang="hr-HR" baseline="0" dirty="0" smtClean="0"/>
              <a:t>) i V2 receptore</a:t>
            </a:r>
          </a:p>
          <a:p>
            <a:r>
              <a:rPr lang="hr-HR" baseline="0" dirty="0" smtClean="0"/>
              <a:t>Etanol i nikotin – smanjuju djelovanje ADH</a:t>
            </a:r>
          </a:p>
          <a:p>
            <a:r>
              <a:rPr lang="hr-HR" baseline="0" dirty="0" err="1" smtClean="0"/>
              <a:t>Desmopresin</a:t>
            </a:r>
            <a:r>
              <a:rPr lang="hr-HR" baseline="0" dirty="0" smtClean="0"/>
              <a:t> – terapija centralnog </a:t>
            </a:r>
            <a:r>
              <a:rPr lang="hr-HR" baseline="0" dirty="0" err="1" smtClean="0"/>
              <a:t>diabetes</a:t>
            </a:r>
            <a:r>
              <a:rPr lang="hr-HR" baseline="0" dirty="0" smtClean="0"/>
              <a:t> </a:t>
            </a:r>
            <a:r>
              <a:rPr lang="hr-HR" baseline="0" dirty="0" err="1" smtClean="0"/>
              <a:t>insipidusa</a:t>
            </a:r>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r-HR" dirty="0" smtClean="0"/>
              <a:t>Diuretici </a:t>
            </a:r>
            <a:r>
              <a:rPr lang="hr-HR" dirty="0" err="1" smtClean="0"/>
              <a:t>henleove</a:t>
            </a:r>
            <a:r>
              <a:rPr lang="hr-HR" dirty="0" smtClean="0"/>
              <a:t> petlje-najdjelotvorniji danas (</a:t>
            </a:r>
            <a:r>
              <a:rPr lang="hr-HR" dirty="0" err="1" smtClean="0"/>
              <a:t>furosemid</a:t>
            </a:r>
            <a:r>
              <a:rPr lang="hr-HR" dirty="0" smtClean="0"/>
              <a:t>,</a:t>
            </a:r>
            <a:r>
              <a:rPr lang="hr-HR" dirty="0" err="1" smtClean="0"/>
              <a:t>torasemid</a:t>
            </a:r>
            <a:r>
              <a:rPr lang="hr-HR" dirty="0" smtClean="0"/>
              <a:t>,</a:t>
            </a:r>
            <a:r>
              <a:rPr lang="hr-HR" dirty="0" err="1" smtClean="0"/>
              <a:t>etakrinska</a:t>
            </a:r>
            <a:r>
              <a:rPr lang="hr-HR" dirty="0" smtClean="0"/>
              <a:t> kis)-povećavaju izlučivanje Mg i </a:t>
            </a:r>
            <a:r>
              <a:rPr lang="hr-HR" dirty="0" err="1" smtClean="0"/>
              <a:t>Ca</a:t>
            </a:r>
            <a:endParaRPr lang="hr-HR" dirty="0" smtClean="0"/>
          </a:p>
          <a:p>
            <a:pPr>
              <a:spcBef>
                <a:spcPct val="0"/>
              </a:spcBef>
            </a:pPr>
            <a:r>
              <a:rPr lang="hr-HR" dirty="0" err="1" smtClean="0"/>
              <a:t>Tiazidi</a:t>
            </a:r>
            <a:r>
              <a:rPr lang="hr-HR" dirty="0" smtClean="0"/>
              <a:t> – inhibiraju transport </a:t>
            </a:r>
            <a:r>
              <a:rPr lang="hr-HR" dirty="0" err="1" smtClean="0"/>
              <a:t>NaCl</a:t>
            </a:r>
            <a:r>
              <a:rPr lang="hr-HR" dirty="0" smtClean="0"/>
              <a:t> u </a:t>
            </a:r>
            <a:r>
              <a:rPr lang="hr-HR" dirty="0" err="1" smtClean="0"/>
              <a:t>distalnom</a:t>
            </a:r>
            <a:r>
              <a:rPr lang="hr-HR" dirty="0" smtClean="0"/>
              <a:t> </a:t>
            </a:r>
            <a:r>
              <a:rPr lang="hr-HR" dirty="0" err="1" smtClean="0"/>
              <a:t>tubulu</a:t>
            </a:r>
            <a:r>
              <a:rPr lang="hr-HR" dirty="0" smtClean="0"/>
              <a:t> (</a:t>
            </a:r>
            <a:r>
              <a:rPr lang="hr-HR" dirty="0" err="1" smtClean="0"/>
              <a:t>hidroklorotiazid</a:t>
            </a:r>
            <a:r>
              <a:rPr lang="hr-HR" dirty="0" smtClean="0"/>
              <a:t>), pospješuju </a:t>
            </a:r>
            <a:r>
              <a:rPr lang="hr-HR" dirty="0" err="1" smtClean="0"/>
              <a:t>reapsorpciju</a:t>
            </a:r>
            <a:r>
              <a:rPr lang="hr-HR" baseline="0" dirty="0" smtClean="0"/>
              <a:t> </a:t>
            </a:r>
            <a:r>
              <a:rPr lang="hr-HR" baseline="0" dirty="0" err="1" smtClean="0"/>
              <a:t>Ca</a:t>
            </a:r>
            <a:endParaRPr lang="hr-HR" baseline="0" dirty="0" smtClean="0"/>
          </a:p>
          <a:p>
            <a:pPr>
              <a:spcBef>
                <a:spcPct val="0"/>
              </a:spcBef>
            </a:pPr>
            <a:r>
              <a:rPr lang="hr-HR" baseline="0" dirty="0" smtClean="0"/>
              <a:t>*fiziološka – sprečavanje </a:t>
            </a:r>
            <a:r>
              <a:rPr lang="hr-HR" baseline="0" dirty="0" err="1" smtClean="0"/>
              <a:t>hipovolemije</a:t>
            </a:r>
            <a:r>
              <a:rPr lang="hr-HR" baseline="0" dirty="0" smtClean="0"/>
              <a:t> </a:t>
            </a:r>
          </a:p>
          <a:p>
            <a:pPr>
              <a:spcBef>
                <a:spcPct val="0"/>
              </a:spcBef>
            </a:pPr>
            <a:endParaRPr lang="hr-HR" baseline="0" dirty="0" smtClean="0"/>
          </a:p>
          <a:p>
            <a:pPr>
              <a:spcBef>
                <a:spcPct val="0"/>
              </a:spcBef>
            </a:pPr>
            <a:endParaRPr lang="hr-HR" baseline="0" dirty="0" smtClean="0"/>
          </a:p>
          <a:p>
            <a:pPr>
              <a:spcBef>
                <a:spcPct val="0"/>
              </a:spcBef>
            </a:pPr>
            <a:r>
              <a:rPr lang="hr-HR" baseline="0" dirty="0" smtClean="0"/>
              <a:t>Pitanja u </a:t>
            </a:r>
            <a:r>
              <a:rPr lang="hr-HR" baseline="0" dirty="0" err="1" smtClean="0"/>
              <a:t>lippincotu</a:t>
            </a:r>
            <a:r>
              <a:rPr lang="hr-HR" baseline="0" dirty="0" smtClean="0"/>
              <a:t>, human </a:t>
            </a:r>
            <a:r>
              <a:rPr lang="hr-HR" baseline="0" dirty="0" err="1" smtClean="0"/>
              <a:t>pharmacology</a:t>
            </a: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82B5BA-2A68-4733-973A-78750EA9039C}" type="slidenum">
              <a:rPr lang="en-US"/>
              <a:pPr fontAlgn="base">
                <a:spcBef>
                  <a:spcPct val="0"/>
                </a:spcBef>
                <a:spcAft>
                  <a:spcPct val="0"/>
                </a:spcAft>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hr-HR" dirty="0" err="1" smtClean="0"/>
              <a:t>Diuretics</a:t>
            </a:r>
            <a:r>
              <a:rPr lang="hr-HR" dirty="0" smtClean="0"/>
              <a:t>-</a:t>
            </a:r>
            <a:r>
              <a:rPr lang="hr-HR" dirty="0" err="1" smtClean="0"/>
              <a:t>agents</a:t>
            </a:r>
            <a:r>
              <a:rPr lang="hr-HR" baseline="0" dirty="0" smtClean="0"/>
              <a:t> </a:t>
            </a:r>
            <a:r>
              <a:rPr lang="hr-HR" baseline="0" dirty="0" err="1" smtClean="0"/>
              <a:t>that</a:t>
            </a:r>
            <a:r>
              <a:rPr lang="hr-HR" baseline="0" dirty="0" smtClean="0"/>
              <a:t> </a:t>
            </a:r>
            <a:r>
              <a:rPr lang="hr-HR" baseline="0" dirty="0" err="1" smtClean="0"/>
              <a:t>increase</a:t>
            </a:r>
            <a:r>
              <a:rPr lang="hr-HR" baseline="0" dirty="0" smtClean="0"/>
              <a:t> urine </a:t>
            </a:r>
            <a:r>
              <a:rPr lang="hr-HR" baseline="0" dirty="0" err="1" smtClean="0"/>
              <a:t>volume</a:t>
            </a:r>
            <a:r>
              <a:rPr lang="hr-HR" baseline="0" dirty="0" smtClean="0"/>
              <a:t>; </a:t>
            </a:r>
            <a:r>
              <a:rPr lang="hr-HR" baseline="0" dirty="0" err="1" smtClean="0"/>
              <a:t>natriuretic</a:t>
            </a:r>
            <a:r>
              <a:rPr lang="hr-HR" baseline="0" dirty="0" smtClean="0"/>
              <a:t> </a:t>
            </a:r>
            <a:r>
              <a:rPr lang="hr-HR" baseline="0" dirty="0" err="1" smtClean="0"/>
              <a:t>causes</a:t>
            </a:r>
            <a:r>
              <a:rPr lang="hr-HR" baseline="0" dirty="0" smtClean="0"/>
              <a:t> </a:t>
            </a:r>
            <a:r>
              <a:rPr lang="hr-HR" baseline="0" dirty="0" err="1" smtClean="0"/>
              <a:t>increase</a:t>
            </a:r>
            <a:r>
              <a:rPr lang="hr-HR" baseline="0" dirty="0" smtClean="0"/>
              <a:t> </a:t>
            </a:r>
            <a:r>
              <a:rPr lang="hr-HR" baseline="0" dirty="0" err="1" smtClean="0"/>
              <a:t>in</a:t>
            </a:r>
            <a:r>
              <a:rPr lang="hr-HR" baseline="0" dirty="0" smtClean="0"/>
              <a:t> </a:t>
            </a:r>
            <a:r>
              <a:rPr lang="hr-HR" baseline="0" dirty="0" err="1" smtClean="0"/>
              <a:t>renal</a:t>
            </a:r>
            <a:r>
              <a:rPr lang="hr-HR" baseline="0" dirty="0" smtClean="0"/>
              <a:t> </a:t>
            </a:r>
            <a:r>
              <a:rPr lang="hr-HR" baseline="0" dirty="0" err="1" smtClean="0"/>
              <a:t>sodium</a:t>
            </a:r>
            <a:r>
              <a:rPr lang="hr-HR" baseline="0" dirty="0" smtClean="0"/>
              <a:t> </a:t>
            </a:r>
            <a:r>
              <a:rPr lang="hr-HR" baseline="0" dirty="0" err="1" smtClean="0"/>
              <a:t>excretion</a:t>
            </a:r>
            <a:endParaRPr lang="en-US" dirty="0" smtClean="0"/>
          </a:p>
          <a:p>
            <a:pPr>
              <a:spcBef>
                <a:spcPct val="0"/>
              </a:spcBef>
            </a:pPr>
            <a:r>
              <a:rPr lang="hr-HR" dirty="0" smtClean="0"/>
              <a:t>-opisat malo građu </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F81687-7C9B-4610-906C-4E0D00D561E4}"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Glukoza</a:t>
            </a:r>
            <a:r>
              <a:rPr lang="hr-HR" baseline="0" dirty="0" smtClean="0"/>
              <a:t> i ak – </a:t>
            </a:r>
            <a:r>
              <a:rPr lang="hr-HR" baseline="0" dirty="0" err="1" smtClean="0"/>
              <a:t>kotransport</a:t>
            </a:r>
            <a:r>
              <a:rPr lang="hr-HR" baseline="0" dirty="0" smtClean="0"/>
              <a:t> s Na </a:t>
            </a:r>
            <a:r>
              <a:rPr lang="hr-HR" baseline="0" dirty="0" err="1" smtClean="0"/>
              <a:t>na</a:t>
            </a:r>
            <a:r>
              <a:rPr lang="hr-HR" baseline="0" dirty="0" smtClean="0"/>
              <a:t> </a:t>
            </a:r>
            <a:r>
              <a:rPr lang="hr-HR" baseline="0" dirty="0" err="1" smtClean="0"/>
              <a:t>luminalnoj</a:t>
            </a:r>
            <a:r>
              <a:rPr lang="hr-HR" baseline="0" dirty="0" smtClean="0"/>
              <a:t> strani, a na </a:t>
            </a:r>
            <a:r>
              <a:rPr lang="hr-HR" baseline="0" dirty="0" err="1" smtClean="0"/>
              <a:t>bazolateralnoj</a:t>
            </a:r>
            <a:r>
              <a:rPr lang="hr-HR" baseline="0" dirty="0" smtClean="0"/>
              <a:t> olakšana difuzija</a:t>
            </a:r>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-Što je to osmoza?</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Osmoza</a:t>
            </a:r>
            <a:r>
              <a:rPr lang="en-US" sz="1200" b="0" i="0" kern="1200" dirty="0" smtClean="0">
                <a:solidFill>
                  <a:schemeClr val="tx1"/>
                </a:solidFill>
                <a:latin typeface="+mn-lt"/>
                <a:ea typeface="+mn-ea"/>
                <a:cs typeface="+mn-cs"/>
              </a:rPr>
              <a:t> je </a:t>
            </a:r>
            <a:r>
              <a:rPr lang="en-US" sz="1200" b="0" i="0" u="none" strike="noStrike" kern="1200" dirty="0" err="1" smtClean="0">
                <a:solidFill>
                  <a:schemeClr val="tx1"/>
                </a:solidFill>
                <a:latin typeface="+mn-lt"/>
                <a:ea typeface="+mn-ea"/>
                <a:cs typeface="+mn-cs"/>
                <a:hlinkClick r:id="rId3" tooltip="Difuzija"/>
              </a:rPr>
              <a:t>difuzija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vode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koja</a:t>
            </a:r>
            <a:r>
              <a:rPr lang="en-US" sz="1200" b="0" i="0" kern="1200" dirty="0" smtClean="0">
                <a:solidFill>
                  <a:schemeClr val="tx1"/>
                </a:solidFill>
                <a:latin typeface="+mn-lt"/>
                <a:ea typeface="+mn-ea"/>
                <a:cs typeface="+mn-cs"/>
              </a:rPr>
              <a:t> se </a:t>
            </a:r>
            <a:r>
              <a:rPr lang="en-US" sz="1200" b="0" i="0" kern="1200" dirty="0" err="1" smtClean="0">
                <a:solidFill>
                  <a:schemeClr val="tx1"/>
                </a:solidFill>
                <a:latin typeface="+mn-lt"/>
                <a:ea typeface="+mn-ea"/>
                <a:cs typeface="+mn-cs"/>
              </a:rPr>
              <a:t>očituje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pri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odjeljivanju</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dviju</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otopina</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selektivno</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polupropusnom</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membranom</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4" tooltip="Membrana (biologija) (još nije napisano)"/>
              </a:rPr>
              <a:t>membrana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propusna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vodu</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ali</a:t>
            </a:r>
            <a:r>
              <a:rPr lang="en-US" sz="1200" b="0" i="0" kern="1200" dirty="0" smtClean="0">
                <a:solidFill>
                  <a:schemeClr val="tx1"/>
                </a:solidFill>
                <a:latin typeface="+mn-lt"/>
                <a:ea typeface="+mn-ea"/>
                <a:cs typeface="+mn-cs"/>
              </a:rPr>
              <a:t> ne </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otopljenu</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tvar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Voda</a:t>
            </a:r>
            <a:r>
              <a:rPr lang="en-US" sz="1200" b="0" i="0" kern="1200" dirty="0" smtClean="0">
                <a:solidFill>
                  <a:schemeClr val="tx1"/>
                </a:solidFill>
                <a:latin typeface="+mn-lt"/>
                <a:ea typeface="+mn-ea"/>
                <a:cs typeface="+mn-cs"/>
              </a:rPr>
              <a:t> se, </a:t>
            </a:r>
            <a:r>
              <a:rPr lang="en-US" sz="1200" b="0" i="0" kern="1200" dirty="0" err="1" smtClean="0">
                <a:solidFill>
                  <a:schemeClr val="tx1"/>
                </a:solidFill>
                <a:latin typeface="+mn-lt"/>
                <a:ea typeface="+mn-ea"/>
                <a:cs typeface="+mn-cs"/>
              </a:rPr>
              <a:t>zbog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razlika</a:t>
            </a:r>
            <a:r>
              <a:rPr lang="en-US" sz="1200" b="0" i="0" kern="1200" dirty="0" smtClean="0">
                <a:solidFill>
                  <a:schemeClr val="tx1"/>
                </a:solidFill>
                <a:latin typeface="+mn-lt"/>
                <a:ea typeface="+mn-ea"/>
                <a:cs typeface="+mn-cs"/>
              </a:rPr>
              <a:t> u </a:t>
            </a:r>
            <a:r>
              <a:rPr lang="en-US" sz="1200" b="0" i="0" kern="1200" dirty="0" err="1" smtClean="0">
                <a:solidFill>
                  <a:schemeClr val="tx1"/>
                </a:solidFill>
                <a:latin typeface="+mn-lt"/>
                <a:ea typeface="+mn-ea"/>
                <a:cs typeface="+mn-cs"/>
              </a:rPr>
              <a:t>koncentracijama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otopljenih</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tvari</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5" tooltip="Ion"/>
              </a:rPr>
              <a:t>iona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manjih</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6" tooltip="Molekula"/>
              </a:rPr>
              <a:t>molekula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preko</a:t>
            </a:r>
            <a:r>
              <a:rPr lang="en-US" sz="1200" b="0" i="0" kern="1200" dirty="0" smtClean="0">
                <a:solidFill>
                  <a:schemeClr val="tx1"/>
                </a:solidFill>
                <a:latin typeface="+mn-lt"/>
                <a:ea typeface="+mn-ea"/>
                <a:cs typeface="+mn-cs"/>
              </a:rPr>
              <a:t> membrane </a:t>
            </a:r>
            <a:r>
              <a:rPr lang="en-US" sz="1200" b="0" i="0" kern="1200" dirty="0" err="1" smtClean="0">
                <a:solidFill>
                  <a:schemeClr val="tx1"/>
                </a:solidFill>
                <a:latin typeface="+mn-lt"/>
                <a:ea typeface="+mn-ea"/>
                <a:cs typeface="+mn-cs"/>
              </a:rPr>
              <a:t>kreće</a:t>
            </a:r>
            <a:r>
              <a:rPr lang="en-US" sz="1200" b="0" i="0" kern="1200" dirty="0" smtClean="0">
                <a:solidFill>
                  <a:schemeClr val="tx1"/>
                </a:solidFill>
                <a:latin typeface="+mn-lt"/>
                <a:ea typeface="+mn-ea"/>
                <a:cs typeface="+mn-cs"/>
              </a:rPr>
              <a:t> s </a:t>
            </a:r>
            <a:r>
              <a:rPr lang="en-US" sz="1200" b="0" i="0" kern="1200" dirty="0" err="1" smtClean="0">
                <a:solidFill>
                  <a:schemeClr val="tx1"/>
                </a:solidFill>
                <a:latin typeface="+mn-lt"/>
                <a:ea typeface="+mn-ea"/>
                <a:cs typeface="+mn-cs"/>
              </a:rPr>
              <a:t>mjesta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više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mjesto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niže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slobodne</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7" tooltip="Energija"/>
              </a:rPr>
              <a:t>energije</a:t>
            </a:r>
            <a:r>
              <a:rPr lang="en-US" sz="1200" b="0" i="0" kern="1200" dirty="0" smtClean="0">
                <a:solidFill>
                  <a:schemeClr val="tx1"/>
                </a:solidFill>
                <a:latin typeface="+mn-lt"/>
                <a:ea typeface="+mn-ea"/>
                <a:cs typeface="+mn-cs"/>
              </a:rPr>
              <a:t>.</a:t>
            </a:r>
            <a:endParaRPr lang="hr-HR" dirty="0" smtClean="0"/>
          </a:p>
          <a:p>
            <a:r>
              <a:rPr lang="hr-HR" dirty="0" smtClean="0"/>
              <a:t>-Objasniti što se događa s </a:t>
            </a:r>
            <a:r>
              <a:rPr lang="hr-HR" dirty="0" err="1" smtClean="0"/>
              <a:t>manitolom</a:t>
            </a:r>
            <a:endParaRPr lang="hr-HR" dirty="0" smtClean="0"/>
          </a:p>
          <a:p>
            <a:r>
              <a:rPr lang="hr-HR" dirty="0" smtClean="0"/>
              <a:t>-U GIT</a:t>
            </a:r>
            <a:r>
              <a:rPr lang="hr-HR" baseline="0" dirty="0" smtClean="0"/>
              <a:t> može uzrokovat dijareju, zbog toga se koristi </a:t>
            </a:r>
            <a:r>
              <a:rPr lang="hr-HR" baseline="0" dirty="0" err="1" smtClean="0"/>
              <a:t>i.v</a:t>
            </a:r>
            <a:r>
              <a:rPr lang="hr-HR" baseline="0" dirty="0" smtClean="0"/>
              <a:t>.</a:t>
            </a:r>
          </a:p>
          <a:p>
            <a:r>
              <a:rPr lang="hr-HR" baseline="0" dirty="0" smtClean="0"/>
              <a:t>-Filtrira se 100% u </a:t>
            </a:r>
            <a:r>
              <a:rPr lang="hr-HR" baseline="0" dirty="0" err="1" smtClean="0"/>
              <a:t>glomerulu</a:t>
            </a:r>
            <a:r>
              <a:rPr lang="hr-HR" baseline="0" dirty="0" smtClean="0"/>
              <a:t>, a ne </a:t>
            </a:r>
            <a:r>
              <a:rPr lang="hr-HR" baseline="0" dirty="0" err="1" smtClean="0"/>
              <a:t>reapsorbira</a:t>
            </a:r>
            <a:r>
              <a:rPr lang="hr-HR" baseline="0" dirty="0" smtClean="0"/>
              <a:t> se </a:t>
            </a:r>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http://rfumshistogroup13.pbworks.com/w/page/4300337/FrontPage#Groupmembers</a:t>
            </a:r>
            <a:endParaRPr lang="hr-HR" dirty="0" smtClean="0"/>
          </a:p>
          <a:p>
            <a:r>
              <a:rPr lang="hr-HR" dirty="0" smtClean="0"/>
              <a:t>Neki spominju i glukozu kao jedan od osmotskih</a:t>
            </a:r>
            <a:r>
              <a:rPr lang="hr-HR" baseline="0" dirty="0" smtClean="0"/>
              <a:t> diuretika, ali samo ako je u velikoj koncentraciji pa je nemoguća potpuna apsorpcija u </a:t>
            </a:r>
            <a:r>
              <a:rPr lang="hr-HR" baseline="0" dirty="0" err="1" smtClean="0"/>
              <a:t>proksimalnom</a:t>
            </a:r>
            <a:r>
              <a:rPr lang="hr-HR" baseline="0" dirty="0" smtClean="0"/>
              <a:t> </a:t>
            </a:r>
            <a:r>
              <a:rPr lang="hr-HR" baseline="0" dirty="0" err="1" smtClean="0"/>
              <a:t>tubulu</a:t>
            </a:r>
            <a:endParaRPr lang="hr-HR" baseline="0" dirty="0" smtClean="0"/>
          </a:p>
          <a:p>
            <a:r>
              <a:rPr lang="hr-HR" baseline="0" dirty="0" err="1" smtClean="0"/>
              <a:t>Izosorbid</a:t>
            </a:r>
            <a:r>
              <a:rPr lang="hr-HR" baseline="0" dirty="0" smtClean="0"/>
              <a:t> i </a:t>
            </a:r>
            <a:r>
              <a:rPr lang="hr-HR" baseline="0" dirty="0" err="1" smtClean="0"/>
              <a:t>glicerol</a:t>
            </a:r>
            <a:r>
              <a:rPr lang="hr-HR" baseline="0" dirty="0" smtClean="0"/>
              <a:t> mogu se uzeti i oralno</a:t>
            </a:r>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Excessive use of </a:t>
            </a:r>
            <a:r>
              <a:rPr lang="en-US" sz="1200" kern="1200" dirty="0" err="1" smtClean="0">
                <a:solidFill>
                  <a:schemeClr val="tx1"/>
                </a:solidFill>
                <a:latin typeface="+mn-lt"/>
                <a:ea typeface="+mn-ea"/>
                <a:cs typeface="+mn-cs"/>
              </a:rPr>
              <a:t>mannitol</a:t>
            </a:r>
            <a:r>
              <a:rPr lang="en-US" sz="1200" kern="1200" dirty="0" smtClean="0">
                <a:solidFill>
                  <a:schemeClr val="tx1"/>
                </a:solidFill>
                <a:latin typeface="+mn-lt"/>
                <a:ea typeface="+mn-ea"/>
                <a:cs typeface="+mn-cs"/>
              </a:rPr>
              <a:t> without adequate water replacement can ultimately lead to severe dehydration, free water losses, and </a:t>
            </a:r>
            <a:r>
              <a:rPr lang="en-US" sz="1200" kern="1200" dirty="0" err="1" smtClean="0">
                <a:solidFill>
                  <a:schemeClr val="tx1"/>
                </a:solidFill>
                <a:latin typeface="+mn-lt"/>
                <a:ea typeface="+mn-ea"/>
                <a:cs typeface="+mn-cs"/>
              </a:rPr>
              <a:t>hypernatremia</a:t>
            </a:r>
            <a:r>
              <a:rPr lang="en-US" sz="1200" kern="1200" dirty="0" smtClean="0">
                <a:solidFill>
                  <a:schemeClr val="tx1"/>
                </a:solidFill>
                <a:latin typeface="+mn-lt"/>
                <a:ea typeface="+mn-ea"/>
                <a:cs typeface="+mn-cs"/>
              </a:rPr>
              <a:t>. As water is extracted from cells, intracellular K</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concentration rises, leading to cellular losses and </a:t>
            </a:r>
            <a:r>
              <a:rPr lang="en-US" sz="1200" kern="1200" dirty="0" err="1" smtClean="0">
                <a:solidFill>
                  <a:schemeClr val="tx1"/>
                </a:solidFill>
                <a:latin typeface="+mn-lt"/>
                <a:ea typeface="+mn-ea"/>
                <a:cs typeface="+mn-cs"/>
              </a:rPr>
              <a:t>hyperkalemia</a:t>
            </a:r>
            <a:r>
              <a:rPr lang="en-US" sz="1200" kern="1200" dirty="0" smtClean="0">
                <a:solidFill>
                  <a:schemeClr val="tx1"/>
                </a:solidFill>
                <a:latin typeface="+mn-lt"/>
                <a:ea typeface="+mn-ea"/>
                <a:cs typeface="+mn-cs"/>
              </a:rPr>
              <a:t>. These complications can be avoided by careful attention to serum ion composition and fluid balance.</a:t>
            </a:r>
          </a:p>
          <a:p>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 Piše u knjizi da su rezervirani za</a:t>
            </a:r>
            <a:r>
              <a:rPr lang="hr-HR" baseline="0" dirty="0" smtClean="0"/>
              <a:t> zatajenje srca i bubrega, a da se za hipertenziju koriste </a:t>
            </a:r>
            <a:r>
              <a:rPr lang="hr-HR" baseline="0" dirty="0" err="1" smtClean="0"/>
              <a:t>tiazidi</a:t>
            </a:r>
            <a:r>
              <a:rPr lang="hr-HR" baseline="0" dirty="0" smtClean="0"/>
              <a:t> najčešće</a:t>
            </a:r>
          </a:p>
          <a:p>
            <a:r>
              <a:rPr lang="hr-HR" baseline="0" dirty="0" smtClean="0"/>
              <a:t>Iako je </a:t>
            </a:r>
            <a:r>
              <a:rPr lang="hr-HR" baseline="0" dirty="0" err="1" smtClean="0"/>
              <a:t>suprijenosnik</a:t>
            </a:r>
            <a:r>
              <a:rPr lang="hr-HR" baseline="0" dirty="0" smtClean="0"/>
              <a:t> </a:t>
            </a:r>
            <a:r>
              <a:rPr lang="hr-HR" baseline="0" dirty="0" err="1" smtClean="0"/>
              <a:t>elektroneutralan</a:t>
            </a:r>
            <a:r>
              <a:rPr lang="hr-HR" baseline="0" dirty="0" smtClean="0"/>
              <a:t>, dolazi do nakupljanja K u st i povratne difuzije u lumen - + potencijal u lumenu – olakšava </a:t>
            </a:r>
            <a:r>
              <a:rPr lang="hr-HR" baseline="0" dirty="0" err="1" smtClean="0"/>
              <a:t>reapsorpciju</a:t>
            </a:r>
            <a:r>
              <a:rPr lang="hr-HR" baseline="0" dirty="0" smtClean="0"/>
              <a:t> </a:t>
            </a:r>
            <a:r>
              <a:rPr lang="hr-HR" baseline="0" dirty="0" err="1" smtClean="0"/>
              <a:t>Ca</a:t>
            </a:r>
            <a:r>
              <a:rPr lang="hr-HR" baseline="0" dirty="0" smtClean="0"/>
              <a:t> i Mg</a:t>
            </a:r>
          </a:p>
          <a:p>
            <a:r>
              <a:rPr lang="hr-HR" baseline="0" dirty="0" err="1" smtClean="0"/>
              <a:t>Ototoksičnost</a:t>
            </a:r>
            <a:r>
              <a:rPr lang="hr-HR" baseline="0" dirty="0" smtClean="0"/>
              <a:t>- reverzibilna najčešće, češće u bubrežnih bolesnika i onih koji su na terapiji nekim drugim </a:t>
            </a:r>
            <a:r>
              <a:rPr lang="hr-HR" baseline="0" dirty="0" err="1" smtClean="0"/>
              <a:t>ototoksičnim</a:t>
            </a:r>
            <a:r>
              <a:rPr lang="hr-HR" baseline="0" dirty="0" smtClean="0"/>
              <a:t> lijekom </a:t>
            </a:r>
            <a:r>
              <a:rPr lang="hr-HR" baseline="0" dirty="0" err="1" smtClean="0"/>
              <a:t>npr</a:t>
            </a:r>
            <a:r>
              <a:rPr lang="hr-HR" baseline="0" dirty="0" smtClean="0"/>
              <a:t>. </a:t>
            </a:r>
            <a:r>
              <a:rPr lang="hr-HR" baseline="0" dirty="0" err="1" smtClean="0"/>
              <a:t>aminoglikozidnim</a:t>
            </a:r>
            <a:r>
              <a:rPr lang="hr-HR" baseline="0" dirty="0" smtClean="0"/>
              <a:t> antibioticima</a:t>
            </a:r>
          </a:p>
          <a:p>
            <a:r>
              <a:rPr lang="hr-HR" baseline="0" dirty="0" err="1" smtClean="0"/>
              <a:t>Hiperuricemija</a:t>
            </a:r>
            <a:r>
              <a:rPr lang="hr-HR" baseline="0" dirty="0" smtClean="0"/>
              <a:t>-povećana </a:t>
            </a:r>
            <a:r>
              <a:rPr lang="hr-HR" baseline="0" dirty="0" err="1" smtClean="0"/>
              <a:t>reapsorpcija</a:t>
            </a:r>
            <a:r>
              <a:rPr lang="hr-HR" baseline="0" dirty="0" smtClean="0"/>
              <a:t> mokraćne kiseline u </a:t>
            </a:r>
            <a:r>
              <a:rPr lang="hr-HR" baseline="0" dirty="0" err="1" smtClean="0"/>
              <a:t>proks</a:t>
            </a:r>
            <a:r>
              <a:rPr lang="hr-HR" baseline="0" dirty="0" smtClean="0"/>
              <a:t>. </a:t>
            </a:r>
            <a:r>
              <a:rPr lang="hr-HR" baseline="0" dirty="0" err="1" smtClean="0"/>
              <a:t>tubulu</a:t>
            </a:r>
            <a:r>
              <a:rPr lang="hr-HR" baseline="0" dirty="0" smtClean="0"/>
              <a:t> udružena s </a:t>
            </a:r>
            <a:r>
              <a:rPr lang="hr-HR" baseline="0" dirty="0" err="1" smtClean="0"/>
              <a:t>hipovolemijom</a:t>
            </a:r>
            <a:r>
              <a:rPr lang="hr-HR" baseline="0" dirty="0" smtClean="0"/>
              <a:t> – giht</a:t>
            </a:r>
          </a:p>
          <a:p>
            <a:endParaRPr lang="hr-HR" baseline="0" dirty="0" smtClean="0"/>
          </a:p>
          <a:p>
            <a:r>
              <a:rPr lang="hr-HR" baseline="0" dirty="0" smtClean="0"/>
              <a:t>Na/k </a:t>
            </a:r>
            <a:r>
              <a:rPr lang="hr-HR" baseline="0" dirty="0" err="1" smtClean="0"/>
              <a:t>atp</a:t>
            </a:r>
            <a:r>
              <a:rPr lang="hr-HR" baseline="0" dirty="0" smtClean="0"/>
              <a:t>-</a:t>
            </a:r>
            <a:r>
              <a:rPr lang="hr-HR" baseline="0" dirty="0" err="1" smtClean="0"/>
              <a:t>aza</a:t>
            </a:r>
            <a:r>
              <a:rPr lang="hr-HR" baseline="0" dirty="0" smtClean="0"/>
              <a:t> jer izvor manjka Na unutra i onda ovaj </a:t>
            </a:r>
            <a:r>
              <a:rPr lang="hr-HR" baseline="0" dirty="0" err="1" smtClean="0"/>
              <a:t>moze</a:t>
            </a:r>
            <a:r>
              <a:rPr lang="hr-HR" baseline="0" dirty="0" smtClean="0"/>
              <a:t> niz </a:t>
            </a:r>
            <a:r>
              <a:rPr lang="hr-HR" baseline="0" dirty="0" err="1" smtClean="0"/>
              <a:t>konc</a:t>
            </a:r>
            <a:r>
              <a:rPr lang="hr-HR" baseline="0" dirty="0" smtClean="0"/>
              <a:t> gradijent</a:t>
            </a:r>
          </a:p>
          <a:p>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r-HR" dirty="0" smtClean="0"/>
              <a:t>Relativno </a:t>
            </a:r>
            <a:r>
              <a:rPr lang="hr-HR" dirty="0" err="1" smtClean="0"/>
              <a:t>nepropusan</a:t>
            </a:r>
            <a:r>
              <a:rPr lang="hr-HR" dirty="0" smtClean="0"/>
              <a:t> za vodu-</a:t>
            </a:r>
            <a:r>
              <a:rPr lang="hr-HR" dirty="0" err="1" smtClean="0"/>
              <a:t>razrijeđuje</a:t>
            </a:r>
            <a:r>
              <a:rPr lang="hr-HR" dirty="0" smtClean="0"/>
              <a:t> se </a:t>
            </a:r>
            <a:r>
              <a:rPr lang="hr-HR" dirty="0" err="1" smtClean="0"/>
              <a:t>tubularna</a:t>
            </a:r>
            <a:r>
              <a:rPr lang="hr-HR" dirty="0" smtClean="0"/>
              <a:t> tekućina</a:t>
            </a:r>
          </a:p>
          <a:p>
            <a:pPr>
              <a:spcBef>
                <a:spcPct val="0"/>
              </a:spcBef>
            </a:pPr>
            <a:r>
              <a:rPr lang="hr-HR" dirty="0" smtClean="0"/>
              <a:t>NCC-osjetljiv na </a:t>
            </a:r>
            <a:r>
              <a:rPr lang="hr-HR" dirty="0" err="1" smtClean="0"/>
              <a:t>tiazide</a:t>
            </a:r>
            <a:endParaRPr lang="hr-HR" dirty="0" smtClean="0"/>
          </a:p>
          <a:p>
            <a:pPr>
              <a:spcBef>
                <a:spcPct val="0"/>
              </a:spcBef>
            </a:pPr>
            <a:r>
              <a:rPr lang="hr-HR" dirty="0" smtClean="0"/>
              <a:t>Nema + potencijala u lumenu jer K+ ne cirkulira-nema električne sile za </a:t>
            </a:r>
            <a:r>
              <a:rPr lang="hr-HR" dirty="0" err="1" smtClean="0"/>
              <a:t>Ca</a:t>
            </a:r>
            <a:r>
              <a:rPr lang="hr-HR" dirty="0" smtClean="0"/>
              <a:t> i Mg nego se </a:t>
            </a:r>
            <a:r>
              <a:rPr lang="hr-HR" dirty="0" err="1" smtClean="0"/>
              <a:t>Ca</a:t>
            </a:r>
            <a:r>
              <a:rPr lang="hr-HR" dirty="0" smtClean="0"/>
              <a:t> aktivno </a:t>
            </a:r>
            <a:r>
              <a:rPr lang="hr-HR" dirty="0" err="1" smtClean="0"/>
              <a:t>reapsorbira</a:t>
            </a:r>
            <a:r>
              <a:rPr lang="hr-HR" dirty="0" smtClean="0"/>
              <a:t> u </a:t>
            </a:r>
            <a:r>
              <a:rPr lang="hr-HR" dirty="0" err="1" smtClean="0"/>
              <a:t>tubul</a:t>
            </a:r>
            <a:r>
              <a:rPr lang="hr-HR" dirty="0" smtClean="0"/>
              <a:t>, a dalje putem Na7Ca izmjenjivača dalje u </a:t>
            </a:r>
            <a:r>
              <a:rPr lang="hr-HR" dirty="0" err="1" smtClean="0"/>
              <a:t>intersticij</a:t>
            </a:r>
            <a:r>
              <a:rPr lang="hr-HR" dirty="0" smtClean="0"/>
              <a:t>,</a:t>
            </a:r>
            <a:r>
              <a:rPr lang="hr-HR" dirty="0" err="1" smtClean="0"/>
              <a:t>tj</a:t>
            </a:r>
            <a:r>
              <a:rPr lang="hr-HR" dirty="0" smtClean="0"/>
              <a:t> krv (regulirano PTH)</a:t>
            </a:r>
          </a:p>
          <a:p>
            <a:pPr>
              <a:spcBef>
                <a:spcPct val="0"/>
              </a:spcBef>
            </a:pPr>
            <a:endParaRPr lang="hr-HR"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0B3E7-2EBE-4666-9CA9-4765B75241CA}" type="slidenum">
              <a:rPr lang="en-US"/>
              <a:pPr fontAlgn="base">
                <a:spcBef>
                  <a:spcPct val="0"/>
                </a:spcBef>
                <a:spcAft>
                  <a:spcPct val="0"/>
                </a:spcAft>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Alergije</a:t>
            </a:r>
            <a:r>
              <a:rPr lang="hr-HR" baseline="0" dirty="0" smtClean="0"/>
              <a:t> – preosjetljivost,</a:t>
            </a:r>
            <a:r>
              <a:rPr lang="hr-HR" baseline="0" dirty="0" err="1" smtClean="0"/>
              <a:t>sulfonamidna</a:t>
            </a:r>
            <a:r>
              <a:rPr lang="hr-HR" baseline="0" dirty="0" smtClean="0"/>
              <a:t> grupa, </a:t>
            </a:r>
          </a:p>
          <a:p>
            <a:r>
              <a:rPr lang="hr-HR" baseline="0" dirty="0" smtClean="0"/>
              <a:t>Ciroza kada da,kada ne koji??? Pročitati i znati objasniti</a:t>
            </a:r>
          </a:p>
          <a:p>
            <a:endParaRPr lang="en-US" dirty="0"/>
          </a:p>
        </p:txBody>
      </p:sp>
      <p:sp>
        <p:nvSpPr>
          <p:cNvPr id="4" name="Slide Number Placeholder 3"/>
          <p:cNvSpPr>
            <a:spLocks noGrp="1"/>
          </p:cNvSpPr>
          <p:nvPr>
            <p:ph type="sldNum" sz="quarter" idx="10"/>
          </p:nvPr>
        </p:nvSpPr>
        <p:spPr/>
        <p:txBody>
          <a:bodyPr/>
          <a:lstStyle/>
          <a:p>
            <a:pPr>
              <a:defRPr/>
            </a:pPr>
            <a:fld id="{9DADFF0B-7524-4A3B-81DC-78C1D535F5F9}"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6CFD163-3590-48FD-880E-8B54E017BB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C4654B-27E5-4184-B24C-92A057FE7F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EC5E49-6FAD-46E5-8A6F-AC975266CB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3090F4D-F2D5-4A51-B14F-220AEA8E0A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9030C58-C44E-4A7F-96C4-183135DCC6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3E7DCE2-8E13-49EB-BA80-92E3644859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61E6753-DEDB-45B3-BF53-8E6ED698DD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76CDA4C-8600-4879-BA87-ED19C82D90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68CBEB5-F824-46EC-AD07-4C0C67583C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05. travnja 2012.</a:t>
            </a: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48BF8E-AE54-4315-B910-50BCE8B4EA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US" smtClean="0"/>
              <a:t>05. travnja 2012.</a:t>
            </a: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4AFE7D3-FC26-450E-816D-9440E50400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n-US" smtClean="0"/>
              <a:t>05. travnja 2012.</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082D0C8B-5B78-4F9D-B25A-6AB61274ABC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1" r:id="rId9"/>
    <p:sldLayoutId id="2147483729" r:id="rId10"/>
    <p:sldLayoutId id="2147483730" r:id="rId11"/>
  </p:sldLayoutIdLst>
  <p:hf sldNum="0" hdr="0" ftr="0" dt="0"/>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52736"/>
            <a:ext cx="7851648" cy="2147664"/>
          </a:xfrm>
        </p:spPr>
        <p:txBody>
          <a:bodyPr/>
          <a:lstStyle/>
          <a:p>
            <a:pPr algn="ctr" fontAlgn="auto">
              <a:spcAft>
                <a:spcPts val="0"/>
              </a:spcAft>
              <a:defRPr/>
            </a:pPr>
            <a:r>
              <a:rPr lang="hr-HR" sz="2400" dirty="0" smtClean="0">
                <a:solidFill>
                  <a:srgbClr val="FFFF99"/>
                </a:solidFill>
              </a:rPr>
              <a:t>Seminar 6</a:t>
            </a:r>
            <a:br>
              <a:rPr lang="hr-HR" sz="2400" dirty="0" smtClean="0">
                <a:solidFill>
                  <a:srgbClr val="FFFF99"/>
                </a:solidFill>
              </a:rPr>
            </a:br>
            <a:r>
              <a:rPr lang="hr-HR" sz="2400" dirty="0" smtClean="0"/>
              <a:t/>
            </a:r>
            <a:br>
              <a:rPr lang="hr-HR" sz="2400" dirty="0" smtClean="0"/>
            </a:br>
            <a:r>
              <a:rPr lang="hr-HR" sz="2400" dirty="0" smtClean="0"/>
              <a:t>	</a:t>
            </a:r>
            <a:r>
              <a:rPr lang="hr-HR" sz="8000" dirty="0" err="1" smtClean="0">
                <a:solidFill>
                  <a:srgbClr val="FFFF99"/>
                </a:solidFill>
              </a:rPr>
              <a:t>Diuretics</a:t>
            </a:r>
            <a:endParaRPr lang="en-US" sz="8000" dirty="0">
              <a:solidFill>
                <a:srgbClr val="FFFF99"/>
              </a:solidFill>
            </a:endParaRPr>
          </a:p>
        </p:txBody>
      </p:sp>
      <p:sp>
        <p:nvSpPr>
          <p:cNvPr id="3075" name="Subtitle 2"/>
          <p:cNvSpPr>
            <a:spLocks noGrp="1"/>
          </p:cNvSpPr>
          <p:nvPr>
            <p:ph type="subTitle" idx="1"/>
          </p:nvPr>
        </p:nvSpPr>
        <p:spPr>
          <a:xfrm>
            <a:off x="611560" y="4221088"/>
            <a:ext cx="7854950" cy="1752600"/>
          </a:xfrm>
        </p:spPr>
        <p:txBody>
          <a:bodyPr/>
          <a:lstStyle/>
          <a:p>
            <a:pPr marR="0"/>
            <a:endParaRPr lang="hr-HR" dirty="0" smtClean="0"/>
          </a:p>
          <a:p>
            <a:pPr marR="0"/>
            <a:endParaRPr lang="en-US" sz="2000" dirty="0" smtClean="0"/>
          </a:p>
        </p:txBody>
      </p:sp>
      <p:pic>
        <p:nvPicPr>
          <p:cNvPr id="4" name="Picture 4"/>
          <p:cNvPicPr>
            <a:picLocks noChangeAspect="1" noChangeArrowheads="1"/>
          </p:cNvPicPr>
          <p:nvPr/>
        </p:nvPicPr>
        <p:blipFill>
          <a:blip r:embed="rId3" cstate="print"/>
          <a:srcRect/>
          <a:stretch>
            <a:fillRect/>
          </a:stretch>
        </p:blipFill>
        <p:spPr bwMode="auto">
          <a:xfrm>
            <a:off x="3884613" y="4076700"/>
            <a:ext cx="1550987" cy="1417638"/>
          </a:xfrm>
          <a:prstGeom prst="rect">
            <a:avLst/>
          </a:prstGeom>
          <a:noFill/>
          <a:ln w="9525">
            <a:noFill/>
            <a:miter lim="800000"/>
            <a:headEnd/>
            <a:tailEnd/>
          </a:ln>
        </p:spPr>
      </p:pic>
      <p:sp>
        <p:nvSpPr>
          <p:cNvPr id="5" name="Rectangle 4"/>
          <p:cNvSpPr>
            <a:spLocks noChangeArrowheads="1"/>
          </p:cNvSpPr>
          <p:nvPr/>
        </p:nvSpPr>
        <p:spPr bwMode="auto">
          <a:xfrm>
            <a:off x="2484438" y="5805264"/>
            <a:ext cx="4572000" cy="923330"/>
          </a:xfrm>
          <a:prstGeom prst="rect">
            <a:avLst/>
          </a:prstGeom>
          <a:noFill/>
          <a:ln w="9525">
            <a:noFill/>
            <a:miter lim="800000"/>
            <a:headEnd/>
            <a:tailEnd/>
          </a:ln>
        </p:spPr>
        <p:txBody>
          <a:bodyPr>
            <a:spAutoFit/>
          </a:bodyPr>
          <a:lstStyle/>
          <a:p>
            <a:pPr algn="ctr"/>
            <a:r>
              <a:rPr lang="hr-HR" dirty="0" err="1" smtClean="0"/>
              <a:t>University</a:t>
            </a:r>
            <a:r>
              <a:rPr lang="hr-HR" dirty="0" smtClean="0"/>
              <a:t> of Split</a:t>
            </a:r>
          </a:p>
          <a:p>
            <a:pPr algn="ctr"/>
            <a:r>
              <a:rPr lang="hr-HR" dirty="0" err="1" smtClean="0"/>
              <a:t>School</a:t>
            </a:r>
            <a:r>
              <a:rPr lang="hr-HR" dirty="0" smtClean="0"/>
              <a:t> of Medicine</a:t>
            </a:r>
            <a:endParaRPr lang="hr-HR" dirty="0"/>
          </a:p>
          <a:p>
            <a:pPr algn="ctr"/>
            <a:r>
              <a:rPr lang="hr-HR" dirty="0" smtClean="0"/>
              <a:t>Department of </a:t>
            </a:r>
            <a:r>
              <a:rPr lang="hr-HR" dirty="0" err="1" smtClean="0"/>
              <a:t>Pharmacology</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13315" name="Content Placeholder 2"/>
          <p:cNvSpPr>
            <a:spLocks noGrp="1"/>
          </p:cNvSpPr>
          <p:nvPr>
            <p:ph idx="1"/>
          </p:nvPr>
        </p:nvSpPr>
        <p:spPr/>
        <p:txBody>
          <a:bodyPr/>
          <a:lstStyle/>
          <a:p>
            <a:endParaRPr lang="en-US" smtClean="0"/>
          </a:p>
        </p:txBody>
      </p:sp>
      <p:pic>
        <p:nvPicPr>
          <p:cNvPr id="13316" name="Picture 2"/>
          <p:cNvPicPr>
            <a:picLocks noChangeAspect="1" noChangeArrowheads="1"/>
          </p:cNvPicPr>
          <p:nvPr/>
        </p:nvPicPr>
        <p:blipFill>
          <a:blip r:embed="rId3" cstate="print"/>
          <a:srcRect/>
          <a:stretch>
            <a:fillRect/>
          </a:stretch>
        </p:blipFill>
        <p:spPr bwMode="auto">
          <a:xfrm>
            <a:off x="251520" y="973644"/>
            <a:ext cx="8676456" cy="5884356"/>
          </a:xfrm>
          <a:prstGeom prst="rect">
            <a:avLst/>
          </a:prstGeom>
          <a:noFill/>
          <a:ln w="9525">
            <a:noFill/>
            <a:miter lim="800000"/>
            <a:headEnd/>
            <a:tailEnd/>
          </a:ln>
        </p:spPr>
      </p:pic>
      <p:sp>
        <p:nvSpPr>
          <p:cNvPr id="5" name="TextBox 4"/>
          <p:cNvSpPr txBox="1"/>
          <p:nvPr/>
        </p:nvSpPr>
        <p:spPr>
          <a:xfrm>
            <a:off x="1187624" y="188640"/>
            <a:ext cx="6552728"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hr-HR" sz="2800" dirty="0" err="1" smtClean="0"/>
              <a:t>Osmotic</a:t>
            </a:r>
            <a:r>
              <a:rPr lang="hr-HR" sz="2800" dirty="0" smtClean="0"/>
              <a:t> </a:t>
            </a:r>
            <a:r>
              <a:rPr lang="hr-HR" sz="2800" dirty="0" err="1" smtClean="0"/>
              <a:t>diuretics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scanovi\diuretici\hp253.jpg"/>
          <p:cNvPicPr>
            <a:picLocks noChangeAspect="1" noChangeArrowheads="1"/>
          </p:cNvPicPr>
          <p:nvPr/>
        </p:nvPicPr>
        <p:blipFill>
          <a:blip r:embed="rId3" cstate="print"/>
          <a:srcRect/>
          <a:stretch>
            <a:fillRect/>
          </a:stretch>
        </p:blipFill>
        <p:spPr bwMode="auto">
          <a:xfrm>
            <a:off x="683568" y="476672"/>
            <a:ext cx="7776864" cy="59568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24936" cy="504056"/>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800" dirty="0" smtClean="0"/>
              <a:t>Agents </a:t>
            </a:r>
            <a:r>
              <a:rPr lang="hr-HR" sz="2800" dirty="0" smtClean="0"/>
              <a:t>t</a:t>
            </a:r>
            <a:r>
              <a:rPr lang="en-US" sz="2800" dirty="0" smtClean="0"/>
              <a:t>hat </a:t>
            </a:r>
            <a:r>
              <a:rPr lang="hr-HR" sz="2800" dirty="0" smtClean="0"/>
              <a:t>a</a:t>
            </a:r>
            <a:r>
              <a:rPr lang="en-US" sz="2800" dirty="0" err="1" smtClean="0"/>
              <a:t>lter</a:t>
            </a:r>
            <a:r>
              <a:rPr lang="en-US" sz="2800" dirty="0" smtClean="0"/>
              <a:t> </a:t>
            </a:r>
            <a:r>
              <a:rPr lang="hr-HR" sz="2800" dirty="0" smtClean="0"/>
              <a:t>w</a:t>
            </a:r>
            <a:r>
              <a:rPr lang="en-US" sz="2800" dirty="0" err="1" smtClean="0"/>
              <a:t>ater</a:t>
            </a:r>
            <a:r>
              <a:rPr lang="en-US" sz="2800" dirty="0" smtClean="0"/>
              <a:t> </a:t>
            </a:r>
            <a:r>
              <a:rPr lang="hr-HR" sz="2800" dirty="0" smtClean="0"/>
              <a:t>e</a:t>
            </a:r>
            <a:r>
              <a:rPr lang="en-US" sz="2800" dirty="0" err="1" smtClean="0"/>
              <a:t>xcretion</a:t>
            </a:r>
            <a:r>
              <a:rPr lang="hr-HR" sz="2800" dirty="0" smtClean="0">
                <a:solidFill>
                  <a:schemeClr val="tx1"/>
                </a:solidFill>
              </a:rPr>
              <a:t>– </a:t>
            </a:r>
            <a:r>
              <a:rPr lang="hr-HR" sz="2800" dirty="0" err="1" smtClean="0">
                <a:solidFill>
                  <a:schemeClr val="tx1"/>
                </a:solidFill>
              </a:rPr>
              <a:t>osmotic</a:t>
            </a:r>
            <a:r>
              <a:rPr lang="hr-HR" sz="2800" dirty="0" smtClean="0">
                <a:solidFill>
                  <a:schemeClr val="tx1"/>
                </a:solidFill>
              </a:rPr>
              <a:t> </a:t>
            </a:r>
            <a:r>
              <a:rPr lang="hr-HR" sz="2800" dirty="0" err="1" smtClean="0">
                <a:solidFill>
                  <a:schemeClr val="tx1"/>
                </a:solidFill>
              </a:rPr>
              <a:t>diuretics</a:t>
            </a:r>
            <a:endParaRPr lang="en-US" sz="2800" dirty="0">
              <a:solidFill>
                <a:schemeClr val="tx1"/>
              </a:solidFill>
            </a:endParaRPr>
          </a:p>
        </p:txBody>
      </p:sp>
      <p:sp>
        <p:nvSpPr>
          <p:cNvPr id="3" name="Content Placeholder 2"/>
          <p:cNvSpPr>
            <a:spLocks noGrp="1"/>
          </p:cNvSpPr>
          <p:nvPr>
            <p:ph idx="1"/>
          </p:nvPr>
        </p:nvSpPr>
        <p:spPr>
          <a:xfrm>
            <a:off x="457200" y="980728"/>
            <a:ext cx="8229600" cy="5877272"/>
          </a:xfrm>
        </p:spPr>
        <p:txBody>
          <a:bodyPr numCol="2">
            <a:normAutofit fontScale="92500" lnSpcReduction="10000"/>
          </a:bodyPr>
          <a:lstStyle/>
          <a:p>
            <a:endParaRPr lang="en-US" sz="2200" dirty="0" smtClean="0">
              <a:solidFill>
                <a:srgbClr val="FFFF99"/>
              </a:solidFill>
            </a:endParaRPr>
          </a:p>
          <a:p>
            <a:r>
              <a:rPr lang="en-US" sz="2200" dirty="0" smtClean="0">
                <a:solidFill>
                  <a:srgbClr val="FFFF99"/>
                </a:solidFill>
              </a:rPr>
              <a:t>Place of action:</a:t>
            </a:r>
          </a:p>
          <a:p>
            <a:pPr>
              <a:buNone/>
            </a:pPr>
            <a:r>
              <a:rPr lang="en-US" sz="2200" dirty="0" smtClean="0"/>
              <a:t>	Proximal tubule </a:t>
            </a:r>
            <a:r>
              <a:rPr lang="en-US" sz="2200" dirty="0" err="1" smtClean="0"/>
              <a:t>i</a:t>
            </a:r>
            <a:r>
              <a:rPr lang="en-US" sz="2200" dirty="0" smtClean="0"/>
              <a:t> descending limb of </a:t>
            </a:r>
            <a:r>
              <a:rPr lang="en-US" sz="2200" dirty="0" err="1" smtClean="0"/>
              <a:t>Henle's</a:t>
            </a:r>
            <a:r>
              <a:rPr lang="en-US" sz="2200" dirty="0" smtClean="0"/>
              <a:t> loop </a:t>
            </a:r>
          </a:p>
          <a:p>
            <a:pPr>
              <a:buNone/>
            </a:pPr>
            <a:endParaRPr lang="en-US" sz="2200" dirty="0" smtClean="0"/>
          </a:p>
          <a:p>
            <a:r>
              <a:rPr lang="en-US" sz="2200" dirty="0" smtClean="0">
                <a:solidFill>
                  <a:srgbClr val="FFFF99"/>
                </a:solidFill>
              </a:rPr>
              <a:t>Mechanism of action (</a:t>
            </a:r>
            <a:r>
              <a:rPr lang="en-US" sz="2200" dirty="0" err="1" smtClean="0">
                <a:solidFill>
                  <a:srgbClr val="FFFF99"/>
                </a:solidFill>
              </a:rPr>
              <a:t>pharmacodynamics</a:t>
            </a:r>
            <a:r>
              <a:rPr lang="en-US" sz="2200" dirty="0" smtClean="0">
                <a:solidFill>
                  <a:srgbClr val="FFFF99"/>
                </a:solidFill>
              </a:rPr>
              <a:t>)</a:t>
            </a:r>
          </a:p>
          <a:p>
            <a:pPr>
              <a:buNone/>
            </a:pPr>
            <a:r>
              <a:rPr lang="en-US" sz="2200" dirty="0" smtClean="0"/>
              <a:t>	filtration in </a:t>
            </a:r>
            <a:r>
              <a:rPr lang="en-US" sz="2200" dirty="0" err="1" smtClean="0"/>
              <a:t>glomerulus</a:t>
            </a:r>
            <a:r>
              <a:rPr lang="en-US" sz="2200" dirty="0" smtClean="0"/>
              <a:t>, but inability of </a:t>
            </a:r>
            <a:r>
              <a:rPr lang="en-US" sz="2200" dirty="0" err="1" smtClean="0"/>
              <a:t>reabsorption</a:t>
            </a:r>
            <a:r>
              <a:rPr lang="en-US" sz="2200" dirty="0" smtClean="0"/>
              <a:t> of </a:t>
            </a:r>
            <a:r>
              <a:rPr lang="en-US" sz="2200" dirty="0" err="1" smtClean="0"/>
              <a:t>osmotically</a:t>
            </a:r>
            <a:r>
              <a:rPr lang="en-US" sz="2200" dirty="0" smtClean="0"/>
              <a:t> active agent (promotes </a:t>
            </a:r>
            <a:r>
              <a:rPr lang="en-US" sz="2200" dirty="0" smtClean="0"/>
              <a:t>water </a:t>
            </a:r>
            <a:r>
              <a:rPr lang="en-US" sz="2200" dirty="0" err="1" smtClean="0"/>
              <a:t>diuresis</a:t>
            </a:r>
            <a:r>
              <a:rPr lang="en-US" sz="2200" dirty="0" smtClean="0"/>
              <a:t>)</a:t>
            </a:r>
          </a:p>
          <a:p>
            <a:pPr>
              <a:buNone/>
            </a:pPr>
            <a:endParaRPr lang="en-US" sz="2200" dirty="0" smtClean="0"/>
          </a:p>
          <a:p>
            <a:r>
              <a:rPr lang="en-US" sz="2200" b="1" dirty="0" smtClean="0">
                <a:solidFill>
                  <a:srgbClr val="FFFF99"/>
                </a:solidFill>
              </a:rPr>
              <a:t>Representative drugs</a:t>
            </a:r>
          </a:p>
          <a:p>
            <a:pPr>
              <a:buNone/>
            </a:pPr>
            <a:r>
              <a:rPr lang="en-US" sz="2200" dirty="0" smtClean="0"/>
              <a:t>	</a:t>
            </a:r>
            <a:r>
              <a:rPr lang="en-US" sz="2200" dirty="0" err="1" smtClean="0"/>
              <a:t>mannitol</a:t>
            </a:r>
            <a:endParaRPr lang="en-US" sz="2200" dirty="0" smtClean="0"/>
          </a:p>
          <a:p>
            <a:pPr>
              <a:buNone/>
            </a:pPr>
            <a:endParaRPr lang="en-US" sz="2200" dirty="0" smtClean="0"/>
          </a:p>
          <a:p>
            <a:endParaRPr lang="en-US" sz="2200" dirty="0" smtClean="0">
              <a:solidFill>
                <a:srgbClr val="FFFF99"/>
              </a:solidFill>
            </a:endParaRPr>
          </a:p>
          <a:p>
            <a:endParaRPr lang="en-US" sz="2200" dirty="0" smtClean="0">
              <a:solidFill>
                <a:srgbClr val="FFFF99"/>
              </a:solidFill>
            </a:endParaRPr>
          </a:p>
          <a:p>
            <a:endParaRPr lang="en-US" sz="2200" dirty="0" smtClean="0">
              <a:solidFill>
                <a:srgbClr val="FFFF99"/>
              </a:solidFill>
            </a:endParaRPr>
          </a:p>
          <a:p>
            <a:endParaRPr lang="en-US" sz="2200" dirty="0" smtClean="0">
              <a:solidFill>
                <a:srgbClr val="FFFF99"/>
              </a:solidFill>
            </a:endParaRPr>
          </a:p>
          <a:p>
            <a:r>
              <a:rPr lang="en-US" sz="2200" dirty="0" smtClean="0">
                <a:solidFill>
                  <a:srgbClr val="FFFF99"/>
                </a:solidFill>
              </a:rPr>
              <a:t>Clinical indications :</a:t>
            </a:r>
            <a:r>
              <a:rPr lang="en-US" sz="2200" dirty="0" smtClean="0"/>
              <a:t>	</a:t>
            </a:r>
          </a:p>
          <a:p>
            <a:pPr>
              <a:buNone/>
            </a:pPr>
            <a:r>
              <a:rPr lang="en-US" sz="2200" dirty="0" smtClean="0"/>
              <a:t>    increase of urine volume, reduction of intracranial and intraocular pressure</a:t>
            </a:r>
          </a:p>
          <a:p>
            <a:pPr>
              <a:buNone/>
            </a:pPr>
            <a:r>
              <a:rPr lang="en-US" sz="2200" dirty="0" smtClean="0"/>
              <a:t>    </a:t>
            </a:r>
          </a:p>
          <a:p>
            <a:pPr marL="346637" lvl="2">
              <a:buClr>
                <a:schemeClr val="tx2">
                  <a:lumMod val="75000"/>
                </a:schemeClr>
              </a:buClr>
              <a:buSzPct val="85000"/>
            </a:pPr>
            <a:r>
              <a:rPr lang="en-US" sz="2200" dirty="0" smtClean="0">
                <a:solidFill>
                  <a:srgbClr val="FFFF99"/>
                </a:solidFill>
                <a:cs typeface="Arial" charset="0"/>
              </a:rPr>
              <a:t>Toxicity</a:t>
            </a:r>
          </a:p>
          <a:p>
            <a:pPr>
              <a:buNone/>
            </a:pPr>
            <a:r>
              <a:rPr lang="en-US" sz="2200" dirty="0" smtClean="0"/>
              <a:t>	</a:t>
            </a:r>
            <a:r>
              <a:rPr lang="en-US" sz="2200" dirty="0" smtClean="0">
                <a:cs typeface="Times New Roman"/>
              </a:rPr>
              <a:t>↑ extracellular volume expansion; </a:t>
            </a:r>
            <a:r>
              <a:rPr lang="hr-HR" sz="2200" dirty="0" err="1" smtClean="0">
                <a:cs typeface="Times New Roman"/>
              </a:rPr>
              <a:t>followed</a:t>
            </a:r>
            <a:r>
              <a:rPr lang="hr-HR" sz="2200" dirty="0" smtClean="0">
                <a:cs typeface="Times New Roman"/>
              </a:rPr>
              <a:t> </a:t>
            </a:r>
            <a:r>
              <a:rPr lang="hr-HR" sz="2200" dirty="0" err="1" smtClean="0">
                <a:cs typeface="Times New Roman"/>
              </a:rPr>
              <a:t>by</a:t>
            </a:r>
            <a:r>
              <a:rPr lang="hr-HR" sz="2200" dirty="0" smtClean="0">
                <a:cs typeface="Times New Roman"/>
              </a:rPr>
              <a:t> </a:t>
            </a:r>
            <a:r>
              <a:rPr lang="en-US" sz="2200" dirty="0" smtClean="0">
                <a:cs typeface="Times New Roman"/>
              </a:rPr>
              <a:t>dehydration</a:t>
            </a:r>
            <a:r>
              <a:rPr lang="en-US" sz="2200" dirty="0" smtClean="0">
                <a:cs typeface="Times New Roman"/>
              </a:rPr>
              <a:t>, </a:t>
            </a:r>
            <a:r>
              <a:rPr lang="en-US" sz="2200" dirty="0" err="1" smtClean="0">
                <a:cs typeface="Times New Roman"/>
              </a:rPr>
              <a:t>hyperkalemia</a:t>
            </a:r>
            <a:r>
              <a:rPr lang="en-US" sz="2200" dirty="0" smtClean="0">
                <a:cs typeface="Times New Roman"/>
              </a:rPr>
              <a:t>, and </a:t>
            </a:r>
            <a:r>
              <a:rPr lang="en-US" sz="2200" dirty="0" err="1" smtClean="0">
                <a:cs typeface="Times New Roman"/>
              </a:rPr>
              <a:t>hypernatremia</a:t>
            </a:r>
            <a:r>
              <a:rPr lang="en-US" sz="2200" dirty="0" smtClean="0">
                <a:cs typeface="Times New Roman"/>
              </a:rPr>
              <a:t> – </a:t>
            </a:r>
            <a:r>
              <a:rPr lang="en-US" sz="2200" dirty="0" smtClean="0"/>
              <a:t>excessive use of </a:t>
            </a:r>
            <a:r>
              <a:rPr lang="en-US" sz="2200" dirty="0" err="1" smtClean="0"/>
              <a:t>mannitol</a:t>
            </a:r>
            <a:endParaRPr lang="en-US" sz="2200" dirty="0" smtClean="0">
              <a:cs typeface="Times New Roman"/>
            </a:endParaRPr>
          </a:p>
          <a:p>
            <a:pPr>
              <a:buNone/>
            </a:pPr>
            <a:endParaRPr lang="en-US" sz="2200" baseline="30000" dirty="0" smtClean="0">
              <a:cs typeface="Times New Roman"/>
            </a:endParaRPr>
          </a:p>
          <a:p>
            <a:pPr marL="346637" lvl="2">
              <a:buClr>
                <a:schemeClr val="bg2">
                  <a:lumMod val="40000"/>
                  <a:lumOff val="60000"/>
                </a:schemeClr>
              </a:buClr>
              <a:buSzPct val="85000"/>
            </a:pPr>
            <a:r>
              <a:rPr lang="en-US" sz="2200" dirty="0" smtClean="0">
                <a:solidFill>
                  <a:srgbClr val="FFFF99"/>
                </a:solidFill>
                <a:cs typeface="Arial" charset="0"/>
              </a:rPr>
              <a:t>Contraindications</a:t>
            </a:r>
          </a:p>
          <a:p>
            <a:pPr>
              <a:buNone/>
            </a:pPr>
            <a:r>
              <a:rPr lang="en-US" sz="2200" dirty="0" smtClean="0">
                <a:cs typeface="Times New Roman"/>
              </a:rPr>
              <a:t>	 </a:t>
            </a:r>
            <a:r>
              <a:rPr lang="en-US" sz="2200" dirty="0" err="1" smtClean="0">
                <a:cs typeface="Times New Roman"/>
              </a:rPr>
              <a:t>oliguria</a:t>
            </a:r>
            <a:r>
              <a:rPr lang="en-US" sz="2200" dirty="0" smtClean="0">
                <a:cs typeface="Times New Roman"/>
              </a:rPr>
              <a:t> </a:t>
            </a:r>
          </a:p>
          <a:p>
            <a:pPr>
              <a:buNone/>
            </a:pPr>
            <a:endParaRPr lang="en-US" sz="2200" dirty="0" smtClean="0"/>
          </a:p>
          <a:p>
            <a:pPr>
              <a:buNone/>
            </a:pPr>
            <a:endParaRPr lang="hr-HR" sz="2200" dirty="0" smtClean="0"/>
          </a:p>
          <a:p>
            <a:pPr>
              <a:buNone/>
            </a:pPr>
            <a:endParaRPr lang="hr-HR" sz="2200" dirty="0" smtClean="0"/>
          </a:p>
          <a:p>
            <a:endParaRPr 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88640"/>
            <a:ext cx="3960440" cy="692696"/>
          </a:xfrm>
        </p:spPr>
        <p:style>
          <a:lnRef idx="3">
            <a:schemeClr val="lt1"/>
          </a:lnRef>
          <a:fillRef idx="1">
            <a:schemeClr val="accent5"/>
          </a:fillRef>
          <a:effectRef idx="1">
            <a:schemeClr val="accent5"/>
          </a:effectRef>
          <a:fontRef idx="minor">
            <a:schemeClr val="lt1"/>
          </a:fontRef>
        </p:style>
        <p:txBody>
          <a:bodyPr/>
          <a:lstStyle/>
          <a:p>
            <a:r>
              <a:rPr lang="hr-HR" sz="3200" dirty="0" smtClean="0">
                <a:solidFill>
                  <a:schemeClr val="tx1"/>
                </a:solidFill>
              </a:rPr>
              <a:t>	 </a:t>
            </a:r>
            <a:r>
              <a:rPr lang="hr-HR" sz="3200" dirty="0" err="1" smtClean="0">
                <a:solidFill>
                  <a:schemeClr val="tx1"/>
                </a:solidFill>
              </a:rPr>
              <a:t>Loop</a:t>
            </a:r>
            <a:r>
              <a:rPr lang="hr-HR" sz="3200" dirty="0" smtClean="0">
                <a:solidFill>
                  <a:schemeClr val="tx1"/>
                </a:solidFill>
              </a:rPr>
              <a:t> </a:t>
            </a:r>
            <a:r>
              <a:rPr lang="hr-HR" sz="3200" dirty="0" err="1" smtClean="0">
                <a:solidFill>
                  <a:schemeClr val="tx1"/>
                </a:solidFill>
              </a:rPr>
              <a:t>diuretics</a:t>
            </a:r>
            <a:endParaRPr lang="en-US" sz="3200" dirty="0">
              <a:solidFill>
                <a:schemeClr val="tx1"/>
              </a:solidFill>
            </a:endParaRPr>
          </a:p>
        </p:txBody>
      </p:sp>
      <p:sp>
        <p:nvSpPr>
          <p:cNvPr id="3" name="Content Placeholder 2"/>
          <p:cNvSpPr>
            <a:spLocks noGrp="1"/>
          </p:cNvSpPr>
          <p:nvPr>
            <p:ph idx="1"/>
          </p:nvPr>
        </p:nvSpPr>
        <p:spPr>
          <a:xfrm>
            <a:off x="-108520" y="-99392"/>
            <a:ext cx="4896544" cy="7101408"/>
          </a:xfrm>
        </p:spPr>
        <p:txBody>
          <a:bodyPr>
            <a:noAutofit/>
          </a:bodyPr>
          <a:lstStyle/>
          <a:p>
            <a:r>
              <a:rPr lang="en-US" sz="1700" b="1" dirty="0" smtClean="0">
                <a:solidFill>
                  <a:srgbClr val="FFFF99"/>
                </a:solidFill>
                <a:cs typeface="Arial" charset="0"/>
              </a:rPr>
              <a:t>Place of action</a:t>
            </a:r>
            <a:endParaRPr lang="en-US" sz="1700" b="1" dirty="0" smtClean="0">
              <a:solidFill>
                <a:srgbClr val="FFFF99"/>
              </a:solidFill>
            </a:endParaRPr>
          </a:p>
          <a:p>
            <a:pPr>
              <a:buNone/>
            </a:pPr>
            <a:r>
              <a:rPr lang="en-US" sz="1700" dirty="0" smtClean="0"/>
              <a:t>	The thick ascending limb (TAL) of the loop of </a:t>
            </a:r>
            <a:r>
              <a:rPr lang="en-US" sz="1700" dirty="0" err="1" smtClean="0"/>
              <a:t>Henle</a:t>
            </a:r>
            <a:endParaRPr lang="en-US" sz="1700" dirty="0" smtClean="0"/>
          </a:p>
          <a:p>
            <a:pPr>
              <a:buNone/>
            </a:pPr>
            <a:endParaRPr lang="en-US" sz="1700" dirty="0" smtClean="0"/>
          </a:p>
          <a:p>
            <a:r>
              <a:rPr lang="en-US" sz="1700" b="1" dirty="0" smtClean="0">
                <a:solidFill>
                  <a:srgbClr val="FFFF99"/>
                </a:solidFill>
                <a:cs typeface="Arial" charset="0"/>
              </a:rPr>
              <a:t>Mechanism of action</a:t>
            </a:r>
          </a:p>
          <a:p>
            <a:pPr>
              <a:buNone/>
            </a:pPr>
            <a:r>
              <a:rPr lang="en-US" sz="1700" b="1" dirty="0" smtClean="0">
                <a:solidFill>
                  <a:srgbClr val="FFFF99"/>
                </a:solidFill>
                <a:cs typeface="Arial" charset="0"/>
              </a:rPr>
              <a:t>	(</a:t>
            </a:r>
            <a:r>
              <a:rPr lang="en-US" sz="1700" b="1" dirty="0" err="1" smtClean="0">
                <a:solidFill>
                  <a:srgbClr val="FFFF99"/>
                </a:solidFill>
                <a:cs typeface="Arial" charset="0"/>
              </a:rPr>
              <a:t>pharmacodynamics</a:t>
            </a:r>
            <a:r>
              <a:rPr lang="en-US" sz="1700" b="1" dirty="0" smtClean="0">
                <a:solidFill>
                  <a:srgbClr val="FFFF99"/>
                </a:solidFill>
                <a:cs typeface="Arial" charset="0"/>
              </a:rPr>
              <a:t>)</a:t>
            </a:r>
            <a:endParaRPr lang="en-US" sz="1700" b="1" dirty="0" smtClean="0">
              <a:solidFill>
                <a:srgbClr val="FFFF99"/>
              </a:solidFill>
            </a:endParaRPr>
          </a:p>
          <a:p>
            <a:pPr>
              <a:buNone/>
            </a:pPr>
            <a:r>
              <a:rPr lang="en-US" sz="1700" dirty="0" smtClean="0"/>
              <a:t>	selective blockade of Na</a:t>
            </a:r>
            <a:r>
              <a:rPr lang="en-US" sz="1700" baseline="30000" dirty="0" smtClean="0"/>
              <a:t>+</a:t>
            </a:r>
            <a:r>
              <a:rPr lang="en-US" sz="1700" dirty="0" smtClean="0"/>
              <a:t>/K</a:t>
            </a:r>
            <a:r>
              <a:rPr lang="en-US" sz="1700" baseline="30000" dirty="0" smtClean="0"/>
              <a:t>+</a:t>
            </a:r>
            <a:r>
              <a:rPr lang="en-US" sz="1700" dirty="0" smtClean="0"/>
              <a:t>/2Cl</a:t>
            </a:r>
            <a:r>
              <a:rPr lang="en-US" sz="1700" baseline="30000" dirty="0" smtClean="0"/>
              <a:t>–</a:t>
            </a:r>
            <a:r>
              <a:rPr lang="en-US" sz="1700" dirty="0" smtClean="0"/>
              <a:t> </a:t>
            </a:r>
          </a:p>
          <a:p>
            <a:pPr>
              <a:buNone/>
            </a:pPr>
            <a:r>
              <a:rPr lang="en-US" sz="1700" dirty="0" smtClean="0"/>
              <a:t>     </a:t>
            </a:r>
            <a:r>
              <a:rPr lang="en-US" sz="1700" dirty="0" err="1" smtClean="0"/>
              <a:t>cotransporter</a:t>
            </a:r>
            <a:r>
              <a:rPr lang="en-US" sz="1700" dirty="0" smtClean="0"/>
              <a:t>, causes an increase in </a:t>
            </a:r>
          </a:p>
          <a:p>
            <a:pPr>
              <a:buNone/>
            </a:pPr>
            <a:r>
              <a:rPr lang="en-US" sz="1700" dirty="0" smtClean="0"/>
              <a:t>	urinary excretion of </a:t>
            </a:r>
            <a:r>
              <a:rPr lang="en-US" sz="1700" dirty="0" smtClean="0">
                <a:cs typeface="Times New Roman"/>
              </a:rPr>
              <a:t> </a:t>
            </a:r>
            <a:r>
              <a:rPr lang="en-US" sz="1700" dirty="0" err="1" smtClean="0">
                <a:cs typeface="Times New Roman"/>
              </a:rPr>
              <a:t>NaCl</a:t>
            </a:r>
            <a:endParaRPr lang="en-US" sz="1700" dirty="0" smtClean="0">
              <a:cs typeface="Times New Roman"/>
            </a:endParaRPr>
          </a:p>
          <a:p>
            <a:pPr>
              <a:buNone/>
            </a:pPr>
            <a:endParaRPr lang="en-US" sz="1700" dirty="0" smtClean="0">
              <a:cs typeface="Times New Roman"/>
            </a:endParaRPr>
          </a:p>
          <a:p>
            <a:r>
              <a:rPr lang="en-US" sz="1700" b="1" dirty="0" smtClean="0">
                <a:solidFill>
                  <a:srgbClr val="FFFF99"/>
                </a:solidFill>
                <a:cs typeface="Arial" charset="0"/>
              </a:rPr>
              <a:t>Representative drugs</a:t>
            </a:r>
          </a:p>
          <a:p>
            <a:pPr>
              <a:buNone/>
            </a:pPr>
            <a:r>
              <a:rPr lang="en-US" sz="1700" dirty="0" smtClean="0">
                <a:cs typeface="Times New Roman"/>
              </a:rPr>
              <a:t>	</a:t>
            </a:r>
            <a:r>
              <a:rPr lang="en-US" sz="1700" dirty="0" err="1" smtClean="0"/>
              <a:t>furosemide</a:t>
            </a:r>
            <a:r>
              <a:rPr lang="en-US" sz="1700" dirty="0" smtClean="0"/>
              <a:t>, </a:t>
            </a:r>
            <a:r>
              <a:rPr lang="en-US" sz="1700" dirty="0" err="1" smtClean="0"/>
              <a:t>torsemide</a:t>
            </a:r>
            <a:r>
              <a:rPr lang="en-US" sz="1700" dirty="0" smtClean="0"/>
              <a:t> </a:t>
            </a:r>
            <a:endParaRPr lang="en-US" sz="1700" dirty="0" smtClean="0">
              <a:cs typeface="Times New Roman"/>
            </a:endParaRPr>
          </a:p>
          <a:p>
            <a:pPr>
              <a:buNone/>
            </a:pPr>
            <a:endParaRPr lang="en-US" sz="1700" dirty="0" smtClean="0">
              <a:cs typeface="Times New Roman"/>
            </a:endParaRPr>
          </a:p>
          <a:p>
            <a:r>
              <a:rPr lang="en-US" sz="1700" b="1" dirty="0" smtClean="0">
                <a:solidFill>
                  <a:srgbClr val="FFFF99"/>
                </a:solidFill>
                <a:cs typeface="Arial" charset="0"/>
              </a:rPr>
              <a:t>Clinical Indications </a:t>
            </a:r>
          </a:p>
          <a:p>
            <a:pPr>
              <a:buNone/>
            </a:pPr>
            <a:r>
              <a:rPr lang="en-US" sz="1700" dirty="0" smtClean="0">
                <a:cs typeface="Times New Roman"/>
              </a:rPr>
              <a:t>     heart failure, hypertension, acute </a:t>
            </a:r>
          </a:p>
          <a:p>
            <a:pPr>
              <a:buNone/>
            </a:pPr>
            <a:r>
              <a:rPr lang="en-US" sz="1700" dirty="0" smtClean="0">
                <a:cs typeface="Times New Roman"/>
              </a:rPr>
              <a:t>	pulmonary edema, other edematous </a:t>
            </a:r>
          </a:p>
          <a:p>
            <a:pPr>
              <a:buNone/>
            </a:pPr>
            <a:r>
              <a:rPr lang="en-US" sz="1700" dirty="0" smtClean="0">
                <a:cs typeface="Times New Roman"/>
              </a:rPr>
              <a:t>	conditions (liver cirrhosis ), a</a:t>
            </a:r>
            <a:r>
              <a:rPr lang="en-US" sz="1700" dirty="0" smtClean="0"/>
              <a:t>cute </a:t>
            </a:r>
            <a:r>
              <a:rPr lang="en-US" sz="1700" dirty="0" err="1" smtClean="0"/>
              <a:t>hypercalcemia</a:t>
            </a:r>
            <a:r>
              <a:rPr lang="en-US" sz="1700" dirty="0" smtClean="0"/>
              <a:t>, </a:t>
            </a:r>
            <a:r>
              <a:rPr lang="en-US" sz="1700" dirty="0" err="1" smtClean="0">
                <a:cs typeface="Times New Roman"/>
              </a:rPr>
              <a:t>hyperkalemia</a:t>
            </a:r>
            <a:r>
              <a:rPr lang="en-US" sz="1700" dirty="0" smtClean="0">
                <a:cs typeface="Times New Roman"/>
              </a:rPr>
              <a:t>, acute renal failure</a:t>
            </a:r>
            <a:endParaRPr lang="en-US" sz="1700" baseline="30000" dirty="0" smtClean="0">
              <a:cs typeface="Times New Roman"/>
            </a:endParaRPr>
          </a:p>
          <a:p>
            <a:pPr marL="346637" lvl="2">
              <a:buClr>
                <a:schemeClr val="tx2">
                  <a:lumMod val="75000"/>
                </a:schemeClr>
              </a:buClr>
              <a:buSzPct val="85000"/>
            </a:pPr>
            <a:r>
              <a:rPr lang="en-US" sz="1700" b="1" dirty="0" smtClean="0">
                <a:solidFill>
                  <a:srgbClr val="FFFF99"/>
                </a:solidFill>
                <a:cs typeface="Arial" charset="0"/>
              </a:rPr>
              <a:t>Toxicity</a:t>
            </a:r>
          </a:p>
          <a:p>
            <a:pPr>
              <a:buNone/>
            </a:pPr>
            <a:r>
              <a:rPr lang="en-US" sz="1700" dirty="0" smtClean="0">
                <a:solidFill>
                  <a:srgbClr val="FFFF99"/>
                </a:solidFill>
                <a:cs typeface="Times New Roman"/>
              </a:rPr>
              <a:t>	</a:t>
            </a:r>
            <a:r>
              <a:rPr lang="en-US" sz="1700" dirty="0" smtClean="0">
                <a:cs typeface="Times New Roman"/>
              </a:rPr>
              <a:t> </a:t>
            </a:r>
            <a:r>
              <a:rPr lang="en-US" sz="1700" dirty="0" err="1" smtClean="0">
                <a:cs typeface="Times New Roman"/>
              </a:rPr>
              <a:t>hypokalemic</a:t>
            </a:r>
            <a:r>
              <a:rPr lang="en-US" sz="1700" dirty="0" smtClean="0">
                <a:cs typeface="Times New Roman"/>
              </a:rPr>
              <a:t> metabolic alkalosis, </a:t>
            </a:r>
            <a:r>
              <a:rPr lang="en-US" sz="1700" dirty="0" err="1" smtClean="0">
                <a:cs typeface="Times New Roman"/>
              </a:rPr>
              <a:t>ototoxicity</a:t>
            </a:r>
            <a:endParaRPr lang="en-US" sz="1700" dirty="0" smtClean="0">
              <a:cs typeface="Times New Roman"/>
            </a:endParaRPr>
          </a:p>
          <a:p>
            <a:pPr>
              <a:buNone/>
            </a:pPr>
            <a:r>
              <a:rPr lang="en-US" sz="1700" dirty="0" smtClean="0">
                <a:cs typeface="Times New Roman"/>
              </a:rPr>
              <a:t>	</a:t>
            </a:r>
            <a:r>
              <a:rPr lang="en-US" sz="1700" dirty="0" err="1" smtClean="0">
                <a:cs typeface="Times New Roman"/>
              </a:rPr>
              <a:t>hyperuricemia</a:t>
            </a:r>
            <a:r>
              <a:rPr lang="en-US" sz="1700" dirty="0" smtClean="0">
                <a:cs typeface="Times New Roman"/>
              </a:rPr>
              <a:t> (attacks of gout!), </a:t>
            </a:r>
            <a:r>
              <a:rPr lang="en-US" sz="1700" dirty="0" err="1" smtClean="0">
                <a:cs typeface="Times New Roman"/>
              </a:rPr>
              <a:t>hypomagnesemia</a:t>
            </a:r>
            <a:r>
              <a:rPr lang="en-US" sz="1700" dirty="0" smtClean="0">
                <a:cs typeface="Times New Roman"/>
              </a:rPr>
              <a:t> (↓ Mg</a:t>
            </a:r>
            <a:r>
              <a:rPr lang="en-US" sz="1700" baseline="30000" dirty="0" smtClean="0">
                <a:cs typeface="Times New Roman"/>
              </a:rPr>
              <a:t>2+</a:t>
            </a:r>
            <a:r>
              <a:rPr lang="en-US" sz="1700" dirty="0" smtClean="0">
                <a:cs typeface="Times New Roman"/>
              </a:rPr>
              <a:t> ),  allergic reactions</a:t>
            </a:r>
          </a:p>
          <a:p>
            <a:pPr>
              <a:buNone/>
            </a:pPr>
            <a:endParaRPr lang="en-US" sz="1700" dirty="0">
              <a:solidFill>
                <a:srgbClr val="FFFF99"/>
              </a:solidFill>
              <a:latin typeface="+mj-lt"/>
            </a:endParaRPr>
          </a:p>
        </p:txBody>
      </p:sp>
      <p:pic>
        <p:nvPicPr>
          <p:cNvPr id="1026" name="Picture 2"/>
          <p:cNvPicPr>
            <a:picLocks noChangeAspect="1" noChangeArrowheads="1"/>
          </p:cNvPicPr>
          <p:nvPr/>
        </p:nvPicPr>
        <p:blipFill>
          <a:blip r:embed="rId3" cstate="print"/>
          <a:srcRect/>
          <a:stretch>
            <a:fillRect/>
          </a:stretch>
        </p:blipFill>
        <p:spPr bwMode="auto">
          <a:xfrm>
            <a:off x="4211960" y="980728"/>
            <a:ext cx="5096974" cy="4189659"/>
          </a:xfrm>
          <a:prstGeom prst="rect">
            <a:avLst/>
          </a:prstGeom>
          <a:noFill/>
          <a:ln w="9525">
            <a:noFill/>
            <a:miter lim="800000"/>
            <a:headEnd/>
            <a:tailEnd/>
          </a:ln>
        </p:spPr>
      </p:pic>
      <p:sp>
        <p:nvSpPr>
          <p:cNvPr id="6" name="TextBox 5"/>
          <p:cNvSpPr txBox="1"/>
          <p:nvPr/>
        </p:nvSpPr>
        <p:spPr>
          <a:xfrm>
            <a:off x="4572000" y="4869160"/>
            <a:ext cx="4572000"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smtClean="0">
                <a:latin typeface="+mj-lt"/>
              </a:rPr>
              <a:t>Ion transport pathways across the luminal and </a:t>
            </a:r>
          </a:p>
          <a:p>
            <a:r>
              <a:rPr lang="en-US" sz="1600" dirty="0" err="1" smtClean="0">
                <a:latin typeface="+mj-lt"/>
              </a:rPr>
              <a:t>basolateral</a:t>
            </a:r>
            <a:r>
              <a:rPr lang="en-US" sz="1600" dirty="0" smtClean="0">
                <a:latin typeface="+mj-lt"/>
              </a:rPr>
              <a:t> membranes of the thick ascending limb </a:t>
            </a:r>
          </a:p>
          <a:p>
            <a:r>
              <a:rPr lang="en-US" sz="1600" dirty="0" smtClean="0">
                <a:latin typeface="+mj-lt"/>
              </a:rPr>
              <a:t>cell. The lumen positive electrical potential created</a:t>
            </a:r>
          </a:p>
          <a:p>
            <a:r>
              <a:rPr lang="en-US" sz="1600" dirty="0" smtClean="0">
                <a:latin typeface="+mj-lt"/>
              </a:rPr>
              <a:t> by K</a:t>
            </a:r>
            <a:r>
              <a:rPr lang="en-US" sz="1600" baseline="30000" dirty="0" smtClean="0">
                <a:latin typeface="+mj-lt"/>
              </a:rPr>
              <a:t>+</a:t>
            </a:r>
            <a:r>
              <a:rPr lang="en-US" sz="1600" dirty="0" smtClean="0">
                <a:latin typeface="+mj-lt"/>
              </a:rPr>
              <a:t> back diffusion drives divalent (and </a:t>
            </a:r>
            <a:r>
              <a:rPr lang="en-US" sz="1600" dirty="0" err="1" smtClean="0">
                <a:latin typeface="+mj-lt"/>
              </a:rPr>
              <a:t>monovalent</a:t>
            </a:r>
            <a:r>
              <a:rPr lang="en-US" sz="1600" dirty="0" smtClean="0">
                <a:latin typeface="+mj-lt"/>
              </a:rPr>
              <a:t>) </a:t>
            </a:r>
            <a:r>
              <a:rPr lang="en-US" sz="1600" dirty="0" err="1" smtClean="0">
                <a:latin typeface="+mj-lt"/>
              </a:rPr>
              <a:t>cation</a:t>
            </a:r>
            <a:r>
              <a:rPr lang="en-US" sz="1600" dirty="0" smtClean="0">
                <a:latin typeface="+mj-lt"/>
              </a:rPr>
              <a:t> </a:t>
            </a:r>
            <a:r>
              <a:rPr lang="en-US" sz="1600" dirty="0" err="1" smtClean="0">
                <a:latin typeface="+mj-lt"/>
              </a:rPr>
              <a:t>reabsorption</a:t>
            </a:r>
            <a:r>
              <a:rPr lang="en-US" sz="1600" dirty="0" smtClean="0">
                <a:latin typeface="+mj-lt"/>
              </a:rPr>
              <a:t> via the </a:t>
            </a:r>
            <a:r>
              <a:rPr lang="en-US" sz="1600" dirty="0" err="1" smtClean="0">
                <a:latin typeface="+mj-lt"/>
              </a:rPr>
              <a:t>paracellular</a:t>
            </a:r>
            <a:r>
              <a:rPr lang="en-US" sz="1600" dirty="0" smtClean="0">
                <a:latin typeface="+mj-lt"/>
              </a:rPr>
              <a:t> pathway. </a:t>
            </a:r>
          </a:p>
          <a:p>
            <a:r>
              <a:rPr lang="en-US" sz="1600" dirty="0" smtClean="0">
                <a:latin typeface="+mj-lt"/>
              </a:rPr>
              <a:t>NKCC2 is the primary transporter in the luminal membrane.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07950" y="620713"/>
            <a:ext cx="8578850" cy="5703887"/>
          </a:xfrm>
        </p:spPr>
        <p:txBody>
          <a:bodyPr/>
          <a:lstStyle/>
          <a:p>
            <a:pPr>
              <a:buNone/>
            </a:pPr>
            <a:r>
              <a:rPr lang="hr-HR" sz="1800" dirty="0" smtClean="0">
                <a:latin typeface="Arial" charset="0"/>
                <a:cs typeface="Arial" charset="0"/>
              </a:rPr>
              <a:t>	</a:t>
            </a:r>
            <a:r>
              <a:rPr lang="hr-HR" sz="4000" dirty="0" smtClean="0">
                <a:solidFill>
                  <a:srgbClr val="FFFF99"/>
                </a:solidFill>
                <a:latin typeface="Arial" charset="0"/>
                <a:cs typeface="Arial" charset="0"/>
              </a:rPr>
              <a:t> </a:t>
            </a:r>
            <a:r>
              <a:rPr lang="hr-HR" sz="4000" dirty="0" err="1" smtClean="0">
                <a:solidFill>
                  <a:srgbClr val="FFFF99"/>
                </a:solidFill>
                <a:latin typeface="Arial" charset="0"/>
                <a:cs typeface="Arial" charset="0"/>
              </a:rPr>
              <a:t>Thiazides</a:t>
            </a:r>
            <a:r>
              <a:rPr lang="hr-HR" sz="4000" dirty="0" smtClean="0">
                <a:solidFill>
                  <a:srgbClr val="FFFF99"/>
                </a:solidFill>
                <a:latin typeface="Arial" charset="0"/>
                <a:cs typeface="Arial" charset="0"/>
              </a:rPr>
              <a:t> </a:t>
            </a:r>
          </a:p>
          <a:p>
            <a:pPr>
              <a:buNone/>
            </a:pPr>
            <a:r>
              <a:rPr lang="hr-HR" sz="2400" dirty="0" smtClean="0">
                <a:latin typeface="Arial" charset="0"/>
                <a:cs typeface="Arial" charset="0"/>
              </a:rPr>
              <a:t>  </a:t>
            </a:r>
            <a:r>
              <a:rPr lang="hr-HR" sz="2400" dirty="0" err="1" smtClean="0">
                <a:latin typeface="Arial" charset="0"/>
                <a:cs typeface="Arial" charset="0"/>
              </a:rPr>
              <a:t>Distal</a:t>
            </a:r>
            <a:r>
              <a:rPr lang="hr-HR" sz="2400" dirty="0" smtClean="0">
                <a:latin typeface="Arial" charset="0"/>
                <a:cs typeface="Arial" charset="0"/>
              </a:rPr>
              <a:t> </a:t>
            </a:r>
            <a:r>
              <a:rPr lang="hr-HR" sz="2400" dirty="0" err="1" smtClean="0">
                <a:latin typeface="Arial" charset="0"/>
                <a:cs typeface="Arial" charset="0"/>
              </a:rPr>
              <a:t>covulted</a:t>
            </a:r>
            <a:r>
              <a:rPr lang="hr-HR" sz="2400" dirty="0" smtClean="0">
                <a:latin typeface="Arial" charset="0"/>
                <a:cs typeface="Arial" charset="0"/>
              </a:rPr>
              <a:t> </a:t>
            </a:r>
            <a:r>
              <a:rPr lang="hr-HR" sz="2400" dirty="0" err="1" smtClean="0">
                <a:latin typeface="Arial" charset="0"/>
                <a:cs typeface="Arial" charset="0"/>
              </a:rPr>
              <a:t>tubule</a:t>
            </a:r>
            <a:r>
              <a:rPr lang="hr-HR" sz="2400" dirty="0" smtClean="0">
                <a:latin typeface="Arial" charset="0"/>
                <a:cs typeface="Arial" charset="0"/>
              </a:rPr>
              <a:t> </a:t>
            </a:r>
          </a:p>
          <a:p>
            <a:pPr>
              <a:buNone/>
            </a:pPr>
            <a:r>
              <a:rPr lang="hr-HR" sz="2400" dirty="0" smtClean="0">
                <a:latin typeface="Arial" charset="0"/>
                <a:cs typeface="Arial" charset="0"/>
              </a:rPr>
              <a:t>		(DCT) </a:t>
            </a:r>
          </a:p>
          <a:p>
            <a:pPr>
              <a:buNone/>
            </a:pPr>
            <a:endParaRPr lang="hr-HR" sz="2400" dirty="0" smtClean="0">
              <a:latin typeface="Arial" charset="0"/>
              <a:cs typeface="Arial" charset="0"/>
            </a:endParaRPr>
          </a:p>
          <a:p>
            <a:pPr>
              <a:buFont typeface="Wingdings 2" pitchFamily="18" charset="2"/>
              <a:buNone/>
            </a:pPr>
            <a:r>
              <a:rPr lang="hr-HR" sz="2400" dirty="0" smtClean="0">
                <a:latin typeface="Arial" charset="0"/>
                <a:cs typeface="Arial" charset="0"/>
              </a:rPr>
              <a:t>		</a:t>
            </a:r>
            <a:endParaRPr lang="en-US" sz="2400" dirty="0" smtClean="0">
              <a:latin typeface="Arial" charset="0"/>
              <a:cs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3923928" y="150852"/>
            <a:ext cx="4968552" cy="6518508"/>
          </a:xfrm>
          <a:prstGeom prst="rect">
            <a:avLst/>
          </a:prstGeom>
          <a:noFill/>
          <a:ln w="9525">
            <a:noFill/>
            <a:miter lim="800000"/>
            <a:headEnd/>
            <a:tailEnd/>
          </a:ln>
        </p:spPr>
      </p:pic>
      <p:sp>
        <p:nvSpPr>
          <p:cNvPr id="5" name="TextBox 4"/>
          <p:cNvSpPr txBox="1"/>
          <p:nvPr/>
        </p:nvSpPr>
        <p:spPr>
          <a:xfrm>
            <a:off x="107504" y="3789040"/>
            <a:ext cx="3816424"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Ion transport pathways across the luminal and </a:t>
            </a:r>
            <a:r>
              <a:rPr lang="en-US" dirty="0" err="1" smtClean="0"/>
              <a:t>basolateral</a:t>
            </a:r>
            <a:r>
              <a:rPr lang="en-US" dirty="0" smtClean="0"/>
              <a:t> membranes of the distal convoluted tubule cell. As in all tubular cells, Na</a:t>
            </a:r>
            <a:r>
              <a:rPr lang="en-US" baseline="30000" dirty="0" smtClean="0"/>
              <a:t>+</a:t>
            </a:r>
            <a:r>
              <a:rPr lang="en-US" dirty="0" smtClean="0"/>
              <a:t>/K</a:t>
            </a:r>
            <a:r>
              <a:rPr lang="en-US" baseline="30000" dirty="0" smtClean="0"/>
              <a:t>+</a:t>
            </a:r>
            <a:r>
              <a:rPr lang="en-US" dirty="0" smtClean="0"/>
              <a:t> </a:t>
            </a:r>
            <a:r>
              <a:rPr lang="en-US" dirty="0" err="1" smtClean="0"/>
              <a:t>ATPase</a:t>
            </a:r>
            <a:r>
              <a:rPr lang="en-US" dirty="0" smtClean="0"/>
              <a:t> is present in the </a:t>
            </a:r>
            <a:r>
              <a:rPr lang="en-US" dirty="0" err="1" smtClean="0"/>
              <a:t>basolateral</a:t>
            </a:r>
            <a:r>
              <a:rPr lang="en-US" dirty="0" smtClean="0"/>
              <a:t> membrane. NCC is the primary sodium and chloride transporter in the luminal membrane. (R, parathyroid hormone [PTH] receptor.)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3312368" cy="620688"/>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hr-HR" sz="3600" dirty="0" err="1" smtClean="0">
                <a:solidFill>
                  <a:schemeClr val="tx1"/>
                </a:solidFill>
              </a:rPr>
              <a:t>Thiazides</a:t>
            </a:r>
            <a:endParaRPr lang="en-US" sz="3600" dirty="0">
              <a:solidFill>
                <a:schemeClr val="tx1"/>
              </a:solidFill>
            </a:endParaRPr>
          </a:p>
        </p:txBody>
      </p:sp>
      <p:sp>
        <p:nvSpPr>
          <p:cNvPr id="3" name="Content Placeholder 2"/>
          <p:cNvSpPr>
            <a:spLocks noGrp="1"/>
          </p:cNvSpPr>
          <p:nvPr>
            <p:ph idx="1"/>
          </p:nvPr>
        </p:nvSpPr>
        <p:spPr>
          <a:xfrm>
            <a:off x="0" y="576064"/>
            <a:ext cx="8964488" cy="6281936"/>
          </a:xfrm>
        </p:spPr>
        <p:txBody>
          <a:bodyPr numCol="2"/>
          <a:lstStyle/>
          <a:p>
            <a:pPr marL="273050" lvl="2" indent="-273050">
              <a:buClr>
                <a:srgbClr val="0BD0D9"/>
              </a:buClr>
              <a:buSzPct val="95000"/>
            </a:pPr>
            <a:endParaRPr lang="hr-HR" sz="1900" b="1" dirty="0" smtClean="0">
              <a:solidFill>
                <a:srgbClr val="FFFF99"/>
              </a:solidFill>
            </a:endParaRPr>
          </a:p>
          <a:p>
            <a:pPr marL="273050" lvl="2" indent="-273050">
              <a:buClr>
                <a:srgbClr val="0BD0D9"/>
              </a:buClr>
              <a:buSzPct val="95000"/>
            </a:pPr>
            <a:r>
              <a:rPr lang="hr-HR" sz="1900" b="1" dirty="0" smtClean="0">
                <a:solidFill>
                  <a:srgbClr val="FFFF99"/>
                </a:solidFill>
              </a:rPr>
              <a:t>Place </a:t>
            </a:r>
            <a:r>
              <a:rPr lang="hr-HR" sz="1900" b="1" dirty="0" err="1" smtClean="0">
                <a:solidFill>
                  <a:srgbClr val="FFFF99"/>
                </a:solidFill>
              </a:rPr>
              <a:t>of</a:t>
            </a:r>
            <a:r>
              <a:rPr lang="hr-HR" sz="1900" b="1" dirty="0" smtClean="0">
                <a:solidFill>
                  <a:srgbClr val="FFFF99"/>
                </a:solidFill>
              </a:rPr>
              <a:t> </a:t>
            </a:r>
            <a:r>
              <a:rPr lang="hr-HR" sz="1900" b="1" dirty="0" err="1" smtClean="0">
                <a:solidFill>
                  <a:srgbClr val="FFFF99"/>
                </a:solidFill>
              </a:rPr>
              <a:t>action</a:t>
            </a:r>
            <a:r>
              <a:rPr lang="hr-HR" sz="1900" dirty="0" smtClean="0">
                <a:solidFill>
                  <a:srgbClr val="FFFF99"/>
                </a:solidFill>
              </a:rPr>
              <a:t>: </a:t>
            </a:r>
          </a:p>
          <a:p>
            <a:pPr>
              <a:buNone/>
            </a:pPr>
            <a:r>
              <a:rPr lang="hr-HR" sz="1900" dirty="0" smtClean="0">
                <a:solidFill>
                  <a:srgbClr val="FF0000"/>
                </a:solidFill>
              </a:rPr>
              <a:t>	</a:t>
            </a:r>
            <a:r>
              <a:rPr lang="hr-HR" sz="1900" dirty="0" err="1" smtClean="0"/>
              <a:t>distal</a:t>
            </a:r>
            <a:r>
              <a:rPr lang="hr-HR" sz="1900" dirty="0" smtClean="0"/>
              <a:t> </a:t>
            </a:r>
            <a:r>
              <a:rPr lang="hr-HR" sz="1900" dirty="0" err="1" smtClean="0"/>
              <a:t>convulted</a:t>
            </a:r>
            <a:r>
              <a:rPr lang="hr-HR" sz="1900" dirty="0" smtClean="0"/>
              <a:t> </a:t>
            </a:r>
            <a:r>
              <a:rPr lang="hr-HR" sz="1900" dirty="0" err="1" smtClean="0"/>
              <a:t>tubule</a:t>
            </a:r>
            <a:r>
              <a:rPr lang="hr-HR" sz="1900" dirty="0" smtClean="0"/>
              <a:t> (DCT)</a:t>
            </a:r>
          </a:p>
          <a:p>
            <a:pPr>
              <a:buNone/>
            </a:pPr>
            <a:endParaRPr lang="hr-HR" sz="1900" dirty="0" smtClean="0"/>
          </a:p>
          <a:p>
            <a:r>
              <a:rPr lang="hr-HR" sz="1900" b="1" dirty="0" err="1" smtClean="0">
                <a:solidFill>
                  <a:srgbClr val="FFFF99"/>
                </a:solidFill>
              </a:rPr>
              <a:t>Mechanism</a:t>
            </a:r>
            <a:r>
              <a:rPr lang="hr-HR" sz="1900" b="1" dirty="0" smtClean="0">
                <a:solidFill>
                  <a:srgbClr val="FFFF99"/>
                </a:solidFill>
              </a:rPr>
              <a:t> </a:t>
            </a:r>
            <a:r>
              <a:rPr lang="hr-HR" sz="1900" b="1" dirty="0" err="1" smtClean="0">
                <a:solidFill>
                  <a:srgbClr val="FFFF99"/>
                </a:solidFill>
              </a:rPr>
              <a:t>of</a:t>
            </a:r>
            <a:r>
              <a:rPr lang="hr-HR" sz="1900" b="1" dirty="0" smtClean="0">
                <a:solidFill>
                  <a:srgbClr val="FFFF99"/>
                </a:solidFill>
              </a:rPr>
              <a:t> </a:t>
            </a:r>
            <a:r>
              <a:rPr lang="hr-HR" sz="1900" b="1" dirty="0" err="1" smtClean="0">
                <a:solidFill>
                  <a:srgbClr val="FFFF99"/>
                </a:solidFill>
              </a:rPr>
              <a:t>action</a:t>
            </a:r>
            <a:r>
              <a:rPr lang="hr-HR" sz="1900" b="1" dirty="0" smtClean="0">
                <a:solidFill>
                  <a:srgbClr val="FFFF99"/>
                </a:solidFill>
              </a:rPr>
              <a:t> (</a:t>
            </a:r>
            <a:r>
              <a:rPr lang="hr-HR" sz="1900" b="1" dirty="0" err="1" smtClean="0">
                <a:solidFill>
                  <a:srgbClr val="FFFF99"/>
                </a:solidFill>
              </a:rPr>
              <a:t>pharmacodynamics</a:t>
            </a:r>
            <a:r>
              <a:rPr lang="hr-HR" sz="1900" b="1" dirty="0" smtClean="0">
                <a:solidFill>
                  <a:srgbClr val="FFFF99"/>
                </a:solidFill>
              </a:rPr>
              <a:t>)</a:t>
            </a:r>
          </a:p>
          <a:p>
            <a:pPr>
              <a:buNone/>
            </a:pPr>
            <a:r>
              <a:rPr lang="hr-HR" sz="1900" dirty="0" smtClean="0">
                <a:solidFill>
                  <a:srgbClr val="FFFF99"/>
                </a:solidFill>
              </a:rPr>
              <a:t>	</a:t>
            </a:r>
            <a:r>
              <a:rPr lang="hr-HR" sz="1900" dirty="0" err="1" smtClean="0"/>
              <a:t>inhibition</a:t>
            </a:r>
            <a:r>
              <a:rPr lang="hr-HR" sz="1900" dirty="0" smtClean="0"/>
              <a:t> </a:t>
            </a:r>
            <a:r>
              <a:rPr lang="hr-HR" sz="1900" dirty="0" err="1" smtClean="0"/>
              <a:t>of</a:t>
            </a:r>
            <a:r>
              <a:rPr lang="hr-HR" sz="1900" dirty="0" smtClean="0"/>
              <a:t> </a:t>
            </a:r>
            <a:r>
              <a:rPr lang="hr-HR" sz="1900" dirty="0" err="1" smtClean="0"/>
              <a:t>cotransporter</a:t>
            </a:r>
            <a:r>
              <a:rPr lang="hr-HR" sz="1900" dirty="0" smtClean="0"/>
              <a:t> Na</a:t>
            </a:r>
            <a:r>
              <a:rPr lang="hr-HR" sz="1900" baseline="30000" dirty="0" smtClean="0"/>
              <a:t>+</a:t>
            </a:r>
            <a:r>
              <a:rPr lang="hr-HR" sz="1900" dirty="0" smtClean="0"/>
              <a:t>/Cl</a:t>
            </a:r>
            <a:r>
              <a:rPr lang="hr-HR" sz="1900" baseline="30000" dirty="0" smtClean="0"/>
              <a:t>-</a:t>
            </a:r>
            <a:r>
              <a:rPr lang="hr-HR" sz="1900" dirty="0" smtClean="0"/>
              <a:t> </a:t>
            </a:r>
            <a:r>
              <a:rPr lang="hr-HR" sz="1900" dirty="0" err="1" smtClean="0"/>
              <a:t>in</a:t>
            </a:r>
            <a:r>
              <a:rPr lang="hr-HR" sz="1900" dirty="0" smtClean="0"/>
              <a:t> </a:t>
            </a:r>
            <a:r>
              <a:rPr lang="hr-HR" sz="1900" dirty="0" err="1" smtClean="0"/>
              <a:t>distal</a:t>
            </a:r>
            <a:r>
              <a:rPr lang="hr-HR" sz="1900" dirty="0" smtClean="0"/>
              <a:t> </a:t>
            </a:r>
            <a:r>
              <a:rPr lang="hr-HR" sz="1900" dirty="0" err="1" smtClean="0"/>
              <a:t>convulted</a:t>
            </a:r>
            <a:r>
              <a:rPr lang="hr-HR" sz="1900" dirty="0" smtClean="0"/>
              <a:t> </a:t>
            </a:r>
            <a:r>
              <a:rPr lang="hr-HR" sz="1900" dirty="0" err="1" smtClean="0"/>
              <a:t>tubule</a:t>
            </a:r>
            <a:r>
              <a:rPr lang="hr-HR" sz="1900" dirty="0" smtClean="0"/>
              <a:t> </a:t>
            </a:r>
            <a:r>
              <a:rPr lang="hr-HR" sz="1900" dirty="0" err="1" smtClean="0"/>
              <a:t>system</a:t>
            </a:r>
            <a:endParaRPr lang="hr-HR" sz="1900" dirty="0" smtClean="0"/>
          </a:p>
          <a:p>
            <a:pPr>
              <a:buNone/>
            </a:pPr>
            <a:endParaRPr lang="hr-HR" sz="1900" dirty="0" smtClean="0"/>
          </a:p>
          <a:p>
            <a:r>
              <a:rPr lang="hr-HR" sz="1900" b="1" dirty="0" err="1" smtClean="0">
                <a:solidFill>
                  <a:srgbClr val="FFFF99"/>
                </a:solidFill>
                <a:cs typeface="Arial" charset="0"/>
              </a:rPr>
              <a:t>Representative</a:t>
            </a:r>
            <a:r>
              <a:rPr lang="hr-HR" sz="1900" b="1" dirty="0" smtClean="0">
                <a:solidFill>
                  <a:srgbClr val="FFFF99"/>
                </a:solidFill>
                <a:cs typeface="Arial" charset="0"/>
              </a:rPr>
              <a:t> </a:t>
            </a:r>
            <a:r>
              <a:rPr lang="hr-HR" sz="1900" b="1" dirty="0" err="1" smtClean="0">
                <a:solidFill>
                  <a:srgbClr val="FFFF99"/>
                </a:solidFill>
                <a:cs typeface="Arial" charset="0"/>
              </a:rPr>
              <a:t>drugs</a:t>
            </a:r>
            <a:endParaRPr lang="hr-HR" sz="1900" b="1" dirty="0" smtClean="0">
              <a:solidFill>
                <a:srgbClr val="FFFF99"/>
              </a:solidFill>
              <a:cs typeface="Arial" charset="0"/>
            </a:endParaRPr>
          </a:p>
          <a:p>
            <a:pPr>
              <a:buNone/>
            </a:pPr>
            <a:r>
              <a:rPr lang="hr-HR" sz="1900" dirty="0" smtClean="0">
                <a:solidFill>
                  <a:srgbClr val="FFFF99"/>
                </a:solidFill>
              </a:rPr>
              <a:t>	</a:t>
            </a:r>
            <a:r>
              <a:rPr lang="hr-HR" sz="1900" dirty="0" err="1" smtClean="0"/>
              <a:t>hydrochlorothiazide</a:t>
            </a:r>
            <a:r>
              <a:rPr lang="hr-HR" sz="1900" dirty="0" smtClean="0"/>
              <a:t>, </a:t>
            </a:r>
            <a:r>
              <a:rPr lang="hr-HR" sz="1900" dirty="0" err="1" smtClean="0"/>
              <a:t>indapamide</a:t>
            </a:r>
            <a:r>
              <a:rPr lang="hr-HR" sz="1900" dirty="0" smtClean="0"/>
              <a:t>, </a:t>
            </a:r>
            <a:r>
              <a:rPr lang="hr-HR" sz="1900" dirty="0" err="1" smtClean="0"/>
              <a:t>chlortalidon</a:t>
            </a:r>
            <a:endParaRPr lang="hr-HR" sz="1900" dirty="0" smtClean="0"/>
          </a:p>
          <a:p>
            <a:pPr>
              <a:buNone/>
            </a:pPr>
            <a:endParaRPr lang="hr-HR" sz="1900" dirty="0" smtClean="0"/>
          </a:p>
          <a:p>
            <a:r>
              <a:rPr lang="hr-HR" sz="1900" b="1" dirty="0" err="1" smtClean="0">
                <a:solidFill>
                  <a:srgbClr val="FFFF99"/>
                </a:solidFill>
              </a:rPr>
              <a:t>Clinical</a:t>
            </a:r>
            <a:r>
              <a:rPr lang="hr-HR" sz="1900" b="1" dirty="0" smtClean="0">
                <a:solidFill>
                  <a:srgbClr val="FFFF99"/>
                </a:solidFill>
              </a:rPr>
              <a:t> </a:t>
            </a:r>
            <a:r>
              <a:rPr lang="hr-HR" sz="1900" b="1" dirty="0" err="1" smtClean="0">
                <a:solidFill>
                  <a:srgbClr val="FFFF99"/>
                </a:solidFill>
              </a:rPr>
              <a:t>indications</a:t>
            </a:r>
            <a:r>
              <a:rPr lang="hr-HR" sz="1900" b="1" dirty="0" smtClean="0">
                <a:solidFill>
                  <a:srgbClr val="FFFF99"/>
                </a:solidFill>
              </a:rPr>
              <a:t> :</a:t>
            </a:r>
          </a:p>
          <a:p>
            <a:pPr>
              <a:buNone/>
            </a:pPr>
            <a:r>
              <a:rPr lang="hr-HR" sz="1900" dirty="0" smtClean="0">
                <a:solidFill>
                  <a:srgbClr val="FFFF99"/>
                </a:solidFill>
              </a:rPr>
              <a:t>	</a:t>
            </a:r>
            <a:r>
              <a:rPr lang="hr-HR" sz="1900" dirty="0" smtClean="0"/>
              <a:t> </a:t>
            </a:r>
            <a:r>
              <a:rPr lang="hr-HR" sz="1900" dirty="0" err="1" smtClean="0"/>
              <a:t>Hypertension</a:t>
            </a:r>
            <a:r>
              <a:rPr lang="hr-HR" sz="1900" dirty="0" smtClean="0"/>
              <a:t>, </a:t>
            </a:r>
            <a:r>
              <a:rPr lang="hr-HR" sz="1900" dirty="0" err="1" smtClean="0"/>
              <a:t>heart</a:t>
            </a:r>
            <a:r>
              <a:rPr lang="hr-HR" sz="1900" dirty="0" smtClean="0"/>
              <a:t> </a:t>
            </a:r>
            <a:r>
              <a:rPr lang="hr-HR" sz="1900" dirty="0" err="1" smtClean="0"/>
              <a:t>failure</a:t>
            </a:r>
            <a:r>
              <a:rPr lang="hr-HR" sz="1900" dirty="0" smtClean="0"/>
              <a:t>,</a:t>
            </a:r>
            <a:r>
              <a:rPr lang="hr-HR" sz="1900" dirty="0" smtClean="0">
                <a:solidFill>
                  <a:srgbClr val="FF0000"/>
                </a:solidFill>
              </a:rPr>
              <a:t> </a:t>
            </a:r>
            <a:r>
              <a:rPr lang="hr-HR" sz="1900" dirty="0" err="1" smtClean="0"/>
              <a:t>nephrolithiasis</a:t>
            </a:r>
            <a:r>
              <a:rPr lang="hr-HR" sz="1900" dirty="0" smtClean="0">
                <a:solidFill>
                  <a:srgbClr val="FF0000"/>
                </a:solidFill>
              </a:rPr>
              <a:t> </a:t>
            </a:r>
            <a:r>
              <a:rPr lang="hr-HR" sz="1900" dirty="0" smtClean="0"/>
              <a:t>(</a:t>
            </a:r>
            <a:r>
              <a:rPr lang="hr-HR" sz="1900" dirty="0" err="1" smtClean="0"/>
              <a:t>hypercalciuria</a:t>
            </a:r>
            <a:r>
              <a:rPr lang="hr-HR" sz="1900" dirty="0" smtClean="0"/>
              <a:t>), </a:t>
            </a:r>
            <a:r>
              <a:rPr lang="hr-HR" sz="1900" dirty="0" err="1" smtClean="0"/>
              <a:t>nephrogenic</a:t>
            </a:r>
            <a:r>
              <a:rPr lang="hr-HR" sz="1900" dirty="0" smtClean="0"/>
              <a:t> </a:t>
            </a:r>
            <a:r>
              <a:rPr lang="hr-HR" sz="1900" dirty="0" err="1" smtClean="0"/>
              <a:t>diabetes</a:t>
            </a:r>
            <a:r>
              <a:rPr lang="hr-HR" sz="1900" dirty="0" smtClean="0"/>
              <a:t> </a:t>
            </a:r>
            <a:r>
              <a:rPr lang="hr-HR" sz="1900" dirty="0" err="1" smtClean="0"/>
              <a:t>insipidus</a:t>
            </a:r>
            <a:endParaRPr lang="hr-HR" sz="1900" dirty="0" smtClean="0"/>
          </a:p>
          <a:p>
            <a:pPr>
              <a:buNone/>
            </a:pPr>
            <a:endParaRPr lang="hr-HR" sz="1900" dirty="0" smtClean="0">
              <a:solidFill>
                <a:srgbClr val="FF0000"/>
              </a:solidFill>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endParaRPr lang="hr-HR" sz="1900" b="1" dirty="0" smtClean="0">
              <a:solidFill>
                <a:srgbClr val="FFFF99"/>
              </a:solidFill>
              <a:cs typeface="Arial" charset="0"/>
            </a:endParaRPr>
          </a:p>
          <a:p>
            <a:pPr marL="346637" lvl="2">
              <a:buClr>
                <a:schemeClr val="tx2">
                  <a:lumMod val="75000"/>
                </a:schemeClr>
              </a:buClr>
              <a:buSzPct val="85000"/>
            </a:pPr>
            <a:r>
              <a:rPr lang="hr-HR" sz="1900" b="1" dirty="0" err="1" smtClean="0">
                <a:solidFill>
                  <a:srgbClr val="FFFF99"/>
                </a:solidFill>
                <a:cs typeface="Arial" charset="0"/>
              </a:rPr>
              <a:t>Toxicity</a:t>
            </a:r>
            <a:endParaRPr lang="hr-HR" sz="1900" b="1" dirty="0" smtClean="0">
              <a:solidFill>
                <a:srgbClr val="FFFF99"/>
              </a:solidFill>
              <a:cs typeface="Arial" charset="0"/>
            </a:endParaRPr>
          </a:p>
          <a:p>
            <a:pPr>
              <a:buNone/>
            </a:pPr>
            <a:r>
              <a:rPr lang="hr-HR" sz="1900" dirty="0" smtClean="0">
                <a:solidFill>
                  <a:srgbClr val="FFFF99"/>
                </a:solidFill>
              </a:rPr>
              <a:t>	</a:t>
            </a:r>
            <a:r>
              <a:rPr lang="hr-HR" sz="1900" dirty="0" smtClean="0">
                <a:cs typeface="Times New Roman"/>
              </a:rPr>
              <a:t> </a:t>
            </a:r>
            <a:r>
              <a:rPr lang="hr-HR" sz="1900" dirty="0" err="1" smtClean="0">
                <a:cs typeface="Times New Roman"/>
              </a:rPr>
              <a:t>hypokalemic</a:t>
            </a:r>
            <a:r>
              <a:rPr lang="hr-HR" sz="1900" dirty="0" smtClean="0">
                <a:cs typeface="Times New Roman"/>
              </a:rPr>
              <a:t> </a:t>
            </a:r>
            <a:r>
              <a:rPr lang="hr-HR" sz="1900" dirty="0" err="1" smtClean="0">
                <a:cs typeface="Times New Roman"/>
              </a:rPr>
              <a:t>metabolic</a:t>
            </a:r>
            <a:r>
              <a:rPr lang="hr-HR" sz="1900" dirty="0" smtClean="0">
                <a:cs typeface="Times New Roman"/>
              </a:rPr>
              <a:t> </a:t>
            </a:r>
            <a:r>
              <a:rPr lang="hr-HR" sz="1900" dirty="0" err="1" smtClean="0">
                <a:cs typeface="Times New Roman"/>
              </a:rPr>
              <a:t>alkalosis</a:t>
            </a:r>
            <a:r>
              <a:rPr lang="hr-HR" sz="1900" dirty="0" smtClean="0">
                <a:cs typeface="Times New Roman"/>
              </a:rPr>
              <a:t>, </a:t>
            </a:r>
            <a:r>
              <a:rPr lang="hr-HR" sz="1900" dirty="0" err="1" smtClean="0">
                <a:cs typeface="Times New Roman"/>
              </a:rPr>
              <a:t>impaired</a:t>
            </a:r>
            <a:r>
              <a:rPr lang="hr-HR" sz="1900" dirty="0" smtClean="0">
                <a:cs typeface="Times New Roman"/>
              </a:rPr>
              <a:t> </a:t>
            </a:r>
            <a:r>
              <a:rPr lang="hr-HR" sz="1900" dirty="0" err="1" smtClean="0">
                <a:cs typeface="Times New Roman"/>
              </a:rPr>
              <a:t>carbohydrate</a:t>
            </a:r>
            <a:r>
              <a:rPr lang="hr-HR" sz="1900" dirty="0" smtClean="0">
                <a:cs typeface="Times New Roman"/>
              </a:rPr>
              <a:t> </a:t>
            </a:r>
            <a:r>
              <a:rPr lang="hr-HR" sz="1900" dirty="0" err="1" smtClean="0">
                <a:cs typeface="Times New Roman"/>
              </a:rPr>
              <a:t>tolerance</a:t>
            </a:r>
            <a:r>
              <a:rPr lang="hr-HR" sz="1900" dirty="0" smtClean="0">
                <a:solidFill>
                  <a:srgbClr val="FF0000"/>
                </a:solidFill>
                <a:cs typeface="Times New Roman"/>
              </a:rPr>
              <a:t> (</a:t>
            </a:r>
            <a:r>
              <a:rPr lang="hr-HR" sz="1900" dirty="0" err="1" smtClean="0">
                <a:solidFill>
                  <a:srgbClr val="FF0000"/>
                </a:solidFill>
                <a:cs typeface="Times New Roman"/>
              </a:rPr>
              <a:t>hyperglycemia</a:t>
            </a:r>
            <a:r>
              <a:rPr lang="hr-HR" sz="1900" dirty="0" smtClean="0">
                <a:solidFill>
                  <a:srgbClr val="FF0000"/>
                </a:solidFill>
                <a:cs typeface="Times New Roman"/>
              </a:rPr>
              <a:t>!!!) </a:t>
            </a:r>
            <a:r>
              <a:rPr lang="hr-HR" sz="1900" dirty="0" err="1" smtClean="0">
                <a:cs typeface="Times New Roman"/>
              </a:rPr>
              <a:t>hyperuricemia</a:t>
            </a:r>
            <a:r>
              <a:rPr lang="hr-HR" sz="1900" dirty="0" smtClean="0">
                <a:cs typeface="Times New Roman"/>
              </a:rPr>
              <a:t>, </a:t>
            </a:r>
            <a:r>
              <a:rPr lang="hr-HR" sz="1900" dirty="0" err="1" smtClean="0">
                <a:cs typeface="Times New Roman"/>
              </a:rPr>
              <a:t>hyperlipidemia</a:t>
            </a:r>
            <a:r>
              <a:rPr lang="hr-HR" sz="1900" dirty="0" smtClean="0">
                <a:cs typeface="Times New Roman"/>
              </a:rPr>
              <a:t>,  ↓ Na</a:t>
            </a:r>
            <a:r>
              <a:rPr lang="hr-HR" sz="1900" baseline="30000" dirty="0" smtClean="0">
                <a:cs typeface="Times New Roman"/>
              </a:rPr>
              <a:t>+</a:t>
            </a:r>
            <a:r>
              <a:rPr lang="hr-HR" sz="1900" dirty="0" smtClean="0">
                <a:cs typeface="Times New Roman"/>
              </a:rPr>
              <a:t> , </a:t>
            </a:r>
            <a:r>
              <a:rPr lang="hr-HR" sz="1900" dirty="0" err="1" smtClean="0">
                <a:cs typeface="Times New Roman"/>
              </a:rPr>
              <a:t>allergic</a:t>
            </a:r>
            <a:r>
              <a:rPr lang="hr-HR" sz="1900" dirty="0" smtClean="0">
                <a:cs typeface="Times New Roman"/>
              </a:rPr>
              <a:t> </a:t>
            </a:r>
            <a:r>
              <a:rPr lang="hr-HR" sz="1900" dirty="0" err="1" smtClean="0">
                <a:cs typeface="Times New Roman"/>
              </a:rPr>
              <a:t>reactions</a:t>
            </a:r>
            <a:endParaRPr lang="hr-HR" sz="1900" dirty="0" smtClean="0">
              <a:cs typeface="Times New Roman"/>
            </a:endParaRPr>
          </a:p>
          <a:p>
            <a:pPr>
              <a:buNone/>
            </a:pPr>
            <a:endParaRPr lang="hr-HR" dirty="0" smtClean="0"/>
          </a:p>
          <a:p>
            <a:pPr>
              <a:buNone/>
            </a:pPr>
            <a:r>
              <a:rPr lang="hr-HR" dirty="0" smtClean="0"/>
              <a:t>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580112" y="0"/>
            <a:ext cx="3446140" cy="3914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1962150" y="61913"/>
            <a:ext cx="5219700" cy="673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35163"/>
            <a:ext cx="8686800" cy="4389437"/>
          </a:xfrm>
        </p:spPr>
        <p:txBody>
          <a:bodyPr/>
          <a:lstStyle/>
          <a:p>
            <a:pPr>
              <a:buNone/>
            </a:pPr>
            <a:r>
              <a:rPr lang="hr-HR" dirty="0" smtClean="0">
                <a:solidFill>
                  <a:srgbClr val="FFFF99"/>
                </a:solidFill>
              </a:rPr>
              <a:t>	</a:t>
            </a:r>
          </a:p>
          <a:p>
            <a:pPr>
              <a:buNone/>
            </a:pPr>
            <a:r>
              <a:rPr lang="hr-HR" b="1" dirty="0" err="1" smtClean="0">
                <a:solidFill>
                  <a:srgbClr val="FFFF99"/>
                </a:solidFill>
              </a:rPr>
              <a:t>Sulfonamide</a:t>
            </a:r>
            <a:r>
              <a:rPr lang="hr-HR" b="1" dirty="0" smtClean="0">
                <a:solidFill>
                  <a:srgbClr val="FFFF99"/>
                </a:solidFill>
              </a:rPr>
              <a:t> </a:t>
            </a:r>
          </a:p>
          <a:p>
            <a:pPr>
              <a:buNone/>
            </a:pPr>
            <a:r>
              <a:rPr lang="hr-HR" b="1" dirty="0" smtClean="0">
                <a:solidFill>
                  <a:srgbClr val="FFFF99"/>
                </a:solidFill>
              </a:rPr>
              <a:t>	group </a:t>
            </a:r>
            <a:r>
              <a:rPr lang="hr-HR" b="1" dirty="0" err="1" smtClean="0">
                <a:solidFill>
                  <a:srgbClr val="FFFF99"/>
                </a:solidFill>
              </a:rPr>
              <a:t>of</a:t>
            </a:r>
            <a:r>
              <a:rPr lang="hr-HR" b="1" dirty="0" smtClean="0">
                <a:solidFill>
                  <a:srgbClr val="FFFF99"/>
                </a:solidFill>
              </a:rPr>
              <a:t> </a:t>
            </a:r>
          </a:p>
          <a:p>
            <a:pPr>
              <a:buNone/>
            </a:pPr>
            <a:r>
              <a:rPr lang="hr-HR" b="1" dirty="0" smtClean="0">
                <a:solidFill>
                  <a:srgbClr val="FFFF99"/>
                </a:solidFill>
              </a:rPr>
              <a:t>	</a:t>
            </a:r>
            <a:r>
              <a:rPr lang="hr-HR" b="1" dirty="0" err="1" smtClean="0">
                <a:solidFill>
                  <a:srgbClr val="FFFF99"/>
                </a:solidFill>
              </a:rPr>
              <a:t>diuretics</a:t>
            </a:r>
            <a:r>
              <a:rPr lang="hr-HR" b="1" dirty="0" smtClean="0">
                <a:solidFill>
                  <a:srgbClr val="FFFF99"/>
                </a:solidFill>
              </a:rPr>
              <a:t> </a:t>
            </a:r>
          </a:p>
          <a:p>
            <a:pPr>
              <a:buNone/>
            </a:pPr>
            <a:r>
              <a:rPr lang="hr-HR" dirty="0" smtClean="0">
                <a:solidFill>
                  <a:srgbClr val="FFFF99"/>
                </a:solidFill>
              </a:rPr>
              <a:t>	 </a:t>
            </a:r>
            <a:endParaRPr lang="en-US" dirty="0">
              <a:solidFill>
                <a:srgbClr val="FFFF99"/>
              </a:solidFill>
            </a:endParaRPr>
          </a:p>
        </p:txBody>
      </p:sp>
      <p:pic>
        <p:nvPicPr>
          <p:cNvPr id="1027" name="Picture 3"/>
          <p:cNvPicPr>
            <a:picLocks noChangeAspect="1" noChangeArrowheads="1"/>
          </p:cNvPicPr>
          <p:nvPr/>
        </p:nvPicPr>
        <p:blipFill>
          <a:blip r:embed="rId2" cstate="print"/>
          <a:srcRect/>
          <a:stretch>
            <a:fillRect/>
          </a:stretch>
        </p:blipFill>
        <p:spPr bwMode="auto">
          <a:xfrm>
            <a:off x="2267744" y="0"/>
            <a:ext cx="453755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981075"/>
            <a:ext cx="4139952" cy="5876925"/>
          </a:xfrm>
        </p:spPr>
        <p:txBody>
          <a:bodyPr/>
          <a:lstStyle/>
          <a:p>
            <a:pPr>
              <a:buFont typeface="Wingdings 2" pitchFamily="18" charset="2"/>
              <a:buNone/>
            </a:pPr>
            <a:endParaRPr lang="hr-HR" dirty="0" smtClean="0"/>
          </a:p>
          <a:p>
            <a:pPr>
              <a:lnSpc>
                <a:spcPct val="150000"/>
              </a:lnSpc>
              <a:buFont typeface="Wingdings 2" pitchFamily="18" charset="2"/>
              <a:buNone/>
            </a:pPr>
            <a:r>
              <a:rPr lang="hr-HR" dirty="0" smtClean="0">
                <a:solidFill>
                  <a:srgbClr val="FFFF99"/>
                </a:solidFill>
                <a:latin typeface="Arial" charset="0"/>
                <a:cs typeface="Arial" charset="0"/>
              </a:rPr>
              <a:t> </a:t>
            </a:r>
            <a:r>
              <a:rPr lang="hr-HR" dirty="0" err="1" smtClean="0">
                <a:solidFill>
                  <a:srgbClr val="FFFF99"/>
                </a:solidFill>
                <a:latin typeface="Arial" charset="0"/>
                <a:cs typeface="Arial" charset="0"/>
              </a:rPr>
              <a:t>Potassium</a:t>
            </a:r>
            <a:r>
              <a:rPr lang="hr-HR" dirty="0" smtClean="0">
                <a:solidFill>
                  <a:srgbClr val="FFFF99"/>
                </a:solidFill>
                <a:latin typeface="Arial" charset="0"/>
                <a:cs typeface="Arial" charset="0"/>
              </a:rPr>
              <a:t>-</a:t>
            </a:r>
            <a:r>
              <a:rPr lang="hr-HR" dirty="0" err="1" smtClean="0">
                <a:solidFill>
                  <a:srgbClr val="FFFF99"/>
                </a:solidFill>
                <a:latin typeface="Arial" charset="0"/>
                <a:cs typeface="Arial" charset="0"/>
              </a:rPr>
              <a:t>Sparing</a:t>
            </a:r>
            <a:r>
              <a:rPr lang="hr-HR" dirty="0" smtClean="0">
                <a:solidFill>
                  <a:srgbClr val="FFFF99"/>
                </a:solidFill>
                <a:latin typeface="Arial" charset="0"/>
                <a:cs typeface="Arial" charset="0"/>
              </a:rPr>
              <a:t> </a:t>
            </a:r>
          </a:p>
          <a:p>
            <a:pPr>
              <a:lnSpc>
                <a:spcPct val="150000"/>
              </a:lnSpc>
              <a:buNone/>
            </a:pPr>
            <a:r>
              <a:rPr lang="hr-HR" dirty="0" smtClean="0">
                <a:solidFill>
                  <a:srgbClr val="FFFF99"/>
                </a:solidFill>
                <a:latin typeface="Arial" charset="0"/>
                <a:cs typeface="Arial" charset="0"/>
              </a:rPr>
              <a:t>         </a:t>
            </a:r>
            <a:r>
              <a:rPr lang="hr-HR" dirty="0" err="1" smtClean="0">
                <a:solidFill>
                  <a:srgbClr val="FFFF99"/>
                </a:solidFill>
                <a:latin typeface="Arial" charset="0"/>
                <a:cs typeface="Arial" charset="0"/>
              </a:rPr>
              <a:t>Diuretics</a:t>
            </a:r>
            <a:endParaRPr lang="hr-HR" dirty="0" smtClean="0">
              <a:solidFill>
                <a:srgbClr val="FFFF99"/>
              </a:solidFill>
              <a:latin typeface="Arial" charset="0"/>
              <a:cs typeface="Arial" charset="0"/>
            </a:endParaRPr>
          </a:p>
          <a:p>
            <a:pPr>
              <a:lnSpc>
                <a:spcPct val="150000"/>
              </a:lnSpc>
              <a:buFont typeface="Wingdings 2" pitchFamily="18" charset="2"/>
              <a:buNone/>
            </a:pPr>
            <a:r>
              <a:rPr lang="hr-HR" sz="2000" dirty="0" smtClean="0">
                <a:latin typeface="Arial" charset="0"/>
                <a:cs typeface="Arial" charset="0"/>
              </a:rPr>
              <a:t>   </a:t>
            </a:r>
            <a:r>
              <a:rPr lang="hr-HR" sz="2000" dirty="0" err="1" smtClean="0">
                <a:latin typeface="Arial" charset="0"/>
                <a:cs typeface="Arial" charset="0"/>
              </a:rPr>
              <a:t>Distal</a:t>
            </a:r>
            <a:r>
              <a:rPr lang="hr-HR" sz="2000" dirty="0" smtClean="0">
                <a:latin typeface="Arial" charset="0"/>
                <a:cs typeface="Arial" charset="0"/>
              </a:rPr>
              <a:t> </a:t>
            </a:r>
            <a:r>
              <a:rPr lang="hr-HR" sz="2000" dirty="0" err="1" smtClean="0">
                <a:latin typeface="Arial" charset="0"/>
                <a:cs typeface="Arial" charset="0"/>
              </a:rPr>
              <a:t>convulted</a:t>
            </a:r>
            <a:r>
              <a:rPr lang="hr-HR" sz="2000" dirty="0" smtClean="0">
                <a:latin typeface="Arial" charset="0"/>
                <a:cs typeface="Arial" charset="0"/>
              </a:rPr>
              <a:t> </a:t>
            </a:r>
            <a:r>
              <a:rPr lang="hr-HR" sz="2000" dirty="0" err="1" smtClean="0">
                <a:latin typeface="Arial" charset="0"/>
                <a:cs typeface="Arial" charset="0"/>
              </a:rPr>
              <a:t>tubule</a:t>
            </a:r>
            <a:r>
              <a:rPr lang="hr-HR" sz="2000" dirty="0" smtClean="0">
                <a:latin typeface="Arial" charset="0"/>
                <a:cs typeface="Arial" charset="0"/>
              </a:rPr>
              <a:t> </a:t>
            </a:r>
            <a:r>
              <a:rPr lang="hr-HR" sz="2000" dirty="0" err="1" smtClean="0">
                <a:latin typeface="Arial" charset="0"/>
                <a:cs typeface="Arial" charset="0"/>
              </a:rPr>
              <a:t>and</a:t>
            </a:r>
            <a:r>
              <a:rPr lang="hr-HR" sz="2000" dirty="0" smtClean="0">
                <a:latin typeface="Arial" charset="0"/>
                <a:cs typeface="Arial" charset="0"/>
              </a:rPr>
              <a:t> </a:t>
            </a:r>
            <a:r>
              <a:rPr lang="hr-HR" sz="2000" dirty="0" err="1" smtClean="0">
                <a:latin typeface="Arial" charset="0"/>
                <a:cs typeface="Arial" charset="0"/>
              </a:rPr>
              <a:t>collecting</a:t>
            </a:r>
            <a:r>
              <a:rPr lang="hr-HR" sz="2000" dirty="0" smtClean="0">
                <a:latin typeface="Arial" charset="0"/>
                <a:cs typeface="Arial" charset="0"/>
              </a:rPr>
              <a:t>  </a:t>
            </a:r>
            <a:r>
              <a:rPr lang="hr-HR" sz="2000" dirty="0" err="1" smtClean="0">
                <a:latin typeface="Arial" charset="0"/>
                <a:cs typeface="Arial" charset="0"/>
              </a:rPr>
              <a:t>cortical</a:t>
            </a:r>
            <a:r>
              <a:rPr lang="hr-HR" sz="2000" dirty="0" smtClean="0">
                <a:latin typeface="Arial" charset="0"/>
                <a:cs typeface="Arial" charset="0"/>
              </a:rPr>
              <a:t> </a:t>
            </a:r>
            <a:r>
              <a:rPr lang="hr-HR" sz="2000" dirty="0" err="1" smtClean="0">
                <a:latin typeface="Arial" charset="0"/>
                <a:cs typeface="Arial" charset="0"/>
              </a:rPr>
              <a:t>tubule</a:t>
            </a:r>
            <a:r>
              <a:rPr lang="hr-HR" sz="2000" dirty="0" smtClean="0">
                <a:latin typeface="Arial" charset="0"/>
                <a:cs typeface="Arial" charset="0"/>
              </a:rPr>
              <a:t> </a:t>
            </a:r>
          </a:p>
          <a:p>
            <a:pPr>
              <a:lnSpc>
                <a:spcPct val="150000"/>
              </a:lnSpc>
              <a:buFont typeface="Wingdings 2" pitchFamily="18" charset="2"/>
              <a:buNone/>
            </a:pPr>
            <a:r>
              <a:rPr lang="hr-HR" sz="2000" dirty="0" smtClean="0">
                <a:latin typeface="Arial" charset="0"/>
                <a:cs typeface="Arial" charset="0"/>
              </a:rPr>
              <a:t>		  </a:t>
            </a:r>
          </a:p>
          <a:p>
            <a:pPr>
              <a:lnSpc>
                <a:spcPct val="150000"/>
              </a:lnSpc>
              <a:buFont typeface="Wingdings 2" pitchFamily="18" charset="2"/>
              <a:buNone/>
            </a:pPr>
            <a:r>
              <a:rPr lang="hr-HR" sz="2000" dirty="0" smtClean="0">
                <a:solidFill>
                  <a:srgbClr val="FF0000"/>
                </a:solidFill>
                <a:latin typeface="Arial" charset="0"/>
                <a:cs typeface="Arial" charset="0"/>
              </a:rPr>
              <a:t>              </a:t>
            </a:r>
          </a:p>
          <a:p>
            <a:pPr lvl="0">
              <a:lnSpc>
                <a:spcPct val="150000"/>
              </a:lnSpc>
              <a:buNone/>
            </a:pPr>
            <a:endParaRPr lang="hr-HR" sz="1800" dirty="0" smtClean="0">
              <a:solidFill>
                <a:srgbClr val="FFFF00"/>
              </a:solidFill>
              <a:latin typeface="+mj-lt"/>
              <a:ea typeface="Times New Roman" pitchFamily="18" charset="0"/>
              <a:cs typeface="Times New Roman" pitchFamily="18" charset="0"/>
            </a:endParaRPr>
          </a:p>
          <a:p>
            <a:pPr lvl="0">
              <a:lnSpc>
                <a:spcPct val="150000"/>
              </a:lnSpc>
              <a:buNone/>
            </a:pPr>
            <a:endParaRPr lang="hr-HR" sz="1800" dirty="0" smtClean="0">
              <a:solidFill>
                <a:srgbClr val="FFFF00"/>
              </a:solidFill>
              <a:latin typeface="+mj-lt"/>
              <a:ea typeface="Times New Roman" pitchFamily="18" charset="0"/>
              <a:cs typeface="Times New Roman" pitchFamily="18" charset="0"/>
            </a:endParaRPr>
          </a:p>
          <a:p>
            <a:pPr lvl="0">
              <a:lnSpc>
                <a:spcPct val="150000"/>
              </a:lnSpc>
              <a:buNone/>
            </a:pPr>
            <a:endParaRPr lang="hr-HR" sz="1800" dirty="0" smtClean="0">
              <a:solidFill>
                <a:srgbClr val="FFFF00"/>
              </a:solidFill>
              <a:latin typeface="+mj-lt"/>
              <a:ea typeface="Times New Roman" pitchFamily="18" charset="0"/>
              <a:cs typeface="Times New Roman" pitchFamily="18" charset="0"/>
            </a:endParaRPr>
          </a:p>
          <a:p>
            <a:pPr lvl="0" algn="r">
              <a:lnSpc>
                <a:spcPct val="150000"/>
              </a:lnSpc>
              <a:buNone/>
            </a:pPr>
            <a:r>
              <a:rPr lang="hr-HR" sz="1800" dirty="0" smtClean="0">
                <a:solidFill>
                  <a:srgbClr val="FFFF00"/>
                </a:solidFill>
                <a:latin typeface="+mj-lt"/>
                <a:ea typeface="Times New Roman" pitchFamily="18" charset="0"/>
                <a:cs typeface="Times New Roman" pitchFamily="18" charset="0"/>
              </a:rPr>
              <a:t>	</a:t>
            </a:r>
            <a:endParaRPr lang="en-US" sz="1800" dirty="0" smtClean="0">
              <a:latin typeface="+mj-lt"/>
            </a:endParaRPr>
          </a:p>
          <a:p>
            <a:pPr>
              <a:lnSpc>
                <a:spcPct val="150000"/>
              </a:lnSpc>
              <a:buNone/>
            </a:pPr>
            <a:endParaRPr lang="en-US" sz="2000" dirty="0" smtClean="0">
              <a:latin typeface="Arial" charset="0"/>
              <a:cs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3921305" y="260648"/>
            <a:ext cx="5222695" cy="5877273"/>
          </a:xfrm>
          <a:prstGeom prst="rect">
            <a:avLst/>
          </a:prstGeom>
          <a:noFill/>
          <a:ln w="9525">
            <a:noFill/>
            <a:miter lim="800000"/>
            <a:headEnd/>
            <a:tailEnd/>
          </a:ln>
        </p:spPr>
      </p:pic>
      <p:sp>
        <p:nvSpPr>
          <p:cNvPr id="10" name="TextBox 9"/>
          <p:cNvSpPr txBox="1"/>
          <p:nvPr/>
        </p:nvSpPr>
        <p:spPr>
          <a:xfrm>
            <a:off x="0" y="4549676"/>
            <a:ext cx="4283968"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ea typeface="Times New Roman" pitchFamily="18" charset="0"/>
                <a:cs typeface="Times New Roman" pitchFamily="18" charset="0"/>
              </a:rPr>
              <a:t>Ion transport pathways across the luminal and </a:t>
            </a:r>
            <a:r>
              <a:rPr lang="en-US" dirty="0" err="1" smtClean="0">
                <a:ea typeface="Times New Roman" pitchFamily="18" charset="0"/>
                <a:cs typeface="Times New Roman" pitchFamily="18" charset="0"/>
              </a:rPr>
              <a:t>basolateral</a:t>
            </a:r>
            <a:r>
              <a:rPr lang="en-US" dirty="0" smtClean="0">
                <a:ea typeface="Times New Roman" pitchFamily="18" charset="0"/>
                <a:cs typeface="Times New Roman" pitchFamily="18" charset="0"/>
              </a:rPr>
              <a:t> membranes of collecting tubule an collecting duct cells. Inward diffusion of Na</a:t>
            </a:r>
            <a:r>
              <a:rPr lang="en-US" baseline="30000" dirty="0" smtClean="0">
                <a:ea typeface="Times New Roman" pitchFamily="18" charset="0"/>
                <a:cs typeface="Times New Roman" pitchFamily="18" charset="0"/>
              </a:rPr>
              <a:t>+</a:t>
            </a:r>
            <a:r>
              <a:rPr lang="en-US" dirty="0" smtClean="0">
                <a:ea typeface="Times New Roman" pitchFamily="18" charset="0"/>
                <a:cs typeface="Times New Roman" pitchFamily="18" charset="0"/>
              </a:rPr>
              <a:t> via the epithelial sodium channel (</a:t>
            </a:r>
            <a:r>
              <a:rPr lang="en-US" dirty="0" err="1" smtClean="0">
                <a:ea typeface="Times New Roman" pitchFamily="18" charset="0"/>
                <a:cs typeface="Times New Roman" pitchFamily="18" charset="0"/>
              </a:rPr>
              <a:t>ENaC</a:t>
            </a:r>
            <a:r>
              <a:rPr lang="en-US" dirty="0" smtClean="0">
                <a:ea typeface="Times New Roman" pitchFamily="18" charset="0"/>
                <a:cs typeface="Times New Roman" pitchFamily="18" charset="0"/>
              </a:rPr>
              <a:t>) leaves a lumen-negative potential, which drives </a:t>
            </a:r>
            <a:r>
              <a:rPr lang="hr-HR" dirty="0" smtClean="0">
                <a:ea typeface="Times New Roman" pitchFamily="18" charset="0"/>
                <a:cs typeface="Times New Roman" pitchFamily="18" charset="0"/>
              </a:rPr>
              <a:t>r</a:t>
            </a:r>
            <a:r>
              <a:rPr lang="en-US" dirty="0" err="1" smtClean="0">
                <a:ea typeface="Times New Roman" pitchFamily="18" charset="0"/>
                <a:cs typeface="Times New Roman" pitchFamily="18" charset="0"/>
              </a:rPr>
              <a:t>eabsorption</a:t>
            </a:r>
            <a:r>
              <a:rPr lang="en-US" dirty="0" smtClean="0">
                <a:ea typeface="Times New Roman" pitchFamily="18" charset="0"/>
                <a:cs typeface="Times New Roman" pitchFamily="18" charset="0"/>
              </a:rPr>
              <a:t> of </a:t>
            </a:r>
            <a:r>
              <a:rPr lang="en-US" dirty="0" err="1" smtClean="0">
                <a:ea typeface="Times New Roman" pitchFamily="18" charset="0"/>
                <a:cs typeface="Times New Roman" pitchFamily="18" charset="0"/>
              </a:rPr>
              <a:t>Cl</a:t>
            </a:r>
            <a:r>
              <a:rPr lang="en-US" baseline="30000" dirty="0" smtClean="0">
                <a:ea typeface="Times New Roman" pitchFamily="18" charset="0"/>
                <a:cs typeface="Times New Roman" pitchFamily="18" charset="0"/>
              </a:rPr>
              <a:t>–</a:t>
            </a:r>
            <a:r>
              <a:rPr lang="en-US" dirty="0" smtClean="0">
                <a:ea typeface="Times New Roman" pitchFamily="18" charset="0"/>
                <a:cs typeface="Times New Roman" pitchFamily="18" charset="0"/>
              </a:rPr>
              <a:t> </a:t>
            </a:r>
            <a:r>
              <a:rPr lang="hr-HR" dirty="0" err="1" smtClean="0">
                <a:ea typeface="Times New Roman" pitchFamily="18" charset="0"/>
                <a:cs typeface="Times New Roman" pitchFamily="18" charset="0"/>
              </a:rPr>
              <a:t>and</a:t>
            </a:r>
            <a:r>
              <a:rPr lang="hr-HR" dirty="0" smtClean="0">
                <a:ea typeface="Times New Roman" pitchFamily="18" charset="0"/>
                <a:cs typeface="Times New Roman" pitchFamily="18" charset="0"/>
              </a:rPr>
              <a:t> e</a:t>
            </a:r>
            <a:r>
              <a:rPr lang="en-US" dirty="0" err="1" smtClean="0">
                <a:ea typeface="Times New Roman" pitchFamily="18" charset="0"/>
                <a:cs typeface="Times New Roman" pitchFamily="18" charset="0"/>
              </a:rPr>
              <a:t>fflux</a:t>
            </a:r>
            <a:r>
              <a:rPr lang="en-US" dirty="0" smtClean="0">
                <a:ea typeface="Times New Roman" pitchFamily="18" charset="0"/>
                <a:cs typeface="Times New Roman" pitchFamily="18" charset="0"/>
              </a:rPr>
              <a:t> of K</a:t>
            </a:r>
            <a:r>
              <a:rPr lang="en-US" baseline="30000" dirty="0" smtClean="0">
                <a:ea typeface="Times New Roman" pitchFamily="18" charset="0"/>
                <a:cs typeface="Times New Roman" pitchFamily="18" charset="0"/>
              </a:rPr>
              <a:t>+</a:t>
            </a:r>
            <a:r>
              <a:rPr lang="en-US" dirty="0" smtClean="0">
                <a:ea typeface="Times New Roman" pitchFamily="18" charset="0"/>
                <a:cs typeface="Times New Roman" pitchFamily="18" charset="0"/>
              </a:rPr>
              <a:t>. (R, </a:t>
            </a:r>
            <a:r>
              <a:rPr lang="en-US" dirty="0" err="1" smtClean="0">
                <a:ea typeface="Times New Roman" pitchFamily="18" charset="0"/>
                <a:cs typeface="Times New Roman" pitchFamily="18" charset="0"/>
              </a:rPr>
              <a:t>aldosterone</a:t>
            </a:r>
            <a:r>
              <a:rPr lang="en-US" dirty="0" smtClean="0">
                <a:ea typeface="Times New Roman" pitchFamily="18" charset="0"/>
                <a:cs typeface="Times New Roman" pitchFamily="18" charset="0"/>
              </a:rPr>
              <a:t> receptor.)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5148064" cy="648072"/>
          </a:xfrm>
        </p:spPr>
        <p:style>
          <a:lnRef idx="2">
            <a:schemeClr val="accent5">
              <a:shade val="50000"/>
            </a:schemeClr>
          </a:lnRef>
          <a:fillRef idx="1">
            <a:schemeClr val="accent5"/>
          </a:fillRef>
          <a:effectRef idx="0">
            <a:schemeClr val="accent5"/>
          </a:effectRef>
          <a:fontRef idx="minor">
            <a:schemeClr val="lt1"/>
          </a:fontRef>
        </p:style>
        <p:txBody>
          <a:bodyPr/>
          <a:lstStyle/>
          <a:p>
            <a:r>
              <a:rPr lang="hr-HR" sz="3200" dirty="0" err="1" smtClean="0">
                <a:solidFill>
                  <a:schemeClr val="tx1"/>
                </a:solidFill>
              </a:rPr>
              <a:t>Potassium</a:t>
            </a:r>
            <a:r>
              <a:rPr lang="hr-HR" sz="3200" dirty="0" smtClean="0">
                <a:solidFill>
                  <a:schemeClr val="tx1"/>
                </a:solidFill>
              </a:rPr>
              <a:t>-</a:t>
            </a:r>
            <a:r>
              <a:rPr lang="hr-HR" sz="3200" dirty="0" err="1" smtClean="0">
                <a:solidFill>
                  <a:schemeClr val="tx1"/>
                </a:solidFill>
              </a:rPr>
              <a:t>Sparing</a:t>
            </a:r>
            <a:r>
              <a:rPr lang="hr-HR" sz="3200" dirty="0" smtClean="0">
                <a:solidFill>
                  <a:schemeClr val="tx1"/>
                </a:solidFill>
              </a:rPr>
              <a:t> </a:t>
            </a:r>
            <a:r>
              <a:rPr lang="hr-HR" sz="3200" dirty="0" err="1" smtClean="0">
                <a:solidFill>
                  <a:schemeClr val="tx1"/>
                </a:solidFill>
              </a:rPr>
              <a:t>Diuretics</a:t>
            </a:r>
            <a:endParaRPr lang="hr-HR" sz="3200" dirty="0" smtClean="0">
              <a:solidFill>
                <a:schemeClr val="tx1"/>
              </a:solidFill>
            </a:endParaRPr>
          </a:p>
        </p:txBody>
      </p:sp>
      <p:sp>
        <p:nvSpPr>
          <p:cNvPr id="3" name="Content Placeholder 2"/>
          <p:cNvSpPr>
            <a:spLocks noGrp="1"/>
          </p:cNvSpPr>
          <p:nvPr>
            <p:ph idx="1"/>
          </p:nvPr>
        </p:nvSpPr>
        <p:spPr>
          <a:xfrm>
            <a:off x="0" y="692696"/>
            <a:ext cx="6084168" cy="6480720"/>
          </a:xfrm>
        </p:spPr>
        <p:txBody>
          <a:bodyPr>
            <a:noAutofit/>
          </a:bodyPr>
          <a:lstStyle/>
          <a:p>
            <a:pPr>
              <a:lnSpc>
                <a:spcPct val="120000"/>
              </a:lnSpc>
            </a:pPr>
            <a:r>
              <a:rPr lang="hr-HR" sz="1600" b="1" dirty="0" smtClean="0">
                <a:solidFill>
                  <a:srgbClr val="FFFF99"/>
                </a:solidFill>
              </a:rPr>
              <a:t>Place </a:t>
            </a:r>
            <a:r>
              <a:rPr lang="hr-HR" sz="1600" b="1" dirty="0" err="1" smtClean="0">
                <a:solidFill>
                  <a:srgbClr val="FFFF99"/>
                </a:solidFill>
              </a:rPr>
              <a:t>of</a:t>
            </a:r>
            <a:r>
              <a:rPr lang="hr-HR" sz="1600" b="1" dirty="0" smtClean="0">
                <a:solidFill>
                  <a:srgbClr val="FFFF99"/>
                </a:solidFill>
              </a:rPr>
              <a:t> </a:t>
            </a:r>
            <a:r>
              <a:rPr lang="hr-HR" sz="1600" b="1" dirty="0" err="1" smtClean="0">
                <a:solidFill>
                  <a:srgbClr val="FFFF99"/>
                </a:solidFill>
              </a:rPr>
              <a:t>action</a:t>
            </a:r>
            <a:endParaRPr lang="hr-HR" sz="1600" dirty="0" smtClean="0">
              <a:solidFill>
                <a:srgbClr val="FFFF99"/>
              </a:solidFill>
            </a:endParaRPr>
          </a:p>
          <a:p>
            <a:pPr>
              <a:lnSpc>
                <a:spcPct val="120000"/>
              </a:lnSpc>
              <a:buNone/>
            </a:pPr>
            <a:r>
              <a:rPr lang="hr-HR" sz="1600" dirty="0" smtClean="0"/>
              <a:t>	</a:t>
            </a:r>
            <a:r>
              <a:rPr lang="hr-HR" sz="1600" dirty="0" smtClean="0">
                <a:cs typeface="Arial" charset="0"/>
              </a:rPr>
              <a:t> </a:t>
            </a:r>
            <a:r>
              <a:rPr lang="hr-HR" sz="1600" dirty="0" err="1" smtClean="0">
                <a:cs typeface="Arial" charset="0"/>
              </a:rPr>
              <a:t>Distal</a:t>
            </a:r>
            <a:r>
              <a:rPr lang="hr-HR" sz="1600" dirty="0" smtClean="0">
                <a:cs typeface="Arial" charset="0"/>
              </a:rPr>
              <a:t> </a:t>
            </a:r>
            <a:r>
              <a:rPr lang="hr-HR" sz="1600" dirty="0" err="1" smtClean="0">
                <a:cs typeface="Arial" charset="0"/>
              </a:rPr>
              <a:t>convulted</a:t>
            </a:r>
            <a:r>
              <a:rPr lang="hr-HR" sz="1600" dirty="0" smtClean="0">
                <a:cs typeface="Arial" charset="0"/>
              </a:rPr>
              <a:t> </a:t>
            </a:r>
            <a:r>
              <a:rPr lang="hr-HR" sz="1600" dirty="0" err="1" smtClean="0">
                <a:cs typeface="Arial" charset="0"/>
              </a:rPr>
              <a:t>tubule</a:t>
            </a:r>
            <a:r>
              <a:rPr lang="hr-HR" sz="1600" dirty="0" smtClean="0">
                <a:cs typeface="Arial" charset="0"/>
              </a:rPr>
              <a:t> </a:t>
            </a:r>
            <a:r>
              <a:rPr lang="hr-HR" sz="1600" dirty="0" err="1" smtClean="0">
                <a:cs typeface="Arial" charset="0"/>
              </a:rPr>
              <a:t>and</a:t>
            </a:r>
            <a:r>
              <a:rPr lang="hr-HR" sz="1600" dirty="0" smtClean="0">
                <a:cs typeface="Arial" charset="0"/>
              </a:rPr>
              <a:t> </a:t>
            </a:r>
            <a:r>
              <a:rPr lang="hr-HR" sz="1600" dirty="0" err="1" smtClean="0">
                <a:cs typeface="Arial" charset="0"/>
              </a:rPr>
              <a:t>collecting</a:t>
            </a:r>
            <a:r>
              <a:rPr lang="hr-HR" sz="1600" dirty="0" smtClean="0">
                <a:cs typeface="Arial" charset="0"/>
              </a:rPr>
              <a:t> </a:t>
            </a:r>
            <a:r>
              <a:rPr lang="hr-HR" sz="1600" dirty="0" err="1" smtClean="0">
                <a:cs typeface="Arial" charset="0"/>
              </a:rPr>
              <a:t>cortical</a:t>
            </a:r>
            <a:r>
              <a:rPr lang="hr-HR" sz="1600" dirty="0" smtClean="0">
                <a:cs typeface="Arial" charset="0"/>
              </a:rPr>
              <a:t> </a:t>
            </a:r>
            <a:r>
              <a:rPr lang="hr-HR" sz="1600" dirty="0" err="1" smtClean="0">
                <a:cs typeface="Arial" charset="0"/>
              </a:rPr>
              <a:t>tubule</a:t>
            </a:r>
            <a:r>
              <a:rPr lang="hr-HR" sz="1600" dirty="0" smtClean="0">
                <a:cs typeface="Arial" charset="0"/>
              </a:rPr>
              <a:t> </a:t>
            </a:r>
            <a:endParaRPr lang="hr-HR" sz="1600" dirty="0" smtClean="0">
              <a:solidFill>
                <a:srgbClr val="FF0000"/>
              </a:solidFill>
            </a:endParaRPr>
          </a:p>
          <a:p>
            <a:pPr>
              <a:lnSpc>
                <a:spcPct val="120000"/>
              </a:lnSpc>
              <a:buNone/>
            </a:pPr>
            <a:endParaRPr lang="hr-HR" sz="1600" dirty="0" smtClean="0"/>
          </a:p>
          <a:p>
            <a:pPr>
              <a:lnSpc>
                <a:spcPct val="120000"/>
              </a:lnSpc>
            </a:pPr>
            <a:r>
              <a:rPr lang="hr-HR" sz="1600" b="1" dirty="0" err="1" smtClean="0">
                <a:solidFill>
                  <a:srgbClr val="FFFF99"/>
                </a:solidFill>
              </a:rPr>
              <a:t>Mechanism</a:t>
            </a:r>
            <a:r>
              <a:rPr lang="hr-HR" sz="1600" b="1" dirty="0" smtClean="0">
                <a:solidFill>
                  <a:srgbClr val="FFFF99"/>
                </a:solidFill>
              </a:rPr>
              <a:t> </a:t>
            </a:r>
            <a:r>
              <a:rPr lang="hr-HR" sz="1600" b="1" dirty="0" err="1" smtClean="0">
                <a:solidFill>
                  <a:srgbClr val="FFFF99"/>
                </a:solidFill>
              </a:rPr>
              <a:t>of</a:t>
            </a:r>
            <a:r>
              <a:rPr lang="hr-HR" sz="1600" b="1" dirty="0" smtClean="0">
                <a:solidFill>
                  <a:srgbClr val="FFFF99"/>
                </a:solidFill>
              </a:rPr>
              <a:t> </a:t>
            </a:r>
            <a:r>
              <a:rPr lang="hr-HR" sz="1600" b="1" dirty="0" err="1" smtClean="0">
                <a:solidFill>
                  <a:srgbClr val="FFFF99"/>
                </a:solidFill>
              </a:rPr>
              <a:t>action</a:t>
            </a:r>
            <a:endParaRPr lang="hr-HR" sz="1600" b="1" dirty="0" smtClean="0">
              <a:solidFill>
                <a:srgbClr val="FFFF99"/>
              </a:solidFill>
            </a:endParaRPr>
          </a:p>
          <a:p>
            <a:pPr>
              <a:lnSpc>
                <a:spcPct val="120000"/>
              </a:lnSpc>
              <a:buNone/>
            </a:pPr>
            <a:r>
              <a:rPr lang="hr-HR" sz="1600" dirty="0" smtClean="0"/>
              <a:t>	</a:t>
            </a:r>
            <a:r>
              <a:rPr lang="hr-HR" sz="1600" dirty="0" err="1" smtClean="0"/>
              <a:t>antagonists</a:t>
            </a:r>
            <a:r>
              <a:rPr lang="hr-HR" sz="1600" dirty="0" smtClean="0"/>
              <a:t> </a:t>
            </a:r>
            <a:r>
              <a:rPr lang="hr-HR" sz="1600" dirty="0" err="1" smtClean="0"/>
              <a:t>of</a:t>
            </a:r>
            <a:r>
              <a:rPr lang="hr-HR" sz="1600" dirty="0" smtClean="0"/>
              <a:t> </a:t>
            </a:r>
            <a:r>
              <a:rPr lang="hr-HR" sz="1600" dirty="0" err="1" smtClean="0"/>
              <a:t>aldosterone</a:t>
            </a:r>
            <a:r>
              <a:rPr lang="hr-HR" sz="1600" dirty="0" smtClean="0"/>
              <a:t> (</a:t>
            </a:r>
            <a:r>
              <a:rPr lang="hr-HR" sz="1600" dirty="0" err="1" smtClean="0"/>
              <a:t>directly</a:t>
            </a:r>
            <a:r>
              <a:rPr lang="hr-HR" sz="1600" dirty="0" smtClean="0"/>
              <a:t> –</a:t>
            </a:r>
            <a:r>
              <a:rPr lang="hr-HR" sz="1600" dirty="0" err="1" smtClean="0"/>
              <a:t>binding</a:t>
            </a:r>
            <a:r>
              <a:rPr lang="hr-HR" sz="1600" dirty="0" smtClean="0"/>
              <a:t>, to </a:t>
            </a:r>
            <a:r>
              <a:rPr lang="hr-HR" sz="1600" dirty="0" err="1" smtClean="0"/>
              <a:t>mineralocorticoid</a:t>
            </a:r>
            <a:r>
              <a:rPr lang="hr-HR" sz="1600" dirty="0" smtClean="0"/>
              <a:t> </a:t>
            </a:r>
            <a:r>
              <a:rPr lang="hr-HR" sz="1600" dirty="0" err="1" smtClean="0"/>
              <a:t>receptors</a:t>
            </a:r>
            <a:r>
              <a:rPr lang="hr-HR" sz="1600" dirty="0" smtClean="0"/>
              <a:t>;  </a:t>
            </a:r>
            <a:r>
              <a:rPr lang="hr-HR" sz="1600" dirty="0" err="1" smtClean="0"/>
              <a:t>non</a:t>
            </a:r>
            <a:r>
              <a:rPr lang="hr-HR" sz="1600" dirty="0" smtClean="0"/>
              <a:t>-</a:t>
            </a:r>
            <a:r>
              <a:rPr lang="hr-HR" sz="1600" dirty="0" err="1" smtClean="0"/>
              <a:t>directly</a:t>
            </a:r>
            <a:r>
              <a:rPr lang="hr-HR" sz="1600" dirty="0" smtClean="0"/>
              <a:t> - </a:t>
            </a:r>
            <a:r>
              <a:rPr lang="en-US" sz="1600" dirty="0" smtClean="0"/>
              <a:t>inhibition of Na</a:t>
            </a:r>
            <a:r>
              <a:rPr lang="en-US" sz="1600" baseline="30000" dirty="0" smtClean="0"/>
              <a:t>+ </a:t>
            </a:r>
            <a:r>
              <a:rPr lang="en-US" sz="1600" dirty="0" smtClean="0"/>
              <a:t>influx through ion channels in the luminal membrane </a:t>
            </a:r>
            <a:r>
              <a:rPr lang="hr-HR" sz="1600" dirty="0" smtClean="0"/>
              <a:t>)</a:t>
            </a:r>
          </a:p>
          <a:p>
            <a:pPr>
              <a:lnSpc>
                <a:spcPct val="120000"/>
              </a:lnSpc>
              <a:buNone/>
            </a:pPr>
            <a:endParaRPr lang="hr-HR" sz="1600" dirty="0" smtClean="0"/>
          </a:p>
          <a:p>
            <a:r>
              <a:rPr lang="hr-HR" sz="1600" b="1" dirty="0" err="1" smtClean="0">
                <a:solidFill>
                  <a:srgbClr val="FFFF99"/>
                </a:solidFill>
                <a:cs typeface="Arial" charset="0"/>
              </a:rPr>
              <a:t>Representative</a:t>
            </a:r>
            <a:r>
              <a:rPr lang="hr-HR" sz="1600" b="1" dirty="0" smtClean="0">
                <a:solidFill>
                  <a:srgbClr val="FFFF99"/>
                </a:solidFill>
                <a:cs typeface="Arial" charset="0"/>
              </a:rPr>
              <a:t> </a:t>
            </a:r>
            <a:r>
              <a:rPr lang="hr-HR" sz="1600" b="1" dirty="0" err="1" smtClean="0">
                <a:solidFill>
                  <a:srgbClr val="FFFF99"/>
                </a:solidFill>
                <a:cs typeface="Arial" charset="0"/>
              </a:rPr>
              <a:t>drugs</a:t>
            </a:r>
            <a:endParaRPr lang="hr-HR" sz="1600" b="1" dirty="0" smtClean="0">
              <a:solidFill>
                <a:srgbClr val="FFFF99"/>
              </a:solidFill>
              <a:cs typeface="Arial" charset="0"/>
            </a:endParaRPr>
          </a:p>
          <a:p>
            <a:pPr>
              <a:lnSpc>
                <a:spcPct val="120000"/>
              </a:lnSpc>
              <a:buNone/>
            </a:pPr>
            <a:r>
              <a:rPr lang="hr-HR" sz="1600" dirty="0" smtClean="0"/>
              <a:t>	 </a:t>
            </a:r>
            <a:r>
              <a:rPr lang="hr-HR" sz="1600" dirty="0" err="1" smtClean="0"/>
              <a:t>spironolactone</a:t>
            </a:r>
            <a:r>
              <a:rPr lang="hr-HR" sz="1600" dirty="0" smtClean="0"/>
              <a:t>– </a:t>
            </a:r>
            <a:r>
              <a:rPr lang="hr-HR" sz="1600" dirty="0" err="1" smtClean="0"/>
              <a:t>direct</a:t>
            </a:r>
            <a:r>
              <a:rPr lang="hr-HR" sz="1600" dirty="0" smtClean="0"/>
              <a:t> antagonist</a:t>
            </a:r>
          </a:p>
          <a:p>
            <a:pPr>
              <a:lnSpc>
                <a:spcPct val="120000"/>
              </a:lnSpc>
              <a:buNone/>
            </a:pPr>
            <a:r>
              <a:rPr lang="hr-HR" sz="1600" dirty="0" smtClean="0"/>
              <a:t>	 </a:t>
            </a:r>
            <a:r>
              <a:rPr lang="hr-HR" sz="1600" dirty="0" err="1" smtClean="0"/>
              <a:t>amiloride</a:t>
            </a:r>
            <a:r>
              <a:rPr lang="hr-HR" sz="1600" dirty="0" smtClean="0"/>
              <a:t>, </a:t>
            </a:r>
            <a:r>
              <a:rPr lang="hr-HR" sz="1600" dirty="0" err="1" smtClean="0"/>
              <a:t>triamterene</a:t>
            </a:r>
            <a:r>
              <a:rPr lang="hr-HR" sz="1600" dirty="0" smtClean="0"/>
              <a:t> – </a:t>
            </a:r>
            <a:r>
              <a:rPr lang="hr-HR" sz="1600" dirty="0" err="1" smtClean="0"/>
              <a:t>indirect</a:t>
            </a:r>
            <a:r>
              <a:rPr lang="hr-HR" sz="1600" dirty="0" smtClean="0"/>
              <a:t> antagonist</a:t>
            </a:r>
          </a:p>
          <a:p>
            <a:pPr>
              <a:lnSpc>
                <a:spcPct val="120000"/>
              </a:lnSpc>
              <a:buNone/>
            </a:pPr>
            <a:endParaRPr lang="hr-HR" sz="1600" dirty="0" smtClean="0"/>
          </a:p>
          <a:p>
            <a:pPr>
              <a:lnSpc>
                <a:spcPct val="120000"/>
              </a:lnSpc>
            </a:pPr>
            <a:r>
              <a:rPr lang="hr-HR" sz="1600" b="1" dirty="0" err="1" smtClean="0">
                <a:solidFill>
                  <a:srgbClr val="FFFF99"/>
                </a:solidFill>
              </a:rPr>
              <a:t>Clinical</a:t>
            </a:r>
            <a:r>
              <a:rPr lang="hr-HR" sz="1600" b="1" dirty="0" smtClean="0">
                <a:solidFill>
                  <a:srgbClr val="FFFF99"/>
                </a:solidFill>
              </a:rPr>
              <a:t> </a:t>
            </a:r>
            <a:r>
              <a:rPr lang="hr-HR" sz="1600" b="1" dirty="0" err="1" smtClean="0">
                <a:solidFill>
                  <a:srgbClr val="FFFF99"/>
                </a:solidFill>
              </a:rPr>
              <a:t>indications</a:t>
            </a:r>
            <a:endParaRPr lang="hr-HR" sz="1600" b="1" dirty="0" smtClean="0">
              <a:solidFill>
                <a:srgbClr val="FFFF99"/>
              </a:solidFill>
            </a:endParaRPr>
          </a:p>
          <a:p>
            <a:pPr>
              <a:lnSpc>
                <a:spcPct val="120000"/>
              </a:lnSpc>
              <a:buNone/>
            </a:pPr>
            <a:r>
              <a:rPr lang="hr-HR" sz="1600" dirty="0" smtClean="0"/>
              <a:t>	</a:t>
            </a:r>
            <a:r>
              <a:rPr lang="hr-HR" sz="1600" dirty="0" err="1" smtClean="0"/>
              <a:t>primary</a:t>
            </a:r>
            <a:r>
              <a:rPr lang="hr-HR" sz="1600" dirty="0" smtClean="0"/>
              <a:t> </a:t>
            </a:r>
            <a:r>
              <a:rPr lang="hr-HR" sz="1600" dirty="0" err="1" smtClean="0">
                <a:cs typeface="Times New Roman"/>
              </a:rPr>
              <a:t>hyperaldosteronism</a:t>
            </a:r>
            <a:r>
              <a:rPr lang="hr-HR" sz="1600" dirty="0" smtClean="0">
                <a:cs typeface="Times New Roman"/>
              </a:rPr>
              <a:t> (</a:t>
            </a:r>
            <a:r>
              <a:rPr lang="hr-HR" sz="1600" dirty="0" err="1" smtClean="0">
                <a:cs typeface="Times New Roman"/>
              </a:rPr>
              <a:t>directly</a:t>
            </a:r>
            <a:r>
              <a:rPr lang="hr-HR" sz="1600" dirty="0" smtClean="0">
                <a:cs typeface="Times New Roman"/>
              </a:rPr>
              <a:t> </a:t>
            </a:r>
            <a:r>
              <a:rPr lang="hr-HR" sz="1600" dirty="0" err="1" smtClean="0">
                <a:cs typeface="Times New Roman"/>
              </a:rPr>
              <a:t>hypersecretion</a:t>
            </a:r>
            <a:r>
              <a:rPr lang="hr-HR" sz="1600" dirty="0" smtClean="0">
                <a:cs typeface="Times New Roman"/>
              </a:rPr>
              <a:t>)</a:t>
            </a:r>
            <a:r>
              <a:rPr lang="hr-HR" sz="1600" dirty="0" smtClean="0"/>
              <a:t>, </a:t>
            </a:r>
            <a:r>
              <a:rPr lang="hr-HR" sz="1600" dirty="0" err="1" smtClean="0">
                <a:cs typeface="Times New Roman"/>
              </a:rPr>
              <a:t>secondary</a:t>
            </a:r>
            <a:r>
              <a:rPr lang="hr-HR" sz="1600" dirty="0" smtClean="0">
                <a:cs typeface="Times New Roman"/>
              </a:rPr>
              <a:t> </a:t>
            </a:r>
            <a:r>
              <a:rPr lang="hr-HR" sz="1600" dirty="0" err="1" smtClean="0">
                <a:cs typeface="Times New Roman"/>
              </a:rPr>
              <a:t>hyperaldosteronism</a:t>
            </a:r>
            <a:r>
              <a:rPr lang="hr-HR" sz="1600" dirty="0" smtClean="0">
                <a:cs typeface="Times New Roman"/>
              </a:rPr>
              <a:t> (</a:t>
            </a:r>
            <a:r>
              <a:rPr lang="hr-HR" sz="1600" dirty="0" err="1" smtClean="0">
                <a:cs typeface="Times New Roman"/>
              </a:rPr>
              <a:t>heart</a:t>
            </a:r>
            <a:r>
              <a:rPr lang="hr-HR" sz="1600" dirty="0" smtClean="0">
                <a:cs typeface="Times New Roman"/>
              </a:rPr>
              <a:t> </a:t>
            </a:r>
            <a:r>
              <a:rPr lang="hr-HR" sz="1600" dirty="0" err="1" smtClean="0">
                <a:cs typeface="Times New Roman"/>
              </a:rPr>
              <a:t>failure</a:t>
            </a:r>
            <a:r>
              <a:rPr lang="hr-HR" sz="1600" dirty="0" smtClean="0">
                <a:cs typeface="Times New Roman"/>
              </a:rPr>
              <a:t>, </a:t>
            </a:r>
            <a:r>
              <a:rPr lang="hr-HR" sz="1600" dirty="0" err="1" smtClean="0">
                <a:cs typeface="Times New Roman"/>
              </a:rPr>
              <a:t>hepatic</a:t>
            </a:r>
            <a:r>
              <a:rPr lang="hr-HR" sz="1600" dirty="0" smtClean="0">
                <a:cs typeface="Times New Roman"/>
              </a:rPr>
              <a:t> </a:t>
            </a:r>
            <a:r>
              <a:rPr lang="hr-HR" sz="1600" dirty="0" err="1" smtClean="0">
                <a:cs typeface="Times New Roman"/>
              </a:rPr>
              <a:t>cirrhosis</a:t>
            </a:r>
            <a:r>
              <a:rPr lang="hr-HR" sz="1600" dirty="0" smtClean="0">
                <a:cs typeface="Times New Roman"/>
              </a:rPr>
              <a:t>)</a:t>
            </a:r>
          </a:p>
          <a:p>
            <a:pPr>
              <a:lnSpc>
                <a:spcPct val="120000"/>
              </a:lnSpc>
              <a:buNone/>
            </a:pPr>
            <a:endParaRPr lang="hr-HR" sz="1600" dirty="0" smtClean="0">
              <a:cs typeface="Times New Roman"/>
            </a:endParaRPr>
          </a:p>
          <a:p>
            <a:r>
              <a:rPr lang="en-US" sz="1600" b="1" dirty="0" smtClean="0">
                <a:solidFill>
                  <a:srgbClr val="FFFF99"/>
                </a:solidFill>
              </a:rPr>
              <a:t>Toxicity</a:t>
            </a:r>
          </a:p>
          <a:p>
            <a:pPr>
              <a:lnSpc>
                <a:spcPct val="120000"/>
              </a:lnSpc>
              <a:buNone/>
            </a:pPr>
            <a:r>
              <a:rPr lang="hr-HR" sz="1600" dirty="0" smtClean="0">
                <a:cs typeface="Times New Roman"/>
              </a:rPr>
              <a:t>	 </a:t>
            </a:r>
            <a:r>
              <a:rPr lang="hr-HR" sz="1600" dirty="0" err="1" smtClean="0">
                <a:cs typeface="Times New Roman"/>
              </a:rPr>
              <a:t>Hyperkalemia</a:t>
            </a:r>
            <a:r>
              <a:rPr lang="hr-HR" sz="1600" dirty="0" smtClean="0">
                <a:cs typeface="Times New Roman"/>
              </a:rPr>
              <a:t>, </a:t>
            </a:r>
            <a:r>
              <a:rPr lang="hr-HR" sz="1600" dirty="0" err="1" smtClean="0">
                <a:cs typeface="Times New Roman"/>
              </a:rPr>
              <a:t>gynecomastia</a:t>
            </a:r>
            <a:endParaRPr lang="hr-HR" sz="1600" dirty="0" smtClean="0">
              <a:cs typeface="Times New Roman"/>
            </a:endParaRPr>
          </a:p>
          <a:p>
            <a:pPr>
              <a:lnSpc>
                <a:spcPct val="120000"/>
              </a:lnSpc>
              <a:buNone/>
            </a:pPr>
            <a:r>
              <a:rPr lang="hr-HR" sz="1600" dirty="0" smtClean="0">
                <a:cs typeface="Times New Roman"/>
              </a:rPr>
              <a:t>	</a:t>
            </a:r>
          </a:p>
          <a:p>
            <a:pPr>
              <a:lnSpc>
                <a:spcPct val="120000"/>
              </a:lnSpc>
            </a:pPr>
            <a:r>
              <a:rPr lang="hr-HR" sz="1600" dirty="0" err="1" smtClean="0">
                <a:solidFill>
                  <a:srgbClr val="FFFF99"/>
                </a:solidFill>
                <a:cs typeface="Times New Roman"/>
              </a:rPr>
              <a:t>Contraindications</a:t>
            </a:r>
            <a:r>
              <a:rPr lang="hr-HR" sz="1600" dirty="0" smtClean="0">
                <a:solidFill>
                  <a:srgbClr val="FFFF99"/>
                </a:solidFill>
                <a:cs typeface="Times New Roman"/>
              </a:rPr>
              <a:t>:</a:t>
            </a:r>
          </a:p>
          <a:p>
            <a:pPr>
              <a:lnSpc>
                <a:spcPct val="120000"/>
              </a:lnSpc>
              <a:buNone/>
            </a:pPr>
            <a:r>
              <a:rPr lang="hr-HR" sz="1600" dirty="0" smtClean="0">
                <a:solidFill>
                  <a:srgbClr val="FFFF99"/>
                </a:solidFill>
                <a:cs typeface="Times New Roman"/>
              </a:rPr>
              <a:t>	</a:t>
            </a:r>
            <a:r>
              <a:rPr lang="hr-HR" sz="1600" dirty="0" smtClean="0">
                <a:cs typeface="Times New Roman"/>
              </a:rPr>
              <a:t> </a:t>
            </a:r>
            <a:r>
              <a:rPr lang="hr-HR" sz="1600" dirty="0" err="1" smtClean="0">
                <a:cs typeface="Times New Roman"/>
              </a:rPr>
              <a:t>Oral</a:t>
            </a:r>
            <a:r>
              <a:rPr lang="hr-HR" sz="1600" dirty="0" smtClean="0">
                <a:cs typeface="Times New Roman"/>
              </a:rPr>
              <a:t> K</a:t>
            </a:r>
            <a:r>
              <a:rPr lang="hr-HR" sz="1600" baseline="30000" dirty="0" smtClean="0">
                <a:cs typeface="Times New Roman"/>
              </a:rPr>
              <a:t>+</a:t>
            </a:r>
            <a:r>
              <a:rPr lang="hr-HR" sz="1600" dirty="0" smtClean="0">
                <a:cs typeface="Times New Roman"/>
              </a:rPr>
              <a:t> </a:t>
            </a:r>
            <a:r>
              <a:rPr lang="hr-HR" sz="1600" dirty="0" err="1" smtClean="0">
                <a:cs typeface="Times New Roman"/>
              </a:rPr>
              <a:t>administration</a:t>
            </a:r>
            <a:endParaRPr lang="en-US" sz="1600" dirty="0"/>
          </a:p>
        </p:txBody>
      </p:sp>
      <p:pic>
        <p:nvPicPr>
          <p:cNvPr id="4100" name="Picture 4" descr="http://upload.wikimedia.org/wikipedia/commons/thumb/e/eb/Aldosteron2.svg/220px-Aldosteron2.svg.png"/>
          <p:cNvPicPr>
            <a:picLocks noChangeAspect="1" noChangeArrowheads="1"/>
          </p:cNvPicPr>
          <p:nvPr/>
        </p:nvPicPr>
        <p:blipFill>
          <a:blip r:embed="rId3" cstate="print"/>
          <a:srcRect/>
          <a:stretch>
            <a:fillRect/>
          </a:stretch>
        </p:blipFill>
        <p:spPr bwMode="auto">
          <a:xfrm>
            <a:off x="5903640" y="0"/>
            <a:ext cx="3240360" cy="2710119"/>
          </a:xfrm>
          <a:prstGeom prst="rect">
            <a:avLst/>
          </a:prstGeom>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p:spPr>
      </p:pic>
      <p:sp>
        <p:nvSpPr>
          <p:cNvPr id="6" name="TextBox 5"/>
          <p:cNvSpPr txBox="1"/>
          <p:nvPr/>
        </p:nvSpPr>
        <p:spPr>
          <a:xfrm>
            <a:off x="6804248" y="2852936"/>
            <a:ext cx="3131840" cy="369332"/>
          </a:xfrm>
          <a:prstGeom prst="rect">
            <a:avLst/>
          </a:prstGeom>
          <a:noFill/>
        </p:spPr>
        <p:txBody>
          <a:bodyPr wrap="square" rtlCol="0">
            <a:spAutoFit/>
          </a:bodyPr>
          <a:lstStyle/>
          <a:p>
            <a:r>
              <a:rPr lang="hr-HR" dirty="0" err="1" smtClean="0">
                <a:solidFill>
                  <a:srgbClr val="FFFF99"/>
                </a:solidFill>
              </a:rPr>
              <a:t>aldosterone</a:t>
            </a:r>
            <a:endParaRPr lang="en-US" dirty="0">
              <a:solidFill>
                <a:srgbClr val="FFFF99"/>
              </a:solidFill>
            </a:endParaRPr>
          </a:p>
        </p:txBody>
      </p:sp>
      <p:pic>
        <p:nvPicPr>
          <p:cNvPr id="14337" name="Picture 1"/>
          <p:cNvPicPr>
            <a:picLocks noChangeAspect="1" noChangeArrowheads="1"/>
          </p:cNvPicPr>
          <p:nvPr/>
        </p:nvPicPr>
        <p:blipFill>
          <a:blip r:embed="rId4" cstate="print"/>
          <a:srcRect/>
          <a:stretch>
            <a:fillRect/>
          </a:stretch>
        </p:blipFill>
        <p:spPr bwMode="auto">
          <a:xfrm>
            <a:off x="5796136" y="3573016"/>
            <a:ext cx="3347864" cy="2996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p:txBody>
          <a:bodyPr/>
          <a:lstStyle/>
          <a:p>
            <a:endParaRPr lang="en-US" smtClean="0"/>
          </a:p>
        </p:txBody>
      </p:sp>
      <p:pic>
        <p:nvPicPr>
          <p:cNvPr id="1026" name="Picture 2"/>
          <p:cNvPicPr>
            <a:picLocks noChangeAspect="1" noChangeArrowheads="1"/>
          </p:cNvPicPr>
          <p:nvPr/>
        </p:nvPicPr>
        <p:blipFill>
          <a:blip r:embed="rId3" cstate="print"/>
          <a:srcRect/>
          <a:stretch>
            <a:fillRect/>
          </a:stretch>
        </p:blipFill>
        <p:spPr bwMode="auto">
          <a:xfrm>
            <a:off x="518790" y="0"/>
            <a:ext cx="8085658" cy="63813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55576" y="6453336"/>
            <a:ext cx="7549470" cy="288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51520" y="180001"/>
            <a:ext cx="8503559" cy="6628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pic>
        <p:nvPicPr>
          <p:cNvPr id="1026" name="Picture 2"/>
          <p:cNvPicPr>
            <a:picLocks noChangeAspect="1" noChangeArrowheads="1"/>
          </p:cNvPicPr>
          <p:nvPr/>
        </p:nvPicPr>
        <p:blipFill>
          <a:blip r:embed="rId2" cstate="print"/>
          <a:srcRect/>
          <a:stretch>
            <a:fillRect/>
          </a:stretch>
        </p:blipFill>
        <p:spPr bwMode="auto">
          <a:xfrm>
            <a:off x="-1" y="980728"/>
            <a:ext cx="9144001"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467544" y="108000"/>
            <a:ext cx="8289171" cy="660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776597" y="0"/>
            <a:ext cx="5367403" cy="6645356"/>
          </a:xfrm>
          <a:prstGeom prst="rect">
            <a:avLst/>
          </a:prstGeom>
          <a:noFill/>
          <a:ln w="9525">
            <a:noFill/>
            <a:miter lim="800000"/>
            <a:headEnd/>
            <a:tailEnd/>
          </a:ln>
        </p:spPr>
      </p:pic>
      <p:sp>
        <p:nvSpPr>
          <p:cNvPr id="3" name="TextBox 2"/>
          <p:cNvSpPr txBox="1"/>
          <p:nvPr/>
        </p:nvSpPr>
        <p:spPr>
          <a:xfrm>
            <a:off x="179512" y="1628800"/>
            <a:ext cx="3563888" cy="424731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Water transport across the luminal and </a:t>
            </a:r>
            <a:r>
              <a:rPr lang="en-US" dirty="0" err="1" smtClean="0"/>
              <a:t>basolateral</a:t>
            </a:r>
            <a:r>
              <a:rPr lang="en-US" dirty="0" smtClean="0"/>
              <a:t> membranes of collecting duct cells. Above, low water permeability exists in the absence of </a:t>
            </a:r>
            <a:r>
              <a:rPr lang="en-US" dirty="0" err="1" smtClean="0"/>
              <a:t>antidiuretic</a:t>
            </a:r>
            <a:r>
              <a:rPr lang="en-US" dirty="0" smtClean="0"/>
              <a:t> hormone (ADH). Below, in the presence of ADH, </a:t>
            </a:r>
            <a:r>
              <a:rPr lang="en-US" dirty="0" err="1" smtClean="0"/>
              <a:t>aquaporins</a:t>
            </a:r>
            <a:r>
              <a:rPr lang="en-US" dirty="0" smtClean="0"/>
              <a:t> are inserted into the apical membrane, greatly increasing water permeability. (AQP2, apical </a:t>
            </a:r>
            <a:r>
              <a:rPr lang="en-US" dirty="0" err="1" smtClean="0"/>
              <a:t>aquaporin</a:t>
            </a:r>
            <a:r>
              <a:rPr lang="en-US" dirty="0" smtClean="0"/>
              <a:t> water channels; AQP3,4, </a:t>
            </a:r>
            <a:r>
              <a:rPr lang="en-US" dirty="0" err="1" smtClean="0"/>
              <a:t>basolateral</a:t>
            </a:r>
            <a:r>
              <a:rPr lang="en-US" dirty="0" smtClean="0"/>
              <a:t> </a:t>
            </a:r>
            <a:r>
              <a:rPr lang="en-US" dirty="0" err="1" smtClean="0"/>
              <a:t>aquaporin</a:t>
            </a:r>
            <a:r>
              <a:rPr lang="en-US" dirty="0" smtClean="0"/>
              <a:t> water channels; V</a:t>
            </a:r>
            <a:r>
              <a:rPr lang="en-US" baseline="-25000" dirty="0" smtClean="0"/>
              <a:t>2</a:t>
            </a:r>
            <a:r>
              <a:rPr lang="en-US" dirty="0" smtClean="0"/>
              <a:t>, vasopressin V</a:t>
            </a:r>
            <a:r>
              <a:rPr lang="en-US" baseline="-25000" dirty="0" smtClean="0"/>
              <a:t>2</a:t>
            </a:r>
            <a:r>
              <a:rPr lang="en-US" dirty="0" smtClean="0"/>
              <a:t> receptor.)</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852488"/>
          </a:xfrm>
        </p:spPr>
        <p:txBody>
          <a:bodyPr/>
          <a:lstStyle/>
          <a:p>
            <a:r>
              <a:rPr lang="hr-HR" sz="3600" dirty="0" err="1" smtClean="0">
                <a:solidFill>
                  <a:srgbClr val="FF0000"/>
                </a:solidFill>
              </a:rPr>
              <a:t>Clinical</a:t>
            </a:r>
            <a:r>
              <a:rPr lang="hr-HR" sz="3600" dirty="0" smtClean="0">
                <a:solidFill>
                  <a:srgbClr val="FF0000"/>
                </a:solidFill>
              </a:rPr>
              <a:t> </a:t>
            </a:r>
            <a:r>
              <a:rPr lang="hr-HR" sz="3600" dirty="0" err="1" smtClean="0">
                <a:solidFill>
                  <a:srgbClr val="FF0000"/>
                </a:solidFill>
              </a:rPr>
              <a:t>pharmacology</a:t>
            </a:r>
            <a:r>
              <a:rPr lang="hr-HR" sz="3600" dirty="0" smtClean="0">
                <a:solidFill>
                  <a:srgbClr val="FF0000"/>
                </a:solidFill>
              </a:rPr>
              <a:t> </a:t>
            </a:r>
            <a:r>
              <a:rPr lang="hr-HR" sz="3600" dirty="0" err="1" smtClean="0">
                <a:solidFill>
                  <a:srgbClr val="FF0000"/>
                </a:solidFill>
              </a:rPr>
              <a:t>of</a:t>
            </a:r>
            <a:r>
              <a:rPr lang="hr-HR" sz="3600" dirty="0" smtClean="0">
                <a:solidFill>
                  <a:srgbClr val="FF0000"/>
                </a:solidFill>
              </a:rPr>
              <a:t> </a:t>
            </a:r>
            <a:r>
              <a:rPr lang="hr-HR" sz="3600" dirty="0" err="1" smtClean="0">
                <a:solidFill>
                  <a:srgbClr val="FF0000"/>
                </a:solidFill>
              </a:rPr>
              <a:t>diuretics</a:t>
            </a:r>
            <a:endParaRPr lang="en-US" sz="3600" dirty="0" smtClean="0">
              <a:solidFill>
                <a:srgbClr val="FF0000"/>
              </a:solidFill>
            </a:endParaRPr>
          </a:p>
        </p:txBody>
      </p:sp>
      <p:sp>
        <p:nvSpPr>
          <p:cNvPr id="3" name="Content Placeholder 2"/>
          <p:cNvSpPr>
            <a:spLocks noGrp="1"/>
          </p:cNvSpPr>
          <p:nvPr>
            <p:ph idx="1"/>
          </p:nvPr>
        </p:nvSpPr>
        <p:spPr>
          <a:xfrm>
            <a:off x="457200" y="1700213"/>
            <a:ext cx="8229600" cy="4968875"/>
          </a:xfrm>
        </p:spPr>
        <p:txBody>
          <a:bodyPr>
            <a:normAutofit/>
          </a:bodyPr>
          <a:lstStyle/>
          <a:p>
            <a:pPr marL="274320" indent="-274320" fontAlgn="auto">
              <a:spcAft>
                <a:spcPts val="0"/>
              </a:spcAft>
              <a:buClr>
                <a:schemeClr val="accent3"/>
              </a:buClr>
              <a:buFont typeface="Wingdings 2"/>
              <a:buChar char=""/>
              <a:defRPr/>
            </a:pPr>
            <a:r>
              <a:rPr lang="hr-HR" dirty="0" err="1" smtClean="0">
                <a:solidFill>
                  <a:srgbClr val="92D050"/>
                </a:solidFill>
              </a:rPr>
              <a:t>Edematous</a:t>
            </a:r>
            <a:r>
              <a:rPr lang="hr-HR" dirty="0" smtClean="0">
                <a:solidFill>
                  <a:srgbClr val="92D050"/>
                </a:solidFill>
              </a:rPr>
              <a:t> </a:t>
            </a:r>
            <a:r>
              <a:rPr lang="hr-HR" dirty="0" err="1" smtClean="0">
                <a:solidFill>
                  <a:srgbClr val="92D050"/>
                </a:solidFill>
              </a:rPr>
              <a:t>states</a:t>
            </a:r>
            <a:endParaRPr lang="hr-HR" dirty="0" smtClean="0">
              <a:solidFill>
                <a:srgbClr val="92D050"/>
              </a:solidFill>
            </a:endParaRPr>
          </a:p>
          <a:p>
            <a:pPr marL="514350" indent="-514350" fontAlgn="auto">
              <a:lnSpc>
                <a:spcPct val="160000"/>
              </a:lnSpc>
              <a:spcAft>
                <a:spcPts val="0"/>
              </a:spcAft>
              <a:buClr>
                <a:schemeClr val="accent3"/>
              </a:buClr>
              <a:buFont typeface="+mj-lt"/>
              <a:buAutoNum type="arabicPeriod"/>
              <a:defRPr/>
            </a:pPr>
            <a:r>
              <a:rPr lang="hr-HR" sz="2000" dirty="0" err="1" smtClean="0"/>
              <a:t>Heart</a:t>
            </a:r>
            <a:r>
              <a:rPr lang="hr-HR" sz="2000" dirty="0" smtClean="0"/>
              <a:t> </a:t>
            </a:r>
            <a:r>
              <a:rPr lang="hr-HR" sz="2000" dirty="0" err="1" smtClean="0"/>
              <a:t>failure</a:t>
            </a:r>
            <a:r>
              <a:rPr lang="hr-HR" sz="2000" dirty="0" smtClean="0"/>
              <a:t> (</a:t>
            </a:r>
            <a:r>
              <a:rPr lang="hr-HR" sz="2000" b="1" dirty="0" err="1" smtClean="0">
                <a:solidFill>
                  <a:srgbClr val="FFFF99"/>
                </a:solidFill>
              </a:rPr>
              <a:t>loop</a:t>
            </a:r>
            <a:r>
              <a:rPr lang="hr-HR" sz="2000" b="1" dirty="0" smtClean="0">
                <a:solidFill>
                  <a:srgbClr val="FFFF99"/>
                </a:solidFill>
              </a:rPr>
              <a:t> </a:t>
            </a:r>
            <a:r>
              <a:rPr lang="hr-HR" sz="2000" b="1" dirty="0" err="1" smtClean="0">
                <a:solidFill>
                  <a:srgbClr val="FFFF99"/>
                </a:solidFill>
              </a:rPr>
              <a:t>diuretics</a:t>
            </a:r>
            <a:r>
              <a:rPr lang="hr-HR" sz="2000" dirty="0" smtClean="0"/>
              <a:t>)</a:t>
            </a:r>
          </a:p>
          <a:p>
            <a:pPr marL="514350" indent="-514350" fontAlgn="auto">
              <a:lnSpc>
                <a:spcPct val="160000"/>
              </a:lnSpc>
              <a:spcAft>
                <a:spcPts val="0"/>
              </a:spcAft>
              <a:buClr>
                <a:schemeClr val="accent3"/>
              </a:buClr>
              <a:buFont typeface="+mj-lt"/>
              <a:buAutoNum type="arabicPeriod"/>
              <a:defRPr/>
            </a:pPr>
            <a:r>
              <a:rPr lang="hr-HR" sz="2000" dirty="0" err="1" smtClean="0"/>
              <a:t>Kidney</a:t>
            </a:r>
            <a:r>
              <a:rPr lang="hr-HR" sz="2000" dirty="0" smtClean="0"/>
              <a:t> </a:t>
            </a:r>
            <a:r>
              <a:rPr lang="hr-HR" sz="2000" dirty="0" err="1" smtClean="0"/>
              <a:t>disease</a:t>
            </a:r>
            <a:r>
              <a:rPr lang="hr-HR" sz="2000" dirty="0" smtClean="0"/>
              <a:t> </a:t>
            </a:r>
            <a:r>
              <a:rPr lang="hr-HR" sz="2000" dirty="0" err="1" smtClean="0"/>
              <a:t>and</a:t>
            </a:r>
            <a:r>
              <a:rPr lang="hr-HR" sz="2000" dirty="0" smtClean="0"/>
              <a:t> </a:t>
            </a:r>
            <a:r>
              <a:rPr lang="hr-HR" sz="2000" dirty="0" err="1" smtClean="0"/>
              <a:t>renal</a:t>
            </a:r>
            <a:r>
              <a:rPr lang="hr-HR" sz="2000" dirty="0" smtClean="0"/>
              <a:t> </a:t>
            </a:r>
            <a:r>
              <a:rPr lang="hr-HR" sz="2000" dirty="0" err="1" smtClean="0"/>
              <a:t>failure</a:t>
            </a:r>
            <a:r>
              <a:rPr lang="hr-HR" sz="2000" dirty="0" smtClean="0"/>
              <a:t> (</a:t>
            </a:r>
            <a:r>
              <a:rPr lang="hr-HR" sz="2000" b="1" dirty="0" err="1" smtClean="0">
                <a:solidFill>
                  <a:srgbClr val="FFFF99"/>
                </a:solidFill>
              </a:rPr>
              <a:t>loop</a:t>
            </a:r>
            <a:r>
              <a:rPr lang="hr-HR" sz="2000" b="1" dirty="0" smtClean="0">
                <a:solidFill>
                  <a:srgbClr val="FFFF99"/>
                </a:solidFill>
              </a:rPr>
              <a:t> </a:t>
            </a:r>
            <a:r>
              <a:rPr lang="hr-HR" sz="2000" b="1" dirty="0" err="1" smtClean="0">
                <a:solidFill>
                  <a:srgbClr val="FFFF99"/>
                </a:solidFill>
              </a:rPr>
              <a:t>diuretics</a:t>
            </a:r>
            <a:r>
              <a:rPr lang="hr-HR" sz="2000" dirty="0" smtClean="0"/>
              <a:t>)</a:t>
            </a:r>
          </a:p>
          <a:p>
            <a:pPr marL="514350" indent="-514350" fontAlgn="auto">
              <a:lnSpc>
                <a:spcPct val="160000"/>
              </a:lnSpc>
              <a:spcAft>
                <a:spcPts val="0"/>
              </a:spcAft>
              <a:buClr>
                <a:schemeClr val="accent3"/>
              </a:buClr>
              <a:buFont typeface="+mj-lt"/>
              <a:buAutoNum type="arabicPeriod"/>
              <a:defRPr/>
            </a:pPr>
            <a:r>
              <a:rPr lang="hr-HR" sz="2000" dirty="0" err="1" smtClean="0"/>
              <a:t>Hepatic</a:t>
            </a:r>
            <a:r>
              <a:rPr lang="hr-HR" sz="2000" dirty="0" smtClean="0"/>
              <a:t> </a:t>
            </a:r>
            <a:r>
              <a:rPr lang="hr-HR" sz="2000" dirty="0" err="1" smtClean="0"/>
              <a:t>cirrhosis</a:t>
            </a:r>
            <a:r>
              <a:rPr lang="hr-HR" sz="2000" dirty="0" smtClean="0"/>
              <a:t> (</a:t>
            </a:r>
            <a:r>
              <a:rPr lang="hr-HR" sz="2000" b="1" dirty="0" err="1" smtClean="0">
                <a:solidFill>
                  <a:srgbClr val="FFFF99"/>
                </a:solidFill>
              </a:rPr>
              <a:t>spironolactone</a:t>
            </a:r>
            <a:r>
              <a:rPr lang="hr-HR" sz="2000" dirty="0" smtClean="0"/>
              <a:t>)</a:t>
            </a:r>
          </a:p>
          <a:p>
            <a:pPr marL="514350" indent="-514350" fontAlgn="auto">
              <a:spcAft>
                <a:spcPts val="0"/>
              </a:spcAft>
              <a:buClr>
                <a:schemeClr val="accent3"/>
              </a:buClr>
              <a:buFont typeface="Wingdings 2"/>
              <a:buNone/>
              <a:defRPr/>
            </a:pPr>
            <a:endParaRPr lang="hr-HR" dirty="0" smtClean="0"/>
          </a:p>
          <a:p>
            <a:pPr marL="274320" indent="-274320" fontAlgn="auto">
              <a:spcAft>
                <a:spcPts val="0"/>
              </a:spcAft>
              <a:buClr>
                <a:schemeClr val="accent3"/>
              </a:buClr>
              <a:buFont typeface="Wingdings 2"/>
              <a:buChar char=""/>
              <a:defRPr/>
            </a:pPr>
            <a:r>
              <a:rPr lang="hr-HR" dirty="0" err="1" smtClean="0">
                <a:solidFill>
                  <a:srgbClr val="92D050"/>
                </a:solidFill>
              </a:rPr>
              <a:t>Nonedematous</a:t>
            </a:r>
            <a:r>
              <a:rPr lang="hr-HR" dirty="0" smtClean="0">
                <a:solidFill>
                  <a:srgbClr val="92D050"/>
                </a:solidFill>
              </a:rPr>
              <a:t> </a:t>
            </a:r>
            <a:r>
              <a:rPr lang="hr-HR" dirty="0" err="1" smtClean="0">
                <a:solidFill>
                  <a:srgbClr val="92D050"/>
                </a:solidFill>
              </a:rPr>
              <a:t>states</a:t>
            </a:r>
            <a:endParaRPr lang="hr-HR" dirty="0" smtClean="0">
              <a:solidFill>
                <a:srgbClr val="92D050"/>
              </a:solidFill>
            </a:endParaRPr>
          </a:p>
          <a:p>
            <a:pPr marL="514350" indent="-514350" fontAlgn="auto">
              <a:lnSpc>
                <a:spcPct val="160000"/>
              </a:lnSpc>
              <a:spcAft>
                <a:spcPts val="0"/>
              </a:spcAft>
              <a:buClr>
                <a:schemeClr val="accent3"/>
              </a:buClr>
              <a:buFont typeface="+mj-lt"/>
              <a:buAutoNum type="arabicPeriod"/>
              <a:defRPr/>
            </a:pPr>
            <a:r>
              <a:rPr lang="hr-HR" sz="2000" dirty="0" err="1" smtClean="0"/>
              <a:t>Hypertension</a:t>
            </a:r>
            <a:r>
              <a:rPr lang="hr-HR" sz="2000" dirty="0" smtClean="0">
                <a:solidFill>
                  <a:srgbClr val="FF0000"/>
                </a:solidFill>
              </a:rPr>
              <a:t> </a:t>
            </a:r>
            <a:r>
              <a:rPr lang="hr-HR" sz="2000" dirty="0" smtClean="0"/>
              <a:t>(</a:t>
            </a:r>
            <a:r>
              <a:rPr lang="hr-HR" sz="2000" b="1" dirty="0" err="1" smtClean="0">
                <a:solidFill>
                  <a:srgbClr val="FFFF99"/>
                </a:solidFill>
              </a:rPr>
              <a:t>thiazides</a:t>
            </a:r>
            <a:r>
              <a:rPr lang="hr-HR" sz="2000" b="1" dirty="0" smtClean="0">
                <a:solidFill>
                  <a:srgbClr val="FFFF99"/>
                </a:solidFill>
              </a:rPr>
              <a:t>, </a:t>
            </a:r>
            <a:r>
              <a:rPr lang="hr-HR" sz="2000" b="1" dirty="0" err="1" smtClean="0">
                <a:solidFill>
                  <a:srgbClr val="FFFF99"/>
                </a:solidFill>
              </a:rPr>
              <a:t>loop</a:t>
            </a:r>
            <a:r>
              <a:rPr lang="hr-HR" sz="2000" b="1" dirty="0" smtClean="0">
                <a:solidFill>
                  <a:srgbClr val="FFFF99"/>
                </a:solidFill>
              </a:rPr>
              <a:t> </a:t>
            </a:r>
            <a:r>
              <a:rPr lang="hr-HR" sz="2000" b="1" dirty="0" err="1" smtClean="0">
                <a:solidFill>
                  <a:srgbClr val="FFFF99"/>
                </a:solidFill>
              </a:rPr>
              <a:t>diuretics</a:t>
            </a:r>
            <a:r>
              <a:rPr lang="hr-HR" sz="2000" dirty="0" smtClean="0"/>
              <a:t>)</a:t>
            </a:r>
          </a:p>
          <a:p>
            <a:pPr marL="514350" indent="-514350" fontAlgn="auto">
              <a:lnSpc>
                <a:spcPct val="160000"/>
              </a:lnSpc>
              <a:spcAft>
                <a:spcPts val="0"/>
              </a:spcAft>
              <a:buClr>
                <a:schemeClr val="accent3"/>
              </a:buClr>
              <a:buFont typeface="+mj-lt"/>
              <a:buAutoNum type="arabicPeriod"/>
              <a:defRPr/>
            </a:pPr>
            <a:r>
              <a:rPr lang="hr-HR" sz="2000" dirty="0" err="1" smtClean="0"/>
              <a:t>Nephrolithiasis</a:t>
            </a:r>
            <a:r>
              <a:rPr lang="hr-HR" sz="2000" dirty="0" smtClean="0"/>
              <a:t> (</a:t>
            </a:r>
            <a:r>
              <a:rPr lang="hr-HR" sz="2000" b="1" dirty="0" err="1" smtClean="0">
                <a:solidFill>
                  <a:srgbClr val="FFFF99"/>
                </a:solidFill>
              </a:rPr>
              <a:t>thiazides</a:t>
            </a:r>
            <a:r>
              <a:rPr lang="hr-HR" sz="2000" dirty="0" smtClean="0"/>
              <a:t>)</a:t>
            </a:r>
          </a:p>
          <a:p>
            <a:pPr marL="514350" indent="-514350" fontAlgn="auto">
              <a:lnSpc>
                <a:spcPct val="160000"/>
              </a:lnSpc>
              <a:spcAft>
                <a:spcPts val="0"/>
              </a:spcAft>
              <a:buClr>
                <a:schemeClr val="accent3"/>
              </a:buClr>
              <a:buFont typeface="+mj-lt"/>
              <a:buAutoNum type="arabicPeriod"/>
              <a:defRPr/>
            </a:pPr>
            <a:r>
              <a:rPr lang="hr-HR" sz="2000" dirty="0" err="1" smtClean="0"/>
              <a:t>Hypercalcemia</a:t>
            </a:r>
            <a:r>
              <a:rPr lang="hr-HR" sz="2000" dirty="0" smtClean="0"/>
              <a:t> (</a:t>
            </a:r>
            <a:r>
              <a:rPr lang="hr-HR" sz="2000" b="1" dirty="0" err="1" smtClean="0">
                <a:solidFill>
                  <a:srgbClr val="FFFF99"/>
                </a:solidFill>
              </a:rPr>
              <a:t>loop</a:t>
            </a:r>
            <a:r>
              <a:rPr lang="hr-HR" sz="2000" b="1" dirty="0" smtClean="0">
                <a:solidFill>
                  <a:srgbClr val="FFFF99"/>
                </a:solidFill>
              </a:rPr>
              <a:t> </a:t>
            </a:r>
            <a:r>
              <a:rPr lang="hr-HR" sz="2000" b="1" dirty="0" err="1" smtClean="0">
                <a:solidFill>
                  <a:srgbClr val="FFFF99"/>
                </a:solidFill>
              </a:rPr>
              <a:t>diuretics</a:t>
            </a:r>
            <a:r>
              <a:rPr lang="hr-HR" sz="2000" b="1" dirty="0" smtClean="0">
                <a:solidFill>
                  <a:srgbClr val="FFFF99"/>
                </a:solidFill>
              </a:rPr>
              <a:t> + </a:t>
            </a:r>
            <a:r>
              <a:rPr lang="hr-HR" sz="2000" b="1" dirty="0" err="1" smtClean="0">
                <a:solidFill>
                  <a:srgbClr val="FFFF99"/>
                </a:solidFill>
              </a:rPr>
              <a:t>saline</a:t>
            </a:r>
            <a:r>
              <a:rPr lang="hr-HR" sz="2000" dirty="0" smtClean="0"/>
              <a:t>)</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pic>
        <p:nvPicPr>
          <p:cNvPr id="14340" name="Picture 2"/>
          <p:cNvPicPr>
            <a:picLocks noChangeAspect="1" noChangeArrowheads="1"/>
          </p:cNvPicPr>
          <p:nvPr/>
        </p:nvPicPr>
        <p:blipFill>
          <a:blip r:embed="rId2" cstate="print"/>
          <a:srcRect/>
          <a:stretch>
            <a:fillRect/>
          </a:stretch>
        </p:blipFill>
        <p:spPr bwMode="auto">
          <a:xfrm>
            <a:off x="0" y="332656"/>
            <a:ext cx="9375775"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endParaRPr lang="en-US" smtClean="0"/>
          </a:p>
        </p:txBody>
      </p:sp>
      <p:sp>
        <p:nvSpPr>
          <p:cNvPr id="16388" name="AutoShape 2" descr="mk:@MSITStore:C:\Documents%20and%20Settings\aperisin\Desktop\knjige%20nastava\Lippincott's%20Illustrated%20Reviews%20Pharmacology,%204th%20Edition.CHM::/Chapter%2022%20-%20Diuretics_files/DA4C22FF2.png"/>
          <p:cNvSpPr>
            <a:spLocks noChangeAspect="1" noChangeArrowheads="1"/>
          </p:cNvSpPr>
          <p:nvPr/>
        </p:nvSpPr>
        <p:spPr bwMode="auto">
          <a:xfrm>
            <a:off x="155575" y="-1614488"/>
            <a:ext cx="5667375" cy="3371851"/>
          </a:xfrm>
          <a:prstGeom prst="rect">
            <a:avLst/>
          </a:prstGeom>
          <a:noFill/>
          <a:ln w="9525">
            <a:noFill/>
            <a:miter lim="800000"/>
            <a:headEnd/>
            <a:tailEnd/>
          </a:ln>
        </p:spPr>
        <p:txBody>
          <a:bodyPr/>
          <a:lstStyle/>
          <a:p>
            <a:endParaRPr lang="en-US">
              <a:latin typeface="Constantia" pitchFamily="18" charset="0"/>
            </a:endParaRPr>
          </a:p>
        </p:txBody>
      </p:sp>
      <p:pic>
        <p:nvPicPr>
          <p:cNvPr id="11265" name="Picture 1"/>
          <p:cNvPicPr>
            <a:picLocks noChangeAspect="1" noChangeArrowheads="1"/>
          </p:cNvPicPr>
          <p:nvPr/>
        </p:nvPicPr>
        <p:blipFill>
          <a:blip r:embed="rId2" cstate="print"/>
          <a:srcRect/>
          <a:stretch>
            <a:fillRect/>
          </a:stretch>
        </p:blipFill>
        <p:spPr bwMode="auto">
          <a:xfrm>
            <a:off x="0" y="1071563"/>
            <a:ext cx="916305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04850"/>
            <a:ext cx="8229600" cy="851942"/>
          </a:xfrm>
        </p:spPr>
        <p:txBody>
          <a:bodyPr/>
          <a:lstStyle/>
          <a:p>
            <a:r>
              <a:rPr lang="en-US" sz="4000" b="1" dirty="0" smtClean="0"/>
              <a:t>Classification</a:t>
            </a:r>
            <a:r>
              <a:rPr lang="en-US" sz="4000" dirty="0" smtClean="0"/>
              <a:t> of diuretics</a:t>
            </a:r>
          </a:p>
        </p:txBody>
      </p:sp>
      <p:sp>
        <p:nvSpPr>
          <p:cNvPr id="10243" name="Content Placeholder 2"/>
          <p:cNvSpPr>
            <a:spLocks noGrp="1"/>
          </p:cNvSpPr>
          <p:nvPr>
            <p:ph idx="1"/>
          </p:nvPr>
        </p:nvSpPr>
        <p:spPr>
          <a:xfrm>
            <a:off x="457200" y="1772817"/>
            <a:ext cx="8686800" cy="5085184"/>
          </a:xfrm>
        </p:spPr>
        <p:txBody>
          <a:bodyPr/>
          <a:lstStyle/>
          <a:p>
            <a:pPr marL="514350" indent="-514350">
              <a:lnSpc>
                <a:spcPct val="200000"/>
              </a:lnSpc>
              <a:buFont typeface="+mj-lt"/>
              <a:buAutoNum type="arabicParenR"/>
            </a:pPr>
            <a:r>
              <a:rPr lang="en-US" sz="2100" dirty="0" smtClean="0"/>
              <a:t>Carbonic </a:t>
            </a:r>
            <a:r>
              <a:rPr lang="en-US" sz="2100" dirty="0" err="1" smtClean="0"/>
              <a:t>anhydrase</a:t>
            </a:r>
            <a:r>
              <a:rPr lang="en-US" sz="2100" dirty="0" smtClean="0"/>
              <a:t> inhibitors (</a:t>
            </a:r>
            <a:r>
              <a:rPr lang="en-US" sz="2100" dirty="0" err="1" smtClean="0">
                <a:solidFill>
                  <a:srgbClr val="FFFF99"/>
                </a:solidFill>
              </a:rPr>
              <a:t>acetazolamide</a:t>
            </a:r>
            <a:r>
              <a:rPr lang="en-US" sz="2100" dirty="0" smtClean="0"/>
              <a:t>)</a:t>
            </a:r>
          </a:p>
          <a:p>
            <a:pPr marL="514350" indent="-514350">
              <a:lnSpc>
                <a:spcPct val="200000"/>
              </a:lnSpc>
              <a:buFont typeface="+mj-lt"/>
              <a:buAutoNum type="arabicParenR"/>
            </a:pPr>
            <a:r>
              <a:rPr lang="en-US" sz="2100" dirty="0" smtClean="0"/>
              <a:t>Agents that alter water excretion (osmotic diuretics – </a:t>
            </a:r>
            <a:r>
              <a:rPr lang="en-US" sz="2100" dirty="0" err="1" smtClean="0">
                <a:solidFill>
                  <a:srgbClr val="FFFF99"/>
                </a:solidFill>
              </a:rPr>
              <a:t>mannitol</a:t>
            </a:r>
            <a:r>
              <a:rPr lang="en-US" sz="2100" dirty="0" smtClean="0"/>
              <a:t>)</a:t>
            </a:r>
          </a:p>
          <a:p>
            <a:pPr marL="514350" indent="-514350">
              <a:lnSpc>
                <a:spcPct val="200000"/>
              </a:lnSpc>
              <a:buFont typeface="+mj-lt"/>
              <a:buAutoNum type="arabicParenR"/>
            </a:pPr>
            <a:r>
              <a:rPr lang="en-US" sz="2100" dirty="0" smtClean="0"/>
              <a:t>Loop agents (</a:t>
            </a:r>
            <a:r>
              <a:rPr lang="en-US" sz="2100" dirty="0" err="1" smtClean="0">
                <a:solidFill>
                  <a:srgbClr val="FFFF99"/>
                </a:solidFill>
              </a:rPr>
              <a:t>furosemide</a:t>
            </a:r>
            <a:r>
              <a:rPr lang="en-US" sz="2100" dirty="0" smtClean="0">
                <a:solidFill>
                  <a:srgbClr val="FFFF99"/>
                </a:solidFill>
              </a:rPr>
              <a:t>, </a:t>
            </a:r>
            <a:r>
              <a:rPr lang="en-US" sz="2100" dirty="0" err="1" smtClean="0">
                <a:solidFill>
                  <a:srgbClr val="FFFF99"/>
                </a:solidFill>
              </a:rPr>
              <a:t>torasemide</a:t>
            </a:r>
            <a:r>
              <a:rPr lang="en-US" sz="2100" dirty="0" smtClean="0"/>
              <a:t>)</a:t>
            </a:r>
          </a:p>
          <a:p>
            <a:pPr marL="514350" indent="-514350">
              <a:lnSpc>
                <a:spcPct val="200000"/>
              </a:lnSpc>
              <a:buFont typeface="+mj-lt"/>
              <a:buAutoNum type="arabicParenR"/>
            </a:pPr>
            <a:r>
              <a:rPr lang="en-US" sz="2100" dirty="0" err="1" smtClean="0"/>
              <a:t>Thiazides</a:t>
            </a:r>
            <a:r>
              <a:rPr lang="en-US" sz="2100" dirty="0" smtClean="0"/>
              <a:t> (</a:t>
            </a:r>
            <a:r>
              <a:rPr lang="en-US" sz="2100" dirty="0" err="1" smtClean="0">
                <a:solidFill>
                  <a:srgbClr val="FFFF99"/>
                </a:solidFill>
              </a:rPr>
              <a:t>hydrochlorothiazid</a:t>
            </a:r>
            <a:r>
              <a:rPr lang="en-US" sz="2100" dirty="0" smtClean="0">
                <a:solidFill>
                  <a:srgbClr val="FFFF99"/>
                </a:solidFill>
              </a:rPr>
              <a:t>, </a:t>
            </a:r>
            <a:r>
              <a:rPr lang="en-US" sz="2100" dirty="0" err="1" smtClean="0">
                <a:solidFill>
                  <a:srgbClr val="FFFF99"/>
                </a:solidFill>
              </a:rPr>
              <a:t>indapamide</a:t>
            </a:r>
            <a:r>
              <a:rPr lang="en-US" sz="2100" dirty="0" smtClean="0">
                <a:solidFill>
                  <a:srgbClr val="FFFF99"/>
                </a:solidFill>
              </a:rPr>
              <a:t>, </a:t>
            </a:r>
            <a:r>
              <a:rPr lang="en-US" sz="2100" dirty="0" err="1" smtClean="0">
                <a:solidFill>
                  <a:srgbClr val="FFFF99"/>
                </a:solidFill>
              </a:rPr>
              <a:t>chlorthalidone</a:t>
            </a:r>
            <a:r>
              <a:rPr lang="en-US" sz="2100" dirty="0" smtClean="0"/>
              <a:t>)</a:t>
            </a:r>
          </a:p>
          <a:p>
            <a:pPr marL="514350" indent="-514350">
              <a:lnSpc>
                <a:spcPct val="200000"/>
              </a:lnSpc>
              <a:buFont typeface="+mj-lt"/>
              <a:buAutoNum type="arabicParenR"/>
            </a:pPr>
            <a:r>
              <a:rPr lang="en-US" sz="2100" dirty="0" smtClean="0"/>
              <a:t>K</a:t>
            </a:r>
            <a:r>
              <a:rPr lang="en-US" sz="2100" baseline="30000" dirty="0" smtClean="0"/>
              <a:t>+</a:t>
            </a:r>
            <a:r>
              <a:rPr lang="en-US" sz="2100" dirty="0" smtClean="0"/>
              <a:t>-sparing agents (</a:t>
            </a:r>
            <a:r>
              <a:rPr lang="en-US" sz="2100" dirty="0" err="1" smtClean="0">
                <a:solidFill>
                  <a:srgbClr val="FFFF99"/>
                </a:solidFill>
              </a:rPr>
              <a:t>spironolactone</a:t>
            </a:r>
            <a:r>
              <a:rPr lang="en-US" sz="2100" dirty="0" smtClean="0">
                <a:solidFill>
                  <a:srgbClr val="FFFF99"/>
                </a:solidFill>
              </a:rPr>
              <a:t>, </a:t>
            </a:r>
            <a:r>
              <a:rPr lang="en-US" sz="2100" dirty="0" err="1" smtClean="0">
                <a:solidFill>
                  <a:srgbClr val="FFFF99"/>
                </a:solidFill>
              </a:rPr>
              <a:t>amiloride</a:t>
            </a:r>
            <a:r>
              <a:rPr lang="en-US" sz="2100" dirty="0" smtClean="0">
                <a:solidFill>
                  <a:srgbClr val="FFFF99"/>
                </a:solidFill>
              </a:rPr>
              <a:t>, </a:t>
            </a:r>
            <a:r>
              <a:rPr lang="en-US" sz="2100" dirty="0" err="1" smtClean="0">
                <a:solidFill>
                  <a:srgbClr val="FFFF99"/>
                </a:solidFill>
              </a:rPr>
              <a:t>triamterene</a:t>
            </a:r>
            <a:r>
              <a:rPr lang="en-US" sz="2100" dirty="0" smtClean="0"/>
              <a:t>)</a:t>
            </a:r>
          </a:p>
          <a:p>
            <a:pPr marL="514350" indent="-514350">
              <a:lnSpc>
                <a:spcPct val="200000"/>
              </a:lnSpc>
              <a:buFont typeface="+mj-lt"/>
              <a:buAutoNum type="arabicParenR"/>
            </a:pPr>
            <a:r>
              <a:rPr lang="en-US" sz="2100" dirty="0" smtClean="0"/>
              <a:t>Combination of diuretics (</a:t>
            </a:r>
            <a:r>
              <a:rPr lang="en-US" sz="2100" dirty="0" err="1" smtClean="0">
                <a:solidFill>
                  <a:srgbClr val="FFFF99"/>
                </a:solidFill>
              </a:rPr>
              <a:t>hydrochlorothiazid</a:t>
            </a:r>
            <a:r>
              <a:rPr lang="en-US" sz="2100" dirty="0" smtClean="0">
                <a:solidFill>
                  <a:srgbClr val="FFFF99"/>
                </a:solidFill>
              </a:rPr>
              <a:t> </a:t>
            </a:r>
            <a:r>
              <a:rPr lang="en-US" sz="2100" dirty="0" smtClean="0"/>
              <a:t>+</a:t>
            </a:r>
            <a:r>
              <a:rPr lang="en-US" sz="2100" dirty="0" smtClean="0">
                <a:solidFill>
                  <a:srgbClr val="FFFF99"/>
                </a:solidFill>
              </a:rPr>
              <a:t> K</a:t>
            </a:r>
            <a:r>
              <a:rPr lang="en-US" sz="2100" baseline="30000" dirty="0" smtClean="0">
                <a:solidFill>
                  <a:srgbClr val="FFFF99"/>
                </a:solidFill>
              </a:rPr>
              <a:t>+</a:t>
            </a:r>
            <a:r>
              <a:rPr lang="en-US" sz="2100" dirty="0" smtClean="0">
                <a:solidFill>
                  <a:srgbClr val="FFFF99"/>
                </a:solidFill>
              </a:rPr>
              <a:t>-sparing agents </a:t>
            </a:r>
            <a:r>
              <a:rPr lang="en-US" sz="21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cstate="print"/>
          <a:srcRect/>
          <a:stretch>
            <a:fillRect/>
          </a:stretch>
        </p:blipFill>
        <p:spPr bwMode="auto">
          <a:xfrm>
            <a:off x="304800" y="385763"/>
            <a:ext cx="8534400"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4124325" y="0"/>
            <a:ext cx="5019675" cy="67056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0" y="1556792"/>
            <a:ext cx="3962400"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scanovi\diuretici\hp250.jpg"/>
          <p:cNvPicPr>
            <a:picLocks noChangeAspect="1" noChangeArrowheads="1"/>
          </p:cNvPicPr>
          <p:nvPr/>
        </p:nvPicPr>
        <p:blipFill>
          <a:blip r:embed="rId2" cstate="print"/>
          <a:srcRect/>
          <a:stretch>
            <a:fillRect/>
          </a:stretch>
        </p:blipFill>
        <p:spPr bwMode="auto">
          <a:xfrm>
            <a:off x="1619672" y="0"/>
            <a:ext cx="60198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35163"/>
            <a:ext cx="3707904" cy="4389437"/>
          </a:xfrm>
        </p:spPr>
        <p:txBody>
          <a:bodyPr/>
          <a:lstStyle/>
          <a:p>
            <a:pPr>
              <a:buNone/>
            </a:pPr>
            <a:r>
              <a:rPr lang="hr-HR" dirty="0" smtClean="0">
                <a:solidFill>
                  <a:srgbClr val="FFFF99"/>
                </a:solidFill>
              </a:rPr>
              <a:t>  </a:t>
            </a:r>
            <a:r>
              <a:rPr lang="hr-HR" dirty="0" err="1" smtClean="0">
                <a:solidFill>
                  <a:srgbClr val="FFFF99"/>
                </a:solidFill>
              </a:rPr>
              <a:t>Carbonic</a:t>
            </a:r>
            <a:r>
              <a:rPr lang="hr-HR" dirty="0" smtClean="0">
                <a:solidFill>
                  <a:srgbClr val="FFFF99"/>
                </a:solidFill>
              </a:rPr>
              <a:t> </a:t>
            </a:r>
            <a:r>
              <a:rPr lang="hr-HR" dirty="0" err="1" smtClean="0">
                <a:solidFill>
                  <a:srgbClr val="FFFF99"/>
                </a:solidFill>
              </a:rPr>
              <a:t>anhydrase</a:t>
            </a:r>
            <a:r>
              <a:rPr lang="hr-HR" dirty="0" smtClean="0">
                <a:solidFill>
                  <a:srgbClr val="FFFF99"/>
                </a:solidFill>
              </a:rPr>
              <a:t> </a:t>
            </a:r>
          </a:p>
          <a:p>
            <a:pPr>
              <a:buNone/>
            </a:pPr>
            <a:r>
              <a:rPr lang="hr-HR" dirty="0" smtClean="0">
                <a:solidFill>
                  <a:srgbClr val="FFFF99"/>
                </a:solidFill>
              </a:rPr>
              <a:t>       </a:t>
            </a:r>
            <a:r>
              <a:rPr lang="hr-HR" dirty="0" err="1" smtClean="0">
                <a:solidFill>
                  <a:srgbClr val="FFFF99"/>
                </a:solidFill>
              </a:rPr>
              <a:t>inhibitors</a:t>
            </a:r>
            <a:r>
              <a:rPr lang="hr-HR" dirty="0" smtClean="0"/>
              <a:t>  </a:t>
            </a:r>
          </a:p>
          <a:p>
            <a:pPr>
              <a:buNone/>
            </a:pPr>
            <a:r>
              <a:rPr lang="hr-HR" dirty="0" smtClean="0"/>
              <a:t>   (</a:t>
            </a:r>
            <a:r>
              <a:rPr lang="en-US" dirty="0" smtClean="0"/>
              <a:t>Proximal</a:t>
            </a:r>
            <a:r>
              <a:rPr lang="hr-HR" dirty="0" smtClean="0"/>
              <a:t> </a:t>
            </a:r>
            <a:r>
              <a:rPr lang="hr-HR" dirty="0" err="1" smtClean="0"/>
              <a:t>tubule</a:t>
            </a:r>
            <a:r>
              <a:rPr lang="hr-HR" dirty="0" smtClean="0"/>
              <a: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707904" y="0"/>
            <a:ext cx="5223581" cy="5320570"/>
          </a:xfrm>
          <a:prstGeom prst="rect">
            <a:avLst/>
          </a:prstGeom>
          <a:noFill/>
          <a:ln w="9525">
            <a:noFill/>
            <a:miter lim="800000"/>
            <a:headEnd/>
            <a:tailEnd/>
          </a:ln>
        </p:spPr>
      </p:pic>
      <p:sp>
        <p:nvSpPr>
          <p:cNvPr id="5" name="TextBox 4"/>
          <p:cNvSpPr txBox="1"/>
          <p:nvPr/>
        </p:nvSpPr>
        <p:spPr>
          <a:xfrm>
            <a:off x="611560" y="5011341"/>
            <a:ext cx="8316416" cy="18466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smtClean="0"/>
              <a:t>Apical membrane Na</a:t>
            </a:r>
            <a:r>
              <a:rPr lang="en-US" sz="1600" baseline="30000" dirty="0" smtClean="0"/>
              <a:t>+</a:t>
            </a:r>
            <a:r>
              <a:rPr lang="en-US" sz="1600" dirty="0" smtClean="0"/>
              <a:t>/H</a:t>
            </a:r>
            <a:r>
              <a:rPr lang="en-US" sz="1600" baseline="30000" dirty="0" smtClean="0"/>
              <a:t>+</a:t>
            </a:r>
            <a:r>
              <a:rPr lang="en-US" sz="1600" dirty="0" smtClean="0"/>
              <a:t> exchange (via NHE3) and bicarbonate </a:t>
            </a:r>
            <a:r>
              <a:rPr lang="en-US" sz="1600" dirty="0" err="1" smtClean="0"/>
              <a:t>reabsorption</a:t>
            </a:r>
            <a:r>
              <a:rPr lang="en-US" sz="1600" dirty="0" smtClean="0"/>
              <a:t> in the proximal convoluted tubule cell. Na</a:t>
            </a:r>
            <a:r>
              <a:rPr lang="en-US" sz="1600" baseline="30000" dirty="0" smtClean="0"/>
              <a:t>+</a:t>
            </a:r>
            <a:r>
              <a:rPr lang="en-US" sz="1600" dirty="0" smtClean="0"/>
              <a:t>/K</a:t>
            </a:r>
            <a:r>
              <a:rPr lang="en-US" sz="1600" baseline="30000" dirty="0" smtClean="0"/>
              <a:t>+</a:t>
            </a:r>
            <a:r>
              <a:rPr lang="en-US" sz="1600" dirty="0" smtClean="0"/>
              <a:t> </a:t>
            </a:r>
            <a:r>
              <a:rPr lang="en-US" sz="1600" dirty="0" err="1" smtClean="0"/>
              <a:t>ATPase</a:t>
            </a:r>
            <a:r>
              <a:rPr lang="en-US" sz="1600" dirty="0" smtClean="0"/>
              <a:t> is present in the </a:t>
            </a:r>
            <a:r>
              <a:rPr lang="en-US" sz="1600" dirty="0" err="1" smtClean="0"/>
              <a:t>basolateral</a:t>
            </a:r>
            <a:r>
              <a:rPr lang="en-US" sz="1600" dirty="0" smtClean="0"/>
              <a:t> membrane to maintain intracellular sodium and potassium levels within the normal range. Because of rapid equilibration, concentrations of the solutes are approximately equal in the interstitial fluid and the blood. Carbonic </a:t>
            </a:r>
            <a:r>
              <a:rPr lang="en-US" sz="1600" dirty="0" err="1" smtClean="0"/>
              <a:t>anhydrase</a:t>
            </a:r>
            <a:r>
              <a:rPr lang="en-US" sz="1600" dirty="0" smtClean="0"/>
              <a:t> (CA) is found in other locations in addition to the brush border of the luminal membrane.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6336704" cy="504056"/>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hr-HR" sz="2800" dirty="0" err="1" smtClean="0">
                <a:solidFill>
                  <a:schemeClr val="tx1"/>
                </a:solidFill>
              </a:rPr>
              <a:t>Carbonic</a:t>
            </a:r>
            <a:r>
              <a:rPr lang="hr-HR" sz="2800" dirty="0" smtClean="0">
                <a:solidFill>
                  <a:schemeClr val="tx1"/>
                </a:solidFill>
              </a:rPr>
              <a:t> </a:t>
            </a:r>
            <a:r>
              <a:rPr lang="hr-HR" sz="2800" dirty="0" err="1" smtClean="0">
                <a:solidFill>
                  <a:schemeClr val="tx1"/>
                </a:solidFill>
              </a:rPr>
              <a:t>anhydrase</a:t>
            </a:r>
            <a:r>
              <a:rPr lang="hr-HR" sz="2800" dirty="0" smtClean="0">
                <a:solidFill>
                  <a:schemeClr val="tx1"/>
                </a:solidFill>
              </a:rPr>
              <a:t> </a:t>
            </a:r>
            <a:r>
              <a:rPr lang="hr-HR" sz="2800" dirty="0" err="1" smtClean="0">
                <a:solidFill>
                  <a:schemeClr val="tx1"/>
                </a:solidFill>
              </a:rPr>
              <a:t>inhibitors</a:t>
            </a:r>
            <a:endParaRPr lang="en-US" sz="2800" dirty="0">
              <a:solidFill>
                <a:schemeClr val="tx1"/>
              </a:solidFill>
            </a:endParaRPr>
          </a:p>
        </p:txBody>
      </p:sp>
      <p:sp>
        <p:nvSpPr>
          <p:cNvPr id="3" name="Content Placeholder 2"/>
          <p:cNvSpPr>
            <a:spLocks noGrp="1"/>
          </p:cNvSpPr>
          <p:nvPr>
            <p:ph idx="1"/>
          </p:nvPr>
        </p:nvSpPr>
        <p:spPr>
          <a:xfrm>
            <a:off x="0" y="44624"/>
            <a:ext cx="9144000" cy="6840759"/>
          </a:xfrm>
        </p:spPr>
        <p:txBody>
          <a:bodyPr numCol="2"/>
          <a:lstStyle/>
          <a:p>
            <a:pPr>
              <a:buNone/>
            </a:pPr>
            <a:endParaRPr lang="hr-HR" sz="1800" dirty="0" smtClean="0">
              <a:solidFill>
                <a:srgbClr val="FFFF99"/>
              </a:solidFill>
              <a:latin typeface="Arial" charset="0"/>
              <a:cs typeface="Arial" charset="0"/>
            </a:endParaRPr>
          </a:p>
          <a:p>
            <a:endParaRPr lang="hr-HR" sz="2000" b="1" dirty="0" smtClean="0">
              <a:solidFill>
                <a:srgbClr val="FFFF99"/>
              </a:solidFill>
              <a:cs typeface="Arial" charset="0"/>
            </a:endParaRPr>
          </a:p>
          <a:p>
            <a:r>
              <a:rPr lang="en-US" sz="2000" b="1" dirty="0" smtClean="0">
                <a:solidFill>
                  <a:srgbClr val="FFFF99"/>
                </a:solidFill>
                <a:cs typeface="Arial" charset="0"/>
              </a:rPr>
              <a:t>Place of action</a:t>
            </a:r>
          </a:p>
          <a:p>
            <a:pPr>
              <a:buNone/>
            </a:pPr>
            <a:r>
              <a:rPr lang="en-US" sz="2000" dirty="0" smtClean="0">
                <a:solidFill>
                  <a:srgbClr val="FF0000"/>
                </a:solidFill>
                <a:cs typeface="Arial" charset="0"/>
              </a:rPr>
              <a:t>	</a:t>
            </a:r>
            <a:r>
              <a:rPr lang="en-US" sz="2000" dirty="0" smtClean="0"/>
              <a:t> Proximal tubule</a:t>
            </a:r>
            <a:endParaRPr lang="en-US" sz="2000" dirty="0" smtClean="0">
              <a:cs typeface="Arial" charset="0"/>
            </a:endParaRPr>
          </a:p>
          <a:p>
            <a:pPr>
              <a:buNone/>
            </a:pPr>
            <a:endParaRPr lang="en-US" sz="2000" dirty="0" smtClean="0">
              <a:cs typeface="Arial" charset="0"/>
            </a:endParaRPr>
          </a:p>
          <a:p>
            <a:r>
              <a:rPr lang="en-US" sz="2000" b="1" dirty="0" smtClean="0">
                <a:solidFill>
                  <a:srgbClr val="FFFF99"/>
                </a:solidFill>
                <a:cs typeface="Arial" charset="0"/>
              </a:rPr>
              <a:t>Mechanism of action (</a:t>
            </a:r>
            <a:r>
              <a:rPr lang="en-US" sz="2000" b="1" dirty="0" err="1" smtClean="0">
                <a:solidFill>
                  <a:srgbClr val="FFFF99"/>
                </a:solidFill>
                <a:cs typeface="Arial" charset="0"/>
              </a:rPr>
              <a:t>pharmacodynamics</a:t>
            </a:r>
            <a:r>
              <a:rPr lang="en-US" sz="2000" b="1" dirty="0" smtClean="0">
                <a:solidFill>
                  <a:srgbClr val="FFFF99"/>
                </a:solidFill>
                <a:cs typeface="Arial" charset="0"/>
              </a:rPr>
              <a:t>)</a:t>
            </a:r>
          </a:p>
          <a:p>
            <a:pPr>
              <a:buNone/>
            </a:pPr>
            <a:r>
              <a:rPr lang="en-US" sz="2000" dirty="0" smtClean="0">
                <a:cs typeface="Arial" charset="0"/>
              </a:rPr>
              <a:t>	inhibition of enzyme </a:t>
            </a:r>
            <a:r>
              <a:rPr lang="en-US" sz="2000" dirty="0" smtClean="0"/>
              <a:t>carbonic </a:t>
            </a:r>
            <a:r>
              <a:rPr lang="en-US" sz="2000" dirty="0" err="1" smtClean="0"/>
              <a:t>anhydrase</a:t>
            </a:r>
            <a:r>
              <a:rPr lang="en-US" sz="2000" dirty="0" smtClean="0">
                <a:cs typeface="Arial" charset="0"/>
              </a:rPr>
              <a:t>, blocking </a:t>
            </a:r>
            <a:r>
              <a:rPr lang="en-US" sz="2000" dirty="0" err="1" smtClean="0"/>
              <a:t>reabsorption</a:t>
            </a:r>
            <a:r>
              <a:rPr lang="en-US" sz="2000" dirty="0" smtClean="0"/>
              <a:t> of Na</a:t>
            </a:r>
            <a:r>
              <a:rPr lang="en-US" sz="2000" baseline="30000" dirty="0" smtClean="0"/>
              <a:t>+ </a:t>
            </a:r>
            <a:r>
              <a:rPr lang="en-US" sz="2000" dirty="0" smtClean="0"/>
              <a:t> and HCO</a:t>
            </a:r>
            <a:r>
              <a:rPr lang="en-US" sz="2000" baseline="-25000" dirty="0" smtClean="0"/>
              <a:t>3</a:t>
            </a:r>
            <a:r>
              <a:rPr lang="en-US" sz="2000" baseline="30000" dirty="0" smtClean="0"/>
              <a:t>– </a:t>
            </a:r>
            <a:r>
              <a:rPr lang="en-US" sz="2000" dirty="0" smtClean="0"/>
              <a:t>in the PCT (proximal tubule)</a:t>
            </a:r>
            <a:endParaRPr lang="en-US" sz="2000" baseline="30000" dirty="0" smtClean="0">
              <a:cs typeface="Arial" charset="0"/>
            </a:endParaRPr>
          </a:p>
          <a:p>
            <a:pPr>
              <a:buNone/>
            </a:pPr>
            <a:endParaRPr lang="en-US" sz="2000" baseline="30000" dirty="0" smtClean="0">
              <a:cs typeface="Arial" charset="0"/>
            </a:endParaRPr>
          </a:p>
          <a:p>
            <a:r>
              <a:rPr lang="en-US" sz="2000" b="1" dirty="0" smtClean="0">
                <a:solidFill>
                  <a:srgbClr val="FFFF99"/>
                </a:solidFill>
                <a:cs typeface="Arial" charset="0"/>
              </a:rPr>
              <a:t>Representative drugs</a:t>
            </a:r>
          </a:p>
          <a:p>
            <a:pPr>
              <a:buNone/>
            </a:pPr>
            <a:r>
              <a:rPr lang="en-US" sz="2000" b="1" dirty="0" smtClean="0">
                <a:solidFill>
                  <a:srgbClr val="FF0000"/>
                </a:solidFill>
                <a:cs typeface="Arial" charset="0"/>
              </a:rPr>
              <a:t>	</a:t>
            </a:r>
            <a:r>
              <a:rPr lang="en-US" sz="2000" dirty="0" err="1" smtClean="0">
                <a:cs typeface="Arial" charset="0"/>
              </a:rPr>
              <a:t>acetazolamide</a:t>
            </a:r>
            <a:r>
              <a:rPr lang="en-US" sz="2000" dirty="0" smtClean="0">
                <a:cs typeface="Arial" charset="0"/>
              </a:rPr>
              <a:t> , </a:t>
            </a:r>
            <a:r>
              <a:rPr lang="en-US" sz="2000" dirty="0" err="1" smtClean="0">
                <a:cs typeface="Arial" charset="0"/>
              </a:rPr>
              <a:t>dorzolamide</a:t>
            </a:r>
            <a:endParaRPr lang="en-US" sz="2000" dirty="0" smtClean="0">
              <a:cs typeface="Arial" charset="0"/>
            </a:endParaRPr>
          </a:p>
          <a:p>
            <a:pPr lvl="1">
              <a:buNone/>
            </a:pPr>
            <a:endParaRPr lang="en-US" sz="2000" dirty="0" smtClean="0">
              <a:cs typeface="Arial" charset="0"/>
            </a:endParaRPr>
          </a:p>
          <a:p>
            <a:pPr marL="72000" lvl="1">
              <a:buClr>
                <a:schemeClr val="accent3">
                  <a:lumMod val="60000"/>
                  <a:lumOff val="40000"/>
                </a:schemeClr>
              </a:buClr>
            </a:pPr>
            <a:r>
              <a:rPr lang="en-US" sz="2000" dirty="0" smtClean="0">
                <a:solidFill>
                  <a:srgbClr val="FFFF99"/>
                </a:solidFill>
                <a:cs typeface="Arial" charset="0"/>
              </a:rPr>
              <a:t> </a:t>
            </a:r>
            <a:r>
              <a:rPr lang="en-US" sz="2000" b="1" dirty="0" smtClean="0">
                <a:solidFill>
                  <a:srgbClr val="FFFF99"/>
                </a:solidFill>
                <a:cs typeface="Arial" charset="0"/>
              </a:rPr>
              <a:t>Clinical Indications </a:t>
            </a:r>
          </a:p>
          <a:p>
            <a:pPr marL="346637" lvl="2">
              <a:buNone/>
            </a:pPr>
            <a:r>
              <a:rPr lang="en-US" sz="2000" dirty="0" smtClean="0">
                <a:cs typeface="Arial" charset="0"/>
              </a:rPr>
              <a:t>	</a:t>
            </a:r>
            <a:r>
              <a:rPr lang="en-US" sz="2000" dirty="0" smtClean="0"/>
              <a:t>glaucoma</a:t>
            </a:r>
            <a:r>
              <a:rPr lang="en-US" sz="2000" dirty="0" smtClean="0">
                <a:cs typeface="Arial" charset="0"/>
              </a:rPr>
              <a:t> (</a:t>
            </a:r>
            <a:r>
              <a:rPr lang="en-US" sz="2000" dirty="0" smtClean="0"/>
              <a:t>usually t</a:t>
            </a:r>
            <a:r>
              <a:rPr lang="en-US" sz="2000" dirty="0" smtClean="0">
                <a:cs typeface="Arial" charset="0"/>
              </a:rPr>
              <a:t>opical medications), </a:t>
            </a:r>
            <a:r>
              <a:rPr lang="en-US" sz="2000" dirty="0" smtClean="0"/>
              <a:t>metabolic alkalosis</a:t>
            </a:r>
            <a:r>
              <a:rPr lang="en-US" sz="2000" dirty="0" smtClean="0">
                <a:cs typeface="Arial" charset="0"/>
              </a:rPr>
              <a:t>, urinary </a:t>
            </a:r>
            <a:r>
              <a:rPr lang="en-US" sz="2000" dirty="0" err="1" smtClean="0">
                <a:cs typeface="Arial" charset="0"/>
              </a:rPr>
              <a:t>alkalinization</a:t>
            </a:r>
            <a:r>
              <a:rPr lang="en-US" sz="2000" dirty="0" smtClean="0">
                <a:cs typeface="Arial" charset="0"/>
              </a:rPr>
              <a:t>,</a:t>
            </a:r>
          </a:p>
          <a:p>
            <a:pPr marL="346637" lvl="2">
              <a:buNone/>
            </a:pPr>
            <a:r>
              <a:rPr lang="en-US" sz="2000" dirty="0" smtClean="0">
                <a:cs typeface="Arial" charset="0"/>
              </a:rPr>
              <a:t>     acute mountain sickness</a:t>
            </a:r>
          </a:p>
          <a:p>
            <a:pPr marL="346637" lvl="2">
              <a:buNone/>
            </a:pPr>
            <a:endParaRPr lang="en-US" sz="2000" dirty="0" smtClean="0">
              <a:cs typeface="Arial" charset="0"/>
            </a:endParaRPr>
          </a:p>
          <a:p>
            <a:pPr marL="346637" lvl="2">
              <a:buClr>
                <a:schemeClr val="tx2">
                  <a:lumMod val="75000"/>
                </a:schemeClr>
              </a:buClr>
              <a:buSzPct val="85000"/>
            </a:pPr>
            <a:endParaRPr lang="en-US" sz="2000" b="1" dirty="0" smtClean="0">
              <a:solidFill>
                <a:srgbClr val="FFFF99"/>
              </a:solidFill>
              <a:cs typeface="Arial" charset="0"/>
            </a:endParaRPr>
          </a:p>
          <a:p>
            <a:pPr marL="346637" lvl="2">
              <a:buClr>
                <a:schemeClr val="tx2">
                  <a:lumMod val="75000"/>
                </a:schemeClr>
              </a:buClr>
              <a:buSzPct val="85000"/>
            </a:pPr>
            <a:endParaRPr lang="en-US" sz="2000" b="1" dirty="0" smtClean="0">
              <a:solidFill>
                <a:srgbClr val="FFFF99"/>
              </a:solidFill>
              <a:cs typeface="Arial" charset="0"/>
            </a:endParaRPr>
          </a:p>
          <a:p>
            <a:pPr marL="346637" lvl="2">
              <a:buClr>
                <a:schemeClr val="tx2">
                  <a:lumMod val="75000"/>
                </a:schemeClr>
              </a:buClr>
              <a:buSzPct val="85000"/>
            </a:pPr>
            <a:r>
              <a:rPr lang="en-US" sz="2000" b="1" dirty="0" smtClean="0">
                <a:solidFill>
                  <a:srgbClr val="FFFF99"/>
                </a:solidFill>
                <a:cs typeface="Arial" charset="0"/>
              </a:rPr>
              <a:t>Toxicity</a:t>
            </a:r>
          </a:p>
          <a:p>
            <a:pPr marL="346637" lvl="2">
              <a:buNone/>
            </a:pPr>
            <a:r>
              <a:rPr lang="en-US" sz="2000" dirty="0" smtClean="0">
                <a:cs typeface="Arial" charset="0"/>
              </a:rPr>
              <a:t>	 </a:t>
            </a:r>
            <a:r>
              <a:rPr lang="en-US" sz="2000" dirty="0" err="1" smtClean="0">
                <a:cs typeface="Arial" charset="0"/>
              </a:rPr>
              <a:t>hyperchloremic</a:t>
            </a:r>
            <a:r>
              <a:rPr lang="en-US" sz="2000" dirty="0" smtClean="0">
                <a:cs typeface="Arial" charset="0"/>
              </a:rPr>
              <a:t> metabolic acidosis, renal stones</a:t>
            </a:r>
          </a:p>
          <a:p>
            <a:pPr marL="346637" lvl="2">
              <a:buNone/>
            </a:pPr>
            <a:endParaRPr lang="en-US" sz="2000" dirty="0" smtClean="0">
              <a:cs typeface="Arial" charset="0"/>
            </a:endParaRPr>
          </a:p>
          <a:p>
            <a:pPr marL="346637" lvl="2">
              <a:buClr>
                <a:schemeClr val="bg2">
                  <a:lumMod val="40000"/>
                  <a:lumOff val="60000"/>
                </a:schemeClr>
              </a:buClr>
              <a:buSzPct val="85000"/>
            </a:pPr>
            <a:r>
              <a:rPr lang="en-US" sz="2000" b="1" dirty="0" smtClean="0">
                <a:solidFill>
                  <a:srgbClr val="FFFF99"/>
                </a:solidFill>
                <a:cs typeface="Arial" charset="0"/>
              </a:rPr>
              <a:t>Contraindications</a:t>
            </a:r>
          </a:p>
          <a:p>
            <a:pPr marL="346637" lvl="2">
              <a:buNone/>
            </a:pPr>
            <a:r>
              <a:rPr lang="en-US" sz="2000" dirty="0" smtClean="0">
                <a:cs typeface="Arial" charset="0"/>
              </a:rPr>
              <a:t>	 cirrhosis of the liver (</a:t>
            </a:r>
            <a:r>
              <a:rPr lang="en-US" sz="2000" dirty="0" err="1" smtClean="0"/>
              <a:t>alkalinization</a:t>
            </a:r>
            <a:r>
              <a:rPr lang="en-US" sz="2000" dirty="0" smtClean="0"/>
              <a:t> of the urine decreases urinary excretion of NH</a:t>
            </a:r>
            <a:r>
              <a:rPr lang="en-US" sz="2000" baseline="-25000" dirty="0" smtClean="0"/>
              <a:t>4</a:t>
            </a:r>
            <a:r>
              <a:rPr lang="en-US" sz="2000" baseline="30000" dirty="0" smtClean="0"/>
              <a:t>+</a:t>
            </a:r>
            <a:r>
              <a:rPr lang="en-US" sz="2000" dirty="0" smtClean="0"/>
              <a:t> and may contribute to the development </a:t>
            </a:r>
            <a:r>
              <a:rPr lang="en-US" sz="2000" dirty="0" err="1" smtClean="0"/>
              <a:t>hyperammonemia</a:t>
            </a:r>
            <a:r>
              <a:rPr lang="en-US" sz="2000" dirty="0" smtClean="0"/>
              <a:t> and </a:t>
            </a:r>
            <a:r>
              <a:rPr lang="en-US" sz="2000" dirty="0" smtClean="0">
                <a:solidFill>
                  <a:srgbClr val="FF0000"/>
                </a:solidFill>
              </a:rPr>
              <a:t>hepatic encephalopathy</a:t>
            </a:r>
            <a:r>
              <a:rPr lang="en-US" sz="2000" dirty="0" smtClean="0"/>
              <a:t>)</a:t>
            </a:r>
            <a:endParaRPr lang="en-US" sz="2000" dirty="0" smtClean="0">
              <a:cs typeface="Arial" charset="0"/>
            </a:endParaRPr>
          </a:p>
          <a:p>
            <a:pPr marL="346637" lvl="2">
              <a:buNone/>
            </a:pPr>
            <a:r>
              <a:rPr lang="en-US" sz="2000" dirty="0" smtClean="0">
                <a:cs typeface="Arial" charset="0"/>
              </a:rPr>
              <a:t>	</a:t>
            </a:r>
          </a:p>
          <a:p>
            <a:pPr marL="346637" lvl="2">
              <a:buNone/>
            </a:pPr>
            <a:endParaRPr lang="en-US" sz="2000" dirty="0" smtClean="0">
              <a:cs typeface="Arial" charset="0"/>
            </a:endParaRPr>
          </a:p>
          <a:p>
            <a:pPr marL="72000" lvl="1">
              <a:buNone/>
            </a:pPr>
            <a:r>
              <a:rPr lang="en-US" sz="2000" dirty="0" smtClean="0">
                <a:cs typeface="Arial" charset="0"/>
              </a:rPr>
              <a:t>	      </a:t>
            </a:r>
          </a:p>
          <a:p>
            <a:pPr marL="72000" lvl="1">
              <a:buNone/>
            </a:pPr>
            <a:r>
              <a:rPr lang="en-US" sz="2000" dirty="0" smtClean="0">
                <a:solidFill>
                  <a:srgbClr val="FF0000"/>
                </a:solidFill>
                <a:cs typeface="Arial" charset="0"/>
              </a:rPr>
              <a:t> </a:t>
            </a:r>
          </a:p>
          <a:p>
            <a:pPr lvl="1">
              <a:buNone/>
            </a:pPr>
            <a:endParaRPr lang="hr-HR" sz="2000" dirty="0" smtClean="0">
              <a:solidFill>
                <a:srgbClr val="FF0000"/>
              </a:solidFill>
              <a:cs typeface="Arial" charset="0"/>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 diuretic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 diuretici</Template>
  <TotalTime>389</TotalTime>
  <Words>1043</Words>
  <Application>Microsoft Office PowerPoint</Application>
  <PresentationFormat>On-screen Show (4:3)</PresentationFormat>
  <Paragraphs>236</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6 diuretici</vt:lpstr>
      <vt:lpstr>Seminar 6   Diuretics</vt:lpstr>
      <vt:lpstr>Slide 2</vt:lpstr>
      <vt:lpstr>Slide 3</vt:lpstr>
      <vt:lpstr>Classification of diuretics</vt:lpstr>
      <vt:lpstr>Slide 5</vt:lpstr>
      <vt:lpstr>Slide 6</vt:lpstr>
      <vt:lpstr>Slide 7</vt:lpstr>
      <vt:lpstr>Slide 8</vt:lpstr>
      <vt:lpstr>Carbonic anhydrase inhibitors</vt:lpstr>
      <vt:lpstr>Slide 10</vt:lpstr>
      <vt:lpstr>Slide 11</vt:lpstr>
      <vt:lpstr>Agents that alter water excretion– osmotic diuretics</vt:lpstr>
      <vt:lpstr>  Loop diuretics</vt:lpstr>
      <vt:lpstr>Slide 14</vt:lpstr>
      <vt:lpstr>Thiazides</vt:lpstr>
      <vt:lpstr>Slide 16</vt:lpstr>
      <vt:lpstr>Slide 17</vt:lpstr>
      <vt:lpstr>Slide 18</vt:lpstr>
      <vt:lpstr>Potassium-Sparing Diuretics</vt:lpstr>
      <vt:lpstr>Slide 20</vt:lpstr>
      <vt:lpstr>Slide 21</vt:lpstr>
      <vt:lpstr>Slide 22</vt:lpstr>
      <vt:lpstr>Slide 23</vt:lpstr>
      <vt:lpstr>Clinical pharmacology of diuretics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6   Diuretics</dc:title>
  <dc:creator>Mladen Boban</dc:creator>
  <cp:lastModifiedBy>Boban</cp:lastModifiedBy>
  <cp:revision>6</cp:revision>
  <dcterms:created xsi:type="dcterms:W3CDTF">2014-05-29T11:04:33Z</dcterms:created>
  <dcterms:modified xsi:type="dcterms:W3CDTF">2015-06-16T17:02:24Z</dcterms:modified>
</cp:coreProperties>
</file>