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66" r:id="rId2"/>
    <p:sldId id="497" r:id="rId3"/>
    <p:sldId id="496" r:id="rId4"/>
    <p:sldId id="364" r:id="rId5"/>
    <p:sldId id="366" r:id="rId6"/>
    <p:sldId id="361" r:id="rId7"/>
    <p:sldId id="506" r:id="rId8"/>
    <p:sldId id="360" r:id="rId9"/>
    <p:sldId id="411" r:id="rId10"/>
    <p:sldId id="412" r:id="rId11"/>
    <p:sldId id="413" r:id="rId12"/>
    <p:sldId id="415" r:id="rId13"/>
    <p:sldId id="418" r:id="rId14"/>
    <p:sldId id="414" r:id="rId15"/>
    <p:sldId id="391" r:id="rId16"/>
    <p:sldId id="507" r:id="rId17"/>
    <p:sldId id="389" r:id="rId18"/>
    <p:sldId id="390" r:id="rId19"/>
    <p:sldId id="375" r:id="rId20"/>
    <p:sldId id="376" r:id="rId21"/>
    <p:sldId id="320" r:id="rId22"/>
    <p:sldId id="369" r:id="rId23"/>
    <p:sldId id="283" r:id="rId24"/>
    <p:sldId id="284" r:id="rId25"/>
    <p:sldId id="285" r:id="rId26"/>
    <p:sldId id="286" r:id="rId27"/>
    <p:sldId id="288" r:id="rId28"/>
    <p:sldId id="329" r:id="rId29"/>
    <p:sldId id="297" r:id="rId30"/>
    <p:sldId id="332" r:id="rId31"/>
    <p:sldId id="335" r:id="rId32"/>
    <p:sldId id="334" r:id="rId33"/>
    <p:sldId id="419" r:id="rId34"/>
    <p:sldId id="509" r:id="rId35"/>
    <p:sldId id="409" r:id="rId36"/>
    <p:sldId id="304" r:id="rId37"/>
    <p:sldId id="302" r:id="rId38"/>
    <p:sldId id="510"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55376" autoAdjust="0"/>
  </p:normalViewPr>
  <p:slideViewPr>
    <p:cSldViewPr>
      <p:cViewPr varScale="1">
        <p:scale>
          <a:sx n="35" d="100"/>
          <a:sy n="35" d="100"/>
        </p:scale>
        <p:origin x="-1920" y="-78"/>
      </p:cViewPr>
      <p:guideLst>
        <p:guide orient="horz" pos="2160"/>
        <p:guide pos="2880"/>
      </p:guideLst>
    </p:cSldViewPr>
  </p:slideViewPr>
  <p:notesTextViewPr>
    <p:cViewPr>
      <p:scale>
        <a:sx n="100" d="100"/>
        <a:sy n="100" d="100"/>
      </p:scale>
      <p:origin x="0" y="1542"/>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61A7FD06-4179-45D7-86C8-39431B8977AE}" type="datetimeFigureOut">
              <a:rPr lang="en-US" smtClean="0"/>
              <a:pPr/>
              <a:t>3/26/2011</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178841-800F-4348-BFEB-64B8A50D141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A4817-236F-43DD-B9DA-038806BC26A3}" type="datetimeFigureOut">
              <a:rPr lang="en-US" smtClean="0"/>
              <a:pPr/>
              <a:t>3/26/2011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6D11D-E21B-40F7-9B73-F9D5510989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It was a warm summer evening. Two people were walking along the beach listening to the gentle lapping of the waves and looking at the star-studded sky. They both spotted a light flashing out at sea. One of them was a professor of physics, the kind of scientist who thought of nothing but his work. Science was his life. He rushed to his car where, being the sort of person he was, he kept all kinds of scientific equipment. He got out a stopwatch and timed the flashes. He got out a photometer and measured the brightness of the flashes. He set up a spectrometer and recorded their spectrum. He noted the position of the light against the background stars. As he drove home along the coast road he stopped a couple of times and noted its position again as it appeared to move against the background stars, and did some triangulation calculations on his laptop. When he got home his wife said, ‘You look excited dear, did you see something interesting tonight?’ ‘Yes,’ he said, ‘I saw what I deduced was a heated tungsten filament, enclosed in a silica envelope, emitting a regular pattern of flashes of visible radiation at an intensity of 2,500 lumens from a distance of about 850 </a:t>
            </a:r>
            <a:r>
              <a:rPr lang="en-US" sz="1200" kern="1200" baseline="0" dirty="0" err="1" smtClean="0">
                <a:solidFill>
                  <a:schemeClr val="tx1"/>
                </a:solidFill>
                <a:latin typeface="+mn-lt"/>
                <a:ea typeface="+mn-ea"/>
                <a:cs typeface="+mn-cs"/>
              </a:rPr>
              <a:t>metres</a:t>
            </a:r>
            <a:r>
              <a:rPr lang="en-US" sz="1200" kern="1200" baseline="0" dirty="0" smtClean="0">
                <a:solidFill>
                  <a:schemeClr val="tx1"/>
                </a:solidFill>
                <a:latin typeface="+mn-lt"/>
                <a:ea typeface="+mn-ea"/>
                <a:cs typeface="+mn-cs"/>
              </a:rPr>
              <a:t> offshore.’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other person on the beach that night was a teenager going home from Sea Scouts. When she got home her mother said, ‘You look excited dear, did you see something interesting tonight?’ ‘Yes,’ she said, ‘I saw a boat signaling SOS. I phoned the Coastguard, and they sent out the lifeboat.’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‘parable’ illustrates the fact that the same event may have more than one level of explanation. Science, by the very methods which it uses, is restricted to the study of material things - matter and energy - and so its explanations are always expressed in materialistic terms. </a:t>
            </a:r>
            <a:r>
              <a:rPr lang="en-US" sz="1200" i="0" kern="1200" baseline="0" dirty="0" smtClean="0">
                <a:solidFill>
                  <a:schemeClr val="tx1"/>
                </a:solidFill>
                <a:latin typeface="+mn-lt"/>
                <a:ea typeface="+mn-ea"/>
                <a:cs typeface="+mn-cs"/>
              </a:rPr>
              <a:t>As a result it explains the mechanisms of nature - in the parable, how the flashing light was produced. It cannot answer questions about meaning and purpose - in the parable, why someone was shining the light and the message it carried. </a:t>
            </a:r>
            <a:r>
              <a:rPr lang="en-US" sz="1200" b="1" i="0" kern="1200" baseline="0" dirty="0" smtClean="0">
                <a:solidFill>
                  <a:schemeClr val="tx1"/>
                </a:solidFill>
                <a:latin typeface="+mn-lt"/>
                <a:ea typeface="+mn-ea"/>
                <a:cs typeface="+mn-cs"/>
              </a:rPr>
              <a:t>The how and the why</a:t>
            </a:r>
            <a:r>
              <a:rPr lang="en-US" sz="1200" i="0" kern="1200" baseline="0" dirty="0" smtClean="0">
                <a:solidFill>
                  <a:schemeClr val="tx1"/>
                </a:solidFill>
                <a:latin typeface="+mn-lt"/>
                <a:ea typeface="+mn-ea"/>
                <a:cs typeface="+mn-cs"/>
              </a:rPr>
              <a:t>. The scientific explanation could only go as far back as the tungsten lamp (the secondary cause). It couldn’t get back behind it to the mind of the person using it (the primary cause).</a:t>
            </a:r>
          </a:p>
          <a:p>
            <a:endParaRPr lang="en-US"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3">
                    <a:lumMod val="75000"/>
                  </a:schemeClr>
                </a:solidFill>
                <a:latin typeface="Candara" pitchFamily="34" charset="0"/>
              </a:rPr>
              <a:t>Lucas, E (2004, May 13). Science and the Bible: Are </a:t>
            </a:r>
            <a:r>
              <a:rPr lang="en-US" i="1" smtClean="0">
                <a:solidFill>
                  <a:schemeClr val="accent3">
                    <a:lumMod val="75000"/>
                  </a:schemeClr>
                </a:solidFill>
                <a:latin typeface="Candara" pitchFamily="34" charset="0"/>
              </a:rPr>
              <a:t>they </a:t>
            </a:r>
            <a:r>
              <a:rPr lang="en-US" i="1" smtClean="0">
                <a:solidFill>
                  <a:schemeClr val="accent3">
                    <a:lumMod val="75000"/>
                  </a:schemeClr>
                </a:solidFill>
                <a:latin typeface="Candara" pitchFamily="34" charset="0"/>
              </a:rPr>
              <a:t>incompatible?. </a:t>
            </a:r>
            <a:r>
              <a:rPr lang="en-US" i="1" dirty="0" smtClean="0">
                <a:solidFill>
                  <a:schemeClr val="accent3">
                    <a:lumMod val="75000"/>
                  </a:schemeClr>
                </a:solidFill>
                <a:latin typeface="Candara" pitchFamily="34" charset="0"/>
              </a:rPr>
              <a:t>Lecture presented at The Faraday Institute for Science and Religion, St. Edmund’s College, Cambridge.</a:t>
            </a:r>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Bible shows that God freely gave evidence of</a:t>
            </a:r>
            <a:r>
              <a:rPr lang="en-US" baseline="0" dirty="0" smtClean="0"/>
              <a:t> His promises and His works, and </a:t>
            </a:r>
            <a:r>
              <a:rPr lang="en-US" b="1" baseline="0" dirty="0" smtClean="0"/>
              <a:t>required</a:t>
            </a:r>
            <a:r>
              <a:rPr lang="en-US" baseline="0" dirty="0" smtClean="0"/>
              <a:t> His people to seek for evidence in order to believe…</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Bible does</a:t>
            </a:r>
            <a:r>
              <a:rPr lang="en-US" baseline="0" dirty="0" smtClean="0"/>
              <a:t> not teach or demand faith without evidence. What it does demand is that a godly life include critical thinking, logic, rationale and reason. However, what we see in the larger Christian world does not seem to reflect this, and that is what a growing number of skeptics are seeing as Christianity. We know better as Christadelphians.</a:t>
            </a:r>
            <a:endParaRPr lang="en-US" dirty="0" smtClean="0"/>
          </a:p>
          <a:p>
            <a:endParaRPr lang="en-US" dirty="0" smtClean="0"/>
          </a:p>
          <a:p>
            <a:r>
              <a:rPr lang="en-US" dirty="0" smtClean="0"/>
              <a:t>So, is this attitude part of our community’s view of faith? From</a:t>
            </a:r>
            <a:r>
              <a:rPr lang="en-US" baseline="0" dirty="0" smtClean="0"/>
              <a:t> brother Thomas…</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community was founded on applying logic, rational, critical</a:t>
            </a:r>
            <a:r>
              <a:rPr lang="en-US" baseline="0" dirty="0" smtClean="0"/>
              <a:t> analysis, and </a:t>
            </a:r>
            <a:r>
              <a:rPr lang="en-US" dirty="0" smtClean="0"/>
              <a:t>reason to our studies… this HAS TO include everything</a:t>
            </a:r>
            <a:r>
              <a:rPr lang="en-US" baseline="0" dirty="0" smtClean="0"/>
              <a:t> that our faith touches; and that INCLUDES science. And, for the pioneers </a:t>
            </a:r>
            <a:r>
              <a:rPr lang="en-US" b="1" baseline="0" dirty="0" smtClean="0"/>
              <a:t>it did</a:t>
            </a:r>
            <a:r>
              <a:rPr lang="en-US" baseline="0" dirty="0" smtClean="0"/>
              <a:t>. More on that later… let’s get back to the conflict.</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Removing</a:t>
            </a:r>
            <a:r>
              <a:rPr lang="en-US" baseline="0" dirty="0" smtClean="0"/>
              <a:t> everything not underlined, we can give a little clarity to the quote </a:t>
            </a:r>
            <a:r>
              <a:rPr lang="en-US" baseline="0" dirty="0" smtClean="0">
                <a:sym typeface="Wingdings" pitchFamily="2" charset="2"/>
              </a:rPr>
              <a:t></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u="none" dirty="0" smtClean="0"/>
              <a:t>So,</a:t>
            </a:r>
            <a:r>
              <a:rPr lang="en-US" sz="1200" u="none" baseline="0" dirty="0" smtClean="0"/>
              <a:t> the science/faith conflict finds its root in the apparent disagreement between evolution and the Biblical Creation. However, a closer examination will show that in reality it is evolution versus a </a:t>
            </a:r>
            <a:r>
              <a:rPr lang="en-US" sz="1200" i="1" u="none" baseline="0" dirty="0" smtClean="0"/>
              <a:t>particular interpretation</a:t>
            </a:r>
            <a:r>
              <a:rPr lang="en-US" sz="1200" u="none" baseline="0" dirty="0" smtClean="0"/>
              <a:t> of the Biblical Creation, but more on that later.</a:t>
            </a:r>
          </a:p>
          <a:p>
            <a:endParaRPr lang="en-US" sz="1200" u="none" baseline="0" dirty="0" smtClean="0"/>
          </a:p>
          <a:p>
            <a:r>
              <a:rPr lang="en-US" sz="1200" u="none" baseline="0" dirty="0" smtClean="0"/>
              <a:t>So, where is ground zero? Our nation’s educational institutions.</a:t>
            </a:r>
            <a:endParaRPr lang="en-US" sz="1200" u="none"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Is this poll saying that the American education</a:t>
            </a:r>
            <a:r>
              <a:rPr lang="en-US" baseline="0" dirty="0" smtClean="0"/>
              <a:t> system, while actively promoting evolution, rejects God? Would that be how we read this?</a:t>
            </a:r>
          </a:p>
          <a:p>
            <a:endParaRPr lang="en-US" baseline="0" dirty="0" smtClean="0"/>
          </a:p>
          <a:p>
            <a:r>
              <a:rPr lang="en-US" baseline="0" dirty="0" smtClean="0"/>
              <a:t>Does American secular education actively deny God’s existence by promoting evolution? In other words, are the two mutually exclusive? </a:t>
            </a:r>
          </a:p>
          <a:p>
            <a:endParaRPr lang="en-US" baseline="0" dirty="0" smtClean="0"/>
          </a:p>
          <a:p>
            <a:r>
              <a:rPr lang="en-US" baseline="0" dirty="0" smtClean="0"/>
              <a:t>Is this a fair assessment?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we do see that higher education goes</a:t>
            </a:r>
            <a:r>
              <a:rPr lang="en-US" baseline="0" dirty="0" smtClean="0"/>
              <a:t> hand-in-hand with acceptance of evolution. The only question is why? Some may conclude that is a kind of conspiracy theory by the education system in an effort to eliminate God. Is it because the schools are actively promoting  this conflict? Or, is it that as people learn to think logically, employ critical analysis, and think through an issue with more rationality they learn to form more objective opinions on the available data and rely less on what knowledge they’ve been handed down from parents, friends, churches…from the platform? </a:t>
            </a:r>
          </a:p>
          <a:p>
            <a:endParaRPr lang="en-US" baseline="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results of the Gallup poll.</a:t>
            </a:r>
            <a:r>
              <a:rPr lang="en-US" baseline="0" dirty="0" smtClean="0"/>
              <a:t> The conclusion from the </a:t>
            </a:r>
            <a:r>
              <a:rPr lang="en-US" dirty="0" smtClean="0"/>
              <a:t>polling data suggests a strong correlation between evolution</a:t>
            </a:r>
            <a:r>
              <a:rPr lang="en-US" baseline="0" dirty="0" smtClean="0"/>
              <a:t> and education, while a conflict exists between evolution and religion.</a:t>
            </a:r>
            <a:r>
              <a:rPr lang="en-US"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http://www.asa3.org/ASA/topics/Evolution/index.html</a:t>
            </a: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 want to start with this quote from</a:t>
            </a:r>
            <a:r>
              <a:rPr lang="en-US" baseline="0" dirty="0" smtClean="0"/>
              <a:t> a well-respected 19</a:t>
            </a:r>
            <a:r>
              <a:rPr lang="en-US" baseline="30000" dirty="0" smtClean="0"/>
              <a:t>th</a:t>
            </a:r>
            <a:r>
              <a:rPr lang="en-US" baseline="0" dirty="0" smtClean="0"/>
              <a:t> century Christian scientist who lived during the origin of the current science/faith controversy. A large portion of this presentation considers this time period and the impact it had on emerging science and Christianity. Hopefully through contemplating this impact we may gain insight into how to equip ourselves to deal with modern struggles between science and our faith.</a:t>
            </a:r>
          </a:p>
          <a:p>
            <a:endParaRPr lang="en-US" baseline="0" dirty="0" smtClean="0"/>
          </a:p>
          <a:p>
            <a:r>
              <a:rPr lang="en-US" baseline="0" dirty="0" smtClean="0"/>
              <a:t>The above quote sums up well how I view science, how I plan to present this series of talks, and how I hope all of you begin to view science (if you don’t already) as you move through some very trying years of life. You all are in the middle of a transition within our community, whether or not you are aware of it just yet. It is no longer intellectual honest to engage science – and especially evolution – as our community has in the past 40 years or so. There has been far too much advancement… especially with the rise of genetics, the mapping of the human genome, and the discoveries within paleoarchaelogy and anthropology, for us to resort to the poor arguments against science that we all too often hear from our platforms and read in our publications.</a:t>
            </a:r>
          </a:p>
          <a:p>
            <a:endParaRPr lang="en-US" baseline="0" dirty="0" smtClean="0"/>
          </a:p>
          <a:p>
            <a:r>
              <a:rPr lang="en-US" baseline="0" dirty="0" smtClean="0"/>
              <a:t>If that sounds a bit ominous, I also want to share with you the refreshing ways our pioneering brethren engaged the relevant science of </a:t>
            </a:r>
            <a:r>
              <a:rPr lang="en-US" i="1" baseline="0" dirty="0" smtClean="0"/>
              <a:t>their</a:t>
            </a:r>
            <a:r>
              <a:rPr lang="en-US" baseline="0" dirty="0" smtClean="0"/>
              <a:t> day, with the goal of showing that historic Christadelphia viewed science favorably, treated it with the utmost respect, and actually adjusted their interpretations of some key scriptural passages because of what the science of the day was showing them. So, what I’m presenting here isn’t some fringe position… it has solid historical significance within our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Popular</a:t>
            </a:r>
            <a:r>
              <a:rPr lang="en-US" baseline="0" dirty="0" smtClean="0"/>
              <a:t> opinion has the Bible and science at odds.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what many may not know is that the origin of this ‘conflict’ has its roots in  mid-nineteenth century Victorian England.</a:t>
            </a: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presentation is concerned with the</a:t>
            </a:r>
            <a:r>
              <a:rPr lang="en-US" baseline="0" dirty="0" smtClean="0"/>
              <a:t> historic background of the current science/faith conflict that is confronting our community. The primary objective, as stated at the beginning of this presentation, is to show our community has a solid history of engaging science and harmonizing it with our faith. This I hope to establish in the following slides.</a:t>
            </a:r>
          </a:p>
          <a:p>
            <a:endParaRPr lang="en-US" baseline="0" dirty="0" smtClean="0"/>
          </a:p>
          <a:p>
            <a:r>
              <a:rPr lang="en-US" baseline="0" dirty="0" smtClean="0"/>
              <a:t>The end result is to hopefully show that we, as a robust community of faith, are strong enough to absorb emerging scientific advancements into a better understanding of our God, who we firmly believe is the Creator of everything we see, feel, touch and experience each and every day. </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Polemic – an aggressive attack (argument) against the opinions or principles of another. In this case, this “war” or “conflict” was waged by scientists and those opposing religious educational institutions against Christianity. In other words </a:t>
            </a:r>
            <a:r>
              <a:rPr lang="en-US" sz="1200" b="0" kern="1200" baseline="0" dirty="0" smtClean="0">
                <a:solidFill>
                  <a:schemeClr val="tx1"/>
                </a:solidFill>
                <a:latin typeface="+mn-lt"/>
                <a:ea typeface="+mn-ea"/>
                <a:cs typeface="+mn-cs"/>
                <a:sym typeface="Wingdings" pitchFamily="2" charset="2"/>
              </a:rPr>
              <a:t></a:t>
            </a:r>
            <a:endParaRPr lang="en-US" sz="1200" b="0"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76D11D-E21B-40F7-9B73-F9D55109898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 conflict then was between ideologies, not scientific observations.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educational</a:t>
            </a:r>
            <a:r>
              <a:rPr lang="en-US" baseline="0" dirty="0" smtClean="0"/>
              <a:t> ‘culture’ of the time provided the perfect backdrop for a ‘war’ between science and faith.</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3000" dirty="0" smtClean="0"/>
              <a:t>For the one who desired</a:t>
            </a:r>
            <a:r>
              <a:rPr lang="en-US" sz="3000" baseline="0" dirty="0" smtClean="0"/>
              <a:t> a life in academics and research, the best option in 19</a:t>
            </a:r>
            <a:r>
              <a:rPr lang="en-US" sz="3000" baseline="30000" dirty="0" smtClean="0"/>
              <a:t>th</a:t>
            </a:r>
            <a:r>
              <a:rPr lang="en-US" sz="3000" baseline="0" dirty="0" smtClean="0"/>
              <a:t> century Victorian England was ordination into the Anglican priesthood. This allowed them to apply for faculty positions at the universities and so spend their life in academic pursuits.</a:t>
            </a:r>
            <a:endParaRPr lang="en-US" sz="300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3000" dirty="0" smtClean="0"/>
              <a:t>To</a:t>
            </a:r>
            <a:r>
              <a:rPr lang="en-US" sz="3000" baseline="0" dirty="0" smtClean="0"/>
              <a:t> upset the educational structure of 19</a:t>
            </a:r>
            <a:r>
              <a:rPr lang="en-US" sz="3000" baseline="30000" dirty="0" smtClean="0"/>
              <a:t>th</a:t>
            </a:r>
            <a:r>
              <a:rPr lang="en-US" sz="3000" baseline="0" dirty="0" smtClean="0"/>
              <a:t> century England, it was imperative that the credibility of the existing faculty to conduct truly objective scientific research. To do this, the proponents of this ‘war’ suggested that religious beliefs clouded the clergy-scientists perceptions of the natural world. </a:t>
            </a:r>
          </a:p>
          <a:p>
            <a:pPr lvl="0"/>
            <a:endParaRPr lang="en-US" sz="3000" baseline="0" dirty="0" smtClean="0">
              <a:sym typeface="Wingdings" pitchFamily="2" charset="2"/>
            </a:endParaRPr>
          </a:p>
          <a:p>
            <a:pPr lvl="0"/>
            <a:r>
              <a:rPr lang="en-US" sz="3000" baseline="0" dirty="0" smtClean="0">
                <a:sym typeface="Wingdings" pitchFamily="2" charset="2"/>
              </a:rPr>
              <a:t>Some examples include…</a:t>
            </a:r>
            <a:endParaRPr lang="en-US" sz="300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Some of the better known false claims from this time.</a:t>
            </a:r>
          </a:p>
        </p:txBody>
      </p:sp>
      <p:sp>
        <p:nvSpPr>
          <p:cNvPr id="4" name="Slide Number Placeholder 3"/>
          <p:cNvSpPr>
            <a:spLocks noGrp="1"/>
          </p:cNvSpPr>
          <p:nvPr>
            <p:ph type="sldNum" sz="quarter" idx="10"/>
          </p:nvPr>
        </p:nvSpPr>
        <p:spPr/>
        <p:txBody>
          <a:bodyPr/>
          <a:lstStyle/>
          <a:p>
            <a:fld id="{B076D11D-E21B-40F7-9B73-F9D55109898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medieval period – 11</a:t>
            </a:r>
            <a:r>
              <a:rPr lang="en-US" baseline="30000" dirty="0" smtClean="0"/>
              <a:t>th</a:t>
            </a:r>
            <a:r>
              <a:rPr lang="en-US" dirty="0" smtClean="0"/>
              <a:t> thru 13</a:t>
            </a:r>
            <a:r>
              <a:rPr lang="en-US" baseline="30000" dirty="0" smtClean="0"/>
              <a:t>th</a:t>
            </a:r>
            <a:r>
              <a:rPr lang="en-US" dirty="0" smtClean="0"/>
              <a:t> centuries.</a:t>
            </a: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Although </a:t>
            </a:r>
            <a:r>
              <a:rPr lang="en-US" baseline="0" dirty="0" smtClean="0"/>
              <a:t>the idea that science and religion are in “conflict” is widely considered true, the conflict itself is not so easy to nail down.  David Livingstone, a noted historian of science, summarizes it  as a perceived “death-struggle between science and religion” which “has captured the popular mind”,&lt;1&gt; yet is based upon misconceptions of the actual history.</a:t>
            </a:r>
          </a:p>
          <a:p>
            <a:endParaRPr lang="en-US" baseline="0" dirty="0" smtClean="0"/>
          </a:p>
          <a:p>
            <a:r>
              <a:rPr lang="en-US" baseline="0" dirty="0" smtClean="0"/>
              <a:t>A Gallup poll in 2010 (which I didn’t include in this presentation) reveals that perhaps 25-30% of the US population is </a:t>
            </a:r>
            <a:r>
              <a:rPr lang="en-US" b="1" baseline="0" dirty="0" smtClean="0"/>
              <a:t>resolutely</a:t>
            </a:r>
            <a:r>
              <a:rPr lang="en-US" baseline="0" dirty="0" smtClean="0"/>
              <a:t> opposed to evolution based on conservative Biblical interpretation. (</a:t>
            </a:r>
            <a:r>
              <a:rPr lang="en-US" baseline="0" dirty="0" err="1" smtClean="0"/>
              <a:t>Evo</a:t>
            </a:r>
            <a:r>
              <a:rPr lang="en-US" baseline="0" dirty="0" smtClean="0"/>
              <a:t> </a:t>
            </a:r>
            <a:r>
              <a:rPr lang="en-US" baseline="0" dirty="0" err="1" smtClean="0"/>
              <a:t>Edu</a:t>
            </a:r>
            <a:r>
              <a:rPr lang="en-US" baseline="0" dirty="0" smtClean="0"/>
              <a:t> Outreach, 2010).</a:t>
            </a:r>
          </a:p>
          <a:p>
            <a:endParaRPr lang="en-US" baseline="0" dirty="0" smtClean="0"/>
          </a:p>
          <a:p>
            <a:r>
              <a:rPr lang="en-US" baseline="0" dirty="0" smtClean="0"/>
              <a:t>Are you?</a:t>
            </a:r>
          </a:p>
          <a:p>
            <a:r>
              <a:rPr lang="en-US" baseline="0" dirty="0" smtClean="0"/>
              <a:t>If so, why?</a:t>
            </a:r>
          </a:p>
          <a:p>
            <a:r>
              <a:rPr lang="en-US" baseline="0" dirty="0" smtClean="0"/>
              <a:t>Can you give specifics to support your position?  </a:t>
            </a:r>
          </a:p>
          <a:p>
            <a:endParaRPr lang="en-US" baseline="0" dirty="0" smtClean="0"/>
          </a:p>
          <a:p>
            <a:r>
              <a:rPr lang="en-US" baseline="0" dirty="0" smtClean="0"/>
              <a:t>Or, do you immediately draw battle lines without engaging the argument? Or, perhaps dismiss it with a wave of the hand? Is this the historic Christadelphian response to such issues? Are we maintaining that same spirit of truth-seeking that our community was founded upon?</a:t>
            </a:r>
          </a:p>
          <a:p>
            <a:endParaRPr lang="en-US" baseline="0" dirty="0" smtClean="0"/>
          </a:p>
          <a:p>
            <a:r>
              <a:rPr lang="en-US" baseline="0" dirty="0" smtClean="0"/>
              <a:t>References:</a:t>
            </a:r>
          </a:p>
          <a:p>
            <a:endParaRPr lang="en-US" baseline="0" dirty="0" smtClean="0"/>
          </a:p>
          <a:p>
            <a:r>
              <a:rPr lang="en-US" baseline="0" dirty="0" smtClean="0"/>
              <a:t>&lt;1&gt;  Livingstone (1984). Darwin’s Forgotten Defenders, p.1</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Even</a:t>
            </a:r>
            <a:r>
              <a:rPr lang="en-US" baseline="0" dirty="0" smtClean="0"/>
              <a:t> agnostic scientist Stephen Gould acknowledged the deliberate smear campaign waged on Christian scientists by their opponents in the 19</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Whether</a:t>
            </a:r>
            <a:r>
              <a:rPr lang="en-US" baseline="0" dirty="0" smtClean="0"/>
              <a:t> intentional or not, this is shoddy work from a trained historian and university professor </a:t>
            </a:r>
            <a:r>
              <a:rPr lang="en-US" baseline="0" dirty="0" smtClean="0">
                <a:sym typeface="Wingdings" pitchFamily="2" charset="2"/>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Christianity lead the way in scientific endeavors, contrary to the fabricated claims of those wishing to upset the structure of England’s educational </a:t>
            </a:r>
            <a:r>
              <a:rPr lang="en-US" baseline="0" dirty="0" err="1" smtClean="0"/>
              <a:t>institiutions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However, historians</a:t>
            </a:r>
            <a:r>
              <a:rPr lang="en-US" baseline="0" dirty="0" smtClean="0"/>
              <a:t> of science tell us a much different story.</a:t>
            </a:r>
          </a:p>
          <a:p>
            <a:endParaRPr lang="en-US" baseline="0" dirty="0" smtClean="0"/>
          </a:p>
          <a:p>
            <a:r>
              <a:rPr lang="en-US" dirty="0" smtClean="0"/>
              <a:t>This</a:t>
            </a:r>
            <a:r>
              <a:rPr lang="en-US" baseline="0" dirty="0" smtClean="0"/>
              <a:t> is something that is not widely known… Christians who studied in the relevant fields that touched evolutionary concepts accepted Darwin’s proposals.</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Acceptance and/or peaceful co-existence,</a:t>
            </a:r>
            <a:r>
              <a:rPr lang="en-US" baseline="0" dirty="0" smtClean="0"/>
              <a:t> not disharmony, were what defined the relationship between science and Christianity.</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None/>
            </a:pPr>
            <a:r>
              <a:rPr lang="en-US" sz="1200" kern="1200" baseline="0" dirty="0" smtClean="0">
                <a:solidFill>
                  <a:schemeClr val="tx1"/>
                </a:solidFill>
                <a:latin typeface="+mn-lt"/>
                <a:ea typeface="+mn-ea"/>
                <a:cs typeface="+mn-cs"/>
              </a:rPr>
              <a:t>Christians were able to find a solution between new scientific findings and their interpretations of the Bible with “remarkably little fuss”.</a:t>
            </a:r>
          </a:p>
        </p:txBody>
      </p:sp>
      <p:sp>
        <p:nvSpPr>
          <p:cNvPr id="4" name="Slide Number Placeholder 3"/>
          <p:cNvSpPr>
            <a:spLocks noGrp="1"/>
          </p:cNvSpPr>
          <p:nvPr>
            <p:ph type="sldNum" sz="quarter" idx="10"/>
          </p:nvPr>
        </p:nvSpPr>
        <p:spPr/>
        <p:txBody>
          <a:bodyPr/>
          <a:lstStyle/>
          <a:p>
            <a:fld id="{B076D11D-E21B-40F7-9B73-F9D55109898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3000" dirty="0" smtClean="0"/>
              <a:t>It</a:t>
            </a:r>
            <a:r>
              <a:rPr lang="en-US" sz="3000" baseline="0" dirty="0" smtClean="0"/>
              <a:t> might surprise some to know Darwin had many proponents from the Christian world.</a:t>
            </a:r>
            <a:endParaRPr lang="en-US" sz="3000"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 while those who study the supposed conflict have determined</a:t>
            </a:r>
            <a:r>
              <a:rPr lang="en-US" baseline="0" dirty="0" smtClean="0"/>
              <a:t> that it was a farce, popular opinion has accepted this farce and holds it up as truth to this day.</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‘Religion – by its very nature - is an ENEMY of reason and WILL</a:t>
            </a:r>
            <a:r>
              <a:rPr lang="en-US" baseline="0" dirty="0" smtClean="0"/>
              <a:t> ALWAYS STIFLE PROGRESS. It MUST BE OPPOSED.’</a:t>
            </a:r>
          </a:p>
          <a:p>
            <a:endParaRPr lang="en-US" baseline="0" dirty="0" smtClean="0"/>
          </a:p>
          <a:p>
            <a:r>
              <a:rPr lang="en-US" baseline="0" dirty="0" smtClean="0"/>
              <a:t>Strong language to use. Yet, when religion is seen as anti-science, and therefore anti-progress, it will not find much support among those who regard religion as no longer useful… </a:t>
            </a:r>
            <a:r>
              <a:rPr lang="en-US" baseline="0" dirty="0" smtClean="0">
                <a:sym typeface="Wingdings" pitchFamily="2" charset="2"/>
              </a:rPr>
              <a:t></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What’s important</a:t>
            </a:r>
            <a:r>
              <a:rPr lang="en-US" baseline="0" dirty="0" smtClean="0"/>
              <a:t> to note is the dwindling opinion that religion has relevance …. by 25% over the last 50 years. Likewise, religion as ‘old-fashioned’ (read ‘archaic’, ‘outdated’) has increased by 22% over the same period. A leading reason?  Religion is seen as anti-science by more and more of society.</a:t>
            </a:r>
          </a:p>
          <a:p>
            <a:endParaRPr lang="en-US" baseline="0" dirty="0" smtClean="0"/>
          </a:p>
          <a:p>
            <a:r>
              <a:rPr lang="en-US" dirty="0" smtClean="0"/>
              <a:t>http://friendlyatheist.com/2009/12/27/gallup-poll-americans-are-becoming-less-religious/</a:t>
            </a:r>
          </a:p>
          <a:p>
            <a:endParaRPr lang="en-US" baseline="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Christianity</a:t>
            </a:r>
            <a:r>
              <a:rPr lang="en-US" baseline="0" dirty="0" smtClean="0"/>
              <a:t>’s precepts are considered to be opposed to ration, logic and reason by a growing segment of the US population. Some of the better known Christian beliefs that are under scrutiny are:</a:t>
            </a:r>
          </a:p>
          <a:p>
            <a:endParaRPr lang="en-US" baseline="0" dirty="0" smtClean="0"/>
          </a:p>
          <a:p>
            <a:r>
              <a:rPr lang="en-US" baseline="0" dirty="0" smtClean="0"/>
              <a:t>1. Denial that climate change is occurring (dismissal of environmental stewardship)</a:t>
            </a:r>
          </a:p>
          <a:p>
            <a:r>
              <a:rPr lang="en-US" baseline="0" dirty="0" smtClean="0"/>
              <a:t>2. Objection of medical advancements (embryonic stem cells challenge views on the immortal soul)</a:t>
            </a:r>
          </a:p>
          <a:p>
            <a:r>
              <a:rPr lang="en-US" baseline="0" dirty="0" smtClean="0"/>
              <a:t>3. Homosexuality as anything more than a ‘conscious choice’.</a:t>
            </a:r>
          </a:p>
          <a:p>
            <a:r>
              <a:rPr lang="en-US" baseline="0" dirty="0" smtClean="0"/>
              <a:t>4. A very young earth (under 10,000 years old, contrary to scientific evidence).</a:t>
            </a:r>
          </a:p>
          <a:p>
            <a:r>
              <a:rPr lang="en-US" baseline="0" dirty="0" smtClean="0"/>
              <a:t>5. A global flood (contrary to scientific evidence).</a:t>
            </a:r>
          </a:p>
          <a:p>
            <a:r>
              <a:rPr lang="en-US" baseline="0" dirty="0" smtClean="0"/>
              <a:t>6. Denial of evolution (specifically common descent).</a:t>
            </a:r>
          </a:p>
          <a:p>
            <a:endParaRPr lang="en-US" baseline="0" dirty="0" smtClean="0"/>
          </a:p>
          <a:p>
            <a:r>
              <a:rPr lang="en-US" baseline="0" dirty="0" smtClean="0"/>
              <a:t>Skeptics take an even harder line, equating religion with blind faith that serves no useful purpose in a modern, enlightened society.</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Does this reflect our community’s heritage? </a:t>
            </a:r>
          </a:p>
          <a:p>
            <a:endParaRPr lang="en-US" baseline="0" dirty="0" smtClean="0"/>
          </a:p>
          <a:p>
            <a:r>
              <a:rPr lang="en-US" baseline="0" dirty="0" smtClean="0"/>
              <a:t>Have we, as a community, effectively circled the wagons… becoming largely insular? </a:t>
            </a:r>
          </a:p>
          <a:p>
            <a:endParaRPr lang="en-US" baseline="0" dirty="0" smtClean="0"/>
          </a:p>
          <a:p>
            <a:r>
              <a:rPr lang="en-US" baseline="0" dirty="0" smtClean="0"/>
              <a:t>We need to directly engage perceived threats to our faith… not dismiss them in a bout of cognitive dissonance or with intellectual dishonesty. Science - to include evolution – is not going away. In fact the case for it grows stronger and stronger and won’t be ignored.</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is how Christianity (and o</a:t>
            </a:r>
            <a:r>
              <a:rPr lang="en-US" baseline="0" dirty="0" smtClean="0"/>
              <a:t>n a larger scale, religion) is viewed by the New Atheism movement and many self-proclaimed skeptic groups today.  And, unfortunately, for a vast percentage of American Christians, they aren’t wrong.</a:t>
            </a:r>
          </a:p>
          <a:p>
            <a:endParaRPr lang="en-US" baseline="0" dirty="0" smtClean="0"/>
          </a:p>
          <a:p>
            <a:r>
              <a:rPr lang="en-US" baseline="0" dirty="0" smtClean="0"/>
              <a:t>Here’s are two quotes from atheists that sum this up well…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no means am I suggesting</a:t>
            </a:r>
            <a:r>
              <a:rPr lang="en-US" baseline="0" dirty="0" smtClean="0"/>
              <a:t> that either of these quotes carry any ‘official’ recognition among atheist or skeptic groups. I refer to them only as representative of the growing view among those questioning the relevance of religion today, especially the y</a:t>
            </a:r>
            <a:r>
              <a:rPr lang="en-US" dirty="0" smtClean="0"/>
              <a:t>ounger generation who are more educated</a:t>
            </a:r>
            <a:r>
              <a:rPr lang="en-US" baseline="0" dirty="0" smtClean="0"/>
              <a:t> and have more access to the world than any previous generation.</a:t>
            </a:r>
            <a:endParaRPr lang="en-US" dirty="0" smtClean="0"/>
          </a:p>
          <a:p>
            <a:endParaRPr lang="en-US" dirty="0" smtClean="0"/>
          </a:p>
          <a:p>
            <a:r>
              <a:rPr lang="en-US" dirty="0" smtClean="0"/>
              <a:t>Basically, the view is that religion</a:t>
            </a:r>
            <a:r>
              <a:rPr lang="en-US" baseline="0" dirty="0" smtClean="0"/>
              <a:t> is not right, is not useful, and therefore not worth one’s trust. Christians are seen as not needing any evidence in order to believe the Bible – with it’s many inconsistencies </a:t>
            </a:r>
            <a:r>
              <a:rPr lang="en-US" sz="1200" kern="1200" baseline="0" dirty="0" smtClean="0">
                <a:solidFill>
                  <a:schemeClr val="tx1"/>
                </a:solidFill>
                <a:latin typeface="+mn-lt"/>
                <a:ea typeface="+mn-ea"/>
                <a:cs typeface="+mn-cs"/>
              </a:rPr>
              <a:t>– </a:t>
            </a:r>
            <a:r>
              <a:rPr lang="en-US" baseline="0" dirty="0" smtClean="0"/>
              <a:t>to be true, that the god of the bible demands obedience on fear of eternal damnation, etc. In other words, that Christianity is archaic, superstitious, unfair…. and worthless.  </a:t>
            </a:r>
          </a:p>
          <a:p>
            <a:endParaRPr lang="en-US" baseline="0" dirty="0" smtClean="0"/>
          </a:p>
          <a:p>
            <a:r>
              <a:rPr lang="en-US" baseline="0" dirty="0" smtClean="0"/>
              <a:t>Yet, this isn’t actually what the  Bible demands of its adherents…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B7E79-9BB6-423C-A1AE-8CB41CA61135}"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B7E79-9BB6-423C-A1AE-8CB41CA61135}" type="datetimeFigureOut">
              <a:rPr lang="en-US" smtClean="0"/>
              <a:pPr/>
              <a:t>3/26/2011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B7E79-9BB6-423C-A1AE-8CB41CA61135}" type="datetimeFigureOut">
              <a:rPr lang="en-US" smtClean="0"/>
              <a:pPr/>
              <a:t>3/26/2011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B7E79-9BB6-423C-A1AE-8CB41CA61135}" type="datetimeFigureOut">
              <a:rPr lang="en-US" smtClean="0"/>
              <a:pPr/>
              <a:t>3/26/2011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B7E79-9BB6-423C-A1AE-8CB41CA61135}"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B7E79-9BB6-423C-A1AE-8CB41CA61135}"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B7E79-9BB6-423C-A1AE-8CB41CA61135}" type="datetimeFigureOut">
              <a:rPr lang="en-US" smtClean="0"/>
              <a:pPr/>
              <a:t>3/26/2011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1F50D-FB64-4784-AC1A-22AA2A083D6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1600200"/>
            <a:ext cx="9144000" cy="3970318"/>
          </a:xfrm>
          <a:prstGeom prst="rect">
            <a:avLst/>
          </a:prstGeom>
          <a:noFill/>
        </p:spPr>
        <p:txBody>
          <a:bodyPr wrap="square" rtlCol="0">
            <a:spAutoFit/>
          </a:bodyPr>
          <a:lstStyle/>
          <a:p>
            <a:pPr algn="ctr"/>
            <a:r>
              <a:rPr lang="en-US" sz="8400" b="1" dirty="0" smtClean="0">
                <a:solidFill>
                  <a:schemeClr val="accent1">
                    <a:lumMod val="20000"/>
                    <a:lumOff val="80000"/>
                  </a:schemeClr>
                </a:solidFill>
                <a:effectLst>
                  <a:outerShdw blurRad="38100" dist="38100" dir="2700000" algn="tl">
                    <a:srgbClr val="000000">
                      <a:alpha val="43137"/>
                    </a:srgbClr>
                  </a:outerShdw>
                </a:effectLst>
                <a:latin typeface="BibliaLS" pitchFamily="2" charset="-79"/>
                <a:ea typeface="Arial Unicode MS" pitchFamily="34" charset="-128"/>
                <a:cs typeface="BibliaLS" pitchFamily="2" charset="-79"/>
              </a:rPr>
              <a:t>Faith, Science,   	and the Genesis Creation</a:t>
            </a:r>
            <a:endParaRPr lang="en-US" sz="8400" b="1" dirty="0">
              <a:solidFill>
                <a:schemeClr val="accent1">
                  <a:lumMod val="20000"/>
                  <a:lumOff val="80000"/>
                </a:schemeClr>
              </a:solidFill>
              <a:effectLst>
                <a:outerShdw blurRad="38100" dist="38100" dir="2700000" algn="tl">
                  <a:srgbClr val="000000">
                    <a:alpha val="43137"/>
                  </a:srgbClr>
                </a:outerShdw>
              </a:effectLst>
              <a:latin typeface="BibliaLS" pitchFamily="2" charset="-79"/>
              <a:ea typeface="Arial Unicode MS" pitchFamily="34" charset="-128"/>
              <a:cs typeface="BibliaLS"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6400"/>
            <a:ext cx="9144000" cy="1938992"/>
          </a:xfrm>
          <a:prstGeom prst="rect">
            <a:avLst/>
          </a:prstGeom>
          <a:noFill/>
        </p:spPr>
        <p:txBody>
          <a:bodyPr wrap="square" rtlCol="0">
            <a:spAutoFit/>
          </a:bodyPr>
          <a:lstStyle/>
          <a:p>
            <a:r>
              <a:rPr lang="en-US" sz="3000" dirty="0" smtClean="0"/>
              <a:t>“The Judeo-Christian faith is surprisingly ruthless in its insistence on proof (broadly considered), evidence, truth, examination, 'cordial skepticism'...and correspondingly disdainful of those who believe nonsense.”</a:t>
            </a:r>
          </a:p>
        </p:txBody>
      </p:sp>
      <p:sp>
        <p:nvSpPr>
          <p:cNvPr id="3" name="TextBox 2"/>
          <p:cNvSpPr txBox="1"/>
          <p:nvPr/>
        </p:nvSpPr>
        <p:spPr>
          <a:xfrm>
            <a:off x="0" y="762001"/>
            <a:ext cx="9144000" cy="461665"/>
          </a:xfrm>
          <a:prstGeom prst="rect">
            <a:avLst/>
          </a:prstGeom>
          <a:noFill/>
        </p:spPr>
        <p:txBody>
          <a:bodyPr wrap="square" rtlCol="0">
            <a:spAutoFit/>
          </a:bodyPr>
          <a:lstStyle/>
          <a:p>
            <a:r>
              <a:rPr lang="en-US" sz="2400" dirty="0" smtClean="0"/>
              <a:t>Glenn Miller, Christian apologist , owner of The Christian-Thinktank.com:</a:t>
            </a:r>
            <a:endParaRPr lang="en-US" sz="2400" dirty="0"/>
          </a:p>
        </p:txBody>
      </p:sp>
      <p:sp>
        <p:nvSpPr>
          <p:cNvPr id="4" name="TextBox 3"/>
          <p:cNvSpPr txBox="1"/>
          <p:nvPr/>
        </p:nvSpPr>
        <p:spPr>
          <a:xfrm>
            <a:off x="0" y="4724400"/>
            <a:ext cx="9144000" cy="830997"/>
          </a:xfrm>
          <a:prstGeom prst="rect">
            <a:avLst/>
          </a:prstGeom>
          <a:noFill/>
        </p:spPr>
        <p:txBody>
          <a:bodyPr wrap="square" rtlCol="0">
            <a:spAutoFit/>
          </a:bodyPr>
          <a:lstStyle/>
          <a:p>
            <a:pPr marL="0" lvl="1"/>
            <a:r>
              <a:rPr lang="en-US" sz="3000" dirty="0" smtClean="0"/>
              <a:t>Consider briefly the following passages in the Bible: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1"/>
            <a:ext cx="9144000" cy="6155531"/>
          </a:xfrm>
          <a:prstGeom prst="rect">
            <a:avLst/>
          </a:prstGeom>
          <a:noFill/>
        </p:spPr>
        <p:txBody>
          <a:bodyPr wrap="square" rtlCol="0">
            <a:spAutoFit/>
          </a:bodyPr>
          <a:lstStyle/>
          <a:p>
            <a:r>
              <a:rPr lang="en-US" sz="3000" dirty="0" smtClean="0"/>
              <a:t>Gen 15 - When Abraham asked God "</a:t>
            </a:r>
            <a:r>
              <a:rPr lang="en-US" sz="3000" dirty="0" smtClean="0">
                <a:solidFill>
                  <a:srgbClr val="FFC000"/>
                </a:solidFill>
                <a:effectLst>
                  <a:outerShdw blurRad="38100" dist="38100" dir="2700000" algn="tl">
                    <a:srgbClr val="000000">
                      <a:alpha val="43137"/>
                    </a:srgbClr>
                  </a:outerShdw>
                </a:effectLst>
              </a:rPr>
              <a:t>how will I KNOW</a:t>
            </a:r>
            <a:r>
              <a:rPr lang="en-US" sz="3000" dirty="0" smtClean="0"/>
              <a:t> that this future will happen?", </a:t>
            </a:r>
            <a:r>
              <a:rPr lang="en-US" sz="3000" dirty="0" smtClean="0">
                <a:solidFill>
                  <a:srgbClr val="FFC000"/>
                </a:solidFill>
                <a:effectLst>
                  <a:outerShdw blurRad="38100" dist="38100" dir="2700000" algn="tl">
                    <a:srgbClr val="000000">
                      <a:alpha val="43137"/>
                    </a:srgbClr>
                  </a:outerShdw>
                </a:effectLst>
              </a:rPr>
              <a:t>God did not rebuke him, but made a legal covenant with him</a:t>
            </a:r>
            <a:r>
              <a:rPr lang="en-US" sz="3000" dirty="0" smtClean="0"/>
              <a:t>. </a:t>
            </a:r>
          </a:p>
          <a:p>
            <a:endParaRPr lang="en-US" sz="3000" dirty="0" smtClean="0"/>
          </a:p>
          <a:p>
            <a:r>
              <a:rPr lang="en-US" sz="3000" dirty="0" smtClean="0"/>
              <a:t>Exodus 33 - Moses argued with God that God should not destroy Israel, so that there would be </a:t>
            </a:r>
            <a:r>
              <a:rPr lang="en-US" sz="3000" dirty="0" smtClean="0">
                <a:solidFill>
                  <a:srgbClr val="FFC000"/>
                </a:solidFill>
              </a:rPr>
              <a:t>evidence of His work in history</a:t>
            </a:r>
            <a:r>
              <a:rPr lang="en-US" sz="3000" dirty="0" smtClean="0"/>
              <a:t> </a:t>
            </a:r>
            <a:br>
              <a:rPr lang="en-US" sz="3000" dirty="0" smtClean="0"/>
            </a:br>
            <a:r>
              <a:rPr lang="en-US" sz="3000" dirty="0" smtClean="0"/>
              <a:t>  </a:t>
            </a:r>
          </a:p>
          <a:p>
            <a:r>
              <a:rPr lang="en-US" sz="3000" dirty="0" smtClean="0"/>
              <a:t>Number 16 - Moses argued with the Israelites over the leadership issue, and </a:t>
            </a:r>
            <a:r>
              <a:rPr lang="en-US" sz="3000" dirty="0" smtClean="0">
                <a:solidFill>
                  <a:srgbClr val="FFC000"/>
                </a:solidFill>
                <a:effectLst>
                  <a:outerShdw blurRad="38100" dist="38100" dir="2700000" algn="tl">
                    <a:srgbClr val="000000">
                      <a:alpha val="43137"/>
                    </a:srgbClr>
                  </a:outerShdw>
                </a:effectLst>
              </a:rPr>
              <a:t>appealed to evidence</a:t>
            </a:r>
            <a:r>
              <a:rPr lang="en-US" sz="3000" dirty="0" smtClean="0"/>
              <a:t>. </a:t>
            </a:r>
          </a:p>
          <a:p>
            <a:endParaRPr lang="en-US" sz="3000" dirty="0" smtClean="0"/>
          </a:p>
          <a:p>
            <a:r>
              <a:rPr lang="en-US" sz="3200" dirty="0" smtClean="0"/>
              <a:t>Deut 29 - Moses appeals to their MEMORIES as a basis for decision...</a:t>
            </a:r>
            <a:r>
              <a:rPr lang="en-US" sz="3200" dirty="0" smtClean="0">
                <a:solidFill>
                  <a:srgbClr val="FFC000"/>
                </a:solidFill>
                <a:effectLst>
                  <a:outerShdw blurRad="38100" dist="38100" dir="2700000" algn="tl">
                    <a:srgbClr val="000000">
                      <a:alpha val="43137"/>
                    </a:srgbClr>
                  </a:outerShdw>
                </a:effectLst>
              </a:rPr>
              <a:t>historical events</a:t>
            </a:r>
            <a:r>
              <a:rPr lang="en-US" sz="3200" dirty="0" smtClean="0"/>
              <a:t>. </a:t>
            </a:r>
            <a:r>
              <a:rPr lang="en-US" sz="30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1"/>
            <a:ext cx="9144000" cy="6555641"/>
          </a:xfrm>
          <a:prstGeom prst="rect">
            <a:avLst/>
          </a:prstGeom>
          <a:noFill/>
        </p:spPr>
        <p:txBody>
          <a:bodyPr wrap="square" rtlCol="0">
            <a:spAutoFit/>
          </a:bodyPr>
          <a:lstStyle/>
          <a:p>
            <a:r>
              <a:rPr lang="en-US" sz="3000" dirty="0" smtClean="0"/>
              <a:t>Deut 18 - God is VERY explicit-if a prophet EVER misses a prediction, </a:t>
            </a:r>
            <a:r>
              <a:rPr lang="en-US" sz="3000" dirty="0" smtClean="0">
                <a:solidFill>
                  <a:srgbClr val="FFC000"/>
                </a:solidFill>
                <a:effectLst>
                  <a:outerShdw blurRad="38100" dist="38100" dir="2700000" algn="tl">
                    <a:srgbClr val="000000">
                      <a:alpha val="43137"/>
                    </a:srgbClr>
                  </a:outerShdw>
                </a:effectLst>
              </a:rPr>
              <a:t>this proves </a:t>
            </a:r>
            <a:r>
              <a:rPr lang="en-US" sz="3000" dirty="0" smtClean="0"/>
              <a:t>he is not a prophet of YHWH. The </a:t>
            </a:r>
            <a:r>
              <a:rPr lang="en-US" sz="3000" dirty="0" smtClean="0">
                <a:solidFill>
                  <a:srgbClr val="FFC000"/>
                </a:solidFill>
                <a:effectLst>
                  <a:outerShdw blurRad="38100" dist="38100" dir="2700000" algn="tl">
                    <a:srgbClr val="000000">
                      <a:alpha val="43137"/>
                    </a:srgbClr>
                  </a:outerShdw>
                </a:effectLst>
              </a:rPr>
              <a:t>test was evidential</a:t>
            </a:r>
            <a:r>
              <a:rPr lang="en-US" sz="3000" dirty="0" smtClean="0"/>
              <a:t>--pure and simple. </a:t>
            </a:r>
          </a:p>
          <a:p>
            <a:endParaRPr lang="en-US" sz="3000" dirty="0" smtClean="0"/>
          </a:p>
          <a:p>
            <a:r>
              <a:rPr lang="en-US" sz="3000" dirty="0" smtClean="0"/>
              <a:t>Is 43 - The prophet draws a picture of a courtroom scene. The prophets are to bring forth their </a:t>
            </a:r>
            <a:r>
              <a:rPr lang="en-US" sz="3000" dirty="0" smtClean="0">
                <a:solidFill>
                  <a:srgbClr val="FFC000"/>
                </a:solidFill>
                <a:effectLst>
                  <a:outerShdw blurRad="38100" dist="38100" dir="2700000" algn="tl">
                    <a:srgbClr val="000000">
                      <a:alpha val="43137"/>
                    </a:srgbClr>
                  </a:outerShdw>
                </a:effectLst>
              </a:rPr>
              <a:t>evidence that they are indeed speakers of truth</a:t>
            </a:r>
            <a:r>
              <a:rPr lang="en-US" sz="3000" dirty="0" smtClean="0"/>
              <a:t>. The only admissible evidence is a </a:t>
            </a:r>
            <a:r>
              <a:rPr lang="en-US" sz="3000" dirty="0" smtClean="0">
                <a:solidFill>
                  <a:srgbClr val="FFC000"/>
                </a:solidFill>
                <a:effectLst>
                  <a:outerShdw blurRad="38100" dist="38100" dir="2700000" algn="tl">
                    <a:srgbClr val="000000">
                      <a:alpha val="43137"/>
                    </a:srgbClr>
                  </a:outerShdw>
                </a:effectLst>
              </a:rPr>
              <a:t>proven track-record </a:t>
            </a:r>
            <a:r>
              <a:rPr lang="en-US" sz="3000" dirty="0" smtClean="0"/>
              <a:t>of future prediction! </a:t>
            </a:r>
            <a:br>
              <a:rPr lang="en-US" sz="3000" dirty="0" smtClean="0"/>
            </a:br>
            <a:r>
              <a:rPr lang="en-US" sz="3000" dirty="0" smtClean="0"/>
              <a:t>  </a:t>
            </a:r>
          </a:p>
          <a:p>
            <a:r>
              <a:rPr lang="en-US" sz="3000" dirty="0" smtClean="0"/>
              <a:t>Ezek. 13:2 "Son of man, prophesy against the prophets of Israel who are now prophesying. Say to those who prophesy out of their own imagination: 'Hear the word of the LORD!'" --</a:t>
            </a:r>
            <a:r>
              <a:rPr lang="en-US" sz="3000" dirty="0" smtClean="0">
                <a:solidFill>
                  <a:srgbClr val="FFC000"/>
                </a:solidFill>
                <a:effectLst>
                  <a:outerShdw blurRad="38100" dist="38100" dir="2700000" algn="tl">
                    <a:srgbClr val="000000">
                      <a:alpha val="43137"/>
                    </a:srgbClr>
                  </a:outerShdw>
                </a:effectLst>
              </a:rPr>
              <a:t>Accuracy and legitimacy is of critical moment!</a:t>
            </a:r>
            <a:r>
              <a:rPr lang="en-US" sz="30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5632311"/>
          </a:xfrm>
          <a:prstGeom prst="rect">
            <a:avLst/>
          </a:prstGeom>
          <a:noFill/>
        </p:spPr>
        <p:txBody>
          <a:bodyPr wrap="square" rtlCol="0">
            <a:spAutoFit/>
          </a:bodyPr>
          <a:lstStyle/>
          <a:p>
            <a:endParaRPr lang="en-US" sz="3000" dirty="0" smtClean="0"/>
          </a:p>
          <a:p>
            <a:r>
              <a:rPr lang="en-US" sz="3000" dirty="0" smtClean="0"/>
              <a:t>Act 17 - Paul </a:t>
            </a:r>
            <a:r>
              <a:rPr lang="en-US" sz="3000" dirty="0" smtClean="0">
                <a:solidFill>
                  <a:srgbClr val="FFC000"/>
                </a:solidFill>
                <a:effectLst>
                  <a:outerShdw blurRad="38100" dist="38100" dir="2700000" algn="tl">
                    <a:srgbClr val="000000">
                      <a:alpha val="43137"/>
                    </a:srgbClr>
                  </a:outerShdw>
                </a:effectLst>
              </a:rPr>
              <a:t>referred to the historical resurrection as "God's proof"</a:t>
            </a:r>
            <a:r>
              <a:rPr lang="en-US" sz="3000" dirty="0" smtClean="0"/>
              <a:t> that people will have to answer for their innermost attitudes toward God. </a:t>
            </a:r>
            <a:br>
              <a:rPr lang="en-US" sz="3000" dirty="0" smtClean="0"/>
            </a:br>
            <a:r>
              <a:rPr lang="en-US" sz="3000" dirty="0" smtClean="0"/>
              <a:t>  </a:t>
            </a:r>
          </a:p>
          <a:p>
            <a:r>
              <a:rPr lang="en-US" sz="3000" dirty="0" smtClean="0"/>
              <a:t>2 </a:t>
            </a:r>
            <a:r>
              <a:rPr lang="en-US" sz="3000" dirty="0" err="1" smtClean="0"/>
              <a:t>Cor</a:t>
            </a:r>
            <a:r>
              <a:rPr lang="en-US" sz="3000" dirty="0" smtClean="0"/>
              <a:t> 13 - the Corinthians </a:t>
            </a:r>
            <a:r>
              <a:rPr lang="en-US" sz="3000" dirty="0" smtClean="0">
                <a:solidFill>
                  <a:srgbClr val="FFC000"/>
                </a:solidFill>
                <a:effectLst>
                  <a:outerShdw blurRad="38100" dist="38100" dir="2700000" algn="tl">
                    <a:srgbClr val="000000">
                      <a:alpha val="43137"/>
                    </a:srgbClr>
                  </a:outerShdw>
                </a:effectLst>
              </a:rPr>
              <a:t>demanded proof</a:t>
            </a:r>
            <a:r>
              <a:rPr lang="en-US" sz="3000" dirty="0" smtClean="0"/>
              <a:t> of Paul's authority. He submitted </a:t>
            </a:r>
            <a:r>
              <a:rPr lang="en-US" sz="3000" dirty="0" smtClean="0">
                <a:solidFill>
                  <a:srgbClr val="FFC000"/>
                </a:solidFill>
                <a:effectLst>
                  <a:outerShdw blurRad="38100" dist="38100" dir="2700000" algn="tl">
                    <a:srgbClr val="000000">
                      <a:alpha val="43137"/>
                    </a:srgbClr>
                  </a:outerShdw>
                </a:effectLst>
              </a:rPr>
              <a:t>historical evidence and lifestyle as data.</a:t>
            </a:r>
            <a:r>
              <a:rPr lang="en-US" sz="3000" dirty="0" smtClean="0"/>
              <a:t> </a:t>
            </a:r>
            <a:br>
              <a:rPr lang="en-US" sz="3000" dirty="0" smtClean="0"/>
            </a:br>
            <a:r>
              <a:rPr lang="en-US" sz="3000" dirty="0" smtClean="0"/>
              <a:t>  </a:t>
            </a:r>
          </a:p>
          <a:p>
            <a:r>
              <a:rPr lang="en-US" sz="3000" dirty="0" smtClean="0"/>
              <a:t>Luke 1 - Luke </a:t>
            </a:r>
            <a:r>
              <a:rPr lang="en-US" sz="3000" dirty="0" smtClean="0">
                <a:solidFill>
                  <a:srgbClr val="FFC000"/>
                </a:solidFill>
                <a:effectLst>
                  <a:outerShdw blurRad="38100" dist="38100" dir="2700000" algn="tl">
                    <a:srgbClr val="000000">
                      <a:alpha val="43137"/>
                    </a:srgbClr>
                  </a:outerShdw>
                </a:effectLst>
              </a:rPr>
              <a:t>investigated the sources </a:t>
            </a:r>
            <a:r>
              <a:rPr lang="en-US" sz="3000" dirty="0" smtClean="0"/>
              <a:t>and wrote the account for his reader, SO THAT he could </a:t>
            </a:r>
            <a:r>
              <a:rPr lang="en-US" sz="3000" dirty="0" smtClean="0">
                <a:solidFill>
                  <a:srgbClr val="FFC000"/>
                </a:solidFill>
                <a:effectLst>
                  <a:outerShdw blurRad="38100" dist="38100" dir="2700000" algn="tl">
                    <a:srgbClr val="000000">
                      <a:alpha val="43137"/>
                    </a:srgbClr>
                  </a:outerShdw>
                </a:effectLst>
              </a:rPr>
              <a:t>know for CERTAIN.</a:t>
            </a:r>
            <a:r>
              <a:rPr lang="en-US" sz="3000" dirty="0" smtClean="0"/>
              <a:t> </a:t>
            </a:r>
            <a:endParaRPr lang="en-US"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1"/>
            <a:ext cx="9144000" cy="3477875"/>
          </a:xfrm>
          <a:prstGeom prst="rect">
            <a:avLst/>
          </a:prstGeom>
          <a:noFill/>
        </p:spPr>
        <p:txBody>
          <a:bodyPr wrap="square" rtlCol="0">
            <a:spAutoFit/>
          </a:bodyPr>
          <a:lstStyle/>
          <a:p>
            <a:r>
              <a:rPr lang="en-US" sz="3200" dirty="0" smtClean="0"/>
              <a:t>"Investigate </a:t>
            </a:r>
            <a:r>
              <a:rPr lang="en-US" sz="3200" dirty="0" smtClean="0">
                <a:solidFill>
                  <a:srgbClr val="FFC000"/>
                </a:solidFill>
                <a:effectLst>
                  <a:outerShdw blurRad="38100" dist="38100" dir="2700000" algn="tl">
                    <a:srgbClr val="000000">
                      <a:alpha val="43137"/>
                    </a:srgbClr>
                  </a:outerShdw>
                </a:effectLst>
              </a:rPr>
              <a:t>everything you believe </a:t>
            </a:r>
            <a:r>
              <a:rPr lang="en-US" sz="3200" dirty="0" smtClean="0"/>
              <a:t>- if it is the truth it cannot be injured thereby; if error, the sooner it is correct the better. Never be afraid of results to which you may be driven by your investigations, as this will inevitably bias your mind and disqualify you to arrive at ultimate truth.“ </a:t>
            </a:r>
          </a:p>
          <a:p>
            <a:pPr lvl="1" algn="r"/>
            <a:r>
              <a:rPr lang="en-US" sz="2800" i="1" dirty="0" smtClean="0"/>
              <a:t>Dr. John Thomas</a:t>
            </a:r>
            <a:endParaRPr lang="en-US" sz="2800" i="1" dirty="0"/>
          </a:p>
        </p:txBody>
      </p:sp>
      <p:pic>
        <p:nvPicPr>
          <p:cNvPr id="212994" name="Picture 2"/>
          <p:cNvPicPr>
            <a:picLocks noChangeAspect="1" noChangeArrowheads="1"/>
          </p:cNvPicPr>
          <p:nvPr/>
        </p:nvPicPr>
        <p:blipFill>
          <a:blip r:embed="rId3" cstate="print"/>
          <a:srcRect/>
          <a:stretch>
            <a:fillRect/>
          </a:stretch>
        </p:blipFill>
        <p:spPr bwMode="auto">
          <a:xfrm>
            <a:off x="3259011" y="4495800"/>
            <a:ext cx="2143125"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3916"/>
            <a:ext cx="9144000" cy="6494085"/>
          </a:xfrm>
          <a:prstGeom prst="rect">
            <a:avLst/>
          </a:prstGeom>
          <a:noFill/>
        </p:spPr>
        <p:txBody>
          <a:bodyPr wrap="square" rtlCol="0">
            <a:spAutoFit/>
          </a:bodyPr>
          <a:lstStyle/>
          <a:p>
            <a:pPr lvl="1"/>
            <a:r>
              <a:rPr lang="en-US" sz="3200" dirty="0" smtClean="0"/>
              <a:t>“In </a:t>
            </a:r>
            <a:r>
              <a:rPr lang="en-US" sz="3200" dirty="0"/>
              <a:t>the last century, </a:t>
            </a:r>
            <a:r>
              <a:rPr lang="en-US" sz="3200" dirty="0">
                <a:solidFill>
                  <a:srgbClr val="FFC000"/>
                </a:solidFill>
                <a:effectLst>
                  <a:outerShdw blurRad="38100" dist="38100" dir="2700000" algn="tl">
                    <a:srgbClr val="000000">
                      <a:alpha val="43137"/>
                    </a:srgbClr>
                  </a:outerShdw>
                </a:effectLst>
              </a:rPr>
              <a:t>the most persistent and sharpest clash between religion and science</a:t>
            </a:r>
            <a:r>
              <a:rPr lang="en-US" sz="3200" dirty="0"/>
              <a:t> in the United States </a:t>
            </a:r>
            <a:r>
              <a:rPr lang="en-US" sz="3200" dirty="0">
                <a:solidFill>
                  <a:srgbClr val="FFC000"/>
                </a:solidFill>
                <a:effectLst>
                  <a:outerShdw blurRad="38100" dist="38100" dir="2700000" algn="tl">
                    <a:srgbClr val="000000">
                      <a:alpha val="43137"/>
                    </a:srgbClr>
                  </a:outerShdw>
                </a:effectLst>
              </a:rPr>
              <a:t>has centered on</a:t>
            </a:r>
            <a:r>
              <a:rPr lang="en-US" sz="3200" dirty="0"/>
              <a:t> the issue of </a:t>
            </a:r>
            <a:r>
              <a:rPr lang="en-US" sz="3200" dirty="0">
                <a:solidFill>
                  <a:srgbClr val="FFC000"/>
                </a:solidFill>
                <a:effectLst>
                  <a:outerShdw blurRad="38100" dist="38100" dir="2700000" algn="tl">
                    <a:srgbClr val="000000">
                      <a:alpha val="43137"/>
                    </a:srgbClr>
                  </a:outerShdw>
                </a:effectLst>
              </a:rPr>
              <a:t>evolution</a:t>
            </a:r>
            <a:r>
              <a:rPr lang="en-US" sz="3200" dirty="0"/>
              <a:t>. Indeed, while virtually all scientists agree that life on Earth has evolved over billions of years, public opinion polling over the last few decades has shown that between 40% and 50% of Americans consistently reject the very idea of natural evolution, </a:t>
            </a:r>
            <a:r>
              <a:rPr lang="en-US" sz="3200" dirty="0">
                <a:solidFill>
                  <a:srgbClr val="FFC000"/>
                </a:solidFill>
                <a:effectLst>
                  <a:outerShdw blurRad="38100" dist="38100" dir="2700000" algn="tl">
                    <a:srgbClr val="000000">
                      <a:alpha val="43137"/>
                    </a:srgbClr>
                  </a:outerShdw>
                </a:effectLst>
              </a:rPr>
              <a:t>largely on the grounds that it conflicts with biblical accounts of creation</a:t>
            </a:r>
            <a:r>
              <a:rPr lang="en-US" sz="3200" dirty="0" smtClean="0"/>
              <a:t>.”</a:t>
            </a:r>
          </a:p>
          <a:p>
            <a:endParaRPr lang="en-US" sz="3200" dirty="0"/>
          </a:p>
          <a:p>
            <a:pPr algn="r"/>
            <a:r>
              <a:rPr lang="en-US" sz="2800" dirty="0" smtClean="0"/>
              <a:t>Source: Pew Research (2007)</a:t>
            </a:r>
            <a:endParaRPr lang="en-US" sz="2800" dirty="0"/>
          </a:p>
          <a:p>
            <a:endParaRPr lang="en-US"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85800"/>
            <a:ext cx="9144000" cy="3539430"/>
          </a:xfrm>
          <a:prstGeom prst="rect">
            <a:avLst/>
          </a:prstGeom>
          <a:noFill/>
        </p:spPr>
        <p:txBody>
          <a:bodyPr wrap="square" rtlCol="0">
            <a:spAutoFit/>
          </a:bodyPr>
          <a:lstStyle/>
          <a:p>
            <a:pPr lvl="1"/>
            <a:r>
              <a:rPr lang="en-US" sz="3200" dirty="0" smtClean="0"/>
              <a:t>“…the most persistent and sharpest clash between religion and science…has centered on…evolution…largely on the grounds that it conflicts with biblical accounts of creation.”</a:t>
            </a:r>
          </a:p>
          <a:p>
            <a:pPr lvl="1"/>
            <a:endParaRPr lang="en-US" sz="3200" dirty="0" smtClean="0"/>
          </a:p>
          <a:p>
            <a:pPr lvl="1"/>
            <a:endParaRPr lang="en-US" sz="3200" dirty="0" smtClean="0"/>
          </a:p>
          <a:p>
            <a:pPr lvl="1"/>
            <a:r>
              <a:rPr lang="en-US" sz="3200" dirty="0" smtClean="0"/>
              <a:t>	</a:t>
            </a:r>
            <a:endParaRPr lang="en-US" sz="3200" dirty="0"/>
          </a:p>
        </p:txBody>
      </p:sp>
      <p:sp>
        <p:nvSpPr>
          <p:cNvPr id="10" name="TextBox 9"/>
          <p:cNvSpPr txBox="1"/>
          <p:nvPr/>
        </p:nvSpPr>
        <p:spPr>
          <a:xfrm>
            <a:off x="0" y="3505200"/>
            <a:ext cx="9144000" cy="553998"/>
          </a:xfrm>
          <a:prstGeom prst="rect">
            <a:avLst/>
          </a:prstGeom>
          <a:noFill/>
        </p:spPr>
        <p:txBody>
          <a:bodyPr wrap="square" rtlCol="0">
            <a:spAutoFit/>
          </a:bodyPr>
          <a:lstStyle/>
          <a:p>
            <a:pPr lvl="1"/>
            <a:r>
              <a:rPr lang="en-US" sz="3000" dirty="0" smtClean="0"/>
              <a:t>Where do you think this conflict’s ‘ground zero’ is?</a:t>
            </a:r>
          </a:p>
        </p:txBody>
      </p:sp>
      <p:sp>
        <p:nvSpPr>
          <p:cNvPr id="11" name="TextBox 10"/>
          <p:cNvSpPr txBox="1"/>
          <p:nvPr/>
        </p:nvSpPr>
        <p:spPr>
          <a:xfrm>
            <a:off x="0" y="4419600"/>
            <a:ext cx="9144000" cy="553998"/>
          </a:xfrm>
          <a:prstGeom prst="rect">
            <a:avLst/>
          </a:prstGeom>
          <a:noFill/>
        </p:spPr>
        <p:txBody>
          <a:bodyPr wrap="square" rtlCol="0">
            <a:spAutoFit/>
          </a:bodyPr>
          <a:lstStyle/>
          <a:p>
            <a:pPr algn="ctr"/>
            <a:r>
              <a:rPr lang="en-US" sz="3000" dirty="0" smtClean="0"/>
              <a:t>Educational institutions</a:t>
            </a:r>
            <a:endParaRPr lang="en-US" sz="3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1"/>
            <a:ext cx="9144000" cy="3539430"/>
          </a:xfrm>
          <a:prstGeom prst="rect">
            <a:avLst/>
          </a:prstGeom>
          <a:noFill/>
        </p:spPr>
        <p:txBody>
          <a:bodyPr wrap="square" rtlCol="0">
            <a:spAutoFit/>
          </a:bodyPr>
          <a:lstStyle/>
          <a:p>
            <a:pPr lvl="1"/>
            <a:r>
              <a:rPr lang="en-US" sz="3200" dirty="0" smtClean="0"/>
              <a:t>“There is </a:t>
            </a:r>
            <a:r>
              <a:rPr lang="en-US" sz="3200" dirty="0" smtClean="0">
                <a:solidFill>
                  <a:srgbClr val="FFC000"/>
                </a:solidFill>
                <a:effectLst>
                  <a:outerShdw blurRad="38100" dist="38100" dir="2700000" algn="tl">
                    <a:srgbClr val="000000">
                      <a:alpha val="43137"/>
                    </a:srgbClr>
                  </a:outerShdw>
                </a:effectLst>
              </a:rPr>
              <a:t>a strong relationship between education and belief in Darwin's theory</a:t>
            </a:r>
            <a:r>
              <a:rPr lang="en-US" sz="3200" dirty="0" smtClean="0"/>
              <a:t>, as might be expected, ranging from 21% of those with high-school educations or less to 74% of those with postgraduate degrees.”</a:t>
            </a:r>
          </a:p>
          <a:p>
            <a:endParaRPr lang="en-US" sz="3200" dirty="0" smtClean="0"/>
          </a:p>
          <a:p>
            <a:pPr algn="r"/>
            <a:r>
              <a:rPr lang="en-US" sz="3200" dirty="0" smtClean="0"/>
              <a:t>The Gallup Poll (2009)</a:t>
            </a:r>
            <a:endParaRPr lang="en-US" sz="3200" dirty="0"/>
          </a:p>
        </p:txBody>
      </p:sp>
      <p:sp>
        <p:nvSpPr>
          <p:cNvPr id="3" name="TextBox 2"/>
          <p:cNvSpPr txBox="1"/>
          <p:nvPr/>
        </p:nvSpPr>
        <p:spPr>
          <a:xfrm>
            <a:off x="228600" y="228600"/>
            <a:ext cx="7696200" cy="523220"/>
          </a:xfrm>
          <a:prstGeom prst="rect">
            <a:avLst/>
          </a:prstGeom>
          <a:noFill/>
        </p:spPr>
        <p:txBody>
          <a:bodyPr wrap="square" rtlCol="0">
            <a:spAutoFit/>
          </a:bodyPr>
          <a:lstStyle/>
          <a:p>
            <a:r>
              <a:rPr lang="en-US" sz="2800" i="1" dirty="0" smtClean="0"/>
              <a:t>More from the Gallup Poll…</a:t>
            </a:r>
            <a:endParaRPr lang="en-US" sz="28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vtmmfl19eqfl0cpgxojzw"/>
          <p:cNvPicPr>
            <a:picLocks noChangeAspect="1" noChangeArrowheads="1"/>
          </p:cNvPicPr>
          <p:nvPr/>
        </p:nvPicPr>
        <p:blipFill>
          <a:blip r:embed="rId3" cstate="print"/>
          <a:srcRect/>
          <a:stretch>
            <a:fillRect/>
          </a:stretch>
        </p:blipFill>
        <p:spPr bwMode="auto">
          <a:xfrm>
            <a:off x="838200" y="609600"/>
            <a:ext cx="7543800" cy="556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5447645"/>
          </a:xfrm>
          <a:prstGeom prst="rect">
            <a:avLst/>
          </a:prstGeom>
          <a:noFill/>
        </p:spPr>
        <p:txBody>
          <a:bodyPr wrap="square" rtlCol="0">
            <a:spAutoFit/>
          </a:bodyPr>
          <a:lstStyle/>
          <a:p>
            <a:pPr lvl="1"/>
            <a:r>
              <a:rPr lang="en-US" sz="3200" dirty="0" smtClean="0"/>
              <a:t>“On </a:t>
            </a:r>
            <a:r>
              <a:rPr lang="en-US" sz="3200" dirty="0"/>
              <a:t>the eve of the 200th anniversary of Charles Darwin's birth, a new Gallup Poll shows that only 39% of Americans say they "believe in the theory of evolution," while a quarter say they do not believe in the theory, and another 36% don't have an opinion either way. </a:t>
            </a:r>
            <a:r>
              <a:rPr lang="en-US" sz="3200" dirty="0">
                <a:solidFill>
                  <a:srgbClr val="FFC000"/>
                </a:solidFill>
                <a:effectLst>
                  <a:outerShdw blurRad="38100" dist="38100" dir="2700000" algn="tl">
                    <a:srgbClr val="000000">
                      <a:alpha val="43137"/>
                    </a:srgbClr>
                  </a:outerShdw>
                </a:effectLst>
              </a:rPr>
              <a:t>These attitudes are strongly related to education and, to an even greater degree, religiosity</a:t>
            </a:r>
            <a:r>
              <a:rPr lang="en-US" sz="3200" dirty="0" smtClean="0">
                <a:solidFill>
                  <a:srgbClr val="FFC000"/>
                </a:solidFill>
                <a:effectLst>
                  <a:outerShdw blurRad="38100" dist="38100" dir="2700000" algn="tl">
                    <a:srgbClr val="000000">
                      <a:alpha val="43137"/>
                    </a:srgbClr>
                  </a:outerShdw>
                </a:effectLst>
              </a:rPr>
              <a:t>.</a:t>
            </a:r>
            <a:r>
              <a:rPr lang="en-US" sz="3200" dirty="0" smtClean="0"/>
              <a:t>”</a:t>
            </a:r>
          </a:p>
          <a:p>
            <a:endParaRPr lang="en-US" sz="3200" dirty="0" smtClean="0"/>
          </a:p>
          <a:p>
            <a:pPr algn="r"/>
            <a:r>
              <a:rPr lang="en-US" sz="2800" dirty="0" smtClean="0"/>
              <a:t>The Gallup Poll (2009)</a:t>
            </a:r>
          </a:p>
          <a:p>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43001"/>
            <a:ext cx="9144000" cy="4062651"/>
          </a:xfrm>
          <a:prstGeom prst="rect">
            <a:avLst/>
          </a:prstGeom>
          <a:noFill/>
        </p:spPr>
        <p:txBody>
          <a:bodyPr wrap="square" rtlCol="0">
            <a:spAutoFit/>
          </a:bodyPr>
          <a:lstStyle/>
          <a:p>
            <a:pPr lvl="1"/>
            <a:r>
              <a:rPr lang="en-US" sz="3000" dirty="0" smtClean="0"/>
              <a:t>“Let science dig, and dredge, and work her laboratories. She is searching for God’s truth. If her teachers are atheistic, accept still the truth that is well established; but to the atheism give no quarter, for it is to Man the annihilation of hope and of all the higher joys of his being.”</a:t>
            </a:r>
          </a:p>
          <a:p>
            <a:pPr lvl="1"/>
            <a:endParaRPr lang="en-US" sz="3000" i="1" dirty="0" smtClean="0"/>
          </a:p>
          <a:p>
            <a:pPr lvl="3" algn="r"/>
            <a:r>
              <a:rPr lang="en-US" sz="2400" i="1" dirty="0" smtClean="0"/>
              <a:t>James Dana (1813-1895) - American Geologist, </a:t>
            </a:r>
            <a:r>
              <a:rPr lang="en-US" sz="2400" i="1" dirty="0" err="1" smtClean="0"/>
              <a:t>Mineralist</a:t>
            </a:r>
            <a:r>
              <a:rPr lang="en-US" sz="2400" i="1" dirty="0" smtClean="0"/>
              <a:t>, Zoologist, Yale Professor, and Christian Minister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371600" y="1251752"/>
            <a:ext cx="6324600" cy="3929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838201"/>
            <a:ext cx="9144000" cy="553998"/>
          </a:xfrm>
          <a:prstGeom prst="rect">
            <a:avLst/>
          </a:prstGeom>
          <a:noFill/>
        </p:spPr>
        <p:txBody>
          <a:bodyPr wrap="square" rtlCol="0">
            <a:spAutoFit/>
          </a:bodyPr>
          <a:lstStyle/>
          <a:p>
            <a:pPr lvl="1"/>
            <a:r>
              <a:rPr lang="en-US" sz="3000" dirty="0" smtClean="0"/>
              <a:t>The result? In America, public opinion believes:</a:t>
            </a:r>
            <a:endParaRPr lang="en-US" sz="3000" dirty="0"/>
          </a:p>
        </p:txBody>
      </p:sp>
      <p:sp>
        <p:nvSpPr>
          <p:cNvPr id="9" name="TextBox 8"/>
          <p:cNvSpPr txBox="1"/>
          <p:nvPr/>
        </p:nvSpPr>
        <p:spPr>
          <a:xfrm>
            <a:off x="0" y="1752600"/>
            <a:ext cx="9144000" cy="1077218"/>
          </a:xfrm>
          <a:prstGeom prst="rect">
            <a:avLst/>
          </a:prstGeom>
          <a:noFill/>
        </p:spPr>
        <p:txBody>
          <a:bodyPr wrap="square" rtlCol="0">
            <a:spAutoFit/>
          </a:bodyPr>
          <a:lstStyle/>
          <a:p>
            <a:pPr marL="1428750" lvl="2" indent="-514350">
              <a:buFont typeface="+mj-lt"/>
              <a:buAutoNum type="arabicPeriod"/>
            </a:pPr>
            <a:r>
              <a:rPr lang="en-US" sz="3200" dirty="0" smtClean="0"/>
              <a:t>the Bible teaches ideas contrary to observable, falsifiable science</a:t>
            </a:r>
            <a:endParaRPr lang="en-US" sz="3200" dirty="0"/>
          </a:p>
        </p:txBody>
      </p:sp>
      <p:sp>
        <p:nvSpPr>
          <p:cNvPr id="12" name="TextBox 11"/>
          <p:cNvSpPr txBox="1"/>
          <p:nvPr/>
        </p:nvSpPr>
        <p:spPr>
          <a:xfrm>
            <a:off x="0" y="3276601"/>
            <a:ext cx="9144000" cy="553998"/>
          </a:xfrm>
          <a:prstGeom prst="rect">
            <a:avLst/>
          </a:prstGeom>
          <a:noFill/>
        </p:spPr>
        <p:txBody>
          <a:bodyPr wrap="square" rtlCol="0">
            <a:spAutoFit/>
          </a:bodyPr>
          <a:lstStyle/>
          <a:p>
            <a:pPr marL="1428750" lvl="2" indent="-514350">
              <a:buFont typeface="+mj-lt"/>
              <a:buAutoNum type="arabicPeriod" startAt="2"/>
            </a:pPr>
            <a:r>
              <a:rPr lang="en-US" sz="3000" dirty="0" smtClean="0"/>
              <a:t>religion and education are at odds</a:t>
            </a:r>
            <a:endParaRPr lang="en-US" sz="3000" dirty="0"/>
          </a:p>
        </p:txBody>
      </p:sp>
      <p:sp>
        <p:nvSpPr>
          <p:cNvPr id="6" name="TextBox 5"/>
          <p:cNvSpPr txBox="1"/>
          <p:nvPr/>
        </p:nvSpPr>
        <p:spPr>
          <a:xfrm>
            <a:off x="0" y="4343401"/>
            <a:ext cx="9144000" cy="2400657"/>
          </a:xfrm>
          <a:prstGeom prst="rect">
            <a:avLst/>
          </a:prstGeom>
          <a:noFill/>
        </p:spPr>
        <p:txBody>
          <a:bodyPr wrap="square" rtlCol="0">
            <a:spAutoFit/>
          </a:bodyPr>
          <a:lstStyle/>
          <a:p>
            <a:pPr lvl="1"/>
            <a:r>
              <a:rPr lang="en-US" sz="3000" dirty="0" smtClean="0"/>
              <a:t>However, what is not widely known is that this </a:t>
            </a:r>
            <a:r>
              <a:rPr lang="en-US" sz="3000" i="1" dirty="0" smtClean="0"/>
              <a:t>supposed</a:t>
            </a:r>
            <a:r>
              <a:rPr lang="en-US" sz="3000" dirty="0" smtClean="0"/>
              <a:t> conflict between science and religion is barely 150 years old or that it originated in 19</a:t>
            </a:r>
            <a:r>
              <a:rPr lang="en-US" sz="3000" baseline="30000" dirty="0" smtClean="0"/>
              <a:t>th</a:t>
            </a:r>
            <a:r>
              <a:rPr lang="en-US" sz="3000" dirty="0" smtClean="0"/>
              <a:t> century Victorian England… it is not a conflict as old as Christianity </a:t>
            </a:r>
            <a:r>
              <a:rPr lang="en-US" sz="3000" u="sng" dirty="0" smtClean="0"/>
              <a:t>OR</a:t>
            </a:r>
            <a:r>
              <a:rPr lang="en-US" sz="3000" dirty="0" smtClean="0"/>
              <a:t> the Bible.</a:t>
            </a:r>
            <a:endParaRPr lang="en-US" sz="3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1"/>
            <a:ext cx="9144000" cy="707886"/>
          </a:xfrm>
          <a:prstGeom prst="rect">
            <a:avLst/>
          </a:prstGeom>
          <a:noFill/>
        </p:spPr>
        <p:txBody>
          <a:bodyPr wrap="square" rtlCol="0">
            <a:spAutoFit/>
          </a:bodyPr>
          <a:lstStyle/>
          <a:p>
            <a:pPr algn="ctr"/>
            <a:r>
              <a:rPr lang="en-US" sz="4000" dirty="0" smtClean="0"/>
              <a:t>What is the Purpose of this Presentation?</a:t>
            </a:r>
            <a:endParaRPr lang="en-US" sz="4000" dirty="0"/>
          </a:p>
        </p:txBody>
      </p:sp>
      <p:sp>
        <p:nvSpPr>
          <p:cNvPr id="4" name="TextBox 3"/>
          <p:cNvSpPr txBox="1"/>
          <p:nvPr/>
        </p:nvSpPr>
        <p:spPr>
          <a:xfrm>
            <a:off x="0" y="1676401"/>
            <a:ext cx="9144000" cy="553998"/>
          </a:xfrm>
          <a:prstGeom prst="rect">
            <a:avLst/>
          </a:prstGeom>
          <a:noFill/>
        </p:spPr>
        <p:txBody>
          <a:bodyPr wrap="square" rtlCol="0">
            <a:spAutoFit/>
          </a:bodyPr>
          <a:lstStyle/>
          <a:p>
            <a:pPr algn="ctr"/>
            <a:r>
              <a:rPr lang="en-US" sz="3000" dirty="0" smtClean="0"/>
              <a:t>Examine the history of the science/faith conflict</a:t>
            </a:r>
            <a:endParaRPr lang="en-US" sz="3000" dirty="0"/>
          </a:p>
        </p:txBody>
      </p:sp>
      <p:sp>
        <p:nvSpPr>
          <p:cNvPr id="5" name="TextBox 4"/>
          <p:cNvSpPr txBox="1"/>
          <p:nvPr/>
        </p:nvSpPr>
        <p:spPr>
          <a:xfrm>
            <a:off x="0" y="2667001"/>
            <a:ext cx="9144000" cy="553998"/>
          </a:xfrm>
          <a:prstGeom prst="rect">
            <a:avLst/>
          </a:prstGeom>
          <a:noFill/>
        </p:spPr>
        <p:txBody>
          <a:bodyPr wrap="square" rtlCol="0">
            <a:spAutoFit/>
          </a:bodyPr>
          <a:lstStyle/>
          <a:p>
            <a:pPr algn="ctr"/>
            <a:r>
              <a:rPr lang="en-US" sz="3000" dirty="0" smtClean="0"/>
              <a:t>Provide early Christadelphian commentary on science</a:t>
            </a:r>
            <a:endParaRPr lang="en-US" sz="3000" dirty="0"/>
          </a:p>
        </p:txBody>
      </p:sp>
      <p:sp>
        <p:nvSpPr>
          <p:cNvPr id="6" name="TextBox 5"/>
          <p:cNvSpPr txBox="1"/>
          <p:nvPr/>
        </p:nvSpPr>
        <p:spPr>
          <a:xfrm>
            <a:off x="0" y="3505200"/>
            <a:ext cx="9144000" cy="553998"/>
          </a:xfrm>
          <a:prstGeom prst="rect">
            <a:avLst/>
          </a:prstGeom>
          <a:noFill/>
        </p:spPr>
        <p:txBody>
          <a:bodyPr wrap="square" rtlCol="0">
            <a:spAutoFit/>
          </a:bodyPr>
          <a:lstStyle/>
          <a:p>
            <a:pPr algn="ctr"/>
            <a:r>
              <a:rPr lang="en-US" sz="3000" dirty="0" smtClean="0"/>
              <a:t>Outline leading views of the Genesis Creation narrative</a:t>
            </a:r>
            <a:endParaRPr lang="en-US" sz="3000" dirty="0"/>
          </a:p>
        </p:txBody>
      </p:sp>
      <p:sp>
        <p:nvSpPr>
          <p:cNvPr id="7" name="TextBox 6"/>
          <p:cNvSpPr txBox="1"/>
          <p:nvPr/>
        </p:nvSpPr>
        <p:spPr>
          <a:xfrm>
            <a:off x="0" y="4419601"/>
            <a:ext cx="9144000" cy="553998"/>
          </a:xfrm>
          <a:prstGeom prst="rect">
            <a:avLst/>
          </a:prstGeom>
          <a:noFill/>
        </p:spPr>
        <p:txBody>
          <a:bodyPr wrap="square" rtlCol="0">
            <a:spAutoFit/>
          </a:bodyPr>
          <a:lstStyle/>
          <a:p>
            <a:pPr algn="ctr"/>
            <a:r>
              <a:rPr lang="en-US" sz="3000" dirty="0" smtClean="0"/>
              <a:t>Where does our community to go from here?</a:t>
            </a:r>
            <a:endParaRPr lang="en-US"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0" y="990601"/>
            <a:ext cx="9144000" cy="2400657"/>
          </a:xfrm>
          <a:prstGeom prst="rect">
            <a:avLst/>
          </a:prstGeom>
          <a:noFill/>
        </p:spPr>
        <p:txBody>
          <a:bodyPr wrap="square" rtlCol="0">
            <a:spAutoFit/>
          </a:bodyPr>
          <a:lstStyle/>
          <a:p>
            <a:pPr lvl="1"/>
            <a:r>
              <a:rPr lang="en-US" sz="3000" dirty="0" smtClean="0"/>
              <a:t>“The so-called ‘war’ between faith and learning,</a:t>
            </a:r>
          </a:p>
          <a:p>
            <a:pPr lvl="1"/>
            <a:r>
              <a:rPr lang="en-US" sz="3000" dirty="0" smtClean="0"/>
              <a:t>specifically between orthodox Christian theology</a:t>
            </a:r>
          </a:p>
          <a:p>
            <a:pPr lvl="1"/>
            <a:r>
              <a:rPr lang="en-US" sz="3000" dirty="0" smtClean="0"/>
              <a:t>and science, was manufactured during the second</a:t>
            </a:r>
          </a:p>
          <a:p>
            <a:pPr lvl="1"/>
            <a:r>
              <a:rPr lang="en-US" sz="3000" dirty="0" smtClean="0"/>
              <a:t>half of the nineteenth century. </a:t>
            </a:r>
            <a:r>
              <a:rPr lang="en-US" sz="3000" dirty="0" smtClean="0">
                <a:solidFill>
                  <a:srgbClr val="FFC000"/>
                </a:solidFill>
                <a:effectLst>
                  <a:outerShdw blurRad="38100" dist="38100" dir="2700000" algn="tl">
                    <a:srgbClr val="000000">
                      <a:alpha val="43137"/>
                    </a:srgbClr>
                  </a:outerShdw>
                </a:effectLst>
              </a:rPr>
              <a:t>It is a construct that</a:t>
            </a:r>
          </a:p>
          <a:p>
            <a:pPr lvl="1"/>
            <a:r>
              <a:rPr lang="en-US" sz="3000" dirty="0" smtClean="0">
                <a:solidFill>
                  <a:srgbClr val="FFC000"/>
                </a:solidFill>
                <a:effectLst>
                  <a:outerShdw blurRad="38100" dist="38100" dir="2700000" algn="tl">
                    <a:srgbClr val="000000">
                      <a:alpha val="43137"/>
                    </a:srgbClr>
                  </a:outerShdw>
                </a:effectLst>
              </a:rPr>
              <a:t>was created for polemical purposes.</a:t>
            </a:r>
            <a:r>
              <a:rPr lang="en-US" sz="3000" dirty="0" smtClean="0"/>
              <a:t>”</a:t>
            </a:r>
          </a:p>
        </p:txBody>
      </p:sp>
      <p:sp>
        <p:nvSpPr>
          <p:cNvPr id="4" name="TextBox 3"/>
          <p:cNvSpPr txBox="1"/>
          <p:nvPr/>
        </p:nvSpPr>
        <p:spPr>
          <a:xfrm>
            <a:off x="0" y="5486400"/>
            <a:ext cx="9144000" cy="1107996"/>
          </a:xfrm>
          <a:prstGeom prst="rect">
            <a:avLst/>
          </a:prstGeom>
          <a:noFill/>
        </p:spPr>
        <p:txBody>
          <a:bodyPr wrap="square" rtlCol="0">
            <a:spAutoFit/>
          </a:bodyPr>
          <a:lstStyle/>
          <a:p>
            <a:pPr marL="0" lvl="8" algn="r"/>
            <a:r>
              <a:rPr lang="en-US" sz="2400" i="1" dirty="0" smtClean="0"/>
              <a:t>			Larsen (2008). War is Over, if You Want it; </a:t>
            </a:r>
          </a:p>
          <a:p>
            <a:pPr marL="0" lvl="8" algn="r"/>
            <a:r>
              <a:rPr lang="en-US" sz="2400" i="1" dirty="0" smtClean="0"/>
              <a:t>Beyond the Conflict between Faith and Science, p.148</a:t>
            </a:r>
          </a:p>
          <a:p>
            <a:endParaRPr lang="en-US" dirty="0"/>
          </a:p>
        </p:txBody>
      </p:sp>
      <p:sp>
        <p:nvSpPr>
          <p:cNvPr id="5" name="TextBox 4"/>
          <p:cNvSpPr txBox="1"/>
          <p:nvPr/>
        </p:nvSpPr>
        <p:spPr>
          <a:xfrm>
            <a:off x="0" y="3657601"/>
            <a:ext cx="9144000" cy="1477328"/>
          </a:xfrm>
          <a:prstGeom prst="rect">
            <a:avLst/>
          </a:prstGeom>
          <a:noFill/>
        </p:spPr>
        <p:txBody>
          <a:bodyPr wrap="square" rtlCol="0">
            <a:spAutoFit/>
          </a:bodyPr>
          <a:lstStyle/>
          <a:p>
            <a:pPr lvl="1"/>
            <a:r>
              <a:rPr lang="en-US" sz="3000" dirty="0" smtClean="0"/>
              <a:t>“The main architects of the notion of a “war” between theology and science were scientists and advocates of secular education.”</a:t>
            </a:r>
            <a:endParaRPr lang="en-US"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228600" y="990601"/>
            <a:ext cx="8610600" cy="553998"/>
          </a:xfrm>
          <a:prstGeom prst="rect">
            <a:avLst/>
          </a:prstGeom>
          <a:noFill/>
        </p:spPr>
        <p:txBody>
          <a:bodyPr wrap="square" rtlCol="0">
            <a:spAutoFit/>
          </a:bodyPr>
          <a:lstStyle/>
          <a:p>
            <a:r>
              <a:rPr lang="en-US" sz="3000" dirty="0" smtClean="0"/>
              <a:t>Larsen’s observations provide key points to consider:</a:t>
            </a:r>
          </a:p>
        </p:txBody>
      </p:sp>
      <p:sp>
        <p:nvSpPr>
          <p:cNvPr id="5" name="TextBox 4"/>
          <p:cNvSpPr txBox="1"/>
          <p:nvPr/>
        </p:nvSpPr>
        <p:spPr>
          <a:xfrm>
            <a:off x="2" y="2032338"/>
            <a:ext cx="8915399" cy="1015663"/>
          </a:xfrm>
          <a:prstGeom prst="rect">
            <a:avLst/>
          </a:prstGeom>
          <a:noFill/>
        </p:spPr>
        <p:txBody>
          <a:bodyPr wrap="square" rtlCol="0">
            <a:spAutoFit/>
          </a:bodyPr>
          <a:lstStyle/>
          <a:p>
            <a:pPr marL="971550" lvl="1" indent="-514350">
              <a:buAutoNum type="arabicPeriod"/>
            </a:pPr>
            <a:r>
              <a:rPr lang="en-US" sz="3000" dirty="0" smtClean="0"/>
              <a:t>The primary instigators were ‘men of science’ and those advocating a secular-based education.</a:t>
            </a:r>
            <a:endParaRPr lang="en-US" dirty="0"/>
          </a:p>
        </p:txBody>
      </p:sp>
      <p:sp>
        <p:nvSpPr>
          <p:cNvPr id="6" name="TextBox 5"/>
          <p:cNvSpPr txBox="1"/>
          <p:nvPr/>
        </p:nvSpPr>
        <p:spPr>
          <a:xfrm>
            <a:off x="1" y="3399472"/>
            <a:ext cx="8915401" cy="1477328"/>
          </a:xfrm>
          <a:prstGeom prst="rect">
            <a:avLst/>
          </a:prstGeom>
          <a:noFill/>
        </p:spPr>
        <p:txBody>
          <a:bodyPr wrap="square" rtlCol="0">
            <a:spAutoFit/>
          </a:bodyPr>
          <a:lstStyle/>
          <a:p>
            <a:pPr marL="971550" lvl="1" indent="-514350">
              <a:buAutoNum type="arabicPeriod" startAt="2"/>
            </a:pPr>
            <a:r>
              <a:rPr lang="en-US" sz="3000" dirty="0" smtClean="0"/>
              <a:t>The focus of the instigation was to drive a wedge between theology and education (specifically, science education in this case).</a:t>
            </a:r>
            <a:endParaRPr lang="en-US" dirty="0"/>
          </a:p>
        </p:txBody>
      </p:sp>
      <p:sp>
        <p:nvSpPr>
          <p:cNvPr id="7" name="TextBox 6"/>
          <p:cNvSpPr txBox="1"/>
          <p:nvPr/>
        </p:nvSpPr>
        <p:spPr>
          <a:xfrm>
            <a:off x="0" y="5325070"/>
            <a:ext cx="9144000" cy="923330"/>
          </a:xfrm>
          <a:prstGeom prst="rect">
            <a:avLst/>
          </a:prstGeom>
          <a:noFill/>
        </p:spPr>
        <p:txBody>
          <a:bodyPr wrap="square" rtlCol="0">
            <a:spAutoFit/>
          </a:bodyPr>
          <a:lstStyle/>
          <a:p>
            <a:pPr marL="0" lvl="1" algn="ctr"/>
            <a:r>
              <a:rPr lang="en-US" sz="3600" dirty="0" smtClean="0"/>
              <a:t>Why?</a:t>
            </a:r>
            <a:endParaRPr lang="en-US" sz="30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0" y="1066801"/>
            <a:ext cx="9144000" cy="1015663"/>
          </a:xfrm>
          <a:prstGeom prst="rect">
            <a:avLst/>
          </a:prstGeom>
          <a:noFill/>
        </p:spPr>
        <p:txBody>
          <a:bodyPr wrap="square" rtlCol="0">
            <a:spAutoFit/>
          </a:bodyPr>
          <a:lstStyle/>
          <a:p>
            <a:pPr lvl="1">
              <a:buFont typeface="Arial" pitchFamily="34" charset="0"/>
              <a:buChar char="•"/>
            </a:pPr>
            <a:r>
              <a:rPr lang="en-US" sz="3000" dirty="0" smtClean="0"/>
              <a:t>    Early 19</a:t>
            </a:r>
            <a:r>
              <a:rPr lang="en-US" sz="3000" baseline="30000" dirty="0" smtClean="0"/>
              <a:t>th</a:t>
            </a:r>
            <a:r>
              <a:rPr lang="en-US" sz="3000" dirty="0" smtClean="0"/>
              <a:t> century England had two universities, 	Oxford and Cambridge</a:t>
            </a:r>
          </a:p>
        </p:txBody>
      </p:sp>
      <p:sp>
        <p:nvSpPr>
          <p:cNvPr id="4" name="TextBox 3"/>
          <p:cNvSpPr txBox="1"/>
          <p:nvPr/>
        </p:nvSpPr>
        <p:spPr>
          <a:xfrm>
            <a:off x="0" y="2971801"/>
            <a:ext cx="9144000" cy="1015663"/>
          </a:xfrm>
          <a:prstGeom prst="rect">
            <a:avLst/>
          </a:prstGeom>
          <a:noFill/>
        </p:spPr>
        <p:txBody>
          <a:bodyPr wrap="square" rtlCol="0">
            <a:spAutoFit/>
          </a:bodyPr>
          <a:lstStyle/>
          <a:p>
            <a:pPr lvl="1">
              <a:buFont typeface="Arial" pitchFamily="34" charset="0"/>
              <a:buChar char="•"/>
            </a:pPr>
            <a:r>
              <a:rPr lang="en-US" sz="3000" dirty="0" smtClean="0"/>
              <a:t>    Faculty positions only for Anglican priests.</a:t>
            </a:r>
          </a:p>
          <a:p>
            <a:endParaRPr lang="en-US" sz="3000" dirty="0"/>
          </a:p>
        </p:txBody>
      </p:sp>
      <p:sp>
        <p:nvSpPr>
          <p:cNvPr id="5" name="TextBox 4"/>
          <p:cNvSpPr txBox="1"/>
          <p:nvPr/>
        </p:nvSpPr>
        <p:spPr>
          <a:xfrm>
            <a:off x="0" y="2270760"/>
            <a:ext cx="9144000" cy="553998"/>
          </a:xfrm>
          <a:prstGeom prst="rect">
            <a:avLst/>
          </a:prstGeom>
          <a:noFill/>
        </p:spPr>
        <p:txBody>
          <a:bodyPr wrap="square" rtlCol="0">
            <a:spAutoFit/>
          </a:bodyPr>
          <a:lstStyle/>
          <a:p>
            <a:pPr marL="457200" lvl="2">
              <a:buFont typeface="Arial" pitchFamily="34" charset="0"/>
              <a:buChar char="•"/>
            </a:pPr>
            <a:r>
              <a:rPr lang="en-US" sz="3000" dirty="0" smtClean="0"/>
              <a:t>    Curriculum focused on the Classics.</a:t>
            </a:r>
            <a:endParaRPr lang="en-US" dirty="0"/>
          </a:p>
        </p:txBody>
      </p:sp>
      <p:sp>
        <p:nvSpPr>
          <p:cNvPr id="6" name="TextBox 5"/>
          <p:cNvSpPr txBox="1"/>
          <p:nvPr/>
        </p:nvSpPr>
        <p:spPr>
          <a:xfrm>
            <a:off x="0" y="4191000"/>
            <a:ext cx="9144000" cy="1938992"/>
          </a:xfrm>
          <a:prstGeom prst="rect">
            <a:avLst/>
          </a:prstGeom>
          <a:noFill/>
        </p:spPr>
        <p:txBody>
          <a:bodyPr wrap="square" rtlCol="0">
            <a:spAutoFit/>
          </a:bodyPr>
          <a:lstStyle/>
          <a:p>
            <a:pPr lvl="1"/>
            <a:r>
              <a:rPr lang="en-US" sz="3000" dirty="0" smtClean="0"/>
              <a:t>As you may imagine, this meant that those who desired a career in education and university-supported research had to toe the line as an Anglican clergyman (Sir Isaac Newton, anyone?).  </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0" y="1295401"/>
            <a:ext cx="9144000" cy="3739485"/>
          </a:xfrm>
          <a:prstGeom prst="rect">
            <a:avLst/>
          </a:prstGeom>
          <a:noFill/>
        </p:spPr>
        <p:txBody>
          <a:bodyPr wrap="square" rtlCol="0">
            <a:spAutoFit/>
          </a:bodyPr>
          <a:lstStyle/>
          <a:p>
            <a:pPr lvl="1"/>
            <a:r>
              <a:rPr lang="en-US" sz="3000" dirty="0" smtClean="0"/>
              <a:t>“Indeed, being </a:t>
            </a:r>
            <a:r>
              <a:rPr lang="en-US" sz="3000" dirty="0" smtClean="0">
                <a:solidFill>
                  <a:srgbClr val="FFC000"/>
                </a:solidFill>
                <a:effectLst>
                  <a:outerShdw blurRad="38100" dist="38100" dir="2700000" algn="tl">
                    <a:srgbClr val="000000">
                      <a:alpha val="43137"/>
                    </a:srgbClr>
                  </a:outerShdw>
                </a:effectLst>
              </a:rPr>
              <a:t>a priest in the Church of England</a:t>
            </a:r>
            <a:r>
              <a:rPr lang="en-US" sz="3000" dirty="0" smtClean="0">
                <a:solidFill>
                  <a:srgbClr val="FFC000"/>
                </a:solidFill>
              </a:rPr>
              <a:t> </a:t>
            </a:r>
            <a:r>
              <a:rPr lang="en-US" sz="3000" dirty="0" smtClean="0"/>
              <a:t>was widely seen as </a:t>
            </a:r>
            <a:r>
              <a:rPr lang="en-US" sz="3000" dirty="0" smtClean="0">
                <a:solidFill>
                  <a:srgbClr val="FFC000"/>
                </a:solidFill>
                <a:effectLst>
                  <a:outerShdw blurRad="38100" dist="38100" dir="2700000" algn="tl">
                    <a:srgbClr val="000000">
                      <a:alpha val="43137"/>
                    </a:srgbClr>
                  </a:outerShdw>
                </a:effectLst>
              </a:rPr>
              <a:t>the most sensible way to make a living for someone who wished to pursue scholarly interests</a:t>
            </a:r>
            <a:r>
              <a:rPr lang="en-US" sz="3000" dirty="0" smtClean="0"/>
              <a:t>. It was </a:t>
            </a:r>
            <a:r>
              <a:rPr lang="en-US" sz="3000" dirty="0" smtClean="0">
                <a:solidFill>
                  <a:srgbClr val="FFC000"/>
                </a:solidFill>
                <a:effectLst>
                  <a:outerShdw blurRad="38100" dist="38100" dir="2700000" algn="tl">
                    <a:srgbClr val="000000">
                      <a:alpha val="43137"/>
                    </a:srgbClr>
                  </a:outerShdw>
                </a:effectLst>
              </a:rPr>
              <a:t>a learned profession</a:t>
            </a:r>
            <a:r>
              <a:rPr lang="en-US" sz="3000" dirty="0" smtClean="0">
                <a:effectLst>
                  <a:outerShdw blurRad="38100" dist="38100" dir="2700000" algn="tl">
                    <a:srgbClr val="000000">
                      <a:alpha val="43137"/>
                    </a:srgbClr>
                  </a:outerShdw>
                </a:effectLst>
              </a:rPr>
              <a:t> </a:t>
            </a:r>
            <a:r>
              <a:rPr lang="en-US" sz="3000" dirty="0" smtClean="0"/>
              <a:t>that allowed one considerable time to invest </a:t>
            </a:r>
            <a:r>
              <a:rPr lang="en-US" sz="3000" dirty="0" smtClean="0">
                <a:solidFill>
                  <a:srgbClr val="FFC000"/>
                </a:solidFill>
                <a:effectLst>
                  <a:outerShdw blurRad="38100" dist="38100" dir="2700000" algn="tl">
                    <a:srgbClr val="000000">
                      <a:alpha val="43137"/>
                    </a:srgbClr>
                  </a:outerShdw>
                </a:effectLst>
              </a:rPr>
              <a:t>in intellectual pursuits of one’s own choosing</a:t>
            </a:r>
            <a:r>
              <a:rPr lang="en-US" sz="3000" dirty="0" smtClean="0"/>
              <a:t>.” </a:t>
            </a:r>
          </a:p>
          <a:p>
            <a:pPr lvl="1" algn="r"/>
            <a:endParaRPr lang="en-US" sz="2400" dirty="0" smtClean="0"/>
          </a:p>
          <a:p>
            <a:pPr lvl="1" algn="r"/>
            <a:r>
              <a:rPr lang="en-US" sz="2400" i="1" dirty="0" smtClean="0"/>
              <a:t>Larsen, p. 150</a:t>
            </a:r>
            <a:endParaRPr lang="en-US" sz="24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0" y="907494"/>
            <a:ext cx="9144000" cy="5539978"/>
          </a:xfrm>
          <a:prstGeom prst="rect">
            <a:avLst/>
          </a:prstGeom>
          <a:noFill/>
        </p:spPr>
        <p:txBody>
          <a:bodyPr wrap="square" rtlCol="0">
            <a:spAutoFit/>
          </a:bodyPr>
          <a:lstStyle/>
          <a:p>
            <a:pPr lvl="1"/>
            <a:r>
              <a:rPr lang="en-US" sz="3000" dirty="0" smtClean="0"/>
              <a:t>“Huxley and others who aspired to turn scientific pursuits into a  profession, therefore, ‘needed’ a war between science and religion. The purpose of the war was to discredit clergymen as suitable figures to undertake scientific work in order that the new breed of professionals would have an opportunity to fill in the gap for such work created by eliminating the current men of science. </a:t>
            </a:r>
            <a:r>
              <a:rPr lang="en-US" sz="3000" dirty="0" smtClean="0">
                <a:solidFill>
                  <a:srgbClr val="FFC000"/>
                </a:solidFill>
                <a:effectLst>
                  <a:outerShdw blurRad="38100" dist="38100" dir="2700000" algn="tl">
                    <a:srgbClr val="000000">
                      <a:alpha val="43137"/>
                    </a:srgbClr>
                  </a:outerShdw>
                </a:effectLst>
              </a:rPr>
              <a:t>It was thus tendentiously asserted that the religious convictions of clergymen disqualified them from pursuing their scientific inquiries objectively.</a:t>
            </a:r>
            <a:r>
              <a:rPr lang="en-US" sz="3000" dirty="0" smtClean="0"/>
              <a:t>”</a:t>
            </a:r>
          </a:p>
          <a:p>
            <a:pPr lvl="1" algn="r"/>
            <a:r>
              <a:rPr lang="en-US" sz="2400" i="1" dirty="0" smtClean="0"/>
              <a:t>Larsen, p.150</a:t>
            </a:r>
            <a:endParaRPr lang="en-US" sz="3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 y="1046202"/>
            <a:ext cx="9143999" cy="553998"/>
          </a:xfrm>
          <a:prstGeom prst="rect">
            <a:avLst/>
          </a:prstGeom>
          <a:noFill/>
        </p:spPr>
        <p:txBody>
          <a:bodyPr wrap="square" rtlCol="0">
            <a:spAutoFit/>
          </a:bodyPr>
          <a:lstStyle/>
          <a:p>
            <a:pPr lvl="1"/>
            <a:r>
              <a:rPr lang="en-US" sz="3000" dirty="0" smtClean="0"/>
              <a:t>Some false claims by this group:</a:t>
            </a:r>
          </a:p>
        </p:txBody>
      </p:sp>
      <p:sp>
        <p:nvSpPr>
          <p:cNvPr id="9" name="TextBox 8"/>
          <p:cNvSpPr txBox="1"/>
          <p:nvPr/>
        </p:nvSpPr>
        <p:spPr>
          <a:xfrm>
            <a:off x="0" y="1905000"/>
            <a:ext cx="9144000" cy="553998"/>
          </a:xfrm>
          <a:prstGeom prst="rect">
            <a:avLst/>
          </a:prstGeom>
          <a:noFill/>
        </p:spPr>
        <p:txBody>
          <a:bodyPr wrap="square" rtlCol="0">
            <a:spAutoFit/>
          </a:bodyPr>
          <a:lstStyle/>
          <a:p>
            <a:pPr marL="971550" lvl="1" indent="-514350">
              <a:buFont typeface="+mj-lt"/>
              <a:buAutoNum type="arabicPeriod"/>
            </a:pPr>
            <a:r>
              <a:rPr lang="en-US" sz="3000" dirty="0" smtClean="0"/>
              <a:t>A flat earth doctrine </a:t>
            </a:r>
            <a:endParaRPr lang="en-US" sz="3000" dirty="0"/>
          </a:p>
        </p:txBody>
      </p:sp>
      <p:sp>
        <p:nvSpPr>
          <p:cNvPr id="11" name="TextBox 10"/>
          <p:cNvSpPr txBox="1"/>
          <p:nvPr/>
        </p:nvSpPr>
        <p:spPr>
          <a:xfrm>
            <a:off x="0" y="2819400"/>
            <a:ext cx="8839200" cy="1938992"/>
          </a:xfrm>
          <a:prstGeom prst="rect">
            <a:avLst/>
          </a:prstGeom>
          <a:noFill/>
        </p:spPr>
        <p:txBody>
          <a:bodyPr wrap="square" rtlCol="0">
            <a:spAutoFit/>
          </a:bodyPr>
          <a:lstStyle/>
          <a:p>
            <a:pPr marL="971550" lvl="1" indent="-514350">
              <a:buFont typeface="+mj-lt"/>
              <a:buAutoNum type="arabicPeriod" startAt="2"/>
            </a:pPr>
            <a:r>
              <a:rPr lang="en-US" sz="3000" dirty="0" smtClean="0"/>
              <a:t>Anesthetics, a newly discovered drug used during childbirth, was declared heretical by the church because it eased a woman’s </a:t>
            </a:r>
            <a:r>
              <a:rPr lang="en-US" sz="3000" i="1" dirty="0" smtClean="0"/>
              <a:t>necessary</a:t>
            </a:r>
            <a:r>
              <a:rPr lang="en-US" sz="3000" dirty="0" smtClean="0"/>
              <a:t> suffering during labor. </a:t>
            </a:r>
            <a:endParaRPr lang="en-US" sz="3000" dirty="0"/>
          </a:p>
        </p:txBody>
      </p:sp>
      <p:sp>
        <p:nvSpPr>
          <p:cNvPr id="6" name="TextBox 5"/>
          <p:cNvSpPr txBox="1"/>
          <p:nvPr/>
        </p:nvSpPr>
        <p:spPr>
          <a:xfrm>
            <a:off x="0" y="4953001"/>
            <a:ext cx="9144000" cy="1477328"/>
          </a:xfrm>
          <a:prstGeom prst="rect">
            <a:avLst/>
          </a:prstGeom>
          <a:noFill/>
        </p:spPr>
        <p:txBody>
          <a:bodyPr wrap="square" rtlCol="0">
            <a:spAutoFit/>
          </a:bodyPr>
          <a:lstStyle/>
          <a:p>
            <a:pPr marL="971550" lvl="1" indent="-514350">
              <a:buFont typeface="+mj-lt"/>
              <a:buAutoNum type="arabicPeriod" startAt="3"/>
            </a:pPr>
            <a:r>
              <a:rPr lang="en-US" sz="3000" dirty="0" smtClean="0"/>
              <a:t>Study of human anatomy through autopsies and dissections prohibited by the church during the Middle Ages and the Renaissance.</a:t>
            </a:r>
            <a:endParaRPr lang="en-US"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 y="1219200"/>
            <a:ext cx="9143999" cy="553998"/>
          </a:xfrm>
          <a:prstGeom prst="rect">
            <a:avLst/>
          </a:prstGeom>
          <a:noFill/>
        </p:spPr>
        <p:txBody>
          <a:bodyPr wrap="square" rtlCol="0">
            <a:spAutoFit/>
          </a:bodyPr>
          <a:lstStyle/>
          <a:p>
            <a:pPr lvl="1"/>
            <a:r>
              <a:rPr lang="en-US" sz="3000" dirty="0" smtClean="0"/>
              <a:t>A flat earth:</a:t>
            </a:r>
          </a:p>
        </p:txBody>
      </p:sp>
      <p:sp>
        <p:nvSpPr>
          <p:cNvPr id="11" name="TextBox 10"/>
          <p:cNvSpPr txBox="1"/>
          <p:nvPr/>
        </p:nvSpPr>
        <p:spPr>
          <a:xfrm>
            <a:off x="0" y="4724400"/>
            <a:ext cx="8839200" cy="1938992"/>
          </a:xfrm>
          <a:prstGeom prst="rect">
            <a:avLst/>
          </a:prstGeom>
          <a:noFill/>
        </p:spPr>
        <p:txBody>
          <a:bodyPr wrap="square" rtlCol="0">
            <a:spAutoFit/>
          </a:bodyPr>
          <a:lstStyle/>
          <a:p>
            <a:pPr lvl="1">
              <a:buFont typeface="Arial" pitchFamily="34" charset="0"/>
              <a:buChar char="•"/>
            </a:pPr>
            <a:r>
              <a:rPr lang="en-US" sz="3000" dirty="0" smtClean="0"/>
              <a:t>   Clerics critical of Columbus believed him wrong 	about the size of the earth (he thought it smaller 	than they), not its shape. THE CLERICS WERE 	CORRECT.</a:t>
            </a:r>
            <a:endParaRPr lang="en-US" sz="3000" dirty="0"/>
          </a:p>
        </p:txBody>
      </p:sp>
      <p:sp>
        <p:nvSpPr>
          <p:cNvPr id="13" name="TextBox 12"/>
          <p:cNvSpPr txBox="1"/>
          <p:nvPr/>
        </p:nvSpPr>
        <p:spPr>
          <a:xfrm>
            <a:off x="0" y="1981200"/>
            <a:ext cx="9144000" cy="2400657"/>
          </a:xfrm>
          <a:prstGeom prst="rect">
            <a:avLst/>
          </a:prstGeom>
          <a:noFill/>
        </p:spPr>
        <p:txBody>
          <a:bodyPr wrap="square" rtlCol="0">
            <a:spAutoFit/>
          </a:bodyPr>
          <a:lstStyle/>
          <a:p>
            <a:pPr lvl="1">
              <a:buFont typeface="Arial" pitchFamily="34" charset="0"/>
              <a:buChar char="•"/>
            </a:pPr>
            <a:r>
              <a:rPr lang="en-US" sz="3000" dirty="0" smtClean="0"/>
              <a:t>    8</a:t>
            </a:r>
            <a:r>
              <a:rPr lang="en-US" sz="3000" baseline="30000" dirty="0" smtClean="0"/>
              <a:t>th</a:t>
            </a:r>
            <a:r>
              <a:rPr lang="en-US" sz="3000" dirty="0" smtClean="0"/>
              <a:t> Century Christian apologist Bede stated       	unequivocally that the earth was shaped like a 	“ball”. Thomas Aquinas (and Christian apologists 	 from the high medieval period on) also believed 	 this. </a:t>
            </a: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600200"/>
            <a:ext cx="9144000" cy="1938992"/>
          </a:xfrm>
          <a:prstGeom prst="rect">
            <a:avLst/>
          </a:prstGeom>
          <a:noFill/>
        </p:spPr>
        <p:txBody>
          <a:bodyPr wrap="square" rtlCol="0">
            <a:spAutoFit/>
          </a:bodyPr>
          <a:lstStyle/>
          <a:p>
            <a:pPr lvl="1"/>
            <a:r>
              <a:rPr lang="en-US" sz="3000" dirty="0" smtClean="0"/>
              <a:t>More than half of the public (55%) says that science and religion are “often in conflict.” Close to four-in-ten (38%) take the opposite view that science and religion are “mostly compatible.” </a:t>
            </a:r>
            <a:endParaRPr lang="en-US" sz="3000" i="1" dirty="0" smtClean="0"/>
          </a:p>
        </p:txBody>
      </p:sp>
      <p:sp>
        <p:nvSpPr>
          <p:cNvPr id="3" name="TextBox 2"/>
          <p:cNvSpPr txBox="1"/>
          <p:nvPr/>
        </p:nvSpPr>
        <p:spPr>
          <a:xfrm>
            <a:off x="0" y="3810001"/>
            <a:ext cx="9144000" cy="2400657"/>
          </a:xfrm>
          <a:prstGeom prst="rect">
            <a:avLst/>
          </a:prstGeom>
          <a:noFill/>
        </p:spPr>
        <p:txBody>
          <a:bodyPr wrap="square" rtlCol="0">
            <a:spAutoFit/>
          </a:bodyPr>
          <a:lstStyle/>
          <a:p>
            <a:pPr marL="457200" lvl="2"/>
            <a:r>
              <a:rPr lang="en-US" sz="3000" dirty="0" smtClean="0"/>
              <a:t>Yet the balance is reversed when people are asked about science’s compatibility with their own religious beliefs. Only 36% say science sometimes conflicts with their own religious beliefs and six-in-ten (61%) say it does not.</a:t>
            </a:r>
          </a:p>
        </p:txBody>
      </p:sp>
      <p:sp>
        <p:nvSpPr>
          <p:cNvPr id="4" name="TextBox 3"/>
          <p:cNvSpPr txBox="1"/>
          <p:nvPr/>
        </p:nvSpPr>
        <p:spPr>
          <a:xfrm>
            <a:off x="0" y="762001"/>
            <a:ext cx="9144000" cy="461665"/>
          </a:xfrm>
          <a:prstGeom prst="rect">
            <a:avLst/>
          </a:prstGeom>
          <a:noFill/>
        </p:spPr>
        <p:txBody>
          <a:bodyPr wrap="square" rtlCol="0">
            <a:spAutoFit/>
          </a:bodyPr>
          <a:lstStyle/>
          <a:p>
            <a:pPr marL="0" lvl="2"/>
            <a:r>
              <a:rPr lang="en-US" sz="2400" i="1" dirty="0" smtClean="0"/>
              <a:t>Pew Research Center (2009):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 y="1219200"/>
            <a:ext cx="9143999" cy="553998"/>
          </a:xfrm>
          <a:prstGeom prst="rect">
            <a:avLst/>
          </a:prstGeom>
          <a:noFill/>
        </p:spPr>
        <p:txBody>
          <a:bodyPr wrap="square" rtlCol="0">
            <a:spAutoFit/>
          </a:bodyPr>
          <a:lstStyle/>
          <a:p>
            <a:pPr lvl="1"/>
            <a:r>
              <a:rPr lang="en-US" sz="3000" dirty="0" smtClean="0"/>
              <a:t>A flat earth:</a:t>
            </a:r>
          </a:p>
        </p:txBody>
      </p:sp>
      <p:sp>
        <p:nvSpPr>
          <p:cNvPr id="7" name="TextBox 6"/>
          <p:cNvSpPr txBox="1"/>
          <p:nvPr/>
        </p:nvSpPr>
        <p:spPr>
          <a:xfrm>
            <a:off x="0" y="2133601"/>
            <a:ext cx="9144000" cy="4247317"/>
          </a:xfrm>
          <a:prstGeom prst="rect">
            <a:avLst/>
          </a:prstGeom>
          <a:noFill/>
        </p:spPr>
        <p:txBody>
          <a:bodyPr wrap="square" rtlCol="0">
            <a:spAutoFit/>
          </a:bodyPr>
          <a:lstStyle/>
          <a:p>
            <a:pPr lvl="1"/>
            <a:r>
              <a:rPr lang="en-US" sz="3000" dirty="0" smtClean="0"/>
              <a:t>From Stephen Gould, a noted agnostic evolutionary biologist and historian of science:</a:t>
            </a:r>
          </a:p>
          <a:p>
            <a:endParaRPr lang="en-US" sz="3000" dirty="0" smtClean="0"/>
          </a:p>
          <a:p>
            <a:pPr lvl="1"/>
            <a:r>
              <a:rPr lang="en-US" sz="3000" dirty="0" smtClean="0"/>
              <a:t>“[T]he nineteenth-century invention of the flat earth … occurred to support another dubious and harmful separation … the supposed warfare between science and religion.”</a:t>
            </a:r>
          </a:p>
          <a:p>
            <a:pPr lvl="1"/>
            <a:endParaRPr lang="en-US" sz="3000" dirty="0" smtClean="0"/>
          </a:p>
          <a:p>
            <a:pPr algn="r"/>
            <a:r>
              <a:rPr lang="en-US" sz="3000" i="1" dirty="0" smtClean="0"/>
              <a:t>Larsen, 149</a:t>
            </a:r>
            <a:endParaRPr lang="en-US" sz="30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 y="1219201"/>
            <a:ext cx="9143999" cy="553998"/>
          </a:xfrm>
          <a:prstGeom prst="rect">
            <a:avLst/>
          </a:prstGeom>
          <a:noFill/>
        </p:spPr>
        <p:txBody>
          <a:bodyPr wrap="square" rtlCol="0">
            <a:spAutoFit/>
          </a:bodyPr>
          <a:lstStyle/>
          <a:p>
            <a:pPr lvl="1"/>
            <a:r>
              <a:rPr lang="en-US" sz="3000" dirty="0" smtClean="0"/>
              <a:t>Prohibited use of anesthetics in childbirth:</a:t>
            </a:r>
          </a:p>
        </p:txBody>
      </p:sp>
      <p:sp>
        <p:nvSpPr>
          <p:cNvPr id="9" name="TextBox 8"/>
          <p:cNvSpPr txBox="1"/>
          <p:nvPr/>
        </p:nvSpPr>
        <p:spPr>
          <a:xfrm>
            <a:off x="0" y="2743201"/>
            <a:ext cx="9144000" cy="1477328"/>
          </a:xfrm>
          <a:prstGeom prst="rect">
            <a:avLst/>
          </a:prstGeom>
          <a:noFill/>
        </p:spPr>
        <p:txBody>
          <a:bodyPr wrap="square" rtlCol="0">
            <a:spAutoFit/>
          </a:bodyPr>
          <a:lstStyle/>
          <a:p>
            <a:pPr lvl="1"/>
            <a:r>
              <a:rPr lang="en-US" sz="3000" dirty="0" smtClean="0"/>
              <a:t>Deborah Blum, a Pulitzer prize winning science writer and a professor at the University of Wisconsin-Madison, wrote in the </a:t>
            </a:r>
            <a:r>
              <a:rPr lang="en-US" sz="3000" i="1" dirty="0" smtClean="0"/>
              <a:t>New York Times </a:t>
            </a:r>
            <a:r>
              <a:rPr lang="en-US" sz="3000" dirty="0" smtClean="0"/>
              <a:t>(Aug 1, 1996): </a:t>
            </a:r>
          </a:p>
        </p:txBody>
      </p:sp>
      <p:sp>
        <p:nvSpPr>
          <p:cNvPr id="10" name="TextBox 9"/>
          <p:cNvSpPr txBox="1"/>
          <p:nvPr/>
        </p:nvSpPr>
        <p:spPr>
          <a:xfrm>
            <a:off x="0" y="4419601"/>
            <a:ext cx="9144000" cy="2215991"/>
          </a:xfrm>
          <a:prstGeom prst="rect">
            <a:avLst/>
          </a:prstGeom>
          <a:noFill/>
        </p:spPr>
        <p:txBody>
          <a:bodyPr wrap="square" rtlCol="0">
            <a:spAutoFit/>
          </a:bodyPr>
          <a:lstStyle/>
          <a:p>
            <a:pPr lvl="1"/>
            <a:r>
              <a:rPr lang="en-US" sz="3000" i="1" dirty="0" smtClean="0"/>
              <a:t>“When 19th-century doctors began using </a:t>
            </a:r>
            <a:r>
              <a:rPr lang="en-US" sz="3000" dirty="0" smtClean="0"/>
              <a:t>chloroform to alleviate the pain of childbirth, the Scottish Calvinist church </a:t>
            </a:r>
            <a:r>
              <a:rPr lang="en-US" sz="3000" dirty="0" smtClean="0">
                <a:solidFill>
                  <a:srgbClr val="FFC000"/>
                </a:solidFill>
                <a:effectLst>
                  <a:outerShdw blurRad="38100" dist="38100" dir="2700000" algn="tl">
                    <a:srgbClr val="000000">
                      <a:alpha val="43137"/>
                    </a:srgbClr>
                  </a:outerShdw>
                </a:effectLst>
              </a:rPr>
              <a:t>declared it a ‘Satanic invention’ intended to frustrate the Lord’s design</a:t>
            </a:r>
            <a:r>
              <a:rPr lang="en-US" sz="3000" dirty="0" smtClean="0"/>
              <a:t>.”</a:t>
            </a:r>
          </a:p>
          <a:p>
            <a:endParaRPr lang="en-US" dirty="0"/>
          </a:p>
        </p:txBody>
      </p:sp>
      <p:sp>
        <p:nvSpPr>
          <p:cNvPr id="12" name="TextBox 11"/>
          <p:cNvSpPr txBox="1"/>
          <p:nvPr/>
        </p:nvSpPr>
        <p:spPr>
          <a:xfrm>
            <a:off x="0" y="1905000"/>
            <a:ext cx="7239000" cy="553998"/>
          </a:xfrm>
          <a:prstGeom prst="rect">
            <a:avLst/>
          </a:prstGeom>
          <a:noFill/>
        </p:spPr>
        <p:txBody>
          <a:bodyPr wrap="square" rtlCol="0">
            <a:spAutoFit/>
          </a:bodyPr>
          <a:lstStyle/>
          <a:p>
            <a:pPr lvl="1"/>
            <a:r>
              <a:rPr lang="en-US" sz="3000" i="1" dirty="0" smtClean="0"/>
              <a:t>Still believed even today --</a:t>
            </a:r>
            <a:endParaRPr lang="en-US" sz="30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 y="1219201"/>
            <a:ext cx="9143999" cy="553998"/>
          </a:xfrm>
          <a:prstGeom prst="rect">
            <a:avLst/>
          </a:prstGeom>
          <a:noFill/>
        </p:spPr>
        <p:txBody>
          <a:bodyPr wrap="square" rtlCol="0">
            <a:spAutoFit/>
          </a:bodyPr>
          <a:lstStyle/>
          <a:p>
            <a:pPr lvl="1"/>
            <a:r>
              <a:rPr lang="en-US" sz="3000" dirty="0" smtClean="0"/>
              <a:t>Prohibited use of anesthetics in childbirth:</a:t>
            </a:r>
          </a:p>
        </p:txBody>
      </p:sp>
      <p:sp>
        <p:nvSpPr>
          <p:cNvPr id="7" name="TextBox 6"/>
          <p:cNvSpPr txBox="1"/>
          <p:nvPr/>
        </p:nvSpPr>
        <p:spPr>
          <a:xfrm>
            <a:off x="0" y="2081748"/>
            <a:ext cx="9144000" cy="3785652"/>
          </a:xfrm>
          <a:prstGeom prst="rect">
            <a:avLst/>
          </a:prstGeom>
          <a:noFill/>
        </p:spPr>
        <p:txBody>
          <a:bodyPr wrap="square" rtlCol="0">
            <a:spAutoFit/>
          </a:bodyPr>
          <a:lstStyle/>
          <a:p>
            <a:pPr lvl="1"/>
            <a:r>
              <a:rPr lang="en-US" sz="3000" dirty="0" smtClean="0"/>
              <a:t>But, this is not historically accurate:</a:t>
            </a:r>
          </a:p>
          <a:p>
            <a:pPr lvl="1"/>
            <a:endParaRPr lang="en-US" sz="3000" dirty="0" smtClean="0"/>
          </a:p>
          <a:p>
            <a:pPr lvl="1"/>
            <a:r>
              <a:rPr lang="en-US" sz="3000" dirty="0" smtClean="0"/>
              <a:t>“In reality, however, no such claim was ever made. In fact, ministers applauded the drug while medical professionals denounced it on “scientific reasons”.</a:t>
            </a:r>
          </a:p>
          <a:p>
            <a:pPr lvl="1"/>
            <a:endParaRPr lang="en-US" sz="3000" dirty="0" smtClean="0"/>
          </a:p>
          <a:p>
            <a:pPr lvl="1"/>
            <a:endParaRPr lang="en-US" sz="3000" dirty="0" smtClean="0"/>
          </a:p>
          <a:p>
            <a:pPr lvl="1" algn="r"/>
            <a:r>
              <a:rPr lang="en-US" sz="3000" i="1" dirty="0" smtClean="0"/>
              <a:t>Larsen, p.149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 y="1219200"/>
            <a:ext cx="9143999" cy="553998"/>
          </a:xfrm>
          <a:prstGeom prst="rect">
            <a:avLst/>
          </a:prstGeom>
          <a:noFill/>
        </p:spPr>
        <p:txBody>
          <a:bodyPr wrap="square" rtlCol="0">
            <a:spAutoFit/>
          </a:bodyPr>
          <a:lstStyle/>
          <a:p>
            <a:pPr lvl="1"/>
            <a:r>
              <a:rPr lang="en-US" sz="3000" dirty="0" smtClean="0"/>
              <a:t>Prohibited study of human anatomy:</a:t>
            </a:r>
          </a:p>
        </p:txBody>
      </p:sp>
      <p:sp>
        <p:nvSpPr>
          <p:cNvPr id="7" name="TextBox 6"/>
          <p:cNvSpPr txBox="1"/>
          <p:nvPr/>
        </p:nvSpPr>
        <p:spPr>
          <a:xfrm>
            <a:off x="0" y="2081749"/>
            <a:ext cx="9144000" cy="3600986"/>
          </a:xfrm>
          <a:prstGeom prst="rect">
            <a:avLst/>
          </a:prstGeom>
          <a:noFill/>
        </p:spPr>
        <p:txBody>
          <a:bodyPr wrap="square" rtlCol="0">
            <a:spAutoFit/>
          </a:bodyPr>
          <a:lstStyle/>
          <a:p>
            <a:pPr lvl="1"/>
            <a:r>
              <a:rPr lang="en-US" sz="3000" dirty="0" smtClean="0"/>
              <a:t>“…[T]he Papal medical school, San </a:t>
            </a:r>
            <a:r>
              <a:rPr lang="en-US" sz="3000" dirty="0" err="1" smtClean="0"/>
              <a:t>Viansa</a:t>
            </a:r>
            <a:r>
              <a:rPr lang="en-US" sz="3000" dirty="0" smtClean="0"/>
              <a:t>, now University of Rome, was for years, for decades, even centuries during the early modern period (ca. 16</a:t>
            </a:r>
            <a:r>
              <a:rPr lang="en-US" sz="3000" baseline="30000" dirty="0" smtClean="0"/>
              <a:t>th</a:t>
            </a:r>
            <a:r>
              <a:rPr lang="en-US" sz="3000" dirty="0" smtClean="0"/>
              <a:t> – 19</a:t>
            </a:r>
            <a:r>
              <a:rPr lang="en-US" sz="3000" baseline="30000" dirty="0" smtClean="0"/>
              <a:t>th</a:t>
            </a:r>
            <a:r>
              <a:rPr lang="en-US" sz="3000" dirty="0" smtClean="0"/>
              <a:t> centuries), pioneering work in anatomy and physiology.”</a:t>
            </a:r>
          </a:p>
          <a:p>
            <a:endParaRPr lang="en-US" sz="3000" dirty="0" smtClean="0"/>
          </a:p>
          <a:p>
            <a:pPr algn="r"/>
            <a:r>
              <a:rPr lang="en-US" sz="2400" i="1" dirty="0" smtClean="0"/>
              <a:t>			Ronald Numbers, Lecture on “Myths and Truths in Science and Religion: A historical perspective”, 2006</a:t>
            </a:r>
            <a:endParaRPr lang="en-US" sz="3000" i="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0" y="2971801"/>
            <a:ext cx="9144000" cy="3670235"/>
          </a:xfrm>
          <a:prstGeom prst="rect">
            <a:avLst/>
          </a:prstGeom>
          <a:noFill/>
        </p:spPr>
        <p:txBody>
          <a:bodyPr wrap="square" rtlCol="0">
            <a:spAutoFit/>
          </a:bodyPr>
          <a:lstStyle/>
          <a:p>
            <a:pPr lvl="1"/>
            <a:r>
              <a:rPr lang="en-US" sz="3000" dirty="0" smtClean="0"/>
              <a:t>“It is surely not without significance that Christian botanists, geologists, and biologists - that is to say, those best placed to see with clarity the substance of what Darwin had proposed </a:t>
            </a:r>
            <a:r>
              <a:rPr lang="en-US" sz="3000" dirty="0" smtClean="0">
                <a:solidFill>
                  <a:srgbClr val="FFC000"/>
                </a:solidFill>
                <a:effectLst>
                  <a:outerShdw blurRad="38100" dist="38100" dir="2700000" algn="tl">
                    <a:srgbClr val="000000">
                      <a:alpha val="43137"/>
                    </a:srgbClr>
                  </a:outerShdw>
                </a:effectLst>
              </a:rPr>
              <a:t>believed the evidence supported an evolutionary natural history</a:t>
            </a:r>
            <a:r>
              <a:rPr lang="en-US" sz="3000" dirty="0" smtClean="0"/>
              <a:t>.” </a:t>
            </a:r>
          </a:p>
          <a:p>
            <a:pPr lvl="1"/>
            <a:endParaRPr lang="en-US" sz="3000" dirty="0" smtClean="0"/>
          </a:p>
          <a:p>
            <a:pPr lvl="5" algn="r"/>
            <a:r>
              <a:rPr lang="en-US" sz="2400" i="1" dirty="0" smtClean="0"/>
              <a:t>David N Livingstone "Darwin's Forgotten Defenders" (</a:t>
            </a:r>
            <a:r>
              <a:rPr lang="en-US" sz="2400" i="1" dirty="0" err="1" smtClean="0"/>
              <a:t>Eerdmans</a:t>
            </a:r>
            <a:r>
              <a:rPr lang="en-US" sz="2400" i="1" dirty="0" smtClean="0"/>
              <a:t> 1984) p xi-xii</a:t>
            </a:r>
          </a:p>
        </p:txBody>
      </p:sp>
      <p:sp>
        <p:nvSpPr>
          <p:cNvPr id="5" name="TextBox 4"/>
          <p:cNvSpPr txBox="1"/>
          <p:nvPr/>
        </p:nvSpPr>
        <p:spPr>
          <a:xfrm>
            <a:off x="0" y="762000"/>
            <a:ext cx="9144000" cy="1938992"/>
          </a:xfrm>
          <a:prstGeom prst="rect">
            <a:avLst/>
          </a:prstGeom>
          <a:noFill/>
        </p:spPr>
        <p:txBody>
          <a:bodyPr wrap="square" rtlCol="0">
            <a:spAutoFit/>
          </a:bodyPr>
          <a:lstStyle/>
          <a:p>
            <a:pPr lvl="1"/>
            <a:r>
              <a:rPr lang="en-US" sz="3000" dirty="0" smtClean="0"/>
              <a:t>While the deliberate effort to create  a conflict between science and faith has largely been successful on many levels, the consensus of historians of science today tells the real story:</a:t>
            </a:r>
            <a:endParaRPr lang="en-US" sz="3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1066801"/>
            <a:ext cx="9144000" cy="5078313"/>
          </a:xfrm>
          <a:prstGeom prst="rect">
            <a:avLst/>
          </a:prstGeom>
          <a:noFill/>
        </p:spPr>
        <p:txBody>
          <a:bodyPr wrap="square" rtlCol="0">
            <a:spAutoFit/>
          </a:bodyPr>
          <a:lstStyle/>
          <a:p>
            <a:pPr lvl="1"/>
            <a:r>
              <a:rPr lang="en-US" sz="3000" dirty="0" smtClean="0"/>
              <a:t>“Although popular images of controversy continue to exemplify the supposed hostility of Christianity to new scientific theories, </a:t>
            </a:r>
            <a:r>
              <a:rPr lang="en-US" sz="3000" dirty="0" smtClean="0">
                <a:solidFill>
                  <a:srgbClr val="FFC000"/>
                </a:solidFill>
                <a:effectLst>
                  <a:outerShdw blurRad="38100" dist="38100" dir="2700000" algn="tl">
                    <a:srgbClr val="000000">
                      <a:alpha val="43137"/>
                    </a:srgbClr>
                  </a:outerShdw>
                </a:effectLst>
              </a:rPr>
              <a:t>studies have shown that Christianity has often nurtured and encouraged scientific </a:t>
            </a:r>
            <a:r>
              <a:rPr lang="en-US" sz="3000" dirty="0" err="1" smtClean="0">
                <a:solidFill>
                  <a:srgbClr val="FFC000"/>
                </a:solidFill>
                <a:effectLst>
                  <a:outerShdw blurRad="38100" dist="38100" dir="2700000" algn="tl">
                    <a:srgbClr val="000000">
                      <a:alpha val="43137"/>
                    </a:srgbClr>
                  </a:outerShdw>
                </a:effectLst>
              </a:rPr>
              <a:t>endeavour</a:t>
            </a:r>
            <a:r>
              <a:rPr lang="en-US" sz="3000" dirty="0" smtClean="0">
                <a:solidFill>
                  <a:srgbClr val="FFC000"/>
                </a:solidFill>
                <a:effectLst>
                  <a:outerShdw blurRad="38100" dist="38100" dir="2700000" algn="tl">
                    <a:srgbClr val="000000">
                      <a:alpha val="43137"/>
                    </a:srgbClr>
                  </a:outerShdw>
                </a:effectLst>
              </a:rPr>
              <a:t>, while at other times the two have co-existed without either tension or attempts at harmonization</a:t>
            </a:r>
            <a:r>
              <a:rPr lang="en-US" sz="3000" dirty="0" smtClean="0"/>
              <a:t>. If Galileo and the Scopes trial come to mind as examples of conflict, they were the exceptions rather than the rule.”</a:t>
            </a:r>
          </a:p>
          <a:p>
            <a:endParaRPr lang="en-US" sz="3000" i="1" dirty="0" smtClean="0"/>
          </a:p>
          <a:p>
            <a:pPr algn="r"/>
            <a:r>
              <a:rPr lang="en-US" sz="2400" i="1" dirty="0" smtClean="0"/>
              <a:t>Gary </a:t>
            </a:r>
            <a:r>
              <a:rPr lang="en-US" sz="2400" i="1" dirty="0" err="1" smtClean="0"/>
              <a:t>Ferngren</a:t>
            </a:r>
            <a:r>
              <a:rPr lang="en-US" sz="2400" i="1" dirty="0" smtClean="0"/>
              <a:t>, Science &amp; Religion</a:t>
            </a:r>
            <a:endParaRPr lang="en-US" sz="3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0" y="1073290"/>
            <a:ext cx="9144000" cy="5539978"/>
          </a:xfrm>
          <a:prstGeom prst="rect">
            <a:avLst/>
          </a:prstGeom>
          <a:noFill/>
        </p:spPr>
        <p:txBody>
          <a:bodyPr wrap="square" rtlCol="0">
            <a:spAutoFit/>
          </a:bodyPr>
          <a:lstStyle/>
          <a:p>
            <a:pPr lvl="1"/>
            <a:r>
              <a:rPr lang="en-US" sz="3000" dirty="0" smtClean="0"/>
              <a:t>“The story of the nineteenth century is actually one in which orthodox Christian ministers, theologians, churches, and denominations </a:t>
            </a:r>
            <a:r>
              <a:rPr lang="en-US" sz="3000" dirty="0" smtClean="0">
                <a:solidFill>
                  <a:srgbClr val="FFC000"/>
                </a:solidFill>
                <a:effectLst>
                  <a:outerShdw blurRad="38100" dist="38100" dir="2700000" algn="tl">
                    <a:srgbClr val="000000">
                      <a:alpha val="43137"/>
                    </a:srgbClr>
                  </a:outerShdw>
                </a:effectLst>
              </a:rPr>
              <a:t>accepted dramatic scientific developments with remarkably little fuss</a:t>
            </a:r>
            <a:r>
              <a:rPr lang="en-US" sz="3000" dirty="0" smtClean="0"/>
              <a:t>. Christians quickly accepted the new findings of geology, for example, and an earth that is millions of years old was the normative view among clergymen even well before Charles Darwin’s </a:t>
            </a:r>
            <a:r>
              <a:rPr lang="en-US" sz="3000" i="1" dirty="0" smtClean="0"/>
              <a:t>On the Origin of Species (1859).</a:t>
            </a:r>
            <a:r>
              <a:rPr lang="en-US" sz="3000" dirty="0" smtClean="0"/>
              <a:t>”</a:t>
            </a:r>
          </a:p>
          <a:p>
            <a:endParaRPr lang="en-US" sz="3000" dirty="0" smtClean="0"/>
          </a:p>
          <a:p>
            <a:pPr algn="r"/>
            <a:r>
              <a:rPr lang="en-US" sz="2400" i="1" dirty="0" smtClean="0"/>
              <a:t>Larsen, p. 152</a:t>
            </a:r>
          </a:p>
          <a:p>
            <a:endParaRPr lang="en-US" sz="3000" i="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0" y="1524001"/>
            <a:ext cx="9144000" cy="3877985"/>
          </a:xfrm>
          <a:prstGeom prst="rect">
            <a:avLst/>
          </a:prstGeom>
          <a:noFill/>
        </p:spPr>
        <p:txBody>
          <a:bodyPr wrap="square" rtlCol="0">
            <a:spAutoFit/>
          </a:bodyPr>
          <a:lstStyle/>
          <a:p>
            <a:pPr lvl="1"/>
            <a:r>
              <a:rPr lang="en-US" sz="3000" dirty="0" smtClean="0"/>
              <a:t>“[T]he introduction of Darwinism into Victorian thought is not a story of denominations making official pronouncements against it or clergymen lining up to attack it, </a:t>
            </a:r>
            <a:r>
              <a:rPr lang="en-US" sz="3000" dirty="0" smtClean="0">
                <a:solidFill>
                  <a:srgbClr val="FFC000"/>
                </a:solidFill>
                <a:effectLst>
                  <a:outerShdw blurRad="38100" dist="38100" dir="2700000" algn="tl">
                    <a:srgbClr val="000000">
                      <a:alpha val="43137"/>
                    </a:srgbClr>
                  </a:outerShdw>
                </a:effectLst>
              </a:rPr>
              <a:t>but rather of widespread acceptance and even championing of it by ministers and theologians.</a:t>
            </a:r>
            <a:r>
              <a:rPr lang="en-US" sz="3000" dirty="0" smtClean="0"/>
              <a:t>”</a:t>
            </a:r>
          </a:p>
          <a:p>
            <a:pPr algn="r"/>
            <a:endParaRPr lang="en-US" dirty="0" smtClean="0"/>
          </a:p>
          <a:p>
            <a:pPr algn="r"/>
            <a:endParaRPr lang="en-US" sz="2400" dirty="0" smtClean="0"/>
          </a:p>
          <a:p>
            <a:pPr algn="r"/>
            <a:endParaRPr lang="en-US" sz="2400" dirty="0" smtClean="0"/>
          </a:p>
          <a:p>
            <a:pPr algn="r"/>
            <a:r>
              <a:rPr lang="en-US" sz="2400" i="1" dirty="0" smtClean="0"/>
              <a:t>Larsen, p. 152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985422"/>
            <a:ext cx="9144000" cy="5470729"/>
          </a:xfrm>
          <a:prstGeom prst="rect">
            <a:avLst/>
          </a:prstGeom>
          <a:noFill/>
        </p:spPr>
        <p:txBody>
          <a:bodyPr wrap="square" rtlCol="0">
            <a:spAutoFit/>
          </a:bodyPr>
          <a:lstStyle/>
          <a:p>
            <a:pPr lvl="1"/>
            <a:r>
              <a:rPr lang="en-US" sz="3000" dirty="0" smtClean="0"/>
              <a:t>“In the late Victorian period it was common to write about the ‘warfare between science and religion’ and to presume that the two bodies of culture must always have been in conflict.  </a:t>
            </a:r>
          </a:p>
          <a:p>
            <a:pPr lvl="1"/>
            <a:endParaRPr lang="en-US" sz="3000" b="1" dirty="0" smtClean="0"/>
          </a:p>
          <a:p>
            <a:pPr lvl="1"/>
            <a:r>
              <a:rPr lang="en-US" sz="3000" dirty="0" smtClean="0">
                <a:solidFill>
                  <a:schemeClr val="bg2"/>
                </a:solidFill>
              </a:rPr>
              <a:t>However, it is a very long time since these attitudes have been held by historians of science.”</a:t>
            </a:r>
            <a:r>
              <a:rPr lang="en-US" sz="3000" b="1" dirty="0" smtClean="0"/>
              <a:t/>
            </a:r>
            <a:br>
              <a:rPr lang="en-US" sz="3000" b="1" dirty="0" smtClean="0"/>
            </a:br>
            <a:endParaRPr lang="en-US" sz="3000" i="1" dirty="0" smtClean="0"/>
          </a:p>
          <a:p>
            <a:pPr lvl="8" algn="r"/>
            <a:r>
              <a:rPr lang="en-US" sz="2400" i="1" dirty="0" smtClean="0"/>
              <a:t>Steven </a:t>
            </a:r>
            <a:r>
              <a:rPr lang="en-US" sz="2400" i="1" dirty="0" err="1" smtClean="0"/>
              <a:t>Shapin</a:t>
            </a:r>
            <a:r>
              <a:rPr lang="en-US" sz="2400" i="1" dirty="0" smtClean="0"/>
              <a:t>, Professor of Sociology</a:t>
            </a:r>
          </a:p>
          <a:p>
            <a:pPr lvl="8" algn="r"/>
            <a:r>
              <a:rPr lang="en-US" sz="2400" i="1" dirty="0" smtClean="0"/>
              <a:t>quoted in ‘The Mythical Conflict between Science and Religion’, James </a:t>
            </a:r>
            <a:r>
              <a:rPr lang="en-US" sz="2400" i="1" dirty="0" err="1" smtClean="0"/>
              <a:t>Hannaman</a:t>
            </a:r>
            <a:r>
              <a:rPr lang="en-US" sz="2400" i="1" dirty="0" smtClean="0"/>
              <a:t>, 2003-2005</a:t>
            </a:r>
            <a:endParaRPr lang="en-US" sz="2400" i="1" dirty="0"/>
          </a:p>
        </p:txBody>
      </p:sp>
      <p:sp>
        <p:nvSpPr>
          <p:cNvPr id="4" name="TextBox 3"/>
          <p:cNvSpPr txBox="1"/>
          <p:nvPr/>
        </p:nvSpPr>
        <p:spPr>
          <a:xfrm>
            <a:off x="0" y="3124201"/>
            <a:ext cx="9144000" cy="1015663"/>
          </a:xfrm>
          <a:prstGeom prst="rect">
            <a:avLst/>
          </a:prstGeom>
          <a:noFill/>
        </p:spPr>
        <p:txBody>
          <a:bodyPr wrap="square" rtlCol="0">
            <a:spAutoFit/>
          </a:bodyPr>
          <a:lstStyle/>
          <a:p>
            <a:pPr lvl="1"/>
            <a:r>
              <a:rPr lang="en-US" sz="3000" dirty="0" smtClean="0"/>
              <a:t>However, </a:t>
            </a:r>
            <a:r>
              <a:rPr lang="en-US" sz="3000" dirty="0" smtClean="0">
                <a:solidFill>
                  <a:srgbClr val="FFC000"/>
                </a:solidFill>
                <a:effectLst>
                  <a:outerShdw blurRad="38100" dist="38100" dir="2700000" algn="tl">
                    <a:srgbClr val="000000">
                      <a:alpha val="43137"/>
                    </a:srgbClr>
                  </a:outerShdw>
                </a:effectLst>
              </a:rPr>
              <a:t>it is a very long time since these attitudes have been held by historians of science.</a:t>
            </a:r>
            <a:r>
              <a:rPr lang="en-US" sz="3000" dirty="0" smtClean="0"/>
              <a:t>”</a:t>
            </a:r>
            <a:endParaRPr lang="en-US" sz="3000"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461665"/>
          </a:xfrm>
          <a:prstGeom prst="rect">
            <a:avLst/>
          </a:prstGeom>
          <a:noFill/>
        </p:spPr>
        <p:txBody>
          <a:bodyPr wrap="square" rtlCol="0">
            <a:spAutoFit/>
          </a:bodyPr>
          <a:lstStyle/>
          <a:p>
            <a:pPr algn="r"/>
            <a:r>
              <a:rPr lang="en-US" sz="2400" b="1" dirty="0" smtClean="0">
                <a:effectLst>
                  <a:outerShdw blurRad="38100" dist="38100" dir="2700000" algn="tl">
                    <a:srgbClr val="000000">
                      <a:alpha val="43137"/>
                    </a:srgbClr>
                  </a:outerShdw>
                </a:effectLst>
              </a:rPr>
              <a:t>The Conflict Examined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0" y="457200"/>
            <a:ext cx="9144000" cy="523220"/>
          </a:xfrm>
          <a:prstGeom prst="rect">
            <a:avLst/>
          </a:prstGeom>
          <a:noFill/>
        </p:spPr>
        <p:txBody>
          <a:bodyPr wrap="square" rtlCol="0">
            <a:spAutoFit/>
          </a:bodyPr>
          <a:lstStyle/>
          <a:p>
            <a:pPr lvl="1"/>
            <a:r>
              <a:rPr lang="en-US" sz="2800" dirty="0" smtClean="0"/>
              <a:t>Summarizing the conflict –</a:t>
            </a:r>
          </a:p>
        </p:txBody>
      </p:sp>
      <p:sp>
        <p:nvSpPr>
          <p:cNvPr id="5" name="TextBox 4"/>
          <p:cNvSpPr txBox="1"/>
          <p:nvPr/>
        </p:nvSpPr>
        <p:spPr>
          <a:xfrm>
            <a:off x="0" y="1179494"/>
            <a:ext cx="9144000" cy="954107"/>
          </a:xfrm>
          <a:prstGeom prst="rect">
            <a:avLst/>
          </a:prstGeom>
          <a:noFill/>
        </p:spPr>
        <p:txBody>
          <a:bodyPr wrap="square" rtlCol="0">
            <a:spAutoFit/>
          </a:bodyPr>
          <a:lstStyle/>
          <a:p>
            <a:pPr marL="971550" lvl="1" indent="-514350">
              <a:buFont typeface="Arial" pitchFamily="34" charset="0"/>
              <a:buChar char="•"/>
            </a:pPr>
            <a:r>
              <a:rPr lang="en-US" sz="2800" dirty="0" smtClean="0"/>
              <a:t>Origins of current conflict not based on religious objections to science</a:t>
            </a:r>
            <a:endParaRPr lang="en-US" dirty="0"/>
          </a:p>
        </p:txBody>
      </p:sp>
      <p:sp>
        <p:nvSpPr>
          <p:cNvPr id="7" name="TextBox 6"/>
          <p:cNvSpPr txBox="1"/>
          <p:nvPr/>
        </p:nvSpPr>
        <p:spPr>
          <a:xfrm>
            <a:off x="2" y="2362200"/>
            <a:ext cx="9143999" cy="2677656"/>
          </a:xfrm>
          <a:prstGeom prst="rect">
            <a:avLst/>
          </a:prstGeom>
          <a:noFill/>
        </p:spPr>
        <p:txBody>
          <a:bodyPr wrap="square" rtlCol="0">
            <a:spAutoFit/>
          </a:bodyPr>
          <a:lstStyle/>
          <a:p>
            <a:pPr marL="971550" lvl="1" indent="-514350">
              <a:buFont typeface="Arial" pitchFamily="34" charset="0"/>
              <a:buChar char="•"/>
            </a:pPr>
            <a:r>
              <a:rPr lang="en-US" sz="2800" dirty="0" smtClean="0"/>
              <a:t>19</a:t>
            </a:r>
            <a:r>
              <a:rPr lang="en-US" sz="2800" baseline="30000" dirty="0" smtClean="0"/>
              <a:t>th</a:t>
            </a:r>
            <a:r>
              <a:rPr lang="en-US" sz="2800" dirty="0" smtClean="0"/>
              <a:t> century theologians largely embraced evolutionary naturalistic history – they saw no theological inconsistencies between what was observed in nature (evidence of God’s handiwork) and the Bible (God’s revealed word). It was a matter of interpreting both harmoniously.</a:t>
            </a:r>
            <a:endParaRPr lang="en-US" dirty="0"/>
          </a:p>
        </p:txBody>
      </p:sp>
      <p:sp>
        <p:nvSpPr>
          <p:cNvPr id="8" name="TextBox 7"/>
          <p:cNvSpPr txBox="1"/>
          <p:nvPr/>
        </p:nvSpPr>
        <p:spPr>
          <a:xfrm>
            <a:off x="0" y="5181601"/>
            <a:ext cx="9144000" cy="1384995"/>
          </a:xfrm>
          <a:prstGeom prst="rect">
            <a:avLst/>
          </a:prstGeom>
          <a:noFill/>
        </p:spPr>
        <p:txBody>
          <a:bodyPr wrap="square" rtlCol="0">
            <a:spAutoFit/>
          </a:bodyPr>
          <a:lstStyle/>
          <a:p>
            <a:pPr marL="971550" lvl="1" indent="-514350">
              <a:buFont typeface="Arial" pitchFamily="34" charset="0"/>
              <a:buChar char="•"/>
            </a:pPr>
            <a:r>
              <a:rPr lang="en-US" sz="2800" dirty="0" smtClean="0"/>
              <a:t>History shows Christians have been at forefront of emerging science since late antiquity, finding harmony in the record of the “two books.”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441960" y="381000"/>
            <a:ext cx="8229600" cy="5105400"/>
          </a:xfrm>
          <a:prstGeom prst="rect">
            <a:avLst/>
          </a:prstGeom>
          <a:noFill/>
          <a:ln w="9525">
            <a:noFill/>
            <a:miter lim="800000"/>
            <a:headEnd/>
            <a:tailEnd/>
          </a:ln>
        </p:spPr>
      </p:pic>
      <p:sp>
        <p:nvSpPr>
          <p:cNvPr id="5" name="TextBox 4"/>
          <p:cNvSpPr txBox="1"/>
          <p:nvPr/>
        </p:nvSpPr>
        <p:spPr>
          <a:xfrm>
            <a:off x="0" y="5943601"/>
            <a:ext cx="9144000" cy="461665"/>
          </a:xfrm>
          <a:prstGeom prst="rect">
            <a:avLst/>
          </a:prstGeom>
          <a:noFill/>
        </p:spPr>
        <p:txBody>
          <a:bodyPr wrap="square" rtlCol="0">
            <a:spAutoFit/>
          </a:bodyPr>
          <a:lstStyle/>
          <a:p>
            <a:pPr algn="r"/>
            <a:r>
              <a:rPr lang="en-US" sz="2400" i="1" dirty="0" smtClean="0"/>
              <a:t>Institute of Ethics and Emerging Technologies, 2010</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5137" y="152400"/>
            <a:ext cx="8620265" cy="5562600"/>
          </a:xfrm>
          <a:prstGeom prst="rect">
            <a:avLst/>
          </a:prstGeom>
          <a:noFill/>
          <a:ln w="9525">
            <a:noFill/>
            <a:miter lim="800000"/>
            <a:headEnd/>
            <a:tailEnd/>
          </a:ln>
        </p:spPr>
      </p:pic>
      <p:sp>
        <p:nvSpPr>
          <p:cNvPr id="5" name="TextBox 4"/>
          <p:cNvSpPr txBox="1"/>
          <p:nvPr/>
        </p:nvSpPr>
        <p:spPr>
          <a:xfrm>
            <a:off x="0" y="5715000"/>
            <a:ext cx="9144000" cy="1015663"/>
          </a:xfrm>
          <a:prstGeom prst="rect">
            <a:avLst/>
          </a:prstGeom>
          <a:noFill/>
        </p:spPr>
        <p:txBody>
          <a:bodyPr wrap="square" rtlCol="0">
            <a:spAutoFit/>
          </a:bodyPr>
          <a:lstStyle/>
          <a:p>
            <a:pPr algn="ctr"/>
            <a:r>
              <a:rPr lang="en-US" sz="3000" dirty="0" smtClean="0"/>
              <a:t>A leading reason?  </a:t>
            </a:r>
          </a:p>
          <a:p>
            <a:pPr algn="ctr"/>
            <a:r>
              <a:rPr lang="en-US" sz="3000" dirty="0" smtClean="0"/>
              <a:t>Religion’s perceived anti-science stance.</a:t>
            </a:r>
            <a:endParaRPr lang="en-US"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85801"/>
            <a:ext cx="9144000" cy="1477328"/>
          </a:xfrm>
          <a:prstGeom prst="rect">
            <a:avLst/>
          </a:prstGeom>
          <a:noFill/>
        </p:spPr>
        <p:txBody>
          <a:bodyPr wrap="square" rtlCol="0">
            <a:spAutoFit/>
          </a:bodyPr>
          <a:lstStyle/>
          <a:p>
            <a:pPr lvl="1"/>
            <a:r>
              <a:rPr lang="en-US" sz="3000" dirty="0" smtClean="0"/>
              <a:t>In this perceived conflict between science and religion (specifically Christianity), what are some of the main areas of disagreement?</a:t>
            </a:r>
            <a:endParaRPr lang="en-US" sz="3000" dirty="0"/>
          </a:p>
        </p:txBody>
      </p:sp>
      <p:sp>
        <p:nvSpPr>
          <p:cNvPr id="9" name="TextBox 8"/>
          <p:cNvSpPr txBox="1"/>
          <p:nvPr/>
        </p:nvSpPr>
        <p:spPr>
          <a:xfrm>
            <a:off x="0" y="2362200"/>
            <a:ext cx="9144000" cy="553998"/>
          </a:xfrm>
          <a:prstGeom prst="rect">
            <a:avLst/>
          </a:prstGeom>
          <a:noFill/>
        </p:spPr>
        <p:txBody>
          <a:bodyPr wrap="square" rtlCol="0">
            <a:spAutoFit/>
          </a:bodyPr>
          <a:lstStyle/>
          <a:p>
            <a:pPr lvl="2">
              <a:buFont typeface="Arial" pitchFamily="34" charset="0"/>
              <a:buChar char="•"/>
            </a:pPr>
            <a:r>
              <a:rPr lang="en-US" sz="3000" dirty="0" smtClean="0"/>
              <a:t>  Climate change</a:t>
            </a:r>
          </a:p>
        </p:txBody>
      </p:sp>
      <p:sp>
        <p:nvSpPr>
          <p:cNvPr id="10" name="TextBox 9"/>
          <p:cNvSpPr txBox="1"/>
          <p:nvPr/>
        </p:nvSpPr>
        <p:spPr>
          <a:xfrm>
            <a:off x="0" y="2910840"/>
            <a:ext cx="9144000" cy="553998"/>
          </a:xfrm>
          <a:prstGeom prst="rect">
            <a:avLst/>
          </a:prstGeom>
          <a:noFill/>
        </p:spPr>
        <p:txBody>
          <a:bodyPr wrap="square" rtlCol="0">
            <a:spAutoFit/>
          </a:bodyPr>
          <a:lstStyle/>
          <a:p>
            <a:pPr lvl="2">
              <a:buFont typeface="Arial" pitchFamily="34" charset="0"/>
              <a:buChar char="•"/>
            </a:pPr>
            <a:r>
              <a:rPr lang="en-US" sz="3000" dirty="0" smtClean="0"/>
              <a:t>  Stem cell research</a:t>
            </a:r>
          </a:p>
        </p:txBody>
      </p:sp>
      <p:sp>
        <p:nvSpPr>
          <p:cNvPr id="11" name="TextBox 10"/>
          <p:cNvSpPr txBox="1"/>
          <p:nvPr/>
        </p:nvSpPr>
        <p:spPr>
          <a:xfrm>
            <a:off x="0" y="3505200"/>
            <a:ext cx="9144000" cy="553998"/>
          </a:xfrm>
          <a:prstGeom prst="rect">
            <a:avLst/>
          </a:prstGeom>
          <a:noFill/>
        </p:spPr>
        <p:txBody>
          <a:bodyPr wrap="square" rtlCol="0">
            <a:spAutoFit/>
          </a:bodyPr>
          <a:lstStyle/>
          <a:p>
            <a:pPr lvl="2">
              <a:buFont typeface="Arial" pitchFamily="34" charset="0"/>
              <a:buChar char="•"/>
            </a:pPr>
            <a:r>
              <a:rPr lang="en-US" sz="3000" dirty="0" smtClean="0"/>
              <a:t>  Homosexuality</a:t>
            </a:r>
            <a:endParaRPr lang="en-US" sz="3000" dirty="0"/>
          </a:p>
        </p:txBody>
      </p:sp>
      <p:sp>
        <p:nvSpPr>
          <p:cNvPr id="12" name="TextBox 11"/>
          <p:cNvSpPr txBox="1"/>
          <p:nvPr/>
        </p:nvSpPr>
        <p:spPr>
          <a:xfrm>
            <a:off x="0" y="4114800"/>
            <a:ext cx="9144000" cy="553998"/>
          </a:xfrm>
          <a:prstGeom prst="rect">
            <a:avLst/>
          </a:prstGeom>
          <a:noFill/>
        </p:spPr>
        <p:txBody>
          <a:bodyPr wrap="square" rtlCol="0">
            <a:spAutoFit/>
          </a:bodyPr>
          <a:lstStyle/>
          <a:p>
            <a:pPr lvl="2">
              <a:buFont typeface="Arial" pitchFamily="34" charset="0"/>
              <a:buChar char="•"/>
            </a:pPr>
            <a:r>
              <a:rPr lang="en-US" sz="3000" dirty="0" smtClean="0"/>
              <a:t>  Age of earth</a:t>
            </a:r>
          </a:p>
        </p:txBody>
      </p:sp>
      <p:sp>
        <p:nvSpPr>
          <p:cNvPr id="13" name="TextBox 12"/>
          <p:cNvSpPr txBox="1"/>
          <p:nvPr/>
        </p:nvSpPr>
        <p:spPr>
          <a:xfrm>
            <a:off x="0" y="4724400"/>
            <a:ext cx="9144000" cy="553998"/>
          </a:xfrm>
          <a:prstGeom prst="rect">
            <a:avLst/>
          </a:prstGeom>
          <a:noFill/>
        </p:spPr>
        <p:txBody>
          <a:bodyPr wrap="square" rtlCol="0">
            <a:spAutoFit/>
          </a:bodyPr>
          <a:lstStyle/>
          <a:p>
            <a:pPr lvl="2">
              <a:buFont typeface="Arial" pitchFamily="34" charset="0"/>
              <a:buChar char="•"/>
            </a:pPr>
            <a:r>
              <a:rPr lang="en-US" sz="3000" dirty="0" smtClean="0"/>
              <a:t>  Flood geology</a:t>
            </a:r>
            <a:endParaRPr lang="en-US" sz="3000" dirty="0"/>
          </a:p>
        </p:txBody>
      </p:sp>
      <p:sp>
        <p:nvSpPr>
          <p:cNvPr id="14" name="TextBox 13"/>
          <p:cNvSpPr txBox="1"/>
          <p:nvPr/>
        </p:nvSpPr>
        <p:spPr>
          <a:xfrm>
            <a:off x="0" y="5394960"/>
            <a:ext cx="9144000" cy="553998"/>
          </a:xfrm>
          <a:prstGeom prst="rect">
            <a:avLst/>
          </a:prstGeom>
          <a:noFill/>
        </p:spPr>
        <p:txBody>
          <a:bodyPr wrap="square" rtlCol="0">
            <a:spAutoFit/>
          </a:bodyPr>
          <a:lstStyle/>
          <a:p>
            <a:pPr lvl="2">
              <a:buFont typeface="Arial" pitchFamily="34" charset="0"/>
              <a:buChar char="•"/>
            </a:pPr>
            <a:r>
              <a:rPr lang="en-US" sz="3000" dirty="0" smtClean="0"/>
              <a:t>  Evolution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429000"/>
            <a:ext cx="9144000" cy="2677656"/>
          </a:xfrm>
          <a:prstGeom prst="rect">
            <a:avLst/>
          </a:prstGeom>
          <a:noFill/>
        </p:spPr>
        <p:txBody>
          <a:bodyPr wrap="square" rtlCol="0">
            <a:spAutoFit/>
          </a:bodyPr>
          <a:lstStyle/>
          <a:p>
            <a:r>
              <a:rPr lang="en-US" sz="3000" dirty="0" smtClean="0"/>
              <a:t>“If any religion had a record of being right and useful, then I’d trust it too. But they simply don’t. Science does, so I’m going to be sticking with it.”</a:t>
            </a:r>
          </a:p>
          <a:p>
            <a:endParaRPr lang="en-US" sz="3000" dirty="0" smtClean="0"/>
          </a:p>
          <a:p>
            <a:pPr algn="r"/>
            <a:endParaRPr lang="en-US" sz="2400" i="1" dirty="0" smtClean="0"/>
          </a:p>
          <a:p>
            <a:pPr algn="r"/>
            <a:r>
              <a:rPr lang="en-US" sz="2400" i="1" dirty="0" smtClean="0"/>
              <a:t>Anonymous blog post, 2006</a:t>
            </a:r>
            <a:endParaRPr lang="en-US" sz="2400" i="1" dirty="0"/>
          </a:p>
        </p:txBody>
      </p:sp>
      <p:sp>
        <p:nvSpPr>
          <p:cNvPr id="3" name="TextBox 2"/>
          <p:cNvSpPr txBox="1"/>
          <p:nvPr/>
        </p:nvSpPr>
        <p:spPr>
          <a:xfrm>
            <a:off x="0" y="838201"/>
            <a:ext cx="9144000" cy="1846659"/>
          </a:xfrm>
          <a:prstGeom prst="rect">
            <a:avLst/>
          </a:prstGeom>
          <a:noFill/>
        </p:spPr>
        <p:txBody>
          <a:bodyPr wrap="square" rtlCol="0">
            <a:spAutoFit/>
          </a:bodyPr>
          <a:lstStyle/>
          <a:p>
            <a:r>
              <a:rPr lang="en-US" sz="3000" dirty="0" smtClean="0"/>
              <a:t>“Faith is also used to refer to belief without supporting evidence or proof.”</a:t>
            </a:r>
          </a:p>
          <a:p>
            <a:pPr lvl="1"/>
            <a:endParaRPr lang="en-US" sz="3000" dirty="0" smtClean="0"/>
          </a:p>
          <a:p>
            <a:pPr lvl="1" algn="r"/>
            <a:r>
              <a:rPr lang="en-US" sz="2400" i="1" dirty="0" smtClean="0"/>
              <a:t>Infidels.org (1997). An Introduction to Atheism</a:t>
            </a:r>
            <a:endParaRPr lang="en-US" sz="24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66648</TotalTime>
  <Words>4613</Words>
  <Application>Microsoft Office PowerPoint</Application>
  <PresentationFormat>On-screen Show (4:3)</PresentationFormat>
  <Paragraphs>296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Matthiesen</dc:creator>
  <cp:lastModifiedBy>Matthiesen</cp:lastModifiedBy>
  <cp:revision>346</cp:revision>
  <dcterms:created xsi:type="dcterms:W3CDTF">2011-01-09T23:38:24Z</dcterms:created>
  <dcterms:modified xsi:type="dcterms:W3CDTF">2011-03-31T23:31:07Z</dcterms:modified>
</cp:coreProperties>
</file>