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1"/>
  </p:notesMasterIdLst>
  <p:sldIdLst>
    <p:sldId id="1082" r:id="rId2"/>
    <p:sldId id="260" r:id="rId3"/>
    <p:sldId id="261" r:id="rId4"/>
    <p:sldId id="340" r:id="rId5"/>
    <p:sldId id="341" r:id="rId6"/>
    <p:sldId id="267" r:id="rId7"/>
    <p:sldId id="297" r:id="rId8"/>
    <p:sldId id="1083" r:id="rId9"/>
    <p:sldId id="1084" r:id="rId10"/>
    <p:sldId id="1085" r:id="rId11"/>
    <p:sldId id="270" r:id="rId12"/>
    <p:sldId id="1016" r:id="rId13"/>
    <p:sldId id="388" r:id="rId14"/>
    <p:sldId id="1017" r:id="rId15"/>
    <p:sldId id="1065" r:id="rId16"/>
    <p:sldId id="278" r:id="rId17"/>
    <p:sldId id="289" r:id="rId18"/>
    <p:sldId id="1086" r:id="rId19"/>
    <p:sldId id="1087" r:id="rId20"/>
    <p:sldId id="1088" r:id="rId21"/>
    <p:sldId id="1089" r:id="rId22"/>
    <p:sldId id="1090" r:id="rId23"/>
    <p:sldId id="1091" r:id="rId24"/>
    <p:sldId id="1092" r:id="rId25"/>
    <p:sldId id="1093" r:id="rId26"/>
    <p:sldId id="1094" r:id="rId27"/>
    <p:sldId id="995" r:id="rId28"/>
    <p:sldId id="295" r:id="rId29"/>
    <p:sldId id="1099" r:id="rId30"/>
    <p:sldId id="1100" r:id="rId31"/>
    <p:sldId id="1080" r:id="rId32"/>
    <p:sldId id="310" r:id="rId33"/>
    <p:sldId id="507" r:id="rId34"/>
    <p:sldId id="508" r:id="rId35"/>
    <p:sldId id="339" r:id="rId36"/>
    <p:sldId id="334" r:id="rId37"/>
    <p:sldId id="335" r:id="rId38"/>
    <p:sldId id="336" r:id="rId39"/>
    <p:sldId id="337" r:id="rId40"/>
    <p:sldId id="338" r:id="rId41"/>
    <p:sldId id="304" r:id="rId42"/>
    <p:sldId id="305" r:id="rId43"/>
    <p:sldId id="1095" r:id="rId44"/>
    <p:sldId id="311" r:id="rId45"/>
    <p:sldId id="312" r:id="rId46"/>
    <p:sldId id="483" r:id="rId47"/>
    <p:sldId id="496" r:id="rId48"/>
    <p:sldId id="497" r:id="rId49"/>
    <p:sldId id="316" r:id="rId50"/>
    <p:sldId id="317" r:id="rId51"/>
    <p:sldId id="318" r:id="rId52"/>
    <p:sldId id="320" r:id="rId53"/>
    <p:sldId id="321" r:id="rId54"/>
    <p:sldId id="1096" r:id="rId55"/>
    <p:sldId id="485" r:id="rId56"/>
    <p:sldId id="1097" r:id="rId57"/>
    <p:sldId id="1072" r:id="rId58"/>
    <p:sldId id="1098" r:id="rId59"/>
    <p:sldId id="330" r:id="rId60"/>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9398" autoAdjust="0"/>
  </p:normalViewPr>
  <p:slideViewPr>
    <p:cSldViewPr snapToGrid="0" snapToObjects="1" showGuides="1">
      <p:cViewPr varScale="1">
        <p:scale>
          <a:sx n="91" d="100"/>
          <a:sy n="91"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7/17/2022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3703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322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92137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0861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151495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26479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423516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67735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17778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27838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18645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28</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29</a:t>
            </a:fld>
            <a:endParaRPr lang="en-US" altLang="en-US"/>
          </a:p>
        </p:txBody>
      </p:sp>
    </p:spTree>
    <p:extLst>
      <p:ext uri="{BB962C8B-B14F-4D97-AF65-F5344CB8AC3E}">
        <p14:creationId xmlns:p14="http://schemas.microsoft.com/office/powerpoint/2010/main" val="361259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30</a:t>
            </a:fld>
            <a:endParaRPr lang="en-US" altLang="en-US"/>
          </a:p>
        </p:txBody>
      </p:sp>
    </p:spTree>
    <p:extLst>
      <p:ext uri="{BB962C8B-B14F-4D97-AF65-F5344CB8AC3E}">
        <p14:creationId xmlns:p14="http://schemas.microsoft.com/office/powerpoint/2010/main" val="3955557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43</a:t>
            </a:fld>
            <a:endParaRPr lang="en-US" altLang="en-US"/>
          </a:p>
        </p:txBody>
      </p:sp>
    </p:spTree>
    <p:extLst>
      <p:ext uri="{BB962C8B-B14F-4D97-AF65-F5344CB8AC3E}">
        <p14:creationId xmlns:p14="http://schemas.microsoft.com/office/powerpoint/2010/main" val="1252740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54</a:t>
            </a:fld>
            <a:endParaRPr lang="en-US" altLang="en-US"/>
          </a:p>
        </p:txBody>
      </p:sp>
    </p:spTree>
    <p:extLst>
      <p:ext uri="{BB962C8B-B14F-4D97-AF65-F5344CB8AC3E}">
        <p14:creationId xmlns:p14="http://schemas.microsoft.com/office/powerpoint/2010/main" val="643216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56</a:t>
            </a:fld>
            <a:endParaRPr lang="en-US" altLang="en-US"/>
          </a:p>
        </p:txBody>
      </p:sp>
    </p:spTree>
    <p:extLst>
      <p:ext uri="{BB962C8B-B14F-4D97-AF65-F5344CB8AC3E}">
        <p14:creationId xmlns:p14="http://schemas.microsoft.com/office/powerpoint/2010/main" val="3909096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6390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2033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382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7/17/2022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7/17/2022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7/17/2022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HrxX9TBj2zY?start=110&amp;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July 17,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46D74C77-6BE9-5EDA-4491-534284B46CD6}"/>
              </a:ext>
            </a:extLst>
          </p:cNvPr>
          <p:cNvPicPr>
            <a:picLocks noChangeAspect="1"/>
          </p:cNvPicPr>
          <p:nvPr/>
        </p:nvPicPr>
        <p:blipFill>
          <a:blip r:embed="rId3"/>
          <a:stretch>
            <a:fillRect/>
          </a:stretch>
        </p:blipFill>
        <p:spPr>
          <a:xfrm>
            <a:off x="2878232" y="2265674"/>
            <a:ext cx="5468586" cy="3340898"/>
          </a:xfrm>
          <a:prstGeom prst="rect">
            <a:avLst/>
          </a:prstGeom>
        </p:spPr>
      </p:pic>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20548" y="5376170"/>
            <a:ext cx="9144000" cy="115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The Chief Cornerstone!</a:t>
            </a:r>
          </a:p>
        </p:txBody>
      </p:sp>
    </p:spTree>
    <p:extLst>
      <p:ext uri="{BB962C8B-B14F-4D97-AF65-F5344CB8AC3E}">
        <p14:creationId xmlns:p14="http://schemas.microsoft.com/office/powerpoint/2010/main" val="315225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093076" y="1319242"/>
            <a:ext cx="6957848"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4	“Throughout all their lifetime                        my people shall prove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my </a:t>
            </a:r>
            <a:r>
              <a:rPr lang="en-US" sz="3600" dirty="0" err="1">
                <a:effectLst/>
                <a:latin typeface="Arial Rounded MT Bold" panose="020F0704030504030204" pitchFamily="34" charset="0"/>
                <a:ea typeface="MS Mincho" panose="02020609040205080304" pitchFamily="49" charset="-128"/>
              </a:rPr>
              <a:t>sov’reign</a:t>
            </a:r>
            <a:r>
              <a:rPr lang="en-US" sz="3600" dirty="0">
                <a:effectLst/>
                <a:latin typeface="Arial Rounded MT Bold" panose="020F0704030504030204" pitchFamily="34" charset="0"/>
                <a:ea typeface="MS Mincho" panose="02020609040205080304" pitchFamily="49" charset="-128"/>
              </a:rPr>
              <a:t>, eternal,                     unchangeable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and then, when gray hairs                                     shall their temples adorn,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like lambs they shall still                                    in my bosom be borne.”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37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Merciful God, you have called us out of darkness and made us a royal priesthood, a holy nation, your very own people. Inspire us to proclaim your mighty acts to all the world,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4" y="153449"/>
            <a:ext cx="4382126" cy="2001171"/>
          </a:xfrm>
          <a:prstGeom prst="rect">
            <a:avLst/>
          </a:prstGeom>
        </p:spPr>
      </p:pic>
      <p:sp>
        <p:nvSpPr>
          <p:cNvPr id="3" name="Rectangle 2">
            <a:extLst>
              <a:ext uri="{FF2B5EF4-FFF2-40B4-BE49-F238E27FC236}">
                <a16:creationId xmlns:a16="http://schemas.microsoft.com/office/drawing/2014/main" id="{3983B2CE-CAB1-CABD-F033-594B9B99C581}"/>
              </a:ext>
            </a:extLst>
          </p:cNvPr>
          <p:cNvSpPr/>
          <p:nvPr/>
        </p:nvSpPr>
        <p:spPr>
          <a:xfrm>
            <a:off x="882869" y="2207172"/>
            <a:ext cx="7378261" cy="4524315"/>
          </a:xfrm>
          <a:prstGeom prst="rect">
            <a:avLst/>
          </a:prstGeom>
          <a:noFill/>
        </p:spPr>
        <p:txBody>
          <a:bodyPr wrap="square" lIns="91440" tIns="45720" rIns="91440" bIns="45720">
            <a:spAutoFit/>
          </a:bodyPr>
          <a:lstStyle/>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Let’s Play</a:t>
            </a:r>
          </a:p>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The Easy Way</a:t>
            </a:r>
          </a:p>
          <a:p>
            <a:pPr algn="ctr"/>
            <a:r>
              <a:rPr 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Or</a:t>
            </a:r>
          </a:p>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The Right Way</a:t>
            </a:r>
          </a:p>
        </p:txBody>
      </p:sp>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First Peter, Chapter 2.</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499241" y="1261242"/>
            <a:ext cx="8145518" cy="3970318"/>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So clean house! Make a clean sweep of malice and pretense, envy and hurtful talk. You’ve had a taste of God. Now, like infants at the breast, drink deep of God’s pure kindness. Then you’ll grow up mature and whole in God.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289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966953"/>
            <a:ext cx="8744607" cy="5734903"/>
          </a:xfrm>
          <a:prstGeom prst="rect">
            <a:avLst/>
          </a:prstGeom>
          <a:noFill/>
        </p:spPr>
        <p:txBody>
          <a:bodyPr wrap="square">
            <a:spAutoFit/>
          </a:bodyPr>
          <a:lstStyle/>
          <a:p>
            <a:pPr marL="0" marR="0">
              <a:spcBef>
                <a:spcPts val="0"/>
              </a:spcBef>
              <a:spcAft>
                <a:spcPts val="750"/>
              </a:spcAft>
            </a:pPr>
            <a:r>
              <a:rPr lang="en-US" sz="3600" b="1" dirty="0">
                <a:solidFill>
                  <a:srgbClr val="000000"/>
                </a:solidFill>
                <a:effectLst/>
                <a:latin typeface="Arial Rounded MT Bold" panose="020F0704030504030204" pitchFamily="34" charset="0"/>
                <a:ea typeface="Times New Roman" panose="02020603050405020304" pitchFamily="18" charset="0"/>
              </a:rPr>
              <a:t>The Stone</a:t>
            </a:r>
            <a:endParaRPr lang="en-US" sz="3600" b="1"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4-8 </a:t>
            </a:r>
            <a:r>
              <a:rPr lang="en-US" sz="3600" dirty="0">
                <a:solidFill>
                  <a:srgbClr val="000000"/>
                </a:solidFill>
                <a:effectLst/>
                <a:latin typeface="Arial Rounded MT Bold" panose="020F0704030504030204" pitchFamily="34" charset="0"/>
                <a:ea typeface="Times New Roman" panose="02020603050405020304" pitchFamily="18" charset="0"/>
              </a:rPr>
              <a:t>Welcome to the living Stone, the source of life. The workmen took one look and threw it out; God set it in the place of honor. Present yourselves as building stones for the construction of a sanctuary vibrant with life, in which you’ll serve as holy priests offering Christ-approved lives up to God. The Scriptures provide precedent: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7497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Look! I’m setting a stone in Zion, a cornerstone in the place of honor.  Whoever trusts in this stone as a foundation will never have cause to regret it.  To you who trust him, he’s a Stone to be proud of, but to those who refuse to trust him, the stone the workmen threw out is now the chief foundation stone.  For the untrusting it’s . . . a stone to trip over, a boulder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78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228192" y="1393165"/>
            <a:ext cx="4660173"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Darrell Fryman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228192" y="2824888"/>
            <a:ext cx="6040904"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2228192" y="4387735"/>
            <a:ext cx="5456749"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Pastor Mel Musser</a:t>
            </a:r>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blocking the way.  They trip and fall because they refuse to obey, just as predicted.</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9-10 </a:t>
            </a:r>
            <a:r>
              <a:rPr lang="en-US" sz="3600" dirty="0">
                <a:solidFill>
                  <a:srgbClr val="000000"/>
                </a:solidFill>
                <a:effectLst/>
                <a:latin typeface="Arial Rounded MT Bold" panose="020F0704030504030204" pitchFamily="34" charset="0"/>
                <a:ea typeface="Times New Roman" panose="02020603050405020304" pitchFamily="18" charset="0"/>
              </a:rPr>
              <a:t>But you are the ones chosen by God, chosen for the high calling of priestly work, chosen to be a holy people, God’s instruments to do his work and speak out for him, to tell others of the night-and-day difference he made for you—from nothing to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53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something, from rejected to accepted.  </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11-12 </a:t>
            </a:r>
            <a:r>
              <a:rPr lang="en-US" sz="3600" dirty="0">
                <a:solidFill>
                  <a:srgbClr val="000000"/>
                </a:solidFill>
                <a:effectLst/>
                <a:latin typeface="Arial Rounded MT Bold" panose="020F0704030504030204" pitchFamily="34" charset="0"/>
                <a:ea typeface="Times New Roman" panose="02020603050405020304" pitchFamily="18" charset="0"/>
              </a:rPr>
              <a:t>Friends, this world is not your home, so don’t make yourselves cozy in it. Don’t indulge your ego at the expense of your soul. Live an exemplary life in your neighborhood so that your actions will refute their prejudices. Then they’ll be won over to God’s side and be there to join in the celebration when he arrives.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9603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60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13-17 </a:t>
            </a:r>
            <a:r>
              <a:rPr lang="en-US" sz="3600" dirty="0">
                <a:solidFill>
                  <a:srgbClr val="000000"/>
                </a:solidFill>
                <a:effectLst/>
                <a:latin typeface="Arial Rounded MT Bold" panose="020F0704030504030204" pitchFamily="34" charset="0"/>
                <a:ea typeface="Times New Roman" panose="02020603050405020304" pitchFamily="18" charset="0"/>
              </a:rPr>
              <a:t>Make the Master proud of you by being good citizens. Respect the authorities, whatever their level; they are God’s emissaries for keeping order. It is God’s will that by doing good, you might cure the ignorance of the fools who think you’re a danger to society. Exercise your freedom by serving God, not by breaking the rules. Treat everyone you meet with dignity.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85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257850"/>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Love your spiritual family. Revere God. Respect the government.</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750"/>
              </a:spcAft>
            </a:pPr>
            <a:r>
              <a:rPr lang="en-US" sz="3600" b="1" dirty="0">
                <a:solidFill>
                  <a:srgbClr val="000000"/>
                </a:solidFill>
                <a:effectLst/>
                <a:latin typeface="Arial Rounded MT Bold" panose="020F0704030504030204" pitchFamily="34" charset="0"/>
                <a:ea typeface="Times New Roman" panose="02020603050405020304" pitchFamily="18" charset="0"/>
              </a:rPr>
              <a:t>The Kind of Life He Lived</a:t>
            </a:r>
            <a:endParaRPr lang="en-US" sz="3600" b="1"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18-20 </a:t>
            </a:r>
            <a:r>
              <a:rPr lang="en-US" sz="3600" dirty="0">
                <a:solidFill>
                  <a:srgbClr val="000000"/>
                </a:solidFill>
                <a:effectLst/>
                <a:latin typeface="Arial Rounded MT Bold" panose="020F0704030504030204" pitchFamily="34" charset="0"/>
                <a:ea typeface="Times New Roman" panose="02020603050405020304" pitchFamily="18" charset="0"/>
              </a:rPr>
              <a:t>You who are servants, be good servants to your masters—not just to good masters, but also to bad ones. What counts is that you put up with it for God’s sake when you’re treated badly for no good reason. There’s no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228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709255"/>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particular virtue in accepting punishment that you well deserve. But if you’re treated badly for good behavior and continue in spite of it to be a good servant, that is what counts with God.  </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21-25 </a:t>
            </a:r>
            <a:r>
              <a:rPr lang="en-US" sz="3600" dirty="0">
                <a:solidFill>
                  <a:srgbClr val="000000"/>
                </a:solidFill>
                <a:effectLst/>
                <a:latin typeface="Arial Rounded MT Bold" panose="020F0704030504030204" pitchFamily="34" charset="0"/>
                <a:ea typeface="Times New Roman" panose="02020603050405020304" pitchFamily="18" charset="0"/>
              </a:rPr>
              <a:t>This is the kind of life you’ve been invited into, the kind of life Christ lived. He suffered everything that came his way so you would know that</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80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446689" y="1008993"/>
            <a:ext cx="8250622" cy="4524315"/>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it could be done, and also know how to do it, step-by-step.  He never did one thing wrong,</a:t>
            </a:r>
            <a:br>
              <a:rPr lang="en-US" sz="3600" dirty="0">
                <a:solidFill>
                  <a:srgbClr val="000000"/>
                </a:solidFill>
                <a:effectLst/>
                <a:latin typeface="Arial Rounded MT Bold" panose="020F0704030504030204" pitchFamily="34" charset="0"/>
                <a:ea typeface="Times New Roman" panose="02020603050405020304" pitchFamily="18" charset="0"/>
              </a:rPr>
            </a:br>
            <a:r>
              <a:rPr lang="en-US" sz="3600" dirty="0">
                <a:solidFill>
                  <a:srgbClr val="000000"/>
                </a:solidFill>
                <a:effectLst/>
                <a:latin typeface="Arial Rounded MT Bold" panose="020F0704030504030204" pitchFamily="34" charset="0"/>
                <a:ea typeface="Times New Roman" panose="02020603050405020304" pitchFamily="18" charset="0"/>
              </a:rPr>
              <a:t>Not once said anything amiss.  They called him every name in the book and he said nothing back. He suffered in silence, content to let God set things right.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98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656896" y="989789"/>
            <a:ext cx="7830208" cy="5078313"/>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He used his servant body to carry our sins to the Cross so we could be rid of sin, free to live the right way. His wounds became your healing. You were lost sheep with no idea who you were or where you were going. Now you’re named and kept for good by the Shepherd of your souls.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9258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2</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222C7E-B35D-2081-ABCB-206B2FD68D2C}"/>
              </a:ext>
            </a:extLst>
          </p:cNvPr>
          <p:cNvPicPr>
            <a:picLocks noChangeAspect="1"/>
          </p:cNvPicPr>
          <p:nvPr/>
        </p:nvPicPr>
        <p:blipFill>
          <a:blip r:embed="rId3"/>
          <a:stretch>
            <a:fillRect/>
          </a:stretch>
        </p:blipFill>
        <p:spPr>
          <a:xfrm>
            <a:off x="0" y="0"/>
            <a:ext cx="9144000" cy="5236600"/>
          </a:xfrm>
          <a:prstGeom prst="rect">
            <a:avLst/>
          </a:prstGeom>
        </p:spPr>
      </p:pic>
      <p:sp>
        <p:nvSpPr>
          <p:cNvPr id="5" name="Rectangle 4">
            <a:extLst>
              <a:ext uri="{FF2B5EF4-FFF2-40B4-BE49-F238E27FC236}">
                <a16:creationId xmlns:a16="http://schemas.microsoft.com/office/drawing/2014/main" id="{3D5B48B7-A9DC-078B-5035-A53C2C597E1A}"/>
              </a:ext>
            </a:extLst>
          </p:cNvPr>
          <p:cNvSpPr/>
          <p:nvPr/>
        </p:nvSpPr>
        <p:spPr>
          <a:xfrm>
            <a:off x="2334200" y="1088943"/>
            <a:ext cx="4475599"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You’re Not Just Another Brick In The Wall</a:t>
            </a:r>
          </a:p>
        </p:txBody>
      </p:sp>
    </p:spTree>
    <p:extLst>
      <p:ext uri="{BB962C8B-B14F-4D97-AF65-F5344CB8AC3E}">
        <p14:creationId xmlns:p14="http://schemas.microsoft.com/office/powerpoint/2010/main" val="420029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222C7E-B35D-2081-ABCB-206B2FD68D2C}"/>
              </a:ext>
            </a:extLst>
          </p:cNvPr>
          <p:cNvPicPr>
            <a:picLocks noChangeAspect="1"/>
          </p:cNvPicPr>
          <p:nvPr/>
        </p:nvPicPr>
        <p:blipFill>
          <a:blip r:embed="rId4"/>
          <a:stretch>
            <a:fillRect/>
          </a:stretch>
        </p:blipFill>
        <p:spPr>
          <a:xfrm>
            <a:off x="0" y="0"/>
            <a:ext cx="9144000" cy="5236600"/>
          </a:xfrm>
          <a:prstGeom prst="rect">
            <a:avLst/>
          </a:prstGeom>
        </p:spPr>
      </p:pic>
      <p:pic>
        <p:nvPicPr>
          <p:cNvPr id="6" name="Online Media 5" title="Pink Floyd - Another Brick In The Wall, Part Two (Official Music Video)">
            <a:hlinkClick r:id="" action="ppaction://media"/>
            <a:extLst>
              <a:ext uri="{FF2B5EF4-FFF2-40B4-BE49-F238E27FC236}">
                <a16:creationId xmlns:a16="http://schemas.microsoft.com/office/drawing/2014/main" id="{C2C814F2-2498-7BB1-5FDD-AE354149A5EE}"/>
              </a:ext>
            </a:extLst>
          </p:cNvPr>
          <p:cNvPicPr>
            <a:picLocks noRot="1" noChangeAspect="1"/>
          </p:cNvPicPr>
          <p:nvPr>
            <a:videoFile r:link="rId1"/>
          </p:nvPr>
        </p:nvPicPr>
        <p:blipFill>
          <a:blip r:embed="rId5"/>
          <a:stretch>
            <a:fillRect/>
          </a:stretch>
        </p:blipFill>
        <p:spPr>
          <a:xfrm>
            <a:off x="1299779" y="73572"/>
            <a:ext cx="6544442" cy="4908332"/>
          </a:xfrm>
          <a:prstGeom prst="rect">
            <a:avLst/>
          </a:prstGeom>
        </p:spPr>
      </p:pic>
    </p:spTree>
    <p:extLst>
      <p:ext uri="{BB962C8B-B14F-4D97-AF65-F5344CB8AC3E}">
        <p14:creationId xmlns:p14="http://schemas.microsoft.com/office/powerpoint/2010/main" val="207729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Saving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222C7E-B35D-2081-ABCB-206B2FD68D2C}"/>
              </a:ext>
            </a:extLst>
          </p:cNvPr>
          <p:cNvPicPr>
            <a:picLocks noChangeAspect="1"/>
          </p:cNvPicPr>
          <p:nvPr/>
        </p:nvPicPr>
        <p:blipFill>
          <a:blip r:embed="rId3"/>
          <a:stretch>
            <a:fillRect/>
          </a:stretch>
        </p:blipFill>
        <p:spPr>
          <a:xfrm>
            <a:off x="0" y="0"/>
            <a:ext cx="9144000" cy="5236600"/>
          </a:xfrm>
          <a:prstGeom prst="rect">
            <a:avLst/>
          </a:prstGeom>
        </p:spPr>
      </p:pic>
      <p:sp>
        <p:nvSpPr>
          <p:cNvPr id="5" name="Rectangle 4">
            <a:extLst>
              <a:ext uri="{FF2B5EF4-FFF2-40B4-BE49-F238E27FC236}">
                <a16:creationId xmlns:a16="http://schemas.microsoft.com/office/drawing/2014/main" id="{3D5B48B7-A9DC-078B-5035-A53C2C597E1A}"/>
              </a:ext>
            </a:extLst>
          </p:cNvPr>
          <p:cNvSpPr/>
          <p:nvPr/>
        </p:nvSpPr>
        <p:spPr>
          <a:xfrm>
            <a:off x="2334200" y="1088943"/>
            <a:ext cx="4475599"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You’re Not Just Another Brick In The Wall</a:t>
            </a:r>
          </a:p>
        </p:txBody>
      </p:sp>
    </p:spTree>
    <p:extLst>
      <p:ext uri="{BB962C8B-B14F-4D97-AF65-F5344CB8AC3E}">
        <p14:creationId xmlns:p14="http://schemas.microsoft.com/office/powerpoint/2010/main" val="300498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Faithful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Holy God we place all for whom we pray into your loving care, trusting in the promise of your salvation.</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Offering Prayer</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542444"/>
            <a:ext cx="6748176" cy="4122632"/>
          </a:xfrm>
          <a:prstGeom prst="rect">
            <a:avLst/>
          </a:prstGeom>
        </p:spPr>
      </p:pic>
    </p:spTree>
    <p:extLst>
      <p:ext uri="{BB962C8B-B14F-4D97-AF65-F5344CB8AC3E}">
        <p14:creationId xmlns:p14="http://schemas.microsoft.com/office/powerpoint/2010/main" val="13285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 redeems all flesh gives you new life in Christ and forgives you all your sins. Rejoice in the grace and mercy of God, through Jesus Christ, our savior. </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God has built for us a glorious table and invites us to be fed like newborns, on pure, spiritual milk. Let us gather there and feast on the abundance that is Jesus.</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Announcements</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542444"/>
            <a:ext cx="6748176" cy="4122632"/>
          </a:xfrm>
          <a:prstGeom prst="rect">
            <a:avLst/>
          </a:prstGeom>
        </p:spPr>
      </p:pic>
    </p:spTree>
    <p:extLst>
      <p:ext uri="{BB962C8B-B14F-4D97-AF65-F5344CB8AC3E}">
        <p14:creationId xmlns:p14="http://schemas.microsoft.com/office/powerpoint/2010/main" val="849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Father,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Son, and Holy Spirit, bless you, comfort you, and show you the path of life this 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Sending Song</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111520"/>
            <a:ext cx="6748176" cy="4122632"/>
          </a:xfrm>
          <a:prstGeom prst="rect">
            <a:avLst/>
          </a:prstGeom>
        </p:spPr>
      </p:pic>
      <p:sp>
        <p:nvSpPr>
          <p:cNvPr id="5" name="Title 3">
            <a:extLst>
              <a:ext uri="{FF2B5EF4-FFF2-40B4-BE49-F238E27FC236}">
                <a16:creationId xmlns:a16="http://schemas.microsoft.com/office/drawing/2014/main" id="{EE0AF03A-CF8C-8E7C-DC52-02750E1818DB}"/>
              </a:ext>
            </a:extLst>
          </p:cNvPr>
          <p:cNvSpPr txBox="1">
            <a:spLocks/>
          </p:cNvSpPr>
          <p:nvPr/>
        </p:nvSpPr>
        <p:spPr bwMode="auto">
          <a:xfrm>
            <a:off x="5258" y="5374061"/>
            <a:ext cx="9144000" cy="1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lnSpcReduction="10000"/>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r>
              <a:rPr lang="en-US" sz="4000" dirty="0">
                <a:solidFill>
                  <a:schemeClr val="tx1">
                    <a:lumMod val="85000"/>
                    <a:lumOff val="15000"/>
                  </a:schemeClr>
                </a:solidFill>
                <a:ea typeface="+mj-ea"/>
                <a:cs typeface="+mj-cs"/>
              </a:rPr>
              <a:t>“In Christ There Is No East or West”</a:t>
            </a:r>
          </a:p>
          <a:p>
            <a:pPr marL="571500" indent="-571500" algn="ctr" defTabSz="914400" eaLnBrk="1" hangingPunct="1"/>
            <a:r>
              <a:rPr lang="en-US" sz="4000" dirty="0">
                <a:solidFill>
                  <a:schemeClr val="tx1">
                    <a:lumMod val="85000"/>
                    <a:lumOff val="15000"/>
                  </a:schemeClr>
                </a:solidFill>
                <a:ea typeface="+mj-ea"/>
                <a:cs typeface="+mj-cs"/>
              </a:rPr>
              <a:t>LBW 359</a:t>
            </a:r>
          </a:p>
        </p:txBody>
      </p:sp>
    </p:spTree>
    <p:extLst>
      <p:ext uri="{BB962C8B-B14F-4D97-AF65-F5344CB8AC3E}">
        <p14:creationId xmlns:p14="http://schemas.microsoft.com/office/powerpoint/2010/main" val="37949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In Christ There Is No East Or West--LBW 359</a:t>
            </a:r>
          </a:p>
        </p:txBody>
      </p:sp>
      <p:sp>
        <p:nvSpPr>
          <p:cNvPr id="8" name="TextBox 7">
            <a:extLst>
              <a:ext uri="{FF2B5EF4-FFF2-40B4-BE49-F238E27FC236}">
                <a16:creationId xmlns:a16="http://schemas.microsoft.com/office/drawing/2014/main" id="{8CFF0127-4D32-F417-80C6-7A04CE6B849E}"/>
              </a:ext>
            </a:extLst>
          </p:cNvPr>
          <p:cNvSpPr txBox="1"/>
          <p:nvPr/>
        </p:nvSpPr>
        <p:spPr>
          <a:xfrm>
            <a:off x="178676" y="1051034"/>
            <a:ext cx="8849710" cy="5078313"/>
          </a:xfrm>
          <a:prstGeom prst="rect">
            <a:avLst/>
          </a:prstGeom>
          <a:noFill/>
        </p:spPr>
        <p:txBody>
          <a:bodyPr wrap="square">
            <a:spAutoFit/>
          </a:bodyPr>
          <a:lstStyle/>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1	In Christ there is no east or west,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in him no south or north,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but one community of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throughout the whole wide earth.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2	In Christ shall true hearts </a:t>
            </a:r>
            <a:r>
              <a:rPr lang="en-US" sz="3600" dirty="0" err="1">
                <a:effectLst/>
                <a:latin typeface="Arial Rounded MT Bold" panose="020F0704030504030204" pitchFamily="34" charset="0"/>
                <a:ea typeface="MS Mincho" panose="02020609040205080304" pitchFamily="49" charset="-128"/>
              </a:rPr>
              <a:t>ev’rywhere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their high communion find;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his service is the golden cord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close binding humankind.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In Christ There Is No East Or West--LBW 359</a:t>
            </a:r>
          </a:p>
        </p:txBody>
      </p:sp>
      <p:sp>
        <p:nvSpPr>
          <p:cNvPr id="8" name="TextBox 7">
            <a:extLst>
              <a:ext uri="{FF2B5EF4-FFF2-40B4-BE49-F238E27FC236}">
                <a16:creationId xmlns:a16="http://schemas.microsoft.com/office/drawing/2014/main" id="{8CFF0127-4D32-F417-80C6-7A04CE6B849E}"/>
              </a:ext>
            </a:extLst>
          </p:cNvPr>
          <p:cNvSpPr txBox="1"/>
          <p:nvPr/>
        </p:nvSpPr>
        <p:spPr>
          <a:xfrm>
            <a:off x="-11455" y="1051034"/>
            <a:ext cx="9144000" cy="5078313"/>
          </a:xfrm>
          <a:prstGeom prst="rect">
            <a:avLst/>
          </a:prstGeom>
          <a:noFill/>
        </p:spPr>
        <p:txBody>
          <a:bodyPr wrap="square">
            <a:spAutoFit/>
          </a:bodyPr>
          <a:lstStyle/>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3	Join hands, disciples of the faith,</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whate’er your race may be.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All children of the loving God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are surely kin to me.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4	In Christ now meet both east and west,</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in him meet south and north;</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all Christly souls are one in him</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throughout the whole wide earth.</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03635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2906" y="5317240"/>
            <a:ext cx="8408194" cy="744836"/>
          </a:xfrm>
        </p:spPr>
        <p:txBody>
          <a:bodyPr vert="horz" lIns="91440" tIns="45720" rIns="91440" bIns="45720" rtlCol="0" anchor="ctr">
            <a:normAutofit/>
          </a:bodyPr>
          <a:lstStyle/>
          <a:p>
            <a:pPr marL="571500" indent="-571500" algn="ctr" eaLnBrk="1" hangingPunct="1"/>
            <a:r>
              <a:rPr lang="en-US" sz="3600" dirty="0">
                <a:solidFill>
                  <a:schemeClr val="tx1">
                    <a:lumMod val="85000"/>
                    <a:lumOff val="15000"/>
                  </a:schemeClr>
                </a:solidFill>
                <a:ea typeface="+mj-ea"/>
                <a:cs typeface="+mj-cs"/>
              </a:rPr>
              <a:t>Hymn of Praise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852569-64FC-4F1F-BB5E-09457FE1FC08}"/>
              </a:ext>
            </a:extLst>
          </p:cNvPr>
          <p:cNvSpPr/>
          <p:nvPr/>
        </p:nvSpPr>
        <p:spPr>
          <a:xfrm>
            <a:off x="0" y="65630"/>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“How Firm A Foundation”</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507</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815169" y="1616016"/>
            <a:ext cx="5468586" cy="3340898"/>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671144" y="1166842"/>
            <a:ext cx="5801711"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1	How firm a foundation,                                             O saints of the Lord,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is laid for your faith                                                      in his excellent word!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What more can he say                                          than to you he has said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who unto the Savior                                                  for refuge have fled?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588579" y="1166842"/>
            <a:ext cx="7966842"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2	“Fear not, I am with you,                                     oh, be not dismayed,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for I am your God                                                 and will still give you aid;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I’ll strengthen you,                                                               help you, and cause you to stand,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upheld by my righteous,                          omnipotent hand.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8006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008993" y="1319242"/>
            <a:ext cx="7126014"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3	“When through fiery trials                                your pathway shall lie,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my grace, all-sufficient,                                   shall be your supply.</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The flames shall not hurt you;                          I only design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your dross to consume                                        and your gold to refine.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77463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3439</TotalTime>
  <Words>3652</Words>
  <Application>Microsoft Office PowerPoint</Application>
  <PresentationFormat>On-screen Show (4:3)</PresentationFormat>
  <Paragraphs>287</Paragraphs>
  <Slides>59</Slides>
  <Notes>35</Notes>
  <HiddenSlides>6</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Rounded MT Bold</vt:lpstr>
      <vt:lpstr>Calibri</vt:lpstr>
      <vt:lpstr>Calibri Light</vt:lpstr>
      <vt:lpstr>Symbol</vt:lpstr>
      <vt:lpstr>Times New Roman</vt:lpstr>
      <vt:lpstr>Office Theme</vt:lpstr>
      <vt:lpstr>Trinity Evangelical Lutheran Church July 17, 2022</vt:lpstr>
      <vt:lpstr>Prelude  Darrell Fryman                </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lpstr>PowerPoint Presentation</vt:lpstr>
      <vt:lpstr>Sending Song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96</cp:revision>
  <dcterms:created xsi:type="dcterms:W3CDTF">2016-05-14T21:20:37Z</dcterms:created>
  <dcterms:modified xsi:type="dcterms:W3CDTF">2022-07-17T12:22:07Z</dcterms:modified>
</cp:coreProperties>
</file>